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1"/>
  </p:notesMasterIdLst>
  <p:sldIdLst>
    <p:sldId id="280" r:id="rId2"/>
    <p:sldId id="346" r:id="rId3"/>
    <p:sldId id="347" r:id="rId4"/>
    <p:sldId id="375" r:id="rId5"/>
    <p:sldId id="407" r:id="rId6"/>
    <p:sldId id="430" r:id="rId7"/>
    <p:sldId id="349" r:id="rId8"/>
    <p:sldId id="394" r:id="rId9"/>
    <p:sldId id="378" r:id="rId10"/>
    <p:sldId id="379" r:id="rId11"/>
    <p:sldId id="380" r:id="rId12"/>
    <p:sldId id="381" r:id="rId13"/>
    <p:sldId id="382" r:id="rId14"/>
    <p:sldId id="383" r:id="rId15"/>
    <p:sldId id="377" r:id="rId16"/>
    <p:sldId id="396" r:id="rId17"/>
    <p:sldId id="398" r:id="rId18"/>
    <p:sldId id="409" r:id="rId19"/>
    <p:sldId id="410" r:id="rId20"/>
    <p:sldId id="411" r:id="rId21"/>
    <p:sldId id="412" r:id="rId22"/>
    <p:sldId id="415" r:id="rId23"/>
    <p:sldId id="419" r:id="rId24"/>
    <p:sldId id="416" r:id="rId25"/>
    <p:sldId id="420" r:id="rId26"/>
    <p:sldId id="421" r:id="rId27"/>
    <p:sldId id="422" r:id="rId28"/>
    <p:sldId id="423" r:id="rId29"/>
    <p:sldId id="424" r:id="rId30"/>
    <p:sldId id="399" r:id="rId31"/>
    <p:sldId id="351" r:id="rId32"/>
    <p:sldId id="385" r:id="rId33"/>
    <p:sldId id="386" r:id="rId34"/>
    <p:sldId id="387" r:id="rId35"/>
    <p:sldId id="388" r:id="rId36"/>
    <p:sldId id="389" r:id="rId37"/>
    <p:sldId id="390" r:id="rId38"/>
    <p:sldId id="391" r:id="rId39"/>
    <p:sldId id="289" r:id="rId40"/>
    <p:sldId id="290" r:id="rId41"/>
    <p:sldId id="291" r:id="rId42"/>
    <p:sldId id="292" r:id="rId43"/>
    <p:sldId id="401" r:id="rId44"/>
    <p:sldId id="354" r:id="rId45"/>
    <p:sldId id="428" r:id="rId46"/>
    <p:sldId id="376" r:id="rId47"/>
    <p:sldId id="317" r:id="rId48"/>
    <p:sldId id="369" r:id="rId49"/>
    <p:sldId id="316" r:id="rId50"/>
    <p:sldId id="308" r:id="rId51"/>
    <p:sldId id="370" r:id="rId52"/>
    <p:sldId id="371" r:id="rId53"/>
    <p:sldId id="318" r:id="rId54"/>
    <p:sldId id="372" r:id="rId55"/>
    <p:sldId id="373" r:id="rId56"/>
    <p:sldId id="405" r:id="rId57"/>
    <p:sldId id="282" r:id="rId58"/>
    <p:sldId id="283" r:id="rId59"/>
    <p:sldId id="284" r:id="rId60"/>
    <p:sldId id="294" r:id="rId61"/>
    <p:sldId id="295" r:id="rId62"/>
    <p:sldId id="296" r:id="rId63"/>
    <p:sldId id="288" r:id="rId64"/>
    <p:sldId id="402" r:id="rId65"/>
    <p:sldId id="431" r:id="rId66"/>
    <p:sldId id="432" r:id="rId67"/>
    <p:sldId id="356" r:id="rId68"/>
    <p:sldId id="357" r:id="rId69"/>
    <p:sldId id="31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77" autoAdjust="0"/>
    <p:restoredTop sz="94660"/>
  </p:normalViewPr>
  <p:slideViewPr>
    <p:cSldViewPr snapToGrid="0">
      <p:cViewPr varScale="1">
        <p:scale>
          <a:sx n="127" d="100"/>
          <a:sy n="127" d="100"/>
        </p:scale>
        <p:origin x="216" y="184"/>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0078A-ADD1-704A-8C2C-5F053D60A903}" type="doc">
      <dgm:prSet loTypeId="urn:microsoft.com/office/officeart/2005/8/layout/bList2" loCatId="" qsTypeId="urn:microsoft.com/office/officeart/2005/8/quickstyle/simple1" qsCatId="simple" csTypeId="urn:microsoft.com/office/officeart/2005/8/colors/accent1_2" csCatId="accent1" phldr="1"/>
      <dgm:spPr/>
      <dgm:t>
        <a:bodyPr/>
        <a:lstStyle/>
        <a:p>
          <a:endParaRPr lang="en-GB"/>
        </a:p>
      </dgm:t>
    </dgm:pt>
    <dgm:pt modelId="{B21BB001-1203-E64C-9565-425303B67488}">
      <dgm:prSet phldrT="[Text]"/>
      <dgm:spPr/>
      <dgm:t>
        <a:bodyPr/>
        <a:lstStyle/>
        <a:p>
          <a:r>
            <a:rPr lang="en-GB" dirty="0"/>
            <a:t>Bales or bundles</a:t>
          </a:r>
        </a:p>
      </dgm:t>
    </dgm:pt>
    <dgm:pt modelId="{3037EDAE-44E8-FB4F-A275-932996C54A84}" type="parTrans" cxnId="{BD8F6D17-1C16-924E-9BCA-7AEF91E23753}">
      <dgm:prSet/>
      <dgm:spPr/>
      <dgm:t>
        <a:bodyPr/>
        <a:lstStyle/>
        <a:p>
          <a:endParaRPr lang="en-GB"/>
        </a:p>
      </dgm:t>
    </dgm:pt>
    <dgm:pt modelId="{A103FCD1-785C-824B-BC7D-5900217BFD89}" type="sibTrans" cxnId="{BD8F6D17-1C16-924E-9BCA-7AEF91E23753}">
      <dgm:prSet/>
      <dgm:spPr/>
      <dgm:t>
        <a:bodyPr/>
        <a:lstStyle/>
        <a:p>
          <a:endParaRPr lang="en-GB"/>
        </a:p>
      </dgm:t>
    </dgm:pt>
    <dgm:pt modelId="{765F1000-1B8D-6449-AE74-BBE57D786179}">
      <dgm:prSet phldrT="[Text]"/>
      <dgm:spPr/>
      <dgm:t>
        <a:bodyPr/>
        <a:lstStyle/>
        <a:p>
          <a:r>
            <a:rPr lang="en-GB" dirty="0"/>
            <a:t>at least 20 % of packages</a:t>
          </a:r>
        </a:p>
      </dgm:t>
    </dgm:pt>
    <dgm:pt modelId="{35DFA994-3FED-B349-AE91-DDF0BE1222E3}" type="parTrans" cxnId="{1FB8DDEE-219B-3C45-98B5-92E213DED505}">
      <dgm:prSet/>
      <dgm:spPr/>
      <dgm:t>
        <a:bodyPr/>
        <a:lstStyle/>
        <a:p>
          <a:endParaRPr lang="en-GB"/>
        </a:p>
      </dgm:t>
    </dgm:pt>
    <dgm:pt modelId="{C0FE57F8-64C8-F34C-8983-EDE4234461E9}" type="sibTrans" cxnId="{1FB8DDEE-219B-3C45-98B5-92E213DED505}">
      <dgm:prSet/>
      <dgm:spPr/>
      <dgm:t>
        <a:bodyPr/>
        <a:lstStyle/>
        <a:p>
          <a:endParaRPr lang="en-GB"/>
        </a:p>
      </dgm:t>
    </dgm:pt>
    <dgm:pt modelId="{29C3D8DE-0935-9B4B-90A4-965905BE790F}">
      <dgm:prSet phldrT="[Text]"/>
      <dgm:spPr/>
      <dgm:t>
        <a:bodyPr/>
        <a:lstStyle/>
        <a:p>
          <a:r>
            <a:rPr lang="en-GB" dirty="0"/>
            <a:t>Min two packages</a:t>
          </a:r>
        </a:p>
      </dgm:t>
    </dgm:pt>
    <dgm:pt modelId="{C231E297-668D-2043-A7DC-8CABF1212E8C}" type="parTrans" cxnId="{F7E0722B-C7AE-C445-BB4B-160DC54DACA5}">
      <dgm:prSet/>
      <dgm:spPr/>
      <dgm:t>
        <a:bodyPr/>
        <a:lstStyle/>
        <a:p>
          <a:endParaRPr lang="en-GB"/>
        </a:p>
      </dgm:t>
    </dgm:pt>
    <dgm:pt modelId="{BA9E39EA-F625-DE40-A805-4BEE0E483C2B}" type="sibTrans" cxnId="{F7E0722B-C7AE-C445-BB4B-160DC54DACA5}">
      <dgm:prSet/>
      <dgm:spPr/>
      <dgm:t>
        <a:bodyPr/>
        <a:lstStyle/>
        <a:p>
          <a:endParaRPr lang="en-GB"/>
        </a:p>
      </dgm:t>
    </dgm:pt>
    <dgm:pt modelId="{C1A8FAF3-0A2D-8F42-A55E-3FE7F3FACCD8}">
      <dgm:prSet phldrT="[Text]"/>
      <dgm:spPr/>
      <dgm:t>
        <a:bodyPr/>
        <a:lstStyle/>
        <a:p>
          <a:r>
            <a:rPr lang="en-GB" dirty="0"/>
            <a:t>Units</a:t>
          </a:r>
        </a:p>
      </dgm:t>
    </dgm:pt>
    <dgm:pt modelId="{153F1619-D604-E743-BC66-1A15D4B2EEF0}" type="parTrans" cxnId="{4A362F3F-79C3-054E-8BDF-7804A955B63E}">
      <dgm:prSet/>
      <dgm:spPr/>
      <dgm:t>
        <a:bodyPr/>
        <a:lstStyle/>
        <a:p>
          <a:endParaRPr lang="en-GB"/>
        </a:p>
      </dgm:t>
    </dgm:pt>
    <dgm:pt modelId="{9D0FE743-C463-BC4E-9B87-B31E73C17AF6}" type="sibTrans" cxnId="{4A362F3F-79C3-054E-8BDF-7804A955B63E}">
      <dgm:prSet/>
      <dgm:spPr/>
      <dgm:t>
        <a:bodyPr/>
        <a:lstStyle/>
        <a:p>
          <a:endParaRPr lang="en-GB"/>
        </a:p>
      </dgm:t>
    </dgm:pt>
    <dgm:pt modelId="{97227B16-35A3-2443-89C8-CDD2EBFA7746}">
      <dgm:prSet phldrT="[Text]"/>
      <dgm:spPr/>
      <dgm:t>
        <a:bodyPr/>
        <a:lstStyle/>
        <a:p>
          <a:r>
            <a:rPr lang="en-GB" dirty="0"/>
            <a:t>Random number table</a:t>
          </a:r>
        </a:p>
      </dgm:t>
    </dgm:pt>
    <dgm:pt modelId="{E5A15A00-FB8E-8248-B48B-E83BC4E2E954}" type="parTrans" cxnId="{E81F5471-3A83-164F-9B54-B460B23A18BD}">
      <dgm:prSet/>
      <dgm:spPr/>
      <dgm:t>
        <a:bodyPr/>
        <a:lstStyle/>
        <a:p>
          <a:endParaRPr lang="en-GB"/>
        </a:p>
      </dgm:t>
    </dgm:pt>
    <dgm:pt modelId="{5277F587-EC7F-3044-B6F1-48DE27937F4B}" type="sibTrans" cxnId="{E81F5471-3A83-164F-9B54-B460B23A18BD}">
      <dgm:prSet/>
      <dgm:spPr/>
      <dgm:t>
        <a:bodyPr/>
        <a:lstStyle/>
        <a:p>
          <a:endParaRPr lang="en-GB"/>
        </a:p>
      </dgm:t>
    </dgm:pt>
    <dgm:pt modelId="{B03F3C55-17B3-D149-81E0-67EFD115ABFD}">
      <dgm:prSet/>
      <dgm:spPr/>
      <dgm:t>
        <a:bodyPr/>
        <a:lstStyle/>
        <a:p>
          <a:r>
            <a:rPr lang="en-IN" dirty="0"/>
            <a:t>In absence of random number table: Starting from any unit in the lot, count them in any order as 1, 2, 3,...... up to r and so on, where r is the integral part of N/n Every </a:t>
          </a:r>
          <a:r>
            <a:rPr lang="en-IN" dirty="0" err="1"/>
            <a:t>r</a:t>
          </a:r>
          <a:r>
            <a:rPr lang="en-IN" baseline="30000" dirty="0" err="1"/>
            <a:t>th</a:t>
          </a:r>
          <a:r>
            <a:rPr lang="en-IN" dirty="0"/>
            <a:t> unit thus counted shall be withdrawn from the lot. </a:t>
          </a:r>
        </a:p>
      </dgm:t>
    </dgm:pt>
    <dgm:pt modelId="{2C052688-CDA0-8F4C-9FA3-3D7EF1DA422C}" type="parTrans" cxnId="{F2062FBA-D087-5B4D-9988-BA224E65FD96}">
      <dgm:prSet/>
      <dgm:spPr/>
      <dgm:t>
        <a:bodyPr/>
        <a:lstStyle/>
        <a:p>
          <a:endParaRPr lang="en-GB"/>
        </a:p>
      </dgm:t>
    </dgm:pt>
    <dgm:pt modelId="{0D0A40E0-C6D3-B04D-8D26-FF70A350E237}" type="sibTrans" cxnId="{F2062FBA-D087-5B4D-9988-BA224E65FD96}">
      <dgm:prSet/>
      <dgm:spPr/>
      <dgm:t>
        <a:bodyPr/>
        <a:lstStyle/>
        <a:p>
          <a:endParaRPr lang="en-GB"/>
        </a:p>
      </dgm:t>
    </dgm:pt>
    <dgm:pt modelId="{89FACB7A-8628-0E4E-BBE3-16C52BF65F45}" type="pres">
      <dgm:prSet presAssocID="{AF90078A-ADD1-704A-8C2C-5F053D60A903}" presName="diagram" presStyleCnt="0">
        <dgm:presLayoutVars>
          <dgm:dir/>
          <dgm:animLvl val="lvl"/>
          <dgm:resizeHandles val="exact"/>
        </dgm:presLayoutVars>
      </dgm:prSet>
      <dgm:spPr/>
    </dgm:pt>
    <dgm:pt modelId="{6A8CBF1F-625D-1641-BA21-A8F52938377E}" type="pres">
      <dgm:prSet presAssocID="{B21BB001-1203-E64C-9565-425303B67488}" presName="compNode" presStyleCnt="0"/>
      <dgm:spPr/>
    </dgm:pt>
    <dgm:pt modelId="{A2CE8A17-059A-C840-9CD6-00BBE60E06D3}" type="pres">
      <dgm:prSet presAssocID="{B21BB001-1203-E64C-9565-425303B67488}" presName="childRect" presStyleLbl="bgAcc1" presStyleIdx="0" presStyleCnt="2">
        <dgm:presLayoutVars>
          <dgm:bulletEnabled val="1"/>
        </dgm:presLayoutVars>
      </dgm:prSet>
      <dgm:spPr/>
    </dgm:pt>
    <dgm:pt modelId="{59B45754-339D-244B-B946-F31E0F8E41E7}" type="pres">
      <dgm:prSet presAssocID="{B21BB001-1203-E64C-9565-425303B67488}" presName="parentText" presStyleLbl="node1" presStyleIdx="0" presStyleCnt="0">
        <dgm:presLayoutVars>
          <dgm:chMax val="0"/>
          <dgm:bulletEnabled val="1"/>
        </dgm:presLayoutVars>
      </dgm:prSet>
      <dgm:spPr/>
    </dgm:pt>
    <dgm:pt modelId="{3E7DE2D9-5C74-7244-B9AE-4B7B6771A8A2}" type="pres">
      <dgm:prSet presAssocID="{B21BB001-1203-E64C-9565-425303B67488}" presName="parentRect" presStyleLbl="alignNode1" presStyleIdx="0" presStyleCnt="2"/>
      <dgm:spPr/>
    </dgm:pt>
    <dgm:pt modelId="{6E9D8FFD-1794-054D-B973-B49A2331DB68}" type="pres">
      <dgm:prSet presAssocID="{B21BB001-1203-E64C-9565-425303B67488}" presName="adorn" presStyleLbl="fgAccFollowNode1" presStyleIdx="0" presStyleCnt="2"/>
      <dgm:spPr/>
    </dgm:pt>
    <dgm:pt modelId="{0FE1DE9C-E68E-874C-97EC-D193D9440F13}" type="pres">
      <dgm:prSet presAssocID="{A103FCD1-785C-824B-BC7D-5900217BFD89}" presName="sibTrans" presStyleLbl="sibTrans2D1" presStyleIdx="0" presStyleCnt="0"/>
      <dgm:spPr/>
    </dgm:pt>
    <dgm:pt modelId="{BC0A7A91-E861-5A4C-93E4-44CE65493617}" type="pres">
      <dgm:prSet presAssocID="{C1A8FAF3-0A2D-8F42-A55E-3FE7F3FACCD8}" presName="compNode" presStyleCnt="0"/>
      <dgm:spPr/>
    </dgm:pt>
    <dgm:pt modelId="{6028D491-AB46-7D49-B8ED-23D031B09C1A}" type="pres">
      <dgm:prSet presAssocID="{C1A8FAF3-0A2D-8F42-A55E-3FE7F3FACCD8}" presName="childRect" presStyleLbl="bgAcc1" presStyleIdx="1" presStyleCnt="2">
        <dgm:presLayoutVars>
          <dgm:bulletEnabled val="1"/>
        </dgm:presLayoutVars>
      </dgm:prSet>
      <dgm:spPr/>
    </dgm:pt>
    <dgm:pt modelId="{2F2B3437-AD19-DC49-8281-5241C75114F4}" type="pres">
      <dgm:prSet presAssocID="{C1A8FAF3-0A2D-8F42-A55E-3FE7F3FACCD8}" presName="parentText" presStyleLbl="node1" presStyleIdx="0" presStyleCnt="0">
        <dgm:presLayoutVars>
          <dgm:chMax val="0"/>
          <dgm:bulletEnabled val="1"/>
        </dgm:presLayoutVars>
      </dgm:prSet>
      <dgm:spPr/>
    </dgm:pt>
    <dgm:pt modelId="{2179585B-1767-BC47-9756-179575F70D43}" type="pres">
      <dgm:prSet presAssocID="{C1A8FAF3-0A2D-8F42-A55E-3FE7F3FACCD8}" presName="parentRect" presStyleLbl="alignNode1" presStyleIdx="1" presStyleCnt="2"/>
      <dgm:spPr/>
    </dgm:pt>
    <dgm:pt modelId="{A745B122-8998-CC4D-89E2-1E550EDC4712}" type="pres">
      <dgm:prSet presAssocID="{C1A8FAF3-0A2D-8F42-A55E-3FE7F3FACCD8}" presName="adorn" presStyleLbl="fgAccFollowNode1" presStyleIdx="1" presStyleCnt="2"/>
      <dgm:spPr/>
    </dgm:pt>
  </dgm:ptLst>
  <dgm:cxnLst>
    <dgm:cxn modelId="{BD8F6D17-1C16-924E-9BCA-7AEF91E23753}" srcId="{AF90078A-ADD1-704A-8C2C-5F053D60A903}" destId="{B21BB001-1203-E64C-9565-425303B67488}" srcOrd="0" destOrd="0" parTransId="{3037EDAE-44E8-FB4F-A275-932996C54A84}" sibTransId="{A103FCD1-785C-824B-BC7D-5900217BFD89}"/>
    <dgm:cxn modelId="{F7E0722B-C7AE-C445-BB4B-160DC54DACA5}" srcId="{B21BB001-1203-E64C-9565-425303B67488}" destId="{29C3D8DE-0935-9B4B-90A4-965905BE790F}" srcOrd="1" destOrd="0" parTransId="{C231E297-668D-2043-A7DC-8CABF1212E8C}" sibTransId="{BA9E39EA-F625-DE40-A805-4BEE0E483C2B}"/>
    <dgm:cxn modelId="{4A362F3F-79C3-054E-8BDF-7804A955B63E}" srcId="{AF90078A-ADD1-704A-8C2C-5F053D60A903}" destId="{C1A8FAF3-0A2D-8F42-A55E-3FE7F3FACCD8}" srcOrd="1" destOrd="0" parTransId="{153F1619-D604-E743-BC66-1A15D4B2EEF0}" sibTransId="{9D0FE743-C463-BC4E-9B87-B31E73C17AF6}"/>
    <dgm:cxn modelId="{A9096470-B83F-AF4A-8210-FC78930213C6}" type="presOf" srcId="{A103FCD1-785C-824B-BC7D-5900217BFD89}" destId="{0FE1DE9C-E68E-874C-97EC-D193D9440F13}" srcOrd="0" destOrd="0" presId="urn:microsoft.com/office/officeart/2005/8/layout/bList2"/>
    <dgm:cxn modelId="{E81F5471-3A83-164F-9B54-B460B23A18BD}" srcId="{C1A8FAF3-0A2D-8F42-A55E-3FE7F3FACCD8}" destId="{97227B16-35A3-2443-89C8-CDD2EBFA7746}" srcOrd="0" destOrd="0" parTransId="{E5A15A00-FB8E-8248-B48B-E83BC4E2E954}" sibTransId="{5277F587-EC7F-3044-B6F1-48DE27937F4B}"/>
    <dgm:cxn modelId="{4E390E8A-F08F-534C-A26C-7E4664E5A097}" type="presOf" srcId="{29C3D8DE-0935-9B4B-90A4-965905BE790F}" destId="{A2CE8A17-059A-C840-9CD6-00BBE60E06D3}" srcOrd="0" destOrd="1" presId="urn:microsoft.com/office/officeart/2005/8/layout/bList2"/>
    <dgm:cxn modelId="{00F194A1-6ECD-5444-B718-97301A064049}" type="presOf" srcId="{B21BB001-1203-E64C-9565-425303B67488}" destId="{3E7DE2D9-5C74-7244-B9AE-4B7B6771A8A2}" srcOrd="1" destOrd="0" presId="urn:microsoft.com/office/officeart/2005/8/layout/bList2"/>
    <dgm:cxn modelId="{FE21ACA6-3FD4-3042-98E4-4EF40AE64737}" type="presOf" srcId="{C1A8FAF3-0A2D-8F42-A55E-3FE7F3FACCD8}" destId="{2F2B3437-AD19-DC49-8281-5241C75114F4}" srcOrd="0" destOrd="0" presId="urn:microsoft.com/office/officeart/2005/8/layout/bList2"/>
    <dgm:cxn modelId="{C131D2AC-4A6C-7E43-9F6D-EA3E52AD0BD8}" type="presOf" srcId="{97227B16-35A3-2443-89C8-CDD2EBFA7746}" destId="{6028D491-AB46-7D49-B8ED-23D031B09C1A}" srcOrd="0" destOrd="0" presId="urn:microsoft.com/office/officeart/2005/8/layout/bList2"/>
    <dgm:cxn modelId="{555F03B2-994B-E843-8CBE-4EFF81238DD4}" type="presOf" srcId="{765F1000-1B8D-6449-AE74-BBE57D786179}" destId="{A2CE8A17-059A-C840-9CD6-00BBE60E06D3}" srcOrd="0" destOrd="0" presId="urn:microsoft.com/office/officeart/2005/8/layout/bList2"/>
    <dgm:cxn modelId="{F2062FBA-D087-5B4D-9988-BA224E65FD96}" srcId="{C1A8FAF3-0A2D-8F42-A55E-3FE7F3FACCD8}" destId="{B03F3C55-17B3-D149-81E0-67EFD115ABFD}" srcOrd="1" destOrd="0" parTransId="{2C052688-CDA0-8F4C-9FA3-3D7EF1DA422C}" sibTransId="{0D0A40E0-C6D3-B04D-8D26-FF70A350E237}"/>
    <dgm:cxn modelId="{FE1FD0BA-BB48-DF42-B773-24554BE40CF8}" type="presOf" srcId="{B21BB001-1203-E64C-9565-425303B67488}" destId="{59B45754-339D-244B-B946-F31E0F8E41E7}" srcOrd="0" destOrd="0" presId="urn:microsoft.com/office/officeart/2005/8/layout/bList2"/>
    <dgm:cxn modelId="{3AAE67BB-E872-304F-BEA6-B55A8F7C5314}" type="presOf" srcId="{C1A8FAF3-0A2D-8F42-A55E-3FE7F3FACCD8}" destId="{2179585B-1767-BC47-9756-179575F70D43}" srcOrd="1" destOrd="0" presId="urn:microsoft.com/office/officeart/2005/8/layout/bList2"/>
    <dgm:cxn modelId="{B7DC4FCC-E38B-074D-AA8C-ACB19C5B947D}" type="presOf" srcId="{AF90078A-ADD1-704A-8C2C-5F053D60A903}" destId="{89FACB7A-8628-0E4E-BBE3-16C52BF65F45}" srcOrd="0" destOrd="0" presId="urn:microsoft.com/office/officeart/2005/8/layout/bList2"/>
    <dgm:cxn modelId="{60DDFBEB-10ED-0448-BDBF-2A189631FC21}" type="presOf" srcId="{B03F3C55-17B3-D149-81E0-67EFD115ABFD}" destId="{6028D491-AB46-7D49-B8ED-23D031B09C1A}" srcOrd="0" destOrd="1" presId="urn:microsoft.com/office/officeart/2005/8/layout/bList2"/>
    <dgm:cxn modelId="{1FB8DDEE-219B-3C45-98B5-92E213DED505}" srcId="{B21BB001-1203-E64C-9565-425303B67488}" destId="{765F1000-1B8D-6449-AE74-BBE57D786179}" srcOrd="0" destOrd="0" parTransId="{35DFA994-3FED-B349-AE91-DDF0BE1222E3}" sibTransId="{C0FE57F8-64C8-F34C-8983-EDE4234461E9}"/>
    <dgm:cxn modelId="{3D9FCF77-F749-2E41-9193-119976CE21DA}" type="presParOf" srcId="{89FACB7A-8628-0E4E-BBE3-16C52BF65F45}" destId="{6A8CBF1F-625D-1641-BA21-A8F52938377E}" srcOrd="0" destOrd="0" presId="urn:microsoft.com/office/officeart/2005/8/layout/bList2"/>
    <dgm:cxn modelId="{089B51C7-FB8B-A840-A1E7-1781798E6403}" type="presParOf" srcId="{6A8CBF1F-625D-1641-BA21-A8F52938377E}" destId="{A2CE8A17-059A-C840-9CD6-00BBE60E06D3}" srcOrd="0" destOrd="0" presId="urn:microsoft.com/office/officeart/2005/8/layout/bList2"/>
    <dgm:cxn modelId="{7325C5E9-AD2F-1744-B9DF-43256EF8E9D6}" type="presParOf" srcId="{6A8CBF1F-625D-1641-BA21-A8F52938377E}" destId="{59B45754-339D-244B-B946-F31E0F8E41E7}" srcOrd="1" destOrd="0" presId="urn:microsoft.com/office/officeart/2005/8/layout/bList2"/>
    <dgm:cxn modelId="{FEDFC9AD-F988-C94B-8B44-C46F50600A21}" type="presParOf" srcId="{6A8CBF1F-625D-1641-BA21-A8F52938377E}" destId="{3E7DE2D9-5C74-7244-B9AE-4B7B6771A8A2}" srcOrd="2" destOrd="0" presId="urn:microsoft.com/office/officeart/2005/8/layout/bList2"/>
    <dgm:cxn modelId="{3665E176-2605-CD4B-B5D1-B459A4F96DD1}" type="presParOf" srcId="{6A8CBF1F-625D-1641-BA21-A8F52938377E}" destId="{6E9D8FFD-1794-054D-B973-B49A2331DB68}" srcOrd="3" destOrd="0" presId="urn:microsoft.com/office/officeart/2005/8/layout/bList2"/>
    <dgm:cxn modelId="{2EB6284F-1B58-954A-AB0E-228AE827970A}" type="presParOf" srcId="{89FACB7A-8628-0E4E-BBE3-16C52BF65F45}" destId="{0FE1DE9C-E68E-874C-97EC-D193D9440F13}" srcOrd="1" destOrd="0" presId="urn:microsoft.com/office/officeart/2005/8/layout/bList2"/>
    <dgm:cxn modelId="{2BEB9B2D-59F4-A24A-BEFE-88B3DA0DA67C}" type="presParOf" srcId="{89FACB7A-8628-0E4E-BBE3-16C52BF65F45}" destId="{BC0A7A91-E861-5A4C-93E4-44CE65493617}" srcOrd="2" destOrd="0" presId="urn:microsoft.com/office/officeart/2005/8/layout/bList2"/>
    <dgm:cxn modelId="{8267EE76-1321-6540-8818-60676DB5FE6B}" type="presParOf" srcId="{BC0A7A91-E861-5A4C-93E4-44CE65493617}" destId="{6028D491-AB46-7D49-B8ED-23D031B09C1A}" srcOrd="0" destOrd="0" presId="urn:microsoft.com/office/officeart/2005/8/layout/bList2"/>
    <dgm:cxn modelId="{E03A66E8-73C3-5242-9EE7-ABEC26E0C3AF}" type="presParOf" srcId="{BC0A7A91-E861-5A4C-93E4-44CE65493617}" destId="{2F2B3437-AD19-DC49-8281-5241C75114F4}" srcOrd="1" destOrd="0" presId="urn:microsoft.com/office/officeart/2005/8/layout/bList2"/>
    <dgm:cxn modelId="{1E741693-0D6E-7145-9E43-93F05BB6243A}" type="presParOf" srcId="{BC0A7A91-E861-5A4C-93E4-44CE65493617}" destId="{2179585B-1767-BC47-9756-179575F70D43}" srcOrd="2" destOrd="0" presId="urn:microsoft.com/office/officeart/2005/8/layout/bList2"/>
    <dgm:cxn modelId="{FEDEE967-9820-D644-B809-51AA2621165D}" type="presParOf" srcId="{BC0A7A91-E861-5A4C-93E4-44CE65493617}" destId="{A745B122-8998-CC4D-89E2-1E550EDC471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8A17-059A-C840-9CD6-00BBE60E06D3}">
      <dsp:nvSpPr>
        <dsp:cNvPr id="0" name=""/>
        <dsp:cNvSpPr/>
      </dsp:nvSpPr>
      <dsp:spPr>
        <a:xfrm>
          <a:off x="754289" y="1901"/>
          <a:ext cx="3289379" cy="2455452"/>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at least 20 % of packages</a:t>
          </a:r>
        </a:p>
        <a:p>
          <a:pPr marL="171450" lvl="1" indent="-171450" algn="l" defTabSz="711200">
            <a:lnSpc>
              <a:spcPct val="90000"/>
            </a:lnSpc>
            <a:spcBef>
              <a:spcPct val="0"/>
            </a:spcBef>
            <a:spcAft>
              <a:spcPct val="15000"/>
            </a:spcAft>
            <a:buChar char="•"/>
          </a:pPr>
          <a:r>
            <a:rPr lang="en-GB" sz="1600" kern="1200" dirty="0"/>
            <a:t>Min two packages</a:t>
          </a:r>
        </a:p>
      </dsp:txBody>
      <dsp:txXfrm>
        <a:off x="811823" y="59435"/>
        <a:ext cx="3174311" cy="2397918"/>
      </dsp:txXfrm>
    </dsp:sp>
    <dsp:sp modelId="{3E7DE2D9-5C74-7244-B9AE-4B7B6771A8A2}">
      <dsp:nvSpPr>
        <dsp:cNvPr id="0" name=""/>
        <dsp:cNvSpPr/>
      </dsp:nvSpPr>
      <dsp:spPr>
        <a:xfrm>
          <a:off x="754289" y="2457354"/>
          <a:ext cx="3289379" cy="105584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GB" sz="3700" kern="1200" dirty="0"/>
            <a:t>Bales or bundles</a:t>
          </a:r>
        </a:p>
      </dsp:txBody>
      <dsp:txXfrm>
        <a:off x="754289" y="2457354"/>
        <a:ext cx="2316464" cy="1055844"/>
      </dsp:txXfrm>
    </dsp:sp>
    <dsp:sp modelId="{6E9D8FFD-1794-054D-B973-B49A2331DB68}">
      <dsp:nvSpPr>
        <dsp:cNvPr id="0" name=""/>
        <dsp:cNvSpPr/>
      </dsp:nvSpPr>
      <dsp:spPr>
        <a:xfrm>
          <a:off x="3163805" y="2625065"/>
          <a:ext cx="1151282" cy="1151282"/>
        </a:xfrm>
        <a:prstGeom prst="ellipse">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8D491-AB46-7D49-B8ED-23D031B09C1A}">
      <dsp:nvSpPr>
        <dsp:cNvPr id="0" name=""/>
        <dsp:cNvSpPr/>
      </dsp:nvSpPr>
      <dsp:spPr>
        <a:xfrm>
          <a:off x="4600311" y="1901"/>
          <a:ext cx="3289379" cy="2455452"/>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GB" sz="1600" kern="1200" dirty="0"/>
            <a:t>Random number table</a:t>
          </a:r>
        </a:p>
        <a:p>
          <a:pPr marL="171450" lvl="1" indent="-171450" algn="l" defTabSz="711200">
            <a:lnSpc>
              <a:spcPct val="90000"/>
            </a:lnSpc>
            <a:spcBef>
              <a:spcPct val="0"/>
            </a:spcBef>
            <a:spcAft>
              <a:spcPct val="15000"/>
            </a:spcAft>
            <a:buChar char="•"/>
          </a:pPr>
          <a:r>
            <a:rPr lang="en-IN" sz="1600" kern="1200" dirty="0"/>
            <a:t>In absence of random number table: Starting from any unit in the lot, count them in any order as 1, 2, 3,...... up to r and so on, where r is the integral part of N/n Every </a:t>
          </a:r>
          <a:r>
            <a:rPr lang="en-IN" sz="1600" kern="1200" dirty="0" err="1"/>
            <a:t>r</a:t>
          </a:r>
          <a:r>
            <a:rPr lang="en-IN" sz="1600" kern="1200" baseline="30000" dirty="0" err="1"/>
            <a:t>th</a:t>
          </a:r>
          <a:r>
            <a:rPr lang="en-IN" sz="1600" kern="1200" dirty="0"/>
            <a:t> unit thus counted shall be withdrawn from the lot. </a:t>
          </a:r>
        </a:p>
      </dsp:txBody>
      <dsp:txXfrm>
        <a:off x="4657845" y="59435"/>
        <a:ext cx="3174311" cy="2397918"/>
      </dsp:txXfrm>
    </dsp:sp>
    <dsp:sp modelId="{2179585B-1767-BC47-9756-179575F70D43}">
      <dsp:nvSpPr>
        <dsp:cNvPr id="0" name=""/>
        <dsp:cNvSpPr/>
      </dsp:nvSpPr>
      <dsp:spPr>
        <a:xfrm>
          <a:off x="4600311" y="2457354"/>
          <a:ext cx="3289379" cy="1055844"/>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marL="0" lvl="0" indent="0" algn="l" defTabSz="1644650">
            <a:lnSpc>
              <a:spcPct val="90000"/>
            </a:lnSpc>
            <a:spcBef>
              <a:spcPct val="0"/>
            </a:spcBef>
            <a:spcAft>
              <a:spcPct val="35000"/>
            </a:spcAft>
            <a:buNone/>
          </a:pPr>
          <a:r>
            <a:rPr lang="en-GB" sz="3700" kern="1200" dirty="0"/>
            <a:t>Units</a:t>
          </a:r>
        </a:p>
      </dsp:txBody>
      <dsp:txXfrm>
        <a:off x="4600311" y="2457354"/>
        <a:ext cx="2316464" cy="1055844"/>
      </dsp:txXfrm>
    </dsp:sp>
    <dsp:sp modelId="{A745B122-8998-CC4D-89E2-1E550EDC4712}">
      <dsp:nvSpPr>
        <dsp:cNvPr id="0" name=""/>
        <dsp:cNvSpPr/>
      </dsp:nvSpPr>
      <dsp:spPr>
        <a:xfrm>
          <a:off x="7009827" y="2625065"/>
          <a:ext cx="1151282" cy="1151282"/>
        </a:xfrm>
        <a:prstGeom prst="ellipse">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57CA2-0FB1-2045-90BB-916AC78E607E}"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17260-C7E3-5F45-B7EF-6C0788425594}" type="slidenum">
              <a:rPr lang="en-US" smtClean="0"/>
              <a:t>‹#›</a:t>
            </a:fld>
            <a:endParaRPr lang="en-US"/>
          </a:p>
        </p:txBody>
      </p:sp>
    </p:spTree>
    <p:extLst>
      <p:ext uri="{BB962C8B-B14F-4D97-AF65-F5344CB8AC3E}">
        <p14:creationId xmlns:p14="http://schemas.microsoft.com/office/powerpoint/2010/main" val="308284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17260-C7E3-5F45-B7EF-6C0788425594}" type="slidenum">
              <a:rPr lang="en-US" smtClean="0"/>
              <a:t>7</a:t>
            </a:fld>
            <a:endParaRPr lang="en-US"/>
          </a:p>
        </p:txBody>
      </p:sp>
    </p:spTree>
    <p:extLst>
      <p:ext uri="{BB962C8B-B14F-4D97-AF65-F5344CB8AC3E}">
        <p14:creationId xmlns:p14="http://schemas.microsoft.com/office/powerpoint/2010/main" val="307433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fif"/><Relationship Id="rId1" Type="http://schemas.openxmlformats.org/officeDocument/2006/relationships/slideLayout" Target="../slideLayouts/slideLayout2.xml"/><Relationship Id="rId6" Type="http://schemas.openxmlformats.org/officeDocument/2006/relationships/image" Target="../media/image30.jfif"/><Relationship Id="rId5" Type="http://schemas.openxmlformats.org/officeDocument/2006/relationships/image" Target="../media/image29.jpeg"/><Relationship Id="rId4" Type="http://schemas.openxmlformats.org/officeDocument/2006/relationships/image" Target="../media/image28.jfif"/></Relationships>
</file>

<file path=ppt/slides/_rels/slide69.xml.rels><?xml version="1.0" encoding="UTF-8" standalone="yes"?>
<Relationships xmlns="http://schemas.openxmlformats.org/package/2006/relationships"><Relationship Id="rId2" Type="http://schemas.openxmlformats.org/officeDocument/2006/relationships/hyperlink" Target="http://www.bis.gov.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8543" y="105103"/>
            <a:ext cx="3634933" cy="1723697"/>
          </a:xfrm>
          <a:prstGeom prst="rect">
            <a:avLst/>
          </a:prstGeom>
        </p:spPr>
      </p:pic>
      <p:pic>
        <p:nvPicPr>
          <p:cNvPr id="14" name="Picture 13"/>
          <p:cNvPicPr>
            <a:picLocks noChangeAspect="1"/>
          </p:cNvPicPr>
          <p:nvPr/>
        </p:nvPicPr>
        <p:blipFill>
          <a:blip r:embed="rId3"/>
          <a:stretch>
            <a:fillRect/>
          </a:stretch>
        </p:blipFill>
        <p:spPr>
          <a:xfrm flipH="1">
            <a:off x="6011914" y="3415862"/>
            <a:ext cx="5932315" cy="3216167"/>
          </a:xfrm>
          <a:prstGeom prst="rect">
            <a:avLst/>
          </a:prstGeom>
        </p:spPr>
      </p:pic>
      <p:sp>
        <p:nvSpPr>
          <p:cNvPr id="7" name="Oval 6"/>
          <p:cNvSpPr/>
          <p:nvPr/>
        </p:nvSpPr>
        <p:spPr>
          <a:xfrm>
            <a:off x="3226676" y="1828800"/>
            <a:ext cx="6264165" cy="110358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OVERVIEW OF BIS STANDARDIZATION ACTIVITY IN PAPER TECHNOLOGY </a:t>
            </a: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ounded Rectangle 11"/>
          <p:cNvSpPr/>
          <p:nvPr/>
        </p:nvSpPr>
        <p:spPr>
          <a:xfrm>
            <a:off x="1650124" y="5171091"/>
            <a:ext cx="3300248" cy="14609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err="1">
                <a:solidFill>
                  <a:schemeClr val="tx1"/>
                </a:solidFill>
                <a:latin typeface="Times New Roman" panose="02020603050405020304" pitchFamily="18" charset="0"/>
                <a:cs typeface="Times New Roman" panose="02020603050405020304" pitchFamily="18" charset="0"/>
              </a:rPr>
              <a:t>Virendra</a:t>
            </a:r>
            <a:r>
              <a:rPr lang="en-US" b="1" i="1" dirty="0">
                <a:solidFill>
                  <a:schemeClr val="tx1"/>
                </a:solidFill>
                <a:latin typeface="Times New Roman" panose="02020603050405020304" pitchFamily="18" charset="0"/>
                <a:cs typeface="Times New Roman" panose="02020603050405020304" pitchFamily="18" charset="0"/>
              </a:rPr>
              <a:t> Singh, </a:t>
            </a:r>
            <a:endParaRPr lang="en-US" dirty="0">
              <a:solidFill>
                <a:schemeClr val="tx1"/>
              </a:solidFill>
              <a:latin typeface="Times New Roman" panose="02020603050405020304" pitchFamily="18" charset="0"/>
              <a:cs typeface="Times New Roman" panose="02020603050405020304" pitchFamily="18" charset="0"/>
            </a:endParaRPr>
          </a:p>
          <a:p>
            <a:r>
              <a:rPr lang="en-US" b="1" i="1" dirty="0">
                <a:solidFill>
                  <a:schemeClr val="tx1"/>
                </a:solidFill>
                <a:latin typeface="Times New Roman" panose="02020603050405020304" pitchFamily="18" charset="0"/>
                <a:cs typeface="Times New Roman" panose="02020603050405020304" pitchFamily="18" charset="0"/>
              </a:rPr>
              <a:t>Scientist ‘E’/ Director</a:t>
            </a:r>
            <a:endParaRPr lang="en-US" dirty="0">
              <a:solidFill>
                <a:schemeClr val="tx1"/>
              </a:solidFill>
              <a:latin typeface="Times New Roman" panose="02020603050405020304" pitchFamily="18" charset="0"/>
              <a:cs typeface="Times New Roman" panose="02020603050405020304" pitchFamily="18" charset="0"/>
            </a:endParaRPr>
          </a:p>
          <a:p>
            <a:r>
              <a:rPr lang="en-US" b="1" i="1" dirty="0">
                <a:solidFill>
                  <a:schemeClr val="tx1"/>
                </a:solidFill>
                <a:latin typeface="Times New Roman" panose="02020603050405020304" pitchFamily="18" charset="0"/>
                <a:cs typeface="Times New Roman" panose="02020603050405020304" pitchFamily="18" charset="0"/>
              </a:rPr>
              <a:t>Bureau of Indian Standards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73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8038-B593-CF74-EB7C-46685F514C3F}"/>
              </a:ext>
            </a:extLst>
          </p:cNvPr>
          <p:cNvSpPr>
            <a:spLocks noGrp="1"/>
          </p:cNvSpPr>
          <p:nvPr>
            <p:ph type="title"/>
          </p:nvPr>
        </p:nvSpPr>
        <p:spPr>
          <a:xfrm>
            <a:off x="2592925" y="624110"/>
            <a:ext cx="8911687" cy="762563"/>
          </a:xfrm>
        </p:spPr>
        <p:txBody>
          <a:bodyPr/>
          <a:lstStyle/>
          <a:p>
            <a:pPr algn="ctr"/>
            <a:r>
              <a:rPr lang="en-US" b="1" dirty="0"/>
              <a:t>Paper</a:t>
            </a:r>
          </a:p>
        </p:txBody>
      </p:sp>
      <p:sp>
        <p:nvSpPr>
          <p:cNvPr id="3" name="Content Placeholder 2">
            <a:extLst>
              <a:ext uri="{FF2B5EF4-FFF2-40B4-BE49-F238E27FC236}">
                <a16:creationId xmlns:a16="http://schemas.microsoft.com/office/drawing/2014/main" id="{C12FE626-82EC-86DD-5BC2-533129FC62B2}"/>
              </a:ext>
            </a:extLst>
          </p:cNvPr>
          <p:cNvSpPr>
            <a:spLocks noGrp="1"/>
          </p:cNvSpPr>
          <p:nvPr>
            <p:ph idx="1"/>
          </p:nvPr>
        </p:nvSpPr>
        <p:spPr>
          <a:xfrm>
            <a:off x="2589212" y="1276142"/>
            <a:ext cx="8911687" cy="4813160"/>
          </a:xfrm>
        </p:spPr>
        <p:txBody>
          <a:bodyPr>
            <a:normAutofit fontScale="85000" lnSpcReduction="10000"/>
          </a:bodyPr>
          <a:lstStyle/>
          <a:p>
            <a:pPr marL="0" indent="0" algn="just">
              <a:buNone/>
            </a:pPr>
            <a:r>
              <a:rPr lang="en-US" dirty="0"/>
              <a:t>Generic term for a range of materials in the form of coherent sheet or web, excluding sheets or laps of pulp as commonly used for paper making or dissolving purposes, and non-woven products, made by deposition of vegetable mineral, animal or synthetic </a:t>
            </a:r>
            <a:r>
              <a:rPr lang="en-US" dirty="0" err="1"/>
              <a:t>fibres</a:t>
            </a:r>
            <a:r>
              <a:rPr lang="en-US" dirty="0"/>
              <a:t> or their mixtures from a fluid suspension onto a suitable forming device with or without the addition of other substances. </a:t>
            </a:r>
          </a:p>
          <a:p>
            <a:pPr marL="0" indent="0" algn="just">
              <a:buNone/>
            </a:pPr>
            <a:r>
              <a:rPr lang="en-US" dirty="0"/>
              <a:t>Notes </a:t>
            </a:r>
          </a:p>
          <a:p>
            <a:pPr algn="just">
              <a:buAutoNum type="arabicPeriod"/>
            </a:pPr>
            <a:r>
              <a:rPr lang="en-US" dirty="0"/>
              <a:t>Paper may be coated, impregnated or otherwise converted during or after their manufacture without necessarily losing their identity as paper. In conventional paper making process, the fluid medium is water, new developments however include the use of air or other fluids.</a:t>
            </a:r>
          </a:p>
          <a:p>
            <a:pPr algn="just">
              <a:buAutoNum type="arabicPeriod"/>
            </a:pPr>
            <a:r>
              <a:rPr lang="en-US" dirty="0"/>
              <a:t>In the generic sense, the term ‘Paper’ may be used to describe both paper and board. The primary distinction between paper and board is normally based upon thickness or grammage, though in some instances the distinction will be based on the characteristics and/ or end-use. For example, some materials of lower grammage such as certain grades of folding box board and corrugating raw materials are generally referred to as ‘board’, while other materials of higher grammages, such as certain grades of blotting paper, felt paper and drawing paper are generally referred to as ‘paper’. </a:t>
            </a:r>
          </a:p>
          <a:p>
            <a:pPr algn="just">
              <a:buAutoNum type="arabicPeriod"/>
            </a:pPr>
            <a:r>
              <a:rPr lang="en-US" dirty="0"/>
              <a:t>For some purposes, materials of grammage less than 224 g/ m</a:t>
            </a:r>
            <a:r>
              <a:rPr lang="en-US" baseline="30000" dirty="0"/>
              <a:t>2</a:t>
            </a:r>
            <a:r>
              <a:rPr lang="en-US" dirty="0"/>
              <a:t> or thickness less than 0.3 mm are considered to be paper and materials of grammage 224 g/ m</a:t>
            </a:r>
            <a:r>
              <a:rPr lang="en-US" baseline="30000" dirty="0"/>
              <a:t>2</a:t>
            </a:r>
            <a:r>
              <a:rPr lang="en-US" dirty="0"/>
              <a:t> or above or thickness 0.3 mm or above are considered to be board. </a:t>
            </a:r>
            <a:endParaRPr lang="en-US" baseline="30000" dirty="0"/>
          </a:p>
        </p:txBody>
      </p:sp>
      <p:sp>
        <p:nvSpPr>
          <p:cNvPr id="4" name="TextBox 3">
            <a:extLst>
              <a:ext uri="{FF2B5EF4-FFF2-40B4-BE49-F238E27FC236}">
                <a16:creationId xmlns:a16="http://schemas.microsoft.com/office/drawing/2014/main" id="{BB9D4807-2F74-0BEA-4D50-3499004FE800}"/>
              </a:ext>
            </a:extLst>
          </p:cNvPr>
          <p:cNvSpPr txBox="1"/>
          <p:nvPr/>
        </p:nvSpPr>
        <p:spPr>
          <a:xfrm>
            <a:off x="3155182" y="6089301"/>
            <a:ext cx="6870792" cy="276999"/>
          </a:xfrm>
          <a:prstGeom prst="rect">
            <a:avLst/>
          </a:prstGeom>
          <a:noFill/>
        </p:spPr>
        <p:txBody>
          <a:bodyPr wrap="none" rtlCol="0">
            <a:spAutoFit/>
          </a:bodyPr>
          <a:lstStyle/>
          <a:p>
            <a:r>
              <a:rPr lang="en-US" sz="1200" dirty="0"/>
              <a:t>Ref: IS 4261: 2001 Glossary of terms relating to paper and pulp based packaging materials</a:t>
            </a:r>
          </a:p>
        </p:txBody>
      </p:sp>
    </p:spTree>
    <p:extLst>
      <p:ext uri="{BB962C8B-B14F-4D97-AF65-F5344CB8AC3E}">
        <p14:creationId xmlns:p14="http://schemas.microsoft.com/office/powerpoint/2010/main" val="77227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759C-8C39-C613-1812-57E9C19E132B}"/>
              </a:ext>
            </a:extLst>
          </p:cNvPr>
          <p:cNvSpPr>
            <a:spLocks noGrp="1"/>
          </p:cNvSpPr>
          <p:nvPr>
            <p:ph type="title"/>
          </p:nvPr>
        </p:nvSpPr>
        <p:spPr>
          <a:xfrm>
            <a:off x="2592925" y="624110"/>
            <a:ext cx="8911687" cy="692224"/>
          </a:xfrm>
        </p:spPr>
        <p:txBody>
          <a:bodyPr/>
          <a:lstStyle/>
          <a:p>
            <a:pPr algn="ctr"/>
            <a:r>
              <a:rPr lang="en-US" b="1" dirty="0"/>
              <a:t>Corrugated </a:t>
            </a:r>
            <a:r>
              <a:rPr lang="en-US" b="1" dirty="0" err="1"/>
              <a:t>Fibreboard</a:t>
            </a:r>
            <a:endParaRPr lang="en-US" b="1" dirty="0"/>
          </a:p>
        </p:txBody>
      </p:sp>
      <p:sp>
        <p:nvSpPr>
          <p:cNvPr id="3" name="Content Placeholder 2">
            <a:extLst>
              <a:ext uri="{FF2B5EF4-FFF2-40B4-BE49-F238E27FC236}">
                <a16:creationId xmlns:a16="http://schemas.microsoft.com/office/drawing/2014/main" id="{18EFA75E-787C-1782-7368-AAB880E63423}"/>
              </a:ext>
            </a:extLst>
          </p:cNvPr>
          <p:cNvSpPr>
            <a:spLocks noGrp="1"/>
          </p:cNvSpPr>
          <p:nvPr>
            <p:ph idx="1"/>
          </p:nvPr>
        </p:nvSpPr>
        <p:spPr>
          <a:xfrm>
            <a:off x="2589212" y="1406769"/>
            <a:ext cx="8915400" cy="4504453"/>
          </a:xfrm>
        </p:spPr>
        <p:txBody>
          <a:bodyPr>
            <a:normAutofit/>
          </a:bodyPr>
          <a:lstStyle/>
          <a:p>
            <a:pPr marL="0" indent="0">
              <a:buNone/>
            </a:pPr>
            <a:r>
              <a:rPr lang="en-US" dirty="0" err="1"/>
              <a:t>Fibreboard</a:t>
            </a:r>
            <a:r>
              <a:rPr lang="en-US" dirty="0"/>
              <a:t> consisting of one or more sheets of fluted paper stuck to a flat sheet or paper in between separate sheets, usually of kraft. This has the following classifications:</a:t>
            </a:r>
          </a:p>
          <a:p>
            <a:pPr>
              <a:buAutoNum type="alphaLcParenBoth"/>
            </a:pPr>
            <a:r>
              <a:rPr lang="en-US" dirty="0"/>
              <a:t>Single Face Corrugated </a:t>
            </a:r>
            <a:r>
              <a:rPr lang="en-US" dirty="0" err="1"/>
              <a:t>Fibreboard</a:t>
            </a:r>
            <a:r>
              <a:rPr lang="en-US" dirty="0"/>
              <a:t> – Board made up on one sheet of fluted paper stuck to one sheet of paper or facing. </a:t>
            </a:r>
          </a:p>
          <a:p>
            <a:pPr>
              <a:buAutoNum type="alphaLcParenBoth"/>
            </a:pPr>
            <a:r>
              <a:rPr lang="en-US" dirty="0"/>
              <a:t>Single Wall Corrugated </a:t>
            </a:r>
            <a:r>
              <a:rPr lang="en-US" dirty="0" err="1"/>
              <a:t>Fibreboard</a:t>
            </a:r>
            <a:r>
              <a:rPr lang="en-US" dirty="0"/>
              <a:t> (also known as Double Face) – Board made up of a sheet of fluted paper stuck between two sheets of paper or facing.</a:t>
            </a:r>
          </a:p>
        </p:txBody>
      </p:sp>
      <p:sp>
        <p:nvSpPr>
          <p:cNvPr id="4" name="TextBox 3">
            <a:extLst>
              <a:ext uri="{FF2B5EF4-FFF2-40B4-BE49-F238E27FC236}">
                <a16:creationId xmlns:a16="http://schemas.microsoft.com/office/drawing/2014/main" id="{8B3F734D-E29E-895B-8D1B-A42838460ABE}"/>
              </a:ext>
            </a:extLst>
          </p:cNvPr>
          <p:cNvSpPr txBox="1"/>
          <p:nvPr/>
        </p:nvSpPr>
        <p:spPr>
          <a:xfrm>
            <a:off x="3044651" y="6189785"/>
            <a:ext cx="6870792" cy="276999"/>
          </a:xfrm>
          <a:prstGeom prst="rect">
            <a:avLst/>
          </a:prstGeom>
          <a:noFill/>
        </p:spPr>
        <p:txBody>
          <a:bodyPr wrap="none" rtlCol="0">
            <a:spAutoFit/>
          </a:bodyPr>
          <a:lstStyle/>
          <a:p>
            <a:r>
              <a:rPr lang="en-US" sz="1200" dirty="0"/>
              <a:t>Ref: IS 4261: 2001 Glossary of terms relating to paper and pulp based packaging materials</a:t>
            </a:r>
          </a:p>
        </p:txBody>
      </p:sp>
    </p:spTree>
    <p:extLst>
      <p:ext uri="{BB962C8B-B14F-4D97-AF65-F5344CB8AC3E}">
        <p14:creationId xmlns:p14="http://schemas.microsoft.com/office/powerpoint/2010/main" val="283919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1022-5179-05BE-8FF2-8A3202238D08}"/>
              </a:ext>
            </a:extLst>
          </p:cNvPr>
          <p:cNvSpPr>
            <a:spLocks noGrp="1"/>
          </p:cNvSpPr>
          <p:nvPr>
            <p:ph type="title"/>
          </p:nvPr>
        </p:nvSpPr>
        <p:spPr>
          <a:xfrm>
            <a:off x="2592925" y="624110"/>
            <a:ext cx="8911687" cy="782659"/>
          </a:xfrm>
        </p:spPr>
        <p:txBody>
          <a:bodyPr/>
          <a:lstStyle/>
          <a:p>
            <a:pPr algn="ctr"/>
            <a:r>
              <a:rPr lang="en-US" sz="3600" b="1" dirty="0"/>
              <a:t>Corrugation (also know as Flute)</a:t>
            </a:r>
            <a:endParaRPr lang="en-US" b="1" dirty="0"/>
          </a:p>
        </p:txBody>
      </p:sp>
      <p:sp>
        <p:nvSpPr>
          <p:cNvPr id="3" name="Content Placeholder 2">
            <a:extLst>
              <a:ext uri="{FF2B5EF4-FFF2-40B4-BE49-F238E27FC236}">
                <a16:creationId xmlns:a16="http://schemas.microsoft.com/office/drawing/2014/main" id="{636B6C65-1455-52DC-9C2C-0CE2EA6278BD}"/>
              </a:ext>
            </a:extLst>
          </p:cNvPr>
          <p:cNvSpPr>
            <a:spLocks noGrp="1"/>
          </p:cNvSpPr>
          <p:nvPr>
            <p:ph idx="1"/>
          </p:nvPr>
        </p:nvSpPr>
        <p:spPr>
          <a:xfrm>
            <a:off x="2589212" y="1587640"/>
            <a:ext cx="8915400" cy="4323582"/>
          </a:xfrm>
        </p:spPr>
        <p:txBody>
          <a:bodyPr/>
          <a:lstStyle/>
          <a:p>
            <a:pPr marL="0" indent="0">
              <a:buNone/>
            </a:pPr>
            <a:r>
              <a:rPr lang="en-US" sz="1900" dirty="0"/>
              <a:t>It is the configuration of fluting. Particulars of the most commonly used flutes are as under: </a:t>
            </a:r>
            <a:endParaRPr lang="en-US" dirty="0"/>
          </a:p>
          <a:p>
            <a:pPr marL="0" indent="0">
              <a:buNone/>
            </a:pPr>
            <a:r>
              <a:rPr lang="en-US" b="1" dirty="0"/>
              <a:t>Flute          		Approximate corrugations 		Height of corrugation </a:t>
            </a:r>
          </a:p>
          <a:p>
            <a:pPr marL="0" indent="0">
              <a:buNone/>
            </a:pPr>
            <a:r>
              <a:rPr lang="en-US" b="1" dirty="0"/>
              <a:t>					Per 30 cm					(Exclusive of Liner), mm </a:t>
            </a:r>
          </a:p>
          <a:p>
            <a:pPr marL="0" indent="0">
              <a:buNone/>
            </a:pPr>
            <a:endParaRPr lang="en-US" b="1" dirty="0"/>
          </a:p>
          <a:p>
            <a:pPr marL="0" indent="0">
              <a:buNone/>
            </a:pPr>
            <a:r>
              <a:rPr lang="en-US" dirty="0"/>
              <a:t>’A’ Flute (coarse)  		   32 to 38 							4.5 to 4.7</a:t>
            </a:r>
          </a:p>
          <a:p>
            <a:pPr marL="0" indent="0">
              <a:buNone/>
            </a:pPr>
            <a:r>
              <a:rPr lang="en-US" dirty="0"/>
              <a:t>‘B’ flute (Fine)  			   50 to 56							2.1 to 2.8</a:t>
            </a:r>
          </a:p>
          <a:p>
            <a:pPr marL="0" indent="0">
              <a:buNone/>
            </a:pPr>
            <a:r>
              <a:rPr lang="en-US" dirty="0"/>
              <a:t>‘C’ flute (Medium) 		   38 to 44							3.6 to 3.8 </a:t>
            </a:r>
          </a:p>
          <a:p>
            <a:pPr marL="0" indent="0">
              <a:buNone/>
            </a:pPr>
            <a:endParaRPr lang="en-US" dirty="0"/>
          </a:p>
        </p:txBody>
      </p:sp>
      <p:sp>
        <p:nvSpPr>
          <p:cNvPr id="4" name="TextBox 3">
            <a:extLst>
              <a:ext uri="{FF2B5EF4-FFF2-40B4-BE49-F238E27FC236}">
                <a16:creationId xmlns:a16="http://schemas.microsoft.com/office/drawing/2014/main" id="{4E01FB34-223C-E3C4-8F22-C6A733FE79E0}"/>
              </a:ext>
            </a:extLst>
          </p:cNvPr>
          <p:cNvSpPr txBox="1"/>
          <p:nvPr/>
        </p:nvSpPr>
        <p:spPr>
          <a:xfrm>
            <a:off x="3014505" y="6390752"/>
            <a:ext cx="6870792" cy="276999"/>
          </a:xfrm>
          <a:prstGeom prst="rect">
            <a:avLst/>
          </a:prstGeom>
          <a:noFill/>
        </p:spPr>
        <p:txBody>
          <a:bodyPr wrap="none" rtlCol="0">
            <a:spAutoFit/>
          </a:bodyPr>
          <a:lstStyle/>
          <a:p>
            <a:r>
              <a:rPr lang="en-US" sz="1200" dirty="0"/>
              <a:t>Ref: IS 4261: 2001 Glossary of terms relating to paper and pulp based packaging materials</a:t>
            </a:r>
          </a:p>
        </p:txBody>
      </p:sp>
    </p:spTree>
    <p:extLst>
      <p:ext uri="{BB962C8B-B14F-4D97-AF65-F5344CB8AC3E}">
        <p14:creationId xmlns:p14="http://schemas.microsoft.com/office/powerpoint/2010/main" val="212837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6700-DE56-8050-725A-D1A6BC8C6D19}"/>
              </a:ext>
            </a:extLst>
          </p:cNvPr>
          <p:cNvSpPr>
            <a:spLocks noGrp="1"/>
          </p:cNvSpPr>
          <p:nvPr>
            <p:ph type="title"/>
          </p:nvPr>
        </p:nvSpPr>
        <p:spPr>
          <a:xfrm>
            <a:off x="2592925" y="624110"/>
            <a:ext cx="8911687" cy="747490"/>
          </a:xfrm>
        </p:spPr>
        <p:txBody>
          <a:bodyPr/>
          <a:lstStyle/>
          <a:p>
            <a:pPr algn="ctr"/>
            <a:r>
              <a:rPr lang="en-US" b="1" dirty="0"/>
              <a:t>Paper sack</a:t>
            </a:r>
          </a:p>
        </p:txBody>
      </p:sp>
      <p:sp>
        <p:nvSpPr>
          <p:cNvPr id="3" name="Content Placeholder 2">
            <a:extLst>
              <a:ext uri="{FF2B5EF4-FFF2-40B4-BE49-F238E27FC236}">
                <a16:creationId xmlns:a16="http://schemas.microsoft.com/office/drawing/2014/main" id="{3B1AB37A-3D3E-6FAB-FBDB-870B2CF523A3}"/>
              </a:ext>
            </a:extLst>
          </p:cNvPr>
          <p:cNvSpPr>
            <a:spLocks noGrp="1"/>
          </p:cNvSpPr>
          <p:nvPr>
            <p:ph idx="1"/>
          </p:nvPr>
        </p:nvSpPr>
        <p:spPr>
          <a:xfrm>
            <a:off x="2589212" y="1371600"/>
            <a:ext cx="8915400" cy="4539622"/>
          </a:xfrm>
        </p:spPr>
        <p:txBody>
          <a:bodyPr/>
          <a:lstStyle/>
          <a:p>
            <a:pPr marL="0" indent="0" algn="just">
              <a:buNone/>
            </a:pPr>
            <a:r>
              <a:rPr lang="en-US" dirty="0"/>
              <a:t>A container made essentially from one or more flatten tubular plies of paper closed at least at one end, possible in combination with other flexible materials to provide the properties required for filling and the chain of distribution of goods. </a:t>
            </a:r>
          </a:p>
          <a:p>
            <a:pPr marL="0" indent="0" algn="just">
              <a:buNone/>
            </a:pPr>
            <a:r>
              <a:rPr lang="en-US" dirty="0"/>
              <a:t>Notes </a:t>
            </a:r>
          </a:p>
          <a:p>
            <a:pPr algn="just">
              <a:buAutoNum type="alphaLcParenR"/>
            </a:pPr>
            <a:r>
              <a:rPr lang="en-US" dirty="0"/>
              <a:t>Hereafter where the word sack is used in the text of this standard, paper sack is to be understood. If no prefix is applied to a term under definition, paper sack is also to be understood. </a:t>
            </a:r>
          </a:p>
          <a:p>
            <a:pPr algn="just">
              <a:buAutoNum type="alphaLcParenR"/>
            </a:pPr>
            <a:r>
              <a:rPr lang="en-US" dirty="0"/>
              <a:t>For some purposes it may be necessary to have limits for the size of paper sack. (tube circumference not less than 550 mm may be found useful in practice.)</a:t>
            </a:r>
          </a:p>
        </p:txBody>
      </p:sp>
      <p:sp>
        <p:nvSpPr>
          <p:cNvPr id="4" name="TextBox 3">
            <a:extLst>
              <a:ext uri="{FF2B5EF4-FFF2-40B4-BE49-F238E27FC236}">
                <a16:creationId xmlns:a16="http://schemas.microsoft.com/office/drawing/2014/main" id="{409C3B2E-F8AC-4728-78F7-62BDD659CABE}"/>
              </a:ext>
            </a:extLst>
          </p:cNvPr>
          <p:cNvSpPr txBox="1"/>
          <p:nvPr/>
        </p:nvSpPr>
        <p:spPr>
          <a:xfrm>
            <a:off x="3803904" y="6291072"/>
            <a:ext cx="4442242" cy="276999"/>
          </a:xfrm>
          <a:prstGeom prst="rect">
            <a:avLst/>
          </a:prstGeom>
          <a:noFill/>
        </p:spPr>
        <p:txBody>
          <a:bodyPr wrap="none" rtlCol="0">
            <a:spAutoFit/>
          </a:bodyPr>
          <a:lstStyle/>
          <a:p>
            <a:r>
              <a:rPr lang="en-US" sz="1200" dirty="0"/>
              <a:t>Ref: IS 9028:1978 Glossary of terms relating to paper sacks</a:t>
            </a:r>
          </a:p>
        </p:txBody>
      </p:sp>
    </p:spTree>
    <p:extLst>
      <p:ext uri="{BB962C8B-B14F-4D97-AF65-F5344CB8AC3E}">
        <p14:creationId xmlns:p14="http://schemas.microsoft.com/office/powerpoint/2010/main" val="154195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5280-E3AF-E407-2581-2C9AA8822036}"/>
              </a:ext>
            </a:extLst>
          </p:cNvPr>
          <p:cNvSpPr>
            <a:spLocks noGrp="1"/>
          </p:cNvSpPr>
          <p:nvPr>
            <p:ph type="title"/>
          </p:nvPr>
        </p:nvSpPr>
        <p:spPr/>
        <p:txBody>
          <a:bodyPr/>
          <a:lstStyle/>
          <a:p>
            <a:pPr algn="ctr"/>
            <a:r>
              <a:rPr lang="en-US" b="1" dirty="0"/>
              <a:t>Types of sacks</a:t>
            </a:r>
          </a:p>
        </p:txBody>
      </p:sp>
      <p:sp>
        <p:nvSpPr>
          <p:cNvPr id="3" name="Content Placeholder 2">
            <a:extLst>
              <a:ext uri="{FF2B5EF4-FFF2-40B4-BE49-F238E27FC236}">
                <a16:creationId xmlns:a16="http://schemas.microsoft.com/office/drawing/2014/main" id="{5E5232A6-2D72-D411-5E9C-57CBA09FEF97}"/>
              </a:ext>
            </a:extLst>
          </p:cNvPr>
          <p:cNvSpPr>
            <a:spLocks noGrp="1"/>
          </p:cNvSpPr>
          <p:nvPr>
            <p:ph idx="1"/>
          </p:nvPr>
        </p:nvSpPr>
        <p:spPr>
          <a:xfrm>
            <a:off x="1524000" y="1286189"/>
            <a:ext cx="10668000" cy="5394011"/>
          </a:xfrm>
        </p:spPr>
        <p:txBody>
          <a:bodyPr>
            <a:normAutofit fontScale="92500" lnSpcReduction="10000"/>
          </a:bodyPr>
          <a:lstStyle/>
          <a:p>
            <a:pPr>
              <a:buAutoNum type="arabicParenR"/>
            </a:pPr>
            <a:r>
              <a:rPr lang="en-US" dirty="0"/>
              <a:t>Flat sack – a sack manufactured from a flat tube</a:t>
            </a:r>
          </a:p>
          <a:p>
            <a:pPr>
              <a:buAutoNum type="arabicParenR"/>
            </a:pPr>
            <a:r>
              <a:rPr lang="en-US" dirty="0"/>
              <a:t>Gusseted sack – a sack manufactured from a gusseted tube</a:t>
            </a:r>
          </a:p>
          <a:p>
            <a:pPr>
              <a:buAutoNum type="arabicParenR"/>
            </a:pPr>
            <a:r>
              <a:rPr lang="en-US" dirty="0"/>
              <a:t>Sewn sack – a sack closed at one or both ends by means of continuous transverse line of stitches</a:t>
            </a:r>
          </a:p>
          <a:p>
            <a:pPr>
              <a:buAutoNum type="arabicParenR"/>
            </a:pPr>
            <a:r>
              <a:rPr lang="en-US" dirty="0"/>
              <a:t>Pasted sack – a sack closed at one or both ends by pasting</a:t>
            </a:r>
          </a:p>
          <a:p>
            <a:pPr>
              <a:buAutoNum type="arabicParenR"/>
            </a:pPr>
            <a:r>
              <a:rPr lang="en-US" dirty="0"/>
              <a:t>Open mouth sack – tube closed at one end only during manufacture </a:t>
            </a:r>
          </a:p>
          <a:p>
            <a:pPr marL="400050" lvl="1" indent="0">
              <a:buNone/>
            </a:pPr>
            <a:r>
              <a:rPr lang="en-US" dirty="0"/>
              <a:t>5.1	Open mouth-sewn-flat sack – flat tube closed at one end by means of a continuous transverse line of stitches </a:t>
            </a:r>
          </a:p>
          <a:p>
            <a:pPr marL="400050" lvl="1" indent="0">
              <a:buNone/>
            </a:pPr>
            <a:r>
              <a:rPr lang="en-US" dirty="0"/>
              <a:t>5.2	Open mouth-sewn-gusseted sack – gusseted tube closed at one end by means of continuous transverse line of stitches</a:t>
            </a:r>
          </a:p>
          <a:p>
            <a:pPr marL="400050" lvl="1" indent="0">
              <a:buNone/>
            </a:pPr>
            <a:r>
              <a:rPr lang="en-US" dirty="0"/>
              <a:t>5.3	Open mouth-pasted-flat-hexagonal bottom sack – flat tube closed at one end by folding, forming and pasting the bottom in a hexagonal shape</a:t>
            </a:r>
          </a:p>
          <a:p>
            <a:pPr marL="400050" lvl="1" indent="0">
              <a:buNone/>
            </a:pPr>
            <a:r>
              <a:rPr lang="en-US" dirty="0"/>
              <a:t>5.4	Open mouth-pasted-flat-turn over bottom sack – flat tube closed at one end by turning over the end and bonding (commonly known as pinch type. </a:t>
            </a:r>
          </a:p>
          <a:p>
            <a:pPr marL="400050" lvl="1" indent="0">
              <a:buNone/>
            </a:pPr>
            <a:r>
              <a:rPr lang="en-US" dirty="0"/>
              <a:t>5.5	Open mouth-pasted-gusseted-rectangular bottom sack – gusseted tube closed at one end by folding, forming and pasting the bottom in a rectangular shape (commonly known as self opening satchel)</a:t>
            </a:r>
          </a:p>
          <a:p>
            <a:pPr marL="400050" lvl="1" indent="0">
              <a:buNone/>
            </a:pPr>
            <a:r>
              <a:rPr lang="en-US" dirty="0"/>
              <a:t>5.6	Open mouth-pasted-gusseted-turn over bottom sack – gusseted tube closed at one end by turning over the end and bonding (commonly known as pinch type) </a:t>
            </a:r>
            <a:endParaRPr lang="en-US" dirty="0">
              <a:highlight>
                <a:srgbClr val="FF0000"/>
              </a:highlight>
            </a:endParaRPr>
          </a:p>
        </p:txBody>
      </p:sp>
      <p:sp>
        <p:nvSpPr>
          <p:cNvPr id="5" name="TextBox 4">
            <a:extLst>
              <a:ext uri="{FF2B5EF4-FFF2-40B4-BE49-F238E27FC236}">
                <a16:creationId xmlns:a16="http://schemas.microsoft.com/office/drawing/2014/main" id="{86240482-B6B9-B519-F029-75369931AE16}"/>
              </a:ext>
            </a:extLst>
          </p:cNvPr>
          <p:cNvSpPr txBox="1"/>
          <p:nvPr/>
        </p:nvSpPr>
        <p:spPr>
          <a:xfrm>
            <a:off x="3108960" y="6309360"/>
            <a:ext cx="4442242" cy="553998"/>
          </a:xfrm>
          <a:prstGeom prst="rect">
            <a:avLst/>
          </a:prstGeom>
          <a:noFill/>
        </p:spPr>
        <p:txBody>
          <a:bodyPr wrap="none" rtlCol="0">
            <a:spAutoFit/>
          </a:bodyPr>
          <a:lstStyle/>
          <a:p>
            <a:r>
              <a:rPr lang="en-US" sz="1200" dirty="0"/>
              <a:t>Ref: IS 9028:1978 Glossary of terms relating to paper sacks</a:t>
            </a:r>
          </a:p>
          <a:p>
            <a:endParaRPr lang="en-US" dirty="0"/>
          </a:p>
        </p:txBody>
      </p:sp>
    </p:spTree>
    <p:extLst>
      <p:ext uri="{BB962C8B-B14F-4D97-AF65-F5344CB8AC3E}">
        <p14:creationId xmlns:p14="http://schemas.microsoft.com/office/powerpoint/2010/main" val="33099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1DCA-56B2-2772-BF9A-72CEE9516835}"/>
              </a:ext>
            </a:extLst>
          </p:cNvPr>
          <p:cNvSpPr>
            <a:spLocks noGrp="1"/>
          </p:cNvSpPr>
          <p:nvPr>
            <p:ph type="title"/>
          </p:nvPr>
        </p:nvSpPr>
        <p:spPr>
          <a:xfrm>
            <a:off x="2592925" y="624110"/>
            <a:ext cx="8911687" cy="802756"/>
          </a:xfrm>
        </p:spPr>
        <p:txBody>
          <a:bodyPr>
            <a:normAutofit fontScale="90000"/>
          </a:bodyPr>
          <a:lstStyle/>
          <a:p>
            <a:pPr algn="ctr"/>
            <a:r>
              <a:rPr lang="en-US" b="1" dirty="0"/>
              <a:t>Examples of terminology related standards</a:t>
            </a:r>
          </a:p>
        </p:txBody>
      </p:sp>
      <p:sp>
        <p:nvSpPr>
          <p:cNvPr id="3" name="Content Placeholder 2">
            <a:extLst>
              <a:ext uri="{FF2B5EF4-FFF2-40B4-BE49-F238E27FC236}">
                <a16:creationId xmlns:a16="http://schemas.microsoft.com/office/drawing/2014/main" id="{0F1F44D6-312B-34A9-EB3D-0710107D4848}"/>
              </a:ext>
            </a:extLst>
          </p:cNvPr>
          <p:cNvSpPr>
            <a:spLocks noGrp="1"/>
          </p:cNvSpPr>
          <p:nvPr>
            <p:ph idx="1"/>
          </p:nvPr>
        </p:nvSpPr>
        <p:spPr/>
        <p:txBody>
          <a:bodyPr/>
          <a:lstStyle/>
          <a:p>
            <a:r>
              <a:rPr lang="en-US" dirty="0"/>
              <a:t>Pulping related terms – IS 4661 (Part 2):2022/ ISO 4046 -2:2016</a:t>
            </a:r>
          </a:p>
          <a:p>
            <a:r>
              <a:rPr lang="en-US" dirty="0"/>
              <a:t>Paper making related terms – IS 4661 (Part 3):2022/ ISO 4046-3:2016</a:t>
            </a:r>
          </a:p>
          <a:p>
            <a:r>
              <a:rPr lang="en-US" dirty="0"/>
              <a:t>Paper and board grades and converted products related terms - IS 4661 (Part 4):2022/ ISO 4046-4:2016</a:t>
            </a:r>
          </a:p>
          <a:p>
            <a:r>
              <a:rPr lang="en-US" dirty="0"/>
              <a:t>Properties of pulp, paper and board related terms - IS 4661 (Part 5):2022/ ISO 4046-5:2016</a:t>
            </a:r>
          </a:p>
          <a:p>
            <a:r>
              <a:rPr lang="en-US" dirty="0"/>
              <a:t>Terms relating of paper and flexible packaging – IS 7186:1973 </a:t>
            </a:r>
          </a:p>
          <a:p>
            <a:r>
              <a:rPr lang="en-US" dirty="0"/>
              <a:t>Terms relating to paper sacks – IS 9028:1978</a:t>
            </a:r>
          </a:p>
          <a:p>
            <a:r>
              <a:rPr lang="en-US" dirty="0"/>
              <a:t>Terms relating to paper and pulp based packaging materials – IS 4261:2001</a:t>
            </a:r>
          </a:p>
        </p:txBody>
      </p:sp>
    </p:spTree>
    <p:extLst>
      <p:ext uri="{BB962C8B-B14F-4D97-AF65-F5344CB8AC3E}">
        <p14:creationId xmlns:p14="http://schemas.microsoft.com/office/powerpoint/2010/main" val="351972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F690-1BCF-FEAD-A985-BB770CD36328}"/>
              </a:ext>
            </a:extLst>
          </p:cNvPr>
          <p:cNvSpPr>
            <a:spLocks noGrp="1"/>
          </p:cNvSpPr>
          <p:nvPr>
            <p:ph type="title"/>
          </p:nvPr>
        </p:nvSpPr>
        <p:spPr/>
        <p:txBody>
          <a:bodyPr/>
          <a:lstStyle/>
          <a:p>
            <a:r>
              <a:rPr lang="en-US" b="1" dirty="0"/>
              <a:t>Methods of test</a:t>
            </a:r>
          </a:p>
        </p:txBody>
      </p:sp>
      <p:sp>
        <p:nvSpPr>
          <p:cNvPr id="3" name="Text Placeholder 2">
            <a:extLst>
              <a:ext uri="{FF2B5EF4-FFF2-40B4-BE49-F238E27FC236}">
                <a16:creationId xmlns:a16="http://schemas.microsoft.com/office/drawing/2014/main" id="{64A15230-D978-4D26-0D4B-9F7C78AD9E0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6018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564B-8D31-137B-3E0A-BB321360A101}"/>
              </a:ext>
            </a:extLst>
          </p:cNvPr>
          <p:cNvSpPr>
            <a:spLocks noGrp="1"/>
          </p:cNvSpPr>
          <p:nvPr>
            <p:ph type="title"/>
          </p:nvPr>
        </p:nvSpPr>
        <p:spPr/>
        <p:txBody>
          <a:bodyPr/>
          <a:lstStyle/>
          <a:p>
            <a:r>
              <a:rPr lang="en-US" dirty="0"/>
              <a:t>Components of methods of test standard</a:t>
            </a:r>
          </a:p>
        </p:txBody>
      </p:sp>
      <p:sp>
        <p:nvSpPr>
          <p:cNvPr id="3" name="Content Placeholder 2">
            <a:extLst>
              <a:ext uri="{FF2B5EF4-FFF2-40B4-BE49-F238E27FC236}">
                <a16:creationId xmlns:a16="http://schemas.microsoft.com/office/drawing/2014/main" id="{59656AF1-2B0E-7959-FB32-72A003F834BB}"/>
              </a:ext>
            </a:extLst>
          </p:cNvPr>
          <p:cNvSpPr>
            <a:spLocks noGrp="1"/>
          </p:cNvSpPr>
          <p:nvPr>
            <p:ph idx="1"/>
          </p:nvPr>
        </p:nvSpPr>
        <p:spPr/>
        <p:txBody>
          <a:bodyPr>
            <a:normAutofit fontScale="92500" lnSpcReduction="20000"/>
          </a:bodyPr>
          <a:lstStyle/>
          <a:p>
            <a:r>
              <a:rPr lang="en-US" dirty="0"/>
              <a:t>Terms and definitions</a:t>
            </a:r>
          </a:p>
          <a:p>
            <a:r>
              <a:rPr lang="en-US" dirty="0"/>
              <a:t>Principle</a:t>
            </a:r>
          </a:p>
          <a:p>
            <a:r>
              <a:rPr lang="en-US" dirty="0"/>
              <a:t>Apparatus </a:t>
            </a:r>
          </a:p>
          <a:p>
            <a:r>
              <a:rPr lang="en-US" dirty="0"/>
              <a:t>Reagents </a:t>
            </a:r>
          </a:p>
          <a:p>
            <a:r>
              <a:rPr lang="en-US" dirty="0"/>
              <a:t>Calibration of the instruments and its working standards</a:t>
            </a:r>
          </a:p>
          <a:p>
            <a:r>
              <a:rPr lang="en-US" dirty="0"/>
              <a:t>Sampling </a:t>
            </a:r>
          </a:p>
          <a:p>
            <a:r>
              <a:rPr lang="en-US" dirty="0"/>
              <a:t>Preparation of the test pieces</a:t>
            </a:r>
          </a:p>
          <a:p>
            <a:r>
              <a:rPr lang="en-US" dirty="0"/>
              <a:t>Procedure</a:t>
            </a:r>
          </a:p>
          <a:p>
            <a:r>
              <a:rPr lang="en-US" dirty="0"/>
              <a:t>Calculations and expression of results</a:t>
            </a:r>
          </a:p>
          <a:p>
            <a:r>
              <a:rPr lang="en-US" dirty="0"/>
              <a:t>Precision </a:t>
            </a:r>
          </a:p>
          <a:p>
            <a:r>
              <a:rPr lang="en-US" dirty="0"/>
              <a:t>Test Report</a:t>
            </a:r>
          </a:p>
        </p:txBody>
      </p:sp>
    </p:spTree>
    <p:extLst>
      <p:ext uri="{BB962C8B-B14F-4D97-AF65-F5344CB8AC3E}">
        <p14:creationId xmlns:p14="http://schemas.microsoft.com/office/powerpoint/2010/main" val="216712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41F3-1982-A750-2649-149487307404}"/>
              </a:ext>
            </a:extLst>
          </p:cNvPr>
          <p:cNvSpPr>
            <a:spLocks noGrp="1"/>
          </p:cNvSpPr>
          <p:nvPr>
            <p:ph type="title"/>
          </p:nvPr>
        </p:nvSpPr>
        <p:spPr/>
        <p:txBody>
          <a:bodyPr/>
          <a:lstStyle/>
          <a:p>
            <a:r>
              <a:rPr lang="en-US" dirty="0"/>
              <a:t>Principle </a:t>
            </a:r>
          </a:p>
        </p:txBody>
      </p:sp>
      <p:sp>
        <p:nvSpPr>
          <p:cNvPr id="3" name="Content Placeholder 2">
            <a:extLst>
              <a:ext uri="{FF2B5EF4-FFF2-40B4-BE49-F238E27FC236}">
                <a16:creationId xmlns:a16="http://schemas.microsoft.com/office/drawing/2014/main" id="{4A40BED9-91A9-52D8-085D-8DFB52F33B3B}"/>
              </a:ext>
            </a:extLst>
          </p:cNvPr>
          <p:cNvSpPr>
            <a:spLocks noGrp="1"/>
          </p:cNvSpPr>
          <p:nvPr>
            <p:ph idx="1"/>
          </p:nvPr>
        </p:nvSpPr>
        <p:spPr/>
        <p:txBody>
          <a:bodyPr>
            <a:normAutofit fontScale="85000" lnSpcReduction="20000"/>
          </a:bodyPr>
          <a:lstStyle/>
          <a:p>
            <a:r>
              <a:rPr lang="en-IN" dirty="0">
                <a:solidFill>
                  <a:srgbClr val="141413"/>
                </a:solidFill>
                <a:effectLst/>
                <a:latin typeface="Helvetica" pitchFamily="2" charset="0"/>
              </a:rPr>
              <a:t>A test piece is irradiated diffusely in a standard instrument and the light reflected (and emitted as a result of fluorescence) in a direction normal to the surface is passed to a detection system. This detection system may consist either of a defined optical filter and photodetector or of an array of photodetectors where each detector responds to a specific effective wavelength. The desired radiance factors are determined directly from the output from the photodetector in the former case or by calculation from the detector array outputs using appropriate weighting functions in the latter case. </a:t>
            </a:r>
          </a:p>
          <a:p>
            <a:pPr marL="0" indent="0">
              <a:buNone/>
            </a:pPr>
            <a:endParaRPr lang="en-IN" dirty="0">
              <a:solidFill>
                <a:srgbClr val="141413"/>
              </a:solidFill>
              <a:effectLst/>
              <a:latin typeface="Helvetica" pitchFamily="2" charset="0"/>
            </a:endParaRPr>
          </a:p>
          <a:p>
            <a:pPr marL="0" indent="0">
              <a:buNone/>
            </a:pPr>
            <a:r>
              <a:rPr lang="en-IN" sz="1200" dirty="0">
                <a:solidFill>
                  <a:srgbClr val="141413"/>
                </a:solidFill>
                <a:latin typeface="Helvetica" pitchFamily="2" charset="0"/>
              </a:rPr>
              <a:t>(Ref : IS 1060 (Part 4/ Sec 4):2024/ ISO 2469:2024 Methods of sampling and test for paper and allied products Part 4 Methods of test for paper, board and pulp Section 4 Measurement of Diffuse Radiance Factor (Diffuse reflectance factor)</a:t>
            </a:r>
          </a:p>
          <a:p>
            <a:pPr marL="0" indent="0">
              <a:buNone/>
            </a:pPr>
            <a:endParaRPr lang="en-IN" dirty="0">
              <a:solidFill>
                <a:srgbClr val="141413"/>
              </a:solidFill>
              <a:latin typeface="Helvetica" pitchFamily="2" charset="0"/>
            </a:endParaRPr>
          </a:p>
          <a:p>
            <a:r>
              <a:rPr lang="en-IN" dirty="0">
                <a:solidFill>
                  <a:srgbClr val="141413"/>
                </a:solidFill>
                <a:effectLst/>
                <a:latin typeface="Helvetica" pitchFamily="2" charset="0"/>
              </a:rPr>
              <a:t>Extraction of a sample of 2 g for 1 h with 100 ml of boiling water of high purity. Filtration of the extract and addition of a salt solution. Measuremen</a:t>
            </a:r>
            <a:r>
              <a:rPr lang="en-IN" dirty="0">
                <a:solidFill>
                  <a:srgbClr val="141413"/>
                </a:solidFill>
                <a:latin typeface="Helvetica" pitchFamily="2" charset="0"/>
              </a:rPr>
              <a:t>t of the pH-value of the extract at a temperature between </a:t>
            </a:r>
            <a:r>
              <a:rPr lang="en-IN" dirty="0">
                <a:solidFill>
                  <a:srgbClr val="141413"/>
                </a:solidFill>
                <a:effectLst/>
                <a:latin typeface="Helvetica" pitchFamily="2" charset="0"/>
              </a:rPr>
              <a:t>20 °C and 25 °C.</a:t>
            </a:r>
          </a:p>
          <a:p>
            <a:endParaRPr lang="en-IN" dirty="0">
              <a:solidFill>
                <a:srgbClr val="141413"/>
              </a:solidFill>
              <a:effectLst/>
              <a:latin typeface="Helvetica" pitchFamily="2" charset="0"/>
            </a:endParaRPr>
          </a:p>
          <a:p>
            <a:pPr marL="0" indent="0">
              <a:buNone/>
            </a:pPr>
            <a:r>
              <a:rPr lang="en-IN" sz="1200" dirty="0">
                <a:solidFill>
                  <a:srgbClr val="141413"/>
                </a:solidFill>
                <a:latin typeface="Helvetica" pitchFamily="2" charset="0"/>
              </a:rPr>
              <a:t>(Ref : IS 1060 (Part 4/ Sec 7):2024/ ISO 6588-2:2021 Methods of sampling and test for paper and allied products Part 4 Methods of test for paper, board and pulp Section 7 Determination of </a:t>
            </a:r>
            <a:r>
              <a:rPr lang="en-IN" sz="1200" i="1" dirty="0">
                <a:solidFill>
                  <a:srgbClr val="141413"/>
                </a:solidFill>
                <a:latin typeface="Helvetica" pitchFamily="2" charset="0"/>
              </a:rPr>
              <a:t>p</a:t>
            </a:r>
            <a:r>
              <a:rPr lang="en-IN" sz="1200" dirty="0">
                <a:solidFill>
                  <a:srgbClr val="141413"/>
                </a:solidFill>
                <a:latin typeface="Helvetica" pitchFamily="2" charset="0"/>
              </a:rPr>
              <a:t>H of aqueous extracts – hot extraction method)  </a:t>
            </a:r>
            <a:endParaRPr lang="en-IN" sz="1200" dirty="0">
              <a:solidFill>
                <a:srgbClr val="141413"/>
              </a:solidFill>
              <a:effectLst/>
              <a:latin typeface="Helvetica" pitchFamily="2" charset="0"/>
            </a:endParaRPr>
          </a:p>
        </p:txBody>
      </p:sp>
    </p:spTree>
    <p:extLst>
      <p:ext uri="{BB962C8B-B14F-4D97-AF65-F5344CB8AC3E}">
        <p14:creationId xmlns:p14="http://schemas.microsoft.com/office/powerpoint/2010/main" val="17548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E0C5-9FF2-444B-D2C6-7516683386AB}"/>
              </a:ext>
            </a:extLst>
          </p:cNvPr>
          <p:cNvSpPr>
            <a:spLocks noGrp="1"/>
          </p:cNvSpPr>
          <p:nvPr>
            <p:ph type="title"/>
          </p:nvPr>
        </p:nvSpPr>
        <p:spPr/>
        <p:txBody>
          <a:bodyPr/>
          <a:lstStyle/>
          <a:p>
            <a:r>
              <a:rPr lang="en-US" dirty="0"/>
              <a:t>Apparatus </a:t>
            </a:r>
          </a:p>
        </p:txBody>
      </p:sp>
      <p:sp>
        <p:nvSpPr>
          <p:cNvPr id="3" name="Content Placeholder 2">
            <a:extLst>
              <a:ext uri="{FF2B5EF4-FFF2-40B4-BE49-F238E27FC236}">
                <a16:creationId xmlns:a16="http://schemas.microsoft.com/office/drawing/2014/main" id="{93B72E81-2EFD-92C2-35F4-35CE44F011E3}"/>
              </a:ext>
            </a:extLst>
          </p:cNvPr>
          <p:cNvSpPr>
            <a:spLocks noGrp="1"/>
          </p:cNvSpPr>
          <p:nvPr>
            <p:ph idx="1"/>
          </p:nvPr>
        </p:nvSpPr>
        <p:spPr>
          <a:xfrm>
            <a:off x="2589212" y="1498600"/>
            <a:ext cx="8915400" cy="5105400"/>
          </a:xfrm>
        </p:spPr>
        <p:txBody>
          <a:bodyPr>
            <a:normAutofit fontScale="77500" lnSpcReduction="20000"/>
          </a:bodyPr>
          <a:lstStyle/>
          <a:p>
            <a:pPr marL="0" indent="0">
              <a:buNone/>
            </a:pPr>
            <a:r>
              <a:rPr lang="en-IN" sz="1800" dirty="0">
                <a:effectLst/>
                <a:latin typeface="Helvetica" pitchFamily="2" charset="0"/>
              </a:rPr>
              <a:t>4.1 Sheet former, consisting of three main parts. </a:t>
            </a:r>
            <a:endParaRPr lang="en-IN" dirty="0">
              <a:latin typeface="Helvetica" pitchFamily="2" charset="0"/>
            </a:endParaRPr>
          </a:p>
          <a:p>
            <a:pPr marL="0" indent="0">
              <a:buNone/>
            </a:pPr>
            <a:r>
              <a:rPr lang="en-IN" sz="1800" dirty="0">
                <a:effectLst/>
                <a:latin typeface="Helvetica" pitchFamily="2" charset="0"/>
              </a:rPr>
              <a:t>4.1.1 Upper section, comprising a stock container, with a mark located 350 mm ± 1 mm above a wire screen (see 4.1.3). It is furnished with a rubber gasket to prevent leakage. The cross-section of the container shall be circular, square or rectangular, and constant throughout the height. If the container is rectangular, the shorter side shall be not less than 120 mm and the ratio of the longer to the shorter side shall not exceed 2,5. If the container is circular, it shall be not less than 158 mm in diameter. It shall be of such height that water will not splash over the edge when the stirrer (4.2) is operating. </a:t>
            </a:r>
            <a:endParaRPr lang="en-IN" dirty="0">
              <a:latin typeface="Helvetica" pitchFamily="2" charset="0"/>
            </a:endParaRPr>
          </a:p>
          <a:p>
            <a:pPr marL="0" indent="0">
              <a:buNone/>
            </a:pPr>
            <a:r>
              <a:rPr lang="en-IN" sz="1800" dirty="0">
                <a:effectLst/>
                <a:latin typeface="Helvetica" pitchFamily="2" charset="0"/>
              </a:rPr>
              <a:t>4.1.2 Lower section, comprising a drainage vessel, consisting of an upper and a lower part. The upper part shall have the same cross-section as the stock container (see 4.1.1), and its shape shall be such that the flow of liquid through the wire screen is uniform over the whole area. The lower part may be of smaller cross- section but shall be positioned symmetrically in relation to the upper part. The lower part shall be fitted with a valve, which is connected to a draining pipe with a water seal at its lower end. The vertical distance from the top of the wire screen to the overflow of the water seal shall be 800 mm ± 5 mm. The lower part and the drainage valve shall be large enough to permit water in the stock container between the level mark and the wire screen to empty within 4,0 s ± 0,2 s. The lower part of the drainage container shall be provided with a water inlet tube. The design shall incorporate a means of releasing vacuum after the sheet has been formed. </a:t>
            </a:r>
            <a:endParaRPr lang="en-IN" dirty="0">
              <a:latin typeface="Helvetica" pitchFamily="2" charset="0"/>
            </a:endParaRPr>
          </a:p>
          <a:p>
            <a:pPr marL="0" indent="0">
              <a:buNone/>
            </a:pPr>
            <a:r>
              <a:rPr lang="en-IN" sz="1800" dirty="0">
                <a:effectLst/>
                <a:latin typeface="Helvetica" pitchFamily="2" charset="0"/>
              </a:rPr>
              <a:t>4.1.3 Frame, with a perfectly flat, plain-woven metallic wire screen, to be placed horizontally between the upper section (4.1.1) and the lower section (4.1.2). The screen shall be clean, undamaged and fitted without wrinkles and corrugations. It shall have a nominal size of aperture of 125 </a:t>
            </a:r>
            <a:r>
              <a:rPr lang="el-GR" sz="1800" dirty="0">
                <a:effectLst/>
                <a:latin typeface="Helvetica" pitchFamily="2" charset="0"/>
              </a:rPr>
              <a:t>μ</a:t>
            </a:r>
            <a:r>
              <a:rPr lang="en-IN" sz="1800" dirty="0">
                <a:effectLst/>
                <a:latin typeface="Helvetica" pitchFamily="2" charset="0"/>
              </a:rPr>
              <a:t>m, according to ISO 3310-1. The preferred diameter of the wire shall be 90 </a:t>
            </a:r>
            <a:r>
              <a:rPr lang="el-GR" sz="1800" dirty="0">
                <a:effectLst/>
                <a:latin typeface="Helvetica" pitchFamily="2" charset="0"/>
              </a:rPr>
              <a:t>μ</a:t>
            </a:r>
            <a:r>
              <a:rPr lang="en-IN" sz="1800" dirty="0">
                <a:effectLst/>
                <a:latin typeface="Helvetica" pitchFamily="2" charset="0"/>
              </a:rPr>
              <a:t>m with a permissible range between 77 </a:t>
            </a:r>
            <a:r>
              <a:rPr lang="el-GR" sz="1800" dirty="0">
                <a:effectLst/>
                <a:latin typeface="Helvetica" pitchFamily="2" charset="0"/>
              </a:rPr>
              <a:t>μ</a:t>
            </a:r>
            <a:r>
              <a:rPr lang="en-IN" sz="1800" dirty="0">
                <a:effectLst/>
                <a:latin typeface="Helvetica" pitchFamily="2" charset="0"/>
              </a:rPr>
              <a:t>m and 104 </a:t>
            </a:r>
            <a:r>
              <a:rPr lang="el-GR" sz="1800" dirty="0">
                <a:effectLst/>
                <a:latin typeface="Helvetica" pitchFamily="2" charset="0"/>
              </a:rPr>
              <a:t>μ</a:t>
            </a:r>
            <a:r>
              <a:rPr lang="en-IN" sz="1800" dirty="0">
                <a:effectLst/>
                <a:latin typeface="Helvetica" pitchFamily="2" charset="0"/>
              </a:rPr>
              <a:t>m. The wire screen is backed by a coarser wire screen, which, in turn, may be backed by a rigid framework. </a:t>
            </a:r>
            <a:endParaRPr lang="en-IN" dirty="0">
              <a:latin typeface="Helvetica" pitchFamily="2" charset="0"/>
            </a:endParaRPr>
          </a:p>
          <a:p>
            <a:pPr marL="0" indent="0">
              <a:buNone/>
            </a:pPr>
            <a:endParaRPr lang="en-US" dirty="0"/>
          </a:p>
          <a:p>
            <a:pPr marL="0" indent="0">
              <a:buNone/>
            </a:pPr>
            <a:r>
              <a:rPr lang="en-IN" sz="1300" dirty="0">
                <a:solidFill>
                  <a:srgbClr val="141413"/>
                </a:solidFill>
                <a:latin typeface="Helvetica" pitchFamily="2" charset="0"/>
              </a:rPr>
              <a:t>(Ref : IS 6213 (Part 8/ Sec 1):2017 / ISO 5269-1:2005 Methods of test for pulp Part 8 Preparation of laboratory sheets for physical testing Section 1 Conventional sheet-former method)  </a:t>
            </a:r>
          </a:p>
          <a:p>
            <a:pPr marL="0" indent="0">
              <a:buNone/>
            </a:pPr>
            <a:endParaRPr lang="en-US" dirty="0"/>
          </a:p>
        </p:txBody>
      </p:sp>
    </p:spTree>
    <p:extLst>
      <p:ext uri="{BB962C8B-B14F-4D97-AF65-F5344CB8AC3E}">
        <p14:creationId xmlns:p14="http://schemas.microsoft.com/office/powerpoint/2010/main" val="296050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4849193-9F13-8BF7-2EFD-2B80C2A4FDF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4276" y="1295072"/>
            <a:ext cx="10397723" cy="5562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3710" y="252248"/>
            <a:ext cx="8471338" cy="523220"/>
          </a:xfrm>
          <a:prstGeom prst="rect">
            <a:avLst/>
          </a:prstGeom>
          <a:noFill/>
        </p:spPr>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Paper Making Process</a:t>
            </a:r>
          </a:p>
        </p:txBody>
      </p:sp>
      <p:sp>
        <p:nvSpPr>
          <p:cNvPr id="8" name="Down Arrow 7"/>
          <p:cNvSpPr/>
          <p:nvPr/>
        </p:nvSpPr>
        <p:spPr>
          <a:xfrm>
            <a:off x="6656807" y="851339"/>
            <a:ext cx="283779" cy="367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655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816B-439D-ADB5-52AE-70CFD61F084F}"/>
              </a:ext>
            </a:extLst>
          </p:cNvPr>
          <p:cNvSpPr>
            <a:spLocks noGrp="1"/>
          </p:cNvSpPr>
          <p:nvPr>
            <p:ph type="title"/>
          </p:nvPr>
        </p:nvSpPr>
        <p:spPr/>
        <p:txBody>
          <a:bodyPr/>
          <a:lstStyle/>
          <a:p>
            <a:r>
              <a:rPr lang="en-US" dirty="0"/>
              <a:t>Reagents </a:t>
            </a:r>
          </a:p>
        </p:txBody>
      </p:sp>
      <p:sp>
        <p:nvSpPr>
          <p:cNvPr id="3" name="Content Placeholder 2">
            <a:extLst>
              <a:ext uri="{FF2B5EF4-FFF2-40B4-BE49-F238E27FC236}">
                <a16:creationId xmlns:a16="http://schemas.microsoft.com/office/drawing/2014/main" id="{4168AC7E-C111-2668-CE08-0A64C0EC6FF6}"/>
              </a:ext>
            </a:extLst>
          </p:cNvPr>
          <p:cNvSpPr>
            <a:spLocks noGrp="1"/>
          </p:cNvSpPr>
          <p:nvPr>
            <p:ph idx="1"/>
          </p:nvPr>
        </p:nvSpPr>
        <p:spPr/>
        <p:txBody>
          <a:bodyPr>
            <a:normAutofit fontScale="92500" lnSpcReduction="20000"/>
          </a:bodyPr>
          <a:lstStyle/>
          <a:p>
            <a:pPr marL="0" indent="0">
              <a:buNone/>
            </a:pPr>
            <a:r>
              <a:rPr lang="en-IN" sz="1800" b="1" dirty="0">
                <a:effectLst/>
                <a:latin typeface="Helvetica" pitchFamily="2" charset="0"/>
              </a:rPr>
              <a:t>5.1 Dilute Hydrochloric Acid </a:t>
            </a:r>
            <a:r>
              <a:rPr lang="en-IN" sz="1800" dirty="0">
                <a:effectLst/>
                <a:latin typeface="Helvetica" pitchFamily="2" charset="0"/>
              </a:rPr>
              <a:t>— 6 m (</a:t>
            </a:r>
            <a:r>
              <a:rPr lang="en-IN" sz="1800" dirty="0" err="1">
                <a:effectLst/>
                <a:latin typeface="Helvetica" pitchFamily="2" charset="0"/>
              </a:rPr>
              <a:t>approx</a:t>
            </a:r>
            <a:r>
              <a:rPr lang="en-IN" sz="1800" dirty="0">
                <a:effectLst/>
                <a:latin typeface="Helvetica" pitchFamily="2" charset="0"/>
              </a:rPr>
              <a:t>). </a:t>
            </a:r>
            <a:endParaRPr lang="en-IN" dirty="0">
              <a:latin typeface="Helvetica" pitchFamily="2" charset="0"/>
            </a:endParaRPr>
          </a:p>
          <a:p>
            <a:pPr marL="0" indent="0">
              <a:buNone/>
            </a:pPr>
            <a:r>
              <a:rPr lang="en-IN" sz="1800" b="1" dirty="0">
                <a:effectLst/>
                <a:latin typeface="Helvetica" pitchFamily="2" charset="0"/>
              </a:rPr>
              <a:t>5.2 Sodium Acetate Solution </a:t>
            </a:r>
            <a:r>
              <a:rPr lang="en-IN" sz="1800" dirty="0">
                <a:effectLst/>
                <a:latin typeface="Helvetica" pitchFamily="2" charset="0"/>
              </a:rPr>
              <a:t>— 4 m. Dissolve 540 g of sodium acetate (CH3COONa.3H2O) in water and dilute to 1 litre. </a:t>
            </a:r>
            <a:endParaRPr lang="en-IN" dirty="0">
              <a:latin typeface="Helvetica" pitchFamily="2" charset="0"/>
            </a:endParaRPr>
          </a:p>
          <a:p>
            <a:pPr marL="0" indent="0">
              <a:buNone/>
            </a:pPr>
            <a:r>
              <a:rPr lang="en-IN" sz="1800" b="1" dirty="0">
                <a:effectLst/>
                <a:latin typeface="Helvetica" pitchFamily="2" charset="0"/>
              </a:rPr>
              <a:t>5.3 Hydroxylamine Hydrochloride Solution </a:t>
            </a:r>
            <a:r>
              <a:rPr lang="en-IN" sz="1800" dirty="0">
                <a:effectLst/>
                <a:latin typeface="Helvetica" pitchFamily="2" charset="0"/>
              </a:rPr>
              <a:t>— Dissolve 2 g of hydroxylamine hydrochloride (NH2OH.HCl) in 100 ml of water. </a:t>
            </a:r>
            <a:endParaRPr lang="en-IN" dirty="0">
              <a:latin typeface="Helvetica" pitchFamily="2" charset="0"/>
            </a:endParaRPr>
          </a:p>
          <a:p>
            <a:pPr marL="0" indent="0">
              <a:buNone/>
            </a:pPr>
            <a:r>
              <a:rPr lang="en-IN" sz="1800" b="1" dirty="0">
                <a:effectLst/>
                <a:latin typeface="Helvetica" pitchFamily="2" charset="0"/>
              </a:rPr>
              <a:t>5.4 O-Phenanthroline Hydrochloride Solution </a:t>
            </a:r>
            <a:r>
              <a:rPr lang="en-IN" sz="1800" dirty="0">
                <a:effectLst/>
                <a:latin typeface="Helvetica" pitchFamily="2" charset="0"/>
              </a:rPr>
              <a:t>— Dissolve 1 g of ortho-phenanthroline hydrochloride (C12H8N2.HCI.H2O) in 100 ml of water. Keep the solution in the dark. Use only a colourless solution. </a:t>
            </a:r>
            <a:endParaRPr lang="en-IN" dirty="0">
              <a:latin typeface="Helvetica" pitchFamily="2" charset="0"/>
            </a:endParaRPr>
          </a:p>
          <a:p>
            <a:pPr marL="0" indent="0">
              <a:buNone/>
            </a:pPr>
            <a:r>
              <a:rPr lang="en-IN" sz="1800" b="1" dirty="0">
                <a:effectLst/>
                <a:latin typeface="Helvetica" pitchFamily="2" charset="0"/>
              </a:rPr>
              <a:t>5.5 Standard Iron Solution </a:t>
            </a:r>
            <a:r>
              <a:rPr lang="en-IN" sz="1800" dirty="0">
                <a:effectLst/>
                <a:latin typeface="Helvetica" pitchFamily="2" charset="0"/>
              </a:rPr>
              <a:t>— It contains 0.1 mg of iron (as Fe) per millilitre. Dissolve 0.100 g of pure iron wire in the smallest possible quantity of hydrochloric acid (</a:t>
            </a:r>
            <a:r>
              <a:rPr lang="en-IN" sz="1800" dirty="0" err="1">
                <a:effectLst/>
                <a:latin typeface="Helvetica" pitchFamily="2" charset="0"/>
              </a:rPr>
              <a:t>r.d.</a:t>
            </a:r>
            <a:r>
              <a:rPr lang="en-IN" sz="1800" dirty="0">
                <a:effectLst/>
                <a:latin typeface="Helvetica" pitchFamily="2" charset="0"/>
              </a:rPr>
              <a:t> 1.19) in a 1-litre volumetric flask and dilute to the mark with water. </a:t>
            </a:r>
          </a:p>
          <a:p>
            <a:pPr marL="0" indent="0">
              <a:buNone/>
            </a:pPr>
            <a:endParaRPr lang="en-IN" dirty="0">
              <a:latin typeface="Helvetica" pitchFamily="2" charset="0"/>
            </a:endParaRPr>
          </a:p>
          <a:p>
            <a:pPr marL="0" indent="0">
              <a:buNone/>
            </a:pPr>
            <a:r>
              <a:rPr lang="en-IN" sz="1200" dirty="0">
                <a:solidFill>
                  <a:srgbClr val="141413"/>
                </a:solidFill>
                <a:latin typeface="Helvetica" pitchFamily="2" charset="0"/>
              </a:rPr>
              <a:t>(Ref : IS 6213 (Part 14):2013 Methods of test for pulp Part 14 Determination of Iron content)</a:t>
            </a:r>
            <a:endParaRPr lang="en-IN" dirty="0"/>
          </a:p>
          <a:p>
            <a:endParaRPr lang="en-US" dirty="0"/>
          </a:p>
        </p:txBody>
      </p:sp>
    </p:spTree>
    <p:extLst>
      <p:ext uri="{BB962C8B-B14F-4D97-AF65-F5344CB8AC3E}">
        <p14:creationId xmlns:p14="http://schemas.microsoft.com/office/powerpoint/2010/main" val="196270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25F1-C994-5F3E-A96B-6FB0F1FBF706}"/>
              </a:ext>
            </a:extLst>
          </p:cNvPr>
          <p:cNvSpPr>
            <a:spLocks noGrp="1"/>
          </p:cNvSpPr>
          <p:nvPr>
            <p:ph type="title"/>
          </p:nvPr>
        </p:nvSpPr>
        <p:spPr/>
        <p:txBody>
          <a:bodyPr/>
          <a:lstStyle/>
          <a:p>
            <a:r>
              <a:rPr lang="en-US" dirty="0"/>
              <a:t>Calibration of the instruments and its working standards</a:t>
            </a:r>
          </a:p>
        </p:txBody>
      </p:sp>
      <p:sp>
        <p:nvSpPr>
          <p:cNvPr id="3" name="Content Placeholder 2">
            <a:extLst>
              <a:ext uri="{FF2B5EF4-FFF2-40B4-BE49-F238E27FC236}">
                <a16:creationId xmlns:a16="http://schemas.microsoft.com/office/drawing/2014/main" id="{D233DECA-8848-E845-332B-DD7B09741722}"/>
              </a:ext>
            </a:extLst>
          </p:cNvPr>
          <p:cNvSpPr>
            <a:spLocks noGrp="1"/>
          </p:cNvSpPr>
          <p:nvPr>
            <p:ph idx="1"/>
          </p:nvPr>
        </p:nvSpPr>
        <p:spPr/>
        <p:txBody>
          <a:bodyPr>
            <a:normAutofit fontScale="92500" lnSpcReduction="20000"/>
          </a:bodyPr>
          <a:lstStyle/>
          <a:p>
            <a:pPr marL="0" indent="0">
              <a:buNone/>
            </a:pPr>
            <a:r>
              <a:rPr lang="en-IN" sz="1800" b="1" dirty="0">
                <a:effectLst/>
                <a:latin typeface="Helvetica" pitchFamily="2" charset="0"/>
              </a:rPr>
              <a:t>7 CALIBRATION</a:t>
            </a:r>
          </a:p>
          <a:p>
            <a:pPr marL="0" indent="0">
              <a:buNone/>
            </a:pPr>
            <a:br>
              <a:rPr lang="en-IN" sz="1800" b="1" dirty="0">
                <a:effectLst/>
                <a:latin typeface="Helvetica" pitchFamily="2" charset="0"/>
              </a:rPr>
            </a:br>
            <a:r>
              <a:rPr lang="en-IN" sz="1800" b="1" dirty="0">
                <a:effectLst/>
                <a:latin typeface="Helvetica" pitchFamily="2" charset="0"/>
              </a:rPr>
              <a:t>7.1 </a:t>
            </a:r>
            <a:r>
              <a:rPr lang="en-IN" sz="1800" dirty="0">
                <a:effectLst/>
                <a:latin typeface="Helvetica" pitchFamily="2" charset="0"/>
              </a:rPr>
              <a:t>Dilute the standard iron solution ten times so that 1 ml corresponds to 0.01 mg of iron. Pipette aliquots of 5.0, 10.0, 15.0 and 20.0 ml of the diluted solution into 50 ml volumetric flasks. Use the fifth flask for the preparation of a reference solution. Add to each flask 1 ml of hydroxylamine hydrochloride solution and 1 ml of </a:t>
            </a:r>
            <a:r>
              <a:rPr lang="en-IN" sz="1800" dirty="0" err="1">
                <a:effectLst/>
                <a:latin typeface="Helvetica" pitchFamily="2" charset="0"/>
              </a:rPr>
              <a:t>orthophenanthroline</a:t>
            </a:r>
            <a:r>
              <a:rPr lang="en-IN" sz="1800" dirty="0">
                <a:effectLst/>
                <a:latin typeface="Helvetica" pitchFamily="2" charset="0"/>
              </a:rPr>
              <a:t> hydrochloride solution and dilute to the mark with water. After 15 min measure the optical density at 510 nm with the iron-free solution as a reference. </a:t>
            </a:r>
            <a:endParaRPr lang="en-IN" dirty="0">
              <a:latin typeface="Helvetica" pitchFamily="2" charset="0"/>
            </a:endParaRPr>
          </a:p>
          <a:p>
            <a:pPr marL="400050" lvl="1" indent="0">
              <a:buNone/>
            </a:pPr>
            <a:r>
              <a:rPr lang="en-IN" sz="1300" dirty="0">
                <a:effectLst/>
                <a:latin typeface="Helvetica" pitchFamily="2" charset="0"/>
              </a:rPr>
              <a:t>NOTE — Avoid exposure of the coloured solutions to direct sunlight.</a:t>
            </a:r>
            <a:r>
              <a:rPr lang="en-IN" dirty="0">
                <a:effectLst/>
                <a:latin typeface="Helvetica" pitchFamily="2" charset="0"/>
              </a:rPr>
              <a:t> </a:t>
            </a:r>
            <a:endParaRPr lang="en-IN" dirty="0">
              <a:latin typeface="Helvetica" pitchFamily="2" charset="0"/>
            </a:endParaRPr>
          </a:p>
          <a:p>
            <a:pPr marL="0" indent="0">
              <a:buNone/>
            </a:pPr>
            <a:r>
              <a:rPr lang="en-IN" sz="1800" b="1" dirty="0">
                <a:effectLst/>
                <a:latin typeface="Helvetica" pitchFamily="2" charset="0"/>
              </a:rPr>
              <a:t>7.2 </a:t>
            </a:r>
            <a:r>
              <a:rPr lang="en-IN" sz="1800" dirty="0">
                <a:effectLst/>
                <a:latin typeface="Helvetica" pitchFamily="2" charset="0"/>
              </a:rPr>
              <a:t>The iron concentrations of the coloured solutions are 1.0, 2.0, 3.0 and 4.0 mg of iron per litre respectively. Plot on a graph the optical density values divided by the length of the cell, against the iron concentrations and check that the points lie on a straight line going through the origin. </a:t>
            </a:r>
          </a:p>
          <a:p>
            <a:pPr marL="0" indent="0">
              <a:buNone/>
            </a:pPr>
            <a:endParaRPr lang="en-IN" dirty="0">
              <a:latin typeface="Helvetica" pitchFamily="2" charset="0"/>
            </a:endParaRPr>
          </a:p>
          <a:p>
            <a:pPr marL="0" indent="0">
              <a:buNone/>
            </a:pPr>
            <a:r>
              <a:rPr lang="en-IN" sz="1200" dirty="0">
                <a:solidFill>
                  <a:srgbClr val="141413"/>
                </a:solidFill>
                <a:latin typeface="Helvetica" pitchFamily="2" charset="0"/>
              </a:rPr>
              <a:t>(Ref : IS 6213 (Part 14):2013 Methods of test for pulp Part 14 Determination of Iron content)</a:t>
            </a:r>
            <a:endParaRPr lang="en-IN" sz="1200" dirty="0">
              <a:latin typeface="Helvetica" pitchFamily="2" charset="0"/>
            </a:endParaRPr>
          </a:p>
          <a:p>
            <a:pPr marL="0" indent="0">
              <a:buNone/>
            </a:pPr>
            <a:endParaRPr lang="en-IN" dirty="0">
              <a:latin typeface="Helvetica" pitchFamily="2" charset="0"/>
            </a:endParaRPr>
          </a:p>
          <a:p>
            <a:endParaRPr lang="en-US" dirty="0"/>
          </a:p>
        </p:txBody>
      </p:sp>
    </p:spTree>
    <p:extLst>
      <p:ext uri="{BB962C8B-B14F-4D97-AF65-F5344CB8AC3E}">
        <p14:creationId xmlns:p14="http://schemas.microsoft.com/office/powerpoint/2010/main" val="12567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00A9-AEEF-1046-0D1B-323BC352EE72}"/>
              </a:ext>
            </a:extLst>
          </p:cNvPr>
          <p:cNvSpPr>
            <a:spLocks noGrp="1"/>
          </p:cNvSpPr>
          <p:nvPr>
            <p:ph type="title"/>
          </p:nvPr>
        </p:nvSpPr>
        <p:spPr/>
        <p:txBody>
          <a:bodyPr/>
          <a:lstStyle/>
          <a:p>
            <a:r>
              <a:rPr lang="en-US" dirty="0"/>
              <a:t>Scale of sampling </a:t>
            </a:r>
          </a:p>
        </p:txBody>
      </p:sp>
      <p:sp>
        <p:nvSpPr>
          <p:cNvPr id="3" name="Content Placeholder 2">
            <a:extLst>
              <a:ext uri="{FF2B5EF4-FFF2-40B4-BE49-F238E27FC236}">
                <a16:creationId xmlns:a16="http://schemas.microsoft.com/office/drawing/2014/main" id="{2CB12CB4-BC64-C835-9B15-42AA1FDF7825}"/>
              </a:ext>
            </a:extLst>
          </p:cNvPr>
          <p:cNvSpPr>
            <a:spLocks noGrp="1"/>
          </p:cNvSpPr>
          <p:nvPr>
            <p:ph sz="half" idx="1"/>
          </p:nvPr>
        </p:nvSpPr>
        <p:spPr/>
        <p:txBody>
          <a:bodyPr/>
          <a:lstStyle/>
          <a:p>
            <a:r>
              <a:rPr lang="en-US" dirty="0"/>
              <a:t>For papers of substances up to 250 g/m</a:t>
            </a:r>
            <a:r>
              <a:rPr lang="en-US" baseline="30000" dirty="0"/>
              <a:t>2</a:t>
            </a:r>
          </a:p>
          <a:p>
            <a:pPr marL="0" indent="0">
              <a:buNone/>
            </a:pPr>
            <a:endParaRPr lang="en-US" dirty="0"/>
          </a:p>
        </p:txBody>
      </p:sp>
      <p:sp>
        <p:nvSpPr>
          <p:cNvPr id="4" name="Content Placeholder 3">
            <a:extLst>
              <a:ext uri="{FF2B5EF4-FFF2-40B4-BE49-F238E27FC236}">
                <a16:creationId xmlns:a16="http://schemas.microsoft.com/office/drawing/2014/main" id="{FD6A0647-3168-BD21-9C6C-B881EAD168FC}"/>
              </a:ext>
            </a:extLst>
          </p:cNvPr>
          <p:cNvSpPr>
            <a:spLocks noGrp="1"/>
          </p:cNvSpPr>
          <p:nvPr>
            <p:ph sz="half" idx="2"/>
          </p:nvPr>
        </p:nvSpPr>
        <p:spPr/>
        <p:txBody>
          <a:bodyPr/>
          <a:lstStyle/>
          <a:p>
            <a:r>
              <a:rPr lang="en-US" dirty="0"/>
              <a:t>For papers of substances above 250 g/m</a:t>
            </a:r>
            <a:r>
              <a:rPr lang="en-US" baseline="30000" dirty="0"/>
              <a:t>2</a:t>
            </a:r>
          </a:p>
          <a:p>
            <a:pPr marL="0" indent="0">
              <a:buNone/>
            </a:pPr>
            <a:endParaRPr lang="en-US" dirty="0"/>
          </a:p>
        </p:txBody>
      </p:sp>
      <p:graphicFrame>
        <p:nvGraphicFramePr>
          <p:cNvPr id="5" name="Table 5">
            <a:extLst>
              <a:ext uri="{FF2B5EF4-FFF2-40B4-BE49-F238E27FC236}">
                <a16:creationId xmlns:a16="http://schemas.microsoft.com/office/drawing/2014/main" id="{773981EB-AFFC-B338-ECF5-B7053E25F081}"/>
              </a:ext>
            </a:extLst>
          </p:cNvPr>
          <p:cNvGraphicFramePr>
            <a:graphicFrameLocks noGrp="1"/>
          </p:cNvGraphicFramePr>
          <p:nvPr>
            <p:extLst>
              <p:ext uri="{D42A27DB-BD31-4B8C-83A1-F6EECF244321}">
                <p14:modId xmlns:p14="http://schemas.microsoft.com/office/powerpoint/2010/main" val="2964598928"/>
              </p:ext>
            </p:extLst>
          </p:nvPr>
        </p:nvGraphicFramePr>
        <p:xfrm>
          <a:off x="2904644" y="2948210"/>
          <a:ext cx="3683000" cy="2768600"/>
        </p:xfrm>
        <a:graphic>
          <a:graphicData uri="http://schemas.openxmlformats.org/drawingml/2006/table">
            <a:tbl>
              <a:tblPr firstRow="1" bandRow="1">
                <a:tableStyleId>{5C22544A-7EE6-4342-B048-85BDC9FD1C3A}</a:tableStyleId>
              </a:tblPr>
              <a:tblGrid>
                <a:gridCol w="1841500">
                  <a:extLst>
                    <a:ext uri="{9D8B030D-6E8A-4147-A177-3AD203B41FA5}">
                      <a16:colId xmlns:a16="http://schemas.microsoft.com/office/drawing/2014/main" val="3095235945"/>
                    </a:ext>
                  </a:extLst>
                </a:gridCol>
                <a:gridCol w="1841500">
                  <a:extLst>
                    <a:ext uri="{9D8B030D-6E8A-4147-A177-3AD203B41FA5}">
                      <a16:colId xmlns:a16="http://schemas.microsoft.com/office/drawing/2014/main" val="3902957848"/>
                    </a:ext>
                  </a:extLst>
                </a:gridCol>
              </a:tblGrid>
              <a:tr h="370840">
                <a:tc>
                  <a:txBody>
                    <a:bodyPr/>
                    <a:lstStyle/>
                    <a:p>
                      <a:r>
                        <a:rPr lang="en-US" dirty="0"/>
                        <a:t>Number of units in the lot</a:t>
                      </a:r>
                    </a:p>
                  </a:txBody>
                  <a:tcPr/>
                </a:tc>
                <a:tc>
                  <a:txBody>
                    <a:bodyPr/>
                    <a:lstStyle/>
                    <a:p>
                      <a:r>
                        <a:rPr lang="en-US" dirty="0"/>
                        <a:t>Number of units to be selected</a:t>
                      </a:r>
                    </a:p>
                  </a:txBody>
                  <a:tcPr/>
                </a:tc>
                <a:extLst>
                  <a:ext uri="{0D108BD9-81ED-4DB2-BD59-A6C34878D82A}">
                    <a16:rowId xmlns:a16="http://schemas.microsoft.com/office/drawing/2014/main" val="1698003031"/>
                  </a:ext>
                </a:extLst>
              </a:tr>
              <a:tr h="370840">
                <a:tc>
                  <a:txBody>
                    <a:bodyPr/>
                    <a:lstStyle/>
                    <a:p>
                      <a:r>
                        <a:rPr lang="en-US" dirty="0"/>
                        <a:t>Up to 5</a:t>
                      </a:r>
                    </a:p>
                  </a:txBody>
                  <a:tcPr/>
                </a:tc>
                <a:tc>
                  <a:txBody>
                    <a:bodyPr/>
                    <a:lstStyle/>
                    <a:p>
                      <a:pPr algn="ctr"/>
                      <a:r>
                        <a:rPr lang="en-US" dirty="0"/>
                        <a:t>All</a:t>
                      </a:r>
                    </a:p>
                  </a:txBody>
                  <a:tcPr/>
                </a:tc>
                <a:extLst>
                  <a:ext uri="{0D108BD9-81ED-4DB2-BD59-A6C34878D82A}">
                    <a16:rowId xmlns:a16="http://schemas.microsoft.com/office/drawing/2014/main" val="3022128110"/>
                  </a:ext>
                </a:extLst>
              </a:tr>
              <a:tr h="370840">
                <a:tc>
                  <a:txBody>
                    <a:bodyPr/>
                    <a:lstStyle/>
                    <a:p>
                      <a:r>
                        <a:rPr lang="en-US" dirty="0"/>
                        <a:t>6 to 100</a:t>
                      </a:r>
                    </a:p>
                  </a:txBody>
                  <a:tcPr/>
                </a:tc>
                <a:tc>
                  <a:txBody>
                    <a:bodyPr/>
                    <a:lstStyle/>
                    <a:p>
                      <a:pPr algn="ctr"/>
                      <a:r>
                        <a:rPr lang="en-US" dirty="0"/>
                        <a:t>5</a:t>
                      </a:r>
                    </a:p>
                  </a:txBody>
                  <a:tcPr/>
                </a:tc>
                <a:extLst>
                  <a:ext uri="{0D108BD9-81ED-4DB2-BD59-A6C34878D82A}">
                    <a16:rowId xmlns:a16="http://schemas.microsoft.com/office/drawing/2014/main" val="2201854445"/>
                  </a:ext>
                </a:extLst>
              </a:tr>
              <a:tr h="370840">
                <a:tc>
                  <a:txBody>
                    <a:bodyPr/>
                    <a:lstStyle/>
                    <a:p>
                      <a:r>
                        <a:rPr lang="en-US" dirty="0"/>
                        <a:t>101 to 300</a:t>
                      </a:r>
                    </a:p>
                  </a:txBody>
                  <a:tcPr/>
                </a:tc>
                <a:tc>
                  <a:txBody>
                    <a:bodyPr/>
                    <a:lstStyle/>
                    <a:p>
                      <a:pPr algn="ctr"/>
                      <a:r>
                        <a:rPr lang="en-US" dirty="0"/>
                        <a:t>8</a:t>
                      </a:r>
                    </a:p>
                  </a:txBody>
                  <a:tcPr/>
                </a:tc>
                <a:extLst>
                  <a:ext uri="{0D108BD9-81ED-4DB2-BD59-A6C34878D82A}">
                    <a16:rowId xmlns:a16="http://schemas.microsoft.com/office/drawing/2014/main" val="2325662228"/>
                  </a:ext>
                </a:extLst>
              </a:tr>
              <a:tr h="370840">
                <a:tc>
                  <a:txBody>
                    <a:bodyPr/>
                    <a:lstStyle/>
                    <a:p>
                      <a:r>
                        <a:rPr lang="en-US" dirty="0"/>
                        <a:t>301 to 500</a:t>
                      </a:r>
                    </a:p>
                  </a:txBody>
                  <a:tcPr/>
                </a:tc>
                <a:tc>
                  <a:txBody>
                    <a:bodyPr/>
                    <a:lstStyle/>
                    <a:p>
                      <a:pPr algn="ctr"/>
                      <a:r>
                        <a:rPr lang="en-US" dirty="0"/>
                        <a:t>13</a:t>
                      </a:r>
                    </a:p>
                  </a:txBody>
                  <a:tcPr/>
                </a:tc>
                <a:extLst>
                  <a:ext uri="{0D108BD9-81ED-4DB2-BD59-A6C34878D82A}">
                    <a16:rowId xmlns:a16="http://schemas.microsoft.com/office/drawing/2014/main" val="1705627155"/>
                  </a:ext>
                </a:extLst>
              </a:tr>
              <a:tr h="370840">
                <a:tc>
                  <a:txBody>
                    <a:bodyPr/>
                    <a:lstStyle/>
                    <a:p>
                      <a:r>
                        <a:rPr lang="en-US" dirty="0"/>
                        <a:t>501 and over</a:t>
                      </a:r>
                    </a:p>
                  </a:txBody>
                  <a:tcPr/>
                </a:tc>
                <a:tc>
                  <a:txBody>
                    <a:bodyPr/>
                    <a:lstStyle/>
                    <a:p>
                      <a:pPr algn="ctr"/>
                      <a:r>
                        <a:rPr lang="en-US" dirty="0"/>
                        <a:t>20</a:t>
                      </a:r>
                    </a:p>
                  </a:txBody>
                  <a:tcPr/>
                </a:tc>
                <a:extLst>
                  <a:ext uri="{0D108BD9-81ED-4DB2-BD59-A6C34878D82A}">
                    <a16:rowId xmlns:a16="http://schemas.microsoft.com/office/drawing/2014/main" val="3610079266"/>
                  </a:ext>
                </a:extLst>
              </a:tr>
            </a:tbl>
          </a:graphicData>
        </a:graphic>
      </p:graphicFrame>
      <p:graphicFrame>
        <p:nvGraphicFramePr>
          <p:cNvPr id="6" name="Table 5">
            <a:extLst>
              <a:ext uri="{FF2B5EF4-FFF2-40B4-BE49-F238E27FC236}">
                <a16:creationId xmlns:a16="http://schemas.microsoft.com/office/drawing/2014/main" id="{6CA09041-EA90-CFCC-8066-65B22BBD8902}"/>
              </a:ext>
            </a:extLst>
          </p:cNvPr>
          <p:cNvGraphicFramePr>
            <a:graphicFrameLocks noGrp="1"/>
          </p:cNvGraphicFramePr>
          <p:nvPr>
            <p:extLst>
              <p:ext uri="{D42A27DB-BD31-4B8C-83A1-F6EECF244321}">
                <p14:modId xmlns:p14="http://schemas.microsoft.com/office/powerpoint/2010/main" val="4286694727"/>
              </p:ext>
            </p:extLst>
          </p:nvPr>
        </p:nvGraphicFramePr>
        <p:xfrm>
          <a:off x="7445856" y="2948210"/>
          <a:ext cx="3683000" cy="2768600"/>
        </p:xfrm>
        <a:graphic>
          <a:graphicData uri="http://schemas.openxmlformats.org/drawingml/2006/table">
            <a:tbl>
              <a:tblPr firstRow="1" bandRow="1">
                <a:tableStyleId>{5C22544A-7EE6-4342-B048-85BDC9FD1C3A}</a:tableStyleId>
              </a:tblPr>
              <a:tblGrid>
                <a:gridCol w="1841500">
                  <a:extLst>
                    <a:ext uri="{9D8B030D-6E8A-4147-A177-3AD203B41FA5}">
                      <a16:colId xmlns:a16="http://schemas.microsoft.com/office/drawing/2014/main" val="3095235945"/>
                    </a:ext>
                  </a:extLst>
                </a:gridCol>
                <a:gridCol w="1841500">
                  <a:extLst>
                    <a:ext uri="{9D8B030D-6E8A-4147-A177-3AD203B41FA5}">
                      <a16:colId xmlns:a16="http://schemas.microsoft.com/office/drawing/2014/main" val="3902957848"/>
                    </a:ext>
                  </a:extLst>
                </a:gridCol>
              </a:tblGrid>
              <a:tr h="370840">
                <a:tc>
                  <a:txBody>
                    <a:bodyPr/>
                    <a:lstStyle/>
                    <a:p>
                      <a:r>
                        <a:rPr lang="en-US" dirty="0"/>
                        <a:t>Number of units in the lot</a:t>
                      </a:r>
                    </a:p>
                  </a:txBody>
                  <a:tcPr/>
                </a:tc>
                <a:tc>
                  <a:txBody>
                    <a:bodyPr/>
                    <a:lstStyle/>
                    <a:p>
                      <a:r>
                        <a:rPr lang="en-US" dirty="0"/>
                        <a:t>Number of units to be selected</a:t>
                      </a:r>
                    </a:p>
                  </a:txBody>
                  <a:tcPr/>
                </a:tc>
                <a:extLst>
                  <a:ext uri="{0D108BD9-81ED-4DB2-BD59-A6C34878D82A}">
                    <a16:rowId xmlns:a16="http://schemas.microsoft.com/office/drawing/2014/main" val="1698003031"/>
                  </a:ext>
                </a:extLst>
              </a:tr>
              <a:tr h="370840">
                <a:tc>
                  <a:txBody>
                    <a:bodyPr/>
                    <a:lstStyle/>
                    <a:p>
                      <a:r>
                        <a:rPr lang="en-US" dirty="0"/>
                        <a:t>Up to 5</a:t>
                      </a:r>
                    </a:p>
                  </a:txBody>
                  <a:tcPr/>
                </a:tc>
                <a:tc>
                  <a:txBody>
                    <a:bodyPr/>
                    <a:lstStyle/>
                    <a:p>
                      <a:pPr algn="ctr"/>
                      <a:r>
                        <a:rPr lang="en-US" dirty="0"/>
                        <a:t>All</a:t>
                      </a:r>
                    </a:p>
                  </a:txBody>
                  <a:tcPr/>
                </a:tc>
                <a:extLst>
                  <a:ext uri="{0D108BD9-81ED-4DB2-BD59-A6C34878D82A}">
                    <a16:rowId xmlns:a16="http://schemas.microsoft.com/office/drawing/2014/main" val="3022128110"/>
                  </a:ext>
                </a:extLst>
              </a:tr>
              <a:tr h="370840">
                <a:tc>
                  <a:txBody>
                    <a:bodyPr/>
                    <a:lstStyle/>
                    <a:p>
                      <a:r>
                        <a:rPr lang="en-US" dirty="0"/>
                        <a:t>6 to 300</a:t>
                      </a:r>
                    </a:p>
                  </a:txBody>
                  <a:tcPr/>
                </a:tc>
                <a:tc>
                  <a:txBody>
                    <a:bodyPr/>
                    <a:lstStyle/>
                    <a:p>
                      <a:pPr algn="ctr"/>
                      <a:r>
                        <a:rPr lang="en-US" dirty="0"/>
                        <a:t>5</a:t>
                      </a:r>
                    </a:p>
                  </a:txBody>
                  <a:tcPr/>
                </a:tc>
                <a:extLst>
                  <a:ext uri="{0D108BD9-81ED-4DB2-BD59-A6C34878D82A}">
                    <a16:rowId xmlns:a16="http://schemas.microsoft.com/office/drawing/2014/main" val="2201854445"/>
                  </a:ext>
                </a:extLst>
              </a:tr>
              <a:tr h="370840">
                <a:tc>
                  <a:txBody>
                    <a:bodyPr/>
                    <a:lstStyle/>
                    <a:p>
                      <a:r>
                        <a:rPr lang="en-US" dirty="0"/>
                        <a:t>301 to 500</a:t>
                      </a:r>
                    </a:p>
                  </a:txBody>
                  <a:tcPr/>
                </a:tc>
                <a:tc>
                  <a:txBody>
                    <a:bodyPr/>
                    <a:lstStyle/>
                    <a:p>
                      <a:pPr algn="ctr"/>
                      <a:r>
                        <a:rPr lang="en-US" dirty="0"/>
                        <a:t>8</a:t>
                      </a:r>
                    </a:p>
                  </a:txBody>
                  <a:tcPr/>
                </a:tc>
                <a:extLst>
                  <a:ext uri="{0D108BD9-81ED-4DB2-BD59-A6C34878D82A}">
                    <a16:rowId xmlns:a16="http://schemas.microsoft.com/office/drawing/2014/main" val="2325662228"/>
                  </a:ext>
                </a:extLst>
              </a:tr>
              <a:tr h="370840">
                <a:tc>
                  <a:txBody>
                    <a:bodyPr/>
                    <a:lstStyle/>
                    <a:p>
                      <a:r>
                        <a:rPr lang="en-US" dirty="0"/>
                        <a:t>501 to 1000</a:t>
                      </a:r>
                    </a:p>
                  </a:txBody>
                  <a:tcPr/>
                </a:tc>
                <a:tc>
                  <a:txBody>
                    <a:bodyPr/>
                    <a:lstStyle/>
                    <a:p>
                      <a:pPr algn="ctr"/>
                      <a:r>
                        <a:rPr lang="en-US" dirty="0"/>
                        <a:t>13</a:t>
                      </a:r>
                    </a:p>
                  </a:txBody>
                  <a:tcPr/>
                </a:tc>
                <a:extLst>
                  <a:ext uri="{0D108BD9-81ED-4DB2-BD59-A6C34878D82A}">
                    <a16:rowId xmlns:a16="http://schemas.microsoft.com/office/drawing/2014/main" val="1705627155"/>
                  </a:ext>
                </a:extLst>
              </a:tr>
              <a:tr h="370840">
                <a:tc>
                  <a:txBody>
                    <a:bodyPr/>
                    <a:lstStyle/>
                    <a:p>
                      <a:r>
                        <a:rPr lang="en-US" dirty="0"/>
                        <a:t>1001 and over</a:t>
                      </a:r>
                    </a:p>
                  </a:txBody>
                  <a:tcPr/>
                </a:tc>
                <a:tc>
                  <a:txBody>
                    <a:bodyPr/>
                    <a:lstStyle/>
                    <a:p>
                      <a:pPr algn="ctr"/>
                      <a:r>
                        <a:rPr lang="en-US" dirty="0"/>
                        <a:t>20</a:t>
                      </a:r>
                    </a:p>
                  </a:txBody>
                  <a:tcPr/>
                </a:tc>
                <a:extLst>
                  <a:ext uri="{0D108BD9-81ED-4DB2-BD59-A6C34878D82A}">
                    <a16:rowId xmlns:a16="http://schemas.microsoft.com/office/drawing/2014/main" val="3610079266"/>
                  </a:ext>
                </a:extLst>
              </a:tr>
            </a:tbl>
          </a:graphicData>
        </a:graphic>
      </p:graphicFrame>
      <p:sp>
        <p:nvSpPr>
          <p:cNvPr id="7" name="TextBox 6">
            <a:extLst>
              <a:ext uri="{FF2B5EF4-FFF2-40B4-BE49-F238E27FC236}">
                <a16:creationId xmlns:a16="http://schemas.microsoft.com/office/drawing/2014/main" id="{88C9EFDE-9EC5-7585-5A9D-93B7EE496DB2}"/>
              </a:ext>
            </a:extLst>
          </p:cNvPr>
          <p:cNvSpPr txBox="1"/>
          <p:nvPr/>
        </p:nvSpPr>
        <p:spPr>
          <a:xfrm>
            <a:off x="2745537" y="6292577"/>
            <a:ext cx="7984878" cy="246221"/>
          </a:xfrm>
          <a:prstGeom prst="rect">
            <a:avLst/>
          </a:prstGeom>
          <a:noFill/>
        </p:spPr>
        <p:txBody>
          <a:bodyPr wrap="none" rtlCol="0">
            <a:spAutoFit/>
          </a:bodyPr>
          <a:lstStyle/>
          <a:p>
            <a:r>
              <a:rPr lang="en-US" sz="1000" dirty="0"/>
              <a:t>Ref: IS 1060 (Part 1):2022 Methods of sampling and test for paper and allied products Part 1 Test methods for general purpose  </a:t>
            </a:r>
          </a:p>
        </p:txBody>
      </p:sp>
    </p:spTree>
    <p:extLst>
      <p:ext uri="{BB962C8B-B14F-4D97-AF65-F5344CB8AC3E}">
        <p14:creationId xmlns:p14="http://schemas.microsoft.com/office/powerpoint/2010/main" val="107139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47EB-4C21-B9D1-E0BB-4CB35CE2EBAA}"/>
              </a:ext>
            </a:extLst>
          </p:cNvPr>
          <p:cNvSpPr>
            <a:spLocks noGrp="1"/>
          </p:cNvSpPr>
          <p:nvPr>
            <p:ph type="title"/>
          </p:nvPr>
        </p:nvSpPr>
        <p:spPr/>
        <p:txBody>
          <a:bodyPr/>
          <a:lstStyle/>
          <a:p>
            <a:r>
              <a:rPr lang="en-US" dirty="0"/>
              <a:t>Selection of units </a:t>
            </a:r>
          </a:p>
        </p:txBody>
      </p:sp>
      <p:graphicFrame>
        <p:nvGraphicFramePr>
          <p:cNvPr id="4" name="Content Placeholder 4">
            <a:extLst>
              <a:ext uri="{FF2B5EF4-FFF2-40B4-BE49-F238E27FC236}">
                <a16:creationId xmlns:a16="http://schemas.microsoft.com/office/drawing/2014/main" id="{8265CED5-A387-E5AC-8C0D-D76743B94D6C}"/>
              </a:ext>
            </a:extLst>
          </p:cNvPr>
          <p:cNvGraphicFramePr>
            <a:graphicFrameLocks noGrp="1"/>
          </p:cNvGraphicFramePr>
          <p:nvPr>
            <p:ph idx="1"/>
            <p:extLst>
              <p:ext uri="{D42A27DB-BD31-4B8C-83A1-F6EECF244321}">
                <p14:modId xmlns:p14="http://schemas.microsoft.com/office/powerpoint/2010/main" val="3673758862"/>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9A9114D-66DF-2425-DCAA-569972AB7046}"/>
              </a:ext>
            </a:extLst>
          </p:cNvPr>
          <p:cNvSpPr txBox="1"/>
          <p:nvPr/>
        </p:nvSpPr>
        <p:spPr>
          <a:xfrm>
            <a:off x="2589213" y="6140450"/>
            <a:ext cx="7984878" cy="523220"/>
          </a:xfrm>
          <a:prstGeom prst="rect">
            <a:avLst/>
          </a:prstGeom>
          <a:noFill/>
        </p:spPr>
        <p:txBody>
          <a:bodyPr wrap="none" rtlCol="0">
            <a:spAutoFit/>
          </a:bodyPr>
          <a:lstStyle/>
          <a:p>
            <a:r>
              <a:rPr lang="en-US" sz="1000" dirty="0"/>
              <a:t>Ref: IS 1060 (Part 1):2022 Methods of sampling and test for paper and allied products Part 1 Test methods for general purpose  </a:t>
            </a:r>
          </a:p>
          <a:p>
            <a:endParaRPr lang="en-US" dirty="0"/>
          </a:p>
        </p:txBody>
      </p:sp>
    </p:spTree>
    <p:extLst>
      <p:ext uri="{BB962C8B-B14F-4D97-AF65-F5344CB8AC3E}">
        <p14:creationId xmlns:p14="http://schemas.microsoft.com/office/powerpoint/2010/main" val="121876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E6C2-0AA7-91DC-3E6D-88A0F6B50C5F}"/>
              </a:ext>
            </a:extLst>
          </p:cNvPr>
          <p:cNvSpPr>
            <a:spLocks noGrp="1"/>
          </p:cNvSpPr>
          <p:nvPr>
            <p:ph type="title"/>
          </p:nvPr>
        </p:nvSpPr>
        <p:spPr/>
        <p:txBody>
          <a:bodyPr/>
          <a:lstStyle/>
          <a:p>
            <a:r>
              <a:rPr lang="en-US" dirty="0"/>
              <a:t>Selection of Sheets</a:t>
            </a:r>
          </a:p>
        </p:txBody>
      </p:sp>
      <p:sp>
        <p:nvSpPr>
          <p:cNvPr id="3" name="Content Placeholder 2">
            <a:extLst>
              <a:ext uri="{FF2B5EF4-FFF2-40B4-BE49-F238E27FC236}">
                <a16:creationId xmlns:a16="http://schemas.microsoft.com/office/drawing/2014/main" id="{C7270F3A-CBDC-0545-1C80-528EC87DB61A}"/>
              </a:ext>
            </a:extLst>
          </p:cNvPr>
          <p:cNvSpPr>
            <a:spLocks noGrp="1"/>
          </p:cNvSpPr>
          <p:nvPr>
            <p:ph sz="half" idx="1"/>
          </p:nvPr>
        </p:nvSpPr>
        <p:spPr>
          <a:ln>
            <a:solidFill>
              <a:schemeClr val="accent1"/>
            </a:solidFill>
          </a:ln>
        </p:spPr>
        <p:txBody>
          <a:bodyPr>
            <a:normAutofit fontScale="92500"/>
          </a:bodyPr>
          <a:lstStyle/>
          <a:p>
            <a:r>
              <a:rPr lang="en-US" dirty="0"/>
              <a:t>Composed of sheets (for e.g. a Ream)</a:t>
            </a:r>
          </a:p>
          <a:p>
            <a:pPr marL="0" indent="0">
              <a:buNone/>
            </a:pPr>
            <a:endParaRPr lang="en-US" dirty="0"/>
          </a:p>
          <a:p>
            <a:pPr marL="0" indent="0">
              <a:buNone/>
            </a:pPr>
            <a:r>
              <a:rPr lang="en-US" dirty="0"/>
              <a:t>Remove the outermost sheets and then select the requisite number of sheets at random</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F7EA046E-8264-6BED-497A-A2FCFDC0C363}"/>
              </a:ext>
            </a:extLst>
          </p:cNvPr>
          <p:cNvSpPr>
            <a:spLocks noGrp="1"/>
          </p:cNvSpPr>
          <p:nvPr>
            <p:ph sz="half" idx="2"/>
          </p:nvPr>
        </p:nvSpPr>
        <p:spPr>
          <a:ln>
            <a:solidFill>
              <a:schemeClr val="accent1"/>
            </a:solidFill>
          </a:ln>
        </p:spPr>
        <p:txBody>
          <a:bodyPr>
            <a:normAutofit fontScale="92500"/>
          </a:bodyPr>
          <a:lstStyle/>
          <a:p>
            <a:r>
              <a:rPr lang="en-US" dirty="0"/>
              <a:t>Not composed of sheets ( for e.g. a roll or reel)</a:t>
            </a:r>
          </a:p>
          <a:p>
            <a:pPr marL="0" indent="0">
              <a:buNone/>
            </a:pPr>
            <a:endParaRPr lang="en-US" dirty="0"/>
          </a:p>
          <a:p>
            <a:pPr marL="0" indent="0">
              <a:buNone/>
            </a:pPr>
            <a:r>
              <a:rPr lang="en-IN" dirty="0"/>
              <a:t>R</a:t>
            </a:r>
            <a:r>
              <a:rPr lang="en-IN" sz="1800" dirty="0">
                <a:effectLst/>
              </a:rPr>
              <a:t>emove all damaged layers from the outside and three undamaged layers in case of paper and one in case of board. Cut the unit across its full width to a sufficient depth to yield the requisite number of sheets after rejecting the sheets from the outer layers. The size of the sheets, if possible, should be approximately 45 cm square with sides parallel to those of the unit</a:t>
            </a:r>
            <a:r>
              <a:rPr lang="en-IN" sz="1800" dirty="0">
                <a:effectLst/>
                <a:latin typeface="TimesNewRomanPSMT"/>
              </a:rPr>
              <a:t>. </a:t>
            </a:r>
            <a:endParaRPr lang="en-IN" dirty="0"/>
          </a:p>
          <a:p>
            <a:pPr marL="0" indent="0">
              <a:buNone/>
            </a:pPr>
            <a:endParaRPr lang="en-US" dirty="0"/>
          </a:p>
          <a:p>
            <a:endParaRPr lang="en-US" dirty="0"/>
          </a:p>
        </p:txBody>
      </p:sp>
      <p:sp>
        <p:nvSpPr>
          <p:cNvPr id="5" name="TextBox 4">
            <a:extLst>
              <a:ext uri="{FF2B5EF4-FFF2-40B4-BE49-F238E27FC236}">
                <a16:creationId xmlns:a16="http://schemas.microsoft.com/office/drawing/2014/main" id="{9EE121D2-6230-2232-7050-0E5A1A57D70B}"/>
              </a:ext>
            </a:extLst>
          </p:cNvPr>
          <p:cNvSpPr txBox="1"/>
          <p:nvPr/>
        </p:nvSpPr>
        <p:spPr>
          <a:xfrm>
            <a:off x="2589212" y="6211669"/>
            <a:ext cx="7984878" cy="523220"/>
          </a:xfrm>
          <a:prstGeom prst="rect">
            <a:avLst/>
          </a:prstGeom>
          <a:noFill/>
        </p:spPr>
        <p:txBody>
          <a:bodyPr wrap="none" rtlCol="0">
            <a:spAutoFit/>
          </a:bodyPr>
          <a:lstStyle/>
          <a:p>
            <a:r>
              <a:rPr lang="en-US" sz="1000" dirty="0"/>
              <a:t>Ref: IS 1060 (Part 1):2022 Methods of sampling and test for paper and allied products Part 1 Test methods for general purpose  </a:t>
            </a:r>
          </a:p>
          <a:p>
            <a:endParaRPr lang="en-US" dirty="0"/>
          </a:p>
        </p:txBody>
      </p:sp>
    </p:spTree>
    <p:extLst>
      <p:ext uri="{BB962C8B-B14F-4D97-AF65-F5344CB8AC3E}">
        <p14:creationId xmlns:p14="http://schemas.microsoft.com/office/powerpoint/2010/main" val="7886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B33A7B0-B87C-961D-4111-A10B58D966E1}"/>
              </a:ext>
            </a:extLst>
          </p:cNvPr>
          <p:cNvSpPr>
            <a:spLocks noGrp="1"/>
          </p:cNvSpPr>
          <p:nvPr>
            <p:ph type="title"/>
          </p:nvPr>
        </p:nvSpPr>
        <p:spPr/>
        <p:txBody>
          <a:bodyPr/>
          <a:lstStyle/>
          <a:p>
            <a:r>
              <a:rPr lang="en-US" dirty="0"/>
              <a:t>Selection and cutting of specimens </a:t>
            </a:r>
          </a:p>
        </p:txBody>
      </p:sp>
      <p:sp>
        <p:nvSpPr>
          <p:cNvPr id="12" name="Content Placeholder 11">
            <a:extLst>
              <a:ext uri="{FF2B5EF4-FFF2-40B4-BE49-F238E27FC236}">
                <a16:creationId xmlns:a16="http://schemas.microsoft.com/office/drawing/2014/main" id="{DE0C6833-5B0E-8C47-6E60-F8304E326D5C}"/>
              </a:ext>
            </a:extLst>
          </p:cNvPr>
          <p:cNvSpPr>
            <a:spLocks noGrp="1"/>
          </p:cNvSpPr>
          <p:nvPr>
            <p:ph idx="1"/>
          </p:nvPr>
        </p:nvSpPr>
        <p:spPr>
          <a:xfrm>
            <a:off x="2589212" y="2133600"/>
            <a:ext cx="8915400" cy="4191000"/>
          </a:xfrm>
        </p:spPr>
        <p:txBody>
          <a:bodyPr>
            <a:normAutofit fontScale="77500" lnSpcReduction="20000"/>
          </a:bodyPr>
          <a:lstStyle/>
          <a:p>
            <a:pPr marL="0" indent="0">
              <a:buNone/>
            </a:pPr>
            <a:r>
              <a:rPr lang="en-IN" sz="1800" b="1" dirty="0">
                <a:effectLst/>
              </a:rPr>
              <a:t>4.5.1 </a:t>
            </a:r>
            <a:r>
              <a:rPr lang="en-IN" sz="1800" dirty="0">
                <a:effectLst/>
              </a:rPr>
              <a:t>The dimensions of the specimens should normally be approximately 30 × 45 cm (in order to allow for their later reduction in the laboratory), the greater of these dimensions being in the machine direction if this is known. If machine direction is not known, select a specimen approximately 45 cm square. </a:t>
            </a:r>
            <a:endParaRPr lang="en-IN" dirty="0"/>
          </a:p>
          <a:p>
            <a:pPr marL="0" indent="0">
              <a:buNone/>
            </a:pPr>
            <a:r>
              <a:rPr lang="en-IN" sz="1800" b="1" dirty="0">
                <a:effectLst/>
              </a:rPr>
              <a:t>4.5.2 </a:t>
            </a:r>
            <a:r>
              <a:rPr lang="en-IN" sz="1800" dirty="0">
                <a:effectLst/>
              </a:rPr>
              <a:t>When the sheets selected have dimensions greater than 30 × 45 cm: </a:t>
            </a:r>
            <a:endParaRPr lang="en-IN" dirty="0"/>
          </a:p>
          <a:p>
            <a:pPr lvl="1" indent="-342900">
              <a:buAutoNum type="alphaLcParenR"/>
            </a:pPr>
            <a:r>
              <a:rPr lang="en-IN" i="1" dirty="0">
                <a:effectLst/>
              </a:rPr>
              <a:t>Paper or Board in Sheets </a:t>
            </a:r>
            <a:r>
              <a:rPr lang="en-IN" dirty="0">
                <a:effectLst/>
              </a:rPr>
              <a:t>— Cut specimens, one from each sheet, varying the position of selection every time. </a:t>
            </a:r>
            <a:endParaRPr lang="en-IN" sz="1800" dirty="0"/>
          </a:p>
          <a:p>
            <a:pPr lvl="1" indent="-342900">
              <a:buAutoNum type="alphaLcParenR"/>
            </a:pPr>
            <a:r>
              <a:rPr lang="en-IN" sz="1800" i="1" dirty="0">
                <a:effectLst/>
              </a:rPr>
              <a:t>Paper or Board in Reels </a:t>
            </a:r>
            <a:r>
              <a:rPr lang="en-IN" sz="1800" dirty="0">
                <a:effectLst/>
              </a:rPr>
              <a:t>— Cut specimens from each sheet corresponding (approximately) to each 40 cm across the width of the reel. </a:t>
            </a:r>
            <a:endParaRPr lang="en-IN" dirty="0"/>
          </a:p>
          <a:p>
            <a:pPr marL="0" indent="0">
              <a:buNone/>
            </a:pPr>
            <a:r>
              <a:rPr lang="en-IN" sz="1800" b="1" dirty="0">
                <a:effectLst/>
              </a:rPr>
              <a:t>4.5.3 </a:t>
            </a:r>
            <a:r>
              <a:rPr lang="en-IN" sz="1800" i="1" dirty="0">
                <a:effectLst/>
              </a:rPr>
              <a:t>When the Sheets Selected have Dimensions less than 30 × 45 cm but the Surface Area is not less than 1 000 cm</a:t>
            </a:r>
            <a:r>
              <a:rPr lang="en-IN" sz="1800" baseline="30000" dirty="0">
                <a:effectLst/>
              </a:rPr>
              <a:t>2</a:t>
            </a:r>
            <a:r>
              <a:rPr lang="en-IN" sz="1800" dirty="0">
                <a:effectLst/>
              </a:rPr>
              <a:t> — If the surface of the sheet is greater than 1 000 cm</a:t>
            </a:r>
            <a:r>
              <a:rPr lang="en-IN" sz="1800" baseline="30000" dirty="0">
                <a:effectLst/>
              </a:rPr>
              <a:t>2</a:t>
            </a:r>
            <a:r>
              <a:rPr lang="en-IN" sz="1800" dirty="0">
                <a:effectLst/>
              </a:rPr>
              <a:t>, from each sheet, select a specimen in such a manner that its surface area is as near 1 000 cm</a:t>
            </a:r>
            <a:r>
              <a:rPr lang="en-IN" sz="1800" baseline="30000" dirty="0">
                <a:effectLst/>
              </a:rPr>
              <a:t>2</a:t>
            </a:r>
            <a:r>
              <a:rPr lang="en-IN" sz="1800" dirty="0">
                <a:effectLst/>
              </a:rPr>
              <a:t> as possible, preferably a little greater. Mark the machine direction if it is not the longer dimension. </a:t>
            </a:r>
            <a:endParaRPr lang="en-IN" dirty="0"/>
          </a:p>
          <a:p>
            <a:pPr marL="0" indent="0">
              <a:buNone/>
            </a:pPr>
            <a:r>
              <a:rPr lang="en-IN" sz="1800" b="1" dirty="0">
                <a:effectLst/>
              </a:rPr>
              <a:t>4.5.4 </a:t>
            </a:r>
            <a:r>
              <a:rPr lang="en-IN" sz="1800" i="1" dirty="0">
                <a:effectLst/>
              </a:rPr>
              <a:t>When the Sheets Selected have Dimensions less than 30 × 45 cm and the Surface Area is less than 1 000 cm</a:t>
            </a:r>
            <a:r>
              <a:rPr lang="en-IN" sz="1800" baseline="30000" dirty="0">
                <a:effectLst/>
              </a:rPr>
              <a:t>2</a:t>
            </a:r>
            <a:r>
              <a:rPr lang="en-IN" sz="1800" dirty="0">
                <a:effectLst/>
              </a:rPr>
              <a:t> — The sheets themselves constitute the specimen. Select sufficient sheets to provide the required surface area for the determinations. </a:t>
            </a:r>
          </a:p>
          <a:p>
            <a:pPr marL="0" indent="0">
              <a:buNone/>
            </a:pPr>
            <a:endParaRPr lang="en-IN" dirty="0"/>
          </a:p>
          <a:p>
            <a:pPr marL="0" indent="0">
              <a:buNone/>
            </a:pPr>
            <a:r>
              <a:rPr lang="en-US" sz="1400" dirty="0"/>
              <a:t>Ref: IS 1060 (Part 1):2022 Methods of sampling and test for paper and allied products Part 1 Test methods for general purpose  </a:t>
            </a:r>
            <a:endParaRPr lang="en-IN" sz="1400" dirty="0"/>
          </a:p>
        </p:txBody>
      </p:sp>
    </p:spTree>
    <p:extLst>
      <p:ext uri="{BB962C8B-B14F-4D97-AF65-F5344CB8AC3E}">
        <p14:creationId xmlns:p14="http://schemas.microsoft.com/office/powerpoint/2010/main" val="326641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6E5C-5DE1-B69C-B6AC-DCB3CF99FB2A}"/>
              </a:ext>
            </a:extLst>
          </p:cNvPr>
          <p:cNvSpPr>
            <a:spLocks noGrp="1"/>
          </p:cNvSpPr>
          <p:nvPr>
            <p:ph type="title"/>
          </p:nvPr>
        </p:nvSpPr>
        <p:spPr/>
        <p:txBody>
          <a:bodyPr/>
          <a:lstStyle/>
          <a:p>
            <a:r>
              <a:rPr lang="en-US" dirty="0"/>
              <a:t>Precautions </a:t>
            </a:r>
          </a:p>
        </p:txBody>
      </p:sp>
      <p:sp>
        <p:nvSpPr>
          <p:cNvPr id="3" name="Content Placeholder 2">
            <a:extLst>
              <a:ext uri="{FF2B5EF4-FFF2-40B4-BE49-F238E27FC236}">
                <a16:creationId xmlns:a16="http://schemas.microsoft.com/office/drawing/2014/main" id="{E5CF861D-665A-EC2A-44A4-2EF7D9BCC175}"/>
              </a:ext>
            </a:extLst>
          </p:cNvPr>
          <p:cNvSpPr>
            <a:spLocks noGrp="1"/>
          </p:cNvSpPr>
          <p:nvPr>
            <p:ph idx="1"/>
          </p:nvPr>
        </p:nvSpPr>
        <p:spPr>
          <a:xfrm>
            <a:off x="2589212" y="1549400"/>
            <a:ext cx="8915400" cy="4978400"/>
          </a:xfrm>
        </p:spPr>
        <p:txBody>
          <a:bodyPr>
            <a:normAutofit fontScale="85000" lnSpcReduction="20000"/>
          </a:bodyPr>
          <a:lstStyle/>
          <a:p>
            <a:pPr marL="0" indent="0">
              <a:buNone/>
            </a:pPr>
            <a:r>
              <a:rPr lang="en-IN" sz="1800" dirty="0">
                <a:effectLst/>
              </a:rPr>
              <a:t>The following precautions shall be taken in drawing and handling of samples and test pieces. </a:t>
            </a:r>
            <a:endParaRPr lang="en-IN" dirty="0"/>
          </a:p>
          <a:p>
            <a:pPr marL="0" indent="0">
              <a:buNone/>
            </a:pPr>
            <a:r>
              <a:rPr lang="en-IN" sz="1800" b="1" dirty="0">
                <a:effectLst/>
              </a:rPr>
              <a:t>4.6.1 </a:t>
            </a:r>
            <a:r>
              <a:rPr lang="en-IN" sz="1800" dirty="0">
                <a:effectLst/>
              </a:rPr>
              <a:t>Care shall be taken to select samples or portions of rolls or reels that are not damaged. It is good practice to discard a few outermost sheets of reams or the first few layers of roll or reel to be sure of obtaining representative samples. </a:t>
            </a:r>
            <a:endParaRPr lang="en-IN" dirty="0"/>
          </a:p>
          <a:p>
            <a:pPr marL="0" indent="0">
              <a:buNone/>
            </a:pPr>
            <a:r>
              <a:rPr lang="en-IN" sz="1800" b="1" dirty="0">
                <a:effectLst/>
              </a:rPr>
              <a:t>4.6.2 </a:t>
            </a:r>
            <a:r>
              <a:rPr lang="en-IN" sz="1800" dirty="0">
                <a:effectLst/>
              </a:rPr>
              <a:t>Where portions have to be taken by cutting, they shall be cut across the full width of the undamaged layers. </a:t>
            </a:r>
            <a:endParaRPr lang="en-IN" dirty="0"/>
          </a:p>
          <a:p>
            <a:pPr marL="0" indent="0">
              <a:buNone/>
            </a:pPr>
            <a:r>
              <a:rPr lang="en-IN" sz="1800" b="1" dirty="0">
                <a:effectLst/>
              </a:rPr>
              <a:t>4.6.3 </a:t>
            </a:r>
            <a:r>
              <a:rPr lang="en-IN" sz="1800" dirty="0">
                <a:effectLst/>
              </a:rPr>
              <a:t>Samples shall not be taken from an exposed place. </a:t>
            </a:r>
            <a:endParaRPr lang="en-IN" dirty="0"/>
          </a:p>
          <a:p>
            <a:pPr marL="0" indent="0">
              <a:buNone/>
            </a:pPr>
            <a:r>
              <a:rPr lang="en-IN" sz="1800" b="1" dirty="0">
                <a:effectLst/>
              </a:rPr>
              <a:t>4.6.4 </a:t>
            </a:r>
            <a:r>
              <a:rPr lang="en-IN" sz="1800" dirty="0">
                <a:effectLst/>
              </a:rPr>
              <a:t>Samples shall be kept flat, free from wrinkles and folds. They shall be protected from exposure to heat, direct sunlight, liquids, varying humidity conditions as well as any other harmful influences. </a:t>
            </a:r>
            <a:endParaRPr lang="en-IN" dirty="0"/>
          </a:p>
          <a:p>
            <a:pPr marL="0" indent="0">
              <a:buNone/>
            </a:pPr>
            <a:r>
              <a:rPr lang="en-IN" sz="1800" b="1" dirty="0">
                <a:effectLst/>
              </a:rPr>
              <a:t>4.6.5 </a:t>
            </a:r>
            <a:r>
              <a:rPr lang="en-IN" sz="1800" dirty="0">
                <a:effectLst/>
              </a:rPr>
              <a:t>Samples shall be handled as little as possible and contact with sweated hands shall be strictly avoided. Contact with hands may quite appreciably affect the chemical, physical, optical, surface or other characteristics. </a:t>
            </a:r>
            <a:endParaRPr lang="en-IN" dirty="0"/>
          </a:p>
          <a:p>
            <a:pPr marL="0" indent="0">
              <a:buNone/>
            </a:pPr>
            <a:r>
              <a:rPr lang="en-IN" sz="1800" b="1" dirty="0">
                <a:effectLst/>
              </a:rPr>
              <a:t>4.6.6 </a:t>
            </a:r>
            <a:r>
              <a:rPr lang="en-IN" sz="1800" dirty="0">
                <a:effectLst/>
              </a:rPr>
              <a:t>Samples to be tested for moisture shall be placed immediately after sampling in an air-tight container. </a:t>
            </a:r>
            <a:endParaRPr lang="en-IN" dirty="0"/>
          </a:p>
          <a:p>
            <a:pPr marL="0" indent="0">
              <a:buNone/>
            </a:pPr>
            <a:r>
              <a:rPr lang="en-IN" sz="1800" b="1" dirty="0">
                <a:effectLst/>
              </a:rPr>
              <a:t>4.6.7 </a:t>
            </a:r>
            <a:r>
              <a:rPr lang="en-IN" sz="1800" dirty="0">
                <a:effectLst/>
              </a:rPr>
              <a:t>Test of strength characteristics shall not be carried out with portions bearing water-marks, creases or any visible imperfections. </a:t>
            </a:r>
          </a:p>
          <a:p>
            <a:pPr marL="0" indent="0">
              <a:buNone/>
            </a:pPr>
            <a:endParaRPr lang="en-IN" dirty="0"/>
          </a:p>
          <a:p>
            <a:pPr marL="0" indent="0">
              <a:buNone/>
            </a:pPr>
            <a:r>
              <a:rPr lang="en-US" sz="1400" dirty="0"/>
              <a:t>Ref: IS 1060 (Part 1):2022 Methods of sampling and test for paper and allied products Part 1 Test methods for general purpose  </a:t>
            </a:r>
            <a:endParaRPr lang="en-IN" sz="1400" dirty="0"/>
          </a:p>
          <a:p>
            <a:pPr marL="0" indent="0">
              <a:buNone/>
            </a:pPr>
            <a:endParaRPr lang="en-IN" dirty="0"/>
          </a:p>
          <a:p>
            <a:endParaRPr lang="en-US" dirty="0"/>
          </a:p>
        </p:txBody>
      </p:sp>
    </p:spTree>
    <p:extLst>
      <p:ext uri="{BB962C8B-B14F-4D97-AF65-F5344CB8AC3E}">
        <p14:creationId xmlns:p14="http://schemas.microsoft.com/office/powerpoint/2010/main" val="28216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3F67-3BF2-0A28-7D95-E88C4230EDE5}"/>
              </a:ext>
            </a:extLst>
          </p:cNvPr>
          <p:cNvSpPr>
            <a:spLocks noGrp="1"/>
          </p:cNvSpPr>
          <p:nvPr>
            <p:ph type="title"/>
          </p:nvPr>
        </p:nvSpPr>
        <p:spPr/>
        <p:txBody>
          <a:bodyPr/>
          <a:lstStyle/>
          <a:p>
            <a:r>
              <a:rPr lang="en-US" dirty="0"/>
              <a:t>Procedure</a:t>
            </a:r>
          </a:p>
        </p:txBody>
      </p:sp>
      <p:sp>
        <p:nvSpPr>
          <p:cNvPr id="3" name="Content Placeholder 2">
            <a:extLst>
              <a:ext uri="{FF2B5EF4-FFF2-40B4-BE49-F238E27FC236}">
                <a16:creationId xmlns:a16="http://schemas.microsoft.com/office/drawing/2014/main" id="{3A1406B9-492F-37D6-0CF0-A617682190C3}"/>
              </a:ext>
            </a:extLst>
          </p:cNvPr>
          <p:cNvSpPr>
            <a:spLocks noGrp="1"/>
          </p:cNvSpPr>
          <p:nvPr>
            <p:ph idx="1"/>
          </p:nvPr>
        </p:nvSpPr>
        <p:spPr>
          <a:xfrm>
            <a:off x="2589212" y="1562100"/>
            <a:ext cx="8915400" cy="4349122"/>
          </a:xfrm>
        </p:spPr>
        <p:txBody>
          <a:bodyPr>
            <a:normAutofit fontScale="85000" lnSpcReduction="20000"/>
          </a:bodyPr>
          <a:lstStyle/>
          <a:p>
            <a:pPr marL="0" indent="0">
              <a:buNone/>
            </a:pPr>
            <a:r>
              <a:rPr lang="en-IN" sz="1800" b="1" dirty="0">
                <a:effectLst/>
              </a:rPr>
              <a:t>B-3.4.1 </a:t>
            </a:r>
            <a:r>
              <a:rPr lang="en-IN" sz="1800" i="1" dirty="0">
                <a:effectLst/>
              </a:rPr>
              <a:t>Sample Preparation — </a:t>
            </a:r>
            <a:r>
              <a:rPr lang="en-IN" sz="1800" dirty="0">
                <a:effectLst/>
              </a:rPr>
              <a:t>Tear the air dry sample into pieces of suitable size. Do not use cut or punched edges or other parts where metallic contamination may have occurred. </a:t>
            </a:r>
            <a:endParaRPr lang="en-IN" dirty="0"/>
          </a:p>
          <a:p>
            <a:pPr marL="0" indent="0">
              <a:buNone/>
            </a:pPr>
            <a:r>
              <a:rPr lang="en-IN" sz="1800" b="1" dirty="0">
                <a:effectLst/>
              </a:rPr>
              <a:t>B-3.4.2 </a:t>
            </a:r>
            <a:r>
              <a:rPr lang="en-IN" sz="1800" i="1" dirty="0">
                <a:effectLst/>
              </a:rPr>
              <a:t>Preparation of Test Solution — </a:t>
            </a:r>
            <a:r>
              <a:rPr lang="en-IN" sz="1800" dirty="0">
                <a:effectLst/>
              </a:rPr>
              <a:t>Weigh to the nearest 0.01 g about 20 g of paper, leach the paper with about 200-ml of extraction fluid for 18 ± 2 h using shaker rotating/ moving at 30 ± 2 rev/min. Filter the extract through glass fibre filter with 0.45 micron pore size. </a:t>
            </a:r>
            <a:endParaRPr lang="en-IN" dirty="0"/>
          </a:p>
          <a:p>
            <a:pPr marL="0" indent="0">
              <a:buNone/>
            </a:pPr>
            <a:r>
              <a:rPr lang="en-IN" sz="1800" b="1" dirty="0">
                <a:effectLst/>
              </a:rPr>
              <a:t>B-3.4.3 </a:t>
            </a:r>
            <a:r>
              <a:rPr lang="en-IN" sz="1800" dirty="0">
                <a:effectLst/>
              </a:rPr>
              <a:t>Transfer the extract to a 250 ml conical flask. Add 5 ml concentrate nitric acid and a few boiling chips or glass beads. Slowly evaporate on a hot plate to about 10 to 20 ml. Continue heating and adding concentrated nitric acid until digestion is complete. Wash down with water and then filter if necessary. Quantitatively transfer filtrate to a 100 ml volumetric flask, dilute to the mark and mix thoroughly. </a:t>
            </a:r>
            <a:endParaRPr lang="en-IN" dirty="0"/>
          </a:p>
          <a:p>
            <a:pPr marL="0" indent="0">
              <a:buNone/>
            </a:pPr>
            <a:r>
              <a:rPr lang="en-IN" sz="1800" b="1" dirty="0">
                <a:effectLst/>
              </a:rPr>
              <a:t>B-3.4.4 </a:t>
            </a:r>
            <a:r>
              <a:rPr lang="en-IN" sz="1800" dirty="0">
                <a:effectLst/>
              </a:rPr>
              <a:t>Inject a measured portion of the digested solution into the graphite oven. Dry, char and atomize according to the </a:t>
            </a:r>
            <a:r>
              <a:rPr lang="en-IN" sz="1800" dirty="0" err="1">
                <a:effectLst/>
              </a:rPr>
              <a:t>preset</a:t>
            </a:r>
            <a:r>
              <a:rPr lang="en-IN" sz="1800" dirty="0">
                <a:effectLst/>
              </a:rPr>
              <a:t> programme. Measure the absorbance. </a:t>
            </a:r>
            <a:endParaRPr lang="en-IN" dirty="0"/>
          </a:p>
          <a:p>
            <a:pPr marL="0" indent="0">
              <a:buNone/>
            </a:pPr>
            <a:r>
              <a:rPr lang="en-IN" sz="1800" b="1" dirty="0">
                <a:effectLst/>
              </a:rPr>
              <a:t>B-3.4.5 </a:t>
            </a:r>
            <a:r>
              <a:rPr lang="en-IN" sz="1800" dirty="0">
                <a:effectLst/>
              </a:rPr>
              <a:t>Prepare a reagent blank and sufficient standards containing 5.0, 7.5 and 10.0 mg/l of lead by diluting suitable volume of the standard lead solution with nitric acid (1:499) and repeat as above (</a:t>
            </a:r>
            <a:r>
              <a:rPr lang="en-IN" sz="1800" b="1" dirty="0">
                <a:effectLst/>
              </a:rPr>
              <a:t>B-3.4.3</a:t>
            </a:r>
            <a:r>
              <a:rPr lang="en-IN" sz="1800" dirty="0">
                <a:effectLst/>
              </a:rPr>
              <a:t>). Inject a suitable portion of each standard solution in order of increasing concentration. </a:t>
            </a:r>
            <a:r>
              <a:rPr lang="en-IN" sz="1800" dirty="0" err="1">
                <a:effectLst/>
              </a:rPr>
              <a:t>Analyze</a:t>
            </a:r>
            <a:r>
              <a:rPr lang="en-IN" sz="1800" dirty="0">
                <a:effectLst/>
              </a:rPr>
              <a:t> each standard solution and measure the absorbances. </a:t>
            </a:r>
          </a:p>
          <a:p>
            <a:pPr marL="0" indent="0">
              <a:buNone/>
            </a:pPr>
            <a:endParaRPr lang="en-IN" dirty="0"/>
          </a:p>
          <a:p>
            <a:pPr marL="0" indent="0" algn="ctr">
              <a:buNone/>
            </a:pPr>
            <a:r>
              <a:rPr lang="en-IN" sz="1400" dirty="0"/>
              <a:t>Ref: IS 6615: 2021 General purpose packing/ wrapping paper – specification </a:t>
            </a:r>
          </a:p>
          <a:p>
            <a:endParaRPr lang="en-US" dirty="0"/>
          </a:p>
        </p:txBody>
      </p:sp>
    </p:spTree>
    <p:extLst>
      <p:ext uri="{BB962C8B-B14F-4D97-AF65-F5344CB8AC3E}">
        <p14:creationId xmlns:p14="http://schemas.microsoft.com/office/powerpoint/2010/main" val="361647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3680-E93B-2B9A-1777-84997FFE0BDB}"/>
              </a:ext>
            </a:extLst>
          </p:cNvPr>
          <p:cNvSpPr>
            <a:spLocks noGrp="1"/>
          </p:cNvSpPr>
          <p:nvPr>
            <p:ph type="title"/>
          </p:nvPr>
        </p:nvSpPr>
        <p:spPr/>
        <p:txBody>
          <a:bodyPr/>
          <a:lstStyle/>
          <a:p>
            <a:r>
              <a:rPr lang="en-US" dirty="0"/>
              <a:t>Calculation </a:t>
            </a:r>
          </a:p>
        </p:txBody>
      </p:sp>
      <p:sp>
        <p:nvSpPr>
          <p:cNvPr id="3" name="Content Placeholder 2">
            <a:extLst>
              <a:ext uri="{FF2B5EF4-FFF2-40B4-BE49-F238E27FC236}">
                <a16:creationId xmlns:a16="http://schemas.microsoft.com/office/drawing/2014/main" id="{43BFD781-B815-A04B-53D2-7FC865F5E751}"/>
              </a:ext>
            </a:extLst>
          </p:cNvPr>
          <p:cNvSpPr>
            <a:spLocks noGrp="1"/>
          </p:cNvSpPr>
          <p:nvPr>
            <p:ph idx="1"/>
          </p:nvPr>
        </p:nvSpPr>
        <p:spPr>
          <a:xfrm>
            <a:off x="2589212" y="1765300"/>
            <a:ext cx="8915400" cy="4145922"/>
          </a:xfrm>
        </p:spPr>
        <p:txBody>
          <a:bodyPr>
            <a:normAutofit fontScale="92500" lnSpcReduction="20000"/>
          </a:bodyPr>
          <a:lstStyle/>
          <a:p>
            <a:pPr marL="0" indent="0">
              <a:buNone/>
            </a:pPr>
            <a:r>
              <a:rPr lang="en-IN" sz="1800" b="1" dirty="0">
                <a:effectLst/>
              </a:rPr>
              <a:t>B-3.4.6 </a:t>
            </a:r>
            <a:r>
              <a:rPr lang="en-IN" sz="1800" i="1" dirty="0">
                <a:effectLst/>
              </a:rPr>
              <a:t>Calculation — </a:t>
            </a:r>
            <a:r>
              <a:rPr lang="en-IN" sz="1800" dirty="0">
                <a:effectLst/>
              </a:rPr>
              <a:t>Construct a standard calibration graph by plotting the absorbance versus mg of lead concentration of each standard. Read the concentration of the sample from the graph and determine the lead content of the sample from the calibration graph using the following formula: </a:t>
            </a:r>
            <a:endParaRPr lang="en-IN" dirty="0"/>
          </a:p>
          <a:p>
            <a:pPr marL="0" indent="0" algn="ctr">
              <a:buNone/>
            </a:pPr>
            <a:endParaRPr lang="en-IN" sz="1800" dirty="0">
              <a:effectLst/>
            </a:endParaRPr>
          </a:p>
          <a:p>
            <a:pPr marL="0" indent="0" algn="ctr">
              <a:buNone/>
            </a:pPr>
            <a:r>
              <a:rPr lang="en-IN" sz="1800" dirty="0">
                <a:effectLst/>
              </a:rPr>
              <a:t>Lead (as Pb), ppm = </a:t>
            </a:r>
            <a:r>
              <a:rPr lang="en-IN" sz="1800" i="1" dirty="0">
                <a:effectLst/>
              </a:rPr>
              <a:t>C</a:t>
            </a:r>
            <a:r>
              <a:rPr lang="en-IN" sz="1800" dirty="0">
                <a:effectLst/>
              </a:rPr>
              <a:t>×</a:t>
            </a:r>
            <a:r>
              <a:rPr lang="en-IN" sz="1800" i="1" dirty="0">
                <a:effectLst/>
              </a:rPr>
              <a:t>F</a:t>
            </a:r>
            <a:r>
              <a:rPr lang="en-IN" sz="1800" dirty="0">
                <a:effectLst/>
              </a:rPr>
              <a:t>×100 </a:t>
            </a:r>
            <a:r>
              <a:rPr lang="en-IN" sz="1800" i="1" dirty="0">
                <a:effectLst/>
              </a:rPr>
              <a:t>M </a:t>
            </a:r>
            <a:endParaRPr lang="en-IN" dirty="0"/>
          </a:p>
          <a:p>
            <a:pPr marL="0" indent="0">
              <a:buNone/>
            </a:pPr>
            <a:r>
              <a:rPr lang="en-IN" sz="1800" dirty="0">
                <a:effectLst/>
              </a:rPr>
              <a:t>where </a:t>
            </a:r>
            <a:endParaRPr lang="en-IN" dirty="0"/>
          </a:p>
          <a:p>
            <a:pPr marL="0" indent="0">
              <a:buNone/>
            </a:pPr>
            <a:r>
              <a:rPr lang="en-IN" sz="1800" i="1" dirty="0">
                <a:effectLst/>
              </a:rPr>
              <a:t>	C </a:t>
            </a:r>
            <a:r>
              <a:rPr lang="en-IN" sz="1800" dirty="0">
                <a:effectLst/>
              </a:rPr>
              <a:t>= concentration of lead from the calibration curve; </a:t>
            </a:r>
            <a:endParaRPr lang="en-IN" dirty="0"/>
          </a:p>
          <a:p>
            <a:pPr marL="0" indent="0">
              <a:buNone/>
            </a:pPr>
            <a:r>
              <a:rPr lang="en-IN" sz="1800" i="1" dirty="0">
                <a:effectLst/>
              </a:rPr>
              <a:t>	F </a:t>
            </a:r>
            <a:r>
              <a:rPr lang="en-IN" sz="1800" dirty="0">
                <a:effectLst/>
              </a:rPr>
              <a:t>= dilution factor; and</a:t>
            </a:r>
          </a:p>
          <a:p>
            <a:pPr marL="0" indent="0">
              <a:buNone/>
            </a:pPr>
            <a:r>
              <a:rPr lang="en-IN" i="1" dirty="0"/>
              <a:t>	</a:t>
            </a:r>
            <a:r>
              <a:rPr lang="en-IN" sz="1800" i="1" dirty="0">
                <a:effectLst/>
              </a:rPr>
              <a:t>M </a:t>
            </a:r>
            <a:r>
              <a:rPr lang="en-IN" sz="1800" dirty="0">
                <a:effectLst/>
              </a:rPr>
              <a:t>= mass of paper sample taken for testing, g. </a:t>
            </a:r>
            <a:endParaRPr lang="en-IN" dirty="0"/>
          </a:p>
          <a:p>
            <a:pPr marL="0" indent="0">
              <a:buNone/>
            </a:pPr>
            <a:endParaRPr lang="en-US" dirty="0"/>
          </a:p>
          <a:p>
            <a:pPr marL="0" indent="0">
              <a:buNone/>
            </a:pPr>
            <a:endParaRPr lang="en-US" dirty="0"/>
          </a:p>
          <a:p>
            <a:pPr marL="0" indent="0" algn="ctr">
              <a:buNone/>
            </a:pPr>
            <a:r>
              <a:rPr lang="en-IN" sz="1100" dirty="0"/>
              <a:t>Ref: IS 6615: 2021 General purpose packing/ wrapping paper – specification </a:t>
            </a:r>
          </a:p>
          <a:p>
            <a:pPr marL="0" indent="0">
              <a:buNone/>
            </a:pPr>
            <a:endParaRPr lang="en-US" dirty="0"/>
          </a:p>
        </p:txBody>
      </p:sp>
    </p:spTree>
    <p:extLst>
      <p:ext uri="{BB962C8B-B14F-4D97-AF65-F5344CB8AC3E}">
        <p14:creationId xmlns:p14="http://schemas.microsoft.com/office/powerpoint/2010/main" val="894222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B86E-D96E-1954-2103-0A2E631ED2B7}"/>
              </a:ext>
            </a:extLst>
          </p:cNvPr>
          <p:cNvSpPr>
            <a:spLocks noGrp="1"/>
          </p:cNvSpPr>
          <p:nvPr>
            <p:ph type="title"/>
          </p:nvPr>
        </p:nvSpPr>
        <p:spPr/>
        <p:txBody>
          <a:bodyPr/>
          <a:lstStyle/>
          <a:p>
            <a:r>
              <a:rPr lang="en-US" dirty="0"/>
              <a:t>Report</a:t>
            </a:r>
          </a:p>
        </p:txBody>
      </p:sp>
      <p:sp>
        <p:nvSpPr>
          <p:cNvPr id="3" name="Content Placeholder 2">
            <a:extLst>
              <a:ext uri="{FF2B5EF4-FFF2-40B4-BE49-F238E27FC236}">
                <a16:creationId xmlns:a16="http://schemas.microsoft.com/office/drawing/2014/main" id="{653A8245-ED25-EC8A-0CE0-E8134BB1C32C}"/>
              </a:ext>
            </a:extLst>
          </p:cNvPr>
          <p:cNvSpPr>
            <a:spLocks noGrp="1"/>
          </p:cNvSpPr>
          <p:nvPr>
            <p:ph idx="1"/>
          </p:nvPr>
        </p:nvSpPr>
        <p:spPr/>
        <p:txBody>
          <a:bodyPr>
            <a:normAutofit/>
          </a:bodyPr>
          <a:lstStyle/>
          <a:p>
            <a:pPr marL="0" indent="0">
              <a:buNone/>
            </a:pPr>
            <a:r>
              <a:rPr lang="en-IN" sz="1800" b="1" dirty="0">
                <a:effectLst/>
              </a:rPr>
              <a:t>9.5 Report </a:t>
            </a:r>
            <a:endParaRPr lang="en-IN" dirty="0"/>
          </a:p>
          <a:p>
            <a:pPr marL="0" indent="0">
              <a:buNone/>
            </a:pPr>
            <a:r>
              <a:rPr lang="en-IN" sz="1800" dirty="0">
                <a:effectLst/>
              </a:rPr>
              <a:t>Report the maximum, minimum and average time of penetration, to the nearest 5 s, for not less than five tests on each side of the paper. </a:t>
            </a:r>
            <a:endParaRPr lang="en-IN" dirty="0"/>
          </a:p>
          <a:p>
            <a:pPr marL="0" indent="0">
              <a:buNone/>
            </a:pPr>
            <a:endParaRPr lang="en-US" dirty="0"/>
          </a:p>
          <a:p>
            <a:pPr marL="0" indent="0">
              <a:buNone/>
            </a:pPr>
            <a:endParaRPr lang="en-US" dirty="0"/>
          </a:p>
          <a:p>
            <a:pPr marL="0" indent="0">
              <a:buNone/>
            </a:pPr>
            <a:r>
              <a:rPr lang="en-US" sz="1000" dirty="0"/>
              <a:t>Ref: IS 1060 (Part 1):2022 Methods of sampling and test for paper and allied products Part 1 Test methods for general purpose  </a:t>
            </a:r>
            <a:endParaRPr lang="en-IN" sz="1000" dirty="0"/>
          </a:p>
        </p:txBody>
      </p:sp>
    </p:spTree>
    <p:extLst>
      <p:ext uri="{BB962C8B-B14F-4D97-AF65-F5344CB8AC3E}">
        <p14:creationId xmlns:p14="http://schemas.microsoft.com/office/powerpoint/2010/main" val="38959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BF17-6C4C-D367-2F7E-058C2B7E5364}"/>
              </a:ext>
            </a:extLst>
          </p:cNvPr>
          <p:cNvSpPr>
            <a:spLocks noGrp="1"/>
          </p:cNvSpPr>
          <p:nvPr>
            <p:ph type="title"/>
          </p:nvPr>
        </p:nvSpPr>
        <p:spPr>
          <a:xfrm>
            <a:off x="2592925" y="294290"/>
            <a:ext cx="8911687" cy="588579"/>
          </a:xfrm>
        </p:spPr>
        <p:txBody>
          <a:bodyPr>
            <a:normAutofit/>
          </a:bodyPr>
          <a:lstStyle/>
          <a:p>
            <a:pPr algn="ctr"/>
            <a:r>
              <a:rPr lang="en-US" sz="2800" b="1" i="1" dirty="0">
                <a:effectLst>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International Standardization </a:t>
            </a:r>
          </a:p>
        </p:txBody>
      </p:sp>
      <p:sp>
        <p:nvSpPr>
          <p:cNvPr id="6" name="Curved Right Arrow 5"/>
          <p:cNvSpPr/>
          <p:nvPr/>
        </p:nvSpPr>
        <p:spPr>
          <a:xfrm>
            <a:off x="3783724" y="525516"/>
            <a:ext cx="935421" cy="14714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5065986" y="1061546"/>
            <a:ext cx="4046483" cy="12192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ISO TC 6 ‘Paper, Board and pulps’</a:t>
            </a:r>
          </a:p>
          <a:p>
            <a:pPr algn="ct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Creation in – </a:t>
            </a:r>
            <a:r>
              <a:rPr lang="en-US" sz="1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1947</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9" name="Rounded Rectangle 8"/>
          <p:cNvSpPr/>
          <p:nvPr/>
        </p:nvSpPr>
        <p:spPr>
          <a:xfrm>
            <a:off x="2995448" y="3058510"/>
            <a:ext cx="8208580" cy="3289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ln w="0"/>
                <a:solidFill>
                  <a:schemeClr val="tx1"/>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Scope</a:t>
            </a:r>
            <a:r>
              <a:rPr lang="en-US"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Standardization in the field of paper, board, pulps, cellulosic nanomaterials, and </a:t>
            </a:r>
            <a:r>
              <a:rPr lang="en-US"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lignins</a:t>
            </a: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including terminology, sampling procedures, test methods, product and quality specifications, and the establishment and maintenance of appropriate calibration systems. This includes all types of paper, pulps and board as well as products thereof containing any portion of recycled material or material intended for recycling. </a:t>
            </a:r>
          </a:p>
          <a:p>
            <a:pPr algn="just"/>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Excluded :  matters falling within the scopes of particular technical committees (e.g. ISO / TC 42, 46, 122, 130, 154) with which liaison should be maintained.</a:t>
            </a:r>
          </a:p>
        </p:txBody>
      </p:sp>
      <p:cxnSp>
        <p:nvCxnSpPr>
          <p:cNvPr id="11" name="Straight Arrow Connector 10"/>
          <p:cNvCxnSpPr/>
          <p:nvPr/>
        </p:nvCxnSpPr>
        <p:spPr>
          <a:xfrm>
            <a:off x="7126014" y="2448910"/>
            <a:ext cx="0" cy="462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61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F690-1BCF-FEAD-A985-BB770CD36328}"/>
              </a:ext>
            </a:extLst>
          </p:cNvPr>
          <p:cNvSpPr>
            <a:spLocks noGrp="1"/>
          </p:cNvSpPr>
          <p:nvPr>
            <p:ph type="title"/>
          </p:nvPr>
        </p:nvSpPr>
        <p:spPr/>
        <p:txBody>
          <a:bodyPr/>
          <a:lstStyle/>
          <a:p>
            <a:r>
              <a:rPr lang="en-US" b="1" dirty="0"/>
              <a:t>Dimensions and constructions</a:t>
            </a:r>
          </a:p>
        </p:txBody>
      </p:sp>
      <p:sp>
        <p:nvSpPr>
          <p:cNvPr id="3" name="Text Placeholder 2">
            <a:extLst>
              <a:ext uri="{FF2B5EF4-FFF2-40B4-BE49-F238E27FC236}">
                <a16:creationId xmlns:a16="http://schemas.microsoft.com/office/drawing/2014/main" id="{64A15230-D978-4D26-0D4B-9F7C78AD9E0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816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F40C-3276-7CC1-AD8F-B724E3E38997}"/>
              </a:ext>
            </a:extLst>
          </p:cNvPr>
          <p:cNvSpPr>
            <a:spLocks noGrp="1"/>
          </p:cNvSpPr>
          <p:nvPr>
            <p:ph type="title"/>
          </p:nvPr>
        </p:nvSpPr>
        <p:spPr>
          <a:xfrm>
            <a:off x="6632028" y="325822"/>
            <a:ext cx="5234151" cy="1124606"/>
          </a:xfrm>
        </p:spPr>
        <p:txBody>
          <a:bodyPr>
            <a:normAutofit/>
          </a:bodyPr>
          <a:lstStyle/>
          <a:p>
            <a:pPr algn="ctr"/>
            <a:r>
              <a:rPr lang="en-US" sz="2800" b="1" dirty="0">
                <a:latin typeface="Times New Roman" panose="02020603050405020304" pitchFamily="18" charset="0"/>
                <a:cs typeface="Times New Roman" panose="02020603050405020304" pitchFamily="18" charset="0"/>
              </a:rPr>
              <a:t>Dimension standards </a:t>
            </a:r>
          </a:p>
        </p:txBody>
      </p:sp>
      <p:sp>
        <p:nvSpPr>
          <p:cNvPr id="4" name="Content Placeholder 3">
            <a:extLst>
              <a:ext uri="{FF2B5EF4-FFF2-40B4-BE49-F238E27FC236}">
                <a16:creationId xmlns:a16="http://schemas.microsoft.com/office/drawing/2014/main" id="{7CD73494-E1A4-A2EA-B3C8-639BE193E9C2}"/>
              </a:ext>
            </a:extLst>
          </p:cNvPr>
          <p:cNvSpPr>
            <a:spLocks noGrp="1"/>
          </p:cNvSpPr>
          <p:nvPr>
            <p:ph sz="half" idx="1"/>
          </p:nvPr>
        </p:nvSpPr>
        <p:spPr>
          <a:xfrm>
            <a:off x="2144110" y="2554014"/>
            <a:ext cx="4758966" cy="3668110"/>
          </a:xfrm>
        </p:spPr>
        <p:txBody>
          <a:bodyPr>
            <a:noAutofit/>
          </a:bodyPr>
          <a:lstStyle/>
          <a:p>
            <a:pPr marL="0" indent="0" algn="just">
              <a:buNone/>
            </a:pPr>
            <a:r>
              <a:rPr lang="en-US" sz="1400" b="1" dirty="0">
                <a:solidFill>
                  <a:srgbClr val="3C3939"/>
                </a:solidFill>
                <a:latin typeface="Times New Roman" panose="02020603050405020304" pitchFamily="18" charset="0"/>
                <a:ea typeface="Raleway" pitchFamily="34" charset="-122"/>
                <a:cs typeface="Times New Roman" panose="02020603050405020304" pitchFamily="18" charset="0"/>
              </a:rPr>
              <a:t>ISO 216:2007 </a:t>
            </a:r>
            <a:r>
              <a:rPr lang="en-US" sz="1400" b="1" dirty="0">
                <a:latin typeface="Times New Roman" panose="02020603050405020304" pitchFamily="18" charset="0"/>
                <a:cs typeface="Times New Roman" panose="02020603050405020304" pitchFamily="18" charset="0"/>
              </a:rPr>
              <a:t>— Writing paper and certain classes of printed matter — Trimmed sizes — A and B series, and indication of machine direction </a:t>
            </a:r>
          </a:p>
          <a:p>
            <a:r>
              <a:rPr lang="en-US" sz="1400" dirty="0">
                <a:latin typeface="Times New Roman" panose="02020603050405020304" pitchFamily="18" charset="0"/>
                <a:cs typeface="Times New Roman" panose="02020603050405020304" pitchFamily="18" charset="0"/>
              </a:rPr>
              <a:t>Trimmed size – final dimensions of a sheet or board </a:t>
            </a:r>
          </a:p>
          <a:p>
            <a:r>
              <a:rPr lang="en-US" sz="1400" dirty="0">
                <a:latin typeface="Times New Roman" panose="02020603050405020304" pitchFamily="18" charset="0"/>
                <a:cs typeface="Times New Roman" panose="02020603050405020304" pitchFamily="18" charset="0"/>
              </a:rPr>
              <a:t>Basic principle  - </a:t>
            </a:r>
            <a:r>
              <a:rPr lang="en-IN" sz="1400" dirty="0">
                <a:effectLst/>
                <a:latin typeface="Times New Roman" panose="02020603050405020304" pitchFamily="18" charset="0"/>
                <a:cs typeface="Times New Roman" panose="02020603050405020304" pitchFamily="18" charset="0"/>
              </a:rPr>
              <a:t>each normal series (regularly derived sizes) consists of a range of sizes formed in such a manner that each size is achieved by dividing the size immediately above it into two equal parts, the division being parallel to the shorter side (the halving principle). Consequently, the areas of two successive sizes are in the ration 2:1</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ISO – A Series (A0, A1, A2, A3, A4, A5, A6, A7, A8, A9 and A10)</a:t>
            </a:r>
          </a:p>
          <a:p>
            <a:r>
              <a:rPr lang="en-US" sz="1400" dirty="0">
                <a:latin typeface="Times New Roman" panose="02020603050405020304" pitchFamily="18" charset="0"/>
                <a:cs typeface="Times New Roman" panose="02020603050405020304" pitchFamily="18" charset="0"/>
              </a:rPr>
              <a:t>ISO – B Series (B0, B1, B2, B3, B4, B5, B6, B7, B8, B9 and B10)</a:t>
            </a:r>
          </a:p>
        </p:txBody>
      </p:sp>
      <p:sp>
        <p:nvSpPr>
          <p:cNvPr id="5" name="Content Placeholder 4">
            <a:extLst>
              <a:ext uri="{FF2B5EF4-FFF2-40B4-BE49-F238E27FC236}">
                <a16:creationId xmlns:a16="http://schemas.microsoft.com/office/drawing/2014/main" id="{276575B5-8D4C-08F9-E16D-3D0C9D8C4B17}"/>
              </a:ext>
            </a:extLst>
          </p:cNvPr>
          <p:cNvSpPr>
            <a:spLocks noGrp="1"/>
          </p:cNvSpPr>
          <p:nvPr>
            <p:ph sz="half" idx="2"/>
          </p:nvPr>
        </p:nvSpPr>
        <p:spPr>
          <a:xfrm>
            <a:off x="7190747" y="2638096"/>
            <a:ext cx="4675432" cy="3993931"/>
          </a:xfrm>
        </p:spPr>
        <p:txBody>
          <a:bodyPr>
            <a:normAutofit/>
          </a:bodyPr>
          <a:lstStyle/>
          <a:p>
            <a:pPr marL="0" indent="0" algn="just">
              <a:buNone/>
            </a:pPr>
            <a:r>
              <a:rPr lang="en-US" sz="1400" b="1" dirty="0">
                <a:latin typeface="Times New Roman" panose="02020603050405020304" pitchFamily="18" charset="0"/>
                <a:cs typeface="Times New Roman" panose="02020603050405020304" pitchFamily="18" charset="0"/>
              </a:rPr>
              <a:t>ISO 217: 2013 — Paper — Untrimmed sizes — Designation and tolerances for primary and supplementary ranges, and indication of machine direction</a:t>
            </a:r>
          </a:p>
          <a:p>
            <a:r>
              <a:rPr lang="en-US" sz="1400" dirty="0">
                <a:latin typeface="Times New Roman" panose="02020603050405020304" pitchFamily="18" charset="0"/>
                <a:cs typeface="Times New Roman" panose="02020603050405020304" pitchFamily="18" charset="0"/>
              </a:rPr>
              <a:t>Untrimmed size - dimensions of a sheet of paper, sufficiently large to allow a trimmed size to be obtained from it as required. </a:t>
            </a:r>
          </a:p>
          <a:p>
            <a:r>
              <a:rPr lang="en-US" sz="1400" dirty="0">
                <a:latin typeface="Times New Roman" panose="02020603050405020304" pitchFamily="18" charset="0"/>
                <a:cs typeface="Times New Roman" panose="02020603050405020304" pitchFamily="18" charset="0"/>
              </a:rPr>
              <a:t>Principle – The size of a sheet shall be designated by its two dimensions in millimeters. It may be followed by the letters LG (for long grain) or SG ( for short grain)</a:t>
            </a:r>
          </a:p>
          <a:p>
            <a:r>
              <a:rPr lang="en-US" sz="1400" dirty="0">
                <a:latin typeface="Times New Roman" panose="02020603050405020304" pitchFamily="18" charset="0"/>
                <a:cs typeface="Times New Roman" panose="02020603050405020304" pitchFamily="18" charset="0"/>
              </a:rPr>
              <a:t>Primary range (R) – RA0, RA1, RA2 (LG/ SG)</a:t>
            </a:r>
          </a:p>
          <a:p>
            <a:r>
              <a:rPr lang="en-US" sz="1400" dirty="0">
                <a:latin typeface="Times New Roman" panose="02020603050405020304" pitchFamily="18" charset="0"/>
                <a:cs typeface="Times New Roman" panose="02020603050405020304" pitchFamily="18" charset="0"/>
              </a:rPr>
              <a:t>Supplementary range (SR) – SRA0, SRA1, SRA2 (LG/ SG)</a:t>
            </a:r>
          </a:p>
          <a:p>
            <a:pPr marL="0" indent="0">
              <a:buNone/>
            </a:pPr>
            <a:endParaRPr lang="en-US"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532" y="-1"/>
            <a:ext cx="3970861" cy="2291255"/>
          </a:xfrm>
          <a:prstGeom prst="rect">
            <a:avLst/>
          </a:prstGeom>
        </p:spPr>
      </p:pic>
      <p:cxnSp>
        <p:nvCxnSpPr>
          <p:cNvPr id="7" name="Straight Arrow Connector 6"/>
          <p:cNvCxnSpPr/>
          <p:nvPr/>
        </p:nvCxnSpPr>
        <p:spPr>
          <a:xfrm>
            <a:off x="6632028" y="630621"/>
            <a:ext cx="271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6541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1A48-A6E6-09CE-7753-9EAE3582F639}"/>
              </a:ext>
            </a:extLst>
          </p:cNvPr>
          <p:cNvSpPr>
            <a:spLocks noGrp="1"/>
          </p:cNvSpPr>
          <p:nvPr>
            <p:ph type="title"/>
          </p:nvPr>
        </p:nvSpPr>
        <p:spPr/>
        <p:txBody>
          <a:bodyPr>
            <a:normAutofit/>
          </a:bodyPr>
          <a:lstStyle/>
          <a:p>
            <a:pPr algn="ctr"/>
            <a:r>
              <a:rPr lang="en-US" sz="2800" b="1" dirty="0">
                <a:latin typeface="Times New Roman" panose="02020603050405020304" pitchFamily="18" charset="0"/>
                <a:cs typeface="Times New Roman" panose="02020603050405020304" pitchFamily="18" charset="0"/>
              </a:rPr>
              <a:t>Paper – Holes for general filing purposes</a:t>
            </a:r>
          </a:p>
        </p:txBody>
      </p:sp>
      <p:sp>
        <p:nvSpPr>
          <p:cNvPr id="3" name="Content Placeholder 2">
            <a:extLst>
              <a:ext uri="{FF2B5EF4-FFF2-40B4-BE49-F238E27FC236}">
                <a16:creationId xmlns:a16="http://schemas.microsoft.com/office/drawing/2014/main" id="{D91EBD77-A62A-02CD-504F-59FC2BD420BF}"/>
              </a:ext>
            </a:extLst>
          </p:cNvPr>
          <p:cNvSpPr>
            <a:spLocks noGrp="1"/>
          </p:cNvSpPr>
          <p:nvPr>
            <p:ph idx="1"/>
          </p:nvPr>
        </p:nvSpPr>
        <p:spPr>
          <a:xfrm>
            <a:off x="2589212" y="1608083"/>
            <a:ext cx="8915400" cy="4782207"/>
          </a:xfrm>
        </p:spPr>
        <p:txBody>
          <a:bodyPr>
            <a:noAutofit/>
          </a:bodyPr>
          <a:lstStyle/>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Arrangement – in principle, the holes shall be arranged symmetrically in relation to the axis of the sheet or the document, perpendicular to the line of the axis of the holes. </a:t>
            </a:r>
          </a:p>
          <a:p>
            <a:pPr marL="400050" lvl="1" indent="0">
              <a:buNone/>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Note – the axis of the holes may be arranged parallel to the short or long edge of the sheet or the the document, as required. </a:t>
            </a:r>
          </a:p>
          <a:p>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Dimensional characteristics – </a:t>
            </a:r>
          </a:p>
          <a:p>
            <a:pPr marL="400050" lvl="1" indent="0">
              <a:buNone/>
            </a:pPr>
            <a:r>
              <a:rPr lang="en-US" dirty="0">
                <a:solidFill>
                  <a:srgbClr val="000000"/>
                </a:solidFill>
                <a:latin typeface="Times New Roman" panose="02020603050405020304" pitchFamily="18" charset="0"/>
                <a:cs typeface="Times New Roman" panose="02020603050405020304" pitchFamily="18" charset="0"/>
              </a:rPr>
              <a:t>Distance between </a:t>
            </a:r>
            <a:r>
              <a:rPr lang="en-US" dirty="0" err="1">
                <a:solidFill>
                  <a:srgbClr val="000000"/>
                </a:solidFill>
                <a:latin typeface="Times New Roman" panose="02020603050405020304" pitchFamily="18" charset="0"/>
                <a:cs typeface="Times New Roman" panose="02020603050405020304" pitchFamily="18" charset="0"/>
              </a:rPr>
              <a:t>centres</a:t>
            </a:r>
            <a:r>
              <a:rPr lang="en-US" dirty="0">
                <a:solidFill>
                  <a:srgbClr val="000000"/>
                </a:solidFill>
                <a:latin typeface="Times New Roman" panose="02020603050405020304" pitchFamily="18" charset="0"/>
                <a:cs typeface="Times New Roman" panose="02020603050405020304" pitchFamily="18" charset="0"/>
              </a:rPr>
              <a:t> of holes: 80 </a:t>
            </a:r>
            <a:r>
              <a:rPr lang="en-IN" dirty="0">
                <a:solidFill>
                  <a:srgbClr val="000000"/>
                </a:solidFill>
                <a:latin typeface="Times New Roman" panose="02020603050405020304" pitchFamily="18" charset="0"/>
                <a:cs typeface="Times New Roman" panose="02020603050405020304" pitchFamily="18" charset="0"/>
              </a:rPr>
              <a:t>± 0.5 mm </a:t>
            </a:r>
          </a:p>
          <a:p>
            <a:pPr marL="400050" lvl="1" indent="0">
              <a:buNone/>
            </a:pPr>
            <a:r>
              <a:rPr lang="en-IN" dirty="0">
                <a:solidFill>
                  <a:srgbClr val="000000"/>
                </a:solidFill>
                <a:latin typeface="Times New Roman" panose="02020603050405020304" pitchFamily="18" charset="0"/>
                <a:cs typeface="Times New Roman" panose="02020603050405020304" pitchFamily="18" charset="0"/>
              </a:rPr>
              <a:t>Diameter of holes : 6 ± 0.5 mm </a:t>
            </a:r>
          </a:p>
          <a:p>
            <a:pPr marL="400050" lvl="1" indent="0">
              <a:buNone/>
            </a:pPr>
            <a:r>
              <a:rPr lang="en-IN" dirty="0">
                <a:solidFill>
                  <a:srgbClr val="000000"/>
                </a:solidFill>
                <a:latin typeface="Times New Roman" panose="02020603050405020304" pitchFamily="18" charset="0"/>
                <a:cs typeface="Times New Roman" panose="02020603050405020304" pitchFamily="18" charset="0"/>
              </a:rPr>
              <a:t>Distance from the centre of the holes to the </a:t>
            </a:r>
          </a:p>
          <a:p>
            <a:pPr marL="400050" lvl="1" indent="0">
              <a:buNone/>
            </a:pPr>
            <a:r>
              <a:rPr lang="en-IN" dirty="0">
                <a:solidFill>
                  <a:srgbClr val="000000"/>
                </a:solidFill>
                <a:latin typeface="Times New Roman" panose="02020603050405020304" pitchFamily="18" charset="0"/>
                <a:cs typeface="Times New Roman" panose="02020603050405020304" pitchFamily="18" charset="0"/>
              </a:rPr>
              <a:t>nearest edge of the sheet: 12 </a:t>
            </a:r>
            <a:r>
              <a:rPr lang="en-IN" dirty="0">
                <a:solidFill>
                  <a:srgbClr val="000000"/>
                </a:solidFill>
                <a:effectLst/>
                <a:latin typeface="Times New Roman" panose="02020603050405020304" pitchFamily="18" charset="0"/>
                <a:cs typeface="Times New Roman" panose="02020603050405020304" pitchFamily="18" charset="0"/>
              </a:rPr>
              <a:t>± 1.0 mm </a:t>
            </a:r>
          </a:p>
          <a:p>
            <a:pPr marL="400050" lvl="1" indent="0">
              <a:buNone/>
            </a:pPr>
            <a:endParaRPr lang="en-IN" dirty="0">
              <a:solidFill>
                <a:srgbClr val="000000"/>
              </a:solidFill>
              <a:latin typeface="Times New Roman" panose="02020603050405020304" pitchFamily="18" charset="0"/>
              <a:cs typeface="Times New Roman" panose="02020603050405020304" pitchFamily="18" charset="0"/>
            </a:endParaRPr>
          </a:p>
          <a:p>
            <a:pPr marL="400050" lvl="1" indent="0">
              <a:buNone/>
            </a:pPr>
            <a:endParaRPr lang="en-IN" dirty="0">
              <a:highlight>
                <a:srgbClr val="FF0000"/>
              </a:highlight>
              <a:latin typeface="Times New Roman" panose="02020603050405020304" pitchFamily="18" charset="0"/>
              <a:cs typeface="Times New Roman" panose="02020603050405020304" pitchFamily="18" charset="0"/>
            </a:endParaRPr>
          </a:p>
          <a:p>
            <a:pPr marL="400050" lvl="1" indent="0">
              <a:buNone/>
            </a:pPr>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AA7F2F0-4ABF-4280-F438-8F5BB387BCF0}"/>
              </a:ext>
            </a:extLst>
          </p:cNvPr>
          <p:cNvSpPr txBox="1"/>
          <p:nvPr/>
        </p:nvSpPr>
        <p:spPr>
          <a:xfrm>
            <a:off x="3712464" y="6390290"/>
            <a:ext cx="5589992" cy="276999"/>
          </a:xfrm>
          <a:prstGeom prst="rect">
            <a:avLst/>
          </a:prstGeom>
          <a:noFill/>
        </p:spPr>
        <p:txBody>
          <a:bodyPr wrap="none" rtlCol="0">
            <a:spAutoFit/>
          </a:bodyPr>
          <a:lstStyle/>
          <a:p>
            <a:r>
              <a:rPr lang="en-US" sz="1200" dirty="0"/>
              <a:t>Ref: IS 10287:2023 Paper – Holes for general filing purposes - Specification</a:t>
            </a:r>
          </a:p>
        </p:txBody>
      </p:sp>
      <p:pic>
        <p:nvPicPr>
          <p:cNvPr id="5" name="image1.jpeg">
            <a:extLst>
              <a:ext uri="{FF2B5EF4-FFF2-40B4-BE49-F238E27FC236}">
                <a16:creationId xmlns:a16="http://schemas.microsoft.com/office/drawing/2014/main" id="{1C116F83-4C72-DD40-5013-543E1B159A1A}"/>
              </a:ext>
            </a:extLst>
          </p:cNvPr>
          <p:cNvPicPr>
            <a:picLocks noChangeAspect="1"/>
          </p:cNvPicPr>
          <p:nvPr/>
        </p:nvPicPr>
        <p:blipFill>
          <a:blip r:embed="rId2" cstate="print"/>
          <a:stretch>
            <a:fillRect/>
          </a:stretch>
        </p:blipFill>
        <p:spPr>
          <a:xfrm>
            <a:off x="7046912" y="2670476"/>
            <a:ext cx="4930723" cy="3753628"/>
          </a:xfrm>
          <a:prstGeom prst="rect">
            <a:avLst/>
          </a:prstGeom>
        </p:spPr>
      </p:pic>
    </p:spTree>
    <p:extLst>
      <p:ext uri="{BB962C8B-B14F-4D97-AF65-F5344CB8AC3E}">
        <p14:creationId xmlns:p14="http://schemas.microsoft.com/office/powerpoint/2010/main" val="175699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9A09-25C6-53BB-6B09-88ED467B464D}"/>
              </a:ext>
            </a:extLst>
          </p:cNvPr>
          <p:cNvSpPr>
            <a:spLocks noGrp="1"/>
          </p:cNvSpPr>
          <p:nvPr>
            <p:ph type="title"/>
          </p:nvPr>
        </p:nvSpPr>
        <p:spPr>
          <a:xfrm>
            <a:off x="6311590" y="624110"/>
            <a:ext cx="5193022" cy="1280890"/>
          </a:xfrm>
        </p:spPr>
        <p:txBody>
          <a:bodyPr>
            <a:normAutofit/>
          </a:bodyPr>
          <a:lstStyle/>
          <a:p>
            <a:pPr algn="ctr"/>
            <a:r>
              <a:rPr lang="en-US" sz="2400" b="1" dirty="0"/>
              <a:t>IS 7151:1991 Corrugated </a:t>
            </a:r>
            <a:r>
              <a:rPr lang="en-US" sz="2400" b="1" dirty="0" err="1"/>
              <a:t>fibreboard</a:t>
            </a:r>
            <a:r>
              <a:rPr lang="en-US" sz="2400" b="1" dirty="0"/>
              <a:t> boxes for paradropping of supplies </a:t>
            </a:r>
          </a:p>
        </p:txBody>
      </p:sp>
      <p:sp>
        <p:nvSpPr>
          <p:cNvPr id="3" name="Content Placeholder 2">
            <a:extLst>
              <a:ext uri="{FF2B5EF4-FFF2-40B4-BE49-F238E27FC236}">
                <a16:creationId xmlns:a16="http://schemas.microsoft.com/office/drawing/2014/main" id="{991A178F-7F70-C825-393A-BF2C4AE36913}"/>
              </a:ext>
            </a:extLst>
          </p:cNvPr>
          <p:cNvSpPr>
            <a:spLocks noGrp="1"/>
          </p:cNvSpPr>
          <p:nvPr>
            <p:ph idx="1"/>
          </p:nvPr>
        </p:nvSpPr>
        <p:spPr>
          <a:xfrm>
            <a:off x="7023100" y="3429000"/>
            <a:ext cx="4481512" cy="2482222"/>
          </a:xfrm>
        </p:spPr>
        <p:txBody>
          <a:bodyPr/>
          <a:lstStyle/>
          <a:p>
            <a:r>
              <a:rPr lang="en-US" dirty="0" err="1"/>
              <a:t>Fibreboard</a:t>
            </a:r>
            <a:r>
              <a:rPr lang="en-US" dirty="0"/>
              <a:t> box (size 940 mm x 380 mm x 380 mm)</a:t>
            </a:r>
          </a:p>
        </p:txBody>
      </p:sp>
      <p:pic>
        <p:nvPicPr>
          <p:cNvPr id="1025" name="Picture 1" descr="page26image59823392">
            <a:extLst>
              <a:ext uri="{FF2B5EF4-FFF2-40B4-BE49-F238E27FC236}">
                <a16:creationId xmlns:a16="http://schemas.microsoft.com/office/drawing/2014/main" id="{EF65BCB5-6128-055E-2F6E-846EAEB50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786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73D7-0BB5-CD23-AF13-92FA08661E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55112A-F4C0-4FFC-2EA6-636EED659441}"/>
              </a:ext>
            </a:extLst>
          </p:cNvPr>
          <p:cNvSpPr>
            <a:spLocks noGrp="1"/>
          </p:cNvSpPr>
          <p:nvPr>
            <p:ph idx="1"/>
          </p:nvPr>
        </p:nvSpPr>
        <p:spPr>
          <a:xfrm>
            <a:off x="2592925" y="1905000"/>
            <a:ext cx="3741157" cy="3777622"/>
          </a:xfrm>
        </p:spPr>
        <p:txBody>
          <a:bodyPr/>
          <a:lstStyle/>
          <a:p>
            <a:r>
              <a:rPr lang="en-US" dirty="0" err="1"/>
              <a:t>Fibreboard</a:t>
            </a:r>
            <a:r>
              <a:rPr lang="en-US" dirty="0"/>
              <a:t> box (size 460 mm x 460 mm x 350 mm</a:t>
            </a:r>
          </a:p>
        </p:txBody>
      </p:sp>
      <p:pic>
        <p:nvPicPr>
          <p:cNvPr id="2051" name="Picture 3" descr="page27image59776944">
            <a:extLst>
              <a:ext uri="{FF2B5EF4-FFF2-40B4-BE49-F238E27FC236}">
                <a16:creationId xmlns:a16="http://schemas.microsoft.com/office/drawing/2014/main" id="{FA451542-9CB1-0FA9-B065-B274685A9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988" y="0"/>
            <a:ext cx="3148012" cy="32569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27image43650896">
            <a:extLst>
              <a:ext uri="{FF2B5EF4-FFF2-40B4-BE49-F238E27FC236}">
                <a16:creationId xmlns:a16="http://schemas.microsoft.com/office/drawing/2014/main" id="{0BFB64A7-6D80-9CFC-4682-2F1CCFC28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207" y="2438401"/>
            <a:ext cx="8275561" cy="4419600"/>
          </a:xfrm>
          <a:prstGeom prst="rect">
            <a:avLst/>
          </a:prstGeom>
          <a:noFill/>
          <a:effectLst>
            <a:reflection stA="0" endPos="30000" dist="50800" dir="5400000" sy="-100000" algn="bl" rotWithShape="0"/>
            <a:softEdge rad="4971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22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A136-184D-1653-4944-380A3AF42A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AD95E6-F4B3-BAAF-2E8C-610E6DB54FC1}"/>
              </a:ext>
            </a:extLst>
          </p:cNvPr>
          <p:cNvSpPr>
            <a:spLocks noGrp="1"/>
          </p:cNvSpPr>
          <p:nvPr>
            <p:ph idx="1"/>
          </p:nvPr>
        </p:nvSpPr>
        <p:spPr>
          <a:xfrm>
            <a:off x="7023100" y="2133600"/>
            <a:ext cx="4481512" cy="3777622"/>
          </a:xfrm>
        </p:spPr>
        <p:txBody>
          <a:bodyPr/>
          <a:lstStyle/>
          <a:p>
            <a:r>
              <a:rPr lang="en-US" dirty="0" err="1"/>
              <a:t>Fibreboard</a:t>
            </a:r>
            <a:r>
              <a:rPr lang="en-US" dirty="0"/>
              <a:t> box (size 690 mm x 380 mm x 380 mm</a:t>
            </a:r>
          </a:p>
        </p:txBody>
      </p:sp>
      <p:pic>
        <p:nvPicPr>
          <p:cNvPr id="3073" name="Picture 1" descr="page28image59769248">
            <a:extLst>
              <a:ext uri="{FF2B5EF4-FFF2-40B4-BE49-F238E27FC236}">
                <a16:creationId xmlns:a16="http://schemas.microsoft.com/office/drawing/2014/main" id="{4823F634-2AFF-84B7-1182-AF813C6AF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9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2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CF3D-F5E0-0AC2-A3B2-BC005733E4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5C3DF7-12F4-10F2-754E-038F7287B8C6}"/>
              </a:ext>
            </a:extLst>
          </p:cNvPr>
          <p:cNvSpPr>
            <a:spLocks noGrp="1"/>
          </p:cNvSpPr>
          <p:nvPr>
            <p:ph idx="1"/>
          </p:nvPr>
        </p:nvSpPr>
        <p:spPr>
          <a:xfrm>
            <a:off x="1858945" y="2354664"/>
            <a:ext cx="4079630" cy="3777622"/>
          </a:xfrm>
        </p:spPr>
        <p:txBody>
          <a:bodyPr/>
          <a:lstStyle/>
          <a:p>
            <a:pPr marL="0" indent="0">
              <a:buNone/>
            </a:pPr>
            <a:r>
              <a:rPr lang="en-US" dirty="0" err="1"/>
              <a:t>Fibreboard</a:t>
            </a:r>
            <a:r>
              <a:rPr lang="en-US" dirty="0"/>
              <a:t> boxes </a:t>
            </a:r>
          </a:p>
          <a:p>
            <a:pPr marL="0" indent="0">
              <a:buNone/>
            </a:pPr>
            <a:r>
              <a:rPr lang="en-US" dirty="0"/>
              <a:t>(size 890 mm x 380 mm x 560 mm)</a:t>
            </a:r>
          </a:p>
        </p:txBody>
      </p:sp>
      <p:pic>
        <p:nvPicPr>
          <p:cNvPr id="4097" name="Picture 1" descr="page29image59980208">
            <a:extLst>
              <a:ext uri="{FF2B5EF4-FFF2-40B4-BE49-F238E27FC236}">
                <a16:creationId xmlns:a16="http://schemas.microsoft.com/office/drawing/2014/main" id="{485E9CE7-5755-5007-F356-52943FA2E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219" y="-1"/>
            <a:ext cx="637478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5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7FC6-77AA-88CD-B483-F8C6EDFC2C03}"/>
              </a:ext>
            </a:extLst>
          </p:cNvPr>
          <p:cNvSpPr>
            <a:spLocks noGrp="1"/>
          </p:cNvSpPr>
          <p:nvPr>
            <p:ph type="title"/>
          </p:nvPr>
        </p:nvSpPr>
        <p:spPr>
          <a:xfrm>
            <a:off x="4838700" y="624110"/>
            <a:ext cx="6665912" cy="1280890"/>
          </a:xfrm>
        </p:spPr>
        <p:txBody>
          <a:bodyPr/>
          <a:lstStyle/>
          <a:p>
            <a:endParaRPr lang="en-US" dirty="0"/>
          </a:p>
        </p:txBody>
      </p:sp>
      <p:sp>
        <p:nvSpPr>
          <p:cNvPr id="3" name="Content Placeholder 2">
            <a:extLst>
              <a:ext uri="{FF2B5EF4-FFF2-40B4-BE49-F238E27FC236}">
                <a16:creationId xmlns:a16="http://schemas.microsoft.com/office/drawing/2014/main" id="{076A6846-C6CB-C8EB-86AF-10F11D74CEBA}"/>
              </a:ext>
            </a:extLst>
          </p:cNvPr>
          <p:cNvSpPr>
            <a:spLocks noGrp="1"/>
          </p:cNvSpPr>
          <p:nvPr>
            <p:ph idx="1"/>
          </p:nvPr>
        </p:nvSpPr>
        <p:spPr>
          <a:xfrm>
            <a:off x="7288212" y="2133600"/>
            <a:ext cx="4216400" cy="3777622"/>
          </a:xfrm>
        </p:spPr>
        <p:txBody>
          <a:bodyPr/>
          <a:lstStyle/>
          <a:p>
            <a:pPr marL="0" indent="0">
              <a:buNone/>
            </a:pPr>
            <a:r>
              <a:rPr lang="en-US" dirty="0" err="1"/>
              <a:t>Fibreboard</a:t>
            </a:r>
            <a:r>
              <a:rPr lang="en-US" dirty="0"/>
              <a:t> box </a:t>
            </a:r>
          </a:p>
          <a:p>
            <a:pPr marL="0" indent="0">
              <a:buNone/>
            </a:pPr>
            <a:r>
              <a:rPr lang="en-US" dirty="0"/>
              <a:t>(size 560 mm x 560 mm x 560 mm)</a:t>
            </a:r>
          </a:p>
        </p:txBody>
      </p:sp>
      <p:pic>
        <p:nvPicPr>
          <p:cNvPr id="5123" name="Picture 3" descr="page30image59776528">
            <a:extLst>
              <a:ext uri="{FF2B5EF4-FFF2-40B4-BE49-F238E27FC236}">
                <a16:creationId xmlns:a16="http://schemas.microsoft.com/office/drawing/2014/main" id="{A5FE63ED-F76C-093E-7390-DDE922248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6400" cy="521336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page30image59776528">
            <a:extLst>
              <a:ext uri="{FF2B5EF4-FFF2-40B4-BE49-F238E27FC236}">
                <a16:creationId xmlns:a16="http://schemas.microsoft.com/office/drawing/2014/main" id="{81CA2B44-D997-3624-336E-D2167780F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15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ge30image44011568">
            <a:extLst>
              <a:ext uri="{FF2B5EF4-FFF2-40B4-BE49-F238E27FC236}">
                <a16:creationId xmlns:a16="http://schemas.microsoft.com/office/drawing/2014/main" id="{32059AC3-99BC-6781-228B-17A7A0392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2146300"/>
            <a:ext cx="8377238" cy="4711700"/>
          </a:xfrm>
          <a:prstGeom prst="rect">
            <a:avLst/>
          </a:prstGeom>
          <a:noFill/>
          <a:effectLst>
            <a:softEdge rad="98155"/>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7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0E54-B611-A15C-DBB5-39F0A4A773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692FE4-F5FB-C317-7E72-96D3FBF744BC}"/>
              </a:ext>
            </a:extLst>
          </p:cNvPr>
          <p:cNvSpPr>
            <a:spLocks noGrp="1"/>
          </p:cNvSpPr>
          <p:nvPr>
            <p:ph idx="1"/>
          </p:nvPr>
        </p:nvSpPr>
        <p:spPr>
          <a:xfrm>
            <a:off x="2312988" y="1914939"/>
            <a:ext cx="4379912" cy="3777622"/>
          </a:xfrm>
        </p:spPr>
        <p:txBody>
          <a:bodyPr/>
          <a:lstStyle/>
          <a:p>
            <a:pPr marL="0" indent="0">
              <a:buNone/>
            </a:pPr>
            <a:r>
              <a:rPr lang="en-US" dirty="0" err="1"/>
              <a:t>Fibreboard</a:t>
            </a:r>
            <a:r>
              <a:rPr lang="en-US" dirty="0"/>
              <a:t> box </a:t>
            </a:r>
          </a:p>
          <a:p>
            <a:pPr marL="0" indent="0">
              <a:buNone/>
            </a:pPr>
            <a:r>
              <a:rPr lang="en-US" dirty="0"/>
              <a:t>(size 380 mm x 380 mm x 455 mm) </a:t>
            </a:r>
          </a:p>
        </p:txBody>
      </p:sp>
      <p:pic>
        <p:nvPicPr>
          <p:cNvPr id="6145" name="Picture 1" descr="page31image60059840">
            <a:extLst>
              <a:ext uri="{FF2B5EF4-FFF2-40B4-BE49-F238E27FC236}">
                <a16:creationId xmlns:a16="http://schemas.microsoft.com/office/drawing/2014/main" id="{57F15CDE-C393-2455-C45D-3230D87C3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0"/>
            <a:ext cx="5499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79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854201"/>
            <a:ext cx="9224416" cy="4693744"/>
          </a:xfrm>
        </p:spPr>
        <p:txBody>
          <a:bodyPr>
            <a:normAutofit/>
          </a:bodyPr>
          <a:lstStyle/>
          <a:p>
            <a:pPr algn="just"/>
            <a:r>
              <a:rPr lang="en-US" dirty="0">
                <a:latin typeface="Times New Roman" panose="02020603050405020304" pitchFamily="18" charset="0"/>
                <a:cs typeface="Times New Roman" panose="02020603050405020304" pitchFamily="18" charset="0"/>
              </a:rPr>
              <a:t>IS </a:t>
            </a:r>
            <a:r>
              <a:rPr lang="en-US" sz="1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17753 : 2021 ‘Paper based Multilayer Laminated/Extruded Composite Cartons (Aseptic and Non-Aseptic) for Processed Liquid Food Products and Beverages — Specification’</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standard is intended to define the quality of paper based multilayer laminated/extruded composite cartons for packaging of processed liquid food and beverages such as dairy products, edible oil, ghee, juice, water, alcoholic beverages, non-dairy beverages, non-dairy cream, puree etc. which are processed either aseptically or non-aseptically. </a:t>
            </a:r>
          </a:p>
          <a:p>
            <a:pPr algn="just"/>
            <a:r>
              <a:rPr lang="en-US" dirty="0">
                <a:latin typeface="Times New Roman" panose="02020603050405020304" pitchFamily="18" charset="0"/>
                <a:cs typeface="Times New Roman" panose="02020603050405020304" pitchFamily="18" charset="0"/>
              </a:rPr>
              <a:t>There are three main components in paper based multilayer laminated/extruded composite cartons. </a:t>
            </a:r>
          </a:p>
          <a:p>
            <a:pPr marL="800100" lvl="2" indent="0" algn="just">
              <a:buNone/>
            </a:pPr>
            <a:r>
              <a:rPr lang="en-US" sz="1600" i="1" dirty="0">
                <a:latin typeface="Times New Roman" panose="02020603050405020304" pitchFamily="18" charset="0"/>
                <a:cs typeface="Times New Roman" panose="02020603050405020304" pitchFamily="18" charset="0"/>
              </a:rPr>
              <a:t>Paperboard is the main material in composite cartons. It provides stability and strength. </a:t>
            </a:r>
          </a:p>
          <a:p>
            <a:pPr marL="800100" lvl="2" indent="0" algn="just">
              <a:buNone/>
            </a:pPr>
            <a:r>
              <a:rPr lang="en-US" sz="1600" i="1" dirty="0">
                <a:latin typeface="Times New Roman" panose="02020603050405020304" pitchFamily="18" charset="0"/>
                <a:cs typeface="Times New Roman" panose="02020603050405020304" pitchFamily="18" charset="0"/>
              </a:rPr>
              <a:t>Polyethylene protects against outside moisture and enables the paperboard to stick to the </a:t>
            </a:r>
            <a:r>
              <a:rPr lang="en-US" sz="1600" i="1" dirty="0" err="1">
                <a:latin typeface="Times New Roman" panose="02020603050405020304" pitchFamily="18" charset="0"/>
                <a:cs typeface="Times New Roman" panose="02020603050405020304" pitchFamily="18" charset="0"/>
              </a:rPr>
              <a:t>aluminium</a:t>
            </a:r>
            <a:r>
              <a:rPr lang="en-US" sz="1600" i="1" dirty="0">
                <a:latin typeface="Times New Roman" panose="02020603050405020304" pitchFamily="18" charset="0"/>
                <a:cs typeface="Times New Roman" panose="02020603050405020304" pitchFamily="18" charset="0"/>
              </a:rPr>
              <a:t> foil. </a:t>
            </a:r>
          </a:p>
          <a:p>
            <a:pPr marL="800100" lvl="2" indent="0" algn="just">
              <a:buNone/>
            </a:pPr>
            <a:r>
              <a:rPr lang="en-US" sz="1600" i="1" dirty="0" err="1">
                <a:latin typeface="Times New Roman" panose="02020603050405020304" pitchFamily="18" charset="0"/>
                <a:cs typeface="Times New Roman" panose="02020603050405020304" pitchFamily="18" charset="0"/>
              </a:rPr>
              <a:t>Aluminium</a:t>
            </a:r>
            <a:r>
              <a:rPr lang="en-US" sz="1600" i="1" dirty="0">
                <a:latin typeface="Times New Roman" panose="02020603050405020304" pitchFamily="18" charset="0"/>
                <a:cs typeface="Times New Roman" panose="02020603050405020304" pitchFamily="18" charset="0"/>
              </a:rPr>
              <a:t> foil protects against oxygen and light to maintain the nutritional value and </a:t>
            </a:r>
            <a:r>
              <a:rPr lang="en-US" sz="1600" i="1" dirty="0" err="1">
                <a:latin typeface="Times New Roman" panose="02020603050405020304" pitchFamily="18" charset="0"/>
                <a:cs typeface="Times New Roman" panose="02020603050405020304" pitchFamily="18" charset="0"/>
              </a:rPr>
              <a:t>flavours</a:t>
            </a:r>
            <a:r>
              <a:rPr lang="en-US" sz="1600" i="1" dirty="0">
                <a:latin typeface="Times New Roman" panose="02020603050405020304" pitchFamily="18" charset="0"/>
                <a:cs typeface="Times New Roman" panose="02020603050405020304" pitchFamily="18" charset="0"/>
              </a:rPr>
              <a:t> of the food in the package.</a:t>
            </a:r>
          </a:p>
        </p:txBody>
      </p:sp>
      <p:sp>
        <p:nvSpPr>
          <p:cNvPr id="6" name="TextBox 5">
            <a:extLst>
              <a:ext uri="{FF2B5EF4-FFF2-40B4-BE49-F238E27FC236}">
                <a16:creationId xmlns:a16="http://schemas.microsoft.com/office/drawing/2014/main" id="{41E9C56B-B2EC-C93B-60A7-7E48C7A37274}"/>
              </a:ext>
            </a:extLst>
          </p:cNvPr>
          <p:cNvSpPr txBox="1"/>
          <p:nvPr/>
        </p:nvSpPr>
        <p:spPr>
          <a:xfrm>
            <a:off x="3670300" y="698500"/>
            <a:ext cx="5461000" cy="461665"/>
          </a:xfrm>
          <a:prstGeom prst="rect">
            <a:avLst/>
          </a:prstGeom>
          <a:noFill/>
        </p:spPr>
        <p:txBody>
          <a:bodyPr wrap="square" rtlCol="0">
            <a:spAutoFit/>
          </a:bodyPr>
          <a:lstStyle/>
          <a:p>
            <a:pPr algn="ctr"/>
            <a:r>
              <a:rPr lang="en-US" sz="2400" b="1" dirty="0"/>
              <a:t>Construction requirements</a:t>
            </a:r>
          </a:p>
        </p:txBody>
      </p:sp>
    </p:spTree>
    <p:extLst>
      <p:ext uri="{BB962C8B-B14F-4D97-AF65-F5344CB8AC3E}">
        <p14:creationId xmlns:p14="http://schemas.microsoft.com/office/powerpoint/2010/main" val="185571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834" y="147145"/>
            <a:ext cx="5423337" cy="609599"/>
          </a:xfrm>
        </p:spPr>
        <p:txBody>
          <a:bodyPr>
            <a:noAutofit/>
          </a:bodyPr>
          <a:lstStyle/>
          <a:p>
            <a:pPr algn="ctr"/>
            <a:r>
              <a:rPr lang="en-US" sz="2400" b="1" u="sng" dirty="0">
                <a:effectLst/>
                <a:latin typeface="Times New Roman" panose="02020603050405020304" pitchFamily="18" charset="0"/>
                <a:cs typeface="Times New Roman" panose="02020603050405020304" pitchFamily="18" charset="0"/>
              </a:rPr>
              <a:t>Standardization at national level </a:t>
            </a:r>
          </a:p>
        </p:txBody>
      </p:sp>
      <p:sp>
        <p:nvSpPr>
          <p:cNvPr id="3" name="Text Placeholder 2"/>
          <p:cNvSpPr>
            <a:spLocks noGrp="1"/>
          </p:cNvSpPr>
          <p:nvPr>
            <p:ph type="body" idx="1"/>
          </p:nvPr>
        </p:nvSpPr>
        <p:spPr>
          <a:xfrm>
            <a:off x="1692166" y="914400"/>
            <a:ext cx="4656082" cy="620109"/>
          </a:xfrm>
        </p:spPr>
        <p:txBody>
          <a:bodyPr/>
          <a:lstStyle/>
          <a:p>
            <a:r>
              <a:rPr lang="en-US" sz="1600" b="1" dirty="0">
                <a:latin typeface="Times New Roman" panose="02020603050405020304" pitchFamily="18" charset="0"/>
                <a:cs typeface="Times New Roman" panose="02020603050405020304" pitchFamily="18" charset="0"/>
              </a:rPr>
              <a:t>Paper and its Products Sectional Committee (CHD 15)</a:t>
            </a:r>
          </a:p>
        </p:txBody>
      </p:sp>
      <p:sp>
        <p:nvSpPr>
          <p:cNvPr id="5" name="Text Placeholder 4"/>
          <p:cNvSpPr>
            <a:spLocks noGrp="1"/>
          </p:cNvSpPr>
          <p:nvPr>
            <p:ph type="body" sz="quarter" idx="3"/>
          </p:nvPr>
        </p:nvSpPr>
        <p:spPr>
          <a:xfrm>
            <a:off x="6779172" y="2795751"/>
            <a:ext cx="4876801" cy="662151"/>
          </a:xfrm>
        </p:spPr>
        <p:txBody>
          <a:bodyPr/>
          <a:lstStyle/>
          <a:p>
            <a:r>
              <a:rPr lang="en-US" sz="1600" b="1" dirty="0">
                <a:latin typeface="Times New Roman" panose="02020603050405020304" pitchFamily="18" charset="0"/>
                <a:cs typeface="Times New Roman" panose="02020603050405020304" pitchFamily="18" charset="0"/>
              </a:rPr>
              <a:t>Paper Based Packaging Materials Sectional Committee (CHD 16)</a:t>
            </a:r>
          </a:p>
        </p:txBody>
      </p:sp>
      <p:sp>
        <p:nvSpPr>
          <p:cNvPr id="9" name="Rectangle 8"/>
          <p:cNvSpPr/>
          <p:nvPr/>
        </p:nvSpPr>
        <p:spPr>
          <a:xfrm>
            <a:off x="1518479" y="1734207"/>
            <a:ext cx="4950372" cy="33527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 formulate Indian Standards for: </a:t>
            </a:r>
          </a:p>
          <a:p>
            <a:pPr algn="just"/>
            <a:endPar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Terminology, methods of sampling and test, codes of practice and specifications for pulp, paper and paper board, cellulosic materials including nanomaterials, lignin, raw material for paper, including recovered paper / </a:t>
            </a:r>
            <a:r>
              <a:rPr lang="en-US"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fibre</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etc.; </a:t>
            </a:r>
          </a:p>
          <a:p>
            <a:pPr algn="just"/>
            <a:endPar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 Paper sizes and </a:t>
            </a:r>
            <a:r>
              <a:rPr lang="en-US"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grammage</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sizes of periodicals and paper stationery materials</a:t>
            </a:r>
          </a:p>
          <a:p>
            <a:pPr algn="just"/>
            <a:endPar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To coordinate with the work of ISO/TC 6.</a:t>
            </a:r>
          </a:p>
        </p:txBody>
      </p:sp>
      <p:sp>
        <p:nvSpPr>
          <p:cNvPr id="13" name="Rectangle 12"/>
          <p:cNvSpPr/>
          <p:nvPr/>
        </p:nvSpPr>
        <p:spPr>
          <a:xfrm>
            <a:off x="6779172" y="3552497"/>
            <a:ext cx="5018423" cy="30795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arenR"/>
            </a:pP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 formulate standards on terminology, methods of sampling and test, codes of practice and specifications for Paper &amp; Paper board (coated and uncoated) used for Packaging and Serving application; Paper based packaging materials (converted and treated/coated) like cartons, trays, sacks, bags, boxes, paper based Intermediate Bulk Containers, Paper &amp; Paper based </a:t>
            </a:r>
            <a:r>
              <a:rPr lang="en-US" sz="16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Aluminium</a:t>
            </a:r>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foil and/or multi-layered laminates, Paper based multilayer composite cartons paper-based food and beverage accessories. </a:t>
            </a:r>
          </a:p>
          <a:p>
            <a:pPr algn="just"/>
            <a:endPar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To co-ordinate with the work of ISO/TC 6 Paper.</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910" y="451944"/>
            <a:ext cx="4776685" cy="2123090"/>
          </a:xfrm>
          <a:prstGeom prst="rect">
            <a:avLst/>
          </a:prstGeom>
        </p:spPr>
      </p:pic>
    </p:spTree>
    <p:extLst>
      <p:ext uri="{BB962C8B-B14F-4D97-AF65-F5344CB8AC3E}">
        <p14:creationId xmlns:p14="http://schemas.microsoft.com/office/powerpoint/2010/main" val="1758682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3766"/>
          </a:xfrm>
        </p:spPr>
        <p:txBody>
          <a:bodyPr>
            <a:normAutofit/>
          </a:bodyPr>
          <a:lstStyle/>
          <a:p>
            <a:r>
              <a:rPr lang="en-US" sz="2800" b="1" dirty="0">
                <a:latin typeface="Times New Roman" panose="02020603050405020304" pitchFamily="18" charset="0"/>
                <a:cs typeface="Times New Roman" panose="02020603050405020304" pitchFamily="18" charset="0"/>
              </a:rPr>
              <a:t>4 Materials and construction</a:t>
            </a:r>
          </a:p>
        </p:txBody>
      </p:sp>
      <p:sp>
        <p:nvSpPr>
          <p:cNvPr id="3" name="Content Placeholder 2"/>
          <p:cNvSpPr>
            <a:spLocks noGrp="1"/>
          </p:cNvSpPr>
          <p:nvPr>
            <p:ph idx="1"/>
          </p:nvPr>
        </p:nvSpPr>
        <p:spPr>
          <a:xfrm>
            <a:off x="2589212" y="1702676"/>
            <a:ext cx="8915400" cy="2017986"/>
          </a:xfrm>
        </p:spPr>
        <p:txBody>
          <a:bodyPr/>
          <a:lstStyle/>
          <a:p>
            <a:pPr marL="0" indent="0" algn="just">
              <a:buNone/>
            </a:pPr>
            <a:r>
              <a:rPr lang="en-US" b="1" dirty="0">
                <a:latin typeface="Times New Roman" panose="02020603050405020304" pitchFamily="18" charset="0"/>
                <a:cs typeface="Times New Roman" panose="02020603050405020304" pitchFamily="18" charset="0"/>
              </a:rPr>
              <a:t>4.1 </a:t>
            </a:r>
            <a:r>
              <a:rPr lang="en-US" dirty="0">
                <a:latin typeface="Times New Roman" panose="02020603050405020304" pitchFamily="18" charset="0"/>
                <a:cs typeface="Times New Roman" panose="02020603050405020304" pitchFamily="18" charset="0"/>
              </a:rPr>
              <a:t>The carton shall be made of paper based multilayer composite sheet. The composite sheet shall be made of paper board in combination with polyethylene film and/or aluminum foil. The inner liner of composite sheet shall always be of polyethylene for sealing purpose. Number of layers/ply of multilayer composite sheet shall be either 3-ply or 5-ply or 6-ply based on the desired shelf life of the product. The individual layers of substrate of the composite sheet shall confirm to parameters as given below:</a:t>
            </a:r>
          </a:p>
        </p:txBody>
      </p:sp>
      <p:graphicFrame>
        <p:nvGraphicFramePr>
          <p:cNvPr id="5" name="Table 4"/>
          <p:cNvGraphicFramePr>
            <a:graphicFrameLocks noGrp="1"/>
          </p:cNvGraphicFramePr>
          <p:nvPr/>
        </p:nvGraphicFramePr>
        <p:xfrm>
          <a:off x="3468413" y="4179643"/>
          <a:ext cx="7273159" cy="2026030"/>
        </p:xfrm>
        <a:graphic>
          <a:graphicData uri="http://schemas.openxmlformats.org/drawingml/2006/table">
            <a:tbl>
              <a:tblPr firstRow="1" bandRow="1">
                <a:tableStyleId>{5C22544A-7EE6-4342-B048-85BDC9FD1C3A}</a:tableStyleId>
              </a:tblPr>
              <a:tblGrid>
                <a:gridCol w="3266428">
                  <a:extLst>
                    <a:ext uri="{9D8B030D-6E8A-4147-A177-3AD203B41FA5}">
                      <a16:colId xmlns:a16="http://schemas.microsoft.com/office/drawing/2014/main" val="1607932346"/>
                    </a:ext>
                  </a:extLst>
                </a:gridCol>
                <a:gridCol w="1578017">
                  <a:extLst>
                    <a:ext uri="{9D8B030D-6E8A-4147-A177-3AD203B41FA5}">
                      <a16:colId xmlns:a16="http://schemas.microsoft.com/office/drawing/2014/main" val="3335370801"/>
                    </a:ext>
                  </a:extLst>
                </a:gridCol>
                <a:gridCol w="2428714">
                  <a:extLst>
                    <a:ext uri="{9D8B030D-6E8A-4147-A177-3AD203B41FA5}">
                      <a16:colId xmlns:a16="http://schemas.microsoft.com/office/drawing/2014/main" val="1357427230"/>
                    </a:ext>
                  </a:extLst>
                </a:gridCol>
              </a:tblGrid>
              <a:tr h="494855">
                <a:tc>
                  <a:txBody>
                    <a:bodyPr/>
                    <a:lstStyle/>
                    <a:p>
                      <a:pPr algn="ctr"/>
                      <a:r>
                        <a:rPr lang="en-US" sz="1400" dirty="0">
                          <a:latin typeface="Times New Roman" panose="02020603050405020304" pitchFamily="18" charset="0"/>
                          <a:cs typeface="Times New Roman" panose="02020603050405020304" pitchFamily="18" charset="0"/>
                        </a:rPr>
                        <a:t>Layer</a:t>
                      </a:r>
                    </a:p>
                  </a:txBody>
                  <a:tcPr/>
                </a:tc>
                <a:tc>
                  <a:txBody>
                    <a:bodyPr/>
                    <a:lstStyle/>
                    <a:p>
                      <a:pPr algn="ctr"/>
                      <a:r>
                        <a:rPr lang="en-US" sz="1400" dirty="0">
                          <a:latin typeface="Times New Roman" panose="02020603050405020304" pitchFamily="18" charset="0"/>
                          <a:cs typeface="Times New Roman" panose="02020603050405020304" pitchFamily="18" charset="0"/>
                        </a:rPr>
                        <a:t>Requirement</a:t>
                      </a:r>
                    </a:p>
                  </a:txBody>
                  <a:tcPr/>
                </a:tc>
                <a:tc>
                  <a:txBody>
                    <a:bodyPr/>
                    <a:lstStyle/>
                    <a:p>
                      <a:pPr algn="ctr"/>
                      <a:r>
                        <a:rPr lang="en-US" sz="1400" dirty="0">
                          <a:latin typeface="Times New Roman" panose="02020603050405020304" pitchFamily="18" charset="0"/>
                          <a:cs typeface="Times New Roman" panose="02020603050405020304" pitchFamily="18" charset="0"/>
                        </a:rPr>
                        <a:t>Method</a:t>
                      </a:r>
                      <a:r>
                        <a:rPr lang="en-US" sz="1400" baseline="0" dirty="0">
                          <a:latin typeface="Times New Roman" panose="02020603050405020304" pitchFamily="18" charset="0"/>
                          <a:cs typeface="Times New Roman" panose="02020603050405020304" pitchFamily="18" charset="0"/>
                        </a:rPr>
                        <a:t> of test</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2125735"/>
                  </a:ext>
                </a:extLst>
              </a:tr>
              <a:tr h="494855">
                <a:tc>
                  <a:txBody>
                    <a:bodyPr/>
                    <a:lstStyle/>
                    <a:p>
                      <a:r>
                        <a:rPr lang="en-US" sz="1400" dirty="0" err="1">
                          <a:latin typeface="Times New Roman" panose="02020603050405020304" pitchFamily="18" charset="0"/>
                          <a:cs typeface="Times New Roman" panose="02020603050405020304" pitchFamily="18" charset="0"/>
                        </a:rPr>
                        <a:t>Grammage</a:t>
                      </a:r>
                      <a:r>
                        <a:rPr lang="en-US" sz="1400" dirty="0">
                          <a:latin typeface="Times New Roman" panose="02020603050405020304" pitchFamily="18" charset="0"/>
                          <a:cs typeface="Times New Roman" panose="02020603050405020304" pitchFamily="18" charset="0"/>
                        </a:rPr>
                        <a:t> of Paperboard,</a:t>
                      </a:r>
                      <a:r>
                        <a:rPr lang="en-US" sz="1400" baseline="0" dirty="0">
                          <a:latin typeface="Times New Roman" panose="02020603050405020304" pitchFamily="18" charset="0"/>
                          <a:cs typeface="Times New Roman" panose="02020603050405020304" pitchFamily="18" charset="0"/>
                        </a:rPr>
                        <a:t> g/m2, Max</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450</a:t>
                      </a:r>
                    </a:p>
                  </a:txBody>
                  <a:tcPr/>
                </a:tc>
                <a:tc>
                  <a:txBody>
                    <a:bodyPr/>
                    <a:lstStyle/>
                    <a:p>
                      <a:pPr algn="ctr"/>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IS 1060 (Part 5/Sec 5)</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8519683"/>
                  </a:ext>
                </a:extLst>
              </a:tr>
              <a:tr h="494855">
                <a:tc>
                  <a:txBody>
                    <a:bodyPr/>
                    <a:lstStyle/>
                    <a:p>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Thickness of </a:t>
                      </a:r>
                      <a:r>
                        <a:rPr lang="en-US" sz="14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aluminium</a:t>
                      </a:r>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foil, microns, </a:t>
                      </a:r>
                      <a:r>
                        <a:rPr lang="en-US" sz="1400" b="0" i="1" u="none" strike="noStrike" kern="1200" baseline="0" dirty="0">
                          <a:solidFill>
                            <a:schemeClr val="dk1"/>
                          </a:solidFill>
                          <a:latin typeface="Times New Roman" panose="02020603050405020304" pitchFamily="18" charset="0"/>
                          <a:ea typeface="+mn-ea"/>
                          <a:cs typeface="Times New Roman" panose="02020603050405020304" pitchFamily="18" charset="0"/>
                        </a:rPr>
                        <a:t>Max</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9.7</a:t>
                      </a:r>
                    </a:p>
                  </a:txBody>
                  <a:tcPr/>
                </a:tc>
                <a:tc>
                  <a:txBody>
                    <a:bodyPr/>
                    <a:lstStyle/>
                    <a:p>
                      <a:pPr algn="ctr"/>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Annex A of IS 8970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7344332"/>
                  </a:ext>
                </a:extLst>
              </a:tr>
              <a:tr h="494855">
                <a:tc>
                  <a:txBody>
                    <a:bodyPr/>
                    <a:lstStyle/>
                    <a:p>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Thickness of polyethylene,</a:t>
                      </a:r>
                    </a:p>
                    <a:p>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microns, </a:t>
                      </a:r>
                      <a:r>
                        <a:rPr lang="en-US" sz="1400" b="0" i="1" u="none" strike="noStrike" kern="1200" baseline="0" dirty="0">
                          <a:solidFill>
                            <a:schemeClr val="dk1"/>
                          </a:solidFill>
                          <a:latin typeface="Times New Roman" panose="02020603050405020304" pitchFamily="18" charset="0"/>
                          <a:ea typeface="+mn-ea"/>
                          <a:cs typeface="Times New Roman" panose="02020603050405020304" pitchFamily="18" charset="0"/>
                        </a:rPr>
                        <a:t>Max</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110</a:t>
                      </a:r>
                    </a:p>
                  </a:txBody>
                  <a:tcPr/>
                </a:tc>
                <a:tc>
                  <a:txBody>
                    <a:bodyPr/>
                    <a:lstStyle/>
                    <a:p>
                      <a:pPr algn="ctr"/>
                      <a:r>
                        <a:rPr lang="en-US" sz="14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Annex A of IS 2508</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53260192"/>
                  </a:ext>
                </a:extLst>
              </a:tr>
            </a:tbl>
          </a:graphicData>
        </a:graphic>
      </p:graphicFrame>
    </p:spTree>
    <p:extLst>
      <p:ext uri="{BB962C8B-B14F-4D97-AF65-F5344CB8AC3E}">
        <p14:creationId xmlns:p14="http://schemas.microsoft.com/office/powerpoint/2010/main" val="371476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5297"/>
          </a:xfrm>
        </p:spPr>
        <p:txBody>
          <a:bodyPr>
            <a:normAutofit/>
          </a:bodyPr>
          <a:lstStyle/>
          <a:p>
            <a:r>
              <a:rPr lang="en-US" sz="2400" dirty="0">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6096000" y="1026758"/>
            <a:ext cx="5789612" cy="5221642"/>
          </a:xfrm>
        </p:spPr>
        <p:txBody>
          <a:bodyPr>
            <a:normAutofit fontScale="92500"/>
          </a:bodyPr>
          <a:lstStyle/>
          <a:p>
            <a:pPr marL="0" indent="0" algn="just">
              <a:buNone/>
            </a:pPr>
            <a:r>
              <a:rPr lang="en-US" b="1" dirty="0">
                <a:latin typeface="Times New Roman" panose="02020603050405020304" pitchFamily="18" charset="0"/>
                <a:cs typeface="Times New Roman" panose="02020603050405020304" pitchFamily="18" charset="0"/>
              </a:rPr>
              <a:t>4.1.1 </a:t>
            </a:r>
            <a:r>
              <a:rPr lang="en-US" i="1" dirty="0">
                <a:latin typeface="Times New Roman" panose="02020603050405020304" pitchFamily="18" charset="0"/>
                <a:cs typeface="Times New Roman" panose="02020603050405020304" pitchFamily="18" charset="0"/>
              </a:rPr>
              <a:t>Paper Board</a:t>
            </a:r>
          </a:p>
          <a:p>
            <a:pPr marL="400050" lvl="1" indent="0" algn="just">
              <a:buNone/>
            </a:pPr>
            <a:r>
              <a:rPr lang="en-US" dirty="0">
                <a:latin typeface="Times New Roman" panose="02020603050405020304" pitchFamily="18" charset="0"/>
                <a:cs typeface="Times New Roman" panose="02020603050405020304" pitchFamily="18" charset="0"/>
              </a:rPr>
              <a:t>The paper board used for manufacturing of paper based multilayer laminated/extruded composite cartons shall confirm to IS 16983 or IS 1776 or IS 12999 except for the requirement of </a:t>
            </a:r>
            <a:r>
              <a:rPr lang="en-US" dirty="0" err="1">
                <a:latin typeface="Times New Roman" panose="02020603050405020304" pitchFamily="18" charset="0"/>
                <a:cs typeface="Times New Roman" panose="02020603050405020304" pitchFamily="18" charset="0"/>
              </a:rPr>
              <a:t>grammage</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grammage</a:t>
            </a:r>
            <a:r>
              <a:rPr lang="en-US" dirty="0">
                <a:latin typeface="Times New Roman" panose="02020603050405020304" pitchFamily="18" charset="0"/>
                <a:cs typeface="Times New Roman" panose="02020603050405020304" pitchFamily="18" charset="0"/>
              </a:rPr>
              <a:t> shall be as given in Table 1. In addition, the paper board shall be OBA (Optical brightening agent) free, and </a:t>
            </a:r>
            <a:r>
              <a:rPr lang="en-US" dirty="0" err="1">
                <a:latin typeface="Times New Roman" panose="02020603050405020304" pitchFamily="18" charset="0"/>
                <a:cs typeface="Times New Roman" panose="02020603050405020304" pitchFamily="18" charset="0"/>
              </a:rPr>
              <a:t>anthraquinone</a:t>
            </a:r>
            <a:r>
              <a:rPr lang="en-US" dirty="0">
                <a:latin typeface="Times New Roman" panose="02020603050405020304" pitchFamily="18" charset="0"/>
                <a:cs typeface="Times New Roman" panose="02020603050405020304" pitchFamily="18" charset="0"/>
              </a:rPr>
              <a:t> shall not be used in pulp which is used for making paper board. The paper board shall be of virgin material.</a:t>
            </a:r>
          </a:p>
          <a:p>
            <a:pPr marL="0" indent="0" algn="just">
              <a:buNone/>
            </a:pPr>
            <a:r>
              <a:rPr lang="en-US" b="1" dirty="0">
                <a:latin typeface="Times New Roman" panose="02020603050405020304" pitchFamily="18" charset="0"/>
                <a:cs typeface="Times New Roman" panose="02020603050405020304" pitchFamily="18" charset="0"/>
              </a:rPr>
              <a:t>4.1.2 </a:t>
            </a:r>
            <a:r>
              <a:rPr lang="en-US" i="1" dirty="0">
                <a:latin typeface="Times New Roman" panose="02020603050405020304" pitchFamily="18" charset="0"/>
                <a:cs typeface="Times New Roman" panose="02020603050405020304" pitchFamily="18" charset="0"/>
              </a:rPr>
              <a:t>Polyethylene</a:t>
            </a:r>
          </a:p>
          <a:p>
            <a:pPr marL="400050" lvl="1" indent="0" algn="just">
              <a:buNone/>
            </a:pPr>
            <a:r>
              <a:rPr lang="en-US" dirty="0">
                <a:latin typeface="Times New Roman" panose="02020603050405020304" pitchFamily="18" charset="0"/>
                <a:cs typeface="Times New Roman" panose="02020603050405020304" pitchFamily="18" charset="0"/>
              </a:rPr>
              <a:t>The polyethylene used shall be made from materials LDPE conforming to IS 2508, LLDPE conforming to IS 14500 (or a blend thereof) co extruded film except for the requirement of thickness. The thickness shall be as given in Table 1 above. Polyethylene shall meet the food grade requirements given in IS 10146 and IS 16738.</a:t>
            </a:r>
          </a:p>
          <a:p>
            <a:pPr marL="0" indent="0" algn="just">
              <a:buNone/>
            </a:pPr>
            <a:r>
              <a:rPr lang="en-US" b="1" dirty="0">
                <a:latin typeface="Times New Roman" panose="02020603050405020304" pitchFamily="18" charset="0"/>
                <a:cs typeface="Times New Roman" panose="02020603050405020304" pitchFamily="18" charset="0"/>
              </a:rPr>
              <a:t>4.1.3 </a:t>
            </a:r>
            <a:r>
              <a:rPr lang="en-US" i="1" dirty="0" err="1">
                <a:latin typeface="Times New Roman" panose="02020603050405020304" pitchFamily="18" charset="0"/>
                <a:cs typeface="Times New Roman" panose="02020603050405020304" pitchFamily="18" charset="0"/>
              </a:rPr>
              <a:t>Aluminium</a:t>
            </a:r>
            <a:r>
              <a:rPr lang="en-US" i="1" dirty="0">
                <a:latin typeface="Times New Roman" panose="02020603050405020304" pitchFamily="18" charset="0"/>
                <a:cs typeface="Times New Roman" panose="02020603050405020304" pitchFamily="18" charset="0"/>
              </a:rPr>
              <a:t> Foil</a:t>
            </a:r>
          </a:p>
          <a:p>
            <a:pPr marL="400050" lvl="1" indent="0" algn="just">
              <a:buNone/>
            </a:pPr>
            <a:r>
              <a:rPr lang="en-US" dirty="0" err="1">
                <a:latin typeface="Times New Roman" panose="02020603050405020304" pitchFamily="18" charset="0"/>
                <a:cs typeface="Times New Roman" panose="02020603050405020304" pitchFamily="18" charset="0"/>
              </a:rPr>
              <a:t>Aluminium</a:t>
            </a:r>
            <a:r>
              <a:rPr lang="en-US" dirty="0">
                <a:latin typeface="Times New Roman" panose="02020603050405020304" pitchFamily="18" charset="0"/>
                <a:cs typeface="Times New Roman" panose="02020603050405020304" pitchFamily="18" charset="0"/>
              </a:rPr>
              <a:t> foil used for manufacturing of paper based multilayer laminated/extruded composite cartons shall confirm to clause </a:t>
            </a:r>
            <a:r>
              <a:rPr lang="en-US" b="1" dirty="0">
                <a:latin typeface="Times New Roman" panose="02020603050405020304" pitchFamily="18" charset="0"/>
                <a:cs typeface="Times New Roman" panose="02020603050405020304" pitchFamily="18" charset="0"/>
              </a:rPr>
              <a:t>4.3 </a:t>
            </a:r>
            <a:r>
              <a:rPr lang="en-US" dirty="0">
                <a:latin typeface="Times New Roman" panose="02020603050405020304" pitchFamily="18" charset="0"/>
                <a:cs typeface="Times New Roman" panose="02020603050405020304" pitchFamily="18" charset="0"/>
              </a:rPr>
              <a:t>of IS 8970 except for the requirement of thickness. The thickness shall be as given in Table 1.</a:t>
            </a:r>
          </a:p>
        </p:txBody>
      </p:sp>
      <p:pic>
        <p:nvPicPr>
          <p:cNvPr id="5" name="Picture 2">
            <a:extLst>
              <a:ext uri="{FF2B5EF4-FFF2-40B4-BE49-F238E27FC236}">
                <a16:creationId xmlns:a16="http://schemas.microsoft.com/office/drawing/2014/main" id="{63B15AD0-C690-F98A-F186-25F48B412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6943"/>
            <a:ext cx="6075567" cy="478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64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89380"/>
          </a:xfrm>
        </p:spPr>
        <p:txBody>
          <a:bodyPr>
            <a:normAutofit/>
          </a:bodyPr>
          <a:lstStyle/>
          <a:p>
            <a:r>
              <a:rPr lang="en-US" sz="2400" dirty="0">
                <a:latin typeface="Times New Roman" panose="02020603050405020304" pitchFamily="18" charset="0"/>
                <a:cs typeface="Times New Roman" panose="02020603050405020304" pitchFamily="18" charset="0"/>
              </a:rPr>
              <a:t>(Cont.)</a:t>
            </a:r>
            <a:endParaRPr lang="en-US" sz="2400" dirty="0"/>
          </a:p>
        </p:txBody>
      </p:sp>
      <p:sp>
        <p:nvSpPr>
          <p:cNvPr id="3" name="Content Placeholder 2"/>
          <p:cNvSpPr>
            <a:spLocks noGrp="1"/>
          </p:cNvSpPr>
          <p:nvPr>
            <p:ph idx="1"/>
          </p:nvPr>
        </p:nvSpPr>
        <p:spPr>
          <a:xfrm>
            <a:off x="2921876" y="1839310"/>
            <a:ext cx="8582736" cy="4071912"/>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4.1.4 </a:t>
            </a:r>
            <a:r>
              <a:rPr lang="en-US" dirty="0">
                <a:latin typeface="Times New Roman" panose="02020603050405020304" pitchFamily="18" charset="0"/>
                <a:cs typeface="Times New Roman" panose="02020603050405020304" pitchFamily="18" charset="0"/>
              </a:rPr>
              <a:t>Caps shall be made of polypropylene and its copolymers as per IS 10910 for its safe use in contact with liquid foodstuffs.</a:t>
            </a:r>
          </a:p>
          <a:p>
            <a:pPr marL="0" indent="0" algn="just">
              <a:buNone/>
            </a:pPr>
            <a:r>
              <a:rPr lang="en-US" b="1" dirty="0">
                <a:latin typeface="Times New Roman" panose="02020603050405020304" pitchFamily="18" charset="0"/>
                <a:cs typeface="Times New Roman" panose="02020603050405020304" pitchFamily="18" charset="0"/>
              </a:rPr>
              <a:t>4.1.5 </a:t>
            </a:r>
            <a:r>
              <a:rPr lang="en-US" dirty="0">
                <a:latin typeface="Times New Roman" panose="02020603050405020304" pitchFamily="18" charset="0"/>
                <a:cs typeface="Times New Roman" panose="02020603050405020304" pitchFamily="18" charset="0"/>
              </a:rPr>
              <a:t>Drinking Straws shall be made of polypropylene and/or its co-polymer and/or paper based and should be safe to use in contact with liquid foodstuff.</a:t>
            </a:r>
          </a:p>
          <a:p>
            <a:pPr marL="0" indent="0" algn="just">
              <a:buNone/>
            </a:pPr>
            <a:r>
              <a:rPr lang="en-US" b="1" dirty="0">
                <a:latin typeface="Times New Roman" panose="02020603050405020304" pitchFamily="18" charset="0"/>
                <a:cs typeface="Times New Roman" panose="02020603050405020304" pitchFamily="18" charset="0"/>
              </a:rPr>
              <a:t>4.1.6 </a:t>
            </a:r>
            <a:r>
              <a:rPr lang="en-US" dirty="0">
                <a:latin typeface="Times New Roman" panose="02020603050405020304" pitchFamily="18" charset="0"/>
                <a:cs typeface="Times New Roman" panose="02020603050405020304" pitchFamily="18" charset="0"/>
              </a:rPr>
              <a:t>For printing ink application, practices as per IS 15495 shall be followed.</a:t>
            </a:r>
            <a:endParaRPr lang="en-US" b="1"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4.2 Composite Cartons Construction</a:t>
            </a:r>
          </a:p>
          <a:p>
            <a:pPr marL="400050" lvl="1" indent="0" algn="just">
              <a:buNone/>
            </a:pPr>
            <a:r>
              <a:rPr lang="en-US" dirty="0">
                <a:latin typeface="Times New Roman" panose="02020603050405020304" pitchFamily="18" charset="0"/>
                <a:cs typeface="Times New Roman" panose="02020603050405020304" pitchFamily="18" charset="0"/>
              </a:rPr>
              <a:t>The composite cartons shall be formed, filled and sealed on the suitable form, fill and sealing machine.</a:t>
            </a:r>
          </a:p>
          <a:p>
            <a:pPr marL="0" indent="0" algn="just">
              <a:buNone/>
            </a:pPr>
            <a:r>
              <a:rPr lang="en-US" b="1" dirty="0">
                <a:latin typeface="Times New Roman" panose="02020603050405020304" pitchFamily="18" charset="0"/>
                <a:cs typeface="Times New Roman" panose="02020603050405020304" pitchFamily="18" charset="0"/>
              </a:rPr>
              <a:t>4.3 Capacity</a:t>
            </a:r>
          </a:p>
          <a:p>
            <a:pPr marL="400050" lvl="1" indent="0" algn="just">
              <a:buNone/>
            </a:pPr>
            <a:r>
              <a:rPr lang="en-US" dirty="0">
                <a:latin typeface="Times New Roman" panose="02020603050405020304" pitchFamily="18" charset="0"/>
                <a:cs typeface="Times New Roman" panose="02020603050405020304" pitchFamily="18" charset="0"/>
              </a:rPr>
              <a:t>The composite cartons shall be in 65 ml, 70 ml, 90 ml, 125 ml, 150 ml, 160 ml, 180 ml, 200 ml, 250 ml, 330 ml, 500 ml and 1000 ml capacity or any other capacity as agreed by the buyer and manufacturer.</a:t>
            </a:r>
          </a:p>
        </p:txBody>
      </p:sp>
    </p:spTree>
    <p:extLst>
      <p:ext uri="{BB962C8B-B14F-4D97-AF65-F5344CB8AC3E}">
        <p14:creationId xmlns:p14="http://schemas.microsoft.com/office/powerpoint/2010/main" val="3135759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F690-1BCF-FEAD-A985-BB770CD36328}"/>
              </a:ext>
            </a:extLst>
          </p:cNvPr>
          <p:cNvSpPr>
            <a:spLocks noGrp="1"/>
          </p:cNvSpPr>
          <p:nvPr>
            <p:ph type="title"/>
          </p:nvPr>
        </p:nvSpPr>
        <p:spPr/>
        <p:txBody>
          <a:bodyPr/>
          <a:lstStyle/>
          <a:p>
            <a:r>
              <a:rPr lang="en-US" b="1" dirty="0"/>
              <a:t>Product standards</a:t>
            </a:r>
          </a:p>
        </p:txBody>
      </p:sp>
      <p:sp>
        <p:nvSpPr>
          <p:cNvPr id="3" name="Text Placeholder 2">
            <a:extLst>
              <a:ext uri="{FF2B5EF4-FFF2-40B4-BE49-F238E27FC236}">
                <a16:creationId xmlns:a16="http://schemas.microsoft.com/office/drawing/2014/main" id="{64A15230-D978-4D26-0D4B-9F7C78AD9E0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81254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7E1-A64D-D5E7-3391-BE6BCC5745AB}"/>
              </a:ext>
            </a:extLst>
          </p:cNvPr>
          <p:cNvSpPr>
            <a:spLocks noGrp="1"/>
          </p:cNvSpPr>
          <p:nvPr>
            <p:ph type="title"/>
          </p:nvPr>
        </p:nvSpPr>
        <p:spPr>
          <a:xfrm>
            <a:off x="2592925" y="399393"/>
            <a:ext cx="8911687" cy="704193"/>
          </a:xfrm>
        </p:spPr>
        <p:txBody>
          <a:bodyPr>
            <a:normAutofit/>
          </a:bodyPr>
          <a:lstStyle/>
          <a:p>
            <a:pPr algn="ctr"/>
            <a:r>
              <a:rPr lang="en-US" sz="2800" b="1" dirty="0">
                <a:latin typeface="Times New Roman" panose="02020603050405020304" pitchFamily="18" charset="0"/>
                <a:cs typeface="Times New Roman" panose="02020603050405020304" pitchFamily="18" charset="0"/>
              </a:rPr>
              <a:t>Structure of a Product Standard</a:t>
            </a:r>
          </a:p>
        </p:txBody>
      </p:sp>
      <p:sp>
        <p:nvSpPr>
          <p:cNvPr id="3" name="Content Placeholder 2">
            <a:extLst>
              <a:ext uri="{FF2B5EF4-FFF2-40B4-BE49-F238E27FC236}">
                <a16:creationId xmlns:a16="http://schemas.microsoft.com/office/drawing/2014/main" id="{7A98902F-3104-EABA-F60A-613D3A0AA519}"/>
              </a:ext>
            </a:extLst>
          </p:cNvPr>
          <p:cNvSpPr>
            <a:spLocks noGrp="1"/>
          </p:cNvSpPr>
          <p:nvPr>
            <p:ph idx="1"/>
          </p:nvPr>
        </p:nvSpPr>
        <p:spPr>
          <a:xfrm>
            <a:off x="2259724" y="1534509"/>
            <a:ext cx="9711557" cy="4572001"/>
          </a:xfrm>
        </p:spPr>
        <p:txBody>
          <a:bodyPr>
            <a:normAutofit/>
          </a:bodyPr>
          <a:lstStyle/>
          <a:p>
            <a:r>
              <a:rPr lang="en-US" dirty="0">
                <a:latin typeface="Times New Roman" panose="02020603050405020304" pitchFamily="18" charset="0"/>
                <a:cs typeface="Times New Roman" panose="02020603050405020304" pitchFamily="18" charset="0"/>
              </a:rPr>
              <a:t>Foreword  </a:t>
            </a:r>
          </a:p>
          <a:p>
            <a:r>
              <a:rPr lang="en-US" dirty="0">
                <a:latin typeface="Times New Roman" panose="02020603050405020304" pitchFamily="18" charset="0"/>
                <a:cs typeface="Times New Roman" panose="02020603050405020304" pitchFamily="18" charset="0"/>
              </a:rPr>
              <a:t>Scope  </a:t>
            </a:r>
          </a:p>
          <a:p>
            <a:r>
              <a:rPr lang="en-US" dirty="0">
                <a:latin typeface="Times New Roman" panose="02020603050405020304" pitchFamily="18" charset="0"/>
                <a:cs typeface="Times New Roman" panose="02020603050405020304" pitchFamily="18" charset="0"/>
              </a:rPr>
              <a:t>References  </a:t>
            </a:r>
          </a:p>
          <a:p>
            <a:r>
              <a:rPr lang="en-US" dirty="0">
                <a:latin typeface="Times New Roman" panose="02020603050405020304" pitchFamily="18" charset="0"/>
                <a:cs typeface="Times New Roman" panose="02020603050405020304" pitchFamily="18" charset="0"/>
              </a:rPr>
              <a:t>Terminology </a:t>
            </a:r>
          </a:p>
          <a:p>
            <a:r>
              <a:rPr lang="en-US" dirty="0">
                <a:latin typeface="Times New Roman" panose="02020603050405020304" pitchFamily="18" charset="0"/>
                <a:cs typeface="Times New Roman" panose="02020603050405020304" pitchFamily="18" charset="0"/>
              </a:rPr>
              <a:t>Materials (Raw materials, if required)</a:t>
            </a:r>
          </a:p>
          <a:p>
            <a:r>
              <a:rPr lang="en-US" dirty="0">
                <a:latin typeface="Times New Roman" panose="02020603050405020304" pitchFamily="18" charset="0"/>
                <a:cs typeface="Times New Roman" panose="02020603050405020304" pitchFamily="18" charset="0"/>
              </a:rPr>
              <a:t>Construction (Construction guidelines, if required)</a:t>
            </a:r>
          </a:p>
          <a:p>
            <a:r>
              <a:rPr lang="en-US" dirty="0">
                <a:latin typeface="Times New Roman" panose="02020603050405020304" pitchFamily="18" charset="0"/>
                <a:cs typeface="Times New Roman" panose="02020603050405020304" pitchFamily="18" charset="0"/>
              </a:rPr>
              <a:t>Requirements (General and performance/ safety requirements)</a:t>
            </a:r>
          </a:p>
          <a:p>
            <a:r>
              <a:rPr lang="en-US" dirty="0">
                <a:latin typeface="Times New Roman" panose="02020603050405020304" pitchFamily="18" charset="0"/>
                <a:cs typeface="Times New Roman" panose="02020603050405020304" pitchFamily="18" charset="0"/>
              </a:rPr>
              <a:t>Packaging and marking </a:t>
            </a:r>
          </a:p>
          <a:p>
            <a:r>
              <a:rPr lang="en-US" dirty="0">
                <a:latin typeface="Times New Roman" panose="02020603050405020304" pitchFamily="18" charset="0"/>
                <a:cs typeface="Times New Roman" panose="02020603050405020304" pitchFamily="18" charset="0"/>
              </a:rPr>
              <a:t>Sampling and criteria for conformity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351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2E06E-0554-201A-54E8-9757ACB6F29E}"/>
              </a:ext>
            </a:extLst>
          </p:cNvPr>
          <p:cNvSpPr>
            <a:spLocks noGrp="1"/>
          </p:cNvSpPr>
          <p:nvPr>
            <p:ph type="title"/>
          </p:nvPr>
        </p:nvSpPr>
        <p:spPr/>
        <p:txBody>
          <a:bodyPr/>
          <a:lstStyle/>
          <a:p>
            <a:r>
              <a:rPr lang="en-US" dirty="0"/>
              <a:t>Scope</a:t>
            </a:r>
          </a:p>
        </p:txBody>
      </p:sp>
      <p:sp>
        <p:nvSpPr>
          <p:cNvPr id="5" name="Content Placeholder 4">
            <a:extLst>
              <a:ext uri="{FF2B5EF4-FFF2-40B4-BE49-F238E27FC236}">
                <a16:creationId xmlns:a16="http://schemas.microsoft.com/office/drawing/2014/main" id="{36C587FB-01F8-E5E1-0644-CB8051E4BA7C}"/>
              </a:ext>
            </a:extLst>
          </p:cNvPr>
          <p:cNvSpPr>
            <a:spLocks noGrp="1"/>
          </p:cNvSpPr>
          <p:nvPr>
            <p:ph sz="half" idx="1"/>
          </p:nvPr>
        </p:nvSpPr>
        <p:spPr/>
        <p:txBody>
          <a:bodyPr/>
          <a:lstStyle/>
          <a:p>
            <a:pPr marL="0" indent="0">
              <a:buNone/>
            </a:pPr>
            <a:r>
              <a:rPr lang="en-IN" b="1" dirty="0"/>
              <a:t>IS 14490:2018 Plain copier paper – specification</a:t>
            </a:r>
          </a:p>
          <a:p>
            <a:pPr marL="0" indent="0">
              <a:buNone/>
            </a:pPr>
            <a:endParaRPr lang="en-IN" b="1" dirty="0"/>
          </a:p>
          <a:p>
            <a:pPr marL="0" indent="0">
              <a:buNone/>
            </a:pPr>
            <a:r>
              <a:rPr lang="en-IN" sz="1800" dirty="0">
                <a:effectLst/>
              </a:rPr>
              <a:t>This standard prescribes requirements and methods of sampling and tests for plain copier paper (cut size paper in A4, A3, A5, FS, B4, B5, Legal sizes) within the specified grammage (GSM). </a:t>
            </a:r>
          </a:p>
          <a:p>
            <a:endParaRPr lang="en-US" dirty="0"/>
          </a:p>
        </p:txBody>
      </p:sp>
      <p:sp>
        <p:nvSpPr>
          <p:cNvPr id="6" name="Content Placeholder 5">
            <a:extLst>
              <a:ext uri="{FF2B5EF4-FFF2-40B4-BE49-F238E27FC236}">
                <a16:creationId xmlns:a16="http://schemas.microsoft.com/office/drawing/2014/main" id="{598B099F-44D5-60B5-F87D-3ECEEB54B283}"/>
              </a:ext>
            </a:extLst>
          </p:cNvPr>
          <p:cNvSpPr>
            <a:spLocks noGrp="1"/>
          </p:cNvSpPr>
          <p:nvPr>
            <p:ph sz="half" idx="2"/>
          </p:nvPr>
        </p:nvSpPr>
        <p:spPr/>
        <p:txBody>
          <a:bodyPr/>
          <a:lstStyle/>
          <a:p>
            <a:pPr marL="0" indent="0">
              <a:buNone/>
            </a:pPr>
            <a:r>
              <a:rPr lang="en-IN" b="1" dirty="0">
                <a:solidFill>
                  <a:srgbClr val="282828"/>
                </a:solidFill>
              </a:rPr>
              <a:t>IS 6615:2021 General purpose packing/ wrapping paper – Specification </a:t>
            </a:r>
          </a:p>
          <a:p>
            <a:pPr marL="0" indent="0">
              <a:buNone/>
            </a:pPr>
            <a:r>
              <a:rPr lang="en-IN" sz="1800" dirty="0">
                <a:effectLst/>
              </a:rPr>
              <a:t>This standard prescribes the requirements and methods of sampling and test for general purpose packing/wrapping paper including the brown wrapping paper. </a:t>
            </a:r>
            <a:endParaRPr lang="en-IN" dirty="0"/>
          </a:p>
          <a:p>
            <a:pPr marL="0" indent="0">
              <a:buNone/>
            </a:pPr>
            <a:endParaRPr lang="en-IN" dirty="0"/>
          </a:p>
          <a:p>
            <a:pPr marL="0" indent="0">
              <a:buNone/>
            </a:pPr>
            <a:endParaRPr lang="en-IN" dirty="0"/>
          </a:p>
          <a:p>
            <a:endParaRPr lang="en-US" dirty="0"/>
          </a:p>
        </p:txBody>
      </p:sp>
    </p:spTree>
    <p:extLst>
      <p:ext uri="{BB962C8B-B14F-4D97-AF65-F5344CB8AC3E}">
        <p14:creationId xmlns:p14="http://schemas.microsoft.com/office/powerpoint/2010/main" val="47516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634" y="2963917"/>
            <a:ext cx="2417380" cy="567560"/>
          </a:xfrm>
        </p:spPr>
        <p:txBody>
          <a:bodyPr>
            <a:normAutofit/>
          </a:bodyPr>
          <a:lstStyle/>
          <a:p>
            <a:r>
              <a:rPr lang="en-US" sz="2400" b="1" dirty="0">
                <a:latin typeface="Times New Roman" panose="02020603050405020304" pitchFamily="18" charset="0"/>
                <a:cs typeface="Times New Roman" panose="02020603050405020304" pitchFamily="18" charset="0"/>
              </a:rPr>
              <a:t>2 References </a:t>
            </a:r>
            <a:endParaRPr lang="en-US" sz="2400" dirty="0"/>
          </a:p>
        </p:txBody>
      </p:sp>
      <p:cxnSp>
        <p:nvCxnSpPr>
          <p:cNvPr id="7" name="Straight Arrow Connector 6"/>
          <p:cNvCxnSpPr>
            <a:endCxn id="2" idx="3"/>
          </p:cNvCxnSpPr>
          <p:nvPr/>
        </p:nvCxnSpPr>
        <p:spPr>
          <a:xfrm>
            <a:off x="3783724" y="3237186"/>
            <a:ext cx="294290"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4529959" y="136635"/>
          <a:ext cx="7462344" cy="6537807"/>
        </p:xfrm>
        <a:graphic>
          <a:graphicData uri="http://schemas.openxmlformats.org/drawingml/2006/table">
            <a:tbl>
              <a:tblPr firstRow="1" firstCol="1" bandRow="1">
                <a:tableStyleId>{5C22544A-7EE6-4342-B048-85BDC9FD1C3A}</a:tableStyleId>
              </a:tblPr>
              <a:tblGrid>
                <a:gridCol w="2043036">
                  <a:extLst>
                    <a:ext uri="{9D8B030D-6E8A-4147-A177-3AD203B41FA5}">
                      <a16:colId xmlns:a16="http://schemas.microsoft.com/office/drawing/2014/main" val="1183933745"/>
                    </a:ext>
                  </a:extLst>
                </a:gridCol>
                <a:gridCol w="5419308">
                  <a:extLst>
                    <a:ext uri="{9D8B030D-6E8A-4147-A177-3AD203B41FA5}">
                      <a16:colId xmlns:a16="http://schemas.microsoft.com/office/drawing/2014/main" val="2807998488"/>
                    </a:ext>
                  </a:extLst>
                </a:gridCol>
              </a:tblGrid>
              <a:tr h="298943">
                <a:tc>
                  <a:txBody>
                    <a:bodyPr/>
                    <a:lstStyle/>
                    <a:p>
                      <a:pPr algn="ctr">
                        <a:lnSpc>
                          <a:spcPct val="115000"/>
                        </a:lnSpc>
                        <a:spcBef>
                          <a:spcPts val="300"/>
                        </a:spcBef>
                        <a:spcAft>
                          <a:spcPts val="300"/>
                        </a:spcAft>
                      </a:pPr>
                      <a:r>
                        <a:rPr lang="en-US" sz="1200" i="1" dirty="0">
                          <a:effectLst/>
                          <a:latin typeface="Times New Roman" panose="02020603050405020304" pitchFamily="18" charset="0"/>
                          <a:cs typeface="Times New Roman" panose="02020603050405020304" pitchFamily="18" charset="0"/>
                        </a:rPr>
                        <a:t>IS No.</a:t>
                      </a:r>
                      <a:endParaRPr lang="en-US" sz="1200" i="1"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ctr">
                        <a:lnSpc>
                          <a:spcPct val="115000"/>
                        </a:lnSpc>
                        <a:spcBef>
                          <a:spcPts val="300"/>
                        </a:spcBef>
                        <a:spcAft>
                          <a:spcPts val="300"/>
                        </a:spcAft>
                      </a:pPr>
                      <a:r>
                        <a:rPr lang="en-US" sz="1200" i="1" dirty="0">
                          <a:effectLst/>
                          <a:latin typeface="Times New Roman" panose="02020603050405020304" pitchFamily="18" charset="0"/>
                          <a:cs typeface="Times New Roman" panose="02020603050405020304" pitchFamily="18" charset="0"/>
                        </a:rPr>
                        <a:t>Title</a:t>
                      </a:r>
                      <a:endParaRPr lang="en-US" sz="1200" i="1"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4106668294"/>
                  </a:ext>
                </a:extLst>
              </a:tr>
              <a:tr h="471473">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IS 1060 (Part 1) : 2022</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Methods of sampling and test for paper and allied products: Part 1 Test methods for general purpose (second revision)</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694533707"/>
                  </a:ext>
                </a:extLst>
              </a:tr>
              <a:tr h="298943">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IS 1060  (Part 3) : 1969</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Methods of sampling and test for paper and allied products: Part 3</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58655325"/>
                  </a:ext>
                </a:extLst>
              </a:tr>
              <a:tr h="602288">
                <a:tc>
                  <a:txBody>
                    <a:bodyPr/>
                    <a:lstStyle/>
                    <a:p>
                      <a:pPr marL="198120" indent="-198120"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(Part 4/Sec 1) :  2014/ISO 187 : 1990</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Methods of Test for Paper, Board and Pulp Section 1 Standard atmosphere for conditioning and testing and procedure for monitoring the atmosphere and conditioning of samples</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2774191596"/>
                  </a:ext>
                </a:extLst>
              </a:tr>
              <a:tr h="298943">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(Part 5) </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Methods of test for paper and board,</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536744862"/>
                  </a:ext>
                </a:extLst>
              </a:tr>
              <a:tr h="346669">
                <a:tc>
                  <a:txBody>
                    <a:bodyPr/>
                    <a:lstStyle/>
                    <a:p>
                      <a:pPr algn="just">
                        <a:lnSpc>
                          <a:spcPct val="115000"/>
                        </a:lnSpc>
                        <a:spcBef>
                          <a:spcPts val="300"/>
                        </a:spcBef>
                        <a:spcAft>
                          <a:spcPts val="0"/>
                        </a:spcAft>
                      </a:pPr>
                      <a:r>
                        <a:rPr lang="en-US" sz="1200" dirty="0">
                          <a:effectLst/>
                          <a:latin typeface="Times New Roman" panose="02020603050405020304" pitchFamily="18" charset="0"/>
                          <a:cs typeface="Times New Roman" panose="02020603050405020304" pitchFamily="18" charset="0"/>
                        </a:rPr>
                        <a:t>(Sec 2) : 2021/ ISO 287 : 2017</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Determination of moisture content of a lot — Oven-drying method (first revision)</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1820270470"/>
                  </a:ext>
                </a:extLst>
              </a:tr>
              <a:tr h="471473">
                <a:tc>
                  <a:txBody>
                    <a:bodyPr/>
                    <a:lstStyle/>
                    <a:p>
                      <a:pPr algn="just">
                        <a:lnSpc>
                          <a:spcPct val="115000"/>
                        </a:lnSpc>
                        <a:spcBef>
                          <a:spcPts val="300"/>
                        </a:spcBef>
                        <a:spcAft>
                          <a:spcPts val="0"/>
                        </a:spcAft>
                      </a:pPr>
                      <a:r>
                        <a:rPr lang="en-US" sz="1200" dirty="0">
                          <a:effectLst/>
                          <a:latin typeface="Times New Roman" panose="02020603050405020304" pitchFamily="18" charset="0"/>
                          <a:cs typeface="Times New Roman" panose="02020603050405020304" pitchFamily="18" charset="0"/>
                        </a:rPr>
                        <a:t>(Sec 3) : 2014/ ISO 534 : 2011</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Determination of thickness, density and specific volume</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024121458"/>
                  </a:ext>
                </a:extLst>
              </a:tr>
              <a:tr h="415809">
                <a:tc>
                  <a:txBody>
                    <a:bodyPr/>
                    <a:lstStyle/>
                    <a:p>
                      <a:pPr algn="just">
                        <a:lnSpc>
                          <a:spcPct val="115000"/>
                        </a:lnSpc>
                        <a:spcBef>
                          <a:spcPts val="300"/>
                        </a:spcBef>
                        <a:spcAft>
                          <a:spcPts val="0"/>
                        </a:spcAft>
                      </a:pPr>
                      <a:r>
                        <a:rPr lang="en-US" sz="1200" dirty="0">
                          <a:effectLst/>
                          <a:latin typeface="Times New Roman" panose="02020603050405020304" pitchFamily="18" charset="0"/>
                          <a:cs typeface="Times New Roman" panose="02020603050405020304" pitchFamily="18" charset="0"/>
                        </a:rPr>
                        <a:t>(Sec 4) : 2014/ ISO 535 : 1991</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Determination of water absorptiveness — Cobb method</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524528192"/>
                  </a:ext>
                </a:extLst>
              </a:tr>
              <a:tr h="352523">
                <a:tc>
                  <a:txBody>
                    <a:bodyPr/>
                    <a:lstStyle/>
                    <a:p>
                      <a:pPr algn="just">
                        <a:lnSpc>
                          <a:spcPct val="115000"/>
                        </a:lnSpc>
                        <a:spcBef>
                          <a:spcPts val="300"/>
                        </a:spcBef>
                        <a:spcAft>
                          <a:spcPts val="0"/>
                        </a:spcAft>
                      </a:pPr>
                      <a:r>
                        <a:rPr lang="en-US" sz="1200" dirty="0">
                          <a:effectLst/>
                          <a:latin typeface="Times New Roman" panose="02020603050405020304" pitchFamily="18" charset="0"/>
                          <a:cs typeface="Times New Roman" panose="02020603050405020304" pitchFamily="18" charset="0"/>
                        </a:rPr>
                        <a:t>(Sec 5) : 2021/ ISO 536 : 2019</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Determination of </a:t>
                      </a:r>
                      <a:r>
                        <a:rPr lang="en-US" sz="1200" dirty="0" err="1">
                          <a:effectLst/>
                          <a:latin typeface="Times New Roman" panose="02020603050405020304" pitchFamily="18" charset="0"/>
                          <a:cs typeface="Times New Roman" panose="02020603050405020304" pitchFamily="18" charset="0"/>
                        </a:rPr>
                        <a:t>grammage</a:t>
                      </a:r>
                      <a:r>
                        <a:rPr lang="en-US" sz="1200" dirty="0">
                          <a:effectLst/>
                          <a:latin typeface="Times New Roman" panose="02020603050405020304" pitchFamily="18" charset="0"/>
                          <a:cs typeface="Times New Roman" panose="02020603050405020304" pitchFamily="18" charset="0"/>
                        </a:rPr>
                        <a:t> (first revision)</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2811795578"/>
                  </a:ext>
                </a:extLst>
              </a:tr>
              <a:tr h="366188">
                <a:tc>
                  <a:txBody>
                    <a:bodyPr/>
                    <a:lstStyle/>
                    <a:p>
                      <a:pPr algn="just">
                        <a:lnSpc>
                          <a:spcPct val="115000"/>
                        </a:lnSpc>
                        <a:spcBef>
                          <a:spcPts val="30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Segoe UI" panose="020B0502040204020203" pitchFamily="34" charset="0"/>
                        </a:rPr>
                        <a:t>(Sec 6) : 2014/ ISO 1924-2 : 2008</a:t>
                      </a:r>
                      <a:endParaRPr lang="en-US" sz="1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just">
                        <a:lnSpc>
                          <a:spcPct val="115000"/>
                        </a:lnSpc>
                        <a:spcBef>
                          <a:spcPts val="300"/>
                        </a:spcBef>
                        <a:spcAft>
                          <a:spcPts val="300"/>
                        </a:spcAft>
                      </a:pPr>
                      <a:r>
                        <a:rPr lang="en-US" sz="1200" dirty="0">
                          <a:solidFill>
                            <a:schemeClr val="tx1"/>
                          </a:solidFill>
                          <a:effectLst/>
                          <a:latin typeface="Times New Roman" panose="02020603050405020304" pitchFamily="18" charset="0"/>
                          <a:ea typeface="Calibri" panose="020F0502020204030204" pitchFamily="34" charset="0"/>
                          <a:cs typeface="Segoe UI" panose="020B0502040204020203" pitchFamily="34" charset="0"/>
                        </a:rPr>
                        <a:t>Determination of tensile properties — Constant rate of elongation method (20 mm/min)</a:t>
                      </a:r>
                      <a:endParaRPr lang="en-US" sz="12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383351512"/>
                  </a:ext>
                </a:extLst>
              </a:tr>
              <a:tr h="471473">
                <a:tc>
                  <a:txBody>
                    <a:bodyPr/>
                    <a:lstStyle/>
                    <a:p>
                      <a:pPr algn="just">
                        <a:lnSpc>
                          <a:spcPct val="115000"/>
                        </a:lnSpc>
                        <a:spcBef>
                          <a:spcPts val="300"/>
                        </a:spcBef>
                        <a:spcAft>
                          <a:spcPts val="0"/>
                        </a:spcAft>
                      </a:pPr>
                      <a:r>
                        <a:rPr lang="en-US" sz="1200">
                          <a:effectLst/>
                          <a:latin typeface="Times New Roman" panose="02020603050405020304" pitchFamily="18" charset="0"/>
                          <a:cs typeface="Times New Roman" panose="02020603050405020304" pitchFamily="18" charset="0"/>
                        </a:rPr>
                        <a:t>(Part 6/Sec 1) : 2017/ISO 1974 : 2012</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Methods of sampling and test for paper and allied products: Part 6 methods of test for paper: Section 1 determination of tearing resistance - Elmendorf method</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194189351"/>
                  </a:ext>
                </a:extLst>
              </a:tr>
              <a:tr h="298943">
                <a:tc>
                  <a:txBody>
                    <a:bodyPr/>
                    <a:lstStyle/>
                    <a:p>
                      <a:pPr algn="just">
                        <a:lnSpc>
                          <a:spcPct val="115000"/>
                        </a:lnSpc>
                        <a:spcBef>
                          <a:spcPts val="300"/>
                        </a:spcBef>
                        <a:spcAft>
                          <a:spcPts val="0"/>
                        </a:spcAft>
                      </a:pPr>
                      <a:r>
                        <a:rPr lang="en-US" sz="1200">
                          <a:effectLst/>
                          <a:latin typeface="Times New Roman" panose="02020603050405020304" pitchFamily="18" charset="0"/>
                          <a:cs typeface="Times New Roman" panose="02020603050405020304" pitchFamily="18" charset="0"/>
                        </a:rPr>
                        <a:t>IS 1064 : 1980</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tabLst>
                          <a:tab pos="600075" algn="l"/>
                        </a:tabLst>
                      </a:pPr>
                      <a:r>
                        <a:rPr lang="en-US" sz="1200" dirty="0">
                          <a:effectLst/>
                          <a:latin typeface="Times New Roman" panose="02020603050405020304" pitchFamily="18" charset="0"/>
                          <a:cs typeface="Times New Roman" panose="02020603050405020304" pitchFamily="18" charset="0"/>
                        </a:rPr>
                        <a:t>Paper sizes (second revision)</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2620347563"/>
                  </a:ext>
                </a:extLst>
              </a:tr>
              <a:tr h="298943">
                <a:tc>
                  <a:txBody>
                    <a:bodyPr/>
                    <a:lstStyle/>
                    <a:p>
                      <a:pPr algn="just">
                        <a:lnSpc>
                          <a:spcPct val="115000"/>
                        </a:lnSpc>
                        <a:spcBef>
                          <a:spcPts val="300"/>
                        </a:spcBef>
                        <a:spcAft>
                          <a:spcPts val="0"/>
                        </a:spcAft>
                      </a:pPr>
                      <a:r>
                        <a:rPr lang="en-US" sz="1200">
                          <a:effectLst/>
                          <a:latin typeface="Times New Roman" panose="02020603050405020304" pitchFamily="18" charset="0"/>
                          <a:cs typeface="Times New Roman" panose="02020603050405020304" pitchFamily="18" charset="0"/>
                        </a:rPr>
                        <a:t>IS 4658 : 2019</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tabLst>
                          <a:tab pos="600075" algn="l"/>
                        </a:tabLst>
                      </a:pPr>
                      <a:r>
                        <a:rPr lang="en-US" sz="1200" dirty="0">
                          <a:effectLst/>
                          <a:latin typeface="Times New Roman" panose="02020603050405020304" pitchFamily="18" charset="0"/>
                          <a:cs typeface="Times New Roman" panose="02020603050405020304" pitchFamily="18" charset="0"/>
                        </a:rPr>
                        <a:t>Specification for coated paper and board (Art And Chromo) (Second Revision)</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844765639"/>
                  </a:ext>
                </a:extLst>
              </a:tr>
              <a:tr h="471473">
                <a:tc>
                  <a:txBody>
                    <a:bodyPr/>
                    <a:lstStyle/>
                    <a:p>
                      <a:pPr algn="just">
                        <a:lnSpc>
                          <a:spcPct val="115000"/>
                        </a:lnSpc>
                        <a:spcAft>
                          <a:spcPts val="600"/>
                        </a:spcAft>
                      </a:pPr>
                      <a:r>
                        <a:rPr lang="en-US" sz="1200">
                          <a:effectLst/>
                          <a:latin typeface="Times New Roman" panose="02020603050405020304" pitchFamily="18" charset="0"/>
                          <a:cs typeface="Times New Roman" panose="02020603050405020304" pitchFamily="18" charset="0"/>
                        </a:rPr>
                        <a:t>IS 4661 (Part 5) : 2022</a:t>
                      </a:r>
                      <a:br>
                        <a:rPr lang="en-US" sz="1200">
                          <a:effectLst/>
                          <a:latin typeface="Times New Roman" panose="02020603050405020304" pitchFamily="18" charset="0"/>
                          <a:cs typeface="Times New Roman" panose="02020603050405020304" pitchFamily="18" charset="0"/>
                        </a:rPr>
                      </a:br>
                      <a:r>
                        <a:rPr lang="en-US" sz="1200">
                          <a:effectLst/>
                          <a:latin typeface="Times New Roman" panose="02020603050405020304" pitchFamily="18" charset="0"/>
                          <a:cs typeface="Times New Roman" panose="02020603050405020304" pitchFamily="18" charset="0"/>
                        </a:rPr>
                        <a:t>/ISO 4046-5 : 2016</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Aft>
                          <a:spcPts val="600"/>
                        </a:spcAft>
                      </a:pPr>
                      <a:r>
                        <a:rPr lang="en-US" sz="1200" dirty="0">
                          <a:effectLst/>
                          <a:latin typeface="Times New Roman" panose="02020603050405020304" pitchFamily="18" charset="0"/>
                          <a:cs typeface="Times New Roman" panose="02020603050405020304" pitchFamily="18" charset="0"/>
                        </a:rPr>
                        <a:t>Paper, board, pulps and related terms — Vocabulary: Part 5 Properties of pulp, paper and board (third revision)</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174746856"/>
                  </a:ext>
                </a:extLst>
              </a:tr>
              <a:tr h="298943">
                <a:tc>
                  <a:txBody>
                    <a:bodyPr/>
                    <a:lstStyle/>
                    <a:p>
                      <a:pPr algn="l">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IS 9894 : 1981</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Methods of test for smoothness/roughness of paper</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3057283792"/>
                  </a:ext>
                </a:extLst>
              </a:tr>
              <a:tr h="422915">
                <a:tc>
                  <a:txBody>
                    <a:bodyPr/>
                    <a:lstStyle/>
                    <a:p>
                      <a:pPr algn="l">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IS/ISO 2470 (Part 1) : 2009</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Paper board and pulps measurement of diffuse blue reflectance factor : Part 1 Indoor daylight conditions ISO brightness</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1951881439"/>
                  </a:ext>
                </a:extLst>
              </a:tr>
              <a:tr h="298943">
                <a:tc>
                  <a:txBody>
                    <a:bodyPr/>
                    <a:lstStyle/>
                    <a:p>
                      <a:pPr algn="l">
                        <a:lnSpc>
                          <a:spcPct val="115000"/>
                        </a:lnSpc>
                        <a:spcBef>
                          <a:spcPts val="300"/>
                        </a:spcBef>
                        <a:spcAft>
                          <a:spcPts val="300"/>
                        </a:spcAft>
                      </a:pPr>
                      <a:r>
                        <a:rPr lang="en-US" sz="1200">
                          <a:effectLst/>
                          <a:latin typeface="Times New Roman" panose="02020603050405020304" pitchFamily="18" charset="0"/>
                          <a:cs typeface="Times New Roman" panose="02020603050405020304" pitchFamily="18" charset="0"/>
                        </a:rPr>
                        <a:t>IS/ISO 2471 : 2008</a:t>
                      </a:r>
                      <a:endParaRPr lang="en-US" sz="120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tc>
                  <a:txBody>
                    <a:bodyPr/>
                    <a:lstStyle/>
                    <a:p>
                      <a:pPr algn="just">
                        <a:lnSpc>
                          <a:spcPct val="115000"/>
                        </a:lnSpc>
                        <a:spcBef>
                          <a:spcPts val="300"/>
                        </a:spcBef>
                        <a:spcAft>
                          <a:spcPts val="300"/>
                        </a:spcAft>
                      </a:pPr>
                      <a:r>
                        <a:rPr lang="en-US" sz="1200" dirty="0">
                          <a:effectLst/>
                          <a:latin typeface="Times New Roman" panose="02020603050405020304" pitchFamily="18" charset="0"/>
                          <a:cs typeface="Times New Roman" panose="02020603050405020304" pitchFamily="18" charset="0"/>
                        </a:rPr>
                        <a:t>Paper and board determination of opacity paper backing diffuse reflectance method</a:t>
                      </a:r>
                      <a:endParaRPr lang="en-US" sz="1200" dirty="0">
                        <a:solidFill>
                          <a:srgbClr val="2B2B2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215" marR="49215" marT="0" marB="0"/>
                </a:tc>
                <a:extLst>
                  <a:ext uri="{0D108BD9-81ED-4DB2-BD59-A6C34878D82A}">
                    <a16:rowId xmlns:a16="http://schemas.microsoft.com/office/drawing/2014/main" val="1728589542"/>
                  </a:ext>
                </a:extLst>
              </a:tr>
            </a:tbl>
          </a:graphicData>
        </a:graphic>
      </p:graphicFrame>
    </p:spTree>
    <p:extLst>
      <p:ext uri="{BB962C8B-B14F-4D97-AF65-F5344CB8AC3E}">
        <p14:creationId xmlns:p14="http://schemas.microsoft.com/office/powerpoint/2010/main" val="253930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505954"/>
            <a:ext cx="8911687" cy="618653"/>
          </a:xfrm>
        </p:spPr>
        <p:txBody>
          <a:bodyPr>
            <a:noAutofit/>
          </a:bodyPr>
          <a:lstStyle/>
          <a:p>
            <a:r>
              <a:rPr lang="en-US" sz="2800" b="1" dirty="0">
                <a:latin typeface="Times New Roman" panose="02020603050405020304" pitchFamily="18" charset="0"/>
                <a:cs typeface="Times New Roman" panose="02020603050405020304" pitchFamily="18" charset="0"/>
              </a:rPr>
              <a:t>3 Terminology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22178" y="3930868"/>
            <a:ext cx="8430741" cy="861849"/>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reel/sheets intended for manufacturing of plain copier paper (cut size) shall conform to requirements of this standard</a:t>
            </a:r>
            <a:endParaRPr lang="en-US" dirty="0"/>
          </a:p>
        </p:txBody>
      </p:sp>
      <p:sp>
        <p:nvSpPr>
          <p:cNvPr id="4" name="TextBox 3">
            <a:extLst>
              <a:ext uri="{FF2B5EF4-FFF2-40B4-BE49-F238E27FC236}">
                <a16:creationId xmlns:a16="http://schemas.microsoft.com/office/drawing/2014/main" id="{4E395A84-6F02-A570-A8F9-7AEFB0F95D4B}"/>
              </a:ext>
            </a:extLst>
          </p:cNvPr>
          <p:cNvSpPr txBox="1"/>
          <p:nvPr/>
        </p:nvSpPr>
        <p:spPr>
          <a:xfrm>
            <a:off x="2349500" y="3016468"/>
            <a:ext cx="2485259" cy="523220"/>
          </a:xfrm>
          <a:prstGeom prst="rect">
            <a:avLst/>
          </a:prstGeom>
          <a:noFill/>
        </p:spPr>
        <p:txBody>
          <a:bodyPr wrap="square" rtlCol="0">
            <a:spAutoFit/>
          </a:bodyPr>
          <a:lstStyle/>
          <a:p>
            <a:r>
              <a:rPr lang="en-US" sz="2800" b="1" dirty="0">
                <a:solidFill>
                  <a:schemeClr val="tx1">
                    <a:lumMod val="85000"/>
                    <a:lumOff val="15000"/>
                  </a:schemeClr>
                </a:solidFill>
                <a:latin typeface="Times New Roman" panose="02020603050405020304" pitchFamily="18" charset="0"/>
                <a:ea typeface="+mj-ea"/>
                <a:cs typeface="Times New Roman" panose="02020603050405020304" pitchFamily="18" charset="0"/>
              </a:rPr>
              <a:t>4 Material</a:t>
            </a:r>
          </a:p>
        </p:txBody>
      </p:sp>
      <p:sp>
        <p:nvSpPr>
          <p:cNvPr id="5" name="TextBox 4">
            <a:extLst>
              <a:ext uri="{FF2B5EF4-FFF2-40B4-BE49-F238E27FC236}">
                <a16:creationId xmlns:a16="http://schemas.microsoft.com/office/drawing/2014/main" id="{15F053CE-3F53-B553-6E3D-2563C2DAF8D1}"/>
              </a:ext>
            </a:extLst>
          </p:cNvPr>
          <p:cNvSpPr txBox="1"/>
          <p:nvPr/>
        </p:nvSpPr>
        <p:spPr>
          <a:xfrm>
            <a:off x="2722179" y="1124608"/>
            <a:ext cx="8430742" cy="369332"/>
          </a:xfrm>
          <a:prstGeom prst="rect">
            <a:avLst/>
          </a:prstGeom>
          <a:noFill/>
        </p:spPr>
        <p:txBody>
          <a:bodyPr wrap="square" rtlCol="0">
            <a:spAutoFit/>
          </a:bodyPr>
          <a:lstStyle/>
          <a:p>
            <a:pPr marL="285750" indent="-285750">
              <a:buFont typeface="Wingdings" panose="05000000000000000000" pitchFamily="2" charset="2"/>
              <a:buChar char="Ø"/>
            </a:pPr>
            <a:r>
              <a:rPr lang="en-IN" sz="1800" dirty="0">
                <a:effectLst/>
                <a:latin typeface="Times New Roman" panose="02020603050405020304" pitchFamily="18" charset="0"/>
                <a:cs typeface="Times New Roman" panose="02020603050405020304" pitchFamily="18" charset="0"/>
              </a:rPr>
              <a:t>For the purpose of this standard, the definitions of terms given in IS 4661 shall apply.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968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14E66-9A3E-9549-F614-603CA865A39F}"/>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5 Requirements </a:t>
            </a:r>
          </a:p>
        </p:txBody>
      </p:sp>
      <p:sp>
        <p:nvSpPr>
          <p:cNvPr id="3" name="Content Placeholder 2">
            <a:extLst>
              <a:ext uri="{FF2B5EF4-FFF2-40B4-BE49-F238E27FC236}">
                <a16:creationId xmlns:a16="http://schemas.microsoft.com/office/drawing/2014/main" id="{8583069C-36EC-CE7C-6D0D-EAFC2840B2C0}"/>
              </a:ext>
            </a:extLst>
          </p:cNvPr>
          <p:cNvSpPr>
            <a:spLocks noGrp="1"/>
          </p:cNvSpPr>
          <p:nvPr>
            <p:ph idx="1"/>
          </p:nvPr>
        </p:nvSpPr>
        <p:spPr>
          <a:xfrm>
            <a:off x="2942896" y="1692166"/>
            <a:ext cx="8561715" cy="4219056"/>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5.1 General </a:t>
            </a:r>
          </a:p>
          <a:p>
            <a:pPr marL="0" indent="0">
              <a:buNone/>
            </a:pPr>
            <a:endParaRPr lang="en-US" dirty="0">
              <a:latin typeface="Times New Roman" panose="02020603050405020304" pitchFamily="18" charset="0"/>
              <a:cs typeface="Times New Roman" panose="02020603050405020304" pitchFamily="18" charset="0"/>
            </a:endParaRPr>
          </a:p>
          <a:p>
            <a:pPr marL="400050" lvl="1" indent="0">
              <a:buNone/>
            </a:pPr>
            <a:r>
              <a:rPr lang="en-IN" dirty="0">
                <a:effectLst/>
                <a:latin typeface="Times New Roman" panose="02020603050405020304" pitchFamily="18" charset="0"/>
                <a:cs typeface="Times New Roman" panose="02020603050405020304" pitchFamily="18" charset="0"/>
              </a:rPr>
              <a:t>The plain copier paper shall be devoid of pinholes when seen through the naked eyes (see Note 1).The surface shall be well </a:t>
            </a:r>
            <a:r>
              <a:rPr lang="en-IN" dirty="0" err="1">
                <a:effectLst/>
                <a:latin typeface="Times New Roman" panose="02020603050405020304" pitchFamily="18" charset="0"/>
                <a:cs typeface="Times New Roman" panose="02020603050405020304" pitchFamily="18" charset="0"/>
              </a:rPr>
              <a:t>calendered</a:t>
            </a:r>
            <a:r>
              <a:rPr lang="en-IN" dirty="0">
                <a:effectLst/>
                <a:latin typeface="Times New Roman" panose="02020603050405020304" pitchFamily="18" charset="0"/>
                <a:cs typeface="Times New Roman" panose="02020603050405020304" pitchFamily="18" charset="0"/>
              </a:rPr>
              <a:t>, quite </a:t>
            </a:r>
            <a:r>
              <a:rPr lang="en-IN" dirty="0" err="1">
                <a:effectLst/>
                <a:latin typeface="Times New Roman" panose="02020603050405020304" pitchFamily="18" charset="0"/>
                <a:cs typeface="Times New Roman" panose="02020603050405020304" pitchFamily="18" charset="0"/>
              </a:rPr>
              <a:t>smoothand</a:t>
            </a:r>
            <a:r>
              <a:rPr lang="en-IN" dirty="0">
                <a:effectLst/>
                <a:latin typeface="Times New Roman" panose="02020603050405020304" pitchFamily="18" charset="0"/>
                <a:cs typeface="Times New Roman" panose="02020603050405020304" pitchFamily="18" charset="0"/>
              </a:rPr>
              <a:t> free from fluff or loose </a:t>
            </a:r>
            <a:r>
              <a:rPr lang="en-IN" dirty="0" err="1">
                <a:effectLst/>
                <a:latin typeface="Times New Roman" panose="02020603050405020304" pitchFamily="18" charset="0"/>
                <a:cs typeface="Times New Roman" panose="02020603050405020304" pitchFamily="18" charset="0"/>
              </a:rPr>
              <a:t>fibers</a:t>
            </a:r>
            <a:r>
              <a:rPr lang="en-IN" dirty="0">
                <a:effectLst/>
                <a:latin typeface="Times New Roman" panose="02020603050405020304" pitchFamily="18" charset="0"/>
                <a:cs typeface="Times New Roman" panose="02020603050405020304" pitchFamily="18" charset="0"/>
              </a:rPr>
              <a:t>. Surface sizing is desirable for avoiding fluff. </a:t>
            </a:r>
          </a:p>
          <a:p>
            <a:pPr marL="800100" lvl="2" indent="0">
              <a:buNone/>
            </a:pPr>
            <a:r>
              <a:rPr lang="en-IN" sz="1600" dirty="0">
                <a:effectLst/>
                <a:latin typeface="Times New Roman" panose="02020603050405020304" pitchFamily="18" charset="0"/>
                <a:cs typeface="Times New Roman" panose="02020603050405020304" pitchFamily="18" charset="0"/>
              </a:rPr>
              <a:t>NOTES</a:t>
            </a:r>
            <a:br>
              <a:rPr lang="en-IN" sz="1600" dirty="0">
                <a:effectLst/>
                <a:latin typeface="Times New Roman" panose="02020603050405020304" pitchFamily="18" charset="0"/>
                <a:cs typeface="Times New Roman" panose="02020603050405020304" pitchFamily="18" charset="0"/>
              </a:rPr>
            </a:br>
            <a:r>
              <a:rPr lang="en-IN" sz="1600" dirty="0">
                <a:effectLst/>
                <a:latin typeface="Times New Roman" panose="02020603050405020304" pitchFamily="18" charset="0"/>
                <a:cs typeface="Times New Roman" panose="02020603050405020304" pitchFamily="18" charset="0"/>
              </a:rPr>
              <a:t>1 Eye unaided by any instrument (other than spectacles for eyesight problem) that changes the apparent size or distance of an object.</a:t>
            </a:r>
            <a:br>
              <a:rPr lang="en-IN" sz="1600" dirty="0">
                <a:effectLst/>
                <a:latin typeface="Times New Roman" panose="02020603050405020304" pitchFamily="18" charset="0"/>
                <a:cs typeface="Times New Roman" panose="02020603050405020304" pitchFamily="18" charset="0"/>
              </a:rPr>
            </a:br>
            <a:r>
              <a:rPr lang="en-IN" sz="1600" dirty="0">
                <a:effectLst/>
                <a:latin typeface="Times New Roman" panose="02020603050405020304" pitchFamily="18" charset="0"/>
                <a:cs typeface="Times New Roman" panose="02020603050405020304" pitchFamily="18" charset="0"/>
              </a:rPr>
              <a:t>2 Chemicals sensitive to heat should be avoided for surface sizing as the waxes and some polymers may adhere to photo conductor surface causing defects in photocopy. </a:t>
            </a:r>
            <a:endParaRPr lang="en-IN" sz="1800" dirty="0">
              <a:effectLst/>
              <a:latin typeface="Times New Roman" panose="02020603050405020304" pitchFamily="18" charset="0"/>
              <a:cs typeface="Times New Roman" panose="02020603050405020304" pitchFamily="18" charset="0"/>
            </a:endParaRPr>
          </a:p>
          <a:p>
            <a:pPr marL="400050" lvl="1" indent="0">
              <a:buNone/>
            </a:pPr>
            <a:r>
              <a:rPr lang="en-IN" sz="1800" dirty="0">
                <a:effectLst/>
                <a:latin typeface="Times New Roman" panose="02020603050405020304" pitchFamily="18" charset="0"/>
                <a:cs typeface="Times New Roman" panose="02020603050405020304" pitchFamily="18" charset="0"/>
              </a:rPr>
              <a:t>The paper shall have good dimensional stability, thermal stability and shall not have any static charge. </a:t>
            </a:r>
            <a:endParaRPr lang="en-IN"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97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6621"/>
          </a:xfrm>
        </p:spPr>
        <p:txBody>
          <a:bodyPr>
            <a:normAutofit/>
          </a:bodyPr>
          <a:lstStyle/>
          <a:p>
            <a:r>
              <a:rPr lang="en-US" sz="2800" dirty="0">
                <a:latin typeface="Times New Roman" panose="02020603050405020304" pitchFamily="18" charset="0"/>
                <a:cs typeface="Times New Roman" panose="02020603050405020304" pitchFamily="18" charset="0"/>
              </a:rPr>
              <a:t>(Cont.) </a:t>
            </a:r>
          </a:p>
        </p:txBody>
      </p:sp>
      <p:sp>
        <p:nvSpPr>
          <p:cNvPr id="3" name="Content Placeholder 2"/>
          <p:cNvSpPr>
            <a:spLocks noGrp="1"/>
          </p:cNvSpPr>
          <p:nvPr>
            <p:ph idx="1"/>
          </p:nvPr>
        </p:nvSpPr>
        <p:spPr>
          <a:xfrm>
            <a:off x="2592925" y="1408385"/>
            <a:ext cx="9182374" cy="5150069"/>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5.2 Moisture</a:t>
            </a:r>
          </a:p>
          <a:p>
            <a:pPr marL="400050" lvl="1" indent="0" algn="just">
              <a:buNone/>
            </a:pPr>
            <a:r>
              <a:rPr lang="en-US" sz="1800" dirty="0">
                <a:latin typeface="Times New Roman" panose="02020603050405020304" pitchFamily="18" charset="0"/>
                <a:cs typeface="Times New Roman" panose="02020603050405020304" pitchFamily="18" charset="0"/>
              </a:rPr>
              <a:t>Moisture content shall not be more than 6 percent when tested as per IS 1060 (Part 5/Sec 2). </a:t>
            </a:r>
          </a:p>
          <a:p>
            <a:pPr marL="400050" lvl="1" indent="0" algn="just">
              <a:buNone/>
            </a:pPr>
            <a:endParaRPr lang="en-US" sz="14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5.3 </a:t>
            </a:r>
            <a:r>
              <a:rPr lang="en-US" sz="2000" b="1" dirty="0" err="1">
                <a:latin typeface="Times New Roman" panose="02020603050405020304" pitchFamily="18" charset="0"/>
                <a:cs typeface="Times New Roman" panose="02020603050405020304" pitchFamily="18" charset="0"/>
              </a:rPr>
              <a:t>Grammage</a:t>
            </a:r>
            <a:r>
              <a:rPr lang="en-US" sz="2000" b="1" dirty="0">
                <a:latin typeface="Times New Roman" panose="02020603050405020304" pitchFamily="18" charset="0"/>
                <a:cs typeface="Times New Roman" panose="02020603050405020304" pitchFamily="18" charset="0"/>
              </a:rPr>
              <a:t> (Substance)  </a:t>
            </a:r>
          </a:p>
          <a:p>
            <a:pPr marL="400050" lvl="1" indent="0" algn="just">
              <a:buNone/>
            </a:pPr>
            <a:r>
              <a:rPr lang="en-US" sz="1800" dirty="0">
                <a:latin typeface="Times New Roman" panose="02020603050405020304" pitchFamily="18" charset="0"/>
                <a:cs typeface="Times New Roman" panose="02020603050405020304" pitchFamily="18" charset="0"/>
              </a:rPr>
              <a:t>The </a:t>
            </a:r>
            <a:r>
              <a:rPr lang="en-US" sz="1800" dirty="0" err="1">
                <a:latin typeface="Times New Roman" panose="02020603050405020304" pitchFamily="18" charset="0"/>
                <a:cs typeface="Times New Roman" panose="02020603050405020304" pitchFamily="18" charset="0"/>
              </a:rPr>
              <a:t>grammage</a:t>
            </a:r>
            <a:r>
              <a:rPr lang="en-US" sz="1800" dirty="0">
                <a:latin typeface="Times New Roman" panose="02020603050405020304" pitchFamily="18" charset="0"/>
                <a:cs typeface="Times New Roman" panose="02020603050405020304" pitchFamily="18" charset="0"/>
              </a:rPr>
              <a:t> (substance) of plain copier paper shall be either of 70 g per square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or75 g per square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or 80 g per square </a:t>
            </a:r>
            <a:r>
              <a:rPr lang="en-US" sz="1800" dirty="0" err="1">
                <a:latin typeface="Times New Roman" panose="02020603050405020304" pitchFamily="18" charset="0"/>
                <a:cs typeface="Times New Roman" panose="02020603050405020304" pitchFamily="18" charset="0"/>
              </a:rPr>
              <a:t>metre</a:t>
            </a:r>
            <a:r>
              <a:rPr lang="en-US" sz="1800" dirty="0">
                <a:latin typeface="Times New Roman" panose="02020603050405020304" pitchFamily="18" charset="0"/>
                <a:cs typeface="Times New Roman" panose="02020603050405020304" pitchFamily="18" charset="0"/>
              </a:rPr>
              <a:t>, when tested as per IS 1060 (Part 5/Sec 5). No single test result shall vary by more than ± 4 percent from the nominal </a:t>
            </a:r>
            <a:r>
              <a:rPr lang="en-US" sz="1800" dirty="0" err="1">
                <a:latin typeface="Times New Roman" panose="02020603050405020304" pitchFamily="18" charset="0"/>
                <a:cs typeface="Times New Roman" panose="02020603050405020304" pitchFamily="18" charset="0"/>
              </a:rPr>
              <a:t>grammage</a:t>
            </a:r>
            <a:r>
              <a:rPr lang="en-US" sz="1800" dirty="0">
                <a:latin typeface="Times New Roman" panose="02020603050405020304" pitchFamily="18" charset="0"/>
                <a:cs typeface="Times New Roman" panose="02020603050405020304" pitchFamily="18" charset="0"/>
              </a:rPr>
              <a:t>. Further the mean value of 10 test results shall not vary from the nominal </a:t>
            </a:r>
            <a:r>
              <a:rPr lang="en-US" sz="1800" dirty="0" err="1">
                <a:latin typeface="Times New Roman" panose="02020603050405020304" pitchFamily="18" charset="0"/>
                <a:cs typeface="Times New Roman" panose="02020603050405020304" pitchFamily="18" charset="0"/>
              </a:rPr>
              <a:t>grammage</a:t>
            </a:r>
            <a:r>
              <a:rPr lang="en-US" sz="1800" dirty="0">
                <a:latin typeface="Times New Roman" panose="02020603050405020304" pitchFamily="18" charset="0"/>
                <a:cs typeface="Times New Roman" panose="02020603050405020304" pitchFamily="18" charset="0"/>
              </a:rPr>
              <a:t> by more than ± 2.5 percent. The paper under test shall be conditioned as per IS 1060 (Part 4/Sec 1) before it is subjected to this test</a:t>
            </a:r>
          </a:p>
          <a:p>
            <a:pPr marL="400050" lvl="1" indent="0" algn="just">
              <a:buNone/>
            </a:pPr>
            <a:endParaRPr lang="en-US" sz="14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5.4 Thickness </a:t>
            </a:r>
          </a:p>
          <a:p>
            <a:pPr marL="400050" lvl="1" indent="0" algn="just">
              <a:buNone/>
            </a:pPr>
            <a:r>
              <a:rPr lang="en-US" sz="1800" dirty="0">
                <a:latin typeface="Times New Roman" panose="02020603050405020304" pitchFamily="18" charset="0"/>
                <a:cs typeface="Times New Roman" panose="02020603050405020304" pitchFamily="18" charset="0"/>
              </a:rPr>
              <a:t>The uniform thickness of paper shall not be less than 95 µm, when tested as per IS 1060 (Part 5/Sec 3). 5.5 The paper shall also comply with the requirements given in Table 1. </a:t>
            </a:r>
          </a:p>
        </p:txBody>
      </p:sp>
    </p:spTree>
    <p:extLst>
      <p:ext uri="{BB962C8B-B14F-4D97-AF65-F5344CB8AC3E}">
        <p14:creationId xmlns:p14="http://schemas.microsoft.com/office/powerpoint/2010/main" val="17869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001D-E6A5-843E-FDC4-F598592E5C93}"/>
              </a:ext>
            </a:extLst>
          </p:cNvPr>
          <p:cNvSpPr>
            <a:spLocks noGrp="1"/>
          </p:cNvSpPr>
          <p:nvPr>
            <p:ph type="title"/>
          </p:nvPr>
        </p:nvSpPr>
        <p:spPr/>
        <p:txBody>
          <a:bodyPr/>
          <a:lstStyle/>
          <a:p>
            <a:r>
              <a:rPr lang="en-US" sz="4800" b="1" dirty="0">
                <a:latin typeface="Times New Roman" panose="02020603050405020304" pitchFamily="18" charset="0"/>
                <a:cs typeface="Times New Roman" panose="02020603050405020304" pitchFamily="18" charset="0"/>
              </a:rPr>
              <a:t>Approach for standardization</a:t>
            </a:r>
            <a:endParaRPr lang="en-US" b="1" dirty="0"/>
          </a:p>
        </p:txBody>
      </p:sp>
      <p:sp>
        <p:nvSpPr>
          <p:cNvPr id="3" name="Text Placeholder 2">
            <a:extLst>
              <a:ext uri="{FF2B5EF4-FFF2-40B4-BE49-F238E27FC236}">
                <a16:creationId xmlns:a16="http://schemas.microsoft.com/office/drawing/2014/main" id="{7122A430-100E-4EBC-E3A8-F70A1E37D97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66663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4801"/>
            <a:ext cx="8911687" cy="599090"/>
          </a:xfrm>
        </p:spPr>
        <p:txBody>
          <a:bodyPr>
            <a:noAutofit/>
          </a:bodyPr>
          <a:lstStyle/>
          <a:p>
            <a:pPr algn="ctr"/>
            <a:r>
              <a:rPr lang="en-US" sz="2800" b="1" dirty="0">
                <a:latin typeface="Times New Roman" panose="02020603050405020304" pitchFamily="18" charset="0"/>
                <a:cs typeface="Times New Roman" panose="02020603050405020304" pitchFamily="18" charset="0"/>
              </a:rPr>
              <a:t>Table 1 Requirements for Plain Copier Paper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sz="2800" dirty="0"/>
          </a:p>
        </p:txBody>
      </p:sp>
      <p:graphicFrame>
        <p:nvGraphicFramePr>
          <p:cNvPr id="4" name="Content Placeholder 3"/>
          <p:cNvGraphicFramePr>
            <a:graphicFrameLocks noGrp="1"/>
          </p:cNvGraphicFramePr>
          <p:nvPr>
            <p:ph idx="1"/>
          </p:nvPr>
        </p:nvGraphicFramePr>
        <p:xfrm>
          <a:off x="2795751" y="1534509"/>
          <a:ext cx="8334703" cy="5097517"/>
        </p:xfrm>
        <a:graphic>
          <a:graphicData uri="http://schemas.openxmlformats.org/drawingml/2006/table">
            <a:tbl>
              <a:tblPr firstRow="1" firstCol="1" bandRow="1">
                <a:tableStyleId>{5C22544A-7EE6-4342-B048-85BDC9FD1C3A}</a:tableStyleId>
              </a:tblPr>
              <a:tblGrid>
                <a:gridCol w="764910">
                  <a:extLst>
                    <a:ext uri="{9D8B030D-6E8A-4147-A177-3AD203B41FA5}">
                      <a16:colId xmlns:a16="http://schemas.microsoft.com/office/drawing/2014/main" val="2384728184"/>
                    </a:ext>
                  </a:extLst>
                </a:gridCol>
                <a:gridCol w="3282654">
                  <a:extLst>
                    <a:ext uri="{9D8B030D-6E8A-4147-A177-3AD203B41FA5}">
                      <a16:colId xmlns:a16="http://schemas.microsoft.com/office/drawing/2014/main" val="333237198"/>
                    </a:ext>
                  </a:extLst>
                </a:gridCol>
                <a:gridCol w="1424843">
                  <a:extLst>
                    <a:ext uri="{9D8B030D-6E8A-4147-A177-3AD203B41FA5}">
                      <a16:colId xmlns:a16="http://schemas.microsoft.com/office/drawing/2014/main" val="1280343168"/>
                    </a:ext>
                  </a:extLst>
                </a:gridCol>
                <a:gridCol w="2862296">
                  <a:extLst>
                    <a:ext uri="{9D8B030D-6E8A-4147-A177-3AD203B41FA5}">
                      <a16:colId xmlns:a16="http://schemas.microsoft.com/office/drawing/2014/main" val="1407487792"/>
                    </a:ext>
                  </a:extLst>
                </a:gridCol>
              </a:tblGrid>
              <a:tr h="436107">
                <a:tc>
                  <a:txBody>
                    <a:bodyPr/>
                    <a:lstStyle/>
                    <a:p>
                      <a:pPr algn="ctr">
                        <a:lnSpc>
                          <a:spcPct val="107000"/>
                        </a:lnSpc>
                        <a:spcAft>
                          <a:spcPts val="0"/>
                        </a:spcAft>
                      </a:pPr>
                      <a:r>
                        <a:rPr lang="en-US" sz="1200" b="1">
                          <a:effectLst/>
                          <a:latin typeface="Times New Roman" panose="02020603050405020304" pitchFamily="18" charset="0"/>
                          <a:ea typeface="Calibri" panose="020F0502020204030204" pitchFamily="34" charset="0"/>
                          <a:cs typeface="Mangal" panose="02040503050203030202" pitchFamily="18" charset="0"/>
                        </a:rPr>
                        <a:t>Sl</a:t>
                      </a:r>
                      <a:endParaRPr lang="en-US" sz="110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US" sz="1200" b="1">
                          <a:effectLst/>
                          <a:latin typeface="Times New Roman" panose="02020603050405020304" pitchFamily="18" charset="0"/>
                          <a:ea typeface="Calibri" panose="020F0502020204030204" pitchFamily="34" charset="0"/>
                          <a:cs typeface="Mangal" panose="02040503050203030202" pitchFamily="18" charset="0"/>
                        </a:rPr>
                        <a:t>No.</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b="1">
                          <a:effectLst/>
                          <a:latin typeface="Times New Roman" panose="02020603050405020304" pitchFamily="18" charset="0"/>
                          <a:ea typeface="Calibri" panose="020F0502020204030204" pitchFamily="34" charset="0"/>
                          <a:cs typeface="Mangal" panose="02040503050203030202" pitchFamily="18" charset="0"/>
                        </a:rPr>
                        <a:t>Characteristic</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b="1" dirty="0">
                          <a:effectLst/>
                          <a:latin typeface="Times New Roman" panose="02020603050405020304" pitchFamily="18" charset="0"/>
                          <a:ea typeface="Calibri" panose="020F0502020204030204" pitchFamily="34" charset="0"/>
                          <a:cs typeface="Mangal" panose="02040503050203030202" pitchFamily="18" charset="0"/>
                        </a:rPr>
                        <a:t>Requirement</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b="1" dirty="0">
                          <a:effectLst/>
                          <a:latin typeface="Times New Roman" panose="02020603050405020304" pitchFamily="18" charset="0"/>
                          <a:ea typeface="Calibri" panose="020F0502020204030204" pitchFamily="34" charset="0"/>
                          <a:cs typeface="Mangal" panose="02040503050203030202" pitchFamily="18" charset="0"/>
                        </a:rPr>
                        <a:t>Methods of Test, Refer to</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250274891"/>
                  </a:ext>
                </a:extLst>
              </a:tr>
              <a:tr h="212578">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(2)</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(3)</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925429632"/>
                  </a:ext>
                </a:extLst>
              </a:tr>
              <a:tr h="212578">
                <a:tc>
                  <a:txBody>
                    <a:bodyPr/>
                    <a:lstStyle/>
                    <a:p>
                      <a:pPr marL="419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1</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ISO brightness, percent, Min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85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IS/ISO 2470 (Part 1)</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909164035"/>
                  </a:ext>
                </a:extLst>
              </a:tr>
              <a:tr h="212578">
                <a:tc>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2 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Opacity, percent, Min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88</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tabLst>
                          <a:tab pos="647700" algn="l"/>
                        </a:tabLst>
                      </a:pPr>
                      <a:r>
                        <a:rPr lang="en-US" sz="1200">
                          <a:effectLst/>
                          <a:latin typeface="Times New Roman" panose="02020603050405020304" pitchFamily="18" charset="0"/>
                          <a:ea typeface="Calibri" panose="020F0502020204030204" pitchFamily="34" charset="0"/>
                          <a:cs typeface="Mangal" panose="02040503050203030202" pitchFamily="18" charset="0"/>
                        </a:rPr>
                        <a:t>IS/ISO 2471</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45868500"/>
                  </a:ext>
                </a:extLst>
              </a:tr>
              <a:tr h="436107">
                <a:tc>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3</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One minute cobb test, both sides, g/m2</a:t>
                      </a:r>
                      <a:endParaRPr lang="en-US" sz="110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 Max</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30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IS 1060 (Part 5/Sec 4</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72912911"/>
                  </a:ext>
                </a:extLst>
              </a:tr>
              <a:tr h="212578">
                <a:tc>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4</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Surface strength, Dennison (Wax Pick)</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No pick on 12 A</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 1060 (Part 3)</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39819095"/>
                  </a:ext>
                </a:extLst>
              </a:tr>
              <a:tr h="436107">
                <a:tc>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5</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Smoothness for both sides (Bendsten), ml/min, Max</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300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 9894</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149128960"/>
                  </a:ext>
                </a:extLst>
              </a:tr>
              <a:tr h="212578">
                <a:tc>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6</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tabLst>
                          <a:tab pos="647700" algn="l"/>
                        </a:tabLst>
                      </a:pPr>
                      <a:r>
                        <a:rPr lang="en-US" sz="1200">
                          <a:effectLst/>
                          <a:latin typeface="Times New Roman" panose="02020603050405020304" pitchFamily="18" charset="0"/>
                          <a:ea typeface="Calibri" panose="020F0502020204030204" pitchFamily="34" charset="0"/>
                          <a:cs typeface="Mangal" panose="02040503050203030202" pitchFamily="18" charset="0"/>
                        </a:rPr>
                        <a:t>Ash content (at 900°C), percent by mass, Max</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16</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tabLst>
                          <a:tab pos="695325" algn="l"/>
                        </a:tabLst>
                      </a:pPr>
                      <a:r>
                        <a:rPr lang="en-US" sz="1200" dirty="0">
                          <a:effectLst/>
                          <a:latin typeface="Times New Roman" panose="02020603050405020304" pitchFamily="18" charset="0"/>
                          <a:ea typeface="Calibri" panose="020F0502020204030204" pitchFamily="34" charset="0"/>
                          <a:cs typeface="Mangal" panose="02040503050203030202" pitchFamily="18" charset="0"/>
                        </a:rPr>
                        <a:t>IS 1060 (Part 1)</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726191621"/>
                  </a:ext>
                </a:extLst>
              </a:tr>
              <a:tr h="212578">
                <a:tc rowSpan="3">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7</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Taber stiffness, Min</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rowSpan="3">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Appendix D of IS 4658</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tabLst>
                          <a:tab pos="752475" algn="l"/>
                        </a:tabLs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52347737"/>
                  </a:ext>
                </a:extLst>
              </a:tr>
              <a:tr h="212578">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a) Machine direction (MD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2.0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tabLst>
                          <a:tab pos="752475" algn="l"/>
                        </a:tabLs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821575333"/>
                  </a:ext>
                </a:extLst>
              </a:tr>
              <a:tr h="212578">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b) Cross direction (CD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1.0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99229720"/>
                  </a:ext>
                </a:extLst>
              </a:tr>
              <a:tr h="659636">
                <a:tc rowSpan="3">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8</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Tear index, mN.m2</a:t>
                      </a:r>
                      <a:endParaRPr lang="en-US" sz="110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/g, Min</a:t>
                      </a:r>
                      <a:endParaRPr lang="en-US" sz="110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rowSpan="3">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 1060 (Part 6/Sec 1)</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tabLst>
                          <a:tab pos="1438275" algn="l"/>
                        </a:tabLs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497215037"/>
                  </a:ext>
                </a:extLst>
              </a:tr>
              <a:tr h="212578">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a) Machine direction (MD)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3.5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tabLst>
                          <a:tab pos="1438275" algn="l"/>
                        </a:tabLs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564960668"/>
                  </a:ext>
                </a:extLst>
              </a:tr>
              <a:tr h="212578">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b) Cross direction (CD)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4.5</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752821626"/>
                  </a:ext>
                </a:extLst>
              </a:tr>
              <a:tr h="397128">
                <a:tc rowSpan="3">
                  <a:txBody>
                    <a:bodyPr/>
                    <a:lstStyle/>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9</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marL="270510"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Tensile index, </a:t>
                      </a:r>
                      <a:r>
                        <a:rPr lang="en-US" sz="1200" dirty="0" err="1">
                          <a:effectLst/>
                          <a:latin typeface="Times New Roman" panose="02020603050405020304" pitchFamily="18" charset="0"/>
                          <a:ea typeface="Calibri" panose="020F0502020204030204" pitchFamily="34" charset="0"/>
                          <a:cs typeface="Mangal" panose="02040503050203030202" pitchFamily="18" charset="0"/>
                        </a:rPr>
                        <a:t>N.m</a:t>
                      </a:r>
                      <a:r>
                        <a:rPr lang="en-US" sz="1200" dirty="0">
                          <a:effectLst/>
                          <a:latin typeface="Times New Roman" panose="02020603050405020304" pitchFamily="18" charset="0"/>
                          <a:ea typeface="Calibri" panose="020F0502020204030204" pitchFamily="34" charset="0"/>
                          <a:cs typeface="Mangal" panose="02040503050203030202" pitchFamily="18" charset="0"/>
                        </a:rPr>
                        <a:t>/g, Min</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 </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rowSpan="3">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IS 1060 (Part 5/Sec 6)</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864978928"/>
                  </a:ext>
                </a:extLst>
              </a:tr>
              <a:tr h="394074">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a) Machine direction (MD)</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 </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40</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677587893"/>
                  </a:ext>
                </a:extLst>
              </a:tr>
              <a:tr h="212578">
                <a:tc vMerge="1">
                  <a:txBody>
                    <a:bodyPr/>
                    <a:lstStyle/>
                    <a:p>
                      <a:pPr marL="270510" algn="just">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Mangal" panose="02040503050203030202" pitchFamily="18" charset="0"/>
                        </a:rPr>
                        <a:t>b) Cross direction (CD)</a:t>
                      </a:r>
                      <a:endParaRPr lang="en-US"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Mangal" panose="02040503050203030202" pitchFamily="18" charset="0"/>
                        </a:rPr>
                        <a:t>25</a:t>
                      </a: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vMerge="1">
                  <a:txBody>
                    <a:bodyPr/>
                    <a:lstStyle/>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676393962"/>
                  </a:ext>
                </a:extLst>
              </a:tr>
            </a:tbl>
          </a:graphicData>
        </a:graphic>
      </p:graphicFrame>
    </p:spTree>
    <p:extLst>
      <p:ext uri="{BB962C8B-B14F-4D97-AF65-F5344CB8AC3E}">
        <p14:creationId xmlns:p14="http://schemas.microsoft.com/office/powerpoint/2010/main" val="3680710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04DB-6465-F15C-D887-0DC2297B5D63}"/>
              </a:ext>
            </a:extLst>
          </p:cNvPr>
          <p:cNvSpPr>
            <a:spLocks noGrp="1"/>
          </p:cNvSpPr>
          <p:nvPr>
            <p:ph type="title"/>
          </p:nvPr>
        </p:nvSpPr>
        <p:spPr>
          <a:xfrm>
            <a:off x="2592925" y="624110"/>
            <a:ext cx="8911687" cy="1280890"/>
          </a:xfrm>
        </p:spPr>
        <p:txBody>
          <a:bodyPr>
            <a:norm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AECA79A7-EEA2-E0E4-24E5-321648881B6D}"/>
              </a:ext>
            </a:extLst>
          </p:cNvPr>
          <p:cNvSpPr>
            <a:spLocks noGrp="1"/>
          </p:cNvSpPr>
          <p:nvPr>
            <p:ph idx="1"/>
          </p:nvPr>
        </p:nvSpPr>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5.6 Size </a:t>
            </a:r>
          </a:p>
          <a:p>
            <a:pPr marL="400050" lvl="1" indent="0" algn="just">
              <a:buNone/>
            </a:pPr>
            <a:r>
              <a:rPr lang="en-US" sz="1800" dirty="0">
                <a:latin typeface="Times New Roman" panose="02020603050405020304" pitchFamily="18" charset="0"/>
                <a:cs typeface="Times New Roman" panose="02020603050405020304" pitchFamily="18" charset="0"/>
              </a:rPr>
              <a:t>The paper shall </a:t>
            </a:r>
            <a:r>
              <a:rPr lang="en-US" sz="1800" dirty="0" err="1">
                <a:latin typeface="Times New Roman" panose="02020603050405020304" pitchFamily="18" charset="0"/>
                <a:cs typeface="Times New Roman" panose="02020603050405020304" pitchFamily="18" charset="0"/>
              </a:rPr>
              <a:t>becut</a:t>
            </a:r>
            <a:r>
              <a:rPr lang="en-US" sz="1800" dirty="0">
                <a:latin typeface="Times New Roman" panose="02020603050405020304" pitchFamily="18" charset="0"/>
                <a:cs typeface="Times New Roman" panose="02020603050405020304" pitchFamily="18" charset="0"/>
              </a:rPr>
              <a:t> size paper in A4, A3, A5, FS, B4, B5, Legal sizes along with the permissible tolerance according to IS 1064. </a:t>
            </a:r>
          </a:p>
          <a:p>
            <a:pPr marL="400050" lvl="1" indent="0" algn="just">
              <a:buNone/>
            </a:pPr>
            <a:endParaRPr lang="en-US" sz="1800" dirty="0">
              <a:latin typeface="Times New Roman" panose="02020603050405020304" pitchFamily="18" charset="0"/>
              <a:cs typeface="Times New Roman" panose="02020603050405020304" pitchFamily="18" charset="0"/>
            </a:endParaRPr>
          </a:p>
          <a:p>
            <a:pPr marL="400050" lvl="1" indent="0" algn="just">
              <a:buNone/>
            </a:pPr>
            <a:endParaRPr lang="en-US" sz="18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2589212" y="3672896"/>
            <a:ext cx="3052870" cy="2901948"/>
          </a:xfrm>
          <a:prstGeom prst="rect">
            <a:avLst/>
          </a:prstGeom>
        </p:spPr>
      </p:pic>
      <p:pic>
        <p:nvPicPr>
          <p:cNvPr id="5" name="Picture 4"/>
          <p:cNvPicPr>
            <a:picLocks noChangeAspect="1"/>
          </p:cNvPicPr>
          <p:nvPr/>
        </p:nvPicPr>
        <p:blipFill>
          <a:blip r:embed="rId3"/>
          <a:stretch>
            <a:fillRect/>
          </a:stretch>
        </p:blipFill>
        <p:spPr>
          <a:xfrm>
            <a:off x="5759668" y="3901184"/>
            <a:ext cx="3154677" cy="2956816"/>
          </a:xfrm>
          <a:prstGeom prst="rect">
            <a:avLst/>
          </a:prstGeom>
        </p:spPr>
      </p:pic>
      <p:pic>
        <p:nvPicPr>
          <p:cNvPr id="6" name="Picture 5"/>
          <p:cNvPicPr>
            <a:picLocks noChangeAspect="1"/>
          </p:cNvPicPr>
          <p:nvPr/>
        </p:nvPicPr>
        <p:blipFill>
          <a:blip r:embed="rId4"/>
          <a:stretch>
            <a:fillRect/>
          </a:stretch>
        </p:blipFill>
        <p:spPr>
          <a:xfrm>
            <a:off x="9031931" y="4319128"/>
            <a:ext cx="2309348" cy="2255716"/>
          </a:xfrm>
          <a:prstGeom prst="rect">
            <a:avLst/>
          </a:prstGeom>
        </p:spPr>
      </p:pic>
    </p:spTree>
    <p:extLst>
      <p:ext uri="{BB962C8B-B14F-4D97-AF65-F5344CB8AC3E}">
        <p14:creationId xmlns:p14="http://schemas.microsoft.com/office/powerpoint/2010/main" val="3839964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C7407-4DCF-6311-7BF5-7689FEA22194}"/>
              </a:ext>
            </a:extLst>
          </p:cNvPr>
          <p:cNvSpPr>
            <a:spLocks noGrp="1"/>
          </p:cNvSpPr>
          <p:nvPr>
            <p:ph idx="1"/>
          </p:nvPr>
        </p:nvSpPr>
        <p:spPr>
          <a:xfrm>
            <a:off x="2722178" y="1797268"/>
            <a:ext cx="8782433" cy="4704015"/>
          </a:xfrm>
        </p:spPr>
        <p:txBody>
          <a:bodyPr>
            <a:normAutofit fontScale="92500"/>
          </a:bodyPr>
          <a:lstStyle/>
          <a:p>
            <a:pPr marL="0" indent="0" algn="just">
              <a:lnSpc>
                <a:spcPct val="107000"/>
              </a:lnSpc>
              <a:spcAft>
                <a:spcPts val="800"/>
              </a:spcAft>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5.7 Additional requirements for Eco-mark </a:t>
            </a:r>
          </a:p>
          <a:p>
            <a:pPr marL="0" indent="0" algn="just">
              <a:lnSpc>
                <a:spcPct val="107000"/>
              </a:lnSpc>
              <a:spcAft>
                <a:spcPts val="800"/>
              </a:spcAft>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5.7.1 General Requirements </a:t>
            </a:r>
          </a:p>
          <a:p>
            <a:pPr marL="400050" lvl="1" indent="0" algn="just">
              <a:lnSpc>
                <a:spcPct val="107000"/>
              </a:lnSpc>
              <a:spcAft>
                <a:spcPts val="800"/>
              </a:spcAft>
              <a:buNone/>
            </a:pPr>
            <a:r>
              <a:rPr lang="en-US" b="1" i="1" dirty="0">
                <a:latin typeface="Times New Roman" panose="02020603050405020304" pitchFamily="18" charset="0"/>
                <a:ea typeface="Calibri" panose="020F0502020204030204" pitchFamily="34" charset="0"/>
                <a:cs typeface="Times New Roman" panose="02020603050405020304" pitchFamily="18" charset="0"/>
              </a:rPr>
              <a:t>5.7.1.1  </a:t>
            </a:r>
            <a:r>
              <a:rPr lang="en-IN" dirty="0">
                <a:effectLst/>
                <a:latin typeface="TimesNewRoman"/>
              </a:rPr>
              <a:t>The product shall conform to the requirements for quality and performance prescribed under </a:t>
            </a:r>
            <a:r>
              <a:rPr lang="en-IN" dirty="0">
                <a:effectLst/>
                <a:latin typeface="TimesNewRoman,Bold"/>
              </a:rPr>
              <a:t>5.1 </a:t>
            </a:r>
            <a:r>
              <a:rPr lang="en-IN" dirty="0">
                <a:effectLst/>
                <a:latin typeface="TimesNewRoman"/>
              </a:rPr>
              <a:t>to </a:t>
            </a:r>
            <a:r>
              <a:rPr lang="en-IN" dirty="0">
                <a:effectLst/>
                <a:latin typeface="TimesNewRoman,Bold"/>
              </a:rPr>
              <a:t>5.5</a:t>
            </a:r>
            <a:r>
              <a:rPr lang="en-IN" dirty="0">
                <a:effectLst/>
                <a:latin typeface="TimesNewRoman"/>
              </a:rPr>
              <a:t>. </a:t>
            </a:r>
          </a:p>
          <a:p>
            <a:pPr marL="400050" lvl="1"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5.7.1.2 The manufacturers need to produce to BIS, environmental consent clearance from the concerned Slate Pollution Control board as per the provisions of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Water (Prevention and Control of Pollution) Act</a:t>
            </a:r>
            <a:r>
              <a:rPr lang="en-US" dirty="0">
                <a:effectLst/>
                <a:latin typeface="Times New Roman" panose="02020603050405020304" pitchFamily="18" charset="0"/>
                <a:ea typeface="Calibri" panose="020F0502020204030204" pitchFamily="34" charset="0"/>
                <a:cs typeface="Times New Roman" panose="02020603050405020304" pitchFamily="18" charset="0"/>
              </a:rPr>
              <a:t>, 1974 and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Air (Prevention and Control of Pollution) Act, </a:t>
            </a:r>
            <a:r>
              <a:rPr lang="en-US" dirty="0">
                <a:effectLst/>
                <a:latin typeface="Times New Roman" panose="02020603050405020304" pitchFamily="18" charset="0"/>
                <a:ea typeface="Calibri" panose="020F0502020204030204" pitchFamily="34" charset="0"/>
                <a:cs typeface="Times New Roman" panose="02020603050405020304" pitchFamily="18" charset="0"/>
              </a:rPr>
              <a:t>1981 along with the authorization, if required under the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Environment (Protection) Act,</a:t>
            </a:r>
            <a:r>
              <a:rPr lang="en-US" dirty="0">
                <a:effectLst/>
                <a:latin typeface="Times New Roman" panose="02020603050405020304" pitchFamily="18" charset="0"/>
                <a:ea typeface="Calibri" panose="020F0502020204030204" pitchFamily="34" charset="0"/>
                <a:cs typeface="Times New Roman" panose="02020603050405020304" pitchFamily="18" charset="0"/>
              </a:rPr>
              <a:t>1986 while applying for ECO-Mark.</a:t>
            </a:r>
            <a:r>
              <a:rPr lang="en-IN" dirty="0">
                <a:effectLst/>
                <a:latin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en-IN" b="1" i="1" dirty="0">
                <a:latin typeface="Times New Roman" panose="02020603050405020304" pitchFamily="18" charset="0"/>
                <a:ea typeface="Calibri" panose="020F0502020204030204" pitchFamily="34" charset="0"/>
                <a:cs typeface="Times New Roman" panose="02020603050405020304" pitchFamily="18" charset="0"/>
              </a:rPr>
              <a:t>5.7.2 Specific requirements </a:t>
            </a: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mj-lt"/>
              <a:buAutoNum type="alphaL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material shall be manufactured from pulp containing not less than 60 percent by mass of pulp made from materials other than bamboo, hard woods, soft woods and reed; and </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mj-lt"/>
              <a:buAutoNum type="alphaL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material shall be manufactured from pulp made from 100 percent waste paper.</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extBox 3"/>
          <p:cNvSpPr txBox="1"/>
          <p:nvPr/>
        </p:nvSpPr>
        <p:spPr>
          <a:xfrm>
            <a:off x="2511973" y="693682"/>
            <a:ext cx="88602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0" y="0"/>
            <a:ext cx="3619500" cy="1981200"/>
          </a:xfrm>
          <a:prstGeom prst="rect">
            <a:avLst/>
          </a:prstGeom>
        </p:spPr>
      </p:pic>
    </p:spTree>
    <p:extLst>
      <p:ext uri="{BB962C8B-B14F-4D97-AF65-F5344CB8AC3E}">
        <p14:creationId xmlns:p14="http://schemas.microsoft.com/office/powerpoint/2010/main" val="3692730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6621"/>
          </a:xfrm>
        </p:spPr>
        <p:txBody>
          <a:bodyPr>
            <a:normAutofit/>
          </a:bodyPr>
          <a:lstStyle/>
          <a:p>
            <a:r>
              <a:rPr lang="en-US" sz="2800" b="1" dirty="0">
                <a:latin typeface="Times New Roman" panose="02020603050405020304" pitchFamily="18" charset="0"/>
                <a:cs typeface="Times New Roman" panose="02020603050405020304" pitchFamily="18" charset="0"/>
              </a:rPr>
              <a:t>PACKING AND MARKING </a:t>
            </a:r>
          </a:p>
        </p:txBody>
      </p:sp>
      <p:sp>
        <p:nvSpPr>
          <p:cNvPr id="3" name="Content Placeholder 2"/>
          <p:cNvSpPr>
            <a:spLocks noGrp="1"/>
          </p:cNvSpPr>
          <p:nvPr>
            <p:ph idx="1"/>
          </p:nvPr>
        </p:nvSpPr>
        <p:spPr>
          <a:xfrm>
            <a:off x="2715920" y="1324304"/>
            <a:ext cx="8915400" cy="3226676"/>
          </a:xfrm>
        </p:spPr>
        <p:txBody>
          <a:bodyPr>
            <a:normAutofit/>
          </a:bodyPr>
          <a:lstStyle/>
          <a:p>
            <a:pPr marL="400050" lvl="1" indent="0" algn="just">
              <a:buNone/>
            </a:pPr>
            <a:r>
              <a:rPr lang="en-US" sz="1800" b="1" dirty="0">
                <a:latin typeface="Times New Roman" panose="02020603050405020304" pitchFamily="18" charset="0"/>
                <a:cs typeface="Times New Roman" panose="02020603050405020304" pitchFamily="18" charset="0"/>
              </a:rPr>
              <a:t>6.1 Packing </a:t>
            </a:r>
            <a:r>
              <a:rPr lang="en-US" sz="1800" dirty="0">
                <a:latin typeface="Times New Roman" panose="02020603050405020304" pitchFamily="18" charset="0"/>
                <a:cs typeface="Times New Roman" panose="02020603050405020304" pitchFamily="18" charset="0"/>
              </a:rPr>
              <a:t>Each ream containing 500/250 sheets of paper shall be wrapped by means of paper of minimum 80 GSM duly laminated to prevent moisture absorption and shall be strong enough to avoid any external impact during transit. It shall then be either packed in shrink bundling or 3/5 ply corrugated cartons to ensure that the paper is not damaged due </a:t>
            </a:r>
            <a:r>
              <a:rPr lang="en-US" sz="1800" dirty="0" err="1">
                <a:latin typeface="Times New Roman" panose="02020603050405020304" pitchFamily="18" charset="0"/>
                <a:cs typeface="Times New Roman" panose="02020603050405020304" pitchFamily="18" charset="0"/>
              </a:rPr>
              <a:t>tohandling</a:t>
            </a:r>
            <a:r>
              <a:rPr lang="en-US" sz="1800" dirty="0">
                <a:latin typeface="Times New Roman" panose="02020603050405020304" pitchFamily="18" charset="0"/>
                <a:cs typeface="Times New Roman" panose="02020603050405020304" pitchFamily="18" charset="0"/>
              </a:rPr>
              <a:t> and transportation or shall be packed as agreed to between the purchaser and the supplier. The maximum weight per carton should not be more than 40 kg. For packing 100/50 sheets of paper poly pouch may also be used and label shall be marked as per 6.2. </a:t>
            </a:r>
          </a:p>
          <a:p>
            <a:pPr lvl="1" algn="just"/>
            <a:endParaRPr lang="en-US" sz="1800" dirty="0">
              <a:latin typeface="Times New Roman" panose="02020603050405020304" pitchFamily="18" charset="0"/>
              <a:cs typeface="Times New Roman" panose="02020603050405020304" pitchFamily="18" charset="0"/>
            </a:endParaRPr>
          </a:p>
          <a:p>
            <a:pPr marL="400050" lvl="1" indent="0" algn="just">
              <a:buNone/>
            </a:pPr>
            <a:r>
              <a:rPr lang="en-US" sz="1800" b="1" dirty="0">
                <a:latin typeface="Times New Roman" panose="02020603050405020304" pitchFamily="18" charset="0"/>
                <a:cs typeface="Times New Roman" panose="02020603050405020304" pitchFamily="18" charset="0"/>
              </a:rPr>
              <a:t>6.1.1</a:t>
            </a:r>
            <a:r>
              <a:rPr lang="en-US" sz="1800" dirty="0">
                <a:latin typeface="Times New Roman" panose="02020603050405020304" pitchFamily="18" charset="0"/>
                <a:cs typeface="Times New Roman" panose="02020603050405020304" pitchFamily="18" charset="0"/>
              </a:rPr>
              <a:t> For ECO-Mark, the product shall be packed in such packages which shall be recyclable/reusable or biodegradable. </a:t>
            </a:r>
          </a:p>
        </p:txBody>
      </p:sp>
      <p:pic>
        <p:nvPicPr>
          <p:cNvPr id="4" name="Picture 3"/>
          <p:cNvPicPr>
            <a:picLocks noChangeAspect="1"/>
          </p:cNvPicPr>
          <p:nvPr/>
        </p:nvPicPr>
        <p:blipFill>
          <a:blip r:embed="rId2"/>
          <a:stretch>
            <a:fillRect/>
          </a:stretch>
        </p:blipFill>
        <p:spPr>
          <a:xfrm>
            <a:off x="7115503" y="4277711"/>
            <a:ext cx="5076497" cy="2580289"/>
          </a:xfrm>
          <a:prstGeom prst="rect">
            <a:avLst/>
          </a:prstGeom>
        </p:spPr>
      </p:pic>
    </p:spTree>
    <p:extLst>
      <p:ext uri="{BB962C8B-B14F-4D97-AF65-F5344CB8AC3E}">
        <p14:creationId xmlns:p14="http://schemas.microsoft.com/office/powerpoint/2010/main" val="625661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C022-326E-FEDC-A410-12AAAF47A2E9}"/>
              </a:ext>
            </a:extLst>
          </p:cNvPr>
          <p:cNvSpPr>
            <a:spLocks noGrp="1"/>
          </p:cNvSpPr>
          <p:nvPr>
            <p:ph type="title"/>
          </p:nvPr>
        </p:nvSpPr>
        <p:spPr>
          <a:xfrm>
            <a:off x="2592925" y="624110"/>
            <a:ext cx="8911687" cy="595090"/>
          </a:xfrm>
        </p:spPr>
        <p:txBody>
          <a:bodyPr>
            <a:normAutofit/>
          </a:bodyPr>
          <a:lstStyle/>
          <a:p>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3AD8305-8000-5574-BE58-C46F4AC116B0}"/>
              </a:ext>
            </a:extLst>
          </p:cNvPr>
          <p:cNvSpPr>
            <a:spLocks noGrp="1"/>
          </p:cNvSpPr>
          <p:nvPr>
            <p:ph idx="1"/>
          </p:nvPr>
        </p:nvSpPr>
        <p:spPr>
          <a:xfrm>
            <a:off x="2974428" y="1744717"/>
            <a:ext cx="8530184" cy="4166506"/>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6.2 Marking </a:t>
            </a:r>
            <a:r>
              <a:rPr lang="en-US" dirty="0">
                <a:latin typeface="Times New Roman" panose="02020603050405020304" pitchFamily="18" charset="0"/>
                <a:cs typeface="Times New Roman" panose="02020603050405020304" pitchFamily="18" charset="0"/>
              </a:rPr>
              <a:t>The package shall be marked with the following particulars: </a:t>
            </a:r>
          </a:p>
          <a:p>
            <a:pPr marL="457200" lvl="1" indent="0" algn="just">
              <a:buNone/>
            </a:pPr>
            <a:r>
              <a:rPr lang="en-US" sz="1800" i="1" dirty="0">
                <a:latin typeface="Times New Roman" panose="02020603050405020304" pitchFamily="18" charset="0"/>
                <a:cs typeface="Times New Roman" panose="02020603050405020304" pitchFamily="18" charset="0"/>
              </a:rPr>
              <a:t>a) Description and size of the paper; </a:t>
            </a:r>
          </a:p>
          <a:p>
            <a:pPr marL="457200" lvl="1" indent="0" algn="just">
              <a:buNone/>
            </a:pPr>
            <a:r>
              <a:rPr lang="en-US" sz="1800" i="1" dirty="0">
                <a:latin typeface="Times New Roman" panose="02020603050405020304" pitchFamily="18" charset="0"/>
                <a:cs typeface="Times New Roman" panose="02020603050405020304" pitchFamily="18" charset="0"/>
              </a:rPr>
              <a:t>b) Quantity; </a:t>
            </a:r>
          </a:p>
          <a:p>
            <a:pPr marL="457200" lvl="1" indent="0" algn="just">
              <a:buNone/>
            </a:pPr>
            <a:r>
              <a:rPr lang="en-US" sz="1800" i="1" dirty="0">
                <a:latin typeface="Times New Roman" panose="02020603050405020304" pitchFamily="18" charset="0"/>
                <a:cs typeface="Times New Roman" panose="02020603050405020304" pitchFamily="18" charset="0"/>
              </a:rPr>
              <a:t>c) Mass of 500/250 sheets including wrapping paper, in kg/ream. Chargeable weight should be read as net weight excluding the weight of packing; </a:t>
            </a:r>
          </a:p>
          <a:p>
            <a:pPr marL="457200" lvl="1" indent="0" algn="just">
              <a:buNone/>
            </a:pPr>
            <a:r>
              <a:rPr lang="en-US" sz="1800" i="1" dirty="0">
                <a:latin typeface="Times New Roman" panose="02020603050405020304" pitchFamily="18" charset="0"/>
                <a:cs typeface="Times New Roman" panose="02020603050405020304" pitchFamily="18" charset="0"/>
              </a:rPr>
              <a:t>d) Lot no. and month and year of manufacture; and e) Name of manufacturer.</a:t>
            </a:r>
          </a:p>
          <a:p>
            <a:pPr marL="0" indent="0" algn="just">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6.2.1 For ECO-Mark</a:t>
            </a:r>
            <a:r>
              <a:rPr lang="en-US" dirty="0">
                <a:latin typeface="Times New Roman" panose="02020603050405020304" pitchFamily="18" charset="0"/>
                <a:cs typeface="Times New Roman" panose="02020603050405020304" pitchFamily="18" charset="0"/>
              </a:rPr>
              <a:t>, following additional information may also be marked on the container/package: The criteria for which the product has been labelled with ECO-Mark.</a:t>
            </a:r>
          </a:p>
        </p:txBody>
      </p:sp>
    </p:spTree>
    <p:extLst>
      <p:ext uri="{BB962C8B-B14F-4D97-AF65-F5344CB8AC3E}">
        <p14:creationId xmlns:p14="http://schemas.microsoft.com/office/powerpoint/2010/main" val="828663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6207-B814-BB4A-451E-A8F43D87F2F2}"/>
              </a:ext>
            </a:extLst>
          </p:cNvPr>
          <p:cNvSpPr>
            <a:spLocks noGrp="1"/>
          </p:cNvSpPr>
          <p:nvPr>
            <p:ph type="title"/>
          </p:nvPr>
        </p:nvSpPr>
        <p:spPr>
          <a:xfrm>
            <a:off x="2592925" y="624110"/>
            <a:ext cx="8911687" cy="563559"/>
          </a:xfrm>
        </p:spPr>
        <p:txBody>
          <a:bodyPr>
            <a:normAutofit/>
          </a:bodyPr>
          <a:lstStyle/>
          <a:p>
            <a:r>
              <a:rPr lang="en-IN" sz="2800" b="1" dirty="0">
                <a:latin typeface="Times New Roman" panose="02020603050405020304" pitchFamily="18" charset="0"/>
                <a:cs typeface="Times New Roman" panose="02020603050405020304" pitchFamily="18" charset="0"/>
              </a:rPr>
              <a:t>7 SAMPLING AND CRITERIA FOR CONFORMITY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07ED14-9016-5168-F60B-CA0E766550A9}"/>
              </a:ext>
            </a:extLst>
          </p:cNvPr>
          <p:cNvSpPr>
            <a:spLocks noGrp="1"/>
          </p:cNvSpPr>
          <p:nvPr>
            <p:ph idx="1"/>
          </p:nvPr>
        </p:nvSpPr>
        <p:spPr>
          <a:xfrm>
            <a:off x="2774730" y="1629102"/>
            <a:ext cx="8729881" cy="5002809"/>
          </a:xfrm>
        </p:spPr>
        <p:txBody>
          <a:bodyPr>
            <a:normAutofit/>
          </a:bodyPr>
          <a:lstStyle/>
          <a:p>
            <a:pPr marL="0" indent="0" algn="just">
              <a:buNone/>
            </a:pPr>
            <a:r>
              <a:rPr lang="en-IN" b="1" dirty="0">
                <a:effectLst/>
                <a:latin typeface="Times New Roman" panose="02020603050405020304" pitchFamily="18" charset="0"/>
                <a:cs typeface="Times New Roman" panose="02020603050405020304" pitchFamily="18" charset="0"/>
              </a:rPr>
              <a:t>7.1</a:t>
            </a:r>
            <a:r>
              <a:rPr lang="en-IN" dirty="0">
                <a:effectLst/>
                <a:latin typeface="Times New Roman" panose="02020603050405020304" pitchFamily="18" charset="0"/>
                <a:cs typeface="Times New Roman" panose="02020603050405020304" pitchFamily="18" charset="0"/>
              </a:rPr>
              <a:t> The plain copier paper shall be sampled in accordance with 3 of IS 1060 (Part 1). </a:t>
            </a:r>
            <a:endParaRPr lang="en-IN" dirty="0">
              <a:latin typeface="Times New Roman" panose="02020603050405020304" pitchFamily="18" charset="0"/>
              <a:cs typeface="Times New Roman" panose="02020603050405020304" pitchFamily="18" charset="0"/>
            </a:endParaRPr>
          </a:p>
          <a:p>
            <a:pPr marL="0" indent="0" algn="just">
              <a:buNone/>
            </a:pPr>
            <a:r>
              <a:rPr lang="en-IN" b="1" dirty="0">
                <a:effectLst/>
                <a:latin typeface="Times New Roman" panose="02020603050405020304" pitchFamily="18" charset="0"/>
                <a:cs typeface="Times New Roman" panose="02020603050405020304" pitchFamily="18" charset="0"/>
              </a:rPr>
              <a:t>7.2 Tests </a:t>
            </a:r>
            <a:endParaRPr lang="en-IN" b="1" dirty="0">
              <a:latin typeface="Times New Roman" panose="02020603050405020304" pitchFamily="18" charset="0"/>
              <a:cs typeface="Times New Roman" panose="02020603050405020304" pitchFamily="18" charset="0"/>
            </a:endParaRPr>
          </a:p>
          <a:p>
            <a:pPr marL="400050" lvl="1" indent="0" algn="just">
              <a:buNone/>
            </a:pPr>
            <a:r>
              <a:rPr lang="en-IN" sz="1800" dirty="0">
                <a:effectLst/>
                <a:latin typeface="Times New Roman" panose="02020603050405020304" pitchFamily="18" charset="0"/>
                <a:cs typeface="Times New Roman" panose="02020603050405020304" pitchFamily="18" charset="0"/>
              </a:rPr>
              <a:t>From each of the ream, selected from the lot (see 7.1), one sheet shall be taken out at random from each ream subject to total minimum 10 sheets, if selected reams are less than 10. These sheets shall constitute the sample. The sheets selected shall first be tested for general requirements given in 5.1 and 5.6. One test </a:t>
            </a:r>
            <a:r>
              <a:rPr lang="en-IN" sz="1800" dirty="0" err="1">
                <a:effectLst/>
                <a:latin typeface="Times New Roman" panose="02020603050405020304" pitchFamily="18" charset="0"/>
                <a:cs typeface="Times New Roman" panose="02020603050405020304" pitchFamily="18" charset="0"/>
              </a:rPr>
              <a:t>pieceshall</a:t>
            </a:r>
            <a:r>
              <a:rPr lang="en-IN" sz="1800" dirty="0">
                <a:effectLst/>
                <a:latin typeface="Times New Roman" panose="02020603050405020304" pitchFamily="18" charset="0"/>
                <a:cs typeface="Times New Roman" panose="02020603050405020304" pitchFamily="18" charset="0"/>
              </a:rPr>
              <a:t> be cut from each sheet selected for each of the characteristics mentioned in 5.2 to 5.4 and Table 1 and tested. A sheet not meeting the requirements for any one or more characteristics shall be considered as defective. </a:t>
            </a:r>
            <a:endParaRPr lang="en-IN" sz="1800" dirty="0">
              <a:latin typeface="Times New Roman" panose="02020603050405020304" pitchFamily="18" charset="0"/>
              <a:cs typeface="Times New Roman" panose="02020603050405020304" pitchFamily="18" charset="0"/>
            </a:endParaRPr>
          </a:p>
          <a:p>
            <a:pPr marL="0" indent="0" algn="just">
              <a:buNone/>
            </a:pPr>
            <a:r>
              <a:rPr lang="en-IN" b="1" dirty="0">
                <a:effectLst/>
                <a:latin typeface="Times New Roman" panose="02020603050405020304" pitchFamily="18" charset="0"/>
                <a:cs typeface="Times New Roman" panose="02020603050405020304" pitchFamily="18" charset="0"/>
              </a:rPr>
              <a:t>7.3 Criteria for Conformity </a:t>
            </a:r>
            <a:endParaRPr lang="en-IN" b="1" dirty="0">
              <a:latin typeface="Times New Roman" panose="02020603050405020304" pitchFamily="18" charset="0"/>
              <a:cs typeface="Times New Roman" panose="02020603050405020304" pitchFamily="18" charset="0"/>
            </a:endParaRPr>
          </a:p>
          <a:p>
            <a:pPr marL="400050" lvl="1" indent="0" algn="just">
              <a:buNone/>
            </a:pPr>
            <a:r>
              <a:rPr lang="en-IN" sz="1800" dirty="0">
                <a:effectLst/>
                <a:latin typeface="Times New Roman" panose="02020603050405020304" pitchFamily="18" charset="0"/>
                <a:cs typeface="Times New Roman" panose="02020603050405020304" pitchFamily="18" charset="0"/>
              </a:rPr>
              <a:t>A lot shall be declared as conforming to all the requirements of this standard if the number of defective sheets found does not exceed the acceptance number. The acceptance number shall depend upon the size of the sample and shall be zero if the size is less than 13. The acceptance number shall be one if it is greater than or equal to 13. </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6560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9504-5DE9-7149-800B-CC166597B8C6}"/>
              </a:ext>
            </a:extLst>
          </p:cNvPr>
          <p:cNvSpPr>
            <a:spLocks noGrp="1"/>
          </p:cNvSpPr>
          <p:nvPr>
            <p:ph type="title"/>
          </p:nvPr>
        </p:nvSpPr>
        <p:spPr/>
        <p:txBody>
          <a:bodyPr/>
          <a:lstStyle/>
          <a:p>
            <a:r>
              <a:rPr lang="en-US" b="1" dirty="0"/>
              <a:t>Some other requirements</a:t>
            </a:r>
          </a:p>
        </p:txBody>
      </p:sp>
      <p:sp>
        <p:nvSpPr>
          <p:cNvPr id="3" name="Text Placeholder 2">
            <a:extLst>
              <a:ext uri="{FF2B5EF4-FFF2-40B4-BE49-F238E27FC236}">
                <a16:creationId xmlns:a16="http://schemas.microsoft.com/office/drawing/2014/main" id="{908037A0-516A-6CCD-7E14-8BA234EAB320}"/>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012503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C90B-D30C-EBD4-C4DE-A11812F98C38}"/>
              </a:ext>
            </a:extLst>
          </p:cNvPr>
          <p:cNvSpPr>
            <a:spLocks noGrp="1"/>
          </p:cNvSpPr>
          <p:nvPr>
            <p:ph type="title"/>
          </p:nvPr>
        </p:nvSpPr>
        <p:spPr>
          <a:xfrm>
            <a:off x="2592925" y="2575033"/>
            <a:ext cx="8911687" cy="630621"/>
          </a:xfrm>
        </p:spPr>
        <p:txBody>
          <a:bodyPr>
            <a:normAutofit/>
          </a:bodyPr>
          <a:lstStyle/>
          <a:p>
            <a:pPr algn="ctr"/>
            <a:r>
              <a:rPr lang="en-US" sz="2800" b="1" dirty="0">
                <a:latin typeface="Times New Roman" panose="02020603050405020304" pitchFamily="18" charset="0"/>
                <a:cs typeface="Times New Roman" panose="02020603050405020304" pitchFamily="18" charset="0"/>
              </a:rPr>
              <a:t>Sustainability aspect : Requirements for Eco-mark</a:t>
            </a:r>
          </a:p>
        </p:txBody>
      </p:sp>
      <p:sp>
        <p:nvSpPr>
          <p:cNvPr id="3" name="Content Placeholder 2">
            <a:extLst>
              <a:ext uri="{FF2B5EF4-FFF2-40B4-BE49-F238E27FC236}">
                <a16:creationId xmlns:a16="http://schemas.microsoft.com/office/drawing/2014/main" id="{B7E58BA6-4C2D-A663-D5B4-D40735835EE3}"/>
              </a:ext>
            </a:extLst>
          </p:cNvPr>
          <p:cNvSpPr>
            <a:spLocks noGrp="1"/>
          </p:cNvSpPr>
          <p:nvPr>
            <p:ph idx="1"/>
          </p:nvPr>
        </p:nvSpPr>
        <p:spPr>
          <a:xfrm>
            <a:off x="2343807" y="3363310"/>
            <a:ext cx="9511862" cy="3494690"/>
          </a:xfrm>
        </p:spPr>
        <p:txBody>
          <a:bodyPr/>
          <a:lstStyle/>
          <a:p>
            <a:pPr algn="just">
              <a:lnSpc>
                <a:spcPct val="107000"/>
              </a:lnSpc>
              <a:spcAft>
                <a:spcPts val="800"/>
              </a:spcAft>
              <a:buFont typeface="Wingdings" panose="05000000000000000000" pitchFamily="2" charset="2"/>
              <a:buChar char="Ø"/>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General requirements: </a:t>
            </a:r>
          </a:p>
          <a:p>
            <a:pPr marL="400050" lvl="1"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manufacturers need to produce to BIS, environmental consent clearance from the concerned Slate Pollution Control board as per the provisions of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Water (Prevention and Control of Pollution) Act</a:t>
            </a:r>
            <a:r>
              <a:rPr lang="en-US" dirty="0">
                <a:effectLst/>
                <a:latin typeface="Times New Roman" panose="02020603050405020304" pitchFamily="18" charset="0"/>
                <a:ea typeface="Calibri" panose="020F0502020204030204" pitchFamily="34" charset="0"/>
                <a:cs typeface="Times New Roman" panose="02020603050405020304" pitchFamily="18" charset="0"/>
              </a:rPr>
              <a:t>, 1974 and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Air (Prevention and Control of Pollution) Act, </a:t>
            </a:r>
            <a:r>
              <a:rPr lang="en-US" dirty="0">
                <a:effectLst/>
                <a:latin typeface="Times New Roman" panose="02020603050405020304" pitchFamily="18" charset="0"/>
                <a:ea typeface="Calibri" panose="020F0502020204030204" pitchFamily="34" charset="0"/>
                <a:cs typeface="Times New Roman" panose="02020603050405020304" pitchFamily="18" charset="0"/>
              </a:rPr>
              <a:t>1981 along with the authorization, if required under the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Environment (Protection) Act,</a:t>
            </a:r>
            <a:r>
              <a:rPr lang="en-US" dirty="0">
                <a:effectLst/>
                <a:latin typeface="Times New Roman" panose="02020603050405020304" pitchFamily="18" charset="0"/>
                <a:ea typeface="Calibri" panose="020F0502020204030204" pitchFamily="34" charset="0"/>
                <a:cs typeface="Times New Roman" panose="02020603050405020304" pitchFamily="18" charset="0"/>
              </a:rPr>
              <a:t>1986 while applying for ECO-Mark.</a:t>
            </a:r>
            <a:r>
              <a:rPr lang="en-IN" dirty="0">
                <a:effectLst/>
                <a:latin typeface="Times New Roman" panose="02020603050405020304" pitchFamily="18" charset="0"/>
                <a:cs typeface="Times New Roman" panose="02020603050405020304" pitchFamily="18" charset="0"/>
              </a:rPr>
              <a:t> </a:t>
            </a:r>
          </a:p>
          <a:p>
            <a:pPr algn="just">
              <a:lnSpc>
                <a:spcPct val="107000"/>
              </a:lnSpc>
              <a:spcAft>
                <a:spcPts val="800"/>
              </a:spcAft>
              <a:buFont typeface="Wingdings" panose="05000000000000000000" pitchFamily="2" charset="2"/>
              <a:buChar char="Ø"/>
            </a:pPr>
            <a:r>
              <a:rPr lang="en-IN" b="1" i="1" dirty="0">
                <a:latin typeface="Times New Roman" panose="02020603050405020304" pitchFamily="18" charset="0"/>
                <a:ea typeface="Calibri" panose="020F0502020204030204" pitchFamily="34" charset="0"/>
                <a:cs typeface="Times New Roman" panose="02020603050405020304" pitchFamily="18" charset="0"/>
              </a:rPr>
              <a:t>Specific requirements: </a:t>
            </a: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mj-lt"/>
              <a:buAutoNum type="alphaL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material shall be manufactured from pulp containing not less than 60 percent by mass of pulp made from materials other than bamboo, hard woods, soft woods and reed; and </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lnSpc>
                <a:spcPct val="107000"/>
              </a:lnSpc>
              <a:spcAft>
                <a:spcPts val="800"/>
              </a:spcAft>
              <a:buFont typeface="+mj-lt"/>
              <a:buAutoNum type="alphaL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material shall be manufactured from pulp made from 100 percent waste paper.</a:t>
            </a:r>
            <a:r>
              <a:rPr lang="en-IN"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593" y="0"/>
            <a:ext cx="10573408" cy="2417377"/>
          </a:xfrm>
          <a:prstGeom prst="rect">
            <a:avLst/>
          </a:prstGeom>
        </p:spPr>
      </p:pic>
    </p:spTree>
    <p:extLst>
      <p:ext uri="{BB962C8B-B14F-4D97-AF65-F5344CB8AC3E}">
        <p14:creationId xmlns:p14="http://schemas.microsoft.com/office/powerpoint/2010/main" val="3070957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440E-6625-17A9-1856-BACE983F3118}"/>
              </a:ext>
            </a:extLst>
          </p:cNvPr>
          <p:cNvSpPr>
            <a:spLocks noGrp="1"/>
          </p:cNvSpPr>
          <p:nvPr>
            <p:ph type="title"/>
          </p:nvPr>
        </p:nvSpPr>
        <p:spPr>
          <a:xfrm>
            <a:off x="1603513" y="294290"/>
            <a:ext cx="7099051" cy="571159"/>
          </a:xfrm>
        </p:spPr>
        <p:txBody>
          <a:bodyPr>
            <a:normAutofit fontScale="90000"/>
          </a:bodyPr>
          <a:lstStyle/>
          <a:p>
            <a:r>
              <a:rPr lang="en-US" sz="2800" b="1" dirty="0">
                <a:latin typeface="Times New Roman" panose="02020603050405020304" pitchFamily="18" charset="0"/>
                <a:cs typeface="Times New Roman" panose="02020603050405020304" pitchFamily="18" charset="0"/>
              </a:rPr>
              <a:t>Food safety aspect – Materials in contact with food</a:t>
            </a:r>
          </a:p>
        </p:txBody>
      </p:sp>
      <p:sp>
        <p:nvSpPr>
          <p:cNvPr id="3" name="Content Placeholder 2">
            <a:extLst>
              <a:ext uri="{FF2B5EF4-FFF2-40B4-BE49-F238E27FC236}">
                <a16:creationId xmlns:a16="http://schemas.microsoft.com/office/drawing/2014/main" id="{53CFBAB1-8C30-F9B3-97B9-991534C66408}"/>
              </a:ext>
            </a:extLst>
          </p:cNvPr>
          <p:cNvSpPr>
            <a:spLocks noGrp="1"/>
          </p:cNvSpPr>
          <p:nvPr>
            <p:ph idx="1"/>
          </p:nvPr>
        </p:nvSpPr>
        <p:spPr>
          <a:xfrm>
            <a:off x="2049517" y="977462"/>
            <a:ext cx="5234152" cy="1954924"/>
          </a:xfrm>
        </p:spPr>
        <p:txBody>
          <a:bodyPr>
            <a:normAutofit fontScale="92500"/>
          </a:bodyPr>
          <a:lstStyle/>
          <a:p>
            <a:pPr algn="just"/>
            <a:r>
              <a:rPr lang="en-US" sz="1800" dirty="0">
                <a:effectLst/>
                <a:latin typeface="Times New Roman" panose="02020603050405020304" pitchFamily="18" charset="0"/>
                <a:ea typeface="Times New Roman" panose="02020603050405020304" pitchFamily="18" charset="0"/>
              </a:rPr>
              <a:t>The material when used for the packaging of food materials shall be manufactured from </a:t>
            </a:r>
            <a:r>
              <a:rPr lang="en-US" sz="1800" b="1" dirty="0">
                <a:effectLst/>
                <a:latin typeface="Times New Roman" panose="02020603050405020304" pitchFamily="18" charset="0"/>
                <a:ea typeface="Times New Roman" panose="02020603050405020304" pitchFamily="18" charset="0"/>
              </a:rPr>
              <a:t>virgin pulp </a:t>
            </a:r>
            <a:r>
              <a:rPr lang="en-US" sz="1800" dirty="0">
                <a:effectLst/>
                <a:latin typeface="Times New Roman" panose="02020603050405020304" pitchFamily="18" charset="0"/>
                <a:ea typeface="Times New Roman" panose="02020603050405020304" pitchFamily="18" charset="0"/>
              </a:rPr>
              <a:t>and shall be free from </a:t>
            </a:r>
            <a:r>
              <a:rPr lang="en-US" sz="1800" b="1" dirty="0">
                <a:effectLst/>
                <a:latin typeface="Times New Roman" panose="02020603050405020304" pitchFamily="18" charset="0"/>
                <a:ea typeface="Times New Roman" panose="02020603050405020304" pitchFamily="18" charset="0"/>
              </a:rPr>
              <a:t>dioxins and Bisphenol-A (BPA). </a:t>
            </a:r>
            <a:r>
              <a:rPr lang="en-US" sz="1800" dirty="0">
                <a:effectLst/>
                <a:latin typeface="Times New Roman" panose="02020603050405020304" pitchFamily="18" charset="0"/>
                <a:ea typeface="Times New Roman" panose="02020603050405020304" pitchFamily="18" charset="0"/>
              </a:rPr>
              <a:t>Printed surfaces of the paper shall not come into contact with the food and the maximum amounts of contaminants in paper intended to come into contact with food shall not exceed the limits given below: </a:t>
            </a:r>
          </a:p>
          <a:p>
            <a:endParaRPr lang="en-US" dirty="0">
              <a:latin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9E44E43B-787E-9976-95AE-1BD25A3C09FD}"/>
              </a:ext>
            </a:extLst>
          </p:cNvPr>
          <p:cNvGraphicFramePr>
            <a:graphicFrameLocks noGrp="1"/>
          </p:cNvGraphicFramePr>
          <p:nvPr/>
        </p:nvGraphicFramePr>
        <p:xfrm>
          <a:off x="1713186" y="3258208"/>
          <a:ext cx="6653047" cy="3310758"/>
        </p:xfrm>
        <a:graphic>
          <a:graphicData uri="http://schemas.openxmlformats.org/drawingml/2006/table">
            <a:tbl>
              <a:tblPr firstRow="1" firstCol="1" lastRow="1" lastCol="1" bandRow="1" bandCol="1">
                <a:tableStyleId>{5C22544A-7EE6-4342-B048-85BDC9FD1C3A}</a:tableStyleId>
              </a:tblPr>
              <a:tblGrid>
                <a:gridCol w="1594350">
                  <a:extLst>
                    <a:ext uri="{9D8B030D-6E8A-4147-A177-3AD203B41FA5}">
                      <a16:colId xmlns:a16="http://schemas.microsoft.com/office/drawing/2014/main" val="2480830474"/>
                    </a:ext>
                  </a:extLst>
                </a:gridCol>
                <a:gridCol w="1625983">
                  <a:extLst>
                    <a:ext uri="{9D8B030D-6E8A-4147-A177-3AD203B41FA5}">
                      <a16:colId xmlns:a16="http://schemas.microsoft.com/office/drawing/2014/main" val="2806864482"/>
                    </a:ext>
                  </a:extLst>
                </a:gridCol>
                <a:gridCol w="2302282">
                  <a:extLst>
                    <a:ext uri="{9D8B030D-6E8A-4147-A177-3AD203B41FA5}">
                      <a16:colId xmlns:a16="http://schemas.microsoft.com/office/drawing/2014/main" val="3093411496"/>
                    </a:ext>
                  </a:extLst>
                </a:gridCol>
                <a:gridCol w="1130432">
                  <a:extLst>
                    <a:ext uri="{9D8B030D-6E8A-4147-A177-3AD203B41FA5}">
                      <a16:colId xmlns:a16="http://schemas.microsoft.com/office/drawing/2014/main" val="805576401"/>
                    </a:ext>
                  </a:extLst>
                </a:gridCol>
              </a:tblGrid>
              <a:tr h="868390">
                <a:tc>
                  <a:txBody>
                    <a:bodyPr/>
                    <a:lstStyle/>
                    <a:p>
                      <a:pPr marL="135255" marR="145415" algn="ctr">
                        <a:lnSpc>
                          <a:spcPts val="1330"/>
                        </a:lnSpc>
                        <a:spcAft>
                          <a:spcPts val="0"/>
                        </a:spcAft>
                      </a:pPr>
                      <a:r>
                        <a:rPr lang="en-US" sz="1200" dirty="0">
                          <a:effectLst/>
                          <a:latin typeface="Times New Roman" panose="02020603050405020304" pitchFamily="18" charset="0"/>
                          <a:cs typeface="Times New Roman" panose="02020603050405020304" pitchFamily="18" charset="0"/>
                        </a:rPr>
                        <a:t>Contaminant</a:t>
                      </a:r>
                      <a:endParaRPr lang="en-IN" sz="1200" dirty="0">
                        <a:effectLst/>
                        <a:latin typeface="Times New Roman" panose="02020603050405020304" pitchFamily="18" charset="0"/>
                        <a:cs typeface="Times New Roman" panose="02020603050405020304" pitchFamily="18" charset="0"/>
                      </a:endParaRPr>
                    </a:p>
                    <a:p>
                      <a:pPr algn="ct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ct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marL="18415" marR="43180" algn="ctr">
                        <a:spcAft>
                          <a:spcPts val="0"/>
                        </a:spcAft>
                      </a:pPr>
                      <a:r>
                        <a:rPr lang="en-US" sz="1200" dirty="0">
                          <a:effectLst/>
                          <a:latin typeface="Times New Roman" panose="02020603050405020304" pitchFamily="18" charset="0"/>
                          <a:cs typeface="Times New Roman" panose="02020603050405020304" pitchFamily="18" charset="0"/>
                        </a:rPr>
                        <a:t>Paper</a:t>
                      </a:r>
                      <a:r>
                        <a:rPr lang="en-US" sz="1200" spc="-4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Intended</a:t>
                      </a:r>
                      <a:r>
                        <a:rPr lang="en-US" sz="1200" spc="-4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a:t>
                      </a:r>
                      <a:r>
                        <a:rPr lang="en-US" sz="1200" spc="-28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Come into</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Contact with Dry</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Food</a:t>
                      </a:r>
                      <a:endParaRPr lang="en-IN" sz="1200" dirty="0">
                        <a:effectLst/>
                        <a:latin typeface="Times New Roman" panose="02020603050405020304" pitchFamily="18" charset="0"/>
                        <a:cs typeface="Times New Roman" panose="02020603050405020304" pitchFamily="18" charset="0"/>
                      </a:endParaRPr>
                    </a:p>
                    <a:p>
                      <a:pPr marL="530860" marR="91440" indent="-427355" algn="ctr">
                        <a:lnSpc>
                          <a:spcPct val="100000"/>
                        </a:lnSpc>
                        <a:spcAft>
                          <a:spcPts val="0"/>
                        </a:spcAft>
                      </a:pPr>
                      <a:r>
                        <a:rPr lang="en-US" sz="1200" dirty="0">
                          <a:effectLst/>
                          <a:latin typeface="Times New Roman" panose="02020603050405020304" pitchFamily="18" charset="0"/>
                          <a:cs typeface="Times New Roman" panose="02020603050405020304" pitchFamily="18" charset="0"/>
                        </a:rPr>
                        <a:t>(mg/kg of paper)</a:t>
                      </a:r>
                      <a:r>
                        <a:rPr lang="en-US" sz="1200" spc="-285"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415" marR="42545" algn="ctr">
                        <a:spcAft>
                          <a:spcPts val="0"/>
                        </a:spcAft>
                      </a:pPr>
                      <a:r>
                        <a:rPr lang="en-US" sz="1200" dirty="0">
                          <a:effectLst/>
                          <a:latin typeface="Times New Roman" panose="02020603050405020304" pitchFamily="18" charset="0"/>
                          <a:cs typeface="Times New Roman" panose="02020603050405020304" pitchFamily="18" charset="0"/>
                        </a:rPr>
                        <a:t>Paper Intended to Come</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into Contact</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with Wet</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Food</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and</a:t>
                      </a:r>
                      <a:r>
                        <a:rPr lang="en-US" sz="1200" spc="-2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Food</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with</a:t>
                      </a:r>
                      <a:r>
                        <a:rPr lang="en-US" sz="1200" spc="-2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Fatty</a:t>
                      </a:r>
                      <a:r>
                        <a:rPr lang="en-US" sz="1200" spc="-28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Surface</a:t>
                      </a:r>
                      <a:r>
                        <a:rPr lang="en-IN" sz="120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(mg/kg</a:t>
                      </a:r>
                      <a:r>
                        <a:rPr lang="en-US" sz="1200" spc="-5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of</a:t>
                      </a:r>
                      <a:r>
                        <a:rPr lang="en-US" sz="1200" spc="-3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paper)</a:t>
                      </a:r>
                      <a:endParaRPr lang="en-IN"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marL="19050" marR="203835" algn="ctr">
                        <a:spcAft>
                          <a:spcPts val="0"/>
                        </a:spcAft>
                      </a:pPr>
                      <a:r>
                        <a:rPr lang="en-US" sz="1200" dirty="0">
                          <a:effectLst/>
                          <a:latin typeface="Times New Roman" panose="02020603050405020304" pitchFamily="18" charset="0"/>
                          <a:cs typeface="Times New Roman" panose="02020603050405020304" pitchFamily="18" charset="0"/>
                        </a:rPr>
                        <a:t>Paper for</a:t>
                      </a:r>
                      <a:r>
                        <a:rPr lang="en-US" sz="1200" spc="-28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Filtration (mg/kg</a:t>
                      </a:r>
                      <a:r>
                        <a:rPr lang="en-US" sz="1200" spc="-7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of</a:t>
                      </a:r>
                      <a:r>
                        <a:rPr lang="en-US" sz="1200" spc="-28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paper)</a:t>
                      </a:r>
                      <a:endParaRPr lang="en-IN" sz="12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07707894"/>
                  </a:ext>
                </a:extLst>
              </a:tr>
              <a:tr h="271896">
                <a:tc>
                  <a:txBody>
                    <a:bodyPr/>
                    <a:lstStyle/>
                    <a:p>
                      <a:pPr marL="80010">
                        <a:lnSpc>
                          <a:spcPts val="1205"/>
                        </a:lnSpc>
                        <a:spcBef>
                          <a:spcPts val="5"/>
                        </a:spcBef>
                        <a:spcAft>
                          <a:spcPts val="0"/>
                        </a:spcAft>
                      </a:pPr>
                      <a:r>
                        <a:rPr lang="en-US" sz="1200" dirty="0">
                          <a:effectLst/>
                          <a:latin typeface="Times New Roman" panose="02020603050405020304" pitchFamily="18" charset="0"/>
                          <a:cs typeface="Times New Roman" panose="02020603050405020304" pitchFamily="18" charset="0"/>
                        </a:rPr>
                        <a:t>Cadmium</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10"/>
                        </a:spcBef>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spcBef>
                          <a:spcPts val="10"/>
                        </a:spcBef>
                      </a:pPr>
                      <a:r>
                        <a:rPr lang="en-US" sz="1200" u="none" strike="noStrike"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0.5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200" dirty="0">
                          <a:effectLst/>
                          <a:latin typeface="Times New Roman" panose="02020603050405020304" pitchFamily="18" charset="0"/>
                          <a:cs typeface="Times New Roman" panose="02020603050405020304" pitchFamily="18" charset="0"/>
                        </a:rPr>
                        <a:t>0.5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46573975"/>
                  </a:ext>
                </a:extLst>
              </a:tr>
              <a:tr h="314414">
                <a:tc>
                  <a:txBody>
                    <a:bodyPr/>
                    <a:lstStyle/>
                    <a:p>
                      <a:pPr marL="80010">
                        <a:lnSpc>
                          <a:spcPts val="1305"/>
                        </a:lnSpc>
                        <a:spcBef>
                          <a:spcPts val="75"/>
                        </a:spcBef>
                        <a:spcAft>
                          <a:spcPts val="0"/>
                        </a:spcAft>
                      </a:pPr>
                      <a:r>
                        <a:rPr lang="en-US" sz="1200">
                          <a:effectLst/>
                          <a:latin typeface="Times New Roman" panose="02020603050405020304" pitchFamily="18" charset="0"/>
                          <a:cs typeface="Times New Roman" panose="02020603050405020304" pitchFamily="18" charset="0"/>
                        </a:rPr>
                        <a:t>Chromium(Cr</a:t>
                      </a:r>
                      <a:r>
                        <a:rPr lang="en-US" sz="1200" baseline="30000">
                          <a:effectLst/>
                          <a:latin typeface="Times New Roman" panose="02020603050405020304" pitchFamily="18" charset="0"/>
                          <a:cs typeface="Times New Roman" panose="02020603050405020304" pitchFamily="18" charset="0"/>
                        </a:rPr>
                        <a:t>6+</a:t>
                      </a:r>
                      <a:r>
                        <a:rPr lang="en-US" sz="1200">
                          <a:effectLst/>
                          <a:latin typeface="Times New Roman" panose="02020603050405020304" pitchFamily="18" charset="0"/>
                          <a:cs typeface="Times New Roman" panose="02020603050405020304" pitchFamily="18" charset="0"/>
                        </a:rPr>
                        <a:t>)</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4345" marR="474345" algn="ctr">
                        <a:lnSpc>
                          <a:spcPts val="1305"/>
                        </a:lnSpc>
                        <a:spcBef>
                          <a:spcPts val="75"/>
                        </a:spcBef>
                        <a:spcAft>
                          <a:spcPts val="0"/>
                        </a:spcAft>
                      </a:pPr>
                      <a:r>
                        <a:rPr lang="en-IN"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1520" marR="731520" algn="ctr">
                        <a:lnSpc>
                          <a:spcPts val="1305"/>
                        </a:lnSpc>
                        <a:spcBef>
                          <a:spcPts val="75"/>
                        </a:spcBef>
                        <a:spcAft>
                          <a:spcPts val="0"/>
                        </a:spcAft>
                      </a:pPr>
                      <a:r>
                        <a:rPr lang="en-US" sz="1200" dirty="0">
                          <a:effectLst/>
                          <a:latin typeface="Times New Roman" panose="02020603050405020304" pitchFamily="18" charset="0"/>
                          <a:cs typeface="Times New Roman" panose="02020603050405020304" pitchFamily="18" charset="0"/>
                        </a:rPr>
                        <a:t>0.1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200">
                          <a:effectLst/>
                          <a:latin typeface="Times New Roman" panose="02020603050405020304" pitchFamily="18" charset="0"/>
                          <a:cs typeface="Times New Roman" panose="02020603050405020304" pitchFamily="18" charset="0"/>
                        </a:rPr>
                        <a:t>0.1 </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36312874"/>
                  </a:ext>
                </a:extLst>
              </a:tr>
              <a:tr h="342996">
                <a:tc>
                  <a:txBody>
                    <a:bodyPr/>
                    <a:lstStyle/>
                    <a:p>
                      <a:pPr marL="80010">
                        <a:lnSpc>
                          <a:spcPts val="1280"/>
                        </a:lnSpc>
                      </a:pPr>
                      <a:r>
                        <a:rPr lang="en-US" sz="1200">
                          <a:effectLst/>
                          <a:latin typeface="Times New Roman" panose="02020603050405020304" pitchFamily="18" charset="0"/>
                          <a:cs typeface="Times New Roman" panose="02020603050405020304" pitchFamily="18" charset="0"/>
                        </a:rPr>
                        <a:t>Lead</a:t>
                      </a:r>
                      <a:r>
                        <a:rPr lang="en-US" sz="1200" spc="-10">
                          <a:effectLst/>
                          <a:latin typeface="Times New Roman" panose="02020603050405020304" pitchFamily="18" charset="0"/>
                          <a:cs typeface="Times New Roman" panose="02020603050405020304" pitchFamily="18" charset="0"/>
                        </a:rPr>
                        <a:t> </a:t>
                      </a:r>
                      <a:r>
                        <a:rPr lang="en-US" sz="1200">
                          <a:effectLst/>
                          <a:latin typeface="Times New Roman" panose="02020603050405020304" pitchFamily="18" charset="0"/>
                          <a:cs typeface="Times New Roman" panose="02020603050405020304" pitchFamily="18" charset="0"/>
                        </a:rPr>
                        <a:t>(Pb)</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4345" marR="474345" algn="ctr">
                        <a:lnSpc>
                          <a:spcPts val="1280"/>
                        </a:lnSpc>
                        <a:spcAft>
                          <a:spcPts val="0"/>
                        </a:spcAft>
                      </a:pPr>
                      <a:r>
                        <a:rPr lang="en-IN"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1520" marR="731520" algn="ctr">
                        <a:lnSpc>
                          <a:spcPts val="1280"/>
                        </a:lnSpc>
                        <a:spcAft>
                          <a:spcPts val="0"/>
                        </a:spcAft>
                      </a:pPr>
                      <a:r>
                        <a:rPr lang="en-US" sz="1200" dirty="0">
                          <a:effectLst/>
                          <a:latin typeface="Times New Roman" panose="02020603050405020304" pitchFamily="18" charset="0"/>
                          <a:cs typeface="Times New Roman" panose="02020603050405020304" pitchFamily="18" charset="0"/>
                        </a:rPr>
                        <a:t>3.0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200" dirty="0">
                          <a:effectLst/>
                          <a:latin typeface="Times New Roman" panose="02020603050405020304" pitchFamily="18" charset="0"/>
                          <a:cs typeface="Times New Roman" panose="02020603050405020304" pitchFamily="18" charset="0"/>
                        </a:rPr>
                        <a:t>3.0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5881410"/>
                  </a:ext>
                </a:extLst>
              </a:tr>
              <a:tr h="342996">
                <a:tc>
                  <a:txBody>
                    <a:bodyPr/>
                    <a:lstStyle/>
                    <a:p>
                      <a:pPr marL="80010">
                        <a:lnSpc>
                          <a:spcPts val="1280"/>
                        </a:lnSpc>
                      </a:pPr>
                      <a:r>
                        <a:rPr lang="en-US" sz="1200">
                          <a:effectLst/>
                          <a:latin typeface="Times New Roman" panose="02020603050405020304" pitchFamily="18" charset="0"/>
                          <a:cs typeface="Times New Roman" panose="02020603050405020304" pitchFamily="18" charset="0"/>
                        </a:rPr>
                        <a:t>Mercury</a:t>
                      </a:r>
                      <a:r>
                        <a:rPr lang="en-US" sz="1200" spc="-25">
                          <a:effectLst/>
                          <a:latin typeface="Times New Roman" panose="02020603050405020304" pitchFamily="18" charset="0"/>
                          <a:cs typeface="Times New Roman" panose="02020603050405020304" pitchFamily="18" charset="0"/>
                        </a:rPr>
                        <a:t> </a:t>
                      </a:r>
                      <a:r>
                        <a:rPr lang="en-US" sz="1200">
                          <a:effectLst/>
                          <a:latin typeface="Times New Roman" panose="02020603050405020304" pitchFamily="18" charset="0"/>
                          <a:cs typeface="Times New Roman" panose="02020603050405020304" pitchFamily="18" charset="0"/>
                        </a:rPr>
                        <a:t>(Hg)</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4345" marR="474345" algn="ctr">
                        <a:lnSpc>
                          <a:spcPts val="1280"/>
                        </a:lnSpc>
                        <a:spcAft>
                          <a:spcPts val="0"/>
                        </a:spcAft>
                      </a:pPr>
                      <a:r>
                        <a:rPr lang="en-IN" sz="12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1520" marR="731520" algn="ctr">
                        <a:lnSpc>
                          <a:spcPts val="1280"/>
                        </a:lnSpc>
                        <a:spcAft>
                          <a:spcPts val="0"/>
                        </a:spcAft>
                      </a:pPr>
                      <a:r>
                        <a:rPr lang="en-US" sz="1200" dirty="0">
                          <a:effectLst/>
                          <a:latin typeface="Times New Roman" panose="02020603050405020304" pitchFamily="18" charset="0"/>
                          <a:cs typeface="Times New Roman" panose="02020603050405020304" pitchFamily="18" charset="0"/>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200" dirty="0">
                          <a:effectLst/>
                          <a:latin typeface="Times New Roman" panose="02020603050405020304" pitchFamily="18" charset="0"/>
                          <a:cs typeface="Times New Roman" panose="02020603050405020304" pitchFamily="18" charset="0"/>
                        </a:rPr>
                        <a:t>0.3</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04950499"/>
                  </a:ext>
                </a:extLst>
              </a:tr>
              <a:tr h="581789">
                <a:tc>
                  <a:txBody>
                    <a:bodyPr/>
                    <a:lstStyle/>
                    <a:p>
                      <a:pPr marL="80010">
                        <a:lnSpc>
                          <a:spcPts val="1355"/>
                        </a:lnSpc>
                      </a:pPr>
                      <a:r>
                        <a:rPr lang="en-US" sz="1200">
                          <a:effectLst/>
                          <a:latin typeface="Times New Roman" panose="02020603050405020304" pitchFamily="18" charset="0"/>
                          <a:cs typeface="Times New Roman" panose="02020603050405020304" pitchFamily="18" charset="0"/>
                        </a:rPr>
                        <a:t>Pentachlorophenol</a:t>
                      </a:r>
                      <a:endParaRPr lang="en-IN" sz="1200">
                        <a:effectLst/>
                        <a:latin typeface="Times New Roman" panose="02020603050405020304" pitchFamily="18" charset="0"/>
                        <a:cs typeface="Times New Roman" panose="02020603050405020304" pitchFamily="18" charset="0"/>
                      </a:endParaRPr>
                    </a:p>
                    <a:p>
                      <a:pPr marL="80010">
                        <a:lnSpc>
                          <a:spcPts val="1305"/>
                        </a:lnSpc>
                      </a:pPr>
                      <a:r>
                        <a:rPr lang="en-US" sz="1200">
                          <a:effectLst/>
                          <a:latin typeface="Times New Roman" panose="02020603050405020304" pitchFamily="18" charset="0"/>
                          <a:cs typeface="Times New Roman" panose="02020603050405020304" pitchFamily="18" charset="0"/>
                        </a:rPr>
                        <a:t>(PCP)</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4345" marR="474345" algn="ctr">
                        <a:lnSpc>
                          <a:spcPts val="1355"/>
                        </a:lnSpc>
                        <a:spcAft>
                          <a:spcPts val="0"/>
                        </a:spcAft>
                      </a:pPr>
                      <a:r>
                        <a:rPr lang="en-US" sz="1200" dirty="0">
                          <a:effectLst/>
                          <a:latin typeface="Times New Roman" panose="02020603050405020304" pitchFamily="18" charset="0"/>
                          <a:cs typeface="Times New Roman" panose="02020603050405020304" pitchFamily="18" charset="0"/>
                        </a:rPr>
                        <a:t>0.05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1520" marR="731520" algn="ctr">
                        <a:lnSpc>
                          <a:spcPts val="1355"/>
                        </a:lnSpc>
                        <a:spcAft>
                          <a:spcPts val="0"/>
                        </a:spcAft>
                      </a:pPr>
                      <a:r>
                        <a:rPr lang="en-US" sz="1200">
                          <a:effectLst/>
                          <a:latin typeface="Times New Roman" panose="02020603050405020304" pitchFamily="18" charset="0"/>
                          <a:cs typeface="Times New Roman" panose="02020603050405020304" pitchFamily="18" charset="0"/>
                        </a:rPr>
                        <a:t>   0.05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7635" marR="126365" algn="ctr">
                        <a:lnSpc>
                          <a:spcPts val="1355"/>
                        </a:lnSpc>
                        <a:spcAft>
                          <a:spcPts val="0"/>
                        </a:spcAft>
                      </a:pPr>
                      <a:r>
                        <a:rPr lang="en-US" sz="1200" dirty="0">
                          <a:effectLst/>
                          <a:latin typeface="Times New Roman" panose="02020603050405020304" pitchFamily="18" charset="0"/>
                          <a:cs typeface="Times New Roman" panose="02020603050405020304" pitchFamily="18" charset="0"/>
                        </a:rPr>
                        <a:t>0.05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32124828"/>
                  </a:ext>
                </a:extLst>
              </a:tr>
              <a:tr h="588277">
                <a:tc>
                  <a:txBody>
                    <a:bodyPr/>
                    <a:lstStyle/>
                    <a:p>
                      <a:pPr marL="80010" marR="80645">
                        <a:spcAft>
                          <a:spcPts val="0"/>
                        </a:spcAft>
                      </a:pPr>
                      <a:r>
                        <a:rPr lang="en-US" sz="1200" dirty="0">
                          <a:effectLst/>
                          <a:latin typeface="Times New Roman" panose="02020603050405020304" pitchFamily="18" charset="0"/>
                          <a:cs typeface="Times New Roman" panose="02020603050405020304" pitchFamily="18" charset="0"/>
                        </a:rPr>
                        <a:t>Polychlorinated</a:t>
                      </a:r>
                      <a:r>
                        <a:rPr lang="en-US" sz="1200" spc="5" dirty="0">
                          <a:effectLst/>
                          <a:latin typeface="Times New Roman" panose="02020603050405020304" pitchFamily="18" charset="0"/>
                          <a:cs typeface="Times New Roman" panose="02020603050405020304" pitchFamily="18" charset="0"/>
                        </a:rPr>
                        <a:t> </a:t>
                      </a:r>
                      <a:r>
                        <a:rPr lang="en-US" sz="1200" spc="-5" dirty="0">
                          <a:effectLst/>
                          <a:latin typeface="Times New Roman" panose="02020603050405020304" pitchFamily="18" charset="0"/>
                          <a:cs typeface="Times New Roman" panose="02020603050405020304" pitchFamily="18" charset="0"/>
                        </a:rPr>
                        <a:t>biphenyls</a:t>
                      </a:r>
                      <a:r>
                        <a:rPr lang="en-US" sz="1200" spc="-5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(PCBs)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74345" marR="474345" algn="ctr">
                        <a:lnSpc>
                          <a:spcPts val="1355"/>
                        </a:lnSpc>
                        <a:spcAft>
                          <a:spcPts val="0"/>
                        </a:spcAft>
                      </a:pPr>
                      <a:r>
                        <a:rPr lang="en-US" sz="1200" dirty="0">
                          <a:effectLst/>
                          <a:latin typeface="Times New Roman" panose="02020603050405020304" pitchFamily="18" charset="0"/>
                          <a:cs typeface="Times New Roman" panose="02020603050405020304" pitchFamily="18" charset="0"/>
                        </a:rPr>
                        <a:t> 2.0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31520" marR="731520" algn="ctr">
                        <a:lnSpc>
                          <a:spcPts val="1355"/>
                        </a:lnSpc>
                        <a:spcAft>
                          <a:spcPts val="0"/>
                        </a:spcAft>
                      </a:pPr>
                      <a:r>
                        <a:rPr lang="en-US" sz="1200">
                          <a:effectLst/>
                          <a:latin typeface="Times New Roman" panose="02020603050405020304" pitchFamily="18" charset="0"/>
                          <a:cs typeface="Times New Roman" panose="02020603050405020304" pitchFamily="18" charset="0"/>
                        </a:rPr>
                        <a:t>  2.0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7635" marR="126365" algn="ctr">
                        <a:lnSpc>
                          <a:spcPts val="1355"/>
                        </a:lnSpc>
                        <a:spcAft>
                          <a:spcPts val="0"/>
                        </a:spcAft>
                      </a:pPr>
                      <a:r>
                        <a:rPr lang="en-US" sz="1200" dirty="0">
                          <a:effectLst/>
                          <a:latin typeface="Times New Roman" panose="02020603050405020304" pitchFamily="18" charset="0"/>
                          <a:cs typeface="Times New Roman" panose="02020603050405020304" pitchFamily="18" charset="0"/>
                        </a:rPr>
                        <a:t>0.5</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26151950"/>
                  </a:ext>
                </a:extLst>
              </a:tr>
            </a:tbl>
          </a:graphicData>
        </a:graphic>
      </p:graphicFrame>
      <p:pic>
        <p:nvPicPr>
          <p:cNvPr id="7" name="Picture 6"/>
          <p:cNvPicPr>
            <a:picLocks noChangeAspect="1"/>
          </p:cNvPicPr>
          <p:nvPr/>
        </p:nvPicPr>
        <p:blipFill>
          <a:blip r:embed="rId2"/>
          <a:stretch>
            <a:fillRect/>
          </a:stretch>
        </p:blipFill>
        <p:spPr>
          <a:xfrm>
            <a:off x="8723586" y="0"/>
            <a:ext cx="3468414" cy="6857999"/>
          </a:xfrm>
          <a:prstGeom prst="rect">
            <a:avLst/>
          </a:prstGeom>
        </p:spPr>
      </p:pic>
    </p:spTree>
    <p:extLst>
      <p:ext uri="{BB962C8B-B14F-4D97-AF65-F5344CB8AC3E}">
        <p14:creationId xmlns:p14="http://schemas.microsoft.com/office/powerpoint/2010/main" val="1515725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2361-EC78-E226-4146-9C19D87F1A24}"/>
              </a:ext>
            </a:extLst>
          </p:cNvPr>
          <p:cNvSpPr>
            <a:spLocks noGrp="1"/>
          </p:cNvSpPr>
          <p:nvPr>
            <p:ph type="title"/>
          </p:nvPr>
        </p:nvSpPr>
        <p:spPr>
          <a:xfrm>
            <a:off x="2592925" y="624110"/>
            <a:ext cx="8911687" cy="668662"/>
          </a:xfrm>
        </p:spPr>
        <p:txBody>
          <a:bodyPr>
            <a:normAutofit/>
          </a:bodyPr>
          <a:lstStyle/>
          <a:p>
            <a:r>
              <a:rPr lang="en-US" sz="2800" b="1" dirty="0">
                <a:latin typeface="Times New Roman" panose="02020603050405020304" pitchFamily="18" charset="0"/>
                <a:cs typeface="Times New Roman" panose="02020603050405020304" pitchFamily="18" charset="0"/>
              </a:rPr>
              <a:t>Procedures for determination of contaminants </a:t>
            </a:r>
          </a:p>
        </p:txBody>
      </p:sp>
      <p:sp>
        <p:nvSpPr>
          <p:cNvPr id="3" name="Content Placeholder 2">
            <a:extLst>
              <a:ext uri="{FF2B5EF4-FFF2-40B4-BE49-F238E27FC236}">
                <a16:creationId xmlns:a16="http://schemas.microsoft.com/office/drawing/2014/main" id="{F2DA944B-4C6F-AFE8-B234-7509BE65335B}"/>
              </a:ext>
            </a:extLst>
          </p:cNvPr>
          <p:cNvSpPr>
            <a:spLocks noGrp="1"/>
          </p:cNvSpPr>
          <p:nvPr>
            <p:ph idx="1"/>
          </p:nvPr>
        </p:nvSpPr>
        <p:spPr>
          <a:xfrm>
            <a:off x="2589212" y="1839310"/>
            <a:ext cx="8915400" cy="4071912"/>
          </a:xfrm>
        </p:spPr>
        <p:txBody>
          <a:bodyPr>
            <a:normAutofit/>
          </a:bodyPr>
          <a:lstStyle/>
          <a:p>
            <a:pPr algn="just"/>
            <a:r>
              <a:rPr lang="en-US" b="1" dirty="0">
                <a:latin typeface="Times New Roman" panose="02020603050405020304" pitchFamily="18" charset="0"/>
                <a:cs typeface="Times New Roman" panose="02020603050405020304" pitchFamily="18" charset="0"/>
              </a:rPr>
              <a:t>Chromium (as Cr6+)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Colorimetrically</a:t>
            </a:r>
            <a:r>
              <a:rPr lang="en-US" dirty="0">
                <a:latin typeface="Times New Roman" panose="02020603050405020304" pitchFamily="18" charset="0"/>
                <a:cs typeface="Times New Roman" panose="02020603050405020304" pitchFamily="18" charset="0"/>
              </a:rPr>
              <a:t> by reaction with </a:t>
            </a:r>
            <a:r>
              <a:rPr lang="en-US" dirty="0" err="1">
                <a:latin typeface="Times New Roman" panose="02020603050405020304" pitchFamily="18" charset="0"/>
                <a:cs typeface="Times New Roman" panose="02020603050405020304" pitchFamily="18" charset="0"/>
              </a:rPr>
              <a:t>diphenylcarbazide</a:t>
            </a:r>
            <a:r>
              <a:rPr lang="en-US" dirty="0">
                <a:latin typeface="Times New Roman" panose="02020603050405020304" pitchFamily="18" charset="0"/>
                <a:cs typeface="Times New Roman" panose="02020603050405020304" pitchFamily="18" charset="0"/>
              </a:rPr>
              <a:t> in acid solution at a wave length of 550 nm </a:t>
            </a:r>
          </a:p>
          <a:p>
            <a:pPr algn="just"/>
            <a:r>
              <a:rPr lang="en-US" b="1" dirty="0">
                <a:latin typeface="Times New Roman" panose="02020603050405020304" pitchFamily="18" charset="0"/>
                <a:cs typeface="Times New Roman" panose="02020603050405020304" pitchFamily="18" charset="0"/>
              </a:rPr>
              <a:t>Mercury (as Hg) </a:t>
            </a:r>
            <a:r>
              <a:rPr lang="en-US" dirty="0">
                <a:latin typeface="Times New Roman" panose="02020603050405020304" pitchFamily="18" charset="0"/>
                <a:cs typeface="Times New Roman" panose="02020603050405020304" pitchFamily="18" charset="0"/>
              </a:rPr>
              <a:t>– Atomic absorption procedure at 253.7 nm by </a:t>
            </a:r>
            <a:r>
              <a:rPr lang="en-US" dirty="0" err="1">
                <a:latin typeface="Times New Roman" panose="02020603050405020304" pitchFamily="18" charset="0"/>
                <a:cs typeface="Times New Roman" panose="02020603050405020304" pitchFamily="18" charset="0"/>
              </a:rPr>
              <a:t>Mecury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vapour</a:t>
            </a:r>
            <a:r>
              <a:rPr lang="en-US" dirty="0">
                <a:latin typeface="Times New Roman" panose="02020603050405020304" pitchFamily="18" charset="0"/>
                <a:cs typeface="Times New Roman" panose="02020603050405020304" pitchFamily="18" charset="0"/>
              </a:rPr>
              <a:t> </a:t>
            </a:r>
          </a:p>
          <a:p>
            <a:pPr algn="just"/>
            <a:r>
              <a:rPr lang="en-US" b="1" dirty="0">
                <a:latin typeface="Times New Roman" panose="02020603050405020304" pitchFamily="18" charset="0"/>
                <a:cs typeface="Times New Roman" panose="02020603050405020304" pitchFamily="18" charset="0"/>
              </a:rPr>
              <a:t>Lead (as Pb) </a:t>
            </a:r>
            <a:r>
              <a:rPr lang="en-US" dirty="0">
                <a:latin typeface="Times New Roman" panose="02020603050405020304" pitchFamily="18" charset="0"/>
                <a:cs typeface="Times New Roman" panose="02020603050405020304" pitchFamily="18" charset="0"/>
              </a:rPr>
              <a:t>– electro thermal atomic absorption spectrometric method. </a:t>
            </a:r>
          </a:p>
          <a:p>
            <a:pPr algn="just"/>
            <a:r>
              <a:rPr lang="en-US" b="1" dirty="0">
                <a:latin typeface="Times New Roman" panose="02020603050405020304" pitchFamily="18" charset="0"/>
                <a:cs typeface="Times New Roman" panose="02020603050405020304" pitchFamily="18" charset="0"/>
              </a:rPr>
              <a:t>CADMIUM (as Cd) </a:t>
            </a:r>
            <a:r>
              <a:rPr lang="en-US" dirty="0">
                <a:latin typeface="Times New Roman" panose="02020603050405020304" pitchFamily="18" charset="0"/>
                <a:cs typeface="Times New Roman" panose="02020603050405020304" pitchFamily="18" charset="0"/>
              </a:rPr>
              <a:t>– electro thermal atomic absorption spectrometric method </a:t>
            </a:r>
          </a:p>
          <a:p>
            <a:pPr algn="just"/>
            <a:r>
              <a:rPr lang="en-US" b="1" dirty="0">
                <a:latin typeface="Times New Roman" panose="02020603050405020304" pitchFamily="18" charset="0"/>
                <a:cs typeface="Times New Roman" panose="02020603050405020304" pitchFamily="18" charset="0"/>
              </a:rPr>
              <a:t>PENTACHLOROPHENOL (PCP) </a:t>
            </a:r>
            <a:r>
              <a:rPr lang="en-US" dirty="0">
                <a:latin typeface="Times New Roman" panose="02020603050405020304" pitchFamily="18" charset="0"/>
                <a:cs typeface="Times New Roman" panose="02020603050405020304" pitchFamily="18" charset="0"/>
              </a:rPr>
              <a:t>– Soxhlet extraction with acetone, followed by acetylation which is quantified by Gas Chromatograph-Electron Capture Detector (GC-ECD).</a:t>
            </a:r>
          </a:p>
          <a:p>
            <a:pPr algn="just"/>
            <a:r>
              <a:rPr lang="en-US" b="1" dirty="0">
                <a:latin typeface="Times New Roman" panose="02020603050405020304" pitchFamily="18" charset="0"/>
                <a:cs typeface="Times New Roman" panose="02020603050405020304" pitchFamily="18" charset="0"/>
              </a:rPr>
              <a:t>POLYCHLORINATED BIPHENYLS (PCBs) </a:t>
            </a:r>
            <a:r>
              <a:rPr lang="en-US" dirty="0">
                <a:latin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extraction with boiling ethanolic potassium hydroxide solution followed by extraction with hexane which is quantified by GC-ECD by comparing the pattern of the peaks with the pattern of a suitable technical PCB.</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60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17FE-E97E-008A-5B88-21E57A60C4CB}"/>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Trade of products</a:t>
            </a:r>
            <a:endParaRPr lang="en-US" dirty="0"/>
          </a:p>
        </p:txBody>
      </p:sp>
      <p:pic>
        <p:nvPicPr>
          <p:cNvPr id="3" name="Picture 2">
            <a:extLst>
              <a:ext uri="{FF2B5EF4-FFF2-40B4-BE49-F238E27FC236}">
                <a16:creationId xmlns:a16="http://schemas.microsoft.com/office/drawing/2014/main" id="{3914EA29-2BCF-03AE-F742-B22B660A4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543" y="2534417"/>
            <a:ext cx="5633544" cy="2868804"/>
          </a:xfrm>
          <a:prstGeom prst="rect">
            <a:avLst/>
          </a:prstGeom>
        </p:spPr>
      </p:pic>
    </p:spTree>
    <p:extLst>
      <p:ext uri="{BB962C8B-B14F-4D97-AF65-F5344CB8AC3E}">
        <p14:creationId xmlns:p14="http://schemas.microsoft.com/office/powerpoint/2010/main" val="3013354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427890"/>
            <a:ext cx="8915400" cy="3483332"/>
          </a:xfrm>
        </p:spPr>
        <p:txBody>
          <a:bodyPr/>
          <a:lstStyle/>
          <a:p>
            <a:pPr algn="just"/>
            <a:r>
              <a:rPr lang="en-IN" dirty="0">
                <a:latin typeface="Times New Roman" panose="02020603050405020304" pitchFamily="18" charset="0"/>
                <a:cs typeface="Times New Roman" panose="02020603050405020304" pitchFamily="18" charset="0"/>
              </a:rPr>
              <a:t>Shelf-life test</a:t>
            </a:r>
          </a:p>
          <a:p>
            <a:pPr algn="just"/>
            <a:r>
              <a:rPr lang="en-IN" dirty="0">
                <a:latin typeface="Times New Roman" panose="02020603050405020304" pitchFamily="18" charset="0"/>
                <a:cs typeface="Times New Roman" panose="02020603050405020304" pitchFamily="18" charset="0"/>
              </a:rPr>
              <a:t>5.2.4.1 Paper based multilayer laminated /extruded composite sheet shall be tested for shelf-life properties.</a:t>
            </a:r>
          </a:p>
          <a:p>
            <a:pPr algn="just"/>
            <a:r>
              <a:rPr lang="en-US" dirty="0">
                <a:latin typeface="Times New Roman" panose="02020603050405020304" pitchFamily="18" charset="0"/>
                <a:cs typeface="Times New Roman" panose="02020603050405020304" pitchFamily="18" charset="0"/>
              </a:rPr>
              <a:t>5.2.4.2	The shelf-life test for Paper based multilayer laminated /extruded composite sheet shall be carried out at 38 ± 1°C and 90 ± 2 percent RH (accelerated conditions) or 27 ± 1°C and 65 ± 2 percent RH (standard conditions). Aerobic Microbial Count, Staphylococcus Aureus, E. Coli, Coliform Count, Salmonella and Yeast and </a:t>
            </a:r>
            <a:r>
              <a:rPr lang="en-US" dirty="0" err="1">
                <a:latin typeface="Times New Roman" panose="02020603050405020304" pitchFamily="18" charset="0"/>
                <a:cs typeface="Times New Roman" panose="02020603050405020304" pitchFamily="18" charset="0"/>
              </a:rPr>
              <a:t>Mould</a:t>
            </a:r>
            <a:r>
              <a:rPr lang="en-US" dirty="0">
                <a:latin typeface="Times New Roman" panose="02020603050405020304" pitchFamily="18" charset="0"/>
                <a:cs typeface="Times New Roman" panose="02020603050405020304" pitchFamily="18" charset="0"/>
              </a:rPr>
              <a:t> shall be noted initially and required to meet the requirements given in Col 3 of Table 3 when determined as per the method given in Table 3 as per the schedule given in Col 3 and Col 4 of Table 4.</a:t>
            </a:r>
          </a:p>
        </p:txBody>
      </p:sp>
      <p:sp>
        <p:nvSpPr>
          <p:cNvPr id="4" name="Oval 3"/>
          <p:cNvSpPr/>
          <p:nvPr/>
        </p:nvSpPr>
        <p:spPr>
          <a:xfrm>
            <a:off x="2442068" y="346841"/>
            <a:ext cx="9371560" cy="139787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 17753 : 2021 ‘Paper based Multilayer Laminated/Extruded Composite Cartons (Aseptic and Non-Aseptic) for Processed Liquid Food Products and Beverages — Specification’</a:t>
            </a:r>
          </a:p>
        </p:txBody>
      </p:sp>
    </p:spTree>
    <p:extLst>
      <p:ext uri="{BB962C8B-B14F-4D97-AF65-F5344CB8AC3E}">
        <p14:creationId xmlns:p14="http://schemas.microsoft.com/office/powerpoint/2010/main" val="608010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93987"/>
            <a:ext cx="8915400" cy="766514"/>
          </a:xfrm>
        </p:spPr>
        <p:txBody>
          <a:bodyPr/>
          <a:lstStyle/>
          <a:p>
            <a:pPr>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Microbiological parameters for </a:t>
            </a:r>
            <a:r>
              <a:rPr lang="en-IN" b="1" dirty="0" err="1">
                <a:latin typeface="Times New Roman" panose="02020603050405020304" pitchFamily="18" charset="0"/>
                <a:cs typeface="Times New Roman" panose="02020603050405020304" pitchFamily="18" charset="0"/>
              </a:rPr>
              <a:t>Paperbased</a:t>
            </a:r>
            <a:r>
              <a:rPr lang="en-IN" b="1" dirty="0">
                <a:latin typeface="Times New Roman" panose="02020603050405020304" pitchFamily="18" charset="0"/>
                <a:cs typeface="Times New Roman" panose="02020603050405020304" pitchFamily="18" charset="0"/>
              </a:rPr>
              <a:t> multilayer Laminated/ Extruded Composite Sheet</a:t>
            </a:r>
          </a:p>
          <a:p>
            <a:endParaRPr lang="en-IN" b="1" dirty="0"/>
          </a:p>
          <a:p>
            <a:endParaRPr lang="en-IN" b="1" dirty="0"/>
          </a:p>
          <a:p>
            <a:endParaRPr lang="en-IN" b="1" dirty="0"/>
          </a:p>
          <a:p>
            <a:pPr marL="0" indent="0">
              <a:buNone/>
            </a:pPr>
            <a:endParaRPr lang="en-IN" b="1" dirty="0"/>
          </a:p>
          <a:p>
            <a:endParaRPr lang="en-US" dirty="0"/>
          </a:p>
        </p:txBody>
      </p:sp>
      <p:graphicFrame>
        <p:nvGraphicFramePr>
          <p:cNvPr id="4" name="Table 3"/>
          <p:cNvGraphicFramePr>
            <a:graphicFrameLocks noGrp="1"/>
          </p:cNvGraphicFramePr>
          <p:nvPr/>
        </p:nvGraphicFramePr>
        <p:xfrm>
          <a:off x="2971801" y="1387366"/>
          <a:ext cx="8360227" cy="1776247"/>
        </p:xfrm>
        <a:graphic>
          <a:graphicData uri="http://schemas.openxmlformats.org/drawingml/2006/table">
            <a:tbl>
              <a:tblPr firstRow="1" firstCol="1" bandRow="1">
                <a:tableStyleId>{5C22544A-7EE6-4342-B048-85BDC9FD1C3A}</a:tableStyleId>
              </a:tblPr>
              <a:tblGrid>
                <a:gridCol w="925998">
                  <a:extLst>
                    <a:ext uri="{9D8B030D-6E8A-4147-A177-3AD203B41FA5}">
                      <a16:colId xmlns:a16="http://schemas.microsoft.com/office/drawing/2014/main" val="2804293526"/>
                    </a:ext>
                  </a:extLst>
                </a:gridCol>
                <a:gridCol w="4118256">
                  <a:extLst>
                    <a:ext uri="{9D8B030D-6E8A-4147-A177-3AD203B41FA5}">
                      <a16:colId xmlns:a16="http://schemas.microsoft.com/office/drawing/2014/main" val="1698210434"/>
                    </a:ext>
                  </a:extLst>
                </a:gridCol>
                <a:gridCol w="1588630">
                  <a:extLst>
                    <a:ext uri="{9D8B030D-6E8A-4147-A177-3AD203B41FA5}">
                      <a16:colId xmlns:a16="http://schemas.microsoft.com/office/drawing/2014/main" val="541982137"/>
                    </a:ext>
                  </a:extLst>
                </a:gridCol>
                <a:gridCol w="1727343">
                  <a:extLst>
                    <a:ext uri="{9D8B030D-6E8A-4147-A177-3AD203B41FA5}">
                      <a16:colId xmlns:a16="http://schemas.microsoft.com/office/drawing/2014/main" val="3729717383"/>
                    </a:ext>
                  </a:extLst>
                </a:gridCol>
              </a:tblGrid>
              <a:tr h="592083">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SI. No.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Characteristic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Requirement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Method of test, ref to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622501"/>
                  </a:ext>
                </a:extLst>
              </a:tr>
              <a:tr h="296041">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1261665"/>
                  </a:ext>
                </a:extLst>
              </a:tr>
              <a:tr h="296041">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Total bacterial count, CFU/g, Max</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10x10</a:t>
                      </a:r>
                      <a:r>
                        <a:rPr lang="en-US" sz="1400" baseline="300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ISO 8784-1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94020"/>
                  </a:ext>
                </a:extLst>
              </a:tr>
              <a:tr h="296041">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Total spore count, CFU/g, Max</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10x10</a:t>
                      </a:r>
                      <a:r>
                        <a:rPr lang="en-US" sz="1400" baseline="300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ISO 8784-1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9030263"/>
                  </a:ext>
                </a:extLst>
              </a:tr>
              <a:tr h="296041">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Yeast and Mould, CFU/100 cm</a:t>
                      </a:r>
                      <a:r>
                        <a:rPr lang="en-US" sz="1400" baseline="30000">
                          <a:effectLst/>
                          <a:latin typeface="Times New Roman" panose="02020603050405020304" pitchFamily="18" charset="0"/>
                          <a:cs typeface="Times New Roman" panose="02020603050405020304" pitchFamily="18" charset="0"/>
                        </a:rPr>
                        <a:t>2</a:t>
                      </a:r>
                      <a:r>
                        <a:rPr lang="en-US" sz="1400">
                          <a:effectLst/>
                          <a:latin typeface="Times New Roman" panose="02020603050405020304" pitchFamily="18" charset="0"/>
                          <a:cs typeface="Times New Roman" panose="02020603050405020304" pitchFamily="18" charset="0"/>
                        </a:rPr>
                        <a:t>, Max</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ISO 8784-2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972392"/>
                  </a:ext>
                </a:extLst>
              </a:tr>
            </a:tbl>
          </a:graphicData>
        </a:graphic>
      </p:graphicFrame>
      <p:graphicFrame>
        <p:nvGraphicFramePr>
          <p:cNvPr id="5" name="Table 4"/>
          <p:cNvGraphicFramePr>
            <a:graphicFrameLocks noGrp="1"/>
          </p:cNvGraphicFramePr>
          <p:nvPr/>
        </p:nvGraphicFramePr>
        <p:xfrm>
          <a:off x="2971801" y="4277709"/>
          <a:ext cx="8360227" cy="2322790"/>
        </p:xfrm>
        <a:graphic>
          <a:graphicData uri="http://schemas.openxmlformats.org/drawingml/2006/table">
            <a:tbl>
              <a:tblPr firstRow="1" firstCol="1" bandRow="1">
                <a:tableStyleId>{5C22544A-7EE6-4342-B048-85BDC9FD1C3A}</a:tableStyleId>
              </a:tblPr>
              <a:tblGrid>
                <a:gridCol w="1067770">
                  <a:extLst>
                    <a:ext uri="{9D8B030D-6E8A-4147-A177-3AD203B41FA5}">
                      <a16:colId xmlns:a16="http://schemas.microsoft.com/office/drawing/2014/main" val="1651544387"/>
                    </a:ext>
                  </a:extLst>
                </a:gridCol>
                <a:gridCol w="2312457">
                  <a:extLst>
                    <a:ext uri="{9D8B030D-6E8A-4147-A177-3AD203B41FA5}">
                      <a16:colId xmlns:a16="http://schemas.microsoft.com/office/drawing/2014/main" val="277675158"/>
                    </a:ext>
                  </a:extLst>
                </a:gridCol>
                <a:gridCol w="2697379">
                  <a:extLst>
                    <a:ext uri="{9D8B030D-6E8A-4147-A177-3AD203B41FA5}">
                      <a16:colId xmlns:a16="http://schemas.microsoft.com/office/drawing/2014/main" val="3583801893"/>
                    </a:ext>
                  </a:extLst>
                </a:gridCol>
                <a:gridCol w="2282621">
                  <a:extLst>
                    <a:ext uri="{9D8B030D-6E8A-4147-A177-3AD203B41FA5}">
                      <a16:colId xmlns:a16="http://schemas.microsoft.com/office/drawing/2014/main" val="1114607662"/>
                    </a:ext>
                  </a:extLst>
                </a:gridCol>
              </a:tblGrid>
              <a:tr h="388091">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SI.</a:t>
                      </a:r>
                      <a:r>
                        <a:rPr lang="en-US" sz="1400" baseline="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No.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Shelf Life(month)</a:t>
                      </a:r>
                      <a:r>
                        <a:rPr lang="en-US" sz="1400" baseline="30000" dirty="0">
                          <a:effectLst/>
                          <a:latin typeface="Times New Roman" panose="02020603050405020304" pitchFamily="18" charset="0"/>
                          <a:cs typeface="Times New Roman" panose="02020603050405020304" pitchFamily="18" charset="0"/>
                        </a:rPr>
                        <a:t> 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Accelerated Condition (Days)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Standard condition (Days)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336193"/>
                  </a:ext>
                </a:extLst>
              </a:tr>
              <a:tr h="244383">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(4)</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746229"/>
                  </a:ext>
                </a:extLst>
              </a:tr>
              <a:tr h="244383">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30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90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040510"/>
                  </a:ext>
                </a:extLst>
              </a:tr>
              <a:tr h="244383">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60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180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1918928"/>
                  </a:ext>
                </a:extLst>
              </a:tr>
              <a:tr h="244383">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iii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90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270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853414"/>
                  </a:ext>
                </a:extLst>
              </a:tr>
              <a:tr h="244383">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iv</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120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365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211245"/>
                  </a:ext>
                </a:extLst>
              </a:tr>
              <a:tr h="224018">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v</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10n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30n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067164"/>
                  </a:ext>
                </a:extLst>
              </a:tr>
              <a:tr h="488766">
                <a:tc gridSpan="4">
                  <a:txBody>
                    <a:bodyPr/>
                    <a:lstStyle/>
                    <a:p>
                      <a:pPr>
                        <a:spcAft>
                          <a:spcPts val="0"/>
                        </a:spcAft>
                      </a:pPr>
                      <a:r>
                        <a:rPr lang="en-US" sz="1400" baseline="30000" dirty="0">
                          <a:effectLst/>
                          <a:latin typeface="Times New Roman" panose="02020603050405020304" pitchFamily="18" charset="0"/>
                          <a:cs typeface="Times New Roman" panose="02020603050405020304" pitchFamily="18" charset="0"/>
                        </a:rPr>
                        <a:t>1)</a:t>
                      </a:r>
                      <a:r>
                        <a:rPr lang="en-US" sz="1400" dirty="0">
                          <a:effectLst/>
                          <a:latin typeface="Times New Roman" panose="02020603050405020304" pitchFamily="18" charset="0"/>
                          <a:cs typeface="Times New Roman" panose="02020603050405020304" pitchFamily="18" charset="0"/>
                        </a:rPr>
                        <a:t> The period at 6.2.2 (c) from the date ‘date of manufacture’.</a:t>
                      </a:r>
                    </a:p>
                    <a:p>
                      <a:pPr>
                        <a:spcAft>
                          <a:spcPts val="0"/>
                        </a:spcAft>
                      </a:pPr>
                      <a:r>
                        <a:rPr lang="en-US" sz="1400" baseline="30000" dirty="0">
                          <a:effectLst/>
                          <a:latin typeface="Times New Roman" panose="02020603050405020304" pitchFamily="18" charset="0"/>
                          <a:cs typeface="Times New Roman" panose="02020603050405020304" pitchFamily="18" charset="0"/>
                        </a:rPr>
                        <a:t>2) </a:t>
                      </a:r>
                      <a:r>
                        <a:rPr lang="en-US" sz="1400" dirty="0">
                          <a:effectLst/>
                          <a:latin typeface="Times New Roman" panose="02020603050405020304" pitchFamily="18" charset="0"/>
                          <a:cs typeface="Times New Roman" panose="02020603050405020304" pitchFamily="18" charset="0"/>
                        </a:rPr>
                        <a:t>n is shelf life of product in months.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4680681"/>
                  </a:ext>
                </a:extLst>
              </a:tr>
            </a:tbl>
          </a:graphicData>
        </a:graphic>
      </p:graphicFrame>
      <p:sp>
        <p:nvSpPr>
          <p:cNvPr id="8" name="Rectangle 7"/>
          <p:cNvSpPr/>
          <p:nvPr/>
        </p:nvSpPr>
        <p:spPr>
          <a:xfrm>
            <a:off x="5108027" y="3563007"/>
            <a:ext cx="3930869" cy="4414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Test Period for the Shelf-life test</a:t>
            </a:r>
            <a:endParaRPr lang="en-US" dirty="0"/>
          </a:p>
        </p:txBody>
      </p:sp>
    </p:spTree>
    <p:extLst>
      <p:ext uri="{BB962C8B-B14F-4D97-AF65-F5344CB8AC3E}">
        <p14:creationId xmlns:p14="http://schemas.microsoft.com/office/powerpoint/2010/main" val="2475332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26621"/>
          </a:xfrm>
        </p:spPr>
        <p:txBody>
          <a:bodyPr>
            <a:normAutofit/>
          </a:bodyPr>
          <a:lstStyle/>
          <a:p>
            <a:r>
              <a:rPr lang="en-US" sz="2400" dirty="0">
                <a:latin typeface="Times New Roman" panose="02020603050405020304" pitchFamily="18" charset="0"/>
                <a:cs typeface="Times New Roman" panose="02020603050405020304" pitchFamily="18" charset="0"/>
              </a:rPr>
              <a:t>(Cont.)</a:t>
            </a:r>
            <a:endParaRPr lang="en-US" sz="2400" dirty="0"/>
          </a:p>
        </p:txBody>
      </p:sp>
      <p:sp>
        <p:nvSpPr>
          <p:cNvPr id="3" name="Content Placeholder 2"/>
          <p:cNvSpPr>
            <a:spLocks noGrp="1"/>
          </p:cNvSpPr>
          <p:nvPr>
            <p:ph idx="1"/>
          </p:nvPr>
        </p:nvSpPr>
        <p:spPr>
          <a:xfrm>
            <a:off x="2785241" y="1839310"/>
            <a:ext cx="8719371" cy="4214648"/>
          </a:xfrm>
        </p:spPr>
        <p:txBody>
          <a:bodyPr>
            <a:normAutofit/>
          </a:bodyPr>
          <a:lstStyle/>
          <a:p>
            <a:pPr algn="just"/>
            <a:r>
              <a:rPr lang="en-IN" dirty="0">
                <a:latin typeface="Times New Roman" panose="02020603050405020304" pitchFamily="18" charset="0"/>
                <a:cs typeface="Times New Roman" panose="02020603050405020304" pitchFamily="18" charset="0"/>
              </a:rPr>
              <a:t>During the test period the Paper based multilayer laminated /extruded composite sheet shall be observed for any delamination and deformation into the laminated structure. The sheet shall meet the requirements given in Col 3 of the Table 3 for microbiological parameters. The Paper based multilayer laminated /extruded composite sheet shall be accepted when:</a:t>
            </a:r>
          </a:p>
          <a:p>
            <a:pPr lvl="1" algn="just">
              <a:buAutoNum type="alphaLcParenBoth"/>
            </a:pPr>
            <a:r>
              <a:rPr lang="en-IN" sz="1800" dirty="0">
                <a:latin typeface="Times New Roman" panose="02020603050405020304" pitchFamily="18" charset="0"/>
                <a:cs typeface="Times New Roman" panose="02020603050405020304" pitchFamily="18" charset="0"/>
              </a:rPr>
              <a:t>The sheet meets the requirements for microbiological parameters at the end of days declared as shelf life or at the end of accelerated condition days; and</a:t>
            </a:r>
          </a:p>
          <a:p>
            <a:pPr lvl="1" algn="just">
              <a:buAutoNum type="alphaLcParenBoth"/>
            </a:pPr>
            <a:r>
              <a:rPr lang="en-IN" sz="1800" dirty="0">
                <a:latin typeface="Times New Roman" panose="02020603050405020304" pitchFamily="18" charset="0"/>
                <a:cs typeface="Times New Roman" panose="02020603050405020304" pitchFamily="18" charset="0"/>
              </a:rPr>
              <a:t>there is no delamination and no deformation into the Paper based multilayer laminated /extruded composite sheet at the end of days declared as shelf life and at the end of accelerated condition days.</a:t>
            </a: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3569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8152"/>
          </a:xfrm>
        </p:spPr>
        <p:txBody>
          <a:bodyPr>
            <a:normAutofit/>
          </a:bodyPr>
          <a:lstStyle/>
          <a:p>
            <a:r>
              <a:rPr lang="en-US" sz="2400" dirty="0">
                <a:latin typeface="Times New Roman" panose="02020603050405020304" pitchFamily="18" charset="0"/>
                <a:cs typeface="Times New Roman" panose="02020603050405020304" pitchFamily="18" charset="0"/>
              </a:rPr>
              <a:t>(Cont.)</a:t>
            </a:r>
            <a:endParaRPr lang="en-US" sz="2400" dirty="0"/>
          </a:p>
        </p:txBody>
      </p:sp>
      <p:sp>
        <p:nvSpPr>
          <p:cNvPr id="3" name="Content Placeholder 2"/>
          <p:cNvSpPr>
            <a:spLocks noGrp="1"/>
          </p:cNvSpPr>
          <p:nvPr>
            <p:ph idx="1"/>
          </p:nvPr>
        </p:nvSpPr>
        <p:spPr>
          <a:xfrm>
            <a:off x="2589212" y="1608083"/>
            <a:ext cx="8915400" cy="5013434"/>
          </a:xfrm>
        </p:spPr>
        <p:txBody>
          <a:bodyPr>
            <a:normAutofit/>
          </a:bodyPr>
          <a:lstStyle/>
          <a:p>
            <a:pPr algn="just"/>
            <a:r>
              <a:rPr lang="en-US" sz="1600" b="1" dirty="0">
                <a:latin typeface="Times New Roman" panose="02020603050405020304" pitchFamily="18" charset="0"/>
                <a:cs typeface="Times New Roman" panose="02020603050405020304" pitchFamily="18" charset="0"/>
              </a:rPr>
              <a:t>5.2.5 Water </a:t>
            </a:r>
            <a:r>
              <a:rPr lang="en-US" sz="1600" b="1" dirty="0" err="1">
                <a:latin typeface="Times New Roman" panose="02020603050405020304" pitchFamily="18" charset="0"/>
                <a:cs typeface="Times New Roman" panose="02020603050405020304" pitchFamily="18" charset="0"/>
              </a:rPr>
              <a:t>Vapour</a:t>
            </a:r>
            <a:r>
              <a:rPr lang="en-US" sz="1600" b="1" dirty="0">
                <a:latin typeface="Times New Roman" panose="02020603050405020304" pitchFamily="18" charset="0"/>
                <a:cs typeface="Times New Roman" panose="02020603050405020304" pitchFamily="18" charset="0"/>
              </a:rPr>
              <a:t> Transmission Rate (WVTR) and Oxygen Transmission Rate (OTR) </a:t>
            </a:r>
          </a:p>
          <a:p>
            <a:pPr marL="400050" lvl="1" indent="0" algn="just">
              <a:buNone/>
            </a:pPr>
            <a:r>
              <a:rPr lang="en-US" sz="1400" b="1" dirty="0">
                <a:latin typeface="Times New Roman" panose="02020603050405020304" pitchFamily="18" charset="0"/>
                <a:cs typeface="Times New Roman" panose="02020603050405020304" pitchFamily="18" charset="0"/>
              </a:rPr>
              <a:t>5.2.5.1 </a:t>
            </a:r>
            <a:r>
              <a:rPr lang="en-US" sz="1400" dirty="0">
                <a:latin typeface="Times New Roman" panose="02020603050405020304" pitchFamily="18" charset="0"/>
                <a:cs typeface="Times New Roman" panose="02020603050405020304" pitchFamily="18" charset="0"/>
              </a:rPr>
              <a:t>The paper based multilayer laminated/ extruded composite sheet passing the shelf-life test shall be tested for water </a:t>
            </a:r>
            <a:r>
              <a:rPr lang="en-US" sz="1400" dirty="0" err="1">
                <a:latin typeface="Times New Roman" panose="02020603050405020304" pitchFamily="18" charset="0"/>
                <a:cs typeface="Times New Roman" panose="02020603050405020304" pitchFamily="18" charset="0"/>
              </a:rPr>
              <a:t>vapour</a:t>
            </a:r>
            <a:r>
              <a:rPr lang="en-US" sz="1400" dirty="0">
                <a:latin typeface="Times New Roman" panose="02020603050405020304" pitchFamily="18" charset="0"/>
                <a:cs typeface="Times New Roman" panose="02020603050405020304" pitchFamily="18" charset="0"/>
              </a:rPr>
              <a:t> transmission rate (WVTR) according to Annex C or IS 17846 and Oxygen transmission rate according to ISO 15105-2.</a:t>
            </a:r>
          </a:p>
          <a:p>
            <a:pPr marL="400050" lvl="1" indent="0" algn="just">
              <a:buNone/>
            </a:pPr>
            <a:r>
              <a:rPr lang="en-US" sz="1400" b="1" dirty="0">
                <a:latin typeface="Times New Roman" panose="02020603050405020304" pitchFamily="18" charset="0"/>
                <a:cs typeface="Times New Roman" panose="02020603050405020304" pitchFamily="18" charset="0"/>
              </a:rPr>
              <a:t>5.2.5.2 </a:t>
            </a:r>
            <a:r>
              <a:rPr lang="en-US" sz="1400" dirty="0">
                <a:latin typeface="Times New Roman" panose="02020603050405020304" pitchFamily="18" charset="0"/>
                <a:cs typeface="Times New Roman" panose="02020603050405020304" pitchFamily="18" charset="0"/>
              </a:rPr>
              <a:t>The requirements for WVTR and OTR shall be declared by manufacturer of paper based multilayer laminated/ extruded composite sheet/carton based on the </a:t>
            </a:r>
            <a:r>
              <a:rPr lang="en-US" sz="1400" b="1" dirty="0">
                <a:latin typeface="Times New Roman" panose="02020603050405020304" pitchFamily="18" charset="0"/>
                <a:cs typeface="Times New Roman" panose="02020603050405020304" pitchFamily="18" charset="0"/>
              </a:rPr>
              <a:t>5.2.5.1</a:t>
            </a:r>
            <a:r>
              <a:rPr lang="en-US" sz="1400" dirty="0">
                <a:latin typeface="Times New Roman" panose="02020603050405020304" pitchFamily="18" charset="0"/>
                <a:cs typeface="Times New Roman" panose="02020603050405020304" pitchFamily="18" charset="0"/>
              </a:rPr>
              <a:t>. Samples shall be assessed on declared value. The WVTR and OTR when measured in accordance with</a:t>
            </a:r>
            <a:r>
              <a:rPr lang="en-US" sz="1400" b="1" dirty="0">
                <a:latin typeface="Times New Roman" panose="02020603050405020304" pitchFamily="18" charset="0"/>
                <a:cs typeface="Times New Roman" panose="02020603050405020304" pitchFamily="18" charset="0"/>
              </a:rPr>
              <a:t> 5.2.5.1 </a:t>
            </a:r>
            <a:r>
              <a:rPr lang="en-US" sz="1400" dirty="0">
                <a:latin typeface="Times New Roman" panose="02020603050405020304" pitchFamily="18" charset="0"/>
                <a:cs typeface="Times New Roman" panose="02020603050405020304" pitchFamily="18" charset="0"/>
              </a:rPr>
              <a:t>shall be within ± 5 percent of the declared value.</a:t>
            </a:r>
            <a:r>
              <a:rPr lang="en-US" sz="1600" dirty="0">
                <a:latin typeface="Times New Roman" panose="02020603050405020304" pitchFamily="18" charset="0"/>
                <a:cs typeface="Times New Roman" panose="02020603050405020304" pitchFamily="18" charset="0"/>
              </a:rPr>
              <a:t> </a:t>
            </a:r>
          </a:p>
          <a:p>
            <a:pPr algn="just"/>
            <a:r>
              <a:rPr lang="en-US" sz="1600" b="1" dirty="0">
                <a:latin typeface="Times New Roman" panose="02020603050405020304" pitchFamily="18" charset="0"/>
                <a:cs typeface="Times New Roman" panose="02020603050405020304" pitchFamily="18" charset="0"/>
              </a:rPr>
              <a:t>5.2.6 Print Resistance Test</a:t>
            </a:r>
          </a:p>
          <a:p>
            <a:pPr marL="400050" lvl="1" indent="0" algn="just">
              <a:buNone/>
            </a:pPr>
            <a:r>
              <a:rPr lang="en-US" sz="1400" dirty="0">
                <a:latin typeface="Times New Roman" panose="02020603050405020304" pitchFamily="18" charset="0"/>
                <a:cs typeface="Times New Roman" panose="02020603050405020304" pitchFamily="18" charset="0"/>
              </a:rPr>
              <a:t>The printed paper based multilayer laminated/extruded composite cartons when tested in accordance with the method given in Annex D shall not show any significant removal of the print from the surface and the print shall be legible to the naked eye after the test. </a:t>
            </a:r>
            <a:endParaRPr lang="en-US" dirty="0">
              <a:latin typeface="Times New Roman" panose="02020603050405020304" pitchFamily="18" charset="0"/>
              <a:cs typeface="Times New Roman" panose="02020603050405020304" pitchFamily="18" charset="0"/>
            </a:endParaRPr>
          </a:p>
          <a:p>
            <a:pPr marL="800100" lvl="2" indent="0" algn="just">
              <a:buNone/>
            </a:pPr>
            <a:r>
              <a:rPr lang="en-US" sz="1200" b="1" dirty="0">
                <a:latin typeface="Times New Roman" panose="02020603050405020304" pitchFamily="18" charset="0"/>
                <a:cs typeface="Times New Roman" panose="02020603050405020304" pitchFamily="18" charset="0"/>
              </a:rPr>
              <a:t>NOTE</a:t>
            </a:r>
            <a:r>
              <a:rPr lang="en-US" sz="1200" dirty="0">
                <a:latin typeface="Times New Roman" panose="02020603050405020304" pitchFamily="18" charset="0"/>
                <a:cs typeface="Times New Roman" panose="02020603050405020304" pitchFamily="18" charset="0"/>
              </a:rPr>
              <a:t> — Print resistance test will not be applicable to composite cartons where outer surface of the carton is laminated/extruded with plastic film. </a:t>
            </a:r>
            <a:endParaRPr lang="en-US"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5.2.7 Ink Adhesion Test </a:t>
            </a:r>
            <a:r>
              <a:rPr lang="en-US" sz="1600" dirty="0">
                <a:latin typeface="Times New Roman" panose="02020603050405020304" pitchFamily="18" charset="0"/>
                <a:cs typeface="Times New Roman" panose="02020603050405020304" pitchFamily="18" charset="0"/>
              </a:rPr>
              <a:t>— The printed matter on the paper based multilayer laminated/extruded composite cartons when tested in accordance with the method given in Annex E shall be still legible. </a:t>
            </a:r>
          </a:p>
          <a:p>
            <a:pPr marL="857250" lvl="2" indent="0" algn="just">
              <a:buNone/>
            </a:pPr>
            <a:r>
              <a:rPr lang="en-US" sz="1200" b="1" dirty="0">
                <a:latin typeface="Times New Roman" panose="02020603050405020304" pitchFamily="18" charset="0"/>
                <a:cs typeface="Times New Roman" panose="02020603050405020304" pitchFamily="18" charset="0"/>
              </a:rPr>
              <a:t>NOTE</a:t>
            </a:r>
            <a:r>
              <a:rPr lang="en-US" sz="1200" dirty="0">
                <a:latin typeface="Times New Roman" panose="02020603050405020304" pitchFamily="18" charset="0"/>
                <a:cs typeface="Times New Roman" panose="02020603050405020304" pitchFamily="18" charset="0"/>
              </a:rPr>
              <a:t> — Ink adhesion test will not be applicable to composite cartons where outer surface of the carton is laminated/extruded with plastic film.</a:t>
            </a:r>
          </a:p>
          <a:p>
            <a:endParaRPr lang="en-US" dirty="0"/>
          </a:p>
        </p:txBody>
      </p:sp>
    </p:spTree>
    <p:extLst>
      <p:ext uri="{BB962C8B-B14F-4D97-AF65-F5344CB8AC3E}">
        <p14:creationId xmlns:p14="http://schemas.microsoft.com/office/powerpoint/2010/main" val="1766612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9504-5DE9-7149-800B-CC166597B8C6}"/>
              </a:ext>
            </a:extLst>
          </p:cNvPr>
          <p:cNvSpPr>
            <a:spLocks noGrp="1"/>
          </p:cNvSpPr>
          <p:nvPr>
            <p:ph type="title"/>
          </p:nvPr>
        </p:nvSpPr>
        <p:spPr/>
        <p:txBody>
          <a:bodyPr/>
          <a:lstStyle/>
          <a:p>
            <a:r>
              <a:rPr lang="en-US" b="1" dirty="0"/>
              <a:t>Code of practices</a:t>
            </a:r>
          </a:p>
        </p:txBody>
      </p:sp>
      <p:sp>
        <p:nvSpPr>
          <p:cNvPr id="3" name="Text Placeholder 2">
            <a:extLst>
              <a:ext uri="{FF2B5EF4-FFF2-40B4-BE49-F238E27FC236}">
                <a16:creationId xmlns:a16="http://schemas.microsoft.com/office/drawing/2014/main" id="{908037A0-516A-6CCD-7E14-8BA234EAB32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50656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B2555-E37C-4861-9CB9-7318827AF0EF}"/>
              </a:ext>
            </a:extLst>
          </p:cNvPr>
          <p:cNvSpPr>
            <a:spLocks noGrp="1"/>
          </p:cNvSpPr>
          <p:nvPr>
            <p:ph type="title"/>
          </p:nvPr>
        </p:nvSpPr>
        <p:spPr/>
        <p:txBody>
          <a:bodyPr/>
          <a:lstStyle/>
          <a:p>
            <a:r>
              <a:rPr lang="en-US" dirty="0"/>
              <a:t>Examples</a:t>
            </a:r>
          </a:p>
        </p:txBody>
      </p:sp>
      <p:sp>
        <p:nvSpPr>
          <p:cNvPr id="5" name="Content Placeholder 4">
            <a:extLst>
              <a:ext uri="{FF2B5EF4-FFF2-40B4-BE49-F238E27FC236}">
                <a16:creationId xmlns:a16="http://schemas.microsoft.com/office/drawing/2014/main" id="{8D87290E-C193-3DA9-24D9-764134DA9E33}"/>
              </a:ext>
            </a:extLst>
          </p:cNvPr>
          <p:cNvSpPr>
            <a:spLocks noGrp="1"/>
          </p:cNvSpPr>
          <p:nvPr>
            <p:ph sz="half" idx="1"/>
          </p:nvPr>
        </p:nvSpPr>
        <p:spPr>
          <a:ln>
            <a:solidFill>
              <a:srgbClr val="FF0000"/>
            </a:solidFill>
          </a:ln>
        </p:spPr>
        <p:txBody>
          <a:bodyPr>
            <a:normAutofit fontScale="85000" lnSpcReduction="20000"/>
          </a:bodyPr>
          <a:lstStyle/>
          <a:p>
            <a:pPr marL="0" indent="0">
              <a:buNone/>
            </a:pPr>
            <a:r>
              <a:rPr lang="en-US" b="1" dirty="0"/>
              <a:t>IS 4645:2024 Storage of Paper and board – Code of practice </a:t>
            </a:r>
          </a:p>
          <a:p>
            <a:pPr marL="0" indent="0">
              <a:buNone/>
            </a:pPr>
            <a:r>
              <a:rPr lang="en-IN" dirty="0">
                <a:solidFill>
                  <a:srgbClr val="000000"/>
                </a:solidFill>
                <a:effectLst/>
              </a:rPr>
              <a:t>This standard provides guidance on practices to be followed for the storage of paper and board.</a:t>
            </a:r>
          </a:p>
          <a:p>
            <a:pPr marL="0" indent="0">
              <a:buNone/>
            </a:pPr>
            <a:endParaRPr lang="en-US" dirty="0"/>
          </a:p>
          <a:p>
            <a:pPr marL="0" indent="0">
              <a:buNone/>
            </a:pPr>
            <a:r>
              <a:rPr lang="en-US" dirty="0"/>
              <a:t>Structure of the warehouse, mode of stacking and general precautions to protect damage by insects and rodents and protection against environmental damage and fire have been suggested in the standard.</a:t>
            </a:r>
          </a:p>
        </p:txBody>
      </p:sp>
      <p:sp>
        <p:nvSpPr>
          <p:cNvPr id="6" name="Content Placeholder 5">
            <a:extLst>
              <a:ext uri="{FF2B5EF4-FFF2-40B4-BE49-F238E27FC236}">
                <a16:creationId xmlns:a16="http://schemas.microsoft.com/office/drawing/2014/main" id="{75375B14-9E46-5447-93F8-66CDF76C8E0F}"/>
              </a:ext>
            </a:extLst>
          </p:cNvPr>
          <p:cNvSpPr>
            <a:spLocks noGrp="1"/>
          </p:cNvSpPr>
          <p:nvPr>
            <p:ph sz="half" idx="2"/>
          </p:nvPr>
        </p:nvSpPr>
        <p:spPr>
          <a:ln>
            <a:solidFill>
              <a:srgbClr val="FF0000"/>
            </a:solidFill>
          </a:ln>
        </p:spPr>
        <p:txBody>
          <a:bodyPr>
            <a:normAutofit fontScale="85000" lnSpcReduction="20000"/>
          </a:bodyPr>
          <a:lstStyle/>
          <a:p>
            <a:pPr marL="0" indent="0">
              <a:buNone/>
            </a:pPr>
            <a:r>
              <a:rPr lang="en-US" b="1" dirty="0"/>
              <a:t>IS 6481:1971 Guide for principal uses and styles  of </a:t>
            </a:r>
            <a:r>
              <a:rPr lang="en-US" b="1" dirty="0" err="1"/>
              <a:t>fibreboard</a:t>
            </a:r>
            <a:r>
              <a:rPr lang="en-US" b="1" dirty="0"/>
              <a:t> containers</a:t>
            </a:r>
          </a:p>
          <a:p>
            <a:pPr marL="0" indent="0">
              <a:buNone/>
            </a:pPr>
            <a:r>
              <a:rPr lang="en-IN" sz="1800" dirty="0">
                <a:effectLst/>
                <a:latin typeface="NewCenturySchlbk"/>
              </a:rPr>
              <a:t>This standard gives the factors to be considered for the use and design of fibreboard containers. It also gives various styles of fibreboard containers and the various methods for their closing. </a:t>
            </a:r>
          </a:p>
          <a:p>
            <a:pPr marL="0" indent="0">
              <a:buNone/>
            </a:pPr>
            <a:endParaRPr lang="en-IN" dirty="0">
              <a:latin typeface="NewCenturySchlbk"/>
            </a:endParaRPr>
          </a:p>
          <a:p>
            <a:pPr marL="0" indent="0">
              <a:buNone/>
            </a:pPr>
            <a:r>
              <a:rPr lang="en-IN" sz="1800" dirty="0">
                <a:effectLst/>
                <a:latin typeface="NewCenturySchlbk"/>
              </a:rPr>
              <a:t>This standard covers </a:t>
            </a:r>
          </a:p>
          <a:p>
            <a:pPr>
              <a:buAutoNum type="alphaLcParenBoth"/>
            </a:pPr>
            <a:r>
              <a:rPr lang="en-IN" sz="1800" dirty="0">
                <a:effectLst/>
                <a:latin typeface="NewCenturySchlbk"/>
              </a:rPr>
              <a:t>Guiding factors for using fibreboard containers</a:t>
            </a:r>
          </a:p>
          <a:p>
            <a:pPr>
              <a:buAutoNum type="alphaLcParenBoth"/>
            </a:pPr>
            <a:r>
              <a:rPr lang="en-IN" dirty="0">
                <a:latin typeface="NewCenturySchlbk"/>
              </a:rPr>
              <a:t>Symbols and abbreviations </a:t>
            </a:r>
          </a:p>
          <a:p>
            <a:pPr>
              <a:buAutoNum type="alphaLcParenBoth"/>
            </a:pPr>
            <a:r>
              <a:rPr lang="en-IN" sz="1800" dirty="0">
                <a:effectLst/>
                <a:latin typeface="NewCenturySchlbk"/>
              </a:rPr>
              <a:t>Guidance for using the code</a:t>
            </a:r>
          </a:p>
          <a:p>
            <a:pPr>
              <a:buAutoNum type="alphaLcParenBoth"/>
            </a:pPr>
            <a:r>
              <a:rPr lang="en-IN" dirty="0">
                <a:latin typeface="NewCenturySchlbk"/>
              </a:rPr>
              <a:t>Basic type groups of boxes</a:t>
            </a:r>
          </a:p>
          <a:p>
            <a:pPr>
              <a:buAutoNum type="alphaLcParenBoth"/>
            </a:pPr>
            <a:r>
              <a:rPr lang="en-IN" dirty="0">
                <a:latin typeface="NewCenturySchlbk"/>
              </a:rPr>
              <a:t>Guidance for closing of the boxes </a:t>
            </a:r>
            <a:endParaRPr lang="en-IN" dirty="0"/>
          </a:p>
          <a:p>
            <a:pPr marL="0" indent="0">
              <a:buNone/>
            </a:pPr>
            <a:endParaRPr lang="en-US" b="1" dirty="0"/>
          </a:p>
        </p:txBody>
      </p:sp>
    </p:spTree>
    <p:extLst>
      <p:ext uri="{BB962C8B-B14F-4D97-AF65-F5344CB8AC3E}">
        <p14:creationId xmlns:p14="http://schemas.microsoft.com/office/powerpoint/2010/main" val="234882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6210DC-0745-D1FB-1AA3-C7BB8206BF99}"/>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8CB1C00-8E5A-1179-F3A5-1EF8418C8BA8}"/>
              </a:ext>
            </a:extLst>
          </p:cNvPr>
          <p:cNvSpPr>
            <a:spLocks noGrp="1"/>
          </p:cNvSpPr>
          <p:nvPr>
            <p:ph idx="1"/>
          </p:nvPr>
        </p:nvSpPr>
        <p:spPr/>
        <p:txBody>
          <a:bodyPr/>
          <a:lstStyle/>
          <a:p>
            <a:pPr marL="0" indent="0">
              <a:buNone/>
            </a:pPr>
            <a:r>
              <a:rPr lang="en-US" b="1" dirty="0"/>
              <a:t>IS 6211:1993 Code of practice for packaging of paper and board</a:t>
            </a:r>
          </a:p>
          <a:p>
            <a:pPr marL="0" indent="0">
              <a:buNone/>
            </a:pPr>
            <a:r>
              <a:rPr lang="en-IN" dirty="0"/>
              <a:t>This standard lays down the recommended practices to be adopted in the packaging of common varieties of paper and board. Packaging practices for special types of paper like tissue, varnish, etc, are not covered in this standard.</a:t>
            </a:r>
          </a:p>
          <a:p>
            <a:pPr marL="0" indent="0">
              <a:buNone/>
            </a:pPr>
            <a:endParaRPr lang="en-IN" dirty="0"/>
          </a:p>
          <a:p>
            <a:pPr marL="0" indent="0">
              <a:buNone/>
            </a:pPr>
            <a:r>
              <a:rPr lang="en-IN" dirty="0"/>
              <a:t>This standard provides guidance on </a:t>
            </a:r>
          </a:p>
          <a:p>
            <a:pPr>
              <a:buAutoNum type="alphaLcParenBoth"/>
            </a:pPr>
            <a:r>
              <a:rPr lang="en-IN" dirty="0"/>
              <a:t>Packing in reams</a:t>
            </a:r>
          </a:p>
          <a:p>
            <a:pPr>
              <a:buAutoNum type="alphaLcParenBoth"/>
            </a:pPr>
            <a:r>
              <a:rPr lang="en-IN" dirty="0"/>
              <a:t>Racking in reels</a:t>
            </a:r>
          </a:p>
          <a:p>
            <a:pPr>
              <a:buAutoNum type="alphaLcParenBoth"/>
            </a:pPr>
            <a:r>
              <a:rPr lang="en-IN" dirty="0"/>
              <a:t>Packing of paper for export </a:t>
            </a:r>
          </a:p>
          <a:p>
            <a:pPr marL="0" indent="0">
              <a:buNone/>
            </a:pPr>
            <a:endParaRPr lang="en-US" dirty="0"/>
          </a:p>
        </p:txBody>
      </p:sp>
    </p:spTree>
    <p:extLst>
      <p:ext uri="{BB962C8B-B14F-4D97-AF65-F5344CB8AC3E}">
        <p14:creationId xmlns:p14="http://schemas.microsoft.com/office/powerpoint/2010/main" val="1401015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0D9F-C8AB-8E59-96D0-FC80B7EAC146}"/>
              </a:ext>
            </a:extLst>
          </p:cNvPr>
          <p:cNvSpPr>
            <a:spLocks noGrp="1"/>
          </p:cNvSpPr>
          <p:nvPr>
            <p:ph type="title"/>
          </p:nvPr>
        </p:nvSpPr>
        <p:spPr>
          <a:xfrm>
            <a:off x="2592925" y="624110"/>
            <a:ext cx="8022524" cy="773766"/>
          </a:xfrm>
        </p:spPr>
        <p:txBody>
          <a:bodyPr>
            <a:normAutofit/>
          </a:bodyPr>
          <a:lstStyle/>
          <a:p>
            <a:pPr algn="ctr"/>
            <a:r>
              <a:rPr lang="en-US" sz="28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Raw materials </a:t>
            </a:r>
          </a:p>
        </p:txBody>
      </p:sp>
      <p:sp>
        <p:nvSpPr>
          <p:cNvPr id="4" name="Content Placeholder 3">
            <a:extLst>
              <a:ext uri="{FF2B5EF4-FFF2-40B4-BE49-F238E27FC236}">
                <a16:creationId xmlns:a16="http://schemas.microsoft.com/office/drawing/2014/main" id="{309546CF-07C5-94FA-9F49-ADC5D43ABA20}"/>
              </a:ext>
            </a:extLst>
          </p:cNvPr>
          <p:cNvSpPr>
            <a:spLocks noGrp="1"/>
          </p:cNvSpPr>
          <p:nvPr>
            <p:ph sz="half" idx="2"/>
          </p:nvPr>
        </p:nvSpPr>
        <p:spPr>
          <a:xfrm>
            <a:off x="7190747" y="1545022"/>
            <a:ext cx="4313864" cy="1681654"/>
          </a:xfrm>
        </p:spPr>
        <p:txBody>
          <a:bodyPr/>
          <a:lstStyle/>
          <a:p>
            <a:endParaRPr lang="en-US" dirty="0"/>
          </a:p>
          <a:p>
            <a:pPr marL="40005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628" y="3741682"/>
            <a:ext cx="3699641" cy="3116318"/>
          </a:xfrm>
          <a:prstGeom prst="rect">
            <a:avLst/>
          </a:prstGeom>
        </p:spPr>
      </p:pic>
      <p:sp>
        <p:nvSpPr>
          <p:cNvPr id="8" name="Rounded Rectangle 7"/>
          <p:cNvSpPr/>
          <p:nvPr/>
        </p:nvSpPr>
        <p:spPr>
          <a:xfrm>
            <a:off x="2779986" y="1671145"/>
            <a:ext cx="3478923" cy="155553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Pulp </a:t>
            </a:r>
          </a:p>
          <a:p>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Wood pulp (IS 17726:2021)</a:t>
            </a:r>
          </a:p>
        </p:txBody>
      </p:sp>
      <p:sp>
        <p:nvSpPr>
          <p:cNvPr id="9" name="Rounded Rectangle 8"/>
          <p:cNvSpPr/>
          <p:nvPr/>
        </p:nvSpPr>
        <p:spPr>
          <a:xfrm>
            <a:off x="7620000" y="1671145"/>
            <a:ext cx="3352800" cy="155553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Sizing materials</a:t>
            </a:r>
          </a:p>
          <a:p>
            <a:endPar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Gelatin (IS 11227:2022)</a:t>
            </a:r>
          </a:p>
          <a:p>
            <a:pPr marL="285750" indent="-285750">
              <a:buFont typeface="Wingdings" panose="05000000000000000000" pitchFamily="2" charset="2"/>
              <a:buChar char="§"/>
            </a:pPr>
            <a:r>
              <a:rPr lang="en-U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Polyvinyl alcohol (IS 12715:1989)</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97" y="3741682"/>
            <a:ext cx="3573517" cy="3116317"/>
          </a:xfrm>
          <a:prstGeom prst="rect">
            <a:avLst/>
          </a:prstGeom>
        </p:spPr>
      </p:pic>
    </p:spTree>
    <p:extLst>
      <p:ext uri="{BB962C8B-B14F-4D97-AF65-F5344CB8AC3E}">
        <p14:creationId xmlns:p14="http://schemas.microsoft.com/office/powerpoint/2010/main" val="959283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B8CA-2485-C67E-27B0-7CE60BE39D20}"/>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Base papers for finished products </a:t>
            </a:r>
          </a:p>
        </p:txBody>
      </p:sp>
      <p:sp>
        <p:nvSpPr>
          <p:cNvPr id="5" name="Content Placeholder 4">
            <a:extLst>
              <a:ext uri="{FF2B5EF4-FFF2-40B4-BE49-F238E27FC236}">
                <a16:creationId xmlns:a16="http://schemas.microsoft.com/office/drawing/2014/main" id="{30905C55-5D94-A2C2-E410-1463991E6C1B}"/>
              </a:ext>
            </a:extLst>
          </p:cNvPr>
          <p:cNvSpPr>
            <a:spLocks noGrp="1"/>
          </p:cNvSpPr>
          <p:nvPr>
            <p:ph idx="1"/>
          </p:nvPr>
        </p:nvSpPr>
        <p:spPr>
          <a:xfrm>
            <a:off x="1270192" y="1450428"/>
            <a:ext cx="5579617" cy="3605048"/>
          </a:xfrm>
        </p:spPr>
        <p:txBody>
          <a:bodyPr>
            <a:normAutofit/>
          </a:bodyPr>
          <a:lstStyle/>
          <a:p>
            <a:r>
              <a:rPr lang="en-US" dirty="0">
                <a:latin typeface="Times New Roman" panose="02020603050405020304" pitchFamily="18" charset="0"/>
                <a:cs typeface="Times New Roman" panose="02020603050405020304" pitchFamily="18" charset="0"/>
              </a:rPr>
              <a:t>Base paper for Tracing paper (IS 11687:1986)</a:t>
            </a:r>
          </a:p>
          <a:p>
            <a:r>
              <a:rPr lang="en-US" dirty="0">
                <a:latin typeface="Times New Roman" panose="02020603050405020304" pitchFamily="18" charset="0"/>
                <a:cs typeface="Times New Roman" panose="02020603050405020304" pitchFamily="18" charset="0"/>
              </a:rPr>
              <a:t>Base paper for one-time carbon paper (IS 12808:2024)</a:t>
            </a:r>
          </a:p>
          <a:p>
            <a:r>
              <a:rPr lang="en-US" dirty="0">
                <a:latin typeface="Times New Roman" panose="02020603050405020304" pitchFamily="18" charset="0"/>
                <a:cs typeface="Times New Roman" panose="02020603050405020304" pitchFamily="18" charset="0"/>
              </a:rPr>
              <a:t>Base paper for carbon paper (IS 3413:2004)</a:t>
            </a:r>
          </a:p>
          <a:p>
            <a:r>
              <a:rPr lang="en-US" dirty="0">
                <a:latin typeface="Times New Roman" panose="02020603050405020304" pitchFamily="18" charset="0"/>
                <a:cs typeface="Times New Roman" panose="02020603050405020304" pitchFamily="18" charset="0"/>
              </a:rPr>
              <a:t>Release base paper (IS 14619:1998)</a:t>
            </a:r>
          </a:p>
          <a:p>
            <a:r>
              <a:rPr lang="en-US" dirty="0">
                <a:latin typeface="Times New Roman" panose="02020603050405020304" pitchFamily="18" charset="0"/>
                <a:cs typeface="Times New Roman" panose="02020603050405020304" pitchFamily="18" charset="0"/>
              </a:rPr>
              <a:t>Base paper for sensitized paper (IS 1775:1981)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883" y="2212427"/>
            <a:ext cx="2509528" cy="24804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1650125"/>
            <a:ext cx="2743200" cy="17657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65555"/>
            <a:ext cx="2743200" cy="158456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1661" y="5055476"/>
            <a:ext cx="2660339" cy="180252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8800" y="3415864"/>
            <a:ext cx="2743200" cy="1639612"/>
          </a:xfrm>
          <a:prstGeom prst="rect">
            <a:avLst/>
          </a:prstGeom>
        </p:spPr>
      </p:pic>
    </p:spTree>
    <p:extLst>
      <p:ext uri="{BB962C8B-B14F-4D97-AF65-F5344CB8AC3E}">
        <p14:creationId xmlns:p14="http://schemas.microsoft.com/office/powerpoint/2010/main" val="3495828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345324"/>
            <a:ext cx="8915400" cy="4929352"/>
          </a:xfrm>
        </p:spPr>
        <p:txBody>
          <a:bodyPr>
            <a:noAutofit/>
          </a:bodyPr>
          <a:lstStyle/>
          <a:p>
            <a:pPr marL="0" indent="0" algn="ctr">
              <a:buNone/>
            </a:pPr>
            <a:endPar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Visit our Website: </a:t>
            </a:r>
            <a:r>
              <a:rPr lang="en-US" sz="2800" dirty="0">
                <a:solidFill>
                  <a:schemeClr val="accent2"/>
                </a:solidFill>
                <a:latin typeface="Times New Roman" panose="02020603050405020304" pitchFamily="18" charset="0"/>
                <a:cs typeface="Times New Roman" panose="02020603050405020304" pitchFamily="18" charset="0"/>
                <a:hlinkClick r:id="rId2"/>
              </a:rPr>
              <a:t>www.bis.gov.in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lgn="ctr">
              <a:buNone/>
            </a:pPr>
            <a:r>
              <a:rPr lang="en-US" sz="6600" b="1" dirty="0">
                <a:ln w="22225">
                  <a:solidFill>
                    <a:schemeClr val="accent2"/>
                  </a:solidFill>
                  <a:prstDash val="solid"/>
                </a:ln>
                <a:solidFill>
                  <a:schemeClr val="accent2">
                    <a:lumMod val="40000"/>
                    <a:lumOff val="60000"/>
                  </a:schemeClr>
                </a:solidFill>
                <a:effectLst>
                  <a:glow rad="63500">
                    <a:schemeClr val="accent1">
                      <a:satMod val="175000"/>
                      <a:alpha val="40000"/>
                    </a:schemeClr>
                  </a:glow>
                  <a:reflection blurRad="6350" stA="60000" endA="900" endPos="58000" dir="5400000" sy="-100000" algn="bl" rotWithShape="0"/>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26879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483E9D-6480-3D23-377B-B03D0A74FA8B}"/>
              </a:ext>
            </a:extLst>
          </p:cNvPr>
          <p:cNvSpPr>
            <a:spLocks noGrp="1"/>
          </p:cNvSpPr>
          <p:nvPr>
            <p:ph type="title"/>
          </p:nvPr>
        </p:nvSpPr>
        <p:spPr>
          <a:xfrm>
            <a:off x="2592925" y="624110"/>
            <a:ext cx="8911687" cy="647642"/>
          </a:xfrm>
        </p:spPr>
        <p:txBody>
          <a:bodyPr>
            <a:normAutofit/>
          </a:bodyPr>
          <a:lstStyle/>
          <a:p>
            <a:pPr algn="ctr"/>
            <a:r>
              <a:rPr lang="en-US" sz="2800" b="1" dirty="0">
                <a:latin typeface="Times New Roman" panose="02020603050405020304" pitchFamily="18" charset="0"/>
                <a:cs typeface="Times New Roman" panose="02020603050405020304" pitchFamily="18" charset="0"/>
              </a:rPr>
              <a:t>Type of standards</a:t>
            </a:r>
          </a:p>
        </p:txBody>
      </p:sp>
      <p:sp>
        <p:nvSpPr>
          <p:cNvPr id="8" name="Content Placeholder 7">
            <a:extLst>
              <a:ext uri="{FF2B5EF4-FFF2-40B4-BE49-F238E27FC236}">
                <a16:creationId xmlns:a16="http://schemas.microsoft.com/office/drawing/2014/main" id="{9DB8C578-1C25-4453-E4AC-AEA1DA774314}"/>
              </a:ext>
            </a:extLst>
          </p:cNvPr>
          <p:cNvSpPr>
            <a:spLocks noGrp="1"/>
          </p:cNvSpPr>
          <p:nvPr>
            <p:ph idx="1"/>
          </p:nvPr>
        </p:nvSpPr>
        <p:spPr>
          <a:xfrm>
            <a:off x="2837793" y="1765738"/>
            <a:ext cx="8666819" cy="4071912"/>
          </a:xfrm>
        </p:spPr>
        <p:txBody>
          <a:bodyPr/>
          <a:lstStyle/>
          <a:p>
            <a:r>
              <a:rPr lang="en-US" b="1" dirty="0">
                <a:latin typeface="Times New Roman" panose="02020603050405020304" pitchFamily="18" charset="0"/>
                <a:cs typeface="Times New Roman" panose="02020603050405020304" pitchFamily="18" charset="0"/>
              </a:rPr>
              <a:t>Terminology standards </a:t>
            </a:r>
            <a:r>
              <a:rPr lang="en-US" dirty="0">
                <a:latin typeface="Times New Roman" panose="02020603050405020304" pitchFamily="18" charset="0"/>
                <a:cs typeface="Times New Roman" panose="02020603050405020304" pitchFamily="18" charset="0"/>
              </a:rPr>
              <a:t>– For the sector, followed by product specific </a:t>
            </a:r>
          </a:p>
          <a:p>
            <a:r>
              <a:rPr lang="en-US" b="1" dirty="0">
                <a:latin typeface="Times New Roman" panose="02020603050405020304" pitchFamily="18" charset="0"/>
                <a:cs typeface="Times New Roman" panose="02020603050405020304" pitchFamily="18" charset="0"/>
              </a:rPr>
              <a:t>Methods of test standards </a:t>
            </a:r>
            <a:r>
              <a:rPr lang="en-US" dirty="0">
                <a:latin typeface="Times New Roman" panose="02020603050405020304" pitchFamily="18" charset="0"/>
                <a:cs typeface="Times New Roman" panose="02020603050405020304" pitchFamily="18" charset="0"/>
              </a:rPr>
              <a:t>– For the sector, followed by product specific</a:t>
            </a:r>
          </a:p>
          <a:p>
            <a:r>
              <a:rPr lang="en-US" b="1" dirty="0">
                <a:latin typeface="Times New Roman" panose="02020603050405020304" pitchFamily="18" charset="0"/>
                <a:cs typeface="Times New Roman" panose="02020603050405020304" pitchFamily="18" charset="0"/>
              </a:rPr>
              <a:t>Dimension standards – for products</a:t>
            </a:r>
          </a:p>
          <a:p>
            <a:r>
              <a:rPr lang="en-US" b="1" dirty="0">
                <a:latin typeface="Times New Roman" panose="02020603050405020304" pitchFamily="18" charset="0"/>
                <a:cs typeface="Times New Roman" panose="02020603050405020304" pitchFamily="18" charset="0"/>
              </a:rPr>
              <a:t>Product standards </a:t>
            </a:r>
            <a:r>
              <a:rPr lang="en-US" dirty="0">
                <a:latin typeface="Times New Roman" panose="02020603050405020304" pitchFamily="18" charset="0"/>
                <a:cs typeface="Times New Roman" panose="02020603050405020304" pitchFamily="18" charset="0"/>
              </a:rPr>
              <a:t>–  Usage of products (Finished and Raw materials) Performance, Sustainability and safety aspects </a:t>
            </a:r>
          </a:p>
          <a:p>
            <a:r>
              <a:rPr lang="en-US" b="1" dirty="0">
                <a:latin typeface="Times New Roman" panose="02020603050405020304" pitchFamily="18" charset="0"/>
                <a:cs typeface="Times New Roman" panose="02020603050405020304" pitchFamily="18" charset="0"/>
              </a:rPr>
              <a:t>Code of practice </a:t>
            </a:r>
          </a:p>
        </p:txBody>
      </p:sp>
    </p:spTree>
    <p:extLst>
      <p:ext uri="{BB962C8B-B14F-4D97-AF65-F5344CB8AC3E}">
        <p14:creationId xmlns:p14="http://schemas.microsoft.com/office/powerpoint/2010/main" val="212626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001D-E6A5-843E-FDC4-F598592E5C93}"/>
              </a:ext>
            </a:extLst>
          </p:cNvPr>
          <p:cNvSpPr>
            <a:spLocks noGrp="1"/>
          </p:cNvSpPr>
          <p:nvPr>
            <p:ph type="title"/>
          </p:nvPr>
        </p:nvSpPr>
        <p:spPr/>
        <p:txBody>
          <a:bodyPr/>
          <a:lstStyle/>
          <a:p>
            <a:r>
              <a:rPr lang="en-US" b="1" dirty="0"/>
              <a:t>Terminologies </a:t>
            </a:r>
          </a:p>
        </p:txBody>
      </p:sp>
      <p:sp>
        <p:nvSpPr>
          <p:cNvPr id="3" name="Text Placeholder 2">
            <a:extLst>
              <a:ext uri="{FF2B5EF4-FFF2-40B4-BE49-F238E27FC236}">
                <a16:creationId xmlns:a16="http://schemas.microsoft.com/office/drawing/2014/main" id="{7122A430-100E-4EBC-E3A8-F70A1E37D97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4922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1420-10C1-F400-2209-19BDF90405B6}"/>
              </a:ext>
            </a:extLst>
          </p:cNvPr>
          <p:cNvSpPr>
            <a:spLocks noGrp="1"/>
          </p:cNvSpPr>
          <p:nvPr>
            <p:ph type="title"/>
          </p:nvPr>
        </p:nvSpPr>
        <p:spPr>
          <a:xfrm>
            <a:off x="2592925" y="624110"/>
            <a:ext cx="8911687" cy="913288"/>
          </a:xfrm>
        </p:spPr>
        <p:txBody>
          <a:bodyPr/>
          <a:lstStyle/>
          <a:p>
            <a:pPr algn="ctr"/>
            <a:r>
              <a:rPr lang="en-US" b="1" dirty="0"/>
              <a:t>Board (Paper board)</a:t>
            </a:r>
            <a:endParaRPr lang="en-US" dirty="0"/>
          </a:p>
        </p:txBody>
      </p:sp>
      <p:sp>
        <p:nvSpPr>
          <p:cNvPr id="3" name="Content Placeholder 2">
            <a:extLst>
              <a:ext uri="{FF2B5EF4-FFF2-40B4-BE49-F238E27FC236}">
                <a16:creationId xmlns:a16="http://schemas.microsoft.com/office/drawing/2014/main" id="{EEAD6A87-14D4-EDFF-602B-A72CD49696B4}"/>
              </a:ext>
            </a:extLst>
          </p:cNvPr>
          <p:cNvSpPr>
            <a:spLocks noGrp="1"/>
          </p:cNvSpPr>
          <p:nvPr>
            <p:ph idx="1"/>
          </p:nvPr>
        </p:nvSpPr>
        <p:spPr>
          <a:xfrm>
            <a:off x="2589212" y="1346479"/>
            <a:ext cx="8915400" cy="4564743"/>
          </a:xfrm>
        </p:spPr>
        <p:txBody>
          <a:bodyPr>
            <a:normAutofit lnSpcReduction="10000"/>
          </a:bodyPr>
          <a:lstStyle/>
          <a:p>
            <a:pPr marL="0" indent="0" algn="just">
              <a:buNone/>
            </a:pPr>
            <a:r>
              <a:rPr lang="en-US" dirty="0"/>
              <a:t>Generic term applied to certain types of paper frequently characterized by their relatively high rigidity </a:t>
            </a:r>
          </a:p>
          <a:p>
            <a:pPr marL="0" indent="0" algn="just">
              <a:buNone/>
            </a:pPr>
            <a:r>
              <a:rPr lang="en-US" dirty="0"/>
              <a:t>Notes </a:t>
            </a:r>
          </a:p>
          <a:p>
            <a:pPr algn="just">
              <a:buAutoNum type="arabicPeriod"/>
            </a:pPr>
            <a:r>
              <a:rPr lang="en-US" dirty="0"/>
              <a:t>In the generic sense, the term ‘Paper’ may be used to describe both paper and board. The primary distinction between paper and board is normally based upon thickness or grammage, though in some instances the distinction will be based on the characteristics and/ or end-use. For example, some materials of lower grammage such as certain grades of folding box board and corrugating raw materials are generally referred to as ‘board’, while other materials of higher grammages, such as certain grades of blotting paper, felt paper and drawing paper are generally referred to as ‘paper’. </a:t>
            </a:r>
          </a:p>
          <a:p>
            <a:pPr algn="just">
              <a:buAutoNum type="arabicPeriod"/>
            </a:pPr>
            <a:r>
              <a:rPr lang="en-US" dirty="0"/>
              <a:t>For some purposes, materials of grammage less than 224 g/ m</a:t>
            </a:r>
            <a:r>
              <a:rPr lang="en-US" baseline="30000" dirty="0"/>
              <a:t>2</a:t>
            </a:r>
            <a:r>
              <a:rPr lang="en-US" dirty="0"/>
              <a:t> or thickness less than 0.3 mm are considered to be paper and materials of grammage 224 g/ m</a:t>
            </a:r>
            <a:r>
              <a:rPr lang="en-US" baseline="30000" dirty="0"/>
              <a:t>2</a:t>
            </a:r>
            <a:r>
              <a:rPr lang="en-US" dirty="0"/>
              <a:t> or above or thickness 0.3 mm or above are considered to be board. </a:t>
            </a:r>
            <a:endParaRPr lang="en-US" baseline="30000" dirty="0"/>
          </a:p>
        </p:txBody>
      </p:sp>
      <p:sp>
        <p:nvSpPr>
          <p:cNvPr id="4" name="TextBox 3">
            <a:extLst>
              <a:ext uri="{FF2B5EF4-FFF2-40B4-BE49-F238E27FC236}">
                <a16:creationId xmlns:a16="http://schemas.microsoft.com/office/drawing/2014/main" id="{CCC733C0-87B4-FCE3-672F-10F1DEEA534E}"/>
              </a:ext>
            </a:extLst>
          </p:cNvPr>
          <p:cNvSpPr txBox="1"/>
          <p:nvPr/>
        </p:nvSpPr>
        <p:spPr>
          <a:xfrm>
            <a:off x="1316334" y="6139822"/>
            <a:ext cx="8255786" cy="276999"/>
          </a:xfrm>
          <a:prstGeom prst="rect">
            <a:avLst/>
          </a:prstGeom>
          <a:noFill/>
        </p:spPr>
        <p:txBody>
          <a:bodyPr wrap="none" rtlCol="0">
            <a:spAutoFit/>
          </a:bodyPr>
          <a:lstStyle/>
          <a:p>
            <a:pPr lvl="3"/>
            <a:r>
              <a:rPr lang="en-US" sz="1200" dirty="0"/>
              <a:t>Ref: IS 4261: 2001 Glossary of terms relating to paper and pulp based packaging materials</a:t>
            </a:r>
          </a:p>
        </p:txBody>
      </p:sp>
    </p:spTree>
    <p:extLst>
      <p:ext uri="{BB962C8B-B14F-4D97-AF65-F5344CB8AC3E}">
        <p14:creationId xmlns:p14="http://schemas.microsoft.com/office/powerpoint/2010/main" val="16716905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2148</TotalTime>
  <Words>8340</Words>
  <Application>Microsoft Macintosh PowerPoint</Application>
  <PresentationFormat>Widescreen</PresentationFormat>
  <Paragraphs>627</Paragraphs>
  <Slides>69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Calibri</vt:lpstr>
      <vt:lpstr>Century Gothic</vt:lpstr>
      <vt:lpstr>Helvetica</vt:lpstr>
      <vt:lpstr>NewCenturySchlbk</vt:lpstr>
      <vt:lpstr>Times New Roman</vt:lpstr>
      <vt:lpstr>TimesNewRoman</vt:lpstr>
      <vt:lpstr>TimesNewRoman,Bold</vt:lpstr>
      <vt:lpstr>TimesNewRomanPSMT</vt:lpstr>
      <vt:lpstr>Wingdings</vt:lpstr>
      <vt:lpstr>Wingdings 3</vt:lpstr>
      <vt:lpstr>Wisp</vt:lpstr>
      <vt:lpstr>PowerPoint Presentation</vt:lpstr>
      <vt:lpstr>PowerPoint Presentation</vt:lpstr>
      <vt:lpstr>International Standardization </vt:lpstr>
      <vt:lpstr>Standardization at national level </vt:lpstr>
      <vt:lpstr>Approach for standardization</vt:lpstr>
      <vt:lpstr>Trade of products</vt:lpstr>
      <vt:lpstr>Type of standards</vt:lpstr>
      <vt:lpstr>Terminologies </vt:lpstr>
      <vt:lpstr>Board (Paper board)</vt:lpstr>
      <vt:lpstr>Paper</vt:lpstr>
      <vt:lpstr>Corrugated Fibreboard</vt:lpstr>
      <vt:lpstr>Corrugation (also know as Flute)</vt:lpstr>
      <vt:lpstr>Paper sack</vt:lpstr>
      <vt:lpstr>Types of sacks</vt:lpstr>
      <vt:lpstr>Examples of terminology related standards</vt:lpstr>
      <vt:lpstr>Methods of test</vt:lpstr>
      <vt:lpstr>Components of methods of test standard</vt:lpstr>
      <vt:lpstr>Principle </vt:lpstr>
      <vt:lpstr>Apparatus </vt:lpstr>
      <vt:lpstr>Reagents </vt:lpstr>
      <vt:lpstr>Calibration of the instruments and its working standards</vt:lpstr>
      <vt:lpstr>Scale of sampling </vt:lpstr>
      <vt:lpstr>Selection of units </vt:lpstr>
      <vt:lpstr>Selection of Sheets</vt:lpstr>
      <vt:lpstr>Selection and cutting of specimens </vt:lpstr>
      <vt:lpstr>Precautions </vt:lpstr>
      <vt:lpstr>Procedure</vt:lpstr>
      <vt:lpstr>Calculation </vt:lpstr>
      <vt:lpstr>Report</vt:lpstr>
      <vt:lpstr>Dimensions and constructions</vt:lpstr>
      <vt:lpstr>Dimension standards </vt:lpstr>
      <vt:lpstr>Paper – Holes for general filing purposes</vt:lpstr>
      <vt:lpstr>IS 7151:1991 Corrugated fibreboard boxes for paradropping of supplies </vt:lpstr>
      <vt:lpstr>PowerPoint Presentation</vt:lpstr>
      <vt:lpstr>PowerPoint Presentation</vt:lpstr>
      <vt:lpstr>PowerPoint Presentation</vt:lpstr>
      <vt:lpstr>PowerPoint Presentation</vt:lpstr>
      <vt:lpstr>PowerPoint Presentation</vt:lpstr>
      <vt:lpstr>PowerPoint Presentation</vt:lpstr>
      <vt:lpstr>4 Materials and construction</vt:lpstr>
      <vt:lpstr>(Cont.)</vt:lpstr>
      <vt:lpstr>(Cont.)</vt:lpstr>
      <vt:lpstr>Product standards</vt:lpstr>
      <vt:lpstr>Structure of a Product Standard</vt:lpstr>
      <vt:lpstr>Scope</vt:lpstr>
      <vt:lpstr>2 References </vt:lpstr>
      <vt:lpstr>3 Terminology  </vt:lpstr>
      <vt:lpstr>5 Requirements </vt:lpstr>
      <vt:lpstr>(Cont.) </vt:lpstr>
      <vt:lpstr>Table 1 Requirements for Plain Copier Paper  </vt:lpstr>
      <vt:lpstr>(Cont.)</vt:lpstr>
      <vt:lpstr>PowerPoint Presentation</vt:lpstr>
      <vt:lpstr>PACKING AND MARKING </vt:lpstr>
      <vt:lpstr>(Cont.)</vt:lpstr>
      <vt:lpstr>7 SAMPLING AND CRITERIA FOR CONFORMITY</vt:lpstr>
      <vt:lpstr>Some other requirements</vt:lpstr>
      <vt:lpstr>Sustainability aspect : Requirements for Eco-mark</vt:lpstr>
      <vt:lpstr>Food safety aspect – Materials in contact with food</vt:lpstr>
      <vt:lpstr>Procedures for determination of contaminants </vt:lpstr>
      <vt:lpstr>PowerPoint Presentation</vt:lpstr>
      <vt:lpstr>PowerPoint Presentation</vt:lpstr>
      <vt:lpstr>(Cont.)</vt:lpstr>
      <vt:lpstr>(Cont.)</vt:lpstr>
      <vt:lpstr>Code of practices</vt:lpstr>
      <vt:lpstr>Examples</vt:lpstr>
      <vt:lpstr>PowerPoint Presentation</vt:lpstr>
      <vt:lpstr>Raw materials </vt:lpstr>
      <vt:lpstr>Base papers for finished products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 To formulate Indian Standards for i) Terminology, methods of sampling and test, codes of practice and specifications for pulp, paper and paper board including raw material for paper, including cotton linters; ii) Paper sizes and grammage, sizes of periodicals and paper stationery materials; b) To co-ordinate with the work of ISO/TC 6</dc:title>
  <dc:creator>CHD</dc:creator>
  <cp:lastModifiedBy>Microsoft Office User</cp:lastModifiedBy>
  <cp:revision>566</cp:revision>
  <dcterms:created xsi:type="dcterms:W3CDTF">2023-10-11T11:06:15Z</dcterms:created>
  <dcterms:modified xsi:type="dcterms:W3CDTF">2024-08-19T08:55:01Z</dcterms:modified>
</cp:coreProperties>
</file>