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Lst>
  <p:sldSz cy="8229600" cx="14630400"/>
  <p:notesSz cx="8229600" cy="14630400"/>
  <p:embeddedFontLst>
    <p:embeddedFont>
      <p:font typeface="Quattrocento"/>
      <p:regular r:id="rId74"/>
      <p:bold r:id="rId75"/>
    </p:embeddedFont>
    <p:embeddedFont>
      <p:font typeface="Bodoni"/>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0" roundtripDataSignature="AMtx7mhYaJFtjWmrJZltxCo6v9j7oUgQ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font" Target="fonts/Quattrocento-bold.fntdata"/><Relationship Id="rId30" Type="http://schemas.openxmlformats.org/officeDocument/2006/relationships/slide" Target="slides/slide26.xml"/><Relationship Id="rId74" Type="http://schemas.openxmlformats.org/officeDocument/2006/relationships/font" Target="fonts/Quattrocento-regular.fntdata"/><Relationship Id="rId33" Type="http://schemas.openxmlformats.org/officeDocument/2006/relationships/slide" Target="slides/slide29.xml"/><Relationship Id="rId77" Type="http://schemas.openxmlformats.org/officeDocument/2006/relationships/font" Target="fonts/Bodoni-bold.fntdata"/><Relationship Id="rId32" Type="http://schemas.openxmlformats.org/officeDocument/2006/relationships/slide" Target="slides/slide28.xml"/><Relationship Id="rId76" Type="http://schemas.openxmlformats.org/officeDocument/2006/relationships/font" Target="fonts/Bodoni-regular.fntdata"/><Relationship Id="rId35" Type="http://schemas.openxmlformats.org/officeDocument/2006/relationships/slide" Target="slides/slide31.xml"/><Relationship Id="rId79" Type="http://schemas.openxmlformats.org/officeDocument/2006/relationships/font" Target="fonts/Bodoni-boldItalic.fntdata"/><Relationship Id="rId34" Type="http://schemas.openxmlformats.org/officeDocument/2006/relationships/slide" Target="slides/slide30.xml"/><Relationship Id="rId78" Type="http://schemas.openxmlformats.org/officeDocument/2006/relationships/font" Target="fonts/Bodoni-italic.fntdata"/><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76a69b891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76a69b891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276a69b891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f3af744d33_2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f3af744d33_2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2f3af744d33_2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f3af744d33_2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2f3af744d33_2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2f3af744d33_2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f3af744d33_2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2f3af744d33_2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g2f3af744d33_2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a2ac5a2c1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2ea2ac5a2c1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g2ea2ac5a2c1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f3af744d33_2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f3af744d33_2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2f3af744d33_2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f3af744d33_2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f3af744d33_2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f3af744d33_2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 name="Google Shape;26;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f3af744d33_2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2f3af744d33_2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g2f3af744d33_2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76a69b8916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276a69b8916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g276a69b8916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ea2ac5a2c1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ea2ac5a2c1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g2ea2ac5a2c1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f3af744d33_2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2f3af744d33_2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2f3af744d33_2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76a69b8916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76a69b8916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g276a69b8916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ee5e7a6983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ee5e7a6983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g2ee5e7a6983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ea2ac5a2c1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ea2ac5a2c1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g2ea2ac5a2c1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76b102c85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76b102c85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g276b102c85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76b102c85a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76b102c85a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g276b102c85a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76b102c85a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76b102c85a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g276b102c85a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76a00b809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76a00b809b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 name="Google Shape;35;g276a00b809b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76b102c85a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g276b102c85a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1" name="Google Shape;521;g276b102c85a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76b102c85a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276b102c85a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g276b102c85a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76b102c85a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276b102c85a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0" name="Google Shape;560;g276b102c85a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76b102c85a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g276b102c85a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5" name="Google Shape;585;g276b102c85a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76b102c85a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276b102c85a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2" name="Google Shape;602;g276b102c85a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76b102c85a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276b102c85a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g276b102c85a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76b102c85a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276b102c85a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g276b102c85a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76a69b8916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76a69b8916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8" name="Google Shape;658;g276a69b8916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76b102c85a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276b102c85a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2" name="Google Shape;682;g276b102c85a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76b102c85a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276b102c85a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6" name="Google Shape;696;g276b102c85a_0_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 name="Google Shape;4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76b102c85a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276b102c85a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7" name="Google Shape;717;g276b102c85a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76b102c85a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276b102c85a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9" name="Google Shape;739;g276b102c85a_0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76b102c85a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g276b102c85a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8" name="Google Shape;758;g276b102c85a_0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ee5e7a6983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g2ee5e7a6983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Explain how Indian Standards beautifully explained Fresh Water Cooling System in a ship </a:t>
            </a:r>
            <a:endParaRPr/>
          </a:p>
        </p:txBody>
      </p:sp>
      <p:sp>
        <p:nvSpPr>
          <p:cNvPr id="777" name="Google Shape;777;g2ee5e7a6983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ea79af8a15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g2ea79af8a15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6" name="Google Shape;786;g2ea79af8a15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76b102c85a_0_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g276b102c85a_0_3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4" name="Google Shape;804;g276b102c85a_0_3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76b102c85a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g276b102c85a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8" name="Google Shape;818;g276b102c85a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ea79af8a1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g2ea79af8a1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8" name="Google Shape;848;g2ea79af8a1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ea79af8a15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g2ea79af8a15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8" name="Google Shape;858;g2ea79af8a15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ea79af8a15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2ea79af8a15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2" name="Google Shape;872;g2ea79af8a15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 name="Google Shape;6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 name="Google Shape;6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ea79af8a15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g2ea79af8a15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9" name="Google Shape;889;g2ea79af8a15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ea79af8a15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g2ea79af8a15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4" name="Google Shape;914;g2ea79af8a15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76a69b8916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g276a69b8916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9" name="Google Shape;939;g276a69b8916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ee5e7a698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g2ee5e7a698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4" name="Google Shape;954;g2ee5e7a698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ee5e7a6983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2ee5e7a6983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3" name="Google Shape;963;g2ee5e7a6983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76a69b8916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g276a69b8916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2" name="Google Shape;972;g276a69b8916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ea79af8a15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2ea79af8a15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3" name="Google Shape;993;g2ea79af8a15_0_1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ea79af8a15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g2ea79af8a15_0_1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3" name="Google Shape;1003;g2ea79af8a15_0_1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ea79af8a15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g2ea79af8a15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8" name="Google Shape;1028;g2ea79af8a15_0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ea79af8a15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g2ea79af8a15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5" name="Google Shape;1045;g2ea79af8a15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 name="Google Shape;8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ee5e7a6983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2" name="Google Shape;1062;g2ee5e7a6983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could display the Indian Standards and demonstrate the different types of testing mentioned in the standards and its importance </a:t>
            </a:r>
            <a:endParaRPr/>
          </a:p>
        </p:txBody>
      </p:sp>
      <p:sp>
        <p:nvSpPr>
          <p:cNvPr id="1063" name="Google Shape;1063;g2ee5e7a6983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f3af744d3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2f3af744d33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can illustrate this standards as how products works is also mentioned in the specification</a:t>
            </a:r>
            <a:endParaRPr/>
          </a:p>
        </p:txBody>
      </p:sp>
      <p:sp>
        <p:nvSpPr>
          <p:cNvPr id="1074" name="Google Shape;1074;g2f3af744d33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f3af744d33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g2f3af744d33_1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Diagram of Sea Anchors. Here we can introduced the difference between Sea Anchors and Anchors </a:t>
            </a:r>
            <a:endParaRPr/>
          </a:p>
        </p:txBody>
      </p:sp>
      <p:sp>
        <p:nvSpPr>
          <p:cNvPr id="1083" name="Google Shape;1083;g2f3af744d33_1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ea79af8a15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g2ea79af8a15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2" name="Google Shape;1092;g2ea79af8a15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ea79af8a15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g2ea79af8a15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1" name="Google Shape;1111;g2ea79af8a15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2ea79af8a15_0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2" name="Google Shape;1122;g2ea79af8a15_0_3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3" name="Google Shape;1123;g2ea79af8a15_0_3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2ea79af8a15_0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9" name="Google Shape;1149;g2ea79af8a15_0_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0" name="Google Shape;1150;g2ea79af8a15_0_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76a69b8916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6" name="Google Shape;1176;g276a69b8916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7" name="Google Shape;1177;g276a69b8916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ea79af8a15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7" name="Google Shape;1197;g2ea79af8a15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8" name="Google Shape;1198;g2ea79af8a15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2ea79af8a15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7" name="Google Shape;1207;g2ea79af8a15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8" name="Google Shape;1208;g2ea79af8a15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21.png"/><Relationship Id="rId7"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27.png"/><Relationship Id="rId8"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5.png"/><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docs.google.com/document/d/10qTRr1QfJr6OsI4-Biw8d2MVnKoFBaJha03-2x9zXCg/edi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hyperlink" Target="https://docs.google.com/document/d/1DyvFdEltaoGSP6wp2QjeeEAZTIlpzbyfAo0qy9DMkzI/edi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hyperlink" Target="https://docs.google.com/document/d/1TKXx2hkLdcjXSMo57c3IlHa6WfumV5t1eL_w_GhLRlc/edi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hyperlink" Target="https://docs.google.com/document/d/1fbmI0vXXxk_k528bQaSjZr7RD7LPDGFuXaA2WoFXKQI/edi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hyperlink" Target="https://docs.google.com/document/d/1CImEoD1wwRVwRT7Ttvm1yYopesPCn748LVpHraWhPW8/edi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45.png"/><Relationship Id="rId5"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4.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21.png"/><Relationship Id="rId7"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2.png"/><Relationship Id="rId4" Type="http://schemas.openxmlformats.org/officeDocument/2006/relationships/hyperlink" Target="https://docs.google.com/document/d/1FymmH2-tkNRp6U5z0w0Lm2mqXMOsbjZwDPc4_ol-crI/edi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3.png"/><Relationship Id="rId4" Type="http://schemas.openxmlformats.org/officeDocument/2006/relationships/hyperlink" Target="https://docs.google.com/document/d/1aQz7S_LbWbV-DZB2ogvLMGCqDY_K7pTJwzZ19LHjQO0/edi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3.png"/><Relationship Id="rId4" Type="http://schemas.openxmlformats.org/officeDocument/2006/relationships/image" Target="../media/image60.png"/><Relationship Id="rId5" Type="http://schemas.openxmlformats.org/officeDocument/2006/relationships/image" Target="../media/image59.png"/><Relationship Id="rId6" Type="http://schemas.openxmlformats.org/officeDocument/2006/relationships/image" Target="../media/image67.png"/><Relationship Id="rId7" Type="http://schemas.openxmlformats.org/officeDocument/2006/relationships/hyperlink" Target="https://docs.google.com/document/d/14qxq624owo998HkulmWAQzZJBJZEtwrFp33f7cGsO9I/edi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6.png"/><Relationship Id="rId4" Type="http://schemas.openxmlformats.org/officeDocument/2006/relationships/image" Target="../media/image70.png"/><Relationship Id="rId5" Type="http://schemas.openxmlformats.org/officeDocument/2006/relationships/image" Target="../media/image68.png"/><Relationship Id="rId6"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8.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5.png"/><Relationship Id="rId4" Type="http://schemas.openxmlformats.org/officeDocument/2006/relationships/hyperlink" Target="https://docs.google.com/document/d/1kXZvdqG8d5A36mHC80WmDVDOaW3C6I2PaKSfPf-s_YU/edi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90.png"/><Relationship Id="rId4" Type="http://schemas.openxmlformats.org/officeDocument/2006/relationships/hyperlink" Target="https://docs.google.com/document/d/1021Iee7ZNuAs6FWOkVNKES5naZRBsbMyGoGXTf9Wf-g/edit"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3.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21.png"/><Relationship Id="rId7"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9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0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95.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hyperlink" Target="https://docs.google.com/document/d/1Gc8qkzu4l6SiOKaaGCKnOiUutkzlwoX6NAfVhAwiRK8/edit"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0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1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98.png"/><Relationship Id="rId6" Type="http://schemas.openxmlformats.org/officeDocument/2006/relationships/image" Target="../media/image104.png"/><Relationship Id="rId7" Type="http://schemas.openxmlformats.org/officeDocument/2006/relationships/hyperlink" Target="https://docs.google.com/document/d/17I3veUB2iKmnjR4Ze7M_e9X2KXRbryoQdxZ0ypak_oQ/edit"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05.png"/><Relationship Id="rId4" Type="http://schemas.openxmlformats.org/officeDocument/2006/relationships/hyperlink" Target="https://docs.google.com/document/d/1wrUjXKk6p8L_b2tRcUUOe0fF_gtHSOoQHcJfOs1_w6c/edit"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08.png"/><Relationship Id="rId4" Type="http://schemas.openxmlformats.org/officeDocument/2006/relationships/hyperlink" Target="https://docs.google.com/document/d/1OdJbnbmuDSjhmgr4Ko3G0qLH37HE2_zhM3mgvLCFmzg/edit" TargetMode="External"/><Relationship Id="rId5" Type="http://schemas.openxmlformats.org/officeDocument/2006/relationships/hyperlink" Target="https://docs.google.com/document/d/1ZRO_l6dIAPh28RSclcgy1xcOQr8cpwMCdXEQUx0P7Pk/edit"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0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0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5.png"/><Relationship Id="rId7"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 name="Shape 15"/>
        <p:cNvGrpSpPr/>
        <p:nvPr/>
      </p:nvGrpSpPr>
      <p:grpSpPr>
        <a:xfrm>
          <a:off x="0" y="0"/>
          <a:ext cx="0" cy="0"/>
          <a:chOff x="0" y="0"/>
          <a:chExt cx="0" cy="0"/>
        </a:xfrm>
      </p:grpSpPr>
      <p:sp>
        <p:nvSpPr>
          <p:cNvPr id="16" name="Google Shape;16;p1"/>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1"/>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8" name="Google Shape;18;p1"/>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9" name="Google Shape;19;p1"/>
          <p:cNvSpPr/>
          <p:nvPr/>
        </p:nvSpPr>
        <p:spPr>
          <a:xfrm>
            <a:off x="6189325" y="628748"/>
            <a:ext cx="7416000" cy="2685951"/>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FFD9BE"/>
              </a:buClr>
              <a:buSzPts val="6312"/>
              <a:buFont typeface="Quattrocento"/>
              <a:buNone/>
            </a:pPr>
            <a:r>
              <a:rPr b="1" i="0" lang="en-US" sz="4800" u="none" cap="none" strike="noStrike">
                <a:solidFill>
                  <a:srgbClr val="FFD9BE"/>
                </a:solidFill>
                <a:latin typeface="Quattrocento"/>
                <a:ea typeface="Quattrocento"/>
                <a:cs typeface="Quattrocento"/>
                <a:sym typeface="Quattrocento"/>
              </a:rPr>
              <a:t>Sailing with Standards – </a:t>
            </a:r>
            <a:r>
              <a:rPr b="1" i="0" lang="en-US" sz="3200" u="none" cap="none" strike="noStrike">
                <a:solidFill>
                  <a:srgbClr val="FFD9BE"/>
                </a:solidFill>
                <a:latin typeface="Quattrocento"/>
                <a:ea typeface="Quattrocento"/>
                <a:cs typeface="Quattrocento"/>
                <a:sym typeface="Quattrocento"/>
              </a:rPr>
              <a:t>Shipbuilding and Marine Engineering</a:t>
            </a:r>
            <a:endParaRPr b="1" i="0" sz="3200" u="none" cap="none" strike="noStrike">
              <a:solidFill>
                <a:schemeClr val="dk1"/>
              </a:solidFill>
              <a:latin typeface="Calibri"/>
              <a:ea typeface="Calibri"/>
              <a:cs typeface="Calibri"/>
              <a:sym typeface="Calibri"/>
            </a:endParaRPr>
          </a:p>
        </p:txBody>
      </p:sp>
      <p:sp>
        <p:nvSpPr>
          <p:cNvPr id="20" name="Google Shape;20;p1"/>
          <p:cNvSpPr/>
          <p:nvPr/>
        </p:nvSpPr>
        <p:spPr>
          <a:xfrm>
            <a:off x="6189325" y="2419836"/>
            <a:ext cx="7416000" cy="4129088"/>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None/>
            </a:pPr>
            <a:r>
              <a:rPr b="1" i="0" lang="en-US" sz="2400" u="none" cap="none" strike="noStrike">
                <a:solidFill>
                  <a:schemeClr val="lt1"/>
                </a:solidFill>
                <a:latin typeface="Quattrocento"/>
                <a:ea typeface="Quattrocento"/>
                <a:cs typeface="Quattrocento"/>
                <a:sym typeface="Quattrocento"/>
              </a:rPr>
              <a:t>In the realm of Shipbuilding, the Standards aren't merely guidelines; they're the bedrock upon which every project rests. When it comes to these Standards, Bureau of Indian Standards (BIS) become familiar ally, guiding us through the intricate web of rules and requirements.</a:t>
            </a:r>
            <a:endParaRPr b="1" i="0" sz="2400" u="none" cap="none" strike="noStrike">
              <a:solidFill>
                <a:schemeClr val="lt1"/>
              </a:solidFill>
              <a:latin typeface="Quattrocento"/>
              <a:ea typeface="Quattrocento"/>
              <a:cs typeface="Quattrocento"/>
              <a:sym typeface="Quattrocento"/>
            </a:endParaRPr>
          </a:p>
        </p:txBody>
      </p:sp>
      <p:sp>
        <p:nvSpPr>
          <p:cNvPr id="21" name="Google Shape;21;p1"/>
          <p:cNvSpPr/>
          <p:nvPr/>
        </p:nvSpPr>
        <p:spPr>
          <a:xfrm>
            <a:off x="6248012" y="6548924"/>
            <a:ext cx="394800" cy="394800"/>
          </a:xfrm>
          <a:prstGeom prst="roundRect">
            <a:avLst>
              <a:gd fmla="val 23151155" name="adj"/>
            </a:avLst>
          </a:prstGeom>
          <a:solidFill>
            <a:srgbClr val="2A3C5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1"/>
          <p:cNvSpPr/>
          <p:nvPr/>
        </p:nvSpPr>
        <p:spPr>
          <a:xfrm>
            <a:off x="6982075" y="6428299"/>
            <a:ext cx="6402000" cy="1288683"/>
          </a:xfrm>
          <a:prstGeom prst="rect">
            <a:avLst/>
          </a:prstGeom>
          <a:noFill/>
          <a:ln>
            <a:noFill/>
          </a:ln>
        </p:spPr>
        <p:txBody>
          <a:bodyPr anchorCtr="0" anchor="t" bIns="45700" lIns="91425" spcFirstLastPara="1" rIns="91425" wrap="square" tIns="45700">
            <a:noAutofit/>
          </a:bodyPr>
          <a:lstStyle/>
          <a:p>
            <a:pPr indent="0" lvl="0" marL="0" marR="0" rtl="0" algn="l">
              <a:lnSpc>
                <a:spcPct val="140000"/>
              </a:lnSpc>
              <a:spcBef>
                <a:spcPts val="0"/>
              </a:spcBef>
              <a:spcAft>
                <a:spcPts val="0"/>
              </a:spcAft>
              <a:buClr>
                <a:srgbClr val="F9EEE7"/>
              </a:buClr>
              <a:buSzPts val="2430"/>
              <a:buFont typeface="Quattrocento"/>
              <a:buNone/>
            </a:pPr>
            <a:r>
              <a:rPr b="1" i="0" lang="en-US" sz="2430" u="none" cap="none" strike="noStrike">
                <a:solidFill>
                  <a:srgbClr val="F9EEE7"/>
                </a:solidFill>
                <a:latin typeface="Quattrocento"/>
                <a:ea typeface="Quattrocento"/>
                <a:cs typeface="Quattrocento"/>
                <a:sym typeface="Quattrocento"/>
              </a:rPr>
              <a:t>Presentation By</a:t>
            </a:r>
            <a:endParaRPr/>
          </a:p>
          <a:p>
            <a:pPr indent="0" lvl="0" marL="0" marR="0" rtl="0" algn="l">
              <a:lnSpc>
                <a:spcPct val="140000"/>
              </a:lnSpc>
              <a:spcBef>
                <a:spcPts val="0"/>
              </a:spcBef>
              <a:spcAft>
                <a:spcPts val="0"/>
              </a:spcAft>
              <a:buClr>
                <a:srgbClr val="F9EEE7"/>
              </a:buClr>
              <a:buSzPts val="2430"/>
              <a:buFont typeface="Quattrocento"/>
              <a:buNone/>
            </a:pPr>
            <a:r>
              <a:rPr b="1" i="0" lang="en-US" sz="2430" u="none" cap="none" strike="noStrike">
                <a:solidFill>
                  <a:srgbClr val="F9EEE7"/>
                </a:solidFill>
                <a:latin typeface="Quattrocento"/>
                <a:ea typeface="Quattrocento"/>
                <a:cs typeface="Quattrocento"/>
                <a:sym typeface="Quattrocento"/>
              </a:rPr>
              <a:t>TED , BIS</a:t>
            </a:r>
            <a:endParaRPr b="0" i="0" sz="243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8"/>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8"/>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69" name="Google Shape;169;p8"/>
          <p:cNvPicPr preferRelativeResize="0"/>
          <p:nvPr/>
        </p:nvPicPr>
        <p:blipFill rotWithShape="1">
          <a:blip r:embed="rId3">
            <a:alphaModFix/>
          </a:blip>
          <a:srcRect b="0" l="0" r="0" t="0"/>
          <a:stretch/>
        </p:blipFill>
        <p:spPr>
          <a:xfrm>
            <a:off x="0" y="0"/>
            <a:ext cx="14630400" cy="2550081"/>
          </a:xfrm>
          <a:prstGeom prst="rect">
            <a:avLst/>
          </a:prstGeom>
          <a:noFill/>
          <a:ln>
            <a:noFill/>
          </a:ln>
        </p:spPr>
      </p:pic>
      <p:sp>
        <p:nvSpPr>
          <p:cNvPr id="170" name="Google Shape;170;p8"/>
          <p:cNvSpPr/>
          <p:nvPr/>
        </p:nvSpPr>
        <p:spPr>
          <a:xfrm>
            <a:off x="2070976" y="3112050"/>
            <a:ext cx="10577100" cy="600000"/>
          </a:xfrm>
          <a:prstGeom prst="rect">
            <a:avLst/>
          </a:prstGeom>
          <a:noFill/>
          <a:ln>
            <a:noFill/>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Clr>
                <a:srgbClr val="FFD9BE"/>
              </a:buClr>
              <a:buSzPts val="3780"/>
              <a:buFont typeface="Quattrocento"/>
              <a:buNone/>
            </a:pPr>
            <a:r>
              <a:rPr b="0" i="0" lang="en-US" sz="3600" u="none" cap="none" strike="noStrike">
                <a:solidFill>
                  <a:srgbClr val="FFD9BE"/>
                </a:solidFill>
                <a:latin typeface="Quattrocento"/>
                <a:ea typeface="Quattrocento"/>
                <a:cs typeface="Quattrocento"/>
                <a:sym typeface="Quattrocento"/>
              </a:rPr>
              <a:t>The Engine Room</a:t>
            </a:r>
            <a:endParaRPr b="0" i="0" sz="3600" u="none" cap="none" strike="noStrike">
              <a:solidFill>
                <a:schemeClr val="dk1"/>
              </a:solidFill>
              <a:latin typeface="Calibri"/>
              <a:ea typeface="Calibri"/>
              <a:cs typeface="Calibri"/>
              <a:sym typeface="Calibri"/>
            </a:endParaRPr>
          </a:p>
        </p:txBody>
      </p:sp>
      <p:sp>
        <p:nvSpPr>
          <p:cNvPr id="171" name="Google Shape;171;p8"/>
          <p:cNvSpPr/>
          <p:nvPr/>
        </p:nvSpPr>
        <p:spPr>
          <a:xfrm>
            <a:off x="2070975" y="3835925"/>
            <a:ext cx="11822100" cy="1220700"/>
          </a:xfrm>
          <a:prstGeom prst="rect">
            <a:avLst/>
          </a:prstGeom>
          <a:noFill/>
          <a:ln>
            <a:noFill/>
          </a:ln>
        </p:spPr>
        <p:txBody>
          <a:bodyPr anchorCtr="0" anchor="t" bIns="45700" lIns="91425" spcFirstLastPara="1" rIns="91425" wrap="square" tIns="45700">
            <a:noAutofit/>
          </a:bodyPr>
          <a:lstStyle/>
          <a:p>
            <a:pPr indent="0" lvl="0" marL="0" marR="0" rtl="0" algn="just">
              <a:lnSpc>
                <a:spcPct val="160024"/>
              </a:lnSpc>
              <a:spcBef>
                <a:spcPts val="0"/>
              </a:spcBef>
              <a:spcAft>
                <a:spcPts val="0"/>
              </a:spcAft>
              <a:buClr>
                <a:srgbClr val="F9EEE7"/>
              </a:buClr>
              <a:buSzPts val="1606"/>
              <a:buFont typeface="Quattrocento"/>
              <a:buNone/>
            </a:pPr>
            <a:r>
              <a:rPr b="0" i="0" lang="en-US" sz="1800" u="none" cap="none" strike="noStrike">
                <a:solidFill>
                  <a:srgbClr val="F9EEE7"/>
                </a:solidFill>
                <a:latin typeface="Quattrocento"/>
                <a:ea typeface="Quattrocento"/>
                <a:cs typeface="Quattrocento"/>
                <a:sym typeface="Quattrocento"/>
              </a:rPr>
              <a:t>The engine room of a ship is its powerhouse, where engines, boilers, and generators are housed. It's vital for propulsion, generating electricity, and providing essential services like heating and cooling. Engineers monitor and maintain equipment here, ensuring the ship operates efficiently and reliably throughout its journey at sea.</a:t>
            </a:r>
            <a:endParaRPr b="0" i="0" sz="1800" u="none" cap="none" strike="noStrike">
              <a:solidFill>
                <a:schemeClr val="dk1"/>
              </a:solidFill>
              <a:latin typeface="Calibri"/>
              <a:ea typeface="Calibri"/>
              <a:cs typeface="Calibri"/>
              <a:sym typeface="Calibri"/>
            </a:endParaRPr>
          </a:p>
        </p:txBody>
      </p:sp>
      <p:pic>
        <p:nvPicPr>
          <p:cNvPr descr="preencoded.png" id="172" name="Google Shape;172;p8"/>
          <p:cNvPicPr preferRelativeResize="0"/>
          <p:nvPr/>
        </p:nvPicPr>
        <p:blipFill rotWithShape="1">
          <a:blip r:embed="rId4">
            <a:alphaModFix/>
          </a:blip>
          <a:srcRect b="0" l="0" r="0" t="0"/>
          <a:stretch/>
        </p:blipFill>
        <p:spPr>
          <a:xfrm>
            <a:off x="2070973" y="5226248"/>
            <a:ext cx="509945" cy="509945"/>
          </a:xfrm>
          <a:prstGeom prst="rect">
            <a:avLst/>
          </a:prstGeom>
          <a:noFill/>
          <a:ln>
            <a:noFill/>
          </a:ln>
        </p:spPr>
      </p:pic>
      <p:sp>
        <p:nvSpPr>
          <p:cNvPr id="173" name="Google Shape;173;p8"/>
          <p:cNvSpPr/>
          <p:nvPr/>
        </p:nvSpPr>
        <p:spPr>
          <a:xfrm>
            <a:off x="2070973" y="5833847"/>
            <a:ext cx="2400000" cy="300000"/>
          </a:xfrm>
          <a:prstGeom prst="rect">
            <a:avLst/>
          </a:prstGeom>
          <a:noFill/>
          <a:ln>
            <a:noFill/>
          </a:ln>
        </p:spPr>
        <p:txBody>
          <a:bodyPr anchorCtr="0" anchor="t" bIns="45700" lIns="91425" spcFirstLastPara="1" rIns="91425" wrap="square" tIns="45700">
            <a:noAutofit/>
          </a:bodyPr>
          <a:lstStyle/>
          <a:p>
            <a:pPr indent="0" lvl="0" marL="0" marR="0" rtl="0" algn="l">
              <a:lnSpc>
                <a:spcPct val="124973"/>
              </a:lnSpc>
              <a:spcBef>
                <a:spcPts val="0"/>
              </a:spcBef>
              <a:spcAft>
                <a:spcPts val="0"/>
              </a:spcAft>
              <a:buClr>
                <a:srgbClr val="FFD9BE"/>
              </a:buClr>
              <a:buSzPts val="1890"/>
              <a:buFont typeface="Quattrocento"/>
              <a:buNone/>
            </a:pPr>
            <a:r>
              <a:rPr b="1" i="0" lang="en-US" sz="1890" u="none" cap="none" strike="noStrike">
                <a:solidFill>
                  <a:srgbClr val="FFD9BE"/>
                </a:solidFill>
                <a:latin typeface="Quattrocento"/>
                <a:ea typeface="Quattrocento"/>
                <a:cs typeface="Quattrocento"/>
                <a:sym typeface="Quattrocento"/>
              </a:rPr>
              <a:t>Propulsion</a:t>
            </a:r>
            <a:endParaRPr b="1" i="0" sz="1890" u="none" cap="none" strike="noStrike">
              <a:solidFill>
                <a:schemeClr val="dk1"/>
              </a:solidFill>
              <a:latin typeface="Calibri"/>
              <a:ea typeface="Calibri"/>
              <a:cs typeface="Calibri"/>
              <a:sym typeface="Calibri"/>
            </a:endParaRPr>
          </a:p>
        </p:txBody>
      </p:sp>
      <p:sp>
        <p:nvSpPr>
          <p:cNvPr id="174" name="Google Shape;174;p8"/>
          <p:cNvSpPr/>
          <p:nvPr/>
        </p:nvSpPr>
        <p:spPr>
          <a:xfrm>
            <a:off x="2070875" y="6231547"/>
            <a:ext cx="3292200" cy="1866900"/>
          </a:xfrm>
          <a:prstGeom prst="rect">
            <a:avLst/>
          </a:prstGeom>
          <a:noFill/>
          <a:ln>
            <a:noFill/>
          </a:ln>
        </p:spPr>
        <p:txBody>
          <a:bodyPr anchorCtr="0" anchor="t" bIns="45700" lIns="91425" spcFirstLastPara="1" rIns="91425" wrap="square" tIns="45700">
            <a:noAutofit/>
          </a:bodyPr>
          <a:lstStyle/>
          <a:p>
            <a:pPr indent="0" lvl="0" marL="0" marR="0" rtl="0" algn="just">
              <a:lnSpc>
                <a:spcPct val="160024"/>
              </a:lnSpc>
              <a:spcBef>
                <a:spcPts val="0"/>
              </a:spcBef>
              <a:spcAft>
                <a:spcPts val="0"/>
              </a:spcAft>
              <a:buClr>
                <a:srgbClr val="F9EEE7"/>
              </a:buClr>
              <a:buSzPts val="1606"/>
              <a:buFont typeface="Quattrocento"/>
              <a:buNone/>
            </a:pPr>
            <a:r>
              <a:rPr b="0" i="0" lang="en-US" sz="1606" u="none" cap="none" strike="noStrike">
                <a:solidFill>
                  <a:srgbClr val="F9EEE7"/>
                </a:solidFill>
                <a:latin typeface="Quattrocento"/>
                <a:ea typeface="Quattrocento"/>
                <a:cs typeface="Quattrocento"/>
                <a:sym typeface="Quattrocento"/>
              </a:rPr>
              <a:t>The engine room houses the ship's main propulsion systems, which provide the power to move the vessel through the water.</a:t>
            </a:r>
            <a:endParaRPr b="0" i="0" sz="1606" u="none" cap="none" strike="noStrike">
              <a:solidFill>
                <a:schemeClr val="dk1"/>
              </a:solidFill>
              <a:latin typeface="Calibri"/>
              <a:ea typeface="Calibri"/>
              <a:cs typeface="Calibri"/>
              <a:sym typeface="Calibri"/>
            </a:endParaRPr>
          </a:p>
        </p:txBody>
      </p:sp>
      <p:pic>
        <p:nvPicPr>
          <p:cNvPr descr="preencoded.png" id="175" name="Google Shape;175;p8"/>
          <p:cNvPicPr preferRelativeResize="0"/>
          <p:nvPr/>
        </p:nvPicPr>
        <p:blipFill rotWithShape="1">
          <a:blip r:embed="rId5">
            <a:alphaModFix/>
          </a:blip>
          <a:srcRect b="0" l="0" r="0" t="0"/>
          <a:stretch/>
        </p:blipFill>
        <p:spPr>
          <a:xfrm>
            <a:off x="5669042" y="5226248"/>
            <a:ext cx="509945" cy="509945"/>
          </a:xfrm>
          <a:prstGeom prst="rect">
            <a:avLst/>
          </a:prstGeom>
          <a:noFill/>
          <a:ln>
            <a:noFill/>
          </a:ln>
        </p:spPr>
      </p:pic>
      <p:sp>
        <p:nvSpPr>
          <p:cNvPr id="176" name="Google Shape;176;p8"/>
          <p:cNvSpPr/>
          <p:nvPr/>
        </p:nvSpPr>
        <p:spPr>
          <a:xfrm>
            <a:off x="5669103" y="5833875"/>
            <a:ext cx="3292200" cy="300000"/>
          </a:xfrm>
          <a:prstGeom prst="rect">
            <a:avLst/>
          </a:prstGeom>
          <a:noFill/>
          <a:ln>
            <a:noFill/>
          </a:ln>
        </p:spPr>
        <p:txBody>
          <a:bodyPr anchorCtr="0" anchor="t" bIns="45700" lIns="91425" spcFirstLastPara="1" rIns="91425" wrap="square" tIns="45700">
            <a:noAutofit/>
          </a:bodyPr>
          <a:lstStyle/>
          <a:p>
            <a:pPr indent="0" lvl="0" marL="0" marR="0" rtl="0" algn="l">
              <a:lnSpc>
                <a:spcPct val="124973"/>
              </a:lnSpc>
              <a:spcBef>
                <a:spcPts val="0"/>
              </a:spcBef>
              <a:spcAft>
                <a:spcPts val="0"/>
              </a:spcAft>
              <a:buClr>
                <a:srgbClr val="FFD9BE"/>
              </a:buClr>
              <a:buSzPts val="1890"/>
              <a:buFont typeface="Quattrocento"/>
              <a:buNone/>
            </a:pPr>
            <a:r>
              <a:rPr b="1" i="0" lang="en-US" sz="1890" u="none" cap="none" strike="noStrike">
                <a:solidFill>
                  <a:srgbClr val="FFD9BE"/>
                </a:solidFill>
                <a:latin typeface="Quattrocento"/>
                <a:ea typeface="Quattrocento"/>
                <a:cs typeface="Quattrocento"/>
                <a:sym typeface="Quattrocento"/>
              </a:rPr>
              <a:t>Electricity Generation</a:t>
            </a:r>
            <a:endParaRPr b="1" i="0" sz="1890" u="none" cap="none" strike="noStrike">
              <a:solidFill>
                <a:schemeClr val="dk1"/>
              </a:solidFill>
              <a:latin typeface="Calibri"/>
              <a:ea typeface="Calibri"/>
              <a:cs typeface="Calibri"/>
              <a:sym typeface="Calibri"/>
            </a:endParaRPr>
          </a:p>
        </p:txBody>
      </p:sp>
      <p:sp>
        <p:nvSpPr>
          <p:cNvPr id="177" name="Google Shape;177;p8"/>
          <p:cNvSpPr/>
          <p:nvPr/>
        </p:nvSpPr>
        <p:spPr>
          <a:xfrm>
            <a:off x="5668988" y="6231549"/>
            <a:ext cx="3292200" cy="1502700"/>
          </a:xfrm>
          <a:prstGeom prst="rect">
            <a:avLst/>
          </a:prstGeom>
          <a:noFill/>
          <a:ln>
            <a:noFill/>
          </a:ln>
        </p:spPr>
        <p:txBody>
          <a:bodyPr anchorCtr="0" anchor="t" bIns="45700" lIns="91425" spcFirstLastPara="1" rIns="91425" wrap="square" tIns="45700">
            <a:noAutofit/>
          </a:bodyPr>
          <a:lstStyle/>
          <a:p>
            <a:pPr indent="0" lvl="0" marL="0" marR="0" rtl="0" algn="just">
              <a:lnSpc>
                <a:spcPct val="160024"/>
              </a:lnSpc>
              <a:spcBef>
                <a:spcPts val="0"/>
              </a:spcBef>
              <a:spcAft>
                <a:spcPts val="0"/>
              </a:spcAft>
              <a:buClr>
                <a:srgbClr val="F9EEE7"/>
              </a:buClr>
              <a:buSzPts val="1606"/>
              <a:buFont typeface="Quattrocento"/>
              <a:buNone/>
            </a:pPr>
            <a:r>
              <a:rPr b="0" i="0" lang="en-US" sz="1606" u="none" cap="none" strike="noStrike">
                <a:solidFill>
                  <a:srgbClr val="F9EEE7"/>
                </a:solidFill>
                <a:latin typeface="Quattrocento"/>
                <a:ea typeface="Quattrocento"/>
                <a:cs typeface="Quattrocento"/>
                <a:sym typeface="Quattrocento"/>
              </a:rPr>
              <a:t>It also contains generators that produce the electricity needed to power the ship's various systems and amenities.</a:t>
            </a:r>
            <a:endParaRPr b="0" i="0" sz="1606" u="none" cap="none" strike="noStrike">
              <a:solidFill>
                <a:schemeClr val="dk1"/>
              </a:solidFill>
              <a:latin typeface="Calibri"/>
              <a:ea typeface="Calibri"/>
              <a:cs typeface="Calibri"/>
              <a:sym typeface="Calibri"/>
            </a:endParaRPr>
          </a:p>
        </p:txBody>
      </p:sp>
      <p:pic>
        <p:nvPicPr>
          <p:cNvPr descr="preencoded.png" id="178" name="Google Shape;178;p8"/>
          <p:cNvPicPr preferRelativeResize="0"/>
          <p:nvPr/>
        </p:nvPicPr>
        <p:blipFill rotWithShape="1">
          <a:blip r:embed="rId6">
            <a:alphaModFix/>
          </a:blip>
          <a:srcRect b="0" l="0" r="0" t="0"/>
          <a:stretch/>
        </p:blipFill>
        <p:spPr>
          <a:xfrm>
            <a:off x="9267111" y="5226248"/>
            <a:ext cx="509945" cy="509945"/>
          </a:xfrm>
          <a:prstGeom prst="rect">
            <a:avLst/>
          </a:prstGeom>
          <a:noFill/>
          <a:ln>
            <a:noFill/>
          </a:ln>
        </p:spPr>
      </p:pic>
      <p:sp>
        <p:nvSpPr>
          <p:cNvPr id="179" name="Google Shape;179;p8"/>
          <p:cNvSpPr/>
          <p:nvPr/>
        </p:nvSpPr>
        <p:spPr>
          <a:xfrm>
            <a:off x="9267111" y="5833860"/>
            <a:ext cx="2400000" cy="300000"/>
          </a:xfrm>
          <a:prstGeom prst="rect">
            <a:avLst/>
          </a:prstGeom>
          <a:noFill/>
          <a:ln>
            <a:noFill/>
          </a:ln>
        </p:spPr>
        <p:txBody>
          <a:bodyPr anchorCtr="0" anchor="t" bIns="45700" lIns="91425" spcFirstLastPara="1" rIns="91425" wrap="square" tIns="45700">
            <a:noAutofit/>
          </a:bodyPr>
          <a:lstStyle/>
          <a:p>
            <a:pPr indent="0" lvl="0" marL="0" marR="0" rtl="0" algn="l">
              <a:lnSpc>
                <a:spcPct val="124973"/>
              </a:lnSpc>
              <a:spcBef>
                <a:spcPts val="0"/>
              </a:spcBef>
              <a:spcAft>
                <a:spcPts val="0"/>
              </a:spcAft>
              <a:buClr>
                <a:srgbClr val="FFD9BE"/>
              </a:buClr>
              <a:buSzPts val="1890"/>
              <a:buFont typeface="Quattrocento"/>
              <a:buNone/>
            </a:pPr>
            <a:r>
              <a:rPr b="1" i="0" lang="en-US" sz="1890" u="none" cap="none" strike="noStrike">
                <a:solidFill>
                  <a:srgbClr val="FFD9BE"/>
                </a:solidFill>
                <a:latin typeface="Quattrocento"/>
                <a:ea typeface="Quattrocento"/>
                <a:cs typeface="Quattrocento"/>
                <a:sym typeface="Quattrocento"/>
              </a:rPr>
              <a:t>Maintenance</a:t>
            </a:r>
            <a:endParaRPr b="1" i="0" sz="1890" u="none" cap="none" strike="noStrike">
              <a:solidFill>
                <a:schemeClr val="dk1"/>
              </a:solidFill>
              <a:latin typeface="Calibri"/>
              <a:ea typeface="Calibri"/>
              <a:cs typeface="Calibri"/>
              <a:sym typeface="Calibri"/>
            </a:endParaRPr>
          </a:p>
        </p:txBody>
      </p:sp>
      <p:sp>
        <p:nvSpPr>
          <p:cNvPr id="180" name="Google Shape;180;p8"/>
          <p:cNvSpPr/>
          <p:nvPr/>
        </p:nvSpPr>
        <p:spPr>
          <a:xfrm>
            <a:off x="9267125" y="6231499"/>
            <a:ext cx="3292200" cy="1502700"/>
          </a:xfrm>
          <a:prstGeom prst="rect">
            <a:avLst/>
          </a:prstGeom>
          <a:noFill/>
          <a:ln>
            <a:noFill/>
          </a:ln>
        </p:spPr>
        <p:txBody>
          <a:bodyPr anchorCtr="0" anchor="t" bIns="45700" lIns="91425" spcFirstLastPara="1" rIns="91425" wrap="square" tIns="45700">
            <a:noAutofit/>
          </a:bodyPr>
          <a:lstStyle/>
          <a:p>
            <a:pPr indent="0" lvl="0" marL="0" marR="0" rtl="0" algn="just">
              <a:lnSpc>
                <a:spcPct val="160024"/>
              </a:lnSpc>
              <a:spcBef>
                <a:spcPts val="0"/>
              </a:spcBef>
              <a:spcAft>
                <a:spcPts val="0"/>
              </a:spcAft>
              <a:buClr>
                <a:srgbClr val="F9EEE7"/>
              </a:buClr>
              <a:buSzPts val="1606"/>
              <a:buFont typeface="Quattrocento"/>
              <a:buNone/>
            </a:pPr>
            <a:r>
              <a:rPr b="0" i="0" lang="en-US" sz="1606" u="none" cap="none" strike="noStrike">
                <a:solidFill>
                  <a:srgbClr val="F9EEE7"/>
                </a:solidFill>
                <a:latin typeface="Quattrocento"/>
                <a:ea typeface="Quattrocento"/>
                <a:cs typeface="Quattrocento"/>
                <a:sym typeface="Quattrocento"/>
              </a:rPr>
              <a:t>The engine room is a hub of critical maintenance and repair work, ensuring the ship's systems remain in top condition.</a:t>
            </a:r>
            <a:endParaRPr b="0" i="0" sz="1606"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9"/>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9"/>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88" name="Google Shape;188;p9"/>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189" name="Google Shape;189;p9"/>
          <p:cNvSpPr/>
          <p:nvPr/>
        </p:nvSpPr>
        <p:spPr>
          <a:xfrm>
            <a:off x="604821" y="526300"/>
            <a:ext cx="7934400" cy="5082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3202"/>
              <a:buFont typeface="Quattrocento"/>
              <a:buNone/>
            </a:pPr>
            <a:r>
              <a:rPr b="0" i="0" lang="en-US" sz="3202" u="none" cap="none" strike="noStrike">
                <a:solidFill>
                  <a:srgbClr val="FFD9BE"/>
                </a:solidFill>
                <a:latin typeface="Quattrocento"/>
                <a:ea typeface="Quattrocento"/>
                <a:cs typeface="Quattrocento"/>
                <a:sym typeface="Quattrocento"/>
              </a:rPr>
              <a:t>Bow, Stern, Rudder and Anchors</a:t>
            </a:r>
            <a:endParaRPr b="0" i="0" sz="3202" u="none" cap="none" strike="noStrike">
              <a:solidFill>
                <a:schemeClr val="dk1"/>
              </a:solidFill>
              <a:latin typeface="Calibri"/>
              <a:ea typeface="Calibri"/>
              <a:cs typeface="Calibri"/>
              <a:sym typeface="Calibri"/>
            </a:endParaRPr>
          </a:p>
        </p:txBody>
      </p:sp>
      <p:pic>
        <p:nvPicPr>
          <p:cNvPr descr="preencoded.png" id="190" name="Google Shape;190;p9"/>
          <p:cNvPicPr preferRelativeResize="0"/>
          <p:nvPr/>
        </p:nvPicPr>
        <p:blipFill rotWithShape="1">
          <a:blip r:embed="rId4">
            <a:alphaModFix/>
          </a:blip>
          <a:srcRect b="0" l="0" r="0" t="0"/>
          <a:stretch/>
        </p:blipFill>
        <p:spPr>
          <a:xfrm>
            <a:off x="604837" y="1658064"/>
            <a:ext cx="864037" cy="1382554"/>
          </a:xfrm>
          <a:prstGeom prst="rect">
            <a:avLst/>
          </a:prstGeom>
          <a:noFill/>
          <a:ln>
            <a:noFill/>
          </a:ln>
        </p:spPr>
      </p:pic>
      <p:sp>
        <p:nvSpPr>
          <p:cNvPr id="191" name="Google Shape;191;p9"/>
          <p:cNvSpPr/>
          <p:nvPr/>
        </p:nvSpPr>
        <p:spPr>
          <a:xfrm>
            <a:off x="1728073" y="1658074"/>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0" u="none" cap="none" strike="noStrike">
                <a:solidFill>
                  <a:srgbClr val="FFD9BE"/>
                </a:solidFill>
                <a:latin typeface="Quattrocento"/>
                <a:ea typeface="Quattrocento"/>
                <a:cs typeface="Quattrocento"/>
                <a:sym typeface="Quattrocento"/>
              </a:rPr>
              <a:t>Bow</a:t>
            </a:r>
            <a:endParaRPr b="1" i="0" sz="1800" u="none" cap="none" strike="noStrike">
              <a:solidFill>
                <a:schemeClr val="dk1"/>
              </a:solidFill>
              <a:latin typeface="Calibri"/>
              <a:ea typeface="Calibri"/>
              <a:cs typeface="Calibri"/>
              <a:sym typeface="Calibri"/>
            </a:endParaRPr>
          </a:p>
        </p:txBody>
      </p:sp>
      <p:sp>
        <p:nvSpPr>
          <p:cNvPr id="192" name="Google Shape;192;p9"/>
          <p:cNvSpPr/>
          <p:nvPr/>
        </p:nvSpPr>
        <p:spPr>
          <a:xfrm>
            <a:off x="1728075" y="2021572"/>
            <a:ext cx="68112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bow is the front part of the ship, designed to slice through the water with minimal resistance.</a:t>
            </a:r>
            <a:endParaRPr b="0" i="0" sz="1800" u="none" cap="none" strike="noStrike">
              <a:solidFill>
                <a:schemeClr val="dk1"/>
              </a:solidFill>
              <a:latin typeface="Calibri"/>
              <a:ea typeface="Calibri"/>
              <a:cs typeface="Calibri"/>
              <a:sym typeface="Calibri"/>
            </a:endParaRPr>
          </a:p>
        </p:txBody>
      </p:sp>
      <p:pic>
        <p:nvPicPr>
          <p:cNvPr descr="preencoded.png" id="193" name="Google Shape;193;p9"/>
          <p:cNvPicPr preferRelativeResize="0"/>
          <p:nvPr/>
        </p:nvPicPr>
        <p:blipFill rotWithShape="1">
          <a:blip r:embed="rId5">
            <a:alphaModFix/>
          </a:blip>
          <a:srcRect b="0" l="0" r="0" t="0"/>
          <a:stretch/>
        </p:blipFill>
        <p:spPr>
          <a:xfrm>
            <a:off x="604837" y="3040618"/>
            <a:ext cx="864037" cy="1382554"/>
          </a:xfrm>
          <a:prstGeom prst="rect">
            <a:avLst/>
          </a:prstGeom>
          <a:noFill/>
          <a:ln>
            <a:noFill/>
          </a:ln>
        </p:spPr>
      </p:pic>
      <p:sp>
        <p:nvSpPr>
          <p:cNvPr id="194" name="Google Shape;194;p9"/>
          <p:cNvSpPr/>
          <p:nvPr/>
        </p:nvSpPr>
        <p:spPr>
          <a:xfrm>
            <a:off x="1728073" y="3084153"/>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0" u="none" cap="none" strike="noStrike">
                <a:solidFill>
                  <a:srgbClr val="FFD9BE"/>
                </a:solidFill>
                <a:latin typeface="Quattrocento"/>
                <a:ea typeface="Quattrocento"/>
                <a:cs typeface="Quattrocento"/>
                <a:sym typeface="Quattrocento"/>
              </a:rPr>
              <a:t>Stern</a:t>
            </a:r>
            <a:endParaRPr b="1" i="0" sz="1800" u="none" cap="none" strike="noStrike">
              <a:solidFill>
                <a:schemeClr val="dk1"/>
              </a:solidFill>
              <a:latin typeface="Calibri"/>
              <a:ea typeface="Calibri"/>
              <a:cs typeface="Calibri"/>
              <a:sym typeface="Calibri"/>
            </a:endParaRPr>
          </a:p>
        </p:txBody>
      </p:sp>
      <p:sp>
        <p:nvSpPr>
          <p:cNvPr id="195" name="Google Shape;195;p9"/>
          <p:cNvSpPr/>
          <p:nvPr/>
        </p:nvSpPr>
        <p:spPr>
          <a:xfrm>
            <a:off x="1728075" y="3445711"/>
            <a:ext cx="68112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stern is the rear part of the ship, where the propulsion system is typically located.</a:t>
            </a:r>
            <a:endParaRPr b="0" i="0" sz="1800" u="none" cap="none" strike="noStrike">
              <a:solidFill>
                <a:schemeClr val="dk1"/>
              </a:solidFill>
              <a:latin typeface="Calibri"/>
              <a:ea typeface="Calibri"/>
              <a:cs typeface="Calibri"/>
              <a:sym typeface="Calibri"/>
            </a:endParaRPr>
          </a:p>
        </p:txBody>
      </p:sp>
      <p:pic>
        <p:nvPicPr>
          <p:cNvPr descr="preencoded.png" id="196" name="Google Shape;196;p9"/>
          <p:cNvPicPr preferRelativeResize="0"/>
          <p:nvPr/>
        </p:nvPicPr>
        <p:blipFill rotWithShape="1">
          <a:blip r:embed="rId6">
            <a:alphaModFix/>
          </a:blip>
          <a:srcRect b="0" l="0" r="0" t="0"/>
          <a:stretch/>
        </p:blipFill>
        <p:spPr>
          <a:xfrm>
            <a:off x="604837" y="4423172"/>
            <a:ext cx="864037" cy="1533049"/>
          </a:xfrm>
          <a:prstGeom prst="rect">
            <a:avLst/>
          </a:prstGeom>
          <a:noFill/>
          <a:ln>
            <a:noFill/>
          </a:ln>
        </p:spPr>
      </p:pic>
      <p:sp>
        <p:nvSpPr>
          <p:cNvPr id="197" name="Google Shape;197;p9"/>
          <p:cNvSpPr/>
          <p:nvPr/>
        </p:nvSpPr>
        <p:spPr>
          <a:xfrm>
            <a:off x="1728073" y="4382945"/>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0" u="none" cap="none" strike="noStrike">
                <a:solidFill>
                  <a:srgbClr val="FFD9BE"/>
                </a:solidFill>
                <a:latin typeface="Quattrocento"/>
                <a:ea typeface="Quattrocento"/>
                <a:cs typeface="Quattrocento"/>
                <a:sym typeface="Quattrocento"/>
              </a:rPr>
              <a:t>Rudder</a:t>
            </a:r>
            <a:endParaRPr b="1" i="0" sz="1800" u="none" cap="none" strike="noStrike">
              <a:solidFill>
                <a:schemeClr val="dk1"/>
              </a:solidFill>
              <a:latin typeface="Calibri"/>
              <a:ea typeface="Calibri"/>
              <a:cs typeface="Calibri"/>
              <a:sym typeface="Calibri"/>
            </a:endParaRPr>
          </a:p>
        </p:txBody>
      </p:sp>
      <p:sp>
        <p:nvSpPr>
          <p:cNvPr id="198" name="Google Shape;198;p9"/>
          <p:cNvSpPr/>
          <p:nvPr/>
        </p:nvSpPr>
        <p:spPr>
          <a:xfrm>
            <a:off x="1728075" y="4666412"/>
            <a:ext cx="6811200" cy="12717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It's a flat, vertical plate located at the stern (back) of the ship, typically below the waterline directs the flow of water passing the stern, allowing the ship to change direction by altering the angle of the rudder.</a:t>
            </a:r>
            <a:endParaRPr b="0" i="0" sz="1800" u="none" cap="none" strike="noStrike">
              <a:solidFill>
                <a:schemeClr val="dk1"/>
              </a:solidFill>
              <a:latin typeface="Calibri"/>
              <a:ea typeface="Calibri"/>
              <a:cs typeface="Calibri"/>
              <a:sym typeface="Calibri"/>
            </a:endParaRPr>
          </a:p>
        </p:txBody>
      </p:sp>
      <p:pic>
        <p:nvPicPr>
          <p:cNvPr descr="preencoded.png" id="199" name="Google Shape;199;p9"/>
          <p:cNvPicPr preferRelativeResize="0"/>
          <p:nvPr/>
        </p:nvPicPr>
        <p:blipFill rotWithShape="1">
          <a:blip r:embed="rId7">
            <a:alphaModFix/>
          </a:blip>
          <a:srcRect b="0" l="0" r="0" t="0"/>
          <a:stretch/>
        </p:blipFill>
        <p:spPr>
          <a:xfrm>
            <a:off x="604837" y="5956221"/>
            <a:ext cx="864037" cy="1382554"/>
          </a:xfrm>
          <a:prstGeom prst="rect">
            <a:avLst/>
          </a:prstGeom>
          <a:noFill/>
          <a:ln>
            <a:noFill/>
          </a:ln>
        </p:spPr>
      </p:pic>
      <p:sp>
        <p:nvSpPr>
          <p:cNvPr id="200" name="Google Shape;200;p9"/>
          <p:cNvSpPr/>
          <p:nvPr/>
        </p:nvSpPr>
        <p:spPr>
          <a:xfrm>
            <a:off x="1728073" y="6055730"/>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0" u="none" cap="none" strike="noStrike">
                <a:solidFill>
                  <a:srgbClr val="FFD9BE"/>
                </a:solidFill>
                <a:latin typeface="Quattrocento"/>
                <a:ea typeface="Quattrocento"/>
                <a:cs typeface="Quattrocento"/>
                <a:sym typeface="Quattrocento"/>
              </a:rPr>
              <a:t>Anchors</a:t>
            </a:r>
            <a:endParaRPr b="1" i="0" sz="1800" u="none" cap="none" strike="noStrike">
              <a:solidFill>
                <a:schemeClr val="dk1"/>
              </a:solidFill>
              <a:latin typeface="Calibri"/>
              <a:ea typeface="Calibri"/>
              <a:cs typeface="Calibri"/>
              <a:sym typeface="Calibri"/>
            </a:endParaRPr>
          </a:p>
        </p:txBody>
      </p:sp>
      <p:sp>
        <p:nvSpPr>
          <p:cNvPr id="201" name="Google Shape;201;p9"/>
          <p:cNvSpPr/>
          <p:nvPr/>
        </p:nvSpPr>
        <p:spPr>
          <a:xfrm>
            <a:off x="1728075" y="6427455"/>
            <a:ext cx="6811200" cy="6834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Anchors are used to secure the ship in place, preventing it from drifting or being carried away by currents or winds.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10"/>
          <p:cNvSpPr/>
          <p:nvPr/>
        </p:nvSpPr>
        <p:spPr>
          <a:xfrm>
            <a:off x="0" y="0"/>
            <a:ext cx="14630400" cy="8239244"/>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209" name="Google Shape;209;p10"/>
          <p:cNvPicPr preferRelativeResize="0"/>
          <p:nvPr/>
        </p:nvPicPr>
        <p:blipFill rotWithShape="1">
          <a:blip r:embed="rId3">
            <a:alphaModFix/>
          </a:blip>
          <a:srcRect b="0" l="0" r="0" t="0"/>
          <a:stretch/>
        </p:blipFill>
        <p:spPr>
          <a:xfrm>
            <a:off x="0" y="0"/>
            <a:ext cx="14630400" cy="2569726"/>
          </a:xfrm>
          <a:prstGeom prst="rect">
            <a:avLst/>
          </a:prstGeom>
          <a:noFill/>
          <a:ln>
            <a:noFill/>
          </a:ln>
        </p:spPr>
      </p:pic>
      <p:sp>
        <p:nvSpPr>
          <p:cNvPr id="210" name="Google Shape;210;p10"/>
          <p:cNvSpPr/>
          <p:nvPr/>
        </p:nvSpPr>
        <p:spPr>
          <a:xfrm>
            <a:off x="2030500" y="3135025"/>
            <a:ext cx="10647900" cy="604500"/>
          </a:xfrm>
          <a:prstGeom prst="rect">
            <a:avLst/>
          </a:prstGeom>
          <a:noFill/>
          <a:ln>
            <a:noFill/>
          </a:ln>
        </p:spPr>
        <p:txBody>
          <a:bodyPr anchorCtr="0" anchor="t" bIns="45700" lIns="91425" spcFirstLastPara="1" rIns="91425" wrap="square" tIns="45700">
            <a:noAutofit/>
          </a:bodyPr>
          <a:lstStyle/>
          <a:p>
            <a:pPr indent="0" lvl="0" marL="0" marR="0" rtl="0" algn="l">
              <a:lnSpc>
                <a:spcPct val="124993"/>
              </a:lnSpc>
              <a:spcBef>
                <a:spcPts val="0"/>
              </a:spcBef>
              <a:spcAft>
                <a:spcPts val="0"/>
              </a:spcAft>
              <a:buClr>
                <a:srgbClr val="FFD9BE"/>
              </a:buClr>
              <a:buSzPts val="3809"/>
              <a:buFont typeface="Quattrocento"/>
              <a:buNone/>
            </a:pPr>
            <a:r>
              <a:rPr b="0" i="0" lang="en-US" sz="3809" u="none" cap="none" strike="noStrike">
                <a:solidFill>
                  <a:srgbClr val="FFD9BE"/>
                </a:solidFill>
                <a:latin typeface="Quattrocento"/>
                <a:ea typeface="Quattrocento"/>
                <a:cs typeface="Quattrocento"/>
                <a:sym typeface="Quattrocento"/>
              </a:rPr>
              <a:t>Ballast and Safety Equipment</a:t>
            </a:r>
            <a:endParaRPr b="0" i="0" sz="3809" u="none" cap="none" strike="noStrike">
              <a:solidFill>
                <a:schemeClr val="dk1"/>
              </a:solidFill>
              <a:latin typeface="Calibri"/>
              <a:ea typeface="Calibri"/>
              <a:cs typeface="Calibri"/>
              <a:sym typeface="Calibri"/>
            </a:endParaRPr>
          </a:p>
        </p:txBody>
      </p:sp>
      <p:sp>
        <p:nvSpPr>
          <p:cNvPr id="211" name="Google Shape;211;p10"/>
          <p:cNvSpPr/>
          <p:nvPr/>
        </p:nvSpPr>
        <p:spPr>
          <a:xfrm>
            <a:off x="2235994" y="4178975"/>
            <a:ext cx="1845945" cy="302181"/>
          </a:xfrm>
          <a:prstGeom prst="rect">
            <a:avLst/>
          </a:prstGeom>
          <a:noFill/>
          <a:ln>
            <a:noFill/>
          </a:ln>
        </p:spPr>
        <p:txBody>
          <a:bodyPr anchorCtr="0" anchor="t" bIns="45700" lIns="91425" spcFirstLastPara="1" rIns="91425" wrap="square" tIns="45700">
            <a:noAutofit/>
          </a:bodyPr>
          <a:lstStyle/>
          <a:p>
            <a:pPr indent="0" lvl="0" marL="0" marR="0" rtl="0" algn="l">
              <a:lnSpc>
                <a:spcPct val="125052"/>
              </a:lnSpc>
              <a:spcBef>
                <a:spcPts val="0"/>
              </a:spcBef>
              <a:spcAft>
                <a:spcPts val="0"/>
              </a:spcAft>
              <a:buClr>
                <a:srgbClr val="FFD9BE"/>
              </a:buClr>
              <a:buSzPts val="1904"/>
              <a:buFont typeface="Quattrocento"/>
              <a:buNone/>
            </a:pPr>
            <a:r>
              <a:rPr b="1" i="0" lang="en-US" sz="1904" u="none" cap="none" strike="noStrike">
                <a:solidFill>
                  <a:srgbClr val="FFD9BE"/>
                </a:solidFill>
                <a:latin typeface="Quattrocento"/>
                <a:ea typeface="Quattrocento"/>
                <a:cs typeface="Quattrocento"/>
                <a:sym typeface="Quattrocento"/>
              </a:rPr>
              <a:t>Ballast Tanks</a:t>
            </a:r>
            <a:endParaRPr b="0" i="0" sz="1904" u="none" cap="none" strike="noStrike">
              <a:solidFill>
                <a:schemeClr val="dk1"/>
              </a:solidFill>
              <a:latin typeface="Calibri"/>
              <a:ea typeface="Calibri"/>
              <a:cs typeface="Calibri"/>
              <a:sym typeface="Calibri"/>
            </a:endParaRPr>
          </a:p>
        </p:txBody>
      </p:sp>
      <p:sp>
        <p:nvSpPr>
          <p:cNvPr id="212" name="Google Shape;212;p10"/>
          <p:cNvSpPr/>
          <p:nvPr/>
        </p:nvSpPr>
        <p:spPr>
          <a:xfrm>
            <a:off x="4500563" y="3950241"/>
            <a:ext cx="7893606" cy="657939"/>
          </a:xfrm>
          <a:prstGeom prst="rect">
            <a:avLst/>
          </a:prstGeom>
          <a:noFill/>
          <a:ln>
            <a:noFill/>
          </a:ln>
        </p:spPr>
        <p:txBody>
          <a:bodyPr anchorCtr="0" anchor="t" bIns="45700" lIns="91425" spcFirstLastPara="1" rIns="91425" wrap="square" tIns="45700">
            <a:noAutofit/>
          </a:bodyPr>
          <a:lstStyle/>
          <a:p>
            <a:pPr indent="0" lvl="0" marL="0" marR="0" rtl="0" algn="just">
              <a:lnSpc>
                <a:spcPct val="159975"/>
              </a:lnSpc>
              <a:spcBef>
                <a:spcPts val="0"/>
              </a:spcBef>
              <a:spcAft>
                <a:spcPts val="0"/>
              </a:spcAft>
              <a:buClr>
                <a:srgbClr val="F9EEE7"/>
              </a:buClr>
              <a:buSzPts val="1619"/>
              <a:buFont typeface="Quattrocento"/>
              <a:buNone/>
            </a:pPr>
            <a:r>
              <a:rPr b="0" i="0" lang="en-US" sz="1819" u="none" cap="none" strike="noStrike">
                <a:solidFill>
                  <a:srgbClr val="F9EEE7"/>
                </a:solidFill>
                <a:latin typeface="Quattrocento"/>
                <a:ea typeface="Quattrocento"/>
                <a:cs typeface="Quattrocento"/>
                <a:sym typeface="Quattrocento"/>
              </a:rPr>
              <a:t>Ballast tanks are filled with water to provide stability and balance the ship, especially when carrying light or no cargo.</a:t>
            </a:r>
            <a:endParaRPr b="0" i="0" sz="1819" u="none" cap="none" strike="noStrike">
              <a:solidFill>
                <a:schemeClr val="dk1"/>
              </a:solidFill>
              <a:latin typeface="Calibri"/>
              <a:ea typeface="Calibri"/>
              <a:cs typeface="Calibri"/>
              <a:sym typeface="Calibri"/>
            </a:endParaRPr>
          </a:p>
        </p:txBody>
      </p:sp>
      <p:sp>
        <p:nvSpPr>
          <p:cNvPr id="213" name="Google Shape;213;p10"/>
          <p:cNvSpPr/>
          <p:nvPr/>
        </p:nvSpPr>
        <p:spPr>
          <a:xfrm>
            <a:off x="2030492" y="4967883"/>
            <a:ext cx="10569297" cy="919877"/>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0"/>
          <p:cNvSpPr/>
          <p:nvPr/>
        </p:nvSpPr>
        <p:spPr>
          <a:xfrm>
            <a:off x="2235994" y="5098852"/>
            <a:ext cx="1845945" cy="604361"/>
          </a:xfrm>
          <a:prstGeom prst="rect">
            <a:avLst/>
          </a:prstGeom>
          <a:noFill/>
          <a:ln>
            <a:noFill/>
          </a:ln>
        </p:spPr>
        <p:txBody>
          <a:bodyPr anchorCtr="0" anchor="t" bIns="45700" lIns="91425" spcFirstLastPara="1" rIns="91425" wrap="square" tIns="45700">
            <a:noAutofit/>
          </a:bodyPr>
          <a:lstStyle/>
          <a:p>
            <a:pPr indent="0" lvl="0" marL="0" marR="0" rtl="0" algn="just">
              <a:lnSpc>
                <a:spcPct val="125052"/>
              </a:lnSpc>
              <a:spcBef>
                <a:spcPts val="0"/>
              </a:spcBef>
              <a:spcAft>
                <a:spcPts val="0"/>
              </a:spcAft>
              <a:buClr>
                <a:srgbClr val="FFD9BE"/>
              </a:buClr>
              <a:buSzPts val="1904"/>
              <a:buFont typeface="Quattrocento"/>
              <a:buNone/>
            </a:pPr>
            <a:r>
              <a:rPr b="1" i="0" lang="en-US" sz="1904" u="none" cap="none" strike="noStrike">
                <a:solidFill>
                  <a:srgbClr val="FFD9BE"/>
                </a:solidFill>
                <a:latin typeface="Quattrocento"/>
                <a:ea typeface="Quattrocento"/>
                <a:cs typeface="Quattrocento"/>
                <a:sym typeface="Quattrocento"/>
              </a:rPr>
              <a:t>Life boats and Life Rafts</a:t>
            </a:r>
            <a:endParaRPr b="0" i="0" sz="1904" u="none" cap="none" strike="noStrike">
              <a:solidFill>
                <a:schemeClr val="dk1"/>
              </a:solidFill>
              <a:latin typeface="Calibri"/>
              <a:ea typeface="Calibri"/>
              <a:cs typeface="Calibri"/>
              <a:sym typeface="Calibri"/>
            </a:endParaRPr>
          </a:p>
        </p:txBody>
      </p:sp>
      <p:sp>
        <p:nvSpPr>
          <p:cNvPr id="215" name="Google Shape;215;p10"/>
          <p:cNvSpPr/>
          <p:nvPr/>
        </p:nvSpPr>
        <p:spPr>
          <a:xfrm>
            <a:off x="4500563" y="4947394"/>
            <a:ext cx="7893606" cy="657939"/>
          </a:xfrm>
          <a:prstGeom prst="rect">
            <a:avLst/>
          </a:prstGeom>
          <a:noFill/>
          <a:ln>
            <a:noFill/>
          </a:ln>
        </p:spPr>
        <p:txBody>
          <a:bodyPr anchorCtr="0" anchor="t" bIns="45700" lIns="91425" spcFirstLastPara="1" rIns="91425" wrap="square" tIns="45700">
            <a:noAutofit/>
          </a:bodyPr>
          <a:lstStyle/>
          <a:p>
            <a:pPr indent="0" lvl="0" marL="0" marR="0" rtl="0" algn="just">
              <a:lnSpc>
                <a:spcPct val="159975"/>
              </a:lnSpc>
              <a:spcBef>
                <a:spcPts val="0"/>
              </a:spcBef>
              <a:spcAft>
                <a:spcPts val="0"/>
              </a:spcAft>
              <a:buClr>
                <a:srgbClr val="F9EEE7"/>
              </a:buClr>
              <a:buSzPts val="1619"/>
              <a:buFont typeface="Quattrocento"/>
              <a:buNone/>
            </a:pPr>
            <a:r>
              <a:rPr b="0" i="0" lang="en-US" sz="1819" u="none" cap="none" strike="noStrike">
                <a:solidFill>
                  <a:srgbClr val="F9EEE7"/>
                </a:solidFill>
                <a:latin typeface="Quattrocento"/>
                <a:ea typeface="Quattrocento"/>
                <a:cs typeface="Quattrocento"/>
                <a:sym typeface="Quattrocento"/>
              </a:rPr>
              <a:t>Life boats and rafts are essential safety equipment, providing a means of evacuation in the event of an emergency.</a:t>
            </a:r>
            <a:endParaRPr b="0" i="0" sz="1819" u="none" cap="none" strike="noStrike">
              <a:solidFill>
                <a:schemeClr val="dk1"/>
              </a:solidFill>
              <a:latin typeface="Calibri"/>
              <a:ea typeface="Calibri"/>
              <a:cs typeface="Calibri"/>
              <a:sym typeface="Calibri"/>
            </a:endParaRPr>
          </a:p>
        </p:txBody>
      </p:sp>
      <p:sp>
        <p:nvSpPr>
          <p:cNvPr id="216" name="Google Shape;216;p10"/>
          <p:cNvSpPr/>
          <p:nvPr/>
        </p:nvSpPr>
        <p:spPr>
          <a:xfrm>
            <a:off x="2235994" y="6018728"/>
            <a:ext cx="1845945" cy="302181"/>
          </a:xfrm>
          <a:prstGeom prst="rect">
            <a:avLst/>
          </a:prstGeom>
          <a:noFill/>
          <a:ln>
            <a:noFill/>
          </a:ln>
        </p:spPr>
        <p:txBody>
          <a:bodyPr anchorCtr="0" anchor="t" bIns="45700" lIns="91425" spcFirstLastPara="1" rIns="91425" wrap="square" tIns="45700">
            <a:noAutofit/>
          </a:bodyPr>
          <a:lstStyle/>
          <a:p>
            <a:pPr indent="0" lvl="0" marL="0" marR="0" rtl="0" algn="l">
              <a:lnSpc>
                <a:spcPct val="125052"/>
              </a:lnSpc>
              <a:spcBef>
                <a:spcPts val="0"/>
              </a:spcBef>
              <a:spcAft>
                <a:spcPts val="0"/>
              </a:spcAft>
              <a:buClr>
                <a:srgbClr val="FFD9BE"/>
              </a:buClr>
              <a:buSzPts val="1904"/>
              <a:buFont typeface="Quattrocento"/>
              <a:buNone/>
            </a:pPr>
            <a:r>
              <a:rPr b="1" i="0" lang="en-US" sz="1904" u="none" cap="none" strike="noStrike">
                <a:solidFill>
                  <a:srgbClr val="FFD9BE"/>
                </a:solidFill>
                <a:latin typeface="Quattrocento"/>
                <a:ea typeface="Quattrocento"/>
                <a:cs typeface="Quattrocento"/>
                <a:sym typeface="Quattrocento"/>
              </a:rPr>
              <a:t>Life Jackets</a:t>
            </a:r>
            <a:endParaRPr b="0" i="0" sz="1904" u="none" cap="none" strike="noStrike">
              <a:solidFill>
                <a:schemeClr val="dk1"/>
              </a:solidFill>
              <a:latin typeface="Calibri"/>
              <a:ea typeface="Calibri"/>
              <a:cs typeface="Calibri"/>
              <a:sym typeface="Calibri"/>
            </a:endParaRPr>
          </a:p>
        </p:txBody>
      </p:sp>
      <p:sp>
        <p:nvSpPr>
          <p:cNvPr id="217" name="Google Shape;217;p10"/>
          <p:cNvSpPr/>
          <p:nvPr/>
        </p:nvSpPr>
        <p:spPr>
          <a:xfrm>
            <a:off x="4500563" y="5854244"/>
            <a:ext cx="7893606" cy="657939"/>
          </a:xfrm>
          <a:prstGeom prst="rect">
            <a:avLst/>
          </a:prstGeom>
          <a:noFill/>
          <a:ln>
            <a:noFill/>
          </a:ln>
        </p:spPr>
        <p:txBody>
          <a:bodyPr anchorCtr="0" anchor="t" bIns="45700" lIns="91425" spcFirstLastPara="1" rIns="91425" wrap="square" tIns="45700">
            <a:noAutofit/>
          </a:bodyPr>
          <a:lstStyle/>
          <a:p>
            <a:pPr indent="0" lvl="0" marL="0" marR="0" rtl="0" algn="just">
              <a:lnSpc>
                <a:spcPct val="159975"/>
              </a:lnSpc>
              <a:spcBef>
                <a:spcPts val="0"/>
              </a:spcBef>
              <a:spcAft>
                <a:spcPts val="0"/>
              </a:spcAft>
              <a:buClr>
                <a:srgbClr val="F9EEE7"/>
              </a:buClr>
              <a:buSzPts val="1619"/>
              <a:buFont typeface="Quattrocento"/>
              <a:buNone/>
            </a:pPr>
            <a:r>
              <a:rPr b="0" i="0" lang="en-US" sz="1819" u="none" cap="none" strike="noStrike">
                <a:solidFill>
                  <a:srgbClr val="F9EEE7"/>
                </a:solidFill>
                <a:latin typeface="Quattrocento"/>
                <a:ea typeface="Quattrocento"/>
                <a:cs typeface="Quattrocento"/>
                <a:sym typeface="Quattrocento"/>
              </a:rPr>
              <a:t>Life jackets are personal flotation devices that help keep individuals afloat in the water.</a:t>
            </a:r>
            <a:endParaRPr b="0" i="0" sz="1819" u="none" cap="none" strike="noStrike">
              <a:solidFill>
                <a:schemeClr val="dk1"/>
              </a:solidFill>
              <a:latin typeface="Calibri"/>
              <a:ea typeface="Calibri"/>
              <a:cs typeface="Calibri"/>
              <a:sym typeface="Calibri"/>
            </a:endParaRPr>
          </a:p>
        </p:txBody>
      </p:sp>
      <p:sp>
        <p:nvSpPr>
          <p:cNvPr id="218" name="Google Shape;218;p10"/>
          <p:cNvSpPr/>
          <p:nvPr/>
        </p:nvSpPr>
        <p:spPr>
          <a:xfrm>
            <a:off x="2030492" y="6807637"/>
            <a:ext cx="10569297" cy="866299"/>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0"/>
          <p:cNvSpPr/>
          <p:nvPr/>
        </p:nvSpPr>
        <p:spPr>
          <a:xfrm>
            <a:off x="2235994" y="6813937"/>
            <a:ext cx="1845945" cy="604361"/>
          </a:xfrm>
          <a:prstGeom prst="rect">
            <a:avLst/>
          </a:prstGeom>
          <a:noFill/>
          <a:ln>
            <a:noFill/>
          </a:ln>
        </p:spPr>
        <p:txBody>
          <a:bodyPr anchorCtr="0" anchor="t" bIns="45700" lIns="91425" spcFirstLastPara="1" rIns="91425" wrap="square" tIns="45700">
            <a:noAutofit/>
          </a:bodyPr>
          <a:lstStyle/>
          <a:p>
            <a:pPr indent="0" lvl="0" marL="0" marR="0" rtl="0" algn="l">
              <a:lnSpc>
                <a:spcPct val="125052"/>
              </a:lnSpc>
              <a:spcBef>
                <a:spcPts val="0"/>
              </a:spcBef>
              <a:spcAft>
                <a:spcPts val="0"/>
              </a:spcAft>
              <a:buClr>
                <a:srgbClr val="FFD9BE"/>
              </a:buClr>
              <a:buSzPts val="1904"/>
              <a:buFont typeface="Quattrocento"/>
              <a:buNone/>
            </a:pPr>
            <a:r>
              <a:rPr b="1" i="0" lang="en-US" sz="1904" u="none" cap="none" strike="noStrike">
                <a:solidFill>
                  <a:srgbClr val="FFD9BE"/>
                </a:solidFill>
                <a:latin typeface="Quattrocento"/>
                <a:ea typeface="Quattrocento"/>
                <a:cs typeface="Quattrocento"/>
                <a:sym typeface="Quattrocento"/>
              </a:rPr>
              <a:t>Emergency Lighting</a:t>
            </a:r>
            <a:endParaRPr b="0" i="0" sz="1904" u="none" cap="none" strike="noStrike">
              <a:solidFill>
                <a:schemeClr val="dk1"/>
              </a:solidFill>
              <a:latin typeface="Calibri"/>
              <a:ea typeface="Calibri"/>
              <a:cs typeface="Calibri"/>
              <a:sym typeface="Calibri"/>
            </a:endParaRPr>
          </a:p>
        </p:txBody>
      </p:sp>
      <p:sp>
        <p:nvSpPr>
          <p:cNvPr id="220" name="Google Shape;220;p10"/>
          <p:cNvSpPr/>
          <p:nvPr/>
        </p:nvSpPr>
        <p:spPr>
          <a:xfrm>
            <a:off x="4500563" y="6938605"/>
            <a:ext cx="7893606" cy="328970"/>
          </a:xfrm>
          <a:prstGeom prst="rect">
            <a:avLst/>
          </a:prstGeom>
          <a:noFill/>
          <a:ln>
            <a:noFill/>
          </a:ln>
        </p:spPr>
        <p:txBody>
          <a:bodyPr anchorCtr="0" anchor="t" bIns="45700" lIns="91425" spcFirstLastPara="1" rIns="91425" wrap="square" tIns="45700">
            <a:noAutofit/>
          </a:bodyPr>
          <a:lstStyle/>
          <a:p>
            <a:pPr indent="0" lvl="0" marL="0" marR="0" rtl="0" algn="just">
              <a:lnSpc>
                <a:spcPct val="159975"/>
              </a:lnSpc>
              <a:spcBef>
                <a:spcPts val="0"/>
              </a:spcBef>
              <a:spcAft>
                <a:spcPts val="0"/>
              </a:spcAft>
              <a:buClr>
                <a:srgbClr val="F9EEE7"/>
              </a:buClr>
              <a:buSzPts val="1619"/>
              <a:buFont typeface="Quattrocento"/>
              <a:buNone/>
            </a:pPr>
            <a:r>
              <a:rPr b="0" i="0" lang="en-US" sz="1819" u="none" cap="none" strike="noStrike">
                <a:solidFill>
                  <a:srgbClr val="F9EEE7"/>
                </a:solidFill>
                <a:latin typeface="Quattrocento"/>
                <a:ea typeface="Quattrocento"/>
                <a:cs typeface="Quattrocento"/>
                <a:sym typeface="Quattrocento"/>
              </a:rPr>
              <a:t>Illumination systems that activate during power failures or emergencies.</a:t>
            </a:r>
            <a:endParaRPr b="0" i="0" sz="1819"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76a69b8916_0_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276a69b8916_0_0"/>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228" name="Google Shape;228;g276a69b8916_0_0"/>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229" name="Google Shape;229;g276a69b8916_0_0"/>
          <p:cNvSpPr/>
          <p:nvPr/>
        </p:nvSpPr>
        <p:spPr>
          <a:xfrm>
            <a:off x="806525" y="818199"/>
            <a:ext cx="7530900" cy="239605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5892"/>
              <a:buFont typeface="Quattrocento"/>
              <a:buNone/>
            </a:pPr>
            <a:r>
              <a:rPr b="1" i="0" lang="en-US" sz="4800" u="none" cap="none" strike="noStrike">
                <a:solidFill>
                  <a:srgbClr val="FFD9BE"/>
                </a:solidFill>
                <a:latin typeface="Quattrocento"/>
                <a:ea typeface="Quattrocento"/>
                <a:cs typeface="Quattrocento"/>
                <a:sym typeface="Quattrocento"/>
              </a:rPr>
              <a:t>2</a:t>
            </a:r>
            <a:endParaRPr/>
          </a:p>
          <a:p>
            <a:pPr indent="0" lvl="0" marL="0" marR="0" rtl="0" algn="ctr">
              <a:lnSpc>
                <a:spcPct val="100000"/>
              </a:lnSpc>
              <a:spcBef>
                <a:spcPts val="0"/>
              </a:spcBef>
              <a:spcAft>
                <a:spcPts val="0"/>
              </a:spcAft>
              <a:buClr>
                <a:srgbClr val="FFD9BE"/>
              </a:buClr>
              <a:buSzPts val="5892"/>
              <a:buFont typeface="Quattrocento"/>
              <a:buNone/>
            </a:pPr>
            <a:r>
              <a:rPr b="1" i="0" lang="en-US" sz="4800" u="none" cap="none" strike="noStrike">
                <a:solidFill>
                  <a:srgbClr val="FFD9BE"/>
                </a:solidFill>
                <a:latin typeface="Quattrocento"/>
                <a:ea typeface="Quattrocento"/>
                <a:cs typeface="Quattrocento"/>
                <a:sym typeface="Quattrocento"/>
              </a:rPr>
              <a:t>Marine Design (Hydrodynamics)</a:t>
            </a:r>
            <a:endParaRPr b="1" i="0" sz="4800" u="none" cap="none" strike="noStrike">
              <a:solidFill>
                <a:schemeClr val="dk1"/>
              </a:solidFill>
              <a:latin typeface="Calibri"/>
              <a:ea typeface="Calibri"/>
              <a:cs typeface="Calibri"/>
              <a:sym typeface="Calibri"/>
            </a:endParaRPr>
          </a:p>
        </p:txBody>
      </p:sp>
      <p:sp>
        <p:nvSpPr>
          <p:cNvPr id="230" name="Google Shape;230;g276a69b8916_0_0"/>
          <p:cNvSpPr/>
          <p:nvPr/>
        </p:nvSpPr>
        <p:spPr>
          <a:xfrm>
            <a:off x="806525" y="3214254"/>
            <a:ext cx="7530900" cy="4069200"/>
          </a:xfrm>
          <a:prstGeom prst="rect">
            <a:avLst/>
          </a:prstGeom>
          <a:noFill/>
          <a:ln>
            <a:noFill/>
          </a:ln>
        </p:spPr>
        <p:txBody>
          <a:bodyPr anchorCtr="0" anchor="t" bIns="45700" lIns="91425" spcFirstLastPara="1" rIns="91425" wrap="square" tIns="45700">
            <a:noAutofit/>
          </a:bodyPr>
          <a:lstStyle/>
          <a:p>
            <a:pPr indent="0" lvl="0" marL="0" marR="0" rtl="0" algn="just">
              <a:lnSpc>
                <a:spcPct val="159944"/>
              </a:lnSpc>
              <a:spcBef>
                <a:spcPts val="0"/>
              </a:spcBef>
              <a:spcAft>
                <a:spcPts val="0"/>
              </a:spcAft>
              <a:buClr>
                <a:srgbClr val="F9EEE7"/>
              </a:buClr>
              <a:buSzPts val="1815"/>
              <a:buFont typeface="Quattrocento"/>
              <a:buNone/>
            </a:pPr>
            <a:r>
              <a:t/>
            </a:r>
            <a:endParaRPr b="0" i="0" sz="2400" u="none" cap="none" strike="noStrike">
              <a:solidFill>
                <a:srgbClr val="F9EEE7"/>
              </a:solidFill>
              <a:latin typeface="Quattrocento"/>
              <a:ea typeface="Quattrocento"/>
              <a:cs typeface="Quattrocento"/>
              <a:sym typeface="Quattrocento"/>
            </a:endParaRPr>
          </a:p>
          <a:p>
            <a:pPr indent="0" lvl="0" marL="0" marR="0" rtl="0" algn="just">
              <a:lnSpc>
                <a:spcPct val="159944"/>
              </a:lnSpc>
              <a:spcBef>
                <a:spcPts val="0"/>
              </a:spcBef>
              <a:spcAft>
                <a:spcPts val="0"/>
              </a:spcAft>
              <a:buClr>
                <a:srgbClr val="F9EEE7"/>
              </a:buClr>
              <a:buSzPts val="1815"/>
              <a:buFont typeface="Quattrocento"/>
              <a:buNone/>
            </a:pPr>
            <a:r>
              <a:rPr b="0" i="0" lang="en-US" sz="2400" u="none" cap="none" strike="noStrike">
                <a:solidFill>
                  <a:srgbClr val="F9EEE7"/>
                </a:solidFill>
                <a:latin typeface="Quattrocento"/>
                <a:ea typeface="Quattrocento"/>
                <a:cs typeface="Quattrocento"/>
                <a:sym typeface="Quattrocento"/>
              </a:rPr>
              <a:t>Let us now delve into the scientific principles from the fundamental laws of fluid dynamics to the latest advancements in computational modeling in designing of the ships, highlighting the standards needed.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f3af744d33_2_2"/>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2f3af744d33_2_2"/>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2f3af744d33_2_2"/>
          <p:cNvSpPr/>
          <p:nvPr/>
        </p:nvSpPr>
        <p:spPr>
          <a:xfrm>
            <a:off x="762600" y="408175"/>
            <a:ext cx="13383000" cy="95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5892"/>
              <a:buFont typeface="Quattrocento"/>
              <a:buNone/>
            </a:pPr>
            <a:r>
              <a:t/>
            </a:r>
            <a:endParaRPr/>
          </a:p>
          <a:p>
            <a:pPr indent="0" lvl="0" marL="0" marR="0" rtl="0" algn="ctr">
              <a:lnSpc>
                <a:spcPct val="100000"/>
              </a:lnSpc>
              <a:spcBef>
                <a:spcPts val="0"/>
              </a:spcBef>
              <a:spcAft>
                <a:spcPts val="0"/>
              </a:spcAft>
              <a:buClr>
                <a:srgbClr val="FFD9BE"/>
              </a:buClr>
              <a:buSzPts val="5892"/>
              <a:buFont typeface="Quattrocento"/>
              <a:buNone/>
            </a:pPr>
            <a:r>
              <a:rPr b="1" lang="en-US" sz="3600">
                <a:solidFill>
                  <a:srgbClr val="FFD9BE"/>
                </a:solidFill>
                <a:latin typeface="Quattrocento"/>
                <a:ea typeface="Quattrocento"/>
                <a:cs typeface="Quattrocento"/>
                <a:sym typeface="Quattrocento"/>
              </a:rPr>
              <a:t>Let's revisit the basic principle of stability of a floating body</a:t>
            </a:r>
            <a:endParaRPr b="1" i="0" sz="3600" u="none" cap="none" strike="noStrike">
              <a:solidFill>
                <a:schemeClr val="dk1"/>
              </a:solidFill>
              <a:latin typeface="Calibri"/>
              <a:ea typeface="Calibri"/>
              <a:cs typeface="Calibri"/>
              <a:sym typeface="Calibri"/>
            </a:endParaRPr>
          </a:p>
        </p:txBody>
      </p:sp>
      <p:pic>
        <p:nvPicPr>
          <p:cNvPr id="239" name="Google Shape;239;g2f3af744d33_2_2"/>
          <p:cNvPicPr preferRelativeResize="0"/>
          <p:nvPr/>
        </p:nvPicPr>
        <p:blipFill rotWithShape="1">
          <a:blip r:embed="rId3">
            <a:alphaModFix/>
          </a:blip>
          <a:srcRect b="16001" l="28607" r="0" t="0"/>
          <a:stretch/>
        </p:blipFill>
        <p:spPr>
          <a:xfrm>
            <a:off x="11068624" y="1610736"/>
            <a:ext cx="2593751" cy="6150226"/>
          </a:xfrm>
          <a:prstGeom prst="rect">
            <a:avLst/>
          </a:prstGeom>
          <a:solidFill>
            <a:srgbClr val="123332"/>
          </a:solidFill>
          <a:ln>
            <a:noFill/>
          </a:ln>
        </p:spPr>
      </p:pic>
      <p:sp>
        <p:nvSpPr>
          <p:cNvPr id="240" name="Google Shape;240;g2f3af744d33_2_2"/>
          <p:cNvSpPr txBox="1"/>
          <p:nvPr/>
        </p:nvSpPr>
        <p:spPr>
          <a:xfrm>
            <a:off x="1215375" y="4305150"/>
            <a:ext cx="9152100" cy="761400"/>
          </a:xfrm>
          <a:prstGeom prst="rect">
            <a:avLst/>
          </a:prstGeom>
          <a:noFill/>
          <a:ln>
            <a:noFill/>
          </a:ln>
        </p:spPr>
        <p:txBody>
          <a:bodyPr anchorCtr="0" anchor="t" bIns="91425" lIns="91425" spcFirstLastPara="1" rIns="91425" wrap="square" tIns="91425">
            <a:noAutofit/>
          </a:bodyPr>
          <a:lstStyle/>
          <a:p>
            <a:pPr indent="0" lvl="0" marL="0" marR="0" rtl="0" algn="just">
              <a:lnSpc>
                <a:spcPct val="159944"/>
              </a:lnSpc>
              <a:spcBef>
                <a:spcPts val="0"/>
              </a:spcBef>
              <a:spcAft>
                <a:spcPts val="0"/>
              </a:spcAft>
              <a:buClr>
                <a:srgbClr val="F9EEE7"/>
              </a:buClr>
              <a:buSzPts val="1815"/>
              <a:buFont typeface="Quattrocento"/>
              <a:buNone/>
            </a:pPr>
            <a:r>
              <a:rPr lang="en-US" sz="2400">
                <a:solidFill>
                  <a:srgbClr val="F9EEE7"/>
                </a:solidFill>
                <a:latin typeface="Quattrocento"/>
                <a:ea typeface="Quattrocento"/>
                <a:cs typeface="Quattrocento"/>
                <a:sym typeface="Quattrocento"/>
              </a:rPr>
              <a:t>Stability can be easily understood by analyzing a ball on the floor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2f3af744d33_2_13"/>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2f3af744d33_2_13"/>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2f3af744d33_2_13"/>
          <p:cNvSpPr/>
          <p:nvPr/>
        </p:nvSpPr>
        <p:spPr>
          <a:xfrm>
            <a:off x="762600" y="408175"/>
            <a:ext cx="12899700" cy="95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5892"/>
              <a:buFont typeface="Quattrocento"/>
              <a:buNone/>
            </a:pPr>
            <a:r>
              <a:t/>
            </a:r>
            <a:endParaRPr/>
          </a:p>
          <a:p>
            <a:pPr indent="0" lvl="0" marL="0" marR="0" rtl="0" algn="r">
              <a:lnSpc>
                <a:spcPct val="100000"/>
              </a:lnSpc>
              <a:spcBef>
                <a:spcPts val="0"/>
              </a:spcBef>
              <a:spcAft>
                <a:spcPts val="0"/>
              </a:spcAft>
              <a:buClr>
                <a:srgbClr val="FFD9BE"/>
              </a:buClr>
              <a:buSzPts val="5892"/>
              <a:buFont typeface="Quattrocento"/>
              <a:buNone/>
            </a:pPr>
            <a:r>
              <a:rPr b="1" lang="en-US" sz="3600">
                <a:solidFill>
                  <a:srgbClr val="FFD9BE"/>
                </a:solidFill>
                <a:latin typeface="Quattrocento"/>
                <a:ea typeface="Quattrocento"/>
                <a:cs typeface="Quattrocento"/>
                <a:sym typeface="Quattrocento"/>
              </a:rPr>
              <a:t>Cont………</a:t>
            </a:r>
            <a:endParaRPr b="1" i="0" sz="3600" u="none" cap="none" strike="noStrike">
              <a:solidFill>
                <a:schemeClr val="dk1"/>
              </a:solidFill>
              <a:latin typeface="Calibri"/>
              <a:ea typeface="Calibri"/>
              <a:cs typeface="Calibri"/>
              <a:sym typeface="Calibri"/>
            </a:endParaRPr>
          </a:p>
        </p:txBody>
      </p:sp>
      <p:sp>
        <p:nvSpPr>
          <p:cNvPr id="249" name="Google Shape;249;g2f3af744d33_2_13"/>
          <p:cNvSpPr txBox="1"/>
          <p:nvPr/>
        </p:nvSpPr>
        <p:spPr>
          <a:xfrm>
            <a:off x="762600" y="1361875"/>
            <a:ext cx="9152100" cy="2592000"/>
          </a:xfrm>
          <a:prstGeom prst="rect">
            <a:avLst/>
          </a:prstGeom>
          <a:noFill/>
          <a:ln>
            <a:noFill/>
          </a:ln>
        </p:spPr>
        <p:txBody>
          <a:bodyPr anchorCtr="0" anchor="t" bIns="91425" lIns="91425" spcFirstLastPara="1" rIns="91425" wrap="square" tIns="91425">
            <a:noAutofit/>
          </a:bodyPr>
          <a:lstStyle/>
          <a:p>
            <a:pPr indent="-381000" lvl="0" marL="457200" marR="0" rtl="0" algn="just">
              <a:lnSpc>
                <a:spcPct val="159944"/>
              </a:lnSpc>
              <a:spcBef>
                <a:spcPts val="0"/>
              </a:spcBef>
              <a:spcAft>
                <a:spcPts val="0"/>
              </a:spcAft>
              <a:buClr>
                <a:srgbClr val="F9EEE7"/>
              </a:buClr>
              <a:buSzPts val="2400"/>
              <a:buFont typeface="Quattrocento"/>
              <a:buAutoNum type="alphaLcParenR"/>
            </a:pPr>
            <a:r>
              <a:rPr lang="en-US" sz="2400">
                <a:solidFill>
                  <a:srgbClr val="F9EEE7"/>
                </a:solidFill>
                <a:latin typeface="Quattrocento"/>
                <a:ea typeface="Quattrocento"/>
                <a:cs typeface="Quattrocento"/>
                <a:sym typeface="Quattrocento"/>
              </a:rPr>
              <a:t>Stable if the center of gravity G is </a:t>
            </a:r>
            <a:r>
              <a:rPr lang="en-US" sz="2400">
                <a:solidFill>
                  <a:srgbClr val="F9EEE7"/>
                </a:solidFill>
                <a:latin typeface="Quattrocento"/>
                <a:ea typeface="Quattrocento"/>
                <a:cs typeface="Quattrocento"/>
                <a:sym typeface="Quattrocento"/>
              </a:rPr>
              <a:t>directly</a:t>
            </a:r>
            <a:r>
              <a:rPr lang="en-US" sz="2400">
                <a:solidFill>
                  <a:srgbClr val="F9EEE7"/>
                </a:solidFill>
                <a:latin typeface="Quattrocento"/>
                <a:ea typeface="Quattrocento"/>
                <a:cs typeface="Quattrocento"/>
                <a:sym typeface="Quattrocento"/>
              </a:rPr>
              <a:t> below the </a:t>
            </a:r>
            <a:r>
              <a:rPr lang="en-US" sz="2400">
                <a:solidFill>
                  <a:srgbClr val="F9EEE7"/>
                </a:solidFill>
                <a:latin typeface="Quattrocento"/>
                <a:ea typeface="Quattrocento"/>
                <a:cs typeface="Quattrocento"/>
                <a:sym typeface="Quattrocento"/>
              </a:rPr>
              <a:t> center of buoyancy B of the body</a:t>
            </a:r>
            <a:endParaRPr sz="2400">
              <a:solidFill>
                <a:srgbClr val="F9EEE7"/>
              </a:solidFill>
              <a:latin typeface="Quattrocento"/>
              <a:ea typeface="Quattrocento"/>
              <a:cs typeface="Quattrocento"/>
              <a:sym typeface="Quattrocento"/>
            </a:endParaRPr>
          </a:p>
          <a:p>
            <a:pPr indent="-381000" lvl="0" marL="457200" marR="0" rtl="0" algn="just">
              <a:lnSpc>
                <a:spcPct val="159944"/>
              </a:lnSpc>
              <a:spcBef>
                <a:spcPts val="0"/>
              </a:spcBef>
              <a:spcAft>
                <a:spcPts val="0"/>
              </a:spcAft>
              <a:buClr>
                <a:srgbClr val="F9EEE7"/>
              </a:buClr>
              <a:buSzPts val="2400"/>
              <a:buFont typeface="Quattrocento"/>
              <a:buAutoNum type="alphaLcParenR"/>
            </a:pPr>
            <a:r>
              <a:rPr lang="en-US" sz="2400">
                <a:solidFill>
                  <a:srgbClr val="F9EEE7"/>
                </a:solidFill>
                <a:latin typeface="Quattrocento"/>
                <a:ea typeface="Quattrocento"/>
                <a:cs typeface="Quattrocento"/>
                <a:sym typeface="Quattrocento"/>
              </a:rPr>
              <a:t>Neutrally Stable if G and B coincident</a:t>
            </a:r>
            <a:endParaRPr sz="2400">
              <a:solidFill>
                <a:srgbClr val="F9EEE7"/>
              </a:solidFill>
              <a:latin typeface="Quattrocento"/>
              <a:ea typeface="Quattrocento"/>
              <a:cs typeface="Quattrocento"/>
              <a:sym typeface="Quattrocento"/>
            </a:endParaRPr>
          </a:p>
          <a:p>
            <a:pPr indent="-381000" lvl="0" marL="457200" marR="0" rtl="0" algn="just">
              <a:lnSpc>
                <a:spcPct val="159944"/>
              </a:lnSpc>
              <a:spcBef>
                <a:spcPts val="0"/>
              </a:spcBef>
              <a:spcAft>
                <a:spcPts val="0"/>
              </a:spcAft>
              <a:buClr>
                <a:srgbClr val="F9EEE7"/>
              </a:buClr>
              <a:buSzPts val="2400"/>
              <a:buFont typeface="Quattrocento"/>
              <a:buAutoNum type="alphaLcParenR"/>
            </a:pPr>
            <a:r>
              <a:rPr lang="en-US" sz="2400">
                <a:solidFill>
                  <a:srgbClr val="F9EEE7"/>
                </a:solidFill>
                <a:latin typeface="Quattrocento"/>
                <a:ea typeface="Quattrocento"/>
                <a:cs typeface="Quattrocento"/>
                <a:sym typeface="Quattrocento"/>
              </a:rPr>
              <a:t>Unstable if G is directly above B</a:t>
            </a:r>
            <a:endParaRPr sz="2400">
              <a:solidFill>
                <a:srgbClr val="F9EEE7"/>
              </a:solidFill>
              <a:latin typeface="Quattrocento"/>
              <a:ea typeface="Quattrocento"/>
              <a:cs typeface="Quattrocento"/>
              <a:sym typeface="Quattrocento"/>
            </a:endParaRPr>
          </a:p>
        </p:txBody>
      </p:sp>
      <p:pic>
        <p:nvPicPr>
          <p:cNvPr id="250" name="Google Shape;250;g2f3af744d33_2_13"/>
          <p:cNvPicPr preferRelativeResize="0"/>
          <p:nvPr/>
        </p:nvPicPr>
        <p:blipFill rotWithShape="1">
          <a:blip r:embed="rId3">
            <a:alphaModFix/>
          </a:blip>
          <a:srcRect b="27406" l="5573" r="15029" t="867"/>
          <a:stretch/>
        </p:blipFill>
        <p:spPr>
          <a:xfrm>
            <a:off x="10378926" y="1435050"/>
            <a:ext cx="3517674" cy="6384526"/>
          </a:xfrm>
          <a:prstGeom prst="rect">
            <a:avLst/>
          </a:prstGeom>
          <a:noFill/>
          <a:ln>
            <a:noFill/>
          </a:ln>
        </p:spPr>
      </p:pic>
      <p:pic>
        <p:nvPicPr>
          <p:cNvPr id="251" name="Google Shape;251;g2f3af744d33_2_13"/>
          <p:cNvPicPr preferRelativeResize="0"/>
          <p:nvPr/>
        </p:nvPicPr>
        <p:blipFill rotWithShape="1">
          <a:blip r:embed="rId4">
            <a:alphaModFix/>
          </a:blip>
          <a:srcRect b="46974" l="3864" r="0" t="4270"/>
          <a:stretch/>
        </p:blipFill>
        <p:spPr>
          <a:xfrm>
            <a:off x="762600" y="3807275"/>
            <a:ext cx="6027974" cy="4012300"/>
          </a:xfrm>
          <a:prstGeom prst="rect">
            <a:avLst/>
          </a:prstGeom>
          <a:solidFill>
            <a:srgbClr val="123332"/>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f3af744d33_2_24"/>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2f3af744d33_2_24"/>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g2f3af744d33_2_24"/>
          <p:cNvSpPr/>
          <p:nvPr/>
        </p:nvSpPr>
        <p:spPr>
          <a:xfrm>
            <a:off x="762600" y="408175"/>
            <a:ext cx="12899700" cy="95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5892"/>
              <a:buFont typeface="Quattrocento"/>
              <a:buNone/>
            </a:pPr>
            <a:r>
              <a:t/>
            </a:r>
            <a:endParaRPr/>
          </a:p>
          <a:p>
            <a:pPr indent="0" lvl="0" marL="0" marR="0" rtl="0" algn="r">
              <a:lnSpc>
                <a:spcPct val="100000"/>
              </a:lnSpc>
              <a:spcBef>
                <a:spcPts val="0"/>
              </a:spcBef>
              <a:spcAft>
                <a:spcPts val="0"/>
              </a:spcAft>
              <a:buClr>
                <a:srgbClr val="FFD9BE"/>
              </a:buClr>
              <a:buSzPts val="5892"/>
              <a:buFont typeface="Quattrocento"/>
              <a:buNone/>
            </a:pPr>
            <a:r>
              <a:rPr b="1" lang="en-US" sz="3600">
                <a:solidFill>
                  <a:srgbClr val="FFD9BE"/>
                </a:solidFill>
                <a:latin typeface="Quattrocento"/>
                <a:ea typeface="Quattrocento"/>
                <a:cs typeface="Quattrocento"/>
                <a:sym typeface="Quattrocento"/>
              </a:rPr>
              <a:t>Cont………</a:t>
            </a:r>
            <a:endParaRPr b="1" i="0" sz="3600" u="none" cap="none" strike="noStrike">
              <a:solidFill>
                <a:schemeClr val="dk1"/>
              </a:solidFill>
              <a:latin typeface="Calibri"/>
              <a:ea typeface="Calibri"/>
              <a:cs typeface="Calibri"/>
              <a:sym typeface="Calibri"/>
            </a:endParaRPr>
          </a:p>
        </p:txBody>
      </p:sp>
      <p:pic>
        <p:nvPicPr>
          <p:cNvPr id="260" name="Google Shape;260;g2f3af744d33_2_24"/>
          <p:cNvPicPr preferRelativeResize="0"/>
          <p:nvPr/>
        </p:nvPicPr>
        <p:blipFill rotWithShape="1">
          <a:blip r:embed="rId3">
            <a:alphaModFix/>
          </a:blip>
          <a:srcRect b="5096" l="0" r="0" t="8075"/>
          <a:stretch/>
        </p:blipFill>
        <p:spPr>
          <a:xfrm>
            <a:off x="10461900" y="1507750"/>
            <a:ext cx="3200400" cy="4978775"/>
          </a:xfrm>
          <a:prstGeom prst="rect">
            <a:avLst/>
          </a:prstGeom>
          <a:solidFill>
            <a:srgbClr val="123332"/>
          </a:solidFill>
          <a:ln>
            <a:noFill/>
          </a:ln>
        </p:spPr>
      </p:pic>
      <p:pic>
        <p:nvPicPr>
          <p:cNvPr id="261" name="Google Shape;261;g2f3af744d33_2_24"/>
          <p:cNvPicPr preferRelativeResize="0"/>
          <p:nvPr/>
        </p:nvPicPr>
        <p:blipFill rotWithShape="1">
          <a:blip r:embed="rId4">
            <a:alphaModFix/>
          </a:blip>
          <a:srcRect b="1825" l="0" r="0" t="5504"/>
          <a:stretch/>
        </p:blipFill>
        <p:spPr>
          <a:xfrm>
            <a:off x="5459850" y="1332050"/>
            <a:ext cx="3371850" cy="5154475"/>
          </a:xfrm>
          <a:prstGeom prst="rect">
            <a:avLst/>
          </a:prstGeom>
          <a:solidFill>
            <a:srgbClr val="123332"/>
          </a:solidFill>
          <a:ln>
            <a:noFill/>
          </a:ln>
        </p:spPr>
      </p:pic>
      <p:pic>
        <p:nvPicPr>
          <p:cNvPr id="262" name="Google Shape;262;g2f3af744d33_2_24"/>
          <p:cNvPicPr preferRelativeResize="0"/>
          <p:nvPr/>
        </p:nvPicPr>
        <p:blipFill>
          <a:blip r:embed="rId5">
            <a:alphaModFix/>
          </a:blip>
          <a:stretch>
            <a:fillRect/>
          </a:stretch>
        </p:blipFill>
        <p:spPr>
          <a:xfrm>
            <a:off x="762600" y="1419225"/>
            <a:ext cx="3067050" cy="5067300"/>
          </a:xfrm>
          <a:prstGeom prst="rect">
            <a:avLst/>
          </a:prstGeom>
          <a:solidFill>
            <a:srgbClr val="123332"/>
          </a:solidFill>
          <a:ln>
            <a:noFill/>
          </a:ln>
        </p:spPr>
      </p:pic>
      <p:sp>
        <p:nvSpPr>
          <p:cNvPr id="263" name="Google Shape;263;g2f3af744d33_2_24"/>
          <p:cNvSpPr txBox="1"/>
          <p:nvPr/>
        </p:nvSpPr>
        <p:spPr>
          <a:xfrm>
            <a:off x="820025" y="6779900"/>
            <a:ext cx="3009600" cy="95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f3af744d33_2_24"/>
          <p:cNvSpPr txBox="1"/>
          <p:nvPr/>
        </p:nvSpPr>
        <p:spPr>
          <a:xfrm>
            <a:off x="724625" y="6683350"/>
            <a:ext cx="3200400" cy="13413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US" sz="2000">
                <a:solidFill>
                  <a:srgbClr val="F9EEE7"/>
                </a:solidFill>
                <a:latin typeface="Quattrocento"/>
                <a:ea typeface="Quattrocento"/>
                <a:cs typeface="Quattrocento"/>
                <a:sym typeface="Quattrocento"/>
              </a:rPr>
              <a:t>Bottom-heavy and thus the center of </a:t>
            </a:r>
            <a:r>
              <a:rPr lang="en-US" sz="2000">
                <a:solidFill>
                  <a:srgbClr val="F9EEE7"/>
                </a:solidFill>
                <a:latin typeface="Quattrocento"/>
                <a:ea typeface="Quattrocento"/>
                <a:cs typeface="Quattrocento"/>
                <a:sym typeface="Quattrocento"/>
              </a:rPr>
              <a:t>gravity</a:t>
            </a:r>
            <a:r>
              <a:rPr lang="en-US" sz="2000">
                <a:solidFill>
                  <a:srgbClr val="F9EEE7"/>
                </a:solidFill>
                <a:latin typeface="Quattrocento"/>
                <a:ea typeface="Quattrocento"/>
                <a:cs typeface="Quattrocento"/>
                <a:sym typeface="Quattrocento"/>
              </a:rPr>
              <a:t> G is below the centroid B of the body</a:t>
            </a:r>
            <a:endParaRPr sz="1000"/>
          </a:p>
        </p:txBody>
      </p:sp>
      <p:sp>
        <p:nvSpPr>
          <p:cNvPr id="265" name="Google Shape;265;g2f3af744d33_2_24"/>
          <p:cNvSpPr txBox="1"/>
          <p:nvPr/>
        </p:nvSpPr>
        <p:spPr>
          <a:xfrm>
            <a:off x="5526450" y="6817400"/>
            <a:ext cx="3372000" cy="878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lang="en-US" sz="2000">
                <a:solidFill>
                  <a:srgbClr val="F9EEE7"/>
                </a:solidFill>
                <a:latin typeface="Quattrocento"/>
                <a:ea typeface="Quattrocento"/>
                <a:cs typeface="Quattrocento"/>
                <a:sym typeface="Quattrocento"/>
              </a:rPr>
              <a:t>if the metacenter M is above point G</a:t>
            </a:r>
            <a:endParaRPr/>
          </a:p>
        </p:txBody>
      </p:sp>
      <p:sp>
        <p:nvSpPr>
          <p:cNvPr id="266" name="Google Shape;266;g2f3af744d33_2_24"/>
          <p:cNvSpPr txBox="1"/>
          <p:nvPr/>
        </p:nvSpPr>
        <p:spPr>
          <a:xfrm>
            <a:off x="10499875" y="6779900"/>
            <a:ext cx="3067200" cy="878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lang="en-US" sz="2000">
                <a:solidFill>
                  <a:srgbClr val="F9EEE7"/>
                </a:solidFill>
                <a:latin typeface="Quattrocento"/>
                <a:ea typeface="Quattrocento"/>
                <a:cs typeface="Quattrocento"/>
                <a:sym typeface="Quattrocento"/>
              </a:rPr>
              <a:t>if the metacenter M is below point 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2ea2ac5a2c1_0_11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2ea2ac5a2c1_0_110"/>
          <p:cNvSpPr/>
          <p:nvPr/>
        </p:nvSpPr>
        <p:spPr>
          <a:xfrm>
            <a:off x="0" y="-8785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274" name="Google Shape;274;g2ea2ac5a2c1_0_110"/>
          <p:cNvPicPr preferRelativeResize="0"/>
          <p:nvPr/>
        </p:nvPicPr>
        <p:blipFill rotWithShape="1">
          <a:blip r:embed="rId3">
            <a:alphaModFix/>
          </a:blip>
          <a:srcRect b="0" l="0" r="0" t="0"/>
          <a:stretch/>
        </p:blipFill>
        <p:spPr>
          <a:xfrm>
            <a:off x="0" y="0"/>
            <a:ext cx="5486400" cy="8229600"/>
          </a:xfrm>
          <a:prstGeom prst="rect">
            <a:avLst/>
          </a:prstGeom>
          <a:noFill/>
          <a:ln>
            <a:noFill/>
          </a:ln>
        </p:spPr>
      </p:pic>
      <p:pic>
        <p:nvPicPr>
          <p:cNvPr descr="preencoded.png" id="275" name="Google Shape;275;g2ea2ac5a2c1_0_110"/>
          <p:cNvPicPr preferRelativeResize="0"/>
          <p:nvPr/>
        </p:nvPicPr>
        <p:blipFill rotWithShape="1">
          <a:blip r:embed="rId4">
            <a:alphaModFix/>
          </a:blip>
          <a:srcRect b="0" l="0" r="0" t="0"/>
          <a:stretch/>
        </p:blipFill>
        <p:spPr>
          <a:xfrm>
            <a:off x="941665" y="215979"/>
            <a:ext cx="3603069" cy="7797641"/>
          </a:xfrm>
          <a:prstGeom prst="rect">
            <a:avLst/>
          </a:prstGeom>
          <a:noFill/>
          <a:ln>
            <a:noFill/>
          </a:ln>
        </p:spPr>
      </p:pic>
      <p:sp>
        <p:nvSpPr>
          <p:cNvPr id="276" name="Google Shape;276;g2ea2ac5a2c1_0_110"/>
          <p:cNvSpPr/>
          <p:nvPr/>
        </p:nvSpPr>
        <p:spPr>
          <a:xfrm>
            <a:off x="6091259" y="267725"/>
            <a:ext cx="7934400" cy="5082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The Anatomy of the Hull</a:t>
            </a:r>
            <a:endParaRPr b="1" i="0" sz="3600" u="none" cap="none" strike="noStrike">
              <a:solidFill>
                <a:schemeClr val="dk1"/>
              </a:solidFill>
              <a:latin typeface="Calibri"/>
              <a:ea typeface="Calibri"/>
              <a:cs typeface="Calibri"/>
              <a:sym typeface="Calibri"/>
            </a:endParaRPr>
          </a:p>
        </p:txBody>
      </p:sp>
      <p:pic>
        <p:nvPicPr>
          <p:cNvPr descr="preencoded.png" id="277" name="Google Shape;277;g2ea2ac5a2c1_0_110"/>
          <p:cNvPicPr preferRelativeResize="0"/>
          <p:nvPr/>
        </p:nvPicPr>
        <p:blipFill rotWithShape="1">
          <a:blip r:embed="rId5">
            <a:alphaModFix/>
          </a:blip>
          <a:srcRect b="0" l="0" r="0" t="0"/>
          <a:stretch/>
        </p:blipFill>
        <p:spPr>
          <a:xfrm>
            <a:off x="6091238" y="909330"/>
            <a:ext cx="431959" cy="431959"/>
          </a:xfrm>
          <a:prstGeom prst="rect">
            <a:avLst/>
          </a:prstGeom>
          <a:noFill/>
          <a:ln>
            <a:noFill/>
          </a:ln>
        </p:spPr>
      </p:pic>
      <p:sp>
        <p:nvSpPr>
          <p:cNvPr id="278" name="Google Shape;278;g2ea2ac5a2c1_0_110"/>
          <p:cNvSpPr/>
          <p:nvPr/>
        </p:nvSpPr>
        <p:spPr>
          <a:xfrm>
            <a:off x="6091250" y="1474700"/>
            <a:ext cx="2033100" cy="3705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0" i="0" lang="en-US" sz="2400" u="none" cap="none" strike="noStrike">
                <a:solidFill>
                  <a:srgbClr val="FFD9BE"/>
                </a:solidFill>
                <a:latin typeface="Quattrocento"/>
                <a:ea typeface="Quattrocento"/>
                <a:cs typeface="Quattrocento"/>
                <a:sym typeface="Quattrocento"/>
              </a:rPr>
              <a:t>Bow</a:t>
            </a:r>
            <a:endParaRPr b="0" i="0" sz="2400" u="none" cap="none" strike="noStrike">
              <a:solidFill>
                <a:schemeClr val="dk1"/>
              </a:solidFill>
              <a:latin typeface="Calibri"/>
              <a:ea typeface="Calibri"/>
              <a:cs typeface="Calibri"/>
              <a:sym typeface="Calibri"/>
            </a:endParaRPr>
          </a:p>
        </p:txBody>
      </p:sp>
      <p:sp>
        <p:nvSpPr>
          <p:cNvPr id="279" name="Google Shape;279;g2ea2ac5a2c1_0_110"/>
          <p:cNvSpPr/>
          <p:nvPr/>
        </p:nvSpPr>
        <p:spPr>
          <a:xfrm>
            <a:off x="6091238" y="1910132"/>
            <a:ext cx="79344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forward section of the hull, designed to part the water efficiently.</a:t>
            </a:r>
            <a:endParaRPr b="0" i="0" sz="1800" u="none" cap="none" strike="noStrike">
              <a:solidFill>
                <a:schemeClr val="dk1"/>
              </a:solidFill>
              <a:latin typeface="Calibri"/>
              <a:ea typeface="Calibri"/>
              <a:cs typeface="Calibri"/>
              <a:sym typeface="Calibri"/>
            </a:endParaRPr>
          </a:p>
        </p:txBody>
      </p:sp>
      <p:pic>
        <p:nvPicPr>
          <p:cNvPr descr="preencoded.png" id="280" name="Google Shape;280;g2ea2ac5a2c1_0_110"/>
          <p:cNvPicPr preferRelativeResize="0"/>
          <p:nvPr/>
        </p:nvPicPr>
        <p:blipFill rotWithShape="1">
          <a:blip r:embed="rId6">
            <a:alphaModFix/>
          </a:blip>
          <a:srcRect b="0" l="0" r="0" t="0"/>
          <a:stretch/>
        </p:blipFill>
        <p:spPr>
          <a:xfrm>
            <a:off x="6091238" y="2509050"/>
            <a:ext cx="431959" cy="431959"/>
          </a:xfrm>
          <a:prstGeom prst="rect">
            <a:avLst/>
          </a:prstGeom>
          <a:noFill/>
          <a:ln>
            <a:noFill/>
          </a:ln>
        </p:spPr>
      </p:pic>
      <p:sp>
        <p:nvSpPr>
          <p:cNvPr id="281" name="Google Shape;281;g2ea2ac5a2c1_0_110"/>
          <p:cNvSpPr/>
          <p:nvPr/>
        </p:nvSpPr>
        <p:spPr>
          <a:xfrm>
            <a:off x="6091238" y="3000130"/>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0" i="0" lang="en-US" sz="2400" u="none" cap="none" strike="noStrike">
                <a:solidFill>
                  <a:srgbClr val="FFD9BE"/>
                </a:solidFill>
                <a:latin typeface="Quattrocento"/>
                <a:ea typeface="Quattrocento"/>
                <a:cs typeface="Quattrocento"/>
                <a:sym typeface="Quattrocento"/>
              </a:rPr>
              <a:t>Midship</a:t>
            </a:r>
            <a:endParaRPr b="0" i="0" sz="2400" u="none" cap="none" strike="noStrike">
              <a:solidFill>
                <a:schemeClr val="dk1"/>
              </a:solidFill>
              <a:latin typeface="Calibri"/>
              <a:ea typeface="Calibri"/>
              <a:cs typeface="Calibri"/>
              <a:sym typeface="Calibri"/>
            </a:endParaRPr>
          </a:p>
        </p:txBody>
      </p:sp>
      <p:sp>
        <p:nvSpPr>
          <p:cNvPr id="282" name="Google Shape;282;g2ea2ac5a2c1_0_110"/>
          <p:cNvSpPr/>
          <p:nvPr/>
        </p:nvSpPr>
        <p:spPr>
          <a:xfrm>
            <a:off x="6091250" y="3407602"/>
            <a:ext cx="7934400" cy="6486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central section of the hull, where the majority of the vessel's volume and weight is concentrated.</a:t>
            </a:r>
            <a:endParaRPr b="0" i="0" sz="1800" u="none" cap="none" strike="noStrike">
              <a:solidFill>
                <a:schemeClr val="dk1"/>
              </a:solidFill>
              <a:latin typeface="Calibri"/>
              <a:ea typeface="Calibri"/>
              <a:cs typeface="Calibri"/>
              <a:sym typeface="Calibri"/>
            </a:endParaRPr>
          </a:p>
        </p:txBody>
      </p:sp>
      <p:pic>
        <p:nvPicPr>
          <p:cNvPr descr="preencoded.png" id="283" name="Google Shape;283;g2ea2ac5a2c1_0_110"/>
          <p:cNvPicPr preferRelativeResize="0"/>
          <p:nvPr/>
        </p:nvPicPr>
        <p:blipFill rotWithShape="1">
          <a:blip r:embed="rId7">
            <a:alphaModFix/>
          </a:blip>
          <a:srcRect b="0" l="0" r="0" t="0"/>
          <a:stretch/>
        </p:blipFill>
        <p:spPr>
          <a:xfrm>
            <a:off x="6091238" y="4337080"/>
            <a:ext cx="431959" cy="431959"/>
          </a:xfrm>
          <a:prstGeom prst="rect">
            <a:avLst/>
          </a:prstGeom>
          <a:noFill/>
          <a:ln>
            <a:noFill/>
          </a:ln>
        </p:spPr>
      </p:pic>
      <p:sp>
        <p:nvSpPr>
          <p:cNvPr id="284" name="Google Shape;284;g2ea2ac5a2c1_0_110"/>
          <p:cNvSpPr/>
          <p:nvPr/>
        </p:nvSpPr>
        <p:spPr>
          <a:xfrm>
            <a:off x="6091238" y="4844012"/>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0" i="0" lang="en-US" sz="2400" u="none" cap="none" strike="noStrike">
                <a:solidFill>
                  <a:srgbClr val="FFD9BE"/>
                </a:solidFill>
                <a:latin typeface="Quattrocento"/>
                <a:ea typeface="Quattrocento"/>
                <a:cs typeface="Quattrocento"/>
                <a:sym typeface="Quattrocento"/>
              </a:rPr>
              <a:t>Stern</a:t>
            </a:r>
            <a:endParaRPr b="0" i="0" sz="2400" u="none" cap="none" strike="noStrike">
              <a:solidFill>
                <a:schemeClr val="dk1"/>
              </a:solidFill>
              <a:latin typeface="Calibri"/>
              <a:ea typeface="Calibri"/>
              <a:cs typeface="Calibri"/>
              <a:sym typeface="Calibri"/>
            </a:endParaRPr>
          </a:p>
        </p:txBody>
      </p:sp>
      <p:sp>
        <p:nvSpPr>
          <p:cNvPr id="285" name="Google Shape;285;g2ea2ac5a2c1_0_110"/>
          <p:cNvSpPr/>
          <p:nvPr/>
        </p:nvSpPr>
        <p:spPr>
          <a:xfrm>
            <a:off x="6091238" y="5233733"/>
            <a:ext cx="7934400" cy="2766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rear section of the hull, shaped to provide stability and control during propulsion.</a:t>
            </a:r>
            <a:endParaRPr b="0" i="0" sz="1800" u="none" cap="none" strike="noStrike">
              <a:solidFill>
                <a:schemeClr val="dk1"/>
              </a:solidFill>
              <a:latin typeface="Calibri"/>
              <a:ea typeface="Calibri"/>
              <a:cs typeface="Calibri"/>
              <a:sym typeface="Calibri"/>
            </a:endParaRPr>
          </a:p>
        </p:txBody>
      </p:sp>
      <p:pic>
        <p:nvPicPr>
          <p:cNvPr descr="preencoded.png" id="286" name="Google Shape;286;g2ea2ac5a2c1_0_110"/>
          <p:cNvPicPr preferRelativeResize="0"/>
          <p:nvPr/>
        </p:nvPicPr>
        <p:blipFill rotWithShape="1">
          <a:blip r:embed="rId8">
            <a:alphaModFix/>
          </a:blip>
          <a:srcRect b="0" l="0" r="0" t="0"/>
          <a:stretch/>
        </p:blipFill>
        <p:spPr>
          <a:xfrm>
            <a:off x="6091238" y="6165125"/>
            <a:ext cx="431959" cy="431959"/>
          </a:xfrm>
          <a:prstGeom prst="rect">
            <a:avLst/>
          </a:prstGeom>
          <a:noFill/>
          <a:ln>
            <a:noFill/>
          </a:ln>
        </p:spPr>
      </p:pic>
      <p:sp>
        <p:nvSpPr>
          <p:cNvPr id="287" name="Google Shape;287;g2ea2ac5a2c1_0_110"/>
          <p:cNvSpPr/>
          <p:nvPr/>
        </p:nvSpPr>
        <p:spPr>
          <a:xfrm>
            <a:off x="6091238" y="6687843"/>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Keel</a:t>
            </a:r>
            <a:endParaRPr b="1" i="0" sz="2400" u="none" cap="none" strike="noStrike">
              <a:solidFill>
                <a:schemeClr val="dk1"/>
              </a:solidFill>
              <a:latin typeface="Calibri"/>
              <a:ea typeface="Calibri"/>
              <a:cs typeface="Calibri"/>
              <a:sym typeface="Calibri"/>
            </a:endParaRPr>
          </a:p>
        </p:txBody>
      </p:sp>
      <p:sp>
        <p:nvSpPr>
          <p:cNvPr id="288" name="Google Shape;288;g2ea2ac5a2c1_0_110"/>
          <p:cNvSpPr/>
          <p:nvPr/>
        </p:nvSpPr>
        <p:spPr>
          <a:xfrm>
            <a:off x="6091250" y="7120524"/>
            <a:ext cx="7934400" cy="5964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backbone of the hull, running the length of the ship and providing stability and steering control.</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2f3af744d33_2_76"/>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f3af744d33_2_76"/>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6" name="Google Shape;296;g2f3af744d33_2_76"/>
          <p:cNvPicPr preferRelativeResize="0"/>
          <p:nvPr/>
        </p:nvPicPr>
        <p:blipFill rotWithShape="1">
          <a:blip r:embed="rId3">
            <a:alphaModFix/>
          </a:blip>
          <a:srcRect b="0" l="0" r="0" t="0"/>
          <a:stretch/>
        </p:blipFill>
        <p:spPr>
          <a:xfrm>
            <a:off x="9424273" y="2298978"/>
            <a:ext cx="4925735" cy="3631644"/>
          </a:xfrm>
          <a:prstGeom prst="rect">
            <a:avLst/>
          </a:prstGeom>
          <a:noFill/>
          <a:ln>
            <a:noFill/>
          </a:ln>
        </p:spPr>
      </p:pic>
      <p:sp>
        <p:nvSpPr>
          <p:cNvPr id="297" name="Google Shape;297;g2f3af744d33_2_76"/>
          <p:cNvSpPr/>
          <p:nvPr/>
        </p:nvSpPr>
        <p:spPr>
          <a:xfrm>
            <a:off x="2633697" y="976175"/>
            <a:ext cx="9363000" cy="659700"/>
          </a:xfrm>
          <a:prstGeom prst="rect">
            <a:avLst/>
          </a:prstGeom>
          <a:noFill/>
          <a:ln>
            <a:noFill/>
          </a:ln>
        </p:spPr>
        <p:txBody>
          <a:bodyPr anchorCtr="0" anchor="t" bIns="45700" lIns="91425" spcFirstLastPara="1" rIns="91425" wrap="square" tIns="45700">
            <a:noAutofit/>
          </a:bodyPr>
          <a:lstStyle/>
          <a:p>
            <a:pPr indent="0" lvl="0" marL="0" marR="0" rtl="0" algn="ctr">
              <a:lnSpc>
                <a:spcPct val="124982"/>
              </a:lnSpc>
              <a:spcBef>
                <a:spcPts val="0"/>
              </a:spcBef>
              <a:spcAft>
                <a:spcPts val="0"/>
              </a:spcAft>
              <a:buClr>
                <a:srgbClr val="FFD9BE"/>
              </a:buClr>
              <a:buSzPts val="4155"/>
              <a:buFont typeface="Quattrocento"/>
              <a:buNone/>
            </a:pPr>
            <a:r>
              <a:rPr b="1" i="0" lang="en-US" sz="3600" u="none" cap="none" strike="noStrike">
                <a:solidFill>
                  <a:srgbClr val="FFD9BE"/>
                </a:solidFill>
                <a:latin typeface="Quattrocento"/>
                <a:ea typeface="Quattrocento"/>
                <a:cs typeface="Quattrocento"/>
                <a:sym typeface="Quattrocento"/>
              </a:rPr>
              <a:t>The Hydrodynamics of the Hull</a:t>
            </a:r>
            <a:endParaRPr b="1" i="0" sz="3600" u="none" cap="none" strike="noStrike">
              <a:solidFill>
                <a:schemeClr val="dk1"/>
              </a:solidFill>
              <a:latin typeface="Calibri"/>
              <a:ea typeface="Calibri"/>
              <a:cs typeface="Calibri"/>
              <a:sym typeface="Calibri"/>
            </a:endParaRPr>
          </a:p>
        </p:txBody>
      </p:sp>
      <p:sp>
        <p:nvSpPr>
          <p:cNvPr id="298" name="Google Shape;298;g2f3af744d33_2_76"/>
          <p:cNvSpPr/>
          <p:nvPr/>
        </p:nvSpPr>
        <p:spPr>
          <a:xfrm>
            <a:off x="1107281" y="1942862"/>
            <a:ext cx="27900" cy="5339700"/>
          </a:xfrm>
          <a:prstGeom prst="rect">
            <a:avLst/>
          </a:prstGeom>
          <a:solidFill>
            <a:srgbClr val="EF9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f3af744d33_2_76"/>
          <p:cNvSpPr/>
          <p:nvPr/>
        </p:nvSpPr>
        <p:spPr>
          <a:xfrm>
            <a:off x="1373445" y="2433221"/>
            <a:ext cx="784800" cy="27900"/>
          </a:xfrm>
          <a:prstGeom prst="rect">
            <a:avLst/>
          </a:prstGeom>
          <a:solidFill>
            <a:srgbClr val="EF9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f3af744d33_2_76"/>
          <p:cNvSpPr/>
          <p:nvPr/>
        </p:nvSpPr>
        <p:spPr>
          <a:xfrm>
            <a:off x="868978" y="2195036"/>
            <a:ext cx="504600" cy="504600"/>
          </a:xfrm>
          <a:prstGeom prst="roundRect">
            <a:avLst>
              <a:gd fmla="val 13336" name="adj"/>
            </a:avLst>
          </a:prstGeom>
          <a:solidFill>
            <a:srgbClr val="23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f3af744d33_2_76"/>
          <p:cNvSpPr/>
          <p:nvPr/>
        </p:nvSpPr>
        <p:spPr>
          <a:xfrm>
            <a:off x="1065193" y="2288977"/>
            <a:ext cx="111900" cy="31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493"/>
              <a:buFont typeface="Quattrocento"/>
              <a:buNone/>
            </a:pPr>
            <a:r>
              <a:rPr b="0" i="0" lang="en-US" sz="2493" u="none" cap="none" strike="noStrike">
                <a:solidFill>
                  <a:srgbClr val="FFD9BE"/>
                </a:solidFill>
                <a:latin typeface="Quattrocento"/>
                <a:ea typeface="Quattrocento"/>
                <a:cs typeface="Quattrocento"/>
                <a:sym typeface="Quattrocento"/>
              </a:rPr>
              <a:t>1</a:t>
            </a:r>
            <a:endParaRPr b="0" i="0" sz="2493" u="none" cap="none" strike="noStrike">
              <a:solidFill>
                <a:schemeClr val="dk1"/>
              </a:solidFill>
              <a:latin typeface="Calibri"/>
              <a:ea typeface="Calibri"/>
              <a:cs typeface="Calibri"/>
              <a:sym typeface="Calibri"/>
            </a:endParaRPr>
          </a:p>
        </p:txBody>
      </p:sp>
      <p:sp>
        <p:nvSpPr>
          <p:cNvPr id="302" name="Google Shape;302;g2f3af744d33_2_76"/>
          <p:cNvSpPr/>
          <p:nvPr/>
        </p:nvSpPr>
        <p:spPr>
          <a:xfrm>
            <a:off x="2354580" y="2167057"/>
            <a:ext cx="2638200" cy="329700"/>
          </a:xfrm>
          <a:prstGeom prst="rect">
            <a:avLst/>
          </a:prstGeom>
          <a:noFill/>
          <a:ln>
            <a:noFill/>
          </a:ln>
        </p:spPr>
        <p:txBody>
          <a:bodyPr anchorCtr="0" anchor="t" bIns="45700" lIns="91425" spcFirstLastPara="1" rIns="91425" wrap="square" tIns="45700">
            <a:noAutofit/>
          </a:bodyPr>
          <a:lstStyle/>
          <a:p>
            <a:pPr indent="0" lvl="0" marL="0" marR="0" rtl="0" algn="l">
              <a:lnSpc>
                <a:spcPct val="125036"/>
              </a:lnSpc>
              <a:spcBef>
                <a:spcPts val="0"/>
              </a:spcBef>
              <a:spcAft>
                <a:spcPts val="0"/>
              </a:spcAft>
              <a:buClr>
                <a:srgbClr val="FFD9BE"/>
              </a:buClr>
              <a:buSzPts val="2077"/>
              <a:buFont typeface="Quattrocento"/>
              <a:buNone/>
            </a:pPr>
            <a:r>
              <a:rPr b="1" i="0" lang="en-US" sz="2400" u="none" cap="none" strike="noStrike">
                <a:solidFill>
                  <a:srgbClr val="FFD9BE"/>
                </a:solidFill>
                <a:latin typeface="Quattrocento"/>
                <a:ea typeface="Quattrocento"/>
                <a:cs typeface="Quattrocento"/>
                <a:sym typeface="Quattrocento"/>
              </a:rPr>
              <a:t>Bow</a:t>
            </a:r>
            <a:endParaRPr b="1" i="0" sz="2400" u="none" cap="none" strike="noStrike">
              <a:solidFill>
                <a:schemeClr val="dk1"/>
              </a:solidFill>
              <a:latin typeface="Calibri"/>
              <a:ea typeface="Calibri"/>
              <a:cs typeface="Calibri"/>
              <a:sym typeface="Calibri"/>
            </a:endParaRPr>
          </a:p>
        </p:txBody>
      </p:sp>
      <p:sp>
        <p:nvSpPr>
          <p:cNvPr id="303" name="Google Shape;303;g2f3af744d33_2_76"/>
          <p:cNvSpPr/>
          <p:nvPr/>
        </p:nvSpPr>
        <p:spPr>
          <a:xfrm>
            <a:off x="2354575" y="2631400"/>
            <a:ext cx="6004500" cy="915000"/>
          </a:xfrm>
          <a:prstGeom prst="rect">
            <a:avLst/>
          </a:prstGeom>
          <a:noFill/>
          <a:ln>
            <a:noFill/>
          </a:ln>
        </p:spPr>
        <p:txBody>
          <a:bodyPr anchorCtr="0" anchor="t" bIns="45700" lIns="91425" spcFirstLastPara="1" rIns="91425" wrap="square" tIns="45700">
            <a:noAutofit/>
          </a:bodyPr>
          <a:lstStyle/>
          <a:p>
            <a:pPr indent="0" lvl="0" marL="0" marR="0" rtl="0" algn="just">
              <a:lnSpc>
                <a:spcPct val="159966"/>
              </a:lnSpc>
              <a:spcBef>
                <a:spcPts val="0"/>
              </a:spcBef>
              <a:spcAft>
                <a:spcPts val="0"/>
              </a:spcAft>
              <a:buClr>
                <a:srgbClr val="F9EEE7"/>
              </a:buClr>
              <a:buSzPts val="1766"/>
              <a:buFont typeface="Quattrocento"/>
              <a:buNone/>
            </a:pPr>
            <a:r>
              <a:rPr b="0" i="0" lang="en-US" sz="1800" u="none" cap="none" strike="noStrike">
                <a:solidFill>
                  <a:srgbClr val="F9EEE7"/>
                </a:solidFill>
                <a:latin typeface="Quattrocento"/>
                <a:ea typeface="Quattrocento"/>
                <a:cs typeface="Quattrocento"/>
                <a:sym typeface="Quattrocento"/>
              </a:rPr>
              <a:t>The forward part of the hull, designed to efficiently part the water and reduce drag.</a:t>
            </a:r>
            <a:endParaRPr b="0" i="0" sz="1800" u="none" cap="none" strike="noStrike">
              <a:solidFill>
                <a:schemeClr val="dk1"/>
              </a:solidFill>
              <a:latin typeface="Calibri"/>
              <a:ea typeface="Calibri"/>
              <a:cs typeface="Calibri"/>
              <a:sym typeface="Calibri"/>
            </a:endParaRPr>
          </a:p>
        </p:txBody>
      </p:sp>
      <p:sp>
        <p:nvSpPr>
          <p:cNvPr id="304" name="Google Shape;304;g2f3af744d33_2_76"/>
          <p:cNvSpPr/>
          <p:nvPr/>
        </p:nvSpPr>
        <p:spPr>
          <a:xfrm>
            <a:off x="1373445" y="4287857"/>
            <a:ext cx="784800" cy="27900"/>
          </a:xfrm>
          <a:prstGeom prst="rect">
            <a:avLst/>
          </a:prstGeom>
          <a:solidFill>
            <a:srgbClr val="EF9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f3af744d33_2_76"/>
          <p:cNvSpPr/>
          <p:nvPr/>
        </p:nvSpPr>
        <p:spPr>
          <a:xfrm>
            <a:off x="868978" y="4049673"/>
            <a:ext cx="504600" cy="504600"/>
          </a:xfrm>
          <a:prstGeom prst="roundRect">
            <a:avLst>
              <a:gd fmla="val 13336" name="adj"/>
            </a:avLst>
          </a:prstGeom>
          <a:solidFill>
            <a:srgbClr val="23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f3af744d33_2_76"/>
          <p:cNvSpPr/>
          <p:nvPr/>
        </p:nvSpPr>
        <p:spPr>
          <a:xfrm>
            <a:off x="1036380" y="4143613"/>
            <a:ext cx="169800" cy="31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493"/>
              <a:buFont typeface="Quattrocento"/>
              <a:buNone/>
            </a:pPr>
            <a:r>
              <a:rPr b="0" i="0" lang="en-US" sz="2493" u="none" cap="none" strike="noStrike">
                <a:solidFill>
                  <a:srgbClr val="FFD9BE"/>
                </a:solidFill>
                <a:latin typeface="Quattrocento"/>
                <a:ea typeface="Quattrocento"/>
                <a:cs typeface="Quattrocento"/>
                <a:sym typeface="Quattrocento"/>
              </a:rPr>
              <a:t>2</a:t>
            </a:r>
            <a:endParaRPr b="0" i="0" sz="2493" u="none" cap="none" strike="noStrike">
              <a:solidFill>
                <a:schemeClr val="dk1"/>
              </a:solidFill>
              <a:latin typeface="Calibri"/>
              <a:ea typeface="Calibri"/>
              <a:cs typeface="Calibri"/>
              <a:sym typeface="Calibri"/>
            </a:endParaRPr>
          </a:p>
        </p:txBody>
      </p:sp>
      <p:sp>
        <p:nvSpPr>
          <p:cNvPr id="307" name="Google Shape;307;g2f3af744d33_2_76"/>
          <p:cNvSpPr/>
          <p:nvPr/>
        </p:nvSpPr>
        <p:spPr>
          <a:xfrm>
            <a:off x="2354580" y="4021693"/>
            <a:ext cx="2638200" cy="329700"/>
          </a:xfrm>
          <a:prstGeom prst="rect">
            <a:avLst/>
          </a:prstGeom>
          <a:noFill/>
          <a:ln>
            <a:noFill/>
          </a:ln>
        </p:spPr>
        <p:txBody>
          <a:bodyPr anchorCtr="0" anchor="t" bIns="45700" lIns="91425" spcFirstLastPara="1" rIns="91425" wrap="square" tIns="45700">
            <a:noAutofit/>
          </a:bodyPr>
          <a:lstStyle/>
          <a:p>
            <a:pPr indent="0" lvl="0" marL="0" marR="0" rtl="0" algn="l">
              <a:lnSpc>
                <a:spcPct val="125036"/>
              </a:lnSpc>
              <a:spcBef>
                <a:spcPts val="0"/>
              </a:spcBef>
              <a:spcAft>
                <a:spcPts val="0"/>
              </a:spcAft>
              <a:buClr>
                <a:srgbClr val="FFD9BE"/>
              </a:buClr>
              <a:buSzPts val="2077"/>
              <a:buFont typeface="Quattrocento"/>
              <a:buNone/>
            </a:pPr>
            <a:r>
              <a:rPr b="1" i="0" lang="en-US" sz="2400" u="none" cap="none" strike="noStrike">
                <a:solidFill>
                  <a:srgbClr val="FFD9BE"/>
                </a:solidFill>
                <a:latin typeface="Quattrocento"/>
                <a:ea typeface="Quattrocento"/>
                <a:cs typeface="Quattrocento"/>
                <a:sym typeface="Quattrocento"/>
              </a:rPr>
              <a:t>Midship</a:t>
            </a:r>
            <a:endParaRPr b="1" i="0" sz="2400" u="none" cap="none" strike="noStrike">
              <a:solidFill>
                <a:schemeClr val="dk1"/>
              </a:solidFill>
              <a:latin typeface="Calibri"/>
              <a:ea typeface="Calibri"/>
              <a:cs typeface="Calibri"/>
              <a:sym typeface="Calibri"/>
            </a:endParaRPr>
          </a:p>
        </p:txBody>
      </p:sp>
      <p:sp>
        <p:nvSpPr>
          <p:cNvPr id="308" name="Google Shape;308;g2f3af744d33_2_76"/>
          <p:cNvSpPr/>
          <p:nvPr/>
        </p:nvSpPr>
        <p:spPr>
          <a:xfrm>
            <a:off x="2354580" y="4486037"/>
            <a:ext cx="6004500" cy="717600"/>
          </a:xfrm>
          <a:prstGeom prst="rect">
            <a:avLst/>
          </a:prstGeom>
          <a:noFill/>
          <a:ln>
            <a:noFill/>
          </a:ln>
        </p:spPr>
        <p:txBody>
          <a:bodyPr anchorCtr="0" anchor="t" bIns="45700" lIns="91425" spcFirstLastPara="1" rIns="91425" wrap="square" tIns="45700">
            <a:noAutofit/>
          </a:bodyPr>
          <a:lstStyle/>
          <a:p>
            <a:pPr indent="0" lvl="0" marL="0" marR="0" rtl="0" algn="just">
              <a:lnSpc>
                <a:spcPct val="159966"/>
              </a:lnSpc>
              <a:spcBef>
                <a:spcPts val="0"/>
              </a:spcBef>
              <a:spcAft>
                <a:spcPts val="0"/>
              </a:spcAft>
              <a:buClr>
                <a:srgbClr val="F9EEE7"/>
              </a:buClr>
              <a:buSzPts val="1766"/>
              <a:buFont typeface="Quattrocento"/>
              <a:buNone/>
            </a:pPr>
            <a:r>
              <a:rPr b="0" i="0" lang="en-US" sz="1800" u="none" cap="none" strike="noStrike">
                <a:solidFill>
                  <a:srgbClr val="F9EEE7"/>
                </a:solidFill>
                <a:latin typeface="Quattrocento"/>
                <a:ea typeface="Quattrocento"/>
                <a:cs typeface="Quattrocento"/>
                <a:sym typeface="Quattrocento"/>
              </a:rPr>
              <a:t>The central section of the hull, where the majority of the vessel's volume and weight is concentrated.</a:t>
            </a:r>
            <a:endParaRPr b="0" i="0" sz="1800" u="none" cap="none" strike="noStrike">
              <a:solidFill>
                <a:schemeClr val="dk1"/>
              </a:solidFill>
              <a:latin typeface="Calibri"/>
              <a:ea typeface="Calibri"/>
              <a:cs typeface="Calibri"/>
              <a:sym typeface="Calibri"/>
            </a:endParaRPr>
          </a:p>
        </p:txBody>
      </p:sp>
      <p:sp>
        <p:nvSpPr>
          <p:cNvPr id="309" name="Google Shape;309;g2f3af744d33_2_76"/>
          <p:cNvSpPr/>
          <p:nvPr/>
        </p:nvSpPr>
        <p:spPr>
          <a:xfrm>
            <a:off x="1373445" y="6142494"/>
            <a:ext cx="784800" cy="27900"/>
          </a:xfrm>
          <a:prstGeom prst="rect">
            <a:avLst/>
          </a:prstGeom>
          <a:solidFill>
            <a:srgbClr val="EF9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f3af744d33_2_76"/>
          <p:cNvSpPr/>
          <p:nvPr/>
        </p:nvSpPr>
        <p:spPr>
          <a:xfrm>
            <a:off x="868978" y="5904309"/>
            <a:ext cx="504600" cy="504600"/>
          </a:xfrm>
          <a:prstGeom prst="roundRect">
            <a:avLst>
              <a:gd fmla="val 13336" name="adj"/>
            </a:avLst>
          </a:prstGeom>
          <a:solidFill>
            <a:srgbClr val="23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f3af744d33_2_76"/>
          <p:cNvSpPr/>
          <p:nvPr/>
        </p:nvSpPr>
        <p:spPr>
          <a:xfrm>
            <a:off x="1035070" y="5998250"/>
            <a:ext cx="172200" cy="31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493"/>
              <a:buFont typeface="Quattrocento"/>
              <a:buNone/>
            </a:pPr>
            <a:r>
              <a:rPr b="0" i="0" lang="en-US" sz="2493" u="none" cap="none" strike="noStrike">
                <a:solidFill>
                  <a:srgbClr val="FFD9BE"/>
                </a:solidFill>
                <a:latin typeface="Quattrocento"/>
                <a:ea typeface="Quattrocento"/>
                <a:cs typeface="Quattrocento"/>
                <a:sym typeface="Quattrocento"/>
              </a:rPr>
              <a:t>3</a:t>
            </a:r>
            <a:endParaRPr b="0" i="0" sz="2493" u="none" cap="none" strike="noStrike">
              <a:solidFill>
                <a:schemeClr val="dk1"/>
              </a:solidFill>
              <a:latin typeface="Calibri"/>
              <a:ea typeface="Calibri"/>
              <a:cs typeface="Calibri"/>
              <a:sym typeface="Calibri"/>
            </a:endParaRPr>
          </a:p>
        </p:txBody>
      </p:sp>
      <p:sp>
        <p:nvSpPr>
          <p:cNvPr id="312" name="Google Shape;312;g2f3af744d33_2_76"/>
          <p:cNvSpPr/>
          <p:nvPr/>
        </p:nvSpPr>
        <p:spPr>
          <a:xfrm>
            <a:off x="2354580" y="5876330"/>
            <a:ext cx="2638200" cy="329700"/>
          </a:xfrm>
          <a:prstGeom prst="rect">
            <a:avLst/>
          </a:prstGeom>
          <a:noFill/>
          <a:ln>
            <a:noFill/>
          </a:ln>
        </p:spPr>
        <p:txBody>
          <a:bodyPr anchorCtr="0" anchor="t" bIns="45700" lIns="91425" spcFirstLastPara="1" rIns="91425" wrap="square" tIns="45700">
            <a:noAutofit/>
          </a:bodyPr>
          <a:lstStyle/>
          <a:p>
            <a:pPr indent="0" lvl="0" marL="0" marR="0" rtl="0" algn="l">
              <a:lnSpc>
                <a:spcPct val="125036"/>
              </a:lnSpc>
              <a:spcBef>
                <a:spcPts val="0"/>
              </a:spcBef>
              <a:spcAft>
                <a:spcPts val="0"/>
              </a:spcAft>
              <a:buClr>
                <a:srgbClr val="FFD9BE"/>
              </a:buClr>
              <a:buSzPts val="2077"/>
              <a:buFont typeface="Quattrocento"/>
              <a:buNone/>
            </a:pPr>
            <a:r>
              <a:rPr b="1" i="0" lang="en-US" sz="2400" u="none" cap="none" strike="noStrike">
                <a:solidFill>
                  <a:srgbClr val="FFD9BE"/>
                </a:solidFill>
                <a:latin typeface="Quattrocento"/>
                <a:ea typeface="Quattrocento"/>
                <a:cs typeface="Quattrocento"/>
                <a:sym typeface="Quattrocento"/>
              </a:rPr>
              <a:t>Stern</a:t>
            </a:r>
            <a:endParaRPr b="1" i="0" sz="2400" u="none" cap="none" strike="noStrike">
              <a:solidFill>
                <a:schemeClr val="dk1"/>
              </a:solidFill>
              <a:latin typeface="Calibri"/>
              <a:ea typeface="Calibri"/>
              <a:cs typeface="Calibri"/>
              <a:sym typeface="Calibri"/>
            </a:endParaRPr>
          </a:p>
        </p:txBody>
      </p:sp>
      <p:sp>
        <p:nvSpPr>
          <p:cNvPr id="313" name="Google Shape;313;g2f3af744d33_2_76"/>
          <p:cNvSpPr/>
          <p:nvPr/>
        </p:nvSpPr>
        <p:spPr>
          <a:xfrm>
            <a:off x="2354580" y="6340673"/>
            <a:ext cx="6004500" cy="717600"/>
          </a:xfrm>
          <a:prstGeom prst="rect">
            <a:avLst/>
          </a:prstGeom>
          <a:noFill/>
          <a:ln>
            <a:noFill/>
          </a:ln>
        </p:spPr>
        <p:txBody>
          <a:bodyPr anchorCtr="0" anchor="t" bIns="45700" lIns="91425" spcFirstLastPara="1" rIns="91425" wrap="square" tIns="45700">
            <a:noAutofit/>
          </a:bodyPr>
          <a:lstStyle/>
          <a:p>
            <a:pPr indent="0" lvl="0" marL="0" marR="0" rtl="0" algn="just">
              <a:lnSpc>
                <a:spcPct val="159966"/>
              </a:lnSpc>
              <a:spcBef>
                <a:spcPts val="0"/>
              </a:spcBef>
              <a:spcAft>
                <a:spcPts val="0"/>
              </a:spcAft>
              <a:buClr>
                <a:srgbClr val="F9EEE7"/>
              </a:buClr>
              <a:buSzPts val="1766"/>
              <a:buFont typeface="Quattrocento"/>
              <a:buNone/>
            </a:pPr>
            <a:r>
              <a:rPr b="0" i="0" lang="en-US" sz="1800" u="none" cap="none" strike="noStrike">
                <a:solidFill>
                  <a:srgbClr val="F9EEE7"/>
                </a:solidFill>
                <a:latin typeface="Quattrocento"/>
                <a:ea typeface="Quattrocento"/>
                <a:cs typeface="Quattrocento"/>
                <a:sym typeface="Quattrocento"/>
              </a:rPr>
              <a:t>The rear part of the hull, shaped to provide stability and control during propulsion.</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2f3af744d33_2_10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f3af744d33_2_100"/>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21" name="Google Shape;321;g2f3af744d33_2_100"/>
          <p:cNvPicPr preferRelativeResize="0"/>
          <p:nvPr/>
        </p:nvPicPr>
        <p:blipFill rotWithShape="1">
          <a:blip r:embed="rId3">
            <a:alphaModFix/>
          </a:blip>
          <a:srcRect b="0" l="0" r="0" t="0"/>
          <a:stretch/>
        </p:blipFill>
        <p:spPr>
          <a:xfrm>
            <a:off x="0" y="-71550"/>
            <a:ext cx="14630400" cy="2508625"/>
          </a:xfrm>
          <a:prstGeom prst="rect">
            <a:avLst/>
          </a:prstGeom>
          <a:noFill/>
          <a:ln>
            <a:noFill/>
          </a:ln>
        </p:spPr>
      </p:pic>
      <p:sp>
        <p:nvSpPr>
          <p:cNvPr id="322" name="Google Shape;322;g2f3af744d33_2_100"/>
          <p:cNvSpPr/>
          <p:nvPr/>
        </p:nvSpPr>
        <p:spPr>
          <a:xfrm>
            <a:off x="2760956" y="2702725"/>
            <a:ext cx="9803100" cy="521100"/>
          </a:xfrm>
          <a:prstGeom prst="rect">
            <a:avLst/>
          </a:prstGeom>
          <a:noFill/>
          <a:ln>
            <a:noFill/>
          </a:ln>
        </p:spPr>
        <p:txBody>
          <a:bodyPr anchorCtr="0" anchor="t" bIns="45700" lIns="91425" spcFirstLastPara="1" rIns="91425" wrap="square" tIns="45700">
            <a:noAutofit/>
          </a:bodyPr>
          <a:lstStyle/>
          <a:p>
            <a:pPr indent="0" lvl="0" marL="0" marR="0" rtl="0" algn="ctr">
              <a:lnSpc>
                <a:spcPct val="125015"/>
              </a:lnSpc>
              <a:spcBef>
                <a:spcPts val="0"/>
              </a:spcBef>
              <a:spcAft>
                <a:spcPts val="0"/>
              </a:spcAft>
              <a:buClr>
                <a:srgbClr val="FFD9BE"/>
              </a:buClr>
              <a:buSzPts val="3282"/>
              <a:buFont typeface="Quattrocento"/>
              <a:buNone/>
            </a:pPr>
            <a:r>
              <a:rPr b="1" i="0" lang="en-US" sz="3600" u="none" cap="none" strike="noStrike">
                <a:solidFill>
                  <a:srgbClr val="FFD9BE"/>
                </a:solidFill>
                <a:latin typeface="Quattrocento"/>
                <a:ea typeface="Quattrocento"/>
                <a:cs typeface="Quattrocento"/>
                <a:sym typeface="Quattrocento"/>
              </a:rPr>
              <a:t>The Role of the Hull in Buoyancy</a:t>
            </a:r>
            <a:endParaRPr b="1" i="0" sz="3600" u="none" cap="none" strike="noStrike">
              <a:solidFill>
                <a:schemeClr val="dk1"/>
              </a:solidFill>
              <a:latin typeface="Calibri"/>
              <a:ea typeface="Calibri"/>
              <a:cs typeface="Calibri"/>
              <a:sym typeface="Calibri"/>
            </a:endParaRPr>
          </a:p>
        </p:txBody>
      </p:sp>
      <p:pic>
        <p:nvPicPr>
          <p:cNvPr descr="preencoded.png" id="323" name="Google Shape;323;g2f3af744d33_2_100"/>
          <p:cNvPicPr preferRelativeResize="0"/>
          <p:nvPr/>
        </p:nvPicPr>
        <p:blipFill rotWithShape="1">
          <a:blip r:embed="rId4">
            <a:alphaModFix/>
          </a:blip>
          <a:srcRect b="0" l="0" r="0" t="0"/>
          <a:stretch/>
        </p:blipFill>
        <p:spPr>
          <a:xfrm>
            <a:off x="2760940" y="3489484"/>
            <a:ext cx="885825" cy="1417320"/>
          </a:xfrm>
          <a:prstGeom prst="rect">
            <a:avLst/>
          </a:prstGeom>
          <a:noFill/>
          <a:ln>
            <a:noFill/>
          </a:ln>
        </p:spPr>
      </p:pic>
      <p:sp>
        <p:nvSpPr>
          <p:cNvPr id="324" name="Google Shape;324;g2f3af744d33_2_100"/>
          <p:cNvSpPr/>
          <p:nvPr/>
        </p:nvSpPr>
        <p:spPr>
          <a:xfrm>
            <a:off x="3912529" y="3498388"/>
            <a:ext cx="2808900" cy="260400"/>
          </a:xfrm>
          <a:prstGeom prst="rect">
            <a:avLst/>
          </a:prstGeom>
          <a:noFill/>
          <a:ln>
            <a:noFill/>
          </a:ln>
        </p:spPr>
        <p:txBody>
          <a:bodyPr anchorCtr="0" anchor="t" bIns="45700" lIns="91425" spcFirstLastPara="1" rIns="91425" wrap="square" tIns="45700">
            <a:noAutofit/>
          </a:bodyPr>
          <a:lstStyle/>
          <a:p>
            <a:pPr indent="0" lvl="0" marL="0" marR="0" rtl="0" algn="l">
              <a:lnSpc>
                <a:spcPct val="125045"/>
              </a:lnSpc>
              <a:spcBef>
                <a:spcPts val="0"/>
              </a:spcBef>
              <a:spcAft>
                <a:spcPts val="0"/>
              </a:spcAft>
              <a:buClr>
                <a:srgbClr val="FFD9BE"/>
              </a:buClr>
              <a:buSzPts val="1641"/>
              <a:buFont typeface="Quattrocento"/>
              <a:buNone/>
            </a:pPr>
            <a:r>
              <a:rPr b="1" i="0" lang="en-US" sz="2400" u="none" cap="none" strike="noStrike">
                <a:solidFill>
                  <a:srgbClr val="FFD9BE"/>
                </a:solidFill>
                <a:latin typeface="Quattrocento"/>
                <a:ea typeface="Quattrocento"/>
                <a:cs typeface="Quattrocento"/>
                <a:sym typeface="Quattrocento"/>
              </a:rPr>
              <a:t>Displacement</a:t>
            </a:r>
            <a:endParaRPr b="1" i="0" sz="2400" u="none" cap="none" strike="noStrike">
              <a:solidFill>
                <a:schemeClr val="dk1"/>
              </a:solidFill>
              <a:latin typeface="Calibri"/>
              <a:ea typeface="Calibri"/>
              <a:cs typeface="Calibri"/>
              <a:sym typeface="Calibri"/>
            </a:endParaRPr>
          </a:p>
        </p:txBody>
      </p:sp>
      <p:sp>
        <p:nvSpPr>
          <p:cNvPr id="325" name="Google Shape;325;g2f3af744d33_2_100"/>
          <p:cNvSpPr/>
          <p:nvPr/>
        </p:nvSpPr>
        <p:spPr>
          <a:xfrm>
            <a:off x="3912513" y="3973061"/>
            <a:ext cx="7956900" cy="283500"/>
          </a:xfrm>
          <a:prstGeom prst="rect">
            <a:avLst/>
          </a:prstGeom>
          <a:noFill/>
          <a:ln>
            <a:noFill/>
          </a:ln>
        </p:spPr>
        <p:txBody>
          <a:bodyPr anchorCtr="0" anchor="t" bIns="45700" lIns="91425" spcFirstLastPara="1" rIns="91425" wrap="square" tIns="45700">
            <a:noAutofit/>
          </a:bodyPr>
          <a:lstStyle/>
          <a:p>
            <a:pPr indent="0" lvl="0" marL="0" marR="0" rtl="0" algn="just">
              <a:lnSpc>
                <a:spcPct val="160000"/>
              </a:lnSpc>
              <a:spcBef>
                <a:spcPts val="0"/>
              </a:spcBef>
              <a:spcAft>
                <a:spcPts val="0"/>
              </a:spcAft>
              <a:buClr>
                <a:srgbClr val="F9EEE7"/>
              </a:buClr>
              <a:buSzPts val="1395"/>
              <a:buFont typeface="Quattrocento"/>
              <a:buNone/>
            </a:pPr>
            <a:r>
              <a:rPr b="0" i="0" lang="en-US" sz="1800" u="none" cap="none" strike="noStrike">
                <a:solidFill>
                  <a:srgbClr val="F9EEE7"/>
                </a:solidFill>
                <a:latin typeface="Quattrocento"/>
                <a:ea typeface="Quattrocento"/>
                <a:cs typeface="Quattrocento"/>
                <a:sym typeface="Quattrocento"/>
              </a:rPr>
              <a:t>The volume of water displaced by the hull determines the ship's buoyancy and weight capacity.</a:t>
            </a:r>
            <a:endParaRPr b="0" i="0" sz="1800" u="none" cap="none" strike="noStrike">
              <a:solidFill>
                <a:schemeClr val="dk1"/>
              </a:solidFill>
              <a:latin typeface="Calibri"/>
              <a:ea typeface="Calibri"/>
              <a:cs typeface="Calibri"/>
              <a:sym typeface="Calibri"/>
            </a:endParaRPr>
          </a:p>
        </p:txBody>
      </p:sp>
      <p:pic>
        <p:nvPicPr>
          <p:cNvPr descr="preencoded.png" id="326" name="Google Shape;326;g2f3af744d33_2_100"/>
          <p:cNvPicPr preferRelativeResize="0"/>
          <p:nvPr/>
        </p:nvPicPr>
        <p:blipFill rotWithShape="1">
          <a:blip r:embed="rId5">
            <a:alphaModFix/>
          </a:blip>
          <a:srcRect b="0" l="0" r="0" t="0"/>
          <a:stretch/>
        </p:blipFill>
        <p:spPr>
          <a:xfrm>
            <a:off x="2760940" y="4906804"/>
            <a:ext cx="885825" cy="1417320"/>
          </a:xfrm>
          <a:prstGeom prst="rect">
            <a:avLst/>
          </a:prstGeom>
          <a:noFill/>
          <a:ln>
            <a:noFill/>
          </a:ln>
        </p:spPr>
      </p:pic>
      <p:sp>
        <p:nvSpPr>
          <p:cNvPr id="327" name="Google Shape;327;g2f3af744d33_2_100"/>
          <p:cNvSpPr/>
          <p:nvPr/>
        </p:nvSpPr>
        <p:spPr>
          <a:xfrm>
            <a:off x="3912513" y="4915707"/>
            <a:ext cx="2084400" cy="260400"/>
          </a:xfrm>
          <a:prstGeom prst="rect">
            <a:avLst/>
          </a:prstGeom>
          <a:noFill/>
          <a:ln>
            <a:noFill/>
          </a:ln>
        </p:spPr>
        <p:txBody>
          <a:bodyPr anchorCtr="0" anchor="t" bIns="45700" lIns="91425" spcFirstLastPara="1" rIns="91425" wrap="square" tIns="45700">
            <a:noAutofit/>
          </a:bodyPr>
          <a:lstStyle/>
          <a:p>
            <a:pPr indent="0" lvl="0" marL="0" marR="0" rtl="0" algn="l">
              <a:lnSpc>
                <a:spcPct val="125045"/>
              </a:lnSpc>
              <a:spcBef>
                <a:spcPts val="0"/>
              </a:spcBef>
              <a:spcAft>
                <a:spcPts val="0"/>
              </a:spcAft>
              <a:buClr>
                <a:srgbClr val="FFD9BE"/>
              </a:buClr>
              <a:buSzPts val="1641"/>
              <a:buFont typeface="Quattrocento"/>
              <a:buNone/>
            </a:pPr>
            <a:r>
              <a:rPr b="1" i="0" lang="en-US" sz="2400" u="none" cap="none" strike="noStrike">
                <a:solidFill>
                  <a:srgbClr val="FFD9BE"/>
                </a:solidFill>
                <a:latin typeface="Quattrocento"/>
                <a:ea typeface="Quattrocento"/>
                <a:cs typeface="Quattrocento"/>
                <a:sym typeface="Quattrocento"/>
              </a:rPr>
              <a:t>Ballast</a:t>
            </a:r>
            <a:endParaRPr b="1" i="0" sz="2400" u="none" cap="none" strike="noStrike">
              <a:solidFill>
                <a:schemeClr val="dk1"/>
              </a:solidFill>
              <a:latin typeface="Calibri"/>
              <a:ea typeface="Calibri"/>
              <a:cs typeface="Calibri"/>
              <a:sym typeface="Calibri"/>
            </a:endParaRPr>
          </a:p>
        </p:txBody>
      </p:sp>
      <p:sp>
        <p:nvSpPr>
          <p:cNvPr id="328" name="Google Shape;328;g2f3af744d33_2_100"/>
          <p:cNvSpPr/>
          <p:nvPr/>
        </p:nvSpPr>
        <p:spPr>
          <a:xfrm>
            <a:off x="3912525" y="5318875"/>
            <a:ext cx="8022000" cy="873300"/>
          </a:xfrm>
          <a:prstGeom prst="rect">
            <a:avLst/>
          </a:prstGeom>
          <a:noFill/>
          <a:ln>
            <a:noFill/>
          </a:ln>
        </p:spPr>
        <p:txBody>
          <a:bodyPr anchorCtr="0" anchor="t" bIns="45700" lIns="91425" spcFirstLastPara="1" rIns="91425" wrap="square" tIns="45700">
            <a:noAutofit/>
          </a:bodyPr>
          <a:lstStyle/>
          <a:p>
            <a:pPr indent="0" lvl="0" marL="0" marR="0" rtl="0" algn="just">
              <a:lnSpc>
                <a:spcPct val="160000"/>
              </a:lnSpc>
              <a:spcBef>
                <a:spcPts val="0"/>
              </a:spcBef>
              <a:spcAft>
                <a:spcPts val="0"/>
              </a:spcAft>
              <a:buClr>
                <a:srgbClr val="F9EEE7"/>
              </a:buClr>
              <a:buSzPts val="1395"/>
              <a:buFont typeface="Quattrocento"/>
              <a:buNone/>
            </a:pPr>
            <a:r>
              <a:rPr b="0" i="0" lang="en-US" sz="1800" u="none" cap="none" strike="noStrike">
                <a:solidFill>
                  <a:srgbClr val="F9EEE7"/>
                </a:solidFill>
                <a:latin typeface="Quattrocento"/>
                <a:ea typeface="Quattrocento"/>
                <a:cs typeface="Quattrocento"/>
                <a:sym typeface="Quattrocento"/>
              </a:rPr>
              <a:t>Adding or removing water ballast adjusts the ship's center of gravity and stability in the water.</a:t>
            </a:r>
            <a:endParaRPr b="0" i="0" sz="1800" u="none" cap="none" strike="noStrike">
              <a:solidFill>
                <a:schemeClr val="dk1"/>
              </a:solidFill>
              <a:latin typeface="Calibri"/>
              <a:ea typeface="Calibri"/>
              <a:cs typeface="Calibri"/>
              <a:sym typeface="Calibri"/>
            </a:endParaRPr>
          </a:p>
        </p:txBody>
      </p:sp>
      <p:pic>
        <p:nvPicPr>
          <p:cNvPr descr="preencoded.png" id="329" name="Google Shape;329;g2f3af744d33_2_100"/>
          <p:cNvPicPr preferRelativeResize="0"/>
          <p:nvPr/>
        </p:nvPicPr>
        <p:blipFill rotWithShape="1">
          <a:blip r:embed="rId6">
            <a:alphaModFix/>
          </a:blip>
          <a:srcRect b="0" l="0" r="0" t="0"/>
          <a:stretch/>
        </p:blipFill>
        <p:spPr>
          <a:xfrm>
            <a:off x="2760940" y="6324124"/>
            <a:ext cx="885825" cy="1417320"/>
          </a:xfrm>
          <a:prstGeom prst="rect">
            <a:avLst/>
          </a:prstGeom>
          <a:noFill/>
          <a:ln>
            <a:noFill/>
          </a:ln>
        </p:spPr>
      </p:pic>
      <p:sp>
        <p:nvSpPr>
          <p:cNvPr id="330" name="Google Shape;330;g2f3af744d33_2_100"/>
          <p:cNvSpPr/>
          <p:nvPr/>
        </p:nvSpPr>
        <p:spPr>
          <a:xfrm>
            <a:off x="3912513" y="6334939"/>
            <a:ext cx="2084400" cy="260400"/>
          </a:xfrm>
          <a:prstGeom prst="rect">
            <a:avLst/>
          </a:prstGeom>
          <a:noFill/>
          <a:ln>
            <a:noFill/>
          </a:ln>
        </p:spPr>
        <p:txBody>
          <a:bodyPr anchorCtr="0" anchor="t" bIns="45700" lIns="91425" spcFirstLastPara="1" rIns="91425" wrap="square" tIns="45700">
            <a:noAutofit/>
          </a:bodyPr>
          <a:lstStyle/>
          <a:p>
            <a:pPr indent="0" lvl="0" marL="0" marR="0" rtl="0" algn="l">
              <a:lnSpc>
                <a:spcPct val="125045"/>
              </a:lnSpc>
              <a:spcBef>
                <a:spcPts val="0"/>
              </a:spcBef>
              <a:spcAft>
                <a:spcPts val="0"/>
              </a:spcAft>
              <a:buClr>
                <a:srgbClr val="FFD9BE"/>
              </a:buClr>
              <a:buSzPts val="1641"/>
              <a:buFont typeface="Quattrocento"/>
              <a:buNone/>
            </a:pPr>
            <a:r>
              <a:rPr b="1" i="0" lang="en-US" sz="2400" u="none" cap="none" strike="noStrike">
                <a:solidFill>
                  <a:srgbClr val="FFD9BE"/>
                </a:solidFill>
                <a:latin typeface="Quattrocento"/>
                <a:ea typeface="Quattrocento"/>
                <a:cs typeface="Quattrocento"/>
                <a:sym typeface="Quattrocento"/>
              </a:rPr>
              <a:t>Trim</a:t>
            </a:r>
            <a:endParaRPr b="1" i="0" sz="2400" u="none" cap="none" strike="noStrike">
              <a:solidFill>
                <a:schemeClr val="dk1"/>
              </a:solidFill>
              <a:latin typeface="Calibri"/>
              <a:ea typeface="Calibri"/>
              <a:cs typeface="Calibri"/>
              <a:sym typeface="Calibri"/>
            </a:endParaRPr>
          </a:p>
        </p:txBody>
      </p:sp>
      <p:sp>
        <p:nvSpPr>
          <p:cNvPr id="331" name="Google Shape;331;g2f3af744d33_2_100"/>
          <p:cNvSpPr/>
          <p:nvPr/>
        </p:nvSpPr>
        <p:spPr>
          <a:xfrm>
            <a:off x="3912513" y="6738126"/>
            <a:ext cx="7956900" cy="283500"/>
          </a:xfrm>
          <a:prstGeom prst="rect">
            <a:avLst/>
          </a:prstGeom>
          <a:noFill/>
          <a:ln>
            <a:noFill/>
          </a:ln>
        </p:spPr>
        <p:txBody>
          <a:bodyPr anchorCtr="0" anchor="t" bIns="45700" lIns="91425" spcFirstLastPara="1" rIns="91425" wrap="square" tIns="45700">
            <a:noAutofit/>
          </a:bodyPr>
          <a:lstStyle/>
          <a:p>
            <a:pPr indent="0" lvl="0" marL="0" marR="0" rtl="0" algn="just">
              <a:lnSpc>
                <a:spcPct val="160000"/>
              </a:lnSpc>
              <a:spcBef>
                <a:spcPts val="0"/>
              </a:spcBef>
              <a:spcAft>
                <a:spcPts val="0"/>
              </a:spcAft>
              <a:buClr>
                <a:srgbClr val="F9EEE7"/>
              </a:buClr>
              <a:buSzPts val="1395"/>
              <a:buFont typeface="Quattrocento"/>
              <a:buNone/>
            </a:pPr>
            <a:r>
              <a:rPr b="0" i="0" lang="en-US" sz="1800" u="none" cap="none" strike="noStrike">
                <a:solidFill>
                  <a:srgbClr val="F9EEE7"/>
                </a:solidFill>
                <a:latin typeface="Quattrocento"/>
                <a:ea typeface="Quattrocento"/>
                <a:cs typeface="Quattrocento"/>
                <a:sym typeface="Quattrocento"/>
              </a:rPr>
              <a:t>The hull's trim, or angle, affects the vessel's stability, handling, and fuel efficiency.</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 name="Shape 27"/>
        <p:cNvGrpSpPr/>
        <p:nvPr/>
      </p:nvGrpSpPr>
      <p:grpSpPr>
        <a:xfrm>
          <a:off x="0" y="0"/>
          <a:ext cx="0" cy="0"/>
          <a:chOff x="0" y="0"/>
          <a:chExt cx="0" cy="0"/>
        </a:xfrm>
      </p:grpSpPr>
      <p:sp>
        <p:nvSpPr>
          <p:cNvPr id="28" name="Google Shape;28;p13"/>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13"/>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13"/>
          <p:cNvSpPr/>
          <p:nvPr/>
        </p:nvSpPr>
        <p:spPr>
          <a:xfrm>
            <a:off x="1042988" y="772013"/>
            <a:ext cx="12571624"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4000" u="none" cap="none" strike="noStrike">
                <a:solidFill>
                  <a:srgbClr val="FFD9BE"/>
                </a:solidFill>
                <a:latin typeface="Quattrocento"/>
                <a:ea typeface="Quattrocento"/>
                <a:cs typeface="Quattrocento"/>
                <a:sym typeface="Quattrocento"/>
              </a:rPr>
              <a:t>Let’s See Through the Lens of Syllabus</a:t>
            </a:r>
            <a:endParaRPr b="1" i="0" sz="4000" u="none" cap="none" strike="noStrike">
              <a:solidFill>
                <a:schemeClr val="dk1"/>
              </a:solidFill>
              <a:latin typeface="Calibri"/>
              <a:ea typeface="Calibri"/>
              <a:cs typeface="Calibri"/>
              <a:sym typeface="Calibri"/>
            </a:endParaRPr>
          </a:p>
        </p:txBody>
      </p:sp>
      <p:sp>
        <p:nvSpPr>
          <p:cNvPr id="31" name="Google Shape;31;p13"/>
          <p:cNvSpPr/>
          <p:nvPr/>
        </p:nvSpPr>
        <p:spPr>
          <a:xfrm>
            <a:off x="742950" y="1898706"/>
            <a:ext cx="12993100" cy="4904405"/>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None/>
            </a:pPr>
            <a:r>
              <a:rPr b="1" i="0" lang="en-US" sz="3200" u="none" cap="none" strike="noStrike">
                <a:solidFill>
                  <a:schemeClr val="lt1"/>
                </a:solidFill>
                <a:latin typeface="Quattrocento"/>
                <a:ea typeface="Quattrocento"/>
                <a:cs typeface="Quattrocento"/>
                <a:sym typeface="Quattrocento"/>
              </a:rPr>
              <a:t>1. Introduction and Terminology </a:t>
            </a:r>
            <a:endParaRPr/>
          </a:p>
          <a:p>
            <a:pPr indent="0" lvl="0" marL="0" marR="0" rtl="0" algn="just">
              <a:lnSpc>
                <a:spcPct val="159979"/>
              </a:lnSpc>
              <a:spcBef>
                <a:spcPts val="0"/>
              </a:spcBef>
              <a:spcAft>
                <a:spcPts val="0"/>
              </a:spcAft>
              <a:buNone/>
            </a:pPr>
            <a:r>
              <a:rPr b="1" i="0" lang="en-US" sz="3200" u="none" cap="none" strike="noStrike">
                <a:solidFill>
                  <a:schemeClr val="lt1"/>
                </a:solidFill>
                <a:latin typeface="Quattrocento"/>
                <a:ea typeface="Quattrocento"/>
                <a:cs typeface="Quattrocento"/>
                <a:sym typeface="Quattrocento"/>
              </a:rPr>
              <a:t>2. Marine Design (Hydrodynamics of Hull &amp; Superstructure)</a:t>
            </a:r>
            <a:endParaRPr b="1" i="0" sz="3200" u="none" cap="none" strike="noStrike">
              <a:solidFill>
                <a:schemeClr val="lt1"/>
              </a:solidFill>
              <a:latin typeface="Quattrocento"/>
              <a:ea typeface="Quattrocento"/>
              <a:cs typeface="Quattrocento"/>
              <a:sym typeface="Quattrocento"/>
            </a:endParaRPr>
          </a:p>
          <a:p>
            <a:pPr indent="0" lvl="0" marL="0" marR="0" rtl="0" algn="just">
              <a:lnSpc>
                <a:spcPct val="159979"/>
              </a:lnSpc>
              <a:spcBef>
                <a:spcPts val="0"/>
              </a:spcBef>
              <a:spcAft>
                <a:spcPts val="0"/>
              </a:spcAft>
              <a:buNone/>
            </a:pPr>
            <a:r>
              <a:rPr b="1" i="0" lang="en-US" sz="3200" u="none" cap="none" strike="noStrike">
                <a:solidFill>
                  <a:schemeClr val="lt1"/>
                </a:solidFill>
                <a:latin typeface="Quattrocento"/>
                <a:ea typeface="Quattrocento"/>
                <a:cs typeface="Quattrocento"/>
                <a:sym typeface="Quattrocento"/>
              </a:rPr>
              <a:t>3. Propulsion System (with Fuel &amp; Lubrication and Cooling system)</a:t>
            </a:r>
            <a:endParaRPr b="1" i="0" sz="3200" u="none" cap="none" strike="noStrike">
              <a:solidFill>
                <a:schemeClr val="lt1"/>
              </a:solidFill>
              <a:latin typeface="Quattrocento"/>
              <a:ea typeface="Quattrocento"/>
              <a:cs typeface="Quattrocento"/>
              <a:sym typeface="Quattrocento"/>
            </a:endParaRPr>
          </a:p>
          <a:p>
            <a:pPr indent="0" lvl="0" marL="0" marR="0" rtl="0" algn="just">
              <a:lnSpc>
                <a:spcPct val="159979"/>
              </a:lnSpc>
              <a:spcBef>
                <a:spcPts val="0"/>
              </a:spcBef>
              <a:spcAft>
                <a:spcPts val="0"/>
              </a:spcAft>
              <a:buNone/>
            </a:pPr>
            <a:r>
              <a:rPr b="1" i="0" lang="en-US" sz="3200" u="none" cap="none" strike="noStrike">
                <a:solidFill>
                  <a:schemeClr val="lt1"/>
                </a:solidFill>
                <a:latin typeface="Quattrocento"/>
                <a:ea typeface="Quattrocento"/>
                <a:cs typeface="Quattrocento"/>
                <a:sym typeface="Quattrocento"/>
              </a:rPr>
              <a:t>4. Navigation System</a:t>
            </a:r>
            <a:endParaRPr b="1" i="0" sz="3200" u="none" cap="none" strike="noStrike">
              <a:solidFill>
                <a:schemeClr val="lt1"/>
              </a:solidFill>
              <a:latin typeface="Quattrocento"/>
              <a:ea typeface="Quattrocento"/>
              <a:cs typeface="Quattrocento"/>
              <a:sym typeface="Quattrocento"/>
            </a:endParaRPr>
          </a:p>
          <a:p>
            <a:pPr indent="0" lvl="0" marL="0" marR="0" rtl="0" algn="just">
              <a:lnSpc>
                <a:spcPct val="159979"/>
              </a:lnSpc>
              <a:spcBef>
                <a:spcPts val="0"/>
              </a:spcBef>
              <a:spcAft>
                <a:spcPts val="0"/>
              </a:spcAft>
              <a:buNone/>
            </a:pPr>
            <a:r>
              <a:rPr b="1" i="0" lang="en-US" sz="3200" u="none" cap="none" strike="noStrike">
                <a:solidFill>
                  <a:schemeClr val="lt1"/>
                </a:solidFill>
                <a:latin typeface="Quattrocento"/>
                <a:ea typeface="Quattrocento"/>
                <a:cs typeface="Quattrocento"/>
                <a:sym typeface="Quattrocento"/>
              </a:rPr>
              <a:t>5. Sustainability &amp; Environmental Concerns </a:t>
            </a:r>
            <a:endParaRPr/>
          </a:p>
          <a:p>
            <a:pPr indent="0" lvl="0" marL="0" marR="0" rtl="0" algn="just">
              <a:lnSpc>
                <a:spcPct val="159979"/>
              </a:lnSpc>
              <a:spcBef>
                <a:spcPts val="0"/>
              </a:spcBef>
              <a:spcAft>
                <a:spcPts val="0"/>
              </a:spcAft>
              <a:buNone/>
            </a:pPr>
            <a:r>
              <a:rPr b="1" i="0" lang="en-US" sz="3200" u="none" cap="none" strike="noStrike">
                <a:solidFill>
                  <a:schemeClr val="lt1"/>
                </a:solidFill>
                <a:latin typeface="Quattrocento"/>
                <a:ea typeface="Quattrocento"/>
                <a:cs typeface="Quattrocento"/>
                <a:sym typeface="Quattrocento"/>
              </a:rPr>
              <a:t>6. Safety Aids</a:t>
            </a:r>
            <a:endParaRPr/>
          </a:p>
          <a:p>
            <a:pPr indent="0" lvl="0" marL="0" marR="0" rtl="0" algn="just">
              <a:lnSpc>
                <a:spcPct val="159979"/>
              </a:lnSpc>
              <a:spcBef>
                <a:spcPts val="0"/>
              </a:spcBef>
              <a:spcAft>
                <a:spcPts val="0"/>
              </a:spcAft>
              <a:buNone/>
            </a:pPr>
            <a:r>
              <a:t/>
            </a:r>
            <a:endParaRPr b="0" i="0" sz="3200" u="none" cap="none" strike="noStrike">
              <a:solidFill>
                <a:schemeClr val="lt1"/>
              </a:solidFill>
              <a:latin typeface="Bodoni"/>
              <a:ea typeface="Bodoni"/>
              <a:cs typeface="Bodoni"/>
              <a:sym typeface="Bodoni"/>
            </a:endParaRPr>
          </a:p>
          <a:p>
            <a:pPr indent="-219455" lvl="0" marL="342900" marR="0" rtl="0" algn="just">
              <a:lnSpc>
                <a:spcPct val="159979"/>
              </a:lnSpc>
              <a:spcBef>
                <a:spcPts val="0"/>
              </a:spcBef>
              <a:spcAft>
                <a:spcPts val="0"/>
              </a:spcAft>
              <a:buClr>
                <a:srgbClr val="F9EEE7"/>
              </a:buClr>
              <a:buSzPts val="1944"/>
              <a:buFont typeface="Arial"/>
              <a:buNone/>
            </a:pPr>
            <a:r>
              <a:t/>
            </a:r>
            <a:endParaRPr b="0" i="0" sz="2400" u="none" cap="none" strike="noStrike">
              <a:solidFill>
                <a:schemeClr val="lt1"/>
              </a:solidFill>
              <a:latin typeface="Calibri"/>
              <a:ea typeface="Calibri"/>
              <a:cs typeface="Calibri"/>
              <a:sym typeface="Calibri"/>
            </a:endParaRPr>
          </a:p>
          <a:p>
            <a:pPr indent="-219455" lvl="0" marL="342900" marR="0" rtl="0" algn="just">
              <a:lnSpc>
                <a:spcPct val="159979"/>
              </a:lnSpc>
              <a:spcBef>
                <a:spcPts val="0"/>
              </a:spcBef>
              <a:spcAft>
                <a:spcPts val="0"/>
              </a:spcAft>
              <a:buClr>
                <a:srgbClr val="F9EEE7"/>
              </a:buClr>
              <a:buSzPts val="1944"/>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2f3af744d33_2_119"/>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f3af744d33_2_119"/>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f3af744d33_2_119"/>
          <p:cNvSpPr/>
          <p:nvPr/>
        </p:nvSpPr>
        <p:spPr>
          <a:xfrm>
            <a:off x="968707" y="985250"/>
            <a:ext cx="127005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The Structure of the Hull</a:t>
            </a:r>
            <a:endParaRPr b="1" i="0" sz="3600" u="none" cap="none" strike="noStrike">
              <a:solidFill>
                <a:schemeClr val="dk1"/>
              </a:solidFill>
              <a:latin typeface="Calibri"/>
              <a:ea typeface="Calibri"/>
              <a:cs typeface="Calibri"/>
              <a:sym typeface="Calibri"/>
            </a:endParaRPr>
          </a:p>
        </p:txBody>
      </p:sp>
      <p:sp>
        <p:nvSpPr>
          <p:cNvPr id="340" name="Google Shape;340;g2f3af744d33_2_119"/>
          <p:cNvSpPr/>
          <p:nvPr/>
        </p:nvSpPr>
        <p:spPr>
          <a:xfrm>
            <a:off x="968693" y="2328386"/>
            <a:ext cx="2904600" cy="363000"/>
          </a:xfrm>
          <a:prstGeom prst="rect">
            <a:avLst/>
          </a:prstGeom>
          <a:noFill/>
          <a:ln>
            <a:noFill/>
          </a:ln>
        </p:spPr>
        <p:txBody>
          <a:bodyPr anchorCtr="0" anchor="t" bIns="45700" lIns="91425" spcFirstLastPara="1" rIns="91425" wrap="square" tIns="45700">
            <a:noAutofit/>
          </a:bodyPr>
          <a:lstStyle/>
          <a:p>
            <a:pPr indent="0" lvl="0" marL="0" marR="0" rtl="0" algn="l">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Frame</a:t>
            </a:r>
            <a:endParaRPr b="1" i="0" sz="2400" u="none" cap="none" strike="noStrike">
              <a:solidFill>
                <a:schemeClr val="dk1"/>
              </a:solidFill>
              <a:latin typeface="Calibri"/>
              <a:ea typeface="Calibri"/>
              <a:cs typeface="Calibri"/>
              <a:sym typeface="Calibri"/>
            </a:endParaRPr>
          </a:p>
        </p:txBody>
      </p:sp>
      <p:sp>
        <p:nvSpPr>
          <p:cNvPr id="341" name="Google Shape;341;g2f3af744d33_2_119"/>
          <p:cNvSpPr/>
          <p:nvPr/>
        </p:nvSpPr>
        <p:spPr>
          <a:xfrm>
            <a:off x="968693" y="2938343"/>
            <a:ext cx="6045300" cy="7902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 internal skeleton of the hull, providing structural support and defining the overall shape.</a:t>
            </a:r>
            <a:endParaRPr b="0" i="0" sz="1844" u="none" cap="none" strike="noStrike">
              <a:solidFill>
                <a:schemeClr val="dk1"/>
              </a:solidFill>
              <a:latin typeface="Calibri"/>
              <a:ea typeface="Calibri"/>
              <a:cs typeface="Calibri"/>
              <a:sym typeface="Calibri"/>
            </a:endParaRPr>
          </a:p>
        </p:txBody>
      </p:sp>
      <p:sp>
        <p:nvSpPr>
          <p:cNvPr id="342" name="Google Shape;342;g2f3af744d33_2_119"/>
          <p:cNvSpPr/>
          <p:nvPr/>
        </p:nvSpPr>
        <p:spPr>
          <a:xfrm>
            <a:off x="968693" y="3975259"/>
            <a:ext cx="2904600" cy="363000"/>
          </a:xfrm>
          <a:prstGeom prst="rect">
            <a:avLst/>
          </a:prstGeom>
          <a:noFill/>
          <a:ln>
            <a:noFill/>
          </a:ln>
        </p:spPr>
        <p:txBody>
          <a:bodyPr anchorCtr="0" anchor="t" bIns="45700" lIns="91425" spcFirstLastPara="1" rIns="91425" wrap="square" tIns="45700">
            <a:noAutofit/>
          </a:bodyPr>
          <a:lstStyle/>
          <a:p>
            <a:pPr indent="0" lvl="0" marL="0" marR="0" rtl="0" algn="l">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Skin</a:t>
            </a:r>
            <a:endParaRPr b="1" i="0" sz="2400" u="none" cap="none" strike="noStrike">
              <a:solidFill>
                <a:schemeClr val="dk1"/>
              </a:solidFill>
              <a:latin typeface="Calibri"/>
              <a:ea typeface="Calibri"/>
              <a:cs typeface="Calibri"/>
              <a:sym typeface="Calibri"/>
            </a:endParaRPr>
          </a:p>
        </p:txBody>
      </p:sp>
      <p:sp>
        <p:nvSpPr>
          <p:cNvPr id="343" name="Google Shape;343;g2f3af744d33_2_119"/>
          <p:cNvSpPr/>
          <p:nvPr/>
        </p:nvSpPr>
        <p:spPr>
          <a:xfrm>
            <a:off x="968700" y="4453430"/>
            <a:ext cx="6045300" cy="12576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 outer layer of the hull, made of materials like steel or aluminum, protecting the vessel from the elements.</a:t>
            </a:r>
            <a:endParaRPr b="0" i="0" sz="1844" u="none" cap="none" strike="noStrike">
              <a:solidFill>
                <a:schemeClr val="dk1"/>
              </a:solidFill>
              <a:latin typeface="Calibri"/>
              <a:ea typeface="Calibri"/>
              <a:cs typeface="Calibri"/>
              <a:sym typeface="Calibri"/>
            </a:endParaRPr>
          </a:p>
        </p:txBody>
      </p:sp>
      <p:sp>
        <p:nvSpPr>
          <p:cNvPr id="344" name="Google Shape;344;g2f3af744d33_2_119"/>
          <p:cNvSpPr/>
          <p:nvPr/>
        </p:nvSpPr>
        <p:spPr>
          <a:xfrm>
            <a:off x="968693" y="5622131"/>
            <a:ext cx="2904600" cy="363000"/>
          </a:xfrm>
          <a:prstGeom prst="rect">
            <a:avLst/>
          </a:prstGeom>
          <a:noFill/>
          <a:ln>
            <a:noFill/>
          </a:ln>
        </p:spPr>
        <p:txBody>
          <a:bodyPr anchorCtr="0" anchor="t" bIns="45700" lIns="91425" spcFirstLastPara="1" rIns="91425" wrap="square" tIns="45700">
            <a:noAutofit/>
          </a:bodyPr>
          <a:lstStyle/>
          <a:p>
            <a:pPr indent="0" lvl="0" marL="0" marR="0" rtl="0" algn="l">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Keel</a:t>
            </a:r>
            <a:endParaRPr b="1" i="0" sz="2400" u="none" cap="none" strike="noStrike">
              <a:solidFill>
                <a:schemeClr val="dk1"/>
              </a:solidFill>
              <a:latin typeface="Calibri"/>
              <a:ea typeface="Calibri"/>
              <a:cs typeface="Calibri"/>
              <a:sym typeface="Calibri"/>
            </a:endParaRPr>
          </a:p>
        </p:txBody>
      </p:sp>
      <p:sp>
        <p:nvSpPr>
          <p:cNvPr id="345" name="Google Shape;345;g2f3af744d33_2_119"/>
          <p:cNvSpPr/>
          <p:nvPr/>
        </p:nvSpPr>
        <p:spPr>
          <a:xfrm>
            <a:off x="968693" y="6232088"/>
            <a:ext cx="6045300" cy="7902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 backbone of the hull, running the length of the ship and providing stability and steering control.</a:t>
            </a:r>
            <a:endParaRPr b="0" i="0" sz="1844" u="none" cap="none" strike="noStrike">
              <a:solidFill>
                <a:schemeClr val="dk1"/>
              </a:solidFill>
              <a:latin typeface="Calibri"/>
              <a:ea typeface="Calibri"/>
              <a:cs typeface="Calibri"/>
              <a:sym typeface="Calibri"/>
            </a:endParaRPr>
          </a:p>
        </p:txBody>
      </p:sp>
      <p:pic>
        <p:nvPicPr>
          <p:cNvPr descr="preencoded.png" id="346" name="Google Shape;346;g2f3af744d33_2_119"/>
          <p:cNvPicPr preferRelativeResize="0"/>
          <p:nvPr/>
        </p:nvPicPr>
        <p:blipFill rotWithShape="1">
          <a:blip r:embed="rId3">
            <a:alphaModFix/>
          </a:blip>
          <a:srcRect b="0" l="0" r="0" t="0"/>
          <a:stretch/>
        </p:blipFill>
        <p:spPr>
          <a:xfrm>
            <a:off x="7623910" y="2488398"/>
            <a:ext cx="6045279" cy="4533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276a69b8916_0_5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276a69b8916_0_50"/>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76a69b8916_0_50"/>
          <p:cNvSpPr/>
          <p:nvPr/>
        </p:nvSpPr>
        <p:spPr>
          <a:xfrm>
            <a:off x="5209309" y="661327"/>
            <a:ext cx="5569527" cy="1558841"/>
          </a:xfrm>
          <a:prstGeom prst="rect">
            <a:avLst/>
          </a:prstGeom>
          <a:noFill/>
          <a:ln>
            <a:noFill/>
          </a:ln>
        </p:spPr>
        <p:txBody>
          <a:bodyPr anchorCtr="0" anchor="t" bIns="45700" lIns="91425" spcFirstLastPara="1" rIns="91425" wrap="square" tIns="45700">
            <a:noAutofit/>
          </a:bodyPr>
          <a:lstStyle/>
          <a:p>
            <a:pPr indent="0" lvl="0" marL="0" marR="0" rtl="0" algn="just">
              <a:lnSpc>
                <a:spcPct val="124994"/>
              </a:lnSpc>
              <a:spcBef>
                <a:spcPts val="0"/>
              </a:spcBef>
              <a:spcAft>
                <a:spcPts val="0"/>
              </a:spcAft>
              <a:buClr>
                <a:srgbClr val="FFD9BE"/>
              </a:buClr>
              <a:buSzPts val="4345"/>
              <a:buFont typeface="Quattrocento"/>
              <a:buNone/>
            </a:pPr>
            <a:r>
              <a:rPr b="1" i="0" lang="en-US" sz="3600" u="none" cap="none" strike="noStrike">
                <a:solidFill>
                  <a:srgbClr val="FFD9BE"/>
                </a:solidFill>
                <a:latin typeface="Quattrocento"/>
                <a:ea typeface="Quattrocento"/>
                <a:cs typeface="Quattrocento"/>
                <a:sym typeface="Quattrocento"/>
              </a:rPr>
              <a:t>IS 16183- Hull Design</a:t>
            </a:r>
            <a:endParaRPr b="1" i="0" sz="3600" u="none" cap="none" strike="noStrike">
              <a:solidFill>
                <a:schemeClr val="dk1"/>
              </a:solidFill>
              <a:latin typeface="Calibri"/>
              <a:ea typeface="Calibri"/>
              <a:cs typeface="Calibri"/>
              <a:sym typeface="Calibri"/>
            </a:endParaRPr>
          </a:p>
        </p:txBody>
      </p:sp>
      <p:sp>
        <p:nvSpPr>
          <p:cNvPr id="355" name="Google Shape;355;g276a69b8916_0_50"/>
          <p:cNvSpPr/>
          <p:nvPr/>
        </p:nvSpPr>
        <p:spPr>
          <a:xfrm>
            <a:off x="1286828" y="1687473"/>
            <a:ext cx="5911200" cy="2830800"/>
          </a:xfrm>
          <a:prstGeom prst="roundRect">
            <a:avLst>
              <a:gd fmla="val 248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276a69b8916_0_50"/>
          <p:cNvSpPr/>
          <p:nvPr/>
        </p:nvSpPr>
        <p:spPr>
          <a:xfrm>
            <a:off x="1521262" y="1921907"/>
            <a:ext cx="2758800" cy="344700"/>
          </a:xfrm>
          <a:prstGeom prst="rect">
            <a:avLst/>
          </a:prstGeom>
          <a:noFill/>
          <a:ln>
            <a:noFill/>
          </a:ln>
        </p:spPr>
        <p:txBody>
          <a:bodyPr anchorCtr="0" anchor="t" bIns="45700" lIns="91425" spcFirstLastPara="1" rIns="91425" wrap="square" tIns="45700">
            <a:noAutofit/>
          </a:bodyPr>
          <a:lstStyle/>
          <a:p>
            <a:pPr indent="0" lvl="0" marL="0" marR="0" rtl="0" algn="l">
              <a:lnSpc>
                <a:spcPct val="125046"/>
              </a:lnSpc>
              <a:spcBef>
                <a:spcPts val="0"/>
              </a:spcBef>
              <a:spcAft>
                <a:spcPts val="0"/>
              </a:spcAft>
              <a:buClr>
                <a:srgbClr val="FFD9BE"/>
              </a:buClr>
              <a:buSzPts val="2172"/>
              <a:buFont typeface="Quattrocento"/>
              <a:buNone/>
            </a:pPr>
            <a:r>
              <a:rPr b="1" i="0" lang="en-US" sz="2172" u="none" cap="none" strike="noStrike">
                <a:solidFill>
                  <a:srgbClr val="FFD9BE"/>
                </a:solidFill>
                <a:latin typeface="Quattrocento"/>
                <a:ea typeface="Quattrocento"/>
                <a:cs typeface="Quattrocento"/>
                <a:sym typeface="Quattrocento"/>
              </a:rPr>
              <a:t>Hull Shape</a:t>
            </a:r>
            <a:endParaRPr b="1" i="0" sz="2172" u="none" cap="none" strike="noStrike">
              <a:solidFill>
                <a:schemeClr val="dk1"/>
              </a:solidFill>
              <a:latin typeface="Calibri"/>
              <a:ea typeface="Calibri"/>
              <a:cs typeface="Calibri"/>
              <a:sym typeface="Calibri"/>
            </a:endParaRPr>
          </a:p>
        </p:txBody>
      </p:sp>
      <p:sp>
        <p:nvSpPr>
          <p:cNvPr id="357" name="Google Shape;357;g276a69b8916_0_50"/>
          <p:cNvSpPr/>
          <p:nvPr/>
        </p:nvSpPr>
        <p:spPr>
          <a:xfrm>
            <a:off x="1558912" y="2220168"/>
            <a:ext cx="5442300" cy="2110800"/>
          </a:xfrm>
          <a:prstGeom prst="rect">
            <a:avLst/>
          </a:prstGeom>
          <a:noFill/>
          <a:ln>
            <a:noFill/>
          </a:ln>
        </p:spPr>
        <p:txBody>
          <a:bodyPr anchorCtr="0" anchor="t" bIns="45700" lIns="91425" spcFirstLastPara="1" rIns="91425" wrap="square" tIns="45700">
            <a:noAutofit/>
          </a:bodyPr>
          <a:lstStyle/>
          <a:p>
            <a:pPr indent="0" lvl="0" marL="0" marR="0" rtl="0" algn="just">
              <a:lnSpc>
                <a:spcPct val="160021"/>
              </a:lnSpc>
              <a:spcBef>
                <a:spcPts val="0"/>
              </a:spcBef>
              <a:spcAft>
                <a:spcPts val="0"/>
              </a:spcAft>
              <a:buClr>
                <a:srgbClr val="F9EEE7"/>
              </a:buClr>
              <a:buSzPts val="1846"/>
              <a:buFont typeface="Quattrocento"/>
              <a:buNone/>
            </a:pPr>
            <a:r>
              <a:rPr b="0" i="0" lang="en-US" sz="1845" u="none" cap="none" strike="noStrike">
                <a:solidFill>
                  <a:srgbClr val="F9EEE7"/>
                </a:solidFill>
                <a:latin typeface="Quattrocento"/>
                <a:ea typeface="Quattrocento"/>
                <a:cs typeface="Quattrocento"/>
                <a:sym typeface="Quattrocento"/>
              </a:rPr>
              <a:t>The shape of a ship's hull is crucial for its performance in water. It determines the ship's resistance to motion, its speed, and its stability. The hull is designed to minimize drag, maximize efficiency, and ensure safe operation.</a:t>
            </a:r>
            <a:endParaRPr b="0" i="0" sz="1845" u="none" cap="none" strike="noStrike">
              <a:solidFill>
                <a:schemeClr val="dk1"/>
              </a:solidFill>
              <a:latin typeface="Calibri"/>
              <a:ea typeface="Calibri"/>
              <a:cs typeface="Calibri"/>
              <a:sym typeface="Calibri"/>
            </a:endParaRPr>
          </a:p>
        </p:txBody>
      </p:sp>
      <p:sp>
        <p:nvSpPr>
          <p:cNvPr id="358" name="Google Shape;358;g276a69b8916_0_50"/>
          <p:cNvSpPr/>
          <p:nvPr/>
        </p:nvSpPr>
        <p:spPr>
          <a:xfrm>
            <a:off x="7432358" y="1687473"/>
            <a:ext cx="5911200" cy="2830800"/>
          </a:xfrm>
          <a:prstGeom prst="roundRect">
            <a:avLst>
              <a:gd fmla="val 248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276a69b8916_0_50"/>
          <p:cNvSpPr/>
          <p:nvPr/>
        </p:nvSpPr>
        <p:spPr>
          <a:xfrm>
            <a:off x="7666792" y="1921907"/>
            <a:ext cx="2758800" cy="344700"/>
          </a:xfrm>
          <a:prstGeom prst="rect">
            <a:avLst/>
          </a:prstGeom>
          <a:noFill/>
          <a:ln>
            <a:noFill/>
          </a:ln>
        </p:spPr>
        <p:txBody>
          <a:bodyPr anchorCtr="0" anchor="t" bIns="45700" lIns="91425" spcFirstLastPara="1" rIns="91425" wrap="square" tIns="45700">
            <a:noAutofit/>
          </a:bodyPr>
          <a:lstStyle/>
          <a:p>
            <a:pPr indent="0" lvl="0" marL="0" marR="0" rtl="0" algn="l">
              <a:lnSpc>
                <a:spcPct val="125046"/>
              </a:lnSpc>
              <a:spcBef>
                <a:spcPts val="0"/>
              </a:spcBef>
              <a:spcAft>
                <a:spcPts val="0"/>
              </a:spcAft>
              <a:buClr>
                <a:srgbClr val="FFD9BE"/>
              </a:buClr>
              <a:buSzPts val="2172"/>
              <a:buFont typeface="Quattrocento"/>
              <a:buNone/>
            </a:pPr>
            <a:r>
              <a:rPr b="1" i="0" lang="en-US" sz="2172" u="none" cap="none" strike="noStrike">
                <a:solidFill>
                  <a:srgbClr val="FFD9BE"/>
                </a:solidFill>
                <a:latin typeface="Quattrocento"/>
                <a:ea typeface="Quattrocento"/>
                <a:cs typeface="Quattrocento"/>
                <a:sym typeface="Quattrocento"/>
              </a:rPr>
              <a:t>Bow Design</a:t>
            </a:r>
            <a:endParaRPr b="1" i="0" sz="2172" u="none" cap="none" strike="noStrike">
              <a:solidFill>
                <a:schemeClr val="dk1"/>
              </a:solidFill>
              <a:latin typeface="Calibri"/>
              <a:ea typeface="Calibri"/>
              <a:cs typeface="Calibri"/>
              <a:sym typeface="Calibri"/>
            </a:endParaRPr>
          </a:p>
        </p:txBody>
      </p:sp>
      <p:sp>
        <p:nvSpPr>
          <p:cNvPr id="360" name="Google Shape;360;g276a69b8916_0_50"/>
          <p:cNvSpPr/>
          <p:nvPr/>
        </p:nvSpPr>
        <p:spPr>
          <a:xfrm>
            <a:off x="7666792" y="2224546"/>
            <a:ext cx="5442300" cy="2110800"/>
          </a:xfrm>
          <a:prstGeom prst="rect">
            <a:avLst/>
          </a:prstGeom>
          <a:noFill/>
          <a:ln>
            <a:noFill/>
          </a:ln>
        </p:spPr>
        <p:txBody>
          <a:bodyPr anchorCtr="0" anchor="t" bIns="45700" lIns="91425" spcFirstLastPara="1" rIns="91425" wrap="square" tIns="45700">
            <a:noAutofit/>
          </a:bodyPr>
          <a:lstStyle/>
          <a:p>
            <a:pPr indent="0" lvl="0" marL="0" marR="0" rtl="0" algn="just">
              <a:lnSpc>
                <a:spcPct val="160021"/>
              </a:lnSpc>
              <a:spcBef>
                <a:spcPts val="0"/>
              </a:spcBef>
              <a:spcAft>
                <a:spcPts val="0"/>
              </a:spcAft>
              <a:buClr>
                <a:srgbClr val="F9EEE7"/>
              </a:buClr>
              <a:buSzPts val="1846"/>
              <a:buFont typeface="Quattrocento"/>
              <a:buNone/>
            </a:pPr>
            <a:r>
              <a:rPr b="0" i="0" lang="en-US" sz="1845" u="none" cap="none" strike="noStrike">
                <a:solidFill>
                  <a:srgbClr val="F9EEE7"/>
                </a:solidFill>
                <a:latin typeface="Quattrocento"/>
                <a:ea typeface="Quattrocento"/>
                <a:cs typeface="Quattrocento"/>
                <a:sym typeface="Quattrocento"/>
              </a:rPr>
              <a:t>The bow, or front, of the ship is carefully designed to cut through the water with minimal resistance. Different bow shapes are used for different types of vessels, optimizing them for speed, maneuverability, and seaworthiness.</a:t>
            </a:r>
            <a:endParaRPr b="0" i="0" sz="1845" u="none" cap="none" strike="noStrike">
              <a:solidFill>
                <a:schemeClr val="dk1"/>
              </a:solidFill>
              <a:latin typeface="Calibri"/>
              <a:ea typeface="Calibri"/>
              <a:cs typeface="Calibri"/>
              <a:sym typeface="Calibri"/>
            </a:endParaRPr>
          </a:p>
        </p:txBody>
      </p:sp>
      <p:sp>
        <p:nvSpPr>
          <p:cNvPr id="361" name="Google Shape;361;g276a69b8916_0_50"/>
          <p:cNvSpPr/>
          <p:nvPr/>
        </p:nvSpPr>
        <p:spPr>
          <a:xfrm>
            <a:off x="1286828" y="4752618"/>
            <a:ext cx="5911200" cy="2830800"/>
          </a:xfrm>
          <a:prstGeom prst="roundRect">
            <a:avLst>
              <a:gd fmla="val 248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276a69b8916_0_50"/>
          <p:cNvSpPr/>
          <p:nvPr/>
        </p:nvSpPr>
        <p:spPr>
          <a:xfrm>
            <a:off x="1521262" y="4987052"/>
            <a:ext cx="2758800" cy="344700"/>
          </a:xfrm>
          <a:prstGeom prst="rect">
            <a:avLst/>
          </a:prstGeom>
          <a:noFill/>
          <a:ln>
            <a:noFill/>
          </a:ln>
        </p:spPr>
        <p:txBody>
          <a:bodyPr anchorCtr="0" anchor="t" bIns="45700" lIns="91425" spcFirstLastPara="1" rIns="91425" wrap="square" tIns="45700">
            <a:noAutofit/>
          </a:bodyPr>
          <a:lstStyle/>
          <a:p>
            <a:pPr indent="0" lvl="0" marL="0" marR="0" rtl="0" algn="l">
              <a:lnSpc>
                <a:spcPct val="125046"/>
              </a:lnSpc>
              <a:spcBef>
                <a:spcPts val="0"/>
              </a:spcBef>
              <a:spcAft>
                <a:spcPts val="0"/>
              </a:spcAft>
              <a:buClr>
                <a:srgbClr val="FFD9BE"/>
              </a:buClr>
              <a:buSzPts val="2172"/>
              <a:buFont typeface="Quattrocento"/>
              <a:buNone/>
            </a:pPr>
            <a:r>
              <a:rPr b="1" i="0" lang="en-US" sz="2172" u="none" cap="none" strike="noStrike">
                <a:solidFill>
                  <a:srgbClr val="FFD9BE"/>
                </a:solidFill>
                <a:latin typeface="Quattrocento"/>
                <a:ea typeface="Quattrocento"/>
                <a:cs typeface="Quattrocento"/>
                <a:sym typeface="Quattrocento"/>
              </a:rPr>
              <a:t>Stern Design</a:t>
            </a:r>
            <a:endParaRPr b="1" i="0" sz="2172" u="none" cap="none" strike="noStrike">
              <a:solidFill>
                <a:schemeClr val="dk1"/>
              </a:solidFill>
              <a:latin typeface="Calibri"/>
              <a:ea typeface="Calibri"/>
              <a:cs typeface="Calibri"/>
              <a:sym typeface="Calibri"/>
            </a:endParaRPr>
          </a:p>
        </p:txBody>
      </p:sp>
      <p:sp>
        <p:nvSpPr>
          <p:cNvPr id="363" name="Google Shape;363;g276a69b8916_0_50"/>
          <p:cNvSpPr/>
          <p:nvPr/>
        </p:nvSpPr>
        <p:spPr>
          <a:xfrm>
            <a:off x="1521250" y="5247630"/>
            <a:ext cx="5442300" cy="2110800"/>
          </a:xfrm>
          <a:prstGeom prst="rect">
            <a:avLst/>
          </a:prstGeom>
          <a:noFill/>
          <a:ln>
            <a:noFill/>
          </a:ln>
        </p:spPr>
        <p:txBody>
          <a:bodyPr anchorCtr="0" anchor="t" bIns="45700" lIns="91425" spcFirstLastPara="1" rIns="91425" wrap="square" tIns="45700">
            <a:noAutofit/>
          </a:bodyPr>
          <a:lstStyle/>
          <a:p>
            <a:pPr indent="0" lvl="0" marL="0" marR="0" rtl="0" algn="just">
              <a:lnSpc>
                <a:spcPct val="160021"/>
              </a:lnSpc>
              <a:spcBef>
                <a:spcPts val="0"/>
              </a:spcBef>
              <a:spcAft>
                <a:spcPts val="0"/>
              </a:spcAft>
              <a:buClr>
                <a:srgbClr val="F9EEE7"/>
              </a:buClr>
              <a:buSzPts val="1846"/>
              <a:buFont typeface="Quattrocento"/>
              <a:buNone/>
            </a:pPr>
            <a:r>
              <a:rPr b="0" i="0" lang="en-US" sz="1845" u="none" cap="none" strike="noStrike">
                <a:solidFill>
                  <a:srgbClr val="F9EEE7"/>
                </a:solidFill>
                <a:latin typeface="Quattrocento"/>
                <a:ea typeface="Quattrocento"/>
                <a:cs typeface="Quattrocento"/>
                <a:sym typeface="Quattrocento"/>
              </a:rPr>
              <a:t>The stern, or rear, of the ship is designed to efficiently direct the flow of water away from the hull, minimizing drag and turbulence. The stern also houses the propulsion system and often features rudders for steering.</a:t>
            </a:r>
            <a:endParaRPr b="0" i="0" sz="1845" u="none" cap="none" strike="noStrike">
              <a:solidFill>
                <a:schemeClr val="dk1"/>
              </a:solidFill>
              <a:latin typeface="Calibri"/>
              <a:ea typeface="Calibri"/>
              <a:cs typeface="Calibri"/>
              <a:sym typeface="Calibri"/>
            </a:endParaRPr>
          </a:p>
        </p:txBody>
      </p:sp>
      <p:sp>
        <p:nvSpPr>
          <p:cNvPr id="364" name="Google Shape;364;g276a69b8916_0_50"/>
          <p:cNvSpPr/>
          <p:nvPr/>
        </p:nvSpPr>
        <p:spPr>
          <a:xfrm>
            <a:off x="7432358" y="4752618"/>
            <a:ext cx="5911200" cy="2830800"/>
          </a:xfrm>
          <a:prstGeom prst="roundRect">
            <a:avLst>
              <a:gd fmla="val 2485" name="adj"/>
            </a:avLst>
          </a:prstGeom>
          <a:solidFill>
            <a:srgbClr val="234A49"/>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276a69b8916_0_50"/>
          <p:cNvSpPr/>
          <p:nvPr/>
        </p:nvSpPr>
        <p:spPr>
          <a:xfrm>
            <a:off x="7666792" y="4987052"/>
            <a:ext cx="2758800" cy="344700"/>
          </a:xfrm>
          <a:prstGeom prst="rect">
            <a:avLst/>
          </a:prstGeom>
          <a:noFill/>
          <a:ln>
            <a:noFill/>
          </a:ln>
        </p:spPr>
        <p:txBody>
          <a:bodyPr anchorCtr="0" anchor="t" bIns="45700" lIns="91425" spcFirstLastPara="1" rIns="91425" wrap="square" tIns="45700">
            <a:noAutofit/>
          </a:bodyPr>
          <a:lstStyle/>
          <a:p>
            <a:pPr indent="0" lvl="0" marL="0" marR="0" rtl="0" algn="l">
              <a:lnSpc>
                <a:spcPct val="125046"/>
              </a:lnSpc>
              <a:spcBef>
                <a:spcPts val="0"/>
              </a:spcBef>
              <a:spcAft>
                <a:spcPts val="0"/>
              </a:spcAft>
              <a:buClr>
                <a:srgbClr val="FFD9BE"/>
              </a:buClr>
              <a:buSzPts val="2172"/>
              <a:buFont typeface="Quattrocento"/>
              <a:buNone/>
            </a:pPr>
            <a:r>
              <a:rPr b="1" i="0" lang="en-US" sz="2172" u="none" cap="none" strike="noStrike">
                <a:solidFill>
                  <a:srgbClr val="FFD9BE"/>
                </a:solidFill>
                <a:latin typeface="Quattrocento"/>
                <a:ea typeface="Quattrocento"/>
                <a:cs typeface="Quattrocento"/>
                <a:sym typeface="Quattrocento"/>
              </a:rPr>
              <a:t>Hull Sections</a:t>
            </a:r>
            <a:endParaRPr b="1" i="0" sz="2172" u="none" cap="none" strike="noStrike">
              <a:solidFill>
                <a:schemeClr val="dk1"/>
              </a:solidFill>
              <a:latin typeface="Calibri"/>
              <a:ea typeface="Calibri"/>
              <a:cs typeface="Calibri"/>
              <a:sym typeface="Calibri"/>
            </a:endParaRPr>
          </a:p>
        </p:txBody>
      </p:sp>
      <p:sp>
        <p:nvSpPr>
          <p:cNvPr id="366" name="Google Shape;366;g276a69b8916_0_50"/>
          <p:cNvSpPr/>
          <p:nvPr/>
        </p:nvSpPr>
        <p:spPr>
          <a:xfrm>
            <a:off x="7704442" y="5247630"/>
            <a:ext cx="5442300" cy="2110800"/>
          </a:xfrm>
          <a:prstGeom prst="rect">
            <a:avLst/>
          </a:prstGeom>
          <a:noFill/>
          <a:ln>
            <a:noFill/>
          </a:ln>
        </p:spPr>
        <p:txBody>
          <a:bodyPr anchorCtr="0" anchor="t" bIns="45700" lIns="91425" spcFirstLastPara="1" rIns="91425" wrap="square" tIns="45700">
            <a:noAutofit/>
          </a:bodyPr>
          <a:lstStyle/>
          <a:p>
            <a:pPr indent="0" lvl="0" marL="0" marR="0" rtl="0" algn="just">
              <a:lnSpc>
                <a:spcPct val="160021"/>
              </a:lnSpc>
              <a:spcBef>
                <a:spcPts val="0"/>
              </a:spcBef>
              <a:spcAft>
                <a:spcPts val="0"/>
              </a:spcAft>
              <a:buClr>
                <a:srgbClr val="F9EEE7"/>
              </a:buClr>
              <a:buSzPts val="1846"/>
              <a:buFont typeface="Quattrocento"/>
              <a:buNone/>
            </a:pPr>
            <a:r>
              <a:rPr b="0" i="0" lang="en-US" sz="1845" u="none" cap="none" strike="noStrike">
                <a:solidFill>
                  <a:srgbClr val="F9EEE7"/>
                </a:solidFill>
                <a:latin typeface="Quattrocento"/>
                <a:ea typeface="Quattrocento"/>
                <a:cs typeface="Quattrocento"/>
                <a:sym typeface="Quattrocento"/>
              </a:rPr>
              <a:t>The hull is typically divided into sections, each with a specific purpose and shape. These sections include the forebody, midship, and afterbody, which are designed to optimize the ship's hydrodynamic performance.</a:t>
            </a:r>
            <a:endParaRPr b="0" i="0" sz="1845" u="none" cap="none" strike="noStrike">
              <a:solidFill>
                <a:schemeClr val="dk1"/>
              </a:solidFill>
              <a:latin typeface="Calibri"/>
              <a:ea typeface="Calibri"/>
              <a:cs typeface="Calibri"/>
              <a:sym typeface="Calibri"/>
            </a:endParaRPr>
          </a:p>
        </p:txBody>
      </p:sp>
      <p:sp>
        <p:nvSpPr>
          <p:cNvPr id="367" name="Google Shape;367;g276a69b8916_0_50"/>
          <p:cNvSpPr txBox="1"/>
          <p:nvPr/>
        </p:nvSpPr>
        <p:spPr>
          <a:xfrm>
            <a:off x="1286825" y="7754100"/>
            <a:ext cx="12027000" cy="3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845" u="sng">
                <a:solidFill>
                  <a:schemeClr val="lt1"/>
                </a:solidFill>
                <a:latin typeface="Quattrocento"/>
                <a:ea typeface="Quattrocento"/>
                <a:cs typeface="Quattrocento"/>
                <a:sym typeface="Quattrocento"/>
                <a:hlinkClick r:id="rId3">
                  <a:extLst>
                    <a:ext uri="{A12FA001-AC4F-418D-AE19-62706E023703}">
                      <ahyp:hlinkClr val="tx"/>
                    </a:ext>
                  </a:extLst>
                </a:hlinkClick>
              </a:rPr>
              <a:t>Standardization Work Related to Hull by BIS </a:t>
            </a:r>
            <a:endParaRPr b="1" i="1" sz="1845">
              <a:solidFill>
                <a:schemeClr val="lt1"/>
              </a:solidFill>
              <a:latin typeface="Quattrocento"/>
              <a:ea typeface="Quattrocento"/>
              <a:cs typeface="Quattrocento"/>
              <a:sym typeface="Quattrocen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ea2ac5a2c1_0_1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2ea2ac5a2c1_0_10"/>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375" name="Google Shape;375;g2ea2ac5a2c1_0_10"/>
          <p:cNvPicPr preferRelativeResize="0"/>
          <p:nvPr/>
        </p:nvPicPr>
        <p:blipFill rotWithShape="1">
          <a:blip r:embed="rId3">
            <a:alphaModFix/>
          </a:blip>
          <a:srcRect b="0" l="0" r="0" t="0"/>
          <a:stretch/>
        </p:blipFill>
        <p:spPr>
          <a:xfrm>
            <a:off x="286226" y="1045607"/>
            <a:ext cx="4913828" cy="6138266"/>
          </a:xfrm>
          <a:prstGeom prst="rect">
            <a:avLst/>
          </a:prstGeom>
          <a:noFill/>
          <a:ln>
            <a:noFill/>
          </a:ln>
        </p:spPr>
      </p:pic>
      <p:sp>
        <p:nvSpPr>
          <p:cNvPr id="376" name="Google Shape;376;g2ea2ac5a2c1_0_10"/>
          <p:cNvSpPr/>
          <p:nvPr/>
        </p:nvSpPr>
        <p:spPr>
          <a:xfrm>
            <a:off x="6288050" y="813675"/>
            <a:ext cx="7540800" cy="673800"/>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FFD9BE"/>
              </a:buClr>
              <a:buSzPts val="4244"/>
              <a:buFont typeface="Quattrocento"/>
              <a:buNone/>
            </a:pPr>
            <a:r>
              <a:rPr b="1" i="0" lang="en-US" sz="3600" u="none" cap="none" strike="noStrike">
                <a:solidFill>
                  <a:srgbClr val="FFD9BE"/>
                </a:solidFill>
                <a:latin typeface="Quattrocento"/>
                <a:ea typeface="Quattrocento"/>
                <a:cs typeface="Quattrocento"/>
                <a:sym typeface="Quattrocento"/>
              </a:rPr>
              <a:t>Hydrodynamics of the Hull</a:t>
            </a:r>
            <a:endParaRPr b="1" i="0" sz="3600" u="none" cap="none" strike="noStrike">
              <a:solidFill>
                <a:schemeClr val="dk1"/>
              </a:solidFill>
              <a:latin typeface="Calibri"/>
              <a:ea typeface="Calibri"/>
              <a:cs typeface="Calibri"/>
              <a:sym typeface="Calibri"/>
            </a:endParaRPr>
          </a:p>
        </p:txBody>
      </p:sp>
      <p:sp>
        <p:nvSpPr>
          <p:cNvPr id="377" name="Google Shape;377;g2ea2ac5a2c1_0_10"/>
          <p:cNvSpPr/>
          <p:nvPr/>
        </p:nvSpPr>
        <p:spPr>
          <a:xfrm>
            <a:off x="6288048" y="2088475"/>
            <a:ext cx="515400" cy="515400"/>
          </a:xfrm>
          <a:prstGeom prst="roundRect">
            <a:avLst>
              <a:gd fmla="val 13336"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g2ea2ac5a2c1_0_10"/>
          <p:cNvSpPr/>
          <p:nvPr/>
        </p:nvSpPr>
        <p:spPr>
          <a:xfrm>
            <a:off x="6488430" y="2184440"/>
            <a:ext cx="114600" cy="3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546"/>
              <a:buFont typeface="Quattrocento"/>
              <a:buNone/>
            </a:pPr>
            <a:r>
              <a:rPr b="0" i="0" lang="en-US" sz="2546" u="none" cap="none" strike="noStrike">
                <a:solidFill>
                  <a:srgbClr val="FFD9BE"/>
                </a:solidFill>
                <a:latin typeface="Quattrocento"/>
                <a:ea typeface="Quattrocento"/>
                <a:cs typeface="Quattrocento"/>
                <a:sym typeface="Quattrocento"/>
              </a:rPr>
              <a:t>1</a:t>
            </a:r>
            <a:endParaRPr b="0" i="0" sz="2546" u="none" cap="none" strike="noStrike">
              <a:solidFill>
                <a:schemeClr val="dk1"/>
              </a:solidFill>
              <a:latin typeface="Calibri"/>
              <a:ea typeface="Calibri"/>
              <a:cs typeface="Calibri"/>
              <a:sym typeface="Calibri"/>
            </a:endParaRPr>
          </a:p>
        </p:txBody>
      </p:sp>
      <p:sp>
        <p:nvSpPr>
          <p:cNvPr id="379" name="Google Shape;379;g2ea2ac5a2c1_0_10"/>
          <p:cNvSpPr/>
          <p:nvPr/>
        </p:nvSpPr>
        <p:spPr>
          <a:xfrm>
            <a:off x="7032297" y="2088475"/>
            <a:ext cx="3598800" cy="336600"/>
          </a:xfrm>
          <a:prstGeom prst="rect">
            <a:avLst/>
          </a:prstGeom>
          <a:noFill/>
          <a:ln>
            <a:noFill/>
          </a:ln>
        </p:spPr>
        <p:txBody>
          <a:bodyPr anchorCtr="0" anchor="t" bIns="45700" lIns="91425" spcFirstLastPara="1" rIns="91425" wrap="square" tIns="45700">
            <a:noAutofit/>
          </a:bodyPr>
          <a:lstStyle/>
          <a:p>
            <a:pPr indent="0" lvl="0" marL="0" marR="0" rtl="0" algn="l">
              <a:lnSpc>
                <a:spcPct val="125023"/>
              </a:lnSpc>
              <a:spcBef>
                <a:spcPts val="0"/>
              </a:spcBef>
              <a:spcAft>
                <a:spcPts val="0"/>
              </a:spcAft>
              <a:buClr>
                <a:srgbClr val="FFD9BE"/>
              </a:buClr>
              <a:buSzPts val="2122"/>
              <a:buFont typeface="Quattrocento"/>
              <a:buNone/>
            </a:pPr>
            <a:r>
              <a:rPr b="1" i="0" lang="en-US" sz="2400" u="none" cap="none" strike="noStrike">
                <a:solidFill>
                  <a:srgbClr val="FFD9BE"/>
                </a:solidFill>
                <a:latin typeface="Quattrocento"/>
                <a:ea typeface="Quattrocento"/>
                <a:cs typeface="Quattrocento"/>
                <a:sym typeface="Quattrocento"/>
              </a:rPr>
              <a:t>Structural Integrity</a:t>
            </a:r>
            <a:endParaRPr b="1" i="0" sz="2400" u="none" cap="none" strike="noStrike">
              <a:solidFill>
                <a:schemeClr val="dk1"/>
              </a:solidFill>
              <a:latin typeface="Calibri"/>
              <a:ea typeface="Calibri"/>
              <a:cs typeface="Calibri"/>
              <a:sym typeface="Calibri"/>
            </a:endParaRPr>
          </a:p>
        </p:txBody>
      </p:sp>
      <p:sp>
        <p:nvSpPr>
          <p:cNvPr id="380" name="Google Shape;380;g2ea2ac5a2c1_0_10"/>
          <p:cNvSpPr/>
          <p:nvPr/>
        </p:nvSpPr>
        <p:spPr>
          <a:xfrm>
            <a:off x="7032300" y="2562574"/>
            <a:ext cx="6796500" cy="1317900"/>
          </a:xfrm>
          <a:prstGeom prst="rect">
            <a:avLst/>
          </a:prstGeom>
          <a:noFill/>
          <a:ln>
            <a:noFill/>
          </a:ln>
        </p:spPr>
        <p:txBody>
          <a:bodyPr anchorCtr="0" anchor="t" bIns="45700" lIns="91425" spcFirstLastPara="1" rIns="91425" wrap="square" tIns="45700">
            <a:noAutofit/>
          </a:bodyPr>
          <a:lstStyle/>
          <a:p>
            <a:pPr indent="0" lvl="0" marL="0" marR="0" rtl="0" algn="just">
              <a:lnSpc>
                <a:spcPct val="159977"/>
              </a:lnSpc>
              <a:spcBef>
                <a:spcPts val="0"/>
              </a:spcBef>
              <a:spcAft>
                <a:spcPts val="0"/>
              </a:spcAft>
              <a:buClr>
                <a:srgbClr val="F9EEE7"/>
              </a:buClr>
              <a:buSzPts val="1804"/>
              <a:buFont typeface="Quattrocento"/>
              <a:buNone/>
            </a:pPr>
            <a:r>
              <a:rPr b="0" i="0" lang="en-US" sz="1804" u="none" cap="none" strike="noStrike">
                <a:solidFill>
                  <a:srgbClr val="F9EEE7"/>
                </a:solidFill>
                <a:latin typeface="Quattrocento"/>
                <a:ea typeface="Quattrocento"/>
                <a:cs typeface="Quattrocento"/>
                <a:sym typeface="Quattrocento"/>
              </a:rPr>
              <a:t>The hull is responsible for the ship's overall strength and durability, protecting the vessel and its cargo from the harsh marine environment.</a:t>
            </a:r>
            <a:endParaRPr b="0" i="0" sz="1804" u="none" cap="none" strike="noStrike">
              <a:solidFill>
                <a:schemeClr val="dk1"/>
              </a:solidFill>
              <a:latin typeface="Calibri"/>
              <a:ea typeface="Calibri"/>
              <a:cs typeface="Calibri"/>
              <a:sym typeface="Calibri"/>
            </a:endParaRPr>
          </a:p>
        </p:txBody>
      </p:sp>
      <p:sp>
        <p:nvSpPr>
          <p:cNvPr id="381" name="Google Shape;381;g2ea2ac5a2c1_0_10"/>
          <p:cNvSpPr/>
          <p:nvPr/>
        </p:nvSpPr>
        <p:spPr>
          <a:xfrm>
            <a:off x="6288048" y="4148614"/>
            <a:ext cx="515400" cy="515400"/>
          </a:xfrm>
          <a:prstGeom prst="roundRect">
            <a:avLst>
              <a:gd fmla="val 13336"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g2ea2ac5a2c1_0_10"/>
          <p:cNvSpPr/>
          <p:nvPr/>
        </p:nvSpPr>
        <p:spPr>
          <a:xfrm>
            <a:off x="6459022" y="4244578"/>
            <a:ext cx="173400" cy="3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546"/>
              <a:buFont typeface="Quattrocento"/>
              <a:buNone/>
            </a:pPr>
            <a:r>
              <a:rPr b="0" i="0" lang="en-US" sz="2546" u="none" cap="none" strike="noStrike">
                <a:solidFill>
                  <a:srgbClr val="FFD9BE"/>
                </a:solidFill>
                <a:latin typeface="Quattrocento"/>
                <a:ea typeface="Quattrocento"/>
                <a:cs typeface="Quattrocento"/>
                <a:sym typeface="Quattrocento"/>
              </a:rPr>
              <a:t>2</a:t>
            </a:r>
            <a:endParaRPr b="0" i="0" sz="2546" u="none" cap="none" strike="noStrike">
              <a:solidFill>
                <a:schemeClr val="dk1"/>
              </a:solidFill>
              <a:latin typeface="Calibri"/>
              <a:ea typeface="Calibri"/>
              <a:cs typeface="Calibri"/>
              <a:sym typeface="Calibri"/>
            </a:endParaRPr>
          </a:p>
        </p:txBody>
      </p:sp>
      <p:sp>
        <p:nvSpPr>
          <p:cNvPr id="383" name="Google Shape;383;g2ea2ac5a2c1_0_10"/>
          <p:cNvSpPr/>
          <p:nvPr/>
        </p:nvSpPr>
        <p:spPr>
          <a:xfrm>
            <a:off x="7032308" y="4148614"/>
            <a:ext cx="2694900" cy="336600"/>
          </a:xfrm>
          <a:prstGeom prst="rect">
            <a:avLst/>
          </a:prstGeom>
          <a:noFill/>
          <a:ln>
            <a:noFill/>
          </a:ln>
        </p:spPr>
        <p:txBody>
          <a:bodyPr anchorCtr="0" anchor="t" bIns="45700" lIns="91425" spcFirstLastPara="1" rIns="91425" wrap="square" tIns="45700">
            <a:noAutofit/>
          </a:bodyPr>
          <a:lstStyle/>
          <a:p>
            <a:pPr indent="0" lvl="0" marL="0" marR="0" rtl="0" algn="l">
              <a:lnSpc>
                <a:spcPct val="125023"/>
              </a:lnSpc>
              <a:spcBef>
                <a:spcPts val="0"/>
              </a:spcBef>
              <a:spcAft>
                <a:spcPts val="0"/>
              </a:spcAft>
              <a:buClr>
                <a:srgbClr val="FFD9BE"/>
              </a:buClr>
              <a:buSzPts val="2122"/>
              <a:buFont typeface="Quattrocento"/>
              <a:buNone/>
            </a:pPr>
            <a:r>
              <a:rPr b="1" i="0" lang="en-US" sz="2400" u="none" cap="none" strike="noStrike">
                <a:solidFill>
                  <a:srgbClr val="FFD9BE"/>
                </a:solidFill>
                <a:latin typeface="Quattrocento"/>
                <a:ea typeface="Quattrocento"/>
                <a:cs typeface="Quattrocento"/>
                <a:sym typeface="Quattrocento"/>
              </a:rPr>
              <a:t>Hydrodynamics</a:t>
            </a:r>
            <a:endParaRPr b="1" i="0" sz="2400" u="none" cap="none" strike="noStrike">
              <a:solidFill>
                <a:schemeClr val="dk1"/>
              </a:solidFill>
              <a:latin typeface="Calibri"/>
              <a:ea typeface="Calibri"/>
              <a:cs typeface="Calibri"/>
              <a:sym typeface="Calibri"/>
            </a:endParaRPr>
          </a:p>
        </p:txBody>
      </p:sp>
      <p:sp>
        <p:nvSpPr>
          <p:cNvPr id="384" name="Google Shape;384;g2ea2ac5a2c1_0_10"/>
          <p:cNvSpPr/>
          <p:nvPr/>
        </p:nvSpPr>
        <p:spPr>
          <a:xfrm>
            <a:off x="7032300" y="4622726"/>
            <a:ext cx="6796500" cy="1317900"/>
          </a:xfrm>
          <a:prstGeom prst="rect">
            <a:avLst/>
          </a:prstGeom>
          <a:noFill/>
          <a:ln>
            <a:noFill/>
          </a:ln>
        </p:spPr>
        <p:txBody>
          <a:bodyPr anchorCtr="0" anchor="t" bIns="45700" lIns="91425" spcFirstLastPara="1" rIns="91425" wrap="square" tIns="45700">
            <a:noAutofit/>
          </a:bodyPr>
          <a:lstStyle/>
          <a:p>
            <a:pPr indent="0" lvl="0" marL="0" marR="0" rtl="0" algn="just">
              <a:lnSpc>
                <a:spcPct val="159977"/>
              </a:lnSpc>
              <a:spcBef>
                <a:spcPts val="0"/>
              </a:spcBef>
              <a:spcAft>
                <a:spcPts val="0"/>
              </a:spcAft>
              <a:buClr>
                <a:srgbClr val="F9EEE7"/>
              </a:buClr>
              <a:buSzPts val="1804"/>
              <a:buFont typeface="Quattrocento"/>
              <a:buNone/>
            </a:pPr>
            <a:r>
              <a:rPr b="0" i="0" lang="en-US" sz="1804" u="none" cap="none" strike="noStrike">
                <a:solidFill>
                  <a:srgbClr val="F9EEE7"/>
                </a:solidFill>
                <a:latin typeface="Quattrocento"/>
                <a:ea typeface="Quattrocento"/>
                <a:cs typeface="Quattrocento"/>
                <a:sym typeface="Quattrocento"/>
              </a:rPr>
              <a:t>The hull's design directly impacts the ship's speed, maneuverability, and fuel efficiency, making it a critical factor in the vessel's performance.</a:t>
            </a:r>
            <a:endParaRPr b="0" i="0" sz="1804" u="none" cap="none" strike="noStrike">
              <a:solidFill>
                <a:schemeClr val="dk1"/>
              </a:solidFill>
              <a:latin typeface="Calibri"/>
              <a:ea typeface="Calibri"/>
              <a:cs typeface="Calibri"/>
              <a:sym typeface="Calibri"/>
            </a:endParaRPr>
          </a:p>
        </p:txBody>
      </p:sp>
      <p:sp>
        <p:nvSpPr>
          <p:cNvPr id="385" name="Google Shape;385;g2ea2ac5a2c1_0_10"/>
          <p:cNvSpPr/>
          <p:nvPr/>
        </p:nvSpPr>
        <p:spPr>
          <a:xfrm>
            <a:off x="6288048" y="6208752"/>
            <a:ext cx="515400" cy="515400"/>
          </a:xfrm>
          <a:prstGeom prst="roundRect">
            <a:avLst>
              <a:gd fmla="val 13336"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2ea2ac5a2c1_0_10"/>
          <p:cNvSpPr/>
          <p:nvPr/>
        </p:nvSpPr>
        <p:spPr>
          <a:xfrm>
            <a:off x="6457712" y="6304717"/>
            <a:ext cx="176100" cy="3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546"/>
              <a:buFont typeface="Quattrocento"/>
              <a:buNone/>
            </a:pPr>
            <a:r>
              <a:rPr b="0" i="0" lang="en-US" sz="2546" u="none" cap="none" strike="noStrike">
                <a:solidFill>
                  <a:srgbClr val="FFD9BE"/>
                </a:solidFill>
                <a:latin typeface="Quattrocento"/>
                <a:ea typeface="Quattrocento"/>
                <a:cs typeface="Quattrocento"/>
                <a:sym typeface="Quattrocento"/>
              </a:rPr>
              <a:t>3</a:t>
            </a:r>
            <a:endParaRPr b="0" i="0" sz="2546" u="none" cap="none" strike="noStrike">
              <a:solidFill>
                <a:schemeClr val="dk1"/>
              </a:solidFill>
              <a:latin typeface="Calibri"/>
              <a:ea typeface="Calibri"/>
              <a:cs typeface="Calibri"/>
              <a:sym typeface="Calibri"/>
            </a:endParaRPr>
          </a:p>
        </p:txBody>
      </p:sp>
      <p:sp>
        <p:nvSpPr>
          <p:cNvPr id="387" name="Google Shape;387;g2ea2ac5a2c1_0_10"/>
          <p:cNvSpPr/>
          <p:nvPr/>
        </p:nvSpPr>
        <p:spPr>
          <a:xfrm>
            <a:off x="7032295" y="6208750"/>
            <a:ext cx="4287000" cy="336600"/>
          </a:xfrm>
          <a:prstGeom prst="rect">
            <a:avLst/>
          </a:prstGeom>
          <a:noFill/>
          <a:ln>
            <a:noFill/>
          </a:ln>
        </p:spPr>
        <p:txBody>
          <a:bodyPr anchorCtr="0" anchor="t" bIns="45700" lIns="91425" spcFirstLastPara="1" rIns="91425" wrap="square" tIns="45700">
            <a:noAutofit/>
          </a:bodyPr>
          <a:lstStyle/>
          <a:p>
            <a:pPr indent="0" lvl="0" marL="0" marR="0" rtl="0" algn="l">
              <a:lnSpc>
                <a:spcPct val="125023"/>
              </a:lnSpc>
              <a:spcBef>
                <a:spcPts val="0"/>
              </a:spcBef>
              <a:spcAft>
                <a:spcPts val="0"/>
              </a:spcAft>
              <a:buClr>
                <a:srgbClr val="FFD9BE"/>
              </a:buClr>
              <a:buSzPts val="2122"/>
              <a:buFont typeface="Quattrocento"/>
              <a:buNone/>
            </a:pPr>
            <a:r>
              <a:rPr b="1" i="0" lang="en-US" sz="2400" u="none" cap="none" strike="noStrike">
                <a:solidFill>
                  <a:srgbClr val="FFD9BE"/>
                </a:solidFill>
                <a:latin typeface="Quattrocento"/>
                <a:ea typeface="Quattrocento"/>
                <a:cs typeface="Quattrocento"/>
                <a:sym typeface="Quattrocento"/>
              </a:rPr>
              <a:t>Buoyancy and Stability</a:t>
            </a:r>
            <a:endParaRPr b="1" i="0" sz="2400" u="none" cap="none" strike="noStrike">
              <a:solidFill>
                <a:schemeClr val="dk1"/>
              </a:solidFill>
              <a:latin typeface="Calibri"/>
              <a:ea typeface="Calibri"/>
              <a:cs typeface="Calibri"/>
              <a:sym typeface="Calibri"/>
            </a:endParaRPr>
          </a:p>
        </p:txBody>
      </p:sp>
      <p:sp>
        <p:nvSpPr>
          <p:cNvPr id="388" name="Google Shape;388;g2ea2ac5a2c1_0_10"/>
          <p:cNvSpPr/>
          <p:nvPr/>
        </p:nvSpPr>
        <p:spPr>
          <a:xfrm>
            <a:off x="7032308" y="6682859"/>
            <a:ext cx="6796500" cy="732900"/>
          </a:xfrm>
          <a:prstGeom prst="rect">
            <a:avLst/>
          </a:prstGeom>
          <a:noFill/>
          <a:ln>
            <a:noFill/>
          </a:ln>
        </p:spPr>
        <p:txBody>
          <a:bodyPr anchorCtr="0" anchor="t" bIns="45700" lIns="91425" spcFirstLastPara="1" rIns="91425" wrap="square" tIns="45700">
            <a:noAutofit/>
          </a:bodyPr>
          <a:lstStyle/>
          <a:p>
            <a:pPr indent="0" lvl="0" marL="0" marR="0" rtl="0" algn="just">
              <a:lnSpc>
                <a:spcPct val="159977"/>
              </a:lnSpc>
              <a:spcBef>
                <a:spcPts val="0"/>
              </a:spcBef>
              <a:spcAft>
                <a:spcPts val="0"/>
              </a:spcAft>
              <a:buClr>
                <a:srgbClr val="F9EEE7"/>
              </a:buClr>
              <a:buSzPts val="1804"/>
              <a:buFont typeface="Quattrocento"/>
              <a:buNone/>
            </a:pPr>
            <a:r>
              <a:rPr b="0" i="0" lang="en-US" sz="1804" u="none" cap="none" strike="noStrike">
                <a:solidFill>
                  <a:srgbClr val="F9EEE7"/>
                </a:solidFill>
                <a:latin typeface="Quattrocento"/>
                <a:ea typeface="Quattrocento"/>
                <a:cs typeface="Quattrocento"/>
                <a:sym typeface="Quattrocento"/>
              </a:rPr>
              <a:t>The hull's shape and displacement determine the ship's ability to float and remain upright, ensuring a safe and stable voyage.</a:t>
            </a:r>
            <a:endParaRPr b="0" i="0" sz="1804" u="none" cap="none" strike="noStrike">
              <a:solidFill>
                <a:schemeClr val="dk1"/>
              </a:solidFill>
              <a:latin typeface="Calibri"/>
              <a:ea typeface="Calibri"/>
              <a:cs typeface="Calibri"/>
              <a:sym typeface="Calibri"/>
            </a:endParaRPr>
          </a:p>
        </p:txBody>
      </p:sp>
      <p:sp>
        <p:nvSpPr>
          <p:cNvPr id="389" name="Google Shape;389;g2ea2ac5a2c1_0_10"/>
          <p:cNvSpPr txBox="1"/>
          <p:nvPr/>
        </p:nvSpPr>
        <p:spPr>
          <a:xfrm>
            <a:off x="292600" y="7494025"/>
            <a:ext cx="12126900" cy="520200"/>
          </a:xfrm>
          <a:prstGeom prst="rect">
            <a:avLst/>
          </a:prstGeom>
          <a:noFill/>
          <a:ln>
            <a:noFill/>
          </a:ln>
        </p:spPr>
        <p:txBody>
          <a:bodyPr anchorCtr="0" anchor="t" bIns="91425" lIns="91425" spcFirstLastPara="1" rIns="91425" wrap="square" tIns="91425">
            <a:noAutofit/>
          </a:bodyPr>
          <a:lstStyle/>
          <a:p>
            <a:pPr indent="0" lvl="0" marL="0" marR="0" rtl="0" algn="just">
              <a:lnSpc>
                <a:spcPct val="159977"/>
              </a:lnSpc>
              <a:spcBef>
                <a:spcPts val="0"/>
              </a:spcBef>
              <a:spcAft>
                <a:spcPts val="0"/>
              </a:spcAft>
              <a:buClr>
                <a:srgbClr val="F9EEE7"/>
              </a:buClr>
              <a:buSzPts val="1804"/>
              <a:buFont typeface="Quattrocento"/>
              <a:buNone/>
            </a:pPr>
            <a:r>
              <a:rPr b="1" i="1" lang="en-US" sz="1804" u="sng">
                <a:solidFill>
                  <a:schemeClr val="lt1"/>
                </a:solidFill>
                <a:latin typeface="Quattrocento"/>
                <a:ea typeface="Quattrocento"/>
                <a:cs typeface="Quattrocento"/>
                <a:sym typeface="Quattrocento"/>
                <a:hlinkClick r:id="rId4">
                  <a:extLst>
                    <a:ext uri="{A12FA001-AC4F-418D-AE19-62706E023703}">
                      <ahyp:hlinkClr val="tx"/>
                    </a:ext>
                  </a:extLst>
                </a:hlinkClick>
              </a:rPr>
              <a:t>Standardisation work related to Hull Hydrodynamics by BIS</a:t>
            </a:r>
            <a:r>
              <a:rPr b="1" i="1" lang="en-US" sz="1804">
                <a:solidFill>
                  <a:schemeClr val="lt1"/>
                </a:solidFill>
                <a:latin typeface="Quattrocento"/>
                <a:ea typeface="Quattrocento"/>
                <a:cs typeface="Quattrocento"/>
                <a:sym typeface="Quattrocento"/>
              </a:rPr>
              <a:t> </a:t>
            </a:r>
            <a:endParaRPr b="1" i="1">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f3af744d33_2_133"/>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f3af744d33_2_133"/>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97" name="Google Shape;397;g2f3af744d33_2_133"/>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398" name="Google Shape;398;g2f3af744d33_2_133"/>
          <p:cNvSpPr/>
          <p:nvPr/>
        </p:nvSpPr>
        <p:spPr>
          <a:xfrm>
            <a:off x="6068248" y="608525"/>
            <a:ext cx="7921500" cy="538200"/>
          </a:xfrm>
          <a:prstGeom prst="rect">
            <a:avLst/>
          </a:prstGeom>
          <a:noFill/>
          <a:ln>
            <a:noFill/>
          </a:ln>
        </p:spPr>
        <p:txBody>
          <a:bodyPr anchorCtr="0" anchor="t" bIns="45700" lIns="91425" spcFirstLastPara="1" rIns="91425" wrap="square" tIns="45700">
            <a:noAutofit/>
          </a:bodyPr>
          <a:lstStyle/>
          <a:p>
            <a:pPr indent="0" lvl="0" marL="0" marR="0" rtl="0" algn="l">
              <a:lnSpc>
                <a:spcPct val="124977"/>
              </a:lnSpc>
              <a:spcBef>
                <a:spcPts val="0"/>
              </a:spcBef>
              <a:spcAft>
                <a:spcPts val="0"/>
              </a:spcAft>
              <a:buClr>
                <a:srgbClr val="FFD9BE"/>
              </a:buClr>
              <a:buSzPts val="3391"/>
              <a:buFont typeface="Quattrocento"/>
              <a:buNone/>
            </a:pPr>
            <a:r>
              <a:rPr b="1" i="0" lang="en-US" sz="3600" u="none" cap="none" strike="noStrike">
                <a:solidFill>
                  <a:srgbClr val="FFD9BE"/>
                </a:solidFill>
                <a:latin typeface="Quattrocento"/>
                <a:ea typeface="Quattrocento"/>
                <a:cs typeface="Quattrocento"/>
                <a:sym typeface="Quattrocento"/>
              </a:rPr>
              <a:t>Materials Used in Hull Construction</a:t>
            </a:r>
            <a:endParaRPr b="1" i="0" sz="3600" u="none" cap="none" strike="noStrike">
              <a:solidFill>
                <a:schemeClr val="dk1"/>
              </a:solidFill>
              <a:latin typeface="Calibri"/>
              <a:ea typeface="Calibri"/>
              <a:cs typeface="Calibri"/>
              <a:sym typeface="Calibri"/>
            </a:endParaRPr>
          </a:p>
        </p:txBody>
      </p:sp>
      <p:sp>
        <p:nvSpPr>
          <p:cNvPr id="399" name="Google Shape;399;g2f3af744d33_2_133"/>
          <p:cNvSpPr/>
          <p:nvPr/>
        </p:nvSpPr>
        <p:spPr>
          <a:xfrm>
            <a:off x="6126837" y="1732240"/>
            <a:ext cx="7863000" cy="1330500"/>
          </a:xfrm>
          <a:prstGeom prst="roundRect">
            <a:avLst>
              <a:gd fmla="val 4127" name="adj"/>
            </a:avLst>
          </a:prstGeom>
          <a:solidFill>
            <a:srgbClr val="23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f3af744d33_2_133"/>
          <p:cNvSpPr/>
          <p:nvPr/>
        </p:nvSpPr>
        <p:spPr>
          <a:xfrm>
            <a:off x="6309836" y="1915239"/>
            <a:ext cx="2152800" cy="2691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695"/>
              <a:buFont typeface="Quattrocento"/>
              <a:buNone/>
            </a:pPr>
            <a:r>
              <a:rPr b="1" i="0" lang="en-US" sz="2400" u="none" cap="none" strike="noStrike">
                <a:solidFill>
                  <a:srgbClr val="FFD9BE"/>
                </a:solidFill>
                <a:latin typeface="Quattrocento"/>
                <a:ea typeface="Quattrocento"/>
                <a:cs typeface="Quattrocento"/>
                <a:sym typeface="Quattrocento"/>
              </a:rPr>
              <a:t>Steel</a:t>
            </a:r>
            <a:endParaRPr b="1" i="0" sz="2400" u="none" cap="none" strike="noStrike">
              <a:solidFill>
                <a:schemeClr val="dk1"/>
              </a:solidFill>
              <a:latin typeface="Calibri"/>
              <a:ea typeface="Calibri"/>
              <a:cs typeface="Calibri"/>
              <a:sym typeface="Calibri"/>
            </a:endParaRPr>
          </a:p>
        </p:txBody>
      </p:sp>
      <p:sp>
        <p:nvSpPr>
          <p:cNvPr id="401" name="Google Shape;401;g2f3af744d33_2_133"/>
          <p:cNvSpPr/>
          <p:nvPr/>
        </p:nvSpPr>
        <p:spPr>
          <a:xfrm>
            <a:off x="6309836" y="2294096"/>
            <a:ext cx="7497000" cy="585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441"/>
              <a:buFont typeface="Quattrocento"/>
              <a:buNone/>
            </a:pPr>
            <a:r>
              <a:rPr b="0" i="0" lang="en-US" sz="1800" u="none" cap="none" strike="noStrike">
                <a:solidFill>
                  <a:srgbClr val="F9EEE7"/>
                </a:solidFill>
                <a:latin typeface="Quattrocento"/>
                <a:ea typeface="Quattrocento"/>
                <a:cs typeface="Quattrocento"/>
                <a:sym typeface="Quattrocento"/>
              </a:rPr>
              <a:t>A common and durable material used in the construction of large commercial and military vessels.</a:t>
            </a:r>
            <a:endParaRPr b="0" i="0" sz="1800" u="none" cap="none" strike="noStrike">
              <a:solidFill>
                <a:schemeClr val="dk1"/>
              </a:solidFill>
              <a:latin typeface="Calibri"/>
              <a:ea typeface="Calibri"/>
              <a:cs typeface="Calibri"/>
              <a:sym typeface="Calibri"/>
            </a:endParaRPr>
          </a:p>
        </p:txBody>
      </p:sp>
      <p:sp>
        <p:nvSpPr>
          <p:cNvPr id="402" name="Google Shape;402;g2f3af744d33_2_133"/>
          <p:cNvSpPr/>
          <p:nvPr/>
        </p:nvSpPr>
        <p:spPr>
          <a:xfrm>
            <a:off x="6126837" y="3245644"/>
            <a:ext cx="7863000" cy="1037700"/>
          </a:xfrm>
          <a:prstGeom prst="roundRect">
            <a:avLst>
              <a:gd fmla="val 5291" name="adj"/>
            </a:avLst>
          </a:prstGeom>
          <a:solidFill>
            <a:srgbClr val="23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f3af744d33_2_133"/>
          <p:cNvSpPr/>
          <p:nvPr/>
        </p:nvSpPr>
        <p:spPr>
          <a:xfrm>
            <a:off x="6309836" y="3300568"/>
            <a:ext cx="2152800" cy="2691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695"/>
              <a:buFont typeface="Quattrocento"/>
              <a:buNone/>
            </a:pPr>
            <a:r>
              <a:rPr b="1" i="0" lang="en-US" sz="2400" u="none" cap="none" strike="noStrike">
                <a:solidFill>
                  <a:srgbClr val="FFD9BE"/>
                </a:solidFill>
                <a:latin typeface="Quattrocento"/>
                <a:ea typeface="Quattrocento"/>
                <a:cs typeface="Quattrocento"/>
                <a:sym typeface="Quattrocento"/>
              </a:rPr>
              <a:t>Aluminum</a:t>
            </a:r>
            <a:endParaRPr b="1" i="0" sz="2400" u="none" cap="none" strike="noStrike">
              <a:solidFill>
                <a:schemeClr val="dk1"/>
              </a:solidFill>
              <a:latin typeface="Calibri"/>
              <a:ea typeface="Calibri"/>
              <a:cs typeface="Calibri"/>
              <a:sym typeface="Calibri"/>
            </a:endParaRPr>
          </a:p>
        </p:txBody>
      </p:sp>
      <p:sp>
        <p:nvSpPr>
          <p:cNvPr id="404" name="Google Shape;404;g2f3af744d33_2_133"/>
          <p:cNvSpPr/>
          <p:nvPr/>
        </p:nvSpPr>
        <p:spPr>
          <a:xfrm>
            <a:off x="6309825" y="3684813"/>
            <a:ext cx="7497000" cy="538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441"/>
              <a:buFont typeface="Quattrocento"/>
              <a:buNone/>
            </a:pPr>
            <a:r>
              <a:rPr b="0" i="0" lang="en-US" sz="1800" u="none" cap="none" strike="noStrike">
                <a:solidFill>
                  <a:srgbClr val="F9EEE7"/>
                </a:solidFill>
                <a:latin typeface="Quattrocento"/>
                <a:ea typeface="Quattrocento"/>
                <a:cs typeface="Quattrocento"/>
                <a:sym typeface="Quattrocento"/>
              </a:rPr>
              <a:t>Lightweight and corrosion-resistant, often used in smaller recreational boats and yachts.</a:t>
            </a:r>
            <a:endParaRPr b="0" i="0" sz="1800" u="none" cap="none" strike="noStrike">
              <a:solidFill>
                <a:schemeClr val="dk1"/>
              </a:solidFill>
              <a:latin typeface="Calibri"/>
              <a:ea typeface="Calibri"/>
              <a:cs typeface="Calibri"/>
              <a:sym typeface="Calibri"/>
            </a:endParaRPr>
          </a:p>
        </p:txBody>
      </p:sp>
      <p:sp>
        <p:nvSpPr>
          <p:cNvPr id="405" name="Google Shape;405;g2f3af744d33_2_133"/>
          <p:cNvSpPr/>
          <p:nvPr/>
        </p:nvSpPr>
        <p:spPr>
          <a:xfrm>
            <a:off x="6126837" y="4466273"/>
            <a:ext cx="7863000" cy="1330500"/>
          </a:xfrm>
          <a:prstGeom prst="roundRect">
            <a:avLst>
              <a:gd fmla="val 4127" name="adj"/>
            </a:avLst>
          </a:prstGeom>
          <a:solidFill>
            <a:srgbClr val="23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f3af744d33_2_133"/>
          <p:cNvSpPr/>
          <p:nvPr/>
        </p:nvSpPr>
        <p:spPr>
          <a:xfrm>
            <a:off x="6309811" y="4649275"/>
            <a:ext cx="6517800" cy="2691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695"/>
              <a:buFont typeface="Quattrocento"/>
              <a:buNone/>
            </a:pPr>
            <a:r>
              <a:rPr b="1" i="0" lang="en-US" sz="2400" u="none" cap="none" strike="noStrike">
                <a:solidFill>
                  <a:srgbClr val="FFD9BE"/>
                </a:solidFill>
                <a:latin typeface="Quattrocento"/>
                <a:ea typeface="Quattrocento"/>
                <a:cs typeface="Quattrocento"/>
                <a:sym typeface="Quattrocento"/>
              </a:rPr>
              <a:t>Fiber-Reinforced Composites</a:t>
            </a:r>
            <a:endParaRPr b="1" i="0" sz="2400" u="none" cap="none" strike="noStrike">
              <a:solidFill>
                <a:schemeClr val="dk1"/>
              </a:solidFill>
              <a:latin typeface="Calibri"/>
              <a:ea typeface="Calibri"/>
              <a:cs typeface="Calibri"/>
              <a:sym typeface="Calibri"/>
            </a:endParaRPr>
          </a:p>
        </p:txBody>
      </p:sp>
      <p:sp>
        <p:nvSpPr>
          <p:cNvPr id="407" name="Google Shape;407;g2f3af744d33_2_133"/>
          <p:cNvSpPr/>
          <p:nvPr/>
        </p:nvSpPr>
        <p:spPr>
          <a:xfrm>
            <a:off x="6309836" y="5028128"/>
            <a:ext cx="7497000" cy="585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441"/>
              <a:buFont typeface="Quattrocento"/>
              <a:buNone/>
            </a:pPr>
            <a:r>
              <a:rPr b="0" i="0" lang="en-US" sz="1800" u="none" cap="none" strike="noStrike">
                <a:solidFill>
                  <a:srgbClr val="F9EEE7"/>
                </a:solidFill>
                <a:latin typeface="Quattrocento"/>
                <a:ea typeface="Quattrocento"/>
                <a:cs typeface="Quattrocento"/>
                <a:sym typeface="Quattrocento"/>
              </a:rPr>
              <a:t>Advanced materials that combine strength, lightweight, and customizability for specialized vessels.</a:t>
            </a:r>
            <a:endParaRPr b="0" i="0" sz="1800" u="none" cap="none" strike="noStrike">
              <a:solidFill>
                <a:schemeClr val="dk1"/>
              </a:solidFill>
              <a:latin typeface="Calibri"/>
              <a:ea typeface="Calibri"/>
              <a:cs typeface="Calibri"/>
              <a:sym typeface="Calibri"/>
            </a:endParaRPr>
          </a:p>
        </p:txBody>
      </p:sp>
      <p:sp>
        <p:nvSpPr>
          <p:cNvPr id="408" name="Google Shape;408;g2f3af744d33_2_133"/>
          <p:cNvSpPr/>
          <p:nvPr/>
        </p:nvSpPr>
        <p:spPr>
          <a:xfrm>
            <a:off x="6126837" y="5979676"/>
            <a:ext cx="7863000" cy="1330500"/>
          </a:xfrm>
          <a:prstGeom prst="roundRect">
            <a:avLst>
              <a:gd fmla="val 4127" name="adj"/>
            </a:avLst>
          </a:prstGeom>
          <a:solidFill>
            <a:srgbClr val="23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f3af744d33_2_133"/>
          <p:cNvSpPr/>
          <p:nvPr/>
        </p:nvSpPr>
        <p:spPr>
          <a:xfrm>
            <a:off x="6309836" y="6162675"/>
            <a:ext cx="2152800" cy="2691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695"/>
              <a:buFont typeface="Quattrocento"/>
              <a:buNone/>
            </a:pPr>
            <a:r>
              <a:rPr b="1" i="0" lang="en-US" sz="2400" u="none" cap="none" strike="noStrike">
                <a:solidFill>
                  <a:srgbClr val="FFD9BE"/>
                </a:solidFill>
                <a:latin typeface="Quattrocento"/>
                <a:ea typeface="Quattrocento"/>
                <a:cs typeface="Quattrocento"/>
                <a:sym typeface="Quattrocento"/>
              </a:rPr>
              <a:t>Wood</a:t>
            </a:r>
            <a:endParaRPr b="1" i="0" sz="2400" u="none" cap="none" strike="noStrike">
              <a:solidFill>
                <a:schemeClr val="dk1"/>
              </a:solidFill>
              <a:latin typeface="Calibri"/>
              <a:ea typeface="Calibri"/>
              <a:cs typeface="Calibri"/>
              <a:sym typeface="Calibri"/>
            </a:endParaRPr>
          </a:p>
        </p:txBody>
      </p:sp>
      <p:sp>
        <p:nvSpPr>
          <p:cNvPr id="410" name="Google Shape;410;g2f3af744d33_2_133"/>
          <p:cNvSpPr/>
          <p:nvPr/>
        </p:nvSpPr>
        <p:spPr>
          <a:xfrm>
            <a:off x="6309836" y="6541532"/>
            <a:ext cx="7497000" cy="585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441"/>
              <a:buFont typeface="Quattrocento"/>
              <a:buNone/>
            </a:pPr>
            <a:r>
              <a:rPr b="0" i="0" lang="en-US" sz="1800" u="none" cap="none" strike="noStrike">
                <a:solidFill>
                  <a:srgbClr val="F9EEE7"/>
                </a:solidFill>
                <a:latin typeface="Quattrocento"/>
                <a:ea typeface="Quattrocento"/>
                <a:cs typeface="Quattrocento"/>
                <a:sym typeface="Quattrocento"/>
              </a:rPr>
              <a:t>Traditional material used in historical and classic boat designs, providing a unique aesthetic appeal.</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276a69b8916_0_93"/>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276a69b8916_0_93"/>
          <p:cNvSpPr/>
          <p:nvPr/>
        </p:nvSpPr>
        <p:spPr>
          <a:xfrm>
            <a:off x="0" y="-7800"/>
            <a:ext cx="14630400" cy="82452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418" name="Google Shape;418;g276a69b8916_0_93"/>
          <p:cNvPicPr preferRelativeResize="0"/>
          <p:nvPr/>
        </p:nvPicPr>
        <p:blipFill rotWithShape="1">
          <a:blip r:embed="rId3">
            <a:alphaModFix/>
          </a:blip>
          <a:srcRect b="0" l="0" r="0" t="0"/>
          <a:stretch/>
        </p:blipFill>
        <p:spPr>
          <a:xfrm>
            <a:off x="0" y="0"/>
            <a:ext cx="14630400" cy="2476143"/>
          </a:xfrm>
          <a:prstGeom prst="rect">
            <a:avLst/>
          </a:prstGeom>
          <a:noFill/>
          <a:ln>
            <a:noFill/>
          </a:ln>
        </p:spPr>
      </p:pic>
      <p:sp>
        <p:nvSpPr>
          <p:cNvPr id="419" name="Google Shape;419;g276a69b8916_0_93"/>
          <p:cNvSpPr/>
          <p:nvPr/>
        </p:nvSpPr>
        <p:spPr>
          <a:xfrm>
            <a:off x="2222900" y="3020850"/>
            <a:ext cx="10184400" cy="582600"/>
          </a:xfrm>
          <a:prstGeom prst="rect">
            <a:avLst/>
          </a:prstGeom>
          <a:noFill/>
          <a:ln>
            <a:noFill/>
          </a:ln>
        </p:spPr>
        <p:txBody>
          <a:bodyPr anchorCtr="0" anchor="t" bIns="45700" lIns="91425" spcFirstLastPara="1" rIns="91425" wrap="square" tIns="45700">
            <a:noAutofit/>
          </a:bodyPr>
          <a:lstStyle/>
          <a:p>
            <a:pPr indent="0" lvl="0" marL="0" marR="0" rtl="0" algn="ctr">
              <a:lnSpc>
                <a:spcPct val="125013"/>
              </a:lnSpc>
              <a:spcBef>
                <a:spcPts val="0"/>
              </a:spcBef>
              <a:spcAft>
                <a:spcPts val="0"/>
              </a:spcAft>
              <a:buClr>
                <a:srgbClr val="FFD9BE"/>
              </a:buClr>
              <a:buSzPts val="3670"/>
              <a:buFont typeface="Quattrocento"/>
              <a:buNone/>
            </a:pPr>
            <a:r>
              <a:rPr b="1" i="0" lang="en-US" sz="3670" u="none" cap="none" strike="noStrike">
                <a:solidFill>
                  <a:srgbClr val="FFD9BE"/>
                </a:solidFill>
                <a:latin typeface="Quattrocento"/>
                <a:ea typeface="Quattrocento"/>
                <a:cs typeface="Quattrocento"/>
                <a:sym typeface="Quattrocento"/>
              </a:rPr>
              <a:t>Material Selection and Structural Integrity</a:t>
            </a:r>
            <a:endParaRPr b="1" i="0" sz="3670" u="none" cap="none" strike="noStrike">
              <a:solidFill>
                <a:schemeClr val="dk1"/>
              </a:solidFill>
              <a:latin typeface="Calibri"/>
              <a:ea typeface="Calibri"/>
              <a:cs typeface="Calibri"/>
              <a:sym typeface="Calibri"/>
            </a:endParaRPr>
          </a:p>
        </p:txBody>
      </p:sp>
      <p:sp>
        <p:nvSpPr>
          <p:cNvPr id="420" name="Google Shape;420;g276a69b8916_0_93"/>
          <p:cNvSpPr/>
          <p:nvPr/>
        </p:nvSpPr>
        <p:spPr>
          <a:xfrm>
            <a:off x="2421017" y="4026932"/>
            <a:ext cx="1227600" cy="316800"/>
          </a:xfrm>
          <a:prstGeom prst="rect">
            <a:avLst/>
          </a:prstGeom>
          <a:noFill/>
          <a:ln>
            <a:noFill/>
          </a:ln>
        </p:spPr>
        <p:txBody>
          <a:bodyPr anchorCtr="0" anchor="t" bIns="45700" lIns="91425" spcFirstLastPara="1" rIns="91425" wrap="square" tIns="45700">
            <a:noAutofit/>
          </a:bodyPr>
          <a:lstStyle/>
          <a:p>
            <a:pPr indent="0" lvl="0" marL="0" marR="0" rtl="0" algn="ctr">
              <a:lnSpc>
                <a:spcPct val="160000"/>
              </a:lnSpc>
              <a:spcBef>
                <a:spcPts val="0"/>
              </a:spcBef>
              <a:spcAft>
                <a:spcPts val="0"/>
              </a:spcAft>
              <a:buClr>
                <a:srgbClr val="F9EEE7"/>
              </a:buClr>
              <a:buSzPts val="1560"/>
              <a:buFont typeface="Quattrocento"/>
              <a:buNone/>
            </a:pPr>
            <a:r>
              <a:rPr b="1" i="0" lang="en-US" sz="1800" u="none" cap="none" strike="noStrike">
                <a:solidFill>
                  <a:srgbClr val="F9EEE7"/>
                </a:solidFill>
                <a:latin typeface="Quattrocento"/>
                <a:ea typeface="Quattrocento"/>
                <a:cs typeface="Quattrocento"/>
                <a:sym typeface="Quattrocento"/>
              </a:rPr>
              <a:t>Material</a:t>
            </a:r>
            <a:endParaRPr b="1" i="0" sz="1800" u="none" cap="none" strike="noStrike">
              <a:solidFill>
                <a:schemeClr val="dk1"/>
              </a:solidFill>
              <a:latin typeface="Calibri"/>
              <a:ea typeface="Calibri"/>
              <a:cs typeface="Calibri"/>
              <a:sym typeface="Calibri"/>
            </a:endParaRPr>
          </a:p>
        </p:txBody>
      </p:sp>
      <p:sp>
        <p:nvSpPr>
          <p:cNvPr id="421" name="Google Shape;421;g276a69b8916_0_93"/>
          <p:cNvSpPr/>
          <p:nvPr/>
        </p:nvSpPr>
        <p:spPr>
          <a:xfrm>
            <a:off x="4052292" y="4026932"/>
            <a:ext cx="3874800" cy="316800"/>
          </a:xfrm>
          <a:prstGeom prst="rect">
            <a:avLst/>
          </a:prstGeom>
          <a:noFill/>
          <a:ln>
            <a:noFill/>
          </a:ln>
        </p:spPr>
        <p:txBody>
          <a:bodyPr anchorCtr="0" anchor="t" bIns="45700" lIns="91425" spcFirstLastPara="1" rIns="91425" wrap="square" tIns="45700">
            <a:noAutofit/>
          </a:bodyPr>
          <a:lstStyle/>
          <a:p>
            <a:pPr indent="0" lvl="0" marL="0" marR="0" rtl="0" algn="ctr">
              <a:lnSpc>
                <a:spcPct val="160000"/>
              </a:lnSpc>
              <a:spcBef>
                <a:spcPts val="0"/>
              </a:spcBef>
              <a:spcAft>
                <a:spcPts val="0"/>
              </a:spcAft>
              <a:buClr>
                <a:srgbClr val="F9EEE7"/>
              </a:buClr>
              <a:buSzPts val="1560"/>
              <a:buFont typeface="Quattrocento"/>
              <a:buNone/>
            </a:pPr>
            <a:r>
              <a:rPr b="1" i="0" lang="en-US" sz="1800" u="none" cap="none" strike="noStrike">
                <a:solidFill>
                  <a:srgbClr val="F9EEE7"/>
                </a:solidFill>
                <a:latin typeface="Quattrocento"/>
                <a:ea typeface="Quattrocento"/>
                <a:cs typeface="Quattrocento"/>
                <a:sym typeface="Quattrocento"/>
              </a:rPr>
              <a:t>Properties</a:t>
            </a:r>
            <a:endParaRPr b="1" i="0" sz="1800" u="none" cap="none" strike="noStrike">
              <a:solidFill>
                <a:schemeClr val="dk1"/>
              </a:solidFill>
              <a:latin typeface="Calibri"/>
              <a:ea typeface="Calibri"/>
              <a:cs typeface="Calibri"/>
              <a:sym typeface="Calibri"/>
            </a:endParaRPr>
          </a:p>
        </p:txBody>
      </p:sp>
      <p:sp>
        <p:nvSpPr>
          <p:cNvPr id="422" name="Google Shape;422;g276a69b8916_0_93"/>
          <p:cNvSpPr/>
          <p:nvPr/>
        </p:nvSpPr>
        <p:spPr>
          <a:xfrm>
            <a:off x="8330684" y="4026932"/>
            <a:ext cx="3878700" cy="316800"/>
          </a:xfrm>
          <a:prstGeom prst="rect">
            <a:avLst/>
          </a:prstGeom>
          <a:noFill/>
          <a:ln>
            <a:noFill/>
          </a:ln>
        </p:spPr>
        <p:txBody>
          <a:bodyPr anchorCtr="0" anchor="t" bIns="45700" lIns="91425" spcFirstLastPara="1" rIns="91425" wrap="square" tIns="45700">
            <a:noAutofit/>
          </a:bodyPr>
          <a:lstStyle/>
          <a:p>
            <a:pPr indent="0" lvl="0" marL="0" marR="0" rtl="0" algn="ctr">
              <a:lnSpc>
                <a:spcPct val="160000"/>
              </a:lnSpc>
              <a:spcBef>
                <a:spcPts val="0"/>
              </a:spcBef>
              <a:spcAft>
                <a:spcPts val="0"/>
              </a:spcAft>
              <a:buClr>
                <a:srgbClr val="F9EEE7"/>
              </a:buClr>
              <a:buSzPts val="1560"/>
              <a:buFont typeface="Quattrocento"/>
              <a:buNone/>
            </a:pPr>
            <a:r>
              <a:rPr b="1" i="0" lang="en-US" sz="1800" u="none" cap="none" strike="noStrike">
                <a:solidFill>
                  <a:srgbClr val="F9EEE7"/>
                </a:solidFill>
                <a:latin typeface="Quattrocento"/>
                <a:ea typeface="Quattrocento"/>
                <a:cs typeface="Quattrocento"/>
                <a:sym typeface="Quattrocento"/>
              </a:rPr>
              <a:t>Applications</a:t>
            </a:r>
            <a:endParaRPr b="1" i="0" sz="1800" u="none" cap="none" strike="noStrike">
              <a:solidFill>
                <a:schemeClr val="dk1"/>
              </a:solidFill>
              <a:latin typeface="Calibri"/>
              <a:ea typeface="Calibri"/>
              <a:cs typeface="Calibri"/>
              <a:sym typeface="Calibri"/>
            </a:endParaRPr>
          </a:p>
        </p:txBody>
      </p:sp>
      <p:sp>
        <p:nvSpPr>
          <p:cNvPr id="423" name="Google Shape;423;g276a69b8916_0_93"/>
          <p:cNvSpPr/>
          <p:nvPr/>
        </p:nvSpPr>
        <p:spPr>
          <a:xfrm>
            <a:off x="2222897" y="4470321"/>
            <a:ext cx="10184400" cy="5697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g276a69b8916_0_93"/>
          <p:cNvSpPr/>
          <p:nvPr/>
        </p:nvSpPr>
        <p:spPr>
          <a:xfrm>
            <a:off x="2421017" y="4596765"/>
            <a:ext cx="1227600" cy="3168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Steel</a:t>
            </a:r>
            <a:endParaRPr b="0" i="0" sz="1560" u="none" cap="none" strike="noStrike">
              <a:solidFill>
                <a:schemeClr val="dk1"/>
              </a:solidFill>
              <a:latin typeface="Calibri"/>
              <a:ea typeface="Calibri"/>
              <a:cs typeface="Calibri"/>
              <a:sym typeface="Calibri"/>
            </a:endParaRPr>
          </a:p>
        </p:txBody>
      </p:sp>
      <p:sp>
        <p:nvSpPr>
          <p:cNvPr id="425" name="Google Shape;425;g276a69b8916_0_93"/>
          <p:cNvSpPr/>
          <p:nvPr/>
        </p:nvSpPr>
        <p:spPr>
          <a:xfrm>
            <a:off x="4052292" y="4596765"/>
            <a:ext cx="3874800" cy="3168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High strength, durability, affordability</a:t>
            </a:r>
            <a:endParaRPr b="0" i="0" sz="1560" u="none" cap="none" strike="noStrike">
              <a:solidFill>
                <a:schemeClr val="dk1"/>
              </a:solidFill>
              <a:latin typeface="Calibri"/>
              <a:ea typeface="Calibri"/>
              <a:cs typeface="Calibri"/>
              <a:sym typeface="Calibri"/>
            </a:endParaRPr>
          </a:p>
        </p:txBody>
      </p:sp>
      <p:sp>
        <p:nvSpPr>
          <p:cNvPr id="426" name="Google Shape;426;g276a69b8916_0_93"/>
          <p:cNvSpPr/>
          <p:nvPr/>
        </p:nvSpPr>
        <p:spPr>
          <a:xfrm>
            <a:off x="8330684" y="4596765"/>
            <a:ext cx="3878700" cy="3168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Hull plating, structural components</a:t>
            </a:r>
            <a:endParaRPr b="0" i="0" sz="1560" u="none" cap="none" strike="noStrike">
              <a:solidFill>
                <a:schemeClr val="dk1"/>
              </a:solidFill>
              <a:latin typeface="Calibri"/>
              <a:ea typeface="Calibri"/>
              <a:cs typeface="Calibri"/>
              <a:sym typeface="Calibri"/>
            </a:endParaRPr>
          </a:p>
        </p:txBody>
      </p:sp>
      <p:sp>
        <p:nvSpPr>
          <p:cNvPr id="427" name="Google Shape;427;g276a69b8916_0_93"/>
          <p:cNvSpPr/>
          <p:nvPr/>
        </p:nvSpPr>
        <p:spPr>
          <a:xfrm>
            <a:off x="2421017" y="5166598"/>
            <a:ext cx="1227600" cy="3168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Aluminum</a:t>
            </a:r>
            <a:endParaRPr b="0" i="0" sz="1560" u="none" cap="none" strike="noStrike">
              <a:solidFill>
                <a:schemeClr val="dk1"/>
              </a:solidFill>
              <a:latin typeface="Calibri"/>
              <a:ea typeface="Calibri"/>
              <a:cs typeface="Calibri"/>
              <a:sym typeface="Calibri"/>
            </a:endParaRPr>
          </a:p>
        </p:txBody>
      </p:sp>
      <p:sp>
        <p:nvSpPr>
          <p:cNvPr id="428" name="Google Shape;428;g276a69b8916_0_93"/>
          <p:cNvSpPr/>
          <p:nvPr/>
        </p:nvSpPr>
        <p:spPr>
          <a:xfrm>
            <a:off x="4052292" y="5166598"/>
            <a:ext cx="3874800" cy="6339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Lightweight, corrosion resistance, high strength-to-weight ratio</a:t>
            </a:r>
            <a:endParaRPr b="0" i="0" sz="1560" u="none" cap="none" strike="noStrike">
              <a:solidFill>
                <a:schemeClr val="dk1"/>
              </a:solidFill>
              <a:latin typeface="Calibri"/>
              <a:ea typeface="Calibri"/>
              <a:cs typeface="Calibri"/>
              <a:sym typeface="Calibri"/>
            </a:endParaRPr>
          </a:p>
        </p:txBody>
      </p:sp>
      <p:sp>
        <p:nvSpPr>
          <p:cNvPr id="429" name="Google Shape;429;g276a69b8916_0_93"/>
          <p:cNvSpPr/>
          <p:nvPr/>
        </p:nvSpPr>
        <p:spPr>
          <a:xfrm>
            <a:off x="8330684" y="5166598"/>
            <a:ext cx="3878700" cy="6339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Superstructures, deck structures, smaller vessels</a:t>
            </a:r>
            <a:endParaRPr b="0" i="0" sz="1560" u="none" cap="none" strike="noStrike">
              <a:solidFill>
                <a:schemeClr val="dk1"/>
              </a:solidFill>
              <a:latin typeface="Calibri"/>
              <a:ea typeface="Calibri"/>
              <a:cs typeface="Calibri"/>
              <a:sym typeface="Calibri"/>
            </a:endParaRPr>
          </a:p>
        </p:txBody>
      </p:sp>
      <p:sp>
        <p:nvSpPr>
          <p:cNvPr id="430" name="Google Shape;430;g276a69b8916_0_93"/>
          <p:cNvSpPr/>
          <p:nvPr/>
        </p:nvSpPr>
        <p:spPr>
          <a:xfrm>
            <a:off x="2222897" y="5926931"/>
            <a:ext cx="10184400" cy="8868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276a69b8916_0_93"/>
          <p:cNvSpPr/>
          <p:nvPr/>
        </p:nvSpPr>
        <p:spPr>
          <a:xfrm>
            <a:off x="2421017" y="6053376"/>
            <a:ext cx="1227600" cy="3168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Fiberglass</a:t>
            </a:r>
            <a:endParaRPr b="0" i="0" sz="1560" u="none" cap="none" strike="noStrike">
              <a:solidFill>
                <a:schemeClr val="dk1"/>
              </a:solidFill>
              <a:latin typeface="Calibri"/>
              <a:ea typeface="Calibri"/>
              <a:cs typeface="Calibri"/>
              <a:sym typeface="Calibri"/>
            </a:endParaRPr>
          </a:p>
        </p:txBody>
      </p:sp>
      <p:sp>
        <p:nvSpPr>
          <p:cNvPr id="432" name="Google Shape;432;g276a69b8916_0_93"/>
          <p:cNvSpPr/>
          <p:nvPr/>
        </p:nvSpPr>
        <p:spPr>
          <a:xfrm>
            <a:off x="4052292" y="6053376"/>
            <a:ext cx="3874800" cy="6339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Lightweight, corrosion resistance, good insulation properties</a:t>
            </a:r>
            <a:endParaRPr b="0" i="0" sz="1560" u="none" cap="none" strike="noStrike">
              <a:solidFill>
                <a:schemeClr val="dk1"/>
              </a:solidFill>
              <a:latin typeface="Calibri"/>
              <a:ea typeface="Calibri"/>
              <a:cs typeface="Calibri"/>
              <a:sym typeface="Calibri"/>
            </a:endParaRPr>
          </a:p>
        </p:txBody>
      </p:sp>
      <p:sp>
        <p:nvSpPr>
          <p:cNvPr id="433" name="Google Shape;433;g276a69b8916_0_93"/>
          <p:cNvSpPr/>
          <p:nvPr/>
        </p:nvSpPr>
        <p:spPr>
          <a:xfrm>
            <a:off x="8330684" y="6053376"/>
            <a:ext cx="3878700" cy="6339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Recreational boats, smaller vessels, specialized applications</a:t>
            </a:r>
            <a:endParaRPr b="0" i="0" sz="1560" u="none" cap="none" strike="noStrike">
              <a:solidFill>
                <a:schemeClr val="dk1"/>
              </a:solidFill>
              <a:latin typeface="Calibri"/>
              <a:ea typeface="Calibri"/>
              <a:cs typeface="Calibri"/>
              <a:sym typeface="Calibri"/>
            </a:endParaRPr>
          </a:p>
        </p:txBody>
      </p:sp>
      <p:sp>
        <p:nvSpPr>
          <p:cNvPr id="434" name="Google Shape;434;g276a69b8916_0_93"/>
          <p:cNvSpPr/>
          <p:nvPr/>
        </p:nvSpPr>
        <p:spPr>
          <a:xfrm>
            <a:off x="2421017" y="6940153"/>
            <a:ext cx="1227600" cy="6339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Composite Materials</a:t>
            </a:r>
            <a:endParaRPr b="0" i="0" sz="1560" u="none" cap="none" strike="noStrike">
              <a:solidFill>
                <a:schemeClr val="dk1"/>
              </a:solidFill>
              <a:latin typeface="Calibri"/>
              <a:ea typeface="Calibri"/>
              <a:cs typeface="Calibri"/>
              <a:sym typeface="Calibri"/>
            </a:endParaRPr>
          </a:p>
        </p:txBody>
      </p:sp>
      <p:sp>
        <p:nvSpPr>
          <p:cNvPr id="435" name="Google Shape;435;g276a69b8916_0_93"/>
          <p:cNvSpPr/>
          <p:nvPr/>
        </p:nvSpPr>
        <p:spPr>
          <a:xfrm>
            <a:off x="4052292" y="6940153"/>
            <a:ext cx="3874800" cy="6339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High strength-to-weight ratio, tailorability, resistance to fatigue</a:t>
            </a:r>
            <a:endParaRPr b="0" i="0" sz="1560" u="none" cap="none" strike="noStrike">
              <a:solidFill>
                <a:schemeClr val="dk1"/>
              </a:solidFill>
              <a:latin typeface="Calibri"/>
              <a:ea typeface="Calibri"/>
              <a:cs typeface="Calibri"/>
              <a:sym typeface="Calibri"/>
            </a:endParaRPr>
          </a:p>
        </p:txBody>
      </p:sp>
      <p:sp>
        <p:nvSpPr>
          <p:cNvPr id="436" name="Google Shape;436;g276a69b8916_0_93"/>
          <p:cNvSpPr/>
          <p:nvPr/>
        </p:nvSpPr>
        <p:spPr>
          <a:xfrm>
            <a:off x="8330684" y="6940153"/>
            <a:ext cx="3878700" cy="6339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F9EEE7"/>
              </a:buClr>
              <a:buSzPts val="1560"/>
              <a:buFont typeface="Quattrocento"/>
              <a:buNone/>
            </a:pPr>
            <a:r>
              <a:rPr b="0" i="0" lang="en-US" sz="1560" u="none" cap="none" strike="noStrike">
                <a:solidFill>
                  <a:srgbClr val="F9EEE7"/>
                </a:solidFill>
                <a:latin typeface="Quattrocento"/>
                <a:ea typeface="Quattrocento"/>
                <a:cs typeface="Quattrocento"/>
                <a:sym typeface="Quattrocento"/>
              </a:rPr>
              <a:t>Specialized components, high-performance vessels</a:t>
            </a:r>
            <a:endParaRPr b="0" i="0" sz="1560" u="none" cap="none" strike="noStrike">
              <a:solidFill>
                <a:schemeClr val="dk1"/>
              </a:solidFill>
              <a:latin typeface="Calibri"/>
              <a:ea typeface="Calibri"/>
              <a:cs typeface="Calibri"/>
              <a:sym typeface="Calibri"/>
            </a:endParaRPr>
          </a:p>
        </p:txBody>
      </p:sp>
      <p:sp>
        <p:nvSpPr>
          <p:cNvPr id="437" name="Google Shape;437;g276a69b8916_0_93"/>
          <p:cNvSpPr txBox="1"/>
          <p:nvPr/>
        </p:nvSpPr>
        <p:spPr>
          <a:xfrm>
            <a:off x="325125" y="7656575"/>
            <a:ext cx="9802500" cy="4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560" u="sng">
                <a:solidFill>
                  <a:schemeClr val="lt1"/>
                </a:solidFill>
                <a:latin typeface="Quattrocento"/>
                <a:ea typeface="Quattrocento"/>
                <a:cs typeface="Quattrocento"/>
                <a:sym typeface="Quattrocento"/>
                <a:hlinkClick r:id="rId4">
                  <a:extLst>
                    <a:ext uri="{A12FA001-AC4F-418D-AE19-62706E023703}">
                      <ahyp:hlinkClr val="tx"/>
                    </a:ext>
                  </a:extLst>
                </a:hlinkClick>
              </a:rPr>
              <a:t>Indian Standards related to Materials for Hull Construction</a:t>
            </a:r>
            <a:r>
              <a:rPr b="1" i="1" lang="en-US" sz="1560">
                <a:solidFill>
                  <a:schemeClr val="lt1"/>
                </a:solidFill>
                <a:latin typeface="Quattrocento"/>
                <a:ea typeface="Quattrocento"/>
                <a:cs typeface="Quattrocento"/>
                <a:sym typeface="Quattrocento"/>
              </a:rPr>
              <a:t> </a:t>
            </a:r>
            <a:endParaRPr b="1" i="1">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2ee5e7a6983_0_27"/>
          <p:cNvSpPr/>
          <p:nvPr/>
        </p:nvSpPr>
        <p:spPr>
          <a:xfrm>
            <a:off x="-12"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D9BE"/>
              </a:solidFill>
              <a:latin typeface="Quattrocento"/>
              <a:ea typeface="Quattrocento"/>
              <a:cs typeface="Quattrocento"/>
              <a:sym typeface="Quattrocento"/>
            </a:endParaRPr>
          </a:p>
        </p:txBody>
      </p:sp>
      <p:sp>
        <p:nvSpPr>
          <p:cNvPr id="444" name="Google Shape;444;g2ee5e7a6983_0_27"/>
          <p:cNvSpPr/>
          <p:nvPr/>
        </p:nvSpPr>
        <p:spPr>
          <a:xfrm>
            <a:off x="-73237" y="0"/>
            <a:ext cx="147036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D9BE"/>
              </a:solidFill>
              <a:latin typeface="Quattrocento"/>
              <a:ea typeface="Quattrocento"/>
              <a:cs typeface="Quattrocento"/>
              <a:sym typeface="Quattrocento"/>
            </a:endParaRPr>
          </a:p>
        </p:txBody>
      </p:sp>
      <p:sp>
        <p:nvSpPr>
          <p:cNvPr id="445" name="Google Shape;445;g2ee5e7a6983_0_27"/>
          <p:cNvSpPr/>
          <p:nvPr/>
        </p:nvSpPr>
        <p:spPr>
          <a:xfrm>
            <a:off x="932063" y="515550"/>
            <a:ext cx="12693000" cy="7146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 Illustration of Test Covered under mentioned standards</a:t>
            </a:r>
            <a:endParaRPr b="1" i="0" sz="3600" u="none" cap="none" strike="noStrike">
              <a:solidFill>
                <a:schemeClr val="dk1"/>
              </a:solidFill>
              <a:latin typeface="Calibri"/>
              <a:ea typeface="Calibri"/>
              <a:cs typeface="Calibri"/>
              <a:sym typeface="Calibri"/>
            </a:endParaRPr>
          </a:p>
        </p:txBody>
      </p:sp>
      <p:pic>
        <p:nvPicPr>
          <p:cNvPr id="446" name="Google Shape;446;g2ee5e7a6983_0_27"/>
          <p:cNvPicPr preferRelativeResize="0"/>
          <p:nvPr/>
        </p:nvPicPr>
        <p:blipFill rotWithShape="1">
          <a:blip r:embed="rId3">
            <a:alphaModFix/>
          </a:blip>
          <a:srcRect b="0" l="0" r="0" t="0"/>
          <a:stretch/>
        </p:blipFill>
        <p:spPr>
          <a:xfrm>
            <a:off x="203375" y="1127550"/>
            <a:ext cx="4486500" cy="6443100"/>
          </a:xfrm>
          <a:prstGeom prst="rect">
            <a:avLst/>
          </a:prstGeom>
          <a:noFill/>
          <a:ln>
            <a:noFill/>
          </a:ln>
        </p:spPr>
      </p:pic>
      <p:pic>
        <p:nvPicPr>
          <p:cNvPr id="447" name="Google Shape;447;g2ee5e7a6983_0_27"/>
          <p:cNvPicPr preferRelativeResize="0"/>
          <p:nvPr/>
        </p:nvPicPr>
        <p:blipFill rotWithShape="1">
          <a:blip r:embed="rId4">
            <a:alphaModFix/>
          </a:blip>
          <a:srcRect b="0" l="0" r="0" t="0"/>
          <a:stretch/>
        </p:blipFill>
        <p:spPr>
          <a:xfrm>
            <a:off x="4850650" y="1127550"/>
            <a:ext cx="9323975" cy="3955624"/>
          </a:xfrm>
          <a:prstGeom prst="rect">
            <a:avLst/>
          </a:prstGeom>
          <a:solidFill>
            <a:srgbClr val="123332"/>
          </a:solidFill>
          <a:ln>
            <a:noFill/>
          </a:ln>
        </p:spPr>
      </p:pic>
      <p:pic>
        <p:nvPicPr>
          <p:cNvPr id="448" name="Google Shape;448;g2ee5e7a6983_0_27"/>
          <p:cNvPicPr preferRelativeResize="0"/>
          <p:nvPr/>
        </p:nvPicPr>
        <p:blipFill rotWithShape="1">
          <a:blip r:embed="rId5">
            <a:alphaModFix/>
          </a:blip>
          <a:srcRect b="-4218" l="0" r="0" t="8570"/>
          <a:stretch/>
        </p:blipFill>
        <p:spPr>
          <a:xfrm>
            <a:off x="7138038" y="5183775"/>
            <a:ext cx="4749205" cy="2386875"/>
          </a:xfrm>
          <a:prstGeom prst="rect">
            <a:avLst/>
          </a:prstGeom>
          <a:solidFill>
            <a:srgbClr val="123332"/>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2ea2ac5a2c1_0_132"/>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g2ea2ac5a2c1_0_132"/>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456" name="Google Shape;456;g2ea2ac5a2c1_0_132"/>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457" name="Google Shape;457;g2ea2ac5a2c1_0_132"/>
          <p:cNvSpPr/>
          <p:nvPr/>
        </p:nvSpPr>
        <p:spPr>
          <a:xfrm>
            <a:off x="661876" y="537300"/>
            <a:ext cx="7820400" cy="556200"/>
          </a:xfrm>
          <a:prstGeom prst="rect">
            <a:avLst/>
          </a:prstGeom>
          <a:noFill/>
          <a:ln>
            <a:noFill/>
          </a:ln>
        </p:spPr>
        <p:txBody>
          <a:bodyPr anchorCtr="0" anchor="t" bIns="45700" lIns="91425" spcFirstLastPara="1" rIns="91425" wrap="square" tIns="45700">
            <a:noAutofit/>
          </a:bodyPr>
          <a:lstStyle/>
          <a:p>
            <a:pPr indent="0" lvl="0" marL="0" marR="0" rtl="0" algn="l">
              <a:lnSpc>
                <a:spcPct val="124971"/>
              </a:lnSpc>
              <a:spcBef>
                <a:spcPts val="0"/>
              </a:spcBef>
              <a:spcAft>
                <a:spcPts val="0"/>
              </a:spcAft>
              <a:buClr>
                <a:srgbClr val="FFD9BE"/>
              </a:buClr>
              <a:buSzPts val="3504"/>
              <a:buFont typeface="Quattrocento"/>
              <a:buNone/>
            </a:pPr>
            <a:r>
              <a:rPr b="1" i="0" lang="en-US" sz="3600" u="none" cap="none" strike="noStrike">
                <a:solidFill>
                  <a:srgbClr val="FFD9BE"/>
                </a:solidFill>
                <a:latin typeface="Quattrocento"/>
                <a:ea typeface="Quattrocento"/>
                <a:cs typeface="Quattrocento"/>
                <a:sym typeface="Quattrocento"/>
              </a:rPr>
              <a:t>Maintenance and Repair of the Hull</a:t>
            </a:r>
            <a:endParaRPr b="1" i="0" sz="3600" u="none" cap="none" strike="noStrike">
              <a:solidFill>
                <a:schemeClr val="dk1"/>
              </a:solidFill>
              <a:latin typeface="Calibri"/>
              <a:ea typeface="Calibri"/>
              <a:cs typeface="Calibri"/>
              <a:sym typeface="Calibri"/>
            </a:endParaRPr>
          </a:p>
        </p:txBody>
      </p:sp>
      <p:sp>
        <p:nvSpPr>
          <p:cNvPr id="458" name="Google Shape;458;g2ea2ac5a2c1_0_132"/>
          <p:cNvSpPr/>
          <p:nvPr/>
        </p:nvSpPr>
        <p:spPr>
          <a:xfrm>
            <a:off x="850950" y="2508400"/>
            <a:ext cx="2941800" cy="548700"/>
          </a:xfrm>
          <a:prstGeom prst="rect">
            <a:avLst/>
          </a:prstGeom>
          <a:noFill/>
          <a:ln>
            <a:noFill/>
          </a:ln>
        </p:spPr>
        <p:txBody>
          <a:bodyPr anchorCtr="0" anchor="t" bIns="45700" lIns="91425" spcFirstLastPara="1" rIns="91425" wrap="square" tIns="45700">
            <a:noAutofit/>
          </a:bodyPr>
          <a:lstStyle/>
          <a:p>
            <a:pPr indent="0" lvl="0" marL="0" marR="0" rtl="0" algn="l">
              <a:lnSpc>
                <a:spcPct val="159973"/>
              </a:lnSpc>
              <a:spcBef>
                <a:spcPts val="0"/>
              </a:spcBef>
              <a:spcAft>
                <a:spcPts val="0"/>
              </a:spcAft>
              <a:buClr>
                <a:srgbClr val="F9EEE7"/>
              </a:buClr>
              <a:buSzPts val="1489"/>
              <a:buFont typeface="Quattrocento"/>
              <a:buNone/>
            </a:pPr>
            <a:r>
              <a:rPr b="1" i="0" lang="en-US" sz="2000" u="none" cap="none" strike="noStrike">
                <a:solidFill>
                  <a:srgbClr val="F9EEE7"/>
                </a:solidFill>
                <a:latin typeface="Quattrocento"/>
                <a:ea typeface="Quattrocento"/>
                <a:cs typeface="Quattrocento"/>
                <a:sym typeface="Quattrocento"/>
              </a:rPr>
              <a:t>Regular Inspections</a:t>
            </a:r>
            <a:endParaRPr b="1" i="0" sz="2000" u="none" cap="none" strike="noStrike">
              <a:solidFill>
                <a:schemeClr val="dk1"/>
              </a:solidFill>
              <a:latin typeface="Calibri"/>
              <a:ea typeface="Calibri"/>
              <a:cs typeface="Calibri"/>
              <a:sym typeface="Calibri"/>
            </a:endParaRPr>
          </a:p>
        </p:txBody>
      </p:sp>
      <p:sp>
        <p:nvSpPr>
          <p:cNvPr id="459" name="Google Shape;459;g2ea2ac5a2c1_0_132"/>
          <p:cNvSpPr/>
          <p:nvPr/>
        </p:nvSpPr>
        <p:spPr>
          <a:xfrm>
            <a:off x="3792748" y="2508400"/>
            <a:ext cx="4500300" cy="604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F9EEE7"/>
              </a:buClr>
              <a:buSzPts val="1489"/>
              <a:buFont typeface="Quattrocento"/>
              <a:buNone/>
            </a:pPr>
            <a:r>
              <a:rPr b="0" i="0" lang="en-US" sz="1800" u="none" cap="none" strike="noStrike">
                <a:solidFill>
                  <a:srgbClr val="F9EEE7"/>
                </a:solidFill>
                <a:latin typeface="Quattrocento"/>
                <a:ea typeface="Quattrocento"/>
                <a:cs typeface="Quattrocento"/>
                <a:sym typeface="Quattrocento"/>
              </a:rPr>
              <a:t>Checking the hull for cracks, corrosion, or damage to ensure structural integrity.</a:t>
            </a:r>
            <a:endParaRPr b="0" i="0" sz="1800" u="none" cap="none" strike="noStrike">
              <a:solidFill>
                <a:schemeClr val="dk1"/>
              </a:solidFill>
              <a:latin typeface="Calibri"/>
              <a:ea typeface="Calibri"/>
              <a:cs typeface="Calibri"/>
              <a:sym typeface="Calibri"/>
            </a:endParaRPr>
          </a:p>
        </p:txBody>
      </p:sp>
      <p:sp>
        <p:nvSpPr>
          <p:cNvPr id="460" name="Google Shape;460;g2ea2ac5a2c1_0_132"/>
          <p:cNvSpPr/>
          <p:nvPr/>
        </p:nvSpPr>
        <p:spPr>
          <a:xfrm>
            <a:off x="661868" y="3234214"/>
            <a:ext cx="7820400" cy="11493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2ea2ac5a2c1_0_132"/>
          <p:cNvSpPr/>
          <p:nvPr/>
        </p:nvSpPr>
        <p:spPr>
          <a:xfrm>
            <a:off x="850950" y="3355175"/>
            <a:ext cx="2941800" cy="604800"/>
          </a:xfrm>
          <a:prstGeom prst="rect">
            <a:avLst/>
          </a:prstGeom>
          <a:noFill/>
          <a:ln>
            <a:noFill/>
          </a:ln>
        </p:spPr>
        <p:txBody>
          <a:bodyPr anchorCtr="0" anchor="t" bIns="45700" lIns="91425" spcFirstLastPara="1" rIns="91425" wrap="square" tIns="45700">
            <a:noAutofit/>
          </a:bodyPr>
          <a:lstStyle/>
          <a:p>
            <a:pPr indent="0" lvl="0" marL="0" marR="0" rtl="0" algn="l">
              <a:lnSpc>
                <a:spcPct val="159973"/>
              </a:lnSpc>
              <a:spcBef>
                <a:spcPts val="0"/>
              </a:spcBef>
              <a:spcAft>
                <a:spcPts val="0"/>
              </a:spcAft>
              <a:buClr>
                <a:srgbClr val="F9EEE7"/>
              </a:buClr>
              <a:buSzPts val="1489"/>
              <a:buFont typeface="Quattrocento"/>
              <a:buNone/>
            </a:pPr>
            <a:r>
              <a:rPr b="1" i="0" lang="en-US" sz="2000" u="none" cap="none" strike="noStrike">
                <a:solidFill>
                  <a:srgbClr val="F9EEE7"/>
                </a:solidFill>
                <a:latin typeface="Quattrocento"/>
                <a:ea typeface="Quattrocento"/>
                <a:cs typeface="Quattrocento"/>
                <a:sym typeface="Quattrocento"/>
              </a:rPr>
              <a:t>Antifouling Coatings</a:t>
            </a:r>
            <a:endParaRPr b="1" i="0" sz="2000" u="none" cap="none" strike="noStrike">
              <a:solidFill>
                <a:schemeClr val="dk1"/>
              </a:solidFill>
              <a:latin typeface="Calibri"/>
              <a:ea typeface="Calibri"/>
              <a:cs typeface="Calibri"/>
              <a:sym typeface="Calibri"/>
            </a:endParaRPr>
          </a:p>
        </p:txBody>
      </p:sp>
      <p:sp>
        <p:nvSpPr>
          <p:cNvPr id="462" name="Google Shape;462;g2ea2ac5a2c1_0_132"/>
          <p:cNvSpPr/>
          <p:nvPr/>
        </p:nvSpPr>
        <p:spPr>
          <a:xfrm>
            <a:off x="3792873" y="3355175"/>
            <a:ext cx="4500300" cy="9072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89"/>
              <a:buFont typeface="Quattrocento"/>
              <a:buNone/>
            </a:pPr>
            <a:r>
              <a:rPr b="0" i="0" lang="en-US" sz="1800" u="none" cap="none" strike="noStrike">
                <a:solidFill>
                  <a:srgbClr val="F9EEE7"/>
                </a:solidFill>
                <a:latin typeface="Quattrocento"/>
                <a:ea typeface="Quattrocento"/>
                <a:cs typeface="Quattrocento"/>
                <a:sym typeface="Quattrocento"/>
              </a:rPr>
              <a:t>Applying specialized paints to prevent the buildup of marine growth and improve hydrodynamics.</a:t>
            </a:r>
            <a:endParaRPr b="0" i="0" sz="1800" u="none" cap="none" strike="noStrike">
              <a:solidFill>
                <a:schemeClr val="dk1"/>
              </a:solidFill>
              <a:latin typeface="Calibri"/>
              <a:ea typeface="Calibri"/>
              <a:cs typeface="Calibri"/>
              <a:sym typeface="Calibri"/>
            </a:endParaRPr>
          </a:p>
        </p:txBody>
      </p:sp>
      <p:sp>
        <p:nvSpPr>
          <p:cNvPr id="463" name="Google Shape;463;g2ea2ac5a2c1_0_132"/>
          <p:cNvSpPr/>
          <p:nvPr/>
        </p:nvSpPr>
        <p:spPr>
          <a:xfrm>
            <a:off x="850950" y="4504375"/>
            <a:ext cx="2941800" cy="604800"/>
          </a:xfrm>
          <a:prstGeom prst="rect">
            <a:avLst/>
          </a:prstGeom>
          <a:noFill/>
          <a:ln>
            <a:noFill/>
          </a:ln>
        </p:spPr>
        <p:txBody>
          <a:bodyPr anchorCtr="0" anchor="t" bIns="45700" lIns="91425" spcFirstLastPara="1" rIns="91425" wrap="square" tIns="45700">
            <a:noAutofit/>
          </a:bodyPr>
          <a:lstStyle/>
          <a:p>
            <a:pPr indent="0" lvl="0" marL="0" marR="0" rtl="0" algn="l">
              <a:lnSpc>
                <a:spcPct val="159973"/>
              </a:lnSpc>
              <a:spcBef>
                <a:spcPts val="0"/>
              </a:spcBef>
              <a:spcAft>
                <a:spcPts val="0"/>
              </a:spcAft>
              <a:buClr>
                <a:srgbClr val="F9EEE7"/>
              </a:buClr>
              <a:buSzPts val="1489"/>
              <a:buFont typeface="Quattrocento"/>
              <a:buNone/>
            </a:pPr>
            <a:r>
              <a:rPr b="1" i="0" lang="en-US" sz="2000" u="none" cap="none" strike="noStrike">
                <a:solidFill>
                  <a:srgbClr val="F9EEE7"/>
                </a:solidFill>
                <a:latin typeface="Quattrocento"/>
                <a:ea typeface="Quattrocento"/>
                <a:cs typeface="Quattrocento"/>
                <a:sym typeface="Quattrocento"/>
              </a:rPr>
              <a:t>Hull Cleaning</a:t>
            </a:r>
            <a:endParaRPr b="1" i="0" sz="2000" u="none" cap="none" strike="noStrike">
              <a:solidFill>
                <a:schemeClr val="dk1"/>
              </a:solidFill>
              <a:latin typeface="Calibri"/>
              <a:ea typeface="Calibri"/>
              <a:cs typeface="Calibri"/>
              <a:sym typeface="Calibri"/>
            </a:endParaRPr>
          </a:p>
        </p:txBody>
      </p:sp>
      <p:sp>
        <p:nvSpPr>
          <p:cNvPr id="464" name="Google Shape;464;g2ea2ac5a2c1_0_132"/>
          <p:cNvSpPr/>
          <p:nvPr/>
        </p:nvSpPr>
        <p:spPr>
          <a:xfrm>
            <a:off x="3792873" y="4504375"/>
            <a:ext cx="4500300" cy="9072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89"/>
              <a:buFont typeface="Quattrocento"/>
              <a:buNone/>
            </a:pPr>
            <a:r>
              <a:rPr b="0" i="0" lang="en-US" sz="1800" u="none" cap="none" strike="noStrike">
                <a:solidFill>
                  <a:srgbClr val="F9EEE7"/>
                </a:solidFill>
                <a:latin typeface="Quattrocento"/>
                <a:ea typeface="Quattrocento"/>
                <a:cs typeface="Quattrocento"/>
                <a:sym typeface="Quattrocento"/>
              </a:rPr>
              <a:t>Removing debris, algae, and other fouling to maintain the hull's smooth surface and performance.</a:t>
            </a:r>
            <a:endParaRPr b="0" i="0" sz="1800" u="none" cap="none" strike="noStrike">
              <a:solidFill>
                <a:schemeClr val="dk1"/>
              </a:solidFill>
              <a:latin typeface="Calibri"/>
              <a:ea typeface="Calibri"/>
              <a:cs typeface="Calibri"/>
              <a:sym typeface="Calibri"/>
            </a:endParaRPr>
          </a:p>
        </p:txBody>
      </p:sp>
      <p:sp>
        <p:nvSpPr>
          <p:cNvPr id="465" name="Google Shape;465;g2ea2ac5a2c1_0_132"/>
          <p:cNvSpPr/>
          <p:nvPr/>
        </p:nvSpPr>
        <p:spPr>
          <a:xfrm>
            <a:off x="661868" y="5532596"/>
            <a:ext cx="7820400" cy="11493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g2ea2ac5a2c1_0_132"/>
          <p:cNvSpPr/>
          <p:nvPr/>
        </p:nvSpPr>
        <p:spPr>
          <a:xfrm>
            <a:off x="850950" y="5653575"/>
            <a:ext cx="2941800" cy="604800"/>
          </a:xfrm>
          <a:prstGeom prst="rect">
            <a:avLst/>
          </a:prstGeom>
          <a:noFill/>
          <a:ln>
            <a:noFill/>
          </a:ln>
        </p:spPr>
        <p:txBody>
          <a:bodyPr anchorCtr="0" anchor="t" bIns="45700" lIns="91425" spcFirstLastPara="1" rIns="91425" wrap="square" tIns="45700">
            <a:noAutofit/>
          </a:bodyPr>
          <a:lstStyle/>
          <a:p>
            <a:pPr indent="0" lvl="0" marL="0" marR="0" rtl="0" algn="l">
              <a:lnSpc>
                <a:spcPct val="159973"/>
              </a:lnSpc>
              <a:spcBef>
                <a:spcPts val="0"/>
              </a:spcBef>
              <a:spcAft>
                <a:spcPts val="0"/>
              </a:spcAft>
              <a:buClr>
                <a:srgbClr val="F9EEE7"/>
              </a:buClr>
              <a:buSzPts val="1489"/>
              <a:buFont typeface="Quattrocento"/>
              <a:buNone/>
            </a:pPr>
            <a:r>
              <a:rPr b="1" i="0" lang="en-US" sz="2000" u="none" cap="none" strike="noStrike">
                <a:solidFill>
                  <a:srgbClr val="F9EEE7"/>
                </a:solidFill>
                <a:latin typeface="Quattrocento"/>
                <a:ea typeface="Quattrocento"/>
                <a:cs typeface="Quattrocento"/>
                <a:sym typeface="Quattrocento"/>
              </a:rPr>
              <a:t>Repair and Retrofitting</a:t>
            </a:r>
            <a:endParaRPr b="1" i="0" sz="2000" u="none" cap="none" strike="noStrike">
              <a:solidFill>
                <a:schemeClr val="dk1"/>
              </a:solidFill>
              <a:latin typeface="Calibri"/>
              <a:ea typeface="Calibri"/>
              <a:cs typeface="Calibri"/>
              <a:sym typeface="Calibri"/>
            </a:endParaRPr>
          </a:p>
        </p:txBody>
      </p:sp>
      <p:sp>
        <p:nvSpPr>
          <p:cNvPr id="467" name="Google Shape;467;g2ea2ac5a2c1_0_132"/>
          <p:cNvSpPr/>
          <p:nvPr/>
        </p:nvSpPr>
        <p:spPr>
          <a:xfrm>
            <a:off x="3792873" y="5653575"/>
            <a:ext cx="4500300" cy="9072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89"/>
              <a:buFont typeface="Quattrocento"/>
              <a:buNone/>
            </a:pPr>
            <a:r>
              <a:rPr b="0" i="0" lang="en-US" sz="1800" u="none" cap="none" strike="noStrike">
                <a:solidFill>
                  <a:srgbClr val="F9EEE7"/>
                </a:solidFill>
                <a:latin typeface="Quattrocento"/>
                <a:ea typeface="Quattrocento"/>
                <a:cs typeface="Quattrocento"/>
                <a:sym typeface="Quattrocento"/>
              </a:rPr>
              <a:t>Addressing any issues through patching, reinforcing, or replacing damaged sections of the hull.</a:t>
            </a:r>
            <a:endParaRPr b="0" i="0" sz="1800" u="none" cap="none" strike="noStrike">
              <a:solidFill>
                <a:schemeClr val="dk1"/>
              </a:solidFill>
              <a:latin typeface="Calibri"/>
              <a:ea typeface="Calibri"/>
              <a:cs typeface="Calibri"/>
              <a:sym typeface="Calibri"/>
            </a:endParaRPr>
          </a:p>
        </p:txBody>
      </p:sp>
      <p:sp>
        <p:nvSpPr>
          <p:cNvPr id="468" name="Google Shape;468;g2ea2ac5a2c1_0_132"/>
          <p:cNvSpPr txBox="1"/>
          <p:nvPr/>
        </p:nvSpPr>
        <p:spPr>
          <a:xfrm>
            <a:off x="325125" y="7528425"/>
            <a:ext cx="82581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F9EEE7"/>
                </a:solidFill>
                <a:uFill>
                  <a:noFill/>
                </a:uFill>
                <a:latin typeface="Quattrocento"/>
                <a:ea typeface="Quattrocento"/>
                <a:cs typeface="Quattrocento"/>
                <a:sym typeface="Quattrocento"/>
                <a:hlinkClick r:id="rId4">
                  <a:extLst>
                    <a:ext uri="{A12FA001-AC4F-418D-AE19-62706E023703}">
                      <ahyp:hlinkClr val="tx"/>
                    </a:ext>
                  </a:extLst>
                </a:hlinkClick>
              </a:rPr>
              <a:t>Indian Standards related to Hull Repair</a:t>
            </a:r>
            <a:r>
              <a:rPr b="1" i="1" lang="en-US" sz="1800">
                <a:solidFill>
                  <a:srgbClr val="F9EEE7"/>
                </a:solidFill>
                <a:latin typeface="Quattrocento"/>
                <a:ea typeface="Quattrocento"/>
                <a:cs typeface="Quattrocento"/>
                <a:sym typeface="Quattrocento"/>
              </a:rPr>
              <a:t> </a:t>
            </a:r>
            <a:endParaRPr b="1" i="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76b102c85a_0_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g276b102c85a_0_0"/>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476" name="Google Shape;476;g276b102c85a_0_0"/>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477" name="Google Shape;477;g276b102c85a_0_0"/>
          <p:cNvSpPr/>
          <p:nvPr/>
        </p:nvSpPr>
        <p:spPr>
          <a:xfrm>
            <a:off x="6350450" y="370346"/>
            <a:ext cx="7416000" cy="1855500"/>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FFD9BE"/>
              </a:buClr>
              <a:buSzPts val="6312"/>
              <a:buFont typeface="Quattrocento"/>
              <a:buNone/>
            </a:pPr>
            <a:r>
              <a:rPr b="1" i="0" lang="en-US" sz="4800" u="none" cap="none" strike="noStrike">
                <a:solidFill>
                  <a:srgbClr val="FFD9BE"/>
                </a:solidFill>
                <a:latin typeface="Quattrocento"/>
                <a:ea typeface="Quattrocento"/>
                <a:cs typeface="Quattrocento"/>
                <a:sym typeface="Quattrocento"/>
              </a:rPr>
              <a:t>Ship  Superstructure: An Introduction</a:t>
            </a:r>
            <a:endParaRPr b="1" i="0" sz="4800" u="none" cap="none" strike="noStrike">
              <a:solidFill>
                <a:schemeClr val="dk1"/>
              </a:solidFill>
              <a:latin typeface="Calibri"/>
              <a:ea typeface="Calibri"/>
              <a:cs typeface="Calibri"/>
              <a:sym typeface="Calibri"/>
            </a:endParaRPr>
          </a:p>
        </p:txBody>
      </p:sp>
      <p:sp>
        <p:nvSpPr>
          <p:cNvPr id="478" name="Google Shape;478;g276b102c85a_0_0"/>
          <p:cNvSpPr/>
          <p:nvPr/>
        </p:nvSpPr>
        <p:spPr>
          <a:xfrm>
            <a:off x="6350450" y="2225849"/>
            <a:ext cx="7416000" cy="52296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2400" u="none" cap="none" strike="noStrike">
                <a:solidFill>
                  <a:srgbClr val="F9EEE7"/>
                </a:solidFill>
                <a:latin typeface="Quattrocento"/>
                <a:ea typeface="Quattrocento"/>
                <a:cs typeface="Quattrocento"/>
                <a:sym typeface="Quattrocento"/>
              </a:rPr>
              <a:t>The superstructure of a ship is the uppermost part of the hull that extends above the main deck. It houses essential equipment, living spaces, and navigational instruments. Superstructures play a crucial role in the functionality and safety of a ship, providing vital spaces for crew, cargo, and operation. In this presentation will learn about the ship superstructures, exploring their construction, design, and significance.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276b102c85a_0_9"/>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g276b102c85a_0_9"/>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486" name="Google Shape;486;g276b102c85a_0_9"/>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487" name="Google Shape;487;g276b102c85a_0_9"/>
          <p:cNvSpPr/>
          <p:nvPr/>
        </p:nvSpPr>
        <p:spPr>
          <a:xfrm>
            <a:off x="6350437" y="759142"/>
            <a:ext cx="7416000" cy="1452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Superstructure- </a:t>
            </a:r>
            <a:endParaRPr b="1" i="0" sz="3600" u="none" cap="none" strike="noStrike">
              <a:solidFill>
                <a:srgbClr val="FFD9BE"/>
              </a:solidFill>
              <a:latin typeface="Quattrocento"/>
              <a:ea typeface="Quattrocento"/>
              <a:cs typeface="Quattrocento"/>
              <a:sym typeface="Quattrocento"/>
            </a:endParaRPr>
          </a:p>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More Than Just a Roof</a:t>
            </a:r>
            <a:endParaRPr b="1" i="0" sz="3600" u="none" cap="none" strike="noStrike">
              <a:solidFill>
                <a:schemeClr val="dk1"/>
              </a:solidFill>
              <a:latin typeface="Calibri"/>
              <a:ea typeface="Calibri"/>
              <a:cs typeface="Calibri"/>
              <a:sym typeface="Calibri"/>
            </a:endParaRPr>
          </a:p>
        </p:txBody>
      </p:sp>
      <p:sp>
        <p:nvSpPr>
          <p:cNvPr id="488" name="Google Shape;488;g276b102c85a_0_9"/>
          <p:cNvSpPr/>
          <p:nvPr/>
        </p:nvSpPr>
        <p:spPr>
          <a:xfrm>
            <a:off x="6350425" y="2845063"/>
            <a:ext cx="7416000" cy="46815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2400" u="none" cap="none" strike="noStrike">
                <a:solidFill>
                  <a:srgbClr val="F9EEE7"/>
                </a:solidFill>
                <a:latin typeface="Quattrocento"/>
                <a:ea typeface="Quattrocento"/>
                <a:cs typeface="Quattrocento"/>
                <a:sym typeface="Quattrocento"/>
              </a:rPr>
              <a:t>The ship's superstructure is much more than just a roof over the deck. It houses vital components that enable the ship to function, navigate, and transport cargo safely. From the bridge where the captain navigates to the accommodation spaces that provide comfort for the crew, the superstructure plays a critical role in ensuring the success of every journey.</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276b102c85a_0_72"/>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g276b102c85a_0_72"/>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g276b102c85a_0_72"/>
          <p:cNvSpPr/>
          <p:nvPr/>
        </p:nvSpPr>
        <p:spPr>
          <a:xfrm>
            <a:off x="2636528" y="500550"/>
            <a:ext cx="9283200" cy="535200"/>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FFD9BE"/>
              </a:buClr>
              <a:buSzPts val="3372"/>
              <a:buFont typeface="Quattrocento"/>
              <a:buNone/>
            </a:pPr>
            <a:r>
              <a:rPr b="1" i="0" lang="en-US" sz="3600" u="none" cap="none" strike="noStrike">
                <a:solidFill>
                  <a:srgbClr val="FFD9BE"/>
                </a:solidFill>
                <a:latin typeface="Quattrocento"/>
                <a:ea typeface="Quattrocento"/>
                <a:cs typeface="Quattrocento"/>
                <a:sym typeface="Quattrocento"/>
              </a:rPr>
              <a:t>Types of Ship Superstructure</a:t>
            </a:r>
            <a:endParaRPr b="1" i="0" sz="3600" u="none" cap="none" strike="noStrike">
              <a:solidFill>
                <a:schemeClr val="dk1"/>
              </a:solidFill>
              <a:latin typeface="Calibri"/>
              <a:ea typeface="Calibri"/>
              <a:cs typeface="Calibri"/>
              <a:sym typeface="Calibri"/>
            </a:endParaRPr>
          </a:p>
        </p:txBody>
      </p:sp>
      <p:sp>
        <p:nvSpPr>
          <p:cNvPr id="497" name="Google Shape;497;g276b102c85a_0_72"/>
          <p:cNvSpPr/>
          <p:nvPr/>
        </p:nvSpPr>
        <p:spPr>
          <a:xfrm>
            <a:off x="2898100" y="1308735"/>
            <a:ext cx="22800" cy="64203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g276b102c85a_0_72"/>
          <p:cNvSpPr/>
          <p:nvPr/>
        </p:nvSpPr>
        <p:spPr>
          <a:xfrm>
            <a:off x="3114139" y="1706701"/>
            <a:ext cx="636900" cy="228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g276b102c85a_0_72"/>
          <p:cNvSpPr/>
          <p:nvPr/>
        </p:nvSpPr>
        <p:spPr>
          <a:xfrm>
            <a:off x="2704683" y="1513403"/>
            <a:ext cx="409500" cy="409500"/>
          </a:xfrm>
          <a:prstGeom prst="roundRect">
            <a:avLst>
              <a:gd fmla="val 1333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g276b102c85a_0_72"/>
          <p:cNvSpPr/>
          <p:nvPr/>
        </p:nvSpPr>
        <p:spPr>
          <a:xfrm>
            <a:off x="2863870" y="1589603"/>
            <a:ext cx="90900" cy="25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23"/>
              <a:buFont typeface="Quattrocento"/>
              <a:buNone/>
            </a:pPr>
            <a:r>
              <a:rPr b="0" i="0" lang="en-US" sz="2023" u="none" cap="none" strike="noStrike">
                <a:solidFill>
                  <a:srgbClr val="FFD9BE"/>
                </a:solidFill>
                <a:latin typeface="Quattrocento"/>
                <a:ea typeface="Quattrocento"/>
                <a:cs typeface="Quattrocento"/>
                <a:sym typeface="Quattrocento"/>
              </a:rPr>
              <a:t>1</a:t>
            </a:r>
            <a:endParaRPr b="0" i="0" sz="2023" u="none" cap="none" strike="noStrike">
              <a:solidFill>
                <a:schemeClr val="dk1"/>
              </a:solidFill>
              <a:latin typeface="Calibri"/>
              <a:ea typeface="Calibri"/>
              <a:cs typeface="Calibri"/>
              <a:sym typeface="Calibri"/>
            </a:endParaRPr>
          </a:p>
        </p:txBody>
      </p:sp>
      <p:sp>
        <p:nvSpPr>
          <p:cNvPr id="501" name="Google Shape;501;g276b102c85a_0_72"/>
          <p:cNvSpPr/>
          <p:nvPr/>
        </p:nvSpPr>
        <p:spPr>
          <a:xfrm>
            <a:off x="3910370" y="1490663"/>
            <a:ext cx="2141100" cy="267600"/>
          </a:xfrm>
          <a:prstGeom prst="rect">
            <a:avLst/>
          </a:prstGeom>
          <a:noFill/>
          <a:ln>
            <a:noFill/>
          </a:ln>
        </p:spPr>
        <p:txBody>
          <a:bodyPr anchorCtr="0" anchor="t" bIns="45700" lIns="91425" spcFirstLastPara="1" rIns="91425" wrap="square" tIns="45700">
            <a:noAutofit/>
          </a:bodyPr>
          <a:lstStyle/>
          <a:p>
            <a:pPr indent="0" lvl="0" marL="0" marR="0" rtl="0" algn="l">
              <a:lnSpc>
                <a:spcPct val="125029"/>
              </a:lnSpc>
              <a:spcBef>
                <a:spcPts val="0"/>
              </a:spcBef>
              <a:spcAft>
                <a:spcPts val="0"/>
              </a:spcAft>
              <a:buClr>
                <a:srgbClr val="FFD9BE"/>
              </a:buClr>
              <a:buSzPts val="1686"/>
              <a:buFont typeface="Quattrocento"/>
              <a:buNone/>
            </a:pPr>
            <a:r>
              <a:rPr b="1" i="0" lang="en-US" sz="2400" u="none" cap="none" strike="noStrike">
                <a:solidFill>
                  <a:srgbClr val="FFD9BE"/>
                </a:solidFill>
                <a:latin typeface="Quattrocento"/>
                <a:ea typeface="Quattrocento"/>
                <a:cs typeface="Quattrocento"/>
                <a:sym typeface="Quattrocento"/>
              </a:rPr>
              <a:t>Forecastle</a:t>
            </a:r>
            <a:endParaRPr b="1" i="0" sz="2400" u="none" cap="none" strike="noStrike">
              <a:solidFill>
                <a:schemeClr val="dk1"/>
              </a:solidFill>
              <a:latin typeface="Calibri"/>
              <a:ea typeface="Calibri"/>
              <a:cs typeface="Calibri"/>
              <a:sym typeface="Calibri"/>
            </a:endParaRPr>
          </a:p>
        </p:txBody>
      </p:sp>
      <p:sp>
        <p:nvSpPr>
          <p:cNvPr id="502" name="Google Shape;502;g276b102c85a_0_72"/>
          <p:cNvSpPr/>
          <p:nvPr/>
        </p:nvSpPr>
        <p:spPr>
          <a:xfrm>
            <a:off x="3910370" y="1867376"/>
            <a:ext cx="8083500" cy="582600"/>
          </a:xfrm>
          <a:prstGeom prst="rect">
            <a:avLst/>
          </a:prstGeom>
          <a:noFill/>
          <a:ln>
            <a:noFill/>
          </a:ln>
        </p:spPr>
        <p:txBody>
          <a:bodyPr anchorCtr="0" anchor="t" bIns="45700" lIns="91425" spcFirstLastPara="1" rIns="91425" wrap="square" tIns="45700">
            <a:noAutofit/>
          </a:bodyPr>
          <a:lstStyle/>
          <a:p>
            <a:pPr indent="0" lvl="0" marL="0" marR="0" rtl="0" algn="just">
              <a:lnSpc>
                <a:spcPct val="160014"/>
              </a:lnSpc>
              <a:spcBef>
                <a:spcPts val="0"/>
              </a:spcBef>
              <a:spcAft>
                <a:spcPts val="0"/>
              </a:spcAft>
              <a:buClr>
                <a:srgbClr val="F9EEE7"/>
              </a:buClr>
              <a:buSzPts val="1433"/>
              <a:buFont typeface="Quattrocento"/>
              <a:buNone/>
            </a:pPr>
            <a:r>
              <a:rPr b="0" i="0" lang="en-US" sz="1833" u="none" cap="none" strike="noStrike">
                <a:solidFill>
                  <a:srgbClr val="F9EEE7"/>
                </a:solidFill>
                <a:latin typeface="Quattrocento"/>
                <a:ea typeface="Quattrocento"/>
                <a:cs typeface="Quattrocento"/>
                <a:sym typeface="Quattrocento"/>
              </a:rPr>
              <a:t>The forecastle is the superstructure located at the bow (front) of the ship. It typically houses the anchor windlass, chain lockers, and crew quarters.</a:t>
            </a:r>
            <a:endParaRPr b="0" i="0" sz="1833" u="none" cap="none" strike="noStrike">
              <a:solidFill>
                <a:schemeClr val="dk1"/>
              </a:solidFill>
              <a:latin typeface="Calibri"/>
              <a:ea typeface="Calibri"/>
              <a:cs typeface="Calibri"/>
              <a:sym typeface="Calibri"/>
            </a:endParaRPr>
          </a:p>
        </p:txBody>
      </p:sp>
      <p:sp>
        <p:nvSpPr>
          <p:cNvPr id="503" name="Google Shape;503;g276b102c85a_0_72"/>
          <p:cNvSpPr/>
          <p:nvPr/>
        </p:nvSpPr>
        <p:spPr>
          <a:xfrm>
            <a:off x="3114139" y="3211651"/>
            <a:ext cx="636900" cy="228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g276b102c85a_0_72"/>
          <p:cNvSpPr/>
          <p:nvPr/>
        </p:nvSpPr>
        <p:spPr>
          <a:xfrm>
            <a:off x="2704683" y="3018353"/>
            <a:ext cx="409500" cy="409500"/>
          </a:xfrm>
          <a:prstGeom prst="roundRect">
            <a:avLst>
              <a:gd fmla="val 1333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g276b102c85a_0_72"/>
          <p:cNvSpPr/>
          <p:nvPr/>
        </p:nvSpPr>
        <p:spPr>
          <a:xfrm>
            <a:off x="2840534" y="3094553"/>
            <a:ext cx="137700" cy="25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23"/>
              <a:buFont typeface="Quattrocento"/>
              <a:buNone/>
            </a:pPr>
            <a:r>
              <a:rPr b="0" i="0" lang="en-US" sz="2023" u="none" cap="none" strike="noStrike">
                <a:solidFill>
                  <a:srgbClr val="FFD9BE"/>
                </a:solidFill>
                <a:latin typeface="Quattrocento"/>
                <a:ea typeface="Quattrocento"/>
                <a:cs typeface="Quattrocento"/>
                <a:sym typeface="Quattrocento"/>
              </a:rPr>
              <a:t>2</a:t>
            </a:r>
            <a:endParaRPr b="0" i="0" sz="2023" u="none" cap="none" strike="noStrike">
              <a:solidFill>
                <a:schemeClr val="dk1"/>
              </a:solidFill>
              <a:latin typeface="Calibri"/>
              <a:ea typeface="Calibri"/>
              <a:cs typeface="Calibri"/>
              <a:sym typeface="Calibri"/>
            </a:endParaRPr>
          </a:p>
        </p:txBody>
      </p:sp>
      <p:sp>
        <p:nvSpPr>
          <p:cNvPr id="506" name="Google Shape;506;g276b102c85a_0_72"/>
          <p:cNvSpPr/>
          <p:nvPr/>
        </p:nvSpPr>
        <p:spPr>
          <a:xfrm>
            <a:off x="3910370" y="2995612"/>
            <a:ext cx="2141100" cy="267600"/>
          </a:xfrm>
          <a:prstGeom prst="rect">
            <a:avLst/>
          </a:prstGeom>
          <a:noFill/>
          <a:ln>
            <a:noFill/>
          </a:ln>
        </p:spPr>
        <p:txBody>
          <a:bodyPr anchorCtr="0" anchor="t" bIns="45700" lIns="91425" spcFirstLastPara="1" rIns="91425" wrap="square" tIns="45700">
            <a:noAutofit/>
          </a:bodyPr>
          <a:lstStyle/>
          <a:p>
            <a:pPr indent="0" lvl="0" marL="0" marR="0" rtl="0" algn="l">
              <a:lnSpc>
                <a:spcPct val="125029"/>
              </a:lnSpc>
              <a:spcBef>
                <a:spcPts val="0"/>
              </a:spcBef>
              <a:spcAft>
                <a:spcPts val="0"/>
              </a:spcAft>
              <a:buClr>
                <a:srgbClr val="FFD9BE"/>
              </a:buClr>
              <a:buSzPts val="1686"/>
              <a:buFont typeface="Quattrocento"/>
              <a:buNone/>
            </a:pPr>
            <a:r>
              <a:rPr b="1" i="0" lang="en-US" sz="2400" u="none" cap="none" strike="noStrike">
                <a:solidFill>
                  <a:srgbClr val="FFD9BE"/>
                </a:solidFill>
                <a:latin typeface="Quattrocento"/>
                <a:ea typeface="Quattrocento"/>
                <a:cs typeface="Quattrocento"/>
                <a:sym typeface="Quattrocento"/>
              </a:rPr>
              <a:t>Poop Deck</a:t>
            </a:r>
            <a:endParaRPr b="1" i="0" sz="2400" u="none" cap="none" strike="noStrike">
              <a:solidFill>
                <a:schemeClr val="dk1"/>
              </a:solidFill>
              <a:latin typeface="Calibri"/>
              <a:ea typeface="Calibri"/>
              <a:cs typeface="Calibri"/>
              <a:sym typeface="Calibri"/>
            </a:endParaRPr>
          </a:p>
        </p:txBody>
      </p:sp>
      <p:sp>
        <p:nvSpPr>
          <p:cNvPr id="507" name="Google Shape;507;g276b102c85a_0_72"/>
          <p:cNvSpPr/>
          <p:nvPr/>
        </p:nvSpPr>
        <p:spPr>
          <a:xfrm>
            <a:off x="3910370" y="3372326"/>
            <a:ext cx="8083500" cy="582600"/>
          </a:xfrm>
          <a:prstGeom prst="rect">
            <a:avLst/>
          </a:prstGeom>
          <a:noFill/>
          <a:ln>
            <a:noFill/>
          </a:ln>
        </p:spPr>
        <p:txBody>
          <a:bodyPr anchorCtr="0" anchor="t" bIns="45700" lIns="91425" spcFirstLastPara="1" rIns="91425" wrap="square" tIns="45700">
            <a:noAutofit/>
          </a:bodyPr>
          <a:lstStyle/>
          <a:p>
            <a:pPr indent="0" lvl="0" marL="0" marR="0" rtl="0" algn="just">
              <a:lnSpc>
                <a:spcPct val="160014"/>
              </a:lnSpc>
              <a:spcBef>
                <a:spcPts val="0"/>
              </a:spcBef>
              <a:spcAft>
                <a:spcPts val="0"/>
              </a:spcAft>
              <a:buClr>
                <a:srgbClr val="F9EEE7"/>
              </a:buClr>
              <a:buSzPts val="1433"/>
              <a:buFont typeface="Quattrocento"/>
              <a:buNone/>
            </a:pPr>
            <a:r>
              <a:rPr b="0" i="0" lang="en-US" sz="1833" u="none" cap="none" strike="noStrike">
                <a:solidFill>
                  <a:srgbClr val="F9EEE7"/>
                </a:solidFill>
                <a:latin typeface="Quattrocento"/>
                <a:ea typeface="Quattrocento"/>
                <a:cs typeface="Quattrocento"/>
                <a:sym typeface="Quattrocento"/>
              </a:rPr>
              <a:t>The poop deck is the superstructure at the stern (rear) of the ship. It often houses the steering gear, accommodation, and the captain's bridge.</a:t>
            </a:r>
            <a:endParaRPr b="0" i="0" sz="1833" u="none" cap="none" strike="noStrike">
              <a:solidFill>
                <a:schemeClr val="dk1"/>
              </a:solidFill>
              <a:latin typeface="Calibri"/>
              <a:ea typeface="Calibri"/>
              <a:cs typeface="Calibri"/>
              <a:sym typeface="Calibri"/>
            </a:endParaRPr>
          </a:p>
        </p:txBody>
      </p:sp>
      <p:sp>
        <p:nvSpPr>
          <p:cNvPr id="508" name="Google Shape;508;g276b102c85a_0_72"/>
          <p:cNvSpPr/>
          <p:nvPr/>
        </p:nvSpPr>
        <p:spPr>
          <a:xfrm>
            <a:off x="3114139" y="4716601"/>
            <a:ext cx="636900" cy="228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g276b102c85a_0_72"/>
          <p:cNvSpPr/>
          <p:nvPr/>
        </p:nvSpPr>
        <p:spPr>
          <a:xfrm>
            <a:off x="2704683" y="4523303"/>
            <a:ext cx="409500" cy="409500"/>
          </a:xfrm>
          <a:prstGeom prst="roundRect">
            <a:avLst>
              <a:gd fmla="val 1333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g276b102c85a_0_72"/>
          <p:cNvSpPr/>
          <p:nvPr/>
        </p:nvSpPr>
        <p:spPr>
          <a:xfrm>
            <a:off x="2839462" y="4599503"/>
            <a:ext cx="139800" cy="25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23"/>
              <a:buFont typeface="Quattrocento"/>
              <a:buNone/>
            </a:pPr>
            <a:r>
              <a:rPr b="0" i="0" lang="en-US" sz="2023" u="none" cap="none" strike="noStrike">
                <a:solidFill>
                  <a:srgbClr val="FFD9BE"/>
                </a:solidFill>
                <a:latin typeface="Quattrocento"/>
                <a:ea typeface="Quattrocento"/>
                <a:cs typeface="Quattrocento"/>
                <a:sym typeface="Quattrocento"/>
              </a:rPr>
              <a:t>3</a:t>
            </a:r>
            <a:endParaRPr b="0" i="0" sz="2023" u="none" cap="none" strike="noStrike">
              <a:solidFill>
                <a:schemeClr val="dk1"/>
              </a:solidFill>
              <a:latin typeface="Calibri"/>
              <a:ea typeface="Calibri"/>
              <a:cs typeface="Calibri"/>
              <a:sym typeface="Calibri"/>
            </a:endParaRPr>
          </a:p>
        </p:txBody>
      </p:sp>
      <p:sp>
        <p:nvSpPr>
          <p:cNvPr id="511" name="Google Shape;511;g276b102c85a_0_72"/>
          <p:cNvSpPr/>
          <p:nvPr/>
        </p:nvSpPr>
        <p:spPr>
          <a:xfrm>
            <a:off x="3910378" y="4500575"/>
            <a:ext cx="3821400" cy="267600"/>
          </a:xfrm>
          <a:prstGeom prst="rect">
            <a:avLst/>
          </a:prstGeom>
          <a:noFill/>
          <a:ln>
            <a:noFill/>
          </a:ln>
        </p:spPr>
        <p:txBody>
          <a:bodyPr anchorCtr="0" anchor="t" bIns="45700" lIns="91425" spcFirstLastPara="1" rIns="91425" wrap="square" tIns="45700">
            <a:noAutofit/>
          </a:bodyPr>
          <a:lstStyle/>
          <a:p>
            <a:pPr indent="0" lvl="0" marL="0" marR="0" rtl="0" algn="l">
              <a:lnSpc>
                <a:spcPct val="125029"/>
              </a:lnSpc>
              <a:spcBef>
                <a:spcPts val="0"/>
              </a:spcBef>
              <a:spcAft>
                <a:spcPts val="0"/>
              </a:spcAft>
              <a:buClr>
                <a:srgbClr val="FFD9BE"/>
              </a:buClr>
              <a:buSzPts val="1686"/>
              <a:buFont typeface="Quattrocento"/>
              <a:buNone/>
            </a:pPr>
            <a:r>
              <a:rPr b="1" i="0" lang="en-US" sz="2400" u="none" cap="none" strike="noStrike">
                <a:solidFill>
                  <a:srgbClr val="FFD9BE"/>
                </a:solidFill>
                <a:latin typeface="Quattrocento"/>
                <a:ea typeface="Quattrocento"/>
                <a:cs typeface="Quattrocento"/>
                <a:sym typeface="Quattrocento"/>
              </a:rPr>
              <a:t>Midship Superstructure</a:t>
            </a:r>
            <a:endParaRPr b="1" i="0" sz="2400" u="none" cap="none" strike="noStrike">
              <a:solidFill>
                <a:schemeClr val="dk1"/>
              </a:solidFill>
              <a:latin typeface="Calibri"/>
              <a:ea typeface="Calibri"/>
              <a:cs typeface="Calibri"/>
              <a:sym typeface="Calibri"/>
            </a:endParaRPr>
          </a:p>
        </p:txBody>
      </p:sp>
      <p:sp>
        <p:nvSpPr>
          <p:cNvPr id="512" name="Google Shape;512;g276b102c85a_0_72"/>
          <p:cNvSpPr/>
          <p:nvPr/>
        </p:nvSpPr>
        <p:spPr>
          <a:xfrm>
            <a:off x="3910370" y="4877276"/>
            <a:ext cx="8083500" cy="873600"/>
          </a:xfrm>
          <a:prstGeom prst="rect">
            <a:avLst/>
          </a:prstGeom>
          <a:noFill/>
          <a:ln>
            <a:noFill/>
          </a:ln>
        </p:spPr>
        <p:txBody>
          <a:bodyPr anchorCtr="0" anchor="t" bIns="45700" lIns="91425" spcFirstLastPara="1" rIns="91425" wrap="square" tIns="45700">
            <a:noAutofit/>
          </a:bodyPr>
          <a:lstStyle/>
          <a:p>
            <a:pPr indent="0" lvl="0" marL="0" marR="0" rtl="0" algn="just">
              <a:lnSpc>
                <a:spcPct val="160014"/>
              </a:lnSpc>
              <a:spcBef>
                <a:spcPts val="0"/>
              </a:spcBef>
              <a:spcAft>
                <a:spcPts val="0"/>
              </a:spcAft>
              <a:buClr>
                <a:srgbClr val="F9EEE7"/>
              </a:buClr>
              <a:buSzPts val="1433"/>
              <a:buFont typeface="Quattrocento"/>
              <a:buNone/>
            </a:pPr>
            <a:r>
              <a:rPr b="0" i="0" lang="en-US" sz="1833" u="none" cap="none" strike="noStrike">
                <a:solidFill>
                  <a:srgbClr val="F9EEE7"/>
                </a:solidFill>
                <a:latin typeface="Quattrocento"/>
                <a:ea typeface="Quattrocento"/>
                <a:cs typeface="Quattrocento"/>
                <a:sym typeface="Quattrocento"/>
              </a:rPr>
              <a:t>The midship superstructure is located in the middle of the ship. It can house various facilities like cargo holds, machinery spaces, and accommodations. It often connects the forecastle and poop deck.</a:t>
            </a:r>
            <a:endParaRPr b="0" i="0" sz="1833" u="none" cap="none" strike="noStrike">
              <a:solidFill>
                <a:schemeClr val="dk1"/>
              </a:solidFill>
              <a:latin typeface="Calibri"/>
              <a:ea typeface="Calibri"/>
              <a:cs typeface="Calibri"/>
              <a:sym typeface="Calibri"/>
            </a:endParaRPr>
          </a:p>
        </p:txBody>
      </p:sp>
      <p:sp>
        <p:nvSpPr>
          <p:cNvPr id="513" name="Google Shape;513;g276b102c85a_0_72"/>
          <p:cNvSpPr/>
          <p:nvPr/>
        </p:nvSpPr>
        <p:spPr>
          <a:xfrm>
            <a:off x="3114139" y="6512778"/>
            <a:ext cx="636900" cy="228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g276b102c85a_0_72"/>
          <p:cNvSpPr/>
          <p:nvPr/>
        </p:nvSpPr>
        <p:spPr>
          <a:xfrm>
            <a:off x="2704683" y="6319480"/>
            <a:ext cx="409500" cy="409500"/>
          </a:xfrm>
          <a:prstGeom prst="roundRect">
            <a:avLst>
              <a:gd fmla="val 1333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g276b102c85a_0_72"/>
          <p:cNvSpPr/>
          <p:nvPr/>
        </p:nvSpPr>
        <p:spPr>
          <a:xfrm>
            <a:off x="2844105" y="6395680"/>
            <a:ext cx="130500" cy="25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23"/>
              <a:buFont typeface="Quattrocento"/>
              <a:buNone/>
            </a:pPr>
            <a:r>
              <a:rPr b="0" i="0" lang="en-US" sz="2023" u="none" cap="none" strike="noStrike">
                <a:solidFill>
                  <a:srgbClr val="FFD9BE"/>
                </a:solidFill>
                <a:latin typeface="Quattrocento"/>
                <a:ea typeface="Quattrocento"/>
                <a:cs typeface="Quattrocento"/>
                <a:sym typeface="Quattrocento"/>
              </a:rPr>
              <a:t>4</a:t>
            </a:r>
            <a:endParaRPr b="0" i="0" sz="2023" u="none" cap="none" strike="noStrike">
              <a:solidFill>
                <a:schemeClr val="dk1"/>
              </a:solidFill>
              <a:latin typeface="Calibri"/>
              <a:ea typeface="Calibri"/>
              <a:cs typeface="Calibri"/>
              <a:sym typeface="Calibri"/>
            </a:endParaRPr>
          </a:p>
        </p:txBody>
      </p:sp>
      <p:sp>
        <p:nvSpPr>
          <p:cNvPr id="516" name="Google Shape;516;g276b102c85a_0_72"/>
          <p:cNvSpPr/>
          <p:nvPr/>
        </p:nvSpPr>
        <p:spPr>
          <a:xfrm>
            <a:off x="3910370" y="6296739"/>
            <a:ext cx="2141100" cy="267600"/>
          </a:xfrm>
          <a:prstGeom prst="rect">
            <a:avLst/>
          </a:prstGeom>
          <a:noFill/>
          <a:ln>
            <a:noFill/>
          </a:ln>
        </p:spPr>
        <p:txBody>
          <a:bodyPr anchorCtr="0" anchor="t" bIns="45700" lIns="91425" spcFirstLastPara="1" rIns="91425" wrap="square" tIns="45700">
            <a:noAutofit/>
          </a:bodyPr>
          <a:lstStyle/>
          <a:p>
            <a:pPr indent="0" lvl="0" marL="0" marR="0" rtl="0" algn="l">
              <a:lnSpc>
                <a:spcPct val="125029"/>
              </a:lnSpc>
              <a:spcBef>
                <a:spcPts val="0"/>
              </a:spcBef>
              <a:spcAft>
                <a:spcPts val="0"/>
              </a:spcAft>
              <a:buClr>
                <a:srgbClr val="FFD9BE"/>
              </a:buClr>
              <a:buSzPts val="1686"/>
              <a:buFont typeface="Quattrocento"/>
              <a:buNone/>
            </a:pPr>
            <a:r>
              <a:rPr b="1" i="0" lang="en-US" sz="2400" u="none" cap="none" strike="noStrike">
                <a:solidFill>
                  <a:srgbClr val="FFD9BE"/>
                </a:solidFill>
                <a:latin typeface="Quattrocento"/>
                <a:ea typeface="Quattrocento"/>
                <a:cs typeface="Quattrocento"/>
                <a:sym typeface="Quattrocento"/>
              </a:rPr>
              <a:t>Bridge</a:t>
            </a:r>
            <a:endParaRPr b="1" i="0" sz="2400" u="none" cap="none" strike="noStrike">
              <a:solidFill>
                <a:schemeClr val="dk1"/>
              </a:solidFill>
              <a:latin typeface="Calibri"/>
              <a:ea typeface="Calibri"/>
              <a:cs typeface="Calibri"/>
              <a:sym typeface="Calibri"/>
            </a:endParaRPr>
          </a:p>
        </p:txBody>
      </p:sp>
      <p:sp>
        <p:nvSpPr>
          <p:cNvPr id="517" name="Google Shape;517;g276b102c85a_0_72"/>
          <p:cNvSpPr/>
          <p:nvPr/>
        </p:nvSpPr>
        <p:spPr>
          <a:xfrm>
            <a:off x="3910370" y="6673453"/>
            <a:ext cx="8083500" cy="873600"/>
          </a:xfrm>
          <a:prstGeom prst="rect">
            <a:avLst/>
          </a:prstGeom>
          <a:noFill/>
          <a:ln>
            <a:noFill/>
          </a:ln>
        </p:spPr>
        <p:txBody>
          <a:bodyPr anchorCtr="0" anchor="t" bIns="45700" lIns="91425" spcFirstLastPara="1" rIns="91425" wrap="square" tIns="45700">
            <a:noAutofit/>
          </a:bodyPr>
          <a:lstStyle/>
          <a:p>
            <a:pPr indent="0" lvl="0" marL="0" marR="0" rtl="0" algn="just">
              <a:lnSpc>
                <a:spcPct val="160014"/>
              </a:lnSpc>
              <a:spcBef>
                <a:spcPts val="0"/>
              </a:spcBef>
              <a:spcAft>
                <a:spcPts val="0"/>
              </a:spcAft>
              <a:buClr>
                <a:srgbClr val="F9EEE7"/>
              </a:buClr>
              <a:buSzPts val="1433"/>
              <a:buFont typeface="Quattrocento"/>
              <a:buNone/>
            </a:pPr>
            <a:r>
              <a:rPr b="0" i="0" lang="en-US" sz="1833" u="none" cap="none" strike="noStrike">
                <a:solidFill>
                  <a:srgbClr val="F9EEE7"/>
                </a:solidFill>
                <a:latin typeface="Quattrocento"/>
                <a:ea typeface="Quattrocento"/>
                <a:cs typeface="Quattrocento"/>
                <a:sym typeface="Quattrocento"/>
              </a:rPr>
              <a:t>The bridge is a raised platform on the superstructure that provides the captain and crew with a clear view of the surroundings. It houses navigational instruments, communication systems, and control panels.</a:t>
            </a:r>
            <a:endParaRPr b="0" i="0" sz="1833"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sp>
        <p:nvSpPr>
          <p:cNvPr id="37" name="Google Shape;37;g276a00b809b_1_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g276a00b809b_1_0"/>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39" name="Google Shape;39;g276a00b809b_1_0"/>
          <p:cNvPicPr preferRelativeResize="0"/>
          <p:nvPr/>
        </p:nvPicPr>
        <p:blipFill rotWithShape="1">
          <a:blip r:embed="rId3">
            <a:alphaModFix/>
          </a:blip>
          <a:srcRect b="0" l="0" r="0" t="0"/>
          <a:stretch/>
        </p:blipFill>
        <p:spPr>
          <a:xfrm>
            <a:off x="0" y="0"/>
            <a:ext cx="6697861" cy="8229600"/>
          </a:xfrm>
          <a:prstGeom prst="rect">
            <a:avLst/>
          </a:prstGeom>
          <a:noFill/>
          <a:ln>
            <a:noFill/>
          </a:ln>
        </p:spPr>
      </p:pic>
      <p:pic>
        <p:nvPicPr>
          <p:cNvPr descr="preencoded.png" id="40" name="Google Shape;40;g276a00b809b_1_0"/>
          <p:cNvPicPr preferRelativeResize="0"/>
          <p:nvPr/>
        </p:nvPicPr>
        <p:blipFill rotWithShape="1">
          <a:blip r:embed="rId4">
            <a:alphaModFix/>
          </a:blip>
          <a:srcRect b="0" l="0" r="0" t="0"/>
          <a:stretch/>
        </p:blipFill>
        <p:spPr>
          <a:xfrm>
            <a:off x="0" y="1426488"/>
            <a:ext cx="6697861" cy="5376624"/>
          </a:xfrm>
          <a:prstGeom prst="rect">
            <a:avLst/>
          </a:prstGeom>
          <a:noFill/>
          <a:ln>
            <a:noFill/>
          </a:ln>
        </p:spPr>
      </p:pic>
      <p:sp>
        <p:nvSpPr>
          <p:cNvPr id="41" name="Google Shape;41;g276a00b809b_1_0"/>
          <p:cNvSpPr/>
          <p:nvPr/>
        </p:nvSpPr>
        <p:spPr>
          <a:xfrm>
            <a:off x="7273636" y="586353"/>
            <a:ext cx="6970920" cy="2738737"/>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None/>
            </a:pPr>
            <a:r>
              <a:rPr b="1" i="0" lang="en-US" sz="3600" u="none" cap="none" strike="noStrike">
                <a:solidFill>
                  <a:srgbClr val="FFD9BE"/>
                </a:solidFill>
                <a:latin typeface="Quattrocento"/>
                <a:ea typeface="Quattrocento"/>
                <a:cs typeface="Quattrocento"/>
                <a:sym typeface="Quattrocento"/>
              </a:rPr>
              <a:t>1</a:t>
            </a:r>
            <a:endParaRPr/>
          </a:p>
          <a:p>
            <a:pPr indent="0" lvl="0" marL="0" marR="0" rtl="0" algn="ctr">
              <a:lnSpc>
                <a:spcPct val="125010"/>
              </a:lnSpc>
              <a:spcBef>
                <a:spcPts val="0"/>
              </a:spcBef>
              <a:spcAft>
                <a:spcPts val="0"/>
              </a:spcAft>
              <a:buNone/>
            </a:pPr>
            <a:r>
              <a:rPr b="1" i="0" lang="en-US" sz="3600" u="none" cap="none" strike="noStrike">
                <a:solidFill>
                  <a:srgbClr val="FFD9BE"/>
                </a:solidFill>
                <a:latin typeface="Quattrocento"/>
                <a:ea typeface="Quattrocento"/>
                <a:cs typeface="Quattrocento"/>
                <a:sym typeface="Quattrocento"/>
              </a:rPr>
              <a:t>Introduction and Terminology</a:t>
            </a:r>
            <a:endParaRPr/>
          </a:p>
          <a:p>
            <a:pPr indent="0" lvl="0" marL="0" marR="0" rtl="0" algn="ctr">
              <a:lnSpc>
                <a:spcPct val="125010"/>
              </a:lnSpc>
              <a:spcBef>
                <a:spcPts val="0"/>
              </a:spcBef>
              <a:spcAft>
                <a:spcPts val="0"/>
              </a:spcAft>
              <a:buNone/>
            </a:pPr>
            <a:r>
              <a:rPr b="1" i="0" lang="en-US" sz="3200" u="none" cap="none" strike="noStrike">
                <a:solidFill>
                  <a:srgbClr val="FFD9BE"/>
                </a:solidFill>
                <a:latin typeface="Quattrocento"/>
                <a:ea typeface="Quattrocento"/>
                <a:cs typeface="Quattrocento"/>
                <a:sym typeface="Quattrocento"/>
              </a:rPr>
              <a:t>IS 8650: Shipbuilding and marine structures -Vocabulary</a:t>
            </a:r>
            <a:endParaRPr b="1" i="0" sz="3600" u="none" cap="none" strike="noStrike">
              <a:solidFill>
                <a:schemeClr val="dk1"/>
              </a:solidFill>
              <a:latin typeface="Calibri"/>
              <a:ea typeface="Calibri"/>
              <a:cs typeface="Calibri"/>
              <a:sym typeface="Calibri"/>
            </a:endParaRPr>
          </a:p>
        </p:txBody>
      </p:sp>
      <p:sp>
        <p:nvSpPr>
          <p:cNvPr id="42" name="Google Shape;42;g276a00b809b_1_0"/>
          <p:cNvSpPr/>
          <p:nvPr/>
        </p:nvSpPr>
        <p:spPr>
          <a:xfrm>
            <a:off x="7965496" y="3089564"/>
            <a:ext cx="5587200" cy="4350326"/>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2400" u="none" cap="none" strike="noStrike">
                <a:solidFill>
                  <a:srgbClr val="F9EEE7"/>
                </a:solidFill>
                <a:latin typeface="Quattrocento"/>
                <a:ea typeface="Quattrocento"/>
                <a:cs typeface="Quattrocento"/>
                <a:sym typeface="Quattrocento"/>
              </a:rPr>
              <a:t>This  standard outlines the key structural and functional components of a ship, from the bow and stern to the mast and bridge. Understanding these parts is crucial for navigating, operating, and maintaining vessels of all sizes, whether for commercial, military, or recreational purposes.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276b102c85a_0_42"/>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g276b102c85a_0_42"/>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276b102c85a_0_42"/>
          <p:cNvSpPr/>
          <p:nvPr/>
        </p:nvSpPr>
        <p:spPr>
          <a:xfrm>
            <a:off x="968701" y="1249450"/>
            <a:ext cx="125178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Design Principles of Ship Superstructure</a:t>
            </a:r>
            <a:endParaRPr b="1" i="0" sz="3600" u="none" cap="none" strike="noStrike">
              <a:solidFill>
                <a:schemeClr val="dk1"/>
              </a:solidFill>
              <a:latin typeface="Calibri"/>
              <a:ea typeface="Calibri"/>
              <a:cs typeface="Calibri"/>
              <a:sym typeface="Calibri"/>
            </a:endParaRPr>
          </a:p>
        </p:txBody>
      </p:sp>
      <p:sp>
        <p:nvSpPr>
          <p:cNvPr id="526" name="Google Shape;526;g276b102c85a_0_42"/>
          <p:cNvSpPr/>
          <p:nvPr/>
        </p:nvSpPr>
        <p:spPr>
          <a:xfrm>
            <a:off x="1430881" y="2592511"/>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Structural Integrity</a:t>
            </a:r>
            <a:endParaRPr b="1" i="0" sz="2400" u="none" cap="none" strike="noStrike">
              <a:solidFill>
                <a:schemeClr val="dk1"/>
              </a:solidFill>
              <a:latin typeface="Calibri"/>
              <a:ea typeface="Calibri"/>
              <a:cs typeface="Calibri"/>
              <a:sym typeface="Calibri"/>
            </a:endParaRPr>
          </a:p>
        </p:txBody>
      </p:sp>
      <p:sp>
        <p:nvSpPr>
          <p:cNvPr id="527" name="Google Shape;527;g276b102c85a_0_42"/>
          <p:cNvSpPr/>
          <p:nvPr/>
        </p:nvSpPr>
        <p:spPr>
          <a:xfrm>
            <a:off x="968700" y="3202552"/>
            <a:ext cx="3828900" cy="42801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 superstructure must be designed to withstand the stresses and loads it will experience at sea. This includes waves, wind, and the weight of cargo and equipment. Design considerations include load distribution, material selection, and structural analysis.</a:t>
            </a:r>
            <a:endParaRPr b="0" i="0" sz="1844" u="none" cap="none" strike="noStrike">
              <a:solidFill>
                <a:schemeClr val="dk1"/>
              </a:solidFill>
              <a:latin typeface="Calibri"/>
              <a:ea typeface="Calibri"/>
              <a:cs typeface="Calibri"/>
              <a:sym typeface="Calibri"/>
            </a:endParaRPr>
          </a:p>
        </p:txBody>
      </p:sp>
      <p:sp>
        <p:nvSpPr>
          <p:cNvPr id="528" name="Google Shape;528;g276b102c85a_0_42"/>
          <p:cNvSpPr/>
          <p:nvPr/>
        </p:nvSpPr>
        <p:spPr>
          <a:xfrm>
            <a:off x="5775337" y="2592586"/>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Hydrodynamics</a:t>
            </a:r>
            <a:endParaRPr b="1" i="0" sz="2400" u="none" cap="none" strike="noStrike">
              <a:solidFill>
                <a:schemeClr val="dk1"/>
              </a:solidFill>
              <a:latin typeface="Calibri"/>
              <a:ea typeface="Calibri"/>
              <a:cs typeface="Calibri"/>
              <a:sym typeface="Calibri"/>
            </a:endParaRPr>
          </a:p>
        </p:txBody>
      </p:sp>
      <p:sp>
        <p:nvSpPr>
          <p:cNvPr id="529" name="Google Shape;529;g276b102c85a_0_42"/>
          <p:cNvSpPr/>
          <p:nvPr/>
        </p:nvSpPr>
        <p:spPr>
          <a:xfrm>
            <a:off x="5407450" y="3202552"/>
            <a:ext cx="3828900" cy="42801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 superstructure's shape influences the ship's hydrodynamic performance. The design must minimize resistance and ensure stability, considering factors like wave interaction, drag reduction, and water flow patterns.</a:t>
            </a:r>
            <a:endParaRPr b="0" i="0" sz="1844" u="none" cap="none" strike="noStrike">
              <a:solidFill>
                <a:schemeClr val="dk1"/>
              </a:solidFill>
              <a:latin typeface="Calibri"/>
              <a:ea typeface="Calibri"/>
              <a:cs typeface="Calibri"/>
              <a:sym typeface="Calibri"/>
            </a:endParaRPr>
          </a:p>
        </p:txBody>
      </p:sp>
      <p:sp>
        <p:nvSpPr>
          <p:cNvPr id="530" name="Google Shape;530;g276b102c85a_0_42"/>
          <p:cNvSpPr/>
          <p:nvPr/>
        </p:nvSpPr>
        <p:spPr>
          <a:xfrm>
            <a:off x="10308419" y="2592586"/>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Functionality</a:t>
            </a:r>
            <a:endParaRPr b="1" i="0" sz="2400" u="none" cap="none" strike="noStrike">
              <a:solidFill>
                <a:schemeClr val="dk1"/>
              </a:solidFill>
              <a:latin typeface="Calibri"/>
              <a:ea typeface="Calibri"/>
              <a:cs typeface="Calibri"/>
              <a:sym typeface="Calibri"/>
            </a:endParaRPr>
          </a:p>
        </p:txBody>
      </p:sp>
      <p:sp>
        <p:nvSpPr>
          <p:cNvPr id="531" name="Google Shape;531;g276b102c85a_0_42"/>
          <p:cNvSpPr/>
          <p:nvPr/>
        </p:nvSpPr>
        <p:spPr>
          <a:xfrm>
            <a:off x="9846225" y="3202552"/>
            <a:ext cx="3828900" cy="46317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 superstructure must provide adequate space and access for crew, cargo, and equipment. This includes navigational instruments, communication systems, living quarters, and working areas. Ergonomics and efficiency play a crucial role in design considerations.</a:t>
            </a:r>
            <a:endParaRPr b="0" i="0" sz="1844"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76b102c85a_0_18"/>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g276b102c85a_0_18"/>
          <p:cNvSpPr/>
          <p:nvPr/>
        </p:nvSpPr>
        <p:spPr>
          <a:xfrm>
            <a:off x="0" y="0"/>
            <a:ext cx="14630400" cy="84738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539" name="Google Shape;539;g276b102c85a_0_18"/>
          <p:cNvPicPr preferRelativeResize="0"/>
          <p:nvPr/>
        </p:nvPicPr>
        <p:blipFill rotWithShape="1">
          <a:blip r:embed="rId3">
            <a:alphaModFix/>
          </a:blip>
          <a:srcRect b="0" l="0" r="0" t="0"/>
          <a:stretch/>
        </p:blipFill>
        <p:spPr>
          <a:xfrm>
            <a:off x="0" y="0"/>
            <a:ext cx="14630400" cy="2160270"/>
          </a:xfrm>
          <a:prstGeom prst="rect">
            <a:avLst/>
          </a:prstGeom>
          <a:noFill/>
          <a:ln>
            <a:noFill/>
          </a:ln>
        </p:spPr>
      </p:pic>
      <p:sp>
        <p:nvSpPr>
          <p:cNvPr id="540" name="Google Shape;540;g276b102c85a_0_18"/>
          <p:cNvSpPr/>
          <p:nvPr/>
        </p:nvSpPr>
        <p:spPr>
          <a:xfrm>
            <a:off x="2872627" y="2635450"/>
            <a:ext cx="9427800" cy="5082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Materials Used in Ship Construction</a:t>
            </a:r>
            <a:endParaRPr b="1" i="0" sz="3600" u="none" cap="none" strike="noStrike">
              <a:solidFill>
                <a:schemeClr val="dk1"/>
              </a:solidFill>
              <a:latin typeface="Calibri"/>
              <a:ea typeface="Calibri"/>
              <a:cs typeface="Calibri"/>
              <a:sym typeface="Calibri"/>
            </a:endParaRPr>
          </a:p>
        </p:txBody>
      </p:sp>
      <p:sp>
        <p:nvSpPr>
          <p:cNvPr id="541" name="Google Shape;541;g276b102c85a_0_18"/>
          <p:cNvSpPr/>
          <p:nvPr/>
        </p:nvSpPr>
        <p:spPr>
          <a:xfrm>
            <a:off x="2872621" y="3597116"/>
            <a:ext cx="388800" cy="388800"/>
          </a:xfrm>
          <a:prstGeom prst="roundRect">
            <a:avLst>
              <a:gd fmla="val 13337"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276b102c85a_0_18"/>
          <p:cNvSpPr/>
          <p:nvPr/>
        </p:nvSpPr>
        <p:spPr>
          <a:xfrm>
            <a:off x="3023830" y="3669506"/>
            <a:ext cx="86400" cy="243900"/>
          </a:xfrm>
          <a:prstGeom prst="rect">
            <a:avLst/>
          </a:prstGeom>
          <a:noFill/>
          <a:ln>
            <a:noFill/>
          </a:ln>
        </p:spPr>
        <p:txBody>
          <a:bodyPr anchorCtr="0" anchor="t" bIns="45700" lIns="91425" spcFirstLastPara="1" rIns="91425" wrap="square" tIns="45700">
            <a:noAutofit/>
          </a:bodyPr>
          <a:lstStyle/>
          <a:p>
            <a:pPr indent="0" lvl="0" marL="0" marR="0" rtl="0" algn="ctr">
              <a:lnSpc>
                <a:spcPct val="100052"/>
              </a:lnSpc>
              <a:spcBef>
                <a:spcPts val="0"/>
              </a:spcBef>
              <a:spcAft>
                <a:spcPts val="0"/>
              </a:spcAft>
              <a:buClr>
                <a:srgbClr val="FFD9BE"/>
              </a:buClr>
              <a:buSzPts val="1920"/>
              <a:buFont typeface="Quattrocento"/>
              <a:buNone/>
            </a:pPr>
            <a:r>
              <a:rPr b="0" i="0" lang="en-US" sz="1920" u="none" cap="none" strike="noStrike">
                <a:solidFill>
                  <a:srgbClr val="FFD9BE"/>
                </a:solidFill>
                <a:latin typeface="Quattrocento"/>
                <a:ea typeface="Quattrocento"/>
                <a:cs typeface="Quattrocento"/>
                <a:sym typeface="Quattrocento"/>
              </a:rPr>
              <a:t>1</a:t>
            </a:r>
            <a:endParaRPr b="0" i="0" sz="1920" u="none" cap="none" strike="noStrike">
              <a:solidFill>
                <a:schemeClr val="dk1"/>
              </a:solidFill>
              <a:latin typeface="Calibri"/>
              <a:ea typeface="Calibri"/>
              <a:cs typeface="Calibri"/>
              <a:sym typeface="Calibri"/>
            </a:endParaRPr>
          </a:p>
        </p:txBody>
      </p:sp>
      <p:sp>
        <p:nvSpPr>
          <p:cNvPr id="543" name="Google Shape;543;g276b102c85a_0_18"/>
          <p:cNvSpPr/>
          <p:nvPr/>
        </p:nvSpPr>
        <p:spPr>
          <a:xfrm>
            <a:off x="3434120" y="3597116"/>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1" u="none" cap="none" strike="noStrike">
                <a:solidFill>
                  <a:srgbClr val="FFD9BE"/>
                </a:solidFill>
                <a:latin typeface="Quattrocento"/>
                <a:ea typeface="Quattrocento"/>
                <a:cs typeface="Quattrocento"/>
                <a:sym typeface="Quattrocento"/>
              </a:rPr>
              <a:t>Steel</a:t>
            </a:r>
            <a:endParaRPr b="1" i="0" sz="1801" u="none" cap="none" strike="noStrike">
              <a:solidFill>
                <a:schemeClr val="dk1"/>
              </a:solidFill>
              <a:latin typeface="Calibri"/>
              <a:ea typeface="Calibri"/>
              <a:cs typeface="Calibri"/>
              <a:sym typeface="Calibri"/>
            </a:endParaRPr>
          </a:p>
        </p:txBody>
      </p:sp>
      <p:sp>
        <p:nvSpPr>
          <p:cNvPr id="544" name="Google Shape;544;g276b102c85a_0_18"/>
          <p:cNvSpPr/>
          <p:nvPr/>
        </p:nvSpPr>
        <p:spPr>
          <a:xfrm>
            <a:off x="3434120" y="3954899"/>
            <a:ext cx="3794700" cy="1936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600" u="none" cap="none" strike="noStrike">
                <a:solidFill>
                  <a:srgbClr val="F9EEE7"/>
                </a:solidFill>
                <a:latin typeface="Quattrocento"/>
                <a:ea typeface="Quattrocento"/>
                <a:cs typeface="Quattrocento"/>
                <a:sym typeface="Quattrocento"/>
              </a:rPr>
              <a:t>Steel is the primary material used in shipbuilding due to its strength, durability, and weldability. It can be tailored to specific requirements by varying its composition and heat treatment. Different grades of steel are employed for hull plating, deck plating, and other structural elements.</a:t>
            </a:r>
            <a:endParaRPr b="0" i="0" sz="1600" u="none" cap="none" strike="noStrike">
              <a:solidFill>
                <a:schemeClr val="dk1"/>
              </a:solidFill>
              <a:latin typeface="Calibri"/>
              <a:ea typeface="Calibri"/>
              <a:cs typeface="Calibri"/>
              <a:sym typeface="Calibri"/>
            </a:endParaRPr>
          </a:p>
        </p:txBody>
      </p:sp>
      <p:sp>
        <p:nvSpPr>
          <p:cNvPr id="545" name="Google Shape;545;g276b102c85a_0_18"/>
          <p:cNvSpPr/>
          <p:nvPr/>
        </p:nvSpPr>
        <p:spPr>
          <a:xfrm>
            <a:off x="7401520" y="3597116"/>
            <a:ext cx="388800" cy="388800"/>
          </a:xfrm>
          <a:prstGeom prst="roundRect">
            <a:avLst>
              <a:gd fmla="val 13337"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g276b102c85a_0_18"/>
          <p:cNvSpPr/>
          <p:nvPr/>
        </p:nvSpPr>
        <p:spPr>
          <a:xfrm>
            <a:off x="7530465" y="3669506"/>
            <a:ext cx="130800" cy="243900"/>
          </a:xfrm>
          <a:prstGeom prst="rect">
            <a:avLst/>
          </a:prstGeom>
          <a:noFill/>
          <a:ln>
            <a:noFill/>
          </a:ln>
        </p:spPr>
        <p:txBody>
          <a:bodyPr anchorCtr="0" anchor="t" bIns="45700" lIns="91425" spcFirstLastPara="1" rIns="91425" wrap="square" tIns="45700">
            <a:noAutofit/>
          </a:bodyPr>
          <a:lstStyle/>
          <a:p>
            <a:pPr indent="0" lvl="0" marL="0" marR="0" rtl="0" algn="ctr">
              <a:lnSpc>
                <a:spcPct val="100052"/>
              </a:lnSpc>
              <a:spcBef>
                <a:spcPts val="0"/>
              </a:spcBef>
              <a:spcAft>
                <a:spcPts val="0"/>
              </a:spcAft>
              <a:buClr>
                <a:srgbClr val="FFD9BE"/>
              </a:buClr>
              <a:buSzPts val="1920"/>
              <a:buFont typeface="Quattrocento"/>
              <a:buNone/>
            </a:pPr>
            <a:r>
              <a:rPr b="0" i="0" lang="en-US" sz="1920" u="none" cap="none" strike="noStrike">
                <a:solidFill>
                  <a:srgbClr val="FFD9BE"/>
                </a:solidFill>
                <a:latin typeface="Quattrocento"/>
                <a:ea typeface="Quattrocento"/>
                <a:cs typeface="Quattrocento"/>
                <a:sym typeface="Quattrocento"/>
              </a:rPr>
              <a:t>2</a:t>
            </a:r>
            <a:endParaRPr b="0" i="0" sz="1920" u="none" cap="none" strike="noStrike">
              <a:solidFill>
                <a:schemeClr val="dk1"/>
              </a:solidFill>
              <a:latin typeface="Calibri"/>
              <a:ea typeface="Calibri"/>
              <a:cs typeface="Calibri"/>
              <a:sym typeface="Calibri"/>
            </a:endParaRPr>
          </a:p>
        </p:txBody>
      </p:sp>
      <p:sp>
        <p:nvSpPr>
          <p:cNvPr id="547" name="Google Shape;547;g276b102c85a_0_18"/>
          <p:cNvSpPr/>
          <p:nvPr/>
        </p:nvSpPr>
        <p:spPr>
          <a:xfrm>
            <a:off x="7963019" y="3597116"/>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1" u="none" cap="none" strike="noStrike">
                <a:solidFill>
                  <a:srgbClr val="FFD9BE"/>
                </a:solidFill>
                <a:latin typeface="Quattrocento"/>
                <a:ea typeface="Quattrocento"/>
                <a:cs typeface="Quattrocento"/>
                <a:sym typeface="Quattrocento"/>
              </a:rPr>
              <a:t>Aluminum</a:t>
            </a:r>
            <a:endParaRPr b="1" i="0" sz="1801" u="none" cap="none" strike="noStrike">
              <a:solidFill>
                <a:schemeClr val="dk1"/>
              </a:solidFill>
              <a:latin typeface="Calibri"/>
              <a:ea typeface="Calibri"/>
              <a:cs typeface="Calibri"/>
              <a:sym typeface="Calibri"/>
            </a:endParaRPr>
          </a:p>
        </p:txBody>
      </p:sp>
      <p:sp>
        <p:nvSpPr>
          <p:cNvPr id="548" name="Google Shape;548;g276b102c85a_0_18"/>
          <p:cNvSpPr/>
          <p:nvPr/>
        </p:nvSpPr>
        <p:spPr>
          <a:xfrm>
            <a:off x="7963025" y="3954900"/>
            <a:ext cx="3794700" cy="1936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600" u="none" cap="none" strike="noStrike">
                <a:solidFill>
                  <a:srgbClr val="F9EEE7"/>
                </a:solidFill>
                <a:latin typeface="Quattrocento"/>
                <a:ea typeface="Quattrocento"/>
                <a:cs typeface="Quattrocento"/>
                <a:sym typeface="Quattrocento"/>
              </a:rPr>
              <a:t>Aluminum is used in certain applications due to its lightweight and corrosion resistance. It is often used for superstructures, decks, and other non-load-bearing elements, contributing to fuel efficiency and maneuverability.</a:t>
            </a:r>
            <a:endParaRPr b="0" i="0" sz="1600" u="none" cap="none" strike="noStrike">
              <a:solidFill>
                <a:schemeClr val="dk1"/>
              </a:solidFill>
              <a:latin typeface="Calibri"/>
              <a:ea typeface="Calibri"/>
              <a:cs typeface="Calibri"/>
              <a:sym typeface="Calibri"/>
            </a:endParaRPr>
          </a:p>
        </p:txBody>
      </p:sp>
      <p:sp>
        <p:nvSpPr>
          <p:cNvPr id="549" name="Google Shape;549;g276b102c85a_0_18"/>
          <p:cNvSpPr/>
          <p:nvPr/>
        </p:nvSpPr>
        <p:spPr>
          <a:xfrm>
            <a:off x="2872621" y="6258044"/>
            <a:ext cx="388800" cy="388800"/>
          </a:xfrm>
          <a:prstGeom prst="roundRect">
            <a:avLst>
              <a:gd fmla="val 13337"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g276b102c85a_0_18"/>
          <p:cNvSpPr/>
          <p:nvPr/>
        </p:nvSpPr>
        <p:spPr>
          <a:xfrm>
            <a:off x="3000613" y="6330434"/>
            <a:ext cx="132900" cy="243900"/>
          </a:xfrm>
          <a:prstGeom prst="rect">
            <a:avLst/>
          </a:prstGeom>
          <a:noFill/>
          <a:ln>
            <a:noFill/>
          </a:ln>
        </p:spPr>
        <p:txBody>
          <a:bodyPr anchorCtr="0" anchor="t" bIns="45700" lIns="91425" spcFirstLastPara="1" rIns="91425" wrap="square" tIns="45700">
            <a:noAutofit/>
          </a:bodyPr>
          <a:lstStyle/>
          <a:p>
            <a:pPr indent="0" lvl="0" marL="0" marR="0" rtl="0" algn="ctr">
              <a:lnSpc>
                <a:spcPct val="100052"/>
              </a:lnSpc>
              <a:spcBef>
                <a:spcPts val="0"/>
              </a:spcBef>
              <a:spcAft>
                <a:spcPts val="0"/>
              </a:spcAft>
              <a:buClr>
                <a:srgbClr val="FFD9BE"/>
              </a:buClr>
              <a:buSzPts val="1920"/>
              <a:buFont typeface="Quattrocento"/>
              <a:buNone/>
            </a:pPr>
            <a:r>
              <a:rPr b="0" i="0" lang="en-US" sz="1920" u="none" cap="none" strike="noStrike">
                <a:solidFill>
                  <a:srgbClr val="FFD9BE"/>
                </a:solidFill>
                <a:latin typeface="Quattrocento"/>
                <a:ea typeface="Quattrocento"/>
                <a:cs typeface="Quattrocento"/>
                <a:sym typeface="Quattrocento"/>
              </a:rPr>
              <a:t>3</a:t>
            </a:r>
            <a:endParaRPr b="0" i="0" sz="1920" u="none" cap="none" strike="noStrike">
              <a:solidFill>
                <a:schemeClr val="dk1"/>
              </a:solidFill>
              <a:latin typeface="Calibri"/>
              <a:ea typeface="Calibri"/>
              <a:cs typeface="Calibri"/>
              <a:sym typeface="Calibri"/>
            </a:endParaRPr>
          </a:p>
        </p:txBody>
      </p:sp>
      <p:sp>
        <p:nvSpPr>
          <p:cNvPr id="551" name="Google Shape;551;g276b102c85a_0_18"/>
          <p:cNvSpPr/>
          <p:nvPr/>
        </p:nvSpPr>
        <p:spPr>
          <a:xfrm>
            <a:off x="3434126" y="6258050"/>
            <a:ext cx="37947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1" u="none" cap="none" strike="noStrike">
                <a:solidFill>
                  <a:srgbClr val="FFD9BE"/>
                </a:solidFill>
                <a:latin typeface="Quattrocento"/>
                <a:ea typeface="Quattrocento"/>
                <a:cs typeface="Quattrocento"/>
                <a:sym typeface="Quattrocento"/>
              </a:rPr>
              <a:t>Fiberglass Reinforced Plastic (FRP)</a:t>
            </a:r>
            <a:endParaRPr b="1" i="0" sz="1801" u="none" cap="none" strike="noStrike">
              <a:solidFill>
                <a:schemeClr val="dk1"/>
              </a:solidFill>
              <a:latin typeface="Calibri"/>
              <a:ea typeface="Calibri"/>
              <a:cs typeface="Calibri"/>
              <a:sym typeface="Calibri"/>
            </a:endParaRPr>
          </a:p>
        </p:txBody>
      </p:sp>
      <p:sp>
        <p:nvSpPr>
          <p:cNvPr id="552" name="Google Shape;552;g276b102c85a_0_18"/>
          <p:cNvSpPr/>
          <p:nvPr/>
        </p:nvSpPr>
        <p:spPr>
          <a:xfrm>
            <a:off x="3434125" y="6615825"/>
            <a:ext cx="3794700" cy="1613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600" u="none" cap="none" strike="noStrike">
                <a:solidFill>
                  <a:srgbClr val="F9EEE7"/>
                </a:solidFill>
                <a:latin typeface="Quattrocento"/>
                <a:ea typeface="Quattrocento"/>
                <a:cs typeface="Quattrocento"/>
                <a:sym typeface="Quattrocento"/>
              </a:rPr>
              <a:t>FRP is a composite material used for smaller vessels and components. It offers strength, corrosion resistance, and ease of fabrication. FRP is often used for decks, superstructures, and recreational boats.</a:t>
            </a:r>
            <a:endParaRPr b="0" i="0" sz="1600" u="none" cap="none" strike="noStrike">
              <a:solidFill>
                <a:schemeClr val="dk1"/>
              </a:solidFill>
              <a:latin typeface="Calibri"/>
              <a:ea typeface="Calibri"/>
              <a:cs typeface="Calibri"/>
              <a:sym typeface="Calibri"/>
            </a:endParaRPr>
          </a:p>
        </p:txBody>
      </p:sp>
      <p:sp>
        <p:nvSpPr>
          <p:cNvPr id="553" name="Google Shape;553;g276b102c85a_0_18"/>
          <p:cNvSpPr/>
          <p:nvPr/>
        </p:nvSpPr>
        <p:spPr>
          <a:xfrm>
            <a:off x="7401520" y="6258044"/>
            <a:ext cx="388800" cy="388800"/>
          </a:xfrm>
          <a:prstGeom prst="roundRect">
            <a:avLst>
              <a:gd fmla="val 13337"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g276b102c85a_0_18"/>
          <p:cNvSpPr/>
          <p:nvPr/>
        </p:nvSpPr>
        <p:spPr>
          <a:xfrm>
            <a:off x="7533918" y="6330434"/>
            <a:ext cx="123900" cy="243900"/>
          </a:xfrm>
          <a:prstGeom prst="rect">
            <a:avLst/>
          </a:prstGeom>
          <a:noFill/>
          <a:ln>
            <a:noFill/>
          </a:ln>
        </p:spPr>
        <p:txBody>
          <a:bodyPr anchorCtr="0" anchor="t" bIns="45700" lIns="91425" spcFirstLastPara="1" rIns="91425" wrap="square" tIns="45700">
            <a:noAutofit/>
          </a:bodyPr>
          <a:lstStyle/>
          <a:p>
            <a:pPr indent="0" lvl="0" marL="0" marR="0" rtl="0" algn="ctr">
              <a:lnSpc>
                <a:spcPct val="100052"/>
              </a:lnSpc>
              <a:spcBef>
                <a:spcPts val="0"/>
              </a:spcBef>
              <a:spcAft>
                <a:spcPts val="0"/>
              </a:spcAft>
              <a:buClr>
                <a:srgbClr val="FFD9BE"/>
              </a:buClr>
              <a:buSzPts val="1920"/>
              <a:buFont typeface="Quattrocento"/>
              <a:buNone/>
            </a:pPr>
            <a:r>
              <a:rPr b="0" i="0" lang="en-US" sz="1920" u="none" cap="none" strike="noStrike">
                <a:solidFill>
                  <a:srgbClr val="FFD9BE"/>
                </a:solidFill>
                <a:latin typeface="Quattrocento"/>
                <a:ea typeface="Quattrocento"/>
                <a:cs typeface="Quattrocento"/>
                <a:sym typeface="Quattrocento"/>
              </a:rPr>
              <a:t>4</a:t>
            </a:r>
            <a:endParaRPr b="0" i="0" sz="1920" u="none" cap="none" strike="noStrike">
              <a:solidFill>
                <a:schemeClr val="dk1"/>
              </a:solidFill>
              <a:latin typeface="Calibri"/>
              <a:ea typeface="Calibri"/>
              <a:cs typeface="Calibri"/>
              <a:sym typeface="Calibri"/>
            </a:endParaRPr>
          </a:p>
        </p:txBody>
      </p:sp>
      <p:sp>
        <p:nvSpPr>
          <p:cNvPr id="555" name="Google Shape;555;g276b102c85a_0_18"/>
          <p:cNvSpPr/>
          <p:nvPr/>
        </p:nvSpPr>
        <p:spPr>
          <a:xfrm>
            <a:off x="7963019" y="6258044"/>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1" u="none" cap="none" strike="noStrike">
                <a:solidFill>
                  <a:srgbClr val="FFD9BE"/>
                </a:solidFill>
                <a:latin typeface="Quattrocento"/>
                <a:ea typeface="Quattrocento"/>
                <a:cs typeface="Quattrocento"/>
                <a:sym typeface="Quattrocento"/>
              </a:rPr>
              <a:t>Wood</a:t>
            </a:r>
            <a:endParaRPr b="1" i="0" sz="1801" u="none" cap="none" strike="noStrike">
              <a:solidFill>
                <a:schemeClr val="dk1"/>
              </a:solidFill>
              <a:latin typeface="Calibri"/>
              <a:ea typeface="Calibri"/>
              <a:cs typeface="Calibri"/>
              <a:sym typeface="Calibri"/>
            </a:endParaRPr>
          </a:p>
        </p:txBody>
      </p:sp>
      <p:sp>
        <p:nvSpPr>
          <p:cNvPr id="556" name="Google Shape;556;g276b102c85a_0_18"/>
          <p:cNvSpPr/>
          <p:nvPr/>
        </p:nvSpPr>
        <p:spPr>
          <a:xfrm>
            <a:off x="7963025" y="6615824"/>
            <a:ext cx="3794700" cy="1858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600" u="none" cap="none" strike="noStrike">
                <a:solidFill>
                  <a:srgbClr val="F9EEE7"/>
                </a:solidFill>
                <a:latin typeface="Quattrocento"/>
                <a:ea typeface="Quattrocento"/>
                <a:cs typeface="Quattrocento"/>
                <a:sym typeface="Quattrocento"/>
              </a:rPr>
              <a:t>While less common in modern shipbuilding, wood still finds use in some applications, particularly for traditional vessels or specific components. It provides a natural material with insulation properties and aesthetic appeal.</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276b102c85a_0_10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276b102c85a_0_100"/>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564" name="Google Shape;564;g276b102c85a_0_100"/>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565" name="Google Shape;565;g276b102c85a_0_100"/>
          <p:cNvSpPr/>
          <p:nvPr/>
        </p:nvSpPr>
        <p:spPr>
          <a:xfrm>
            <a:off x="6091250" y="597100"/>
            <a:ext cx="8083500" cy="10164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Structural Components of Ship Superstructure</a:t>
            </a:r>
            <a:endParaRPr b="1" i="0" sz="3600" u="none" cap="none" strike="noStrike">
              <a:solidFill>
                <a:schemeClr val="dk1"/>
              </a:solidFill>
              <a:latin typeface="Calibri"/>
              <a:ea typeface="Calibri"/>
              <a:cs typeface="Calibri"/>
              <a:sym typeface="Calibri"/>
            </a:endParaRPr>
          </a:p>
        </p:txBody>
      </p:sp>
      <p:sp>
        <p:nvSpPr>
          <p:cNvPr id="566" name="Google Shape;566;g276b102c85a_0_100"/>
          <p:cNvSpPr/>
          <p:nvPr/>
        </p:nvSpPr>
        <p:spPr>
          <a:xfrm>
            <a:off x="6263998" y="1983825"/>
            <a:ext cx="15411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1" i="0" lang="en-US" sz="1800" u="none" cap="none" strike="noStrike">
                <a:solidFill>
                  <a:srgbClr val="F9EEE7"/>
                </a:solidFill>
                <a:latin typeface="Quattrocento"/>
                <a:ea typeface="Quattrocento"/>
                <a:cs typeface="Quattrocento"/>
                <a:sym typeface="Quattrocento"/>
              </a:rPr>
              <a:t>Component</a:t>
            </a:r>
            <a:endParaRPr b="1" i="0" sz="1800" u="none" cap="none" strike="noStrike">
              <a:solidFill>
                <a:schemeClr val="dk1"/>
              </a:solidFill>
              <a:latin typeface="Calibri"/>
              <a:ea typeface="Calibri"/>
              <a:cs typeface="Calibri"/>
              <a:sym typeface="Calibri"/>
            </a:endParaRPr>
          </a:p>
        </p:txBody>
      </p:sp>
      <p:sp>
        <p:nvSpPr>
          <p:cNvPr id="567" name="Google Shape;567;g276b102c85a_0_100"/>
          <p:cNvSpPr/>
          <p:nvPr/>
        </p:nvSpPr>
        <p:spPr>
          <a:xfrm>
            <a:off x="10234970" y="1983819"/>
            <a:ext cx="36177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1" i="0" lang="en-US" sz="1800" u="none" cap="none" strike="noStrike">
                <a:solidFill>
                  <a:srgbClr val="F9EEE7"/>
                </a:solidFill>
                <a:latin typeface="Quattrocento"/>
                <a:ea typeface="Quattrocento"/>
                <a:cs typeface="Quattrocento"/>
                <a:sym typeface="Quattrocento"/>
              </a:rPr>
              <a:t>Description</a:t>
            </a:r>
            <a:endParaRPr b="1" i="0" sz="1800" u="none" cap="none" strike="noStrike">
              <a:solidFill>
                <a:schemeClr val="dk1"/>
              </a:solidFill>
              <a:latin typeface="Calibri"/>
              <a:ea typeface="Calibri"/>
              <a:cs typeface="Calibri"/>
              <a:sym typeface="Calibri"/>
            </a:endParaRPr>
          </a:p>
        </p:txBody>
      </p:sp>
      <p:sp>
        <p:nvSpPr>
          <p:cNvPr id="568" name="Google Shape;568;g276b102c85a_0_100"/>
          <p:cNvSpPr/>
          <p:nvPr/>
        </p:nvSpPr>
        <p:spPr>
          <a:xfrm>
            <a:off x="6091238" y="2371606"/>
            <a:ext cx="7934400" cy="10521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g276b102c85a_0_100"/>
          <p:cNvSpPr/>
          <p:nvPr/>
        </p:nvSpPr>
        <p:spPr>
          <a:xfrm>
            <a:off x="6263998" y="2482800"/>
            <a:ext cx="15411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Beams</a:t>
            </a:r>
            <a:endParaRPr b="0" i="0" sz="1800" u="none" cap="none" strike="noStrike">
              <a:solidFill>
                <a:schemeClr val="dk1"/>
              </a:solidFill>
              <a:latin typeface="Calibri"/>
              <a:ea typeface="Calibri"/>
              <a:cs typeface="Calibri"/>
              <a:sym typeface="Calibri"/>
            </a:endParaRPr>
          </a:p>
        </p:txBody>
      </p:sp>
      <p:sp>
        <p:nvSpPr>
          <p:cNvPr id="570" name="Google Shape;570;g276b102c85a_0_100"/>
          <p:cNvSpPr/>
          <p:nvPr/>
        </p:nvSpPr>
        <p:spPr>
          <a:xfrm>
            <a:off x="8582699" y="2482800"/>
            <a:ext cx="52701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361"/>
              <a:buFont typeface="Quattrocento"/>
              <a:buNone/>
            </a:pPr>
            <a:r>
              <a:rPr b="0" i="0" lang="en-US" sz="1600" u="none" cap="none" strike="noStrike">
                <a:solidFill>
                  <a:srgbClr val="F9EEE7"/>
                </a:solidFill>
                <a:latin typeface="Quattrocento"/>
                <a:ea typeface="Quattrocento"/>
                <a:cs typeface="Quattrocento"/>
                <a:sym typeface="Quattrocento"/>
              </a:rPr>
              <a:t>Horizontal structural elements that support the deck and distribute load across the superstructure.</a:t>
            </a:r>
            <a:endParaRPr b="0" i="0" sz="1600" u="none" cap="none" strike="noStrike">
              <a:solidFill>
                <a:schemeClr val="dk1"/>
              </a:solidFill>
              <a:latin typeface="Calibri"/>
              <a:ea typeface="Calibri"/>
              <a:cs typeface="Calibri"/>
              <a:sym typeface="Calibri"/>
            </a:endParaRPr>
          </a:p>
        </p:txBody>
      </p:sp>
      <p:sp>
        <p:nvSpPr>
          <p:cNvPr id="571" name="Google Shape;571;g276b102c85a_0_100"/>
          <p:cNvSpPr/>
          <p:nvPr/>
        </p:nvSpPr>
        <p:spPr>
          <a:xfrm>
            <a:off x="6263998" y="3534975"/>
            <a:ext cx="15411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Columns</a:t>
            </a:r>
            <a:endParaRPr b="0" i="0" sz="1800" u="none" cap="none" strike="noStrike">
              <a:solidFill>
                <a:schemeClr val="dk1"/>
              </a:solidFill>
              <a:latin typeface="Calibri"/>
              <a:ea typeface="Calibri"/>
              <a:cs typeface="Calibri"/>
              <a:sym typeface="Calibri"/>
            </a:endParaRPr>
          </a:p>
        </p:txBody>
      </p:sp>
      <p:sp>
        <p:nvSpPr>
          <p:cNvPr id="572" name="Google Shape;572;g276b102c85a_0_100"/>
          <p:cNvSpPr/>
          <p:nvPr/>
        </p:nvSpPr>
        <p:spPr>
          <a:xfrm>
            <a:off x="8582699" y="3534975"/>
            <a:ext cx="52701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361"/>
              <a:buFont typeface="Quattrocento"/>
              <a:buNone/>
            </a:pPr>
            <a:r>
              <a:rPr b="0" i="0" lang="en-US" sz="1600" u="none" cap="none" strike="noStrike">
                <a:solidFill>
                  <a:srgbClr val="F9EEE7"/>
                </a:solidFill>
                <a:latin typeface="Quattrocento"/>
                <a:ea typeface="Quattrocento"/>
                <a:cs typeface="Quattrocento"/>
                <a:sym typeface="Quattrocento"/>
              </a:rPr>
              <a:t>Vertical structural elements that provide support for the beams and transfer load to the hull.</a:t>
            </a:r>
            <a:endParaRPr b="0" i="0" sz="1600" u="none" cap="none" strike="noStrike">
              <a:solidFill>
                <a:schemeClr val="dk1"/>
              </a:solidFill>
              <a:latin typeface="Calibri"/>
              <a:ea typeface="Calibri"/>
              <a:cs typeface="Calibri"/>
              <a:sym typeface="Calibri"/>
            </a:endParaRPr>
          </a:p>
        </p:txBody>
      </p:sp>
      <p:sp>
        <p:nvSpPr>
          <p:cNvPr id="573" name="Google Shape;573;g276b102c85a_0_100"/>
          <p:cNvSpPr/>
          <p:nvPr/>
        </p:nvSpPr>
        <p:spPr>
          <a:xfrm>
            <a:off x="6091238" y="4475917"/>
            <a:ext cx="7934400" cy="10521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g276b102c85a_0_100"/>
          <p:cNvSpPr/>
          <p:nvPr/>
        </p:nvSpPr>
        <p:spPr>
          <a:xfrm>
            <a:off x="6263998" y="4587125"/>
            <a:ext cx="15411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Bulkheads</a:t>
            </a:r>
            <a:endParaRPr b="0" i="0" sz="1800" u="none" cap="none" strike="noStrike">
              <a:solidFill>
                <a:schemeClr val="dk1"/>
              </a:solidFill>
              <a:latin typeface="Calibri"/>
              <a:ea typeface="Calibri"/>
              <a:cs typeface="Calibri"/>
              <a:sym typeface="Calibri"/>
            </a:endParaRPr>
          </a:p>
        </p:txBody>
      </p:sp>
      <p:sp>
        <p:nvSpPr>
          <p:cNvPr id="575" name="Google Shape;575;g276b102c85a_0_100"/>
          <p:cNvSpPr/>
          <p:nvPr/>
        </p:nvSpPr>
        <p:spPr>
          <a:xfrm>
            <a:off x="8582699" y="4587125"/>
            <a:ext cx="52701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361"/>
              <a:buFont typeface="Quattrocento"/>
              <a:buNone/>
            </a:pPr>
            <a:r>
              <a:rPr b="0" i="0" lang="en-US" sz="1600" u="none" cap="none" strike="noStrike">
                <a:solidFill>
                  <a:srgbClr val="F9EEE7"/>
                </a:solidFill>
                <a:latin typeface="Quattrocento"/>
                <a:ea typeface="Quattrocento"/>
                <a:cs typeface="Quattrocento"/>
                <a:sym typeface="Quattrocento"/>
              </a:rPr>
              <a:t>Vertical walls that divide the superstructure into compartments, providing structural support and watertight integrity.</a:t>
            </a:r>
            <a:endParaRPr b="0" i="0" sz="1600" u="none" cap="none" strike="noStrike">
              <a:solidFill>
                <a:schemeClr val="dk1"/>
              </a:solidFill>
              <a:latin typeface="Calibri"/>
              <a:ea typeface="Calibri"/>
              <a:cs typeface="Calibri"/>
              <a:sym typeface="Calibri"/>
            </a:endParaRPr>
          </a:p>
        </p:txBody>
      </p:sp>
      <p:sp>
        <p:nvSpPr>
          <p:cNvPr id="576" name="Google Shape;576;g276b102c85a_0_100"/>
          <p:cNvSpPr/>
          <p:nvPr/>
        </p:nvSpPr>
        <p:spPr>
          <a:xfrm>
            <a:off x="6263998" y="5639275"/>
            <a:ext cx="15411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Deck Plates</a:t>
            </a:r>
            <a:endParaRPr b="0" i="0" sz="1800" u="none" cap="none" strike="noStrike">
              <a:solidFill>
                <a:schemeClr val="dk1"/>
              </a:solidFill>
              <a:latin typeface="Calibri"/>
              <a:ea typeface="Calibri"/>
              <a:cs typeface="Calibri"/>
              <a:sym typeface="Calibri"/>
            </a:endParaRPr>
          </a:p>
        </p:txBody>
      </p:sp>
      <p:sp>
        <p:nvSpPr>
          <p:cNvPr id="577" name="Google Shape;577;g276b102c85a_0_100"/>
          <p:cNvSpPr/>
          <p:nvPr/>
        </p:nvSpPr>
        <p:spPr>
          <a:xfrm>
            <a:off x="8582699" y="5639275"/>
            <a:ext cx="52701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361"/>
              <a:buFont typeface="Quattrocento"/>
              <a:buNone/>
            </a:pPr>
            <a:r>
              <a:rPr b="0" i="0" lang="en-US" sz="1600" u="none" cap="none" strike="noStrike">
                <a:solidFill>
                  <a:srgbClr val="F9EEE7"/>
                </a:solidFill>
                <a:latin typeface="Quattrocento"/>
                <a:ea typeface="Quattrocento"/>
                <a:cs typeface="Quattrocento"/>
                <a:sym typeface="Quattrocento"/>
              </a:rPr>
              <a:t>Horizontal plates that form the deck of the superstructure, providing a working surface and sealing the ship.</a:t>
            </a:r>
            <a:endParaRPr b="0" i="0" sz="1600" u="none" cap="none" strike="noStrike">
              <a:solidFill>
                <a:schemeClr val="dk1"/>
              </a:solidFill>
              <a:latin typeface="Calibri"/>
              <a:ea typeface="Calibri"/>
              <a:cs typeface="Calibri"/>
              <a:sym typeface="Calibri"/>
            </a:endParaRPr>
          </a:p>
        </p:txBody>
      </p:sp>
      <p:sp>
        <p:nvSpPr>
          <p:cNvPr id="578" name="Google Shape;578;g276b102c85a_0_100"/>
          <p:cNvSpPr/>
          <p:nvPr/>
        </p:nvSpPr>
        <p:spPr>
          <a:xfrm>
            <a:off x="6091238" y="6580227"/>
            <a:ext cx="7934400" cy="10521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g276b102c85a_0_100"/>
          <p:cNvSpPr/>
          <p:nvPr/>
        </p:nvSpPr>
        <p:spPr>
          <a:xfrm>
            <a:off x="6263998" y="6691425"/>
            <a:ext cx="15411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Frames</a:t>
            </a:r>
            <a:endParaRPr b="0" i="0" sz="1800" u="none" cap="none" strike="noStrike">
              <a:solidFill>
                <a:schemeClr val="dk1"/>
              </a:solidFill>
              <a:latin typeface="Calibri"/>
              <a:ea typeface="Calibri"/>
              <a:cs typeface="Calibri"/>
              <a:sym typeface="Calibri"/>
            </a:endParaRPr>
          </a:p>
        </p:txBody>
      </p:sp>
      <p:sp>
        <p:nvSpPr>
          <p:cNvPr id="580" name="Google Shape;580;g276b102c85a_0_100"/>
          <p:cNvSpPr/>
          <p:nvPr/>
        </p:nvSpPr>
        <p:spPr>
          <a:xfrm>
            <a:off x="8582699" y="6691425"/>
            <a:ext cx="52701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361"/>
              <a:buFont typeface="Quattrocento"/>
              <a:buNone/>
            </a:pPr>
            <a:r>
              <a:rPr b="0" i="0" lang="en-US" sz="1600" u="none" cap="none" strike="noStrike">
                <a:solidFill>
                  <a:srgbClr val="F9EEE7"/>
                </a:solidFill>
                <a:latin typeface="Quattrocento"/>
                <a:ea typeface="Quattrocento"/>
                <a:cs typeface="Quattrocento"/>
                <a:sym typeface="Quattrocento"/>
              </a:rPr>
              <a:t>Vertical or horizontal structural elements that reinforce the hull and superstructure, providing additional strength and stability.</a:t>
            </a:r>
            <a:endParaRPr b="0" i="0" sz="1600" u="none" cap="none" strike="noStrike">
              <a:solidFill>
                <a:schemeClr val="dk1"/>
              </a:solidFill>
              <a:latin typeface="Calibri"/>
              <a:ea typeface="Calibri"/>
              <a:cs typeface="Calibri"/>
              <a:sym typeface="Calibri"/>
            </a:endParaRPr>
          </a:p>
        </p:txBody>
      </p:sp>
      <p:sp>
        <p:nvSpPr>
          <p:cNvPr id="581" name="Google Shape;581;g276b102c85a_0_100"/>
          <p:cNvSpPr txBox="1"/>
          <p:nvPr/>
        </p:nvSpPr>
        <p:spPr>
          <a:xfrm>
            <a:off x="5705850" y="7640325"/>
            <a:ext cx="8306700" cy="4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600">
                <a:solidFill>
                  <a:schemeClr val="lt1"/>
                </a:solidFill>
                <a:uFill>
                  <a:noFill/>
                </a:uFill>
                <a:latin typeface="Quattrocento"/>
                <a:ea typeface="Quattrocento"/>
                <a:cs typeface="Quattrocento"/>
                <a:sym typeface="Quattrocento"/>
                <a:hlinkClick r:id="rId4">
                  <a:extLst>
                    <a:ext uri="{A12FA001-AC4F-418D-AE19-62706E023703}">
                      <ahyp:hlinkClr val="tx"/>
                    </a:ext>
                  </a:extLst>
                </a:hlinkClick>
              </a:rPr>
              <a:t>Materials Indian Standards related to Ship Superstructure</a:t>
            </a:r>
            <a:r>
              <a:rPr b="1" i="1" lang="en-US" sz="1600">
                <a:solidFill>
                  <a:schemeClr val="lt1"/>
                </a:solidFill>
                <a:latin typeface="Quattrocento"/>
                <a:ea typeface="Quattrocento"/>
                <a:cs typeface="Quattrocento"/>
                <a:sym typeface="Quattrocento"/>
              </a:rPr>
              <a:t> </a:t>
            </a:r>
            <a:endParaRPr b="1" i="1">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276b102c85a_0_123"/>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g276b102c85a_0_123"/>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g276b102c85a_0_123"/>
          <p:cNvSpPr/>
          <p:nvPr/>
        </p:nvSpPr>
        <p:spPr>
          <a:xfrm>
            <a:off x="968701" y="1323500"/>
            <a:ext cx="126930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Hydrodynamics and Ship Superstructure</a:t>
            </a:r>
            <a:endParaRPr b="1" i="0" sz="3600" u="none" cap="none" strike="noStrike">
              <a:solidFill>
                <a:schemeClr val="dk1"/>
              </a:solidFill>
              <a:latin typeface="Calibri"/>
              <a:ea typeface="Calibri"/>
              <a:cs typeface="Calibri"/>
              <a:sym typeface="Calibri"/>
            </a:endParaRPr>
          </a:p>
        </p:txBody>
      </p:sp>
      <p:pic>
        <p:nvPicPr>
          <p:cNvPr descr="preencoded.png" id="590" name="Google Shape;590;g276b102c85a_0_123"/>
          <p:cNvPicPr preferRelativeResize="0"/>
          <p:nvPr/>
        </p:nvPicPr>
        <p:blipFill rotWithShape="1">
          <a:blip r:embed="rId3">
            <a:alphaModFix/>
          </a:blip>
          <a:srcRect b="0" l="0" r="0" t="0"/>
          <a:stretch/>
        </p:blipFill>
        <p:spPr>
          <a:xfrm>
            <a:off x="968693" y="2419826"/>
            <a:ext cx="4230886" cy="987504"/>
          </a:xfrm>
          <a:prstGeom prst="rect">
            <a:avLst/>
          </a:prstGeom>
          <a:noFill/>
          <a:ln>
            <a:noFill/>
          </a:ln>
        </p:spPr>
      </p:pic>
      <p:sp>
        <p:nvSpPr>
          <p:cNvPr id="591" name="Google Shape;591;g276b102c85a_0_123"/>
          <p:cNvSpPr/>
          <p:nvPr/>
        </p:nvSpPr>
        <p:spPr>
          <a:xfrm>
            <a:off x="1696884" y="3777640"/>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Resistance</a:t>
            </a:r>
            <a:endParaRPr b="1" i="0" sz="2400" u="none" cap="none" strike="noStrike">
              <a:solidFill>
                <a:schemeClr val="dk1"/>
              </a:solidFill>
              <a:latin typeface="Calibri"/>
              <a:ea typeface="Calibri"/>
              <a:cs typeface="Calibri"/>
              <a:sym typeface="Calibri"/>
            </a:endParaRPr>
          </a:p>
        </p:txBody>
      </p:sp>
      <p:sp>
        <p:nvSpPr>
          <p:cNvPr id="592" name="Google Shape;592;g276b102c85a_0_123"/>
          <p:cNvSpPr/>
          <p:nvPr/>
        </p:nvSpPr>
        <p:spPr>
          <a:xfrm>
            <a:off x="1215509" y="4288869"/>
            <a:ext cx="3737400" cy="23703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 shape of the superstructure can influence the ship's resistance to motion through water. An aerodynamic design minimizes drag and improves fuel efficiency.</a:t>
            </a:r>
            <a:endParaRPr b="0" i="0" sz="1844" u="none" cap="none" strike="noStrike">
              <a:solidFill>
                <a:schemeClr val="dk1"/>
              </a:solidFill>
              <a:latin typeface="Calibri"/>
              <a:ea typeface="Calibri"/>
              <a:cs typeface="Calibri"/>
              <a:sym typeface="Calibri"/>
            </a:endParaRPr>
          </a:p>
        </p:txBody>
      </p:sp>
      <p:pic>
        <p:nvPicPr>
          <p:cNvPr descr="preencoded.png" id="593" name="Google Shape;593;g276b102c85a_0_123"/>
          <p:cNvPicPr preferRelativeResize="0"/>
          <p:nvPr/>
        </p:nvPicPr>
        <p:blipFill rotWithShape="1">
          <a:blip r:embed="rId4">
            <a:alphaModFix/>
          </a:blip>
          <a:srcRect b="0" l="0" r="0" t="0"/>
          <a:stretch/>
        </p:blipFill>
        <p:spPr>
          <a:xfrm>
            <a:off x="5199578" y="2419826"/>
            <a:ext cx="4231005" cy="987504"/>
          </a:xfrm>
          <a:prstGeom prst="rect">
            <a:avLst/>
          </a:prstGeom>
          <a:noFill/>
          <a:ln>
            <a:noFill/>
          </a:ln>
        </p:spPr>
      </p:pic>
      <p:sp>
        <p:nvSpPr>
          <p:cNvPr id="594" name="Google Shape;594;g276b102c85a_0_123"/>
          <p:cNvSpPr/>
          <p:nvPr/>
        </p:nvSpPr>
        <p:spPr>
          <a:xfrm>
            <a:off x="5862895" y="3777640"/>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Stability</a:t>
            </a:r>
            <a:endParaRPr b="1" i="0" sz="2400" u="none" cap="none" strike="noStrike">
              <a:solidFill>
                <a:schemeClr val="dk1"/>
              </a:solidFill>
              <a:latin typeface="Calibri"/>
              <a:ea typeface="Calibri"/>
              <a:cs typeface="Calibri"/>
              <a:sym typeface="Calibri"/>
            </a:endParaRPr>
          </a:p>
        </p:txBody>
      </p:sp>
      <p:sp>
        <p:nvSpPr>
          <p:cNvPr id="595" name="Google Shape;595;g276b102c85a_0_123"/>
          <p:cNvSpPr/>
          <p:nvPr/>
        </p:nvSpPr>
        <p:spPr>
          <a:xfrm>
            <a:off x="5446395" y="4288869"/>
            <a:ext cx="3737400" cy="23703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 superstructure's location and design play a crucial role in the ship's stability. Proper distribution of weight and buoyancy ensure that the ship remains upright and balanced.</a:t>
            </a:r>
            <a:endParaRPr b="0" i="0" sz="1844" u="none" cap="none" strike="noStrike">
              <a:solidFill>
                <a:schemeClr val="dk1"/>
              </a:solidFill>
              <a:latin typeface="Calibri"/>
              <a:ea typeface="Calibri"/>
              <a:cs typeface="Calibri"/>
              <a:sym typeface="Calibri"/>
            </a:endParaRPr>
          </a:p>
        </p:txBody>
      </p:sp>
      <p:pic>
        <p:nvPicPr>
          <p:cNvPr descr="preencoded.png" id="596" name="Google Shape;596;g276b102c85a_0_123"/>
          <p:cNvPicPr preferRelativeResize="0"/>
          <p:nvPr/>
        </p:nvPicPr>
        <p:blipFill rotWithShape="1">
          <a:blip r:embed="rId5">
            <a:alphaModFix/>
          </a:blip>
          <a:srcRect b="0" l="0" r="0" t="0"/>
          <a:stretch/>
        </p:blipFill>
        <p:spPr>
          <a:xfrm>
            <a:off x="9430583" y="2419826"/>
            <a:ext cx="4231005" cy="987504"/>
          </a:xfrm>
          <a:prstGeom prst="rect">
            <a:avLst/>
          </a:prstGeom>
          <a:noFill/>
          <a:ln>
            <a:noFill/>
          </a:ln>
        </p:spPr>
      </p:pic>
      <p:sp>
        <p:nvSpPr>
          <p:cNvPr id="597" name="Google Shape;597;g276b102c85a_0_123"/>
          <p:cNvSpPr/>
          <p:nvPr/>
        </p:nvSpPr>
        <p:spPr>
          <a:xfrm>
            <a:off x="10093788" y="3777640"/>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Wave Interaction</a:t>
            </a:r>
            <a:endParaRPr b="1" i="0" sz="2400" u="none" cap="none" strike="noStrike">
              <a:solidFill>
                <a:schemeClr val="dk1"/>
              </a:solidFill>
              <a:latin typeface="Calibri"/>
              <a:ea typeface="Calibri"/>
              <a:cs typeface="Calibri"/>
              <a:sym typeface="Calibri"/>
            </a:endParaRPr>
          </a:p>
        </p:txBody>
      </p:sp>
      <p:sp>
        <p:nvSpPr>
          <p:cNvPr id="598" name="Google Shape;598;g276b102c85a_0_123"/>
          <p:cNvSpPr/>
          <p:nvPr/>
        </p:nvSpPr>
        <p:spPr>
          <a:xfrm>
            <a:off x="9677400" y="4288869"/>
            <a:ext cx="3737400" cy="23703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 superstructure's shape can affect how waves interact with the ship. Design considerations minimize wave slamming and ensure smooth passage through rough seas.</a:t>
            </a:r>
            <a:endParaRPr b="0" i="0" sz="1844"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276b102c85a_0_139"/>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g276b102c85a_0_139"/>
          <p:cNvSpPr/>
          <p:nvPr/>
        </p:nvSpPr>
        <p:spPr>
          <a:xfrm>
            <a:off x="0" y="0"/>
            <a:ext cx="14630400" cy="83907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606" name="Google Shape;606;g276b102c85a_0_139"/>
          <p:cNvPicPr preferRelativeResize="0"/>
          <p:nvPr/>
        </p:nvPicPr>
        <p:blipFill rotWithShape="1">
          <a:blip r:embed="rId3">
            <a:alphaModFix/>
          </a:blip>
          <a:srcRect b="0" l="0" r="0" t="0"/>
          <a:stretch/>
        </p:blipFill>
        <p:spPr>
          <a:xfrm>
            <a:off x="9144000" y="0"/>
            <a:ext cx="5486400" cy="8390699"/>
          </a:xfrm>
          <a:prstGeom prst="rect">
            <a:avLst/>
          </a:prstGeom>
          <a:noFill/>
          <a:ln>
            <a:noFill/>
          </a:ln>
        </p:spPr>
      </p:pic>
      <p:sp>
        <p:nvSpPr>
          <p:cNvPr id="607" name="Google Shape;607;g276b102c85a_0_139"/>
          <p:cNvSpPr/>
          <p:nvPr/>
        </p:nvSpPr>
        <p:spPr>
          <a:xfrm>
            <a:off x="604784" y="203775"/>
            <a:ext cx="7934400" cy="5082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Stability and Safety Considerations</a:t>
            </a:r>
            <a:endParaRPr b="1" i="0" sz="3600" u="none" cap="none" strike="noStrike">
              <a:solidFill>
                <a:schemeClr val="dk1"/>
              </a:solidFill>
              <a:latin typeface="Calibri"/>
              <a:ea typeface="Calibri"/>
              <a:cs typeface="Calibri"/>
              <a:sym typeface="Calibri"/>
            </a:endParaRPr>
          </a:p>
        </p:txBody>
      </p:sp>
      <p:pic>
        <p:nvPicPr>
          <p:cNvPr descr="preencoded.png" id="608" name="Google Shape;608;g276b102c85a_0_139"/>
          <p:cNvPicPr preferRelativeResize="0"/>
          <p:nvPr/>
        </p:nvPicPr>
        <p:blipFill rotWithShape="1">
          <a:blip r:embed="rId4">
            <a:alphaModFix/>
          </a:blip>
          <a:srcRect b="0" l="0" r="0" t="0"/>
          <a:stretch/>
        </p:blipFill>
        <p:spPr>
          <a:xfrm>
            <a:off x="604837" y="905736"/>
            <a:ext cx="431959" cy="431959"/>
          </a:xfrm>
          <a:prstGeom prst="rect">
            <a:avLst/>
          </a:prstGeom>
          <a:noFill/>
          <a:ln>
            <a:noFill/>
          </a:ln>
        </p:spPr>
      </p:pic>
      <p:sp>
        <p:nvSpPr>
          <p:cNvPr id="609" name="Google Shape;609;g276b102c85a_0_139"/>
          <p:cNvSpPr/>
          <p:nvPr/>
        </p:nvSpPr>
        <p:spPr>
          <a:xfrm>
            <a:off x="604837" y="1331418"/>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001" u="none" cap="none" strike="noStrike">
                <a:solidFill>
                  <a:srgbClr val="FFD9BE"/>
                </a:solidFill>
                <a:latin typeface="Quattrocento"/>
                <a:ea typeface="Quattrocento"/>
                <a:cs typeface="Quattrocento"/>
                <a:sym typeface="Quattrocento"/>
              </a:rPr>
              <a:t>Ballast Systems</a:t>
            </a:r>
            <a:endParaRPr b="1" i="0" sz="2001" u="none" cap="none" strike="noStrike">
              <a:solidFill>
                <a:schemeClr val="dk1"/>
              </a:solidFill>
              <a:latin typeface="Calibri"/>
              <a:ea typeface="Calibri"/>
              <a:cs typeface="Calibri"/>
              <a:sym typeface="Calibri"/>
            </a:endParaRPr>
          </a:p>
        </p:txBody>
      </p:sp>
      <p:sp>
        <p:nvSpPr>
          <p:cNvPr id="610" name="Google Shape;610;g276b102c85a_0_139"/>
          <p:cNvSpPr/>
          <p:nvPr/>
        </p:nvSpPr>
        <p:spPr>
          <a:xfrm>
            <a:off x="604775" y="1692558"/>
            <a:ext cx="7934400" cy="8541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Ballast systems are essential for maintaining stability. They involve filling and emptying tanks with water to adjust the ship's weight distribution and ensure proper trim.</a:t>
            </a:r>
            <a:endParaRPr b="0" i="0" sz="1800" u="none" cap="none" strike="noStrike">
              <a:solidFill>
                <a:schemeClr val="dk1"/>
              </a:solidFill>
              <a:latin typeface="Calibri"/>
              <a:ea typeface="Calibri"/>
              <a:cs typeface="Calibri"/>
              <a:sym typeface="Calibri"/>
            </a:endParaRPr>
          </a:p>
        </p:txBody>
      </p:sp>
      <p:pic>
        <p:nvPicPr>
          <p:cNvPr descr="preencoded.png" id="611" name="Google Shape;611;g276b102c85a_0_139"/>
          <p:cNvPicPr preferRelativeResize="0"/>
          <p:nvPr/>
        </p:nvPicPr>
        <p:blipFill rotWithShape="1">
          <a:blip r:embed="rId5">
            <a:alphaModFix/>
          </a:blip>
          <a:srcRect b="0" l="0" r="0" t="0"/>
          <a:stretch/>
        </p:blipFill>
        <p:spPr>
          <a:xfrm>
            <a:off x="604837" y="2696338"/>
            <a:ext cx="431959" cy="431959"/>
          </a:xfrm>
          <a:prstGeom prst="rect">
            <a:avLst/>
          </a:prstGeom>
          <a:noFill/>
          <a:ln>
            <a:noFill/>
          </a:ln>
        </p:spPr>
      </p:pic>
      <p:sp>
        <p:nvSpPr>
          <p:cNvPr id="612" name="Google Shape;612;g276b102c85a_0_139"/>
          <p:cNvSpPr/>
          <p:nvPr/>
        </p:nvSpPr>
        <p:spPr>
          <a:xfrm>
            <a:off x="604824" y="3197081"/>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000" u="none" cap="none" strike="noStrike">
                <a:solidFill>
                  <a:srgbClr val="FFD9BE"/>
                </a:solidFill>
                <a:latin typeface="Quattrocento"/>
                <a:ea typeface="Quattrocento"/>
                <a:cs typeface="Quattrocento"/>
                <a:sym typeface="Quattrocento"/>
              </a:rPr>
              <a:t>Freeboard</a:t>
            </a:r>
            <a:endParaRPr b="1" i="0" sz="2000" u="none" cap="none" strike="noStrike">
              <a:solidFill>
                <a:schemeClr val="dk1"/>
              </a:solidFill>
              <a:latin typeface="Calibri"/>
              <a:ea typeface="Calibri"/>
              <a:cs typeface="Calibri"/>
              <a:sym typeface="Calibri"/>
            </a:endParaRPr>
          </a:p>
        </p:txBody>
      </p:sp>
      <p:sp>
        <p:nvSpPr>
          <p:cNvPr id="613" name="Google Shape;613;g276b102c85a_0_139"/>
          <p:cNvSpPr/>
          <p:nvPr/>
        </p:nvSpPr>
        <p:spPr>
          <a:xfrm>
            <a:off x="604837" y="3528851"/>
            <a:ext cx="7934400" cy="553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freeboard is the height of the deck above the waterline. A sufficient freeboard ensures that the ship remains afloat even if some compartments are flooded.</a:t>
            </a:r>
            <a:endParaRPr b="0" i="0" sz="1800" u="none" cap="none" strike="noStrike">
              <a:solidFill>
                <a:schemeClr val="dk1"/>
              </a:solidFill>
              <a:latin typeface="Calibri"/>
              <a:ea typeface="Calibri"/>
              <a:cs typeface="Calibri"/>
              <a:sym typeface="Calibri"/>
            </a:endParaRPr>
          </a:p>
        </p:txBody>
      </p:sp>
      <p:pic>
        <p:nvPicPr>
          <p:cNvPr descr="preencoded.png" id="614" name="Google Shape;614;g276b102c85a_0_139"/>
          <p:cNvPicPr preferRelativeResize="0"/>
          <p:nvPr/>
        </p:nvPicPr>
        <p:blipFill rotWithShape="1">
          <a:blip r:embed="rId6">
            <a:alphaModFix/>
          </a:blip>
          <a:srcRect b="0" l="0" r="0" t="0"/>
          <a:stretch/>
        </p:blipFill>
        <p:spPr>
          <a:xfrm>
            <a:off x="604837" y="4467289"/>
            <a:ext cx="431959" cy="431959"/>
          </a:xfrm>
          <a:prstGeom prst="rect">
            <a:avLst/>
          </a:prstGeom>
          <a:noFill/>
          <a:ln>
            <a:noFill/>
          </a:ln>
        </p:spPr>
      </p:pic>
      <p:sp>
        <p:nvSpPr>
          <p:cNvPr id="615" name="Google Shape;615;g276b102c85a_0_139"/>
          <p:cNvSpPr/>
          <p:nvPr/>
        </p:nvSpPr>
        <p:spPr>
          <a:xfrm>
            <a:off x="604815" y="4963550"/>
            <a:ext cx="36858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001" u="none" cap="none" strike="noStrike">
                <a:solidFill>
                  <a:srgbClr val="FFD9BE"/>
                </a:solidFill>
                <a:latin typeface="Quattrocento"/>
                <a:ea typeface="Quattrocento"/>
                <a:cs typeface="Quattrocento"/>
                <a:sym typeface="Quattrocento"/>
              </a:rPr>
              <a:t>Watertight Integrity</a:t>
            </a:r>
            <a:endParaRPr b="1" i="0" sz="2001" u="none" cap="none" strike="noStrike">
              <a:solidFill>
                <a:schemeClr val="dk1"/>
              </a:solidFill>
              <a:latin typeface="Calibri"/>
              <a:ea typeface="Calibri"/>
              <a:cs typeface="Calibri"/>
              <a:sym typeface="Calibri"/>
            </a:endParaRPr>
          </a:p>
        </p:txBody>
      </p:sp>
      <p:sp>
        <p:nvSpPr>
          <p:cNvPr id="616" name="Google Shape;616;g276b102c85a_0_139"/>
          <p:cNvSpPr/>
          <p:nvPr/>
        </p:nvSpPr>
        <p:spPr>
          <a:xfrm>
            <a:off x="604825" y="5281940"/>
            <a:ext cx="7934400" cy="553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Watertight compartments and bulkheads within the superstructure prevent flooding in the event of damage. They isolate sections of the ship to minimize the impact of an incident.</a:t>
            </a:r>
            <a:endParaRPr b="0" i="0" sz="1800" u="none" cap="none" strike="noStrike">
              <a:solidFill>
                <a:schemeClr val="dk1"/>
              </a:solidFill>
              <a:latin typeface="Calibri"/>
              <a:ea typeface="Calibri"/>
              <a:cs typeface="Calibri"/>
              <a:sym typeface="Calibri"/>
            </a:endParaRPr>
          </a:p>
        </p:txBody>
      </p:sp>
      <p:pic>
        <p:nvPicPr>
          <p:cNvPr descr="preencoded.png" id="617" name="Google Shape;617;g276b102c85a_0_139"/>
          <p:cNvPicPr preferRelativeResize="0"/>
          <p:nvPr/>
        </p:nvPicPr>
        <p:blipFill rotWithShape="1">
          <a:blip r:embed="rId7">
            <a:alphaModFix/>
          </a:blip>
          <a:srcRect b="0" l="0" r="0" t="0"/>
          <a:stretch/>
        </p:blipFill>
        <p:spPr>
          <a:xfrm>
            <a:off x="604837" y="6238253"/>
            <a:ext cx="431959" cy="431959"/>
          </a:xfrm>
          <a:prstGeom prst="rect">
            <a:avLst/>
          </a:prstGeom>
          <a:noFill/>
          <a:ln>
            <a:noFill/>
          </a:ln>
        </p:spPr>
      </p:pic>
      <p:sp>
        <p:nvSpPr>
          <p:cNvPr id="618" name="Google Shape;618;g276b102c85a_0_139"/>
          <p:cNvSpPr/>
          <p:nvPr/>
        </p:nvSpPr>
        <p:spPr>
          <a:xfrm>
            <a:off x="604816" y="6819900"/>
            <a:ext cx="34953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001" u="none" cap="none" strike="noStrike">
                <a:solidFill>
                  <a:srgbClr val="FFD9BE"/>
                </a:solidFill>
                <a:latin typeface="Quattrocento"/>
                <a:ea typeface="Quattrocento"/>
                <a:cs typeface="Quattrocento"/>
                <a:sym typeface="Quattrocento"/>
              </a:rPr>
              <a:t>Emergency Systems</a:t>
            </a:r>
            <a:endParaRPr b="1" i="0" sz="2001" u="none" cap="none" strike="noStrike">
              <a:solidFill>
                <a:schemeClr val="dk1"/>
              </a:solidFill>
              <a:latin typeface="Calibri"/>
              <a:ea typeface="Calibri"/>
              <a:cs typeface="Calibri"/>
              <a:sym typeface="Calibri"/>
            </a:endParaRPr>
          </a:p>
        </p:txBody>
      </p:sp>
      <p:sp>
        <p:nvSpPr>
          <p:cNvPr id="619" name="Google Shape;619;g276b102c85a_0_139"/>
          <p:cNvSpPr/>
          <p:nvPr/>
        </p:nvSpPr>
        <p:spPr>
          <a:xfrm>
            <a:off x="604875" y="7296854"/>
            <a:ext cx="7934400" cy="553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Emergency systems such as lifeboats, fire suppression systems, and communication equipment are essential for ensuring crew safety in case of an emergency.</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276b102c85a_0_181"/>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g276b102c85a_0_181"/>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627" name="Google Shape;627;g276b102c85a_0_181"/>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628" name="Google Shape;628;g276b102c85a_0_181"/>
          <p:cNvSpPr/>
          <p:nvPr/>
        </p:nvSpPr>
        <p:spPr>
          <a:xfrm>
            <a:off x="864000" y="908612"/>
            <a:ext cx="7416000" cy="1626769"/>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FFD9BE"/>
              </a:buClr>
              <a:buSzPts val="6312"/>
              <a:buFont typeface="Quattrocento"/>
              <a:buNone/>
            </a:pPr>
            <a:r>
              <a:rPr b="1" i="0" lang="en-US" sz="4000" u="none" cap="none" strike="noStrike">
                <a:solidFill>
                  <a:srgbClr val="FFD9BE"/>
                </a:solidFill>
                <a:latin typeface="Quattrocento"/>
                <a:ea typeface="Quattrocento"/>
                <a:cs typeface="Quattrocento"/>
                <a:sym typeface="Quattrocento"/>
              </a:rPr>
              <a:t>3</a:t>
            </a:r>
            <a:endParaRPr b="1" i="0" sz="4000" u="none" cap="none" strike="noStrike">
              <a:solidFill>
                <a:srgbClr val="FFD9BE"/>
              </a:solidFill>
              <a:latin typeface="Quattrocento"/>
              <a:ea typeface="Quattrocento"/>
              <a:cs typeface="Quattrocento"/>
              <a:sym typeface="Quattrocento"/>
            </a:endParaRPr>
          </a:p>
          <a:p>
            <a:pPr indent="0" lvl="0" marL="0" marR="0" rtl="0" algn="ctr">
              <a:lnSpc>
                <a:spcPct val="125000"/>
              </a:lnSpc>
              <a:spcBef>
                <a:spcPts val="0"/>
              </a:spcBef>
              <a:spcAft>
                <a:spcPts val="0"/>
              </a:spcAft>
              <a:buClr>
                <a:srgbClr val="FFD9BE"/>
              </a:buClr>
              <a:buSzPts val="6312"/>
              <a:buFont typeface="Quattrocento"/>
              <a:buNone/>
            </a:pPr>
            <a:r>
              <a:rPr b="1" i="0" lang="en-US" sz="4000" u="none" cap="none" strike="noStrike">
                <a:solidFill>
                  <a:srgbClr val="FFD9BE"/>
                </a:solidFill>
                <a:latin typeface="Quattrocento"/>
                <a:ea typeface="Quattrocento"/>
                <a:cs typeface="Quattrocento"/>
                <a:sym typeface="Quattrocento"/>
              </a:rPr>
              <a:t>Propulsion System</a:t>
            </a:r>
            <a:endParaRPr b="1" i="0" sz="4000" u="none" cap="none" strike="noStrike">
              <a:solidFill>
                <a:schemeClr val="dk1"/>
              </a:solidFill>
              <a:latin typeface="Calibri"/>
              <a:ea typeface="Calibri"/>
              <a:cs typeface="Calibri"/>
              <a:sym typeface="Calibri"/>
            </a:endParaRPr>
          </a:p>
        </p:txBody>
      </p:sp>
      <p:sp>
        <p:nvSpPr>
          <p:cNvPr id="629" name="Google Shape;629;g276b102c85a_0_181"/>
          <p:cNvSpPr/>
          <p:nvPr/>
        </p:nvSpPr>
        <p:spPr>
          <a:xfrm>
            <a:off x="864000" y="2715490"/>
            <a:ext cx="7416000" cy="5104009"/>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2400" u="none" cap="none" strike="noStrike">
                <a:solidFill>
                  <a:srgbClr val="F9EEE7"/>
                </a:solidFill>
                <a:latin typeface="Quattrocento"/>
                <a:ea typeface="Quattrocento"/>
                <a:cs typeface="Quattrocento"/>
                <a:sym typeface="Quattrocento"/>
              </a:rPr>
              <a:t>The engine room is the heart of any ship, the powerhouse that propels it across the vast expanse of the ocean. It's a complex and fascinating world of machinery, where intricate systems work in perfect harmony to generate the immense power needed to move a ship. Get ready to embark on a journey into the inner workings of a ship's beating heart.</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276b102c85a_0_214"/>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g276b102c85a_0_214"/>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637" name="Google Shape;637;g276b102c85a_0_214"/>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638" name="Google Shape;638;g276b102c85a_0_214"/>
          <p:cNvSpPr/>
          <p:nvPr/>
        </p:nvSpPr>
        <p:spPr>
          <a:xfrm>
            <a:off x="709630" y="752250"/>
            <a:ext cx="78621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24992"/>
              </a:lnSpc>
              <a:spcBef>
                <a:spcPts val="0"/>
              </a:spcBef>
              <a:spcAft>
                <a:spcPts val="0"/>
              </a:spcAft>
              <a:buClr>
                <a:srgbClr val="FFD9BE"/>
              </a:buClr>
              <a:buSzPts val="3393"/>
              <a:buFont typeface="Quattrocento"/>
              <a:buNone/>
            </a:pPr>
            <a:r>
              <a:rPr b="1" i="0" lang="en-US" sz="3600" u="none" cap="none" strike="noStrike">
                <a:solidFill>
                  <a:srgbClr val="FFD9BE"/>
                </a:solidFill>
                <a:latin typeface="Quattrocento"/>
                <a:ea typeface="Quattrocento"/>
                <a:cs typeface="Quattrocento"/>
                <a:sym typeface="Quattrocento"/>
              </a:rPr>
              <a:t>Principle of Ship Propulsion</a:t>
            </a:r>
            <a:endParaRPr b="1" i="0" sz="3600" u="none" cap="none" strike="noStrike">
              <a:solidFill>
                <a:schemeClr val="dk1"/>
              </a:solidFill>
              <a:latin typeface="Calibri"/>
              <a:ea typeface="Calibri"/>
              <a:cs typeface="Calibri"/>
              <a:sym typeface="Calibri"/>
            </a:endParaRPr>
          </a:p>
        </p:txBody>
      </p:sp>
      <p:sp>
        <p:nvSpPr>
          <p:cNvPr id="639" name="Google Shape;639;g276b102c85a_0_214"/>
          <p:cNvSpPr/>
          <p:nvPr/>
        </p:nvSpPr>
        <p:spPr>
          <a:xfrm>
            <a:off x="904161" y="1902262"/>
            <a:ext cx="22800" cy="52383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g276b102c85a_0_214"/>
          <p:cNvSpPr/>
          <p:nvPr/>
        </p:nvSpPr>
        <p:spPr>
          <a:xfrm>
            <a:off x="1121569" y="2302788"/>
            <a:ext cx="640800" cy="228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g276b102c85a_0_214"/>
          <p:cNvSpPr/>
          <p:nvPr/>
        </p:nvSpPr>
        <p:spPr>
          <a:xfrm>
            <a:off x="709613" y="2108240"/>
            <a:ext cx="411900" cy="411900"/>
          </a:xfrm>
          <a:prstGeom prst="roundRect">
            <a:avLst>
              <a:gd fmla="val 13336"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g276b102c85a_0_214"/>
          <p:cNvSpPr/>
          <p:nvPr/>
        </p:nvSpPr>
        <p:spPr>
          <a:xfrm>
            <a:off x="869752" y="2184916"/>
            <a:ext cx="91500" cy="25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36"/>
              <a:buFont typeface="Quattrocento"/>
              <a:buNone/>
            </a:pPr>
            <a:r>
              <a:rPr b="0" i="0" lang="en-US" sz="2036" u="none" cap="none" strike="noStrike">
                <a:solidFill>
                  <a:srgbClr val="FFD9BE"/>
                </a:solidFill>
                <a:latin typeface="Quattrocento"/>
                <a:ea typeface="Quattrocento"/>
                <a:cs typeface="Quattrocento"/>
                <a:sym typeface="Quattrocento"/>
              </a:rPr>
              <a:t>1</a:t>
            </a:r>
            <a:endParaRPr b="0" i="0" sz="2036" u="none" cap="none" strike="noStrike">
              <a:solidFill>
                <a:schemeClr val="dk1"/>
              </a:solidFill>
              <a:latin typeface="Calibri"/>
              <a:ea typeface="Calibri"/>
              <a:cs typeface="Calibri"/>
              <a:sym typeface="Calibri"/>
            </a:endParaRPr>
          </a:p>
        </p:txBody>
      </p:sp>
      <p:sp>
        <p:nvSpPr>
          <p:cNvPr id="643" name="Google Shape;643;g276b102c85a_0_214"/>
          <p:cNvSpPr/>
          <p:nvPr/>
        </p:nvSpPr>
        <p:spPr>
          <a:xfrm>
            <a:off x="1922757" y="2085375"/>
            <a:ext cx="3641700" cy="269400"/>
          </a:xfrm>
          <a:prstGeom prst="rect">
            <a:avLst/>
          </a:prstGeom>
          <a:noFill/>
          <a:ln>
            <a:noFill/>
          </a:ln>
        </p:spPr>
        <p:txBody>
          <a:bodyPr anchorCtr="0" anchor="t" bIns="45700" lIns="91425" spcFirstLastPara="1" rIns="91425" wrap="square" tIns="45700">
            <a:noAutofit/>
          </a:bodyPr>
          <a:lstStyle/>
          <a:p>
            <a:pPr indent="0" lvl="0" marL="0" marR="0" rtl="0" algn="l">
              <a:lnSpc>
                <a:spcPct val="125132"/>
              </a:lnSpc>
              <a:spcBef>
                <a:spcPts val="0"/>
              </a:spcBef>
              <a:spcAft>
                <a:spcPts val="0"/>
              </a:spcAft>
              <a:buClr>
                <a:srgbClr val="FFD9BE"/>
              </a:buClr>
              <a:buSzPts val="1695"/>
              <a:buFont typeface="Quattrocento"/>
              <a:buNone/>
            </a:pPr>
            <a:r>
              <a:rPr b="1" i="0" lang="en-US" sz="2400" u="none" cap="none" strike="noStrike">
                <a:solidFill>
                  <a:srgbClr val="FFD9BE"/>
                </a:solidFill>
                <a:latin typeface="Quattrocento"/>
                <a:ea typeface="Quattrocento"/>
                <a:cs typeface="Quattrocento"/>
                <a:sym typeface="Quattrocento"/>
              </a:rPr>
              <a:t>Power Generation</a:t>
            </a:r>
            <a:endParaRPr b="1" i="0" sz="2400" u="none" cap="none" strike="noStrike">
              <a:solidFill>
                <a:schemeClr val="dk1"/>
              </a:solidFill>
              <a:latin typeface="Calibri"/>
              <a:ea typeface="Calibri"/>
              <a:cs typeface="Calibri"/>
              <a:sym typeface="Calibri"/>
            </a:endParaRPr>
          </a:p>
        </p:txBody>
      </p:sp>
      <p:sp>
        <p:nvSpPr>
          <p:cNvPr id="644" name="Google Shape;644;g276b102c85a_0_214"/>
          <p:cNvSpPr/>
          <p:nvPr/>
        </p:nvSpPr>
        <p:spPr>
          <a:xfrm>
            <a:off x="1922740" y="2464475"/>
            <a:ext cx="6580200" cy="8787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42"/>
              <a:buFont typeface="Quattrocento"/>
              <a:buNone/>
            </a:pPr>
            <a:r>
              <a:rPr b="0" i="0" lang="en-US" sz="1842" u="none" cap="none" strike="noStrike">
                <a:solidFill>
                  <a:srgbClr val="F9EEE7"/>
                </a:solidFill>
                <a:latin typeface="Quattrocento"/>
                <a:ea typeface="Quattrocento"/>
                <a:cs typeface="Quattrocento"/>
                <a:sym typeface="Quattrocento"/>
              </a:rPr>
              <a:t>The engine room houses the main engines that generate power. These engines typically burn fuel to create mechanical energy, which is then transferred to the propeller shaft.</a:t>
            </a:r>
            <a:endParaRPr b="0" i="0" sz="1842" u="none" cap="none" strike="noStrike">
              <a:solidFill>
                <a:schemeClr val="dk1"/>
              </a:solidFill>
              <a:latin typeface="Calibri"/>
              <a:ea typeface="Calibri"/>
              <a:cs typeface="Calibri"/>
              <a:sym typeface="Calibri"/>
            </a:endParaRPr>
          </a:p>
        </p:txBody>
      </p:sp>
      <p:sp>
        <p:nvSpPr>
          <p:cNvPr id="645" name="Google Shape;645;g276b102c85a_0_214"/>
          <p:cNvSpPr/>
          <p:nvPr/>
        </p:nvSpPr>
        <p:spPr>
          <a:xfrm>
            <a:off x="1121569" y="4109918"/>
            <a:ext cx="640800" cy="228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g276b102c85a_0_214"/>
          <p:cNvSpPr/>
          <p:nvPr/>
        </p:nvSpPr>
        <p:spPr>
          <a:xfrm>
            <a:off x="709613" y="3915370"/>
            <a:ext cx="411900" cy="411900"/>
          </a:xfrm>
          <a:prstGeom prst="roundRect">
            <a:avLst>
              <a:gd fmla="val 13336"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g276b102c85a_0_214"/>
          <p:cNvSpPr/>
          <p:nvPr/>
        </p:nvSpPr>
        <p:spPr>
          <a:xfrm>
            <a:off x="846296" y="3992047"/>
            <a:ext cx="138600" cy="25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36"/>
              <a:buFont typeface="Quattrocento"/>
              <a:buNone/>
            </a:pPr>
            <a:r>
              <a:rPr b="0" i="0" lang="en-US" sz="2036" u="none" cap="none" strike="noStrike">
                <a:solidFill>
                  <a:srgbClr val="FFD9BE"/>
                </a:solidFill>
                <a:latin typeface="Quattrocento"/>
                <a:ea typeface="Quattrocento"/>
                <a:cs typeface="Quattrocento"/>
                <a:sym typeface="Quattrocento"/>
              </a:rPr>
              <a:t>2</a:t>
            </a:r>
            <a:endParaRPr b="0" i="0" sz="2036" u="none" cap="none" strike="noStrike">
              <a:solidFill>
                <a:schemeClr val="dk1"/>
              </a:solidFill>
              <a:latin typeface="Calibri"/>
              <a:ea typeface="Calibri"/>
              <a:cs typeface="Calibri"/>
              <a:sym typeface="Calibri"/>
            </a:endParaRPr>
          </a:p>
        </p:txBody>
      </p:sp>
      <p:sp>
        <p:nvSpPr>
          <p:cNvPr id="648" name="Google Shape;648;g276b102c85a_0_214"/>
          <p:cNvSpPr/>
          <p:nvPr/>
        </p:nvSpPr>
        <p:spPr>
          <a:xfrm>
            <a:off x="1922740" y="3892510"/>
            <a:ext cx="2154300" cy="269400"/>
          </a:xfrm>
          <a:prstGeom prst="rect">
            <a:avLst/>
          </a:prstGeom>
          <a:noFill/>
          <a:ln>
            <a:noFill/>
          </a:ln>
        </p:spPr>
        <p:txBody>
          <a:bodyPr anchorCtr="0" anchor="t" bIns="45700" lIns="91425" spcFirstLastPara="1" rIns="91425" wrap="square" tIns="45700">
            <a:noAutofit/>
          </a:bodyPr>
          <a:lstStyle/>
          <a:p>
            <a:pPr indent="0" lvl="0" marL="0" marR="0" rtl="0" algn="l">
              <a:lnSpc>
                <a:spcPct val="125132"/>
              </a:lnSpc>
              <a:spcBef>
                <a:spcPts val="0"/>
              </a:spcBef>
              <a:spcAft>
                <a:spcPts val="0"/>
              </a:spcAft>
              <a:buClr>
                <a:srgbClr val="FFD9BE"/>
              </a:buClr>
              <a:buSzPts val="1695"/>
              <a:buFont typeface="Quattrocento"/>
              <a:buNone/>
            </a:pPr>
            <a:r>
              <a:rPr b="1" i="0" lang="en-US" sz="2400" u="none" cap="none" strike="noStrike">
                <a:solidFill>
                  <a:srgbClr val="FFD9BE"/>
                </a:solidFill>
                <a:latin typeface="Quattrocento"/>
                <a:ea typeface="Quattrocento"/>
                <a:cs typeface="Quattrocento"/>
                <a:sym typeface="Quattrocento"/>
              </a:rPr>
              <a:t>Transmission</a:t>
            </a:r>
            <a:endParaRPr b="1" i="0" sz="2400" u="none" cap="none" strike="noStrike">
              <a:solidFill>
                <a:schemeClr val="dk1"/>
              </a:solidFill>
              <a:latin typeface="Calibri"/>
              <a:ea typeface="Calibri"/>
              <a:cs typeface="Calibri"/>
              <a:sym typeface="Calibri"/>
            </a:endParaRPr>
          </a:p>
        </p:txBody>
      </p:sp>
      <p:sp>
        <p:nvSpPr>
          <p:cNvPr id="649" name="Google Shape;649;g276b102c85a_0_214"/>
          <p:cNvSpPr/>
          <p:nvPr/>
        </p:nvSpPr>
        <p:spPr>
          <a:xfrm>
            <a:off x="1922740" y="4271605"/>
            <a:ext cx="6580200" cy="8787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42"/>
              <a:buFont typeface="Quattrocento"/>
              <a:buNone/>
            </a:pPr>
            <a:r>
              <a:rPr b="0" i="0" lang="en-US" sz="1842" u="none" cap="none" strike="noStrike">
                <a:solidFill>
                  <a:srgbClr val="F9EEE7"/>
                </a:solidFill>
                <a:latin typeface="Quattrocento"/>
                <a:ea typeface="Quattrocento"/>
                <a:cs typeface="Quattrocento"/>
                <a:sym typeface="Quattrocento"/>
              </a:rPr>
              <a:t>The power from the main engines is transmitted to the propeller shaft through a gearbox. The gearbox reduces the speed of the engine's output and increases its torque, enabling the propeller to turn efficiently.</a:t>
            </a:r>
            <a:endParaRPr b="0" i="0" sz="1842" u="none" cap="none" strike="noStrike">
              <a:solidFill>
                <a:schemeClr val="dk1"/>
              </a:solidFill>
              <a:latin typeface="Calibri"/>
              <a:ea typeface="Calibri"/>
              <a:cs typeface="Calibri"/>
              <a:sym typeface="Calibri"/>
            </a:endParaRPr>
          </a:p>
        </p:txBody>
      </p:sp>
      <p:sp>
        <p:nvSpPr>
          <p:cNvPr id="650" name="Google Shape;650;g276b102c85a_0_214"/>
          <p:cNvSpPr/>
          <p:nvPr/>
        </p:nvSpPr>
        <p:spPr>
          <a:xfrm>
            <a:off x="1121569" y="5917049"/>
            <a:ext cx="640800" cy="228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g276b102c85a_0_214"/>
          <p:cNvSpPr/>
          <p:nvPr/>
        </p:nvSpPr>
        <p:spPr>
          <a:xfrm>
            <a:off x="709613" y="5722501"/>
            <a:ext cx="411900" cy="411900"/>
          </a:xfrm>
          <a:prstGeom prst="roundRect">
            <a:avLst>
              <a:gd fmla="val 13336"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g276b102c85a_0_214"/>
          <p:cNvSpPr/>
          <p:nvPr/>
        </p:nvSpPr>
        <p:spPr>
          <a:xfrm>
            <a:off x="845225" y="5799177"/>
            <a:ext cx="140700" cy="25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36"/>
              <a:buFont typeface="Quattrocento"/>
              <a:buNone/>
            </a:pPr>
            <a:r>
              <a:rPr b="0" i="0" lang="en-US" sz="2036" u="none" cap="none" strike="noStrike">
                <a:solidFill>
                  <a:srgbClr val="FFD9BE"/>
                </a:solidFill>
                <a:latin typeface="Quattrocento"/>
                <a:ea typeface="Quattrocento"/>
                <a:cs typeface="Quattrocento"/>
                <a:sym typeface="Quattrocento"/>
              </a:rPr>
              <a:t>3</a:t>
            </a:r>
            <a:endParaRPr b="0" i="0" sz="2036" u="none" cap="none" strike="noStrike">
              <a:solidFill>
                <a:schemeClr val="dk1"/>
              </a:solidFill>
              <a:latin typeface="Calibri"/>
              <a:ea typeface="Calibri"/>
              <a:cs typeface="Calibri"/>
              <a:sym typeface="Calibri"/>
            </a:endParaRPr>
          </a:p>
        </p:txBody>
      </p:sp>
      <p:sp>
        <p:nvSpPr>
          <p:cNvPr id="653" name="Google Shape;653;g276b102c85a_0_214"/>
          <p:cNvSpPr/>
          <p:nvPr/>
        </p:nvSpPr>
        <p:spPr>
          <a:xfrm>
            <a:off x="1922761" y="5699650"/>
            <a:ext cx="4417800" cy="269400"/>
          </a:xfrm>
          <a:prstGeom prst="rect">
            <a:avLst/>
          </a:prstGeom>
          <a:noFill/>
          <a:ln>
            <a:noFill/>
          </a:ln>
        </p:spPr>
        <p:txBody>
          <a:bodyPr anchorCtr="0" anchor="t" bIns="45700" lIns="91425" spcFirstLastPara="1" rIns="91425" wrap="square" tIns="45700">
            <a:noAutofit/>
          </a:bodyPr>
          <a:lstStyle/>
          <a:p>
            <a:pPr indent="0" lvl="0" marL="0" marR="0" rtl="0" algn="l">
              <a:lnSpc>
                <a:spcPct val="125132"/>
              </a:lnSpc>
              <a:spcBef>
                <a:spcPts val="0"/>
              </a:spcBef>
              <a:spcAft>
                <a:spcPts val="0"/>
              </a:spcAft>
              <a:buClr>
                <a:srgbClr val="FFD9BE"/>
              </a:buClr>
              <a:buSzPts val="1695"/>
              <a:buFont typeface="Quattrocento"/>
              <a:buNone/>
            </a:pPr>
            <a:r>
              <a:rPr b="1" i="0" lang="en-US" sz="2400" u="none" cap="none" strike="noStrike">
                <a:solidFill>
                  <a:srgbClr val="FFD9BE"/>
                </a:solidFill>
                <a:latin typeface="Quattrocento"/>
                <a:ea typeface="Quattrocento"/>
                <a:cs typeface="Quattrocento"/>
                <a:sym typeface="Quattrocento"/>
              </a:rPr>
              <a:t>Propeller Rotation</a:t>
            </a:r>
            <a:endParaRPr b="1" i="0" sz="2400" u="none" cap="none" strike="noStrike">
              <a:solidFill>
                <a:schemeClr val="dk1"/>
              </a:solidFill>
              <a:latin typeface="Calibri"/>
              <a:ea typeface="Calibri"/>
              <a:cs typeface="Calibri"/>
              <a:sym typeface="Calibri"/>
            </a:endParaRPr>
          </a:p>
        </p:txBody>
      </p:sp>
      <p:sp>
        <p:nvSpPr>
          <p:cNvPr id="654" name="Google Shape;654;g276b102c85a_0_214"/>
          <p:cNvSpPr/>
          <p:nvPr/>
        </p:nvSpPr>
        <p:spPr>
          <a:xfrm>
            <a:off x="1922750" y="6078717"/>
            <a:ext cx="6580200" cy="15066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42"/>
              <a:buFont typeface="Quattrocento"/>
              <a:buNone/>
            </a:pPr>
            <a:r>
              <a:rPr b="0" i="0" lang="en-US" sz="1842" u="none" cap="none" strike="noStrike">
                <a:solidFill>
                  <a:srgbClr val="F9EEE7"/>
                </a:solidFill>
                <a:latin typeface="Quattrocento"/>
                <a:ea typeface="Quattrocento"/>
                <a:cs typeface="Quattrocento"/>
                <a:sym typeface="Quattrocento"/>
              </a:rPr>
              <a:t>The propeller shaft rotates the propeller, which is submerged in the water. As the propeller rotates, it pushes water backward, creating a forward thrust that propels the ship through the water.</a:t>
            </a:r>
            <a:endParaRPr b="0" i="0" sz="1842"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276a69b8916_0_7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g276a69b8916_0_70"/>
          <p:cNvSpPr/>
          <p:nvPr/>
        </p:nvSpPr>
        <p:spPr>
          <a:xfrm>
            <a:off x="0" y="0"/>
            <a:ext cx="14630400" cy="82305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g276a69b8916_0_70"/>
          <p:cNvSpPr/>
          <p:nvPr/>
        </p:nvSpPr>
        <p:spPr>
          <a:xfrm>
            <a:off x="3016574" y="458324"/>
            <a:ext cx="9743462" cy="1334837"/>
          </a:xfrm>
          <a:prstGeom prst="rect">
            <a:avLst/>
          </a:prstGeom>
          <a:noFill/>
          <a:ln>
            <a:noFill/>
          </a:ln>
        </p:spPr>
        <p:txBody>
          <a:bodyPr anchorCtr="0" anchor="t" bIns="45700" lIns="91425" spcFirstLastPara="1" rIns="91425" wrap="square" tIns="45700">
            <a:noAutofit/>
          </a:bodyPr>
          <a:lstStyle/>
          <a:p>
            <a:pPr indent="0" lvl="0" marL="0" marR="0" rtl="0" algn="ctr">
              <a:lnSpc>
                <a:spcPct val="125007"/>
              </a:lnSpc>
              <a:spcBef>
                <a:spcPts val="0"/>
              </a:spcBef>
              <a:spcAft>
                <a:spcPts val="0"/>
              </a:spcAft>
              <a:buClr>
                <a:srgbClr val="FFD9BE"/>
              </a:buClr>
              <a:buSzPts val="3395"/>
              <a:buFont typeface="Quattrocento"/>
              <a:buNone/>
            </a:pPr>
            <a:r>
              <a:rPr b="1" i="0" lang="en-US" sz="3600" u="none" cap="none" strike="noStrike">
                <a:solidFill>
                  <a:srgbClr val="FFD9BE"/>
                </a:solidFill>
                <a:latin typeface="Quattrocento"/>
                <a:ea typeface="Quattrocento"/>
                <a:cs typeface="Quattrocento"/>
                <a:sym typeface="Quattrocento"/>
              </a:rPr>
              <a:t>IS 8013- Components of Propulsion System</a:t>
            </a:r>
            <a:endParaRPr b="1" i="0" sz="3600" u="none" cap="none" strike="noStrike">
              <a:solidFill>
                <a:schemeClr val="dk1"/>
              </a:solidFill>
              <a:latin typeface="Calibri"/>
              <a:ea typeface="Calibri"/>
              <a:cs typeface="Calibri"/>
              <a:sym typeface="Calibri"/>
            </a:endParaRPr>
          </a:p>
        </p:txBody>
      </p:sp>
      <p:sp>
        <p:nvSpPr>
          <p:cNvPr id="663" name="Google Shape;663;g276a69b8916_0_70"/>
          <p:cNvSpPr/>
          <p:nvPr/>
        </p:nvSpPr>
        <p:spPr>
          <a:xfrm>
            <a:off x="2604373" y="1523762"/>
            <a:ext cx="412200" cy="4122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g276a69b8916_0_70"/>
          <p:cNvSpPr/>
          <p:nvPr/>
        </p:nvSpPr>
        <p:spPr>
          <a:xfrm>
            <a:off x="2764750" y="1600550"/>
            <a:ext cx="140700" cy="25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37"/>
              <a:buFont typeface="Quattrocento"/>
              <a:buNone/>
            </a:pPr>
            <a:r>
              <a:rPr b="0" i="0" lang="en-US" sz="2037" u="none" cap="none" strike="noStrike">
                <a:solidFill>
                  <a:srgbClr val="FFD9BE"/>
                </a:solidFill>
                <a:latin typeface="Quattrocento"/>
                <a:ea typeface="Quattrocento"/>
                <a:cs typeface="Quattrocento"/>
                <a:sym typeface="Quattrocento"/>
              </a:rPr>
              <a:t>1</a:t>
            </a:r>
            <a:endParaRPr b="0" i="0" sz="2037" u="none" cap="none" strike="noStrike">
              <a:solidFill>
                <a:schemeClr val="dk1"/>
              </a:solidFill>
              <a:latin typeface="Calibri"/>
              <a:ea typeface="Calibri"/>
              <a:cs typeface="Calibri"/>
              <a:sym typeface="Calibri"/>
            </a:endParaRPr>
          </a:p>
        </p:txBody>
      </p:sp>
      <p:sp>
        <p:nvSpPr>
          <p:cNvPr id="665" name="Google Shape;665;g276a69b8916_0_70"/>
          <p:cNvSpPr/>
          <p:nvPr/>
        </p:nvSpPr>
        <p:spPr>
          <a:xfrm>
            <a:off x="3199924" y="1523762"/>
            <a:ext cx="2155800" cy="269400"/>
          </a:xfrm>
          <a:prstGeom prst="rect">
            <a:avLst/>
          </a:prstGeom>
          <a:noFill/>
          <a:ln>
            <a:noFill/>
          </a:ln>
        </p:spPr>
        <p:txBody>
          <a:bodyPr anchorCtr="0" anchor="t" bIns="45700" lIns="91425" spcFirstLastPara="1" rIns="91425" wrap="square" tIns="45700">
            <a:noAutofit/>
          </a:bodyPr>
          <a:lstStyle/>
          <a:p>
            <a:pPr indent="0" lvl="0" marL="0" marR="0" rtl="0" algn="l">
              <a:lnSpc>
                <a:spcPct val="124970"/>
              </a:lnSpc>
              <a:spcBef>
                <a:spcPts val="0"/>
              </a:spcBef>
              <a:spcAft>
                <a:spcPts val="0"/>
              </a:spcAft>
              <a:buClr>
                <a:srgbClr val="FFD9BE"/>
              </a:buClr>
              <a:buSzPts val="1698"/>
              <a:buFont typeface="Quattrocento"/>
              <a:buNone/>
            </a:pPr>
            <a:r>
              <a:rPr b="1" i="0" lang="en-US" sz="1800" u="none" cap="none" strike="noStrike">
                <a:solidFill>
                  <a:srgbClr val="FFD9BE"/>
                </a:solidFill>
                <a:latin typeface="Quattrocento"/>
                <a:ea typeface="Quattrocento"/>
                <a:cs typeface="Quattrocento"/>
                <a:sym typeface="Quattrocento"/>
              </a:rPr>
              <a:t>Propellers</a:t>
            </a:r>
            <a:endParaRPr b="1" i="0" sz="1800" u="none" cap="none" strike="noStrike">
              <a:solidFill>
                <a:schemeClr val="dk1"/>
              </a:solidFill>
              <a:latin typeface="Calibri"/>
              <a:ea typeface="Calibri"/>
              <a:cs typeface="Calibri"/>
              <a:sym typeface="Calibri"/>
            </a:endParaRPr>
          </a:p>
        </p:txBody>
      </p:sp>
      <p:sp>
        <p:nvSpPr>
          <p:cNvPr id="666" name="Google Shape;666;g276a69b8916_0_70"/>
          <p:cNvSpPr/>
          <p:nvPr/>
        </p:nvSpPr>
        <p:spPr>
          <a:xfrm>
            <a:off x="3199925" y="1903100"/>
            <a:ext cx="10298400" cy="1100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443"/>
              <a:buFont typeface="Quattrocento"/>
              <a:buNone/>
            </a:pPr>
            <a:r>
              <a:rPr b="0" i="0" lang="en-US" sz="1800" u="none" cap="none" strike="noStrike">
                <a:solidFill>
                  <a:srgbClr val="F9EEE7"/>
                </a:solidFill>
                <a:latin typeface="Quattrocento"/>
                <a:ea typeface="Quattrocento"/>
                <a:cs typeface="Quattrocento"/>
                <a:sym typeface="Quattrocento"/>
              </a:rPr>
              <a:t>Propellers are the primary means of propulsion for most ships. They convert the rotational energy of the engine into thrust, propelling the ship through the water. The design of propellers is critical for maximizing efficiency and minimizing cavitation (formation of bubbles).</a:t>
            </a:r>
            <a:endParaRPr b="0" i="0" sz="1800" u="none" cap="none" strike="noStrike">
              <a:solidFill>
                <a:schemeClr val="dk1"/>
              </a:solidFill>
              <a:latin typeface="Calibri"/>
              <a:ea typeface="Calibri"/>
              <a:cs typeface="Calibri"/>
              <a:sym typeface="Calibri"/>
            </a:endParaRPr>
          </a:p>
        </p:txBody>
      </p:sp>
      <p:sp>
        <p:nvSpPr>
          <p:cNvPr id="667" name="Google Shape;667;g276a69b8916_0_70"/>
          <p:cNvSpPr/>
          <p:nvPr/>
        </p:nvSpPr>
        <p:spPr>
          <a:xfrm>
            <a:off x="2604373" y="3171825"/>
            <a:ext cx="412200" cy="4122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g276a69b8916_0_70"/>
          <p:cNvSpPr/>
          <p:nvPr/>
        </p:nvSpPr>
        <p:spPr>
          <a:xfrm>
            <a:off x="2741176" y="3248620"/>
            <a:ext cx="138600" cy="25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37"/>
              <a:buFont typeface="Quattrocento"/>
              <a:buNone/>
            </a:pPr>
            <a:r>
              <a:rPr b="0" i="0" lang="en-US" sz="2037" u="none" cap="none" strike="noStrike">
                <a:solidFill>
                  <a:srgbClr val="FFD9BE"/>
                </a:solidFill>
                <a:latin typeface="Quattrocento"/>
                <a:ea typeface="Quattrocento"/>
                <a:cs typeface="Quattrocento"/>
                <a:sym typeface="Quattrocento"/>
              </a:rPr>
              <a:t>2</a:t>
            </a:r>
            <a:endParaRPr b="0" i="0" sz="2037" u="none" cap="none" strike="noStrike">
              <a:solidFill>
                <a:schemeClr val="dk1"/>
              </a:solidFill>
              <a:latin typeface="Calibri"/>
              <a:ea typeface="Calibri"/>
              <a:cs typeface="Calibri"/>
              <a:sym typeface="Calibri"/>
            </a:endParaRPr>
          </a:p>
        </p:txBody>
      </p:sp>
      <p:sp>
        <p:nvSpPr>
          <p:cNvPr id="669" name="Google Shape;669;g276a69b8916_0_70"/>
          <p:cNvSpPr/>
          <p:nvPr/>
        </p:nvSpPr>
        <p:spPr>
          <a:xfrm>
            <a:off x="3199924" y="3171825"/>
            <a:ext cx="2155800" cy="269400"/>
          </a:xfrm>
          <a:prstGeom prst="rect">
            <a:avLst/>
          </a:prstGeom>
          <a:noFill/>
          <a:ln>
            <a:noFill/>
          </a:ln>
        </p:spPr>
        <p:txBody>
          <a:bodyPr anchorCtr="0" anchor="t" bIns="45700" lIns="91425" spcFirstLastPara="1" rIns="91425" wrap="square" tIns="45700">
            <a:noAutofit/>
          </a:bodyPr>
          <a:lstStyle/>
          <a:p>
            <a:pPr indent="0" lvl="0" marL="0" marR="0" rtl="0" algn="l">
              <a:lnSpc>
                <a:spcPct val="124970"/>
              </a:lnSpc>
              <a:spcBef>
                <a:spcPts val="0"/>
              </a:spcBef>
              <a:spcAft>
                <a:spcPts val="0"/>
              </a:spcAft>
              <a:buClr>
                <a:srgbClr val="FFD9BE"/>
              </a:buClr>
              <a:buSzPts val="1698"/>
              <a:buFont typeface="Quattrocento"/>
              <a:buNone/>
            </a:pPr>
            <a:r>
              <a:rPr b="1" i="0" lang="en-US" sz="1800" u="none" cap="none" strike="noStrike">
                <a:solidFill>
                  <a:srgbClr val="FFD9BE"/>
                </a:solidFill>
                <a:latin typeface="Quattrocento"/>
                <a:ea typeface="Quattrocento"/>
                <a:cs typeface="Quattrocento"/>
                <a:sym typeface="Quattrocento"/>
              </a:rPr>
              <a:t>Engines</a:t>
            </a:r>
            <a:endParaRPr b="1" i="0" sz="1800" u="none" cap="none" strike="noStrike">
              <a:solidFill>
                <a:schemeClr val="dk1"/>
              </a:solidFill>
              <a:latin typeface="Calibri"/>
              <a:ea typeface="Calibri"/>
              <a:cs typeface="Calibri"/>
              <a:sym typeface="Calibri"/>
            </a:endParaRPr>
          </a:p>
        </p:txBody>
      </p:sp>
      <p:sp>
        <p:nvSpPr>
          <p:cNvPr id="670" name="Google Shape;670;g276a69b8916_0_70"/>
          <p:cNvSpPr/>
          <p:nvPr/>
        </p:nvSpPr>
        <p:spPr>
          <a:xfrm>
            <a:off x="3199925" y="3551150"/>
            <a:ext cx="10298400" cy="1100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443"/>
              <a:buFont typeface="Quattrocento"/>
              <a:buNone/>
            </a:pPr>
            <a:r>
              <a:rPr b="0" i="0" lang="en-US" sz="1800" u="none" cap="none" strike="noStrike">
                <a:solidFill>
                  <a:srgbClr val="F9EEE7"/>
                </a:solidFill>
                <a:latin typeface="Quattrocento"/>
                <a:ea typeface="Quattrocento"/>
                <a:cs typeface="Quattrocento"/>
                <a:sym typeface="Quattrocento"/>
              </a:rPr>
              <a:t>Ship engines come in various types, including diesel engines, gas turbines, and electric motors. The choice of engine depends on the ship's size, speed, and intended operation. Efficient engines are essential for minimizing fuel consumption and environmental impact.</a:t>
            </a:r>
            <a:endParaRPr b="0" i="0" sz="1800" u="none" cap="none" strike="noStrike">
              <a:solidFill>
                <a:schemeClr val="dk1"/>
              </a:solidFill>
              <a:latin typeface="Calibri"/>
              <a:ea typeface="Calibri"/>
              <a:cs typeface="Calibri"/>
              <a:sym typeface="Calibri"/>
            </a:endParaRPr>
          </a:p>
        </p:txBody>
      </p:sp>
      <p:sp>
        <p:nvSpPr>
          <p:cNvPr id="671" name="Google Shape;671;g276a69b8916_0_70"/>
          <p:cNvSpPr/>
          <p:nvPr/>
        </p:nvSpPr>
        <p:spPr>
          <a:xfrm>
            <a:off x="2604373" y="4819888"/>
            <a:ext cx="412200" cy="4122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g276a69b8916_0_70"/>
          <p:cNvSpPr/>
          <p:nvPr/>
        </p:nvSpPr>
        <p:spPr>
          <a:xfrm>
            <a:off x="2740104" y="4896683"/>
            <a:ext cx="140700" cy="25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37"/>
              <a:buFont typeface="Quattrocento"/>
              <a:buNone/>
            </a:pPr>
            <a:r>
              <a:rPr b="0" i="0" lang="en-US" sz="2037" u="none" cap="none" strike="noStrike">
                <a:solidFill>
                  <a:srgbClr val="FFD9BE"/>
                </a:solidFill>
                <a:latin typeface="Quattrocento"/>
                <a:ea typeface="Quattrocento"/>
                <a:cs typeface="Quattrocento"/>
                <a:sym typeface="Quattrocento"/>
              </a:rPr>
              <a:t>3</a:t>
            </a:r>
            <a:endParaRPr b="0" i="0" sz="2037" u="none" cap="none" strike="noStrike">
              <a:solidFill>
                <a:schemeClr val="dk1"/>
              </a:solidFill>
              <a:latin typeface="Calibri"/>
              <a:ea typeface="Calibri"/>
              <a:cs typeface="Calibri"/>
              <a:sym typeface="Calibri"/>
            </a:endParaRPr>
          </a:p>
        </p:txBody>
      </p:sp>
      <p:sp>
        <p:nvSpPr>
          <p:cNvPr id="673" name="Google Shape;673;g276a69b8916_0_70"/>
          <p:cNvSpPr/>
          <p:nvPr/>
        </p:nvSpPr>
        <p:spPr>
          <a:xfrm>
            <a:off x="3199924" y="4819888"/>
            <a:ext cx="2155800" cy="269400"/>
          </a:xfrm>
          <a:prstGeom prst="rect">
            <a:avLst/>
          </a:prstGeom>
          <a:noFill/>
          <a:ln>
            <a:noFill/>
          </a:ln>
        </p:spPr>
        <p:txBody>
          <a:bodyPr anchorCtr="0" anchor="t" bIns="45700" lIns="91425" spcFirstLastPara="1" rIns="91425" wrap="square" tIns="45700">
            <a:noAutofit/>
          </a:bodyPr>
          <a:lstStyle/>
          <a:p>
            <a:pPr indent="0" lvl="0" marL="0" marR="0" rtl="0" algn="l">
              <a:lnSpc>
                <a:spcPct val="124970"/>
              </a:lnSpc>
              <a:spcBef>
                <a:spcPts val="0"/>
              </a:spcBef>
              <a:spcAft>
                <a:spcPts val="0"/>
              </a:spcAft>
              <a:buClr>
                <a:srgbClr val="FFD9BE"/>
              </a:buClr>
              <a:buSzPts val="1698"/>
              <a:buFont typeface="Quattrocento"/>
              <a:buNone/>
            </a:pPr>
            <a:r>
              <a:rPr b="1" i="0" lang="en-US" sz="1800" u="none" cap="none" strike="noStrike">
                <a:solidFill>
                  <a:srgbClr val="FFD9BE"/>
                </a:solidFill>
                <a:latin typeface="Quattrocento"/>
                <a:ea typeface="Quattrocento"/>
                <a:cs typeface="Quattrocento"/>
                <a:sym typeface="Quattrocento"/>
              </a:rPr>
              <a:t>Auxiliary Systems</a:t>
            </a:r>
            <a:endParaRPr b="1" i="0" sz="1800" u="none" cap="none" strike="noStrike">
              <a:solidFill>
                <a:schemeClr val="dk1"/>
              </a:solidFill>
              <a:latin typeface="Calibri"/>
              <a:ea typeface="Calibri"/>
              <a:cs typeface="Calibri"/>
              <a:sym typeface="Calibri"/>
            </a:endParaRPr>
          </a:p>
        </p:txBody>
      </p:sp>
      <p:sp>
        <p:nvSpPr>
          <p:cNvPr id="674" name="Google Shape;674;g276a69b8916_0_70"/>
          <p:cNvSpPr/>
          <p:nvPr/>
        </p:nvSpPr>
        <p:spPr>
          <a:xfrm>
            <a:off x="3199925" y="5199225"/>
            <a:ext cx="10222500" cy="1100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443"/>
              <a:buFont typeface="Quattrocento"/>
              <a:buNone/>
            </a:pPr>
            <a:r>
              <a:rPr b="0" i="0" lang="en-US" sz="1843" u="none" cap="none" strike="noStrike">
                <a:solidFill>
                  <a:srgbClr val="F9EEE7"/>
                </a:solidFill>
                <a:latin typeface="Quattrocento"/>
                <a:ea typeface="Quattrocento"/>
                <a:cs typeface="Quattrocento"/>
                <a:sym typeface="Quattrocento"/>
              </a:rPr>
              <a:t>Propulsion systems are supported by auxiliary systems, such as the steering gear, rudder, and shafting. These systems ensure that the propulsion system operates safely and efficiently, enabling the ship to maneuver and maintain course.</a:t>
            </a:r>
            <a:endParaRPr b="0" i="0" sz="1843" u="none" cap="none" strike="noStrike">
              <a:solidFill>
                <a:schemeClr val="dk1"/>
              </a:solidFill>
              <a:latin typeface="Calibri"/>
              <a:ea typeface="Calibri"/>
              <a:cs typeface="Calibri"/>
              <a:sym typeface="Calibri"/>
            </a:endParaRPr>
          </a:p>
        </p:txBody>
      </p:sp>
      <p:sp>
        <p:nvSpPr>
          <p:cNvPr id="675" name="Google Shape;675;g276a69b8916_0_70"/>
          <p:cNvSpPr/>
          <p:nvPr/>
        </p:nvSpPr>
        <p:spPr>
          <a:xfrm>
            <a:off x="2604373" y="6467951"/>
            <a:ext cx="412200" cy="4122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g276a69b8916_0_70"/>
          <p:cNvSpPr/>
          <p:nvPr/>
        </p:nvSpPr>
        <p:spPr>
          <a:xfrm>
            <a:off x="2744748" y="6544747"/>
            <a:ext cx="131400" cy="25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37"/>
              <a:buFont typeface="Quattrocento"/>
              <a:buNone/>
            </a:pPr>
            <a:r>
              <a:rPr b="0" i="0" lang="en-US" sz="2037" u="none" cap="none" strike="noStrike">
                <a:solidFill>
                  <a:srgbClr val="FFD9BE"/>
                </a:solidFill>
                <a:latin typeface="Quattrocento"/>
                <a:ea typeface="Quattrocento"/>
                <a:cs typeface="Quattrocento"/>
                <a:sym typeface="Quattrocento"/>
              </a:rPr>
              <a:t>4</a:t>
            </a:r>
            <a:endParaRPr b="0" i="0" sz="2037" u="none" cap="none" strike="noStrike">
              <a:solidFill>
                <a:schemeClr val="dk1"/>
              </a:solidFill>
              <a:latin typeface="Calibri"/>
              <a:ea typeface="Calibri"/>
              <a:cs typeface="Calibri"/>
              <a:sym typeface="Calibri"/>
            </a:endParaRPr>
          </a:p>
        </p:txBody>
      </p:sp>
      <p:sp>
        <p:nvSpPr>
          <p:cNvPr id="677" name="Google Shape;677;g276a69b8916_0_70"/>
          <p:cNvSpPr/>
          <p:nvPr/>
        </p:nvSpPr>
        <p:spPr>
          <a:xfrm>
            <a:off x="3199926" y="6467950"/>
            <a:ext cx="3966900" cy="269400"/>
          </a:xfrm>
          <a:prstGeom prst="rect">
            <a:avLst/>
          </a:prstGeom>
          <a:noFill/>
          <a:ln>
            <a:noFill/>
          </a:ln>
        </p:spPr>
        <p:txBody>
          <a:bodyPr anchorCtr="0" anchor="t" bIns="45700" lIns="91425" spcFirstLastPara="1" rIns="91425" wrap="square" tIns="45700">
            <a:noAutofit/>
          </a:bodyPr>
          <a:lstStyle/>
          <a:p>
            <a:pPr indent="0" lvl="0" marL="0" marR="0" rtl="0" algn="l">
              <a:lnSpc>
                <a:spcPct val="124970"/>
              </a:lnSpc>
              <a:spcBef>
                <a:spcPts val="0"/>
              </a:spcBef>
              <a:spcAft>
                <a:spcPts val="0"/>
              </a:spcAft>
              <a:buClr>
                <a:srgbClr val="FFD9BE"/>
              </a:buClr>
              <a:buSzPts val="1698"/>
              <a:buFont typeface="Quattrocento"/>
              <a:buNone/>
            </a:pPr>
            <a:r>
              <a:rPr b="1" i="0" lang="en-US" sz="1800" u="none" cap="none" strike="noStrike">
                <a:solidFill>
                  <a:srgbClr val="FFD9BE"/>
                </a:solidFill>
                <a:latin typeface="Quattrocento"/>
                <a:ea typeface="Quattrocento"/>
                <a:cs typeface="Quattrocento"/>
                <a:sym typeface="Quattrocento"/>
              </a:rPr>
              <a:t>Alternative Propulsion</a:t>
            </a:r>
            <a:endParaRPr b="1" i="0" sz="1800" u="none" cap="none" strike="noStrike">
              <a:solidFill>
                <a:schemeClr val="dk1"/>
              </a:solidFill>
              <a:latin typeface="Calibri"/>
              <a:ea typeface="Calibri"/>
              <a:cs typeface="Calibri"/>
              <a:sym typeface="Calibri"/>
            </a:endParaRPr>
          </a:p>
        </p:txBody>
      </p:sp>
      <p:sp>
        <p:nvSpPr>
          <p:cNvPr id="678" name="Google Shape;678;g276a69b8916_0_70"/>
          <p:cNvSpPr/>
          <p:nvPr/>
        </p:nvSpPr>
        <p:spPr>
          <a:xfrm>
            <a:off x="3199925" y="6847275"/>
            <a:ext cx="10146600" cy="1100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443"/>
              <a:buFont typeface="Quattrocento"/>
              <a:buNone/>
            </a:pPr>
            <a:r>
              <a:rPr b="0" i="0" lang="en-US" sz="1843" u="none" cap="none" strike="noStrike">
                <a:solidFill>
                  <a:srgbClr val="F9EEE7"/>
                </a:solidFill>
                <a:latin typeface="Quattrocento"/>
                <a:ea typeface="Quattrocento"/>
                <a:cs typeface="Quattrocento"/>
                <a:sym typeface="Quattrocento"/>
              </a:rPr>
              <a:t>Emerging technologies are driving innovation in ship propulsion. Hybrid propulsion systems, electric propulsion, and fuel-cell technology offer cleaner and more sustainable options for powering ships, reducing emissions and minimizing environmental impact.</a:t>
            </a:r>
            <a:endParaRPr b="0" i="0" sz="1843"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276b102c85a_0_238"/>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g276b102c85a_0_238"/>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g276b102c85a_0_238"/>
          <p:cNvSpPr/>
          <p:nvPr/>
        </p:nvSpPr>
        <p:spPr>
          <a:xfrm>
            <a:off x="968702" y="1265400"/>
            <a:ext cx="127065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Components of the Engine Room</a:t>
            </a:r>
            <a:endParaRPr b="1" i="0" sz="3600" u="none" cap="none" strike="noStrike">
              <a:solidFill>
                <a:schemeClr val="dk1"/>
              </a:solidFill>
              <a:latin typeface="Calibri"/>
              <a:ea typeface="Calibri"/>
              <a:cs typeface="Calibri"/>
              <a:sym typeface="Calibri"/>
            </a:endParaRPr>
          </a:p>
        </p:txBody>
      </p:sp>
      <p:sp>
        <p:nvSpPr>
          <p:cNvPr id="687" name="Google Shape;687;g276b102c85a_0_238"/>
          <p:cNvSpPr/>
          <p:nvPr/>
        </p:nvSpPr>
        <p:spPr>
          <a:xfrm>
            <a:off x="1430881" y="2608540"/>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Main Engines</a:t>
            </a:r>
            <a:endParaRPr b="1" i="0" sz="2400" u="none" cap="none" strike="noStrike">
              <a:solidFill>
                <a:schemeClr val="dk1"/>
              </a:solidFill>
              <a:latin typeface="Calibri"/>
              <a:ea typeface="Calibri"/>
              <a:cs typeface="Calibri"/>
              <a:sym typeface="Calibri"/>
            </a:endParaRPr>
          </a:p>
        </p:txBody>
      </p:sp>
      <p:sp>
        <p:nvSpPr>
          <p:cNvPr id="688" name="Google Shape;688;g276b102c85a_0_238"/>
          <p:cNvSpPr/>
          <p:nvPr/>
        </p:nvSpPr>
        <p:spPr>
          <a:xfrm>
            <a:off x="968700" y="3218500"/>
            <a:ext cx="3828900" cy="32685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These are the heart of the engine room, responsible for generating the primary power that propels the ship. They are typically large diesel engines, but some ships may use gas turbines or electric motors.</a:t>
            </a:r>
            <a:endParaRPr b="0" i="0" sz="1844" u="none" cap="none" strike="noStrike">
              <a:solidFill>
                <a:schemeClr val="dk1"/>
              </a:solidFill>
              <a:latin typeface="Calibri"/>
              <a:ea typeface="Calibri"/>
              <a:cs typeface="Calibri"/>
              <a:sym typeface="Calibri"/>
            </a:endParaRPr>
          </a:p>
        </p:txBody>
      </p:sp>
      <p:sp>
        <p:nvSpPr>
          <p:cNvPr id="689" name="Google Shape;689;g276b102c85a_0_238"/>
          <p:cNvSpPr/>
          <p:nvPr/>
        </p:nvSpPr>
        <p:spPr>
          <a:xfrm>
            <a:off x="5869687" y="2608478"/>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Auxiliary Engines</a:t>
            </a:r>
            <a:endParaRPr b="1" i="0" sz="2400" u="none" cap="none" strike="noStrike">
              <a:solidFill>
                <a:schemeClr val="dk1"/>
              </a:solidFill>
              <a:latin typeface="Calibri"/>
              <a:ea typeface="Calibri"/>
              <a:cs typeface="Calibri"/>
              <a:sym typeface="Calibri"/>
            </a:endParaRPr>
          </a:p>
        </p:txBody>
      </p:sp>
      <p:sp>
        <p:nvSpPr>
          <p:cNvPr id="690" name="Google Shape;690;g276b102c85a_0_238"/>
          <p:cNvSpPr/>
          <p:nvPr/>
        </p:nvSpPr>
        <p:spPr>
          <a:xfrm>
            <a:off x="5407450" y="3218500"/>
            <a:ext cx="3828900" cy="32685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944" u="none" cap="none" strike="noStrike">
                <a:solidFill>
                  <a:srgbClr val="F9EEE7"/>
                </a:solidFill>
                <a:latin typeface="Quattrocento"/>
                <a:ea typeface="Quattrocento"/>
                <a:cs typeface="Quattrocento"/>
                <a:sym typeface="Quattrocento"/>
              </a:rPr>
              <a:t>These engines provide power to various auxiliary systems, such as pumps, generators, and compressors. They are generally smaller than the main engines and can be diesel, gas turbine, or electric.</a:t>
            </a:r>
            <a:endParaRPr b="0" i="0" sz="1944" u="none" cap="none" strike="noStrike">
              <a:solidFill>
                <a:schemeClr val="dk1"/>
              </a:solidFill>
              <a:latin typeface="Calibri"/>
              <a:ea typeface="Calibri"/>
              <a:cs typeface="Calibri"/>
              <a:sym typeface="Calibri"/>
            </a:endParaRPr>
          </a:p>
        </p:txBody>
      </p:sp>
      <p:sp>
        <p:nvSpPr>
          <p:cNvPr id="691" name="Google Shape;691;g276b102c85a_0_238"/>
          <p:cNvSpPr/>
          <p:nvPr/>
        </p:nvSpPr>
        <p:spPr>
          <a:xfrm>
            <a:off x="9846256" y="2608465"/>
            <a:ext cx="3828900" cy="7263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Fuel and Lubrication Systems</a:t>
            </a:r>
            <a:endParaRPr b="1" i="0" sz="2400" u="none" cap="none" strike="noStrike">
              <a:solidFill>
                <a:schemeClr val="dk1"/>
              </a:solidFill>
              <a:latin typeface="Calibri"/>
              <a:ea typeface="Calibri"/>
              <a:cs typeface="Calibri"/>
              <a:sym typeface="Calibri"/>
            </a:endParaRPr>
          </a:p>
        </p:txBody>
      </p:sp>
      <p:sp>
        <p:nvSpPr>
          <p:cNvPr id="692" name="Google Shape;692;g276b102c85a_0_238"/>
          <p:cNvSpPr/>
          <p:nvPr/>
        </p:nvSpPr>
        <p:spPr>
          <a:xfrm>
            <a:off x="9846225" y="3581654"/>
            <a:ext cx="3828900" cy="42378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944" u="none" cap="none" strike="noStrike">
                <a:solidFill>
                  <a:srgbClr val="F9EEE7"/>
                </a:solidFill>
                <a:latin typeface="Quattrocento"/>
                <a:ea typeface="Quattrocento"/>
                <a:cs typeface="Quattrocento"/>
                <a:sym typeface="Quattrocento"/>
              </a:rPr>
              <a:t>These systems ensure the smooth operation of the main and auxiliary engines by providing fuel and lubrication. The fuel system stores and delivers fuel to the engines, while the lubrication system provides oil to reduce friction and wear.</a:t>
            </a:r>
            <a:endParaRPr b="0" i="0" sz="1944" u="none" cap="none" strike="noStrik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g276b102c85a_0_251"/>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g276b102c85a_0_251"/>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00" name="Google Shape;700;g276b102c85a_0_251"/>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701" name="Google Shape;701;g276b102c85a_0_251"/>
          <p:cNvSpPr/>
          <p:nvPr/>
        </p:nvSpPr>
        <p:spPr>
          <a:xfrm>
            <a:off x="604872" y="451400"/>
            <a:ext cx="7934400" cy="5082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Engines and their Function</a:t>
            </a:r>
            <a:endParaRPr b="1" i="0" sz="3600" u="none" cap="none" strike="noStrike">
              <a:solidFill>
                <a:schemeClr val="dk1"/>
              </a:solidFill>
              <a:latin typeface="Calibri"/>
              <a:ea typeface="Calibri"/>
              <a:cs typeface="Calibri"/>
              <a:sym typeface="Calibri"/>
            </a:endParaRPr>
          </a:p>
        </p:txBody>
      </p:sp>
      <p:pic>
        <p:nvPicPr>
          <p:cNvPr descr="preencoded.png" id="702" name="Google Shape;702;g276b102c85a_0_251"/>
          <p:cNvPicPr preferRelativeResize="0"/>
          <p:nvPr/>
        </p:nvPicPr>
        <p:blipFill rotWithShape="1">
          <a:blip r:embed="rId4">
            <a:alphaModFix/>
          </a:blip>
          <a:srcRect b="0" l="0" r="0" t="0"/>
          <a:stretch/>
        </p:blipFill>
        <p:spPr>
          <a:xfrm>
            <a:off x="604837" y="1658064"/>
            <a:ext cx="864037" cy="1382554"/>
          </a:xfrm>
          <a:prstGeom prst="rect">
            <a:avLst/>
          </a:prstGeom>
          <a:noFill/>
          <a:ln>
            <a:noFill/>
          </a:ln>
        </p:spPr>
      </p:pic>
      <p:sp>
        <p:nvSpPr>
          <p:cNvPr id="703" name="Google Shape;703;g276b102c85a_0_251"/>
          <p:cNvSpPr/>
          <p:nvPr/>
        </p:nvSpPr>
        <p:spPr>
          <a:xfrm>
            <a:off x="1728073" y="1666649"/>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Air Intake</a:t>
            </a:r>
            <a:endParaRPr b="1" i="0" sz="2400" u="none" cap="none" strike="noStrike">
              <a:solidFill>
                <a:schemeClr val="dk1"/>
              </a:solidFill>
              <a:latin typeface="Calibri"/>
              <a:ea typeface="Calibri"/>
              <a:cs typeface="Calibri"/>
              <a:sym typeface="Calibri"/>
            </a:endParaRPr>
          </a:p>
        </p:txBody>
      </p:sp>
      <p:sp>
        <p:nvSpPr>
          <p:cNvPr id="704" name="Google Shape;704;g276b102c85a_0_251"/>
          <p:cNvSpPr/>
          <p:nvPr/>
        </p:nvSpPr>
        <p:spPr>
          <a:xfrm>
            <a:off x="1728025" y="2029521"/>
            <a:ext cx="6811200" cy="712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engine draws air into its cylinders through an air intake system. This air is compressed by the piston, increasing its temperature and pressure.</a:t>
            </a:r>
            <a:endParaRPr b="0" i="0" sz="1800" u="none" cap="none" strike="noStrike">
              <a:solidFill>
                <a:schemeClr val="dk1"/>
              </a:solidFill>
              <a:latin typeface="Calibri"/>
              <a:ea typeface="Calibri"/>
              <a:cs typeface="Calibri"/>
              <a:sym typeface="Calibri"/>
            </a:endParaRPr>
          </a:p>
        </p:txBody>
      </p:sp>
      <p:pic>
        <p:nvPicPr>
          <p:cNvPr descr="preencoded.png" id="705" name="Google Shape;705;g276b102c85a_0_251"/>
          <p:cNvPicPr preferRelativeResize="0"/>
          <p:nvPr/>
        </p:nvPicPr>
        <p:blipFill rotWithShape="1">
          <a:blip r:embed="rId5">
            <a:alphaModFix/>
          </a:blip>
          <a:srcRect b="0" l="0" r="0" t="0"/>
          <a:stretch/>
        </p:blipFill>
        <p:spPr>
          <a:xfrm>
            <a:off x="604837" y="3040618"/>
            <a:ext cx="864037" cy="1382554"/>
          </a:xfrm>
          <a:prstGeom prst="rect">
            <a:avLst/>
          </a:prstGeom>
          <a:noFill/>
          <a:ln>
            <a:noFill/>
          </a:ln>
        </p:spPr>
      </p:pic>
      <p:sp>
        <p:nvSpPr>
          <p:cNvPr id="706" name="Google Shape;706;g276b102c85a_0_251"/>
          <p:cNvSpPr/>
          <p:nvPr/>
        </p:nvSpPr>
        <p:spPr>
          <a:xfrm>
            <a:off x="1728076" y="3029350"/>
            <a:ext cx="34119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Fuel Injection</a:t>
            </a:r>
            <a:endParaRPr b="1" i="0" sz="2400" u="none" cap="none" strike="noStrike">
              <a:solidFill>
                <a:schemeClr val="dk1"/>
              </a:solidFill>
              <a:latin typeface="Calibri"/>
              <a:ea typeface="Calibri"/>
              <a:cs typeface="Calibri"/>
              <a:sym typeface="Calibri"/>
            </a:endParaRPr>
          </a:p>
        </p:txBody>
      </p:sp>
      <p:sp>
        <p:nvSpPr>
          <p:cNvPr id="707" name="Google Shape;707;g276b102c85a_0_251"/>
          <p:cNvSpPr/>
          <p:nvPr/>
        </p:nvSpPr>
        <p:spPr>
          <a:xfrm>
            <a:off x="1728075" y="3392251"/>
            <a:ext cx="6811200" cy="1030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Fuel is injected into the cylinders at the appropriate time, mixing with the hot, compressed air. The mixture ignites, creating an explosion that drives the piston down.</a:t>
            </a:r>
            <a:endParaRPr b="0" i="0" sz="1800" u="none" cap="none" strike="noStrike">
              <a:solidFill>
                <a:schemeClr val="dk1"/>
              </a:solidFill>
              <a:latin typeface="Calibri"/>
              <a:ea typeface="Calibri"/>
              <a:cs typeface="Calibri"/>
              <a:sym typeface="Calibri"/>
            </a:endParaRPr>
          </a:p>
        </p:txBody>
      </p:sp>
      <p:pic>
        <p:nvPicPr>
          <p:cNvPr descr="preencoded.png" id="708" name="Google Shape;708;g276b102c85a_0_251"/>
          <p:cNvPicPr preferRelativeResize="0"/>
          <p:nvPr/>
        </p:nvPicPr>
        <p:blipFill rotWithShape="1">
          <a:blip r:embed="rId6">
            <a:alphaModFix/>
          </a:blip>
          <a:srcRect b="0" l="0" r="0" t="0"/>
          <a:stretch/>
        </p:blipFill>
        <p:spPr>
          <a:xfrm>
            <a:off x="604837" y="4423172"/>
            <a:ext cx="864037" cy="1533049"/>
          </a:xfrm>
          <a:prstGeom prst="rect">
            <a:avLst/>
          </a:prstGeom>
          <a:noFill/>
          <a:ln>
            <a:noFill/>
          </a:ln>
        </p:spPr>
      </p:pic>
      <p:sp>
        <p:nvSpPr>
          <p:cNvPr id="709" name="Google Shape;709;g276b102c85a_0_251"/>
          <p:cNvSpPr/>
          <p:nvPr/>
        </p:nvSpPr>
        <p:spPr>
          <a:xfrm>
            <a:off x="1728077" y="4308300"/>
            <a:ext cx="35583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Power Output</a:t>
            </a:r>
            <a:endParaRPr b="1" i="0" sz="2400" u="none" cap="none" strike="noStrike">
              <a:solidFill>
                <a:schemeClr val="dk1"/>
              </a:solidFill>
              <a:latin typeface="Calibri"/>
              <a:ea typeface="Calibri"/>
              <a:cs typeface="Calibri"/>
              <a:sym typeface="Calibri"/>
            </a:endParaRPr>
          </a:p>
        </p:txBody>
      </p:sp>
      <p:sp>
        <p:nvSpPr>
          <p:cNvPr id="710" name="Google Shape;710;g276b102c85a_0_251"/>
          <p:cNvSpPr/>
          <p:nvPr/>
        </p:nvSpPr>
        <p:spPr>
          <a:xfrm>
            <a:off x="1728135" y="4704789"/>
            <a:ext cx="68112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piston's downward motion is converted into rotational motion through the connecting rod and crankshaft. This rotating motion is then transferred to the propeller shaft, driving the ship forward.</a:t>
            </a:r>
            <a:endParaRPr b="0" i="0" sz="1800" u="none" cap="none" strike="noStrike">
              <a:solidFill>
                <a:schemeClr val="dk1"/>
              </a:solidFill>
              <a:latin typeface="Calibri"/>
              <a:ea typeface="Calibri"/>
              <a:cs typeface="Calibri"/>
              <a:sym typeface="Calibri"/>
            </a:endParaRPr>
          </a:p>
        </p:txBody>
      </p:sp>
      <p:pic>
        <p:nvPicPr>
          <p:cNvPr descr="preencoded.png" id="711" name="Google Shape;711;g276b102c85a_0_251"/>
          <p:cNvPicPr preferRelativeResize="0"/>
          <p:nvPr/>
        </p:nvPicPr>
        <p:blipFill rotWithShape="1">
          <a:blip r:embed="rId7">
            <a:alphaModFix/>
          </a:blip>
          <a:srcRect b="0" l="0" r="0" t="0"/>
          <a:stretch/>
        </p:blipFill>
        <p:spPr>
          <a:xfrm>
            <a:off x="604837" y="5956221"/>
            <a:ext cx="864037" cy="1382554"/>
          </a:xfrm>
          <a:prstGeom prst="rect">
            <a:avLst/>
          </a:prstGeom>
          <a:noFill/>
          <a:ln>
            <a:noFill/>
          </a:ln>
        </p:spPr>
      </p:pic>
      <p:sp>
        <p:nvSpPr>
          <p:cNvPr id="712" name="Google Shape;712;g276b102c85a_0_251"/>
          <p:cNvSpPr/>
          <p:nvPr/>
        </p:nvSpPr>
        <p:spPr>
          <a:xfrm>
            <a:off x="1728077" y="5883600"/>
            <a:ext cx="37194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Exhaust System</a:t>
            </a:r>
            <a:endParaRPr b="1" i="0" sz="2400" u="none" cap="none" strike="noStrike">
              <a:solidFill>
                <a:schemeClr val="dk1"/>
              </a:solidFill>
              <a:latin typeface="Calibri"/>
              <a:ea typeface="Calibri"/>
              <a:cs typeface="Calibri"/>
              <a:sym typeface="Calibri"/>
            </a:endParaRPr>
          </a:p>
        </p:txBody>
      </p:sp>
      <p:sp>
        <p:nvSpPr>
          <p:cNvPr id="713" name="Google Shape;713;g276b102c85a_0_251"/>
          <p:cNvSpPr/>
          <p:nvPr/>
        </p:nvSpPr>
        <p:spPr>
          <a:xfrm>
            <a:off x="1728075" y="6296409"/>
            <a:ext cx="6811200" cy="1030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exhaust gases produced during combustion are expelled from the engine through an exhaust system. The exhaust system is designed to reduce noise and emissions.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p2"/>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2"/>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2"/>
          <p:cNvSpPr/>
          <p:nvPr/>
        </p:nvSpPr>
        <p:spPr>
          <a:xfrm>
            <a:off x="4410668" y="851721"/>
            <a:ext cx="58092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0" i="0" lang="en-US" sz="4574" u="none" cap="none" strike="noStrike">
                <a:solidFill>
                  <a:srgbClr val="FFD9BE"/>
                </a:solidFill>
                <a:latin typeface="Quattrocento"/>
                <a:ea typeface="Quattrocento"/>
                <a:cs typeface="Quattrocento"/>
                <a:sym typeface="Quattrocento"/>
              </a:rPr>
              <a:t>The Hull</a:t>
            </a:r>
            <a:endParaRPr b="0" i="0" sz="4574" u="none" cap="none" strike="noStrike">
              <a:solidFill>
                <a:schemeClr val="dk1"/>
              </a:solidFill>
              <a:latin typeface="Calibri"/>
              <a:ea typeface="Calibri"/>
              <a:cs typeface="Calibri"/>
              <a:sym typeface="Calibri"/>
            </a:endParaRPr>
          </a:p>
        </p:txBody>
      </p:sp>
      <p:sp>
        <p:nvSpPr>
          <p:cNvPr id="51" name="Google Shape;51;p2"/>
          <p:cNvSpPr/>
          <p:nvPr/>
        </p:nvSpPr>
        <p:spPr>
          <a:xfrm>
            <a:off x="968700" y="1874124"/>
            <a:ext cx="12693000" cy="14208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2044" u="none" cap="none" strike="noStrike">
                <a:solidFill>
                  <a:srgbClr val="F9EEE7"/>
                </a:solidFill>
                <a:latin typeface="Quattrocento"/>
                <a:ea typeface="Quattrocento"/>
                <a:cs typeface="Quattrocento"/>
                <a:sym typeface="Quattrocento"/>
              </a:rPr>
              <a:t>The ship's hull is crucial because it provides buoyancy, allowing the ship to float, and offers structural strength to withstand waves and weather. It also ensures stability, keeping the ship upright and safe during expedition.</a:t>
            </a:r>
            <a:endParaRPr b="0" i="0" sz="2044" u="none" cap="none" strike="noStrike">
              <a:solidFill>
                <a:schemeClr val="dk1"/>
              </a:solidFill>
              <a:latin typeface="Calibri"/>
              <a:ea typeface="Calibri"/>
              <a:cs typeface="Calibri"/>
              <a:sym typeface="Calibri"/>
            </a:endParaRPr>
          </a:p>
        </p:txBody>
      </p:sp>
      <p:sp>
        <p:nvSpPr>
          <p:cNvPr id="52" name="Google Shape;52;p2"/>
          <p:cNvSpPr/>
          <p:nvPr/>
        </p:nvSpPr>
        <p:spPr>
          <a:xfrm>
            <a:off x="968693" y="3978235"/>
            <a:ext cx="2904530" cy="363141"/>
          </a:xfrm>
          <a:prstGeom prst="rect">
            <a:avLst/>
          </a:prstGeom>
          <a:noFill/>
          <a:ln>
            <a:noFill/>
          </a:ln>
        </p:spPr>
        <p:txBody>
          <a:bodyPr anchorCtr="0" anchor="t" bIns="45700" lIns="91425" spcFirstLastPara="1" rIns="91425" wrap="square" tIns="45700">
            <a:noAutofit/>
          </a:bodyPr>
          <a:lstStyle/>
          <a:p>
            <a:pPr indent="0" lvl="0" marL="0" marR="0" rtl="0" algn="l">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Structure</a:t>
            </a:r>
            <a:endParaRPr b="1" i="0" sz="2400" u="none" cap="none" strike="noStrike">
              <a:solidFill>
                <a:schemeClr val="dk1"/>
              </a:solidFill>
              <a:latin typeface="Calibri"/>
              <a:ea typeface="Calibri"/>
              <a:cs typeface="Calibri"/>
              <a:sym typeface="Calibri"/>
            </a:endParaRPr>
          </a:p>
        </p:txBody>
      </p:sp>
      <p:sp>
        <p:nvSpPr>
          <p:cNvPr id="53" name="Google Shape;53;p2"/>
          <p:cNvSpPr/>
          <p:nvPr/>
        </p:nvSpPr>
        <p:spPr>
          <a:xfrm>
            <a:off x="968700" y="4588202"/>
            <a:ext cx="3828900" cy="19752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944" u="none" cap="none" strike="noStrike">
                <a:solidFill>
                  <a:srgbClr val="F9EEE7"/>
                </a:solidFill>
                <a:latin typeface="Quattrocento"/>
                <a:ea typeface="Quattrocento"/>
                <a:cs typeface="Quattrocento"/>
                <a:sym typeface="Quattrocento"/>
              </a:rPr>
              <a:t>The hull is the main body of the ship, providing the structural foundation and buoyancy to keep the vessel afloat.</a:t>
            </a:r>
            <a:endParaRPr b="0" i="0" sz="1944" u="none" cap="none" strike="noStrike">
              <a:solidFill>
                <a:schemeClr val="dk1"/>
              </a:solidFill>
              <a:latin typeface="Calibri"/>
              <a:ea typeface="Calibri"/>
              <a:cs typeface="Calibri"/>
              <a:sym typeface="Calibri"/>
            </a:endParaRPr>
          </a:p>
        </p:txBody>
      </p:sp>
      <p:sp>
        <p:nvSpPr>
          <p:cNvPr id="54" name="Google Shape;54;p2"/>
          <p:cNvSpPr/>
          <p:nvPr/>
        </p:nvSpPr>
        <p:spPr>
          <a:xfrm>
            <a:off x="5407462" y="3978235"/>
            <a:ext cx="2904530" cy="363141"/>
          </a:xfrm>
          <a:prstGeom prst="rect">
            <a:avLst/>
          </a:prstGeom>
          <a:noFill/>
          <a:ln>
            <a:noFill/>
          </a:ln>
        </p:spPr>
        <p:txBody>
          <a:bodyPr anchorCtr="0" anchor="t" bIns="45700" lIns="91425" spcFirstLastPara="1" rIns="91425" wrap="square" tIns="45700">
            <a:noAutofit/>
          </a:bodyPr>
          <a:lstStyle/>
          <a:p>
            <a:pPr indent="0" lvl="0" marL="0" marR="0" rtl="0" algn="l">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Materials</a:t>
            </a:r>
            <a:endParaRPr b="1" i="0" sz="2400" u="none" cap="none" strike="noStrike">
              <a:solidFill>
                <a:schemeClr val="dk1"/>
              </a:solidFill>
              <a:latin typeface="Calibri"/>
              <a:ea typeface="Calibri"/>
              <a:cs typeface="Calibri"/>
              <a:sym typeface="Calibri"/>
            </a:endParaRPr>
          </a:p>
        </p:txBody>
      </p:sp>
      <p:sp>
        <p:nvSpPr>
          <p:cNvPr id="55" name="Google Shape;55;p2"/>
          <p:cNvSpPr/>
          <p:nvPr/>
        </p:nvSpPr>
        <p:spPr>
          <a:xfrm>
            <a:off x="5407450" y="4588201"/>
            <a:ext cx="3828900" cy="23052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944" u="none" cap="none" strike="noStrike">
                <a:solidFill>
                  <a:srgbClr val="F9EEE7"/>
                </a:solidFill>
                <a:latin typeface="Quattrocento"/>
                <a:ea typeface="Quattrocento"/>
                <a:cs typeface="Quattrocento"/>
                <a:sym typeface="Quattrocento"/>
              </a:rPr>
              <a:t>Hulls are typically made from steel, aluminum, or composite materials, each offering different strengths and weight characteristics.</a:t>
            </a:r>
            <a:endParaRPr b="0" i="0" sz="1944" u="none" cap="none" strike="noStrike">
              <a:solidFill>
                <a:schemeClr val="dk1"/>
              </a:solidFill>
              <a:latin typeface="Calibri"/>
              <a:ea typeface="Calibri"/>
              <a:cs typeface="Calibri"/>
              <a:sym typeface="Calibri"/>
            </a:endParaRPr>
          </a:p>
        </p:txBody>
      </p:sp>
      <p:sp>
        <p:nvSpPr>
          <p:cNvPr id="56" name="Google Shape;56;p2"/>
          <p:cNvSpPr/>
          <p:nvPr/>
        </p:nvSpPr>
        <p:spPr>
          <a:xfrm>
            <a:off x="9846231" y="3978235"/>
            <a:ext cx="2904530" cy="363141"/>
          </a:xfrm>
          <a:prstGeom prst="rect">
            <a:avLst/>
          </a:prstGeom>
          <a:noFill/>
          <a:ln>
            <a:noFill/>
          </a:ln>
        </p:spPr>
        <p:txBody>
          <a:bodyPr anchorCtr="0" anchor="t" bIns="45700" lIns="91425" spcFirstLastPara="1" rIns="91425" wrap="square" tIns="45700">
            <a:noAutofit/>
          </a:bodyPr>
          <a:lstStyle/>
          <a:p>
            <a:pPr indent="0" lvl="0" marL="0" marR="0" rtl="0" algn="l">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Hydrodynamics</a:t>
            </a:r>
            <a:endParaRPr b="1" i="0" sz="2400" u="none" cap="none" strike="noStrike">
              <a:solidFill>
                <a:schemeClr val="dk1"/>
              </a:solidFill>
              <a:latin typeface="Calibri"/>
              <a:ea typeface="Calibri"/>
              <a:cs typeface="Calibri"/>
              <a:sym typeface="Calibri"/>
            </a:endParaRPr>
          </a:p>
        </p:txBody>
      </p:sp>
      <p:sp>
        <p:nvSpPr>
          <p:cNvPr id="57" name="Google Shape;57;p2"/>
          <p:cNvSpPr/>
          <p:nvPr/>
        </p:nvSpPr>
        <p:spPr>
          <a:xfrm>
            <a:off x="9846225" y="4588201"/>
            <a:ext cx="3828900" cy="23052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944" u="none" cap="none" strike="noStrike">
                <a:solidFill>
                  <a:srgbClr val="F9EEE7"/>
                </a:solidFill>
                <a:latin typeface="Quattrocento"/>
                <a:ea typeface="Quattrocento"/>
                <a:cs typeface="Quattrocento"/>
                <a:sym typeface="Quattrocento"/>
              </a:rPr>
              <a:t>The hull's shape is designed to minimize drag and maximize efficiency in the water, enabling the ship to move smoothly and efficiently.</a:t>
            </a:r>
            <a:endParaRPr b="0" i="0" sz="1944"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g276b102c85a_0_271"/>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g276b102c85a_0_271"/>
          <p:cNvSpPr/>
          <p:nvPr/>
        </p:nvSpPr>
        <p:spPr>
          <a:xfrm>
            <a:off x="-25" y="-39750"/>
            <a:ext cx="14630400" cy="83091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21" name="Google Shape;721;g276b102c85a_0_271"/>
          <p:cNvPicPr preferRelativeResize="0"/>
          <p:nvPr/>
        </p:nvPicPr>
        <p:blipFill rotWithShape="1">
          <a:blip r:embed="rId3">
            <a:alphaModFix/>
          </a:blip>
          <a:srcRect b="0" l="0" r="0" t="0"/>
          <a:stretch/>
        </p:blipFill>
        <p:spPr>
          <a:xfrm>
            <a:off x="0" y="0"/>
            <a:ext cx="14630400" cy="2160270"/>
          </a:xfrm>
          <a:prstGeom prst="rect">
            <a:avLst/>
          </a:prstGeom>
          <a:noFill/>
          <a:ln>
            <a:noFill/>
          </a:ln>
        </p:spPr>
      </p:pic>
      <p:sp>
        <p:nvSpPr>
          <p:cNvPr id="722" name="Google Shape;722;g276b102c85a_0_271"/>
          <p:cNvSpPr/>
          <p:nvPr/>
        </p:nvSpPr>
        <p:spPr>
          <a:xfrm>
            <a:off x="2872627" y="2635450"/>
            <a:ext cx="8885100" cy="5082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Auxiliary Engines and their Role</a:t>
            </a:r>
            <a:endParaRPr b="1" i="0" sz="3600" u="none" cap="none" strike="noStrike">
              <a:solidFill>
                <a:schemeClr val="dk1"/>
              </a:solidFill>
              <a:latin typeface="Calibri"/>
              <a:ea typeface="Calibri"/>
              <a:cs typeface="Calibri"/>
              <a:sym typeface="Calibri"/>
            </a:endParaRPr>
          </a:p>
        </p:txBody>
      </p:sp>
      <p:sp>
        <p:nvSpPr>
          <p:cNvPr id="723" name="Google Shape;723;g276b102c85a_0_271"/>
          <p:cNvSpPr/>
          <p:nvPr/>
        </p:nvSpPr>
        <p:spPr>
          <a:xfrm>
            <a:off x="3045378" y="3384425"/>
            <a:ext cx="20214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1" i="0" lang="en-US" sz="2400" u="none" cap="none" strike="noStrike">
                <a:solidFill>
                  <a:srgbClr val="F9EEE7"/>
                </a:solidFill>
                <a:latin typeface="Quattrocento"/>
                <a:ea typeface="Quattrocento"/>
                <a:cs typeface="Quattrocento"/>
                <a:sym typeface="Quattrocento"/>
              </a:rPr>
              <a:t>Type</a:t>
            </a:r>
            <a:endParaRPr b="1" i="0" sz="2400" u="none" cap="none" strike="noStrike">
              <a:solidFill>
                <a:schemeClr val="dk1"/>
              </a:solidFill>
              <a:latin typeface="Calibri"/>
              <a:ea typeface="Calibri"/>
              <a:cs typeface="Calibri"/>
              <a:sym typeface="Calibri"/>
            </a:endParaRPr>
          </a:p>
        </p:txBody>
      </p:sp>
      <p:sp>
        <p:nvSpPr>
          <p:cNvPr id="724" name="Google Shape;724;g276b102c85a_0_271"/>
          <p:cNvSpPr/>
          <p:nvPr/>
        </p:nvSpPr>
        <p:spPr>
          <a:xfrm>
            <a:off x="5066676" y="3384424"/>
            <a:ext cx="40932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1" i="0" lang="en-US" sz="2400" u="none" cap="none" strike="noStrike">
                <a:solidFill>
                  <a:srgbClr val="F9EEE7"/>
                </a:solidFill>
                <a:latin typeface="Quattrocento"/>
                <a:ea typeface="Quattrocento"/>
                <a:cs typeface="Quattrocento"/>
                <a:sym typeface="Quattrocento"/>
              </a:rPr>
              <a:t>Function</a:t>
            </a:r>
            <a:endParaRPr b="1" i="0" sz="2400" u="none" cap="none" strike="noStrike">
              <a:solidFill>
                <a:schemeClr val="dk1"/>
              </a:solidFill>
              <a:latin typeface="Calibri"/>
              <a:ea typeface="Calibri"/>
              <a:cs typeface="Calibri"/>
              <a:sym typeface="Calibri"/>
            </a:endParaRPr>
          </a:p>
        </p:txBody>
      </p:sp>
      <p:sp>
        <p:nvSpPr>
          <p:cNvPr id="725" name="Google Shape;725;g276b102c85a_0_271"/>
          <p:cNvSpPr/>
          <p:nvPr/>
        </p:nvSpPr>
        <p:spPr>
          <a:xfrm>
            <a:off x="2872621" y="3901797"/>
            <a:ext cx="8885100" cy="10521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g276b102c85a_0_271"/>
          <p:cNvSpPr/>
          <p:nvPr/>
        </p:nvSpPr>
        <p:spPr>
          <a:xfrm>
            <a:off x="3045378" y="4013000"/>
            <a:ext cx="20214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1" i="0" lang="en-US" sz="1800" u="none" cap="none" strike="noStrike">
                <a:solidFill>
                  <a:srgbClr val="F9EEE7"/>
                </a:solidFill>
                <a:latin typeface="Quattrocento"/>
                <a:ea typeface="Quattrocento"/>
                <a:cs typeface="Quattrocento"/>
                <a:sym typeface="Quattrocento"/>
              </a:rPr>
              <a:t>Pumps</a:t>
            </a:r>
            <a:endParaRPr b="1" i="0" sz="1800" u="none" cap="none" strike="noStrike">
              <a:solidFill>
                <a:schemeClr val="dk1"/>
              </a:solidFill>
              <a:latin typeface="Calibri"/>
              <a:ea typeface="Calibri"/>
              <a:cs typeface="Calibri"/>
              <a:sym typeface="Calibri"/>
            </a:endParaRPr>
          </a:p>
        </p:txBody>
      </p:sp>
      <p:sp>
        <p:nvSpPr>
          <p:cNvPr id="727" name="Google Shape;727;g276b102c85a_0_271"/>
          <p:cNvSpPr/>
          <p:nvPr/>
        </p:nvSpPr>
        <p:spPr>
          <a:xfrm>
            <a:off x="5066771" y="4013000"/>
            <a:ext cx="65181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Pump water, air, fuel, or other fluids for various purposes, such as cooling, bilge pumping, and cargo handling.</a:t>
            </a:r>
            <a:endParaRPr b="0" i="0" sz="1800" u="none" cap="none" strike="noStrike">
              <a:solidFill>
                <a:schemeClr val="dk1"/>
              </a:solidFill>
              <a:latin typeface="Calibri"/>
              <a:ea typeface="Calibri"/>
              <a:cs typeface="Calibri"/>
              <a:sym typeface="Calibri"/>
            </a:endParaRPr>
          </a:p>
        </p:txBody>
      </p:sp>
      <p:sp>
        <p:nvSpPr>
          <p:cNvPr id="728" name="Google Shape;728;g276b102c85a_0_271"/>
          <p:cNvSpPr/>
          <p:nvPr/>
        </p:nvSpPr>
        <p:spPr>
          <a:xfrm>
            <a:off x="3045378" y="5065150"/>
            <a:ext cx="20214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1" i="0" lang="en-US" sz="1800" u="none" cap="none" strike="noStrike">
                <a:solidFill>
                  <a:srgbClr val="F9EEE7"/>
                </a:solidFill>
                <a:latin typeface="Quattrocento"/>
                <a:ea typeface="Quattrocento"/>
                <a:cs typeface="Quattrocento"/>
                <a:sym typeface="Quattrocento"/>
              </a:rPr>
              <a:t>Generators</a:t>
            </a:r>
            <a:endParaRPr b="1" i="0" sz="1800" u="none" cap="none" strike="noStrike">
              <a:solidFill>
                <a:schemeClr val="dk1"/>
              </a:solidFill>
              <a:latin typeface="Calibri"/>
              <a:ea typeface="Calibri"/>
              <a:cs typeface="Calibri"/>
              <a:sym typeface="Calibri"/>
            </a:endParaRPr>
          </a:p>
        </p:txBody>
      </p:sp>
      <p:sp>
        <p:nvSpPr>
          <p:cNvPr id="729" name="Google Shape;729;g276b102c85a_0_271"/>
          <p:cNvSpPr/>
          <p:nvPr/>
        </p:nvSpPr>
        <p:spPr>
          <a:xfrm>
            <a:off x="5066671" y="5065150"/>
            <a:ext cx="6518100" cy="5532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Generate electrical power for the ship's systems, including lighting, communication, and navigation.</a:t>
            </a:r>
            <a:endParaRPr b="0" i="0" sz="1800" u="none" cap="none" strike="noStrike">
              <a:solidFill>
                <a:schemeClr val="dk1"/>
              </a:solidFill>
              <a:latin typeface="Calibri"/>
              <a:ea typeface="Calibri"/>
              <a:cs typeface="Calibri"/>
              <a:sym typeface="Calibri"/>
            </a:endParaRPr>
          </a:p>
        </p:txBody>
      </p:sp>
      <p:sp>
        <p:nvSpPr>
          <p:cNvPr id="730" name="Google Shape;730;g276b102c85a_0_271"/>
          <p:cNvSpPr/>
          <p:nvPr/>
        </p:nvSpPr>
        <p:spPr>
          <a:xfrm>
            <a:off x="2872621" y="5729526"/>
            <a:ext cx="8885100" cy="13287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g276b102c85a_0_271"/>
          <p:cNvSpPr/>
          <p:nvPr/>
        </p:nvSpPr>
        <p:spPr>
          <a:xfrm>
            <a:off x="3045378" y="5840725"/>
            <a:ext cx="20214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1" i="0" lang="en-US" sz="1800" u="none" cap="none" strike="noStrike">
                <a:solidFill>
                  <a:srgbClr val="F9EEE7"/>
                </a:solidFill>
                <a:latin typeface="Quattrocento"/>
                <a:ea typeface="Quattrocento"/>
                <a:cs typeface="Quattrocento"/>
                <a:sym typeface="Quattrocento"/>
              </a:rPr>
              <a:t>Compressors</a:t>
            </a:r>
            <a:endParaRPr b="1" i="0" sz="1800" u="none" cap="none" strike="noStrike">
              <a:solidFill>
                <a:schemeClr val="dk1"/>
              </a:solidFill>
              <a:latin typeface="Calibri"/>
              <a:ea typeface="Calibri"/>
              <a:cs typeface="Calibri"/>
              <a:sym typeface="Calibri"/>
            </a:endParaRPr>
          </a:p>
        </p:txBody>
      </p:sp>
      <p:sp>
        <p:nvSpPr>
          <p:cNvPr id="732" name="Google Shape;732;g276b102c85a_0_271"/>
          <p:cNvSpPr/>
          <p:nvPr/>
        </p:nvSpPr>
        <p:spPr>
          <a:xfrm>
            <a:off x="5066671" y="5840725"/>
            <a:ext cx="6518100" cy="11064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Compress air for various purposes, such as operating pneumatic tools, providing air for breathing apparatus, and supplying air for the engine room's ventilation system.</a:t>
            </a:r>
            <a:endParaRPr b="0" i="0" sz="1800" u="none" cap="none" strike="noStrike">
              <a:solidFill>
                <a:schemeClr val="dk1"/>
              </a:solidFill>
              <a:latin typeface="Calibri"/>
              <a:ea typeface="Calibri"/>
              <a:cs typeface="Calibri"/>
              <a:sym typeface="Calibri"/>
            </a:endParaRPr>
          </a:p>
        </p:txBody>
      </p:sp>
      <p:sp>
        <p:nvSpPr>
          <p:cNvPr id="733" name="Google Shape;733;g276b102c85a_0_271"/>
          <p:cNvSpPr/>
          <p:nvPr/>
        </p:nvSpPr>
        <p:spPr>
          <a:xfrm>
            <a:off x="3045378" y="7169475"/>
            <a:ext cx="2021400" cy="27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Refrigeration Units</a:t>
            </a:r>
            <a:endParaRPr b="0" i="0" sz="1800" u="none" cap="none" strike="noStrike">
              <a:solidFill>
                <a:schemeClr val="dk1"/>
              </a:solidFill>
              <a:latin typeface="Calibri"/>
              <a:ea typeface="Calibri"/>
              <a:cs typeface="Calibri"/>
              <a:sym typeface="Calibri"/>
            </a:endParaRPr>
          </a:p>
        </p:txBody>
      </p:sp>
      <p:sp>
        <p:nvSpPr>
          <p:cNvPr id="734" name="Google Shape;734;g276b102c85a_0_271"/>
          <p:cNvSpPr/>
          <p:nvPr/>
        </p:nvSpPr>
        <p:spPr>
          <a:xfrm>
            <a:off x="5066750" y="7169475"/>
            <a:ext cx="6518100" cy="9870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Provide cooling for cargo, food, and other perishable items, ensuring their quality during transport.</a:t>
            </a:r>
            <a:endParaRPr b="0" i="0" sz="1800" u="none" cap="none" strike="noStrike">
              <a:solidFill>
                <a:schemeClr val="dk1"/>
              </a:solidFill>
              <a:latin typeface="Calibri"/>
              <a:ea typeface="Calibri"/>
              <a:cs typeface="Calibri"/>
              <a:sym typeface="Calibri"/>
            </a:endParaRPr>
          </a:p>
        </p:txBody>
      </p:sp>
      <p:sp>
        <p:nvSpPr>
          <p:cNvPr id="735" name="Google Shape;735;g276b102c85a_0_271"/>
          <p:cNvSpPr txBox="1"/>
          <p:nvPr/>
        </p:nvSpPr>
        <p:spPr>
          <a:xfrm>
            <a:off x="243725" y="7833850"/>
            <a:ext cx="11514000" cy="4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F9EEE7"/>
                </a:solidFill>
                <a:uFill>
                  <a:noFill/>
                </a:uFill>
                <a:latin typeface="Quattrocento"/>
                <a:ea typeface="Quattrocento"/>
                <a:cs typeface="Quattrocento"/>
                <a:sym typeface="Quattrocento"/>
                <a:hlinkClick r:id="rId4">
                  <a:extLst>
                    <a:ext uri="{A12FA001-AC4F-418D-AE19-62706E023703}">
                      <ahyp:hlinkClr val="tx"/>
                    </a:ext>
                  </a:extLst>
                </a:hlinkClick>
              </a:rPr>
              <a:t>Indian Standards related to Propulsion System</a:t>
            </a:r>
            <a:r>
              <a:rPr b="1" i="1" lang="en-US" sz="1800">
                <a:solidFill>
                  <a:srgbClr val="F9EEE7"/>
                </a:solidFill>
                <a:latin typeface="Quattrocento"/>
                <a:ea typeface="Quattrocento"/>
                <a:cs typeface="Quattrocento"/>
                <a:sym typeface="Quattrocento"/>
              </a:rPr>
              <a:t> </a:t>
            </a:r>
            <a:endParaRPr b="1" i="1"/>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276b102c85a_0_291"/>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g276b102c85a_0_291"/>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43" name="Google Shape;743;g276b102c85a_0_291"/>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744" name="Google Shape;744;g276b102c85a_0_291"/>
          <p:cNvSpPr/>
          <p:nvPr/>
        </p:nvSpPr>
        <p:spPr>
          <a:xfrm>
            <a:off x="622200" y="812175"/>
            <a:ext cx="7899900" cy="522900"/>
          </a:xfrm>
          <a:prstGeom prst="rect">
            <a:avLst/>
          </a:prstGeom>
          <a:noFill/>
          <a:ln>
            <a:noFill/>
          </a:ln>
        </p:spPr>
        <p:txBody>
          <a:bodyPr anchorCtr="0" anchor="t" bIns="45700" lIns="91425" spcFirstLastPara="1" rIns="91425" wrap="square" tIns="45700">
            <a:noAutofit/>
          </a:bodyPr>
          <a:lstStyle/>
          <a:p>
            <a:pPr indent="0" lvl="0" marL="0" marR="0" rtl="0" algn="ctr">
              <a:lnSpc>
                <a:spcPct val="125022"/>
              </a:lnSpc>
              <a:spcBef>
                <a:spcPts val="0"/>
              </a:spcBef>
              <a:spcAft>
                <a:spcPts val="0"/>
              </a:spcAft>
              <a:buClr>
                <a:srgbClr val="FFD9BE"/>
              </a:buClr>
              <a:buSzPts val="3293"/>
              <a:buFont typeface="Quattrocento"/>
              <a:buNone/>
            </a:pPr>
            <a:r>
              <a:rPr b="1" i="0" lang="en-US" sz="3600" u="none" cap="none" strike="noStrike">
                <a:solidFill>
                  <a:srgbClr val="FFD9BE"/>
                </a:solidFill>
                <a:latin typeface="Quattrocento"/>
                <a:ea typeface="Quattrocento"/>
                <a:cs typeface="Quattrocento"/>
                <a:sym typeface="Quattrocento"/>
              </a:rPr>
              <a:t>IS 17471- Fuel and Lubrication Systems</a:t>
            </a:r>
            <a:endParaRPr b="1" i="0" sz="3600" u="none" cap="none" strike="noStrike">
              <a:solidFill>
                <a:schemeClr val="dk1"/>
              </a:solidFill>
              <a:latin typeface="Calibri"/>
              <a:ea typeface="Calibri"/>
              <a:cs typeface="Calibri"/>
              <a:sym typeface="Calibri"/>
            </a:endParaRPr>
          </a:p>
        </p:txBody>
      </p:sp>
      <p:sp>
        <p:nvSpPr>
          <p:cNvPr id="745" name="Google Shape;745;g276b102c85a_0_291"/>
          <p:cNvSpPr/>
          <p:nvPr/>
        </p:nvSpPr>
        <p:spPr>
          <a:xfrm>
            <a:off x="622252" y="1616177"/>
            <a:ext cx="7899900" cy="1576200"/>
          </a:xfrm>
          <a:prstGeom prst="roundRect">
            <a:avLst>
              <a:gd fmla="val 3383"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g276b102c85a_0_291"/>
          <p:cNvSpPr/>
          <p:nvPr/>
        </p:nvSpPr>
        <p:spPr>
          <a:xfrm>
            <a:off x="799743" y="1793456"/>
            <a:ext cx="2091300" cy="261300"/>
          </a:xfrm>
          <a:prstGeom prst="rect">
            <a:avLst/>
          </a:prstGeom>
          <a:noFill/>
          <a:ln>
            <a:noFill/>
          </a:ln>
        </p:spPr>
        <p:txBody>
          <a:bodyPr anchorCtr="0" anchor="t" bIns="45700" lIns="91425" spcFirstLastPara="1" rIns="91425" wrap="square" tIns="45700">
            <a:noAutofit/>
          </a:bodyPr>
          <a:lstStyle/>
          <a:p>
            <a:pPr indent="0" lvl="0" marL="0" marR="0" rtl="0" algn="l">
              <a:lnSpc>
                <a:spcPct val="125030"/>
              </a:lnSpc>
              <a:spcBef>
                <a:spcPts val="0"/>
              </a:spcBef>
              <a:spcAft>
                <a:spcPts val="0"/>
              </a:spcAft>
              <a:buClr>
                <a:srgbClr val="FFD9BE"/>
              </a:buClr>
              <a:buSzPts val="1646"/>
              <a:buFont typeface="Quattrocento"/>
              <a:buNone/>
            </a:pPr>
            <a:r>
              <a:rPr b="1" i="0" lang="en-US" sz="1800" u="none" cap="none" strike="noStrike">
                <a:solidFill>
                  <a:srgbClr val="FFD9BE"/>
                </a:solidFill>
                <a:latin typeface="Quattrocento"/>
                <a:ea typeface="Quattrocento"/>
                <a:cs typeface="Quattrocento"/>
                <a:sym typeface="Quattrocento"/>
              </a:rPr>
              <a:t>Fuel Storage</a:t>
            </a:r>
            <a:endParaRPr b="1" i="0" sz="1800" u="none" cap="none" strike="noStrike">
              <a:solidFill>
                <a:schemeClr val="dk1"/>
              </a:solidFill>
              <a:latin typeface="Calibri"/>
              <a:ea typeface="Calibri"/>
              <a:cs typeface="Calibri"/>
              <a:sym typeface="Calibri"/>
            </a:endParaRPr>
          </a:p>
        </p:txBody>
      </p:sp>
      <p:sp>
        <p:nvSpPr>
          <p:cNvPr id="747" name="Google Shape;747;g276b102c85a_0_291"/>
          <p:cNvSpPr/>
          <p:nvPr/>
        </p:nvSpPr>
        <p:spPr>
          <a:xfrm>
            <a:off x="799943" y="2190584"/>
            <a:ext cx="7544400" cy="852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F9EEE7"/>
                </a:solidFill>
                <a:latin typeface="Quattrocento"/>
                <a:ea typeface="Quattrocento"/>
                <a:cs typeface="Quattrocento"/>
                <a:sym typeface="Quattrocento"/>
              </a:rPr>
              <a:t>The ship's fuel is stored in large tanks, typically located near the engine room. The fuel is usually diesel, but some ships may use other types of fuel, such as heavy oil or liquefied natural gas (LNG).</a:t>
            </a:r>
            <a:endParaRPr b="0" i="0" sz="1800" u="none" cap="none" strike="noStrike">
              <a:solidFill>
                <a:schemeClr val="dk1"/>
              </a:solidFill>
              <a:latin typeface="Calibri"/>
              <a:ea typeface="Calibri"/>
              <a:cs typeface="Calibri"/>
              <a:sym typeface="Calibri"/>
            </a:endParaRPr>
          </a:p>
        </p:txBody>
      </p:sp>
      <p:sp>
        <p:nvSpPr>
          <p:cNvPr id="748" name="Google Shape;748;g276b102c85a_0_291"/>
          <p:cNvSpPr/>
          <p:nvPr/>
        </p:nvSpPr>
        <p:spPr>
          <a:xfrm>
            <a:off x="622102" y="3471256"/>
            <a:ext cx="7899900" cy="1576200"/>
          </a:xfrm>
          <a:prstGeom prst="roundRect">
            <a:avLst>
              <a:gd fmla="val 3383"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g276b102c85a_0_291"/>
          <p:cNvSpPr/>
          <p:nvPr/>
        </p:nvSpPr>
        <p:spPr>
          <a:xfrm>
            <a:off x="799743" y="3559896"/>
            <a:ext cx="2091300" cy="261300"/>
          </a:xfrm>
          <a:prstGeom prst="rect">
            <a:avLst/>
          </a:prstGeom>
          <a:noFill/>
          <a:ln>
            <a:noFill/>
          </a:ln>
        </p:spPr>
        <p:txBody>
          <a:bodyPr anchorCtr="0" anchor="t" bIns="45700" lIns="91425" spcFirstLastPara="1" rIns="91425" wrap="square" tIns="45700">
            <a:noAutofit/>
          </a:bodyPr>
          <a:lstStyle/>
          <a:p>
            <a:pPr indent="0" lvl="0" marL="0" marR="0" rtl="0" algn="l">
              <a:lnSpc>
                <a:spcPct val="125030"/>
              </a:lnSpc>
              <a:spcBef>
                <a:spcPts val="0"/>
              </a:spcBef>
              <a:spcAft>
                <a:spcPts val="0"/>
              </a:spcAft>
              <a:buClr>
                <a:srgbClr val="FFD9BE"/>
              </a:buClr>
              <a:buSzPts val="1646"/>
              <a:buFont typeface="Quattrocento"/>
              <a:buNone/>
            </a:pPr>
            <a:r>
              <a:rPr b="1" i="0" lang="en-US" sz="1800" u="none" cap="none" strike="noStrike">
                <a:solidFill>
                  <a:srgbClr val="FFD9BE"/>
                </a:solidFill>
                <a:latin typeface="Quattrocento"/>
                <a:ea typeface="Quattrocento"/>
                <a:cs typeface="Quattrocento"/>
                <a:sym typeface="Quattrocento"/>
              </a:rPr>
              <a:t>Fuel Delivery</a:t>
            </a:r>
            <a:endParaRPr b="1" i="0" sz="1800" u="none" cap="none" strike="noStrike">
              <a:solidFill>
                <a:schemeClr val="dk1"/>
              </a:solidFill>
              <a:latin typeface="Calibri"/>
              <a:ea typeface="Calibri"/>
              <a:cs typeface="Calibri"/>
              <a:sym typeface="Calibri"/>
            </a:endParaRPr>
          </a:p>
        </p:txBody>
      </p:sp>
      <p:sp>
        <p:nvSpPr>
          <p:cNvPr id="750" name="Google Shape;750;g276b102c85a_0_291"/>
          <p:cNvSpPr/>
          <p:nvPr/>
        </p:nvSpPr>
        <p:spPr>
          <a:xfrm>
            <a:off x="799693" y="3871462"/>
            <a:ext cx="7544400" cy="852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400"/>
              <a:buFont typeface="Quattrocento"/>
              <a:buNone/>
            </a:pPr>
            <a:r>
              <a:rPr b="0" i="0" lang="en-US" sz="1800" u="none" cap="none" strike="noStrike">
                <a:solidFill>
                  <a:srgbClr val="F9EEE7"/>
                </a:solidFill>
                <a:latin typeface="Quattrocento"/>
                <a:ea typeface="Quattrocento"/>
                <a:cs typeface="Quattrocento"/>
                <a:sym typeface="Quattrocento"/>
              </a:rPr>
              <a:t>Fuel is delivered from the storage tanks to the main and auxiliary engines through a system of pumps, pipes, and filters. This system ensures that the fuel is clean and at the correct pressure for efficient combustion.</a:t>
            </a:r>
            <a:endParaRPr b="0" i="0" sz="1800" u="none" cap="none" strike="noStrike">
              <a:solidFill>
                <a:schemeClr val="dk1"/>
              </a:solidFill>
              <a:latin typeface="Calibri"/>
              <a:ea typeface="Calibri"/>
              <a:cs typeface="Calibri"/>
              <a:sym typeface="Calibri"/>
            </a:endParaRPr>
          </a:p>
        </p:txBody>
      </p:sp>
      <p:sp>
        <p:nvSpPr>
          <p:cNvPr id="751" name="Google Shape;751;g276b102c85a_0_291"/>
          <p:cNvSpPr/>
          <p:nvPr/>
        </p:nvSpPr>
        <p:spPr>
          <a:xfrm>
            <a:off x="622102" y="5326333"/>
            <a:ext cx="7899900" cy="1576200"/>
          </a:xfrm>
          <a:prstGeom prst="roundRect">
            <a:avLst>
              <a:gd fmla="val 3383"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g276b102c85a_0_291"/>
          <p:cNvSpPr/>
          <p:nvPr/>
        </p:nvSpPr>
        <p:spPr>
          <a:xfrm>
            <a:off x="799806" y="5403425"/>
            <a:ext cx="3871500" cy="261300"/>
          </a:xfrm>
          <a:prstGeom prst="rect">
            <a:avLst/>
          </a:prstGeom>
          <a:noFill/>
          <a:ln>
            <a:noFill/>
          </a:ln>
        </p:spPr>
        <p:txBody>
          <a:bodyPr anchorCtr="0" anchor="t" bIns="45700" lIns="91425" spcFirstLastPara="1" rIns="91425" wrap="square" tIns="45700">
            <a:noAutofit/>
          </a:bodyPr>
          <a:lstStyle/>
          <a:p>
            <a:pPr indent="0" lvl="0" marL="0" marR="0" rtl="0" algn="l">
              <a:lnSpc>
                <a:spcPct val="125030"/>
              </a:lnSpc>
              <a:spcBef>
                <a:spcPts val="0"/>
              </a:spcBef>
              <a:spcAft>
                <a:spcPts val="0"/>
              </a:spcAft>
              <a:buClr>
                <a:srgbClr val="FFD9BE"/>
              </a:buClr>
              <a:buSzPts val="1646"/>
              <a:buFont typeface="Quattrocento"/>
              <a:buNone/>
            </a:pPr>
            <a:r>
              <a:rPr b="1" i="0" lang="en-US" sz="1800" u="none" cap="none" strike="noStrike">
                <a:solidFill>
                  <a:srgbClr val="FFD9BE"/>
                </a:solidFill>
                <a:latin typeface="Quattrocento"/>
                <a:ea typeface="Quattrocento"/>
                <a:cs typeface="Quattrocento"/>
                <a:sym typeface="Quattrocento"/>
              </a:rPr>
              <a:t>Lubrication System</a:t>
            </a:r>
            <a:endParaRPr b="1" i="0" sz="1800" u="none" cap="none" strike="noStrike">
              <a:solidFill>
                <a:schemeClr val="dk1"/>
              </a:solidFill>
              <a:latin typeface="Calibri"/>
              <a:ea typeface="Calibri"/>
              <a:cs typeface="Calibri"/>
              <a:sym typeface="Calibri"/>
            </a:endParaRPr>
          </a:p>
        </p:txBody>
      </p:sp>
      <p:sp>
        <p:nvSpPr>
          <p:cNvPr id="753" name="Google Shape;753;g276b102c85a_0_291"/>
          <p:cNvSpPr/>
          <p:nvPr/>
        </p:nvSpPr>
        <p:spPr>
          <a:xfrm>
            <a:off x="799693" y="5801678"/>
            <a:ext cx="7544400" cy="852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400"/>
              <a:buFont typeface="Quattrocento"/>
              <a:buNone/>
            </a:pPr>
            <a:r>
              <a:rPr b="0" i="0" lang="en-US" sz="1800" u="none" cap="none" strike="noStrike">
                <a:solidFill>
                  <a:srgbClr val="F9EEE7"/>
                </a:solidFill>
                <a:latin typeface="Quattrocento"/>
                <a:ea typeface="Quattrocento"/>
                <a:cs typeface="Quattrocento"/>
                <a:sym typeface="Quattrocento"/>
              </a:rPr>
              <a:t>The lubrication system provides oil to reduce friction and wear in the engine's moving parts. It circulates oil through the engine, ensuring that all the critical components are properly lubricated.</a:t>
            </a:r>
            <a:endParaRPr b="0" i="0" sz="1800" u="none" cap="none" strike="noStrike">
              <a:solidFill>
                <a:schemeClr val="dk1"/>
              </a:solidFill>
              <a:latin typeface="Calibri"/>
              <a:ea typeface="Calibri"/>
              <a:cs typeface="Calibri"/>
              <a:sym typeface="Calibri"/>
            </a:endParaRPr>
          </a:p>
        </p:txBody>
      </p:sp>
      <p:sp>
        <p:nvSpPr>
          <p:cNvPr id="754" name="Google Shape;754;g276b102c85a_0_291"/>
          <p:cNvSpPr txBox="1"/>
          <p:nvPr/>
        </p:nvSpPr>
        <p:spPr>
          <a:xfrm>
            <a:off x="211325" y="7754100"/>
            <a:ext cx="8290500" cy="341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F9EEE7"/>
              </a:buClr>
              <a:buSzPts val="1400"/>
              <a:buFont typeface="Quattrocento"/>
              <a:buNone/>
            </a:pPr>
            <a:r>
              <a:rPr b="1" i="1" lang="en-US" sz="1800">
                <a:solidFill>
                  <a:srgbClr val="F9EEE7"/>
                </a:solidFill>
                <a:uFill>
                  <a:noFill/>
                </a:uFill>
                <a:latin typeface="Quattrocento"/>
                <a:ea typeface="Quattrocento"/>
                <a:cs typeface="Quattrocento"/>
                <a:sym typeface="Quattrocento"/>
                <a:hlinkClick r:id="rId4">
                  <a:extLst>
                    <a:ext uri="{A12FA001-AC4F-418D-AE19-62706E023703}">
                      <ahyp:hlinkClr val="tx"/>
                    </a:ext>
                  </a:extLst>
                </a:hlinkClick>
              </a:rPr>
              <a:t>Indian Standards related to Fuel and Lubricating System</a:t>
            </a:r>
            <a:r>
              <a:rPr b="1" i="1" lang="en-US" sz="1800">
                <a:solidFill>
                  <a:srgbClr val="F9EEE7"/>
                </a:solidFill>
                <a:latin typeface="Quattrocento"/>
                <a:ea typeface="Quattrocento"/>
                <a:cs typeface="Quattrocento"/>
                <a:sym typeface="Quattrocento"/>
              </a:rPr>
              <a:t> </a:t>
            </a:r>
            <a:endParaRPr b="1" i="1"/>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g276b102c85a_0_308"/>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g276b102c85a_0_308"/>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62" name="Google Shape;762;g276b102c85a_0_308"/>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763" name="Google Shape;763;g276b102c85a_0_308"/>
          <p:cNvSpPr/>
          <p:nvPr/>
        </p:nvSpPr>
        <p:spPr>
          <a:xfrm>
            <a:off x="6091256" y="524350"/>
            <a:ext cx="7934400" cy="5082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IS 13930- Cooling and Exhaust Systems</a:t>
            </a:r>
            <a:endParaRPr b="1" i="0" sz="3600" u="none" cap="none" strike="noStrike">
              <a:solidFill>
                <a:schemeClr val="dk1"/>
              </a:solidFill>
              <a:latin typeface="Calibri"/>
              <a:ea typeface="Calibri"/>
              <a:cs typeface="Calibri"/>
              <a:sym typeface="Calibri"/>
            </a:endParaRPr>
          </a:p>
        </p:txBody>
      </p:sp>
      <p:pic>
        <p:nvPicPr>
          <p:cNvPr descr="preencoded.png" id="764" name="Google Shape;764;g276b102c85a_0_308"/>
          <p:cNvPicPr preferRelativeResize="0"/>
          <p:nvPr/>
        </p:nvPicPr>
        <p:blipFill rotWithShape="1">
          <a:blip r:embed="rId4">
            <a:alphaModFix/>
          </a:blip>
          <a:srcRect b="0" l="0" r="0" t="0"/>
          <a:stretch/>
        </p:blipFill>
        <p:spPr>
          <a:xfrm>
            <a:off x="6091238" y="1291709"/>
            <a:ext cx="431959" cy="431959"/>
          </a:xfrm>
          <a:prstGeom prst="rect">
            <a:avLst/>
          </a:prstGeom>
          <a:noFill/>
          <a:ln>
            <a:noFill/>
          </a:ln>
        </p:spPr>
      </p:pic>
      <p:sp>
        <p:nvSpPr>
          <p:cNvPr id="765" name="Google Shape;765;g276b102c85a_0_308"/>
          <p:cNvSpPr/>
          <p:nvPr/>
        </p:nvSpPr>
        <p:spPr>
          <a:xfrm>
            <a:off x="6091259" y="1896425"/>
            <a:ext cx="34857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Cooling System</a:t>
            </a:r>
            <a:endParaRPr b="1" i="0" sz="2400" u="none" cap="none" strike="noStrike">
              <a:solidFill>
                <a:schemeClr val="dk1"/>
              </a:solidFill>
              <a:latin typeface="Calibri"/>
              <a:ea typeface="Calibri"/>
              <a:cs typeface="Calibri"/>
              <a:sym typeface="Calibri"/>
            </a:endParaRPr>
          </a:p>
        </p:txBody>
      </p:sp>
      <p:sp>
        <p:nvSpPr>
          <p:cNvPr id="766" name="Google Shape;766;g276b102c85a_0_308"/>
          <p:cNvSpPr/>
          <p:nvPr/>
        </p:nvSpPr>
        <p:spPr>
          <a:xfrm>
            <a:off x="6091238" y="2254210"/>
            <a:ext cx="79344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cooling system is essential for preventing the engines from overheating. It circulates water or a mixture of water and antifreeze through the engine's cylinders and other critical components, absorbing heat and transferring it to radiators or other heat exchangers.</a:t>
            </a:r>
            <a:endParaRPr b="0" i="0" sz="1800" u="none" cap="none" strike="noStrike">
              <a:solidFill>
                <a:schemeClr val="dk1"/>
              </a:solidFill>
              <a:latin typeface="Calibri"/>
              <a:ea typeface="Calibri"/>
              <a:cs typeface="Calibri"/>
              <a:sym typeface="Calibri"/>
            </a:endParaRPr>
          </a:p>
        </p:txBody>
      </p:sp>
      <p:pic>
        <p:nvPicPr>
          <p:cNvPr descr="preencoded.png" id="767" name="Google Shape;767;g276b102c85a_0_308"/>
          <p:cNvPicPr preferRelativeResize="0"/>
          <p:nvPr/>
        </p:nvPicPr>
        <p:blipFill rotWithShape="1">
          <a:blip r:embed="rId5">
            <a:alphaModFix/>
          </a:blip>
          <a:srcRect b="0" l="0" r="0" t="0"/>
          <a:stretch/>
        </p:blipFill>
        <p:spPr>
          <a:xfrm>
            <a:off x="6091238" y="3602355"/>
            <a:ext cx="431959" cy="431959"/>
          </a:xfrm>
          <a:prstGeom prst="rect">
            <a:avLst/>
          </a:prstGeom>
          <a:noFill/>
          <a:ln>
            <a:noFill/>
          </a:ln>
        </p:spPr>
      </p:pic>
      <p:sp>
        <p:nvSpPr>
          <p:cNvPr id="768" name="Google Shape;768;g276b102c85a_0_308"/>
          <p:cNvSpPr/>
          <p:nvPr/>
        </p:nvSpPr>
        <p:spPr>
          <a:xfrm>
            <a:off x="6091259" y="4207075"/>
            <a:ext cx="35733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Exhaust System</a:t>
            </a:r>
            <a:endParaRPr b="1" i="0" sz="2400" u="none" cap="none" strike="noStrike">
              <a:solidFill>
                <a:schemeClr val="dk1"/>
              </a:solidFill>
              <a:latin typeface="Calibri"/>
              <a:ea typeface="Calibri"/>
              <a:cs typeface="Calibri"/>
              <a:sym typeface="Calibri"/>
            </a:endParaRPr>
          </a:p>
        </p:txBody>
      </p:sp>
      <p:sp>
        <p:nvSpPr>
          <p:cNvPr id="769" name="Google Shape;769;g276b102c85a_0_308"/>
          <p:cNvSpPr/>
          <p:nvPr/>
        </p:nvSpPr>
        <p:spPr>
          <a:xfrm>
            <a:off x="6091238" y="4564856"/>
            <a:ext cx="79344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exhaust system removes the hot combustion gases from the engines and expels them into the atmosphere. It is designed to reduce noise and emissions, minimizing the ship's environmental impact.</a:t>
            </a:r>
            <a:endParaRPr b="0" i="0" sz="1800" u="none" cap="none" strike="noStrike">
              <a:solidFill>
                <a:schemeClr val="dk1"/>
              </a:solidFill>
              <a:latin typeface="Calibri"/>
              <a:ea typeface="Calibri"/>
              <a:cs typeface="Calibri"/>
              <a:sym typeface="Calibri"/>
            </a:endParaRPr>
          </a:p>
        </p:txBody>
      </p:sp>
      <p:pic>
        <p:nvPicPr>
          <p:cNvPr descr="preencoded.png" id="770" name="Google Shape;770;g276b102c85a_0_308"/>
          <p:cNvPicPr preferRelativeResize="0"/>
          <p:nvPr/>
        </p:nvPicPr>
        <p:blipFill rotWithShape="1">
          <a:blip r:embed="rId6">
            <a:alphaModFix/>
          </a:blip>
          <a:srcRect b="0" l="0" r="0" t="0"/>
          <a:stretch/>
        </p:blipFill>
        <p:spPr>
          <a:xfrm>
            <a:off x="6091238" y="5913001"/>
            <a:ext cx="431959" cy="431959"/>
          </a:xfrm>
          <a:prstGeom prst="rect">
            <a:avLst/>
          </a:prstGeom>
          <a:noFill/>
          <a:ln>
            <a:noFill/>
          </a:ln>
        </p:spPr>
      </p:pic>
      <p:sp>
        <p:nvSpPr>
          <p:cNvPr id="771" name="Google Shape;771;g276b102c85a_0_308"/>
          <p:cNvSpPr/>
          <p:nvPr/>
        </p:nvSpPr>
        <p:spPr>
          <a:xfrm>
            <a:off x="6091263" y="6517725"/>
            <a:ext cx="42324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Ventilation System</a:t>
            </a:r>
            <a:endParaRPr b="1" i="0" sz="2400" u="none" cap="none" strike="noStrike">
              <a:solidFill>
                <a:schemeClr val="dk1"/>
              </a:solidFill>
              <a:latin typeface="Calibri"/>
              <a:ea typeface="Calibri"/>
              <a:cs typeface="Calibri"/>
              <a:sym typeface="Calibri"/>
            </a:endParaRPr>
          </a:p>
        </p:txBody>
      </p:sp>
      <p:sp>
        <p:nvSpPr>
          <p:cNvPr id="772" name="Google Shape;772;g276b102c85a_0_308"/>
          <p:cNvSpPr/>
          <p:nvPr/>
        </p:nvSpPr>
        <p:spPr>
          <a:xfrm>
            <a:off x="6091238" y="6875502"/>
            <a:ext cx="79344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The engine room is often hot and humid due to the heat generated by the engines. A ventilation system ensures adequate airflow, removing hot air and replacing it with fresh air, providing a safe and comfortable working environment for the crew.</a:t>
            </a:r>
            <a:endParaRPr b="0" i="0" sz="1800" u="none" cap="none" strike="noStrike">
              <a:solidFill>
                <a:schemeClr val="dk1"/>
              </a:solidFill>
              <a:latin typeface="Calibri"/>
              <a:ea typeface="Calibri"/>
              <a:cs typeface="Calibri"/>
              <a:sym typeface="Calibri"/>
            </a:endParaRPr>
          </a:p>
        </p:txBody>
      </p:sp>
      <p:sp>
        <p:nvSpPr>
          <p:cNvPr id="773" name="Google Shape;773;g276b102c85a_0_308"/>
          <p:cNvSpPr txBox="1"/>
          <p:nvPr/>
        </p:nvSpPr>
        <p:spPr>
          <a:xfrm>
            <a:off x="174750" y="7494025"/>
            <a:ext cx="5136900" cy="6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1800">
                <a:solidFill>
                  <a:srgbClr val="F9EEE7"/>
                </a:solidFill>
                <a:uFill>
                  <a:noFill/>
                </a:uFill>
                <a:latin typeface="Quattrocento"/>
                <a:ea typeface="Quattrocento"/>
                <a:cs typeface="Quattrocento"/>
                <a:sym typeface="Quattrocento"/>
                <a:hlinkClick r:id="rId7">
                  <a:extLst>
                    <a:ext uri="{A12FA001-AC4F-418D-AE19-62706E023703}">
                      <ahyp:hlinkClr val="tx"/>
                    </a:ext>
                  </a:extLst>
                </a:hlinkClick>
              </a:rPr>
              <a:t>Indian Standards related to Cooling and Exhaust System</a:t>
            </a:r>
            <a:r>
              <a:rPr b="1" i="1" lang="en-US" sz="1800">
                <a:solidFill>
                  <a:srgbClr val="F9EEE7"/>
                </a:solidFill>
                <a:latin typeface="Quattrocento"/>
                <a:ea typeface="Quattrocento"/>
                <a:cs typeface="Quattrocento"/>
                <a:sym typeface="Quattrocento"/>
              </a:rPr>
              <a:t> </a:t>
            </a:r>
            <a:endParaRPr b="1"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g2ee5e7a6983_0_56"/>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g2ee5e7a6983_0_56"/>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g2ee5e7a6983_0_56"/>
          <p:cNvSpPr/>
          <p:nvPr/>
        </p:nvSpPr>
        <p:spPr>
          <a:xfrm>
            <a:off x="307500" y="1999725"/>
            <a:ext cx="4129500" cy="35061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Fresh Cooling Water System</a:t>
            </a:r>
            <a:endParaRPr b="1" i="0" sz="3600" u="none" cap="none" strike="noStrike">
              <a:solidFill>
                <a:srgbClr val="FFD9BE"/>
              </a:solidFill>
              <a:latin typeface="Quattrocento"/>
              <a:ea typeface="Quattrocento"/>
              <a:cs typeface="Quattrocento"/>
              <a:sym typeface="Quattrocento"/>
            </a:endParaRPr>
          </a:p>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Explained in Indian </a:t>
            </a:r>
            <a:endParaRPr b="1" i="0" sz="3600" u="none" cap="none" strike="noStrike">
              <a:solidFill>
                <a:srgbClr val="FFD9BE"/>
              </a:solidFill>
              <a:latin typeface="Quattrocento"/>
              <a:ea typeface="Quattrocento"/>
              <a:cs typeface="Quattrocento"/>
              <a:sym typeface="Quattrocento"/>
            </a:endParaRPr>
          </a:p>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Specification</a:t>
            </a:r>
            <a:endParaRPr b="1" i="0" sz="3600" u="none" cap="none" strike="noStrike">
              <a:solidFill>
                <a:srgbClr val="FFD9BE"/>
              </a:solidFill>
              <a:latin typeface="Quattrocento"/>
              <a:ea typeface="Quattrocento"/>
              <a:cs typeface="Quattrocento"/>
              <a:sym typeface="Quattrocento"/>
            </a:endParaRPr>
          </a:p>
        </p:txBody>
      </p:sp>
      <p:pic>
        <p:nvPicPr>
          <p:cNvPr id="782" name="Google Shape;782;g2ee5e7a6983_0_56"/>
          <p:cNvPicPr preferRelativeResize="0"/>
          <p:nvPr/>
        </p:nvPicPr>
        <p:blipFill rotWithShape="1">
          <a:blip r:embed="rId3">
            <a:alphaModFix/>
          </a:blip>
          <a:srcRect b="0" l="0" r="0" t="0"/>
          <a:stretch/>
        </p:blipFill>
        <p:spPr>
          <a:xfrm>
            <a:off x="4884175" y="190375"/>
            <a:ext cx="9510299" cy="7701101"/>
          </a:xfrm>
          <a:prstGeom prst="rect">
            <a:avLst/>
          </a:prstGeom>
          <a:solidFill>
            <a:srgbClr val="123332"/>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g2ea79af8a15_0_59"/>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g2ea79af8a15_0_59"/>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90" name="Google Shape;790;g2ea79af8a15_0_59"/>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791" name="Google Shape;791;g2ea79af8a15_0_59"/>
          <p:cNvSpPr/>
          <p:nvPr/>
        </p:nvSpPr>
        <p:spPr>
          <a:xfrm>
            <a:off x="745925" y="395575"/>
            <a:ext cx="8186400" cy="627000"/>
          </a:xfrm>
          <a:prstGeom prst="rect">
            <a:avLst/>
          </a:prstGeom>
          <a:noFill/>
          <a:ln>
            <a:noFill/>
          </a:ln>
        </p:spPr>
        <p:txBody>
          <a:bodyPr anchorCtr="0" anchor="t" bIns="45700" lIns="91425" spcFirstLastPara="1" rIns="91425" wrap="square" tIns="45700">
            <a:noAutofit/>
          </a:bodyPr>
          <a:lstStyle/>
          <a:p>
            <a:pPr indent="0" lvl="0" marL="0" marR="0" rtl="0" algn="ctr">
              <a:lnSpc>
                <a:spcPct val="124993"/>
              </a:lnSpc>
              <a:spcBef>
                <a:spcPts val="0"/>
              </a:spcBef>
              <a:spcAft>
                <a:spcPts val="0"/>
              </a:spcAft>
              <a:buClr>
                <a:srgbClr val="FFD9BE"/>
              </a:buClr>
              <a:buSzPts val="3949"/>
              <a:buFont typeface="Quattrocento"/>
              <a:buNone/>
            </a:pPr>
            <a:r>
              <a:rPr b="1" i="0" lang="en-US" sz="3600" u="none" cap="none" strike="noStrike">
                <a:solidFill>
                  <a:srgbClr val="FFD9BE"/>
                </a:solidFill>
                <a:latin typeface="Quattrocento"/>
                <a:ea typeface="Quattrocento"/>
                <a:cs typeface="Quattrocento"/>
                <a:sym typeface="Quattrocento"/>
              </a:rPr>
              <a:t>Steering and Propulsion Controls</a:t>
            </a:r>
            <a:endParaRPr b="1" i="0" sz="3600" u="none" cap="none" strike="noStrike">
              <a:solidFill>
                <a:schemeClr val="dk1"/>
              </a:solidFill>
              <a:latin typeface="Calibri"/>
              <a:ea typeface="Calibri"/>
              <a:cs typeface="Calibri"/>
              <a:sym typeface="Calibri"/>
            </a:endParaRPr>
          </a:p>
        </p:txBody>
      </p:sp>
      <p:pic>
        <p:nvPicPr>
          <p:cNvPr descr="preencoded.png" id="792" name="Google Shape;792;g2ea79af8a15_0_59"/>
          <p:cNvPicPr preferRelativeResize="0"/>
          <p:nvPr/>
        </p:nvPicPr>
        <p:blipFill rotWithShape="1">
          <a:blip r:embed="rId4">
            <a:alphaModFix/>
          </a:blip>
          <a:srcRect b="0" l="0" r="0" t="0"/>
          <a:stretch/>
        </p:blipFill>
        <p:spPr>
          <a:xfrm>
            <a:off x="745927" y="2030373"/>
            <a:ext cx="1065609" cy="1705094"/>
          </a:xfrm>
          <a:prstGeom prst="rect">
            <a:avLst/>
          </a:prstGeom>
          <a:noFill/>
          <a:ln>
            <a:noFill/>
          </a:ln>
        </p:spPr>
      </p:pic>
      <p:sp>
        <p:nvSpPr>
          <p:cNvPr id="793" name="Google Shape;793;g2ea79af8a15_0_59"/>
          <p:cNvSpPr/>
          <p:nvPr/>
        </p:nvSpPr>
        <p:spPr>
          <a:xfrm>
            <a:off x="2131219" y="2030370"/>
            <a:ext cx="2507400" cy="313500"/>
          </a:xfrm>
          <a:prstGeom prst="rect">
            <a:avLst/>
          </a:prstGeom>
          <a:noFill/>
          <a:ln>
            <a:noFill/>
          </a:ln>
        </p:spPr>
        <p:txBody>
          <a:bodyPr anchorCtr="0" anchor="t" bIns="45700" lIns="91425" spcFirstLastPara="1" rIns="91425" wrap="square" tIns="45700">
            <a:noAutofit/>
          </a:bodyPr>
          <a:lstStyle/>
          <a:p>
            <a:pPr indent="0" lvl="0" marL="0" marR="0" rtl="0" algn="l">
              <a:lnSpc>
                <a:spcPct val="125025"/>
              </a:lnSpc>
              <a:spcBef>
                <a:spcPts val="0"/>
              </a:spcBef>
              <a:spcAft>
                <a:spcPts val="0"/>
              </a:spcAft>
              <a:buClr>
                <a:srgbClr val="FFD9BE"/>
              </a:buClr>
              <a:buSzPts val="1974"/>
              <a:buFont typeface="Quattrocento"/>
              <a:buNone/>
            </a:pPr>
            <a:r>
              <a:rPr b="1" i="0" lang="en-US" sz="2400" u="none" cap="none" strike="noStrike">
                <a:solidFill>
                  <a:srgbClr val="FFD9BE"/>
                </a:solidFill>
                <a:latin typeface="Quattrocento"/>
                <a:ea typeface="Quattrocento"/>
                <a:cs typeface="Quattrocento"/>
                <a:sym typeface="Quattrocento"/>
              </a:rPr>
              <a:t>Steering Wheel</a:t>
            </a:r>
            <a:endParaRPr b="1" i="0" sz="2400" u="none" cap="none" strike="noStrike">
              <a:solidFill>
                <a:schemeClr val="dk1"/>
              </a:solidFill>
              <a:latin typeface="Calibri"/>
              <a:ea typeface="Calibri"/>
              <a:cs typeface="Calibri"/>
              <a:sym typeface="Calibri"/>
            </a:endParaRPr>
          </a:p>
        </p:txBody>
      </p:sp>
      <p:sp>
        <p:nvSpPr>
          <p:cNvPr id="794" name="Google Shape;794;g2ea79af8a15_0_59"/>
          <p:cNvSpPr/>
          <p:nvPr/>
        </p:nvSpPr>
        <p:spPr>
          <a:xfrm>
            <a:off x="2131219" y="2541928"/>
            <a:ext cx="6267000" cy="681900"/>
          </a:xfrm>
          <a:prstGeom prst="rect">
            <a:avLst/>
          </a:prstGeom>
          <a:noFill/>
          <a:ln>
            <a:noFill/>
          </a:ln>
        </p:spPr>
        <p:txBody>
          <a:bodyPr anchorCtr="0" anchor="t" bIns="45700" lIns="91425" spcFirstLastPara="1" rIns="91425" wrap="square" tIns="45700">
            <a:noAutofit/>
          </a:bodyPr>
          <a:lstStyle/>
          <a:p>
            <a:pPr indent="0" lvl="0" marL="0" marR="0" rtl="0" algn="just">
              <a:lnSpc>
                <a:spcPct val="160011"/>
              </a:lnSpc>
              <a:spcBef>
                <a:spcPts val="0"/>
              </a:spcBef>
              <a:spcAft>
                <a:spcPts val="0"/>
              </a:spcAft>
              <a:buClr>
                <a:srgbClr val="F9EEE7"/>
              </a:buClr>
              <a:buSzPts val="1678"/>
              <a:buFont typeface="Quattrocento"/>
              <a:buNone/>
            </a:pPr>
            <a:r>
              <a:rPr b="0" i="0" lang="en-US" sz="1800" u="none" cap="none" strike="noStrike">
                <a:solidFill>
                  <a:srgbClr val="F9EEE7"/>
                </a:solidFill>
                <a:latin typeface="Quattrocento"/>
                <a:ea typeface="Quattrocento"/>
                <a:cs typeface="Quattrocento"/>
                <a:sym typeface="Quattrocento"/>
              </a:rPr>
              <a:t>The steering wheel controls the rudder, which guides the ship in the desired direction.</a:t>
            </a:r>
            <a:endParaRPr b="0" i="0" sz="1800" u="none" cap="none" strike="noStrike">
              <a:solidFill>
                <a:schemeClr val="dk1"/>
              </a:solidFill>
              <a:latin typeface="Calibri"/>
              <a:ea typeface="Calibri"/>
              <a:cs typeface="Calibri"/>
              <a:sym typeface="Calibri"/>
            </a:endParaRPr>
          </a:p>
        </p:txBody>
      </p:sp>
      <p:pic>
        <p:nvPicPr>
          <p:cNvPr descr="preencoded.png" id="795" name="Google Shape;795;g2ea79af8a15_0_59"/>
          <p:cNvPicPr preferRelativeResize="0"/>
          <p:nvPr/>
        </p:nvPicPr>
        <p:blipFill rotWithShape="1">
          <a:blip r:embed="rId5">
            <a:alphaModFix/>
          </a:blip>
          <a:srcRect b="0" l="0" r="0" t="0"/>
          <a:stretch/>
        </p:blipFill>
        <p:spPr>
          <a:xfrm>
            <a:off x="745927" y="3735467"/>
            <a:ext cx="1065609" cy="1705094"/>
          </a:xfrm>
          <a:prstGeom prst="rect">
            <a:avLst/>
          </a:prstGeom>
          <a:noFill/>
          <a:ln>
            <a:noFill/>
          </a:ln>
        </p:spPr>
      </p:pic>
      <p:sp>
        <p:nvSpPr>
          <p:cNvPr id="796" name="Google Shape;796;g2ea79af8a15_0_59"/>
          <p:cNvSpPr/>
          <p:nvPr/>
        </p:nvSpPr>
        <p:spPr>
          <a:xfrm>
            <a:off x="2131219" y="3650139"/>
            <a:ext cx="2507400" cy="313500"/>
          </a:xfrm>
          <a:prstGeom prst="rect">
            <a:avLst/>
          </a:prstGeom>
          <a:noFill/>
          <a:ln>
            <a:noFill/>
          </a:ln>
        </p:spPr>
        <p:txBody>
          <a:bodyPr anchorCtr="0" anchor="t" bIns="45700" lIns="91425" spcFirstLastPara="1" rIns="91425" wrap="square" tIns="45700">
            <a:noAutofit/>
          </a:bodyPr>
          <a:lstStyle/>
          <a:p>
            <a:pPr indent="0" lvl="0" marL="0" marR="0" rtl="0" algn="l">
              <a:lnSpc>
                <a:spcPct val="125025"/>
              </a:lnSpc>
              <a:spcBef>
                <a:spcPts val="0"/>
              </a:spcBef>
              <a:spcAft>
                <a:spcPts val="0"/>
              </a:spcAft>
              <a:buClr>
                <a:srgbClr val="FFD9BE"/>
              </a:buClr>
              <a:buSzPts val="1974"/>
              <a:buFont typeface="Quattrocento"/>
              <a:buNone/>
            </a:pPr>
            <a:r>
              <a:rPr b="1" i="0" lang="en-US" sz="2400" u="none" cap="none" strike="noStrike">
                <a:solidFill>
                  <a:srgbClr val="FFD9BE"/>
                </a:solidFill>
                <a:latin typeface="Quattrocento"/>
                <a:ea typeface="Quattrocento"/>
                <a:cs typeface="Quattrocento"/>
                <a:sym typeface="Quattrocento"/>
              </a:rPr>
              <a:t>Engine Controls</a:t>
            </a:r>
            <a:endParaRPr b="1" i="0" sz="2400" u="none" cap="none" strike="noStrike">
              <a:solidFill>
                <a:schemeClr val="dk1"/>
              </a:solidFill>
              <a:latin typeface="Calibri"/>
              <a:ea typeface="Calibri"/>
              <a:cs typeface="Calibri"/>
              <a:sym typeface="Calibri"/>
            </a:endParaRPr>
          </a:p>
        </p:txBody>
      </p:sp>
      <p:sp>
        <p:nvSpPr>
          <p:cNvPr id="797" name="Google Shape;797;g2ea79af8a15_0_59"/>
          <p:cNvSpPr/>
          <p:nvPr/>
        </p:nvSpPr>
        <p:spPr>
          <a:xfrm>
            <a:off x="2131294" y="4097759"/>
            <a:ext cx="6267000" cy="681900"/>
          </a:xfrm>
          <a:prstGeom prst="rect">
            <a:avLst/>
          </a:prstGeom>
          <a:noFill/>
          <a:ln>
            <a:noFill/>
          </a:ln>
        </p:spPr>
        <p:txBody>
          <a:bodyPr anchorCtr="0" anchor="t" bIns="45700" lIns="91425" spcFirstLastPara="1" rIns="91425" wrap="square" tIns="45700">
            <a:noAutofit/>
          </a:bodyPr>
          <a:lstStyle/>
          <a:p>
            <a:pPr indent="0" lvl="0" marL="0" marR="0" rtl="0" algn="just">
              <a:lnSpc>
                <a:spcPct val="160011"/>
              </a:lnSpc>
              <a:spcBef>
                <a:spcPts val="0"/>
              </a:spcBef>
              <a:spcAft>
                <a:spcPts val="0"/>
              </a:spcAft>
              <a:buClr>
                <a:srgbClr val="F9EEE7"/>
              </a:buClr>
              <a:buSzPts val="1678"/>
              <a:buFont typeface="Quattrocento"/>
              <a:buNone/>
            </a:pPr>
            <a:r>
              <a:rPr b="0" i="0" lang="en-US" sz="1800" u="none" cap="none" strike="noStrike">
                <a:solidFill>
                  <a:srgbClr val="F9EEE7"/>
                </a:solidFill>
                <a:latin typeface="Quattrocento"/>
                <a:ea typeface="Quattrocento"/>
                <a:cs typeface="Quattrocento"/>
                <a:sym typeface="Quattrocento"/>
              </a:rPr>
              <a:t>The engine controls regulate the ship's speed, allowing for precise control over the vessel's movement.</a:t>
            </a:r>
            <a:endParaRPr b="0" i="0" sz="1800" u="none" cap="none" strike="noStrike">
              <a:solidFill>
                <a:schemeClr val="dk1"/>
              </a:solidFill>
              <a:latin typeface="Calibri"/>
              <a:ea typeface="Calibri"/>
              <a:cs typeface="Calibri"/>
              <a:sym typeface="Calibri"/>
            </a:endParaRPr>
          </a:p>
        </p:txBody>
      </p:sp>
      <p:pic>
        <p:nvPicPr>
          <p:cNvPr descr="preencoded.png" id="798" name="Google Shape;798;g2ea79af8a15_0_59"/>
          <p:cNvPicPr preferRelativeResize="0"/>
          <p:nvPr/>
        </p:nvPicPr>
        <p:blipFill rotWithShape="1">
          <a:blip r:embed="rId6">
            <a:alphaModFix/>
          </a:blip>
          <a:srcRect b="0" l="0" r="0" t="0"/>
          <a:stretch/>
        </p:blipFill>
        <p:spPr>
          <a:xfrm>
            <a:off x="745927" y="5440561"/>
            <a:ext cx="1065609" cy="1705094"/>
          </a:xfrm>
          <a:prstGeom prst="rect">
            <a:avLst/>
          </a:prstGeom>
          <a:noFill/>
          <a:ln>
            <a:noFill/>
          </a:ln>
        </p:spPr>
      </p:pic>
      <p:sp>
        <p:nvSpPr>
          <p:cNvPr id="799" name="Google Shape;799;g2ea79af8a15_0_59"/>
          <p:cNvSpPr/>
          <p:nvPr/>
        </p:nvSpPr>
        <p:spPr>
          <a:xfrm>
            <a:off x="2131194" y="5440558"/>
            <a:ext cx="2507400" cy="313500"/>
          </a:xfrm>
          <a:prstGeom prst="rect">
            <a:avLst/>
          </a:prstGeom>
          <a:noFill/>
          <a:ln>
            <a:noFill/>
          </a:ln>
        </p:spPr>
        <p:txBody>
          <a:bodyPr anchorCtr="0" anchor="t" bIns="45700" lIns="91425" spcFirstLastPara="1" rIns="91425" wrap="square" tIns="45700">
            <a:noAutofit/>
          </a:bodyPr>
          <a:lstStyle/>
          <a:p>
            <a:pPr indent="0" lvl="0" marL="0" marR="0" rtl="0" algn="l">
              <a:lnSpc>
                <a:spcPct val="125025"/>
              </a:lnSpc>
              <a:spcBef>
                <a:spcPts val="0"/>
              </a:spcBef>
              <a:spcAft>
                <a:spcPts val="0"/>
              </a:spcAft>
              <a:buClr>
                <a:srgbClr val="FFD9BE"/>
              </a:buClr>
              <a:buSzPts val="1974"/>
              <a:buFont typeface="Quattrocento"/>
              <a:buNone/>
            </a:pPr>
            <a:r>
              <a:rPr b="1" i="0" lang="en-US" sz="2400" u="none" cap="none" strike="noStrike">
                <a:solidFill>
                  <a:srgbClr val="FFD9BE"/>
                </a:solidFill>
                <a:latin typeface="Quattrocento"/>
                <a:ea typeface="Quattrocento"/>
                <a:cs typeface="Quattrocento"/>
                <a:sym typeface="Quattrocento"/>
              </a:rPr>
              <a:t>Thrusters</a:t>
            </a:r>
            <a:endParaRPr b="1" i="0" sz="2400" u="none" cap="none" strike="noStrike">
              <a:solidFill>
                <a:schemeClr val="dk1"/>
              </a:solidFill>
              <a:latin typeface="Calibri"/>
              <a:ea typeface="Calibri"/>
              <a:cs typeface="Calibri"/>
              <a:sym typeface="Calibri"/>
            </a:endParaRPr>
          </a:p>
        </p:txBody>
      </p:sp>
      <p:sp>
        <p:nvSpPr>
          <p:cNvPr id="800" name="Google Shape;800;g2ea79af8a15_0_59"/>
          <p:cNvSpPr/>
          <p:nvPr/>
        </p:nvSpPr>
        <p:spPr>
          <a:xfrm>
            <a:off x="2131369" y="5889928"/>
            <a:ext cx="6267000" cy="681900"/>
          </a:xfrm>
          <a:prstGeom prst="rect">
            <a:avLst/>
          </a:prstGeom>
          <a:noFill/>
          <a:ln>
            <a:noFill/>
          </a:ln>
        </p:spPr>
        <p:txBody>
          <a:bodyPr anchorCtr="0" anchor="t" bIns="45700" lIns="91425" spcFirstLastPara="1" rIns="91425" wrap="square" tIns="45700">
            <a:noAutofit/>
          </a:bodyPr>
          <a:lstStyle/>
          <a:p>
            <a:pPr indent="0" lvl="0" marL="0" marR="0" rtl="0" algn="just">
              <a:lnSpc>
                <a:spcPct val="160011"/>
              </a:lnSpc>
              <a:spcBef>
                <a:spcPts val="0"/>
              </a:spcBef>
              <a:spcAft>
                <a:spcPts val="0"/>
              </a:spcAft>
              <a:buClr>
                <a:srgbClr val="F9EEE7"/>
              </a:buClr>
              <a:buSzPts val="1678"/>
              <a:buFont typeface="Quattrocento"/>
              <a:buNone/>
            </a:pPr>
            <a:r>
              <a:rPr b="0" i="0" lang="en-US" sz="1800" u="none" cap="none" strike="noStrike">
                <a:solidFill>
                  <a:srgbClr val="F9EEE7"/>
                </a:solidFill>
                <a:latin typeface="Quattrocento"/>
                <a:ea typeface="Quattrocento"/>
                <a:cs typeface="Quattrocento"/>
                <a:sym typeface="Quattrocento"/>
              </a:rPr>
              <a:t>Thrusters are small, powerful propellers used for maneuvering the ship in tight spaces and difficult conditions.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g276b102c85a_0_325"/>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g276b102c85a_0_325"/>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g276b102c85a_0_325"/>
          <p:cNvSpPr/>
          <p:nvPr/>
        </p:nvSpPr>
        <p:spPr>
          <a:xfrm>
            <a:off x="1370523" y="636400"/>
            <a:ext cx="11889300" cy="680100"/>
          </a:xfrm>
          <a:prstGeom prst="rect">
            <a:avLst/>
          </a:prstGeom>
          <a:noFill/>
          <a:ln>
            <a:noFill/>
          </a:ln>
        </p:spPr>
        <p:txBody>
          <a:bodyPr anchorCtr="0" anchor="t" bIns="45700" lIns="91425" spcFirstLastPara="1" rIns="91425" wrap="square" tIns="45700">
            <a:noAutofit/>
          </a:bodyPr>
          <a:lstStyle/>
          <a:p>
            <a:pPr indent="0" lvl="0" marL="0" marR="0" rtl="0" algn="ctr">
              <a:lnSpc>
                <a:spcPct val="124994"/>
              </a:lnSpc>
              <a:spcBef>
                <a:spcPts val="0"/>
              </a:spcBef>
              <a:spcAft>
                <a:spcPts val="0"/>
              </a:spcAft>
              <a:buClr>
                <a:srgbClr val="FFD9BE"/>
              </a:buClr>
              <a:buSzPts val="4285"/>
              <a:buFont typeface="Quattrocento"/>
              <a:buNone/>
            </a:pPr>
            <a:r>
              <a:rPr b="1" i="0" lang="en-US" sz="3600" u="none" cap="none" strike="noStrike">
                <a:solidFill>
                  <a:srgbClr val="FFD9BE"/>
                </a:solidFill>
                <a:latin typeface="Quattrocento"/>
                <a:ea typeface="Quattrocento"/>
                <a:cs typeface="Quattrocento"/>
                <a:sym typeface="Quattrocento"/>
              </a:rPr>
              <a:t>Electrical Power Generation</a:t>
            </a:r>
            <a:endParaRPr b="1" i="0" sz="3600" u="none" cap="none" strike="noStrike">
              <a:solidFill>
                <a:schemeClr val="dk1"/>
              </a:solidFill>
              <a:latin typeface="Calibri"/>
              <a:ea typeface="Calibri"/>
              <a:cs typeface="Calibri"/>
              <a:sym typeface="Calibri"/>
            </a:endParaRPr>
          </a:p>
        </p:txBody>
      </p:sp>
      <p:pic>
        <p:nvPicPr>
          <p:cNvPr descr="preencoded.png" id="809" name="Google Shape;809;g276b102c85a_0_325"/>
          <p:cNvPicPr preferRelativeResize="0"/>
          <p:nvPr/>
        </p:nvPicPr>
        <p:blipFill rotWithShape="1">
          <a:blip r:embed="rId3">
            <a:alphaModFix/>
          </a:blip>
          <a:srcRect b="0" l="0" r="0" t="0"/>
          <a:stretch/>
        </p:blipFill>
        <p:spPr>
          <a:xfrm>
            <a:off x="1370528" y="1778913"/>
            <a:ext cx="5771198" cy="3566756"/>
          </a:xfrm>
          <a:prstGeom prst="rect">
            <a:avLst/>
          </a:prstGeom>
          <a:noFill/>
          <a:ln>
            <a:noFill/>
          </a:ln>
        </p:spPr>
      </p:pic>
      <p:sp>
        <p:nvSpPr>
          <p:cNvPr id="810" name="Google Shape;810;g276b102c85a_0_325"/>
          <p:cNvSpPr/>
          <p:nvPr/>
        </p:nvSpPr>
        <p:spPr>
          <a:xfrm>
            <a:off x="1370528" y="5634633"/>
            <a:ext cx="2720700" cy="339900"/>
          </a:xfrm>
          <a:prstGeom prst="rect">
            <a:avLst/>
          </a:prstGeom>
          <a:noFill/>
          <a:ln>
            <a:noFill/>
          </a:ln>
        </p:spPr>
        <p:txBody>
          <a:bodyPr anchorCtr="0" anchor="t" bIns="45700" lIns="91425" spcFirstLastPara="1" rIns="91425" wrap="square" tIns="45700">
            <a:noAutofit/>
          </a:bodyPr>
          <a:lstStyle/>
          <a:p>
            <a:pPr indent="0" lvl="0" marL="0" marR="0" rtl="0" algn="l">
              <a:lnSpc>
                <a:spcPct val="125023"/>
              </a:lnSpc>
              <a:spcBef>
                <a:spcPts val="0"/>
              </a:spcBef>
              <a:spcAft>
                <a:spcPts val="0"/>
              </a:spcAft>
              <a:buClr>
                <a:srgbClr val="FFD9BE"/>
              </a:buClr>
              <a:buSzPts val="2142"/>
              <a:buFont typeface="Quattrocento"/>
              <a:buNone/>
            </a:pPr>
            <a:r>
              <a:rPr b="1" i="0" lang="en-US" sz="2400" u="none" cap="none" strike="noStrike">
                <a:solidFill>
                  <a:srgbClr val="FFD9BE"/>
                </a:solidFill>
                <a:latin typeface="Quattrocento"/>
                <a:ea typeface="Quattrocento"/>
                <a:cs typeface="Quattrocento"/>
                <a:sym typeface="Quattrocento"/>
              </a:rPr>
              <a:t>Generators</a:t>
            </a:r>
            <a:endParaRPr b="1" i="0" sz="2400" u="none" cap="none" strike="noStrike">
              <a:solidFill>
                <a:schemeClr val="dk1"/>
              </a:solidFill>
              <a:latin typeface="Calibri"/>
              <a:ea typeface="Calibri"/>
              <a:cs typeface="Calibri"/>
              <a:sym typeface="Calibri"/>
            </a:endParaRPr>
          </a:p>
        </p:txBody>
      </p:sp>
      <p:sp>
        <p:nvSpPr>
          <p:cNvPr id="811" name="Google Shape;811;g276b102c85a_0_325"/>
          <p:cNvSpPr/>
          <p:nvPr/>
        </p:nvSpPr>
        <p:spPr>
          <a:xfrm>
            <a:off x="1370528" y="6113383"/>
            <a:ext cx="5771100" cy="1479600"/>
          </a:xfrm>
          <a:prstGeom prst="rect">
            <a:avLst/>
          </a:prstGeom>
          <a:noFill/>
          <a:ln>
            <a:noFill/>
          </a:ln>
        </p:spPr>
        <p:txBody>
          <a:bodyPr anchorCtr="0" anchor="t" bIns="45700" lIns="91425" spcFirstLastPara="1" rIns="91425" wrap="square" tIns="45700">
            <a:noAutofit/>
          </a:bodyPr>
          <a:lstStyle/>
          <a:p>
            <a:pPr indent="0" lvl="0" marL="0" marR="0" rtl="0" algn="just">
              <a:lnSpc>
                <a:spcPct val="160055"/>
              </a:lnSpc>
              <a:spcBef>
                <a:spcPts val="0"/>
              </a:spcBef>
              <a:spcAft>
                <a:spcPts val="0"/>
              </a:spcAft>
              <a:buClr>
                <a:srgbClr val="F9EEE7"/>
              </a:buClr>
              <a:buSzPts val="1820"/>
              <a:buFont typeface="Quattrocento"/>
              <a:buNone/>
            </a:pPr>
            <a:r>
              <a:rPr b="0" i="0" lang="en-US" sz="1820" u="none" cap="none" strike="noStrike">
                <a:solidFill>
                  <a:srgbClr val="F9EEE7"/>
                </a:solidFill>
                <a:latin typeface="Quattrocento"/>
                <a:ea typeface="Quattrocento"/>
                <a:cs typeface="Quattrocento"/>
                <a:sym typeface="Quattrocento"/>
              </a:rPr>
              <a:t>Generators are driven by auxiliary engines or, in some cases, directly by the main engine's shaft. They convert mechanical energy into electrical energy, providing power to the ship's systems.</a:t>
            </a:r>
            <a:endParaRPr b="0" i="0" sz="1820" u="none" cap="none" strike="noStrike">
              <a:solidFill>
                <a:schemeClr val="dk1"/>
              </a:solidFill>
              <a:latin typeface="Calibri"/>
              <a:ea typeface="Calibri"/>
              <a:cs typeface="Calibri"/>
              <a:sym typeface="Calibri"/>
            </a:endParaRPr>
          </a:p>
        </p:txBody>
      </p:sp>
      <p:pic>
        <p:nvPicPr>
          <p:cNvPr descr="preencoded.png" id="812" name="Google Shape;812;g276b102c85a_0_325"/>
          <p:cNvPicPr preferRelativeResize="0"/>
          <p:nvPr/>
        </p:nvPicPr>
        <p:blipFill rotWithShape="1">
          <a:blip r:embed="rId4">
            <a:alphaModFix/>
          </a:blip>
          <a:srcRect b="0" l="0" r="0" t="0"/>
          <a:stretch/>
        </p:blipFill>
        <p:spPr>
          <a:xfrm>
            <a:off x="7488555" y="1778913"/>
            <a:ext cx="5771198" cy="3566756"/>
          </a:xfrm>
          <a:prstGeom prst="rect">
            <a:avLst/>
          </a:prstGeom>
          <a:noFill/>
          <a:ln>
            <a:noFill/>
          </a:ln>
        </p:spPr>
      </p:pic>
      <p:sp>
        <p:nvSpPr>
          <p:cNvPr id="813" name="Google Shape;813;g276b102c85a_0_325"/>
          <p:cNvSpPr/>
          <p:nvPr/>
        </p:nvSpPr>
        <p:spPr>
          <a:xfrm>
            <a:off x="7488555" y="5634633"/>
            <a:ext cx="2720700" cy="339900"/>
          </a:xfrm>
          <a:prstGeom prst="rect">
            <a:avLst/>
          </a:prstGeom>
          <a:noFill/>
          <a:ln>
            <a:noFill/>
          </a:ln>
        </p:spPr>
        <p:txBody>
          <a:bodyPr anchorCtr="0" anchor="t" bIns="45700" lIns="91425" spcFirstLastPara="1" rIns="91425" wrap="square" tIns="45700">
            <a:noAutofit/>
          </a:bodyPr>
          <a:lstStyle/>
          <a:p>
            <a:pPr indent="0" lvl="0" marL="0" marR="0" rtl="0" algn="l">
              <a:lnSpc>
                <a:spcPct val="125023"/>
              </a:lnSpc>
              <a:spcBef>
                <a:spcPts val="0"/>
              </a:spcBef>
              <a:spcAft>
                <a:spcPts val="0"/>
              </a:spcAft>
              <a:buClr>
                <a:srgbClr val="FFD9BE"/>
              </a:buClr>
              <a:buSzPts val="2142"/>
              <a:buFont typeface="Quattrocento"/>
              <a:buNone/>
            </a:pPr>
            <a:r>
              <a:rPr b="1" i="0" lang="en-US" sz="2400" u="none" cap="none" strike="noStrike">
                <a:solidFill>
                  <a:srgbClr val="FFD9BE"/>
                </a:solidFill>
                <a:latin typeface="Quattrocento"/>
                <a:ea typeface="Quattrocento"/>
                <a:cs typeface="Quattrocento"/>
                <a:sym typeface="Quattrocento"/>
              </a:rPr>
              <a:t>Switchboards</a:t>
            </a:r>
            <a:endParaRPr b="1" i="0" sz="2400" u="none" cap="none" strike="noStrike">
              <a:solidFill>
                <a:schemeClr val="dk1"/>
              </a:solidFill>
              <a:latin typeface="Calibri"/>
              <a:ea typeface="Calibri"/>
              <a:cs typeface="Calibri"/>
              <a:sym typeface="Calibri"/>
            </a:endParaRPr>
          </a:p>
        </p:txBody>
      </p:sp>
      <p:sp>
        <p:nvSpPr>
          <p:cNvPr id="814" name="Google Shape;814;g276b102c85a_0_325"/>
          <p:cNvSpPr/>
          <p:nvPr/>
        </p:nvSpPr>
        <p:spPr>
          <a:xfrm>
            <a:off x="7488550" y="6113372"/>
            <a:ext cx="5771100" cy="2043000"/>
          </a:xfrm>
          <a:prstGeom prst="rect">
            <a:avLst/>
          </a:prstGeom>
          <a:noFill/>
          <a:ln>
            <a:noFill/>
          </a:ln>
        </p:spPr>
        <p:txBody>
          <a:bodyPr anchorCtr="0" anchor="t" bIns="45700" lIns="91425" spcFirstLastPara="1" rIns="91425" wrap="square" tIns="45700">
            <a:noAutofit/>
          </a:bodyPr>
          <a:lstStyle/>
          <a:p>
            <a:pPr indent="0" lvl="0" marL="0" marR="0" rtl="0" algn="just">
              <a:lnSpc>
                <a:spcPct val="160055"/>
              </a:lnSpc>
              <a:spcBef>
                <a:spcPts val="0"/>
              </a:spcBef>
              <a:spcAft>
                <a:spcPts val="0"/>
              </a:spcAft>
              <a:buClr>
                <a:srgbClr val="F9EEE7"/>
              </a:buClr>
              <a:buSzPts val="1820"/>
              <a:buFont typeface="Quattrocento"/>
              <a:buNone/>
            </a:pPr>
            <a:r>
              <a:rPr b="0" i="0" lang="en-US" sz="1820" u="none" cap="none" strike="noStrike">
                <a:solidFill>
                  <a:srgbClr val="F9EEE7"/>
                </a:solidFill>
                <a:latin typeface="Quattrocento"/>
                <a:ea typeface="Quattrocento"/>
                <a:cs typeface="Quattrocento"/>
                <a:sym typeface="Quattrocento"/>
              </a:rPr>
              <a:t>Switchboards are the central control points for the electrical system. They receive power from the generators and distribute it to various parts of the ship</a:t>
            </a:r>
            <a:endParaRPr b="0" i="0" sz="1820" u="none" cap="none" strike="noStrik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g276b102c85a_0_338"/>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g276b102c85a_0_338"/>
          <p:cNvSpPr/>
          <p:nvPr/>
        </p:nvSpPr>
        <p:spPr>
          <a:xfrm>
            <a:off x="0" y="0"/>
            <a:ext cx="14630400" cy="83682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22" name="Google Shape;822;g276b102c85a_0_338"/>
          <p:cNvPicPr preferRelativeResize="0"/>
          <p:nvPr/>
        </p:nvPicPr>
        <p:blipFill rotWithShape="1">
          <a:blip r:embed="rId3">
            <a:alphaModFix/>
          </a:blip>
          <a:srcRect b="0" l="0" r="0" t="0"/>
          <a:stretch/>
        </p:blipFill>
        <p:spPr>
          <a:xfrm>
            <a:off x="0" y="0"/>
            <a:ext cx="5486400" cy="8368190"/>
          </a:xfrm>
          <a:prstGeom prst="rect">
            <a:avLst/>
          </a:prstGeom>
          <a:noFill/>
          <a:ln>
            <a:noFill/>
          </a:ln>
        </p:spPr>
      </p:pic>
      <p:sp>
        <p:nvSpPr>
          <p:cNvPr id="823" name="Google Shape;823;g276b102c85a_0_338"/>
          <p:cNvSpPr/>
          <p:nvPr/>
        </p:nvSpPr>
        <p:spPr>
          <a:xfrm>
            <a:off x="6091253" y="475175"/>
            <a:ext cx="7934400" cy="5082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Maintenance and Safety Protocols</a:t>
            </a:r>
            <a:endParaRPr b="1" i="0" sz="3600" u="none" cap="none" strike="noStrike">
              <a:solidFill>
                <a:schemeClr val="dk1"/>
              </a:solidFill>
              <a:latin typeface="Calibri"/>
              <a:ea typeface="Calibri"/>
              <a:cs typeface="Calibri"/>
              <a:sym typeface="Calibri"/>
            </a:endParaRPr>
          </a:p>
        </p:txBody>
      </p:sp>
      <p:sp>
        <p:nvSpPr>
          <p:cNvPr id="824" name="Google Shape;824;g276b102c85a_0_338"/>
          <p:cNvSpPr/>
          <p:nvPr/>
        </p:nvSpPr>
        <p:spPr>
          <a:xfrm>
            <a:off x="6339721" y="1242536"/>
            <a:ext cx="21600" cy="66504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g276b102c85a_0_338"/>
          <p:cNvSpPr/>
          <p:nvPr/>
        </p:nvSpPr>
        <p:spPr>
          <a:xfrm>
            <a:off x="6544806" y="1620381"/>
            <a:ext cx="604800" cy="216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g276b102c85a_0_338"/>
          <p:cNvSpPr/>
          <p:nvPr/>
        </p:nvSpPr>
        <p:spPr>
          <a:xfrm>
            <a:off x="6156067" y="1436846"/>
            <a:ext cx="388800" cy="388800"/>
          </a:xfrm>
          <a:prstGeom prst="roundRect">
            <a:avLst>
              <a:gd fmla="val 13337"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g276b102c85a_0_338"/>
          <p:cNvSpPr/>
          <p:nvPr/>
        </p:nvSpPr>
        <p:spPr>
          <a:xfrm>
            <a:off x="6307276" y="1509236"/>
            <a:ext cx="86400" cy="243900"/>
          </a:xfrm>
          <a:prstGeom prst="rect">
            <a:avLst/>
          </a:prstGeom>
          <a:noFill/>
          <a:ln>
            <a:noFill/>
          </a:ln>
        </p:spPr>
        <p:txBody>
          <a:bodyPr anchorCtr="0" anchor="t" bIns="45700" lIns="91425" spcFirstLastPara="1" rIns="91425" wrap="square" tIns="45700">
            <a:noAutofit/>
          </a:bodyPr>
          <a:lstStyle/>
          <a:p>
            <a:pPr indent="0" lvl="0" marL="0" marR="0" rtl="0" algn="ctr">
              <a:lnSpc>
                <a:spcPct val="100052"/>
              </a:lnSpc>
              <a:spcBef>
                <a:spcPts val="0"/>
              </a:spcBef>
              <a:spcAft>
                <a:spcPts val="0"/>
              </a:spcAft>
              <a:buClr>
                <a:srgbClr val="FFD9BE"/>
              </a:buClr>
              <a:buSzPts val="1920"/>
              <a:buFont typeface="Quattrocento"/>
              <a:buNone/>
            </a:pPr>
            <a:r>
              <a:rPr b="0" i="0" lang="en-US" sz="1920" u="none" cap="none" strike="noStrike">
                <a:solidFill>
                  <a:srgbClr val="FFD9BE"/>
                </a:solidFill>
                <a:latin typeface="Quattrocento"/>
                <a:ea typeface="Quattrocento"/>
                <a:cs typeface="Quattrocento"/>
                <a:sym typeface="Quattrocento"/>
              </a:rPr>
              <a:t>1</a:t>
            </a:r>
            <a:endParaRPr b="0" i="0" sz="1920" u="none" cap="none" strike="noStrike">
              <a:solidFill>
                <a:schemeClr val="dk1"/>
              </a:solidFill>
              <a:latin typeface="Calibri"/>
              <a:ea typeface="Calibri"/>
              <a:cs typeface="Calibri"/>
              <a:sym typeface="Calibri"/>
            </a:endParaRPr>
          </a:p>
        </p:txBody>
      </p:sp>
      <p:sp>
        <p:nvSpPr>
          <p:cNvPr id="828" name="Google Shape;828;g276b102c85a_0_338"/>
          <p:cNvSpPr/>
          <p:nvPr/>
        </p:nvSpPr>
        <p:spPr>
          <a:xfrm>
            <a:off x="7300934" y="1415300"/>
            <a:ext cx="35790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Regular Inspections</a:t>
            </a:r>
            <a:endParaRPr b="1" i="0" sz="2400" u="none" cap="none" strike="noStrike">
              <a:solidFill>
                <a:schemeClr val="dk1"/>
              </a:solidFill>
              <a:latin typeface="Calibri"/>
              <a:ea typeface="Calibri"/>
              <a:cs typeface="Calibri"/>
              <a:sym typeface="Calibri"/>
            </a:endParaRPr>
          </a:p>
        </p:txBody>
      </p:sp>
      <p:sp>
        <p:nvSpPr>
          <p:cNvPr id="829" name="Google Shape;829;g276b102c85a_0_338"/>
          <p:cNvSpPr/>
          <p:nvPr/>
        </p:nvSpPr>
        <p:spPr>
          <a:xfrm>
            <a:off x="7300925" y="1773073"/>
            <a:ext cx="6724800" cy="1221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Regular inspections of the engine room's components are essential for identifying potential problems before they escalate. This includes checking engine oil levels, coolant levels, fuel levels, and the condition of belts, hoses, and other components.</a:t>
            </a:r>
            <a:endParaRPr b="0" i="0" sz="1800" u="none" cap="none" strike="noStrike">
              <a:solidFill>
                <a:schemeClr val="dk1"/>
              </a:solidFill>
              <a:latin typeface="Calibri"/>
              <a:ea typeface="Calibri"/>
              <a:cs typeface="Calibri"/>
              <a:sym typeface="Calibri"/>
            </a:endParaRPr>
          </a:p>
        </p:txBody>
      </p:sp>
      <p:sp>
        <p:nvSpPr>
          <p:cNvPr id="830" name="Google Shape;830;g276b102c85a_0_338"/>
          <p:cNvSpPr/>
          <p:nvPr/>
        </p:nvSpPr>
        <p:spPr>
          <a:xfrm>
            <a:off x="6544806" y="3326190"/>
            <a:ext cx="604800" cy="216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g276b102c85a_0_338"/>
          <p:cNvSpPr/>
          <p:nvPr/>
        </p:nvSpPr>
        <p:spPr>
          <a:xfrm>
            <a:off x="6156067" y="3142655"/>
            <a:ext cx="388800" cy="388800"/>
          </a:xfrm>
          <a:prstGeom prst="roundRect">
            <a:avLst>
              <a:gd fmla="val 13337"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g276b102c85a_0_338"/>
          <p:cNvSpPr/>
          <p:nvPr/>
        </p:nvSpPr>
        <p:spPr>
          <a:xfrm>
            <a:off x="6285012" y="3215045"/>
            <a:ext cx="130800" cy="243900"/>
          </a:xfrm>
          <a:prstGeom prst="rect">
            <a:avLst/>
          </a:prstGeom>
          <a:noFill/>
          <a:ln>
            <a:noFill/>
          </a:ln>
        </p:spPr>
        <p:txBody>
          <a:bodyPr anchorCtr="0" anchor="t" bIns="45700" lIns="91425" spcFirstLastPara="1" rIns="91425" wrap="square" tIns="45700">
            <a:noAutofit/>
          </a:bodyPr>
          <a:lstStyle/>
          <a:p>
            <a:pPr indent="0" lvl="0" marL="0" marR="0" rtl="0" algn="ctr">
              <a:lnSpc>
                <a:spcPct val="100052"/>
              </a:lnSpc>
              <a:spcBef>
                <a:spcPts val="0"/>
              </a:spcBef>
              <a:spcAft>
                <a:spcPts val="0"/>
              </a:spcAft>
              <a:buClr>
                <a:srgbClr val="FFD9BE"/>
              </a:buClr>
              <a:buSzPts val="1920"/>
              <a:buFont typeface="Quattrocento"/>
              <a:buNone/>
            </a:pPr>
            <a:r>
              <a:rPr b="0" i="0" lang="en-US" sz="1920" u="none" cap="none" strike="noStrike">
                <a:solidFill>
                  <a:srgbClr val="FFD9BE"/>
                </a:solidFill>
                <a:latin typeface="Quattrocento"/>
                <a:ea typeface="Quattrocento"/>
                <a:cs typeface="Quattrocento"/>
                <a:sym typeface="Quattrocento"/>
              </a:rPr>
              <a:t>2</a:t>
            </a:r>
            <a:endParaRPr b="0" i="0" sz="1920" u="none" cap="none" strike="noStrike">
              <a:solidFill>
                <a:schemeClr val="dk1"/>
              </a:solidFill>
              <a:latin typeface="Calibri"/>
              <a:ea typeface="Calibri"/>
              <a:cs typeface="Calibri"/>
              <a:sym typeface="Calibri"/>
            </a:endParaRPr>
          </a:p>
        </p:txBody>
      </p:sp>
      <p:sp>
        <p:nvSpPr>
          <p:cNvPr id="833" name="Google Shape;833;g276b102c85a_0_338"/>
          <p:cNvSpPr/>
          <p:nvPr/>
        </p:nvSpPr>
        <p:spPr>
          <a:xfrm>
            <a:off x="7300935" y="3121100"/>
            <a:ext cx="40332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Preventive Maintenance</a:t>
            </a:r>
            <a:endParaRPr b="1" i="0" sz="2400" u="none" cap="none" strike="noStrike">
              <a:solidFill>
                <a:schemeClr val="dk1"/>
              </a:solidFill>
              <a:latin typeface="Calibri"/>
              <a:ea typeface="Calibri"/>
              <a:cs typeface="Calibri"/>
              <a:sym typeface="Calibri"/>
            </a:endParaRPr>
          </a:p>
        </p:txBody>
      </p:sp>
      <p:sp>
        <p:nvSpPr>
          <p:cNvPr id="834" name="Google Shape;834;g276b102c85a_0_338"/>
          <p:cNvSpPr/>
          <p:nvPr/>
        </p:nvSpPr>
        <p:spPr>
          <a:xfrm>
            <a:off x="7300913" y="3478887"/>
            <a:ext cx="67248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Preventive maintenance involves performing regular servicing and repairs to prevent breakdowns. This includes changing engine oil, filters, and other wear items, as well as inspecting and adjusting critical components.</a:t>
            </a:r>
            <a:endParaRPr b="0" i="0" sz="1800" u="none" cap="none" strike="noStrike">
              <a:solidFill>
                <a:schemeClr val="dk1"/>
              </a:solidFill>
              <a:latin typeface="Calibri"/>
              <a:ea typeface="Calibri"/>
              <a:cs typeface="Calibri"/>
              <a:sym typeface="Calibri"/>
            </a:endParaRPr>
          </a:p>
        </p:txBody>
      </p:sp>
      <p:sp>
        <p:nvSpPr>
          <p:cNvPr id="835" name="Google Shape;835;g276b102c85a_0_338"/>
          <p:cNvSpPr/>
          <p:nvPr/>
        </p:nvSpPr>
        <p:spPr>
          <a:xfrm>
            <a:off x="6544806" y="5031998"/>
            <a:ext cx="604800" cy="216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g276b102c85a_0_338"/>
          <p:cNvSpPr/>
          <p:nvPr/>
        </p:nvSpPr>
        <p:spPr>
          <a:xfrm>
            <a:off x="6156067" y="4848463"/>
            <a:ext cx="388800" cy="388800"/>
          </a:xfrm>
          <a:prstGeom prst="roundRect">
            <a:avLst>
              <a:gd fmla="val 13337"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g276b102c85a_0_338"/>
          <p:cNvSpPr/>
          <p:nvPr/>
        </p:nvSpPr>
        <p:spPr>
          <a:xfrm>
            <a:off x="6284059" y="4920853"/>
            <a:ext cx="132900" cy="243900"/>
          </a:xfrm>
          <a:prstGeom prst="rect">
            <a:avLst/>
          </a:prstGeom>
          <a:noFill/>
          <a:ln>
            <a:noFill/>
          </a:ln>
        </p:spPr>
        <p:txBody>
          <a:bodyPr anchorCtr="0" anchor="t" bIns="45700" lIns="91425" spcFirstLastPara="1" rIns="91425" wrap="square" tIns="45700">
            <a:noAutofit/>
          </a:bodyPr>
          <a:lstStyle/>
          <a:p>
            <a:pPr indent="0" lvl="0" marL="0" marR="0" rtl="0" algn="ctr">
              <a:lnSpc>
                <a:spcPct val="100052"/>
              </a:lnSpc>
              <a:spcBef>
                <a:spcPts val="0"/>
              </a:spcBef>
              <a:spcAft>
                <a:spcPts val="0"/>
              </a:spcAft>
              <a:buClr>
                <a:srgbClr val="FFD9BE"/>
              </a:buClr>
              <a:buSzPts val="1920"/>
              <a:buFont typeface="Quattrocento"/>
              <a:buNone/>
            </a:pPr>
            <a:r>
              <a:rPr b="0" i="0" lang="en-US" sz="1920" u="none" cap="none" strike="noStrike">
                <a:solidFill>
                  <a:srgbClr val="FFD9BE"/>
                </a:solidFill>
                <a:latin typeface="Quattrocento"/>
                <a:ea typeface="Quattrocento"/>
                <a:cs typeface="Quattrocento"/>
                <a:sym typeface="Quattrocento"/>
              </a:rPr>
              <a:t>3</a:t>
            </a:r>
            <a:endParaRPr b="0" i="0" sz="1920" u="none" cap="none" strike="noStrike">
              <a:solidFill>
                <a:schemeClr val="dk1"/>
              </a:solidFill>
              <a:latin typeface="Calibri"/>
              <a:ea typeface="Calibri"/>
              <a:cs typeface="Calibri"/>
              <a:sym typeface="Calibri"/>
            </a:endParaRPr>
          </a:p>
        </p:txBody>
      </p:sp>
      <p:sp>
        <p:nvSpPr>
          <p:cNvPr id="838" name="Google Shape;838;g276b102c85a_0_338"/>
          <p:cNvSpPr/>
          <p:nvPr/>
        </p:nvSpPr>
        <p:spPr>
          <a:xfrm>
            <a:off x="7300937" y="4826925"/>
            <a:ext cx="43260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Emergency Procedures</a:t>
            </a:r>
            <a:endParaRPr b="1" i="0" sz="2400" u="none" cap="none" strike="noStrike">
              <a:solidFill>
                <a:schemeClr val="dk1"/>
              </a:solidFill>
              <a:latin typeface="Calibri"/>
              <a:ea typeface="Calibri"/>
              <a:cs typeface="Calibri"/>
              <a:sym typeface="Calibri"/>
            </a:endParaRPr>
          </a:p>
        </p:txBody>
      </p:sp>
      <p:sp>
        <p:nvSpPr>
          <p:cNvPr id="839" name="Google Shape;839;g276b102c85a_0_338"/>
          <p:cNvSpPr/>
          <p:nvPr/>
        </p:nvSpPr>
        <p:spPr>
          <a:xfrm>
            <a:off x="7300913" y="5184696"/>
            <a:ext cx="67248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Emergency procedures are in place to handle unexpected situations, such as fires, floods, or engine failures. These procedures include evacuation plans, fire suppression procedures, and engine shutdown procedures.</a:t>
            </a:r>
            <a:endParaRPr b="0" i="0" sz="1800" u="none" cap="none" strike="noStrike">
              <a:solidFill>
                <a:schemeClr val="dk1"/>
              </a:solidFill>
              <a:latin typeface="Calibri"/>
              <a:ea typeface="Calibri"/>
              <a:cs typeface="Calibri"/>
              <a:sym typeface="Calibri"/>
            </a:endParaRPr>
          </a:p>
        </p:txBody>
      </p:sp>
      <p:sp>
        <p:nvSpPr>
          <p:cNvPr id="840" name="Google Shape;840;g276b102c85a_0_338"/>
          <p:cNvSpPr/>
          <p:nvPr/>
        </p:nvSpPr>
        <p:spPr>
          <a:xfrm>
            <a:off x="6544806" y="6737806"/>
            <a:ext cx="604800" cy="216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g276b102c85a_0_338"/>
          <p:cNvSpPr/>
          <p:nvPr/>
        </p:nvSpPr>
        <p:spPr>
          <a:xfrm>
            <a:off x="6156067" y="6554272"/>
            <a:ext cx="388800" cy="388800"/>
          </a:xfrm>
          <a:prstGeom prst="roundRect">
            <a:avLst>
              <a:gd fmla="val 13337"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g276b102c85a_0_338"/>
          <p:cNvSpPr/>
          <p:nvPr/>
        </p:nvSpPr>
        <p:spPr>
          <a:xfrm>
            <a:off x="6288465" y="6626662"/>
            <a:ext cx="123900" cy="243900"/>
          </a:xfrm>
          <a:prstGeom prst="rect">
            <a:avLst/>
          </a:prstGeom>
          <a:noFill/>
          <a:ln>
            <a:noFill/>
          </a:ln>
        </p:spPr>
        <p:txBody>
          <a:bodyPr anchorCtr="0" anchor="t" bIns="45700" lIns="91425" spcFirstLastPara="1" rIns="91425" wrap="square" tIns="45700">
            <a:noAutofit/>
          </a:bodyPr>
          <a:lstStyle/>
          <a:p>
            <a:pPr indent="0" lvl="0" marL="0" marR="0" rtl="0" algn="ctr">
              <a:lnSpc>
                <a:spcPct val="100052"/>
              </a:lnSpc>
              <a:spcBef>
                <a:spcPts val="0"/>
              </a:spcBef>
              <a:spcAft>
                <a:spcPts val="0"/>
              </a:spcAft>
              <a:buClr>
                <a:srgbClr val="FFD9BE"/>
              </a:buClr>
              <a:buSzPts val="1920"/>
              <a:buFont typeface="Quattrocento"/>
              <a:buNone/>
            </a:pPr>
            <a:r>
              <a:rPr b="0" i="0" lang="en-US" sz="1920" u="none" cap="none" strike="noStrike">
                <a:solidFill>
                  <a:srgbClr val="FFD9BE"/>
                </a:solidFill>
                <a:latin typeface="Quattrocento"/>
                <a:ea typeface="Quattrocento"/>
                <a:cs typeface="Quattrocento"/>
                <a:sym typeface="Quattrocento"/>
              </a:rPr>
              <a:t>4</a:t>
            </a:r>
            <a:endParaRPr b="0" i="0" sz="1920" u="none" cap="none" strike="noStrike">
              <a:solidFill>
                <a:schemeClr val="dk1"/>
              </a:solidFill>
              <a:latin typeface="Calibri"/>
              <a:ea typeface="Calibri"/>
              <a:cs typeface="Calibri"/>
              <a:sym typeface="Calibri"/>
            </a:endParaRPr>
          </a:p>
        </p:txBody>
      </p:sp>
      <p:sp>
        <p:nvSpPr>
          <p:cNvPr id="843" name="Google Shape;843;g276b102c85a_0_338"/>
          <p:cNvSpPr/>
          <p:nvPr/>
        </p:nvSpPr>
        <p:spPr>
          <a:xfrm>
            <a:off x="7300936" y="6532725"/>
            <a:ext cx="38280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Safety Training</a:t>
            </a:r>
            <a:endParaRPr b="1" i="0" sz="2400" u="none" cap="none" strike="noStrike">
              <a:solidFill>
                <a:schemeClr val="dk1"/>
              </a:solidFill>
              <a:latin typeface="Calibri"/>
              <a:ea typeface="Calibri"/>
              <a:cs typeface="Calibri"/>
              <a:sym typeface="Calibri"/>
            </a:endParaRPr>
          </a:p>
        </p:txBody>
      </p:sp>
      <p:sp>
        <p:nvSpPr>
          <p:cNvPr id="844" name="Google Shape;844;g276b102c85a_0_338"/>
          <p:cNvSpPr/>
          <p:nvPr/>
        </p:nvSpPr>
        <p:spPr>
          <a:xfrm>
            <a:off x="7300913" y="6890504"/>
            <a:ext cx="67248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All engine room crew members receive comprehensive safety training, which covers topics such as fire prevention, fire fighting, emergency procedures, and the proper use of safety equipment.</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g2ea79af8a15_0_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g2ea79af8a15_0_0"/>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52" name="Google Shape;852;g2ea79af8a15_0_0"/>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853" name="Google Shape;853;g2ea79af8a15_0_0"/>
          <p:cNvSpPr/>
          <p:nvPr/>
        </p:nvSpPr>
        <p:spPr>
          <a:xfrm>
            <a:off x="864000" y="969180"/>
            <a:ext cx="7416000" cy="1767642"/>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FFD9BE"/>
              </a:buClr>
              <a:buSzPts val="6312"/>
              <a:buFont typeface="Quattrocento"/>
              <a:buNone/>
            </a:pPr>
            <a:r>
              <a:rPr b="1" i="0" lang="en-US" sz="4800" u="none" cap="none" strike="noStrike">
                <a:solidFill>
                  <a:srgbClr val="FFD9BE"/>
                </a:solidFill>
                <a:latin typeface="Quattrocento"/>
                <a:ea typeface="Quattrocento"/>
                <a:cs typeface="Quattrocento"/>
                <a:sym typeface="Quattrocento"/>
              </a:rPr>
              <a:t>4</a:t>
            </a:r>
            <a:endParaRPr/>
          </a:p>
          <a:p>
            <a:pPr indent="0" lvl="0" marL="0" marR="0" rtl="0" algn="ctr">
              <a:lnSpc>
                <a:spcPct val="125000"/>
              </a:lnSpc>
              <a:spcBef>
                <a:spcPts val="0"/>
              </a:spcBef>
              <a:spcAft>
                <a:spcPts val="0"/>
              </a:spcAft>
              <a:buClr>
                <a:srgbClr val="FFD9BE"/>
              </a:buClr>
              <a:buSzPts val="6312"/>
              <a:buFont typeface="Quattrocento"/>
              <a:buNone/>
            </a:pPr>
            <a:r>
              <a:rPr b="1" i="0" lang="en-US" sz="4800" u="none" cap="none" strike="noStrike">
                <a:solidFill>
                  <a:srgbClr val="FFD9BE"/>
                </a:solidFill>
                <a:latin typeface="Quattrocento"/>
                <a:ea typeface="Quattrocento"/>
                <a:cs typeface="Quattrocento"/>
                <a:sym typeface="Quattrocento"/>
              </a:rPr>
              <a:t>Navigation System</a:t>
            </a:r>
            <a:endParaRPr b="1" i="0" sz="4800" u="none" cap="none" strike="noStrike">
              <a:solidFill>
                <a:schemeClr val="dk1"/>
              </a:solidFill>
              <a:latin typeface="Calibri"/>
              <a:ea typeface="Calibri"/>
              <a:cs typeface="Calibri"/>
              <a:sym typeface="Calibri"/>
            </a:endParaRPr>
          </a:p>
        </p:txBody>
      </p:sp>
      <p:sp>
        <p:nvSpPr>
          <p:cNvPr id="854" name="Google Shape;854;g2ea79af8a15_0_0"/>
          <p:cNvSpPr/>
          <p:nvPr/>
        </p:nvSpPr>
        <p:spPr>
          <a:xfrm>
            <a:off x="864025" y="3278661"/>
            <a:ext cx="7416000" cy="44091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2400" u="none" cap="none" strike="noStrike">
                <a:solidFill>
                  <a:srgbClr val="F9EEE7"/>
                </a:solidFill>
                <a:latin typeface="Quattrocento"/>
                <a:ea typeface="Quattrocento"/>
                <a:cs typeface="Quattrocento"/>
                <a:sym typeface="Quattrocento"/>
              </a:rPr>
              <a:t>The bridge is the nerve center of a ship, where all navigation and operation decisions are made. It is a highly complex and essential part of a ship's design, responsible for ensuring the safety and efficiency of the journey.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g2ea79af8a15_0_33"/>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g2ea79af8a15_0_33"/>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g2ea79af8a15_0_33"/>
          <p:cNvSpPr/>
          <p:nvPr/>
        </p:nvSpPr>
        <p:spPr>
          <a:xfrm>
            <a:off x="961952" y="1117000"/>
            <a:ext cx="127065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Navigation Equipment – IS 13708</a:t>
            </a:r>
            <a:endParaRPr b="1" i="0" sz="3600" u="none" cap="none" strike="noStrike">
              <a:solidFill>
                <a:schemeClr val="dk1"/>
              </a:solidFill>
              <a:latin typeface="Calibri"/>
              <a:ea typeface="Calibri"/>
              <a:cs typeface="Calibri"/>
              <a:sym typeface="Calibri"/>
            </a:endParaRPr>
          </a:p>
        </p:txBody>
      </p:sp>
      <p:sp>
        <p:nvSpPr>
          <p:cNvPr id="863" name="Google Shape;863;g2ea79af8a15_0_33"/>
          <p:cNvSpPr/>
          <p:nvPr/>
        </p:nvSpPr>
        <p:spPr>
          <a:xfrm>
            <a:off x="968693" y="2328360"/>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Radar</a:t>
            </a:r>
            <a:endParaRPr b="1" i="0" sz="2400" u="none" cap="none" strike="noStrike">
              <a:solidFill>
                <a:schemeClr val="dk1"/>
              </a:solidFill>
              <a:latin typeface="Calibri"/>
              <a:ea typeface="Calibri"/>
              <a:cs typeface="Calibri"/>
              <a:sym typeface="Calibri"/>
            </a:endParaRPr>
          </a:p>
        </p:txBody>
      </p:sp>
      <p:sp>
        <p:nvSpPr>
          <p:cNvPr id="864" name="Google Shape;864;g2ea79af8a15_0_33"/>
          <p:cNvSpPr/>
          <p:nvPr/>
        </p:nvSpPr>
        <p:spPr>
          <a:xfrm>
            <a:off x="961950" y="3176700"/>
            <a:ext cx="3380400" cy="30468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Radar helps detect other vessels, land masses, and weather conditions, providing vital information for safe navigation.</a:t>
            </a:r>
            <a:endParaRPr b="0" i="0" sz="1844" u="none" cap="none" strike="noStrike">
              <a:solidFill>
                <a:schemeClr val="dk1"/>
              </a:solidFill>
              <a:latin typeface="Calibri"/>
              <a:ea typeface="Calibri"/>
              <a:cs typeface="Calibri"/>
              <a:sym typeface="Calibri"/>
            </a:endParaRPr>
          </a:p>
        </p:txBody>
      </p:sp>
      <p:sp>
        <p:nvSpPr>
          <p:cNvPr id="865" name="Google Shape;865;g2ea79af8a15_0_33"/>
          <p:cNvSpPr/>
          <p:nvPr/>
        </p:nvSpPr>
        <p:spPr>
          <a:xfrm>
            <a:off x="5407462" y="2328285"/>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GPS</a:t>
            </a:r>
            <a:endParaRPr b="1" i="0" sz="2400" u="none" cap="none" strike="noStrike">
              <a:solidFill>
                <a:schemeClr val="dk1"/>
              </a:solidFill>
              <a:latin typeface="Calibri"/>
              <a:ea typeface="Calibri"/>
              <a:cs typeface="Calibri"/>
              <a:sym typeface="Calibri"/>
            </a:endParaRPr>
          </a:p>
        </p:txBody>
      </p:sp>
      <p:sp>
        <p:nvSpPr>
          <p:cNvPr id="866" name="Google Shape;866;g2ea79af8a15_0_33"/>
          <p:cNvSpPr/>
          <p:nvPr/>
        </p:nvSpPr>
        <p:spPr>
          <a:xfrm>
            <a:off x="5304950" y="3176550"/>
            <a:ext cx="3380400" cy="23964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The Global Positioning System (GPS) provides accurate positioning data, crucial for navigating safely in all weather conditions.</a:t>
            </a:r>
            <a:endParaRPr b="0" i="0" sz="1844" u="none" cap="none" strike="noStrike">
              <a:solidFill>
                <a:schemeClr val="dk1"/>
              </a:solidFill>
              <a:latin typeface="Calibri"/>
              <a:ea typeface="Calibri"/>
              <a:cs typeface="Calibri"/>
              <a:sym typeface="Calibri"/>
            </a:endParaRPr>
          </a:p>
        </p:txBody>
      </p:sp>
      <p:sp>
        <p:nvSpPr>
          <p:cNvPr id="867" name="Google Shape;867;g2ea79af8a15_0_33"/>
          <p:cNvSpPr/>
          <p:nvPr/>
        </p:nvSpPr>
        <p:spPr>
          <a:xfrm>
            <a:off x="10084106" y="2328285"/>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1" i="0" lang="en-US" sz="2287" u="none" cap="none" strike="noStrike">
                <a:solidFill>
                  <a:srgbClr val="FFD9BE"/>
                </a:solidFill>
                <a:latin typeface="Quattrocento"/>
                <a:ea typeface="Quattrocento"/>
                <a:cs typeface="Quattrocento"/>
                <a:sym typeface="Quattrocento"/>
              </a:rPr>
              <a:t>Chart Plotter</a:t>
            </a:r>
            <a:endParaRPr b="1" i="0" sz="2287" u="none" cap="none" strike="noStrike">
              <a:solidFill>
                <a:schemeClr val="dk1"/>
              </a:solidFill>
              <a:latin typeface="Calibri"/>
              <a:ea typeface="Calibri"/>
              <a:cs typeface="Calibri"/>
              <a:sym typeface="Calibri"/>
            </a:endParaRPr>
          </a:p>
        </p:txBody>
      </p:sp>
      <p:sp>
        <p:nvSpPr>
          <p:cNvPr id="868" name="Google Shape;868;g2ea79af8a15_0_33"/>
          <p:cNvSpPr/>
          <p:nvPr/>
        </p:nvSpPr>
        <p:spPr>
          <a:xfrm>
            <a:off x="9846200" y="3176550"/>
            <a:ext cx="3380400" cy="2396400"/>
          </a:xfrm>
          <a:prstGeom prst="rect">
            <a:avLst/>
          </a:prstGeom>
          <a:noFill/>
          <a:ln>
            <a:noFill/>
          </a:ln>
        </p:spPr>
        <p:txBody>
          <a:bodyPr anchorCtr="0" anchor="t" bIns="45700" lIns="91425" spcFirstLastPara="1" rIns="91425" wrap="square" tIns="45700">
            <a:noAutofit/>
          </a:bodyPr>
          <a:lstStyle/>
          <a:p>
            <a:pPr indent="0" lvl="0" marL="0" marR="0" rtl="0" algn="ctr">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A chart plotter displays the ship's position on a digital chart, allowing the crew to plan routes and track progress.</a:t>
            </a:r>
            <a:endParaRPr b="0" i="0" sz="1844" u="none" cap="none" strike="noStrik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g2ea79af8a15_0_76"/>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g2ea79af8a15_0_76"/>
          <p:cNvSpPr/>
          <p:nvPr/>
        </p:nvSpPr>
        <p:spPr>
          <a:xfrm>
            <a:off x="0" y="-41075"/>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76" name="Google Shape;876;g2ea79af8a15_0_76"/>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877" name="Google Shape;877;g2ea79af8a15_0_76"/>
          <p:cNvSpPr/>
          <p:nvPr/>
        </p:nvSpPr>
        <p:spPr>
          <a:xfrm>
            <a:off x="6301489" y="944414"/>
            <a:ext cx="7513800" cy="674700"/>
          </a:xfrm>
          <a:prstGeom prst="rect">
            <a:avLst/>
          </a:prstGeom>
          <a:noFill/>
          <a:ln>
            <a:noFill/>
          </a:ln>
        </p:spPr>
        <p:txBody>
          <a:bodyPr anchorCtr="0" anchor="t" bIns="45700" lIns="91425" spcFirstLastPara="1" rIns="91425" wrap="square" tIns="45700">
            <a:noAutofit/>
          </a:bodyPr>
          <a:lstStyle/>
          <a:p>
            <a:pPr indent="0" lvl="0" marL="0" marR="0" rtl="0" algn="ctr">
              <a:lnSpc>
                <a:spcPct val="125005"/>
              </a:lnSpc>
              <a:spcBef>
                <a:spcPts val="0"/>
              </a:spcBef>
              <a:spcAft>
                <a:spcPts val="0"/>
              </a:spcAft>
              <a:buClr>
                <a:srgbClr val="FFD9BE"/>
              </a:buClr>
              <a:buSzPts val="4251"/>
              <a:buFont typeface="Quattrocento"/>
              <a:buNone/>
            </a:pPr>
            <a:r>
              <a:rPr b="1" i="0" lang="en-US" sz="3600" u="none" cap="none" strike="noStrike">
                <a:solidFill>
                  <a:srgbClr val="FFD9BE"/>
                </a:solidFill>
                <a:latin typeface="Quattrocento"/>
                <a:ea typeface="Quattrocento"/>
                <a:cs typeface="Quattrocento"/>
                <a:sym typeface="Quattrocento"/>
              </a:rPr>
              <a:t>Monitoring and Alarm Systems – IS 16323</a:t>
            </a:r>
            <a:endParaRPr b="1" i="0" sz="3600" u="none" cap="none" strike="noStrike">
              <a:solidFill>
                <a:schemeClr val="dk1"/>
              </a:solidFill>
              <a:latin typeface="Calibri"/>
              <a:ea typeface="Calibri"/>
              <a:cs typeface="Calibri"/>
              <a:sym typeface="Calibri"/>
            </a:endParaRPr>
          </a:p>
        </p:txBody>
      </p:sp>
      <p:sp>
        <p:nvSpPr>
          <p:cNvPr id="878" name="Google Shape;878;g2ea79af8a15_0_76"/>
          <p:cNvSpPr/>
          <p:nvPr/>
        </p:nvSpPr>
        <p:spPr>
          <a:xfrm>
            <a:off x="6518906" y="2498400"/>
            <a:ext cx="1329900" cy="367200"/>
          </a:xfrm>
          <a:prstGeom prst="rect">
            <a:avLst/>
          </a:prstGeom>
          <a:noFill/>
          <a:ln>
            <a:noFill/>
          </a:ln>
        </p:spPr>
        <p:txBody>
          <a:bodyPr anchorCtr="0" anchor="t" bIns="45700" lIns="91425" spcFirstLastPara="1" rIns="91425" wrap="square" tIns="45700">
            <a:noAutofit/>
          </a:bodyPr>
          <a:lstStyle/>
          <a:p>
            <a:pPr indent="0" lvl="0" marL="0" marR="0" rtl="0" algn="l">
              <a:lnSpc>
                <a:spcPct val="159988"/>
              </a:lnSpc>
              <a:spcBef>
                <a:spcPts val="0"/>
              </a:spcBef>
              <a:spcAft>
                <a:spcPts val="0"/>
              </a:spcAft>
              <a:buClr>
                <a:srgbClr val="F9EEE7"/>
              </a:buClr>
              <a:buSzPts val="1807"/>
              <a:buFont typeface="Quattrocento"/>
              <a:buNone/>
            </a:pPr>
            <a:r>
              <a:rPr b="1" i="0" lang="en-US" sz="2400" u="none" cap="none" strike="noStrike">
                <a:solidFill>
                  <a:srgbClr val="F9EEE7"/>
                </a:solidFill>
                <a:latin typeface="Quattrocento"/>
                <a:ea typeface="Quattrocento"/>
                <a:cs typeface="Quattrocento"/>
                <a:sym typeface="Quattrocento"/>
              </a:rPr>
              <a:t>Alarms</a:t>
            </a:r>
            <a:endParaRPr b="1" i="0" sz="2400" u="none" cap="none" strike="noStrike">
              <a:solidFill>
                <a:schemeClr val="dk1"/>
              </a:solidFill>
              <a:latin typeface="Calibri"/>
              <a:ea typeface="Calibri"/>
              <a:cs typeface="Calibri"/>
              <a:sym typeface="Calibri"/>
            </a:endParaRPr>
          </a:p>
        </p:txBody>
      </p:sp>
      <p:sp>
        <p:nvSpPr>
          <p:cNvPr id="879" name="Google Shape;879;g2ea79af8a15_0_76"/>
          <p:cNvSpPr/>
          <p:nvPr/>
        </p:nvSpPr>
        <p:spPr>
          <a:xfrm>
            <a:off x="8111600" y="2498400"/>
            <a:ext cx="5486400" cy="1101300"/>
          </a:xfrm>
          <a:prstGeom prst="rect">
            <a:avLst/>
          </a:prstGeom>
          <a:noFill/>
          <a:ln>
            <a:noFill/>
          </a:ln>
        </p:spPr>
        <p:txBody>
          <a:bodyPr anchorCtr="0" anchor="t" bIns="45700" lIns="91425" spcFirstLastPara="1" rIns="91425" wrap="square" tIns="45700">
            <a:noAutofit/>
          </a:bodyPr>
          <a:lstStyle/>
          <a:p>
            <a:pPr indent="0" lvl="0" marL="0" marR="0" rtl="0" algn="just">
              <a:lnSpc>
                <a:spcPct val="159988"/>
              </a:lnSpc>
              <a:spcBef>
                <a:spcPts val="0"/>
              </a:spcBef>
              <a:spcAft>
                <a:spcPts val="0"/>
              </a:spcAft>
              <a:buClr>
                <a:srgbClr val="F9EEE7"/>
              </a:buClr>
              <a:buSzPts val="1807"/>
              <a:buFont typeface="Quattrocento"/>
              <a:buNone/>
            </a:pPr>
            <a:r>
              <a:rPr b="0" i="0" lang="en-US" sz="1807" u="none" cap="none" strike="noStrike">
                <a:solidFill>
                  <a:srgbClr val="F9EEE7"/>
                </a:solidFill>
                <a:latin typeface="Quattrocento"/>
                <a:ea typeface="Quattrocento"/>
                <a:cs typeface="Quattrocento"/>
                <a:sym typeface="Quattrocento"/>
              </a:rPr>
              <a:t>Signal potential hazards, such as fire, flooding, or engine problems.</a:t>
            </a:r>
            <a:endParaRPr b="0" i="0" sz="1807" u="none" cap="none" strike="noStrike">
              <a:solidFill>
                <a:schemeClr val="dk1"/>
              </a:solidFill>
              <a:latin typeface="Calibri"/>
              <a:ea typeface="Calibri"/>
              <a:cs typeface="Calibri"/>
              <a:sym typeface="Calibri"/>
            </a:endParaRPr>
          </a:p>
        </p:txBody>
      </p:sp>
      <p:sp>
        <p:nvSpPr>
          <p:cNvPr id="880" name="Google Shape;880;g2ea79af8a15_0_76"/>
          <p:cNvSpPr/>
          <p:nvPr/>
        </p:nvSpPr>
        <p:spPr>
          <a:xfrm>
            <a:off x="6289477" y="3744873"/>
            <a:ext cx="7537800" cy="13917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g2ea79af8a15_0_76"/>
          <p:cNvSpPr/>
          <p:nvPr/>
        </p:nvSpPr>
        <p:spPr>
          <a:xfrm>
            <a:off x="6518906" y="3890125"/>
            <a:ext cx="1329900" cy="367200"/>
          </a:xfrm>
          <a:prstGeom prst="rect">
            <a:avLst/>
          </a:prstGeom>
          <a:noFill/>
          <a:ln>
            <a:noFill/>
          </a:ln>
        </p:spPr>
        <p:txBody>
          <a:bodyPr anchorCtr="0" anchor="t" bIns="45700" lIns="91425" spcFirstLastPara="1" rIns="91425" wrap="square" tIns="45700">
            <a:noAutofit/>
          </a:bodyPr>
          <a:lstStyle/>
          <a:p>
            <a:pPr indent="0" lvl="0" marL="0" marR="0" rtl="0" algn="l">
              <a:lnSpc>
                <a:spcPct val="159988"/>
              </a:lnSpc>
              <a:spcBef>
                <a:spcPts val="0"/>
              </a:spcBef>
              <a:spcAft>
                <a:spcPts val="0"/>
              </a:spcAft>
              <a:buClr>
                <a:srgbClr val="F9EEE7"/>
              </a:buClr>
              <a:buSzPts val="1807"/>
              <a:buFont typeface="Quattrocento"/>
              <a:buNone/>
            </a:pPr>
            <a:r>
              <a:rPr b="1" i="0" lang="en-US" sz="2400" u="none" cap="none" strike="noStrike">
                <a:solidFill>
                  <a:srgbClr val="F9EEE7"/>
                </a:solidFill>
                <a:latin typeface="Quattrocento"/>
                <a:ea typeface="Quattrocento"/>
                <a:cs typeface="Quattrocento"/>
                <a:sym typeface="Quattrocento"/>
              </a:rPr>
              <a:t>Gauges</a:t>
            </a:r>
            <a:endParaRPr b="1" i="0" sz="2400" u="none" cap="none" strike="noStrike">
              <a:solidFill>
                <a:schemeClr val="dk1"/>
              </a:solidFill>
              <a:latin typeface="Calibri"/>
              <a:ea typeface="Calibri"/>
              <a:cs typeface="Calibri"/>
              <a:sym typeface="Calibri"/>
            </a:endParaRPr>
          </a:p>
        </p:txBody>
      </p:sp>
      <p:sp>
        <p:nvSpPr>
          <p:cNvPr id="882" name="Google Shape;882;g2ea79af8a15_0_76"/>
          <p:cNvSpPr/>
          <p:nvPr/>
        </p:nvSpPr>
        <p:spPr>
          <a:xfrm>
            <a:off x="8111500" y="3890125"/>
            <a:ext cx="5486400" cy="1101300"/>
          </a:xfrm>
          <a:prstGeom prst="rect">
            <a:avLst/>
          </a:prstGeom>
          <a:noFill/>
          <a:ln>
            <a:noFill/>
          </a:ln>
        </p:spPr>
        <p:txBody>
          <a:bodyPr anchorCtr="0" anchor="t" bIns="45700" lIns="91425" spcFirstLastPara="1" rIns="91425" wrap="square" tIns="45700">
            <a:noAutofit/>
          </a:bodyPr>
          <a:lstStyle/>
          <a:p>
            <a:pPr indent="0" lvl="0" marL="0" marR="0" rtl="0" algn="just">
              <a:lnSpc>
                <a:spcPct val="159988"/>
              </a:lnSpc>
              <a:spcBef>
                <a:spcPts val="0"/>
              </a:spcBef>
              <a:spcAft>
                <a:spcPts val="0"/>
              </a:spcAft>
              <a:buClr>
                <a:srgbClr val="F9EEE7"/>
              </a:buClr>
              <a:buSzPts val="1807"/>
              <a:buFont typeface="Quattrocento"/>
              <a:buNone/>
            </a:pPr>
            <a:r>
              <a:rPr b="0" i="0" lang="en-US" sz="1807" u="none" cap="none" strike="noStrike">
                <a:solidFill>
                  <a:srgbClr val="F9EEE7"/>
                </a:solidFill>
                <a:latin typeface="Quattrocento"/>
                <a:ea typeface="Quattrocento"/>
                <a:cs typeface="Quattrocento"/>
                <a:sym typeface="Quattrocento"/>
              </a:rPr>
              <a:t>Monitor vital ship parameters, such as engine speed, fuel levels, and water temperature.</a:t>
            </a:r>
            <a:endParaRPr b="0" i="0" sz="1807" u="none" cap="none" strike="noStrike">
              <a:solidFill>
                <a:schemeClr val="dk1"/>
              </a:solidFill>
              <a:latin typeface="Calibri"/>
              <a:ea typeface="Calibri"/>
              <a:cs typeface="Calibri"/>
              <a:sym typeface="Calibri"/>
            </a:endParaRPr>
          </a:p>
        </p:txBody>
      </p:sp>
      <p:sp>
        <p:nvSpPr>
          <p:cNvPr id="883" name="Google Shape;883;g2ea79af8a15_0_76"/>
          <p:cNvSpPr/>
          <p:nvPr/>
        </p:nvSpPr>
        <p:spPr>
          <a:xfrm>
            <a:off x="6518899" y="5281850"/>
            <a:ext cx="1505700" cy="367200"/>
          </a:xfrm>
          <a:prstGeom prst="rect">
            <a:avLst/>
          </a:prstGeom>
          <a:noFill/>
          <a:ln>
            <a:noFill/>
          </a:ln>
        </p:spPr>
        <p:txBody>
          <a:bodyPr anchorCtr="0" anchor="t" bIns="45700" lIns="91425" spcFirstLastPara="1" rIns="91425" wrap="square" tIns="45700">
            <a:noAutofit/>
          </a:bodyPr>
          <a:lstStyle/>
          <a:p>
            <a:pPr indent="0" lvl="0" marL="0" marR="0" rtl="0" algn="l">
              <a:lnSpc>
                <a:spcPct val="159988"/>
              </a:lnSpc>
              <a:spcBef>
                <a:spcPts val="0"/>
              </a:spcBef>
              <a:spcAft>
                <a:spcPts val="0"/>
              </a:spcAft>
              <a:buClr>
                <a:srgbClr val="F9EEE7"/>
              </a:buClr>
              <a:buSzPts val="1807"/>
              <a:buFont typeface="Quattrocento"/>
              <a:buNone/>
            </a:pPr>
            <a:r>
              <a:rPr b="1" i="0" lang="en-US" sz="2400" u="none" cap="none" strike="noStrike">
                <a:solidFill>
                  <a:srgbClr val="F9EEE7"/>
                </a:solidFill>
                <a:latin typeface="Quattrocento"/>
                <a:ea typeface="Quattrocento"/>
                <a:cs typeface="Quattrocento"/>
                <a:sym typeface="Quattrocento"/>
              </a:rPr>
              <a:t>Cameras</a:t>
            </a:r>
            <a:endParaRPr b="1" i="0" sz="2400" u="none" cap="none" strike="noStrike">
              <a:solidFill>
                <a:schemeClr val="dk1"/>
              </a:solidFill>
              <a:latin typeface="Calibri"/>
              <a:ea typeface="Calibri"/>
              <a:cs typeface="Calibri"/>
              <a:sym typeface="Calibri"/>
            </a:endParaRPr>
          </a:p>
        </p:txBody>
      </p:sp>
      <p:sp>
        <p:nvSpPr>
          <p:cNvPr id="884" name="Google Shape;884;g2ea79af8a15_0_76"/>
          <p:cNvSpPr/>
          <p:nvPr/>
        </p:nvSpPr>
        <p:spPr>
          <a:xfrm>
            <a:off x="8111500" y="5281850"/>
            <a:ext cx="5486400" cy="1468200"/>
          </a:xfrm>
          <a:prstGeom prst="rect">
            <a:avLst/>
          </a:prstGeom>
          <a:noFill/>
          <a:ln>
            <a:noFill/>
          </a:ln>
        </p:spPr>
        <p:txBody>
          <a:bodyPr anchorCtr="0" anchor="t" bIns="45700" lIns="91425" spcFirstLastPara="1" rIns="91425" wrap="square" tIns="45700">
            <a:noAutofit/>
          </a:bodyPr>
          <a:lstStyle/>
          <a:p>
            <a:pPr indent="0" lvl="0" marL="0" marR="0" rtl="0" algn="just">
              <a:lnSpc>
                <a:spcPct val="159988"/>
              </a:lnSpc>
              <a:spcBef>
                <a:spcPts val="0"/>
              </a:spcBef>
              <a:spcAft>
                <a:spcPts val="0"/>
              </a:spcAft>
              <a:buClr>
                <a:srgbClr val="F9EEE7"/>
              </a:buClr>
              <a:buSzPts val="1807"/>
              <a:buFont typeface="Quattrocento"/>
              <a:buNone/>
            </a:pPr>
            <a:r>
              <a:rPr b="0" i="0" lang="en-US" sz="1807" u="none" cap="none" strike="noStrike">
                <a:solidFill>
                  <a:srgbClr val="F9EEE7"/>
                </a:solidFill>
                <a:latin typeface="Quattrocento"/>
                <a:ea typeface="Quattrocento"/>
                <a:cs typeface="Quattrocento"/>
                <a:sym typeface="Quattrocento"/>
              </a:rPr>
              <a:t>Provide live views of various locations on the ship, allowing the crew to monitor activities and detect potential problems.</a:t>
            </a:r>
            <a:endParaRPr b="0" i="0" sz="1807" u="none" cap="none" strike="noStrike">
              <a:solidFill>
                <a:schemeClr val="dk1"/>
              </a:solidFill>
              <a:latin typeface="Calibri"/>
              <a:ea typeface="Calibri"/>
              <a:cs typeface="Calibri"/>
              <a:sym typeface="Calibri"/>
            </a:endParaRPr>
          </a:p>
        </p:txBody>
      </p:sp>
      <p:sp>
        <p:nvSpPr>
          <p:cNvPr id="885" name="Google Shape;885;g2ea79af8a15_0_76"/>
          <p:cNvSpPr txBox="1"/>
          <p:nvPr/>
        </p:nvSpPr>
        <p:spPr>
          <a:xfrm>
            <a:off x="5657100" y="7821325"/>
            <a:ext cx="8158200" cy="3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807">
                <a:solidFill>
                  <a:srgbClr val="F9EEE7"/>
                </a:solidFill>
                <a:uFill>
                  <a:noFill/>
                </a:uFill>
                <a:latin typeface="Quattrocento"/>
                <a:ea typeface="Quattrocento"/>
                <a:cs typeface="Quattrocento"/>
                <a:sym typeface="Quattrocento"/>
                <a:hlinkClick r:id="rId4">
                  <a:extLst>
                    <a:ext uri="{A12FA001-AC4F-418D-AE19-62706E023703}">
                      <ahyp:hlinkClr val="tx"/>
                    </a:ext>
                  </a:extLst>
                </a:hlinkClick>
              </a:rPr>
              <a:t>Indian Standards related to Navigation &amp; Communication</a:t>
            </a:r>
            <a:r>
              <a:rPr b="1" i="1" lang="en-US" sz="1807">
                <a:solidFill>
                  <a:srgbClr val="F9EEE7"/>
                </a:solidFill>
                <a:latin typeface="Quattrocento"/>
                <a:ea typeface="Quattrocento"/>
                <a:cs typeface="Quattrocento"/>
                <a:sym typeface="Quattrocento"/>
              </a:rPr>
              <a:t> </a:t>
            </a:r>
            <a:endParaRPr b="1" i="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3"/>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3"/>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65" name="Google Shape;65;p3"/>
          <p:cNvPicPr preferRelativeResize="0"/>
          <p:nvPr/>
        </p:nvPicPr>
        <p:blipFill rotWithShape="1">
          <a:blip r:embed="rId3">
            <a:alphaModFix/>
          </a:blip>
          <a:srcRect b="0" l="0" r="0" t="0"/>
          <a:stretch/>
        </p:blipFill>
        <p:spPr>
          <a:xfrm>
            <a:off x="0" y="0"/>
            <a:ext cx="14630400" cy="2599730"/>
          </a:xfrm>
          <a:prstGeom prst="rect">
            <a:avLst/>
          </a:prstGeom>
          <a:noFill/>
          <a:ln>
            <a:noFill/>
          </a:ln>
        </p:spPr>
      </p:pic>
      <p:sp>
        <p:nvSpPr>
          <p:cNvPr id="66" name="Google Shape;66;p3"/>
          <p:cNvSpPr/>
          <p:nvPr/>
        </p:nvSpPr>
        <p:spPr>
          <a:xfrm>
            <a:off x="1968698" y="3042089"/>
            <a:ext cx="4893600" cy="611700"/>
          </a:xfrm>
          <a:prstGeom prst="rect">
            <a:avLst/>
          </a:prstGeom>
          <a:noFill/>
          <a:ln>
            <a:noFill/>
          </a:ln>
        </p:spPr>
        <p:txBody>
          <a:bodyPr anchorCtr="0" anchor="t" bIns="45700" lIns="91425" spcFirstLastPara="1" rIns="91425" wrap="square" tIns="45700">
            <a:noAutofit/>
          </a:bodyPr>
          <a:lstStyle/>
          <a:p>
            <a:pPr indent="0" lvl="0" marL="0" marR="0" rtl="0" algn="l">
              <a:lnSpc>
                <a:spcPct val="125019"/>
              </a:lnSpc>
              <a:spcBef>
                <a:spcPts val="0"/>
              </a:spcBef>
              <a:spcAft>
                <a:spcPts val="0"/>
              </a:spcAft>
              <a:buClr>
                <a:srgbClr val="FFD9BE"/>
              </a:buClr>
              <a:buSzPts val="3853"/>
              <a:buFont typeface="Quattrocento"/>
              <a:buNone/>
            </a:pPr>
            <a:r>
              <a:rPr b="0" i="0" lang="en-US" sz="3600" u="none" cap="none" strike="noStrike">
                <a:solidFill>
                  <a:srgbClr val="FFD9BE"/>
                </a:solidFill>
                <a:latin typeface="Quattrocento"/>
                <a:ea typeface="Quattrocento"/>
                <a:cs typeface="Quattrocento"/>
                <a:sym typeface="Quattrocento"/>
              </a:rPr>
              <a:t>The Deck</a:t>
            </a:r>
            <a:endParaRPr b="0" i="0" sz="3600" u="none" cap="none" strike="noStrike">
              <a:solidFill>
                <a:schemeClr val="dk1"/>
              </a:solidFill>
              <a:latin typeface="Calibri"/>
              <a:ea typeface="Calibri"/>
              <a:cs typeface="Calibri"/>
              <a:sym typeface="Calibri"/>
            </a:endParaRPr>
          </a:p>
        </p:txBody>
      </p:sp>
      <p:sp>
        <p:nvSpPr>
          <p:cNvPr id="67" name="Google Shape;67;p3"/>
          <p:cNvSpPr/>
          <p:nvPr/>
        </p:nvSpPr>
        <p:spPr>
          <a:xfrm>
            <a:off x="1968750" y="3653800"/>
            <a:ext cx="11473800" cy="1599900"/>
          </a:xfrm>
          <a:prstGeom prst="rect">
            <a:avLst/>
          </a:prstGeom>
          <a:noFill/>
          <a:ln>
            <a:noFill/>
          </a:ln>
        </p:spPr>
        <p:txBody>
          <a:bodyPr anchorCtr="0" anchor="t" bIns="45700" lIns="91425" spcFirstLastPara="1" rIns="91425" wrap="square" tIns="45700">
            <a:noAutofit/>
          </a:bodyPr>
          <a:lstStyle/>
          <a:p>
            <a:pPr indent="0" lvl="0" marL="0" marR="0" rtl="0" algn="just">
              <a:lnSpc>
                <a:spcPct val="160048"/>
              </a:lnSpc>
              <a:spcBef>
                <a:spcPts val="0"/>
              </a:spcBef>
              <a:spcAft>
                <a:spcPts val="0"/>
              </a:spcAft>
              <a:buClr>
                <a:srgbClr val="F9EEE7"/>
              </a:buClr>
              <a:buSzPts val="1637"/>
              <a:buFont typeface="Quattrocento"/>
              <a:buNone/>
            </a:pPr>
            <a:r>
              <a:rPr b="0" i="0" lang="en-US" sz="1837" u="none" cap="none" strike="noStrike">
                <a:solidFill>
                  <a:srgbClr val="F9EEE7"/>
                </a:solidFill>
                <a:latin typeface="Quattrocento"/>
                <a:ea typeface="Quattrocento"/>
                <a:cs typeface="Quattrocento"/>
                <a:sym typeface="Quattrocento"/>
              </a:rPr>
              <a:t>The ship's deck is a flat, horizontal surface covering the hull, providing an open space for crew activities, navigation, and cargo handling. It connects different parts of the ship, ensuring structural integrity and safety during operations. Decks are essential for maintaining stability and accommodating various ship functions.</a:t>
            </a:r>
            <a:endParaRPr b="0" i="0" sz="1800" u="none" cap="none" strike="noStrike">
              <a:solidFill>
                <a:schemeClr val="dk1"/>
              </a:solidFill>
              <a:latin typeface="Calibri"/>
              <a:ea typeface="Calibri"/>
              <a:cs typeface="Calibri"/>
              <a:sym typeface="Calibri"/>
            </a:endParaRPr>
          </a:p>
        </p:txBody>
      </p:sp>
      <p:sp>
        <p:nvSpPr>
          <p:cNvPr id="68" name="Google Shape;68;p3"/>
          <p:cNvSpPr/>
          <p:nvPr/>
        </p:nvSpPr>
        <p:spPr>
          <a:xfrm>
            <a:off x="1968698" y="5562362"/>
            <a:ext cx="467916" cy="467916"/>
          </a:xfrm>
          <a:prstGeom prst="roundRect">
            <a:avLst>
              <a:gd fmla="val 1333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3"/>
          <p:cNvSpPr/>
          <p:nvPr/>
        </p:nvSpPr>
        <p:spPr>
          <a:xfrm>
            <a:off x="2150626" y="5649516"/>
            <a:ext cx="103942" cy="29360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312"/>
              <a:buFont typeface="Quattrocento"/>
              <a:buNone/>
            </a:pPr>
            <a:r>
              <a:rPr b="0" i="0" lang="en-US" sz="2312" u="none" cap="none" strike="noStrike">
                <a:solidFill>
                  <a:srgbClr val="FFD9BE"/>
                </a:solidFill>
                <a:latin typeface="Quattrocento"/>
                <a:ea typeface="Quattrocento"/>
                <a:cs typeface="Quattrocento"/>
                <a:sym typeface="Quattrocento"/>
              </a:rPr>
              <a:t>1</a:t>
            </a:r>
            <a:endParaRPr b="0" i="0" sz="2312" u="none" cap="none" strike="noStrike">
              <a:solidFill>
                <a:schemeClr val="dk1"/>
              </a:solidFill>
              <a:latin typeface="Calibri"/>
              <a:ea typeface="Calibri"/>
              <a:cs typeface="Calibri"/>
              <a:sym typeface="Calibri"/>
            </a:endParaRPr>
          </a:p>
        </p:txBody>
      </p:sp>
      <p:sp>
        <p:nvSpPr>
          <p:cNvPr id="70" name="Google Shape;70;p3"/>
          <p:cNvSpPr/>
          <p:nvPr/>
        </p:nvSpPr>
        <p:spPr>
          <a:xfrm>
            <a:off x="2644497" y="5562362"/>
            <a:ext cx="2446853" cy="305753"/>
          </a:xfrm>
          <a:prstGeom prst="rect">
            <a:avLst/>
          </a:prstGeom>
          <a:noFill/>
          <a:ln>
            <a:noFill/>
          </a:ln>
        </p:spPr>
        <p:txBody>
          <a:bodyPr anchorCtr="0" anchor="t" bIns="45700" lIns="91425" spcFirstLastPara="1" rIns="91425" wrap="square" tIns="45700">
            <a:noAutofit/>
          </a:bodyPr>
          <a:lstStyle/>
          <a:p>
            <a:pPr indent="0" lvl="0" marL="0" marR="0" rtl="0" algn="l">
              <a:lnSpc>
                <a:spcPct val="124961"/>
              </a:lnSpc>
              <a:spcBef>
                <a:spcPts val="0"/>
              </a:spcBef>
              <a:spcAft>
                <a:spcPts val="0"/>
              </a:spcAft>
              <a:buClr>
                <a:srgbClr val="FFD9BE"/>
              </a:buClr>
              <a:buSzPts val="1927"/>
              <a:buFont typeface="Quattrocento"/>
              <a:buNone/>
            </a:pPr>
            <a:r>
              <a:rPr b="1" i="0" lang="en-US" sz="2400" u="none" cap="none" strike="noStrike">
                <a:solidFill>
                  <a:srgbClr val="FFD9BE"/>
                </a:solidFill>
                <a:latin typeface="Quattrocento"/>
                <a:ea typeface="Quattrocento"/>
                <a:cs typeface="Quattrocento"/>
                <a:sym typeface="Quattrocento"/>
              </a:rPr>
              <a:t>Cargo Handling</a:t>
            </a:r>
            <a:endParaRPr b="1" i="0" sz="2400" u="none" cap="none" strike="noStrike">
              <a:solidFill>
                <a:schemeClr val="dk1"/>
              </a:solidFill>
              <a:latin typeface="Calibri"/>
              <a:ea typeface="Calibri"/>
              <a:cs typeface="Calibri"/>
              <a:sym typeface="Calibri"/>
            </a:endParaRPr>
          </a:p>
        </p:txBody>
      </p:sp>
      <p:sp>
        <p:nvSpPr>
          <p:cNvPr id="71" name="Google Shape;71;p3"/>
          <p:cNvSpPr/>
          <p:nvPr/>
        </p:nvSpPr>
        <p:spPr>
          <a:xfrm>
            <a:off x="2644500" y="5992901"/>
            <a:ext cx="2749800" cy="1963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637"/>
              <a:buFont typeface="Quattrocento"/>
              <a:buNone/>
            </a:pPr>
            <a:r>
              <a:rPr b="0" i="0" lang="en-US" sz="1837" u="none" cap="none" strike="noStrike">
                <a:solidFill>
                  <a:srgbClr val="F9EEE7"/>
                </a:solidFill>
                <a:latin typeface="Quattrocento"/>
                <a:ea typeface="Quattrocento"/>
                <a:cs typeface="Quattrocento"/>
                <a:sym typeface="Quattrocento"/>
              </a:rPr>
              <a:t>The deck is where cargo is loaded, unloaded, and secured, often with the aid of cranes and other specialized equipment.</a:t>
            </a:r>
            <a:endParaRPr b="0" i="0" sz="1837" u="none" cap="none" strike="noStrike">
              <a:solidFill>
                <a:schemeClr val="dk1"/>
              </a:solidFill>
              <a:latin typeface="Calibri"/>
              <a:ea typeface="Calibri"/>
              <a:cs typeface="Calibri"/>
              <a:sym typeface="Calibri"/>
            </a:endParaRPr>
          </a:p>
        </p:txBody>
      </p:sp>
      <p:sp>
        <p:nvSpPr>
          <p:cNvPr id="72" name="Google Shape;72;p3"/>
          <p:cNvSpPr/>
          <p:nvPr/>
        </p:nvSpPr>
        <p:spPr>
          <a:xfrm>
            <a:off x="5602248" y="5562362"/>
            <a:ext cx="467916" cy="467916"/>
          </a:xfrm>
          <a:prstGeom prst="roundRect">
            <a:avLst>
              <a:gd fmla="val 1333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3"/>
          <p:cNvSpPr/>
          <p:nvPr/>
        </p:nvSpPr>
        <p:spPr>
          <a:xfrm>
            <a:off x="5757505" y="5649516"/>
            <a:ext cx="157401" cy="29360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312"/>
              <a:buFont typeface="Quattrocento"/>
              <a:buNone/>
            </a:pPr>
            <a:r>
              <a:rPr b="0" i="0" lang="en-US" sz="2312" u="none" cap="none" strike="noStrike">
                <a:solidFill>
                  <a:srgbClr val="FFD9BE"/>
                </a:solidFill>
                <a:latin typeface="Quattrocento"/>
                <a:ea typeface="Quattrocento"/>
                <a:cs typeface="Quattrocento"/>
                <a:sym typeface="Quattrocento"/>
              </a:rPr>
              <a:t>2</a:t>
            </a:r>
            <a:endParaRPr b="0" i="0" sz="2312" u="none" cap="none" strike="noStrike">
              <a:solidFill>
                <a:schemeClr val="dk1"/>
              </a:solidFill>
              <a:latin typeface="Calibri"/>
              <a:ea typeface="Calibri"/>
              <a:cs typeface="Calibri"/>
              <a:sym typeface="Calibri"/>
            </a:endParaRPr>
          </a:p>
        </p:txBody>
      </p:sp>
      <p:sp>
        <p:nvSpPr>
          <p:cNvPr id="74" name="Google Shape;74;p3"/>
          <p:cNvSpPr/>
          <p:nvPr/>
        </p:nvSpPr>
        <p:spPr>
          <a:xfrm>
            <a:off x="6278050" y="5562350"/>
            <a:ext cx="2715000" cy="305700"/>
          </a:xfrm>
          <a:prstGeom prst="rect">
            <a:avLst/>
          </a:prstGeom>
          <a:noFill/>
          <a:ln>
            <a:noFill/>
          </a:ln>
        </p:spPr>
        <p:txBody>
          <a:bodyPr anchorCtr="0" anchor="t" bIns="45700" lIns="91425" spcFirstLastPara="1" rIns="91425" wrap="square" tIns="45700">
            <a:noAutofit/>
          </a:bodyPr>
          <a:lstStyle/>
          <a:p>
            <a:pPr indent="0" lvl="0" marL="0" marR="0" rtl="0" algn="l">
              <a:lnSpc>
                <a:spcPct val="124961"/>
              </a:lnSpc>
              <a:spcBef>
                <a:spcPts val="0"/>
              </a:spcBef>
              <a:spcAft>
                <a:spcPts val="0"/>
              </a:spcAft>
              <a:buClr>
                <a:srgbClr val="FFD9BE"/>
              </a:buClr>
              <a:buSzPts val="1927"/>
              <a:buFont typeface="Quattrocento"/>
              <a:buNone/>
            </a:pPr>
            <a:r>
              <a:rPr b="1" i="0" lang="en-US" sz="2400" u="none" cap="none" strike="noStrike">
                <a:solidFill>
                  <a:srgbClr val="FFD9BE"/>
                </a:solidFill>
                <a:latin typeface="Quattrocento"/>
                <a:ea typeface="Quattrocento"/>
                <a:cs typeface="Quattrocento"/>
                <a:sym typeface="Quattrocento"/>
              </a:rPr>
              <a:t>Passenger Access</a:t>
            </a:r>
            <a:endParaRPr b="1" i="0" sz="2400" u="none" cap="none" strike="noStrike">
              <a:solidFill>
                <a:schemeClr val="dk1"/>
              </a:solidFill>
              <a:latin typeface="Calibri"/>
              <a:ea typeface="Calibri"/>
              <a:cs typeface="Calibri"/>
              <a:sym typeface="Calibri"/>
            </a:endParaRPr>
          </a:p>
        </p:txBody>
      </p:sp>
      <p:sp>
        <p:nvSpPr>
          <p:cNvPr id="75" name="Google Shape;75;p3"/>
          <p:cNvSpPr/>
          <p:nvPr/>
        </p:nvSpPr>
        <p:spPr>
          <a:xfrm>
            <a:off x="6278050" y="5992904"/>
            <a:ext cx="2749800" cy="1963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637"/>
              <a:buFont typeface="Quattrocento"/>
              <a:buNone/>
            </a:pPr>
            <a:r>
              <a:rPr b="0" i="0" lang="en-US" sz="1837" u="none" cap="none" strike="noStrike">
                <a:solidFill>
                  <a:srgbClr val="F9EEE7"/>
                </a:solidFill>
                <a:latin typeface="Quattrocento"/>
                <a:ea typeface="Quattrocento"/>
                <a:cs typeface="Quattrocento"/>
                <a:sym typeface="Quattrocento"/>
              </a:rPr>
              <a:t>On passenger ships, the deck provides access to various amenities and entertainment areas for travelers.</a:t>
            </a:r>
            <a:endParaRPr b="0" i="0" sz="1837" u="none" cap="none" strike="noStrike">
              <a:solidFill>
                <a:schemeClr val="dk1"/>
              </a:solidFill>
              <a:latin typeface="Calibri"/>
              <a:ea typeface="Calibri"/>
              <a:cs typeface="Calibri"/>
              <a:sym typeface="Calibri"/>
            </a:endParaRPr>
          </a:p>
        </p:txBody>
      </p:sp>
      <p:sp>
        <p:nvSpPr>
          <p:cNvPr id="76" name="Google Shape;76;p3"/>
          <p:cNvSpPr/>
          <p:nvPr/>
        </p:nvSpPr>
        <p:spPr>
          <a:xfrm>
            <a:off x="9235797" y="5562362"/>
            <a:ext cx="467916" cy="467916"/>
          </a:xfrm>
          <a:prstGeom prst="roundRect">
            <a:avLst>
              <a:gd fmla="val 1333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
          <p:cNvSpPr/>
          <p:nvPr/>
        </p:nvSpPr>
        <p:spPr>
          <a:xfrm>
            <a:off x="9389864" y="5649516"/>
            <a:ext cx="159663" cy="29360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312"/>
              <a:buFont typeface="Quattrocento"/>
              <a:buNone/>
            </a:pPr>
            <a:r>
              <a:rPr b="0" i="0" lang="en-US" sz="2312" u="none" cap="none" strike="noStrike">
                <a:solidFill>
                  <a:srgbClr val="FFD9BE"/>
                </a:solidFill>
                <a:latin typeface="Quattrocento"/>
                <a:ea typeface="Quattrocento"/>
                <a:cs typeface="Quattrocento"/>
                <a:sym typeface="Quattrocento"/>
              </a:rPr>
              <a:t>3</a:t>
            </a:r>
            <a:endParaRPr b="0" i="0" sz="2312" u="none" cap="none" strike="noStrike">
              <a:solidFill>
                <a:schemeClr val="dk1"/>
              </a:solidFill>
              <a:latin typeface="Calibri"/>
              <a:ea typeface="Calibri"/>
              <a:cs typeface="Calibri"/>
              <a:sym typeface="Calibri"/>
            </a:endParaRPr>
          </a:p>
        </p:txBody>
      </p:sp>
      <p:sp>
        <p:nvSpPr>
          <p:cNvPr id="78" name="Google Shape;78;p3"/>
          <p:cNvSpPr/>
          <p:nvPr/>
        </p:nvSpPr>
        <p:spPr>
          <a:xfrm>
            <a:off x="9911601" y="5562350"/>
            <a:ext cx="3647400" cy="305700"/>
          </a:xfrm>
          <a:prstGeom prst="rect">
            <a:avLst/>
          </a:prstGeom>
          <a:noFill/>
          <a:ln>
            <a:noFill/>
          </a:ln>
        </p:spPr>
        <p:txBody>
          <a:bodyPr anchorCtr="0" anchor="t" bIns="45700" lIns="91425" spcFirstLastPara="1" rIns="91425" wrap="square" tIns="45700">
            <a:noAutofit/>
          </a:bodyPr>
          <a:lstStyle/>
          <a:p>
            <a:pPr indent="0" lvl="0" marL="0" marR="0" rtl="0" algn="l">
              <a:lnSpc>
                <a:spcPct val="124961"/>
              </a:lnSpc>
              <a:spcBef>
                <a:spcPts val="0"/>
              </a:spcBef>
              <a:spcAft>
                <a:spcPts val="0"/>
              </a:spcAft>
              <a:buClr>
                <a:srgbClr val="FFD9BE"/>
              </a:buClr>
              <a:buSzPts val="1927"/>
              <a:buFont typeface="Quattrocento"/>
              <a:buNone/>
            </a:pPr>
            <a:r>
              <a:rPr b="1" i="0" lang="en-US" sz="2400" u="none" cap="none" strike="noStrike">
                <a:solidFill>
                  <a:srgbClr val="FFD9BE"/>
                </a:solidFill>
                <a:latin typeface="Quattrocento"/>
                <a:ea typeface="Quattrocento"/>
                <a:cs typeface="Quattrocento"/>
                <a:sym typeface="Quattrocento"/>
              </a:rPr>
              <a:t>Navigation and Controls</a:t>
            </a:r>
            <a:endParaRPr b="1" i="0" sz="2400" u="none" cap="none" strike="noStrike">
              <a:solidFill>
                <a:schemeClr val="dk1"/>
              </a:solidFill>
              <a:latin typeface="Calibri"/>
              <a:ea typeface="Calibri"/>
              <a:cs typeface="Calibri"/>
              <a:sym typeface="Calibri"/>
            </a:endParaRPr>
          </a:p>
        </p:txBody>
      </p:sp>
      <p:sp>
        <p:nvSpPr>
          <p:cNvPr id="79" name="Google Shape;79;p3"/>
          <p:cNvSpPr/>
          <p:nvPr/>
        </p:nvSpPr>
        <p:spPr>
          <a:xfrm>
            <a:off x="9911601" y="5992901"/>
            <a:ext cx="3404700" cy="1963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637"/>
              <a:buFont typeface="Quattrocento"/>
              <a:buNone/>
            </a:pPr>
            <a:r>
              <a:rPr b="0" i="0" lang="en-US" sz="1837" u="none" cap="none" strike="noStrike">
                <a:solidFill>
                  <a:srgbClr val="F9EEE7"/>
                </a:solidFill>
                <a:latin typeface="Quattrocento"/>
                <a:ea typeface="Quattrocento"/>
                <a:cs typeface="Quattrocento"/>
                <a:sym typeface="Quattrocento"/>
              </a:rPr>
              <a:t>The deck may also house critical navigation and control systems, such as the ship's steering wheel and communication equipment.</a:t>
            </a:r>
            <a:endParaRPr b="0" i="0" sz="1837" u="none" cap="none" strike="noStrik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g2ea79af8a15_0_132"/>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g2ea79af8a15_0_132"/>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93" name="Google Shape;893;g2ea79af8a15_0_132"/>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894" name="Google Shape;894;g2ea79af8a15_0_132"/>
          <p:cNvSpPr/>
          <p:nvPr/>
        </p:nvSpPr>
        <p:spPr>
          <a:xfrm>
            <a:off x="551275" y="839050"/>
            <a:ext cx="8190900" cy="561600"/>
          </a:xfrm>
          <a:prstGeom prst="rect">
            <a:avLst/>
          </a:prstGeom>
          <a:noFill/>
          <a:ln>
            <a:noFill/>
          </a:ln>
        </p:spPr>
        <p:txBody>
          <a:bodyPr anchorCtr="0" anchor="t" bIns="45700" lIns="91425" spcFirstLastPara="1" rIns="91425" wrap="square" tIns="45700">
            <a:noAutofit/>
          </a:bodyPr>
          <a:lstStyle/>
          <a:p>
            <a:pPr indent="0" lvl="0" marL="0" marR="0" rtl="0" algn="l">
              <a:lnSpc>
                <a:spcPct val="124978"/>
              </a:lnSpc>
              <a:spcBef>
                <a:spcPts val="0"/>
              </a:spcBef>
              <a:spcAft>
                <a:spcPts val="0"/>
              </a:spcAft>
              <a:buClr>
                <a:srgbClr val="FFD9BE"/>
              </a:buClr>
              <a:buSzPts val="3539"/>
              <a:buFont typeface="Quattrocento"/>
              <a:buNone/>
            </a:pPr>
            <a:r>
              <a:rPr b="1" i="0" lang="en-US" sz="3600" u="none" cap="none" strike="noStrike">
                <a:solidFill>
                  <a:srgbClr val="FFD9BE"/>
                </a:solidFill>
                <a:latin typeface="Quattrocento"/>
                <a:ea typeface="Quattrocento"/>
                <a:cs typeface="Quattrocento"/>
                <a:sym typeface="Quattrocento"/>
              </a:rPr>
              <a:t>Navigational Challenges</a:t>
            </a:r>
            <a:endParaRPr b="1" i="0" sz="3600" u="none" cap="none" strike="noStrike">
              <a:solidFill>
                <a:schemeClr val="dk1"/>
              </a:solidFill>
              <a:latin typeface="Calibri"/>
              <a:ea typeface="Calibri"/>
              <a:cs typeface="Calibri"/>
              <a:sym typeface="Calibri"/>
            </a:endParaRPr>
          </a:p>
        </p:txBody>
      </p:sp>
      <p:sp>
        <p:nvSpPr>
          <p:cNvPr id="895" name="Google Shape;895;g2ea79af8a15_0_132"/>
          <p:cNvSpPr/>
          <p:nvPr/>
        </p:nvSpPr>
        <p:spPr>
          <a:xfrm>
            <a:off x="942975" y="2112764"/>
            <a:ext cx="23700" cy="48522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g2ea79af8a15_0_132"/>
          <p:cNvSpPr/>
          <p:nvPr/>
        </p:nvSpPr>
        <p:spPr>
          <a:xfrm>
            <a:off x="1169730" y="2530435"/>
            <a:ext cx="668400" cy="237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g2ea79af8a15_0_132"/>
          <p:cNvSpPr/>
          <p:nvPr/>
        </p:nvSpPr>
        <p:spPr>
          <a:xfrm>
            <a:off x="740033" y="2327553"/>
            <a:ext cx="429600" cy="429600"/>
          </a:xfrm>
          <a:prstGeom prst="roundRect">
            <a:avLst>
              <a:gd fmla="val 1333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g2ea79af8a15_0_132"/>
          <p:cNvSpPr/>
          <p:nvPr/>
        </p:nvSpPr>
        <p:spPr>
          <a:xfrm>
            <a:off x="907078" y="2407563"/>
            <a:ext cx="95400" cy="269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123"/>
              <a:buFont typeface="Quattrocento"/>
              <a:buNone/>
            </a:pPr>
            <a:r>
              <a:rPr b="0" i="0" lang="en-US" sz="2123" u="none" cap="none" strike="noStrike">
                <a:solidFill>
                  <a:srgbClr val="FFD9BE"/>
                </a:solidFill>
                <a:latin typeface="Quattrocento"/>
                <a:ea typeface="Quattrocento"/>
                <a:cs typeface="Quattrocento"/>
                <a:sym typeface="Quattrocento"/>
              </a:rPr>
              <a:t>1</a:t>
            </a:r>
            <a:endParaRPr b="0" i="0" sz="2123" u="none" cap="none" strike="noStrike">
              <a:solidFill>
                <a:schemeClr val="dk1"/>
              </a:solidFill>
              <a:latin typeface="Calibri"/>
              <a:ea typeface="Calibri"/>
              <a:cs typeface="Calibri"/>
              <a:sym typeface="Calibri"/>
            </a:endParaRPr>
          </a:p>
        </p:txBody>
      </p:sp>
      <p:sp>
        <p:nvSpPr>
          <p:cNvPr id="899" name="Google Shape;899;g2ea79af8a15_0_132"/>
          <p:cNvSpPr/>
          <p:nvPr/>
        </p:nvSpPr>
        <p:spPr>
          <a:xfrm>
            <a:off x="2005379" y="2303750"/>
            <a:ext cx="4159500" cy="280800"/>
          </a:xfrm>
          <a:prstGeom prst="rect">
            <a:avLst/>
          </a:prstGeom>
          <a:noFill/>
          <a:ln>
            <a:noFill/>
          </a:ln>
        </p:spPr>
        <p:txBody>
          <a:bodyPr anchorCtr="0" anchor="t" bIns="45700" lIns="91425" spcFirstLastPara="1" rIns="91425" wrap="square" tIns="45700">
            <a:noAutofit/>
          </a:bodyPr>
          <a:lstStyle/>
          <a:p>
            <a:pPr indent="0" lvl="0" marL="0" marR="0" rtl="0" algn="l">
              <a:lnSpc>
                <a:spcPct val="125042"/>
              </a:lnSpc>
              <a:spcBef>
                <a:spcPts val="0"/>
              </a:spcBef>
              <a:spcAft>
                <a:spcPts val="0"/>
              </a:spcAft>
              <a:buClr>
                <a:srgbClr val="FFD9BE"/>
              </a:buClr>
              <a:buSzPts val="1769"/>
              <a:buFont typeface="Quattrocento"/>
              <a:buNone/>
            </a:pPr>
            <a:r>
              <a:rPr b="1" i="0" lang="en-US" sz="2400" u="none" cap="none" strike="noStrike">
                <a:solidFill>
                  <a:srgbClr val="FFD9BE"/>
                </a:solidFill>
                <a:latin typeface="Quattrocento"/>
                <a:ea typeface="Quattrocento"/>
                <a:cs typeface="Quattrocento"/>
                <a:sym typeface="Quattrocento"/>
              </a:rPr>
              <a:t>Weather Conditions</a:t>
            </a:r>
            <a:endParaRPr b="1" i="0" sz="2400" u="none" cap="none" strike="noStrike">
              <a:solidFill>
                <a:schemeClr val="dk1"/>
              </a:solidFill>
              <a:latin typeface="Calibri"/>
              <a:ea typeface="Calibri"/>
              <a:cs typeface="Calibri"/>
              <a:sym typeface="Calibri"/>
            </a:endParaRPr>
          </a:p>
        </p:txBody>
      </p:sp>
      <p:sp>
        <p:nvSpPr>
          <p:cNvPr id="900" name="Google Shape;900;g2ea79af8a15_0_132"/>
          <p:cNvSpPr/>
          <p:nvPr/>
        </p:nvSpPr>
        <p:spPr>
          <a:xfrm>
            <a:off x="2005370" y="2699028"/>
            <a:ext cx="6470100" cy="6111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504"/>
              <a:buFont typeface="Quattrocento"/>
              <a:buNone/>
            </a:pPr>
            <a:r>
              <a:rPr b="0" i="0" lang="en-US" sz="1800" u="none" cap="none" strike="noStrike">
                <a:solidFill>
                  <a:srgbClr val="F9EEE7"/>
                </a:solidFill>
                <a:latin typeface="Quattrocento"/>
                <a:ea typeface="Quattrocento"/>
                <a:cs typeface="Quattrocento"/>
                <a:sym typeface="Quattrocento"/>
              </a:rPr>
              <a:t>Storms, fog, and heavy rain can significantly impair visibility, making navigation difficult and requiring careful decision-making.</a:t>
            </a:r>
            <a:endParaRPr b="0" i="0" sz="1800" u="none" cap="none" strike="noStrike">
              <a:solidFill>
                <a:schemeClr val="dk1"/>
              </a:solidFill>
              <a:latin typeface="Calibri"/>
              <a:ea typeface="Calibri"/>
              <a:cs typeface="Calibri"/>
              <a:sym typeface="Calibri"/>
            </a:endParaRPr>
          </a:p>
        </p:txBody>
      </p:sp>
      <p:sp>
        <p:nvSpPr>
          <p:cNvPr id="901" name="Google Shape;901;g2ea79af8a15_0_132"/>
          <p:cNvSpPr/>
          <p:nvPr/>
        </p:nvSpPr>
        <p:spPr>
          <a:xfrm>
            <a:off x="1169730" y="4109680"/>
            <a:ext cx="668400" cy="237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g2ea79af8a15_0_132"/>
          <p:cNvSpPr/>
          <p:nvPr/>
        </p:nvSpPr>
        <p:spPr>
          <a:xfrm>
            <a:off x="740033" y="3906798"/>
            <a:ext cx="429600" cy="429600"/>
          </a:xfrm>
          <a:prstGeom prst="roundRect">
            <a:avLst>
              <a:gd fmla="val 1333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g2ea79af8a15_0_132"/>
          <p:cNvSpPr/>
          <p:nvPr/>
        </p:nvSpPr>
        <p:spPr>
          <a:xfrm>
            <a:off x="882551" y="3986808"/>
            <a:ext cx="144600" cy="269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123"/>
              <a:buFont typeface="Quattrocento"/>
              <a:buNone/>
            </a:pPr>
            <a:r>
              <a:rPr b="0" i="0" lang="en-US" sz="2123" u="none" cap="none" strike="noStrike">
                <a:solidFill>
                  <a:srgbClr val="FFD9BE"/>
                </a:solidFill>
                <a:latin typeface="Quattrocento"/>
                <a:ea typeface="Quattrocento"/>
                <a:cs typeface="Quattrocento"/>
                <a:sym typeface="Quattrocento"/>
              </a:rPr>
              <a:t>2</a:t>
            </a:r>
            <a:endParaRPr b="0" i="0" sz="2123" u="none" cap="none" strike="noStrike">
              <a:solidFill>
                <a:schemeClr val="dk1"/>
              </a:solidFill>
              <a:latin typeface="Calibri"/>
              <a:ea typeface="Calibri"/>
              <a:cs typeface="Calibri"/>
              <a:sym typeface="Calibri"/>
            </a:endParaRPr>
          </a:p>
        </p:txBody>
      </p:sp>
      <p:sp>
        <p:nvSpPr>
          <p:cNvPr id="904" name="Google Shape;904;g2ea79af8a15_0_132"/>
          <p:cNvSpPr/>
          <p:nvPr/>
        </p:nvSpPr>
        <p:spPr>
          <a:xfrm>
            <a:off x="2005370" y="3882985"/>
            <a:ext cx="2247000" cy="280800"/>
          </a:xfrm>
          <a:prstGeom prst="rect">
            <a:avLst/>
          </a:prstGeom>
          <a:noFill/>
          <a:ln>
            <a:noFill/>
          </a:ln>
        </p:spPr>
        <p:txBody>
          <a:bodyPr anchorCtr="0" anchor="t" bIns="45700" lIns="91425" spcFirstLastPara="1" rIns="91425" wrap="square" tIns="45700">
            <a:noAutofit/>
          </a:bodyPr>
          <a:lstStyle/>
          <a:p>
            <a:pPr indent="0" lvl="0" marL="0" marR="0" rtl="0" algn="l">
              <a:lnSpc>
                <a:spcPct val="125042"/>
              </a:lnSpc>
              <a:spcBef>
                <a:spcPts val="0"/>
              </a:spcBef>
              <a:spcAft>
                <a:spcPts val="0"/>
              </a:spcAft>
              <a:buClr>
                <a:srgbClr val="FFD9BE"/>
              </a:buClr>
              <a:buSzPts val="1769"/>
              <a:buFont typeface="Quattrocento"/>
              <a:buNone/>
            </a:pPr>
            <a:r>
              <a:rPr b="1" i="0" lang="en-US" sz="2400" u="none" cap="none" strike="noStrike">
                <a:solidFill>
                  <a:srgbClr val="FFD9BE"/>
                </a:solidFill>
                <a:latin typeface="Quattrocento"/>
                <a:ea typeface="Quattrocento"/>
                <a:cs typeface="Quattrocento"/>
                <a:sym typeface="Quattrocento"/>
              </a:rPr>
              <a:t>Traffic Density</a:t>
            </a:r>
            <a:endParaRPr b="1" i="0" sz="2400" u="none" cap="none" strike="noStrike">
              <a:solidFill>
                <a:schemeClr val="dk1"/>
              </a:solidFill>
              <a:latin typeface="Calibri"/>
              <a:ea typeface="Calibri"/>
              <a:cs typeface="Calibri"/>
              <a:sym typeface="Calibri"/>
            </a:endParaRPr>
          </a:p>
        </p:txBody>
      </p:sp>
      <p:sp>
        <p:nvSpPr>
          <p:cNvPr id="905" name="Google Shape;905;g2ea79af8a15_0_132"/>
          <p:cNvSpPr/>
          <p:nvPr/>
        </p:nvSpPr>
        <p:spPr>
          <a:xfrm>
            <a:off x="2005370" y="4278273"/>
            <a:ext cx="6470100" cy="916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504"/>
              <a:buFont typeface="Quattrocento"/>
              <a:buNone/>
            </a:pPr>
            <a:r>
              <a:rPr b="0" i="0" lang="en-US" sz="1800" u="none" cap="none" strike="noStrike">
                <a:solidFill>
                  <a:srgbClr val="F9EEE7"/>
                </a:solidFill>
                <a:latin typeface="Quattrocento"/>
                <a:ea typeface="Quattrocento"/>
                <a:cs typeface="Quattrocento"/>
                <a:sym typeface="Quattrocento"/>
              </a:rPr>
              <a:t>Busy shipping lanes and congested ports present challenges in avoiding collisions, requiring constant vigilance and communication with other vessels.</a:t>
            </a:r>
            <a:endParaRPr b="0" i="0" sz="1800" u="none" cap="none" strike="noStrike">
              <a:solidFill>
                <a:schemeClr val="dk1"/>
              </a:solidFill>
              <a:latin typeface="Calibri"/>
              <a:ea typeface="Calibri"/>
              <a:cs typeface="Calibri"/>
              <a:sym typeface="Calibri"/>
            </a:endParaRPr>
          </a:p>
        </p:txBody>
      </p:sp>
      <p:sp>
        <p:nvSpPr>
          <p:cNvPr id="906" name="Google Shape;906;g2ea79af8a15_0_132"/>
          <p:cNvSpPr/>
          <p:nvPr/>
        </p:nvSpPr>
        <p:spPr>
          <a:xfrm>
            <a:off x="1169730" y="5994440"/>
            <a:ext cx="668400" cy="237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g2ea79af8a15_0_132"/>
          <p:cNvSpPr/>
          <p:nvPr/>
        </p:nvSpPr>
        <p:spPr>
          <a:xfrm>
            <a:off x="740033" y="5791557"/>
            <a:ext cx="429600" cy="429600"/>
          </a:xfrm>
          <a:prstGeom prst="roundRect">
            <a:avLst>
              <a:gd fmla="val 13335"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g2ea79af8a15_0_132"/>
          <p:cNvSpPr/>
          <p:nvPr/>
        </p:nvSpPr>
        <p:spPr>
          <a:xfrm>
            <a:off x="881479" y="5871567"/>
            <a:ext cx="146700" cy="269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123"/>
              <a:buFont typeface="Quattrocento"/>
              <a:buNone/>
            </a:pPr>
            <a:r>
              <a:rPr b="0" i="0" lang="en-US" sz="2123" u="none" cap="none" strike="noStrike">
                <a:solidFill>
                  <a:srgbClr val="FFD9BE"/>
                </a:solidFill>
                <a:latin typeface="Quattrocento"/>
                <a:ea typeface="Quattrocento"/>
                <a:cs typeface="Quattrocento"/>
                <a:sym typeface="Quattrocento"/>
              </a:rPr>
              <a:t>3</a:t>
            </a:r>
            <a:endParaRPr b="0" i="0" sz="2123" u="none" cap="none" strike="noStrike">
              <a:solidFill>
                <a:schemeClr val="dk1"/>
              </a:solidFill>
              <a:latin typeface="Calibri"/>
              <a:ea typeface="Calibri"/>
              <a:cs typeface="Calibri"/>
              <a:sym typeface="Calibri"/>
            </a:endParaRPr>
          </a:p>
        </p:txBody>
      </p:sp>
      <p:sp>
        <p:nvSpPr>
          <p:cNvPr id="909" name="Google Shape;909;g2ea79af8a15_0_132"/>
          <p:cNvSpPr/>
          <p:nvPr/>
        </p:nvSpPr>
        <p:spPr>
          <a:xfrm>
            <a:off x="2005378" y="5767750"/>
            <a:ext cx="3910500" cy="280800"/>
          </a:xfrm>
          <a:prstGeom prst="rect">
            <a:avLst/>
          </a:prstGeom>
          <a:noFill/>
          <a:ln>
            <a:noFill/>
          </a:ln>
        </p:spPr>
        <p:txBody>
          <a:bodyPr anchorCtr="0" anchor="t" bIns="45700" lIns="91425" spcFirstLastPara="1" rIns="91425" wrap="square" tIns="45700">
            <a:noAutofit/>
          </a:bodyPr>
          <a:lstStyle/>
          <a:p>
            <a:pPr indent="0" lvl="0" marL="0" marR="0" rtl="0" algn="l">
              <a:lnSpc>
                <a:spcPct val="125042"/>
              </a:lnSpc>
              <a:spcBef>
                <a:spcPts val="0"/>
              </a:spcBef>
              <a:spcAft>
                <a:spcPts val="0"/>
              </a:spcAft>
              <a:buClr>
                <a:srgbClr val="FFD9BE"/>
              </a:buClr>
              <a:buSzPts val="1769"/>
              <a:buFont typeface="Quattrocento"/>
              <a:buNone/>
            </a:pPr>
            <a:r>
              <a:rPr b="1" i="0" lang="en-US" sz="2400" u="none" cap="none" strike="noStrike">
                <a:solidFill>
                  <a:srgbClr val="FFD9BE"/>
                </a:solidFill>
                <a:latin typeface="Quattrocento"/>
                <a:ea typeface="Quattrocento"/>
                <a:cs typeface="Quattrocento"/>
                <a:sym typeface="Quattrocento"/>
              </a:rPr>
              <a:t>Technical Malfunctions</a:t>
            </a:r>
            <a:endParaRPr b="1" i="0" sz="2400" u="none" cap="none" strike="noStrike">
              <a:solidFill>
                <a:schemeClr val="dk1"/>
              </a:solidFill>
              <a:latin typeface="Calibri"/>
              <a:ea typeface="Calibri"/>
              <a:cs typeface="Calibri"/>
              <a:sym typeface="Calibri"/>
            </a:endParaRPr>
          </a:p>
        </p:txBody>
      </p:sp>
      <p:sp>
        <p:nvSpPr>
          <p:cNvPr id="910" name="Google Shape;910;g2ea79af8a15_0_132"/>
          <p:cNvSpPr/>
          <p:nvPr/>
        </p:nvSpPr>
        <p:spPr>
          <a:xfrm>
            <a:off x="2005370" y="6163032"/>
            <a:ext cx="6470100" cy="6111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504"/>
              <a:buFont typeface="Quattrocento"/>
              <a:buNone/>
            </a:pPr>
            <a:r>
              <a:rPr b="0" i="0" lang="en-US" sz="1800" u="none" cap="none" strike="noStrike">
                <a:solidFill>
                  <a:srgbClr val="F9EEE7"/>
                </a:solidFill>
                <a:latin typeface="Quattrocento"/>
                <a:ea typeface="Quattrocento"/>
                <a:cs typeface="Quattrocento"/>
                <a:sym typeface="Quattrocento"/>
              </a:rPr>
              <a:t>Equipment failures or malfunctions can disrupt navigation and safety systems, requiring prompt troubleshooting and backup procedures.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g2ea79af8a15_0_156"/>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g2ea79af8a15_0_156"/>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18" name="Google Shape;918;g2ea79af8a15_0_156"/>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919" name="Google Shape;919;g2ea79af8a15_0_156"/>
          <p:cNvSpPr/>
          <p:nvPr/>
        </p:nvSpPr>
        <p:spPr>
          <a:xfrm>
            <a:off x="6131252" y="608175"/>
            <a:ext cx="7854300" cy="542100"/>
          </a:xfrm>
          <a:prstGeom prst="rect">
            <a:avLst/>
          </a:prstGeom>
          <a:noFill/>
          <a:ln>
            <a:noFill/>
          </a:ln>
        </p:spPr>
        <p:txBody>
          <a:bodyPr anchorCtr="0" anchor="t" bIns="45700" lIns="91425" spcFirstLastPara="1" rIns="91425" wrap="square" tIns="45700">
            <a:noAutofit/>
          </a:bodyPr>
          <a:lstStyle/>
          <a:p>
            <a:pPr indent="0" lvl="0" marL="0" marR="0" rtl="0" algn="ctr">
              <a:lnSpc>
                <a:spcPct val="124985"/>
              </a:lnSpc>
              <a:spcBef>
                <a:spcPts val="0"/>
              </a:spcBef>
              <a:spcAft>
                <a:spcPts val="0"/>
              </a:spcAft>
              <a:buClr>
                <a:srgbClr val="FFD9BE"/>
              </a:buClr>
              <a:buSzPts val="3414"/>
              <a:buFont typeface="Quattrocento"/>
              <a:buNone/>
            </a:pPr>
            <a:r>
              <a:rPr b="1" i="0" lang="en-US" sz="3600" u="none" cap="none" strike="noStrike">
                <a:solidFill>
                  <a:srgbClr val="FFD9BE"/>
                </a:solidFill>
                <a:latin typeface="Quattrocento"/>
                <a:ea typeface="Quattrocento"/>
                <a:cs typeface="Quattrocento"/>
                <a:sym typeface="Quattrocento"/>
              </a:rPr>
              <a:t>Maintaining Navigation Operations</a:t>
            </a:r>
            <a:endParaRPr b="1" i="0" sz="3600" u="none" cap="none" strike="noStrike">
              <a:solidFill>
                <a:schemeClr val="dk1"/>
              </a:solidFill>
              <a:latin typeface="Calibri"/>
              <a:ea typeface="Calibri"/>
              <a:cs typeface="Calibri"/>
              <a:sym typeface="Calibri"/>
            </a:endParaRPr>
          </a:p>
        </p:txBody>
      </p:sp>
      <p:sp>
        <p:nvSpPr>
          <p:cNvPr id="920" name="Google Shape;920;g2ea79af8a15_0_156"/>
          <p:cNvSpPr/>
          <p:nvPr/>
        </p:nvSpPr>
        <p:spPr>
          <a:xfrm>
            <a:off x="6131243" y="2098238"/>
            <a:ext cx="414600" cy="4146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g2ea79af8a15_0_156"/>
          <p:cNvSpPr/>
          <p:nvPr/>
        </p:nvSpPr>
        <p:spPr>
          <a:xfrm>
            <a:off x="6292453" y="2175391"/>
            <a:ext cx="92100" cy="26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48"/>
              <a:buFont typeface="Quattrocento"/>
              <a:buNone/>
            </a:pPr>
            <a:r>
              <a:rPr b="0" i="0" lang="en-US" sz="2048" u="none" cap="none" strike="noStrike">
                <a:solidFill>
                  <a:srgbClr val="FFD9BE"/>
                </a:solidFill>
                <a:latin typeface="Quattrocento"/>
                <a:ea typeface="Quattrocento"/>
                <a:cs typeface="Quattrocento"/>
                <a:sym typeface="Quattrocento"/>
              </a:rPr>
              <a:t>1</a:t>
            </a:r>
            <a:endParaRPr b="0" i="0" sz="2048" u="none" cap="none" strike="noStrike">
              <a:solidFill>
                <a:schemeClr val="dk1"/>
              </a:solidFill>
              <a:latin typeface="Calibri"/>
              <a:ea typeface="Calibri"/>
              <a:cs typeface="Calibri"/>
              <a:sym typeface="Calibri"/>
            </a:endParaRPr>
          </a:p>
        </p:txBody>
      </p:sp>
      <p:sp>
        <p:nvSpPr>
          <p:cNvPr id="922" name="Google Shape;922;g2ea79af8a15_0_156"/>
          <p:cNvSpPr/>
          <p:nvPr/>
        </p:nvSpPr>
        <p:spPr>
          <a:xfrm>
            <a:off x="6729993" y="2098250"/>
            <a:ext cx="41502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707"/>
              <a:buFont typeface="Quattrocento"/>
              <a:buNone/>
            </a:pPr>
            <a:r>
              <a:rPr b="1" i="0" lang="en-US" sz="2407" u="none" cap="none" strike="noStrike">
                <a:solidFill>
                  <a:srgbClr val="FFD9BE"/>
                </a:solidFill>
                <a:latin typeface="Quattrocento"/>
                <a:ea typeface="Quattrocento"/>
                <a:cs typeface="Quattrocento"/>
                <a:sym typeface="Quattrocento"/>
              </a:rPr>
              <a:t>Regular Inspections</a:t>
            </a:r>
            <a:endParaRPr b="1" i="0" sz="2407" u="none" cap="none" strike="noStrike">
              <a:solidFill>
                <a:schemeClr val="dk1"/>
              </a:solidFill>
              <a:latin typeface="Calibri"/>
              <a:ea typeface="Calibri"/>
              <a:cs typeface="Calibri"/>
              <a:sym typeface="Calibri"/>
            </a:endParaRPr>
          </a:p>
        </p:txBody>
      </p:sp>
      <p:sp>
        <p:nvSpPr>
          <p:cNvPr id="923" name="Google Shape;923;g2ea79af8a15_0_156"/>
          <p:cNvSpPr/>
          <p:nvPr/>
        </p:nvSpPr>
        <p:spPr>
          <a:xfrm>
            <a:off x="6730008" y="2479715"/>
            <a:ext cx="7255500" cy="589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51"/>
              <a:buFont typeface="Quattrocento"/>
              <a:buNone/>
            </a:pPr>
            <a:r>
              <a:rPr b="0" i="0" lang="en-US" sz="1800" u="none" cap="none" strike="noStrike">
                <a:solidFill>
                  <a:srgbClr val="F9EEE7"/>
                </a:solidFill>
                <a:latin typeface="Quattrocento"/>
                <a:ea typeface="Quattrocento"/>
                <a:cs typeface="Quattrocento"/>
                <a:sym typeface="Quattrocento"/>
              </a:rPr>
              <a:t>Equipment is inspected regularly to ensure it is functioning properly and meets safety standards.</a:t>
            </a:r>
            <a:endParaRPr b="0" i="0" sz="1800" u="none" cap="none" strike="noStrike">
              <a:solidFill>
                <a:schemeClr val="dk1"/>
              </a:solidFill>
              <a:latin typeface="Calibri"/>
              <a:ea typeface="Calibri"/>
              <a:cs typeface="Calibri"/>
              <a:sym typeface="Calibri"/>
            </a:endParaRPr>
          </a:p>
        </p:txBody>
      </p:sp>
      <p:sp>
        <p:nvSpPr>
          <p:cNvPr id="924" name="Google Shape;924;g2ea79af8a15_0_156"/>
          <p:cNvSpPr/>
          <p:nvPr/>
        </p:nvSpPr>
        <p:spPr>
          <a:xfrm>
            <a:off x="6131243" y="3460790"/>
            <a:ext cx="414600" cy="4146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g2ea79af8a15_0_156"/>
          <p:cNvSpPr/>
          <p:nvPr/>
        </p:nvSpPr>
        <p:spPr>
          <a:xfrm>
            <a:off x="6268760" y="3537942"/>
            <a:ext cx="139500" cy="26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48"/>
              <a:buFont typeface="Quattrocento"/>
              <a:buNone/>
            </a:pPr>
            <a:r>
              <a:rPr b="0" i="0" lang="en-US" sz="2048" u="none" cap="none" strike="noStrike">
                <a:solidFill>
                  <a:srgbClr val="FFD9BE"/>
                </a:solidFill>
                <a:latin typeface="Quattrocento"/>
                <a:ea typeface="Quattrocento"/>
                <a:cs typeface="Quattrocento"/>
                <a:sym typeface="Quattrocento"/>
              </a:rPr>
              <a:t>2</a:t>
            </a:r>
            <a:endParaRPr b="0" i="0" sz="2048" u="none" cap="none" strike="noStrike">
              <a:solidFill>
                <a:schemeClr val="dk1"/>
              </a:solidFill>
              <a:latin typeface="Calibri"/>
              <a:ea typeface="Calibri"/>
              <a:cs typeface="Calibri"/>
              <a:sym typeface="Calibri"/>
            </a:endParaRPr>
          </a:p>
        </p:txBody>
      </p:sp>
      <p:sp>
        <p:nvSpPr>
          <p:cNvPr id="926" name="Google Shape;926;g2ea79af8a15_0_156"/>
          <p:cNvSpPr/>
          <p:nvPr/>
        </p:nvSpPr>
        <p:spPr>
          <a:xfrm>
            <a:off x="6730008" y="3460790"/>
            <a:ext cx="21678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707"/>
              <a:buFont typeface="Quattrocento"/>
              <a:buNone/>
            </a:pPr>
            <a:r>
              <a:rPr b="1" i="0" lang="en-US" sz="2400" u="none" cap="none" strike="noStrike">
                <a:solidFill>
                  <a:srgbClr val="FFD9BE"/>
                </a:solidFill>
                <a:latin typeface="Quattrocento"/>
                <a:ea typeface="Quattrocento"/>
                <a:cs typeface="Quattrocento"/>
                <a:sym typeface="Quattrocento"/>
              </a:rPr>
              <a:t>Calibration</a:t>
            </a:r>
            <a:endParaRPr b="1" i="0" sz="2400" u="none" cap="none" strike="noStrike">
              <a:solidFill>
                <a:schemeClr val="dk1"/>
              </a:solidFill>
              <a:latin typeface="Calibri"/>
              <a:ea typeface="Calibri"/>
              <a:cs typeface="Calibri"/>
              <a:sym typeface="Calibri"/>
            </a:endParaRPr>
          </a:p>
        </p:txBody>
      </p:sp>
      <p:sp>
        <p:nvSpPr>
          <p:cNvPr id="927" name="Google Shape;927;g2ea79af8a15_0_156"/>
          <p:cNvSpPr/>
          <p:nvPr/>
        </p:nvSpPr>
        <p:spPr>
          <a:xfrm>
            <a:off x="6730008" y="3842266"/>
            <a:ext cx="7255500" cy="589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51"/>
              <a:buFont typeface="Quattrocento"/>
              <a:buNone/>
            </a:pPr>
            <a:r>
              <a:rPr b="0" i="0" lang="en-US" sz="1800" u="none" cap="none" strike="noStrike">
                <a:solidFill>
                  <a:srgbClr val="F9EEE7"/>
                </a:solidFill>
                <a:latin typeface="Quattrocento"/>
                <a:ea typeface="Quattrocento"/>
                <a:cs typeface="Quattrocento"/>
                <a:sym typeface="Quattrocento"/>
              </a:rPr>
              <a:t>Navigational instruments are calibrated periodically to maintain accuracy and prevent errors.</a:t>
            </a:r>
            <a:endParaRPr b="0" i="0" sz="1800" u="none" cap="none" strike="noStrike">
              <a:solidFill>
                <a:schemeClr val="dk1"/>
              </a:solidFill>
              <a:latin typeface="Calibri"/>
              <a:ea typeface="Calibri"/>
              <a:cs typeface="Calibri"/>
              <a:sym typeface="Calibri"/>
            </a:endParaRPr>
          </a:p>
        </p:txBody>
      </p:sp>
      <p:sp>
        <p:nvSpPr>
          <p:cNvPr id="928" name="Google Shape;928;g2ea79af8a15_0_156"/>
          <p:cNvSpPr/>
          <p:nvPr/>
        </p:nvSpPr>
        <p:spPr>
          <a:xfrm>
            <a:off x="6131243" y="4823341"/>
            <a:ext cx="414600" cy="4146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g2ea79af8a15_0_156"/>
          <p:cNvSpPr/>
          <p:nvPr/>
        </p:nvSpPr>
        <p:spPr>
          <a:xfrm>
            <a:off x="6267688" y="4900493"/>
            <a:ext cx="141600" cy="26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48"/>
              <a:buFont typeface="Quattrocento"/>
              <a:buNone/>
            </a:pPr>
            <a:r>
              <a:rPr b="0" i="0" lang="en-US" sz="2048" u="none" cap="none" strike="noStrike">
                <a:solidFill>
                  <a:srgbClr val="FFD9BE"/>
                </a:solidFill>
                <a:latin typeface="Quattrocento"/>
                <a:ea typeface="Quattrocento"/>
                <a:cs typeface="Quattrocento"/>
                <a:sym typeface="Quattrocento"/>
              </a:rPr>
              <a:t>3</a:t>
            </a:r>
            <a:endParaRPr b="0" i="0" sz="2048" u="none" cap="none" strike="noStrike">
              <a:solidFill>
                <a:schemeClr val="dk1"/>
              </a:solidFill>
              <a:latin typeface="Calibri"/>
              <a:ea typeface="Calibri"/>
              <a:cs typeface="Calibri"/>
              <a:sym typeface="Calibri"/>
            </a:endParaRPr>
          </a:p>
        </p:txBody>
      </p:sp>
      <p:sp>
        <p:nvSpPr>
          <p:cNvPr id="930" name="Google Shape;930;g2ea79af8a15_0_156"/>
          <p:cNvSpPr/>
          <p:nvPr/>
        </p:nvSpPr>
        <p:spPr>
          <a:xfrm>
            <a:off x="6729994" y="4823350"/>
            <a:ext cx="37839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707"/>
              <a:buFont typeface="Quattrocento"/>
              <a:buNone/>
            </a:pPr>
            <a:r>
              <a:rPr b="1" i="0" lang="en-US" sz="2400" u="none" cap="none" strike="noStrike">
                <a:solidFill>
                  <a:srgbClr val="FFD9BE"/>
                </a:solidFill>
                <a:latin typeface="Quattrocento"/>
                <a:ea typeface="Quattrocento"/>
                <a:cs typeface="Quattrocento"/>
                <a:sym typeface="Quattrocento"/>
              </a:rPr>
              <a:t>Training and Drills</a:t>
            </a:r>
            <a:endParaRPr b="1" i="0" sz="2400" u="none" cap="none" strike="noStrike">
              <a:solidFill>
                <a:schemeClr val="dk1"/>
              </a:solidFill>
              <a:latin typeface="Calibri"/>
              <a:ea typeface="Calibri"/>
              <a:cs typeface="Calibri"/>
              <a:sym typeface="Calibri"/>
            </a:endParaRPr>
          </a:p>
        </p:txBody>
      </p:sp>
      <p:sp>
        <p:nvSpPr>
          <p:cNvPr id="931" name="Google Shape;931;g2ea79af8a15_0_156"/>
          <p:cNvSpPr/>
          <p:nvPr/>
        </p:nvSpPr>
        <p:spPr>
          <a:xfrm>
            <a:off x="6730008" y="5204817"/>
            <a:ext cx="7255500" cy="589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51"/>
              <a:buFont typeface="Quattrocento"/>
              <a:buNone/>
            </a:pPr>
            <a:r>
              <a:rPr b="0" i="0" lang="en-US" sz="1800" u="none" cap="none" strike="noStrike">
                <a:solidFill>
                  <a:srgbClr val="F9EEE7"/>
                </a:solidFill>
                <a:latin typeface="Quattrocento"/>
                <a:ea typeface="Quattrocento"/>
                <a:cs typeface="Quattrocento"/>
                <a:sym typeface="Quattrocento"/>
              </a:rPr>
              <a:t>The crew undergoes regular training and drills to maintain proficiency in responding to emergencies and operating equipment.</a:t>
            </a:r>
            <a:endParaRPr b="0" i="0" sz="1800" u="none" cap="none" strike="noStrike">
              <a:solidFill>
                <a:schemeClr val="dk1"/>
              </a:solidFill>
              <a:latin typeface="Calibri"/>
              <a:ea typeface="Calibri"/>
              <a:cs typeface="Calibri"/>
              <a:sym typeface="Calibri"/>
            </a:endParaRPr>
          </a:p>
        </p:txBody>
      </p:sp>
      <p:sp>
        <p:nvSpPr>
          <p:cNvPr id="932" name="Google Shape;932;g2ea79af8a15_0_156"/>
          <p:cNvSpPr/>
          <p:nvPr/>
        </p:nvSpPr>
        <p:spPr>
          <a:xfrm>
            <a:off x="6131243" y="6185892"/>
            <a:ext cx="414600" cy="4146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g2ea79af8a15_0_156"/>
          <p:cNvSpPr/>
          <p:nvPr/>
        </p:nvSpPr>
        <p:spPr>
          <a:xfrm>
            <a:off x="6272451" y="6263045"/>
            <a:ext cx="132300" cy="26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48"/>
              <a:buFont typeface="Quattrocento"/>
              <a:buNone/>
            </a:pPr>
            <a:r>
              <a:rPr b="0" i="0" lang="en-US" sz="2048" u="none" cap="none" strike="noStrike">
                <a:solidFill>
                  <a:srgbClr val="FFD9BE"/>
                </a:solidFill>
                <a:latin typeface="Quattrocento"/>
                <a:ea typeface="Quattrocento"/>
                <a:cs typeface="Quattrocento"/>
                <a:sym typeface="Quattrocento"/>
              </a:rPr>
              <a:t>4</a:t>
            </a:r>
            <a:endParaRPr b="0" i="0" sz="2048" u="none" cap="none" strike="noStrike">
              <a:solidFill>
                <a:schemeClr val="dk1"/>
              </a:solidFill>
              <a:latin typeface="Calibri"/>
              <a:ea typeface="Calibri"/>
              <a:cs typeface="Calibri"/>
              <a:sym typeface="Calibri"/>
            </a:endParaRPr>
          </a:p>
        </p:txBody>
      </p:sp>
      <p:sp>
        <p:nvSpPr>
          <p:cNvPr id="934" name="Google Shape;934;g2ea79af8a15_0_156"/>
          <p:cNvSpPr/>
          <p:nvPr/>
        </p:nvSpPr>
        <p:spPr>
          <a:xfrm>
            <a:off x="6729989" y="6185900"/>
            <a:ext cx="51459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707"/>
              <a:buFont typeface="Quattrocento"/>
              <a:buNone/>
            </a:pPr>
            <a:r>
              <a:rPr b="1" i="0" lang="en-US" sz="2400" u="none" cap="none" strike="noStrike">
                <a:solidFill>
                  <a:srgbClr val="FFD9BE"/>
                </a:solidFill>
                <a:latin typeface="Quattrocento"/>
                <a:ea typeface="Quattrocento"/>
                <a:cs typeface="Quattrocento"/>
                <a:sym typeface="Quattrocento"/>
              </a:rPr>
              <a:t>Updates and Upgrades</a:t>
            </a:r>
            <a:endParaRPr b="1" i="0" sz="2400" u="none" cap="none" strike="noStrike">
              <a:solidFill>
                <a:schemeClr val="dk1"/>
              </a:solidFill>
              <a:latin typeface="Calibri"/>
              <a:ea typeface="Calibri"/>
              <a:cs typeface="Calibri"/>
              <a:sym typeface="Calibri"/>
            </a:endParaRPr>
          </a:p>
        </p:txBody>
      </p:sp>
      <p:sp>
        <p:nvSpPr>
          <p:cNvPr id="935" name="Google Shape;935;g2ea79af8a15_0_156"/>
          <p:cNvSpPr/>
          <p:nvPr/>
        </p:nvSpPr>
        <p:spPr>
          <a:xfrm>
            <a:off x="6730008" y="6567368"/>
            <a:ext cx="7255500" cy="589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51"/>
              <a:buFont typeface="Quattrocento"/>
              <a:buNone/>
            </a:pPr>
            <a:r>
              <a:rPr b="0" i="0" lang="en-US" sz="1800" u="none" cap="none" strike="noStrike">
                <a:solidFill>
                  <a:srgbClr val="F9EEE7"/>
                </a:solidFill>
                <a:latin typeface="Quattrocento"/>
                <a:ea typeface="Quattrocento"/>
                <a:cs typeface="Quattrocento"/>
                <a:sym typeface="Quattrocento"/>
              </a:rPr>
              <a:t>The bridge is constantly being updated with the latest technology and advancements in navigation and safety systems.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g276a69b8916_0_118"/>
          <p:cNvSpPr/>
          <p:nvPr/>
        </p:nvSpPr>
        <p:spPr>
          <a:xfrm>
            <a:off x="0" y="-1"/>
            <a:ext cx="14630400" cy="8825345"/>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42" name="Google Shape;942;g276a69b8916_0_118"/>
          <p:cNvPicPr preferRelativeResize="0"/>
          <p:nvPr/>
        </p:nvPicPr>
        <p:blipFill rotWithShape="1">
          <a:blip r:embed="rId3">
            <a:alphaModFix/>
          </a:blip>
          <a:srcRect b="0" l="0" r="0" t="0"/>
          <a:stretch/>
        </p:blipFill>
        <p:spPr>
          <a:xfrm>
            <a:off x="0" y="0"/>
            <a:ext cx="5486400" cy="8825344"/>
          </a:xfrm>
          <a:prstGeom prst="rect">
            <a:avLst/>
          </a:prstGeom>
          <a:noFill/>
          <a:ln>
            <a:noFill/>
          </a:ln>
        </p:spPr>
      </p:pic>
      <p:sp>
        <p:nvSpPr>
          <p:cNvPr id="943" name="Google Shape;943;g276a69b8916_0_118"/>
          <p:cNvSpPr/>
          <p:nvPr/>
        </p:nvSpPr>
        <p:spPr>
          <a:xfrm>
            <a:off x="6165000" y="423473"/>
            <a:ext cx="7786800" cy="5082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5</a:t>
            </a:r>
            <a:endParaRPr/>
          </a:p>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Sustainability and Environmental Concerns – IS 18277</a:t>
            </a:r>
            <a:endParaRPr b="1" i="0" sz="3600" u="none" cap="none" strike="noStrike">
              <a:solidFill>
                <a:schemeClr val="dk1"/>
              </a:solidFill>
              <a:latin typeface="Calibri"/>
              <a:ea typeface="Calibri"/>
              <a:cs typeface="Calibri"/>
              <a:sym typeface="Calibri"/>
            </a:endParaRPr>
          </a:p>
        </p:txBody>
      </p:sp>
      <p:sp>
        <p:nvSpPr>
          <p:cNvPr id="944" name="Google Shape;944;g276a69b8916_0_118"/>
          <p:cNvSpPr/>
          <p:nvPr/>
        </p:nvSpPr>
        <p:spPr>
          <a:xfrm>
            <a:off x="6296761" y="2618599"/>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0" i="0" lang="en-US" sz="1601" u="none" cap="none" strike="noStrike">
                <a:solidFill>
                  <a:srgbClr val="FFD9BE"/>
                </a:solidFill>
                <a:latin typeface="Quattrocento"/>
                <a:ea typeface="Quattrocento"/>
                <a:cs typeface="Quattrocento"/>
                <a:sym typeface="Quattrocento"/>
              </a:rPr>
              <a:t>Emissions</a:t>
            </a:r>
            <a:endParaRPr b="0" i="0" sz="1601" u="none" cap="none" strike="noStrike">
              <a:solidFill>
                <a:schemeClr val="dk1"/>
              </a:solidFill>
              <a:latin typeface="Calibri"/>
              <a:ea typeface="Calibri"/>
              <a:cs typeface="Calibri"/>
              <a:sym typeface="Calibri"/>
            </a:endParaRPr>
          </a:p>
        </p:txBody>
      </p:sp>
      <p:sp>
        <p:nvSpPr>
          <p:cNvPr id="945" name="Google Shape;945;g276a69b8916_0_118"/>
          <p:cNvSpPr/>
          <p:nvPr/>
        </p:nvSpPr>
        <p:spPr>
          <a:xfrm>
            <a:off x="6307217" y="3101049"/>
            <a:ext cx="7934400" cy="9900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500" u="none" cap="none" strike="noStrike">
                <a:solidFill>
                  <a:srgbClr val="F9EEE7"/>
                </a:solidFill>
                <a:latin typeface="Quattrocento"/>
                <a:ea typeface="Quattrocento"/>
                <a:cs typeface="Quattrocento"/>
                <a:sym typeface="Quattrocento"/>
              </a:rPr>
              <a:t>Ships contribute to air pollution through the release of greenhouse gases, such as carbon dioxide and sulfur dioxide. Reducing emissions is a key environmental concern, and ship designers are exploring cleaner fuels and technologies to minimize their impact.</a:t>
            </a:r>
            <a:endParaRPr b="0" i="0" sz="1500" u="none" cap="none" strike="noStrike">
              <a:solidFill>
                <a:schemeClr val="dk1"/>
              </a:solidFill>
              <a:latin typeface="Calibri"/>
              <a:ea typeface="Calibri"/>
              <a:cs typeface="Calibri"/>
              <a:sym typeface="Calibri"/>
            </a:endParaRPr>
          </a:p>
        </p:txBody>
      </p:sp>
      <p:sp>
        <p:nvSpPr>
          <p:cNvPr id="946" name="Google Shape;946;g276a69b8916_0_118"/>
          <p:cNvSpPr/>
          <p:nvPr/>
        </p:nvSpPr>
        <p:spPr>
          <a:xfrm>
            <a:off x="6260471" y="4361491"/>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0" i="0" lang="en-US" sz="1601" u="none" cap="none" strike="noStrike">
                <a:solidFill>
                  <a:srgbClr val="FFD9BE"/>
                </a:solidFill>
                <a:latin typeface="Quattrocento"/>
                <a:ea typeface="Quattrocento"/>
                <a:cs typeface="Quattrocento"/>
                <a:sym typeface="Quattrocento"/>
              </a:rPr>
              <a:t>Noise Pollution</a:t>
            </a:r>
            <a:endParaRPr b="0" i="0" sz="1601" u="none" cap="none" strike="noStrike">
              <a:solidFill>
                <a:schemeClr val="dk1"/>
              </a:solidFill>
              <a:latin typeface="Calibri"/>
              <a:ea typeface="Calibri"/>
              <a:cs typeface="Calibri"/>
              <a:sym typeface="Calibri"/>
            </a:endParaRPr>
          </a:p>
        </p:txBody>
      </p:sp>
      <p:sp>
        <p:nvSpPr>
          <p:cNvPr id="947" name="Google Shape;947;g276a69b8916_0_118"/>
          <p:cNvSpPr/>
          <p:nvPr/>
        </p:nvSpPr>
        <p:spPr>
          <a:xfrm>
            <a:off x="6260471" y="4786321"/>
            <a:ext cx="7934400" cy="9900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500" u="none" cap="none" strike="noStrike">
                <a:solidFill>
                  <a:srgbClr val="F9EEE7"/>
                </a:solidFill>
                <a:latin typeface="Quattrocento"/>
                <a:ea typeface="Quattrocento"/>
                <a:cs typeface="Quattrocento"/>
                <a:sym typeface="Quattrocento"/>
              </a:rPr>
              <a:t>Ship engines and propellers generate significant noise that can disrupt marine life, particularly whales and other sensitive species. Ship designers are working to develop quieter propulsion systems and hull designs to mitigate noise pollution.</a:t>
            </a:r>
            <a:endParaRPr b="0" i="0" sz="1461" u="none" cap="none" strike="noStrike">
              <a:solidFill>
                <a:schemeClr val="dk1"/>
              </a:solidFill>
              <a:latin typeface="Calibri"/>
              <a:ea typeface="Calibri"/>
              <a:cs typeface="Calibri"/>
              <a:sym typeface="Calibri"/>
            </a:endParaRPr>
          </a:p>
        </p:txBody>
      </p:sp>
      <p:sp>
        <p:nvSpPr>
          <p:cNvPr id="948" name="Google Shape;948;g276a69b8916_0_118"/>
          <p:cNvSpPr/>
          <p:nvPr/>
        </p:nvSpPr>
        <p:spPr>
          <a:xfrm>
            <a:off x="6260471" y="6343795"/>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0" i="0" lang="en-US" sz="1601" u="none" cap="none" strike="noStrike">
                <a:solidFill>
                  <a:srgbClr val="FFD9BE"/>
                </a:solidFill>
                <a:latin typeface="Quattrocento"/>
                <a:ea typeface="Quattrocento"/>
                <a:cs typeface="Quattrocento"/>
                <a:sym typeface="Quattrocento"/>
              </a:rPr>
              <a:t>Oil Spills</a:t>
            </a:r>
            <a:endParaRPr b="0" i="0" sz="1601" u="none" cap="none" strike="noStrike">
              <a:solidFill>
                <a:schemeClr val="dk1"/>
              </a:solidFill>
              <a:latin typeface="Calibri"/>
              <a:ea typeface="Calibri"/>
              <a:cs typeface="Calibri"/>
              <a:sym typeface="Calibri"/>
            </a:endParaRPr>
          </a:p>
        </p:txBody>
      </p:sp>
      <p:sp>
        <p:nvSpPr>
          <p:cNvPr id="949" name="Google Shape;949;g276a69b8916_0_118"/>
          <p:cNvSpPr/>
          <p:nvPr/>
        </p:nvSpPr>
        <p:spPr>
          <a:xfrm>
            <a:off x="6260471" y="6768625"/>
            <a:ext cx="7934400" cy="9900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500" u="none" cap="none" strike="noStrike">
                <a:solidFill>
                  <a:srgbClr val="F9EEE7"/>
                </a:solidFill>
                <a:latin typeface="Quattrocento"/>
                <a:ea typeface="Quattrocento"/>
                <a:cs typeface="Quattrocento"/>
                <a:sym typeface="Quattrocento"/>
              </a:rPr>
              <a:t>Oil spills can have devastating consequences for marine life and ecosystems. Double-hulled ships, improved cargo handling procedures, and robust spill response plans are essential for preventing and mitigating oil spills.</a:t>
            </a:r>
            <a:endParaRPr b="0" i="0" sz="1500" u="none" cap="none" strike="noStrike">
              <a:solidFill>
                <a:schemeClr val="dk1"/>
              </a:solidFill>
              <a:latin typeface="Calibri"/>
              <a:ea typeface="Calibri"/>
              <a:cs typeface="Calibri"/>
              <a:sym typeface="Calibri"/>
            </a:endParaRPr>
          </a:p>
        </p:txBody>
      </p:sp>
      <p:sp>
        <p:nvSpPr>
          <p:cNvPr id="950" name="Google Shape;950;g276a69b8916_0_118"/>
          <p:cNvSpPr txBox="1"/>
          <p:nvPr/>
        </p:nvSpPr>
        <p:spPr>
          <a:xfrm>
            <a:off x="5770875" y="7854675"/>
            <a:ext cx="8306700" cy="4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500">
                <a:solidFill>
                  <a:srgbClr val="F9EEE7"/>
                </a:solidFill>
                <a:uFill>
                  <a:noFill/>
                </a:uFill>
                <a:latin typeface="Quattrocento"/>
                <a:ea typeface="Quattrocento"/>
                <a:cs typeface="Quattrocento"/>
                <a:sym typeface="Quattrocento"/>
                <a:hlinkClick r:id="rId4">
                  <a:extLst>
                    <a:ext uri="{A12FA001-AC4F-418D-AE19-62706E023703}">
                      <ahyp:hlinkClr val="tx"/>
                    </a:ext>
                  </a:extLst>
                </a:hlinkClick>
              </a:rPr>
              <a:t>Standardisation work related to Marine Environment</a:t>
            </a:r>
            <a:r>
              <a:rPr b="1" i="1" lang="en-US" sz="1500">
                <a:solidFill>
                  <a:srgbClr val="F9EEE7"/>
                </a:solidFill>
                <a:latin typeface="Quattrocento"/>
                <a:ea typeface="Quattrocento"/>
                <a:cs typeface="Quattrocento"/>
                <a:sym typeface="Quattrocento"/>
              </a:rPr>
              <a:t> </a:t>
            </a:r>
            <a:endParaRPr b="1" i="1"/>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g2ee5e7a6983_0_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D9BE"/>
              </a:solidFill>
              <a:latin typeface="Quattrocento"/>
              <a:ea typeface="Quattrocento"/>
              <a:cs typeface="Quattrocento"/>
              <a:sym typeface="Quattrocento"/>
            </a:endParaRPr>
          </a:p>
        </p:txBody>
      </p:sp>
      <p:sp>
        <p:nvSpPr>
          <p:cNvPr id="957" name="Google Shape;957;g2ee5e7a6983_0_0"/>
          <p:cNvSpPr/>
          <p:nvPr/>
        </p:nvSpPr>
        <p:spPr>
          <a:xfrm>
            <a:off x="-73225" y="0"/>
            <a:ext cx="147036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D9BE"/>
              </a:solidFill>
              <a:latin typeface="Quattrocento"/>
              <a:ea typeface="Quattrocento"/>
              <a:cs typeface="Quattrocento"/>
              <a:sym typeface="Quattrocento"/>
            </a:endParaRPr>
          </a:p>
        </p:txBody>
      </p:sp>
      <p:sp>
        <p:nvSpPr>
          <p:cNvPr id="958" name="Google Shape;958;g2ee5e7a6983_0_0"/>
          <p:cNvSpPr/>
          <p:nvPr/>
        </p:nvSpPr>
        <p:spPr>
          <a:xfrm>
            <a:off x="932063" y="515550"/>
            <a:ext cx="12693000" cy="7146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 Scope of IS 14546 </a:t>
            </a:r>
            <a:endParaRPr b="1" i="0" sz="3600" u="none" cap="none" strike="noStrike">
              <a:solidFill>
                <a:schemeClr val="dk1"/>
              </a:solidFill>
              <a:latin typeface="Calibri"/>
              <a:ea typeface="Calibri"/>
              <a:cs typeface="Calibri"/>
              <a:sym typeface="Calibri"/>
            </a:endParaRPr>
          </a:p>
        </p:txBody>
      </p:sp>
      <p:pic>
        <p:nvPicPr>
          <p:cNvPr id="959" name="Google Shape;959;g2ee5e7a6983_0_0"/>
          <p:cNvPicPr preferRelativeResize="0"/>
          <p:nvPr/>
        </p:nvPicPr>
        <p:blipFill rotWithShape="1">
          <a:blip r:embed="rId3">
            <a:alphaModFix/>
          </a:blip>
          <a:srcRect b="0" l="0" r="0" t="0"/>
          <a:stretch/>
        </p:blipFill>
        <p:spPr>
          <a:xfrm>
            <a:off x="670475" y="1323674"/>
            <a:ext cx="13216200" cy="6788774"/>
          </a:xfrm>
          <a:prstGeom prst="rect">
            <a:avLst/>
          </a:prstGeom>
          <a:solidFill>
            <a:srgbClr val="123332"/>
          </a:solid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g2ee5e7a6983_0_9"/>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D9BE"/>
              </a:solidFill>
              <a:latin typeface="Quattrocento"/>
              <a:ea typeface="Quattrocento"/>
              <a:cs typeface="Quattrocento"/>
              <a:sym typeface="Quattrocento"/>
            </a:endParaRPr>
          </a:p>
        </p:txBody>
      </p:sp>
      <p:sp>
        <p:nvSpPr>
          <p:cNvPr id="966" name="Google Shape;966;g2ee5e7a6983_0_9"/>
          <p:cNvSpPr/>
          <p:nvPr/>
        </p:nvSpPr>
        <p:spPr>
          <a:xfrm>
            <a:off x="-73225" y="0"/>
            <a:ext cx="147036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D9BE"/>
              </a:solidFill>
              <a:latin typeface="Quattrocento"/>
              <a:ea typeface="Quattrocento"/>
              <a:cs typeface="Quattrocento"/>
              <a:sym typeface="Quattrocento"/>
            </a:endParaRPr>
          </a:p>
        </p:txBody>
      </p:sp>
      <p:sp>
        <p:nvSpPr>
          <p:cNvPr id="967" name="Google Shape;967;g2ee5e7a6983_0_9"/>
          <p:cNvSpPr/>
          <p:nvPr/>
        </p:nvSpPr>
        <p:spPr>
          <a:xfrm>
            <a:off x="932063" y="515550"/>
            <a:ext cx="12693000" cy="7146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 Testing Procedure covered under ISS</a:t>
            </a:r>
            <a:endParaRPr b="1" i="0" sz="3600" u="none" cap="none" strike="noStrike">
              <a:solidFill>
                <a:schemeClr val="dk1"/>
              </a:solidFill>
              <a:latin typeface="Calibri"/>
              <a:ea typeface="Calibri"/>
              <a:cs typeface="Calibri"/>
              <a:sym typeface="Calibri"/>
            </a:endParaRPr>
          </a:p>
        </p:txBody>
      </p:sp>
      <p:pic>
        <p:nvPicPr>
          <p:cNvPr id="968" name="Google Shape;968;g2ee5e7a6983_0_9"/>
          <p:cNvPicPr preferRelativeResize="0"/>
          <p:nvPr/>
        </p:nvPicPr>
        <p:blipFill rotWithShape="1">
          <a:blip r:embed="rId3">
            <a:alphaModFix/>
          </a:blip>
          <a:srcRect b="0" l="0" r="0" t="0"/>
          <a:stretch/>
        </p:blipFill>
        <p:spPr>
          <a:xfrm>
            <a:off x="1054325" y="1230150"/>
            <a:ext cx="12315100" cy="6800974"/>
          </a:xfrm>
          <a:prstGeom prst="rect">
            <a:avLst/>
          </a:prstGeom>
          <a:solidFill>
            <a:srgbClr val="123332"/>
          </a:solid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g276a69b8916_0_138"/>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g276a69b8916_0_138"/>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76" name="Google Shape;976;g276a69b8916_0_138"/>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977" name="Google Shape;977;g276a69b8916_0_138"/>
          <p:cNvSpPr/>
          <p:nvPr/>
        </p:nvSpPr>
        <p:spPr>
          <a:xfrm>
            <a:off x="8586838" y="481183"/>
            <a:ext cx="4066200" cy="5082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202" u="none" cap="none" strike="noStrike">
                <a:solidFill>
                  <a:srgbClr val="FFD9BE"/>
                </a:solidFill>
                <a:latin typeface="Quattrocento"/>
                <a:ea typeface="Quattrocento"/>
                <a:cs typeface="Quattrocento"/>
                <a:sym typeface="Quattrocento"/>
              </a:rPr>
              <a:t>Sustainability</a:t>
            </a:r>
            <a:endParaRPr b="1" i="0" sz="3202" u="none" cap="none" strike="noStrike">
              <a:solidFill>
                <a:schemeClr val="dk1"/>
              </a:solidFill>
              <a:latin typeface="Calibri"/>
              <a:ea typeface="Calibri"/>
              <a:cs typeface="Calibri"/>
              <a:sym typeface="Calibri"/>
            </a:endParaRPr>
          </a:p>
        </p:txBody>
      </p:sp>
      <p:pic>
        <p:nvPicPr>
          <p:cNvPr descr="preencoded.png" id="978" name="Google Shape;978;g276a69b8916_0_138"/>
          <p:cNvPicPr preferRelativeResize="0"/>
          <p:nvPr/>
        </p:nvPicPr>
        <p:blipFill rotWithShape="1">
          <a:blip r:embed="rId4">
            <a:alphaModFix/>
          </a:blip>
          <a:srcRect b="0" l="0" r="0" t="0"/>
          <a:stretch/>
        </p:blipFill>
        <p:spPr>
          <a:xfrm>
            <a:off x="6091238" y="1294090"/>
            <a:ext cx="864037" cy="1533049"/>
          </a:xfrm>
          <a:prstGeom prst="rect">
            <a:avLst/>
          </a:prstGeom>
          <a:noFill/>
          <a:ln>
            <a:noFill/>
          </a:ln>
        </p:spPr>
      </p:pic>
      <p:sp>
        <p:nvSpPr>
          <p:cNvPr id="979" name="Google Shape;979;g276a69b8916_0_138"/>
          <p:cNvSpPr/>
          <p:nvPr/>
        </p:nvSpPr>
        <p:spPr>
          <a:xfrm>
            <a:off x="7214473" y="1279900"/>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601" u="none" cap="none" strike="noStrike">
                <a:solidFill>
                  <a:srgbClr val="FFD9BE"/>
                </a:solidFill>
                <a:latin typeface="Quattrocento"/>
                <a:ea typeface="Quattrocento"/>
                <a:cs typeface="Quattrocento"/>
                <a:sym typeface="Quattrocento"/>
              </a:rPr>
              <a:t>Energy Efficiency</a:t>
            </a:r>
            <a:endParaRPr b="1" i="0" sz="1601" u="none" cap="none" strike="noStrike">
              <a:solidFill>
                <a:schemeClr val="dk1"/>
              </a:solidFill>
              <a:latin typeface="Calibri"/>
              <a:ea typeface="Calibri"/>
              <a:cs typeface="Calibri"/>
              <a:sym typeface="Calibri"/>
            </a:endParaRPr>
          </a:p>
        </p:txBody>
      </p:sp>
      <p:sp>
        <p:nvSpPr>
          <p:cNvPr id="980" name="Google Shape;980;g276a69b8916_0_138"/>
          <p:cNvSpPr/>
          <p:nvPr/>
        </p:nvSpPr>
        <p:spPr>
          <a:xfrm>
            <a:off x="7214350" y="1559323"/>
            <a:ext cx="6811200" cy="10026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361" u="none" cap="none" strike="noStrike">
                <a:solidFill>
                  <a:srgbClr val="F9EEE7"/>
                </a:solidFill>
                <a:latin typeface="Quattrocento"/>
                <a:ea typeface="Quattrocento"/>
                <a:cs typeface="Quattrocento"/>
                <a:sym typeface="Quattrocento"/>
              </a:rPr>
              <a:t>Sustainable ship design focuses on minimizing energy consumption and maximizing efficiency. This involves optimizing hull shape, propulsion systems, and operational practices to reduce fuel consumption and greenhouse gas emissions.</a:t>
            </a:r>
            <a:endParaRPr b="0" i="0" sz="1361" u="none" cap="none" strike="noStrike">
              <a:solidFill>
                <a:schemeClr val="dk1"/>
              </a:solidFill>
              <a:latin typeface="Calibri"/>
              <a:ea typeface="Calibri"/>
              <a:cs typeface="Calibri"/>
              <a:sym typeface="Calibri"/>
            </a:endParaRPr>
          </a:p>
        </p:txBody>
      </p:sp>
      <p:pic>
        <p:nvPicPr>
          <p:cNvPr descr="preencoded.png" id="981" name="Google Shape;981;g276a69b8916_0_138"/>
          <p:cNvPicPr preferRelativeResize="0"/>
          <p:nvPr/>
        </p:nvPicPr>
        <p:blipFill rotWithShape="1">
          <a:blip r:embed="rId5">
            <a:alphaModFix/>
          </a:blip>
          <a:srcRect b="0" l="0" r="0" t="0"/>
          <a:stretch/>
        </p:blipFill>
        <p:spPr>
          <a:xfrm>
            <a:off x="6091238" y="2827139"/>
            <a:ext cx="864037" cy="1533049"/>
          </a:xfrm>
          <a:prstGeom prst="rect">
            <a:avLst/>
          </a:prstGeom>
          <a:noFill/>
          <a:ln>
            <a:noFill/>
          </a:ln>
        </p:spPr>
      </p:pic>
      <p:sp>
        <p:nvSpPr>
          <p:cNvPr id="982" name="Google Shape;982;g276a69b8916_0_138"/>
          <p:cNvSpPr/>
          <p:nvPr/>
        </p:nvSpPr>
        <p:spPr>
          <a:xfrm>
            <a:off x="7214351" y="2832700"/>
            <a:ext cx="37788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601" u="none" cap="none" strike="noStrike">
                <a:solidFill>
                  <a:srgbClr val="FFD9BE"/>
                </a:solidFill>
                <a:latin typeface="Quattrocento"/>
                <a:ea typeface="Quattrocento"/>
                <a:cs typeface="Quattrocento"/>
                <a:sym typeface="Quattrocento"/>
              </a:rPr>
              <a:t>Renewable Energy Sources</a:t>
            </a:r>
            <a:endParaRPr b="1" i="0" sz="1601" u="none" cap="none" strike="noStrike">
              <a:solidFill>
                <a:schemeClr val="dk1"/>
              </a:solidFill>
              <a:latin typeface="Calibri"/>
              <a:ea typeface="Calibri"/>
              <a:cs typeface="Calibri"/>
              <a:sym typeface="Calibri"/>
            </a:endParaRPr>
          </a:p>
        </p:txBody>
      </p:sp>
      <p:sp>
        <p:nvSpPr>
          <p:cNvPr id="983" name="Google Shape;983;g276a69b8916_0_138"/>
          <p:cNvSpPr/>
          <p:nvPr/>
        </p:nvSpPr>
        <p:spPr>
          <a:xfrm>
            <a:off x="7214473" y="3132570"/>
            <a:ext cx="68112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361" u="none" cap="none" strike="noStrike">
                <a:solidFill>
                  <a:srgbClr val="F9EEE7"/>
                </a:solidFill>
                <a:latin typeface="Quattrocento"/>
                <a:ea typeface="Quattrocento"/>
                <a:cs typeface="Quattrocento"/>
                <a:sym typeface="Quattrocento"/>
              </a:rPr>
              <a:t>Integrating renewable energy sources, such as solar panels and wind turbines, into ship design is a promising area for reducing reliance on fossil fuels. These technologies can supplement or even replace conventional propulsion systems.</a:t>
            </a:r>
            <a:endParaRPr b="0" i="0" sz="1361" u="none" cap="none" strike="noStrike">
              <a:solidFill>
                <a:schemeClr val="dk1"/>
              </a:solidFill>
              <a:latin typeface="Calibri"/>
              <a:ea typeface="Calibri"/>
              <a:cs typeface="Calibri"/>
              <a:sym typeface="Calibri"/>
            </a:endParaRPr>
          </a:p>
        </p:txBody>
      </p:sp>
      <p:pic>
        <p:nvPicPr>
          <p:cNvPr descr="preencoded.png" id="984" name="Google Shape;984;g276a69b8916_0_138"/>
          <p:cNvPicPr preferRelativeResize="0"/>
          <p:nvPr/>
        </p:nvPicPr>
        <p:blipFill rotWithShape="1">
          <a:blip r:embed="rId6">
            <a:alphaModFix/>
          </a:blip>
          <a:srcRect b="0" l="0" r="0" t="0"/>
          <a:stretch/>
        </p:blipFill>
        <p:spPr>
          <a:xfrm>
            <a:off x="6091238" y="4360188"/>
            <a:ext cx="864037" cy="1533049"/>
          </a:xfrm>
          <a:prstGeom prst="rect">
            <a:avLst/>
          </a:prstGeom>
          <a:noFill/>
          <a:ln>
            <a:noFill/>
          </a:ln>
        </p:spPr>
      </p:pic>
      <p:sp>
        <p:nvSpPr>
          <p:cNvPr id="985" name="Google Shape;985;g276a69b8916_0_138"/>
          <p:cNvSpPr/>
          <p:nvPr/>
        </p:nvSpPr>
        <p:spPr>
          <a:xfrm>
            <a:off x="7214473" y="4299448"/>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601" u="none" cap="none" strike="noStrike">
                <a:solidFill>
                  <a:srgbClr val="FFD9BE"/>
                </a:solidFill>
                <a:latin typeface="Quattrocento"/>
                <a:ea typeface="Quattrocento"/>
                <a:cs typeface="Quattrocento"/>
                <a:sym typeface="Quattrocento"/>
              </a:rPr>
              <a:t>Material Recycling</a:t>
            </a:r>
            <a:endParaRPr b="1" i="0" sz="1601" u="none" cap="none" strike="noStrike">
              <a:solidFill>
                <a:schemeClr val="dk1"/>
              </a:solidFill>
              <a:latin typeface="Calibri"/>
              <a:ea typeface="Calibri"/>
              <a:cs typeface="Calibri"/>
              <a:sym typeface="Calibri"/>
            </a:endParaRPr>
          </a:p>
        </p:txBody>
      </p:sp>
      <p:sp>
        <p:nvSpPr>
          <p:cNvPr id="986" name="Google Shape;986;g276a69b8916_0_138"/>
          <p:cNvSpPr/>
          <p:nvPr/>
        </p:nvSpPr>
        <p:spPr>
          <a:xfrm>
            <a:off x="7214411" y="4599318"/>
            <a:ext cx="6811200" cy="8298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361" u="none" cap="none" strike="noStrike">
                <a:solidFill>
                  <a:srgbClr val="F9EEE7"/>
                </a:solidFill>
                <a:latin typeface="Quattrocento"/>
                <a:ea typeface="Quattrocento"/>
                <a:cs typeface="Quattrocento"/>
                <a:sym typeface="Quattrocento"/>
              </a:rPr>
              <a:t>Sustainable shipbuilding involves using recyclable materials and minimizing waste throughout the construction process. This includes using recycled steel, aluminum, and other materials, as well as employing efficient construction techniques to reduce waste.</a:t>
            </a:r>
            <a:endParaRPr b="0" i="0" sz="1361" u="none" cap="none" strike="noStrike">
              <a:solidFill>
                <a:schemeClr val="dk1"/>
              </a:solidFill>
              <a:latin typeface="Calibri"/>
              <a:ea typeface="Calibri"/>
              <a:cs typeface="Calibri"/>
              <a:sym typeface="Calibri"/>
            </a:endParaRPr>
          </a:p>
        </p:txBody>
      </p:sp>
      <p:pic>
        <p:nvPicPr>
          <p:cNvPr descr="preencoded.png" id="987" name="Google Shape;987;g276a69b8916_0_138"/>
          <p:cNvPicPr preferRelativeResize="0"/>
          <p:nvPr/>
        </p:nvPicPr>
        <p:blipFill rotWithShape="1">
          <a:blip r:embed="rId7">
            <a:alphaModFix/>
          </a:blip>
          <a:srcRect b="0" l="0" r="0" t="0"/>
          <a:stretch/>
        </p:blipFill>
        <p:spPr>
          <a:xfrm>
            <a:off x="6091238" y="5893237"/>
            <a:ext cx="864037" cy="1809631"/>
          </a:xfrm>
          <a:prstGeom prst="rect">
            <a:avLst/>
          </a:prstGeom>
          <a:noFill/>
          <a:ln>
            <a:noFill/>
          </a:ln>
        </p:spPr>
      </p:pic>
      <p:sp>
        <p:nvSpPr>
          <p:cNvPr id="988" name="Google Shape;988;g276a69b8916_0_138"/>
          <p:cNvSpPr/>
          <p:nvPr/>
        </p:nvSpPr>
        <p:spPr>
          <a:xfrm>
            <a:off x="7214476" y="5893225"/>
            <a:ext cx="49173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601" u="none" cap="none" strike="noStrike">
                <a:solidFill>
                  <a:srgbClr val="FFD9BE"/>
                </a:solidFill>
                <a:latin typeface="Quattrocento"/>
                <a:ea typeface="Quattrocento"/>
                <a:cs typeface="Quattrocento"/>
                <a:sym typeface="Quattrocento"/>
              </a:rPr>
              <a:t>Environmental Impact Assessment</a:t>
            </a:r>
            <a:endParaRPr b="1" i="0" sz="1601" u="none" cap="none" strike="noStrike">
              <a:solidFill>
                <a:schemeClr val="dk1"/>
              </a:solidFill>
              <a:latin typeface="Calibri"/>
              <a:ea typeface="Calibri"/>
              <a:cs typeface="Calibri"/>
              <a:sym typeface="Calibri"/>
            </a:endParaRPr>
          </a:p>
        </p:txBody>
      </p:sp>
      <p:sp>
        <p:nvSpPr>
          <p:cNvPr id="989" name="Google Shape;989;g276a69b8916_0_138"/>
          <p:cNvSpPr/>
          <p:nvPr/>
        </p:nvSpPr>
        <p:spPr>
          <a:xfrm>
            <a:off x="7214461" y="6147329"/>
            <a:ext cx="6811200" cy="11064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361" u="none" cap="none" strike="noStrike">
                <a:solidFill>
                  <a:srgbClr val="F9EEE7"/>
                </a:solidFill>
                <a:latin typeface="Quattrocento"/>
                <a:ea typeface="Quattrocento"/>
                <a:cs typeface="Quattrocento"/>
                <a:sym typeface="Quattrocento"/>
              </a:rPr>
              <a:t>Conducting thorough environmental impact assessments is crucial for evaluating the potential impact of ship design and operation on marine ecosystems. This helps ensure that ships are designed and operated responsibly, minimizing their environmental footprint.</a:t>
            </a:r>
            <a:endParaRPr b="0" i="0" sz="1361" u="none" cap="none" strike="noStrik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g2ea79af8a15_0_182"/>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g2ea79af8a15_0_182"/>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97" name="Google Shape;997;g2ea79af8a15_0_182"/>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998" name="Google Shape;998;g2ea79af8a15_0_182"/>
          <p:cNvSpPr/>
          <p:nvPr/>
        </p:nvSpPr>
        <p:spPr>
          <a:xfrm>
            <a:off x="864025" y="1163575"/>
            <a:ext cx="7834200" cy="2768652"/>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FFD9BE"/>
              </a:buClr>
              <a:buSzPts val="6312"/>
              <a:buFont typeface="Quattrocento"/>
              <a:buNone/>
            </a:pPr>
            <a:r>
              <a:rPr b="0" i="0" lang="en-US" sz="4800" u="none" cap="none" strike="noStrike">
                <a:solidFill>
                  <a:srgbClr val="FFD9BE"/>
                </a:solidFill>
                <a:latin typeface="Quattrocento"/>
                <a:ea typeface="Quattrocento"/>
                <a:cs typeface="Quattrocento"/>
                <a:sym typeface="Quattrocento"/>
              </a:rPr>
              <a:t>6</a:t>
            </a:r>
            <a:endParaRPr/>
          </a:p>
          <a:p>
            <a:pPr indent="0" lvl="0" marL="0" marR="0" rtl="0" algn="ctr">
              <a:lnSpc>
                <a:spcPct val="125000"/>
              </a:lnSpc>
              <a:spcBef>
                <a:spcPts val="0"/>
              </a:spcBef>
              <a:spcAft>
                <a:spcPts val="0"/>
              </a:spcAft>
              <a:buClr>
                <a:srgbClr val="FFD9BE"/>
              </a:buClr>
              <a:buSzPts val="6312"/>
              <a:buFont typeface="Quattrocento"/>
              <a:buNone/>
            </a:pPr>
            <a:r>
              <a:rPr b="0" i="0" lang="en-US" sz="4800" u="none" cap="none" strike="noStrike">
                <a:solidFill>
                  <a:srgbClr val="FFD9BE"/>
                </a:solidFill>
                <a:latin typeface="Quattrocento"/>
                <a:ea typeface="Quattrocento"/>
                <a:cs typeface="Quattrocento"/>
                <a:sym typeface="Quattrocento"/>
              </a:rPr>
              <a:t>Safety Aids</a:t>
            </a:r>
            <a:endParaRPr b="0" i="0" sz="4800" u="none" cap="none" strike="noStrike">
              <a:solidFill>
                <a:schemeClr val="dk1"/>
              </a:solidFill>
              <a:latin typeface="Calibri"/>
              <a:ea typeface="Calibri"/>
              <a:cs typeface="Calibri"/>
              <a:sym typeface="Calibri"/>
            </a:endParaRPr>
          </a:p>
        </p:txBody>
      </p:sp>
      <p:sp>
        <p:nvSpPr>
          <p:cNvPr id="999" name="Google Shape;999;g2ea79af8a15_0_182"/>
          <p:cNvSpPr/>
          <p:nvPr/>
        </p:nvSpPr>
        <p:spPr>
          <a:xfrm>
            <a:off x="864025" y="3932227"/>
            <a:ext cx="7416000" cy="23499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2400" u="none" cap="none" strike="noStrike">
                <a:solidFill>
                  <a:srgbClr val="F9EEE7"/>
                </a:solidFill>
                <a:latin typeface="Quattrocento"/>
                <a:ea typeface="Quattrocento"/>
                <a:cs typeface="Quattrocento"/>
                <a:sym typeface="Quattrocento"/>
              </a:rPr>
              <a:t>Let us see how standards throw light on essential safety gear onboard ships, highlighting their crucial roles in ensuring the well-being of passengers and crew.</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g2ea79af8a15_0_191"/>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g2ea79af8a15_0_191"/>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007" name="Google Shape;1007;g2ea79af8a15_0_191"/>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008" name="Google Shape;1008;g2ea79af8a15_0_191"/>
          <p:cNvSpPr/>
          <p:nvPr/>
        </p:nvSpPr>
        <p:spPr>
          <a:xfrm>
            <a:off x="6131243" y="337298"/>
            <a:ext cx="7854300" cy="1083900"/>
          </a:xfrm>
          <a:prstGeom prst="rect">
            <a:avLst/>
          </a:prstGeom>
          <a:noFill/>
          <a:ln>
            <a:noFill/>
          </a:ln>
        </p:spPr>
        <p:txBody>
          <a:bodyPr anchorCtr="0" anchor="t" bIns="45700" lIns="91425" spcFirstLastPara="1" rIns="91425" wrap="square" tIns="45700">
            <a:noAutofit/>
          </a:bodyPr>
          <a:lstStyle/>
          <a:p>
            <a:pPr indent="0" lvl="0" marL="0" marR="0" rtl="0" algn="ctr">
              <a:lnSpc>
                <a:spcPct val="124985"/>
              </a:lnSpc>
              <a:spcBef>
                <a:spcPts val="0"/>
              </a:spcBef>
              <a:spcAft>
                <a:spcPts val="0"/>
              </a:spcAft>
              <a:buClr>
                <a:srgbClr val="FFD9BE"/>
              </a:buClr>
              <a:buSzPts val="3414"/>
              <a:buFont typeface="Quattrocento"/>
              <a:buNone/>
            </a:pPr>
            <a:r>
              <a:rPr b="1" i="0" lang="en-US" sz="3600" u="none" cap="none" strike="noStrike">
                <a:solidFill>
                  <a:srgbClr val="FFD9BE"/>
                </a:solidFill>
                <a:latin typeface="Quattrocento"/>
                <a:ea typeface="Quattrocento"/>
                <a:cs typeface="Quattrocento"/>
                <a:sym typeface="Quattrocento"/>
              </a:rPr>
              <a:t>Importance of Safety Equipment on Ships</a:t>
            </a:r>
            <a:endParaRPr b="1" i="0" sz="3600" u="none" cap="none" strike="noStrike">
              <a:solidFill>
                <a:schemeClr val="dk1"/>
              </a:solidFill>
              <a:latin typeface="Calibri"/>
              <a:ea typeface="Calibri"/>
              <a:cs typeface="Calibri"/>
              <a:sym typeface="Calibri"/>
            </a:endParaRPr>
          </a:p>
        </p:txBody>
      </p:sp>
      <p:sp>
        <p:nvSpPr>
          <p:cNvPr id="1009" name="Google Shape;1009;g2ea79af8a15_0_191"/>
          <p:cNvSpPr/>
          <p:nvPr/>
        </p:nvSpPr>
        <p:spPr>
          <a:xfrm>
            <a:off x="6131243" y="2369225"/>
            <a:ext cx="414600" cy="4146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g2ea79af8a15_0_191"/>
          <p:cNvSpPr/>
          <p:nvPr/>
        </p:nvSpPr>
        <p:spPr>
          <a:xfrm>
            <a:off x="6292453" y="2446377"/>
            <a:ext cx="92100" cy="26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48"/>
              <a:buFont typeface="Quattrocento"/>
              <a:buNone/>
            </a:pPr>
            <a:r>
              <a:rPr b="0" i="0" lang="en-US" sz="2048" u="none" cap="none" strike="noStrike">
                <a:solidFill>
                  <a:srgbClr val="FFD9BE"/>
                </a:solidFill>
                <a:latin typeface="Quattrocento"/>
                <a:ea typeface="Quattrocento"/>
                <a:cs typeface="Quattrocento"/>
                <a:sym typeface="Quattrocento"/>
              </a:rPr>
              <a:t>1</a:t>
            </a:r>
            <a:endParaRPr b="0" i="0" sz="2048" u="none" cap="none" strike="noStrike">
              <a:solidFill>
                <a:schemeClr val="dk1"/>
              </a:solidFill>
              <a:latin typeface="Calibri"/>
              <a:ea typeface="Calibri"/>
              <a:cs typeface="Calibri"/>
              <a:sym typeface="Calibri"/>
            </a:endParaRPr>
          </a:p>
        </p:txBody>
      </p:sp>
      <p:sp>
        <p:nvSpPr>
          <p:cNvPr id="1011" name="Google Shape;1011;g2ea79af8a15_0_191"/>
          <p:cNvSpPr/>
          <p:nvPr/>
        </p:nvSpPr>
        <p:spPr>
          <a:xfrm>
            <a:off x="6729994" y="2175475"/>
            <a:ext cx="37548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707"/>
              <a:buFont typeface="Quattrocento"/>
              <a:buNone/>
            </a:pPr>
            <a:r>
              <a:rPr b="1" i="0" lang="en-US" sz="2400" u="none" cap="none" strike="noStrike">
                <a:solidFill>
                  <a:srgbClr val="FFD9BE"/>
                </a:solidFill>
                <a:latin typeface="Quattrocento"/>
                <a:ea typeface="Quattrocento"/>
                <a:cs typeface="Quattrocento"/>
                <a:sym typeface="Quattrocento"/>
              </a:rPr>
              <a:t>Safety and Rescue</a:t>
            </a:r>
            <a:endParaRPr b="1" i="0" sz="2400" u="none" cap="none" strike="noStrike">
              <a:solidFill>
                <a:schemeClr val="dk1"/>
              </a:solidFill>
              <a:latin typeface="Calibri"/>
              <a:ea typeface="Calibri"/>
              <a:cs typeface="Calibri"/>
              <a:sym typeface="Calibri"/>
            </a:endParaRPr>
          </a:p>
        </p:txBody>
      </p:sp>
      <p:sp>
        <p:nvSpPr>
          <p:cNvPr id="1012" name="Google Shape;1012;g2ea79af8a15_0_191"/>
          <p:cNvSpPr/>
          <p:nvPr/>
        </p:nvSpPr>
        <p:spPr>
          <a:xfrm>
            <a:off x="6730008" y="2589626"/>
            <a:ext cx="7255500" cy="589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51"/>
              <a:buFont typeface="Quattrocento"/>
              <a:buNone/>
            </a:pPr>
            <a:r>
              <a:rPr b="0" i="0" lang="en-US" sz="1800" u="none" cap="none" strike="noStrike">
                <a:solidFill>
                  <a:srgbClr val="F9EEE7"/>
                </a:solidFill>
                <a:latin typeface="Quattrocento"/>
                <a:ea typeface="Quattrocento"/>
                <a:cs typeface="Quattrocento"/>
                <a:sym typeface="Quattrocento"/>
              </a:rPr>
              <a:t>Ship safety equipment is vital for the protection of lives and property in the event of an emergency at sea.</a:t>
            </a:r>
            <a:endParaRPr b="0" i="0" sz="1800" u="none" cap="none" strike="noStrike">
              <a:solidFill>
                <a:schemeClr val="dk1"/>
              </a:solidFill>
              <a:latin typeface="Calibri"/>
              <a:ea typeface="Calibri"/>
              <a:cs typeface="Calibri"/>
              <a:sym typeface="Calibri"/>
            </a:endParaRPr>
          </a:p>
        </p:txBody>
      </p:sp>
      <p:sp>
        <p:nvSpPr>
          <p:cNvPr id="1013" name="Google Shape;1013;g2ea79af8a15_0_191"/>
          <p:cNvSpPr/>
          <p:nvPr/>
        </p:nvSpPr>
        <p:spPr>
          <a:xfrm>
            <a:off x="6131243" y="3731776"/>
            <a:ext cx="414600" cy="4146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g2ea79af8a15_0_191"/>
          <p:cNvSpPr/>
          <p:nvPr/>
        </p:nvSpPr>
        <p:spPr>
          <a:xfrm>
            <a:off x="6268760" y="3808928"/>
            <a:ext cx="139500" cy="26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48"/>
              <a:buFont typeface="Quattrocento"/>
              <a:buNone/>
            </a:pPr>
            <a:r>
              <a:rPr b="0" i="0" lang="en-US" sz="2048" u="none" cap="none" strike="noStrike">
                <a:solidFill>
                  <a:srgbClr val="FFD9BE"/>
                </a:solidFill>
                <a:latin typeface="Quattrocento"/>
                <a:ea typeface="Quattrocento"/>
                <a:cs typeface="Quattrocento"/>
                <a:sym typeface="Quattrocento"/>
              </a:rPr>
              <a:t>2</a:t>
            </a:r>
            <a:endParaRPr b="0" i="0" sz="2048" u="none" cap="none" strike="noStrike">
              <a:solidFill>
                <a:schemeClr val="dk1"/>
              </a:solidFill>
              <a:latin typeface="Calibri"/>
              <a:ea typeface="Calibri"/>
              <a:cs typeface="Calibri"/>
              <a:sym typeface="Calibri"/>
            </a:endParaRPr>
          </a:p>
        </p:txBody>
      </p:sp>
      <p:sp>
        <p:nvSpPr>
          <p:cNvPr id="1015" name="Google Shape;1015;g2ea79af8a15_0_191"/>
          <p:cNvSpPr/>
          <p:nvPr/>
        </p:nvSpPr>
        <p:spPr>
          <a:xfrm>
            <a:off x="6729990" y="3538025"/>
            <a:ext cx="62001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707"/>
              <a:buFont typeface="Quattrocento"/>
              <a:buNone/>
            </a:pPr>
            <a:r>
              <a:rPr b="1" i="0" lang="en-US" sz="2400" u="none" cap="none" strike="noStrike">
                <a:solidFill>
                  <a:srgbClr val="FFD9BE"/>
                </a:solidFill>
                <a:latin typeface="Quattrocento"/>
                <a:ea typeface="Quattrocento"/>
                <a:cs typeface="Quattrocento"/>
                <a:sym typeface="Quattrocento"/>
              </a:rPr>
              <a:t>Compliance and Regulations</a:t>
            </a:r>
            <a:endParaRPr b="1" i="0" sz="2400" u="none" cap="none" strike="noStrike">
              <a:solidFill>
                <a:schemeClr val="dk1"/>
              </a:solidFill>
              <a:latin typeface="Calibri"/>
              <a:ea typeface="Calibri"/>
              <a:cs typeface="Calibri"/>
              <a:sym typeface="Calibri"/>
            </a:endParaRPr>
          </a:p>
        </p:txBody>
      </p:sp>
      <p:sp>
        <p:nvSpPr>
          <p:cNvPr id="1016" name="Google Shape;1016;g2ea79af8a15_0_191"/>
          <p:cNvSpPr/>
          <p:nvPr/>
        </p:nvSpPr>
        <p:spPr>
          <a:xfrm>
            <a:off x="6730008" y="3966827"/>
            <a:ext cx="7255500" cy="589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51"/>
              <a:buFont typeface="Quattrocento"/>
              <a:buNone/>
            </a:pPr>
            <a:r>
              <a:rPr b="0" i="0" lang="en-US" sz="1800" u="none" cap="none" strike="noStrike">
                <a:solidFill>
                  <a:srgbClr val="F9EEE7"/>
                </a:solidFill>
                <a:latin typeface="Quattrocento"/>
                <a:ea typeface="Quattrocento"/>
                <a:cs typeface="Quattrocento"/>
                <a:sym typeface="Quattrocento"/>
              </a:rPr>
              <a:t>Maritime authorities mandate adherence to strict standards for safety equipment, ensuring compliance with international regulations.</a:t>
            </a:r>
            <a:endParaRPr b="0" i="0" sz="1800" u="none" cap="none" strike="noStrike">
              <a:solidFill>
                <a:schemeClr val="dk1"/>
              </a:solidFill>
              <a:latin typeface="Calibri"/>
              <a:ea typeface="Calibri"/>
              <a:cs typeface="Calibri"/>
              <a:sym typeface="Calibri"/>
            </a:endParaRPr>
          </a:p>
        </p:txBody>
      </p:sp>
      <p:sp>
        <p:nvSpPr>
          <p:cNvPr id="1017" name="Google Shape;1017;g2ea79af8a15_0_191"/>
          <p:cNvSpPr/>
          <p:nvPr/>
        </p:nvSpPr>
        <p:spPr>
          <a:xfrm>
            <a:off x="6131243" y="5094327"/>
            <a:ext cx="414600" cy="4146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g2ea79af8a15_0_191"/>
          <p:cNvSpPr/>
          <p:nvPr/>
        </p:nvSpPr>
        <p:spPr>
          <a:xfrm>
            <a:off x="6267688" y="5171480"/>
            <a:ext cx="141600" cy="26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48"/>
              <a:buFont typeface="Quattrocento"/>
              <a:buNone/>
            </a:pPr>
            <a:r>
              <a:rPr b="0" i="0" lang="en-US" sz="2048" u="none" cap="none" strike="noStrike">
                <a:solidFill>
                  <a:srgbClr val="FFD9BE"/>
                </a:solidFill>
                <a:latin typeface="Quattrocento"/>
                <a:ea typeface="Quattrocento"/>
                <a:cs typeface="Quattrocento"/>
                <a:sym typeface="Quattrocento"/>
              </a:rPr>
              <a:t>3</a:t>
            </a:r>
            <a:endParaRPr b="0" i="0" sz="2048" u="none" cap="none" strike="noStrike">
              <a:solidFill>
                <a:schemeClr val="dk1"/>
              </a:solidFill>
              <a:latin typeface="Calibri"/>
              <a:ea typeface="Calibri"/>
              <a:cs typeface="Calibri"/>
              <a:sym typeface="Calibri"/>
            </a:endParaRPr>
          </a:p>
        </p:txBody>
      </p:sp>
      <p:sp>
        <p:nvSpPr>
          <p:cNvPr id="1019" name="Google Shape;1019;g2ea79af8a15_0_191"/>
          <p:cNvSpPr/>
          <p:nvPr/>
        </p:nvSpPr>
        <p:spPr>
          <a:xfrm>
            <a:off x="6729986" y="4997450"/>
            <a:ext cx="59220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707"/>
              <a:buFont typeface="Quattrocento"/>
              <a:buNone/>
            </a:pPr>
            <a:r>
              <a:rPr b="1" i="0" lang="en-US" sz="2400" u="none" cap="none" strike="noStrike">
                <a:solidFill>
                  <a:srgbClr val="FFD9BE"/>
                </a:solidFill>
                <a:latin typeface="Quattrocento"/>
                <a:ea typeface="Quattrocento"/>
                <a:cs typeface="Quattrocento"/>
                <a:sym typeface="Quattrocento"/>
              </a:rPr>
              <a:t>Emergency Response</a:t>
            </a:r>
            <a:endParaRPr b="1" i="0" sz="2400" u="none" cap="none" strike="noStrike">
              <a:solidFill>
                <a:schemeClr val="dk1"/>
              </a:solidFill>
              <a:latin typeface="Calibri"/>
              <a:ea typeface="Calibri"/>
              <a:cs typeface="Calibri"/>
              <a:sym typeface="Calibri"/>
            </a:endParaRPr>
          </a:p>
        </p:txBody>
      </p:sp>
      <p:sp>
        <p:nvSpPr>
          <p:cNvPr id="1020" name="Google Shape;1020;g2ea79af8a15_0_191"/>
          <p:cNvSpPr/>
          <p:nvPr/>
        </p:nvSpPr>
        <p:spPr>
          <a:xfrm>
            <a:off x="6730008" y="5402541"/>
            <a:ext cx="7255500" cy="589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51"/>
              <a:buFont typeface="Quattrocento"/>
              <a:buNone/>
            </a:pPr>
            <a:r>
              <a:rPr b="0" i="0" lang="en-US" sz="1800" u="none" cap="none" strike="noStrike">
                <a:solidFill>
                  <a:srgbClr val="F9EEE7"/>
                </a:solidFill>
                <a:latin typeface="Quattrocento"/>
                <a:ea typeface="Quattrocento"/>
                <a:cs typeface="Quattrocento"/>
                <a:sym typeface="Quattrocento"/>
              </a:rPr>
              <a:t>Properly equipped ships enable swift and effective emergency response, increasing the chances of survival in dire situations.</a:t>
            </a:r>
            <a:endParaRPr b="0" i="0" sz="1800" u="none" cap="none" strike="noStrike">
              <a:solidFill>
                <a:schemeClr val="dk1"/>
              </a:solidFill>
              <a:latin typeface="Calibri"/>
              <a:ea typeface="Calibri"/>
              <a:cs typeface="Calibri"/>
              <a:sym typeface="Calibri"/>
            </a:endParaRPr>
          </a:p>
        </p:txBody>
      </p:sp>
      <p:sp>
        <p:nvSpPr>
          <p:cNvPr id="1021" name="Google Shape;1021;g2ea79af8a15_0_191"/>
          <p:cNvSpPr/>
          <p:nvPr/>
        </p:nvSpPr>
        <p:spPr>
          <a:xfrm>
            <a:off x="6131243" y="6456878"/>
            <a:ext cx="414600" cy="4146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g2ea79af8a15_0_191"/>
          <p:cNvSpPr/>
          <p:nvPr/>
        </p:nvSpPr>
        <p:spPr>
          <a:xfrm>
            <a:off x="6272451" y="6534031"/>
            <a:ext cx="132300" cy="26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048"/>
              <a:buFont typeface="Quattrocento"/>
              <a:buNone/>
            </a:pPr>
            <a:r>
              <a:rPr b="0" i="0" lang="en-US" sz="2048" u="none" cap="none" strike="noStrike">
                <a:solidFill>
                  <a:srgbClr val="FFD9BE"/>
                </a:solidFill>
                <a:latin typeface="Quattrocento"/>
                <a:ea typeface="Quattrocento"/>
                <a:cs typeface="Quattrocento"/>
                <a:sym typeface="Quattrocento"/>
              </a:rPr>
              <a:t>4</a:t>
            </a:r>
            <a:endParaRPr b="0" i="0" sz="2048" u="none" cap="none" strike="noStrike">
              <a:solidFill>
                <a:schemeClr val="dk1"/>
              </a:solidFill>
              <a:latin typeface="Calibri"/>
              <a:ea typeface="Calibri"/>
              <a:cs typeface="Calibri"/>
              <a:sym typeface="Calibri"/>
            </a:endParaRPr>
          </a:p>
        </p:txBody>
      </p:sp>
      <p:sp>
        <p:nvSpPr>
          <p:cNvPr id="1023" name="Google Shape;1023;g2ea79af8a15_0_191"/>
          <p:cNvSpPr/>
          <p:nvPr/>
        </p:nvSpPr>
        <p:spPr>
          <a:xfrm>
            <a:off x="6729965" y="6279750"/>
            <a:ext cx="49263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25014"/>
              </a:lnSpc>
              <a:spcBef>
                <a:spcPts val="0"/>
              </a:spcBef>
              <a:spcAft>
                <a:spcPts val="0"/>
              </a:spcAft>
              <a:buClr>
                <a:srgbClr val="FFD9BE"/>
              </a:buClr>
              <a:buSzPts val="1707"/>
              <a:buFont typeface="Quattrocento"/>
              <a:buNone/>
            </a:pPr>
            <a:r>
              <a:rPr b="1" i="0" lang="en-US" sz="2400" u="none" cap="none" strike="noStrike">
                <a:solidFill>
                  <a:srgbClr val="FFD9BE"/>
                </a:solidFill>
                <a:latin typeface="Quattrocento"/>
                <a:ea typeface="Quattrocento"/>
                <a:cs typeface="Quattrocento"/>
                <a:sym typeface="Quattrocento"/>
              </a:rPr>
              <a:t>Preventive Measures</a:t>
            </a:r>
            <a:endParaRPr b="1" i="0" sz="2400" u="none" cap="none" strike="noStrike">
              <a:solidFill>
                <a:schemeClr val="dk1"/>
              </a:solidFill>
              <a:latin typeface="Calibri"/>
              <a:ea typeface="Calibri"/>
              <a:cs typeface="Calibri"/>
              <a:sym typeface="Calibri"/>
            </a:endParaRPr>
          </a:p>
        </p:txBody>
      </p:sp>
      <p:sp>
        <p:nvSpPr>
          <p:cNvPr id="1024" name="Google Shape;1024;g2ea79af8a15_0_191"/>
          <p:cNvSpPr/>
          <p:nvPr/>
        </p:nvSpPr>
        <p:spPr>
          <a:xfrm>
            <a:off x="6729983" y="6677280"/>
            <a:ext cx="7255500" cy="589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9EEE7"/>
              </a:buClr>
              <a:buSzPts val="1451"/>
              <a:buFont typeface="Quattrocento"/>
              <a:buNone/>
            </a:pPr>
            <a:r>
              <a:rPr b="0" i="0" lang="en-US" sz="1800" u="none" cap="none" strike="noStrike">
                <a:solidFill>
                  <a:srgbClr val="F9EEE7"/>
                </a:solidFill>
                <a:latin typeface="Quattrocento"/>
                <a:ea typeface="Quattrocento"/>
                <a:cs typeface="Quattrocento"/>
                <a:sym typeface="Quattrocento"/>
              </a:rPr>
              <a:t>These tools play a proactive role in mitigating risks, contributing to the overall safety of marine operations.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g2ea79af8a15_0_215"/>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g2ea79af8a15_0_215"/>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g2ea79af8a15_0_215"/>
          <p:cNvSpPr/>
          <p:nvPr/>
        </p:nvSpPr>
        <p:spPr>
          <a:xfrm>
            <a:off x="968702" y="1317425"/>
            <a:ext cx="127065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Life Jackets: IS 6685 &amp; IS 17536  </a:t>
            </a:r>
            <a:endParaRPr b="1" i="0" sz="3600" u="none" cap="none" strike="noStrike">
              <a:solidFill>
                <a:schemeClr val="dk1"/>
              </a:solidFill>
              <a:latin typeface="Calibri"/>
              <a:ea typeface="Calibri"/>
              <a:cs typeface="Calibri"/>
              <a:sym typeface="Calibri"/>
            </a:endParaRPr>
          </a:p>
        </p:txBody>
      </p:sp>
      <p:sp>
        <p:nvSpPr>
          <p:cNvPr id="1033" name="Google Shape;1033;g2ea79af8a15_0_215"/>
          <p:cNvSpPr/>
          <p:nvPr/>
        </p:nvSpPr>
        <p:spPr>
          <a:xfrm>
            <a:off x="968693" y="2660571"/>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0" i="0" lang="en-US" sz="2400" u="none" cap="none" strike="noStrike">
                <a:solidFill>
                  <a:srgbClr val="FFD9BE"/>
                </a:solidFill>
                <a:latin typeface="Quattrocento"/>
                <a:ea typeface="Quattrocento"/>
                <a:cs typeface="Quattrocento"/>
                <a:sym typeface="Quattrocento"/>
              </a:rPr>
              <a:t>Types</a:t>
            </a:r>
            <a:endParaRPr b="0" i="0" sz="2400" u="none" cap="none" strike="noStrike">
              <a:solidFill>
                <a:schemeClr val="dk1"/>
              </a:solidFill>
              <a:latin typeface="Calibri"/>
              <a:ea typeface="Calibri"/>
              <a:cs typeface="Calibri"/>
              <a:sym typeface="Calibri"/>
            </a:endParaRPr>
          </a:p>
        </p:txBody>
      </p:sp>
      <p:sp>
        <p:nvSpPr>
          <p:cNvPr id="1034" name="Google Shape;1034;g2ea79af8a15_0_215"/>
          <p:cNvSpPr/>
          <p:nvPr/>
        </p:nvSpPr>
        <p:spPr>
          <a:xfrm>
            <a:off x="968700" y="3270523"/>
            <a:ext cx="3828900" cy="35553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844" u="none" cap="none" strike="noStrike">
                <a:solidFill>
                  <a:srgbClr val="F9EEE7"/>
                </a:solidFill>
                <a:latin typeface="Quattrocento"/>
                <a:ea typeface="Quattrocento"/>
                <a:cs typeface="Quattrocento"/>
                <a:sym typeface="Quattrocento"/>
              </a:rPr>
              <a:t>Life jackets come in different types, including inflatable, foam, and hybrid models, each designed for specific situations and individuals.</a:t>
            </a:r>
            <a:endParaRPr b="0" i="0" sz="1844" u="none" cap="none" strike="noStrike">
              <a:solidFill>
                <a:schemeClr val="dk1"/>
              </a:solidFill>
              <a:latin typeface="Calibri"/>
              <a:ea typeface="Calibri"/>
              <a:cs typeface="Calibri"/>
              <a:sym typeface="Calibri"/>
            </a:endParaRPr>
          </a:p>
        </p:txBody>
      </p:sp>
      <p:sp>
        <p:nvSpPr>
          <p:cNvPr id="1035" name="Google Shape;1035;g2ea79af8a15_0_215"/>
          <p:cNvSpPr/>
          <p:nvPr/>
        </p:nvSpPr>
        <p:spPr>
          <a:xfrm>
            <a:off x="1363623" y="5467945"/>
            <a:ext cx="3434100" cy="395100"/>
          </a:xfrm>
          <a:prstGeom prst="rect">
            <a:avLst/>
          </a:prstGeom>
          <a:noFill/>
          <a:ln>
            <a:noFill/>
          </a:ln>
        </p:spPr>
        <p:txBody>
          <a:bodyPr anchorCtr="0" anchor="t" bIns="45700" lIns="91425" spcFirstLastPara="1" rIns="91425" wrap="square" tIns="45700">
            <a:noAutofit/>
          </a:bodyPr>
          <a:lstStyle/>
          <a:p>
            <a:pPr indent="-336550" lvl="0" marL="342900" marR="0" rtl="0" algn="l">
              <a:lnSpc>
                <a:spcPct val="159979"/>
              </a:lnSpc>
              <a:spcBef>
                <a:spcPts val="0"/>
              </a:spcBef>
              <a:spcAft>
                <a:spcPts val="0"/>
              </a:spcAft>
              <a:buClr>
                <a:srgbClr val="F9EEE7"/>
              </a:buClr>
              <a:buSzPts val="1844"/>
              <a:buFont typeface="Calibri"/>
              <a:buAutoNum type="arabicPeriod"/>
            </a:pPr>
            <a:r>
              <a:rPr b="0" i="0" lang="en-US" sz="1844" u="none" cap="none" strike="noStrike">
                <a:solidFill>
                  <a:srgbClr val="F9EEE7"/>
                </a:solidFill>
                <a:latin typeface="Quattrocento"/>
                <a:ea typeface="Quattrocento"/>
                <a:cs typeface="Quattrocento"/>
                <a:sym typeface="Quattrocento"/>
              </a:rPr>
              <a:t>Inflatable</a:t>
            </a:r>
            <a:endParaRPr b="0" i="0" sz="1844" u="none" cap="none" strike="noStrike">
              <a:solidFill>
                <a:schemeClr val="dk1"/>
              </a:solidFill>
              <a:latin typeface="Calibri"/>
              <a:ea typeface="Calibri"/>
              <a:cs typeface="Calibri"/>
              <a:sym typeface="Calibri"/>
            </a:endParaRPr>
          </a:p>
        </p:txBody>
      </p:sp>
      <p:sp>
        <p:nvSpPr>
          <p:cNvPr id="1036" name="Google Shape;1036;g2ea79af8a15_0_215"/>
          <p:cNvSpPr/>
          <p:nvPr/>
        </p:nvSpPr>
        <p:spPr>
          <a:xfrm>
            <a:off x="1363623" y="5949315"/>
            <a:ext cx="3434100" cy="395100"/>
          </a:xfrm>
          <a:prstGeom prst="rect">
            <a:avLst/>
          </a:prstGeom>
          <a:noFill/>
          <a:ln>
            <a:noFill/>
          </a:ln>
        </p:spPr>
        <p:txBody>
          <a:bodyPr anchorCtr="0" anchor="t" bIns="45700" lIns="91425" spcFirstLastPara="1" rIns="91425" wrap="square" tIns="45700">
            <a:noAutofit/>
          </a:bodyPr>
          <a:lstStyle/>
          <a:p>
            <a:pPr indent="-336550" lvl="0" marL="342900" marR="0" rtl="0" algn="l">
              <a:lnSpc>
                <a:spcPct val="159979"/>
              </a:lnSpc>
              <a:spcBef>
                <a:spcPts val="0"/>
              </a:spcBef>
              <a:spcAft>
                <a:spcPts val="0"/>
              </a:spcAft>
              <a:buClr>
                <a:srgbClr val="F9EEE7"/>
              </a:buClr>
              <a:buSzPts val="1844"/>
              <a:buFont typeface="Calibri"/>
              <a:buAutoNum type="arabicPeriod" startAt="2"/>
            </a:pPr>
            <a:r>
              <a:rPr b="0" i="0" lang="en-US" sz="1844" u="none" cap="none" strike="noStrike">
                <a:solidFill>
                  <a:srgbClr val="F9EEE7"/>
                </a:solidFill>
                <a:latin typeface="Quattrocento"/>
                <a:ea typeface="Quattrocento"/>
                <a:cs typeface="Quattrocento"/>
                <a:sym typeface="Quattrocento"/>
              </a:rPr>
              <a:t>Foam</a:t>
            </a:r>
            <a:endParaRPr b="0" i="0" sz="1844" u="none" cap="none" strike="noStrike">
              <a:solidFill>
                <a:schemeClr val="dk1"/>
              </a:solidFill>
              <a:latin typeface="Calibri"/>
              <a:ea typeface="Calibri"/>
              <a:cs typeface="Calibri"/>
              <a:sym typeface="Calibri"/>
            </a:endParaRPr>
          </a:p>
        </p:txBody>
      </p:sp>
      <p:sp>
        <p:nvSpPr>
          <p:cNvPr id="1037" name="Google Shape;1037;g2ea79af8a15_0_215"/>
          <p:cNvSpPr/>
          <p:nvPr/>
        </p:nvSpPr>
        <p:spPr>
          <a:xfrm>
            <a:off x="1363623" y="6430685"/>
            <a:ext cx="3434100" cy="395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9979"/>
              </a:lnSpc>
              <a:spcBef>
                <a:spcPts val="0"/>
              </a:spcBef>
              <a:spcAft>
                <a:spcPts val="0"/>
              </a:spcAft>
              <a:buClr>
                <a:srgbClr val="F9EEE7"/>
              </a:buClr>
              <a:buSzPts val="1944"/>
              <a:buFont typeface="Calibri"/>
              <a:buAutoNum type="arabicPeriod" startAt="3"/>
            </a:pPr>
            <a:r>
              <a:rPr b="0" i="0" lang="en-US" sz="1944" u="none" cap="none" strike="noStrike">
                <a:solidFill>
                  <a:srgbClr val="F9EEE7"/>
                </a:solidFill>
                <a:latin typeface="Quattrocento"/>
                <a:ea typeface="Quattrocento"/>
                <a:cs typeface="Quattrocento"/>
                <a:sym typeface="Quattrocento"/>
              </a:rPr>
              <a:t>Hybrid</a:t>
            </a:r>
            <a:endParaRPr b="0" i="0" sz="1844" u="none" cap="none" strike="noStrike">
              <a:solidFill>
                <a:schemeClr val="dk1"/>
              </a:solidFill>
              <a:latin typeface="Calibri"/>
              <a:ea typeface="Calibri"/>
              <a:cs typeface="Calibri"/>
              <a:sym typeface="Calibri"/>
            </a:endParaRPr>
          </a:p>
        </p:txBody>
      </p:sp>
      <p:sp>
        <p:nvSpPr>
          <p:cNvPr id="1038" name="Google Shape;1038;g2ea79af8a15_0_215"/>
          <p:cNvSpPr/>
          <p:nvPr/>
        </p:nvSpPr>
        <p:spPr>
          <a:xfrm>
            <a:off x="5407462" y="2660571"/>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0" i="0" lang="en-US" sz="2400" u="none" cap="none" strike="noStrike">
                <a:solidFill>
                  <a:srgbClr val="FFD9BE"/>
                </a:solidFill>
                <a:latin typeface="Quattrocento"/>
                <a:ea typeface="Quattrocento"/>
                <a:cs typeface="Quattrocento"/>
                <a:sym typeface="Quattrocento"/>
              </a:rPr>
              <a:t>IS 6685</a:t>
            </a:r>
            <a:endParaRPr b="0" i="0" sz="2400" u="none" cap="none" strike="noStrike">
              <a:solidFill>
                <a:schemeClr val="dk1"/>
              </a:solidFill>
              <a:latin typeface="Calibri"/>
              <a:ea typeface="Calibri"/>
              <a:cs typeface="Calibri"/>
              <a:sym typeface="Calibri"/>
            </a:endParaRPr>
          </a:p>
        </p:txBody>
      </p:sp>
      <p:sp>
        <p:nvSpPr>
          <p:cNvPr id="1039" name="Google Shape;1039;g2ea79af8a15_0_215"/>
          <p:cNvSpPr/>
          <p:nvPr/>
        </p:nvSpPr>
        <p:spPr>
          <a:xfrm>
            <a:off x="5407462" y="3270528"/>
            <a:ext cx="3828900" cy="19752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944" u="none" cap="none" strike="noStrike">
                <a:solidFill>
                  <a:srgbClr val="F9EEE7"/>
                </a:solidFill>
                <a:latin typeface="Quattrocento"/>
                <a:ea typeface="Quattrocento"/>
                <a:cs typeface="Quattrocento"/>
                <a:sym typeface="Quattrocento"/>
              </a:rPr>
              <a:t>The standard specifies the design, construction, and performance of life jackets to ensure optimal safety.</a:t>
            </a:r>
            <a:endParaRPr b="0" i="0" sz="1944" u="none" cap="none" strike="noStrike">
              <a:solidFill>
                <a:schemeClr val="dk1"/>
              </a:solidFill>
              <a:latin typeface="Calibri"/>
              <a:ea typeface="Calibri"/>
              <a:cs typeface="Calibri"/>
              <a:sym typeface="Calibri"/>
            </a:endParaRPr>
          </a:p>
        </p:txBody>
      </p:sp>
      <p:sp>
        <p:nvSpPr>
          <p:cNvPr id="1040" name="Google Shape;1040;g2ea79af8a15_0_215"/>
          <p:cNvSpPr/>
          <p:nvPr/>
        </p:nvSpPr>
        <p:spPr>
          <a:xfrm>
            <a:off x="9846231" y="2660571"/>
            <a:ext cx="2904600" cy="363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2287"/>
              <a:buFont typeface="Quattrocento"/>
              <a:buNone/>
            </a:pPr>
            <a:r>
              <a:rPr b="0" i="0" lang="en-US" sz="2400" u="none" cap="none" strike="noStrike">
                <a:solidFill>
                  <a:srgbClr val="FFD9BE"/>
                </a:solidFill>
                <a:latin typeface="Quattrocento"/>
                <a:ea typeface="Quattrocento"/>
                <a:cs typeface="Quattrocento"/>
                <a:sym typeface="Quattrocento"/>
              </a:rPr>
              <a:t>IS 17536</a:t>
            </a:r>
            <a:endParaRPr b="0" i="0" sz="2400" u="none" cap="none" strike="noStrike">
              <a:solidFill>
                <a:schemeClr val="dk1"/>
              </a:solidFill>
              <a:latin typeface="Calibri"/>
              <a:ea typeface="Calibri"/>
              <a:cs typeface="Calibri"/>
              <a:sym typeface="Calibri"/>
            </a:endParaRPr>
          </a:p>
        </p:txBody>
      </p:sp>
      <p:sp>
        <p:nvSpPr>
          <p:cNvPr id="1041" name="Google Shape;1041;g2ea79af8a15_0_215"/>
          <p:cNvSpPr/>
          <p:nvPr/>
        </p:nvSpPr>
        <p:spPr>
          <a:xfrm>
            <a:off x="9846225" y="3270524"/>
            <a:ext cx="3828900" cy="2308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944" u="none" cap="none" strike="noStrike">
                <a:solidFill>
                  <a:srgbClr val="F9EEE7"/>
                </a:solidFill>
                <a:latin typeface="Quattrocento"/>
                <a:ea typeface="Quattrocento"/>
                <a:cs typeface="Quattrocento"/>
                <a:sym typeface="Quattrocento"/>
              </a:rPr>
              <a:t>Ships and marine technology - Servicing of inflatable life-saving appliances - Part 3: Inflatable lifejackets</a:t>
            </a:r>
            <a:endParaRPr/>
          </a:p>
          <a:p>
            <a:pPr indent="0" lvl="0" marL="0" marR="0" rtl="0" algn="l">
              <a:lnSpc>
                <a:spcPct val="100000"/>
              </a:lnSpc>
              <a:spcBef>
                <a:spcPts val="0"/>
              </a:spcBef>
              <a:spcAft>
                <a:spcPts val="0"/>
              </a:spcAft>
              <a:buNone/>
            </a:pPr>
            <a:r>
              <a:t/>
            </a:r>
            <a:endParaRPr b="0" i="0" sz="1944" u="none" cap="none" strike="noStrike">
              <a:solidFill>
                <a:srgbClr val="F9EEE7"/>
              </a:solidFill>
              <a:latin typeface="Quattrocento"/>
              <a:ea typeface="Quattrocento"/>
              <a:cs typeface="Quattrocento"/>
              <a:sym typeface="Quattrocento"/>
            </a:endParaRPr>
          </a:p>
          <a:p>
            <a:pPr indent="0" lvl="0" marL="0" marR="0" rtl="0" algn="just">
              <a:lnSpc>
                <a:spcPct val="100000"/>
              </a:lnSpc>
              <a:spcBef>
                <a:spcPts val="0"/>
              </a:spcBef>
              <a:spcAft>
                <a:spcPts val="0"/>
              </a:spcAft>
              <a:buNone/>
            </a:pPr>
            <a:r>
              <a:rPr b="0" i="0" lang="en-US" sz="1944" u="none" cap="none" strike="noStrike">
                <a:solidFill>
                  <a:srgbClr val="F9EEE7"/>
                </a:solidFill>
                <a:latin typeface="Quattrocento"/>
                <a:ea typeface="Quattrocento"/>
                <a:cs typeface="Quattrocento"/>
                <a:sym typeface="Quattrocento"/>
              </a:rPr>
              <a:t>Scope: This document provides provisions for servicing stations conducting servicing of inflatable lifejackets, including, but not limited to, those subject to SOLAS III/20.8.</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g2ea79af8a15_0_242"/>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g2ea79af8a15_0_242"/>
          <p:cNvSpPr/>
          <p:nvPr/>
        </p:nvSpPr>
        <p:spPr>
          <a:xfrm>
            <a:off x="0" y="0"/>
            <a:ext cx="14630400" cy="82299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049" name="Google Shape;1049;g2ea79af8a15_0_242"/>
          <p:cNvPicPr preferRelativeResize="0"/>
          <p:nvPr/>
        </p:nvPicPr>
        <p:blipFill rotWithShape="1">
          <a:blip r:embed="rId3">
            <a:alphaModFix/>
          </a:blip>
          <a:srcRect b="0" l="0" r="0" t="0"/>
          <a:stretch/>
        </p:blipFill>
        <p:spPr>
          <a:xfrm>
            <a:off x="0" y="0"/>
            <a:ext cx="14630400" cy="2452449"/>
          </a:xfrm>
          <a:prstGeom prst="rect">
            <a:avLst/>
          </a:prstGeom>
          <a:noFill/>
          <a:ln>
            <a:noFill/>
          </a:ln>
        </p:spPr>
      </p:pic>
      <p:sp>
        <p:nvSpPr>
          <p:cNvPr id="1050" name="Google Shape;1050;g2ea79af8a15_0_242"/>
          <p:cNvSpPr/>
          <p:nvPr/>
        </p:nvSpPr>
        <p:spPr>
          <a:xfrm>
            <a:off x="1581500" y="2991925"/>
            <a:ext cx="11172900" cy="1154100"/>
          </a:xfrm>
          <a:prstGeom prst="rect">
            <a:avLst/>
          </a:prstGeom>
          <a:noFill/>
          <a:ln>
            <a:noFill/>
          </a:ln>
        </p:spPr>
        <p:txBody>
          <a:bodyPr anchorCtr="0" anchor="t" bIns="45700" lIns="91425" spcFirstLastPara="1" rIns="91425" wrap="square" tIns="45700">
            <a:noAutofit/>
          </a:bodyPr>
          <a:lstStyle/>
          <a:p>
            <a:pPr indent="0" lvl="0" marL="0" marR="0" rtl="0" algn="ctr">
              <a:lnSpc>
                <a:spcPct val="125041"/>
              </a:lnSpc>
              <a:spcBef>
                <a:spcPts val="0"/>
              </a:spcBef>
              <a:spcAft>
                <a:spcPts val="0"/>
              </a:spcAft>
              <a:buClr>
                <a:srgbClr val="FFD9BE"/>
              </a:buClr>
              <a:buSzPts val="3634"/>
              <a:buFont typeface="Quattrocento"/>
              <a:buNone/>
            </a:pPr>
            <a:r>
              <a:rPr b="1" i="0" lang="en-US" sz="3634" u="none" cap="none" strike="noStrike">
                <a:solidFill>
                  <a:srgbClr val="FFD9BE"/>
                </a:solidFill>
                <a:latin typeface="Quattrocento"/>
                <a:ea typeface="Quattrocento"/>
                <a:cs typeface="Quattrocento"/>
                <a:sym typeface="Quattrocento"/>
              </a:rPr>
              <a:t>IS 11461 - Life Rafts: Deployment, Capacity, and Maintenance</a:t>
            </a:r>
            <a:endParaRPr b="1" i="0" sz="3634" u="none" cap="none" strike="noStrike">
              <a:solidFill>
                <a:schemeClr val="dk1"/>
              </a:solidFill>
              <a:latin typeface="Calibri"/>
              <a:ea typeface="Calibri"/>
              <a:cs typeface="Calibri"/>
              <a:sym typeface="Calibri"/>
            </a:endParaRPr>
          </a:p>
        </p:txBody>
      </p:sp>
      <p:pic>
        <p:nvPicPr>
          <p:cNvPr descr="preencoded.png" id="1051" name="Google Shape;1051;g2ea79af8a15_0_242"/>
          <p:cNvPicPr preferRelativeResize="0"/>
          <p:nvPr/>
        </p:nvPicPr>
        <p:blipFill rotWithShape="1">
          <a:blip r:embed="rId4">
            <a:alphaModFix/>
          </a:blip>
          <a:srcRect b="0" l="0" r="0" t="0"/>
          <a:stretch/>
        </p:blipFill>
        <p:spPr>
          <a:xfrm>
            <a:off x="2271593" y="4440079"/>
            <a:ext cx="3362325" cy="784741"/>
          </a:xfrm>
          <a:prstGeom prst="rect">
            <a:avLst/>
          </a:prstGeom>
          <a:noFill/>
          <a:ln>
            <a:noFill/>
          </a:ln>
        </p:spPr>
      </p:pic>
      <p:sp>
        <p:nvSpPr>
          <p:cNvPr id="1052" name="Google Shape;1052;g2ea79af8a15_0_242"/>
          <p:cNvSpPr/>
          <p:nvPr/>
        </p:nvSpPr>
        <p:spPr>
          <a:xfrm>
            <a:off x="2467689" y="5519023"/>
            <a:ext cx="2308200" cy="288600"/>
          </a:xfrm>
          <a:prstGeom prst="rect">
            <a:avLst/>
          </a:prstGeom>
          <a:noFill/>
          <a:ln>
            <a:noFill/>
          </a:ln>
        </p:spPr>
        <p:txBody>
          <a:bodyPr anchorCtr="0" anchor="t" bIns="45700" lIns="91425" spcFirstLastPara="1" rIns="91425" wrap="square" tIns="45700">
            <a:noAutofit/>
          </a:bodyPr>
          <a:lstStyle/>
          <a:p>
            <a:pPr indent="0" lvl="0" marL="0" marR="0" rtl="0" algn="l">
              <a:lnSpc>
                <a:spcPct val="124972"/>
              </a:lnSpc>
              <a:spcBef>
                <a:spcPts val="0"/>
              </a:spcBef>
              <a:spcAft>
                <a:spcPts val="0"/>
              </a:spcAft>
              <a:buClr>
                <a:srgbClr val="FFD9BE"/>
              </a:buClr>
              <a:buSzPts val="1818"/>
              <a:buFont typeface="Quattrocento"/>
              <a:buNone/>
            </a:pPr>
            <a:r>
              <a:rPr b="1" i="0" lang="en-US" sz="1818" u="none" cap="none" strike="noStrike">
                <a:solidFill>
                  <a:srgbClr val="FFD9BE"/>
                </a:solidFill>
                <a:latin typeface="Quattrocento"/>
                <a:ea typeface="Quattrocento"/>
                <a:cs typeface="Quattrocento"/>
                <a:sym typeface="Quattrocento"/>
              </a:rPr>
              <a:t>Deployment</a:t>
            </a:r>
            <a:endParaRPr b="1" i="0" sz="1818" u="none" cap="none" strike="noStrike">
              <a:solidFill>
                <a:schemeClr val="dk1"/>
              </a:solidFill>
              <a:latin typeface="Calibri"/>
              <a:ea typeface="Calibri"/>
              <a:cs typeface="Calibri"/>
              <a:sym typeface="Calibri"/>
            </a:endParaRPr>
          </a:p>
        </p:txBody>
      </p:sp>
      <p:sp>
        <p:nvSpPr>
          <p:cNvPr id="1053" name="Google Shape;1053;g2ea79af8a15_0_242"/>
          <p:cNvSpPr/>
          <p:nvPr/>
        </p:nvSpPr>
        <p:spPr>
          <a:xfrm>
            <a:off x="2467689" y="5925145"/>
            <a:ext cx="2970000" cy="12555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F9EEE7"/>
              </a:buClr>
              <a:buSzPts val="1545"/>
              <a:buFont typeface="Quattrocento"/>
              <a:buNone/>
            </a:pPr>
            <a:r>
              <a:rPr b="0" i="0" lang="en-US" sz="1800" u="none" cap="none" strike="noStrike">
                <a:solidFill>
                  <a:srgbClr val="F9EEE7"/>
                </a:solidFill>
                <a:latin typeface="Quattrocento"/>
                <a:ea typeface="Quattrocento"/>
                <a:cs typeface="Quattrocento"/>
                <a:sym typeface="Quattrocento"/>
              </a:rPr>
              <a:t>Life rafts are designed for rapid deployment, typically launched using a davit or other specialized mechanisms.</a:t>
            </a:r>
            <a:endParaRPr b="0" i="0" sz="1800" u="none" cap="none" strike="noStrike">
              <a:solidFill>
                <a:schemeClr val="dk1"/>
              </a:solidFill>
              <a:latin typeface="Calibri"/>
              <a:ea typeface="Calibri"/>
              <a:cs typeface="Calibri"/>
              <a:sym typeface="Calibri"/>
            </a:endParaRPr>
          </a:p>
        </p:txBody>
      </p:sp>
      <p:pic>
        <p:nvPicPr>
          <p:cNvPr descr="preencoded.png" id="1054" name="Google Shape;1054;g2ea79af8a15_0_242"/>
          <p:cNvPicPr preferRelativeResize="0"/>
          <p:nvPr/>
        </p:nvPicPr>
        <p:blipFill rotWithShape="1">
          <a:blip r:embed="rId5">
            <a:alphaModFix/>
          </a:blip>
          <a:srcRect b="0" l="0" r="0" t="0"/>
          <a:stretch/>
        </p:blipFill>
        <p:spPr>
          <a:xfrm>
            <a:off x="5633918" y="4440079"/>
            <a:ext cx="3362325" cy="784741"/>
          </a:xfrm>
          <a:prstGeom prst="rect">
            <a:avLst/>
          </a:prstGeom>
          <a:noFill/>
          <a:ln>
            <a:noFill/>
          </a:ln>
        </p:spPr>
      </p:pic>
      <p:sp>
        <p:nvSpPr>
          <p:cNvPr id="1055" name="Google Shape;1055;g2ea79af8a15_0_242"/>
          <p:cNvSpPr/>
          <p:nvPr/>
        </p:nvSpPr>
        <p:spPr>
          <a:xfrm>
            <a:off x="5830014" y="5519023"/>
            <a:ext cx="2308200" cy="288600"/>
          </a:xfrm>
          <a:prstGeom prst="rect">
            <a:avLst/>
          </a:prstGeom>
          <a:noFill/>
          <a:ln>
            <a:noFill/>
          </a:ln>
        </p:spPr>
        <p:txBody>
          <a:bodyPr anchorCtr="0" anchor="t" bIns="45700" lIns="91425" spcFirstLastPara="1" rIns="91425" wrap="square" tIns="45700">
            <a:noAutofit/>
          </a:bodyPr>
          <a:lstStyle/>
          <a:p>
            <a:pPr indent="0" lvl="0" marL="0" marR="0" rtl="0" algn="l">
              <a:lnSpc>
                <a:spcPct val="124972"/>
              </a:lnSpc>
              <a:spcBef>
                <a:spcPts val="0"/>
              </a:spcBef>
              <a:spcAft>
                <a:spcPts val="0"/>
              </a:spcAft>
              <a:buClr>
                <a:srgbClr val="FFD9BE"/>
              </a:buClr>
              <a:buSzPts val="1818"/>
              <a:buFont typeface="Quattrocento"/>
              <a:buNone/>
            </a:pPr>
            <a:r>
              <a:rPr b="1" i="0" lang="en-US" sz="1818" u="none" cap="none" strike="noStrike">
                <a:solidFill>
                  <a:srgbClr val="FFD9BE"/>
                </a:solidFill>
                <a:latin typeface="Quattrocento"/>
                <a:ea typeface="Quattrocento"/>
                <a:cs typeface="Quattrocento"/>
                <a:sym typeface="Quattrocento"/>
              </a:rPr>
              <a:t>Capacity</a:t>
            </a:r>
            <a:endParaRPr b="1" i="0" sz="1818" u="none" cap="none" strike="noStrike">
              <a:solidFill>
                <a:schemeClr val="dk1"/>
              </a:solidFill>
              <a:latin typeface="Calibri"/>
              <a:ea typeface="Calibri"/>
              <a:cs typeface="Calibri"/>
              <a:sym typeface="Calibri"/>
            </a:endParaRPr>
          </a:p>
        </p:txBody>
      </p:sp>
      <p:sp>
        <p:nvSpPr>
          <p:cNvPr id="1056" name="Google Shape;1056;g2ea79af8a15_0_242"/>
          <p:cNvSpPr/>
          <p:nvPr/>
        </p:nvSpPr>
        <p:spPr>
          <a:xfrm>
            <a:off x="5830014" y="5925145"/>
            <a:ext cx="2970000" cy="12555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F9EEE7"/>
              </a:buClr>
              <a:buSzPts val="1545"/>
              <a:buFont typeface="Quattrocento"/>
              <a:buNone/>
            </a:pPr>
            <a:r>
              <a:rPr b="0" i="0" lang="en-US" sz="1800" u="none" cap="none" strike="noStrike">
                <a:solidFill>
                  <a:srgbClr val="F9EEE7"/>
                </a:solidFill>
                <a:latin typeface="Quattrocento"/>
                <a:ea typeface="Quattrocento"/>
                <a:cs typeface="Quattrocento"/>
                <a:sym typeface="Quattrocento"/>
              </a:rPr>
              <a:t>Each raft has a specified capacity based on its size and design, ensuring enough space for all passengers and crew.</a:t>
            </a:r>
            <a:endParaRPr b="0" i="0" sz="1800" u="none" cap="none" strike="noStrike">
              <a:solidFill>
                <a:schemeClr val="dk1"/>
              </a:solidFill>
              <a:latin typeface="Calibri"/>
              <a:ea typeface="Calibri"/>
              <a:cs typeface="Calibri"/>
              <a:sym typeface="Calibri"/>
            </a:endParaRPr>
          </a:p>
        </p:txBody>
      </p:sp>
      <p:pic>
        <p:nvPicPr>
          <p:cNvPr descr="preencoded.png" id="1057" name="Google Shape;1057;g2ea79af8a15_0_242"/>
          <p:cNvPicPr preferRelativeResize="0"/>
          <p:nvPr/>
        </p:nvPicPr>
        <p:blipFill rotWithShape="1">
          <a:blip r:embed="rId6">
            <a:alphaModFix/>
          </a:blip>
          <a:srcRect b="0" l="0" r="0" t="0"/>
          <a:stretch/>
        </p:blipFill>
        <p:spPr>
          <a:xfrm>
            <a:off x="8996243" y="4440079"/>
            <a:ext cx="3362444" cy="784741"/>
          </a:xfrm>
          <a:prstGeom prst="rect">
            <a:avLst/>
          </a:prstGeom>
          <a:noFill/>
          <a:ln>
            <a:noFill/>
          </a:ln>
        </p:spPr>
      </p:pic>
      <p:sp>
        <p:nvSpPr>
          <p:cNvPr id="1058" name="Google Shape;1058;g2ea79af8a15_0_242"/>
          <p:cNvSpPr/>
          <p:nvPr/>
        </p:nvSpPr>
        <p:spPr>
          <a:xfrm>
            <a:off x="9192339" y="5519023"/>
            <a:ext cx="2308200" cy="288600"/>
          </a:xfrm>
          <a:prstGeom prst="rect">
            <a:avLst/>
          </a:prstGeom>
          <a:noFill/>
          <a:ln>
            <a:noFill/>
          </a:ln>
        </p:spPr>
        <p:txBody>
          <a:bodyPr anchorCtr="0" anchor="t" bIns="45700" lIns="91425" spcFirstLastPara="1" rIns="91425" wrap="square" tIns="45700">
            <a:noAutofit/>
          </a:bodyPr>
          <a:lstStyle/>
          <a:p>
            <a:pPr indent="0" lvl="0" marL="0" marR="0" rtl="0" algn="l">
              <a:lnSpc>
                <a:spcPct val="124972"/>
              </a:lnSpc>
              <a:spcBef>
                <a:spcPts val="0"/>
              </a:spcBef>
              <a:spcAft>
                <a:spcPts val="0"/>
              </a:spcAft>
              <a:buClr>
                <a:srgbClr val="FFD9BE"/>
              </a:buClr>
              <a:buSzPts val="1818"/>
              <a:buFont typeface="Quattrocento"/>
              <a:buNone/>
            </a:pPr>
            <a:r>
              <a:rPr b="1" i="0" lang="en-US" sz="1818" u="none" cap="none" strike="noStrike">
                <a:solidFill>
                  <a:srgbClr val="FFD9BE"/>
                </a:solidFill>
                <a:latin typeface="Quattrocento"/>
                <a:ea typeface="Quattrocento"/>
                <a:cs typeface="Quattrocento"/>
                <a:sym typeface="Quattrocento"/>
              </a:rPr>
              <a:t>Maintenance</a:t>
            </a:r>
            <a:endParaRPr b="1" i="0" sz="1818" u="none" cap="none" strike="noStrike">
              <a:solidFill>
                <a:schemeClr val="dk1"/>
              </a:solidFill>
              <a:latin typeface="Calibri"/>
              <a:ea typeface="Calibri"/>
              <a:cs typeface="Calibri"/>
              <a:sym typeface="Calibri"/>
            </a:endParaRPr>
          </a:p>
        </p:txBody>
      </p:sp>
      <p:sp>
        <p:nvSpPr>
          <p:cNvPr id="1059" name="Google Shape;1059;g2ea79af8a15_0_242"/>
          <p:cNvSpPr/>
          <p:nvPr/>
        </p:nvSpPr>
        <p:spPr>
          <a:xfrm>
            <a:off x="9192339" y="5925145"/>
            <a:ext cx="2970300" cy="15693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F9EEE7"/>
              </a:buClr>
              <a:buSzPts val="1545"/>
              <a:buFont typeface="Quattrocento"/>
              <a:buNone/>
            </a:pPr>
            <a:r>
              <a:rPr b="0" i="0" lang="en-US" sz="1800" u="none" cap="none" strike="noStrike">
                <a:solidFill>
                  <a:srgbClr val="F9EEE7"/>
                </a:solidFill>
                <a:latin typeface="Quattrocento"/>
                <a:ea typeface="Quattrocento"/>
                <a:cs typeface="Quattrocento"/>
                <a:sym typeface="Quattrocento"/>
              </a:rPr>
              <a:t>Regular maintenance and inspections are crucial for ensuring the proper functioning of life rafts and their safety in emergencies.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4"/>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4"/>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4"/>
          <p:cNvSpPr/>
          <p:nvPr/>
        </p:nvSpPr>
        <p:spPr>
          <a:xfrm>
            <a:off x="3955193" y="897246"/>
            <a:ext cx="58092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0" i="0" lang="en-US" sz="4800" u="none" cap="none" strike="noStrike">
                <a:solidFill>
                  <a:srgbClr val="FFD9BE"/>
                </a:solidFill>
                <a:latin typeface="Quattrocento"/>
                <a:ea typeface="Quattrocento"/>
                <a:cs typeface="Quattrocento"/>
                <a:sym typeface="Quattrocento"/>
              </a:rPr>
              <a:t>The Superstructure</a:t>
            </a:r>
            <a:endParaRPr b="0" i="0" sz="4800" u="none" cap="none" strike="noStrike">
              <a:solidFill>
                <a:schemeClr val="dk1"/>
              </a:solidFill>
              <a:latin typeface="Calibri"/>
              <a:ea typeface="Calibri"/>
              <a:cs typeface="Calibri"/>
              <a:sym typeface="Calibri"/>
            </a:endParaRPr>
          </a:p>
        </p:txBody>
      </p:sp>
      <p:sp>
        <p:nvSpPr>
          <p:cNvPr id="88" name="Google Shape;88;p4"/>
          <p:cNvSpPr/>
          <p:nvPr/>
        </p:nvSpPr>
        <p:spPr>
          <a:xfrm>
            <a:off x="975475" y="2238525"/>
            <a:ext cx="12833400" cy="18879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2044" u="none" cap="none" strike="noStrike">
                <a:solidFill>
                  <a:srgbClr val="F9EEE7"/>
                </a:solidFill>
                <a:latin typeface="Quattrocento"/>
                <a:ea typeface="Quattrocento"/>
                <a:cs typeface="Quattrocento"/>
                <a:sym typeface="Quattrocento"/>
              </a:rPr>
              <a:t>The superstructure of a ship refers to the part above the main deck, including cabins, navigation bridge, and other facilities. It houses crew and passengers, contains navigation equipment, and provides shelter from weather. This upper portion also affects stability and performance, crucial for efficient and safe maritime operations.</a:t>
            </a:r>
            <a:endParaRPr b="0" i="0" sz="2044" u="none" cap="none" strike="noStrike">
              <a:solidFill>
                <a:schemeClr val="dk1"/>
              </a:solidFill>
              <a:latin typeface="Calibri"/>
              <a:ea typeface="Calibri"/>
              <a:cs typeface="Calibri"/>
              <a:sym typeface="Calibri"/>
            </a:endParaRPr>
          </a:p>
        </p:txBody>
      </p:sp>
      <p:sp>
        <p:nvSpPr>
          <p:cNvPr id="89" name="Google Shape;89;p4"/>
          <p:cNvSpPr/>
          <p:nvPr/>
        </p:nvSpPr>
        <p:spPr>
          <a:xfrm>
            <a:off x="968693" y="4373285"/>
            <a:ext cx="2904530" cy="363141"/>
          </a:xfrm>
          <a:prstGeom prst="rect">
            <a:avLst/>
          </a:prstGeom>
          <a:noFill/>
          <a:ln>
            <a:noFill/>
          </a:ln>
        </p:spPr>
        <p:txBody>
          <a:bodyPr anchorCtr="0" anchor="t" bIns="45700" lIns="91425" spcFirstLastPara="1" rIns="91425" wrap="square" tIns="45700">
            <a:noAutofit/>
          </a:bodyPr>
          <a:lstStyle/>
          <a:p>
            <a:pPr indent="0" lvl="0" marL="0" marR="0" rtl="0" algn="l">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Upper Decks</a:t>
            </a:r>
            <a:endParaRPr b="1" i="0" sz="2400" u="none" cap="none" strike="noStrike">
              <a:solidFill>
                <a:schemeClr val="dk1"/>
              </a:solidFill>
              <a:latin typeface="Calibri"/>
              <a:ea typeface="Calibri"/>
              <a:cs typeface="Calibri"/>
              <a:sym typeface="Calibri"/>
            </a:endParaRPr>
          </a:p>
        </p:txBody>
      </p:sp>
      <p:sp>
        <p:nvSpPr>
          <p:cNvPr id="90" name="Google Shape;90;p4"/>
          <p:cNvSpPr/>
          <p:nvPr/>
        </p:nvSpPr>
        <p:spPr>
          <a:xfrm>
            <a:off x="968700" y="4983254"/>
            <a:ext cx="3828900" cy="23505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944" u="none" cap="none" strike="noStrike">
                <a:solidFill>
                  <a:srgbClr val="F9EEE7"/>
                </a:solidFill>
                <a:latin typeface="Quattrocento"/>
                <a:ea typeface="Quattrocento"/>
                <a:cs typeface="Quattrocento"/>
                <a:sym typeface="Quattrocento"/>
              </a:rPr>
              <a:t>The superstructure refers to the upper levels of the ship, which may house passenger cabins, dining areas, and other amenities.</a:t>
            </a:r>
            <a:endParaRPr b="0" i="0" sz="1944" u="none" cap="none" strike="noStrike">
              <a:solidFill>
                <a:schemeClr val="dk1"/>
              </a:solidFill>
              <a:latin typeface="Calibri"/>
              <a:ea typeface="Calibri"/>
              <a:cs typeface="Calibri"/>
              <a:sym typeface="Calibri"/>
            </a:endParaRPr>
          </a:p>
        </p:txBody>
      </p:sp>
      <p:sp>
        <p:nvSpPr>
          <p:cNvPr id="91" name="Google Shape;91;p4"/>
          <p:cNvSpPr/>
          <p:nvPr/>
        </p:nvSpPr>
        <p:spPr>
          <a:xfrm>
            <a:off x="5407462" y="4373285"/>
            <a:ext cx="2904530" cy="363141"/>
          </a:xfrm>
          <a:prstGeom prst="rect">
            <a:avLst/>
          </a:prstGeom>
          <a:noFill/>
          <a:ln>
            <a:noFill/>
          </a:ln>
        </p:spPr>
        <p:txBody>
          <a:bodyPr anchorCtr="0" anchor="t" bIns="45700" lIns="91425" spcFirstLastPara="1" rIns="91425" wrap="square" tIns="45700">
            <a:noAutofit/>
          </a:bodyPr>
          <a:lstStyle/>
          <a:p>
            <a:pPr indent="0" lvl="0" marL="0" marR="0" rtl="0" algn="l">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Functional Spaces</a:t>
            </a:r>
            <a:endParaRPr b="1" i="0" sz="2400" u="none" cap="none" strike="noStrike">
              <a:solidFill>
                <a:schemeClr val="dk1"/>
              </a:solidFill>
              <a:latin typeface="Calibri"/>
              <a:ea typeface="Calibri"/>
              <a:cs typeface="Calibri"/>
              <a:sym typeface="Calibri"/>
            </a:endParaRPr>
          </a:p>
        </p:txBody>
      </p:sp>
      <p:sp>
        <p:nvSpPr>
          <p:cNvPr id="92" name="Google Shape;92;p4"/>
          <p:cNvSpPr/>
          <p:nvPr/>
        </p:nvSpPr>
        <p:spPr>
          <a:xfrm>
            <a:off x="5407450" y="4983254"/>
            <a:ext cx="3828900" cy="23505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944" u="none" cap="none" strike="noStrike">
                <a:solidFill>
                  <a:srgbClr val="F9EEE7"/>
                </a:solidFill>
                <a:latin typeface="Quattrocento"/>
                <a:ea typeface="Quattrocento"/>
                <a:cs typeface="Quattrocento"/>
                <a:sym typeface="Quattrocento"/>
              </a:rPr>
              <a:t>It may also contain critical operational spaces, such as the bridge, navigation systems, and communication equipment.</a:t>
            </a:r>
            <a:endParaRPr b="0" i="0" sz="1944" u="none" cap="none" strike="noStrike">
              <a:solidFill>
                <a:schemeClr val="dk1"/>
              </a:solidFill>
              <a:latin typeface="Calibri"/>
              <a:ea typeface="Calibri"/>
              <a:cs typeface="Calibri"/>
              <a:sym typeface="Calibri"/>
            </a:endParaRPr>
          </a:p>
        </p:txBody>
      </p:sp>
      <p:sp>
        <p:nvSpPr>
          <p:cNvPr id="93" name="Google Shape;93;p4"/>
          <p:cNvSpPr/>
          <p:nvPr/>
        </p:nvSpPr>
        <p:spPr>
          <a:xfrm>
            <a:off x="9846231" y="4373285"/>
            <a:ext cx="2904530" cy="363141"/>
          </a:xfrm>
          <a:prstGeom prst="rect">
            <a:avLst/>
          </a:prstGeom>
          <a:noFill/>
          <a:ln>
            <a:noFill/>
          </a:ln>
        </p:spPr>
        <p:txBody>
          <a:bodyPr anchorCtr="0" anchor="t" bIns="45700" lIns="91425" spcFirstLastPara="1" rIns="91425" wrap="square" tIns="45700">
            <a:noAutofit/>
          </a:bodyPr>
          <a:lstStyle/>
          <a:p>
            <a:pPr indent="0" lvl="0" marL="0" marR="0" rtl="0" algn="l">
              <a:lnSpc>
                <a:spcPct val="125010"/>
              </a:lnSpc>
              <a:spcBef>
                <a:spcPts val="0"/>
              </a:spcBef>
              <a:spcAft>
                <a:spcPts val="0"/>
              </a:spcAft>
              <a:buClr>
                <a:srgbClr val="FFD9BE"/>
              </a:buClr>
              <a:buSzPts val="2287"/>
              <a:buFont typeface="Quattrocento"/>
              <a:buNone/>
            </a:pPr>
            <a:r>
              <a:rPr b="1" i="0" lang="en-US" sz="2400" u="none" cap="none" strike="noStrike">
                <a:solidFill>
                  <a:srgbClr val="FFD9BE"/>
                </a:solidFill>
                <a:latin typeface="Quattrocento"/>
                <a:ea typeface="Quattrocento"/>
                <a:cs typeface="Quattrocento"/>
                <a:sym typeface="Quattrocento"/>
              </a:rPr>
              <a:t>Structural Support</a:t>
            </a:r>
            <a:endParaRPr b="1" i="0" sz="2400" u="none" cap="none" strike="noStrike">
              <a:solidFill>
                <a:schemeClr val="dk1"/>
              </a:solidFill>
              <a:latin typeface="Calibri"/>
              <a:ea typeface="Calibri"/>
              <a:cs typeface="Calibri"/>
              <a:sym typeface="Calibri"/>
            </a:endParaRPr>
          </a:p>
        </p:txBody>
      </p:sp>
      <p:sp>
        <p:nvSpPr>
          <p:cNvPr id="94" name="Google Shape;94;p4"/>
          <p:cNvSpPr/>
          <p:nvPr/>
        </p:nvSpPr>
        <p:spPr>
          <a:xfrm>
            <a:off x="9846225" y="4983253"/>
            <a:ext cx="3828900" cy="2229000"/>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1944" u="none" cap="none" strike="noStrike">
                <a:solidFill>
                  <a:srgbClr val="F9EEE7"/>
                </a:solidFill>
                <a:latin typeface="Quattrocento"/>
                <a:ea typeface="Quattrocento"/>
                <a:cs typeface="Quattrocento"/>
                <a:sym typeface="Quattrocento"/>
              </a:rPr>
              <a:t>The superstructure plays a crucial role in providing additional structural support and stability to the overall ship design.</a:t>
            </a:r>
            <a:endParaRPr b="0" i="0" sz="1944" u="none" cap="none" strike="noStrik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g2ee5e7a6983_0_47"/>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g2ee5e7a6983_0_47"/>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g2ee5e7a6983_0_47"/>
          <p:cNvSpPr/>
          <p:nvPr/>
        </p:nvSpPr>
        <p:spPr>
          <a:xfrm>
            <a:off x="968701" y="310525"/>
            <a:ext cx="126930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1" i="0" lang="en-US" sz="3000" u="none" cap="none" strike="noStrike">
                <a:solidFill>
                  <a:srgbClr val="FFD9BE"/>
                </a:solidFill>
                <a:latin typeface="Quattrocento"/>
                <a:ea typeface="Quattrocento"/>
                <a:cs typeface="Quattrocento"/>
                <a:sym typeface="Quattrocento"/>
              </a:rPr>
              <a:t>IS 11461 – Testing of marine inflatable Liferafts</a:t>
            </a:r>
            <a:endParaRPr b="1" i="0" sz="3000" u="none" cap="none" strike="noStrike">
              <a:solidFill>
                <a:schemeClr val="dk1"/>
              </a:solidFill>
              <a:latin typeface="Calibri"/>
              <a:ea typeface="Calibri"/>
              <a:cs typeface="Calibri"/>
              <a:sym typeface="Calibri"/>
            </a:endParaRPr>
          </a:p>
        </p:txBody>
      </p:sp>
      <p:sp>
        <p:nvSpPr>
          <p:cNvPr id="1068" name="Google Shape;1068;g2ee5e7a6983_0_47"/>
          <p:cNvSpPr txBox="1"/>
          <p:nvPr/>
        </p:nvSpPr>
        <p:spPr>
          <a:xfrm>
            <a:off x="1068975" y="1376475"/>
            <a:ext cx="12813000" cy="6091800"/>
          </a:xfrm>
          <a:prstGeom prst="rect">
            <a:avLst/>
          </a:prstGeom>
          <a:noFill/>
          <a:ln>
            <a:noFill/>
          </a:ln>
        </p:spPr>
        <p:txBody>
          <a:bodyPr anchorCtr="0" anchor="t" bIns="91425" lIns="91425" spcFirstLastPara="1" rIns="91425" wrap="square" tIns="91425">
            <a:noAutofit/>
          </a:bodyPr>
          <a:lstStyle/>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High Pressure Test</a:t>
            </a:r>
            <a:endParaRPr b="0" i="0" sz="2800" u="none" cap="none" strike="noStrike">
              <a:solidFill>
                <a:srgbClr val="FFD9BE"/>
              </a:solidFill>
              <a:latin typeface="Quattrocento"/>
              <a:ea typeface="Quattrocento"/>
              <a:cs typeface="Quattrocento"/>
              <a:sym typeface="Quattrocento"/>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Air Tightness Test</a:t>
            </a:r>
            <a:endParaRPr b="0" i="0" sz="2800" u="none" cap="none" strike="noStrike">
              <a:solidFill>
                <a:srgbClr val="FFD9BE"/>
              </a:solidFill>
              <a:latin typeface="Quattrocento"/>
              <a:ea typeface="Quattrocento"/>
              <a:cs typeface="Quattrocento"/>
              <a:sym typeface="Quattrocento"/>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Relief Valve Function Test</a:t>
            </a:r>
            <a:endParaRPr b="0" i="0" sz="2800" u="none" cap="none" strike="noStrike">
              <a:solidFill>
                <a:srgbClr val="FFD9BE"/>
              </a:solidFill>
              <a:latin typeface="Quattrocento"/>
              <a:ea typeface="Quattrocento"/>
              <a:cs typeface="Quattrocento"/>
              <a:sym typeface="Quattrocento"/>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Inflation Test</a:t>
            </a:r>
            <a:endParaRPr b="0" i="0" sz="2800" u="none" cap="none" strike="noStrike">
              <a:solidFill>
                <a:srgbClr val="FFD9BE"/>
              </a:solidFill>
              <a:latin typeface="Quattrocento"/>
              <a:ea typeface="Quattrocento"/>
              <a:cs typeface="Quattrocento"/>
              <a:sym typeface="Quattrocento"/>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High Inflation Temperature Test</a:t>
            </a:r>
            <a:endParaRPr b="0" i="0" sz="2800" u="none" cap="none" strike="noStrike">
              <a:solidFill>
                <a:srgbClr val="FFD9BE"/>
              </a:solidFill>
              <a:latin typeface="Quattrocento"/>
              <a:ea typeface="Quattrocento"/>
              <a:cs typeface="Quattrocento"/>
              <a:sym typeface="Quattrocento"/>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Low Inflation Temperature Test </a:t>
            </a:r>
            <a:endParaRPr b="0" i="0" sz="2800" u="none" cap="none" strike="noStrike">
              <a:solidFill>
                <a:srgbClr val="FFD9BE"/>
              </a:solidFill>
              <a:latin typeface="Quattrocento"/>
              <a:ea typeface="Quattrocento"/>
              <a:cs typeface="Quattrocento"/>
              <a:sym typeface="Quattrocento"/>
            </a:endParaRPr>
          </a:p>
          <a:p>
            <a:pPr indent="0" lvl="0" marL="0" marR="0" rtl="0" algn="just">
              <a:lnSpc>
                <a:spcPct val="125010"/>
              </a:lnSpc>
              <a:spcBef>
                <a:spcPts val="0"/>
              </a:spcBef>
              <a:spcAft>
                <a:spcPts val="0"/>
              </a:spcAft>
              <a:buClr>
                <a:srgbClr val="FFD9BE"/>
              </a:buClr>
              <a:buSzPts val="4574"/>
              <a:buFont typeface="Quattrocento"/>
              <a:buNone/>
            </a:pPr>
            <a:r>
              <a:t/>
            </a:r>
            <a:endParaRPr b="1" i="0" sz="3600" u="none" cap="none" strike="noStrike">
              <a:solidFill>
                <a:srgbClr val="FFD9BE"/>
              </a:solidFill>
              <a:latin typeface="Quattrocento"/>
              <a:ea typeface="Quattrocento"/>
              <a:cs typeface="Quattrocento"/>
              <a:sym typeface="Quattrocento"/>
            </a:endParaRPr>
          </a:p>
        </p:txBody>
      </p:sp>
      <p:sp>
        <p:nvSpPr>
          <p:cNvPr id="1069" name="Google Shape;1069;g2ee5e7a6983_0_47"/>
          <p:cNvSpPr txBox="1"/>
          <p:nvPr/>
        </p:nvSpPr>
        <p:spPr>
          <a:xfrm>
            <a:off x="8035636" y="3639213"/>
            <a:ext cx="6040582" cy="3829062"/>
          </a:xfrm>
          <a:prstGeom prst="rect">
            <a:avLst/>
          </a:prstGeom>
          <a:noFill/>
          <a:ln>
            <a:noFill/>
          </a:ln>
        </p:spPr>
        <p:txBody>
          <a:bodyPr anchorCtr="0" anchor="t" bIns="45700" lIns="91425" spcFirstLastPara="1" rIns="91425" wrap="square" tIns="45700">
            <a:spAutoFit/>
          </a:bodyPr>
          <a:lstStyle/>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Drop Test</a:t>
            </a:r>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Seating Test</a:t>
            </a:r>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Freeboard Test</a:t>
            </a:r>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Stability Test</a:t>
            </a:r>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Damage Test </a:t>
            </a:r>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Swamp Test</a:t>
            </a:r>
            <a:endParaRPr/>
          </a:p>
          <a:p>
            <a:pPr indent="-381000" lvl="0" marL="914400" marR="0" rtl="0" algn="just">
              <a:lnSpc>
                <a:spcPct val="125010"/>
              </a:lnSpc>
              <a:spcBef>
                <a:spcPts val="0"/>
              </a:spcBef>
              <a:spcAft>
                <a:spcPts val="0"/>
              </a:spcAft>
              <a:buClr>
                <a:srgbClr val="FFD9BE"/>
              </a:buClr>
              <a:buSzPts val="2400"/>
              <a:buFont typeface="Quattrocento"/>
              <a:buChar char="❖"/>
            </a:pPr>
            <a:r>
              <a:rPr b="0" i="0" lang="en-US" sz="2800" u="none" cap="none" strike="noStrike">
                <a:solidFill>
                  <a:srgbClr val="FFD9BE"/>
                </a:solidFill>
                <a:latin typeface="Quattrocento"/>
                <a:ea typeface="Quattrocento"/>
                <a:cs typeface="Quattrocento"/>
                <a:sym typeface="Quattrocento"/>
              </a:rPr>
              <a:t>Boarding Test etc</a:t>
            </a:r>
            <a:r>
              <a:rPr b="0" i="0" lang="en-US" sz="1400" u="none" cap="none" strike="noStrike">
                <a:solidFill>
                  <a:srgbClr val="FFD9BE"/>
                </a:solidFill>
                <a:latin typeface="Quattrocento"/>
                <a:ea typeface="Quattrocento"/>
                <a:cs typeface="Quattrocento"/>
                <a:sym typeface="Quattrocento"/>
              </a:rPr>
              <a:t>.</a:t>
            </a:r>
            <a:endParaRPr b="0" i="0" sz="1400" u="none" cap="none" strike="noStrike">
              <a:solidFill>
                <a:srgbClr val="FFD9BE"/>
              </a:solidFill>
              <a:latin typeface="Quattrocento"/>
              <a:ea typeface="Quattrocento"/>
              <a:cs typeface="Quattrocento"/>
              <a:sym typeface="Quattrocento"/>
            </a:endParaRPr>
          </a:p>
        </p:txBody>
      </p:sp>
      <p:sp>
        <p:nvSpPr>
          <p:cNvPr id="1070" name="Google Shape;1070;g2ee5e7a6983_0_47"/>
          <p:cNvSpPr txBox="1"/>
          <p:nvPr/>
        </p:nvSpPr>
        <p:spPr>
          <a:xfrm>
            <a:off x="341375" y="7808225"/>
            <a:ext cx="88107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FFD9BE"/>
                </a:solidFill>
                <a:uFill>
                  <a:noFill/>
                </a:uFill>
                <a:latin typeface="Quattrocento"/>
                <a:ea typeface="Quattrocento"/>
                <a:cs typeface="Quattrocento"/>
                <a:sym typeface="Quattrocento"/>
                <a:hlinkClick r:id="rId3">
                  <a:extLst>
                    <a:ext uri="{A12FA001-AC4F-418D-AE19-62706E023703}">
                      <ahyp:hlinkClr val="tx"/>
                    </a:ext>
                  </a:extLst>
                </a:hlinkClick>
              </a:rPr>
              <a:t>Other Indian Standards related to Liferafts</a:t>
            </a:r>
            <a:r>
              <a:rPr b="1" i="1" lang="en-US" sz="1800">
                <a:solidFill>
                  <a:srgbClr val="FFD9BE"/>
                </a:solidFill>
                <a:latin typeface="Quattrocento"/>
                <a:ea typeface="Quattrocento"/>
                <a:cs typeface="Quattrocento"/>
                <a:sym typeface="Quattrocento"/>
              </a:rPr>
              <a:t> </a:t>
            </a:r>
            <a:endParaRPr b="1" i="1" sz="4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g2f3af744d33_1_0"/>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g2f3af744d33_1_0"/>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g2f3af744d33_1_0"/>
          <p:cNvSpPr/>
          <p:nvPr/>
        </p:nvSpPr>
        <p:spPr>
          <a:xfrm>
            <a:off x="968701" y="310525"/>
            <a:ext cx="126930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lang="en-US" sz="3600">
                <a:solidFill>
                  <a:srgbClr val="FFD9BE"/>
                </a:solidFill>
                <a:latin typeface="Quattrocento"/>
                <a:ea typeface="Quattrocento"/>
                <a:cs typeface="Quattrocento"/>
                <a:sym typeface="Quattrocento"/>
              </a:rPr>
              <a:t>Glimpse of </a:t>
            </a:r>
            <a:r>
              <a:rPr b="1" i="0" lang="en-US" sz="3600" u="none" cap="none" strike="noStrike">
                <a:solidFill>
                  <a:srgbClr val="FFD9BE"/>
                </a:solidFill>
                <a:latin typeface="Quattrocento"/>
                <a:ea typeface="Quattrocento"/>
                <a:cs typeface="Quattrocento"/>
                <a:sym typeface="Quattrocento"/>
              </a:rPr>
              <a:t>Indian Standard</a:t>
            </a:r>
            <a:endParaRPr b="1" i="0" sz="3600" u="none" cap="none" strike="noStrike">
              <a:solidFill>
                <a:schemeClr val="dk1"/>
              </a:solidFill>
              <a:latin typeface="Calibri"/>
              <a:ea typeface="Calibri"/>
              <a:cs typeface="Calibri"/>
              <a:sym typeface="Calibri"/>
            </a:endParaRPr>
          </a:p>
        </p:txBody>
      </p:sp>
      <p:pic>
        <p:nvPicPr>
          <p:cNvPr id="1079" name="Google Shape;1079;g2f3af744d33_1_0"/>
          <p:cNvPicPr preferRelativeResize="0"/>
          <p:nvPr/>
        </p:nvPicPr>
        <p:blipFill>
          <a:blip r:embed="rId3">
            <a:alphaModFix/>
          </a:blip>
          <a:stretch>
            <a:fillRect/>
          </a:stretch>
        </p:blipFill>
        <p:spPr>
          <a:xfrm>
            <a:off x="3246276" y="1170975"/>
            <a:ext cx="7860249" cy="64289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g2f3af744d33_1_8"/>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g2f3af744d33_1_8"/>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g2f3af744d33_1_8"/>
          <p:cNvSpPr/>
          <p:nvPr/>
        </p:nvSpPr>
        <p:spPr>
          <a:xfrm>
            <a:off x="968701" y="310525"/>
            <a:ext cx="12693000" cy="7260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lang="en-US" sz="3600">
                <a:solidFill>
                  <a:srgbClr val="FFD9BE"/>
                </a:solidFill>
                <a:latin typeface="Quattrocento"/>
                <a:ea typeface="Quattrocento"/>
                <a:cs typeface="Quattrocento"/>
                <a:sym typeface="Quattrocento"/>
              </a:rPr>
              <a:t>Glimpse of </a:t>
            </a:r>
            <a:r>
              <a:rPr b="1" i="0" lang="en-US" sz="3600" u="none" cap="none" strike="noStrike">
                <a:solidFill>
                  <a:srgbClr val="FFD9BE"/>
                </a:solidFill>
                <a:latin typeface="Quattrocento"/>
                <a:ea typeface="Quattrocento"/>
                <a:cs typeface="Quattrocento"/>
                <a:sym typeface="Quattrocento"/>
              </a:rPr>
              <a:t>Indian Standard on Sea Anchor</a:t>
            </a:r>
            <a:endParaRPr b="1" i="0" sz="3600" u="none" cap="none" strike="noStrike">
              <a:solidFill>
                <a:schemeClr val="dk1"/>
              </a:solidFill>
              <a:latin typeface="Calibri"/>
              <a:ea typeface="Calibri"/>
              <a:cs typeface="Calibri"/>
              <a:sym typeface="Calibri"/>
            </a:endParaRPr>
          </a:p>
        </p:txBody>
      </p:sp>
      <p:pic>
        <p:nvPicPr>
          <p:cNvPr id="1088" name="Google Shape;1088;g2f3af744d33_1_8"/>
          <p:cNvPicPr preferRelativeResize="0"/>
          <p:nvPr/>
        </p:nvPicPr>
        <p:blipFill>
          <a:blip r:embed="rId3">
            <a:alphaModFix/>
          </a:blip>
          <a:stretch>
            <a:fillRect/>
          </a:stretch>
        </p:blipFill>
        <p:spPr>
          <a:xfrm>
            <a:off x="863525" y="1036526"/>
            <a:ext cx="12903349" cy="669487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g2ea79af8a15_0_275"/>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g2ea79af8a15_0_275"/>
          <p:cNvSpPr/>
          <p:nvPr/>
        </p:nvSpPr>
        <p:spPr>
          <a:xfrm>
            <a:off x="0" y="0"/>
            <a:ext cx="14630400" cy="82299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096" name="Google Shape;1096;g2ea79af8a15_0_275"/>
          <p:cNvPicPr preferRelativeResize="0"/>
          <p:nvPr/>
        </p:nvPicPr>
        <p:blipFill rotWithShape="1">
          <a:blip r:embed="rId3">
            <a:alphaModFix/>
          </a:blip>
          <a:srcRect b="0" l="0" r="0" t="0"/>
          <a:stretch/>
        </p:blipFill>
        <p:spPr>
          <a:xfrm>
            <a:off x="0" y="0"/>
            <a:ext cx="14630400" cy="2749987"/>
          </a:xfrm>
          <a:prstGeom prst="rect">
            <a:avLst/>
          </a:prstGeom>
          <a:noFill/>
          <a:ln>
            <a:noFill/>
          </a:ln>
        </p:spPr>
      </p:pic>
      <p:sp>
        <p:nvSpPr>
          <p:cNvPr id="1097" name="Google Shape;1097;g2ea79af8a15_0_275"/>
          <p:cNvSpPr/>
          <p:nvPr/>
        </p:nvSpPr>
        <p:spPr>
          <a:xfrm>
            <a:off x="1659976" y="3354950"/>
            <a:ext cx="12060900" cy="647100"/>
          </a:xfrm>
          <a:prstGeom prst="rect">
            <a:avLst/>
          </a:prstGeom>
          <a:noFill/>
          <a:ln>
            <a:noFill/>
          </a:ln>
        </p:spPr>
        <p:txBody>
          <a:bodyPr anchorCtr="0" anchor="t" bIns="45700" lIns="91425" spcFirstLastPara="1" rIns="91425" wrap="square" tIns="45700">
            <a:noAutofit/>
          </a:bodyPr>
          <a:lstStyle/>
          <a:p>
            <a:pPr indent="0" lvl="0" marL="0" marR="0" rtl="0" algn="ctr">
              <a:lnSpc>
                <a:spcPct val="125030"/>
              </a:lnSpc>
              <a:spcBef>
                <a:spcPts val="0"/>
              </a:spcBef>
              <a:spcAft>
                <a:spcPts val="0"/>
              </a:spcAft>
              <a:buClr>
                <a:srgbClr val="FFD9BE"/>
              </a:buClr>
              <a:buSzPts val="4075"/>
              <a:buFont typeface="Quattrocento"/>
              <a:buNone/>
            </a:pPr>
            <a:r>
              <a:rPr b="1" i="0" lang="en-US" sz="3600" u="none" cap="none" strike="noStrike">
                <a:solidFill>
                  <a:srgbClr val="FFD9BE"/>
                </a:solidFill>
                <a:latin typeface="Quattrocento"/>
                <a:ea typeface="Quattrocento"/>
                <a:cs typeface="Quattrocento"/>
                <a:sym typeface="Quattrocento"/>
              </a:rPr>
              <a:t>IS 4602- Lifeboats: Deployment, Capacity, and Uses</a:t>
            </a:r>
            <a:endParaRPr b="1" i="0" sz="3600" u="none" cap="none" strike="noStrike">
              <a:solidFill>
                <a:schemeClr val="dk1"/>
              </a:solidFill>
              <a:latin typeface="Calibri"/>
              <a:ea typeface="Calibri"/>
              <a:cs typeface="Calibri"/>
              <a:sym typeface="Calibri"/>
            </a:endParaRPr>
          </a:p>
        </p:txBody>
      </p:sp>
      <p:pic>
        <p:nvPicPr>
          <p:cNvPr descr="preencoded.png" id="1098" name="Google Shape;1098;g2ea79af8a15_0_275"/>
          <p:cNvPicPr preferRelativeResize="0"/>
          <p:nvPr/>
        </p:nvPicPr>
        <p:blipFill rotWithShape="1">
          <a:blip r:embed="rId4">
            <a:alphaModFix/>
          </a:blip>
          <a:srcRect b="0" l="0" r="0" t="0"/>
          <a:stretch/>
        </p:blipFill>
        <p:spPr>
          <a:xfrm>
            <a:off x="1659969" y="4331970"/>
            <a:ext cx="3770114" cy="879991"/>
          </a:xfrm>
          <a:prstGeom prst="rect">
            <a:avLst/>
          </a:prstGeom>
          <a:noFill/>
          <a:ln>
            <a:noFill/>
          </a:ln>
        </p:spPr>
      </p:pic>
      <p:sp>
        <p:nvSpPr>
          <p:cNvPr id="1099" name="Google Shape;1099;g2ea79af8a15_0_275"/>
          <p:cNvSpPr/>
          <p:nvPr/>
        </p:nvSpPr>
        <p:spPr>
          <a:xfrm>
            <a:off x="1879878" y="5541883"/>
            <a:ext cx="2588100" cy="323400"/>
          </a:xfrm>
          <a:prstGeom prst="rect">
            <a:avLst/>
          </a:prstGeom>
          <a:noFill/>
          <a:ln>
            <a:noFill/>
          </a:ln>
        </p:spPr>
        <p:txBody>
          <a:bodyPr anchorCtr="0" anchor="t" bIns="45700" lIns="91425" spcFirstLastPara="1" rIns="91425" wrap="square" tIns="45700">
            <a:noAutofit/>
          </a:bodyPr>
          <a:lstStyle/>
          <a:p>
            <a:pPr indent="0" lvl="0" marL="0" marR="0" rtl="0" algn="l">
              <a:lnSpc>
                <a:spcPct val="125036"/>
              </a:lnSpc>
              <a:spcBef>
                <a:spcPts val="0"/>
              </a:spcBef>
              <a:spcAft>
                <a:spcPts val="0"/>
              </a:spcAft>
              <a:buClr>
                <a:srgbClr val="FFD9BE"/>
              </a:buClr>
              <a:buSzPts val="2037"/>
              <a:buFont typeface="Quattrocento"/>
              <a:buNone/>
            </a:pPr>
            <a:r>
              <a:rPr b="0" i="0" lang="en-US" sz="2400" u="none" cap="none" strike="noStrike">
                <a:solidFill>
                  <a:srgbClr val="FFD9BE"/>
                </a:solidFill>
                <a:latin typeface="Quattrocento"/>
                <a:ea typeface="Quattrocento"/>
                <a:cs typeface="Quattrocento"/>
                <a:sym typeface="Quattrocento"/>
              </a:rPr>
              <a:t>Deployment</a:t>
            </a:r>
            <a:endParaRPr b="0" i="0" sz="2400" u="none" cap="none" strike="noStrike">
              <a:solidFill>
                <a:schemeClr val="dk1"/>
              </a:solidFill>
              <a:latin typeface="Calibri"/>
              <a:ea typeface="Calibri"/>
              <a:cs typeface="Calibri"/>
              <a:sym typeface="Calibri"/>
            </a:endParaRPr>
          </a:p>
        </p:txBody>
      </p:sp>
      <p:sp>
        <p:nvSpPr>
          <p:cNvPr id="1100" name="Google Shape;1100;g2ea79af8a15_0_275"/>
          <p:cNvSpPr/>
          <p:nvPr/>
        </p:nvSpPr>
        <p:spPr>
          <a:xfrm>
            <a:off x="1879875" y="5997301"/>
            <a:ext cx="3330300" cy="1778400"/>
          </a:xfrm>
          <a:prstGeom prst="rect">
            <a:avLst/>
          </a:prstGeom>
          <a:noFill/>
          <a:ln>
            <a:noFill/>
          </a:ln>
        </p:spPr>
        <p:txBody>
          <a:bodyPr anchorCtr="0" anchor="t" bIns="45700" lIns="91425" spcFirstLastPara="1" rIns="91425" wrap="square" tIns="45700">
            <a:noAutofit/>
          </a:bodyPr>
          <a:lstStyle/>
          <a:p>
            <a:pPr indent="0" lvl="0" marL="0" marR="0" rtl="0" algn="l">
              <a:lnSpc>
                <a:spcPct val="160046"/>
              </a:lnSpc>
              <a:spcBef>
                <a:spcPts val="0"/>
              </a:spcBef>
              <a:spcAft>
                <a:spcPts val="0"/>
              </a:spcAft>
              <a:buClr>
                <a:srgbClr val="F9EEE7"/>
              </a:buClr>
              <a:buSzPts val="1732"/>
              <a:buFont typeface="Quattrocento"/>
              <a:buNone/>
            </a:pPr>
            <a:r>
              <a:rPr b="0" i="0" lang="en-US" sz="1832" u="none" cap="none" strike="noStrike">
                <a:solidFill>
                  <a:srgbClr val="F9EEE7"/>
                </a:solidFill>
                <a:latin typeface="Quattrocento"/>
                <a:ea typeface="Quattrocento"/>
                <a:cs typeface="Quattrocento"/>
                <a:sym typeface="Quattrocento"/>
              </a:rPr>
              <a:t>Lifeboats are deployed in emergency situations, offering a more robust and spacious escape option.</a:t>
            </a:r>
            <a:endParaRPr b="0" i="0" sz="1832" u="none" cap="none" strike="noStrike">
              <a:solidFill>
                <a:schemeClr val="dk1"/>
              </a:solidFill>
              <a:latin typeface="Calibri"/>
              <a:ea typeface="Calibri"/>
              <a:cs typeface="Calibri"/>
              <a:sym typeface="Calibri"/>
            </a:endParaRPr>
          </a:p>
        </p:txBody>
      </p:sp>
      <p:pic>
        <p:nvPicPr>
          <p:cNvPr descr="preencoded.png" id="1101" name="Google Shape;1101;g2ea79af8a15_0_275"/>
          <p:cNvPicPr preferRelativeResize="0"/>
          <p:nvPr/>
        </p:nvPicPr>
        <p:blipFill rotWithShape="1">
          <a:blip r:embed="rId5">
            <a:alphaModFix/>
          </a:blip>
          <a:srcRect b="0" l="0" r="0" t="0"/>
          <a:stretch/>
        </p:blipFill>
        <p:spPr>
          <a:xfrm>
            <a:off x="5430083" y="4331970"/>
            <a:ext cx="3770114" cy="879991"/>
          </a:xfrm>
          <a:prstGeom prst="rect">
            <a:avLst/>
          </a:prstGeom>
          <a:noFill/>
          <a:ln>
            <a:noFill/>
          </a:ln>
        </p:spPr>
      </p:pic>
      <p:sp>
        <p:nvSpPr>
          <p:cNvPr id="1102" name="Google Shape;1102;g2ea79af8a15_0_275"/>
          <p:cNvSpPr/>
          <p:nvPr/>
        </p:nvSpPr>
        <p:spPr>
          <a:xfrm>
            <a:off x="5649992" y="5541883"/>
            <a:ext cx="2588100" cy="323400"/>
          </a:xfrm>
          <a:prstGeom prst="rect">
            <a:avLst/>
          </a:prstGeom>
          <a:noFill/>
          <a:ln>
            <a:noFill/>
          </a:ln>
        </p:spPr>
        <p:txBody>
          <a:bodyPr anchorCtr="0" anchor="t" bIns="45700" lIns="91425" spcFirstLastPara="1" rIns="91425" wrap="square" tIns="45700">
            <a:noAutofit/>
          </a:bodyPr>
          <a:lstStyle/>
          <a:p>
            <a:pPr indent="0" lvl="0" marL="0" marR="0" rtl="0" algn="l">
              <a:lnSpc>
                <a:spcPct val="125036"/>
              </a:lnSpc>
              <a:spcBef>
                <a:spcPts val="0"/>
              </a:spcBef>
              <a:spcAft>
                <a:spcPts val="0"/>
              </a:spcAft>
              <a:buClr>
                <a:srgbClr val="FFD9BE"/>
              </a:buClr>
              <a:buSzPts val="2037"/>
              <a:buFont typeface="Quattrocento"/>
              <a:buNone/>
            </a:pPr>
            <a:r>
              <a:rPr b="1" i="0" lang="en-US" sz="2400" u="none" cap="none" strike="noStrike">
                <a:solidFill>
                  <a:srgbClr val="FFD9BE"/>
                </a:solidFill>
                <a:latin typeface="Quattrocento"/>
                <a:ea typeface="Quattrocento"/>
                <a:cs typeface="Quattrocento"/>
                <a:sym typeface="Quattrocento"/>
              </a:rPr>
              <a:t>Capacity</a:t>
            </a:r>
            <a:endParaRPr b="1" i="0" sz="2400" u="none" cap="none" strike="noStrike">
              <a:solidFill>
                <a:schemeClr val="dk1"/>
              </a:solidFill>
              <a:latin typeface="Calibri"/>
              <a:ea typeface="Calibri"/>
              <a:cs typeface="Calibri"/>
              <a:sym typeface="Calibri"/>
            </a:endParaRPr>
          </a:p>
        </p:txBody>
      </p:sp>
      <p:sp>
        <p:nvSpPr>
          <p:cNvPr id="1103" name="Google Shape;1103;g2ea79af8a15_0_275"/>
          <p:cNvSpPr/>
          <p:nvPr/>
        </p:nvSpPr>
        <p:spPr>
          <a:xfrm>
            <a:off x="5650000" y="5997301"/>
            <a:ext cx="3330300" cy="1675800"/>
          </a:xfrm>
          <a:prstGeom prst="rect">
            <a:avLst/>
          </a:prstGeom>
          <a:noFill/>
          <a:ln>
            <a:noFill/>
          </a:ln>
        </p:spPr>
        <p:txBody>
          <a:bodyPr anchorCtr="0" anchor="t" bIns="45700" lIns="91425" spcFirstLastPara="1" rIns="91425" wrap="square" tIns="45700">
            <a:noAutofit/>
          </a:bodyPr>
          <a:lstStyle/>
          <a:p>
            <a:pPr indent="0" lvl="0" marL="0" marR="0" rtl="0" algn="l">
              <a:lnSpc>
                <a:spcPct val="160046"/>
              </a:lnSpc>
              <a:spcBef>
                <a:spcPts val="0"/>
              </a:spcBef>
              <a:spcAft>
                <a:spcPts val="0"/>
              </a:spcAft>
              <a:buClr>
                <a:srgbClr val="F9EEE7"/>
              </a:buClr>
              <a:buSzPts val="1732"/>
              <a:buFont typeface="Quattrocento"/>
              <a:buNone/>
            </a:pPr>
            <a:r>
              <a:rPr b="0" i="0" lang="en-US" sz="1832" u="none" cap="none" strike="noStrike">
                <a:solidFill>
                  <a:srgbClr val="F9EEE7"/>
                </a:solidFill>
                <a:latin typeface="Quattrocento"/>
                <a:ea typeface="Quattrocento"/>
                <a:cs typeface="Quattrocento"/>
                <a:sym typeface="Quattrocento"/>
              </a:rPr>
              <a:t>Lifeboats are designed to accommodate a larger number of people than life rafts, offering greater safety.</a:t>
            </a:r>
            <a:endParaRPr b="0" i="0" sz="1832" u="none" cap="none" strike="noStrike">
              <a:solidFill>
                <a:schemeClr val="dk1"/>
              </a:solidFill>
              <a:latin typeface="Calibri"/>
              <a:ea typeface="Calibri"/>
              <a:cs typeface="Calibri"/>
              <a:sym typeface="Calibri"/>
            </a:endParaRPr>
          </a:p>
        </p:txBody>
      </p:sp>
      <p:pic>
        <p:nvPicPr>
          <p:cNvPr descr="preencoded.png" id="1104" name="Google Shape;1104;g2ea79af8a15_0_275"/>
          <p:cNvPicPr preferRelativeResize="0"/>
          <p:nvPr/>
        </p:nvPicPr>
        <p:blipFill rotWithShape="1">
          <a:blip r:embed="rId6">
            <a:alphaModFix/>
          </a:blip>
          <a:srcRect b="0" l="0" r="0" t="0"/>
          <a:stretch/>
        </p:blipFill>
        <p:spPr>
          <a:xfrm>
            <a:off x="9200198" y="4331970"/>
            <a:ext cx="3770233" cy="879991"/>
          </a:xfrm>
          <a:prstGeom prst="rect">
            <a:avLst/>
          </a:prstGeom>
          <a:noFill/>
          <a:ln>
            <a:noFill/>
          </a:ln>
        </p:spPr>
      </p:pic>
      <p:sp>
        <p:nvSpPr>
          <p:cNvPr id="1105" name="Google Shape;1105;g2ea79af8a15_0_275"/>
          <p:cNvSpPr/>
          <p:nvPr/>
        </p:nvSpPr>
        <p:spPr>
          <a:xfrm>
            <a:off x="9420106" y="5541883"/>
            <a:ext cx="2588100" cy="323400"/>
          </a:xfrm>
          <a:prstGeom prst="rect">
            <a:avLst/>
          </a:prstGeom>
          <a:noFill/>
          <a:ln>
            <a:noFill/>
          </a:ln>
        </p:spPr>
        <p:txBody>
          <a:bodyPr anchorCtr="0" anchor="t" bIns="45700" lIns="91425" spcFirstLastPara="1" rIns="91425" wrap="square" tIns="45700">
            <a:noAutofit/>
          </a:bodyPr>
          <a:lstStyle/>
          <a:p>
            <a:pPr indent="0" lvl="0" marL="0" marR="0" rtl="0" algn="l">
              <a:lnSpc>
                <a:spcPct val="125036"/>
              </a:lnSpc>
              <a:spcBef>
                <a:spcPts val="0"/>
              </a:spcBef>
              <a:spcAft>
                <a:spcPts val="0"/>
              </a:spcAft>
              <a:buClr>
                <a:srgbClr val="FFD9BE"/>
              </a:buClr>
              <a:buSzPts val="2037"/>
              <a:buFont typeface="Quattrocento"/>
              <a:buNone/>
            </a:pPr>
            <a:r>
              <a:rPr b="1" i="0" lang="en-US" sz="2400" u="none" cap="none" strike="noStrike">
                <a:solidFill>
                  <a:srgbClr val="FFD9BE"/>
                </a:solidFill>
                <a:latin typeface="Quattrocento"/>
                <a:ea typeface="Quattrocento"/>
                <a:cs typeface="Quattrocento"/>
                <a:sym typeface="Quattrocento"/>
              </a:rPr>
              <a:t>Uses</a:t>
            </a:r>
            <a:endParaRPr b="1" i="0" sz="2400" u="none" cap="none" strike="noStrike">
              <a:solidFill>
                <a:schemeClr val="dk1"/>
              </a:solidFill>
              <a:latin typeface="Calibri"/>
              <a:ea typeface="Calibri"/>
              <a:cs typeface="Calibri"/>
              <a:sym typeface="Calibri"/>
            </a:endParaRPr>
          </a:p>
        </p:txBody>
      </p:sp>
      <p:sp>
        <p:nvSpPr>
          <p:cNvPr id="1106" name="Google Shape;1106;g2ea79af8a15_0_275"/>
          <p:cNvSpPr/>
          <p:nvPr/>
        </p:nvSpPr>
        <p:spPr>
          <a:xfrm>
            <a:off x="9420100" y="5997302"/>
            <a:ext cx="3330300" cy="1675800"/>
          </a:xfrm>
          <a:prstGeom prst="rect">
            <a:avLst/>
          </a:prstGeom>
          <a:noFill/>
          <a:ln>
            <a:noFill/>
          </a:ln>
        </p:spPr>
        <p:txBody>
          <a:bodyPr anchorCtr="0" anchor="t" bIns="45700" lIns="91425" spcFirstLastPara="1" rIns="91425" wrap="square" tIns="45700">
            <a:noAutofit/>
          </a:bodyPr>
          <a:lstStyle/>
          <a:p>
            <a:pPr indent="0" lvl="0" marL="0" marR="0" rtl="0" algn="l">
              <a:lnSpc>
                <a:spcPct val="160046"/>
              </a:lnSpc>
              <a:spcBef>
                <a:spcPts val="0"/>
              </a:spcBef>
              <a:spcAft>
                <a:spcPts val="0"/>
              </a:spcAft>
              <a:buClr>
                <a:srgbClr val="F9EEE7"/>
              </a:buClr>
              <a:buSzPts val="1732"/>
              <a:buFont typeface="Quattrocento"/>
              <a:buNone/>
            </a:pPr>
            <a:r>
              <a:rPr b="0" i="0" lang="en-US" sz="1832" u="none" cap="none" strike="noStrike">
                <a:solidFill>
                  <a:srgbClr val="F9EEE7"/>
                </a:solidFill>
                <a:latin typeface="Quattrocento"/>
                <a:ea typeface="Quattrocento"/>
                <a:cs typeface="Quattrocento"/>
                <a:sym typeface="Quattrocento"/>
              </a:rPr>
              <a:t>Lifeboats are used for evacuation and rescue operations, providing a stable platform in rough seas.</a:t>
            </a:r>
            <a:endParaRPr b="0" i="0" sz="1832" u="none" cap="none" strike="noStrike">
              <a:solidFill>
                <a:schemeClr val="dk1"/>
              </a:solidFill>
              <a:latin typeface="Calibri"/>
              <a:ea typeface="Calibri"/>
              <a:cs typeface="Calibri"/>
              <a:sym typeface="Calibri"/>
            </a:endParaRPr>
          </a:p>
        </p:txBody>
      </p:sp>
      <p:sp>
        <p:nvSpPr>
          <p:cNvPr id="1107" name="Google Shape;1107;g2ea79af8a15_0_275"/>
          <p:cNvSpPr txBox="1"/>
          <p:nvPr/>
        </p:nvSpPr>
        <p:spPr>
          <a:xfrm>
            <a:off x="227575" y="7770375"/>
            <a:ext cx="93636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832">
                <a:solidFill>
                  <a:srgbClr val="F9EEE7"/>
                </a:solidFill>
                <a:uFill>
                  <a:noFill/>
                </a:uFill>
                <a:latin typeface="Quattrocento"/>
                <a:ea typeface="Quattrocento"/>
                <a:cs typeface="Quattrocento"/>
                <a:sym typeface="Quattrocento"/>
                <a:hlinkClick r:id="rId7">
                  <a:extLst>
                    <a:ext uri="{A12FA001-AC4F-418D-AE19-62706E023703}">
                      <ahyp:hlinkClr val="tx"/>
                    </a:ext>
                  </a:extLst>
                </a:hlinkClick>
              </a:rPr>
              <a:t>Indian Standards related to Lifeboats</a:t>
            </a:r>
            <a:r>
              <a:rPr b="1" i="1" lang="en-US" sz="1832">
                <a:solidFill>
                  <a:srgbClr val="F9EEE7"/>
                </a:solidFill>
                <a:latin typeface="Quattrocento"/>
                <a:ea typeface="Quattrocento"/>
                <a:cs typeface="Quattrocento"/>
                <a:sym typeface="Quattrocento"/>
              </a:rPr>
              <a:t> </a:t>
            </a:r>
            <a:endParaRPr b="1" i="1"/>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g2ea79af8a15_0_292"/>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FFD9BE"/>
              </a:solidFill>
              <a:latin typeface="Quattrocento"/>
              <a:ea typeface="Quattrocento"/>
              <a:cs typeface="Quattrocento"/>
              <a:sym typeface="Quattrocento"/>
            </a:endParaRPr>
          </a:p>
        </p:txBody>
      </p:sp>
      <p:sp>
        <p:nvSpPr>
          <p:cNvPr id="1114" name="Google Shape;1114;g2ea79af8a15_0_292"/>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FFD9BE"/>
              </a:solidFill>
              <a:latin typeface="Quattrocento"/>
              <a:ea typeface="Quattrocento"/>
              <a:cs typeface="Quattrocento"/>
              <a:sym typeface="Quattrocento"/>
            </a:endParaRPr>
          </a:p>
        </p:txBody>
      </p:sp>
      <p:pic>
        <p:nvPicPr>
          <p:cNvPr id="1115" name="Google Shape;1115;g2ea79af8a15_0_292" title="File:Davits 2 (PSF).png - Wikimedia Commons"/>
          <p:cNvPicPr preferRelativeResize="0"/>
          <p:nvPr/>
        </p:nvPicPr>
        <p:blipFill rotWithShape="1">
          <a:blip r:embed="rId3">
            <a:alphaModFix/>
          </a:blip>
          <a:srcRect b="0" l="0" r="0" t="0"/>
          <a:stretch/>
        </p:blipFill>
        <p:spPr>
          <a:xfrm>
            <a:off x="7168526" y="481313"/>
            <a:ext cx="7138100" cy="7266973"/>
          </a:xfrm>
          <a:prstGeom prst="rect">
            <a:avLst/>
          </a:prstGeom>
          <a:solidFill>
            <a:srgbClr val="123332"/>
          </a:solidFill>
          <a:ln>
            <a:noFill/>
          </a:ln>
        </p:spPr>
      </p:pic>
      <p:sp>
        <p:nvSpPr>
          <p:cNvPr id="1116" name="Google Shape;1116;g2ea79af8a15_0_292"/>
          <p:cNvSpPr txBox="1"/>
          <p:nvPr/>
        </p:nvSpPr>
        <p:spPr>
          <a:xfrm>
            <a:off x="533750" y="2942325"/>
            <a:ext cx="6150300" cy="2810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1" i="0" lang="en-US" sz="2400" u="none" cap="none" strike="noStrike">
                <a:solidFill>
                  <a:srgbClr val="FFD9BE"/>
                </a:solidFill>
                <a:latin typeface="Quattrocento"/>
                <a:ea typeface="Quattrocento"/>
                <a:cs typeface="Quattrocento"/>
                <a:sym typeface="Quattrocento"/>
              </a:rPr>
              <a:t>A davit is a crane-like device mounted on a ship, used to lower, launch, and retrieve lifeboats. It ensures lifeboats can be safely and efficiently deployed during emergencies, providing a crucial means of evacuation for crew and passengers, enhancing overall maritime safety.</a:t>
            </a:r>
            <a:endParaRPr b="1" i="0" sz="2400" u="none" cap="none" strike="noStrike">
              <a:solidFill>
                <a:srgbClr val="FFD9BE"/>
              </a:solidFill>
              <a:latin typeface="Quattrocento"/>
              <a:ea typeface="Quattrocento"/>
              <a:cs typeface="Quattrocento"/>
              <a:sym typeface="Quattrocento"/>
            </a:endParaRPr>
          </a:p>
        </p:txBody>
      </p:sp>
      <p:sp>
        <p:nvSpPr>
          <p:cNvPr id="1117" name="Google Shape;1117;g2ea79af8a15_0_292"/>
          <p:cNvSpPr txBox="1"/>
          <p:nvPr/>
        </p:nvSpPr>
        <p:spPr>
          <a:xfrm>
            <a:off x="1186700" y="618950"/>
            <a:ext cx="4844400" cy="92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FFD9BE"/>
                </a:solidFill>
                <a:latin typeface="Quattrocento"/>
                <a:ea typeface="Quattrocento"/>
                <a:cs typeface="Quattrocento"/>
                <a:sym typeface="Quattrocento"/>
              </a:rPr>
              <a:t>Lifeboat with Davit</a:t>
            </a:r>
            <a:endParaRPr b="0" i="0" sz="1400" u="none" cap="none" strike="noStrike">
              <a:solidFill>
                <a:srgbClr val="000000"/>
              </a:solidFill>
              <a:latin typeface="Arial"/>
              <a:ea typeface="Arial"/>
              <a:cs typeface="Arial"/>
              <a:sym typeface="Arial"/>
            </a:endParaRPr>
          </a:p>
        </p:txBody>
      </p:sp>
      <p:sp>
        <p:nvSpPr>
          <p:cNvPr id="1118" name="Google Shape;1118;g2ea79af8a15_0_292"/>
          <p:cNvSpPr txBox="1"/>
          <p:nvPr/>
        </p:nvSpPr>
        <p:spPr>
          <a:xfrm>
            <a:off x="494650" y="1901950"/>
            <a:ext cx="4730400" cy="601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3600"/>
              <a:buFont typeface="Arial"/>
              <a:buNone/>
            </a:pPr>
            <a:r>
              <a:rPr b="1" i="0" lang="en-US" sz="3600" u="none" cap="none" strike="noStrike">
                <a:solidFill>
                  <a:srgbClr val="FFD9BE"/>
                </a:solidFill>
                <a:latin typeface="Quattrocento"/>
                <a:ea typeface="Quattrocento"/>
                <a:cs typeface="Quattrocento"/>
                <a:sym typeface="Quattrocento"/>
              </a:rPr>
              <a:t>What is Davit ?</a:t>
            </a:r>
            <a:endParaRPr b="0" i="0" sz="1400" u="none" cap="none" strike="noStrike">
              <a:solidFill>
                <a:srgbClr val="000000"/>
              </a:solidFill>
              <a:latin typeface="Arial"/>
              <a:ea typeface="Arial"/>
              <a:cs typeface="Arial"/>
              <a:sym typeface="Arial"/>
            </a:endParaRPr>
          </a:p>
        </p:txBody>
      </p:sp>
      <p:sp>
        <p:nvSpPr>
          <p:cNvPr id="1119" name="Google Shape;1119;g2ea79af8a15_0_292"/>
          <p:cNvSpPr txBox="1"/>
          <p:nvPr/>
        </p:nvSpPr>
        <p:spPr>
          <a:xfrm>
            <a:off x="682750" y="6144775"/>
            <a:ext cx="6001200" cy="1662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400"/>
              <a:buFont typeface="Arial"/>
              <a:buNone/>
            </a:pPr>
            <a:r>
              <a:rPr b="1" i="0" lang="en-US" sz="2400" u="none" cap="none" strike="noStrike">
                <a:solidFill>
                  <a:srgbClr val="FFD9BE"/>
                </a:solidFill>
                <a:latin typeface="Quattrocento"/>
                <a:ea typeface="Quattrocento"/>
                <a:cs typeface="Quattrocento"/>
                <a:sym typeface="Quattrocento"/>
              </a:rPr>
              <a:t>IS 5386- </a:t>
            </a:r>
            <a:r>
              <a:rPr b="0" i="0" lang="en-US" sz="2400" u="none" cap="none" strike="noStrike">
                <a:solidFill>
                  <a:srgbClr val="FFD9BE"/>
                </a:solidFill>
                <a:latin typeface="Quattrocento"/>
                <a:ea typeface="Quattrocento"/>
                <a:cs typeface="Quattrocento"/>
                <a:sym typeface="Quattrocento"/>
              </a:rPr>
              <a:t>General purpose Ship’s Davit</a:t>
            </a:r>
            <a:endParaRPr b="0" i="0" sz="2400" u="none" cap="none" strike="noStrike">
              <a:solidFill>
                <a:srgbClr val="FFD9BE"/>
              </a:solidFill>
              <a:latin typeface="Quattrocento"/>
              <a:ea typeface="Quattrocento"/>
              <a:cs typeface="Quattrocento"/>
              <a:sym typeface="Quattrocento"/>
            </a:endParaRPr>
          </a:p>
          <a:p>
            <a:pPr indent="0" lvl="0" marL="0" marR="0" rtl="0" algn="just">
              <a:lnSpc>
                <a:spcPct val="100000"/>
              </a:lnSpc>
              <a:spcBef>
                <a:spcPts val="0"/>
              </a:spcBef>
              <a:spcAft>
                <a:spcPts val="0"/>
              </a:spcAft>
              <a:buClr>
                <a:srgbClr val="000000"/>
              </a:buClr>
              <a:buSzPts val="2400"/>
              <a:buFont typeface="Arial"/>
              <a:buNone/>
            </a:pPr>
            <a:r>
              <a:rPr b="1" i="0" lang="en-US" sz="2400" u="none" cap="none" strike="noStrike">
                <a:solidFill>
                  <a:srgbClr val="FFD9BE"/>
                </a:solidFill>
                <a:latin typeface="Quattrocento"/>
                <a:ea typeface="Quattrocento"/>
                <a:cs typeface="Quattrocento"/>
                <a:sym typeface="Quattrocento"/>
              </a:rPr>
              <a:t>IS 9067- </a:t>
            </a:r>
            <a:r>
              <a:rPr b="0" i="0" lang="en-US" sz="2400" u="none" cap="none" strike="noStrike">
                <a:solidFill>
                  <a:srgbClr val="FFD9BE"/>
                </a:solidFill>
                <a:latin typeface="Quattrocento"/>
                <a:ea typeface="Quattrocento"/>
                <a:cs typeface="Quattrocento"/>
                <a:sym typeface="Quattrocento"/>
              </a:rPr>
              <a:t>Ships and marine technology - Launching appliances for davit - Launched lifeboats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1000"/>
                                        <p:tgtEl>
                                          <p:spTgt spid="1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g2ea79af8a15_0_311"/>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g2ea79af8a15_0_311"/>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127" name="Google Shape;1127;g2ea79af8a15_0_311"/>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1128" name="Google Shape;1128;g2ea79af8a15_0_311"/>
          <p:cNvSpPr/>
          <p:nvPr/>
        </p:nvSpPr>
        <p:spPr>
          <a:xfrm>
            <a:off x="749719" y="770442"/>
            <a:ext cx="7643700" cy="1260900"/>
          </a:xfrm>
          <a:prstGeom prst="rect">
            <a:avLst/>
          </a:prstGeom>
          <a:noFill/>
          <a:ln>
            <a:noFill/>
          </a:ln>
        </p:spPr>
        <p:txBody>
          <a:bodyPr anchorCtr="0" anchor="t" bIns="45700" lIns="91425" spcFirstLastPara="1" rIns="91425" wrap="square" tIns="45700">
            <a:noAutofit/>
          </a:bodyPr>
          <a:lstStyle/>
          <a:p>
            <a:pPr indent="0" lvl="0" marL="0" marR="0" rtl="0" algn="ctr">
              <a:lnSpc>
                <a:spcPct val="125006"/>
              </a:lnSpc>
              <a:spcBef>
                <a:spcPts val="0"/>
              </a:spcBef>
              <a:spcAft>
                <a:spcPts val="0"/>
              </a:spcAft>
              <a:buClr>
                <a:srgbClr val="FFD9BE"/>
              </a:buClr>
              <a:buSzPts val="3971"/>
              <a:buFont typeface="Quattrocento"/>
              <a:buNone/>
            </a:pPr>
            <a:r>
              <a:rPr b="1" i="0" lang="en-US" sz="3600" u="none" cap="none" strike="noStrike">
                <a:solidFill>
                  <a:srgbClr val="FFD9BE"/>
                </a:solidFill>
                <a:latin typeface="Quattrocento"/>
                <a:ea typeface="Quattrocento"/>
                <a:cs typeface="Quattrocento"/>
                <a:sym typeface="Quattrocento"/>
              </a:rPr>
              <a:t>IS 15683- Fire Extinguishers- </a:t>
            </a:r>
            <a:endParaRPr b="1" i="0" sz="3600" u="none" cap="none" strike="noStrike">
              <a:solidFill>
                <a:srgbClr val="FFD9BE"/>
              </a:solidFill>
              <a:latin typeface="Quattrocento"/>
              <a:ea typeface="Quattrocento"/>
              <a:cs typeface="Quattrocento"/>
              <a:sym typeface="Quattrocento"/>
            </a:endParaRPr>
          </a:p>
          <a:p>
            <a:pPr indent="0" lvl="0" marL="0" marR="0" rtl="0" algn="ctr">
              <a:lnSpc>
                <a:spcPct val="125006"/>
              </a:lnSpc>
              <a:spcBef>
                <a:spcPts val="0"/>
              </a:spcBef>
              <a:spcAft>
                <a:spcPts val="0"/>
              </a:spcAft>
              <a:buClr>
                <a:srgbClr val="FFD9BE"/>
              </a:buClr>
              <a:buSzPts val="3971"/>
              <a:buFont typeface="Quattrocento"/>
              <a:buNone/>
            </a:pPr>
            <a:r>
              <a:rPr b="1" i="0" lang="en-US" sz="3600" u="none" cap="none" strike="noStrike">
                <a:solidFill>
                  <a:srgbClr val="FFD9BE"/>
                </a:solidFill>
                <a:latin typeface="Quattrocento"/>
                <a:ea typeface="Quattrocento"/>
                <a:cs typeface="Quattrocento"/>
                <a:sym typeface="Quattrocento"/>
              </a:rPr>
              <a:t>Classes, Placement, and Inspection</a:t>
            </a:r>
            <a:endParaRPr b="1" i="0" sz="3600" u="none" cap="none" strike="noStrike">
              <a:solidFill>
                <a:schemeClr val="dk1"/>
              </a:solidFill>
              <a:latin typeface="Calibri"/>
              <a:ea typeface="Calibri"/>
              <a:cs typeface="Calibri"/>
              <a:sym typeface="Calibri"/>
            </a:endParaRPr>
          </a:p>
        </p:txBody>
      </p:sp>
      <p:sp>
        <p:nvSpPr>
          <p:cNvPr id="1129" name="Google Shape;1129;g2ea79af8a15_0_311"/>
          <p:cNvSpPr/>
          <p:nvPr/>
        </p:nvSpPr>
        <p:spPr>
          <a:xfrm>
            <a:off x="964883" y="2646640"/>
            <a:ext cx="21150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1" i="0" lang="en-US" sz="1687" u="none" cap="none" strike="noStrike">
                <a:solidFill>
                  <a:srgbClr val="F9EEE7"/>
                </a:solidFill>
                <a:latin typeface="Quattrocento"/>
                <a:ea typeface="Quattrocento"/>
                <a:cs typeface="Quattrocento"/>
                <a:sym typeface="Quattrocento"/>
              </a:rPr>
              <a:t>Class</a:t>
            </a:r>
            <a:endParaRPr b="1" i="0" sz="1687" u="none" cap="none" strike="noStrike">
              <a:solidFill>
                <a:schemeClr val="dk1"/>
              </a:solidFill>
              <a:latin typeface="Calibri"/>
              <a:ea typeface="Calibri"/>
              <a:cs typeface="Calibri"/>
              <a:sym typeface="Calibri"/>
            </a:endParaRPr>
          </a:p>
        </p:txBody>
      </p:sp>
      <p:sp>
        <p:nvSpPr>
          <p:cNvPr id="1130" name="Google Shape;1130;g2ea79af8a15_0_311"/>
          <p:cNvSpPr/>
          <p:nvPr/>
        </p:nvSpPr>
        <p:spPr>
          <a:xfrm>
            <a:off x="3516035" y="2646640"/>
            <a:ext cx="21111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1" i="0" lang="en-US" sz="1687" u="none" cap="none" strike="noStrike">
                <a:solidFill>
                  <a:srgbClr val="F9EEE7"/>
                </a:solidFill>
                <a:latin typeface="Quattrocento"/>
                <a:ea typeface="Quattrocento"/>
                <a:cs typeface="Quattrocento"/>
                <a:sym typeface="Quattrocento"/>
              </a:rPr>
              <a:t>Type of Fire</a:t>
            </a:r>
            <a:endParaRPr b="1" i="0" sz="1687" u="none" cap="none" strike="noStrike">
              <a:solidFill>
                <a:schemeClr val="dk1"/>
              </a:solidFill>
              <a:latin typeface="Calibri"/>
              <a:ea typeface="Calibri"/>
              <a:cs typeface="Calibri"/>
              <a:sym typeface="Calibri"/>
            </a:endParaRPr>
          </a:p>
        </p:txBody>
      </p:sp>
      <p:sp>
        <p:nvSpPr>
          <p:cNvPr id="1131" name="Google Shape;1131;g2ea79af8a15_0_311"/>
          <p:cNvSpPr/>
          <p:nvPr/>
        </p:nvSpPr>
        <p:spPr>
          <a:xfrm>
            <a:off x="6063377" y="2646640"/>
            <a:ext cx="21150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1" i="0" lang="en-US" sz="1687" u="none" cap="none" strike="noStrike">
                <a:solidFill>
                  <a:srgbClr val="F9EEE7"/>
                </a:solidFill>
                <a:latin typeface="Quattrocento"/>
                <a:ea typeface="Quattrocento"/>
                <a:cs typeface="Quattrocento"/>
                <a:sym typeface="Quattrocento"/>
              </a:rPr>
              <a:t>Placement</a:t>
            </a:r>
            <a:endParaRPr b="1" i="0" sz="1687" u="none" cap="none" strike="noStrike">
              <a:solidFill>
                <a:schemeClr val="dk1"/>
              </a:solidFill>
              <a:latin typeface="Calibri"/>
              <a:ea typeface="Calibri"/>
              <a:cs typeface="Calibri"/>
              <a:sym typeface="Calibri"/>
            </a:endParaRPr>
          </a:p>
        </p:txBody>
      </p:sp>
      <p:sp>
        <p:nvSpPr>
          <p:cNvPr id="1132" name="Google Shape;1132;g2ea79af8a15_0_311"/>
          <p:cNvSpPr/>
          <p:nvPr/>
        </p:nvSpPr>
        <p:spPr>
          <a:xfrm>
            <a:off x="750094" y="3125748"/>
            <a:ext cx="7643100" cy="13011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g2ea79af8a15_0_311"/>
          <p:cNvSpPr/>
          <p:nvPr/>
        </p:nvSpPr>
        <p:spPr>
          <a:xfrm>
            <a:off x="964883" y="3261955"/>
            <a:ext cx="21150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A</a:t>
            </a:r>
            <a:endParaRPr b="0" i="0" sz="1687" u="none" cap="none" strike="noStrike">
              <a:solidFill>
                <a:schemeClr val="dk1"/>
              </a:solidFill>
              <a:latin typeface="Calibri"/>
              <a:ea typeface="Calibri"/>
              <a:cs typeface="Calibri"/>
              <a:sym typeface="Calibri"/>
            </a:endParaRPr>
          </a:p>
        </p:txBody>
      </p:sp>
      <p:sp>
        <p:nvSpPr>
          <p:cNvPr id="1134" name="Google Shape;1134;g2ea79af8a15_0_311"/>
          <p:cNvSpPr/>
          <p:nvPr/>
        </p:nvSpPr>
        <p:spPr>
          <a:xfrm>
            <a:off x="3516035" y="3261955"/>
            <a:ext cx="2111100" cy="10287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Ordinary combustibles (wood, paper, cloth)</a:t>
            </a:r>
            <a:endParaRPr b="0" i="0" sz="1687" u="none" cap="none" strike="noStrike">
              <a:solidFill>
                <a:schemeClr val="dk1"/>
              </a:solidFill>
              <a:latin typeface="Calibri"/>
              <a:ea typeface="Calibri"/>
              <a:cs typeface="Calibri"/>
              <a:sym typeface="Calibri"/>
            </a:endParaRPr>
          </a:p>
        </p:txBody>
      </p:sp>
      <p:sp>
        <p:nvSpPr>
          <p:cNvPr id="1135" name="Google Shape;1135;g2ea79af8a15_0_311"/>
          <p:cNvSpPr/>
          <p:nvPr/>
        </p:nvSpPr>
        <p:spPr>
          <a:xfrm>
            <a:off x="6063377" y="3261955"/>
            <a:ext cx="21150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Near potential ignition sources</a:t>
            </a:r>
            <a:endParaRPr b="0" i="0" sz="1687" u="none" cap="none" strike="noStrike">
              <a:solidFill>
                <a:schemeClr val="dk1"/>
              </a:solidFill>
              <a:latin typeface="Calibri"/>
              <a:ea typeface="Calibri"/>
              <a:cs typeface="Calibri"/>
              <a:sym typeface="Calibri"/>
            </a:endParaRPr>
          </a:p>
        </p:txBody>
      </p:sp>
      <p:sp>
        <p:nvSpPr>
          <p:cNvPr id="1136" name="Google Shape;1136;g2ea79af8a15_0_311"/>
          <p:cNvSpPr/>
          <p:nvPr/>
        </p:nvSpPr>
        <p:spPr>
          <a:xfrm>
            <a:off x="964883" y="4563070"/>
            <a:ext cx="21150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B</a:t>
            </a:r>
            <a:endParaRPr b="0" i="0" sz="1687" u="none" cap="none" strike="noStrike">
              <a:solidFill>
                <a:schemeClr val="dk1"/>
              </a:solidFill>
              <a:latin typeface="Calibri"/>
              <a:ea typeface="Calibri"/>
              <a:cs typeface="Calibri"/>
              <a:sym typeface="Calibri"/>
            </a:endParaRPr>
          </a:p>
        </p:txBody>
      </p:sp>
      <p:sp>
        <p:nvSpPr>
          <p:cNvPr id="1137" name="Google Shape;1137;g2ea79af8a15_0_311"/>
          <p:cNvSpPr/>
          <p:nvPr/>
        </p:nvSpPr>
        <p:spPr>
          <a:xfrm>
            <a:off x="3516024" y="4563075"/>
            <a:ext cx="24144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Flammable liquids (oil, grease, gasoline)</a:t>
            </a:r>
            <a:endParaRPr b="0" i="0" sz="1687" u="none" cap="none" strike="noStrike">
              <a:solidFill>
                <a:schemeClr val="dk1"/>
              </a:solidFill>
              <a:latin typeface="Calibri"/>
              <a:ea typeface="Calibri"/>
              <a:cs typeface="Calibri"/>
              <a:sym typeface="Calibri"/>
            </a:endParaRPr>
          </a:p>
        </p:txBody>
      </p:sp>
      <p:sp>
        <p:nvSpPr>
          <p:cNvPr id="1138" name="Google Shape;1138;g2ea79af8a15_0_311"/>
          <p:cNvSpPr/>
          <p:nvPr/>
        </p:nvSpPr>
        <p:spPr>
          <a:xfrm>
            <a:off x="6063377" y="4563070"/>
            <a:ext cx="21150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Near potential spill areas</a:t>
            </a:r>
            <a:endParaRPr b="0" i="0" sz="1687" u="none" cap="none" strike="noStrike">
              <a:solidFill>
                <a:schemeClr val="dk1"/>
              </a:solidFill>
              <a:latin typeface="Calibri"/>
              <a:ea typeface="Calibri"/>
              <a:cs typeface="Calibri"/>
              <a:sym typeface="Calibri"/>
            </a:endParaRPr>
          </a:p>
        </p:txBody>
      </p:sp>
      <p:sp>
        <p:nvSpPr>
          <p:cNvPr id="1139" name="Google Shape;1139;g2ea79af8a15_0_311"/>
          <p:cNvSpPr/>
          <p:nvPr/>
        </p:nvSpPr>
        <p:spPr>
          <a:xfrm>
            <a:off x="750094" y="5385078"/>
            <a:ext cx="7643100" cy="958200"/>
          </a:xfrm>
          <a:prstGeom prst="rect">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g2ea79af8a15_0_311"/>
          <p:cNvSpPr/>
          <p:nvPr/>
        </p:nvSpPr>
        <p:spPr>
          <a:xfrm>
            <a:off x="964883" y="5521285"/>
            <a:ext cx="21150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C</a:t>
            </a:r>
            <a:endParaRPr b="0" i="0" sz="1687" u="none" cap="none" strike="noStrike">
              <a:solidFill>
                <a:schemeClr val="dk1"/>
              </a:solidFill>
              <a:latin typeface="Calibri"/>
              <a:ea typeface="Calibri"/>
              <a:cs typeface="Calibri"/>
              <a:sym typeface="Calibri"/>
            </a:endParaRPr>
          </a:p>
        </p:txBody>
      </p:sp>
      <p:sp>
        <p:nvSpPr>
          <p:cNvPr id="1141" name="Google Shape;1141;g2ea79af8a15_0_311"/>
          <p:cNvSpPr/>
          <p:nvPr/>
        </p:nvSpPr>
        <p:spPr>
          <a:xfrm>
            <a:off x="3516025" y="5521265"/>
            <a:ext cx="21111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Electrical fires</a:t>
            </a:r>
            <a:endParaRPr b="0" i="0" sz="1687" u="none" cap="none" strike="noStrike">
              <a:solidFill>
                <a:schemeClr val="dk1"/>
              </a:solidFill>
              <a:latin typeface="Calibri"/>
              <a:ea typeface="Calibri"/>
              <a:cs typeface="Calibri"/>
              <a:sym typeface="Calibri"/>
            </a:endParaRPr>
          </a:p>
        </p:txBody>
      </p:sp>
      <p:sp>
        <p:nvSpPr>
          <p:cNvPr id="1142" name="Google Shape;1142;g2ea79af8a15_0_311"/>
          <p:cNvSpPr/>
          <p:nvPr/>
        </p:nvSpPr>
        <p:spPr>
          <a:xfrm>
            <a:off x="6063377" y="5521285"/>
            <a:ext cx="21150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Near electrical equipment</a:t>
            </a:r>
            <a:endParaRPr b="0" i="0" sz="1687" u="none" cap="none" strike="noStrike">
              <a:solidFill>
                <a:schemeClr val="dk1"/>
              </a:solidFill>
              <a:latin typeface="Calibri"/>
              <a:ea typeface="Calibri"/>
              <a:cs typeface="Calibri"/>
              <a:sym typeface="Calibri"/>
            </a:endParaRPr>
          </a:p>
        </p:txBody>
      </p:sp>
      <p:sp>
        <p:nvSpPr>
          <p:cNvPr id="1143" name="Google Shape;1143;g2ea79af8a15_0_311"/>
          <p:cNvSpPr/>
          <p:nvPr/>
        </p:nvSpPr>
        <p:spPr>
          <a:xfrm>
            <a:off x="964883" y="6479500"/>
            <a:ext cx="21150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D</a:t>
            </a:r>
            <a:endParaRPr b="0" i="0" sz="1687" u="none" cap="none" strike="noStrike">
              <a:solidFill>
                <a:schemeClr val="dk1"/>
              </a:solidFill>
              <a:latin typeface="Calibri"/>
              <a:ea typeface="Calibri"/>
              <a:cs typeface="Calibri"/>
              <a:sym typeface="Calibri"/>
            </a:endParaRPr>
          </a:p>
        </p:txBody>
      </p:sp>
      <p:sp>
        <p:nvSpPr>
          <p:cNvPr id="1144" name="Google Shape;1144;g2ea79af8a15_0_311"/>
          <p:cNvSpPr/>
          <p:nvPr/>
        </p:nvSpPr>
        <p:spPr>
          <a:xfrm>
            <a:off x="3516025" y="6479500"/>
            <a:ext cx="21111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Combustible metals</a:t>
            </a:r>
            <a:endParaRPr b="0" i="0" sz="1687" u="none" cap="none" strike="noStrike">
              <a:solidFill>
                <a:schemeClr val="dk1"/>
              </a:solidFill>
              <a:latin typeface="Calibri"/>
              <a:ea typeface="Calibri"/>
              <a:cs typeface="Calibri"/>
              <a:sym typeface="Calibri"/>
            </a:endParaRPr>
          </a:p>
        </p:txBody>
      </p:sp>
      <p:sp>
        <p:nvSpPr>
          <p:cNvPr id="1145" name="Google Shape;1145;g2ea79af8a15_0_311"/>
          <p:cNvSpPr/>
          <p:nvPr/>
        </p:nvSpPr>
        <p:spPr>
          <a:xfrm>
            <a:off x="6063377" y="6479500"/>
            <a:ext cx="2115000" cy="685800"/>
          </a:xfrm>
          <a:prstGeom prst="rect">
            <a:avLst/>
          </a:prstGeom>
          <a:noFill/>
          <a:ln>
            <a:noFill/>
          </a:ln>
        </p:spPr>
        <p:txBody>
          <a:bodyPr anchorCtr="0" anchor="t" bIns="45700" lIns="91425" spcFirstLastPara="1" rIns="91425" wrap="square" tIns="45700">
            <a:noAutofit/>
          </a:bodyPr>
          <a:lstStyle/>
          <a:p>
            <a:pPr indent="0" lvl="0" marL="0" marR="0" rtl="0" algn="l">
              <a:lnSpc>
                <a:spcPct val="160047"/>
              </a:lnSpc>
              <a:spcBef>
                <a:spcPts val="0"/>
              </a:spcBef>
              <a:spcAft>
                <a:spcPts val="0"/>
              </a:spcAft>
              <a:buClr>
                <a:srgbClr val="F9EEE7"/>
              </a:buClr>
              <a:buSzPts val="1687"/>
              <a:buFont typeface="Quattrocento"/>
              <a:buNone/>
            </a:pPr>
            <a:r>
              <a:rPr b="0" i="0" lang="en-US" sz="1687" u="none" cap="none" strike="noStrike">
                <a:solidFill>
                  <a:srgbClr val="F9EEE7"/>
                </a:solidFill>
                <a:latin typeface="Quattrocento"/>
                <a:ea typeface="Quattrocento"/>
                <a:cs typeface="Quattrocento"/>
                <a:sym typeface="Quattrocento"/>
              </a:rPr>
              <a:t>Specific locations for metal fires</a:t>
            </a:r>
            <a:endParaRPr b="0" i="0" sz="1687" u="none" cap="none" strike="noStrike">
              <a:solidFill>
                <a:schemeClr val="dk1"/>
              </a:solidFill>
              <a:latin typeface="Calibri"/>
              <a:ea typeface="Calibri"/>
              <a:cs typeface="Calibri"/>
              <a:sym typeface="Calibri"/>
            </a:endParaRPr>
          </a:p>
        </p:txBody>
      </p:sp>
      <p:sp>
        <p:nvSpPr>
          <p:cNvPr id="1146" name="Google Shape;1146;g2ea79af8a15_0_311"/>
          <p:cNvSpPr txBox="1"/>
          <p:nvPr/>
        </p:nvSpPr>
        <p:spPr>
          <a:xfrm>
            <a:off x="0" y="7888200"/>
            <a:ext cx="82092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687">
                <a:solidFill>
                  <a:srgbClr val="F9EEE7"/>
                </a:solidFill>
                <a:uFill>
                  <a:noFill/>
                </a:uFill>
                <a:latin typeface="Quattrocento"/>
                <a:ea typeface="Quattrocento"/>
                <a:cs typeface="Quattrocento"/>
                <a:sym typeface="Quattrocento"/>
                <a:hlinkClick r:id="rId4">
                  <a:extLst>
                    <a:ext uri="{A12FA001-AC4F-418D-AE19-62706E023703}">
                      <ahyp:hlinkClr val="tx"/>
                    </a:ext>
                  </a:extLst>
                </a:hlinkClick>
              </a:rPr>
              <a:t>Indian Standards for Fire Extinguishers</a:t>
            </a:r>
            <a:r>
              <a:rPr b="1" i="1" lang="en-US" sz="1687">
                <a:solidFill>
                  <a:srgbClr val="F9EEE7"/>
                </a:solidFill>
                <a:latin typeface="Quattrocento"/>
                <a:ea typeface="Quattrocento"/>
                <a:cs typeface="Quattrocento"/>
                <a:sym typeface="Quattrocento"/>
              </a:rPr>
              <a:t> </a:t>
            </a:r>
            <a:endParaRPr b="1" i="1"/>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g2ea79af8a15_0_362"/>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g2ea79af8a15_0_362"/>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154" name="Google Shape;1154;g2ea79af8a15_0_362"/>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155" name="Google Shape;1155;g2ea79af8a15_0_362"/>
          <p:cNvSpPr/>
          <p:nvPr/>
        </p:nvSpPr>
        <p:spPr>
          <a:xfrm>
            <a:off x="6166150" y="639625"/>
            <a:ext cx="7770000" cy="583500"/>
          </a:xfrm>
          <a:prstGeom prst="rect">
            <a:avLst/>
          </a:prstGeom>
          <a:noFill/>
          <a:ln>
            <a:noFill/>
          </a:ln>
        </p:spPr>
        <p:txBody>
          <a:bodyPr anchorCtr="0" anchor="t" bIns="45700" lIns="91425" spcFirstLastPara="1" rIns="91425" wrap="square" tIns="45700">
            <a:noAutofit/>
          </a:bodyPr>
          <a:lstStyle/>
          <a:p>
            <a:pPr indent="0" lvl="0" marL="0" marR="0" rtl="0" algn="ctr">
              <a:lnSpc>
                <a:spcPct val="125034"/>
              </a:lnSpc>
              <a:spcBef>
                <a:spcPts val="0"/>
              </a:spcBef>
              <a:spcAft>
                <a:spcPts val="0"/>
              </a:spcAft>
              <a:buClr>
                <a:srgbClr val="FFD9BE"/>
              </a:buClr>
              <a:buSzPts val="3675"/>
              <a:buFont typeface="Quattrocento"/>
              <a:buNone/>
            </a:pPr>
            <a:r>
              <a:rPr b="1" i="0" lang="en-US" sz="3600" u="none" cap="none" strike="noStrike">
                <a:solidFill>
                  <a:srgbClr val="FFD9BE"/>
                </a:solidFill>
                <a:latin typeface="Quattrocento"/>
                <a:ea typeface="Quattrocento"/>
                <a:cs typeface="Quattrocento"/>
                <a:sym typeface="Quattrocento"/>
              </a:rPr>
              <a:t>IS 4601 &amp; IS 4602: Emergency Lighting and Signage</a:t>
            </a:r>
            <a:endParaRPr b="1" i="0" sz="3600" u="none" cap="none" strike="noStrike">
              <a:solidFill>
                <a:schemeClr val="dk1"/>
              </a:solidFill>
              <a:latin typeface="Calibri"/>
              <a:ea typeface="Calibri"/>
              <a:cs typeface="Calibri"/>
              <a:sym typeface="Calibri"/>
            </a:endParaRPr>
          </a:p>
        </p:txBody>
      </p:sp>
      <p:sp>
        <p:nvSpPr>
          <p:cNvPr id="1156" name="Google Shape;1156;g2ea79af8a15_0_362"/>
          <p:cNvSpPr/>
          <p:nvPr/>
        </p:nvSpPr>
        <p:spPr>
          <a:xfrm>
            <a:off x="6465927" y="2193965"/>
            <a:ext cx="24900" cy="47226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g2ea79af8a15_0_362"/>
          <p:cNvSpPr/>
          <p:nvPr/>
        </p:nvSpPr>
        <p:spPr>
          <a:xfrm>
            <a:off x="6701492" y="2627828"/>
            <a:ext cx="694500" cy="249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g2ea79af8a15_0_362"/>
          <p:cNvSpPr/>
          <p:nvPr/>
        </p:nvSpPr>
        <p:spPr>
          <a:xfrm>
            <a:off x="6255127" y="2417088"/>
            <a:ext cx="446400" cy="4464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g2ea79af8a15_0_362"/>
          <p:cNvSpPr/>
          <p:nvPr/>
        </p:nvSpPr>
        <p:spPr>
          <a:xfrm>
            <a:off x="6428720" y="2500193"/>
            <a:ext cx="99300" cy="27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205"/>
              <a:buFont typeface="Quattrocento"/>
              <a:buNone/>
            </a:pPr>
            <a:r>
              <a:rPr b="0" i="0" lang="en-US" sz="2205" u="none" cap="none" strike="noStrike">
                <a:solidFill>
                  <a:srgbClr val="FFD9BE"/>
                </a:solidFill>
                <a:latin typeface="Quattrocento"/>
                <a:ea typeface="Quattrocento"/>
                <a:cs typeface="Quattrocento"/>
                <a:sym typeface="Quattrocento"/>
              </a:rPr>
              <a:t>1</a:t>
            </a:r>
            <a:endParaRPr b="0" i="0" sz="2205" u="none" cap="none" strike="noStrike">
              <a:solidFill>
                <a:schemeClr val="dk1"/>
              </a:solidFill>
              <a:latin typeface="Calibri"/>
              <a:ea typeface="Calibri"/>
              <a:cs typeface="Calibri"/>
              <a:sym typeface="Calibri"/>
            </a:endParaRPr>
          </a:p>
        </p:txBody>
      </p:sp>
      <p:sp>
        <p:nvSpPr>
          <p:cNvPr id="1160" name="Google Shape;1160;g2ea79af8a15_0_362"/>
          <p:cNvSpPr/>
          <p:nvPr/>
        </p:nvSpPr>
        <p:spPr>
          <a:xfrm>
            <a:off x="7569398" y="2392323"/>
            <a:ext cx="2334000" cy="291600"/>
          </a:xfrm>
          <a:prstGeom prst="rect">
            <a:avLst/>
          </a:prstGeom>
          <a:noFill/>
          <a:ln>
            <a:noFill/>
          </a:ln>
        </p:spPr>
        <p:txBody>
          <a:bodyPr anchorCtr="0" anchor="t" bIns="45700" lIns="91425" spcFirstLastPara="1" rIns="91425" wrap="square" tIns="45700">
            <a:noAutofit/>
          </a:bodyPr>
          <a:lstStyle/>
          <a:p>
            <a:pPr indent="0" lvl="0" marL="0" marR="0" rtl="0" algn="l">
              <a:lnSpc>
                <a:spcPct val="125040"/>
              </a:lnSpc>
              <a:spcBef>
                <a:spcPts val="0"/>
              </a:spcBef>
              <a:spcAft>
                <a:spcPts val="0"/>
              </a:spcAft>
              <a:buClr>
                <a:srgbClr val="FFD9BE"/>
              </a:buClr>
              <a:buSzPts val="1837"/>
              <a:buFont typeface="Quattrocento"/>
              <a:buNone/>
            </a:pPr>
            <a:r>
              <a:rPr b="1" i="0" lang="en-US" sz="2400" u="none" cap="none" strike="noStrike">
                <a:solidFill>
                  <a:srgbClr val="FFD9BE"/>
                </a:solidFill>
                <a:latin typeface="Quattrocento"/>
                <a:ea typeface="Quattrocento"/>
                <a:cs typeface="Quattrocento"/>
                <a:sym typeface="Quattrocento"/>
              </a:rPr>
              <a:t>Illumination</a:t>
            </a:r>
            <a:endParaRPr b="1" i="0" sz="2400" u="none" cap="none" strike="noStrike">
              <a:solidFill>
                <a:schemeClr val="dk1"/>
              </a:solidFill>
              <a:latin typeface="Calibri"/>
              <a:ea typeface="Calibri"/>
              <a:cs typeface="Calibri"/>
              <a:sym typeface="Calibri"/>
            </a:endParaRPr>
          </a:p>
        </p:txBody>
      </p:sp>
      <p:sp>
        <p:nvSpPr>
          <p:cNvPr id="1161" name="Google Shape;1161;g2ea79af8a15_0_362"/>
          <p:cNvSpPr/>
          <p:nvPr/>
        </p:nvSpPr>
        <p:spPr>
          <a:xfrm>
            <a:off x="7569398" y="2802969"/>
            <a:ext cx="6366600" cy="63450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F9EEE7"/>
              </a:buClr>
              <a:buSzPts val="1562"/>
              <a:buFont typeface="Quattrocento"/>
              <a:buNone/>
            </a:pPr>
            <a:r>
              <a:rPr b="0" i="0" lang="en-US" sz="1800" u="none" cap="none" strike="noStrike">
                <a:solidFill>
                  <a:srgbClr val="F9EEE7"/>
                </a:solidFill>
                <a:latin typeface="Quattrocento"/>
                <a:ea typeface="Quattrocento"/>
                <a:cs typeface="Quattrocento"/>
                <a:sym typeface="Quattrocento"/>
              </a:rPr>
              <a:t>Emergency lighting systems provide essential illumination during power outages, ensuring safe navigation and evacuation.</a:t>
            </a:r>
            <a:endParaRPr b="0" i="0" sz="1800" u="none" cap="none" strike="noStrike">
              <a:solidFill>
                <a:schemeClr val="dk1"/>
              </a:solidFill>
              <a:latin typeface="Calibri"/>
              <a:ea typeface="Calibri"/>
              <a:cs typeface="Calibri"/>
              <a:sym typeface="Calibri"/>
            </a:endParaRPr>
          </a:p>
        </p:txBody>
      </p:sp>
      <p:sp>
        <p:nvSpPr>
          <p:cNvPr id="1162" name="Google Shape;1162;g2ea79af8a15_0_362"/>
          <p:cNvSpPr/>
          <p:nvPr/>
        </p:nvSpPr>
        <p:spPr>
          <a:xfrm>
            <a:off x="6701492" y="4268153"/>
            <a:ext cx="694500" cy="249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g2ea79af8a15_0_362"/>
          <p:cNvSpPr/>
          <p:nvPr/>
        </p:nvSpPr>
        <p:spPr>
          <a:xfrm>
            <a:off x="6255127" y="4057412"/>
            <a:ext cx="446400" cy="4464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g2ea79af8a15_0_362"/>
          <p:cNvSpPr/>
          <p:nvPr/>
        </p:nvSpPr>
        <p:spPr>
          <a:xfrm>
            <a:off x="6403241" y="4140518"/>
            <a:ext cx="150000" cy="27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205"/>
              <a:buFont typeface="Quattrocento"/>
              <a:buNone/>
            </a:pPr>
            <a:r>
              <a:rPr b="0" i="0" lang="en-US" sz="2205" u="none" cap="none" strike="noStrike">
                <a:solidFill>
                  <a:srgbClr val="FFD9BE"/>
                </a:solidFill>
                <a:latin typeface="Quattrocento"/>
                <a:ea typeface="Quattrocento"/>
                <a:cs typeface="Quattrocento"/>
                <a:sym typeface="Quattrocento"/>
              </a:rPr>
              <a:t>2</a:t>
            </a:r>
            <a:endParaRPr b="0" i="0" sz="2205" u="none" cap="none" strike="noStrike">
              <a:solidFill>
                <a:schemeClr val="dk1"/>
              </a:solidFill>
              <a:latin typeface="Calibri"/>
              <a:ea typeface="Calibri"/>
              <a:cs typeface="Calibri"/>
              <a:sym typeface="Calibri"/>
            </a:endParaRPr>
          </a:p>
        </p:txBody>
      </p:sp>
      <p:sp>
        <p:nvSpPr>
          <p:cNvPr id="1165" name="Google Shape;1165;g2ea79af8a15_0_362"/>
          <p:cNvSpPr/>
          <p:nvPr/>
        </p:nvSpPr>
        <p:spPr>
          <a:xfrm>
            <a:off x="7569398" y="4032647"/>
            <a:ext cx="2334000" cy="291600"/>
          </a:xfrm>
          <a:prstGeom prst="rect">
            <a:avLst/>
          </a:prstGeom>
          <a:noFill/>
          <a:ln>
            <a:noFill/>
          </a:ln>
        </p:spPr>
        <p:txBody>
          <a:bodyPr anchorCtr="0" anchor="t" bIns="45700" lIns="91425" spcFirstLastPara="1" rIns="91425" wrap="square" tIns="45700">
            <a:noAutofit/>
          </a:bodyPr>
          <a:lstStyle/>
          <a:p>
            <a:pPr indent="0" lvl="0" marL="0" marR="0" rtl="0" algn="l">
              <a:lnSpc>
                <a:spcPct val="125040"/>
              </a:lnSpc>
              <a:spcBef>
                <a:spcPts val="0"/>
              </a:spcBef>
              <a:spcAft>
                <a:spcPts val="0"/>
              </a:spcAft>
              <a:buClr>
                <a:srgbClr val="FFD9BE"/>
              </a:buClr>
              <a:buSzPts val="1837"/>
              <a:buFont typeface="Quattrocento"/>
              <a:buNone/>
            </a:pPr>
            <a:r>
              <a:rPr b="1" i="0" lang="en-US" sz="2400" u="none" cap="none" strike="noStrike">
                <a:solidFill>
                  <a:srgbClr val="FFD9BE"/>
                </a:solidFill>
                <a:latin typeface="Quattrocento"/>
                <a:ea typeface="Quattrocento"/>
                <a:cs typeface="Quattrocento"/>
                <a:sym typeface="Quattrocento"/>
              </a:rPr>
              <a:t>Signage</a:t>
            </a:r>
            <a:endParaRPr b="1" i="0" sz="2400" u="none" cap="none" strike="noStrike">
              <a:solidFill>
                <a:schemeClr val="dk1"/>
              </a:solidFill>
              <a:latin typeface="Calibri"/>
              <a:ea typeface="Calibri"/>
              <a:cs typeface="Calibri"/>
              <a:sym typeface="Calibri"/>
            </a:endParaRPr>
          </a:p>
        </p:txBody>
      </p:sp>
      <p:sp>
        <p:nvSpPr>
          <p:cNvPr id="1166" name="Google Shape;1166;g2ea79af8a15_0_362"/>
          <p:cNvSpPr/>
          <p:nvPr/>
        </p:nvSpPr>
        <p:spPr>
          <a:xfrm>
            <a:off x="7569398" y="4443293"/>
            <a:ext cx="6366600" cy="63450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F9EEE7"/>
              </a:buClr>
              <a:buSzPts val="1562"/>
              <a:buFont typeface="Quattrocento"/>
              <a:buNone/>
            </a:pPr>
            <a:r>
              <a:rPr b="0" i="0" lang="en-US" sz="1800" u="none" cap="none" strike="noStrike">
                <a:solidFill>
                  <a:srgbClr val="F9EEE7"/>
                </a:solidFill>
                <a:latin typeface="Quattrocento"/>
                <a:ea typeface="Quattrocento"/>
                <a:cs typeface="Quattrocento"/>
                <a:sym typeface="Quattrocento"/>
              </a:rPr>
              <a:t>Emergency signage directs people to safety exits, assembly points, and other important locations in case of emergencies.</a:t>
            </a:r>
            <a:endParaRPr b="0" i="0" sz="1800" u="none" cap="none" strike="noStrike">
              <a:solidFill>
                <a:schemeClr val="dk1"/>
              </a:solidFill>
              <a:latin typeface="Calibri"/>
              <a:ea typeface="Calibri"/>
              <a:cs typeface="Calibri"/>
              <a:sym typeface="Calibri"/>
            </a:endParaRPr>
          </a:p>
        </p:txBody>
      </p:sp>
      <p:sp>
        <p:nvSpPr>
          <p:cNvPr id="1167" name="Google Shape;1167;g2ea79af8a15_0_362"/>
          <p:cNvSpPr/>
          <p:nvPr/>
        </p:nvSpPr>
        <p:spPr>
          <a:xfrm>
            <a:off x="6701492" y="5908477"/>
            <a:ext cx="694500" cy="2490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g2ea79af8a15_0_362"/>
          <p:cNvSpPr/>
          <p:nvPr/>
        </p:nvSpPr>
        <p:spPr>
          <a:xfrm>
            <a:off x="6255127" y="5697736"/>
            <a:ext cx="446400" cy="446400"/>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g2ea79af8a15_0_362"/>
          <p:cNvSpPr/>
          <p:nvPr/>
        </p:nvSpPr>
        <p:spPr>
          <a:xfrm>
            <a:off x="6402050" y="5780842"/>
            <a:ext cx="152400" cy="27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205"/>
              <a:buFont typeface="Quattrocento"/>
              <a:buNone/>
            </a:pPr>
            <a:r>
              <a:rPr b="0" i="0" lang="en-US" sz="2205" u="none" cap="none" strike="noStrike">
                <a:solidFill>
                  <a:srgbClr val="FFD9BE"/>
                </a:solidFill>
                <a:latin typeface="Quattrocento"/>
                <a:ea typeface="Quattrocento"/>
                <a:cs typeface="Quattrocento"/>
                <a:sym typeface="Quattrocento"/>
              </a:rPr>
              <a:t>3</a:t>
            </a:r>
            <a:endParaRPr b="0" i="0" sz="2205" u="none" cap="none" strike="noStrike">
              <a:solidFill>
                <a:schemeClr val="dk1"/>
              </a:solidFill>
              <a:latin typeface="Calibri"/>
              <a:ea typeface="Calibri"/>
              <a:cs typeface="Calibri"/>
              <a:sym typeface="Calibri"/>
            </a:endParaRPr>
          </a:p>
        </p:txBody>
      </p:sp>
      <p:sp>
        <p:nvSpPr>
          <p:cNvPr id="1170" name="Google Shape;1170;g2ea79af8a15_0_362"/>
          <p:cNvSpPr/>
          <p:nvPr/>
        </p:nvSpPr>
        <p:spPr>
          <a:xfrm>
            <a:off x="7569398" y="5672971"/>
            <a:ext cx="2334000" cy="291600"/>
          </a:xfrm>
          <a:prstGeom prst="rect">
            <a:avLst/>
          </a:prstGeom>
          <a:noFill/>
          <a:ln>
            <a:noFill/>
          </a:ln>
        </p:spPr>
        <p:txBody>
          <a:bodyPr anchorCtr="0" anchor="t" bIns="45700" lIns="91425" spcFirstLastPara="1" rIns="91425" wrap="square" tIns="45700">
            <a:noAutofit/>
          </a:bodyPr>
          <a:lstStyle/>
          <a:p>
            <a:pPr indent="0" lvl="0" marL="0" marR="0" rtl="0" algn="l">
              <a:lnSpc>
                <a:spcPct val="125040"/>
              </a:lnSpc>
              <a:spcBef>
                <a:spcPts val="0"/>
              </a:spcBef>
              <a:spcAft>
                <a:spcPts val="0"/>
              </a:spcAft>
              <a:buClr>
                <a:srgbClr val="FFD9BE"/>
              </a:buClr>
              <a:buSzPts val="1837"/>
              <a:buFont typeface="Quattrocento"/>
              <a:buNone/>
            </a:pPr>
            <a:r>
              <a:rPr b="1" i="0" lang="en-US" sz="2400" u="none" cap="none" strike="noStrike">
                <a:solidFill>
                  <a:srgbClr val="FFD9BE"/>
                </a:solidFill>
                <a:latin typeface="Quattrocento"/>
                <a:ea typeface="Quattrocento"/>
                <a:cs typeface="Quattrocento"/>
                <a:sym typeface="Quattrocento"/>
              </a:rPr>
              <a:t>Maintenance</a:t>
            </a:r>
            <a:endParaRPr b="1" i="0" sz="2400" u="none" cap="none" strike="noStrike">
              <a:solidFill>
                <a:schemeClr val="dk1"/>
              </a:solidFill>
              <a:latin typeface="Calibri"/>
              <a:ea typeface="Calibri"/>
              <a:cs typeface="Calibri"/>
              <a:sym typeface="Calibri"/>
            </a:endParaRPr>
          </a:p>
        </p:txBody>
      </p:sp>
      <p:sp>
        <p:nvSpPr>
          <p:cNvPr id="1171" name="Google Shape;1171;g2ea79af8a15_0_362"/>
          <p:cNvSpPr/>
          <p:nvPr/>
        </p:nvSpPr>
        <p:spPr>
          <a:xfrm>
            <a:off x="7569398" y="6083618"/>
            <a:ext cx="6366600" cy="63450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F9EEE7"/>
              </a:buClr>
              <a:buSzPts val="1562"/>
              <a:buFont typeface="Quattrocento"/>
              <a:buNone/>
            </a:pPr>
            <a:r>
              <a:rPr b="0" i="0" lang="en-US" sz="1800" u="none" cap="none" strike="noStrike">
                <a:solidFill>
                  <a:srgbClr val="F9EEE7"/>
                </a:solidFill>
                <a:latin typeface="Quattrocento"/>
                <a:ea typeface="Quattrocento"/>
                <a:cs typeface="Quattrocento"/>
                <a:sym typeface="Quattrocento"/>
              </a:rPr>
              <a:t>Regular testing and maintenance of emergency lighting and signage systems are crucial for ensuring their reliability.</a:t>
            </a:r>
            <a:endParaRPr b="0" i="0" sz="1800" u="none" cap="none" strike="noStrike">
              <a:solidFill>
                <a:schemeClr val="dk1"/>
              </a:solidFill>
              <a:latin typeface="Calibri"/>
              <a:ea typeface="Calibri"/>
              <a:cs typeface="Calibri"/>
              <a:sym typeface="Calibri"/>
            </a:endParaRPr>
          </a:p>
        </p:txBody>
      </p:sp>
      <p:sp>
        <p:nvSpPr>
          <p:cNvPr id="1172" name="Google Shape;1172;g2ea79af8a15_0_362"/>
          <p:cNvSpPr txBox="1"/>
          <p:nvPr/>
        </p:nvSpPr>
        <p:spPr>
          <a:xfrm>
            <a:off x="5486400" y="7313300"/>
            <a:ext cx="7412700" cy="4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F9EEE7"/>
                </a:solidFill>
                <a:uFill>
                  <a:noFill/>
                </a:uFill>
                <a:latin typeface="Quattrocento"/>
                <a:ea typeface="Quattrocento"/>
                <a:cs typeface="Quattrocento"/>
                <a:sym typeface="Quattrocento"/>
                <a:hlinkClick r:id="rId4">
                  <a:extLst>
                    <a:ext uri="{A12FA001-AC4F-418D-AE19-62706E023703}">
                      <ahyp:hlinkClr val="tx"/>
                    </a:ext>
                  </a:extLst>
                </a:hlinkClick>
              </a:rPr>
              <a:t>Indian Standards related to Emergency Lighting and Signage</a:t>
            </a:r>
            <a:r>
              <a:rPr lang="en-US" sz="1800">
                <a:solidFill>
                  <a:srgbClr val="F9EEE7"/>
                </a:solidFill>
                <a:latin typeface="Quattrocento"/>
                <a:ea typeface="Quattrocento"/>
                <a:cs typeface="Quattrocento"/>
                <a:sym typeface="Quattrocento"/>
              </a:rPr>
              <a:t> </a:t>
            </a:r>
            <a:endParaRPr/>
          </a:p>
        </p:txBody>
      </p:sp>
      <p:sp>
        <p:nvSpPr>
          <p:cNvPr id="1173" name="Google Shape;1173;g2ea79af8a15_0_362"/>
          <p:cNvSpPr txBox="1"/>
          <p:nvPr/>
        </p:nvSpPr>
        <p:spPr>
          <a:xfrm>
            <a:off x="5510700" y="7784600"/>
            <a:ext cx="73641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F9EEE7"/>
                </a:solidFill>
                <a:uFill>
                  <a:noFill/>
                </a:uFill>
                <a:latin typeface="Quattrocento"/>
                <a:ea typeface="Quattrocento"/>
                <a:cs typeface="Quattrocento"/>
                <a:sym typeface="Quattrocento"/>
                <a:hlinkClick r:id="rId5">
                  <a:extLst>
                    <a:ext uri="{A12FA001-AC4F-418D-AE19-62706E023703}">
                      <ahyp:hlinkClr val="tx"/>
                    </a:ext>
                  </a:extLst>
                </a:hlinkClick>
              </a:rPr>
              <a:t>Others Indian Standards related to Safety</a:t>
            </a:r>
            <a:r>
              <a:rPr lang="en-US" sz="1800">
                <a:solidFill>
                  <a:srgbClr val="F9EEE7"/>
                </a:solidFill>
                <a:latin typeface="Quattrocento"/>
                <a:ea typeface="Quattrocento"/>
                <a:cs typeface="Quattrocento"/>
                <a:sym typeface="Quattrocento"/>
              </a:rPr>
              <a:t> </a:t>
            </a:r>
            <a:endParaRPr sz="1800">
              <a:solidFill>
                <a:srgbClr val="F9EEE7"/>
              </a:solidFill>
              <a:latin typeface="Quattrocento"/>
              <a:ea typeface="Quattrocento"/>
              <a:cs typeface="Quattrocento"/>
              <a:sym typeface="Quattrocen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g276a69b8916_0_185"/>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g276a69b8916_0_185"/>
          <p:cNvSpPr/>
          <p:nvPr/>
        </p:nvSpPr>
        <p:spPr>
          <a:xfrm>
            <a:off x="0" y="0"/>
            <a:ext cx="14630400" cy="83232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181" name="Google Shape;1181;g276a69b8916_0_185"/>
          <p:cNvPicPr preferRelativeResize="0"/>
          <p:nvPr/>
        </p:nvPicPr>
        <p:blipFill rotWithShape="1">
          <a:blip r:embed="rId3">
            <a:alphaModFix/>
          </a:blip>
          <a:srcRect b="0" l="0" r="0" t="0"/>
          <a:stretch/>
        </p:blipFill>
        <p:spPr>
          <a:xfrm>
            <a:off x="9144000" y="0"/>
            <a:ext cx="5486400" cy="8323183"/>
          </a:xfrm>
          <a:prstGeom prst="rect">
            <a:avLst/>
          </a:prstGeom>
          <a:noFill/>
          <a:ln>
            <a:noFill/>
          </a:ln>
        </p:spPr>
      </p:pic>
      <p:sp>
        <p:nvSpPr>
          <p:cNvPr id="1182" name="Google Shape;1182;g276a69b8916_0_185"/>
          <p:cNvSpPr/>
          <p:nvPr/>
        </p:nvSpPr>
        <p:spPr>
          <a:xfrm>
            <a:off x="604825" y="230700"/>
            <a:ext cx="7934400" cy="1347300"/>
          </a:xfrm>
          <a:prstGeom prst="rect">
            <a:avLst/>
          </a:prstGeom>
          <a:noFill/>
          <a:ln>
            <a:noFill/>
          </a:ln>
        </p:spPr>
        <p:txBody>
          <a:bodyPr anchorCtr="0" anchor="t" bIns="45700" lIns="91425" spcFirstLastPara="1" rIns="91425" wrap="square" tIns="45700">
            <a:noAutofit/>
          </a:bodyPr>
          <a:lstStyle/>
          <a:p>
            <a:pPr indent="0" lvl="0" marL="0" marR="0" rtl="0" algn="ctr">
              <a:lnSpc>
                <a:spcPct val="124984"/>
              </a:lnSpc>
              <a:spcBef>
                <a:spcPts val="0"/>
              </a:spcBef>
              <a:spcAft>
                <a:spcPts val="0"/>
              </a:spcAft>
              <a:buClr>
                <a:srgbClr val="FFD9BE"/>
              </a:buClr>
              <a:buSzPts val="3202"/>
              <a:buFont typeface="Quattrocento"/>
              <a:buNone/>
            </a:pPr>
            <a:r>
              <a:rPr b="1" i="0" lang="en-US" sz="3600" u="none" cap="none" strike="noStrike">
                <a:solidFill>
                  <a:srgbClr val="FFD9BE"/>
                </a:solidFill>
                <a:latin typeface="Quattrocento"/>
                <a:ea typeface="Quattrocento"/>
                <a:cs typeface="Quattrocento"/>
                <a:sym typeface="Quattrocento"/>
              </a:rPr>
              <a:t>Emerging Technologies in Ship Engineering – Ongoing Work</a:t>
            </a:r>
            <a:endParaRPr b="1" i="0" sz="3600" u="none" cap="none" strike="noStrike">
              <a:solidFill>
                <a:schemeClr val="dk1"/>
              </a:solidFill>
              <a:latin typeface="Calibri"/>
              <a:ea typeface="Calibri"/>
              <a:cs typeface="Calibri"/>
              <a:sym typeface="Calibri"/>
            </a:endParaRPr>
          </a:p>
        </p:txBody>
      </p:sp>
      <p:sp>
        <p:nvSpPr>
          <p:cNvPr id="1183" name="Google Shape;1183;g276a69b8916_0_185"/>
          <p:cNvSpPr/>
          <p:nvPr/>
        </p:nvSpPr>
        <p:spPr>
          <a:xfrm>
            <a:off x="604837" y="1750695"/>
            <a:ext cx="7934400" cy="1533000"/>
          </a:xfrm>
          <a:prstGeom prst="roundRect">
            <a:avLst>
              <a:gd fmla="val 3382"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g276a69b8916_0_185"/>
          <p:cNvSpPr/>
          <p:nvPr/>
        </p:nvSpPr>
        <p:spPr>
          <a:xfrm>
            <a:off x="777601" y="1750700"/>
            <a:ext cx="28362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0" u="none" cap="none" strike="noStrike">
                <a:solidFill>
                  <a:srgbClr val="FFD9BE"/>
                </a:solidFill>
                <a:latin typeface="Quattrocento"/>
                <a:ea typeface="Quattrocento"/>
                <a:cs typeface="Quattrocento"/>
                <a:sym typeface="Quattrocento"/>
              </a:rPr>
              <a:t>Autonomous Ships</a:t>
            </a:r>
            <a:endParaRPr b="1" i="0" sz="1800" u="none" cap="none" strike="noStrike">
              <a:solidFill>
                <a:schemeClr val="dk1"/>
              </a:solidFill>
              <a:latin typeface="Calibri"/>
              <a:ea typeface="Calibri"/>
              <a:cs typeface="Calibri"/>
              <a:sym typeface="Calibri"/>
            </a:endParaRPr>
          </a:p>
        </p:txBody>
      </p:sp>
      <p:sp>
        <p:nvSpPr>
          <p:cNvPr id="1185" name="Google Shape;1185;g276a69b8916_0_185"/>
          <p:cNvSpPr/>
          <p:nvPr/>
        </p:nvSpPr>
        <p:spPr>
          <a:xfrm>
            <a:off x="777625" y="2100429"/>
            <a:ext cx="7588800" cy="10179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400" u="none" cap="none" strike="noStrike">
                <a:solidFill>
                  <a:srgbClr val="F9EEE7"/>
                </a:solidFill>
                <a:latin typeface="Quattrocento"/>
                <a:ea typeface="Quattrocento"/>
                <a:cs typeface="Quattrocento"/>
                <a:sym typeface="Quattrocento"/>
              </a:rPr>
              <a:t>Autonomous ships, powered by artificial intelligence and advanced navigation systems, are poised to revolutionize maritime transportation. They offer potential for increased safety, efficiency, and reduced human error.</a:t>
            </a:r>
            <a:endParaRPr b="0" i="0" sz="1400" u="none" cap="none" strike="noStrike">
              <a:solidFill>
                <a:schemeClr val="dk1"/>
              </a:solidFill>
              <a:latin typeface="Calibri"/>
              <a:ea typeface="Calibri"/>
              <a:cs typeface="Calibri"/>
              <a:sym typeface="Calibri"/>
            </a:endParaRPr>
          </a:p>
        </p:txBody>
      </p:sp>
      <p:sp>
        <p:nvSpPr>
          <p:cNvPr id="1186" name="Google Shape;1186;g276a69b8916_0_185"/>
          <p:cNvSpPr/>
          <p:nvPr/>
        </p:nvSpPr>
        <p:spPr>
          <a:xfrm>
            <a:off x="604837" y="3456503"/>
            <a:ext cx="7934400" cy="1256400"/>
          </a:xfrm>
          <a:prstGeom prst="roundRect">
            <a:avLst>
              <a:gd fmla="val 4126"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g276a69b8916_0_185"/>
          <p:cNvSpPr/>
          <p:nvPr/>
        </p:nvSpPr>
        <p:spPr>
          <a:xfrm>
            <a:off x="777601" y="3508300"/>
            <a:ext cx="27450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0" u="none" cap="none" strike="noStrike">
                <a:solidFill>
                  <a:srgbClr val="FFD9BE"/>
                </a:solidFill>
                <a:latin typeface="Quattrocento"/>
                <a:ea typeface="Quattrocento"/>
                <a:cs typeface="Quattrocento"/>
                <a:sym typeface="Quattrocento"/>
              </a:rPr>
              <a:t>Hybrid Propulsion</a:t>
            </a:r>
            <a:endParaRPr b="1" i="0" sz="1800" u="none" cap="none" strike="noStrike">
              <a:solidFill>
                <a:schemeClr val="dk1"/>
              </a:solidFill>
              <a:latin typeface="Calibri"/>
              <a:ea typeface="Calibri"/>
              <a:cs typeface="Calibri"/>
              <a:sym typeface="Calibri"/>
            </a:endParaRPr>
          </a:p>
        </p:txBody>
      </p:sp>
      <p:sp>
        <p:nvSpPr>
          <p:cNvPr id="1188" name="Google Shape;1188;g276a69b8916_0_185"/>
          <p:cNvSpPr/>
          <p:nvPr/>
        </p:nvSpPr>
        <p:spPr>
          <a:xfrm>
            <a:off x="777588" y="3808157"/>
            <a:ext cx="7588800" cy="9048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361" u="none" cap="none" strike="noStrike">
                <a:solidFill>
                  <a:srgbClr val="F9EEE7"/>
                </a:solidFill>
                <a:latin typeface="Quattrocento"/>
                <a:ea typeface="Quattrocento"/>
                <a:cs typeface="Quattrocento"/>
                <a:sym typeface="Quattrocento"/>
              </a:rPr>
              <a:t>Hybrid propulsion systems combine traditional engines with electric motors and battery storage. This allows for greater efficiency, reduced emissions, and enhanced maneuverability in port.</a:t>
            </a:r>
            <a:endParaRPr b="0" i="0" sz="1361" u="none" cap="none" strike="noStrike">
              <a:solidFill>
                <a:schemeClr val="dk1"/>
              </a:solidFill>
              <a:latin typeface="Calibri"/>
              <a:ea typeface="Calibri"/>
              <a:cs typeface="Calibri"/>
              <a:sym typeface="Calibri"/>
            </a:endParaRPr>
          </a:p>
        </p:txBody>
      </p:sp>
      <p:sp>
        <p:nvSpPr>
          <p:cNvPr id="1189" name="Google Shape;1189;g276a69b8916_0_185"/>
          <p:cNvSpPr/>
          <p:nvPr/>
        </p:nvSpPr>
        <p:spPr>
          <a:xfrm>
            <a:off x="604837" y="4885730"/>
            <a:ext cx="7934400" cy="1533000"/>
          </a:xfrm>
          <a:prstGeom prst="roundRect">
            <a:avLst>
              <a:gd fmla="val 3382"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g276a69b8916_0_185"/>
          <p:cNvSpPr/>
          <p:nvPr/>
        </p:nvSpPr>
        <p:spPr>
          <a:xfrm>
            <a:off x="777627" y="4937575"/>
            <a:ext cx="35649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0" u="none" cap="none" strike="noStrike">
                <a:solidFill>
                  <a:srgbClr val="FFD9BE"/>
                </a:solidFill>
                <a:latin typeface="Quattrocento"/>
                <a:ea typeface="Quattrocento"/>
                <a:cs typeface="Quattrocento"/>
                <a:sym typeface="Quattrocento"/>
              </a:rPr>
              <a:t>Fuel Cell Technology</a:t>
            </a:r>
            <a:endParaRPr b="1" i="0" sz="1800" u="none" cap="none" strike="noStrike">
              <a:solidFill>
                <a:schemeClr val="dk1"/>
              </a:solidFill>
              <a:latin typeface="Calibri"/>
              <a:ea typeface="Calibri"/>
              <a:cs typeface="Calibri"/>
              <a:sym typeface="Calibri"/>
            </a:endParaRPr>
          </a:p>
        </p:txBody>
      </p:sp>
      <p:sp>
        <p:nvSpPr>
          <p:cNvPr id="1191" name="Google Shape;1191;g276a69b8916_0_185"/>
          <p:cNvSpPr/>
          <p:nvPr/>
        </p:nvSpPr>
        <p:spPr>
          <a:xfrm>
            <a:off x="777600" y="5237372"/>
            <a:ext cx="7588800" cy="11454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400" u="none" cap="none" strike="noStrike">
                <a:solidFill>
                  <a:srgbClr val="F9EEE7"/>
                </a:solidFill>
                <a:latin typeface="Quattrocento"/>
                <a:ea typeface="Quattrocento"/>
                <a:cs typeface="Quattrocento"/>
                <a:sym typeface="Quattrocento"/>
              </a:rPr>
              <a:t>Fuel cells offer a clean and efficient alternative to traditional propulsion systems. They generate electricity through the electrochemical reaction of hydrogen and oxygen, producing only water as a by-product.</a:t>
            </a:r>
            <a:endParaRPr b="0" i="0" sz="1400" u="none" cap="none" strike="noStrike">
              <a:solidFill>
                <a:schemeClr val="dk1"/>
              </a:solidFill>
              <a:latin typeface="Calibri"/>
              <a:ea typeface="Calibri"/>
              <a:cs typeface="Calibri"/>
              <a:sym typeface="Calibri"/>
            </a:endParaRPr>
          </a:p>
        </p:txBody>
      </p:sp>
      <p:sp>
        <p:nvSpPr>
          <p:cNvPr id="1192" name="Google Shape;1192;g276a69b8916_0_185"/>
          <p:cNvSpPr/>
          <p:nvPr/>
        </p:nvSpPr>
        <p:spPr>
          <a:xfrm>
            <a:off x="604837" y="6591538"/>
            <a:ext cx="7934400" cy="1256400"/>
          </a:xfrm>
          <a:prstGeom prst="roundRect">
            <a:avLst>
              <a:gd fmla="val 4126"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g276a69b8916_0_185"/>
          <p:cNvSpPr/>
          <p:nvPr/>
        </p:nvSpPr>
        <p:spPr>
          <a:xfrm>
            <a:off x="777602" y="6643375"/>
            <a:ext cx="3914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0" u="none" cap="none" strike="noStrike">
                <a:solidFill>
                  <a:srgbClr val="FFD9BE"/>
                </a:solidFill>
                <a:latin typeface="Quattrocento"/>
                <a:ea typeface="Quattrocento"/>
                <a:cs typeface="Quattrocento"/>
                <a:sym typeface="Quattrocento"/>
              </a:rPr>
              <a:t>3D Printing in Shipbuilding</a:t>
            </a:r>
            <a:endParaRPr b="1" i="0" sz="1800" u="none" cap="none" strike="noStrike">
              <a:solidFill>
                <a:schemeClr val="dk1"/>
              </a:solidFill>
              <a:latin typeface="Calibri"/>
              <a:ea typeface="Calibri"/>
              <a:cs typeface="Calibri"/>
              <a:sym typeface="Calibri"/>
            </a:endParaRPr>
          </a:p>
        </p:txBody>
      </p:sp>
      <p:sp>
        <p:nvSpPr>
          <p:cNvPr id="1194" name="Google Shape;1194;g276a69b8916_0_185"/>
          <p:cNvSpPr/>
          <p:nvPr/>
        </p:nvSpPr>
        <p:spPr>
          <a:xfrm>
            <a:off x="777597" y="6943156"/>
            <a:ext cx="7588800" cy="5532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400" u="none" cap="none" strike="noStrike">
                <a:solidFill>
                  <a:srgbClr val="F9EEE7"/>
                </a:solidFill>
                <a:latin typeface="Quattrocento"/>
                <a:ea typeface="Quattrocento"/>
                <a:cs typeface="Quattrocento"/>
                <a:sym typeface="Quattrocento"/>
              </a:rPr>
              <a:t>3D printing, or additive manufacturing, is being explored for its potential to create complex and lightweight ship components, reducing material waste and construction time.</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g2ea79af8a15_0_419"/>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g2ea79af8a15_0_419"/>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202" name="Google Shape;1202;g2ea79af8a15_0_419"/>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1203" name="Google Shape;1203;g2ea79af8a15_0_419"/>
          <p:cNvSpPr/>
          <p:nvPr/>
        </p:nvSpPr>
        <p:spPr>
          <a:xfrm>
            <a:off x="864000" y="806686"/>
            <a:ext cx="7416000" cy="800100"/>
          </a:xfrm>
          <a:prstGeom prst="rect">
            <a:avLst/>
          </a:prstGeom>
          <a:noFill/>
          <a:ln>
            <a:noFill/>
          </a:ln>
        </p:spPr>
        <p:txBody>
          <a:bodyPr anchorCtr="0" anchor="t"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3600" u="none" cap="none" strike="noStrike">
                <a:solidFill>
                  <a:srgbClr val="FFD9BE"/>
                </a:solidFill>
                <a:latin typeface="Quattrocento"/>
                <a:ea typeface="Quattrocento"/>
                <a:cs typeface="Quattrocento"/>
                <a:sym typeface="Quattrocento"/>
              </a:rPr>
              <a:t>Conclusion</a:t>
            </a:r>
            <a:endParaRPr b="1" i="0" sz="3600" u="none" cap="none" strike="noStrike">
              <a:solidFill>
                <a:schemeClr val="dk1"/>
              </a:solidFill>
              <a:latin typeface="Calibri"/>
              <a:ea typeface="Calibri"/>
              <a:cs typeface="Calibri"/>
              <a:sym typeface="Calibri"/>
            </a:endParaRPr>
          </a:p>
        </p:txBody>
      </p:sp>
      <p:sp>
        <p:nvSpPr>
          <p:cNvPr id="1204" name="Google Shape;1204;g2ea79af8a15_0_419"/>
          <p:cNvSpPr/>
          <p:nvPr/>
        </p:nvSpPr>
        <p:spPr>
          <a:xfrm>
            <a:off x="864000" y="1762308"/>
            <a:ext cx="7416000" cy="5386638"/>
          </a:xfrm>
          <a:prstGeom prst="rect">
            <a:avLst/>
          </a:prstGeom>
          <a:noFill/>
          <a:ln>
            <a:noFill/>
          </a:ln>
        </p:spPr>
        <p:txBody>
          <a:bodyPr anchorCtr="0" anchor="t" bIns="45700" lIns="91425" spcFirstLastPara="1" rIns="91425" wrap="square" tIns="45700">
            <a:noAutofit/>
          </a:bodyPr>
          <a:lstStyle/>
          <a:p>
            <a:pPr indent="0" lvl="0" marL="0" marR="0" rtl="0" algn="just">
              <a:lnSpc>
                <a:spcPct val="159979"/>
              </a:lnSpc>
              <a:spcBef>
                <a:spcPts val="0"/>
              </a:spcBef>
              <a:spcAft>
                <a:spcPts val="0"/>
              </a:spcAft>
              <a:buClr>
                <a:srgbClr val="F9EEE7"/>
              </a:buClr>
              <a:buSzPts val="1944"/>
              <a:buFont typeface="Quattrocento"/>
              <a:buNone/>
            </a:pPr>
            <a:r>
              <a:rPr b="0" i="0" lang="en-US" sz="2400" u="none" cap="none" strike="noStrike">
                <a:solidFill>
                  <a:srgbClr val="F9EEE7"/>
                </a:solidFill>
                <a:latin typeface="Quattrocento"/>
                <a:ea typeface="Quattrocento"/>
                <a:cs typeface="Quattrocento"/>
                <a:sym typeface="Quattrocento"/>
              </a:rPr>
              <a:t>Standardisation in shipbuilding is essential for safeguarding lives and property on board ships. By understanding the types, standards, and uses of these tools, we can contribute to a safer maritime environment. Compliance with regulations, regular maintenance, and proper training are crucial for ensuring the effectiveness of safety equipment. Remember, every individual plays a role in maintaining safety on ships.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g2ea79af8a15_0_613"/>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g2ea79af8a15_0_613"/>
          <p:cNvSpPr/>
          <p:nvPr/>
        </p:nvSpPr>
        <p:spPr>
          <a:xfrm>
            <a:off x="-73225" y="0"/>
            <a:ext cx="147036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g2ea79af8a15_0_613"/>
          <p:cNvSpPr/>
          <p:nvPr/>
        </p:nvSpPr>
        <p:spPr>
          <a:xfrm>
            <a:off x="4903325" y="3457350"/>
            <a:ext cx="4750500" cy="1314900"/>
          </a:xfrm>
          <a:prstGeom prst="rect">
            <a:avLst/>
          </a:prstGeom>
          <a:noFill/>
          <a:ln>
            <a:noFill/>
          </a:ln>
        </p:spPr>
        <p:txBody>
          <a:bodyPr anchorCtr="0" anchor="ctr" bIns="45700" lIns="91425" spcFirstLastPara="1" rIns="91425" wrap="square" tIns="45700">
            <a:noAutofit/>
          </a:bodyPr>
          <a:lstStyle/>
          <a:p>
            <a:pPr indent="0" lvl="0" marL="0" marR="0" rtl="0" algn="ctr">
              <a:lnSpc>
                <a:spcPct val="125010"/>
              </a:lnSpc>
              <a:spcBef>
                <a:spcPts val="0"/>
              </a:spcBef>
              <a:spcAft>
                <a:spcPts val="0"/>
              </a:spcAft>
              <a:buClr>
                <a:srgbClr val="FFD9BE"/>
              </a:buClr>
              <a:buSzPts val="4574"/>
              <a:buFont typeface="Quattrocento"/>
              <a:buNone/>
            </a:pPr>
            <a:r>
              <a:rPr b="1" i="0" lang="en-US" sz="7200" u="none" cap="none" strike="noStrike">
                <a:solidFill>
                  <a:srgbClr val="FFD9BE"/>
                </a:solidFill>
                <a:latin typeface="Quattrocento"/>
                <a:ea typeface="Quattrocento"/>
                <a:cs typeface="Quattrocento"/>
                <a:sym typeface="Quattrocento"/>
              </a:rPr>
              <a:t>Thank you</a:t>
            </a:r>
            <a:endParaRPr b="1" i="0" sz="72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5"/>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5"/>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02" name="Google Shape;102;p5"/>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03" name="Google Shape;103;p5"/>
          <p:cNvSpPr/>
          <p:nvPr/>
        </p:nvSpPr>
        <p:spPr>
          <a:xfrm>
            <a:off x="6233517" y="758190"/>
            <a:ext cx="5023009" cy="627817"/>
          </a:xfrm>
          <a:prstGeom prst="rect">
            <a:avLst/>
          </a:prstGeom>
          <a:noFill/>
          <a:ln>
            <a:noFill/>
          </a:ln>
        </p:spPr>
        <p:txBody>
          <a:bodyPr anchorCtr="0" anchor="t" bIns="45700" lIns="91425" spcFirstLastPara="1" rIns="91425" wrap="square" tIns="45700">
            <a:noAutofit/>
          </a:bodyPr>
          <a:lstStyle/>
          <a:p>
            <a:pPr indent="0" lvl="0" marL="0" marR="0" rtl="0" algn="l">
              <a:lnSpc>
                <a:spcPct val="125006"/>
              </a:lnSpc>
              <a:spcBef>
                <a:spcPts val="0"/>
              </a:spcBef>
              <a:spcAft>
                <a:spcPts val="0"/>
              </a:spcAft>
              <a:buClr>
                <a:srgbClr val="FFD9BE"/>
              </a:buClr>
              <a:buSzPts val="3955"/>
              <a:buFont typeface="Quattrocento"/>
              <a:buNone/>
            </a:pPr>
            <a:r>
              <a:rPr b="0" i="0" lang="en-US" sz="3600" u="none" cap="none" strike="noStrike">
                <a:solidFill>
                  <a:srgbClr val="FFD9BE"/>
                </a:solidFill>
                <a:latin typeface="Quattrocento"/>
                <a:ea typeface="Quattrocento"/>
                <a:cs typeface="Quattrocento"/>
                <a:sym typeface="Quattrocento"/>
              </a:rPr>
              <a:t>The Cargo Hold</a:t>
            </a:r>
            <a:endParaRPr b="0" i="0" sz="3600" u="none" cap="none" strike="noStrike">
              <a:solidFill>
                <a:schemeClr val="dk1"/>
              </a:solidFill>
              <a:latin typeface="Calibri"/>
              <a:ea typeface="Calibri"/>
              <a:cs typeface="Calibri"/>
              <a:sym typeface="Calibri"/>
            </a:endParaRPr>
          </a:p>
        </p:txBody>
      </p:sp>
      <p:sp>
        <p:nvSpPr>
          <p:cNvPr id="104" name="Google Shape;104;p5"/>
          <p:cNvSpPr/>
          <p:nvPr/>
        </p:nvSpPr>
        <p:spPr>
          <a:xfrm>
            <a:off x="6540341" y="1706166"/>
            <a:ext cx="26670" cy="5765125"/>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5"/>
          <p:cNvSpPr/>
          <p:nvPr/>
        </p:nvSpPr>
        <p:spPr>
          <a:xfrm>
            <a:off x="6793825" y="2173129"/>
            <a:ext cx="747117" cy="2667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5"/>
          <p:cNvSpPr/>
          <p:nvPr/>
        </p:nvSpPr>
        <p:spPr>
          <a:xfrm>
            <a:off x="6313527" y="1946315"/>
            <a:ext cx="480298" cy="480298"/>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5"/>
          <p:cNvSpPr/>
          <p:nvPr/>
        </p:nvSpPr>
        <p:spPr>
          <a:xfrm>
            <a:off x="6500336" y="2035731"/>
            <a:ext cx="106680" cy="30134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373"/>
              <a:buFont typeface="Quattrocento"/>
              <a:buNone/>
            </a:pPr>
            <a:r>
              <a:rPr b="0" i="0" lang="en-US" sz="2373" u="none" cap="none" strike="noStrike">
                <a:solidFill>
                  <a:srgbClr val="FFD9BE"/>
                </a:solidFill>
                <a:latin typeface="Quattrocento"/>
                <a:ea typeface="Quattrocento"/>
                <a:cs typeface="Quattrocento"/>
                <a:sym typeface="Quattrocento"/>
              </a:rPr>
              <a:t>1</a:t>
            </a:r>
            <a:endParaRPr b="0" i="0" sz="2373" u="none" cap="none" strike="noStrike">
              <a:solidFill>
                <a:schemeClr val="dk1"/>
              </a:solidFill>
              <a:latin typeface="Calibri"/>
              <a:ea typeface="Calibri"/>
              <a:cs typeface="Calibri"/>
              <a:sym typeface="Calibri"/>
            </a:endParaRPr>
          </a:p>
        </p:txBody>
      </p:sp>
      <p:sp>
        <p:nvSpPr>
          <p:cNvPr id="108" name="Google Shape;108;p5"/>
          <p:cNvSpPr/>
          <p:nvPr/>
        </p:nvSpPr>
        <p:spPr>
          <a:xfrm>
            <a:off x="7727752" y="1919645"/>
            <a:ext cx="2511504" cy="313849"/>
          </a:xfrm>
          <a:prstGeom prst="rect">
            <a:avLst/>
          </a:prstGeom>
          <a:noFill/>
          <a:ln>
            <a:noFill/>
          </a:ln>
        </p:spPr>
        <p:txBody>
          <a:bodyPr anchorCtr="0" anchor="t" bIns="45700" lIns="91425" spcFirstLastPara="1" rIns="91425" wrap="square" tIns="45700">
            <a:noAutofit/>
          </a:bodyPr>
          <a:lstStyle/>
          <a:p>
            <a:pPr indent="0" lvl="0" marL="0" marR="0" rtl="0" algn="l">
              <a:lnSpc>
                <a:spcPct val="124974"/>
              </a:lnSpc>
              <a:spcBef>
                <a:spcPts val="0"/>
              </a:spcBef>
              <a:spcAft>
                <a:spcPts val="0"/>
              </a:spcAft>
              <a:buClr>
                <a:srgbClr val="FFD9BE"/>
              </a:buClr>
              <a:buSzPts val="1978"/>
              <a:buFont typeface="Quattrocento"/>
              <a:buNone/>
            </a:pPr>
            <a:r>
              <a:rPr b="1" i="0" lang="en-US" sz="2400" u="none" cap="none" strike="noStrike">
                <a:solidFill>
                  <a:srgbClr val="FFD9BE"/>
                </a:solidFill>
                <a:latin typeface="Quattrocento"/>
                <a:ea typeface="Quattrocento"/>
                <a:cs typeface="Quattrocento"/>
                <a:sym typeface="Quattrocento"/>
              </a:rPr>
              <a:t>Storage</a:t>
            </a:r>
            <a:endParaRPr b="1" i="0" sz="2400" u="none" cap="none" strike="noStrike">
              <a:solidFill>
                <a:schemeClr val="dk1"/>
              </a:solidFill>
              <a:latin typeface="Calibri"/>
              <a:ea typeface="Calibri"/>
              <a:cs typeface="Calibri"/>
              <a:sym typeface="Calibri"/>
            </a:endParaRPr>
          </a:p>
        </p:txBody>
      </p:sp>
      <p:sp>
        <p:nvSpPr>
          <p:cNvPr id="109" name="Google Shape;109;p5"/>
          <p:cNvSpPr/>
          <p:nvPr/>
        </p:nvSpPr>
        <p:spPr>
          <a:xfrm>
            <a:off x="7727750" y="2361471"/>
            <a:ext cx="6155400" cy="1358700"/>
          </a:xfrm>
          <a:prstGeom prst="rect">
            <a:avLst/>
          </a:prstGeom>
          <a:noFill/>
          <a:ln>
            <a:noFill/>
          </a:ln>
        </p:spPr>
        <p:txBody>
          <a:bodyPr anchorCtr="0" anchor="t" bIns="45700" lIns="91425" spcFirstLastPara="1" rIns="91425" wrap="square" tIns="45700">
            <a:noAutofit/>
          </a:bodyPr>
          <a:lstStyle/>
          <a:p>
            <a:pPr indent="0" lvl="0" marL="0" marR="0" rtl="0" algn="just">
              <a:lnSpc>
                <a:spcPct val="160023"/>
              </a:lnSpc>
              <a:spcBef>
                <a:spcPts val="0"/>
              </a:spcBef>
              <a:spcAft>
                <a:spcPts val="0"/>
              </a:spcAft>
              <a:buClr>
                <a:srgbClr val="F9EEE7"/>
              </a:buClr>
              <a:buSzPts val="1681"/>
              <a:buFont typeface="Quattrocento"/>
              <a:buNone/>
            </a:pPr>
            <a:r>
              <a:rPr b="0" i="0" lang="en-US" sz="1800" u="none" cap="none" strike="noStrike">
                <a:solidFill>
                  <a:srgbClr val="F9EEE7"/>
                </a:solidFill>
                <a:latin typeface="Quattrocento"/>
                <a:ea typeface="Quattrocento"/>
                <a:cs typeface="Quattrocento"/>
                <a:sym typeface="Quattrocento"/>
              </a:rPr>
              <a:t>The cargo hold is the primary storage space for the ship, designed to accommodate a wide variety of goods and materials.</a:t>
            </a:r>
            <a:endParaRPr b="0" i="0" sz="1800" u="none" cap="none" strike="noStrike">
              <a:solidFill>
                <a:schemeClr val="dk1"/>
              </a:solidFill>
              <a:latin typeface="Calibri"/>
              <a:ea typeface="Calibri"/>
              <a:cs typeface="Calibri"/>
              <a:sym typeface="Calibri"/>
            </a:endParaRPr>
          </a:p>
        </p:txBody>
      </p:sp>
      <p:sp>
        <p:nvSpPr>
          <p:cNvPr id="110" name="Google Shape;110;p5"/>
          <p:cNvSpPr/>
          <p:nvPr/>
        </p:nvSpPr>
        <p:spPr>
          <a:xfrm>
            <a:off x="6793825" y="4279821"/>
            <a:ext cx="747117" cy="2667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5"/>
          <p:cNvSpPr/>
          <p:nvPr/>
        </p:nvSpPr>
        <p:spPr>
          <a:xfrm>
            <a:off x="6313527" y="4053007"/>
            <a:ext cx="480298" cy="480298"/>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5"/>
          <p:cNvSpPr/>
          <p:nvPr/>
        </p:nvSpPr>
        <p:spPr>
          <a:xfrm>
            <a:off x="6472833" y="4142423"/>
            <a:ext cx="161568" cy="30134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373"/>
              <a:buFont typeface="Quattrocento"/>
              <a:buNone/>
            </a:pPr>
            <a:r>
              <a:rPr b="0" i="0" lang="en-US" sz="2373" u="none" cap="none" strike="noStrike">
                <a:solidFill>
                  <a:srgbClr val="FFD9BE"/>
                </a:solidFill>
                <a:latin typeface="Quattrocento"/>
                <a:ea typeface="Quattrocento"/>
                <a:cs typeface="Quattrocento"/>
                <a:sym typeface="Quattrocento"/>
              </a:rPr>
              <a:t>2</a:t>
            </a:r>
            <a:endParaRPr b="0" i="0" sz="2373" u="none" cap="none" strike="noStrike">
              <a:solidFill>
                <a:schemeClr val="dk1"/>
              </a:solidFill>
              <a:latin typeface="Calibri"/>
              <a:ea typeface="Calibri"/>
              <a:cs typeface="Calibri"/>
              <a:sym typeface="Calibri"/>
            </a:endParaRPr>
          </a:p>
        </p:txBody>
      </p:sp>
      <p:sp>
        <p:nvSpPr>
          <p:cNvPr id="113" name="Google Shape;113;p5"/>
          <p:cNvSpPr/>
          <p:nvPr/>
        </p:nvSpPr>
        <p:spPr>
          <a:xfrm>
            <a:off x="7727749" y="4026325"/>
            <a:ext cx="3528900" cy="313800"/>
          </a:xfrm>
          <a:prstGeom prst="rect">
            <a:avLst/>
          </a:prstGeom>
          <a:noFill/>
          <a:ln>
            <a:noFill/>
          </a:ln>
        </p:spPr>
        <p:txBody>
          <a:bodyPr anchorCtr="0" anchor="t" bIns="45700" lIns="91425" spcFirstLastPara="1" rIns="91425" wrap="square" tIns="45700">
            <a:noAutofit/>
          </a:bodyPr>
          <a:lstStyle/>
          <a:p>
            <a:pPr indent="0" lvl="0" marL="0" marR="0" rtl="0" algn="l">
              <a:lnSpc>
                <a:spcPct val="124974"/>
              </a:lnSpc>
              <a:spcBef>
                <a:spcPts val="0"/>
              </a:spcBef>
              <a:spcAft>
                <a:spcPts val="0"/>
              </a:spcAft>
              <a:buClr>
                <a:srgbClr val="FFD9BE"/>
              </a:buClr>
              <a:buSzPts val="1978"/>
              <a:buFont typeface="Quattrocento"/>
              <a:buNone/>
            </a:pPr>
            <a:r>
              <a:rPr b="1" i="0" lang="en-US" sz="2400" u="none" cap="none" strike="noStrike">
                <a:solidFill>
                  <a:srgbClr val="FFD9BE"/>
                </a:solidFill>
                <a:latin typeface="Quattrocento"/>
                <a:ea typeface="Quattrocento"/>
                <a:cs typeface="Quattrocento"/>
                <a:sym typeface="Quattrocento"/>
              </a:rPr>
              <a:t>Loading/Unloading</a:t>
            </a:r>
            <a:endParaRPr b="1" i="0" sz="2400" u="none" cap="none" strike="noStrike">
              <a:solidFill>
                <a:schemeClr val="dk1"/>
              </a:solidFill>
              <a:latin typeface="Calibri"/>
              <a:ea typeface="Calibri"/>
              <a:cs typeface="Calibri"/>
              <a:sym typeface="Calibri"/>
            </a:endParaRPr>
          </a:p>
        </p:txBody>
      </p:sp>
      <p:sp>
        <p:nvSpPr>
          <p:cNvPr id="114" name="Google Shape;114;p5"/>
          <p:cNvSpPr/>
          <p:nvPr/>
        </p:nvSpPr>
        <p:spPr>
          <a:xfrm>
            <a:off x="7727750" y="4468173"/>
            <a:ext cx="6155400" cy="1024500"/>
          </a:xfrm>
          <a:prstGeom prst="rect">
            <a:avLst/>
          </a:prstGeom>
          <a:noFill/>
          <a:ln>
            <a:noFill/>
          </a:ln>
        </p:spPr>
        <p:txBody>
          <a:bodyPr anchorCtr="0" anchor="t" bIns="45700" lIns="91425" spcFirstLastPara="1" rIns="91425" wrap="square" tIns="45700">
            <a:noAutofit/>
          </a:bodyPr>
          <a:lstStyle/>
          <a:p>
            <a:pPr indent="0" lvl="0" marL="0" marR="0" rtl="0" algn="just">
              <a:lnSpc>
                <a:spcPct val="160023"/>
              </a:lnSpc>
              <a:spcBef>
                <a:spcPts val="0"/>
              </a:spcBef>
              <a:spcAft>
                <a:spcPts val="0"/>
              </a:spcAft>
              <a:buClr>
                <a:srgbClr val="F9EEE7"/>
              </a:buClr>
              <a:buSzPts val="1681"/>
              <a:buFont typeface="Quattrocento"/>
              <a:buNone/>
            </a:pPr>
            <a:r>
              <a:rPr b="0" i="0" lang="en-US" sz="1800" u="none" cap="none" strike="noStrike">
                <a:solidFill>
                  <a:srgbClr val="F9EEE7"/>
                </a:solidFill>
                <a:latin typeface="Quattrocento"/>
                <a:ea typeface="Quattrocento"/>
                <a:cs typeface="Quattrocento"/>
                <a:sym typeface="Quattrocento"/>
              </a:rPr>
              <a:t>Efficient loading and unloading operations are crucial, as they impact the ship's overall turnaround time and profitability.</a:t>
            </a:r>
            <a:endParaRPr b="0" i="0" sz="1800" u="none" cap="none" strike="noStrike">
              <a:solidFill>
                <a:schemeClr val="dk1"/>
              </a:solidFill>
              <a:latin typeface="Calibri"/>
              <a:ea typeface="Calibri"/>
              <a:cs typeface="Calibri"/>
              <a:sym typeface="Calibri"/>
            </a:endParaRPr>
          </a:p>
        </p:txBody>
      </p:sp>
      <p:sp>
        <p:nvSpPr>
          <p:cNvPr id="115" name="Google Shape;115;p5"/>
          <p:cNvSpPr/>
          <p:nvPr/>
        </p:nvSpPr>
        <p:spPr>
          <a:xfrm>
            <a:off x="6793825" y="6045041"/>
            <a:ext cx="747117" cy="26670"/>
          </a:xfrm>
          <a:prstGeom prst="rect">
            <a:avLst/>
          </a:prstGeom>
          <a:solidFill>
            <a:srgbClr val="EF9C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5"/>
          <p:cNvSpPr/>
          <p:nvPr/>
        </p:nvSpPr>
        <p:spPr>
          <a:xfrm>
            <a:off x="6313527" y="5818227"/>
            <a:ext cx="480298" cy="480298"/>
          </a:xfrm>
          <a:prstGeom prst="roundRect">
            <a:avLst>
              <a:gd fmla="val 13334" name="adj"/>
            </a:avLst>
          </a:prstGeom>
          <a:solidFill>
            <a:srgbClr val="234A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5"/>
          <p:cNvSpPr/>
          <p:nvPr/>
        </p:nvSpPr>
        <p:spPr>
          <a:xfrm>
            <a:off x="6471642" y="5907643"/>
            <a:ext cx="163949" cy="30134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D9BE"/>
              </a:buClr>
              <a:buSzPts val="2373"/>
              <a:buFont typeface="Quattrocento"/>
              <a:buNone/>
            </a:pPr>
            <a:r>
              <a:rPr b="0" i="0" lang="en-US" sz="2373" u="none" cap="none" strike="noStrike">
                <a:solidFill>
                  <a:srgbClr val="FFD9BE"/>
                </a:solidFill>
                <a:latin typeface="Quattrocento"/>
                <a:ea typeface="Quattrocento"/>
                <a:cs typeface="Quattrocento"/>
                <a:sym typeface="Quattrocento"/>
              </a:rPr>
              <a:t>3</a:t>
            </a:r>
            <a:endParaRPr b="0" i="0" sz="2373" u="none" cap="none" strike="noStrike">
              <a:solidFill>
                <a:schemeClr val="dk1"/>
              </a:solidFill>
              <a:latin typeface="Calibri"/>
              <a:ea typeface="Calibri"/>
              <a:cs typeface="Calibri"/>
              <a:sym typeface="Calibri"/>
            </a:endParaRPr>
          </a:p>
        </p:txBody>
      </p:sp>
      <p:sp>
        <p:nvSpPr>
          <p:cNvPr id="118" name="Google Shape;118;p5"/>
          <p:cNvSpPr/>
          <p:nvPr/>
        </p:nvSpPr>
        <p:spPr>
          <a:xfrm>
            <a:off x="7727752" y="5791557"/>
            <a:ext cx="2511504" cy="313849"/>
          </a:xfrm>
          <a:prstGeom prst="rect">
            <a:avLst/>
          </a:prstGeom>
          <a:noFill/>
          <a:ln>
            <a:noFill/>
          </a:ln>
        </p:spPr>
        <p:txBody>
          <a:bodyPr anchorCtr="0" anchor="t" bIns="45700" lIns="91425" spcFirstLastPara="1" rIns="91425" wrap="square" tIns="45700">
            <a:noAutofit/>
          </a:bodyPr>
          <a:lstStyle/>
          <a:p>
            <a:pPr indent="0" lvl="0" marL="0" marR="0" rtl="0" algn="l">
              <a:lnSpc>
                <a:spcPct val="124974"/>
              </a:lnSpc>
              <a:spcBef>
                <a:spcPts val="0"/>
              </a:spcBef>
              <a:spcAft>
                <a:spcPts val="0"/>
              </a:spcAft>
              <a:buClr>
                <a:srgbClr val="FFD9BE"/>
              </a:buClr>
              <a:buSzPts val="1978"/>
              <a:buFont typeface="Quattrocento"/>
              <a:buNone/>
            </a:pPr>
            <a:r>
              <a:rPr b="1" i="0" lang="en-US" sz="2400" u="none" cap="none" strike="noStrike">
                <a:solidFill>
                  <a:srgbClr val="FFD9BE"/>
                </a:solidFill>
                <a:latin typeface="Quattrocento"/>
                <a:ea typeface="Quattrocento"/>
                <a:cs typeface="Quattrocento"/>
                <a:sym typeface="Quattrocento"/>
              </a:rPr>
              <a:t>Optimization</a:t>
            </a:r>
            <a:endParaRPr b="1" i="0" sz="2400" u="none" cap="none" strike="noStrike">
              <a:solidFill>
                <a:schemeClr val="dk1"/>
              </a:solidFill>
              <a:latin typeface="Calibri"/>
              <a:ea typeface="Calibri"/>
              <a:cs typeface="Calibri"/>
              <a:sym typeface="Calibri"/>
            </a:endParaRPr>
          </a:p>
        </p:txBody>
      </p:sp>
      <p:sp>
        <p:nvSpPr>
          <p:cNvPr id="119" name="Google Shape;119;p5"/>
          <p:cNvSpPr/>
          <p:nvPr/>
        </p:nvSpPr>
        <p:spPr>
          <a:xfrm>
            <a:off x="7727750" y="6233401"/>
            <a:ext cx="6155400" cy="1237800"/>
          </a:xfrm>
          <a:prstGeom prst="rect">
            <a:avLst/>
          </a:prstGeom>
          <a:noFill/>
          <a:ln>
            <a:noFill/>
          </a:ln>
        </p:spPr>
        <p:txBody>
          <a:bodyPr anchorCtr="0" anchor="t" bIns="45700" lIns="91425" spcFirstLastPara="1" rIns="91425" wrap="square" tIns="45700">
            <a:noAutofit/>
          </a:bodyPr>
          <a:lstStyle/>
          <a:p>
            <a:pPr indent="0" lvl="0" marL="0" marR="0" rtl="0" algn="just">
              <a:lnSpc>
                <a:spcPct val="160023"/>
              </a:lnSpc>
              <a:spcBef>
                <a:spcPts val="0"/>
              </a:spcBef>
              <a:spcAft>
                <a:spcPts val="0"/>
              </a:spcAft>
              <a:buClr>
                <a:srgbClr val="F9EEE7"/>
              </a:buClr>
              <a:buSzPts val="1681"/>
              <a:buFont typeface="Quattrocento"/>
              <a:buNone/>
            </a:pPr>
            <a:r>
              <a:rPr b="0" i="0" lang="en-US" sz="1800" u="none" cap="none" strike="noStrike">
                <a:solidFill>
                  <a:srgbClr val="F9EEE7"/>
                </a:solidFill>
                <a:latin typeface="Quattrocento"/>
                <a:ea typeface="Quattrocento"/>
                <a:cs typeface="Quattrocento"/>
                <a:sym typeface="Quattrocento"/>
              </a:rPr>
              <a:t>Careful planning and organization of the cargo hold's layout can maximize the available space and ensure optimal weight distribution.</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6"/>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6"/>
          <p:cNvSpPr/>
          <p:nvPr/>
        </p:nvSpPr>
        <p:spPr>
          <a:xfrm>
            <a:off x="0" y="0"/>
            <a:ext cx="14630400" cy="8229600"/>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27" name="Google Shape;127;p6"/>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28" name="Google Shape;128;p6"/>
          <p:cNvSpPr/>
          <p:nvPr/>
        </p:nvSpPr>
        <p:spPr>
          <a:xfrm>
            <a:off x="6091238" y="614124"/>
            <a:ext cx="4066342" cy="508159"/>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3202"/>
              <a:buFont typeface="Quattrocento"/>
              <a:buNone/>
            </a:pPr>
            <a:r>
              <a:rPr b="0" i="0" lang="en-US" sz="3202" u="none" cap="none" strike="noStrike">
                <a:solidFill>
                  <a:srgbClr val="FFD9BE"/>
                </a:solidFill>
                <a:latin typeface="Quattrocento"/>
                <a:ea typeface="Quattrocento"/>
                <a:cs typeface="Quattrocento"/>
                <a:sym typeface="Quattrocento"/>
              </a:rPr>
              <a:t>The Bridge</a:t>
            </a:r>
            <a:endParaRPr b="0" i="0" sz="3202" u="none" cap="none" strike="noStrike">
              <a:solidFill>
                <a:schemeClr val="dk1"/>
              </a:solidFill>
              <a:latin typeface="Calibri"/>
              <a:ea typeface="Calibri"/>
              <a:cs typeface="Calibri"/>
              <a:sym typeface="Calibri"/>
            </a:endParaRPr>
          </a:p>
        </p:txBody>
      </p:sp>
      <p:pic>
        <p:nvPicPr>
          <p:cNvPr descr="preencoded.png" id="129" name="Google Shape;129;p6"/>
          <p:cNvPicPr preferRelativeResize="0"/>
          <p:nvPr/>
        </p:nvPicPr>
        <p:blipFill rotWithShape="1">
          <a:blip r:embed="rId4">
            <a:alphaModFix/>
          </a:blip>
          <a:srcRect b="0" l="0" r="0" t="0"/>
          <a:stretch/>
        </p:blipFill>
        <p:spPr>
          <a:xfrm>
            <a:off x="6091238" y="1381482"/>
            <a:ext cx="864037" cy="2086213"/>
          </a:xfrm>
          <a:prstGeom prst="rect">
            <a:avLst/>
          </a:prstGeom>
          <a:noFill/>
          <a:ln>
            <a:noFill/>
          </a:ln>
        </p:spPr>
      </p:pic>
      <p:sp>
        <p:nvSpPr>
          <p:cNvPr id="130" name="Google Shape;130;p6"/>
          <p:cNvSpPr/>
          <p:nvPr/>
        </p:nvSpPr>
        <p:spPr>
          <a:xfrm>
            <a:off x="7214476" y="1312300"/>
            <a:ext cx="3080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1" u="none" cap="none" strike="noStrike">
                <a:solidFill>
                  <a:srgbClr val="FFD9BE"/>
                </a:solidFill>
                <a:latin typeface="Quattrocento"/>
                <a:ea typeface="Quattrocento"/>
                <a:cs typeface="Quattrocento"/>
                <a:sym typeface="Quattrocento"/>
              </a:rPr>
              <a:t>The Nerve of Ship</a:t>
            </a:r>
            <a:endParaRPr b="1" i="0" sz="1801" u="none" cap="none" strike="noStrike">
              <a:solidFill>
                <a:schemeClr val="dk1"/>
              </a:solidFill>
              <a:latin typeface="Calibri"/>
              <a:ea typeface="Calibri"/>
              <a:cs typeface="Calibri"/>
              <a:sym typeface="Calibri"/>
            </a:endParaRPr>
          </a:p>
        </p:txBody>
      </p:sp>
      <p:sp>
        <p:nvSpPr>
          <p:cNvPr id="131" name="Google Shape;131;p6"/>
          <p:cNvSpPr/>
          <p:nvPr/>
        </p:nvSpPr>
        <p:spPr>
          <a:xfrm>
            <a:off x="7214400" y="1638588"/>
            <a:ext cx="6811200" cy="16833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400" u="none" cap="none" strike="noStrike">
                <a:solidFill>
                  <a:srgbClr val="F9EEE7"/>
                </a:solidFill>
                <a:latin typeface="Quattrocento"/>
                <a:ea typeface="Quattrocento"/>
                <a:cs typeface="Quattrocento"/>
                <a:sym typeface="Quattrocento"/>
              </a:rPr>
              <a:t>The bridge of a ship is its command center, located on the superstructure. It houses navigation instruments, controls for steering and propulsion, and communication equipment. From here, officers command the vessel, monitor surroundings, and ensure safe navigation, making it essential for coordination and decision-making during voyages.</a:t>
            </a:r>
            <a:endParaRPr b="0" i="0" sz="1400" u="none" cap="none" strike="noStrike">
              <a:solidFill>
                <a:schemeClr val="dk1"/>
              </a:solidFill>
              <a:latin typeface="Calibri"/>
              <a:ea typeface="Calibri"/>
              <a:cs typeface="Calibri"/>
              <a:sym typeface="Calibri"/>
            </a:endParaRPr>
          </a:p>
        </p:txBody>
      </p:sp>
      <p:pic>
        <p:nvPicPr>
          <p:cNvPr descr="preencoded.png" id="132" name="Google Shape;132;p6"/>
          <p:cNvPicPr preferRelativeResize="0"/>
          <p:nvPr/>
        </p:nvPicPr>
        <p:blipFill rotWithShape="1">
          <a:blip r:embed="rId5">
            <a:alphaModFix/>
          </a:blip>
          <a:srcRect b="0" l="0" r="0" t="0"/>
          <a:stretch/>
        </p:blipFill>
        <p:spPr>
          <a:xfrm>
            <a:off x="6091238" y="3467695"/>
            <a:ext cx="864037" cy="1382554"/>
          </a:xfrm>
          <a:prstGeom prst="rect">
            <a:avLst/>
          </a:prstGeom>
          <a:noFill/>
          <a:ln>
            <a:noFill/>
          </a:ln>
        </p:spPr>
      </p:pic>
      <p:sp>
        <p:nvSpPr>
          <p:cNvPr id="133" name="Google Shape;133;p6"/>
          <p:cNvSpPr/>
          <p:nvPr/>
        </p:nvSpPr>
        <p:spPr>
          <a:xfrm>
            <a:off x="7214473" y="3467705"/>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1" u="none" cap="none" strike="noStrike">
                <a:solidFill>
                  <a:srgbClr val="FFD9BE"/>
                </a:solidFill>
                <a:latin typeface="Quattrocento"/>
                <a:ea typeface="Quattrocento"/>
                <a:cs typeface="Quattrocento"/>
                <a:sym typeface="Quattrocento"/>
              </a:rPr>
              <a:t>Navigation</a:t>
            </a:r>
            <a:endParaRPr b="1" i="0" sz="1801" u="none" cap="none" strike="noStrike">
              <a:solidFill>
                <a:schemeClr val="dk1"/>
              </a:solidFill>
              <a:latin typeface="Calibri"/>
              <a:ea typeface="Calibri"/>
              <a:cs typeface="Calibri"/>
              <a:sym typeface="Calibri"/>
            </a:endParaRPr>
          </a:p>
        </p:txBody>
      </p:sp>
      <p:sp>
        <p:nvSpPr>
          <p:cNvPr id="134" name="Google Shape;134;p6"/>
          <p:cNvSpPr/>
          <p:nvPr/>
        </p:nvSpPr>
        <p:spPr>
          <a:xfrm>
            <a:off x="7214486" y="3838213"/>
            <a:ext cx="6811200" cy="5532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400" u="none" cap="none" strike="noStrike">
                <a:solidFill>
                  <a:srgbClr val="F9EEE7"/>
                </a:solidFill>
                <a:latin typeface="Quattrocento"/>
                <a:ea typeface="Quattrocento"/>
                <a:cs typeface="Quattrocento"/>
                <a:sym typeface="Quattrocento"/>
              </a:rPr>
              <a:t>The bridge is the command center of the ship, where the captain and crew navigate the vessel and make critical decisions.</a:t>
            </a:r>
            <a:endParaRPr b="0" i="0" sz="1400" u="none" cap="none" strike="noStrike">
              <a:solidFill>
                <a:schemeClr val="dk1"/>
              </a:solidFill>
              <a:latin typeface="Calibri"/>
              <a:ea typeface="Calibri"/>
              <a:cs typeface="Calibri"/>
              <a:sym typeface="Calibri"/>
            </a:endParaRPr>
          </a:p>
        </p:txBody>
      </p:sp>
      <p:pic>
        <p:nvPicPr>
          <p:cNvPr descr="preencoded.png" id="135" name="Google Shape;135;p6"/>
          <p:cNvPicPr preferRelativeResize="0"/>
          <p:nvPr/>
        </p:nvPicPr>
        <p:blipFill rotWithShape="1">
          <a:blip r:embed="rId6">
            <a:alphaModFix/>
          </a:blip>
          <a:srcRect b="0" l="0" r="0" t="0"/>
          <a:stretch/>
        </p:blipFill>
        <p:spPr>
          <a:xfrm>
            <a:off x="6091238" y="4850249"/>
            <a:ext cx="864037" cy="1382554"/>
          </a:xfrm>
          <a:prstGeom prst="rect">
            <a:avLst/>
          </a:prstGeom>
          <a:noFill/>
          <a:ln>
            <a:noFill/>
          </a:ln>
        </p:spPr>
      </p:pic>
      <p:sp>
        <p:nvSpPr>
          <p:cNvPr id="136" name="Google Shape;136;p6"/>
          <p:cNvSpPr/>
          <p:nvPr/>
        </p:nvSpPr>
        <p:spPr>
          <a:xfrm>
            <a:off x="7214473" y="4850259"/>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1" u="none" cap="none" strike="noStrike">
                <a:solidFill>
                  <a:srgbClr val="FFD9BE"/>
                </a:solidFill>
                <a:latin typeface="Quattrocento"/>
                <a:ea typeface="Quattrocento"/>
                <a:cs typeface="Quattrocento"/>
                <a:sym typeface="Quattrocento"/>
              </a:rPr>
              <a:t>Communication</a:t>
            </a:r>
            <a:endParaRPr b="1" i="0" sz="1801" u="none" cap="none" strike="noStrike">
              <a:solidFill>
                <a:schemeClr val="dk1"/>
              </a:solidFill>
              <a:latin typeface="Calibri"/>
              <a:ea typeface="Calibri"/>
              <a:cs typeface="Calibri"/>
              <a:sym typeface="Calibri"/>
            </a:endParaRPr>
          </a:p>
        </p:txBody>
      </p:sp>
      <p:sp>
        <p:nvSpPr>
          <p:cNvPr id="137" name="Google Shape;137;p6"/>
          <p:cNvSpPr/>
          <p:nvPr/>
        </p:nvSpPr>
        <p:spPr>
          <a:xfrm>
            <a:off x="7214461" y="5198592"/>
            <a:ext cx="6811200" cy="5532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400" u="none" cap="none" strike="noStrike">
                <a:solidFill>
                  <a:srgbClr val="F9EEE7"/>
                </a:solidFill>
                <a:latin typeface="Quattrocento"/>
                <a:ea typeface="Quattrocento"/>
                <a:cs typeface="Quattrocento"/>
                <a:sym typeface="Quattrocento"/>
              </a:rPr>
              <a:t>It houses various communication equipment, allowing the crew to stay in touch with shore-based operations and other vessels.</a:t>
            </a:r>
            <a:endParaRPr b="0" i="0" sz="1400" u="none" cap="none" strike="noStrike">
              <a:solidFill>
                <a:schemeClr val="dk1"/>
              </a:solidFill>
              <a:latin typeface="Calibri"/>
              <a:ea typeface="Calibri"/>
              <a:cs typeface="Calibri"/>
              <a:sym typeface="Calibri"/>
            </a:endParaRPr>
          </a:p>
        </p:txBody>
      </p:sp>
      <p:pic>
        <p:nvPicPr>
          <p:cNvPr descr="preencoded.png" id="138" name="Google Shape;138;p6"/>
          <p:cNvPicPr preferRelativeResize="0"/>
          <p:nvPr/>
        </p:nvPicPr>
        <p:blipFill rotWithShape="1">
          <a:blip r:embed="rId7">
            <a:alphaModFix/>
          </a:blip>
          <a:srcRect b="0" l="0" r="0" t="0"/>
          <a:stretch/>
        </p:blipFill>
        <p:spPr>
          <a:xfrm>
            <a:off x="6091238" y="6232803"/>
            <a:ext cx="864037" cy="1382554"/>
          </a:xfrm>
          <a:prstGeom prst="rect">
            <a:avLst/>
          </a:prstGeom>
          <a:noFill/>
          <a:ln>
            <a:noFill/>
          </a:ln>
        </p:spPr>
      </p:pic>
      <p:sp>
        <p:nvSpPr>
          <p:cNvPr id="139" name="Google Shape;139;p6"/>
          <p:cNvSpPr/>
          <p:nvPr/>
        </p:nvSpPr>
        <p:spPr>
          <a:xfrm>
            <a:off x="7214473" y="6232788"/>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1801" u="none" cap="none" strike="noStrike">
                <a:solidFill>
                  <a:srgbClr val="FFD9BE"/>
                </a:solidFill>
                <a:latin typeface="Quattrocento"/>
                <a:ea typeface="Quattrocento"/>
                <a:cs typeface="Quattrocento"/>
                <a:sym typeface="Quattrocento"/>
              </a:rPr>
              <a:t>Monitoring</a:t>
            </a:r>
            <a:endParaRPr b="1" i="0" sz="1801" u="none" cap="none" strike="noStrike">
              <a:solidFill>
                <a:schemeClr val="dk1"/>
              </a:solidFill>
              <a:latin typeface="Calibri"/>
              <a:ea typeface="Calibri"/>
              <a:cs typeface="Calibri"/>
              <a:sym typeface="Calibri"/>
            </a:endParaRPr>
          </a:p>
        </p:txBody>
      </p:sp>
      <p:sp>
        <p:nvSpPr>
          <p:cNvPr id="140" name="Google Shape;140;p6"/>
          <p:cNvSpPr/>
          <p:nvPr/>
        </p:nvSpPr>
        <p:spPr>
          <a:xfrm>
            <a:off x="7214450" y="6558978"/>
            <a:ext cx="6811200" cy="896400"/>
          </a:xfrm>
          <a:prstGeom prst="rect">
            <a:avLst/>
          </a:prstGeom>
          <a:noFill/>
          <a:ln>
            <a:noFill/>
          </a:ln>
        </p:spPr>
        <p:txBody>
          <a:bodyPr anchorCtr="0" anchor="t" bIns="45700" lIns="91425" spcFirstLastPara="1" rIns="91425" wrap="square" tIns="45700">
            <a:noAutofit/>
          </a:bodyPr>
          <a:lstStyle/>
          <a:p>
            <a:pPr indent="0" lvl="0" marL="0" marR="0" rtl="0" algn="just">
              <a:lnSpc>
                <a:spcPct val="159955"/>
              </a:lnSpc>
              <a:spcBef>
                <a:spcPts val="0"/>
              </a:spcBef>
              <a:spcAft>
                <a:spcPts val="0"/>
              </a:spcAft>
              <a:buClr>
                <a:srgbClr val="F9EEE7"/>
              </a:buClr>
              <a:buSzPts val="1361"/>
              <a:buFont typeface="Quattrocento"/>
              <a:buNone/>
            </a:pPr>
            <a:r>
              <a:rPr b="0" i="0" lang="en-US" sz="1400" u="none" cap="none" strike="noStrike">
                <a:solidFill>
                  <a:srgbClr val="F9EEE7"/>
                </a:solidFill>
                <a:latin typeface="Quattrocento"/>
                <a:ea typeface="Quattrocento"/>
                <a:cs typeface="Quattrocento"/>
                <a:sym typeface="Quattrocento"/>
              </a:rPr>
              <a:t>The bridge is equipped with a variety of instruments and displays that provide the crew with real-time information about the ship's performance and environment.</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
          <p:cNvSpPr/>
          <p:nvPr/>
        </p:nvSpPr>
        <p:spPr>
          <a:xfrm>
            <a:off x="0" y="0"/>
            <a:ext cx="14630400" cy="8229600"/>
          </a:xfrm>
          <a:prstGeom prst="rect">
            <a:avLst/>
          </a:prstGeom>
          <a:solidFill>
            <a:srgbClr val="1C42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
          <p:cNvSpPr/>
          <p:nvPr/>
        </p:nvSpPr>
        <p:spPr>
          <a:xfrm>
            <a:off x="0" y="0"/>
            <a:ext cx="14630400" cy="9335572"/>
          </a:xfrm>
          <a:prstGeom prst="rect">
            <a:avLst/>
          </a:prstGeom>
          <a:solidFill>
            <a:srgbClr val="1233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48" name="Google Shape;148;p7"/>
          <p:cNvPicPr preferRelativeResize="0"/>
          <p:nvPr/>
        </p:nvPicPr>
        <p:blipFill rotWithShape="1">
          <a:blip r:embed="rId3">
            <a:alphaModFix/>
          </a:blip>
          <a:srcRect b="0" l="0" r="0" t="0"/>
          <a:stretch/>
        </p:blipFill>
        <p:spPr>
          <a:xfrm>
            <a:off x="9144000" y="0"/>
            <a:ext cx="5486400" cy="9335572"/>
          </a:xfrm>
          <a:prstGeom prst="rect">
            <a:avLst/>
          </a:prstGeom>
          <a:noFill/>
          <a:ln>
            <a:noFill/>
          </a:ln>
        </p:spPr>
      </p:pic>
      <p:sp>
        <p:nvSpPr>
          <p:cNvPr id="149" name="Google Shape;149;p7"/>
          <p:cNvSpPr/>
          <p:nvPr/>
        </p:nvSpPr>
        <p:spPr>
          <a:xfrm>
            <a:off x="604817" y="203775"/>
            <a:ext cx="6759300" cy="5082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3202"/>
              <a:buFont typeface="Quattrocento"/>
              <a:buNone/>
            </a:pPr>
            <a:r>
              <a:rPr b="0" i="0" lang="en-US" sz="3202" u="none" cap="none" strike="noStrike">
                <a:solidFill>
                  <a:srgbClr val="FFD9BE"/>
                </a:solidFill>
                <a:latin typeface="Quattrocento"/>
                <a:ea typeface="Quattrocento"/>
                <a:cs typeface="Quattrocento"/>
                <a:sym typeface="Quattrocento"/>
              </a:rPr>
              <a:t>Navigation Equipment</a:t>
            </a:r>
            <a:endParaRPr b="0" i="0" sz="3202" u="none" cap="none" strike="noStrike">
              <a:solidFill>
                <a:schemeClr val="dk1"/>
              </a:solidFill>
              <a:latin typeface="Calibri"/>
              <a:ea typeface="Calibri"/>
              <a:cs typeface="Calibri"/>
              <a:sym typeface="Calibri"/>
            </a:endParaRPr>
          </a:p>
        </p:txBody>
      </p:sp>
      <p:pic>
        <p:nvPicPr>
          <p:cNvPr descr="preencoded.png" id="150" name="Google Shape;150;p7"/>
          <p:cNvPicPr preferRelativeResize="0"/>
          <p:nvPr/>
        </p:nvPicPr>
        <p:blipFill rotWithShape="1">
          <a:blip r:embed="rId4">
            <a:alphaModFix/>
          </a:blip>
          <a:srcRect b="0" l="0" r="0" t="0"/>
          <a:stretch/>
        </p:blipFill>
        <p:spPr>
          <a:xfrm>
            <a:off x="604837" y="832561"/>
            <a:ext cx="431959" cy="431959"/>
          </a:xfrm>
          <a:prstGeom prst="rect">
            <a:avLst/>
          </a:prstGeom>
          <a:noFill/>
          <a:ln>
            <a:noFill/>
          </a:ln>
        </p:spPr>
      </p:pic>
      <p:sp>
        <p:nvSpPr>
          <p:cNvPr id="151" name="Google Shape;151;p7"/>
          <p:cNvSpPr/>
          <p:nvPr/>
        </p:nvSpPr>
        <p:spPr>
          <a:xfrm>
            <a:off x="604838" y="1279561"/>
            <a:ext cx="2033100" cy="3579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Compass</a:t>
            </a:r>
            <a:endParaRPr b="1" i="0" sz="2400" u="none" cap="none" strike="noStrike">
              <a:solidFill>
                <a:schemeClr val="dk1"/>
              </a:solidFill>
              <a:latin typeface="Calibri"/>
              <a:ea typeface="Calibri"/>
              <a:cs typeface="Calibri"/>
              <a:sym typeface="Calibri"/>
            </a:endParaRPr>
          </a:p>
        </p:txBody>
      </p:sp>
      <p:sp>
        <p:nvSpPr>
          <p:cNvPr id="152" name="Google Shape;152;p7"/>
          <p:cNvSpPr/>
          <p:nvPr/>
        </p:nvSpPr>
        <p:spPr>
          <a:xfrm>
            <a:off x="604825" y="1719182"/>
            <a:ext cx="7934400" cy="9225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A compass is a critical navigation tool, helping the crew determine the ship's heading and direction of travel.</a:t>
            </a:r>
            <a:endParaRPr b="0" i="0" sz="1800" u="none" cap="none" strike="noStrike">
              <a:solidFill>
                <a:schemeClr val="dk1"/>
              </a:solidFill>
              <a:latin typeface="Calibri"/>
              <a:ea typeface="Calibri"/>
              <a:cs typeface="Calibri"/>
              <a:sym typeface="Calibri"/>
            </a:endParaRPr>
          </a:p>
        </p:txBody>
      </p:sp>
      <p:pic>
        <p:nvPicPr>
          <p:cNvPr descr="preencoded.png" id="153" name="Google Shape;153;p7"/>
          <p:cNvPicPr preferRelativeResize="0"/>
          <p:nvPr/>
        </p:nvPicPr>
        <p:blipFill rotWithShape="1">
          <a:blip r:embed="rId5">
            <a:alphaModFix/>
          </a:blip>
          <a:srcRect b="0" l="0" r="0" t="0"/>
          <a:stretch/>
        </p:blipFill>
        <p:spPr>
          <a:xfrm>
            <a:off x="604837" y="2642763"/>
            <a:ext cx="431959" cy="431959"/>
          </a:xfrm>
          <a:prstGeom prst="rect">
            <a:avLst/>
          </a:prstGeom>
          <a:noFill/>
          <a:ln>
            <a:noFill/>
          </a:ln>
        </p:spPr>
      </p:pic>
      <p:sp>
        <p:nvSpPr>
          <p:cNvPr id="154" name="Google Shape;154;p7"/>
          <p:cNvSpPr/>
          <p:nvPr/>
        </p:nvSpPr>
        <p:spPr>
          <a:xfrm>
            <a:off x="604837" y="3160493"/>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Radar</a:t>
            </a:r>
            <a:endParaRPr b="1" i="0" sz="2400" u="none" cap="none" strike="noStrike">
              <a:solidFill>
                <a:schemeClr val="dk1"/>
              </a:solidFill>
              <a:latin typeface="Calibri"/>
              <a:ea typeface="Calibri"/>
              <a:cs typeface="Calibri"/>
              <a:sym typeface="Calibri"/>
            </a:endParaRPr>
          </a:p>
        </p:txBody>
      </p:sp>
      <p:sp>
        <p:nvSpPr>
          <p:cNvPr id="155" name="Google Shape;155;p7"/>
          <p:cNvSpPr/>
          <p:nvPr/>
        </p:nvSpPr>
        <p:spPr>
          <a:xfrm>
            <a:off x="604825" y="3541325"/>
            <a:ext cx="7934400" cy="8697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Radar systems allow the crew to detect and track the movement of other vessels, obstacles, and weather patterns.</a:t>
            </a:r>
            <a:endParaRPr b="0" i="0" sz="1800" u="none" cap="none" strike="noStrike">
              <a:solidFill>
                <a:schemeClr val="dk1"/>
              </a:solidFill>
              <a:latin typeface="Calibri"/>
              <a:ea typeface="Calibri"/>
              <a:cs typeface="Calibri"/>
              <a:sym typeface="Calibri"/>
            </a:endParaRPr>
          </a:p>
        </p:txBody>
      </p:sp>
      <p:pic>
        <p:nvPicPr>
          <p:cNvPr descr="preencoded.png" id="156" name="Google Shape;156;p7"/>
          <p:cNvPicPr preferRelativeResize="0"/>
          <p:nvPr/>
        </p:nvPicPr>
        <p:blipFill rotWithShape="1">
          <a:blip r:embed="rId6">
            <a:alphaModFix/>
          </a:blip>
          <a:srcRect b="0" l="0" r="0" t="0"/>
          <a:stretch/>
        </p:blipFill>
        <p:spPr>
          <a:xfrm>
            <a:off x="604837" y="4449002"/>
            <a:ext cx="431959" cy="431959"/>
          </a:xfrm>
          <a:prstGeom prst="rect">
            <a:avLst/>
          </a:prstGeom>
          <a:noFill/>
          <a:ln>
            <a:noFill/>
          </a:ln>
        </p:spPr>
      </p:pic>
      <p:sp>
        <p:nvSpPr>
          <p:cNvPr id="157" name="Google Shape;157;p7"/>
          <p:cNvSpPr/>
          <p:nvPr/>
        </p:nvSpPr>
        <p:spPr>
          <a:xfrm>
            <a:off x="604824" y="5005532"/>
            <a:ext cx="20331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GPS</a:t>
            </a:r>
            <a:endParaRPr b="1" i="0" sz="2400" u="none" cap="none" strike="noStrike">
              <a:solidFill>
                <a:schemeClr val="dk1"/>
              </a:solidFill>
              <a:latin typeface="Calibri"/>
              <a:ea typeface="Calibri"/>
              <a:cs typeface="Calibri"/>
              <a:sym typeface="Calibri"/>
            </a:endParaRPr>
          </a:p>
        </p:txBody>
      </p:sp>
      <p:sp>
        <p:nvSpPr>
          <p:cNvPr id="158" name="Google Shape;158;p7"/>
          <p:cNvSpPr/>
          <p:nvPr/>
        </p:nvSpPr>
        <p:spPr>
          <a:xfrm>
            <a:off x="604825" y="5416631"/>
            <a:ext cx="7934400" cy="9225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Global Positioning System (GPS) technology provides the crew with precise location and navigational data.</a:t>
            </a:r>
            <a:endParaRPr b="0" i="0" sz="1800" u="none" cap="none" strike="noStrike">
              <a:solidFill>
                <a:schemeClr val="dk1"/>
              </a:solidFill>
              <a:latin typeface="Calibri"/>
              <a:ea typeface="Calibri"/>
              <a:cs typeface="Calibri"/>
              <a:sym typeface="Calibri"/>
            </a:endParaRPr>
          </a:p>
        </p:txBody>
      </p:sp>
      <p:pic>
        <p:nvPicPr>
          <p:cNvPr descr="preencoded.png" id="159" name="Google Shape;159;p7"/>
          <p:cNvPicPr preferRelativeResize="0"/>
          <p:nvPr/>
        </p:nvPicPr>
        <p:blipFill rotWithShape="1">
          <a:blip r:embed="rId7">
            <a:alphaModFix/>
          </a:blip>
          <a:srcRect b="0" l="0" r="0" t="0"/>
          <a:stretch/>
        </p:blipFill>
        <p:spPr>
          <a:xfrm>
            <a:off x="604837" y="6388566"/>
            <a:ext cx="431959" cy="431959"/>
          </a:xfrm>
          <a:prstGeom prst="rect">
            <a:avLst/>
          </a:prstGeom>
          <a:noFill/>
          <a:ln>
            <a:noFill/>
          </a:ln>
        </p:spPr>
      </p:pic>
      <p:sp>
        <p:nvSpPr>
          <p:cNvPr id="160" name="Google Shape;160;p7"/>
          <p:cNvSpPr/>
          <p:nvPr/>
        </p:nvSpPr>
        <p:spPr>
          <a:xfrm>
            <a:off x="604825" y="6947325"/>
            <a:ext cx="3084900" cy="357900"/>
          </a:xfrm>
          <a:prstGeom prst="rect">
            <a:avLst/>
          </a:prstGeom>
          <a:noFill/>
          <a:ln>
            <a:noFill/>
          </a:ln>
        </p:spPr>
        <p:txBody>
          <a:bodyPr anchorCtr="0" anchor="t" bIns="45700" lIns="91425" spcFirstLastPara="1" rIns="91425" wrap="square" tIns="45700">
            <a:noAutofit/>
          </a:bodyPr>
          <a:lstStyle/>
          <a:p>
            <a:pPr indent="0" lvl="0" marL="0" marR="0" rtl="0" algn="l">
              <a:lnSpc>
                <a:spcPct val="124984"/>
              </a:lnSpc>
              <a:spcBef>
                <a:spcPts val="0"/>
              </a:spcBef>
              <a:spcAft>
                <a:spcPts val="0"/>
              </a:spcAft>
              <a:buClr>
                <a:srgbClr val="FFD9BE"/>
              </a:buClr>
              <a:buSzPts val="1601"/>
              <a:buFont typeface="Quattrocento"/>
              <a:buNone/>
            </a:pPr>
            <a:r>
              <a:rPr b="1" i="0" lang="en-US" sz="2400" u="none" cap="none" strike="noStrike">
                <a:solidFill>
                  <a:srgbClr val="FFD9BE"/>
                </a:solidFill>
                <a:latin typeface="Quattrocento"/>
                <a:ea typeface="Quattrocento"/>
                <a:cs typeface="Quattrocento"/>
                <a:sym typeface="Quattrocento"/>
              </a:rPr>
              <a:t>Communication</a:t>
            </a:r>
            <a:endParaRPr b="1" i="0" sz="2400" u="none" cap="none" strike="noStrike">
              <a:solidFill>
                <a:schemeClr val="dk1"/>
              </a:solidFill>
              <a:latin typeface="Calibri"/>
              <a:ea typeface="Calibri"/>
              <a:cs typeface="Calibri"/>
              <a:sym typeface="Calibri"/>
            </a:endParaRPr>
          </a:p>
        </p:txBody>
      </p:sp>
      <p:sp>
        <p:nvSpPr>
          <p:cNvPr id="161" name="Google Shape;161;p7"/>
          <p:cNvSpPr/>
          <p:nvPr/>
        </p:nvSpPr>
        <p:spPr>
          <a:xfrm>
            <a:off x="604825" y="7432024"/>
            <a:ext cx="7934400" cy="757500"/>
          </a:xfrm>
          <a:prstGeom prst="rect">
            <a:avLst/>
          </a:prstGeom>
          <a:noFill/>
          <a:ln>
            <a:noFill/>
          </a:ln>
        </p:spPr>
        <p:txBody>
          <a:bodyPr anchorCtr="0" anchor="t" bIns="45700" lIns="91425" spcFirstLastPara="1" rIns="91425" wrap="square" tIns="45700">
            <a:noAutofit/>
          </a:bodyPr>
          <a:lstStyle/>
          <a:p>
            <a:pPr indent="0" lvl="0" marL="0" marR="0" rtl="0" algn="l">
              <a:lnSpc>
                <a:spcPct val="159955"/>
              </a:lnSpc>
              <a:spcBef>
                <a:spcPts val="0"/>
              </a:spcBef>
              <a:spcAft>
                <a:spcPts val="0"/>
              </a:spcAft>
              <a:buClr>
                <a:srgbClr val="F9EEE7"/>
              </a:buClr>
              <a:buSzPts val="1361"/>
              <a:buFont typeface="Quattrocento"/>
              <a:buNone/>
            </a:pPr>
            <a:r>
              <a:rPr b="0" i="0" lang="en-US" sz="1800" u="none" cap="none" strike="noStrike">
                <a:solidFill>
                  <a:srgbClr val="F9EEE7"/>
                </a:solidFill>
                <a:latin typeface="Quattrocento"/>
                <a:ea typeface="Quattrocento"/>
                <a:cs typeface="Quattrocento"/>
                <a:sym typeface="Quattrocento"/>
              </a:rPr>
              <a:t>Advanced communication systems enable the crew to stay connected with shore-based operations and other ships.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2024-07-04T05:54:00Z</dcterms:created>
  <dc:creator>PptxGenJS</dc:creator>
</cp:coreProperties>
</file>