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472" r:id="rId2"/>
    <p:sldId id="517" r:id="rId3"/>
    <p:sldId id="258" r:id="rId4"/>
    <p:sldId id="307" r:id="rId5"/>
    <p:sldId id="471" r:id="rId6"/>
    <p:sldId id="479" r:id="rId7"/>
    <p:sldId id="345" r:id="rId8"/>
    <p:sldId id="333" r:id="rId9"/>
    <p:sldId id="368" r:id="rId10"/>
    <p:sldId id="387" r:id="rId11"/>
    <p:sldId id="481" r:id="rId12"/>
    <p:sldId id="485" r:id="rId13"/>
    <p:sldId id="486" r:id="rId14"/>
    <p:sldId id="490" r:id="rId15"/>
    <p:sldId id="518" r:id="rId16"/>
    <p:sldId id="487" r:id="rId17"/>
    <p:sldId id="506" r:id="rId18"/>
    <p:sldId id="505" r:id="rId19"/>
    <p:sldId id="492" r:id="rId20"/>
    <p:sldId id="507" r:id="rId21"/>
    <p:sldId id="491" r:id="rId22"/>
    <p:sldId id="509" r:id="rId23"/>
    <p:sldId id="508" r:id="rId24"/>
    <p:sldId id="493" r:id="rId25"/>
    <p:sldId id="494" r:id="rId26"/>
    <p:sldId id="495" r:id="rId27"/>
    <p:sldId id="496" r:id="rId28"/>
    <p:sldId id="497" r:id="rId29"/>
    <p:sldId id="498" r:id="rId30"/>
    <p:sldId id="499" r:id="rId31"/>
    <p:sldId id="500" r:id="rId32"/>
    <p:sldId id="502" r:id="rId33"/>
    <p:sldId id="501" r:id="rId34"/>
    <p:sldId id="512" r:id="rId35"/>
    <p:sldId id="513" r:id="rId36"/>
    <p:sldId id="504" r:id="rId37"/>
    <p:sldId id="511" r:id="rId38"/>
    <p:sldId id="510" r:id="rId39"/>
    <p:sldId id="515" r:id="rId40"/>
    <p:sldId id="516" r:id="rId41"/>
    <p:sldId id="520" r:id="rId42"/>
    <p:sldId id="521" r:id="rId43"/>
    <p:sldId id="323" r:id="rId44"/>
    <p:sldId id="356" r:id="rId45"/>
    <p:sldId id="357" r:id="rId46"/>
    <p:sldId id="358" r:id="rId47"/>
    <p:sldId id="314" r:id="rId48"/>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49" autoAdjust="0"/>
  </p:normalViewPr>
  <p:slideViewPr>
    <p:cSldViewPr snapToGrid="0">
      <p:cViewPr varScale="1">
        <p:scale>
          <a:sx n="80" d="100"/>
          <a:sy n="80" d="100"/>
        </p:scale>
        <p:origin x="65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5.jp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9EF82-442A-4B15-AB08-1C8A39BB8E8B}" type="doc">
      <dgm:prSet loTypeId="urn:microsoft.com/office/officeart/2005/8/layout/hierarchy6" loCatId="hierarchy" qsTypeId="urn:microsoft.com/office/officeart/2005/8/quickstyle/simple5" qsCatId="simple" csTypeId="urn:microsoft.com/office/officeart/2005/8/colors/accent1_2" csCatId="accent1" phldr="1"/>
      <dgm:spPr/>
      <dgm:t>
        <a:bodyPr/>
        <a:lstStyle/>
        <a:p>
          <a:endParaRPr lang="en-GB"/>
        </a:p>
      </dgm:t>
    </dgm:pt>
    <dgm:pt modelId="{D5B06009-B406-4A98-A844-701EDC5200BC}">
      <dgm:prSet phldrT="[Text]" custT="1">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sz="1800" b="1" dirty="0">
              <a:effectLst/>
            </a:rPr>
            <a:t>Turbomachines</a:t>
          </a:r>
        </a:p>
      </dgm:t>
    </dgm:pt>
    <dgm:pt modelId="{1053D549-81A0-4CB1-9C4E-CAE85312E356}" type="parTrans" cxnId="{DF631204-658A-4986-8E36-B89CE2EB49AF}">
      <dgm:prSet/>
      <dgm:spPr/>
      <dgm:t>
        <a:bodyPr/>
        <a:lstStyle/>
        <a:p>
          <a:endParaRPr lang="en-GB"/>
        </a:p>
      </dgm:t>
    </dgm:pt>
    <dgm:pt modelId="{BFCD4310-DF22-4203-B04F-582EF350C405}" type="sibTrans" cxnId="{DF631204-658A-4986-8E36-B89CE2EB49AF}">
      <dgm:prSet/>
      <dgm:spPr/>
      <dgm:t>
        <a:bodyPr/>
        <a:lstStyle/>
        <a:p>
          <a:endParaRPr lang="en-GB"/>
        </a:p>
      </dgm:t>
    </dgm:pt>
    <dgm:pt modelId="{6F8DD517-1A4A-42A4-8C58-97FBDF15CF07}">
      <dgm:prSet phldrT="[Tex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Power Absorbing</a:t>
          </a:r>
        </a:p>
      </dgm:t>
    </dgm:pt>
    <dgm:pt modelId="{6DB08182-8B7A-4FEE-B67E-D37E7023D18E}" type="parTrans" cxnId="{C32302BB-AAD1-4BCA-8AA4-222A637D592F}">
      <dgm:prSet/>
      <dgm:spPr/>
      <dgm:t>
        <a:bodyPr/>
        <a:lstStyle/>
        <a:p>
          <a:endParaRPr lang="en-GB"/>
        </a:p>
      </dgm:t>
    </dgm:pt>
    <dgm:pt modelId="{BA66FBAD-5321-421B-B7D8-EB2E8832FD7D}" type="sibTrans" cxnId="{C32302BB-AAD1-4BCA-8AA4-222A637D592F}">
      <dgm:prSet/>
      <dgm:spPr/>
      <dgm:t>
        <a:bodyPr/>
        <a:lstStyle/>
        <a:p>
          <a:endParaRPr lang="en-GB"/>
        </a:p>
      </dgm:t>
    </dgm:pt>
    <dgm:pt modelId="{B7C3BDF5-ACEC-4020-A08B-4517923EDF0C}">
      <dgm:prSet phldrT="[Tex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Incompressible</a:t>
          </a:r>
        </a:p>
      </dgm:t>
    </dgm:pt>
    <dgm:pt modelId="{A07AD52D-305A-4DF7-839C-BC9307FCE8B8}" type="parTrans" cxnId="{8EC6F351-CA8D-4F94-AA1A-641ADB8CBC91}">
      <dgm:prSet/>
      <dgm:spPr/>
      <dgm:t>
        <a:bodyPr/>
        <a:lstStyle/>
        <a:p>
          <a:endParaRPr lang="en-GB"/>
        </a:p>
      </dgm:t>
    </dgm:pt>
    <dgm:pt modelId="{17C15F7B-8140-44BD-BFD9-7CDA2C80DC94}" type="sibTrans" cxnId="{8EC6F351-CA8D-4F94-AA1A-641ADB8CBC91}">
      <dgm:prSet/>
      <dgm:spPr/>
      <dgm:t>
        <a:bodyPr/>
        <a:lstStyle/>
        <a:p>
          <a:endParaRPr lang="en-GB"/>
        </a:p>
      </dgm:t>
    </dgm:pt>
    <dgm:pt modelId="{4DDF67A3-5D4D-444B-8117-16276F973250}">
      <dgm:prSet phldrT="[Tex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Compressible</a:t>
          </a:r>
        </a:p>
      </dgm:t>
    </dgm:pt>
    <dgm:pt modelId="{FD3AB2AC-F65B-437D-8D08-52F116F0D7C2}" type="parTrans" cxnId="{EAB440CE-8654-446F-B5DB-9C4AE0C4D1B1}">
      <dgm:prSet/>
      <dgm:spPr/>
      <dgm:t>
        <a:bodyPr/>
        <a:lstStyle/>
        <a:p>
          <a:endParaRPr lang="en-GB"/>
        </a:p>
      </dgm:t>
    </dgm:pt>
    <dgm:pt modelId="{D083FF3A-B64B-452B-A569-F42E9CB507B2}" type="sibTrans" cxnId="{EAB440CE-8654-446F-B5DB-9C4AE0C4D1B1}">
      <dgm:prSet/>
      <dgm:spPr/>
      <dgm:t>
        <a:bodyPr/>
        <a:lstStyle/>
        <a:p>
          <a:endParaRPr lang="en-GB"/>
        </a:p>
      </dgm:t>
    </dgm:pt>
    <dgm:pt modelId="{C429D278-9379-42FF-A63C-37516249341C}">
      <dgm:prSet phldrT="[Tex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Power Producing </a:t>
          </a:r>
        </a:p>
      </dgm:t>
    </dgm:pt>
    <dgm:pt modelId="{B62D0CF1-8CBA-485E-AA59-C27204DDCBEC}" type="parTrans" cxnId="{31B2E01B-7EC1-4A0B-A873-E461B21C7CCC}">
      <dgm:prSet/>
      <dgm:spPr/>
      <dgm:t>
        <a:bodyPr/>
        <a:lstStyle/>
        <a:p>
          <a:endParaRPr lang="en-GB"/>
        </a:p>
      </dgm:t>
    </dgm:pt>
    <dgm:pt modelId="{548B2595-15CE-428F-9109-05FBC352FC8A}" type="sibTrans" cxnId="{31B2E01B-7EC1-4A0B-A873-E461B21C7CCC}">
      <dgm:prSet/>
      <dgm:spPr/>
      <dgm:t>
        <a:bodyPr/>
        <a:lstStyle/>
        <a:p>
          <a:endParaRPr lang="en-GB"/>
        </a:p>
      </dgm:t>
    </dgm:pt>
    <dgm:pt modelId="{B24B23B6-21BE-49CB-98D4-0ABF81D6F696}">
      <dgm:prSet phldrT="[Tex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Incompressible</a:t>
          </a:r>
        </a:p>
      </dgm:t>
    </dgm:pt>
    <dgm:pt modelId="{F05DA8E0-B846-4F40-9FB1-1AB4DFF42645}" type="parTrans" cxnId="{D93FEA3B-115A-4E51-ADFB-03BBDD4C386E}">
      <dgm:prSet/>
      <dgm:spPr/>
      <dgm:t>
        <a:bodyPr/>
        <a:lstStyle/>
        <a:p>
          <a:endParaRPr lang="en-GB"/>
        </a:p>
      </dgm:t>
    </dgm:pt>
    <dgm:pt modelId="{2ED03E45-572F-4222-9166-0AEF5253DC98}" type="sibTrans" cxnId="{D93FEA3B-115A-4E51-ADFB-03BBDD4C386E}">
      <dgm:prSet/>
      <dgm:spPr/>
      <dgm:t>
        <a:bodyPr/>
        <a:lstStyle/>
        <a:p>
          <a:endParaRPr lang="en-GB"/>
        </a:p>
      </dgm:t>
    </dgm:pt>
    <dgm:pt modelId="{9D0BB875-5D74-482F-9A71-43FDE92A7A15}">
      <dgm:prSe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a:t>Compressible</a:t>
          </a:r>
          <a:endParaRPr lang="en-GB" dirty="0"/>
        </a:p>
      </dgm:t>
    </dgm:pt>
    <dgm:pt modelId="{D970F6CC-E71D-4DA1-8B9C-4125A5AB739A}" type="parTrans" cxnId="{7BB96222-80B9-4D84-AC22-6763D0C0B048}">
      <dgm:prSet/>
      <dgm:spPr/>
      <dgm:t>
        <a:bodyPr/>
        <a:lstStyle/>
        <a:p>
          <a:endParaRPr lang="en-GB"/>
        </a:p>
      </dgm:t>
    </dgm:pt>
    <dgm:pt modelId="{0F37130C-5CC4-4D28-BE63-2FBC148746BC}" type="sibTrans" cxnId="{7BB96222-80B9-4D84-AC22-6763D0C0B048}">
      <dgm:prSet/>
      <dgm:spPr/>
      <dgm:t>
        <a:bodyPr/>
        <a:lstStyle/>
        <a:p>
          <a:endParaRPr lang="en-GB"/>
        </a:p>
      </dgm:t>
    </dgm:pt>
    <dgm:pt modelId="{D6492B44-A21B-4219-8FE0-08B464583590}">
      <dgm:prSe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Pump &amp; Propeller</a:t>
          </a:r>
        </a:p>
      </dgm:t>
    </dgm:pt>
    <dgm:pt modelId="{CB83F6DC-3F65-4BF2-8041-F484E7E17590}" type="parTrans" cxnId="{47CBCCA2-CCB3-42B3-9E14-338E77B4EA44}">
      <dgm:prSet/>
      <dgm:spPr/>
      <dgm:t>
        <a:bodyPr/>
        <a:lstStyle/>
        <a:p>
          <a:endParaRPr lang="en-GB"/>
        </a:p>
      </dgm:t>
    </dgm:pt>
    <dgm:pt modelId="{CF0184A7-23BC-4EAD-89C2-3F03EE3731C7}" type="sibTrans" cxnId="{47CBCCA2-CCB3-42B3-9E14-338E77B4EA44}">
      <dgm:prSet/>
      <dgm:spPr/>
      <dgm:t>
        <a:bodyPr/>
        <a:lstStyle/>
        <a:p>
          <a:endParaRPr lang="en-GB"/>
        </a:p>
      </dgm:t>
    </dgm:pt>
    <dgm:pt modelId="{491BD610-3FD9-4F4C-B26A-99101ABBB9CA}">
      <dgm:prSe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Propeller, Fan, Blower &amp; Compressor</a:t>
          </a:r>
        </a:p>
      </dgm:t>
    </dgm:pt>
    <dgm:pt modelId="{6F5A5CF9-2279-48F9-B567-F42D9A802AAC}" type="parTrans" cxnId="{C1B1F079-7808-4F93-8EAB-31FADFFCDA9C}">
      <dgm:prSet/>
      <dgm:spPr/>
      <dgm:t>
        <a:bodyPr/>
        <a:lstStyle/>
        <a:p>
          <a:endParaRPr lang="en-GB"/>
        </a:p>
      </dgm:t>
    </dgm:pt>
    <dgm:pt modelId="{636F0AB8-642E-440A-B311-5E153261680E}" type="sibTrans" cxnId="{C1B1F079-7808-4F93-8EAB-31FADFFCDA9C}">
      <dgm:prSet/>
      <dgm:spPr/>
      <dgm:t>
        <a:bodyPr/>
        <a:lstStyle/>
        <a:p>
          <a:endParaRPr lang="en-GB"/>
        </a:p>
      </dgm:t>
    </dgm:pt>
    <dgm:pt modelId="{CA6D9064-88C9-4A97-8E44-B435A494225F}">
      <dgm:prSe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Pelton Wheel Hydraulic Turbine</a:t>
          </a:r>
        </a:p>
      </dgm:t>
    </dgm:pt>
    <dgm:pt modelId="{9B5B1624-603B-4F78-B708-64BEB3EE7007}" type="parTrans" cxnId="{DC0151AD-95EC-4D24-B3D0-09339FE328C1}">
      <dgm:prSet/>
      <dgm:spPr/>
      <dgm:t>
        <a:bodyPr/>
        <a:lstStyle/>
        <a:p>
          <a:endParaRPr lang="en-GB"/>
        </a:p>
      </dgm:t>
    </dgm:pt>
    <dgm:pt modelId="{83E34158-9193-47C1-A076-075C4AE8D531}" type="sibTrans" cxnId="{DC0151AD-95EC-4D24-B3D0-09339FE328C1}">
      <dgm:prSet/>
      <dgm:spPr/>
      <dgm:t>
        <a:bodyPr/>
        <a:lstStyle/>
        <a:p>
          <a:endParaRPr lang="en-GB"/>
        </a:p>
      </dgm:t>
    </dgm:pt>
    <dgm:pt modelId="{1E16DDA7-64A9-4E38-8AFE-0FA424F65367}">
      <dgm:prSet custT="1">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sz="1600" dirty="0"/>
            <a:t>Steam Turbine, </a:t>
          </a:r>
          <a:r>
            <a:rPr lang="en-GB" sz="1800" b="1" i="1" dirty="0"/>
            <a:t>Gas Turbine </a:t>
          </a:r>
          <a:r>
            <a:rPr lang="en-GB" sz="1600" dirty="0"/>
            <a:t>&amp; Wind Turbine</a:t>
          </a:r>
        </a:p>
      </dgm:t>
    </dgm:pt>
    <dgm:pt modelId="{D44258DA-8563-4DC4-9A38-2EE03099724E}" type="parTrans" cxnId="{D13D9758-3403-4D66-BA91-931864AE01E3}">
      <dgm:prSet/>
      <dgm:spPr/>
      <dgm:t>
        <a:bodyPr/>
        <a:lstStyle/>
        <a:p>
          <a:endParaRPr lang="en-GB"/>
        </a:p>
      </dgm:t>
    </dgm:pt>
    <dgm:pt modelId="{43FA5C66-CCD4-431C-B638-95C494F8B7AC}" type="sibTrans" cxnId="{D13D9758-3403-4D66-BA91-931864AE01E3}">
      <dgm:prSet/>
      <dgm:spPr/>
      <dgm:t>
        <a:bodyPr/>
        <a:lstStyle/>
        <a:p>
          <a:endParaRPr lang="en-GB"/>
        </a:p>
      </dgm:t>
    </dgm:pt>
    <dgm:pt modelId="{12CF467B-CE9E-4A49-AAC9-DDC1E039C2DC}" type="pres">
      <dgm:prSet presAssocID="{F629EF82-442A-4B15-AB08-1C8A39BB8E8B}" presName="mainComposite" presStyleCnt="0">
        <dgm:presLayoutVars>
          <dgm:chPref val="1"/>
          <dgm:dir/>
          <dgm:animOne val="branch"/>
          <dgm:animLvl val="lvl"/>
          <dgm:resizeHandles val="exact"/>
        </dgm:presLayoutVars>
      </dgm:prSet>
      <dgm:spPr/>
    </dgm:pt>
    <dgm:pt modelId="{B6867350-8A0D-4165-BBB7-2A26282D3F08}" type="pres">
      <dgm:prSet presAssocID="{F629EF82-442A-4B15-AB08-1C8A39BB8E8B}" presName="hierFlow" presStyleCnt="0"/>
      <dgm:spPr/>
    </dgm:pt>
    <dgm:pt modelId="{C18257B4-38A0-41CD-81B9-536573775C9F}" type="pres">
      <dgm:prSet presAssocID="{F629EF82-442A-4B15-AB08-1C8A39BB8E8B}" presName="hierChild1" presStyleCnt="0">
        <dgm:presLayoutVars>
          <dgm:chPref val="1"/>
          <dgm:animOne val="branch"/>
          <dgm:animLvl val="lvl"/>
        </dgm:presLayoutVars>
      </dgm:prSet>
      <dgm:spPr/>
    </dgm:pt>
    <dgm:pt modelId="{C4A5688B-5075-4929-A4B9-64A03A65F387}" type="pres">
      <dgm:prSet presAssocID="{D5B06009-B406-4A98-A844-701EDC5200BC}" presName="Name14" presStyleCnt="0"/>
      <dgm:spPr/>
    </dgm:pt>
    <dgm:pt modelId="{70242A7A-451A-44F5-AE95-85FE00319C8A}" type="pres">
      <dgm:prSet presAssocID="{D5B06009-B406-4A98-A844-701EDC5200BC}" presName="level1Shape" presStyleLbl="node0" presStyleIdx="0" presStyleCnt="1" custScaleX="129441">
        <dgm:presLayoutVars>
          <dgm:chPref val="3"/>
        </dgm:presLayoutVars>
      </dgm:prSet>
      <dgm:spPr/>
    </dgm:pt>
    <dgm:pt modelId="{15E2735E-58ED-409C-884F-ABEAD329580C}" type="pres">
      <dgm:prSet presAssocID="{D5B06009-B406-4A98-A844-701EDC5200BC}" presName="hierChild2" presStyleCnt="0"/>
      <dgm:spPr/>
    </dgm:pt>
    <dgm:pt modelId="{B2E57248-4D2C-4AF3-8BB7-799AE2099008}" type="pres">
      <dgm:prSet presAssocID="{6DB08182-8B7A-4FEE-B67E-D37E7023D18E}" presName="Name19" presStyleLbl="parChTrans1D2" presStyleIdx="0" presStyleCnt="2"/>
      <dgm:spPr/>
    </dgm:pt>
    <dgm:pt modelId="{80D88DA7-9902-46F1-A8D8-E49F6D946C1B}" type="pres">
      <dgm:prSet presAssocID="{6F8DD517-1A4A-42A4-8C58-97FBDF15CF07}" presName="Name21" presStyleCnt="0"/>
      <dgm:spPr/>
    </dgm:pt>
    <dgm:pt modelId="{DB967796-85CA-4970-BAF1-7B17FF835639}" type="pres">
      <dgm:prSet presAssocID="{6F8DD517-1A4A-42A4-8C58-97FBDF15CF07}" presName="level2Shape" presStyleLbl="node2" presStyleIdx="0" presStyleCnt="2"/>
      <dgm:spPr/>
    </dgm:pt>
    <dgm:pt modelId="{6F765414-BCB1-48AC-8FF1-EFD1F50F2456}" type="pres">
      <dgm:prSet presAssocID="{6F8DD517-1A4A-42A4-8C58-97FBDF15CF07}" presName="hierChild3" presStyleCnt="0"/>
      <dgm:spPr/>
    </dgm:pt>
    <dgm:pt modelId="{EAFD3685-1147-47D0-9DB2-084D805CC67A}" type="pres">
      <dgm:prSet presAssocID="{A07AD52D-305A-4DF7-839C-BC9307FCE8B8}" presName="Name19" presStyleLbl="parChTrans1D3" presStyleIdx="0" presStyleCnt="4"/>
      <dgm:spPr/>
    </dgm:pt>
    <dgm:pt modelId="{7DD2E518-0797-44B2-B45C-FCBC5797BDC8}" type="pres">
      <dgm:prSet presAssocID="{B7C3BDF5-ACEC-4020-A08B-4517923EDF0C}" presName="Name21" presStyleCnt="0"/>
      <dgm:spPr/>
    </dgm:pt>
    <dgm:pt modelId="{D62C1331-87A5-446E-844E-4F66F8745B6D}" type="pres">
      <dgm:prSet presAssocID="{B7C3BDF5-ACEC-4020-A08B-4517923EDF0C}" presName="level2Shape" presStyleLbl="node3" presStyleIdx="0" presStyleCnt="4"/>
      <dgm:spPr/>
    </dgm:pt>
    <dgm:pt modelId="{B093DA83-4266-4465-88DF-EB3AC0295706}" type="pres">
      <dgm:prSet presAssocID="{B7C3BDF5-ACEC-4020-A08B-4517923EDF0C}" presName="hierChild3" presStyleCnt="0"/>
      <dgm:spPr/>
    </dgm:pt>
    <dgm:pt modelId="{AB0CE6EE-FD15-4E24-B977-6CE9DEE1F2EE}" type="pres">
      <dgm:prSet presAssocID="{CB83F6DC-3F65-4BF2-8041-F484E7E17590}" presName="Name19" presStyleLbl="parChTrans1D4" presStyleIdx="0" presStyleCnt="4"/>
      <dgm:spPr/>
    </dgm:pt>
    <dgm:pt modelId="{6536B38C-BF1D-4018-9AE8-123BB5DB1AF8}" type="pres">
      <dgm:prSet presAssocID="{D6492B44-A21B-4219-8FE0-08B464583590}" presName="Name21" presStyleCnt="0"/>
      <dgm:spPr/>
    </dgm:pt>
    <dgm:pt modelId="{91757392-D941-4C50-970C-C36B14231240}" type="pres">
      <dgm:prSet presAssocID="{D6492B44-A21B-4219-8FE0-08B464583590}" presName="level2Shape" presStyleLbl="node4" presStyleIdx="0" presStyleCnt="4"/>
      <dgm:spPr/>
    </dgm:pt>
    <dgm:pt modelId="{9EF4BF58-92B3-4F21-921B-C2222BC4F0A2}" type="pres">
      <dgm:prSet presAssocID="{D6492B44-A21B-4219-8FE0-08B464583590}" presName="hierChild3" presStyleCnt="0"/>
      <dgm:spPr/>
    </dgm:pt>
    <dgm:pt modelId="{5B97B6F0-8517-472A-8B78-ABF75A91A97A}" type="pres">
      <dgm:prSet presAssocID="{FD3AB2AC-F65B-437D-8D08-52F116F0D7C2}" presName="Name19" presStyleLbl="parChTrans1D3" presStyleIdx="1" presStyleCnt="4"/>
      <dgm:spPr/>
    </dgm:pt>
    <dgm:pt modelId="{A164EEA2-05A1-402E-BD96-370C6C07992C}" type="pres">
      <dgm:prSet presAssocID="{4DDF67A3-5D4D-444B-8117-16276F973250}" presName="Name21" presStyleCnt="0"/>
      <dgm:spPr/>
    </dgm:pt>
    <dgm:pt modelId="{F9EB6747-B2B6-4B85-A5B3-32533475FD15}" type="pres">
      <dgm:prSet presAssocID="{4DDF67A3-5D4D-444B-8117-16276F973250}" presName="level2Shape" presStyleLbl="node3" presStyleIdx="1" presStyleCnt="4"/>
      <dgm:spPr/>
    </dgm:pt>
    <dgm:pt modelId="{B189096B-767D-416E-AE26-C7E28670411E}" type="pres">
      <dgm:prSet presAssocID="{4DDF67A3-5D4D-444B-8117-16276F973250}" presName="hierChild3" presStyleCnt="0"/>
      <dgm:spPr/>
    </dgm:pt>
    <dgm:pt modelId="{42691D41-6268-4022-A6B5-0F54BE62AACC}" type="pres">
      <dgm:prSet presAssocID="{6F5A5CF9-2279-48F9-B567-F42D9A802AAC}" presName="Name19" presStyleLbl="parChTrans1D4" presStyleIdx="1" presStyleCnt="4"/>
      <dgm:spPr/>
    </dgm:pt>
    <dgm:pt modelId="{358A1C88-A85E-4373-B6FA-567DE0F0BC60}" type="pres">
      <dgm:prSet presAssocID="{491BD610-3FD9-4F4C-B26A-99101ABBB9CA}" presName="Name21" presStyleCnt="0"/>
      <dgm:spPr/>
    </dgm:pt>
    <dgm:pt modelId="{E8DEECD0-9A75-4EF4-BA7E-09FE30EE9D8D}" type="pres">
      <dgm:prSet presAssocID="{491BD610-3FD9-4F4C-B26A-99101ABBB9CA}" presName="level2Shape" presStyleLbl="node4" presStyleIdx="1" presStyleCnt="4"/>
      <dgm:spPr/>
    </dgm:pt>
    <dgm:pt modelId="{8F42CB0A-CB4E-47F1-AFEE-F2FB7FE49C3B}" type="pres">
      <dgm:prSet presAssocID="{491BD610-3FD9-4F4C-B26A-99101ABBB9CA}" presName="hierChild3" presStyleCnt="0"/>
      <dgm:spPr/>
    </dgm:pt>
    <dgm:pt modelId="{6C4DCE3F-30EF-496C-90EA-B69C688D4BC5}" type="pres">
      <dgm:prSet presAssocID="{B62D0CF1-8CBA-485E-AA59-C27204DDCBEC}" presName="Name19" presStyleLbl="parChTrans1D2" presStyleIdx="1" presStyleCnt="2"/>
      <dgm:spPr/>
    </dgm:pt>
    <dgm:pt modelId="{480DD6ED-6D2E-459F-BC7C-8A35EFF57220}" type="pres">
      <dgm:prSet presAssocID="{C429D278-9379-42FF-A63C-37516249341C}" presName="Name21" presStyleCnt="0"/>
      <dgm:spPr/>
    </dgm:pt>
    <dgm:pt modelId="{12E6D8D4-73E1-4A12-8777-FAC0448F0454}" type="pres">
      <dgm:prSet presAssocID="{C429D278-9379-42FF-A63C-37516249341C}" presName="level2Shape" presStyleLbl="node2" presStyleIdx="1" presStyleCnt="2"/>
      <dgm:spPr/>
    </dgm:pt>
    <dgm:pt modelId="{1090119E-82A5-459A-9503-23962D4F9E3A}" type="pres">
      <dgm:prSet presAssocID="{C429D278-9379-42FF-A63C-37516249341C}" presName="hierChild3" presStyleCnt="0"/>
      <dgm:spPr/>
    </dgm:pt>
    <dgm:pt modelId="{CD380E8A-14A8-4299-A247-5D6D63025974}" type="pres">
      <dgm:prSet presAssocID="{F05DA8E0-B846-4F40-9FB1-1AB4DFF42645}" presName="Name19" presStyleLbl="parChTrans1D3" presStyleIdx="2" presStyleCnt="4"/>
      <dgm:spPr/>
    </dgm:pt>
    <dgm:pt modelId="{E3E5CFAC-2E91-4F8A-9AB3-AABAF67AB5C3}" type="pres">
      <dgm:prSet presAssocID="{B24B23B6-21BE-49CB-98D4-0ABF81D6F696}" presName="Name21" presStyleCnt="0"/>
      <dgm:spPr/>
    </dgm:pt>
    <dgm:pt modelId="{B4E36493-2CE8-49D6-8F8B-A2405749C619}" type="pres">
      <dgm:prSet presAssocID="{B24B23B6-21BE-49CB-98D4-0ABF81D6F696}" presName="level2Shape" presStyleLbl="node3" presStyleIdx="2" presStyleCnt="4"/>
      <dgm:spPr/>
    </dgm:pt>
    <dgm:pt modelId="{2D19B438-B311-47D2-B476-EE27293F919A}" type="pres">
      <dgm:prSet presAssocID="{B24B23B6-21BE-49CB-98D4-0ABF81D6F696}" presName="hierChild3" presStyleCnt="0"/>
      <dgm:spPr/>
    </dgm:pt>
    <dgm:pt modelId="{08F8ADAA-C8CF-463E-AE3B-0A06584D0429}" type="pres">
      <dgm:prSet presAssocID="{9B5B1624-603B-4F78-B708-64BEB3EE7007}" presName="Name19" presStyleLbl="parChTrans1D4" presStyleIdx="2" presStyleCnt="4"/>
      <dgm:spPr/>
    </dgm:pt>
    <dgm:pt modelId="{ADB3504F-F10D-45A1-9022-B1F03B9A7576}" type="pres">
      <dgm:prSet presAssocID="{CA6D9064-88C9-4A97-8E44-B435A494225F}" presName="Name21" presStyleCnt="0"/>
      <dgm:spPr/>
    </dgm:pt>
    <dgm:pt modelId="{18A7455A-F4FA-43B3-BC9E-51BCD2AE2C0E}" type="pres">
      <dgm:prSet presAssocID="{CA6D9064-88C9-4A97-8E44-B435A494225F}" presName="level2Shape" presStyleLbl="node4" presStyleIdx="2" presStyleCnt="4"/>
      <dgm:spPr/>
    </dgm:pt>
    <dgm:pt modelId="{E37E08B6-BE53-421E-A872-341145D8DE25}" type="pres">
      <dgm:prSet presAssocID="{CA6D9064-88C9-4A97-8E44-B435A494225F}" presName="hierChild3" presStyleCnt="0"/>
      <dgm:spPr/>
    </dgm:pt>
    <dgm:pt modelId="{E3608A53-043A-4A59-BE05-652F2E53F85D}" type="pres">
      <dgm:prSet presAssocID="{D970F6CC-E71D-4DA1-8B9C-4125A5AB739A}" presName="Name19" presStyleLbl="parChTrans1D3" presStyleIdx="3" presStyleCnt="4"/>
      <dgm:spPr/>
    </dgm:pt>
    <dgm:pt modelId="{D2942775-BF80-47E4-A7E4-0A8F84097D6A}" type="pres">
      <dgm:prSet presAssocID="{9D0BB875-5D74-482F-9A71-43FDE92A7A15}" presName="Name21" presStyleCnt="0"/>
      <dgm:spPr/>
    </dgm:pt>
    <dgm:pt modelId="{40478E2B-029F-4F46-A72F-3C99951D7930}" type="pres">
      <dgm:prSet presAssocID="{9D0BB875-5D74-482F-9A71-43FDE92A7A15}" presName="level2Shape" presStyleLbl="node3" presStyleIdx="3" presStyleCnt="4"/>
      <dgm:spPr/>
    </dgm:pt>
    <dgm:pt modelId="{35C63D8E-B66F-4B2B-9AB7-F931A9977D52}" type="pres">
      <dgm:prSet presAssocID="{9D0BB875-5D74-482F-9A71-43FDE92A7A15}" presName="hierChild3" presStyleCnt="0"/>
      <dgm:spPr/>
    </dgm:pt>
    <dgm:pt modelId="{C3B9A168-E516-4388-BFE2-B8E2993FBD92}" type="pres">
      <dgm:prSet presAssocID="{D44258DA-8563-4DC4-9A38-2EE03099724E}" presName="Name19" presStyleLbl="parChTrans1D4" presStyleIdx="3" presStyleCnt="4"/>
      <dgm:spPr/>
    </dgm:pt>
    <dgm:pt modelId="{B6F84C4C-921A-480E-B13B-11696A35EFBC}" type="pres">
      <dgm:prSet presAssocID="{1E16DDA7-64A9-4E38-8AFE-0FA424F65367}" presName="Name21" presStyleCnt="0"/>
      <dgm:spPr/>
    </dgm:pt>
    <dgm:pt modelId="{35660076-2386-47DF-8A15-2E9BCB37893B}" type="pres">
      <dgm:prSet presAssocID="{1E16DDA7-64A9-4E38-8AFE-0FA424F65367}" presName="level2Shape" presStyleLbl="node4" presStyleIdx="3" presStyleCnt="4"/>
      <dgm:spPr/>
    </dgm:pt>
    <dgm:pt modelId="{17B8FF0C-7147-45D7-B300-635D59FF781E}" type="pres">
      <dgm:prSet presAssocID="{1E16DDA7-64A9-4E38-8AFE-0FA424F65367}" presName="hierChild3" presStyleCnt="0"/>
      <dgm:spPr/>
    </dgm:pt>
    <dgm:pt modelId="{6BBF6FFE-FF14-4293-94F0-0FFCF5388AEB}" type="pres">
      <dgm:prSet presAssocID="{F629EF82-442A-4B15-AB08-1C8A39BB8E8B}" presName="bgShapesFlow" presStyleCnt="0"/>
      <dgm:spPr/>
    </dgm:pt>
  </dgm:ptLst>
  <dgm:cxnLst>
    <dgm:cxn modelId="{DF631204-658A-4986-8E36-B89CE2EB49AF}" srcId="{F629EF82-442A-4B15-AB08-1C8A39BB8E8B}" destId="{D5B06009-B406-4A98-A844-701EDC5200BC}" srcOrd="0" destOrd="0" parTransId="{1053D549-81A0-4CB1-9C4E-CAE85312E356}" sibTransId="{BFCD4310-DF22-4203-B04F-582EF350C405}"/>
    <dgm:cxn modelId="{66934205-8683-49CC-9091-A9B3F8619607}" type="presOf" srcId="{C429D278-9379-42FF-A63C-37516249341C}" destId="{12E6D8D4-73E1-4A12-8777-FAC0448F0454}" srcOrd="0" destOrd="0" presId="urn:microsoft.com/office/officeart/2005/8/layout/hierarchy6"/>
    <dgm:cxn modelId="{F5F7580C-0946-46B8-986C-DF86A02022AC}" type="presOf" srcId="{9B5B1624-603B-4F78-B708-64BEB3EE7007}" destId="{08F8ADAA-C8CF-463E-AE3B-0A06584D0429}" srcOrd="0" destOrd="0" presId="urn:microsoft.com/office/officeart/2005/8/layout/hierarchy6"/>
    <dgm:cxn modelId="{24238A16-10E0-4270-8185-B0516E30D614}" type="presOf" srcId="{F05DA8E0-B846-4F40-9FB1-1AB4DFF42645}" destId="{CD380E8A-14A8-4299-A247-5D6D63025974}" srcOrd="0" destOrd="0" presId="urn:microsoft.com/office/officeart/2005/8/layout/hierarchy6"/>
    <dgm:cxn modelId="{31B2E01B-7EC1-4A0B-A873-E461B21C7CCC}" srcId="{D5B06009-B406-4A98-A844-701EDC5200BC}" destId="{C429D278-9379-42FF-A63C-37516249341C}" srcOrd="1" destOrd="0" parTransId="{B62D0CF1-8CBA-485E-AA59-C27204DDCBEC}" sibTransId="{548B2595-15CE-428F-9109-05FBC352FC8A}"/>
    <dgm:cxn modelId="{AE8F371D-1964-4075-9A9A-799C6323B299}" type="presOf" srcId="{B7C3BDF5-ACEC-4020-A08B-4517923EDF0C}" destId="{D62C1331-87A5-446E-844E-4F66F8745B6D}" srcOrd="0" destOrd="0" presId="urn:microsoft.com/office/officeart/2005/8/layout/hierarchy6"/>
    <dgm:cxn modelId="{7BB96222-80B9-4D84-AC22-6763D0C0B048}" srcId="{C429D278-9379-42FF-A63C-37516249341C}" destId="{9D0BB875-5D74-482F-9A71-43FDE92A7A15}" srcOrd="1" destOrd="0" parTransId="{D970F6CC-E71D-4DA1-8B9C-4125A5AB739A}" sibTransId="{0F37130C-5CC4-4D28-BE63-2FBC148746BC}"/>
    <dgm:cxn modelId="{E0F26E2A-40D5-48D8-8714-A1C78D7CD05D}" type="presOf" srcId="{D6492B44-A21B-4219-8FE0-08B464583590}" destId="{91757392-D941-4C50-970C-C36B14231240}" srcOrd="0" destOrd="0" presId="urn:microsoft.com/office/officeart/2005/8/layout/hierarchy6"/>
    <dgm:cxn modelId="{A5A3AB2E-EA60-4026-A656-94EF146ADE8D}" type="presOf" srcId="{6F8DD517-1A4A-42A4-8C58-97FBDF15CF07}" destId="{DB967796-85CA-4970-BAF1-7B17FF835639}" srcOrd="0" destOrd="0" presId="urn:microsoft.com/office/officeart/2005/8/layout/hierarchy6"/>
    <dgm:cxn modelId="{91C6BD36-254B-4CCB-9996-73F32FF81F8D}" type="presOf" srcId="{4DDF67A3-5D4D-444B-8117-16276F973250}" destId="{F9EB6747-B2B6-4B85-A5B3-32533475FD15}" srcOrd="0" destOrd="0" presId="urn:microsoft.com/office/officeart/2005/8/layout/hierarchy6"/>
    <dgm:cxn modelId="{D93FEA3B-115A-4E51-ADFB-03BBDD4C386E}" srcId="{C429D278-9379-42FF-A63C-37516249341C}" destId="{B24B23B6-21BE-49CB-98D4-0ABF81D6F696}" srcOrd="0" destOrd="0" parTransId="{F05DA8E0-B846-4F40-9FB1-1AB4DFF42645}" sibTransId="{2ED03E45-572F-4222-9166-0AEF5253DC98}"/>
    <dgm:cxn modelId="{EC84EC3E-2B7F-4E94-B816-5D55EC0AB20B}" type="presOf" srcId="{D5B06009-B406-4A98-A844-701EDC5200BC}" destId="{70242A7A-451A-44F5-AE95-85FE00319C8A}" srcOrd="0" destOrd="0" presId="urn:microsoft.com/office/officeart/2005/8/layout/hierarchy6"/>
    <dgm:cxn modelId="{C33DA061-D349-4D5F-AD48-87B90D59DACA}" type="presOf" srcId="{6F5A5CF9-2279-48F9-B567-F42D9A802AAC}" destId="{42691D41-6268-4022-A6B5-0F54BE62AACC}" srcOrd="0" destOrd="0" presId="urn:microsoft.com/office/officeart/2005/8/layout/hierarchy6"/>
    <dgm:cxn modelId="{B448DA43-6848-4D5C-AC7F-93ABF9A8B0F2}" type="presOf" srcId="{9D0BB875-5D74-482F-9A71-43FDE92A7A15}" destId="{40478E2B-029F-4F46-A72F-3C99951D7930}" srcOrd="0" destOrd="0" presId="urn:microsoft.com/office/officeart/2005/8/layout/hierarchy6"/>
    <dgm:cxn modelId="{0D3E1665-119D-4423-B661-D726DF4347A7}" type="presOf" srcId="{B62D0CF1-8CBA-485E-AA59-C27204DDCBEC}" destId="{6C4DCE3F-30EF-496C-90EA-B69C688D4BC5}" srcOrd="0" destOrd="0" presId="urn:microsoft.com/office/officeart/2005/8/layout/hierarchy6"/>
    <dgm:cxn modelId="{8325E746-B25D-4C5A-9B02-B3BC6A267A1B}" type="presOf" srcId="{1E16DDA7-64A9-4E38-8AFE-0FA424F65367}" destId="{35660076-2386-47DF-8A15-2E9BCB37893B}" srcOrd="0" destOrd="0" presId="urn:microsoft.com/office/officeart/2005/8/layout/hierarchy6"/>
    <dgm:cxn modelId="{C9092171-77F9-46D4-B29D-68ED28D3D2A0}" type="presOf" srcId="{6DB08182-8B7A-4FEE-B67E-D37E7023D18E}" destId="{B2E57248-4D2C-4AF3-8BB7-799AE2099008}" srcOrd="0" destOrd="0" presId="urn:microsoft.com/office/officeart/2005/8/layout/hierarchy6"/>
    <dgm:cxn modelId="{8EC6F351-CA8D-4F94-AA1A-641ADB8CBC91}" srcId="{6F8DD517-1A4A-42A4-8C58-97FBDF15CF07}" destId="{B7C3BDF5-ACEC-4020-A08B-4517923EDF0C}" srcOrd="0" destOrd="0" parTransId="{A07AD52D-305A-4DF7-839C-BC9307FCE8B8}" sibTransId="{17C15F7B-8140-44BD-BFD9-7CDA2C80DC94}"/>
    <dgm:cxn modelId="{53409B72-BF28-4EE4-9C6F-C6C7441AFE44}" type="presOf" srcId="{CB83F6DC-3F65-4BF2-8041-F484E7E17590}" destId="{AB0CE6EE-FD15-4E24-B977-6CE9DEE1F2EE}" srcOrd="0" destOrd="0" presId="urn:microsoft.com/office/officeart/2005/8/layout/hierarchy6"/>
    <dgm:cxn modelId="{D13D9758-3403-4D66-BA91-931864AE01E3}" srcId="{9D0BB875-5D74-482F-9A71-43FDE92A7A15}" destId="{1E16DDA7-64A9-4E38-8AFE-0FA424F65367}" srcOrd="0" destOrd="0" parTransId="{D44258DA-8563-4DC4-9A38-2EE03099724E}" sibTransId="{43FA5C66-CCD4-431C-B638-95C494F8B7AC}"/>
    <dgm:cxn modelId="{C1B1F079-7808-4F93-8EAB-31FADFFCDA9C}" srcId="{4DDF67A3-5D4D-444B-8117-16276F973250}" destId="{491BD610-3FD9-4F4C-B26A-99101ABBB9CA}" srcOrd="0" destOrd="0" parTransId="{6F5A5CF9-2279-48F9-B567-F42D9A802AAC}" sibTransId="{636F0AB8-642E-440A-B311-5E153261680E}"/>
    <dgm:cxn modelId="{F4EBE381-D4B6-4631-A9C0-20F92941775F}" type="presOf" srcId="{B24B23B6-21BE-49CB-98D4-0ABF81D6F696}" destId="{B4E36493-2CE8-49D6-8F8B-A2405749C619}" srcOrd="0" destOrd="0" presId="urn:microsoft.com/office/officeart/2005/8/layout/hierarchy6"/>
    <dgm:cxn modelId="{7CAD0186-5BB4-4D9E-961D-9373CE362C47}" type="presOf" srcId="{FD3AB2AC-F65B-437D-8D08-52F116F0D7C2}" destId="{5B97B6F0-8517-472A-8B78-ABF75A91A97A}" srcOrd="0" destOrd="0" presId="urn:microsoft.com/office/officeart/2005/8/layout/hierarchy6"/>
    <dgm:cxn modelId="{E21E228D-F4D3-4BFE-BD2F-7256A11DDD03}" type="presOf" srcId="{A07AD52D-305A-4DF7-839C-BC9307FCE8B8}" destId="{EAFD3685-1147-47D0-9DB2-084D805CC67A}" srcOrd="0" destOrd="0" presId="urn:microsoft.com/office/officeart/2005/8/layout/hierarchy6"/>
    <dgm:cxn modelId="{82D6C18F-6204-4AB7-8BE7-26AF94B5CA92}" type="presOf" srcId="{F629EF82-442A-4B15-AB08-1C8A39BB8E8B}" destId="{12CF467B-CE9E-4A49-AAC9-DDC1E039C2DC}" srcOrd="0" destOrd="0" presId="urn:microsoft.com/office/officeart/2005/8/layout/hierarchy6"/>
    <dgm:cxn modelId="{1F95C7A1-B48D-452F-9193-58025F45A6FB}" type="presOf" srcId="{491BD610-3FD9-4F4C-B26A-99101ABBB9CA}" destId="{E8DEECD0-9A75-4EF4-BA7E-09FE30EE9D8D}" srcOrd="0" destOrd="0" presId="urn:microsoft.com/office/officeart/2005/8/layout/hierarchy6"/>
    <dgm:cxn modelId="{47CBCCA2-CCB3-42B3-9E14-338E77B4EA44}" srcId="{B7C3BDF5-ACEC-4020-A08B-4517923EDF0C}" destId="{D6492B44-A21B-4219-8FE0-08B464583590}" srcOrd="0" destOrd="0" parTransId="{CB83F6DC-3F65-4BF2-8041-F484E7E17590}" sibTransId="{CF0184A7-23BC-4EAD-89C2-3F03EE3731C7}"/>
    <dgm:cxn modelId="{DC0151AD-95EC-4D24-B3D0-09339FE328C1}" srcId="{B24B23B6-21BE-49CB-98D4-0ABF81D6F696}" destId="{CA6D9064-88C9-4A97-8E44-B435A494225F}" srcOrd="0" destOrd="0" parTransId="{9B5B1624-603B-4F78-B708-64BEB3EE7007}" sibTransId="{83E34158-9193-47C1-A076-075C4AE8D531}"/>
    <dgm:cxn modelId="{C32302BB-AAD1-4BCA-8AA4-222A637D592F}" srcId="{D5B06009-B406-4A98-A844-701EDC5200BC}" destId="{6F8DD517-1A4A-42A4-8C58-97FBDF15CF07}" srcOrd="0" destOrd="0" parTransId="{6DB08182-8B7A-4FEE-B67E-D37E7023D18E}" sibTransId="{BA66FBAD-5321-421B-B7D8-EB2E8832FD7D}"/>
    <dgm:cxn modelId="{FCFE67C3-05E5-43B3-9784-853D65CA89E9}" type="presOf" srcId="{D970F6CC-E71D-4DA1-8B9C-4125A5AB739A}" destId="{E3608A53-043A-4A59-BE05-652F2E53F85D}" srcOrd="0" destOrd="0" presId="urn:microsoft.com/office/officeart/2005/8/layout/hierarchy6"/>
    <dgm:cxn modelId="{EAB440CE-8654-446F-B5DB-9C4AE0C4D1B1}" srcId="{6F8DD517-1A4A-42A4-8C58-97FBDF15CF07}" destId="{4DDF67A3-5D4D-444B-8117-16276F973250}" srcOrd="1" destOrd="0" parTransId="{FD3AB2AC-F65B-437D-8D08-52F116F0D7C2}" sibTransId="{D083FF3A-B64B-452B-A569-F42E9CB507B2}"/>
    <dgm:cxn modelId="{9F3810E7-2738-419B-B025-5FF17286210B}" type="presOf" srcId="{D44258DA-8563-4DC4-9A38-2EE03099724E}" destId="{C3B9A168-E516-4388-BFE2-B8E2993FBD92}" srcOrd="0" destOrd="0" presId="urn:microsoft.com/office/officeart/2005/8/layout/hierarchy6"/>
    <dgm:cxn modelId="{3EB715FC-44BC-470E-8672-5A249952D330}" type="presOf" srcId="{CA6D9064-88C9-4A97-8E44-B435A494225F}" destId="{18A7455A-F4FA-43B3-BC9E-51BCD2AE2C0E}" srcOrd="0" destOrd="0" presId="urn:microsoft.com/office/officeart/2005/8/layout/hierarchy6"/>
    <dgm:cxn modelId="{D1198CE7-7BDC-41A3-B53F-8D07744DEAA2}" type="presParOf" srcId="{12CF467B-CE9E-4A49-AAC9-DDC1E039C2DC}" destId="{B6867350-8A0D-4165-BBB7-2A26282D3F08}" srcOrd="0" destOrd="0" presId="urn:microsoft.com/office/officeart/2005/8/layout/hierarchy6"/>
    <dgm:cxn modelId="{DD0BE007-82E4-45DC-AFCB-15F042900B2A}" type="presParOf" srcId="{B6867350-8A0D-4165-BBB7-2A26282D3F08}" destId="{C18257B4-38A0-41CD-81B9-536573775C9F}" srcOrd="0" destOrd="0" presId="urn:microsoft.com/office/officeart/2005/8/layout/hierarchy6"/>
    <dgm:cxn modelId="{610E0744-07D2-467F-962E-96A383917713}" type="presParOf" srcId="{C18257B4-38A0-41CD-81B9-536573775C9F}" destId="{C4A5688B-5075-4929-A4B9-64A03A65F387}" srcOrd="0" destOrd="0" presId="urn:microsoft.com/office/officeart/2005/8/layout/hierarchy6"/>
    <dgm:cxn modelId="{8E03CFB9-1186-4E06-847F-B657A8EF2C13}" type="presParOf" srcId="{C4A5688B-5075-4929-A4B9-64A03A65F387}" destId="{70242A7A-451A-44F5-AE95-85FE00319C8A}" srcOrd="0" destOrd="0" presId="urn:microsoft.com/office/officeart/2005/8/layout/hierarchy6"/>
    <dgm:cxn modelId="{5A7A228D-C99A-491C-BB1D-629A91567B5E}" type="presParOf" srcId="{C4A5688B-5075-4929-A4B9-64A03A65F387}" destId="{15E2735E-58ED-409C-884F-ABEAD329580C}" srcOrd="1" destOrd="0" presId="urn:microsoft.com/office/officeart/2005/8/layout/hierarchy6"/>
    <dgm:cxn modelId="{644EBF6A-1E7B-49F1-B4C3-E6FE0962759D}" type="presParOf" srcId="{15E2735E-58ED-409C-884F-ABEAD329580C}" destId="{B2E57248-4D2C-4AF3-8BB7-799AE2099008}" srcOrd="0" destOrd="0" presId="urn:microsoft.com/office/officeart/2005/8/layout/hierarchy6"/>
    <dgm:cxn modelId="{31A51DF0-AB57-4D1F-928C-02CB4411A27F}" type="presParOf" srcId="{15E2735E-58ED-409C-884F-ABEAD329580C}" destId="{80D88DA7-9902-46F1-A8D8-E49F6D946C1B}" srcOrd="1" destOrd="0" presId="urn:microsoft.com/office/officeart/2005/8/layout/hierarchy6"/>
    <dgm:cxn modelId="{AF7E3D86-88B7-4BC9-AB06-A9B166B08E89}" type="presParOf" srcId="{80D88DA7-9902-46F1-A8D8-E49F6D946C1B}" destId="{DB967796-85CA-4970-BAF1-7B17FF835639}" srcOrd="0" destOrd="0" presId="urn:microsoft.com/office/officeart/2005/8/layout/hierarchy6"/>
    <dgm:cxn modelId="{69BF1C52-65A5-4394-95FC-B06F3DED3D36}" type="presParOf" srcId="{80D88DA7-9902-46F1-A8D8-E49F6D946C1B}" destId="{6F765414-BCB1-48AC-8FF1-EFD1F50F2456}" srcOrd="1" destOrd="0" presId="urn:microsoft.com/office/officeart/2005/8/layout/hierarchy6"/>
    <dgm:cxn modelId="{A425A28B-05B3-4585-9484-71F492FCA39E}" type="presParOf" srcId="{6F765414-BCB1-48AC-8FF1-EFD1F50F2456}" destId="{EAFD3685-1147-47D0-9DB2-084D805CC67A}" srcOrd="0" destOrd="0" presId="urn:microsoft.com/office/officeart/2005/8/layout/hierarchy6"/>
    <dgm:cxn modelId="{AD118C72-1EE4-44B3-8CC5-2E186F6C1109}" type="presParOf" srcId="{6F765414-BCB1-48AC-8FF1-EFD1F50F2456}" destId="{7DD2E518-0797-44B2-B45C-FCBC5797BDC8}" srcOrd="1" destOrd="0" presId="urn:microsoft.com/office/officeart/2005/8/layout/hierarchy6"/>
    <dgm:cxn modelId="{EEA04CF5-E999-430A-A8EB-1A7E9354CC85}" type="presParOf" srcId="{7DD2E518-0797-44B2-B45C-FCBC5797BDC8}" destId="{D62C1331-87A5-446E-844E-4F66F8745B6D}" srcOrd="0" destOrd="0" presId="urn:microsoft.com/office/officeart/2005/8/layout/hierarchy6"/>
    <dgm:cxn modelId="{94602859-6C70-463B-97A9-C80A25686176}" type="presParOf" srcId="{7DD2E518-0797-44B2-B45C-FCBC5797BDC8}" destId="{B093DA83-4266-4465-88DF-EB3AC0295706}" srcOrd="1" destOrd="0" presId="urn:microsoft.com/office/officeart/2005/8/layout/hierarchy6"/>
    <dgm:cxn modelId="{C4075648-C137-473A-AA5D-4452DA791BB4}" type="presParOf" srcId="{B093DA83-4266-4465-88DF-EB3AC0295706}" destId="{AB0CE6EE-FD15-4E24-B977-6CE9DEE1F2EE}" srcOrd="0" destOrd="0" presId="urn:microsoft.com/office/officeart/2005/8/layout/hierarchy6"/>
    <dgm:cxn modelId="{D275FCFD-A803-4B73-BF20-B0C429D2ADF1}" type="presParOf" srcId="{B093DA83-4266-4465-88DF-EB3AC0295706}" destId="{6536B38C-BF1D-4018-9AE8-123BB5DB1AF8}" srcOrd="1" destOrd="0" presId="urn:microsoft.com/office/officeart/2005/8/layout/hierarchy6"/>
    <dgm:cxn modelId="{6867D6D3-D72E-4A7D-8970-E701AC80E56D}" type="presParOf" srcId="{6536B38C-BF1D-4018-9AE8-123BB5DB1AF8}" destId="{91757392-D941-4C50-970C-C36B14231240}" srcOrd="0" destOrd="0" presId="urn:microsoft.com/office/officeart/2005/8/layout/hierarchy6"/>
    <dgm:cxn modelId="{CFE614E5-226F-43ED-A6A2-D2FE14CFB6D2}" type="presParOf" srcId="{6536B38C-BF1D-4018-9AE8-123BB5DB1AF8}" destId="{9EF4BF58-92B3-4F21-921B-C2222BC4F0A2}" srcOrd="1" destOrd="0" presId="urn:microsoft.com/office/officeart/2005/8/layout/hierarchy6"/>
    <dgm:cxn modelId="{BDD09765-1AD7-4A71-B004-8A89D02F4148}" type="presParOf" srcId="{6F765414-BCB1-48AC-8FF1-EFD1F50F2456}" destId="{5B97B6F0-8517-472A-8B78-ABF75A91A97A}" srcOrd="2" destOrd="0" presId="urn:microsoft.com/office/officeart/2005/8/layout/hierarchy6"/>
    <dgm:cxn modelId="{2400A476-0A0E-4728-A906-848DC0B38CB5}" type="presParOf" srcId="{6F765414-BCB1-48AC-8FF1-EFD1F50F2456}" destId="{A164EEA2-05A1-402E-BD96-370C6C07992C}" srcOrd="3" destOrd="0" presId="urn:microsoft.com/office/officeart/2005/8/layout/hierarchy6"/>
    <dgm:cxn modelId="{D0F70E0F-AA99-4E79-8AF7-1EBB7FAF8F65}" type="presParOf" srcId="{A164EEA2-05A1-402E-BD96-370C6C07992C}" destId="{F9EB6747-B2B6-4B85-A5B3-32533475FD15}" srcOrd="0" destOrd="0" presId="urn:microsoft.com/office/officeart/2005/8/layout/hierarchy6"/>
    <dgm:cxn modelId="{E76E6F4D-CBB4-47B2-ABD1-14FE7565DC79}" type="presParOf" srcId="{A164EEA2-05A1-402E-BD96-370C6C07992C}" destId="{B189096B-767D-416E-AE26-C7E28670411E}" srcOrd="1" destOrd="0" presId="urn:microsoft.com/office/officeart/2005/8/layout/hierarchy6"/>
    <dgm:cxn modelId="{BAB2C1CB-EFE9-4B71-BFBD-50CD209B3745}" type="presParOf" srcId="{B189096B-767D-416E-AE26-C7E28670411E}" destId="{42691D41-6268-4022-A6B5-0F54BE62AACC}" srcOrd="0" destOrd="0" presId="urn:microsoft.com/office/officeart/2005/8/layout/hierarchy6"/>
    <dgm:cxn modelId="{F59FD72E-6D44-42D3-A6EC-F9695F12B026}" type="presParOf" srcId="{B189096B-767D-416E-AE26-C7E28670411E}" destId="{358A1C88-A85E-4373-B6FA-567DE0F0BC60}" srcOrd="1" destOrd="0" presId="urn:microsoft.com/office/officeart/2005/8/layout/hierarchy6"/>
    <dgm:cxn modelId="{66DBE2E7-382F-4F51-8211-B242E5A2BB44}" type="presParOf" srcId="{358A1C88-A85E-4373-B6FA-567DE0F0BC60}" destId="{E8DEECD0-9A75-4EF4-BA7E-09FE30EE9D8D}" srcOrd="0" destOrd="0" presId="urn:microsoft.com/office/officeart/2005/8/layout/hierarchy6"/>
    <dgm:cxn modelId="{85F29223-4FAA-4099-BEC8-F7E22571108E}" type="presParOf" srcId="{358A1C88-A85E-4373-B6FA-567DE0F0BC60}" destId="{8F42CB0A-CB4E-47F1-AFEE-F2FB7FE49C3B}" srcOrd="1" destOrd="0" presId="urn:microsoft.com/office/officeart/2005/8/layout/hierarchy6"/>
    <dgm:cxn modelId="{60CECE1B-3D58-4622-84B3-D62622DEF2D9}" type="presParOf" srcId="{15E2735E-58ED-409C-884F-ABEAD329580C}" destId="{6C4DCE3F-30EF-496C-90EA-B69C688D4BC5}" srcOrd="2" destOrd="0" presId="urn:microsoft.com/office/officeart/2005/8/layout/hierarchy6"/>
    <dgm:cxn modelId="{16C0F119-B16B-4571-82B9-BB570575B7C1}" type="presParOf" srcId="{15E2735E-58ED-409C-884F-ABEAD329580C}" destId="{480DD6ED-6D2E-459F-BC7C-8A35EFF57220}" srcOrd="3" destOrd="0" presId="urn:microsoft.com/office/officeart/2005/8/layout/hierarchy6"/>
    <dgm:cxn modelId="{5847CB4F-53A8-4CDA-B321-39E5C8146BA5}" type="presParOf" srcId="{480DD6ED-6D2E-459F-BC7C-8A35EFF57220}" destId="{12E6D8D4-73E1-4A12-8777-FAC0448F0454}" srcOrd="0" destOrd="0" presId="urn:microsoft.com/office/officeart/2005/8/layout/hierarchy6"/>
    <dgm:cxn modelId="{DDB837C9-241C-45A0-B649-BECCE5CD0F05}" type="presParOf" srcId="{480DD6ED-6D2E-459F-BC7C-8A35EFF57220}" destId="{1090119E-82A5-459A-9503-23962D4F9E3A}" srcOrd="1" destOrd="0" presId="urn:microsoft.com/office/officeart/2005/8/layout/hierarchy6"/>
    <dgm:cxn modelId="{5BB33953-9999-49DF-A00A-82E1110A7EDA}" type="presParOf" srcId="{1090119E-82A5-459A-9503-23962D4F9E3A}" destId="{CD380E8A-14A8-4299-A247-5D6D63025974}" srcOrd="0" destOrd="0" presId="urn:microsoft.com/office/officeart/2005/8/layout/hierarchy6"/>
    <dgm:cxn modelId="{B6AB6080-6C06-42D5-9E03-9537FA4C7168}" type="presParOf" srcId="{1090119E-82A5-459A-9503-23962D4F9E3A}" destId="{E3E5CFAC-2E91-4F8A-9AB3-AABAF67AB5C3}" srcOrd="1" destOrd="0" presId="urn:microsoft.com/office/officeart/2005/8/layout/hierarchy6"/>
    <dgm:cxn modelId="{93A28EFD-9CD6-48A8-A8FF-EE3F82A64D32}" type="presParOf" srcId="{E3E5CFAC-2E91-4F8A-9AB3-AABAF67AB5C3}" destId="{B4E36493-2CE8-49D6-8F8B-A2405749C619}" srcOrd="0" destOrd="0" presId="urn:microsoft.com/office/officeart/2005/8/layout/hierarchy6"/>
    <dgm:cxn modelId="{41D6D7CD-DFB9-441B-A349-3CB4F18B3ABB}" type="presParOf" srcId="{E3E5CFAC-2E91-4F8A-9AB3-AABAF67AB5C3}" destId="{2D19B438-B311-47D2-B476-EE27293F919A}" srcOrd="1" destOrd="0" presId="urn:microsoft.com/office/officeart/2005/8/layout/hierarchy6"/>
    <dgm:cxn modelId="{59CC183A-C521-4F9B-AA97-91ADCB67634F}" type="presParOf" srcId="{2D19B438-B311-47D2-B476-EE27293F919A}" destId="{08F8ADAA-C8CF-463E-AE3B-0A06584D0429}" srcOrd="0" destOrd="0" presId="urn:microsoft.com/office/officeart/2005/8/layout/hierarchy6"/>
    <dgm:cxn modelId="{2EAB120D-5FCC-4A04-B226-677C9C549794}" type="presParOf" srcId="{2D19B438-B311-47D2-B476-EE27293F919A}" destId="{ADB3504F-F10D-45A1-9022-B1F03B9A7576}" srcOrd="1" destOrd="0" presId="urn:microsoft.com/office/officeart/2005/8/layout/hierarchy6"/>
    <dgm:cxn modelId="{43155611-AB23-4B66-9AF0-F3977467AF92}" type="presParOf" srcId="{ADB3504F-F10D-45A1-9022-B1F03B9A7576}" destId="{18A7455A-F4FA-43B3-BC9E-51BCD2AE2C0E}" srcOrd="0" destOrd="0" presId="urn:microsoft.com/office/officeart/2005/8/layout/hierarchy6"/>
    <dgm:cxn modelId="{95F58E79-F5BE-4AB5-B077-EC2A2888E562}" type="presParOf" srcId="{ADB3504F-F10D-45A1-9022-B1F03B9A7576}" destId="{E37E08B6-BE53-421E-A872-341145D8DE25}" srcOrd="1" destOrd="0" presId="urn:microsoft.com/office/officeart/2005/8/layout/hierarchy6"/>
    <dgm:cxn modelId="{3E02859E-44F6-4B2E-9978-BBCC87E8F5E7}" type="presParOf" srcId="{1090119E-82A5-459A-9503-23962D4F9E3A}" destId="{E3608A53-043A-4A59-BE05-652F2E53F85D}" srcOrd="2" destOrd="0" presId="urn:microsoft.com/office/officeart/2005/8/layout/hierarchy6"/>
    <dgm:cxn modelId="{03193BFF-470C-4A9E-860E-99D6F056CB0F}" type="presParOf" srcId="{1090119E-82A5-459A-9503-23962D4F9E3A}" destId="{D2942775-BF80-47E4-A7E4-0A8F84097D6A}" srcOrd="3" destOrd="0" presId="urn:microsoft.com/office/officeart/2005/8/layout/hierarchy6"/>
    <dgm:cxn modelId="{FB1E1E4B-2868-4553-91B8-D970B0DD33D7}" type="presParOf" srcId="{D2942775-BF80-47E4-A7E4-0A8F84097D6A}" destId="{40478E2B-029F-4F46-A72F-3C99951D7930}" srcOrd="0" destOrd="0" presId="urn:microsoft.com/office/officeart/2005/8/layout/hierarchy6"/>
    <dgm:cxn modelId="{F8F21370-26C7-4778-B013-F13EC31E640D}" type="presParOf" srcId="{D2942775-BF80-47E4-A7E4-0A8F84097D6A}" destId="{35C63D8E-B66F-4B2B-9AB7-F931A9977D52}" srcOrd="1" destOrd="0" presId="urn:microsoft.com/office/officeart/2005/8/layout/hierarchy6"/>
    <dgm:cxn modelId="{124044A7-D4F9-484D-B21E-A0E7256FCC0B}" type="presParOf" srcId="{35C63D8E-B66F-4B2B-9AB7-F931A9977D52}" destId="{C3B9A168-E516-4388-BFE2-B8E2993FBD92}" srcOrd="0" destOrd="0" presId="urn:microsoft.com/office/officeart/2005/8/layout/hierarchy6"/>
    <dgm:cxn modelId="{269C7D87-97F4-4358-9432-4B6F5488464C}" type="presParOf" srcId="{35C63D8E-B66F-4B2B-9AB7-F931A9977D52}" destId="{B6F84C4C-921A-480E-B13B-11696A35EFBC}" srcOrd="1" destOrd="0" presId="urn:microsoft.com/office/officeart/2005/8/layout/hierarchy6"/>
    <dgm:cxn modelId="{1A5EB2A7-F8FB-4FC5-A446-A209246C802D}" type="presParOf" srcId="{B6F84C4C-921A-480E-B13B-11696A35EFBC}" destId="{35660076-2386-47DF-8A15-2E9BCB37893B}" srcOrd="0" destOrd="0" presId="urn:microsoft.com/office/officeart/2005/8/layout/hierarchy6"/>
    <dgm:cxn modelId="{7AABEB01-578C-4E18-82D6-407344427AAB}" type="presParOf" srcId="{B6F84C4C-921A-480E-B13B-11696A35EFBC}" destId="{17B8FF0C-7147-45D7-B300-635D59FF781E}" srcOrd="1" destOrd="0" presId="urn:microsoft.com/office/officeart/2005/8/layout/hierarchy6"/>
    <dgm:cxn modelId="{D1AAC22D-5283-4CA5-B130-7F7D18C65062}" type="presParOf" srcId="{12CF467B-CE9E-4A49-AAC9-DDC1E039C2DC}" destId="{6BBF6FFE-FF14-4293-94F0-0FFCF5388AE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EFFE76-9977-40FD-8808-4DCD1B23094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58DED47-E5DC-48DA-9BC0-46CF52D3D7E3}">
      <dgm:prSet/>
      <dgm:spPr/>
      <dgm:t>
        <a:bodyPr/>
        <a:lstStyle/>
        <a:p>
          <a:pPr algn="just">
            <a:lnSpc>
              <a:spcPct val="100000"/>
            </a:lnSpc>
          </a:pPr>
          <a:r>
            <a:rPr lang="en-IN" b="1" dirty="0">
              <a:effectLst/>
              <a:latin typeface="Calibri" panose="020F0502020204030204" pitchFamily="34" charset="0"/>
              <a:ea typeface="Calibri" panose="020F0502020204030204" pitchFamily="34" charset="0"/>
              <a:cs typeface="Calibri" panose="020F0502020204030204" pitchFamily="34" charset="0"/>
            </a:rPr>
            <a:t>Design</a:t>
          </a:r>
          <a:r>
            <a:rPr lang="en-IN" dirty="0">
              <a:effectLst/>
              <a:latin typeface="Calibri" panose="020F0502020204030204" pitchFamily="34" charset="0"/>
              <a:ea typeface="Calibri" panose="020F0502020204030204" pitchFamily="34" charset="0"/>
              <a:cs typeface="Calibri" panose="020F0502020204030204" pitchFamily="34" charset="0"/>
            </a:rPr>
            <a:t>: Standards outline the design principles, ensuring turbines are efficient and robust.</a:t>
          </a:r>
          <a:endParaRPr lang="en-US" dirty="0"/>
        </a:p>
      </dgm:t>
    </dgm:pt>
    <dgm:pt modelId="{56BF4656-920B-4C2A-AD3B-63B04ABD71C0}" type="parTrans" cxnId="{AB88CE2C-2D7A-44DD-99CE-95A9950B3637}">
      <dgm:prSet/>
      <dgm:spPr/>
      <dgm:t>
        <a:bodyPr/>
        <a:lstStyle/>
        <a:p>
          <a:endParaRPr lang="en-US"/>
        </a:p>
      </dgm:t>
    </dgm:pt>
    <dgm:pt modelId="{B0E89A03-81B1-455C-B6B6-6DF9078A4BE9}" type="sibTrans" cxnId="{AB88CE2C-2D7A-44DD-99CE-95A9950B3637}">
      <dgm:prSet/>
      <dgm:spPr/>
      <dgm:t>
        <a:bodyPr/>
        <a:lstStyle/>
        <a:p>
          <a:endParaRPr lang="en-US"/>
        </a:p>
      </dgm:t>
    </dgm:pt>
    <dgm:pt modelId="{B628D5B5-24B4-4C01-92D2-EC77AD45ACB4}">
      <dgm:prSet/>
      <dgm:spPr/>
      <dgm:t>
        <a:bodyPr/>
        <a:lstStyle/>
        <a:p>
          <a:pPr algn="just">
            <a:lnSpc>
              <a:spcPct val="100000"/>
            </a:lnSpc>
          </a:pPr>
          <a:r>
            <a:rPr lang="en-IN" b="1" dirty="0">
              <a:effectLst/>
              <a:latin typeface="Calibri" panose="020F0502020204030204" pitchFamily="34" charset="0"/>
              <a:ea typeface="Calibri" panose="020F0502020204030204" pitchFamily="34" charset="0"/>
              <a:cs typeface="Calibri" panose="020F0502020204030204" pitchFamily="34" charset="0"/>
            </a:rPr>
            <a:t>Testing and Performance: </a:t>
          </a:r>
          <a:r>
            <a:rPr lang="en-IN" b="0" dirty="0">
              <a:effectLst/>
              <a:latin typeface="Calibri" panose="020F0502020204030204" pitchFamily="34" charset="0"/>
              <a:ea typeface="Calibri" panose="020F0502020204030204" pitchFamily="34" charset="0"/>
              <a:cs typeface="Calibri" panose="020F0502020204030204" pitchFamily="34" charset="0"/>
            </a:rPr>
            <a:t>Standards</a:t>
          </a:r>
          <a:r>
            <a:rPr lang="en-IN" dirty="0">
              <a:effectLst/>
              <a:latin typeface="Calibri" panose="020F0502020204030204" pitchFamily="34" charset="0"/>
              <a:ea typeface="Calibri" panose="020F0502020204030204" pitchFamily="34" charset="0"/>
              <a:cs typeface="Calibri" panose="020F0502020204030204" pitchFamily="34" charset="0"/>
            </a:rPr>
            <a:t> include detailed testing methodologies to ensure turbines meet performance criteria, enhancing the reliability and efficiency of operations.</a:t>
          </a:r>
          <a:endParaRPr lang="en-US" dirty="0"/>
        </a:p>
      </dgm:t>
    </dgm:pt>
    <dgm:pt modelId="{C8EE0B44-6952-4B93-A3A1-FA53830AD95F}" type="parTrans" cxnId="{4E8498EE-86E4-4280-A93B-EDD53FAB056D}">
      <dgm:prSet/>
      <dgm:spPr/>
      <dgm:t>
        <a:bodyPr/>
        <a:lstStyle/>
        <a:p>
          <a:endParaRPr lang="en-US"/>
        </a:p>
      </dgm:t>
    </dgm:pt>
    <dgm:pt modelId="{EFE476CA-F765-4006-98AE-56904AC643CA}" type="sibTrans" cxnId="{4E8498EE-86E4-4280-A93B-EDD53FAB056D}">
      <dgm:prSet/>
      <dgm:spPr/>
      <dgm:t>
        <a:bodyPr/>
        <a:lstStyle/>
        <a:p>
          <a:endParaRPr lang="en-US"/>
        </a:p>
      </dgm:t>
    </dgm:pt>
    <dgm:pt modelId="{4B57AAB1-C25E-40D9-86A5-30A426BB6A7E}">
      <dgm:prSet/>
      <dgm:spPr/>
      <dgm:t>
        <a:bodyPr/>
        <a:lstStyle/>
        <a:p>
          <a:pPr algn="just">
            <a:lnSpc>
              <a:spcPct val="100000"/>
            </a:lnSpc>
          </a:pPr>
          <a:r>
            <a:rPr lang="en-IN" b="1" dirty="0">
              <a:effectLst/>
              <a:latin typeface="Calibri" panose="020F0502020204030204" pitchFamily="34" charset="0"/>
              <a:ea typeface="Calibri" panose="020F0502020204030204" pitchFamily="34" charset="0"/>
              <a:cs typeface="Calibri" panose="020F0502020204030204" pitchFamily="34" charset="0"/>
            </a:rPr>
            <a:t>Safety Protocols: </a:t>
          </a:r>
          <a:r>
            <a:rPr lang="en-IN" dirty="0">
              <a:effectLst/>
              <a:latin typeface="Calibri" panose="020F0502020204030204" pitchFamily="34" charset="0"/>
              <a:ea typeface="Calibri" panose="020F0502020204030204" pitchFamily="34" charset="0"/>
              <a:cs typeface="Calibri" panose="020F0502020204030204" pitchFamily="34" charset="0"/>
            </a:rPr>
            <a:t>Emphasis on safety protocols ensures that turbines are operated within safe parameters, preventing accidents and prolonging lifespan.</a:t>
          </a:r>
          <a:endParaRPr lang="en-IN" dirty="0">
            <a:effectLst/>
            <a:latin typeface="Calibri" panose="020F0502020204030204" pitchFamily="34" charset="0"/>
            <a:ea typeface="Calibri" panose="020F0502020204030204" pitchFamily="34" charset="0"/>
            <a:cs typeface="Mangal" panose="02040503050203030202" pitchFamily="18" charset="0"/>
          </a:endParaRPr>
        </a:p>
      </dgm:t>
    </dgm:pt>
    <dgm:pt modelId="{B0A069DF-685E-4D67-BFD0-27453470C1CE}" type="parTrans" cxnId="{448BAE31-4713-4B27-99FF-0FD04A46DBE0}">
      <dgm:prSet/>
      <dgm:spPr/>
      <dgm:t>
        <a:bodyPr/>
        <a:lstStyle/>
        <a:p>
          <a:endParaRPr lang="en-IN"/>
        </a:p>
      </dgm:t>
    </dgm:pt>
    <dgm:pt modelId="{CD5DF0AD-07AE-4FE6-A2B3-8CC2ABEC7078}" type="sibTrans" cxnId="{448BAE31-4713-4B27-99FF-0FD04A46DBE0}">
      <dgm:prSet/>
      <dgm:spPr/>
      <dgm:t>
        <a:bodyPr/>
        <a:lstStyle/>
        <a:p>
          <a:endParaRPr lang="en-IN"/>
        </a:p>
      </dgm:t>
    </dgm:pt>
    <dgm:pt modelId="{A904FE9A-83AA-4497-832E-DE2C5F1311E4}">
      <dgm:prSet/>
      <dgm:spPr/>
      <dgm:t>
        <a:bodyPr/>
        <a:lstStyle/>
        <a:p>
          <a:pPr algn="just">
            <a:lnSpc>
              <a:spcPct val="100000"/>
            </a:lnSpc>
          </a:pPr>
          <a:r>
            <a:rPr lang="en-US" dirty="0"/>
            <a:t>Terminology: Creates a common understanding among all stakeholders.</a:t>
          </a:r>
        </a:p>
      </dgm:t>
    </dgm:pt>
    <dgm:pt modelId="{0E894DC1-CB20-4753-9A2D-FBAB17CF1681}" type="parTrans" cxnId="{54D20C77-4412-4CD2-B378-6CDCA1E20EDE}">
      <dgm:prSet/>
      <dgm:spPr/>
      <dgm:t>
        <a:bodyPr/>
        <a:lstStyle/>
        <a:p>
          <a:endParaRPr lang="en-IN"/>
        </a:p>
      </dgm:t>
    </dgm:pt>
    <dgm:pt modelId="{8A8F1C04-8BA6-4B6A-96DC-30148F53B463}" type="sibTrans" cxnId="{54D20C77-4412-4CD2-B378-6CDCA1E20EDE}">
      <dgm:prSet/>
      <dgm:spPr/>
      <dgm:t>
        <a:bodyPr/>
        <a:lstStyle/>
        <a:p>
          <a:endParaRPr lang="en-IN"/>
        </a:p>
      </dgm:t>
    </dgm:pt>
    <dgm:pt modelId="{F1E767D9-DD24-4F56-911D-69D83C432A85}" type="pres">
      <dgm:prSet presAssocID="{57EFFE76-9977-40FD-8808-4DCD1B230940}" presName="root" presStyleCnt="0">
        <dgm:presLayoutVars>
          <dgm:dir/>
          <dgm:resizeHandles val="exact"/>
        </dgm:presLayoutVars>
      </dgm:prSet>
      <dgm:spPr/>
    </dgm:pt>
    <dgm:pt modelId="{EBD40A18-640A-4A84-8FF6-FAA8DF1215D6}" type="pres">
      <dgm:prSet presAssocID="{A904FE9A-83AA-4497-832E-DE2C5F1311E4}" presName="compNode" presStyleCnt="0"/>
      <dgm:spPr/>
    </dgm:pt>
    <dgm:pt modelId="{2E4BB91D-D9A9-43CF-B755-FF1C2BA6AD83}" type="pres">
      <dgm:prSet presAssocID="{A904FE9A-83AA-4497-832E-DE2C5F1311E4}" presName="bgRect" presStyleLbl="bgShp" presStyleIdx="0" presStyleCnt="4"/>
      <dgm:spPr/>
    </dgm:pt>
    <dgm:pt modelId="{D96B4C37-F66B-4AE9-ADBE-10707979FDAC}" type="pres">
      <dgm:prSet presAssocID="{A904FE9A-83AA-4497-832E-DE2C5F1311E4}" presName="iconRect" presStyleLbl="node1" presStyleIdx="0" presStyleCnt="4"/>
      <dgm:spPr/>
    </dgm:pt>
    <dgm:pt modelId="{A63C48A0-9DD0-4CA3-80EF-1931A1505E0F}" type="pres">
      <dgm:prSet presAssocID="{A904FE9A-83AA-4497-832E-DE2C5F1311E4}" presName="spaceRect" presStyleCnt="0"/>
      <dgm:spPr/>
    </dgm:pt>
    <dgm:pt modelId="{B5D68A2E-E28A-4553-9116-230268EAEEFB}" type="pres">
      <dgm:prSet presAssocID="{A904FE9A-83AA-4497-832E-DE2C5F1311E4}" presName="parTx" presStyleLbl="revTx" presStyleIdx="0" presStyleCnt="4">
        <dgm:presLayoutVars>
          <dgm:chMax val="0"/>
          <dgm:chPref val="0"/>
        </dgm:presLayoutVars>
      </dgm:prSet>
      <dgm:spPr/>
    </dgm:pt>
    <dgm:pt modelId="{BEA0FF06-5E0A-4DD2-B06B-BB9DC85EEF65}" type="pres">
      <dgm:prSet presAssocID="{8A8F1C04-8BA6-4B6A-96DC-30148F53B463}" presName="sibTrans" presStyleCnt="0"/>
      <dgm:spPr/>
    </dgm:pt>
    <dgm:pt modelId="{07B9C01E-1666-438D-A154-46AAD70BD9B1}" type="pres">
      <dgm:prSet presAssocID="{358DED47-E5DC-48DA-9BC0-46CF52D3D7E3}" presName="compNode" presStyleCnt="0"/>
      <dgm:spPr/>
    </dgm:pt>
    <dgm:pt modelId="{BFB3452A-2D37-4631-8DAF-06D4D22B3D4D}" type="pres">
      <dgm:prSet presAssocID="{358DED47-E5DC-48DA-9BC0-46CF52D3D7E3}" presName="bgRect" presStyleLbl="bgShp" presStyleIdx="1" presStyleCnt="4"/>
      <dgm:spPr/>
    </dgm:pt>
    <dgm:pt modelId="{4FBE3E2D-513D-4E22-A5F0-4D219FDFF5D3}" type="pres">
      <dgm:prSet presAssocID="{358DED47-E5DC-48DA-9BC0-46CF52D3D7E3}" presName="iconRect" presStyleLbl="node1" presStyleIdx="1" presStyleCnt="4"/>
      <dgm:spPr>
        <a:ln>
          <a:noFill/>
        </a:ln>
      </dgm:spPr>
    </dgm:pt>
    <dgm:pt modelId="{A02BC3AE-77E9-4B12-8E0C-38DD98ABFF51}" type="pres">
      <dgm:prSet presAssocID="{358DED47-E5DC-48DA-9BC0-46CF52D3D7E3}" presName="spaceRect" presStyleCnt="0"/>
      <dgm:spPr/>
    </dgm:pt>
    <dgm:pt modelId="{5FB3B329-8B8A-440C-8344-9F65D651D865}" type="pres">
      <dgm:prSet presAssocID="{358DED47-E5DC-48DA-9BC0-46CF52D3D7E3}" presName="parTx" presStyleLbl="revTx" presStyleIdx="1" presStyleCnt="4">
        <dgm:presLayoutVars>
          <dgm:chMax val="0"/>
          <dgm:chPref val="0"/>
        </dgm:presLayoutVars>
      </dgm:prSet>
      <dgm:spPr/>
    </dgm:pt>
    <dgm:pt modelId="{CA37B7F4-4DED-4076-91F7-01A55B002CB7}" type="pres">
      <dgm:prSet presAssocID="{B0E89A03-81B1-455C-B6B6-6DF9078A4BE9}" presName="sibTrans" presStyleCnt="0"/>
      <dgm:spPr/>
    </dgm:pt>
    <dgm:pt modelId="{D27EE184-8F56-4AE7-B220-AADEEF5CB248}" type="pres">
      <dgm:prSet presAssocID="{B628D5B5-24B4-4C01-92D2-EC77AD45ACB4}" presName="compNode" presStyleCnt="0"/>
      <dgm:spPr/>
    </dgm:pt>
    <dgm:pt modelId="{D31A38B8-DFF8-4574-9ED7-30B915D489FC}" type="pres">
      <dgm:prSet presAssocID="{B628D5B5-24B4-4C01-92D2-EC77AD45ACB4}" presName="bgRect" presStyleLbl="bgShp" presStyleIdx="2" presStyleCnt="4"/>
      <dgm:spPr/>
    </dgm:pt>
    <dgm:pt modelId="{FE0A5D34-FA14-47A6-ADE6-0BDC5BF9CB06}" type="pres">
      <dgm:prSet presAssocID="{B628D5B5-24B4-4C01-92D2-EC77AD45ACB4}" presName="iconRect" presStyleLbl="node1" presStyleIdx="2" presStyleCnt="4"/>
      <dgm:spPr>
        <a:ln>
          <a:noFill/>
        </a:ln>
      </dgm:spPr>
    </dgm:pt>
    <dgm:pt modelId="{182BFC49-20C3-43BB-A10F-B2530DBFA029}" type="pres">
      <dgm:prSet presAssocID="{B628D5B5-24B4-4C01-92D2-EC77AD45ACB4}" presName="spaceRect" presStyleCnt="0"/>
      <dgm:spPr/>
    </dgm:pt>
    <dgm:pt modelId="{1828AF84-9F4B-4668-916B-ED2A26DB0F68}" type="pres">
      <dgm:prSet presAssocID="{B628D5B5-24B4-4C01-92D2-EC77AD45ACB4}" presName="parTx" presStyleLbl="revTx" presStyleIdx="2" presStyleCnt="4">
        <dgm:presLayoutVars>
          <dgm:chMax val="0"/>
          <dgm:chPref val="0"/>
        </dgm:presLayoutVars>
      </dgm:prSet>
      <dgm:spPr/>
    </dgm:pt>
    <dgm:pt modelId="{236E41DC-E954-46CB-99C5-F6C41CCC656C}" type="pres">
      <dgm:prSet presAssocID="{EFE476CA-F765-4006-98AE-56904AC643CA}" presName="sibTrans" presStyleCnt="0"/>
      <dgm:spPr/>
    </dgm:pt>
    <dgm:pt modelId="{72718286-936F-420B-A62A-7169FC9A7A9F}" type="pres">
      <dgm:prSet presAssocID="{4B57AAB1-C25E-40D9-86A5-30A426BB6A7E}" presName="compNode" presStyleCnt="0"/>
      <dgm:spPr/>
    </dgm:pt>
    <dgm:pt modelId="{DB7B9BB9-38A4-42FD-B7F3-126257BAC964}" type="pres">
      <dgm:prSet presAssocID="{4B57AAB1-C25E-40D9-86A5-30A426BB6A7E}" presName="bgRect" presStyleLbl="bgShp" presStyleIdx="3" presStyleCnt="4"/>
      <dgm:spPr/>
    </dgm:pt>
    <dgm:pt modelId="{952DF42B-96F3-42A2-8F45-E7FC3BEF7D62}" type="pres">
      <dgm:prSet presAssocID="{4B57AAB1-C25E-40D9-86A5-30A426BB6A7E}" presName="iconRect" presStyleLbl="node1" presStyleIdx="3" presStyleCnt="4" custScaleX="152217" custLinFactNeighborX="6723" custLinFactNeighborY="-3340"/>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2630D29A-F419-4B86-AA35-7C2C3832B74F}" type="pres">
      <dgm:prSet presAssocID="{4B57AAB1-C25E-40D9-86A5-30A426BB6A7E}" presName="spaceRect" presStyleCnt="0"/>
      <dgm:spPr/>
    </dgm:pt>
    <dgm:pt modelId="{9D4EE424-FF4F-4D1F-8114-0874A7CB5285}" type="pres">
      <dgm:prSet presAssocID="{4B57AAB1-C25E-40D9-86A5-30A426BB6A7E}" presName="parTx" presStyleLbl="revTx" presStyleIdx="3" presStyleCnt="4">
        <dgm:presLayoutVars>
          <dgm:chMax val="0"/>
          <dgm:chPref val="0"/>
        </dgm:presLayoutVars>
      </dgm:prSet>
      <dgm:spPr/>
    </dgm:pt>
  </dgm:ptLst>
  <dgm:cxnLst>
    <dgm:cxn modelId="{AB88CE2C-2D7A-44DD-99CE-95A9950B3637}" srcId="{57EFFE76-9977-40FD-8808-4DCD1B230940}" destId="{358DED47-E5DC-48DA-9BC0-46CF52D3D7E3}" srcOrd="1" destOrd="0" parTransId="{56BF4656-920B-4C2A-AD3B-63B04ABD71C0}" sibTransId="{B0E89A03-81B1-455C-B6B6-6DF9078A4BE9}"/>
    <dgm:cxn modelId="{448BAE31-4713-4B27-99FF-0FD04A46DBE0}" srcId="{57EFFE76-9977-40FD-8808-4DCD1B230940}" destId="{4B57AAB1-C25E-40D9-86A5-30A426BB6A7E}" srcOrd="3" destOrd="0" parTransId="{B0A069DF-685E-4D67-BFD0-27453470C1CE}" sibTransId="{CD5DF0AD-07AE-4FE6-A2B3-8CC2ABEC7078}"/>
    <dgm:cxn modelId="{B58F4C6D-EEEC-4480-B70F-A0B4C5875D17}" type="presOf" srcId="{B628D5B5-24B4-4C01-92D2-EC77AD45ACB4}" destId="{1828AF84-9F4B-4668-916B-ED2A26DB0F68}" srcOrd="0" destOrd="0" presId="urn:microsoft.com/office/officeart/2018/2/layout/IconVerticalSolidList"/>
    <dgm:cxn modelId="{67DB6B4F-797F-4F46-96A1-29FA4075DB42}" type="presOf" srcId="{A904FE9A-83AA-4497-832E-DE2C5F1311E4}" destId="{B5D68A2E-E28A-4553-9116-230268EAEEFB}" srcOrd="0" destOrd="0" presId="urn:microsoft.com/office/officeart/2018/2/layout/IconVerticalSolidList"/>
    <dgm:cxn modelId="{54D20C77-4412-4CD2-B378-6CDCA1E20EDE}" srcId="{57EFFE76-9977-40FD-8808-4DCD1B230940}" destId="{A904FE9A-83AA-4497-832E-DE2C5F1311E4}" srcOrd="0" destOrd="0" parTransId="{0E894DC1-CB20-4753-9A2D-FBAB17CF1681}" sibTransId="{8A8F1C04-8BA6-4B6A-96DC-30148F53B463}"/>
    <dgm:cxn modelId="{B896E996-55B1-43D6-948B-221322A66370}" type="presOf" srcId="{57EFFE76-9977-40FD-8808-4DCD1B230940}" destId="{F1E767D9-DD24-4F56-911D-69D83C432A85}" srcOrd="0" destOrd="0" presId="urn:microsoft.com/office/officeart/2018/2/layout/IconVerticalSolidList"/>
    <dgm:cxn modelId="{F0D890D1-0F0D-470F-9EF4-71E67E640CBE}" type="presOf" srcId="{4B57AAB1-C25E-40D9-86A5-30A426BB6A7E}" destId="{9D4EE424-FF4F-4D1F-8114-0874A7CB5285}" srcOrd="0" destOrd="0" presId="urn:microsoft.com/office/officeart/2018/2/layout/IconVerticalSolidList"/>
    <dgm:cxn modelId="{0FE6F1D9-E278-42A2-AE68-D5DD8671FF2A}" type="presOf" srcId="{358DED47-E5DC-48DA-9BC0-46CF52D3D7E3}" destId="{5FB3B329-8B8A-440C-8344-9F65D651D865}" srcOrd="0" destOrd="0" presId="urn:microsoft.com/office/officeart/2018/2/layout/IconVerticalSolidList"/>
    <dgm:cxn modelId="{4E8498EE-86E4-4280-A93B-EDD53FAB056D}" srcId="{57EFFE76-9977-40FD-8808-4DCD1B230940}" destId="{B628D5B5-24B4-4C01-92D2-EC77AD45ACB4}" srcOrd="2" destOrd="0" parTransId="{C8EE0B44-6952-4B93-A3A1-FA53830AD95F}" sibTransId="{EFE476CA-F765-4006-98AE-56904AC643CA}"/>
    <dgm:cxn modelId="{875737F7-370B-4390-803A-F838EB0F253C}" type="presParOf" srcId="{F1E767D9-DD24-4F56-911D-69D83C432A85}" destId="{EBD40A18-640A-4A84-8FF6-FAA8DF1215D6}" srcOrd="0" destOrd="0" presId="urn:microsoft.com/office/officeart/2018/2/layout/IconVerticalSolidList"/>
    <dgm:cxn modelId="{28B7D75A-A41B-4435-8445-99044A831892}" type="presParOf" srcId="{EBD40A18-640A-4A84-8FF6-FAA8DF1215D6}" destId="{2E4BB91D-D9A9-43CF-B755-FF1C2BA6AD83}" srcOrd="0" destOrd="0" presId="urn:microsoft.com/office/officeart/2018/2/layout/IconVerticalSolidList"/>
    <dgm:cxn modelId="{E3AE3724-D76D-4C2C-9609-E48CCC17ACEB}" type="presParOf" srcId="{EBD40A18-640A-4A84-8FF6-FAA8DF1215D6}" destId="{D96B4C37-F66B-4AE9-ADBE-10707979FDAC}" srcOrd="1" destOrd="0" presId="urn:microsoft.com/office/officeart/2018/2/layout/IconVerticalSolidList"/>
    <dgm:cxn modelId="{6E191656-4B57-4AE2-8E04-76D536D3BE1B}" type="presParOf" srcId="{EBD40A18-640A-4A84-8FF6-FAA8DF1215D6}" destId="{A63C48A0-9DD0-4CA3-80EF-1931A1505E0F}" srcOrd="2" destOrd="0" presId="urn:microsoft.com/office/officeart/2018/2/layout/IconVerticalSolidList"/>
    <dgm:cxn modelId="{F9AAECB8-E9FD-45D9-80DB-7B832371283D}" type="presParOf" srcId="{EBD40A18-640A-4A84-8FF6-FAA8DF1215D6}" destId="{B5D68A2E-E28A-4553-9116-230268EAEEFB}" srcOrd="3" destOrd="0" presId="urn:microsoft.com/office/officeart/2018/2/layout/IconVerticalSolidList"/>
    <dgm:cxn modelId="{E550BB2D-ED59-4EF2-8345-E8EF20E2E7CC}" type="presParOf" srcId="{F1E767D9-DD24-4F56-911D-69D83C432A85}" destId="{BEA0FF06-5E0A-4DD2-B06B-BB9DC85EEF65}" srcOrd="1" destOrd="0" presId="urn:microsoft.com/office/officeart/2018/2/layout/IconVerticalSolidList"/>
    <dgm:cxn modelId="{8A45CAB8-950C-4884-A149-39B3D3AE68AC}" type="presParOf" srcId="{F1E767D9-DD24-4F56-911D-69D83C432A85}" destId="{07B9C01E-1666-438D-A154-46AAD70BD9B1}" srcOrd="2" destOrd="0" presId="urn:microsoft.com/office/officeart/2018/2/layout/IconVerticalSolidList"/>
    <dgm:cxn modelId="{96CFEDA0-A09B-4DD2-A377-A70EFD6432BD}" type="presParOf" srcId="{07B9C01E-1666-438D-A154-46AAD70BD9B1}" destId="{BFB3452A-2D37-4631-8DAF-06D4D22B3D4D}" srcOrd="0" destOrd="0" presId="urn:microsoft.com/office/officeart/2018/2/layout/IconVerticalSolidList"/>
    <dgm:cxn modelId="{FA083CA6-A4F2-4BD9-9C9D-C5229BD9A038}" type="presParOf" srcId="{07B9C01E-1666-438D-A154-46AAD70BD9B1}" destId="{4FBE3E2D-513D-4E22-A5F0-4D219FDFF5D3}" srcOrd="1" destOrd="0" presId="urn:microsoft.com/office/officeart/2018/2/layout/IconVerticalSolidList"/>
    <dgm:cxn modelId="{56E19010-A64D-40EC-8FD7-7E720EF716D3}" type="presParOf" srcId="{07B9C01E-1666-438D-A154-46AAD70BD9B1}" destId="{A02BC3AE-77E9-4B12-8E0C-38DD98ABFF51}" srcOrd="2" destOrd="0" presId="urn:microsoft.com/office/officeart/2018/2/layout/IconVerticalSolidList"/>
    <dgm:cxn modelId="{D0DD5C60-ECC0-4417-A81D-4D837D346D4D}" type="presParOf" srcId="{07B9C01E-1666-438D-A154-46AAD70BD9B1}" destId="{5FB3B329-8B8A-440C-8344-9F65D651D865}" srcOrd="3" destOrd="0" presId="urn:microsoft.com/office/officeart/2018/2/layout/IconVerticalSolidList"/>
    <dgm:cxn modelId="{4995CFF7-F5AD-4CAD-81DC-2375AF61A1A4}" type="presParOf" srcId="{F1E767D9-DD24-4F56-911D-69D83C432A85}" destId="{CA37B7F4-4DED-4076-91F7-01A55B002CB7}" srcOrd="3" destOrd="0" presId="urn:microsoft.com/office/officeart/2018/2/layout/IconVerticalSolidList"/>
    <dgm:cxn modelId="{C090E6A3-C6DC-4DBA-81A3-9EA98FDF6F58}" type="presParOf" srcId="{F1E767D9-DD24-4F56-911D-69D83C432A85}" destId="{D27EE184-8F56-4AE7-B220-AADEEF5CB248}" srcOrd="4" destOrd="0" presId="urn:microsoft.com/office/officeart/2018/2/layout/IconVerticalSolidList"/>
    <dgm:cxn modelId="{5D121DAA-38A5-4C31-8884-44D369998EF1}" type="presParOf" srcId="{D27EE184-8F56-4AE7-B220-AADEEF5CB248}" destId="{D31A38B8-DFF8-4574-9ED7-30B915D489FC}" srcOrd="0" destOrd="0" presId="urn:microsoft.com/office/officeart/2018/2/layout/IconVerticalSolidList"/>
    <dgm:cxn modelId="{739ECC1A-63F9-46D0-BA50-78E11439AB13}" type="presParOf" srcId="{D27EE184-8F56-4AE7-B220-AADEEF5CB248}" destId="{FE0A5D34-FA14-47A6-ADE6-0BDC5BF9CB06}" srcOrd="1" destOrd="0" presId="urn:microsoft.com/office/officeart/2018/2/layout/IconVerticalSolidList"/>
    <dgm:cxn modelId="{08DDC19E-BF34-4CCB-BC9D-8B3F101B7617}" type="presParOf" srcId="{D27EE184-8F56-4AE7-B220-AADEEF5CB248}" destId="{182BFC49-20C3-43BB-A10F-B2530DBFA029}" srcOrd="2" destOrd="0" presId="urn:microsoft.com/office/officeart/2018/2/layout/IconVerticalSolidList"/>
    <dgm:cxn modelId="{C627B166-CACF-466D-87C2-359802E80E5D}" type="presParOf" srcId="{D27EE184-8F56-4AE7-B220-AADEEF5CB248}" destId="{1828AF84-9F4B-4668-916B-ED2A26DB0F68}" srcOrd="3" destOrd="0" presId="urn:microsoft.com/office/officeart/2018/2/layout/IconVerticalSolidList"/>
    <dgm:cxn modelId="{3E916606-15E5-460F-BAD5-2ABD60A3C503}" type="presParOf" srcId="{F1E767D9-DD24-4F56-911D-69D83C432A85}" destId="{236E41DC-E954-46CB-99C5-F6C41CCC656C}" srcOrd="5" destOrd="0" presId="urn:microsoft.com/office/officeart/2018/2/layout/IconVerticalSolidList"/>
    <dgm:cxn modelId="{14FFD5A4-41ED-47BF-817A-70954142D24D}" type="presParOf" srcId="{F1E767D9-DD24-4F56-911D-69D83C432A85}" destId="{72718286-936F-420B-A62A-7169FC9A7A9F}" srcOrd="6" destOrd="0" presId="urn:microsoft.com/office/officeart/2018/2/layout/IconVerticalSolidList"/>
    <dgm:cxn modelId="{66253A6B-CDCD-4BA9-B81A-B5A325EBDF5F}" type="presParOf" srcId="{72718286-936F-420B-A62A-7169FC9A7A9F}" destId="{DB7B9BB9-38A4-42FD-B7F3-126257BAC964}" srcOrd="0" destOrd="0" presId="urn:microsoft.com/office/officeart/2018/2/layout/IconVerticalSolidList"/>
    <dgm:cxn modelId="{850BE993-AAC4-49C5-9F5F-BBECD06D5680}" type="presParOf" srcId="{72718286-936F-420B-A62A-7169FC9A7A9F}" destId="{952DF42B-96F3-42A2-8F45-E7FC3BEF7D62}" srcOrd="1" destOrd="0" presId="urn:microsoft.com/office/officeart/2018/2/layout/IconVerticalSolidList"/>
    <dgm:cxn modelId="{0A972A85-BFA0-4DEA-9D63-A27A3D187B22}" type="presParOf" srcId="{72718286-936F-420B-A62A-7169FC9A7A9F}" destId="{2630D29A-F419-4B86-AA35-7C2C3832B74F}" srcOrd="2" destOrd="0" presId="urn:microsoft.com/office/officeart/2018/2/layout/IconVerticalSolidList"/>
    <dgm:cxn modelId="{8F568DE5-0F9F-489D-B86B-F381B62C498E}" type="presParOf" srcId="{72718286-936F-420B-A62A-7169FC9A7A9F}" destId="{9D4EE424-FF4F-4D1F-8114-0874A7CB528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42A7A-451A-44F5-AE95-85FE00319C8A}">
      <dsp:nvSpPr>
        <dsp:cNvPr id="0" name=""/>
        <dsp:cNvSpPr/>
      </dsp:nvSpPr>
      <dsp:spPr>
        <a:xfrm>
          <a:off x="4374572" y="2225"/>
          <a:ext cx="1959387"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rPr>
            <a:t>Turbomachines</a:t>
          </a:r>
        </a:p>
      </dsp:txBody>
      <dsp:txXfrm>
        <a:off x="4404129" y="31782"/>
        <a:ext cx="1900273" cy="950039"/>
      </dsp:txXfrm>
    </dsp:sp>
    <dsp:sp modelId="{B2E57248-4D2C-4AF3-8BB7-799AE2099008}">
      <dsp:nvSpPr>
        <dsp:cNvPr id="0" name=""/>
        <dsp:cNvSpPr/>
      </dsp:nvSpPr>
      <dsp:spPr>
        <a:xfrm>
          <a:off x="3386416" y="1011379"/>
          <a:ext cx="1967849" cy="403661"/>
        </a:xfrm>
        <a:custGeom>
          <a:avLst/>
          <a:gdLst/>
          <a:ahLst/>
          <a:cxnLst/>
          <a:rect l="0" t="0" r="0" b="0"/>
          <a:pathLst>
            <a:path>
              <a:moveTo>
                <a:pt x="1967849" y="0"/>
              </a:moveTo>
              <a:lnTo>
                <a:pt x="1967849" y="201830"/>
              </a:lnTo>
              <a:lnTo>
                <a:pt x="0" y="201830"/>
              </a:lnTo>
              <a:lnTo>
                <a:pt x="0" y="40366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967796-85CA-4970-BAF1-7B17FF835639}">
      <dsp:nvSpPr>
        <dsp:cNvPr id="0" name=""/>
        <dsp:cNvSpPr/>
      </dsp:nvSpPr>
      <dsp:spPr>
        <a:xfrm>
          <a:off x="2629551" y="1415040"/>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Power Absorbing</a:t>
          </a:r>
        </a:p>
      </dsp:txBody>
      <dsp:txXfrm>
        <a:off x="2659108" y="1444597"/>
        <a:ext cx="1454616" cy="950039"/>
      </dsp:txXfrm>
    </dsp:sp>
    <dsp:sp modelId="{EAFD3685-1147-47D0-9DB2-084D805CC67A}">
      <dsp:nvSpPr>
        <dsp:cNvPr id="0" name=""/>
        <dsp:cNvSpPr/>
      </dsp:nvSpPr>
      <dsp:spPr>
        <a:xfrm>
          <a:off x="2402491" y="2424194"/>
          <a:ext cx="983924" cy="403661"/>
        </a:xfrm>
        <a:custGeom>
          <a:avLst/>
          <a:gdLst/>
          <a:ahLst/>
          <a:cxnLst/>
          <a:rect l="0" t="0" r="0" b="0"/>
          <a:pathLst>
            <a:path>
              <a:moveTo>
                <a:pt x="983924" y="0"/>
              </a:moveTo>
              <a:lnTo>
                <a:pt x="983924" y="201830"/>
              </a:lnTo>
              <a:lnTo>
                <a:pt x="0" y="201830"/>
              </a:lnTo>
              <a:lnTo>
                <a:pt x="0" y="4036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2C1331-87A5-446E-844E-4F66F8745B6D}">
      <dsp:nvSpPr>
        <dsp:cNvPr id="0" name=""/>
        <dsp:cNvSpPr/>
      </dsp:nvSpPr>
      <dsp:spPr>
        <a:xfrm>
          <a:off x="1645626" y="2827855"/>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Incompressible</a:t>
          </a:r>
        </a:p>
      </dsp:txBody>
      <dsp:txXfrm>
        <a:off x="1675183" y="2857412"/>
        <a:ext cx="1454616" cy="950039"/>
      </dsp:txXfrm>
    </dsp:sp>
    <dsp:sp modelId="{AB0CE6EE-FD15-4E24-B977-6CE9DEE1F2EE}">
      <dsp:nvSpPr>
        <dsp:cNvPr id="0" name=""/>
        <dsp:cNvSpPr/>
      </dsp:nvSpPr>
      <dsp:spPr>
        <a:xfrm>
          <a:off x="2356771" y="3837009"/>
          <a:ext cx="91440" cy="403661"/>
        </a:xfrm>
        <a:custGeom>
          <a:avLst/>
          <a:gdLst/>
          <a:ahLst/>
          <a:cxnLst/>
          <a:rect l="0" t="0" r="0" b="0"/>
          <a:pathLst>
            <a:path>
              <a:moveTo>
                <a:pt x="45720" y="0"/>
              </a:moveTo>
              <a:lnTo>
                <a:pt x="45720" y="4036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757392-D941-4C50-970C-C36B14231240}">
      <dsp:nvSpPr>
        <dsp:cNvPr id="0" name=""/>
        <dsp:cNvSpPr/>
      </dsp:nvSpPr>
      <dsp:spPr>
        <a:xfrm>
          <a:off x="1645626" y="4240670"/>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Pump &amp; Propeller</a:t>
          </a:r>
        </a:p>
      </dsp:txBody>
      <dsp:txXfrm>
        <a:off x="1675183" y="4270227"/>
        <a:ext cx="1454616" cy="950039"/>
      </dsp:txXfrm>
    </dsp:sp>
    <dsp:sp modelId="{5B97B6F0-8517-472A-8B78-ABF75A91A97A}">
      <dsp:nvSpPr>
        <dsp:cNvPr id="0" name=""/>
        <dsp:cNvSpPr/>
      </dsp:nvSpPr>
      <dsp:spPr>
        <a:xfrm>
          <a:off x="3386416" y="2424194"/>
          <a:ext cx="983924" cy="403661"/>
        </a:xfrm>
        <a:custGeom>
          <a:avLst/>
          <a:gdLst/>
          <a:ahLst/>
          <a:cxnLst/>
          <a:rect l="0" t="0" r="0" b="0"/>
          <a:pathLst>
            <a:path>
              <a:moveTo>
                <a:pt x="0" y="0"/>
              </a:moveTo>
              <a:lnTo>
                <a:pt x="0" y="201830"/>
              </a:lnTo>
              <a:lnTo>
                <a:pt x="983924" y="201830"/>
              </a:lnTo>
              <a:lnTo>
                <a:pt x="983924" y="4036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EB6747-B2B6-4B85-A5B3-32533475FD15}">
      <dsp:nvSpPr>
        <dsp:cNvPr id="0" name=""/>
        <dsp:cNvSpPr/>
      </dsp:nvSpPr>
      <dsp:spPr>
        <a:xfrm>
          <a:off x="3613475" y="2827855"/>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Compressible</a:t>
          </a:r>
        </a:p>
      </dsp:txBody>
      <dsp:txXfrm>
        <a:off x="3643032" y="2857412"/>
        <a:ext cx="1454616" cy="950039"/>
      </dsp:txXfrm>
    </dsp:sp>
    <dsp:sp modelId="{42691D41-6268-4022-A6B5-0F54BE62AACC}">
      <dsp:nvSpPr>
        <dsp:cNvPr id="0" name=""/>
        <dsp:cNvSpPr/>
      </dsp:nvSpPr>
      <dsp:spPr>
        <a:xfrm>
          <a:off x="4324621" y="3837009"/>
          <a:ext cx="91440" cy="403661"/>
        </a:xfrm>
        <a:custGeom>
          <a:avLst/>
          <a:gdLst/>
          <a:ahLst/>
          <a:cxnLst/>
          <a:rect l="0" t="0" r="0" b="0"/>
          <a:pathLst>
            <a:path>
              <a:moveTo>
                <a:pt x="45720" y="0"/>
              </a:moveTo>
              <a:lnTo>
                <a:pt x="45720" y="4036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DEECD0-9A75-4EF4-BA7E-09FE30EE9D8D}">
      <dsp:nvSpPr>
        <dsp:cNvPr id="0" name=""/>
        <dsp:cNvSpPr/>
      </dsp:nvSpPr>
      <dsp:spPr>
        <a:xfrm>
          <a:off x="3613475" y="4240670"/>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Propeller, Fan, Blower &amp; Compressor</a:t>
          </a:r>
        </a:p>
      </dsp:txBody>
      <dsp:txXfrm>
        <a:off x="3643032" y="4270227"/>
        <a:ext cx="1454616" cy="950039"/>
      </dsp:txXfrm>
    </dsp:sp>
    <dsp:sp modelId="{6C4DCE3F-30EF-496C-90EA-B69C688D4BC5}">
      <dsp:nvSpPr>
        <dsp:cNvPr id="0" name=""/>
        <dsp:cNvSpPr/>
      </dsp:nvSpPr>
      <dsp:spPr>
        <a:xfrm>
          <a:off x="5354265" y="1011379"/>
          <a:ext cx="1967849" cy="403661"/>
        </a:xfrm>
        <a:custGeom>
          <a:avLst/>
          <a:gdLst/>
          <a:ahLst/>
          <a:cxnLst/>
          <a:rect l="0" t="0" r="0" b="0"/>
          <a:pathLst>
            <a:path>
              <a:moveTo>
                <a:pt x="0" y="0"/>
              </a:moveTo>
              <a:lnTo>
                <a:pt x="0" y="201830"/>
              </a:lnTo>
              <a:lnTo>
                <a:pt x="1967849" y="201830"/>
              </a:lnTo>
              <a:lnTo>
                <a:pt x="1967849" y="40366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E6D8D4-73E1-4A12-8777-FAC0448F0454}">
      <dsp:nvSpPr>
        <dsp:cNvPr id="0" name=""/>
        <dsp:cNvSpPr/>
      </dsp:nvSpPr>
      <dsp:spPr>
        <a:xfrm>
          <a:off x="6565250" y="1415040"/>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Power Producing </a:t>
          </a:r>
        </a:p>
      </dsp:txBody>
      <dsp:txXfrm>
        <a:off x="6594807" y="1444597"/>
        <a:ext cx="1454616" cy="950039"/>
      </dsp:txXfrm>
    </dsp:sp>
    <dsp:sp modelId="{CD380E8A-14A8-4299-A247-5D6D63025974}">
      <dsp:nvSpPr>
        <dsp:cNvPr id="0" name=""/>
        <dsp:cNvSpPr/>
      </dsp:nvSpPr>
      <dsp:spPr>
        <a:xfrm>
          <a:off x="6338190" y="2424194"/>
          <a:ext cx="983924" cy="403661"/>
        </a:xfrm>
        <a:custGeom>
          <a:avLst/>
          <a:gdLst/>
          <a:ahLst/>
          <a:cxnLst/>
          <a:rect l="0" t="0" r="0" b="0"/>
          <a:pathLst>
            <a:path>
              <a:moveTo>
                <a:pt x="983924" y="0"/>
              </a:moveTo>
              <a:lnTo>
                <a:pt x="983924" y="201830"/>
              </a:lnTo>
              <a:lnTo>
                <a:pt x="0" y="201830"/>
              </a:lnTo>
              <a:lnTo>
                <a:pt x="0" y="4036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E36493-2CE8-49D6-8F8B-A2405749C619}">
      <dsp:nvSpPr>
        <dsp:cNvPr id="0" name=""/>
        <dsp:cNvSpPr/>
      </dsp:nvSpPr>
      <dsp:spPr>
        <a:xfrm>
          <a:off x="5581325" y="2827855"/>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Incompressible</a:t>
          </a:r>
        </a:p>
      </dsp:txBody>
      <dsp:txXfrm>
        <a:off x="5610882" y="2857412"/>
        <a:ext cx="1454616" cy="950039"/>
      </dsp:txXfrm>
    </dsp:sp>
    <dsp:sp modelId="{08F8ADAA-C8CF-463E-AE3B-0A06584D0429}">
      <dsp:nvSpPr>
        <dsp:cNvPr id="0" name=""/>
        <dsp:cNvSpPr/>
      </dsp:nvSpPr>
      <dsp:spPr>
        <a:xfrm>
          <a:off x="6292470" y="3837009"/>
          <a:ext cx="91440" cy="403661"/>
        </a:xfrm>
        <a:custGeom>
          <a:avLst/>
          <a:gdLst/>
          <a:ahLst/>
          <a:cxnLst/>
          <a:rect l="0" t="0" r="0" b="0"/>
          <a:pathLst>
            <a:path>
              <a:moveTo>
                <a:pt x="45720" y="0"/>
              </a:moveTo>
              <a:lnTo>
                <a:pt x="45720" y="4036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A7455A-F4FA-43B3-BC9E-51BCD2AE2C0E}">
      <dsp:nvSpPr>
        <dsp:cNvPr id="0" name=""/>
        <dsp:cNvSpPr/>
      </dsp:nvSpPr>
      <dsp:spPr>
        <a:xfrm>
          <a:off x="5581325" y="4240670"/>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Pelton Wheel Hydraulic Turbine</a:t>
          </a:r>
        </a:p>
      </dsp:txBody>
      <dsp:txXfrm>
        <a:off x="5610882" y="4270227"/>
        <a:ext cx="1454616" cy="950039"/>
      </dsp:txXfrm>
    </dsp:sp>
    <dsp:sp modelId="{E3608A53-043A-4A59-BE05-652F2E53F85D}">
      <dsp:nvSpPr>
        <dsp:cNvPr id="0" name=""/>
        <dsp:cNvSpPr/>
      </dsp:nvSpPr>
      <dsp:spPr>
        <a:xfrm>
          <a:off x="7322115" y="2424194"/>
          <a:ext cx="983924" cy="403661"/>
        </a:xfrm>
        <a:custGeom>
          <a:avLst/>
          <a:gdLst/>
          <a:ahLst/>
          <a:cxnLst/>
          <a:rect l="0" t="0" r="0" b="0"/>
          <a:pathLst>
            <a:path>
              <a:moveTo>
                <a:pt x="0" y="0"/>
              </a:moveTo>
              <a:lnTo>
                <a:pt x="0" y="201830"/>
              </a:lnTo>
              <a:lnTo>
                <a:pt x="983924" y="201830"/>
              </a:lnTo>
              <a:lnTo>
                <a:pt x="983924" y="4036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478E2B-029F-4F46-A72F-3C99951D7930}">
      <dsp:nvSpPr>
        <dsp:cNvPr id="0" name=""/>
        <dsp:cNvSpPr/>
      </dsp:nvSpPr>
      <dsp:spPr>
        <a:xfrm>
          <a:off x="7549175" y="2827855"/>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Compressible</a:t>
          </a:r>
          <a:endParaRPr lang="en-GB" sz="1500" kern="1200" dirty="0"/>
        </a:p>
      </dsp:txBody>
      <dsp:txXfrm>
        <a:off x="7578732" y="2857412"/>
        <a:ext cx="1454616" cy="950039"/>
      </dsp:txXfrm>
    </dsp:sp>
    <dsp:sp modelId="{C3B9A168-E516-4388-BFE2-B8E2993FBD92}">
      <dsp:nvSpPr>
        <dsp:cNvPr id="0" name=""/>
        <dsp:cNvSpPr/>
      </dsp:nvSpPr>
      <dsp:spPr>
        <a:xfrm>
          <a:off x="8260320" y="3837009"/>
          <a:ext cx="91440" cy="403661"/>
        </a:xfrm>
        <a:custGeom>
          <a:avLst/>
          <a:gdLst/>
          <a:ahLst/>
          <a:cxnLst/>
          <a:rect l="0" t="0" r="0" b="0"/>
          <a:pathLst>
            <a:path>
              <a:moveTo>
                <a:pt x="45720" y="0"/>
              </a:moveTo>
              <a:lnTo>
                <a:pt x="45720" y="4036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660076-2386-47DF-8A15-2E9BCB37893B}">
      <dsp:nvSpPr>
        <dsp:cNvPr id="0" name=""/>
        <dsp:cNvSpPr/>
      </dsp:nvSpPr>
      <dsp:spPr>
        <a:xfrm>
          <a:off x="7549175" y="4240670"/>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Steam Turbine, </a:t>
          </a:r>
          <a:r>
            <a:rPr lang="en-GB" sz="1800" b="1" i="1" kern="1200" dirty="0"/>
            <a:t>Gas Turbine </a:t>
          </a:r>
          <a:r>
            <a:rPr lang="en-GB" sz="1600" kern="1200" dirty="0"/>
            <a:t>&amp; Wind Turbine</a:t>
          </a:r>
        </a:p>
      </dsp:txBody>
      <dsp:txXfrm>
        <a:off x="7578732" y="4270227"/>
        <a:ext cx="1454616" cy="950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BB91D-D9A9-43CF-B755-FF1C2BA6AD83}">
      <dsp:nvSpPr>
        <dsp:cNvPr id="0" name=""/>
        <dsp:cNvSpPr/>
      </dsp:nvSpPr>
      <dsp:spPr>
        <a:xfrm>
          <a:off x="0" y="2571"/>
          <a:ext cx="7081295" cy="13033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6B4C37-F66B-4AE9-ADBE-10707979FDAC}">
      <dsp:nvSpPr>
        <dsp:cNvPr id="0" name=""/>
        <dsp:cNvSpPr/>
      </dsp:nvSpPr>
      <dsp:spPr>
        <a:xfrm>
          <a:off x="394258" y="295821"/>
          <a:ext cx="716833" cy="716833"/>
        </a:xfrm>
        <a:prstGeom prst="rect">
          <a:avLst/>
        </a:prstGeom>
        <a:solidFill>
          <a:schemeClr val="accent2">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68A2E-E28A-4553-9116-230268EAEEFB}">
      <dsp:nvSpPr>
        <dsp:cNvPr id="0" name=""/>
        <dsp:cNvSpPr/>
      </dsp:nvSpPr>
      <dsp:spPr>
        <a:xfrm>
          <a:off x="1505349" y="2571"/>
          <a:ext cx="5575945" cy="130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36" tIns="137936" rIns="137936" bIns="137936" numCol="1" spcCol="1270" anchor="ctr" anchorCtr="0">
          <a:noAutofit/>
        </a:bodyPr>
        <a:lstStyle/>
        <a:p>
          <a:pPr marL="0" lvl="0" indent="0" algn="just" defTabSz="711200">
            <a:lnSpc>
              <a:spcPct val="100000"/>
            </a:lnSpc>
            <a:spcBef>
              <a:spcPct val="0"/>
            </a:spcBef>
            <a:spcAft>
              <a:spcPct val="35000"/>
            </a:spcAft>
            <a:buNone/>
          </a:pPr>
          <a:r>
            <a:rPr lang="en-US" sz="1600" kern="1200" dirty="0"/>
            <a:t>Terminology: Creates a common understanding among all stakeholders.</a:t>
          </a:r>
        </a:p>
      </dsp:txBody>
      <dsp:txXfrm>
        <a:off x="1505349" y="2571"/>
        <a:ext cx="5575945" cy="1303332"/>
      </dsp:txXfrm>
    </dsp:sp>
    <dsp:sp modelId="{BFB3452A-2D37-4631-8DAF-06D4D22B3D4D}">
      <dsp:nvSpPr>
        <dsp:cNvPr id="0" name=""/>
        <dsp:cNvSpPr/>
      </dsp:nvSpPr>
      <dsp:spPr>
        <a:xfrm>
          <a:off x="0" y="1631737"/>
          <a:ext cx="7081295" cy="13033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BE3E2D-513D-4E22-A5F0-4D219FDFF5D3}">
      <dsp:nvSpPr>
        <dsp:cNvPr id="0" name=""/>
        <dsp:cNvSpPr/>
      </dsp:nvSpPr>
      <dsp:spPr>
        <a:xfrm>
          <a:off x="394258" y="1924987"/>
          <a:ext cx="716833" cy="716833"/>
        </a:xfrm>
        <a:prstGeom prst="rect">
          <a:avLst/>
        </a:prstGeom>
        <a:solidFill>
          <a:schemeClr val="accent3">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B3B329-8B8A-440C-8344-9F65D651D865}">
      <dsp:nvSpPr>
        <dsp:cNvPr id="0" name=""/>
        <dsp:cNvSpPr/>
      </dsp:nvSpPr>
      <dsp:spPr>
        <a:xfrm>
          <a:off x="1505349" y="1631737"/>
          <a:ext cx="5575945" cy="130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36" tIns="137936" rIns="137936" bIns="137936" numCol="1" spcCol="1270" anchor="ctr" anchorCtr="0">
          <a:noAutofit/>
        </a:bodyPr>
        <a:lstStyle/>
        <a:p>
          <a:pPr marL="0" lvl="0" indent="0" algn="just" defTabSz="711200">
            <a:lnSpc>
              <a:spcPct val="100000"/>
            </a:lnSpc>
            <a:spcBef>
              <a:spcPct val="0"/>
            </a:spcBef>
            <a:spcAft>
              <a:spcPct val="35000"/>
            </a:spcAft>
            <a:buNone/>
          </a:pPr>
          <a:r>
            <a:rPr lang="en-IN" sz="1600" b="1" kern="1200" dirty="0">
              <a:effectLst/>
              <a:latin typeface="Calibri" panose="020F0502020204030204" pitchFamily="34" charset="0"/>
              <a:ea typeface="Calibri" panose="020F0502020204030204" pitchFamily="34" charset="0"/>
              <a:cs typeface="Calibri" panose="020F0502020204030204" pitchFamily="34" charset="0"/>
            </a:rPr>
            <a:t>Design</a:t>
          </a:r>
          <a:r>
            <a:rPr lang="en-IN" sz="1600" kern="1200" dirty="0">
              <a:effectLst/>
              <a:latin typeface="Calibri" panose="020F0502020204030204" pitchFamily="34" charset="0"/>
              <a:ea typeface="Calibri" panose="020F0502020204030204" pitchFamily="34" charset="0"/>
              <a:cs typeface="Calibri" panose="020F0502020204030204" pitchFamily="34" charset="0"/>
            </a:rPr>
            <a:t>: Standards outline the design principles, ensuring turbines are efficient and robust.</a:t>
          </a:r>
          <a:endParaRPr lang="en-US" sz="1600" kern="1200" dirty="0"/>
        </a:p>
      </dsp:txBody>
      <dsp:txXfrm>
        <a:off x="1505349" y="1631737"/>
        <a:ext cx="5575945" cy="1303332"/>
      </dsp:txXfrm>
    </dsp:sp>
    <dsp:sp modelId="{D31A38B8-DFF8-4574-9ED7-30B915D489FC}">
      <dsp:nvSpPr>
        <dsp:cNvPr id="0" name=""/>
        <dsp:cNvSpPr/>
      </dsp:nvSpPr>
      <dsp:spPr>
        <a:xfrm>
          <a:off x="0" y="3260903"/>
          <a:ext cx="7081295" cy="13033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A5D34-FA14-47A6-ADE6-0BDC5BF9CB06}">
      <dsp:nvSpPr>
        <dsp:cNvPr id="0" name=""/>
        <dsp:cNvSpPr/>
      </dsp:nvSpPr>
      <dsp:spPr>
        <a:xfrm>
          <a:off x="394258" y="3554153"/>
          <a:ext cx="716833" cy="716833"/>
        </a:xfrm>
        <a:prstGeom prst="rect">
          <a:avLst/>
        </a:prstGeom>
        <a:solidFill>
          <a:schemeClr val="accent4">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28AF84-9F4B-4668-916B-ED2A26DB0F68}">
      <dsp:nvSpPr>
        <dsp:cNvPr id="0" name=""/>
        <dsp:cNvSpPr/>
      </dsp:nvSpPr>
      <dsp:spPr>
        <a:xfrm>
          <a:off x="1505349" y="3260903"/>
          <a:ext cx="5575945" cy="130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36" tIns="137936" rIns="137936" bIns="137936" numCol="1" spcCol="1270" anchor="ctr" anchorCtr="0">
          <a:noAutofit/>
        </a:bodyPr>
        <a:lstStyle/>
        <a:p>
          <a:pPr marL="0" lvl="0" indent="0" algn="just" defTabSz="711200">
            <a:lnSpc>
              <a:spcPct val="100000"/>
            </a:lnSpc>
            <a:spcBef>
              <a:spcPct val="0"/>
            </a:spcBef>
            <a:spcAft>
              <a:spcPct val="35000"/>
            </a:spcAft>
            <a:buNone/>
          </a:pPr>
          <a:r>
            <a:rPr lang="en-IN" sz="1600" b="1" kern="1200" dirty="0">
              <a:effectLst/>
              <a:latin typeface="Calibri" panose="020F0502020204030204" pitchFamily="34" charset="0"/>
              <a:ea typeface="Calibri" panose="020F0502020204030204" pitchFamily="34" charset="0"/>
              <a:cs typeface="Calibri" panose="020F0502020204030204" pitchFamily="34" charset="0"/>
            </a:rPr>
            <a:t>Testing and Performance: </a:t>
          </a:r>
          <a:r>
            <a:rPr lang="en-IN" sz="1600" b="0" kern="1200" dirty="0">
              <a:effectLst/>
              <a:latin typeface="Calibri" panose="020F0502020204030204" pitchFamily="34" charset="0"/>
              <a:ea typeface="Calibri" panose="020F0502020204030204" pitchFamily="34" charset="0"/>
              <a:cs typeface="Calibri" panose="020F0502020204030204" pitchFamily="34" charset="0"/>
            </a:rPr>
            <a:t>Standards</a:t>
          </a:r>
          <a:r>
            <a:rPr lang="en-IN" sz="1600" kern="1200" dirty="0">
              <a:effectLst/>
              <a:latin typeface="Calibri" panose="020F0502020204030204" pitchFamily="34" charset="0"/>
              <a:ea typeface="Calibri" panose="020F0502020204030204" pitchFamily="34" charset="0"/>
              <a:cs typeface="Calibri" panose="020F0502020204030204" pitchFamily="34" charset="0"/>
            </a:rPr>
            <a:t> include detailed testing methodologies to ensure turbines meet performance criteria, enhancing the reliability and efficiency of operations.</a:t>
          </a:r>
          <a:endParaRPr lang="en-US" sz="1600" kern="1200" dirty="0"/>
        </a:p>
      </dsp:txBody>
      <dsp:txXfrm>
        <a:off x="1505349" y="3260903"/>
        <a:ext cx="5575945" cy="1303332"/>
      </dsp:txXfrm>
    </dsp:sp>
    <dsp:sp modelId="{DB7B9BB9-38A4-42FD-B7F3-126257BAC964}">
      <dsp:nvSpPr>
        <dsp:cNvPr id="0" name=""/>
        <dsp:cNvSpPr/>
      </dsp:nvSpPr>
      <dsp:spPr>
        <a:xfrm>
          <a:off x="0" y="4890069"/>
          <a:ext cx="7081295" cy="13033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DF42B-96F3-42A2-8F45-E7FC3BEF7D62}">
      <dsp:nvSpPr>
        <dsp:cNvPr id="0" name=""/>
        <dsp:cNvSpPr/>
      </dsp:nvSpPr>
      <dsp:spPr>
        <a:xfrm>
          <a:off x="255296" y="5159377"/>
          <a:ext cx="1091141" cy="71683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4EE424-FF4F-4D1F-8114-0874A7CB5285}">
      <dsp:nvSpPr>
        <dsp:cNvPr id="0" name=""/>
        <dsp:cNvSpPr/>
      </dsp:nvSpPr>
      <dsp:spPr>
        <a:xfrm>
          <a:off x="1505349" y="4890069"/>
          <a:ext cx="5575945" cy="130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36" tIns="137936" rIns="137936" bIns="137936" numCol="1" spcCol="1270" anchor="ctr" anchorCtr="0">
          <a:noAutofit/>
        </a:bodyPr>
        <a:lstStyle/>
        <a:p>
          <a:pPr marL="0" lvl="0" indent="0" algn="just" defTabSz="711200">
            <a:lnSpc>
              <a:spcPct val="100000"/>
            </a:lnSpc>
            <a:spcBef>
              <a:spcPct val="0"/>
            </a:spcBef>
            <a:spcAft>
              <a:spcPct val="35000"/>
            </a:spcAft>
            <a:buNone/>
          </a:pPr>
          <a:r>
            <a:rPr lang="en-IN" sz="1600" b="1" kern="1200" dirty="0">
              <a:effectLst/>
              <a:latin typeface="Calibri" panose="020F0502020204030204" pitchFamily="34" charset="0"/>
              <a:ea typeface="Calibri" panose="020F0502020204030204" pitchFamily="34" charset="0"/>
              <a:cs typeface="Calibri" panose="020F0502020204030204" pitchFamily="34" charset="0"/>
            </a:rPr>
            <a:t>Safety Protocols: </a:t>
          </a:r>
          <a:r>
            <a:rPr lang="en-IN" sz="1600" kern="1200" dirty="0">
              <a:effectLst/>
              <a:latin typeface="Calibri" panose="020F0502020204030204" pitchFamily="34" charset="0"/>
              <a:ea typeface="Calibri" panose="020F0502020204030204" pitchFamily="34" charset="0"/>
              <a:cs typeface="Calibri" panose="020F0502020204030204" pitchFamily="34" charset="0"/>
            </a:rPr>
            <a:t>Emphasis on safety protocols ensures that turbines are operated within safe parameters, preventing accidents and prolonging lifespan.</a:t>
          </a:r>
          <a:endParaRPr lang="en-IN" sz="1600" kern="1200" dirty="0">
            <a:effectLst/>
            <a:latin typeface="Calibri" panose="020F0502020204030204" pitchFamily="34" charset="0"/>
            <a:ea typeface="Calibri" panose="020F0502020204030204" pitchFamily="34" charset="0"/>
            <a:cs typeface="Mangal" panose="02040503050203030202" pitchFamily="18" charset="0"/>
          </a:endParaRPr>
        </a:p>
      </dsp:txBody>
      <dsp:txXfrm>
        <a:off x="1505349" y="4890069"/>
        <a:ext cx="5575945" cy="13033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78171643-C152-4592-BF74-27AF339A014C}" type="datetimeFigureOut">
              <a:rPr lang="en-IN" smtClean="0"/>
              <a:t>09-08-2024</a:t>
            </a:fld>
            <a:endParaRPr lang="en-IN"/>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54E0F4EF-F8E3-4EBB-8768-8C854C88F6C0}" type="slidenum">
              <a:rPr lang="en-IN" smtClean="0"/>
              <a:t>‹#›</a:t>
            </a:fld>
            <a:endParaRPr lang="en-IN"/>
          </a:p>
        </p:txBody>
      </p:sp>
    </p:spTree>
    <p:extLst>
      <p:ext uri="{BB962C8B-B14F-4D97-AF65-F5344CB8AC3E}">
        <p14:creationId xmlns:p14="http://schemas.microsoft.com/office/powerpoint/2010/main" val="418797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0F4EF-F8E3-4EBB-8768-8C854C88F6C0}" type="slidenum">
              <a:rPr kumimoji="0" lang="en-IN"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3710024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0F4EF-F8E3-4EBB-8768-8C854C88F6C0}" type="slidenum">
              <a:rPr lang="en-IN" smtClean="0"/>
              <a:t>5</a:t>
            </a:fld>
            <a:endParaRPr lang="en-IN"/>
          </a:p>
        </p:txBody>
      </p:sp>
    </p:spTree>
    <p:extLst>
      <p:ext uri="{BB962C8B-B14F-4D97-AF65-F5344CB8AC3E}">
        <p14:creationId xmlns:p14="http://schemas.microsoft.com/office/powerpoint/2010/main" val="2331932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0F4EF-F8E3-4EBB-8768-8C854C88F6C0}"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50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4E0F4EF-F8E3-4EBB-8768-8C854C88F6C0}" type="slidenum">
              <a:rPr lang="en-IN" smtClean="0">
                <a:solidFill>
                  <a:prstClr val="black"/>
                </a:solidFill>
              </a:rPr>
              <a:pPr/>
              <a:t>8</a:t>
            </a:fld>
            <a:endParaRPr lang="en-IN">
              <a:solidFill>
                <a:prstClr val="black"/>
              </a:solidFill>
            </a:endParaRPr>
          </a:p>
        </p:txBody>
      </p:sp>
    </p:spTree>
    <p:extLst>
      <p:ext uri="{BB962C8B-B14F-4D97-AF65-F5344CB8AC3E}">
        <p14:creationId xmlns:p14="http://schemas.microsoft.com/office/powerpoint/2010/main" val="128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0F4EF-F8E3-4EBB-8768-8C854C88F6C0}"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456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0F4EF-F8E3-4EBB-8768-8C854C88F6C0}" type="slidenum">
              <a:rPr lang="en-IN" smtClean="0"/>
              <a:t>41</a:t>
            </a:fld>
            <a:endParaRPr lang="en-IN"/>
          </a:p>
        </p:txBody>
      </p:sp>
    </p:spTree>
    <p:extLst>
      <p:ext uri="{BB962C8B-B14F-4D97-AF65-F5344CB8AC3E}">
        <p14:creationId xmlns:p14="http://schemas.microsoft.com/office/powerpoint/2010/main" val="1427518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0F4EF-F8E3-4EBB-8768-8C854C88F6C0}" type="slidenum">
              <a:rPr lang="en-IN" smtClean="0"/>
              <a:t>42</a:t>
            </a:fld>
            <a:endParaRPr lang="en-IN"/>
          </a:p>
        </p:txBody>
      </p:sp>
    </p:spTree>
    <p:extLst>
      <p:ext uri="{BB962C8B-B14F-4D97-AF65-F5344CB8AC3E}">
        <p14:creationId xmlns:p14="http://schemas.microsoft.com/office/powerpoint/2010/main" val="251019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0F4EF-F8E3-4EBB-8768-8C854C88F6C0}"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147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CD7-747C-01FC-0A3B-D12C4D1121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70D92FD-3FC2-DE9F-8365-7A510A7968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FA61D54-4B5B-F56C-F0C7-4F808CB0A582}"/>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FC2DB8CC-B030-EA7E-65DD-7E685EFEE8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7A3BDF3-C30D-4D09-DABD-4FB5043B48DE}"/>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428210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70EA-431C-1C75-A15F-BF29DB83F0E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78E38F2-A836-F206-F860-88012EF922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3FA4F1-F6D0-7536-A8C4-F1BB94E971B0}"/>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ECC181F3-E434-E6E4-3379-87A9AC6631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721EBE6-3749-7250-D664-6F044FE57A33}"/>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241400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1F66D6-5D95-FDA3-283C-8A1F7505A9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3BA1989-E362-51DA-DC9F-4304144E6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D4BB17-E802-BEE0-02A5-D8B5438D63FB}"/>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84EBAF67-08D5-6405-93C3-A9E3E0C198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F94B6DE-AB1D-8AC4-C23D-8848533A4280}"/>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1769872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24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E9AC7-C497-D6A2-9E69-14C1587E90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0957F45-37A8-293E-7E4F-10B1C4F1FB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83A4547-523D-66E2-0729-7E7EF1737FFE}"/>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C96B7CB2-721A-AA42-9337-32D7337409F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AF6209-B4DF-AB1C-E35D-D71C8984A958}"/>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228809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137E-731A-24BB-948A-39C2ADCE6A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0082EE6-EEFC-683E-E051-5525C61C45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1856B6-EBBC-F7CA-BAC7-5E47A00584D1}"/>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5BF761E2-7D63-0178-42BF-1D802486C1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BA118B-6690-AA0D-F1C7-5A331D0B5484}"/>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2206498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FCA6-1CB0-6DA0-8D3E-4AA63B92B34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448C753-5922-4F2A-777D-F21E1637EF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CF9C061-8C6B-9E42-DE2C-806450D400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7AA609E-9C96-891A-E7A1-82A34C87C804}"/>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6" name="Footer Placeholder 5">
            <a:extLst>
              <a:ext uri="{FF2B5EF4-FFF2-40B4-BE49-F238E27FC236}">
                <a16:creationId xmlns:a16="http://schemas.microsoft.com/office/drawing/2014/main" id="{970BFF9E-1DDD-F354-4CC7-194D3D34F96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C11266C-892A-CBD5-CC4C-2DB2BA8660FA}"/>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33226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1FBC-9F6D-4CD6-0CE9-355FE815379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6C59385-8148-DFCE-854B-68DA9ED23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B112BB-12E2-66A1-D651-F20B9B61C6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0EFB832-5F4B-BCB4-9410-AC4314291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A4F0E1-7C40-0E6D-9CE2-9B39036494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079800C-44BB-6E7B-943F-094B0C299807}"/>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8" name="Footer Placeholder 7">
            <a:extLst>
              <a:ext uri="{FF2B5EF4-FFF2-40B4-BE49-F238E27FC236}">
                <a16:creationId xmlns:a16="http://schemas.microsoft.com/office/drawing/2014/main" id="{46A9B46D-615F-43C3-DA81-E7D039507E3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08F465-5016-2D13-1F04-B403BE38434A}"/>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213826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FD06-867F-690E-EC83-673A982985C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9B1818F-E6E9-F745-2FBF-66779B61CA9F}"/>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4" name="Footer Placeholder 3">
            <a:extLst>
              <a:ext uri="{FF2B5EF4-FFF2-40B4-BE49-F238E27FC236}">
                <a16:creationId xmlns:a16="http://schemas.microsoft.com/office/drawing/2014/main" id="{ED7378BF-2109-81BB-FBF0-9BF2657BB93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78CE8CF-5988-3D3D-4BA4-A75A7F5753D7}"/>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377700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924F0-65C9-D81E-1328-9D87DA1F1987}"/>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3" name="Footer Placeholder 2">
            <a:extLst>
              <a:ext uri="{FF2B5EF4-FFF2-40B4-BE49-F238E27FC236}">
                <a16:creationId xmlns:a16="http://schemas.microsoft.com/office/drawing/2014/main" id="{35DAFBB5-674B-9096-4860-E429591BEDE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9032447-3EC3-0DB1-4F8B-2D6FB64EB32C}"/>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193435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E5A1-7441-B458-C502-21C6670F2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BF08BEA-4BA7-B40D-B75D-00FCDB419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C84D034-BBFF-5724-25CE-7EC07C8E8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0B9BC8-38AE-B50D-E5FF-F089FE3E0ABF}"/>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6" name="Footer Placeholder 5">
            <a:extLst>
              <a:ext uri="{FF2B5EF4-FFF2-40B4-BE49-F238E27FC236}">
                <a16:creationId xmlns:a16="http://schemas.microsoft.com/office/drawing/2014/main" id="{3755701E-92D1-B2A6-8EF8-FBD4F01F2EC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673EAED-D27E-2239-F0E5-BC35E24E45C4}"/>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90902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16D3-AD7C-A5A5-1944-9CFBAC9F23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82C4A61-C85A-917B-9C27-39B267A733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9D04030-4FAA-A861-BB8F-46D536A9A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651B5D-0E7F-54A0-DDC2-01512F4C9124}"/>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6" name="Footer Placeholder 5">
            <a:extLst>
              <a:ext uri="{FF2B5EF4-FFF2-40B4-BE49-F238E27FC236}">
                <a16:creationId xmlns:a16="http://schemas.microsoft.com/office/drawing/2014/main" id="{AD474736-D1AE-D957-9364-6452A692122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339D0C5-58A2-1D39-E654-4DF48BF556C8}"/>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281564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84483-8063-76CF-B34E-8E04F75A0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17F9B6E-AF03-96E0-1810-C18558ABE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ADD33F5-7A91-BE45-013A-891E95209B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6E889343-A673-3AC8-F24C-1BD76F5FF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3089A9C9-3EF6-0758-0DCA-D8C07F8DD4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CACA8D-ED43-41DA-8A36-C4C1408705D0}" type="slidenum">
              <a:rPr lang="en-IN" smtClean="0"/>
              <a:t>‹#›</a:t>
            </a:fld>
            <a:endParaRPr lang="en-IN"/>
          </a:p>
        </p:txBody>
      </p:sp>
    </p:spTree>
    <p:extLst>
      <p:ext uri="{BB962C8B-B14F-4D97-AF65-F5344CB8AC3E}">
        <p14:creationId xmlns:p14="http://schemas.microsoft.com/office/powerpoint/2010/main" val="1734604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diagramLayout" Target="../diagrams/layout2.xml"/><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83DA71-31D8-579C-8D9A-901F89A47E7D}"/>
              </a:ext>
            </a:extLst>
          </p:cNvPr>
          <p:cNvSpPr>
            <a:spLocks noGrp="1"/>
          </p:cNvSpPr>
          <p:nvPr>
            <p:ph type="ctrTitle"/>
          </p:nvPr>
        </p:nvSpPr>
        <p:spPr>
          <a:xfrm>
            <a:off x="3504358" y="5603619"/>
            <a:ext cx="5808213" cy="1056942"/>
          </a:xfrm>
        </p:spPr>
        <p:txBody>
          <a:bodyPr>
            <a:normAutofit fontScale="90000"/>
          </a:bodyPr>
          <a:lstStyle/>
          <a:p>
            <a:pPr algn="l"/>
            <a:r>
              <a:rPr lang="en-IN" sz="7200" b="1"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Gas Turbines</a:t>
            </a:r>
          </a:p>
        </p:txBody>
      </p:sp>
      <p:sp>
        <p:nvSpPr>
          <p:cNvPr id="28" name="Rectangle 2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736CDC-619E-4A6F-B968-BB3C51937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18" y="55355"/>
            <a:ext cx="12120282" cy="5369859"/>
          </a:xfrm>
          <a:prstGeom prst="rect">
            <a:avLst/>
          </a:prstGeom>
        </p:spPr>
      </p:pic>
    </p:spTree>
    <p:extLst>
      <p:ext uri="{BB962C8B-B14F-4D97-AF65-F5344CB8AC3E}">
        <p14:creationId xmlns:p14="http://schemas.microsoft.com/office/powerpoint/2010/main" val="2935285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786913B-43FC-84F6-9385-289FEDAF6D47}"/>
              </a:ext>
            </a:extLst>
          </p:cNvPr>
          <p:cNvSpPr txBox="1"/>
          <p:nvPr/>
        </p:nvSpPr>
        <p:spPr>
          <a:xfrm>
            <a:off x="585216" y="1302106"/>
            <a:ext cx="10855757" cy="5355312"/>
          </a:xfrm>
          <a:prstGeom prst="rect">
            <a:avLst/>
          </a:prstGeom>
          <a:noFill/>
        </p:spPr>
        <p:txBody>
          <a:bodyPr wrap="square" rtlCol="0">
            <a:spAutoFit/>
          </a:bodyPr>
          <a:lstStyle/>
          <a:p>
            <a:pPr algn="just"/>
            <a:r>
              <a:rPr lang="en-US" b="1" dirty="0">
                <a:latin typeface="Calibri" panose="020F0502020204030204" pitchFamily="34" charset="0"/>
                <a:ea typeface="Calibri" panose="020F0502020204030204" pitchFamily="34" charset="0"/>
                <a:cs typeface="Calibri" panose="020F0502020204030204" pitchFamily="34" charset="0"/>
              </a:rPr>
              <a:t>Terminology :</a:t>
            </a:r>
            <a:r>
              <a:rPr lang="en-US" dirty="0">
                <a:latin typeface="Calibri" panose="020F0502020204030204" pitchFamily="34" charset="0"/>
                <a:ea typeface="Calibri" panose="020F0502020204030204" pitchFamily="34" charset="0"/>
                <a:cs typeface="Calibri" panose="020F0502020204030204" pitchFamily="34" charset="0"/>
              </a:rPr>
              <a:t> Standardization of terminology is fundamental to achieving clarity, consistency, and precision across various domains. It ensures that all stakeholders are aligned, reduces errors, facilitates compliance, uniform  documentation &amp; training, and supports innovation and development. By using standardized terminology, industries can improve communication, quality, overall efficiency and comply with regulatory requirements.</a:t>
            </a:r>
          </a:p>
          <a:p>
            <a:pPr algn="just"/>
            <a:endParaRPr lang="en-US" dirty="0">
              <a:latin typeface="Calibri" panose="020F0502020204030204" pitchFamily="34" charset="0"/>
              <a:ea typeface="Calibri" panose="020F0502020204030204" pitchFamily="34" charset="0"/>
              <a:cs typeface="Calibri" panose="020F0502020204030204" pitchFamily="34" charset="0"/>
            </a:endParaRPr>
          </a:p>
          <a:p>
            <a:pPr algn="just"/>
            <a:r>
              <a:rPr lang="en-US" b="1" dirty="0">
                <a:latin typeface="Calibri" panose="020F0502020204030204" pitchFamily="34" charset="0"/>
                <a:ea typeface="Calibri" panose="020F0502020204030204" pitchFamily="34" charset="0"/>
                <a:cs typeface="Calibri" panose="020F0502020204030204" pitchFamily="34" charset="0"/>
              </a:rPr>
              <a:t>Design:</a:t>
            </a:r>
            <a:r>
              <a:rPr lang="en-US" dirty="0">
                <a:latin typeface="Calibri" panose="020F0502020204030204" pitchFamily="34" charset="0"/>
                <a:ea typeface="Calibri" panose="020F0502020204030204" pitchFamily="34" charset="0"/>
                <a:cs typeface="Calibri" panose="020F0502020204030204" pitchFamily="34" charset="0"/>
              </a:rPr>
              <a:t> Design aspects for Gas turbines are pivotal in guaranteeing safety, optimizing performance, ensuring reliability, and achieving cost-effectiveness. Design aspects are indispensable for several compelling reasons such as safety, performance &amp; efficiency, reliability &amp; durability, quality assurance, maintenance &amp; serviceability, innovation &amp; advancement, facilitator to buyer, monitoring, cost-effectiveness.</a:t>
            </a:r>
          </a:p>
          <a:p>
            <a:pPr algn="just"/>
            <a:endParaRPr lang="en-US" dirty="0">
              <a:latin typeface="Calibri" panose="020F0502020204030204" pitchFamily="34" charset="0"/>
              <a:ea typeface="Calibri" panose="020F0502020204030204" pitchFamily="34" charset="0"/>
              <a:cs typeface="Calibri" panose="020F0502020204030204" pitchFamily="34" charset="0"/>
            </a:endParaRPr>
          </a:p>
          <a:p>
            <a:pPr algn="just"/>
            <a:r>
              <a:rPr lang="en-IN" b="1" dirty="0">
                <a:latin typeface="Calibri" panose="020F0502020204030204" pitchFamily="34" charset="0"/>
                <a:ea typeface="Calibri" panose="020F0502020204030204" pitchFamily="34" charset="0"/>
                <a:cs typeface="Calibri" panose="020F0502020204030204" pitchFamily="34" charset="0"/>
              </a:rPr>
              <a:t>Testing and performance requirements </a:t>
            </a:r>
            <a:r>
              <a:rPr lang="en-IN" dirty="0">
                <a:latin typeface="Calibri" panose="020F0502020204030204" pitchFamily="34" charset="0"/>
                <a:ea typeface="Calibri" panose="020F0502020204030204" pitchFamily="34" charset="0"/>
                <a:cs typeface="Calibri" panose="020F0502020204030204" pitchFamily="34" charset="0"/>
              </a:rPr>
              <a:t>are critical for ensuring safety, verifying performance, enhancing reliability and durability, fostering innovation, achieving cost-effectiveness, complying with regulations, and building consumer confidence.</a:t>
            </a:r>
          </a:p>
          <a:p>
            <a:pPr algn="just"/>
            <a:endParaRPr lang="en-IN" dirty="0">
              <a:latin typeface="Calibri" panose="020F0502020204030204" pitchFamily="34" charset="0"/>
              <a:ea typeface="Calibri" panose="020F0502020204030204" pitchFamily="34" charset="0"/>
              <a:cs typeface="Calibri" panose="020F0502020204030204" pitchFamily="34" charset="0"/>
            </a:endParaRPr>
          </a:p>
          <a:p>
            <a:pPr algn="just"/>
            <a:r>
              <a:rPr lang="en-IN" b="1" dirty="0">
                <a:latin typeface="Calibri" panose="020F0502020204030204" pitchFamily="34" charset="0"/>
                <a:ea typeface="Calibri" panose="020F0502020204030204" pitchFamily="34" charset="0"/>
                <a:cs typeface="Calibri" panose="020F0502020204030204" pitchFamily="34" charset="0"/>
              </a:rPr>
              <a:t>Safety protocols: </a:t>
            </a:r>
            <a:r>
              <a:rPr lang="en-IN" dirty="0">
                <a:latin typeface="Calibri" panose="020F0502020204030204" pitchFamily="34" charset="0"/>
                <a:ea typeface="Calibri" panose="020F0502020204030204" pitchFamily="34" charset="0"/>
                <a:cs typeface="Calibri" panose="020F0502020204030204" pitchFamily="34" charset="0"/>
              </a:rPr>
              <a:t>Defining safety requirements is crucial for protecting human life, ensuring regulatory compliance, minimizing legal risks, building consumer confidence, facilitating market access, ensuring operational safety, protecting the environment, and enhancing overall product quality. </a:t>
            </a:r>
          </a:p>
          <a:p>
            <a:pPr algn="just"/>
            <a:endParaRPr lang="en-IN" dirty="0">
              <a:latin typeface="Calibri" panose="020F0502020204030204" pitchFamily="34" charset="0"/>
              <a:ea typeface="Calibri" panose="020F0502020204030204" pitchFamily="34" charset="0"/>
              <a:cs typeface="Calibri" panose="020F0502020204030204" pitchFamily="34" charset="0"/>
            </a:endParaRPr>
          </a:p>
          <a:p>
            <a:pPr algn="just"/>
            <a:r>
              <a:rPr kumimoji="0" lang="en-US" sz="18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These aspects are comprehensively addressed in the Indian Standards cited at the conclusion.</a:t>
            </a:r>
          </a:p>
        </p:txBody>
      </p:sp>
      <p:sp>
        <p:nvSpPr>
          <p:cNvPr id="4" name="Rectangle: Rounded Corners 3">
            <a:extLst>
              <a:ext uri="{FF2B5EF4-FFF2-40B4-BE49-F238E27FC236}">
                <a16:creationId xmlns:a16="http://schemas.microsoft.com/office/drawing/2014/main" id="{38376B5A-4BF2-F367-8DDA-0431E3E85856}"/>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kern="100" dirty="0">
                <a:latin typeface="Calibri" panose="020F0502020204030204" pitchFamily="34" charset="0"/>
                <a:ea typeface="Calibri" panose="020F0502020204030204" pitchFamily="34" charset="0"/>
                <a:cs typeface="Calibri" panose="020F0502020204030204" pitchFamily="34" charset="0"/>
              </a:rPr>
              <a:t>Understanding of Turbines through Standards</a:t>
            </a:r>
            <a:endParaRPr lang="en-IN" sz="2400" dirty="0"/>
          </a:p>
        </p:txBody>
      </p:sp>
    </p:spTree>
    <p:extLst>
      <p:ext uri="{BB962C8B-B14F-4D97-AF65-F5344CB8AC3E}">
        <p14:creationId xmlns:p14="http://schemas.microsoft.com/office/powerpoint/2010/main" val="266986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2678-11A2-42FE-ADCF-30B69D80CB66}"/>
              </a:ext>
            </a:extLst>
          </p:cNvPr>
          <p:cNvSpPr>
            <a:spLocks noGrp="1"/>
          </p:cNvSpPr>
          <p:nvPr>
            <p:ph type="title"/>
          </p:nvPr>
        </p:nvSpPr>
        <p:spPr>
          <a:xfrm>
            <a:off x="838200" y="365125"/>
            <a:ext cx="10515600" cy="782357"/>
          </a:xfrm>
          <a:solidFill>
            <a:schemeClr val="accent1"/>
          </a:solidFill>
        </p:spPr>
        <p:txBody>
          <a:bodyPr>
            <a:normAutofit/>
          </a:bodyPr>
          <a:lstStyle/>
          <a:p>
            <a:pPr algn="ctr"/>
            <a:r>
              <a:rPr lang="en-GB" sz="3600" b="1" dirty="0">
                <a:solidFill>
                  <a:schemeClr val="bg1"/>
                </a:solidFill>
              </a:rPr>
              <a:t>Working principle and classification</a:t>
            </a:r>
          </a:p>
        </p:txBody>
      </p:sp>
      <p:sp>
        <p:nvSpPr>
          <p:cNvPr id="3" name="Content Placeholder 2">
            <a:extLst>
              <a:ext uri="{FF2B5EF4-FFF2-40B4-BE49-F238E27FC236}">
                <a16:creationId xmlns:a16="http://schemas.microsoft.com/office/drawing/2014/main" id="{5F20A97E-036D-45BA-946F-060C7FC4A00E}"/>
              </a:ext>
            </a:extLst>
          </p:cNvPr>
          <p:cNvSpPr>
            <a:spLocks noGrp="1"/>
          </p:cNvSpPr>
          <p:nvPr>
            <p:ph idx="1"/>
          </p:nvPr>
        </p:nvSpPr>
        <p:spPr>
          <a:xfrm>
            <a:off x="838200" y="1317812"/>
            <a:ext cx="10515600" cy="4859151"/>
          </a:xfrm>
        </p:spPr>
        <p:txBody>
          <a:bodyPr>
            <a:normAutofit fontScale="77500" lnSpcReduction="20000"/>
          </a:bodyPr>
          <a:lstStyle/>
          <a:p>
            <a:pPr marL="0" indent="0" algn="just">
              <a:lnSpc>
                <a:spcPct val="107000"/>
              </a:lnSpc>
              <a:spcAft>
                <a:spcPts val="800"/>
              </a:spcAft>
              <a:buNone/>
            </a:pPr>
            <a:r>
              <a:rPr lang="en-IN" b="1" dirty="0"/>
              <a:t>IS 14751: 1999/ISO 11086 (Gas turbines – Vocabulary)</a:t>
            </a:r>
            <a:r>
              <a:rPr lang="en-IN" dirty="0"/>
              <a:t>  provides terms and definitions used in the field of gas turbines</a:t>
            </a:r>
          </a:p>
          <a:p>
            <a:pPr marL="514350" indent="-514350" algn="just">
              <a:lnSpc>
                <a:spcPct val="107000"/>
              </a:lnSpc>
              <a:spcAft>
                <a:spcPts val="800"/>
              </a:spcAft>
              <a:buAutoNum type="arabicPeriod"/>
            </a:pPr>
            <a:r>
              <a:rPr lang="en-IN" b="1" kern="100" dirty="0">
                <a:latin typeface="Calibri" panose="020F0502020204030204" pitchFamily="34" charset="0"/>
                <a:ea typeface="Calibri" panose="020F0502020204030204" pitchFamily="34" charset="0"/>
                <a:cs typeface="Mangal" panose="02040503050203030202" pitchFamily="18" charset="0"/>
              </a:rPr>
              <a:t>General Definitions:</a:t>
            </a:r>
            <a:endParaRPr lang="en-IN" kern="100" dirty="0">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b="1" kern="100" dirty="0">
                <a:latin typeface="Calibri" panose="020F0502020204030204" pitchFamily="34" charset="0"/>
                <a:ea typeface="Calibri" panose="020F0502020204030204" pitchFamily="34" charset="0"/>
                <a:cs typeface="Mangal" panose="02040503050203030202" pitchFamily="18" charset="0"/>
              </a:rPr>
              <a:t>Gas Turbines:</a:t>
            </a:r>
            <a:r>
              <a:rPr lang="en-IN" kern="100" dirty="0">
                <a:latin typeface="Calibri" panose="020F0502020204030204" pitchFamily="34" charset="0"/>
                <a:ea typeface="Calibri" panose="020F0502020204030204" pitchFamily="34" charset="0"/>
                <a:cs typeface="Mangal" panose="02040503050203030202" pitchFamily="18" charset="0"/>
              </a:rPr>
              <a:t> </a:t>
            </a:r>
            <a:r>
              <a:rPr lang="en-US" kern="100" dirty="0">
                <a:latin typeface="Calibri" panose="020F0502020204030204" pitchFamily="34" charset="0"/>
                <a:ea typeface="Calibri" panose="020F0502020204030204" pitchFamily="34" charset="0"/>
                <a:cs typeface="Calibri" panose="020F0502020204030204" pitchFamily="34" charset="0"/>
              </a:rPr>
              <a:t>&lt;Single unit&gt; rotating machine which converts thermal energy into mechanical work, consisting of a compressor(s), a thermal device(s) which heat(s) the working fluid, a turbine(s), a control system, and auxiliary equipment. </a:t>
            </a:r>
            <a:endParaRPr lang="en-IN"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b="1" kern="100" dirty="0">
                <a:latin typeface="Calibri" panose="020F0502020204030204" pitchFamily="34" charset="0"/>
                <a:ea typeface="Calibri" panose="020F0502020204030204" pitchFamily="34" charset="0"/>
                <a:cs typeface="Calibri" panose="020F0502020204030204" pitchFamily="34" charset="0"/>
              </a:rPr>
              <a:t>Gas turbine power plant: </a:t>
            </a:r>
            <a:r>
              <a:rPr lang="en-US" kern="100" dirty="0">
                <a:latin typeface="Calibri" panose="020F0502020204030204" pitchFamily="34" charset="0"/>
                <a:ea typeface="Calibri" panose="020F0502020204030204" pitchFamily="34" charset="0"/>
                <a:cs typeface="Calibri" panose="020F0502020204030204" pitchFamily="34" charset="0"/>
              </a:rPr>
              <a:t>Gas turbine engine and all essential equipment necessary for the production of power in a useful form (e.g. electrical, mechanical or thermal).</a:t>
            </a:r>
          </a:p>
          <a:p>
            <a:pPr marL="0" indent="0" algn="just">
              <a:lnSpc>
                <a:spcPct val="107000"/>
              </a:lnSpc>
              <a:spcAft>
                <a:spcPts val="800"/>
              </a:spcAft>
              <a:buNone/>
            </a:pPr>
            <a:r>
              <a:rPr lang="en-IN" b="1" kern="100" dirty="0">
                <a:latin typeface="Calibri" panose="020F0502020204030204" pitchFamily="34" charset="0"/>
                <a:ea typeface="Calibri" panose="020F0502020204030204" pitchFamily="34" charset="0"/>
                <a:cs typeface="Calibri" panose="020F0502020204030204" pitchFamily="34" charset="0"/>
              </a:rPr>
              <a:t>2.</a:t>
            </a:r>
            <a:r>
              <a:rPr lang="en-IN" kern="100" dirty="0">
                <a:latin typeface="Calibri" panose="020F0502020204030204" pitchFamily="34" charset="0"/>
                <a:ea typeface="Calibri" panose="020F0502020204030204" pitchFamily="34" charset="0"/>
                <a:cs typeface="Calibri" panose="020F0502020204030204" pitchFamily="34" charset="0"/>
              </a:rPr>
              <a:t> </a:t>
            </a:r>
            <a:r>
              <a:rPr lang="en-IN" b="1" kern="100" dirty="0">
                <a:latin typeface="Calibri" panose="020F0502020204030204" pitchFamily="34" charset="0"/>
                <a:ea typeface="Calibri" panose="020F0502020204030204" pitchFamily="34" charset="0"/>
                <a:cs typeface="Calibri" panose="020F0502020204030204" pitchFamily="34" charset="0"/>
              </a:rPr>
              <a:t>Component Terminology:</a:t>
            </a:r>
          </a:p>
          <a:p>
            <a:pPr algn="just"/>
            <a:r>
              <a:rPr lang="en-IN" kern="100" dirty="0">
                <a:latin typeface="Calibri" panose="020F0502020204030204" pitchFamily="34" charset="0"/>
                <a:ea typeface="Calibri" panose="020F0502020204030204" pitchFamily="34" charset="0"/>
                <a:cs typeface="Calibri" panose="020F0502020204030204" pitchFamily="34" charset="0"/>
              </a:rPr>
              <a:t>The standards provide detailed terminology for various turbine components such as </a:t>
            </a:r>
            <a:r>
              <a:rPr lang="en-IN" dirty="0">
                <a:latin typeface="Calibri" panose="020F0502020204030204" pitchFamily="34" charset="0"/>
                <a:ea typeface="Calibri" panose="020F0502020204030204" pitchFamily="34" charset="0"/>
                <a:cs typeface="Calibri" panose="020F0502020204030204" pitchFamily="34" charset="0"/>
              </a:rPr>
              <a:t>compressor, combustion chamber</a:t>
            </a:r>
            <a:r>
              <a:rPr lang="en-IN" kern="100" dirty="0">
                <a:latin typeface="Calibri" panose="020F0502020204030204" pitchFamily="34" charset="0"/>
                <a:ea typeface="Calibri" panose="020F0502020204030204" pitchFamily="34" charset="0"/>
                <a:cs typeface="Calibri" panose="020F0502020204030204" pitchFamily="34" charset="0"/>
              </a:rPr>
              <a:t>, </a:t>
            </a:r>
            <a:r>
              <a:rPr lang="en-IN" dirty="0">
                <a:latin typeface="Calibri" panose="020F0502020204030204" pitchFamily="34" charset="0"/>
                <a:ea typeface="Calibri" panose="020F0502020204030204" pitchFamily="34" charset="0"/>
                <a:cs typeface="Calibri" panose="020F0502020204030204" pitchFamily="34" charset="0"/>
              </a:rPr>
              <a:t>working fluid heater, gas generator, regenerator, pre-cooler, intercooler, Auxiliaries and accessories etc.</a:t>
            </a:r>
            <a:r>
              <a:rPr lang="en-IN" kern="100" dirty="0">
                <a:latin typeface="Calibri" panose="020F0502020204030204" pitchFamily="34" charset="0"/>
                <a:ea typeface="Calibri" panose="020F0502020204030204" pitchFamily="34" charset="0"/>
                <a:cs typeface="Calibri" panose="020F0502020204030204" pitchFamily="34" charset="0"/>
              </a:rPr>
              <a:t> Each component is precisely defined to ensure clear communication and understanding among professionals.</a:t>
            </a:r>
          </a:p>
          <a:p>
            <a:endParaRPr lang="en-GB" dirty="0"/>
          </a:p>
        </p:txBody>
      </p:sp>
    </p:spTree>
    <p:extLst>
      <p:ext uri="{BB962C8B-B14F-4D97-AF65-F5344CB8AC3E}">
        <p14:creationId xmlns:p14="http://schemas.microsoft.com/office/powerpoint/2010/main" val="255611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2678-11A2-42FE-ADCF-30B69D80CB66}"/>
              </a:ext>
            </a:extLst>
          </p:cNvPr>
          <p:cNvSpPr>
            <a:spLocks noGrp="1"/>
          </p:cNvSpPr>
          <p:nvPr>
            <p:ph type="title"/>
          </p:nvPr>
        </p:nvSpPr>
        <p:spPr>
          <a:xfrm>
            <a:off x="838200" y="365126"/>
            <a:ext cx="10515600" cy="459627"/>
          </a:xfrm>
          <a:solidFill>
            <a:schemeClr val="accent1"/>
          </a:solidFill>
        </p:spPr>
        <p:txBody>
          <a:bodyPr>
            <a:normAutofit fontScale="90000"/>
          </a:bodyPr>
          <a:lstStyle/>
          <a:p>
            <a:pPr algn="ctr"/>
            <a:r>
              <a:rPr lang="en-GB" sz="3200" b="1" dirty="0">
                <a:solidFill>
                  <a:schemeClr val="bg1"/>
                </a:solidFill>
              </a:rPr>
              <a:t>Working principle and classification</a:t>
            </a:r>
          </a:p>
        </p:txBody>
      </p:sp>
      <p:sp>
        <p:nvSpPr>
          <p:cNvPr id="3" name="Content Placeholder 2">
            <a:extLst>
              <a:ext uri="{FF2B5EF4-FFF2-40B4-BE49-F238E27FC236}">
                <a16:creationId xmlns:a16="http://schemas.microsoft.com/office/drawing/2014/main" id="{5F20A97E-036D-45BA-946F-060C7FC4A00E}"/>
              </a:ext>
            </a:extLst>
          </p:cNvPr>
          <p:cNvSpPr>
            <a:spLocks noGrp="1"/>
          </p:cNvSpPr>
          <p:nvPr>
            <p:ph idx="1"/>
          </p:nvPr>
        </p:nvSpPr>
        <p:spPr>
          <a:xfrm>
            <a:off x="838200" y="932329"/>
            <a:ext cx="10515600" cy="5244634"/>
          </a:xfrm>
        </p:spPr>
        <p:txBody>
          <a:bodyPr>
            <a:noAutofit/>
          </a:bodyPr>
          <a:lstStyle/>
          <a:p>
            <a:pPr marL="0" indent="0" algn="just">
              <a:buNone/>
            </a:pPr>
            <a:r>
              <a:rPr lang="en-GB" sz="1800" b="1" dirty="0"/>
              <a:t>IS 15666 (Part 1) :2006/ISO 3977-1 :1997 </a:t>
            </a:r>
            <a:r>
              <a:rPr lang="en-GB" sz="1800" dirty="0"/>
              <a:t>classifies Gas turbines based on type of cycles</a:t>
            </a:r>
          </a:p>
          <a:p>
            <a:pPr algn="just"/>
            <a:r>
              <a:rPr lang="en-GB" sz="1800" b="1" dirty="0"/>
              <a:t>Open cycle:</a:t>
            </a:r>
            <a:r>
              <a:rPr lang="en-GB" sz="1800" dirty="0"/>
              <a:t> Thermodynamic cycle in which the working fluid enters the gas turbine from the atmosphere and is discharged into the atmosphere.</a:t>
            </a:r>
          </a:p>
          <a:p>
            <a:pPr algn="just"/>
            <a:r>
              <a:rPr lang="en-GB" sz="1800" b="1" dirty="0"/>
              <a:t>Closed cycle: </a:t>
            </a:r>
            <a:r>
              <a:rPr lang="en-GB" sz="1800" dirty="0"/>
              <a:t>Thermodynamic cycle having a recirculating working fluid independent of the atmosphere.</a:t>
            </a:r>
          </a:p>
          <a:p>
            <a:pPr algn="just"/>
            <a:r>
              <a:rPr lang="en-GB" sz="1800" b="1" dirty="0"/>
              <a:t>Semi-closed cycle: </a:t>
            </a:r>
            <a:r>
              <a:rPr lang="en-GB" sz="1800" dirty="0"/>
              <a:t>Thermodynamic cycle utilizing combustion in a working fluid that is partially recirculated and partially exchanged with atmospheric air.</a:t>
            </a:r>
          </a:p>
          <a:p>
            <a:pPr algn="just"/>
            <a:r>
              <a:rPr lang="en-GB" sz="1800" b="1" dirty="0"/>
              <a:t>Simple cycle: </a:t>
            </a:r>
            <a:r>
              <a:rPr lang="en-GB" sz="1800" dirty="0"/>
              <a:t>Thermodynamic cycle consisting only of successive compression, combustion and expansion.</a:t>
            </a:r>
          </a:p>
          <a:p>
            <a:pPr algn="just"/>
            <a:r>
              <a:rPr lang="en-GB" sz="1800" b="1" dirty="0"/>
              <a:t>Regenerative cycle: </a:t>
            </a:r>
            <a:r>
              <a:rPr lang="en-GB" sz="1800" dirty="0"/>
              <a:t>Thermodynamic cycle employing exhaust heat recovery, consisting of successive compression, regenerative heating, combustion, expansion and regenerative cooling (heat transfer from the exhaust to the compressor discharge fluid) of the working fluid. </a:t>
            </a:r>
          </a:p>
          <a:p>
            <a:pPr algn="just"/>
            <a:r>
              <a:rPr lang="en-GB" sz="1800" b="1" dirty="0"/>
              <a:t>Intercooled cycle: </a:t>
            </a:r>
            <a:r>
              <a:rPr lang="en-GB" sz="1800" dirty="0"/>
              <a:t>Thermodynamic cycle employing cooling of the working fluid between stages of successive compression.</a:t>
            </a:r>
          </a:p>
          <a:p>
            <a:pPr algn="just"/>
            <a:r>
              <a:rPr lang="en-GB" sz="1800" b="1" dirty="0"/>
              <a:t>Reheat cycle: </a:t>
            </a:r>
            <a:r>
              <a:rPr lang="en-GB" sz="1800" dirty="0"/>
              <a:t>Thermodynamic cycle employing the addition of thermal energy to the working fluid between stages of expansion.</a:t>
            </a:r>
          </a:p>
          <a:p>
            <a:pPr algn="just"/>
            <a:r>
              <a:rPr lang="en-GB" sz="1800" b="1" dirty="0"/>
              <a:t>Combined cycle: </a:t>
            </a:r>
            <a:r>
              <a:rPr lang="en-GB" sz="1800" dirty="0"/>
              <a:t>Thermodynamic cycle employing the combination of a gas turbine cycle with a steam or other fluid Rankine cycle.</a:t>
            </a:r>
          </a:p>
          <a:p>
            <a:pPr algn="just"/>
            <a:endParaRPr lang="en-GB" sz="1800" dirty="0"/>
          </a:p>
          <a:p>
            <a:pPr algn="just"/>
            <a:endParaRPr lang="en-GB" sz="1800" dirty="0"/>
          </a:p>
        </p:txBody>
      </p:sp>
    </p:spTree>
    <p:extLst>
      <p:ext uri="{BB962C8B-B14F-4D97-AF65-F5344CB8AC3E}">
        <p14:creationId xmlns:p14="http://schemas.microsoft.com/office/powerpoint/2010/main" val="194718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2678-11A2-42FE-ADCF-30B69D80CB66}"/>
              </a:ext>
            </a:extLst>
          </p:cNvPr>
          <p:cNvSpPr>
            <a:spLocks noGrp="1"/>
          </p:cNvSpPr>
          <p:nvPr>
            <p:ph type="title"/>
          </p:nvPr>
        </p:nvSpPr>
        <p:spPr>
          <a:xfrm>
            <a:off x="838200" y="365126"/>
            <a:ext cx="10515600" cy="459627"/>
          </a:xfrm>
          <a:solidFill>
            <a:schemeClr val="accent1"/>
          </a:solidFill>
        </p:spPr>
        <p:txBody>
          <a:bodyPr>
            <a:normAutofit fontScale="90000"/>
          </a:bodyPr>
          <a:lstStyle/>
          <a:p>
            <a:pPr algn="ctr"/>
            <a:r>
              <a:rPr lang="en-GB" sz="3200" b="1" dirty="0">
                <a:solidFill>
                  <a:schemeClr val="bg1"/>
                </a:solidFill>
              </a:rPr>
              <a:t>Working principle and classification</a:t>
            </a:r>
          </a:p>
        </p:txBody>
      </p:sp>
      <p:sp>
        <p:nvSpPr>
          <p:cNvPr id="3" name="Content Placeholder 2">
            <a:extLst>
              <a:ext uri="{FF2B5EF4-FFF2-40B4-BE49-F238E27FC236}">
                <a16:creationId xmlns:a16="http://schemas.microsoft.com/office/drawing/2014/main" id="{5F20A97E-036D-45BA-946F-060C7FC4A00E}"/>
              </a:ext>
            </a:extLst>
          </p:cNvPr>
          <p:cNvSpPr>
            <a:spLocks noGrp="1"/>
          </p:cNvSpPr>
          <p:nvPr>
            <p:ph idx="1"/>
          </p:nvPr>
        </p:nvSpPr>
        <p:spPr>
          <a:xfrm>
            <a:off x="838200" y="932329"/>
            <a:ext cx="10515600" cy="5244634"/>
          </a:xfrm>
        </p:spPr>
        <p:txBody>
          <a:bodyPr>
            <a:noAutofit/>
          </a:bodyPr>
          <a:lstStyle/>
          <a:p>
            <a:pPr algn="just"/>
            <a:r>
              <a:rPr lang="en-GB" sz="1800" b="1" dirty="0"/>
              <a:t>IS 15666 (Part 1) :2006/ISO 3977-1 :1997 and IS 14751 : 1999/IS0 11086: 1996 </a:t>
            </a:r>
            <a:r>
              <a:rPr lang="en-GB" sz="1800" dirty="0"/>
              <a:t>further classifies Gas turbines on the following basis </a:t>
            </a:r>
          </a:p>
          <a:p>
            <a:pPr algn="just"/>
            <a:r>
              <a:rPr lang="en-GB" sz="1800" b="1" dirty="0"/>
              <a:t>Single-shaft gas turbine</a:t>
            </a:r>
            <a:r>
              <a:rPr lang="en-GB" sz="1800" dirty="0"/>
              <a:t>: Gas turbine in which the compressor and turbine rotors are mechanically coupled and the power output is taken either directly or through gearing.</a:t>
            </a:r>
          </a:p>
          <a:p>
            <a:pPr algn="just"/>
            <a:r>
              <a:rPr lang="en-GB" sz="1800" b="1" dirty="0"/>
              <a:t>Multi-shaft gas turbine: </a:t>
            </a:r>
            <a:r>
              <a:rPr lang="en-GB" sz="1800" dirty="0"/>
              <a:t>Gas turbine combination including at least two turbines working on independent shafts.</a:t>
            </a:r>
          </a:p>
          <a:p>
            <a:pPr algn="just"/>
            <a:r>
              <a:rPr lang="en-GB" sz="1800" b="1" dirty="0"/>
              <a:t>Bled gas turbine: </a:t>
            </a:r>
            <a:r>
              <a:rPr lang="en-GB" sz="1800" dirty="0"/>
              <a:t>Gas turbine which has, for external use, extraction of compressed air between compressor stages and/or at the discharge of the compressor, or extraction of hot gas at the inlet of the turbine and/or between turbine stages.</a:t>
            </a:r>
          </a:p>
          <a:p>
            <a:pPr algn="just"/>
            <a:r>
              <a:rPr lang="en-GB" sz="1800" b="1" dirty="0"/>
              <a:t>Internal combustion gas turbine: </a:t>
            </a:r>
            <a:r>
              <a:rPr lang="en-GB" sz="1800" dirty="0"/>
              <a:t>Gas turbine in which the combustion takes place within the working fluid.</a:t>
            </a:r>
          </a:p>
          <a:p>
            <a:pPr algn="just"/>
            <a:r>
              <a:rPr lang="en-GB" sz="1800" b="1" dirty="0"/>
              <a:t>External combustion gas turbine: </a:t>
            </a:r>
            <a:r>
              <a:rPr lang="en-GB" sz="1800" dirty="0"/>
              <a:t>Gas turbine in which the combustion takes place in an external region and heat is transferred to the working fluid.</a:t>
            </a:r>
          </a:p>
          <a:p>
            <a:pPr algn="just"/>
            <a:r>
              <a:rPr lang="en-GB" sz="1800" b="1" dirty="0"/>
              <a:t>Stationary gas turbine:</a:t>
            </a:r>
            <a:r>
              <a:rPr lang="en-GB" sz="1800" dirty="0"/>
              <a:t> Gas turbine employed as a stationary energy source and not readily movable.</a:t>
            </a:r>
          </a:p>
          <a:p>
            <a:pPr algn="just"/>
            <a:r>
              <a:rPr lang="en-GB" sz="1800" b="1" dirty="0"/>
              <a:t>Mobile gas turbine: </a:t>
            </a:r>
            <a:r>
              <a:rPr lang="en-GB" sz="1800" dirty="0"/>
              <a:t>Gas turbine employed as a stationary energy source but readily movable.</a:t>
            </a:r>
          </a:p>
          <a:p>
            <a:pPr algn="just"/>
            <a:r>
              <a:rPr lang="en-GB" sz="1800" b="1" dirty="0"/>
              <a:t>Free piston gas turbine: </a:t>
            </a:r>
            <a:r>
              <a:rPr lang="en-GB" sz="1800" dirty="0"/>
              <a:t>Gas turbine utilizing a free piston engine as the source of hot high-pressure gas.</a:t>
            </a:r>
          </a:p>
        </p:txBody>
      </p:sp>
    </p:spTree>
    <p:extLst>
      <p:ext uri="{BB962C8B-B14F-4D97-AF65-F5344CB8AC3E}">
        <p14:creationId xmlns:p14="http://schemas.microsoft.com/office/powerpoint/2010/main" val="1803068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BC67-CF1E-4E5C-AD1E-73CB7B3E3119}"/>
              </a:ext>
            </a:extLst>
          </p:cNvPr>
          <p:cNvSpPr>
            <a:spLocks noGrp="1"/>
          </p:cNvSpPr>
          <p:nvPr>
            <p:ph type="title"/>
          </p:nvPr>
        </p:nvSpPr>
        <p:spPr>
          <a:xfrm>
            <a:off x="1223210" y="5341387"/>
            <a:ext cx="10515600" cy="327894"/>
          </a:xfrm>
        </p:spPr>
        <p:txBody>
          <a:bodyPr>
            <a:normAutofit fontScale="90000"/>
          </a:bodyPr>
          <a:lstStyle/>
          <a:p>
            <a:pPr algn="r"/>
            <a:r>
              <a:rPr lang="en-GB" sz="1800" dirty="0">
                <a:latin typeface="Calibri" panose="020F0502020204030204" pitchFamily="34" charset="0"/>
                <a:ea typeface="Calibri" panose="020F0502020204030204" pitchFamily="34" charset="0"/>
                <a:cs typeface="Calibri" panose="020F0502020204030204" pitchFamily="34" charset="0"/>
              </a:rPr>
              <a:t>Reference IS 14751: 1999/IS0 11086: 1996 </a:t>
            </a:r>
          </a:p>
        </p:txBody>
      </p:sp>
      <p:sp>
        <p:nvSpPr>
          <p:cNvPr id="3" name="Content Placeholder 2">
            <a:extLst>
              <a:ext uri="{FF2B5EF4-FFF2-40B4-BE49-F238E27FC236}">
                <a16:creationId xmlns:a16="http://schemas.microsoft.com/office/drawing/2014/main" id="{F17DAD9A-AF0C-45A2-8BEC-6B4881B6E997}"/>
              </a:ext>
            </a:extLst>
          </p:cNvPr>
          <p:cNvSpPr>
            <a:spLocks noGrp="1"/>
          </p:cNvSpPr>
          <p:nvPr>
            <p:ph idx="1"/>
          </p:nvPr>
        </p:nvSpPr>
        <p:spPr/>
        <p:txBody>
          <a:bodyPr>
            <a:normAutofit/>
          </a:bodyPr>
          <a:lstStyle/>
          <a:p>
            <a:pPr algn="just"/>
            <a:r>
              <a:rPr lang="en-GB" sz="2000" b="1" dirty="0"/>
              <a:t>Combined cycle: </a:t>
            </a:r>
            <a:r>
              <a:rPr lang="en-GB" sz="2000" dirty="0"/>
              <a:t>Thermodynamic cycle employing the combination of a gas turbine cycle with a steam or other fluid Rankine cycle</a:t>
            </a:r>
          </a:p>
          <a:p>
            <a:pPr algn="just"/>
            <a:r>
              <a:rPr lang="en-GB" sz="2000" dirty="0"/>
              <a:t>In a common example, the gas turbine exhaust heat is used to generate steam for the Rankine cycle.</a:t>
            </a:r>
          </a:p>
          <a:p>
            <a:pPr algn="just"/>
            <a:r>
              <a:rPr lang="en-GB" sz="2000" dirty="0"/>
              <a:t>The superior thermal performance of this cycle is due to a combination of the best thermodynamic attributes of each cycle, namely, the addition of thermal energy at higher temperatures in the gas turbine cycle and the rejection of thermal energy at lower temperatures in the Rankine cycle.</a:t>
            </a:r>
          </a:p>
          <a:p>
            <a:r>
              <a:rPr lang="en-GB" sz="2000" b="1" dirty="0"/>
              <a:t>Cogeneration:</a:t>
            </a:r>
            <a:r>
              <a:rPr lang="en-GB" sz="2000" dirty="0"/>
              <a:t> Simultaneous production in series of two forms of useful energy such as electrical energy first and then process stream.</a:t>
            </a:r>
          </a:p>
        </p:txBody>
      </p:sp>
      <p:sp>
        <p:nvSpPr>
          <p:cNvPr id="4" name="Title 1">
            <a:extLst>
              <a:ext uri="{FF2B5EF4-FFF2-40B4-BE49-F238E27FC236}">
                <a16:creationId xmlns:a16="http://schemas.microsoft.com/office/drawing/2014/main" id="{57523344-7974-4331-9052-49EC8111C1DE}"/>
              </a:ext>
            </a:extLst>
          </p:cNvPr>
          <p:cNvSpPr txBox="1">
            <a:spLocks/>
          </p:cNvSpPr>
          <p:nvPr/>
        </p:nvSpPr>
        <p:spPr>
          <a:xfrm>
            <a:off x="838200" y="365126"/>
            <a:ext cx="10515600" cy="459627"/>
          </a:xfrm>
          <a:prstGeom prst="rect">
            <a:avLst/>
          </a:prstGeom>
          <a:solidFill>
            <a:schemeClr val="accent1"/>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a:solidFill>
                  <a:schemeClr val="bg1"/>
                </a:solidFill>
              </a:rPr>
              <a:t>Working principle and classification</a:t>
            </a:r>
            <a:endParaRPr lang="en-GB" sz="3200" b="1" dirty="0">
              <a:solidFill>
                <a:schemeClr val="bg1"/>
              </a:solidFill>
            </a:endParaRPr>
          </a:p>
        </p:txBody>
      </p:sp>
    </p:spTree>
    <p:extLst>
      <p:ext uri="{BB962C8B-B14F-4D97-AF65-F5344CB8AC3E}">
        <p14:creationId xmlns:p14="http://schemas.microsoft.com/office/powerpoint/2010/main" val="945228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523344-7974-4331-9052-49EC8111C1DE}"/>
              </a:ext>
            </a:extLst>
          </p:cNvPr>
          <p:cNvSpPr txBox="1">
            <a:spLocks/>
          </p:cNvSpPr>
          <p:nvPr/>
        </p:nvSpPr>
        <p:spPr>
          <a:xfrm>
            <a:off x="838200" y="365126"/>
            <a:ext cx="10515600" cy="459627"/>
          </a:xfrm>
          <a:prstGeom prst="rect">
            <a:avLst/>
          </a:prstGeom>
          <a:solidFill>
            <a:schemeClr val="accent1"/>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a:solidFill>
                  <a:schemeClr val="bg1"/>
                </a:solidFill>
              </a:rPr>
              <a:t>Working principle and classification</a:t>
            </a:r>
            <a:endParaRPr lang="en-GB" sz="3200" b="1" dirty="0">
              <a:solidFill>
                <a:schemeClr val="bg1"/>
              </a:solidFill>
            </a:endParaRPr>
          </a:p>
        </p:txBody>
      </p:sp>
      <p:sp>
        <p:nvSpPr>
          <p:cNvPr id="9" name="Content Placeholder 2">
            <a:extLst>
              <a:ext uri="{FF2B5EF4-FFF2-40B4-BE49-F238E27FC236}">
                <a16:creationId xmlns:a16="http://schemas.microsoft.com/office/drawing/2014/main" id="{33BA69FF-0A5F-46D9-A23A-91C2A59FA213}"/>
              </a:ext>
            </a:extLst>
          </p:cNvPr>
          <p:cNvSpPr>
            <a:spLocks noGrp="1"/>
          </p:cNvSpPr>
          <p:nvPr>
            <p:ph idx="1"/>
          </p:nvPr>
        </p:nvSpPr>
        <p:spPr>
          <a:xfrm>
            <a:off x="914400" y="1254918"/>
            <a:ext cx="10516402" cy="5145881"/>
          </a:xfrm>
        </p:spPr>
        <p:txBody>
          <a:bodyPr>
            <a:normAutofit/>
          </a:bodyPr>
          <a:lstStyle/>
          <a:p>
            <a:pPr marL="0" indent="0" algn="just">
              <a:buNone/>
            </a:pPr>
            <a:r>
              <a:rPr lang="en-GB" sz="2000" dirty="0"/>
              <a:t>Clause 6 of</a:t>
            </a:r>
            <a:r>
              <a:rPr lang="en-GB" sz="2000" b="1" dirty="0"/>
              <a:t> IS 14751</a:t>
            </a:r>
            <a:r>
              <a:rPr lang="en-GB" sz="2000" dirty="0"/>
              <a:t>: </a:t>
            </a:r>
            <a:r>
              <a:rPr lang="en-GB" sz="2000" b="1" dirty="0"/>
              <a:t>1999/IS0 11086</a:t>
            </a:r>
            <a:r>
              <a:rPr lang="en-GB" sz="2000" dirty="0"/>
              <a:t>: defines the following types of combined cycle systems:</a:t>
            </a:r>
          </a:p>
          <a:p>
            <a:pPr algn="just"/>
            <a:endParaRPr lang="en-GB" sz="2000" dirty="0"/>
          </a:p>
          <a:p>
            <a:pPr algn="just"/>
            <a:r>
              <a:rPr lang="en-GB" sz="2000" b="1" dirty="0"/>
              <a:t>Un-fired combined cycle: </a:t>
            </a:r>
            <a:r>
              <a:rPr lang="en-GB" sz="2000" dirty="0"/>
              <a:t>Combined thermodynamic cycle in which all of the heat is added in the gas turbine portion of the cycle.</a:t>
            </a:r>
          </a:p>
          <a:p>
            <a:pPr marL="0" indent="0" algn="just">
              <a:buNone/>
            </a:pPr>
            <a:r>
              <a:rPr lang="en-GB" sz="1800" i="1" dirty="0"/>
              <a:t>In general, this is the most efficient of the various combined cycles since heat is added at the higher temperature level of the gas turbine cycle.</a:t>
            </a:r>
          </a:p>
          <a:p>
            <a:pPr marL="0" indent="0" algn="just">
              <a:buNone/>
            </a:pPr>
            <a:endParaRPr lang="en-GB" sz="1800" i="1" dirty="0"/>
          </a:p>
          <a:p>
            <a:pPr algn="just"/>
            <a:r>
              <a:rPr lang="en-GB" sz="2000" b="1" dirty="0"/>
              <a:t>Supplementary fired combined cycle: </a:t>
            </a:r>
            <a:r>
              <a:rPr lang="en-GB" sz="2000" dirty="0"/>
              <a:t>Combined thermodynamic cycle in which a portion the heat is added to the cycle after the working fluid has passed through the gas turbine</a:t>
            </a:r>
          </a:p>
          <a:p>
            <a:pPr marL="0" indent="0" algn="just">
              <a:buNone/>
            </a:pPr>
            <a:r>
              <a:rPr lang="en-GB" sz="1800" i="1" dirty="0"/>
              <a:t>In general, the output from the combined cycle is significantly enhanced by supplementary firing to the slight detriment of cycle efficiency.</a:t>
            </a:r>
          </a:p>
          <a:p>
            <a:pPr marL="0" indent="0" algn="just">
              <a:buNone/>
            </a:pPr>
            <a:endParaRPr lang="en-GB" sz="1800" i="1" dirty="0"/>
          </a:p>
          <a:p>
            <a:pPr algn="just"/>
            <a:r>
              <a:rPr lang="en-GB" sz="2000" b="1" dirty="0"/>
              <a:t>Fully fired combined cycle: </a:t>
            </a:r>
            <a:r>
              <a:rPr lang="en-GB" sz="2000" dirty="0"/>
              <a:t>Supplementary fired combined cycle in which substantially all of the oxygen in the working fluid is combined with the fuel.</a:t>
            </a:r>
            <a:endParaRPr lang="en-GB" sz="1600" dirty="0"/>
          </a:p>
        </p:txBody>
      </p:sp>
    </p:spTree>
    <p:extLst>
      <p:ext uri="{BB962C8B-B14F-4D97-AF65-F5344CB8AC3E}">
        <p14:creationId xmlns:p14="http://schemas.microsoft.com/office/powerpoint/2010/main" val="3964758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F831-35A9-45E9-B7FB-3D54B64DC7FE}"/>
              </a:ext>
            </a:extLst>
          </p:cNvPr>
          <p:cNvSpPr>
            <a:spLocks noGrp="1"/>
          </p:cNvSpPr>
          <p:nvPr>
            <p:ph type="title"/>
          </p:nvPr>
        </p:nvSpPr>
        <p:spPr>
          <a:xfrm>
            <a:off x="7243482" y="6131859"/>
            <a:ext cx="4876800" cy="645458"/>
          </a:xfrm>
        </p:spPr>
        <p:txBody>
          <a:bodyPr>
            <a:normAutofit/>
          </a:bodyPr>
          <a:lstStyle/>
          <a:p>
            <a:pPr algn="ctr"/>
            <a:r>
              <a:rPr lang="en-GB" sz="2000" b="1" i="1" dirty="0">
                <a:solidFill>
                  <a:schemeClr val="accent1"/>
                </a:solidFill>
              </a:rPr>
              <a:t>Reference (IS 14751</a:t>
            </a:r>
            <a:r>
              <a:rPr lang="en-GB" sz="2000" i="1" dirty="0">
                <a:solidFill>
                  <a:schemeClr val="accent1"/>
                </a:solidFill>
              </a:rPr>
              <a:t>: </a:t>
            </a:r>
            <a:r>
              <a:rPr lang="en-GB" sz="2000" b="1" i="1" dirty="0">
                <a:solidFill>
                  <a:schemeClr val="accent1"/>
                </a:solidFill>
              </a:rPr>
              <a:t>1999/IS0 11086</a:t>
            </a:r>
            <a:r>
              <a:rPr lang="en-GB" sz="2000" i="1" dirty="0">
                <a:solidFill>
                  <a:schemeClr val="accent1"/>
                </a:solidFill>
              </a:rPr>
              <a:t>: </a:t>
            </a:r>
            <a:r>
              <a:rPr lang="en-GB" sz="2000" b="1" i="1" dirty="0">
                <a:solidFill>
                  <a:schemeClr val="accent1"/>
                </a:solidFill>
              </a:rPr>
              <a:t>1996)</a:t>
            </a:r>
          </a:p>
        </p:txBody>
      </p:sp>
      <p:pic>
        <p:nvPicPr>
          <p:cNvPr id="5" name="Content Placeholder 4">
            <a:extLst>
              <a:ext uri="{FF2B5EF4-FFF2-40B4-BE49-F238E27FC236}">
                <a16:creationId xmlns:a16="http://schemas.microsoft.com/office/drawing/2014/main" id="{7C2533D3-9DF2-4842-ADDE-07E99E8CDF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599" y="564738"/>
            <a:ext cx="9036425" cy="55646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247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67DB61-9334-47F6-8BA8-26DC171B4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06" y="170330"/>
            <a:ext cx="9842882" cy="5873448"/>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435BFFBC-DB19-4A8D-A5AC-B4FA757E9931}"/>
              </a:ext>
            </a:extLst>
          </p:cNvPr>
          <p:cNvSpPr txBox="1">
            <a:spLocks/>
          </p:cNvSpPr>
          <p:nvPr/>
        </p:nvSpPr>
        <p:spPr>
          <a:xfrm>
            <a:off x="7234518" y="6140823"/>
            <a:ext cx="4885764" cy="636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i="1" dirty="0">
                <a:solidFill>
                  <a:schemeClr val="accent1"/>
                </a:solidFill>
              </a:rPr>
              <a:t>Reference (IS 14751</a:t>
            </a:r>
            <a:r>
              <a:rPr lang="en-GB" sz="2000" i="1" dirty="0">
                <a:solidFill>
                  <a:schemeClr val="accent1"/>
                </a:solidFill>
              </a:rPr>
              <a:t>: </a:t>
            </a:r>
            <a:r>
              <a:rPr lang="en-GB" sz="2000" b="1" i="1" dirty="0">
                <a:solidFill>
                  <a:schemeClr val="accent1"/>
                </a:solidFill>
              </a:rPr>
              <a:t>1999/IS0 11086</a:t>
            </a:r>
            <a:r>
              <a:rPr lang="en-GB" sz="2000" i="1" dirty="0">
                <a:solidFill>
                  <a:schemeClr val="accent1"/>
                </a:solidFill>
              </a:rPr>
              <a:t>: </a:t>
            </a:r>
            <a:r>
              <a:rPr lang="en-GB" sz="2000" b="1" i="1" dirty="0">
                <a:solidFill>
                  <a:schemeClr val="accent1"/>
                </a:solidFill>
              </a:rPr>
              <a:t>1996)</a:t>
            </a:r>
          </a:p>
        </p:txBody>
      </p:sp>
    </p:spTree>
    <p:extLst>
      <p:ext uri="{BB962C8B-B14F-4D97-AF65-F5344CB8AC3E}">
        <p14:creationId xmlns:p14="http://schemas.microsoft.com/office/powerpoint/2010/main" val="1122873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672080-C9BC-4CEE-8BC6-9C5DD5F38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529" y="471900"/>
            <a:ext cx="10000129" cy="5348622"/>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DEF8E2E0-892D-408F-A3D0-DE90899D6F6D}"/>
              </a:ext>
            </a:extLst>
          </p:cNvPr>
          <p:cNvSpPr txBox="1">
            <a:spLocks/>
          </p:cNvSpPr>
          <p:nvPr/>
        </p:nvSpPr>
        <p:spPr>
          <a:xfrm>
            <a:off x="7234518" y="6140823"/>
            <a:ext cx="4885764" cy="636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i="1" dirty="0">
                <a:solidFill>
                  <a:schemeClr val="accent1"/>
                </a:solidFill>
              </a:rPr>
              <a:t>Reference (IS 14751</a:t>
            </a:r>
            <a:r>
              <a:rPr lang="en-GB" sz="2000" i="1" dirty="0">
                <a:solidFill>
                  <a:schemeClr val="accent1"/>
                </a:solidFill>
              </a:rPr>
              <a:t>: </a:t>
            </a:r>
            <a:r>
              <a:rPr lang="en-GB" sz="2000" b="1" i="1" dirty="0">
                <a:solidFill>
                  <a:schemeClr val="accent1"/>
                </a:solidFill>
              </a:rPr>
              <a:t>1999/IS0 11086</a:t>
            </a:r>
            <a:r>
              <a:rPr lang="en-GB" sz="2000" i="1" dirty="0">
                <a:solidFill>
                  <a:schemeClr val="accent1"/>
                </a:solidFill>
              </a:rPr>
              <a:t>: </a:t>
            </a:r>
            <a:r>
              <a:rPr lang="en-GB" sz="2000" b="1" i="1" dirty="0">
                <a:solidFill>
                  <a:schemeClr val="accent1"/>
                </a:solidFill>
              </a:rPr>
              <a:t>1996)</a:t>
            </a:r>
          </a:p>
        </p:txBody>
      </p:sp>
    </p:spTree>
    <p:extLst>
      <p:ext uri="{BB962C8B-B14F-4D97-AF65-F5344CB8AC3E}">
        <p14:creationId xmlns:p14="http://schemas.microsoft.com/office/powerpoint/2010/main" val="1407201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F1E459-99CC-4879-8D10-1BEE0D28D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681" y="322730"/>
            <a:ext cx="8892989" cy="5709078"/>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BA6649B4-3B36-41D0-B59B-946FC6610C7D}"/>
              </a:ext>
            </a:extLst>
          </p:cNvPr>
          <p:cNvSpPr txBox="1">
            <a:spLocks/>
          </p:cNvSpPr>
          <p:nvPr/>
        </p:nvSpPr>
        <p:spPr>
          <a:xfrm>
            <a:off x="7234518" y="6140823"/>
            <a:ext cx="4885764" cy="636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i="1" dirty="0">
                <a:solidFill>
                  <a:schemeClr val="accent1"/>
                </a:solidFill>
              </a:rPr>
              <a:t>Reference (IS 14751</a:t>
            </a:r>
            <a:r>
              <a:rPr lang="en-GB" sz="2000" i="1" dirty="0">
                <a:solidFill>
                  <a:schemeClr val="accent1"/>
                </a:solidFill>
              </a:rPr>
              <a:t>: </a:t>
            </a:r>
            <a:r>
              <a:rPr lang="en-GB" sz="2000" b="1" i="1" dirty="0">
                <a:solidFill>
                  <a:schemeClr val="accent1"/>
                </a:solidFill>
              </a:rPr>
              <a:t>1999/IS0 11086</a:t>
            </a:r>
            <a:r>
              <a:rPr lang="en-GB" sz="2000" i="1" dirty="0">
                <a:solidFill>
                  <a:schemeClr val="accent1"/>
                </a:solidFill>
              </a:rPr>
              <a:t>: </a:t>
            </a:r>
            <a:r>
              <a:rPr lang="en-GB" sz="2000" b="1" i="1" dirty="0">
                <a:solidFill>
                  <a:schemeClr val="accent1"/>
                </a:solidFill>
              </a:rPr>
              <a:t>1996)</a:t>
            </a:r>
          </a:p>
        </p:txBody>
      </p:sp>
    </p:spTree>
    <p:extLst>
      <p:ext uri="{BB962C8B-B14F-4D97-AF65-F5344CB8AC3E}">
        <p14:creationId xmlns:p14="http://schemas.microsoft.com/office/powerpoint/2010/main" val="414095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a:ea typeface="+mn-ea"/>
              <a:cs typeface="+mn-cs"/>
            </a:endParaRPr>
          </a:p>
        </p:txBody>
      </p:sp>
      <p:sp>
        <p:nvSpPr>
          <p:cNvPr id="26" name="Freeform: Shape 25">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a:ea typeface="+mn-ea"/>
              <a:cs typeface="+mn-cs"/>
            </a:endParaRPr>
          </a:p>
        </p:txBody>
      </p:sp>
      <p:sp>
        <p:nvSpPr>
          <p:cNvPr id="4" name="Content Placeholder 3">
            <a:extLst>
              <a:ext uri="{FF2B5EF4-FFF2-40B4-BE49-F238E27FC236}">
                <a16:creationId xmlns:a16="http://schemas.microsoft.com/office/drawing/2014/main" id="{464FC746-32B5-4533-3A71-5238D15C76FC}"/>
              </a:ext>
            </a:extLst>
          </p:cNvPr>
          <p:cNvSpPr>
            <a:spLocks noGrp="1"/>
          </p:cNvSpPr>
          <p:nvPr>
            <p:ph idx="1"/>
          </p:nvPr>
        </p:nvSpPr>
        <p:spPr>
          <a:xfrm>
            <a:off x="2762450" y="275666"/>
            <a:ext cx="8989995" cy="6259887"/>
          </a:xfrm>
        </p:spPr>
        <p:txBody>
          <a:bodyPr>
            <a:normAutofit fontScale="92500"/>
          </a:bodyPr>
          <a:lstStyle/>
          <a:p>
            <a:pPr marL="0" indent="0" algn="just">
              <a:buNone/>
            </a:pPr>
            <a:r>
              <a:rPr lang="en-US" sz="2400" dirty="0">
                <a:latin typeface="Calibri" panose="020F0502020204030204" pitchFamily="34" charset="0"/>
                <a:ea typeface="Calibri" panose="020F0502020204030204" pitchFamily="34" charset="0"/>
                <a:cs typeface="Calibri" panose="020F0502020204030204" pitchFamily="34" charset="0"/>
              </a:rPr>
              <a:t>Indian Standards (IS) for Gas Turbines, developed by the Bureau of Indian Standards (BIS), play a crucial role in ensuring the quality, safety, and performance across various industrial applications. </a:t>
            </a:r>
          </a:p>
          <a:p>
            <a:pPr marL="0" indent="0" algn="just">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sz="2400" dirty="0">
                <a:latin typeface="Calibri" panose="020F0502020204030204" pitchFamily="34" charset="0"/>
                <a:ea typeface="Calibri" panose="020F0502020204030204" pitchFamily="34" charset="0"/>
                <a:cs typeface="Calibri" panose="020F0502020204030204" pitchFamily="34" charset="0"/>
              </a:rPr>
              <a:t>This lecture aims to deal with : </a:t>
            </a:r>
          </a:p>
          <a:p>
            <a:pPr marL="514350" indent="-514350" algn="just">
              <a:buAutoNum type="romanLcParenBoth"/>
            </a:pPr>
            <a:r>
              <a:rPr lang="en-US" sz="2400" dirty="0">
                <a:latin typeface="Calibri" panose="020F0502020204030204" pitchFamily="34" charset="0"/>
                <a:ea typeface="Calibri" panose="020F0502020204030204" pitchFamily="34" charset="0"/>
                <a:cs typeface="Calibri" panose="020F0502020204030204" pitchFamily="34" charset="0"/>
              </a:rPr>
              <a:t>General information about turbomachinery</a:t>
            </a:r>
          </a:p>
          <a:p>
            <a:pPr marL="514350" indent="-514350" algn="just">
              <a:buFont typeface="Arial" panose="020B0604020202020204" pitchFamily="34" charset="0"/>
              <a:buAutoNum type="romanLcParenBoth"/>
            </a:pPr>
            <a:r>
              <a:rPr lang="en-US" sz="2400" kern="0" spc="-97" dirty="0">
                <a:solidFill>
                  <a:srgbClr val="000000"/>
                </a:solidFill>
                <a:latin typeface="Calibri" panose="020F0502020204030204" pitchFamily="34" charset="0"/>
                <a:ea typeface="Calibri" panose="020F0502020204030204" pitchFamily="34" charset="0"/>
                <a:cs typeface="Calibri" panose="020F0502020204030204" pitchFamily="34" charset="0"/>
              </a:rPr>
              <a:t>Standardization Efforts in the Industry</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514350" indent="-514350" algn="just">
              <a:buAutoNum type="romanLcParenBoth"/>
            </a:pPr>
            <a:r>
              <a:rPr lang="en-US" sz="2400" dirty="0">
                <a:latin typeface="Calibri" panose="020F0502020204030204" pitchFamily="34" charset="0"/>
                <a:ea typeface="Calibri" panose="020F0502020204030204" pitchFamily="34" charset="0"/>
                <a:cs typeface="Calibri" panose="020F0502020204030204" pitchFamily="34" charset="0"/>
              </a:rPr>
              <a:t>Real-world implement-ability, and their linkage with the manufacturing process.</a:t>
            </a:r>
          </a:p>
          <a:p>
            <a:pPr marL="514350" indent="-514350" algn="just">
              <a:buAutoNum type="romanLcParenBoth"/>
            </a:pPr>
            <a:r>
              <a:rPr lang="en-IN" sz="2400" kern="100" dirty="0">
                <a:latin typeface="Calibri" panose="020F0502020204030204" pitchFamily="34" charset="0"/>
                <a:ea typeface="Calibri" panose="020F0502020204030204" pitchFamily="34" charset="0"/>
                <a:cs typeface="Calibri" panose="020F0502020204030204" pitchFamily="34" charset="0"/>
              </a:rPr>
              <a:t>Understanding of Turbines through Standards</a:t>
            </a:r>
          </a:p>
          <a:p>
            <a:pPr marL="514350" indent="-514350" algn="just">
              <a:buAutoNum type="romanLcParenBoth"/>
            </a:pPr>
            <a:r>
              <a:rPr lang="en-GB" sz="2400" dirty="0">
                <a:latin typeface="Calibri" panose="020F0502020204030204" pitchFamily="34" charset="0"/>
                <a:ea typeface="Calibri" panose="020F0502020204030204" pitchFamily="34" charset="0"/>
                <a:cs typeface="Calibri" panose="020F0502020204030204" pitchFamily="34" charset="0"/>
              </a:rPr>
              <a:t>How Indian Standards delineate the operational principles of turbines, encompassing their classification, applications, and acceptance criteria, as well as the functional and operational tests, potential safety hazards, and requisite standards included in the course curriculum.</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sz="2400" dirty="0">
                <a:latin typeface="Calibri" panose="020F0502020204030204" pitchFamily="34" charset="0"/>
                <a:ea typeface="Calibri" panose="020F0502020204030204" pitchFamily="34" charset="0"/>
                <a:cs typeface="Calibri" panose="020F0502020204030204" pitchFamily="34" charset="0"/>
              </a:rPr>
              <a:t>By the end of this lecture, participants will appreciate the importance of these standards, identify areas for improvement, and understand the value of participating in the standardization process.</a:t>
            </a:r>
            <a:endParaRPr lang="en-IN" sz="4000" dirty="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653C0DC6-405B-73A2-16B8-94DAC9549535}"/>
              </a:ext>
            </a:extLst>
          </p:cNvPr>
          <p:cNvSpPr/>
          <p:nvPr/>
        </p:nvSpPr>
        <p:spPr>
          <a:xfrm>
            <a:off x="-1" y="0"/>
            <a:ext cx="247985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ora" pitchFamily="2" charset="0"/>
                <a:ea typeface="+mn-ea"/>
                <a:cs typeface="+mn-cs"/>
              </a:rPr>
              <a:t>“We can create a more sustainable, cleaner and safer world by making wiser energy choices”</a:t>
            </a:r>
          </a:p>
        </p:txBody>
      </p:sp>
    </p:spTree>
    <p:extLst>
      <p:ext uri="{BB962C8B-B14F-4D97-AF65-F5344CB8AC3E}">
        <p14:creationId xmlns:p14="http://schemas.microsoft.com/office/powerpoint/2010/main" val="173958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08173E3-C83F-45B5-A47C-E181C86B3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790" y="80684"/>
            <a:ext cx="8631479" cy="6060139"/>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E75DB5B6-8012-4B47-B596-4A2C1B28D7B6}"/>
              </a:ext>
            </a:extLst>
          </p:cNvPr>
          <p:cNvSpPr txBox="1">
            <a:spLocks/>
          </p:cNvSpPr>
          <p:nvPr/>
        </p:nvSpPr>
        <p:spPr>
          <a:xfrm>
            <a:off x="7234518" y="6140823"/>
            <a:ext cx="4885764" cy="636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i="1" dirty="0">
                <a:solidFill>
                  <a:schemeClr val="accent1"/>
                </a:solidFill>
              </a:rPr>
              <a:t>Reference (IS 14751</a:t>
            </a:r>
            <a:r>
              <a:rPr lang="en-GB" sz="2000" i="1" dirty="0">
                <a:solidFill>
                  <a:schemeClr val="accent1"/>
                </a:solidFill>
              </a:rPr>
              <a:t>: </a:t>
            </a:r>
            <a:r>
              <a:rPr lang="en-GB" sz="2000" b="1" i="1" dirty="0">
                <a:solidFill>
                  <a:schemeClr val="accent1"/>
                </a:solidFill>
              </a:rPr>
              <a:t>1999/IS0 11086</a:t>
            </a:r>
            <a:r>
              <a:rPr lang="en-GB" sz="2000" i="1" dirty="0">
                <a:solidFill>
                  <a:schemeClr val="accent1"/>
                </a:solidFill>
              </a:rPr>
              <a:t>: </a:t>
            </a:r>
            <a:r>
              <a:rPr lang="en-GB" sz="2000" b="1" i="1" dirty="0">
                <a:solidFill>
                  <a:schemeClr val="accent1"/>
                </a:solidFill>
              </a:rPr>
              <a:t>1996)</a:t>
            </a:r>
          </a:p>
        </p:txBody>
      </p:sp>
    </p:spTree>
    <p:extLst>
      <p:ext uri="{BB962C8B-B14F-4D97-AF65-F5344CB8AC3E}">
        <p14:creationId xmlns:p14="http://schemas.microsoft.com/office/powerpoint/2010/main" val="2860670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FF7D-0F80-4CAA-AD89-503453F0155B}"/>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45274F0C-BE0E-46CB-9C39-B566603ACE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023" y="223940"/>
            <a:ext cx="8901953" cy="6067698"/>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D608AA21-1F8D-4125-9A91-55BCD8F06A17}"/>
              </a:ext>
            </a:extLst>
          </p:cNvPr>
          <p:cNvSpPr txBox="1">
            <a:spLocks/>
          </p:cNvSpPr>
          <p:nvPr/>
        </p:nvSpPr>
        <p:spPr>
          <a:xfrm>
            <a:off x="7234518" y="6140823"/>
            <a:ext cx="4885764" cy="636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i="1" dirty="0">
                <a:solidFill>
                  <a:schemeClr val="accent1"/>
                </a:solidFill>
              </a:rPr>
              <a:t>Reference (IS 14751</a:t>
            </a:r>
            <a:r>
              <a:rPr lang="en-GB" sz="2000" i="1" dirty="0">
                <a:solidFill>
                  <a:schemeClr val="accent1"/>
                </a:solidFill>
              </a:rPr>
              <a:t>: </a:t>
            </a:r>
            <a:r>
              <a:rPr lang="en-GB" sz="2000" b="1" i="1" dirty="0">
                <a:solidFill>
                  <a:schemeClr val="accent1"/>
                </a:solidFill>
              </a:rPr>
              <a:t>1999/IS0 11086</a:t>
            </a:r>
            <a:r>
              <a:rPr lang="en-GB" sz="2000" i="1" dirty="0">
                <a:solidFill>
                  <a:schemeClr val="accent1"/>
                </a:solidFill>
              </a:rPr>
              <a:t>: </a:t>
            </a:r>
            <a:r>
              <a:rPr lang="en-GB" sz="2000" b="1" i="1" dirty="0">
                <a:solidFill>
                  <a:schemeClr val="accent1"/>
                </a:solidFill>
              </a:rPr>
              <a:t>1996)</a:t>
            </a:r>
          </a:p>
        </p:txBody>
      </p:sp>
    </p:spTree>
    <p:extLst>
      <p:ext uri="{BB962C8B-B14F-4D97-AF65-F5344CB8AC3E}">
        <p14:creationId xmlns:p14="http://schemas.microsoft.com/office/powerpoint/2010/main" val="1710501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166B86-746E-408E-996E-5727AD726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870" y="212725"/>
            <a:ext cx="8261817" cy="6053211"/>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A04E8FD5-A811-42FA-93B4-9FB73D5C8678}"/>
              </a:ext>
            </a:extLst>
          </p:cNvPr>
          <p:cNvSpPr txBox="1">
            <a:spLocks/>
          </p:cNvSpPr>
          <p:nvPr/>
        </p:nvSpPr>
        <p:spPr>
          <a:xfrm>
            <a:off x="7234518" y="6140823"/>
            <a:ext cx="4885764" cy="636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i="1" dirty="0">
                <a:solidFill>
                  <a:schemeClr val="accent1"/>
                </a:solidFill>
              </a:rPr>
              <a:t>Reference (IS 14751</a:t>
            </a:r>
            <a:r>
              <a:rPr lang="en-GB" sz="2000" i="1" dirty="0">
                <a:solidFill>
                  <a:schemeClr val="accent1"/>
                </a:solidFill>
              </a:rPr>
              <a:t>: </a:t>
            </a:r>
            <a:r>
              <a:rPr lang="en-GB" sz="2000" b="1" i="1" dirty="0">
                <a:solidFill>
                  <a:schemeClr val="accent1"/>
                </a:solidFill>
              </a:rPr>
              <a:t>1999/IS0 11086</a:t>
            </a:r>
            <a:r>
              <a:rPr lang="en-GB" sz="2000" i="1" dirty="0">
                <a:solidFill>
                  <a:schemeClr val="accent1"/>
                </a:solidFill>
              </a:rPr>
              <a:t>: </a:t>
            </a:r>
            <a:r>
              <a:rPr lang="en-GB" sz="2000" b="1" i="1" dirty="0">
                <a:solidFill>
                  <a:schemeClr val="accent1"/>
                </a:solidFill>
              </a:rPr>
              <a:t>1996)</a:t>
            </a:r>
          </a:p>
        </p:txBody>
      </p:sp>
    </p:spTree>
    <p:extLst>
      <p:ext uri="{BB962C8B-B14F-4D97-AF65-F5344CB8AC3E}">
        <p14:creationId xmlns:p14="http://schemas.microsoft.com/office/powerpoint/2010/main" val="1155884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6B7F8B-C7DE-4971-9E24-488F4125D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033" y="216651"/>
            <a:ext cx="8485934" cy="6121396"/>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55CDBC7D-D536-444A-A075-FF48BEEBD80B}"/>
              </a:ext>
            </a:extLst>
          </p:cNvPr>
          <p:cNvSpPr txBox="1">
            <a:spLocks/>
          </p:cNvSpPr>
          <p:nvPr/>
        </p:nvSpPr>
        <p:spPr>
          <a:xfrm>
            <a:off x="7234518" y="6338047"/>
            <a:ext cx="4885764" cy="4392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i="1" dirty="0">
                <a:solidFill>
                  <a:schemeClr val="accent1"/>
                </a:solidFill>
              </a:rPr>
              <a:t>Reference (IS 14751</a:t>
            </a:r>
            <a:r>
              <a:rPr lang="en-GB" sz="2000" i="1" dirty="0">
                <a:solidFill>
                  <a:schemeClr val="accent1"/>
                </a:solidFill>
              </a:rPr>
              <a:t>: </a:t>
            </a:r>
            <a:r>
              <a:rPr lang="en-GB" sz="2000" b="1" i="1" dirty="0">
                <a:solidFill>
                  <a:schemeClr val="accent1"/>
                </a:solidFill>
              </a:rPr>
              <a:t>1999/IS0 11086</a:t>
            </a:r>
            <a:r>
              <a:rPr lang="en-GB" sz="2000" i="1" dirty="0">
                <a:solidFill>
                  <a:schemeClr val="accent1"/>
                </a:solidFill>
              </a:rPr>
              <a:t>: </a:t>
            </a:r>
            <a:r>
              <a:rPr lang="en-GB" sz="2000" b="1" i="1" dirty="0">
                <a:solidFill>
                  <a:schemeClr val="accent1"/>
                </a:solidFill>
              </a:rPr>
              <a:t>1996)</a:t>
            </a:r>
          </a:p>
        </p:txBody>
      </p:sp>
    </p:spTree>
    <p:extLst>
      <p:ext uri="{BB962C8B-B14F-4D97-AF65-F5344CB8AC3E}">
        <p14:creationId xmlns:p14="http://schemas.microsoft.com/office/powerpoint/2010/main" val="2070316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9F86-BAD0-4E47-9321-8EF62C7A736F}"/>
              </a:ext>
            </a:extLst>
          </p:cNvPr>
          <p:cNvSpPr>
            <a:spLocks noGrp="1"/>
          </p:cNvSpPr>
          <p:nvPr>
            <p:ph type="title"/>
          </p:nvPr>
        </p:nvSpPr>
        <p:spPr>
          <a:xfrm>
            <a:off x="838200" y="365126"/>
            <a:ext cx="10515600" cy="558240"/>
          </a:xfrm>
          <a:solidFill>
            <a:schemeClr val="accent1"/>
          </a:solidFill>
        </p:spPr>
        <p:txBody>
          <a:bodyPr>
            <a:normAutofit fontScale="90000"/>
          </a:body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&amp; Acceptance Criteria</a:t>
            </a:r>
          </a:p>
        </p:txBody>
      </p:sp>
      <p:sp>
        <p:nvSpPr>
          <p:cNvPr id="3" name="Content Placeholder 2">
            <a:extLst>
              <a:ext uri="{FF2B5EF4-FFF2-40B4-BE49-F238E27FC236}">
                <a16:creationId xmlns:a16="http://schemas.microsoft.com/office/drawing/2014/main" id="{96830BFA-D181-4A09-9315-24CE562ADE3C}"/>
              </a:ext>
            </a:extLst>
          </p:cNvPr>
          <p:cNvSpPr>
            <a:spLocks noGrp="1"/>
          </p:cNvSpPr>
          <p:nvPr>
            <p:ph idx="1"/>
          </p:nvPr>
        </p:nvSpPr>
        <p:spPr>
          <a:xfrm>
            <a:off x="838200" y="1180166"/>
            <a:ext cx="10515600" cy="5122022"/>
          </a:xfrm>
        </p:spPr>
        <p:txBody>
          <a:bodyPr>
            <a:noAutofit/>
          </a:bodyPr>
          <a:lstStyle/>
          <a:p>
            <a:pPr marL="0" lvl="0" indent="0" algn="just">
              <a:buNone/>
            </a:pPr>
            <a:r>
              <a:rPr lang="en-GB" sz="1800" b="1" dirty="0"/>
              <a:t>IS 15666 (Part 2): 2006/ISO 3977-2:1997 (Gas turbines - Procurement: Part 2 standard reference conditions and ratings)</a:t>
            </a:r>
            <a:r>
              <a:rPr lang="en-GB" sz="1800" dirty="0"/>
              <a:t> prescribes standard ratings for gas turbines.</a:t>
            </a:r>
          </a:p>
          <a:p>
            <a:pPr algn="just"/>
            <a:r>
              <a:rPr lang="en-GB" sz="1800" dirty="0"/>
              <a:t>The output power of a given gas turbine at a given reference turbine inlet temperature is, in </a:t>
            </a:r>
            <a:r>
              <a:rPr lang="en-GB" sz="1800" dirty="0" err="1"/>
              <a:t>generaI</a:t>
            </a:r>
            <a:r>
              <a:rPr lang="en-GB" sz="1800" dirty="0"/>
              <a:t>, proportional to the absolute ambient pressure and is also greatly dependent on the air intake temperature (normally outside dry bulb temperature). Likewise, the output at a given air intake temperature is dependent on the reference turbine inlet temperature. </a:t>
            </a:r>
          </a:p>
          <a:p>
            <a:pPr algn="just"/>
            <a:r>
              <a:rPr lang="en-GB" sz="1800" dirty="0"/>
              <a:t>Steam or water injection may be used to increase the power output and to reduce the NOx emissions.</a:t>
            </a:r>
          </a:p>
          <a:p>
            <a:pPr algn="just"/>
            <a:r>
              <a:rPr lang="en-GB" sz="1800" dirty="0"/>
              <a:t>The performance ratings of gas turbines are assessed on the net specific energy of the fuel used, as follows:</a:t>
            </a:r>
          </a:p>
          <a:p>
            <a:pPr marL="0" indent="0" algn="just">
              <a:buNone/>
            </a:pPr>
            <a:r>
              <a:rPr lang="en-GB" sz="1800" dirty="0"/>
              <a:t>a) turbines intended for use on liquid fuel: 42000 kJ/kg;</a:t>
            </a:r>
          </a:p>
          <a:p>
            <a:pPr marL="0" indent="0" algn="just">
              <a:buNone/>
            </a:pPr>
            <a:r>
              <a:rPr lang="en-GB" sz="1800" dirty="0"/>
              <a:t>b) turbines intended for use on gaseous fuel (100 % methane): 50000 kJ/kg.</a:t>
            </a:r>
          </a:p>
          <a:p>
            <a:pPr marL="0" indent="0" algn="just">
              <a:buNone/>
            </a:pPr>
            <a:r>
              <a:rPr lang="en-GB" sz="1800" dirty="0"/>
              <a:t>The specific energy at constant pressure of the fuel, whether liquid, gaseous or solid, is based on a pressure of 101.3 kPa and a temperature of 15 </a:t>
            </a:r>
            <a:r>
              <a:rPr lang="en-GB" sz="1800" baseline="30000" dirty="0" err="1"/>
              <a:t>o</a:t>
            </a:r>
            <a:r>
              <a:rPr lang="en-GB" sz="1800" dirty="0" err="1"/>
              <a:t>C.</a:t>
            </a:r>
            <a:endParaRPr lang="en-GB" sz="1800" dirty="0"/>
          </a:p>
          <a:p>
            <a:pPr algn="just"/>
            <a:r>
              <a:rPr lang="en-GB" sz="1800" dirty="0"/>
              <a:t>If the fuel to be used for testing the gas turbine is different from that agreed between the purchaser and the manufacturer for service operation, a test fuel of a mutually agreed specification shall be used.</a:t>
            </a:r>
          </a:p>
          <a:p>
            <a:pPr marL="0" indent="0" algn="just">
              <a:buNone/>
            </a:pPr>
            <a:endParaRPr lang="en-GB" sz="1800" dirty="0"/>
          </a:p>
        </p:txBody>
      </p:sp>
    </p:spTree>
    <p:extLst>
      <p:ext uri="{BB962C8B-B14F-4D97-AF65-F5344CB8AC3E}">
        <p14:creationId xmlns:p14="http://schemas.microsoft.com/office/powerpoint/2010/main" val="607410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30BFA-D181-4A09-9315-24CE562ADE3C}"/>
              </a:ext>
            </a:extLst>
          </p:cNvPr>
          <p:cNvSpPr>
            <a:spLocks noGrp="1"/>
          </p:cNvSpPr>
          <p:nvPr>
            <p:ph idx="1"/>
          </p:nvPr>
        </p:nvSpPr>
        <p:spPr>
          <a:xfrm>
            <a:off x="838200" y="1180166"/>
            <a:ext cx="10515600" cy="4351338"/>
          </a:xfrm>
        </p:spPr>
        <p:txBody>
          <a:bodyPr>
            <a:noAutofit/>
          </a:bodyPr>
          <a:lstStyle/>
          <a:p>
            <a:pPr marL="0" indent="0" algn="just">
              <a:buNone/>
            </a:pPr>
            <a:r>
              <a:rPr lang="en-GB" sz="1800" b="1" i="1" dirty="0"/>
              <a:t>Classes</a:t>
            </a:r>
          </a:p>
          <a:p>
            <a:pPr marL="0" indent="0" algn="just">
              <a:buNone/>
            </a:pPr>
            <a:r>
              <a:rPr lang="en-GB" sz="1800" b="1" dirty="0"/>
              <a:t>Class A:</a:t>
            </a:r>
            <a:r>
              <a:rPr lang="en-GB" sz="1800" dirty="0"/>
              <a:t> operation up to and including 500 h per annum at reserve peak power rating;</a:t>
            </a:r>
          </a:p>
          <a:p>
            <a:pPr marL="0" indent="0" algn="just">
              <a:buNone/>
            </a:pPr>
            <a:r>
              <a:rPr lang="en-GB" sz="1800" b="1" dirty="0"/>
              <a:t>Class B:</a:t>
            </a:r>
            <a:r>
              <a:rPr lang="en-GB" sz="1800" dirty="0"/>
              <a:t> operation up to and including 2000 h per annum at peak power rating;</a:t>
            </a:r>
          </a:p>
          <a:p>
            <a:pPr marL="0" indent="0" algn="just">
              <a:buNone/>
            </a:pPr>
            <a:r>
              <a:rPr lang="en-GB" sz="1800" b="1" dirty="0"/>
              <a:t>Class C:</a:t>
            </a:r>
            <a:r>
              <a:rPr lang="en-GB" sz="1800" dirty="0"/>
              <a:t> operation up to and including 6000 h per annum at semi-base power rating;</a:t>
            </a:r>
          </a:p>
          <a:p>
            <a:pPr marL="0" indent="0" algn="just">
              <a:buNone/>
            </a:pPr>
            <a:r>
              <a:rPr lang="en-GB" sz="1800" b="1" dirty="0"/>
              <a:t>Class D:</a:t>
            </a:r>
            <a:r>
              <a:rPr lang="en-GB" sz="1800" dirty="0"/>
              <a:t> operation up to and including 8760 h per annum at base power rating.</a:t>
            </a:r>
          </a:p>
          <a:p>
            <a:pPr marL="0" indent="0" algn="just">
              <a:buNone/>
            </a:pPr>
            <a:r>
              <a:rPr lang="en-GB" sz="1800" b="1" i="1" dirty="0"/>
              <a:t>Ranges</a:t>
            </a:r>
          </a:p>
          <a:p>
            <a:pPr marL="0" indent="0" algn="just">
              <a:buNone/>
            </a:pPr>
            <a:r>
              <a:rPr lang="en-GB" sz="1800" b="1" dirty="0"/>
              <a:t>Range I:</a:t>
            </a:r>
            <a:r>
              <a:rPr lang="en-GB" sz="1800" dirty="0"/>
              <a:t> over 500 starts per annum average;</a:t>
            </a:r>
          </a:p>
          <a:p>
            <a:pPr marL="0" indent="0" algn="just">
              <a:buNone/>
            </a:pPr>
            <a:r>
              <a:rPr lang="en-GB" sz="1800" b="1" dirty="0"/>
              <a:t>Range II: </a:t>
            </a:r>
            <a:r>
              <a:rPr lang="en-GB" sz="1800" dirty="0"/>
              <a:t>up to 500 starts per annum average;</a:t>
            </a:r>
          </a:p>
          <a:p>
            <a:pPr marL="0" indent="0" algn="just">
              <a:buNone/>
            </a:pPr>
            <a:r>
              <a:rPr lang="en-GB" sz="1800" b="1" dirty="0"/>
              <a:t>Range III:</a:t>
            </a:r>
            <a:r>
              <a:rPr lang="en-GB" sz="1800" dirty="0"/>
              <a:t> up to 100 starts per annum average;</a:t>
            </a:r>
          </a:p>
          <a:p>
            <a:pPr marL="0" indent="0" algn="just">
              <a:buNone/>
            </a:pPr>
            <a:r>
              <a:rPr lang="en-GB" sz="1800" b="1" dirty="0"/>
              <a:t>Range IV: </a:t>
            </a:r>
            <a:r>
              <a:rPr lang="en-GB" sz="1800" dirty="0"/>
              <a:t>up to 25 starts per annum average;</a:t>
            </a:r>
          </a:p>
          <a:p>
            <a:pPr marL="0" indent="0" algn="just">
              <a:buNone/>
            </a:pPr>
            <a:r>
              <a:rPr lang="en-GB" sz="1800" b="1" dirty="0"/>
              <a:t>Range V:</a:t>
            </a:r>
            <a:r>
              <a:rPr lang="en-GB" sz="1800" dirty="0"/>
              <a:t> continuous operation without planned shutdown for inspection and/or maintenance within a specified period.</a:t>
            </a:r>
          </a:p>
        </p:txBody>
      </p:sp>
      <p:sp>
        <p:nvSpPr>
          <p:cNvPr id="4" name="Title 1">
            <a:extLst>
              <a:ext uri="{FF2B5EF4-FFF2-40B4-BE49-F238E27FC236}">
                <a16:creationId xmlns:a16="http://schemas.microsoft.com/office/drawing/2014/main" id="{01C8B41C-6D97-43C4-926B-E3847E3E8F7B}"/>
              </a:ext>
            </a:extLst>
          </p:cNvPr>
          <p:cNvSpPr txBox="1">
            <a:spLocks/>
          </p:cNvSpPr>
          <p:nvPr/>
        </p:nvSpPr>
        <p:spPr>
          <a:xfrm>
            <a:off x="838200" y="266514"/>
            <a:ext cx="10515600" cy="558240"/>
          </a:xfrm>
          <a:prstGeom prst="rect">
            <a:avLst/>
          </a:prstGeom>
          <a:solidFill>
            <a:schemeClr val="accent1"/>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&amp; Acceptance Criteria</a:t>
            </a:r>
          </a:p>
        </p:txBody>
      </p:sp>
    </p:spTree>
    <p:extLst>
      <p:ext uri="{BB962C8B-B14F-4D97-AF65-F5344CB8AC3E}">
        <p14:creationId xmlns:p14="http://schemas.microsoft.com/office/powerpoint/2010/main" val="3696217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30BFA-D181-4A09-9315-24CE562ADE3C}"/>
              </a:ext>
            </a:extLst>
          </p:cNvPr>
          <p:cNvSpPr>
            <a:spLocks noGrp="1"/>
          </p:cNvSpPr>
          <p:nvPr>
            <p:ph idx="1"/>
          </p:nvPr>
        </p:nvSpPr>
        <p:spPr>
          <a:xfrm>
            <a:off x="838200" y="1180166"/>
            <a:ext cx="10515600" cy="4351338"/>
          </a:xfrm>
        </p:spPr>
        <p:txBody>
          <a:bodyPr>
            <a:noAutofit/>
          </a:bodyPr>
          <a:lstStyle/>
          <a:p>
            <a:pPr marL="0" indent="0" algn="just">
              <a:buNone/>
            </a:pPr>
            <a:r>
              <a:rPr lang="en-GB" sz="1800" dirty="0"/>
              <a:t>IS 15666 (Part 2): 2006/ISO 3977-2:1997 specifies that unless specially agreed upon between the purchaser and the manufacturer, the net power rating of a gas turbine shall be specified under a combination of one of the classes with one of the ranges of an average number of starts per annum.</a:t>
            </a:r>
          </a:p>
          <a:p>
            <a:pPr marL="0" indent="0">
              <a:buNone/>
            </a:pPr>
            <a:r>
              <a:rPr lang="en-GB" sz="1800" b="1" dirty="0"/>
              <a:t>EXAMPLE</a:t>
            </a:r>
          </a:p>
          <a:p>
            <a:pPr marL="0" indent="0">
              <a:buNone/>
            </a:pPr>
            <a:r>
              <a:rPr lang="en-GB" sz="1800" dirty="0"/>
              <a:t>B-</a:t>
            </a:r>
            <a:r>
              <a:rPr lang="en-GB" sz="1800" dirty="0" err="1"/>
              <a:t>ll</a:t>
            </a:r>
            <a:r>
              <a:rPr lang="en-GB" sz="1800" dirty="0"/>
              <a:t> (Class B, Range II) refers to the operation of up to 2000 h per annum associated with any number of starts up to 500 per annum.</a:t>
            </a:r>
          </a:p>
          <a:p>
            <a:pPr marL="0" indent="0">
              <a:buNone/>
            </a:pPr>
            <a:r>
              <a:rPr lang="en-GB" sz="1800" b="1" dirty="0"/>
              <a:t> </a:t>
            </a:r>
            <a:endParaRPr lang="en-GB" sz="1800" dirty="0"/>
          </a:p>
          <a:p>
            <a:pPr marL="0" indent="0" algn="just">
              <a:buNone/>
            </a:pPr>
            <a:r>
              <a:rPr lang="en-GB" sz="1800" dirty="0"/>
              <a:t>Further, the manufacturer is also required to declare standard ratings, based on electrical power at the generator terminals or on turbine output shaft power under the standard reference conditions such as Air intake conditions, Exhaust conditions, Cooling water conditions (if applicable), and Working fluid heater or cooler, associated with the following operational modes:</a:t>
            </a:r>
          </a:p>
          <a:p>
            <a:r>
              <a:rPr lang="en-GB" sz="1800" dirty="0"/>
              <a:t> Standard peak load rating (2 000 h and 500 stats per annum average) Class B: Range II;</a:t>
            </a:r>
          </a:p>
          <a:p>
            <a:r>
              <a:rPr lang="en-GB" sz="1800" dirty="0"/>
              <a:t>Standard base load rating (8 760 h and 25 starts per annum average) Class D: Range IV.</a:t>
            </a:r>
          </a:p>
        </p:txBody>
      </p:sp>
      <p:sp>
        <p:nvSpPr>
          <p:cNvPr id="4" name="Title 1">
            <a:extLst>
              <a:ext uri="{FF2B5EF4-FFF2-40B4-BE49-F238E27FC236}">
                <a16:creationId xmlns:a16="http://schemas.microsoft.com/office/drawing/2014/main" id="{D0C6A803-1C5C-4564-81CB-A5718C25CEB0}"/>
              </a:ext>
            </a:extLst>
          </p:cNvPr>
          <p:cNvSpPr txBox="1">
            <a:spLocks/>
          </p:cNvSpPr>
          <p:nvPr/>
        </p:nvSpPr>
        <p:spPr>
          <a:xfrm>
            <a:off x="909918" y="311337"/>
            <a:ext cx="10515600" cy="558240"/>
          </a:xfrm>
          <a:prstGeom prst="rect">
            <a:avLst/>
          </a:prstGeom>
          <a:solidFill>
            <a:schemeClr val="accent1"/>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a:solidFill>
                  <a:schemeClr val="bg1"/>
                </a:solidFill>
                <a:latin typeface="Calibri" panose="020F0502020204030204" pitchFamily="34" charset="0"/>
                <a:ea typeface="Calibri" panose="020F0502020204030204" pitchFamily="34" charset="0"/>
                <a:cs typeface="Calibri" panose="020F0502020204030204" pitchFamily="34" charset="0"/>
              </a:rPr>
              <a:t>Application &amp; Acceptance Criteria</a:t>
            </a:r>
            <a:endPar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0713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30BFA-D181-4A09-9315-24CE562ADE3C}"/>
              </a:ext>
            </a:extLst>
          </p:cNvPr>
          <p:cNvSpPr>
            <a:spLocks noGrp="1"/>
          </p:cNvSpPr>
          <p:nvPr>
            <p:ph idx="1"/>
          </p:nvPr>
        </p:nvSpPr>
        <p:spPr>
          <a:xfrm>
            <a:off x="838200" y="1180166"/>
            <a:ext cx="10515600" cy="4351338"/>
          </a:xfrm>
        </p:spPr>
        <p:txBody>
          <a:bodyPr>
            <a:noAutofit/>
          </a:bodyPr>
          <a:lstStyle/>
          <a:p>
            <a:pPr marL="0" indent="0" algn="just">
              <a:buNone/>
            </a:pPr>
            <a:r>
              <a:rPr lang="en-GB" sz="1800" dirty="0"/>
              <a:t>IS 15666: Part 8:2006 (Gas turbines - Procurement: Part 8 inspection, testing, installation and commissioning) defines general terms related to inspection, test, witnessed &amp; observed.</a:t>
            </a:r>
          </a:p>
          <a:p>
            <a:pPr marL="0" indent="0" algn="just">
              <a:buNone/>
            </a:pPr>
            <a:endParaRPr lang="en-GB" sz="1800" dirty="0"/>
          </a:p>
          <a:p>
            <a:pPr algn="just"/>
            <a:r>
              <a:rPr lang="en-GB" sz="1800" b="1" i="1" dirty="0"/>
              <a:t>Inspection</a:t>
            </a:r>
          </a:p>
          <a:p>
            <a:pPr marL="0" indent="0" algn="just">
              <a:buNone/>
            </a:pPr>
            <a:r>
              <a:rPr lang="en-GB" sz="1800" dirty="0"/>
              <a:t>	Process by which it is demonstrated that materials, components, assemblies or complete packages 	satisfy one or more particular specification requirements of the packager or purchaser</a:t>
            </a:r>
          </a:p>
          <a:p>
            <a:pPr marL="0" indent="0" algn="just">
              <a:buNone/>
            </a:pPr>
            <a:r>
              <a:rPr lang="en-GB" sz="1800" i="1" dirty="0"/>
              <a:t>	This may include </a:t>
            </a:r>
            <a:r>
              <a:rPr lang="en-GB" sz="1800" i="1" dirty="0" err="1"/>
              <a:t>verificational</a:t>
            </a:r>
            <a:r>
              <a:rPr lang="en-GB" sz="1800" i="1" dirty="0"/>
              <a:t> documentation, reports, material certificates, chemical analyses, 	physical or dimensional checks, build records, visual checks and/or results of documented inspections 	and tests including any other non-destructive evaluation(NDE) methods or techniques that may be 	employed.</a:t>
            </a:r>
          </a:p>
          <a:p>
            <a:pPr algn="just"/>
            <a:r>
              <a:rPr lang="en-GB" sz="1800" b="1" i="1" dirty="0"/>
              <a:t>Test</a:t>
            </a:r>
          </a:p>
          <a:p>
            <a:pPr marL="0" indent="0" algn="just">
              <a:buNone/>
            </a:pPr>
            <a:r>
              <a:rPr lang="en-GB" sz="1800" dirty="0"/>
              <a:t>	Process by which it is demonstrated that assemblies, completed components or packages satisfy the 	physical, functional and operational requirements as specified by the packager’s test schedules and 	procedures, or the purchaser’s specification</a:t>
            </a:r>
          </a:p>
          <a:p>
            <a:pPr marL="0" indent="0" algn="just">
              <a:buNone/>
            </a:pPr>
            <a:endParaRPr lang="en-GB" sz="1800" dirty="0"/>
          </a:p>
        </p:txBody>
      </p:sp>
      <p:sp>
        <p:nvSpPr>
          <p:cNvPr id="4" name="Title 1">
            <a:extLst>
              <a:ext uri="{FF2B5EF4-FFF2-40B4-BE49-F238E27FC236}">
                <a16:creationId xmlns:a16="http://schemas.microsoft.com/office/drawing/2014/main" id="{D0C6A803-1C5C-4564-81CB-A5718C25CEB0}"/>
              </a:ext>
            </a:extLst>
          </p:cNvPr>
          <p:cNvSpPr txBox="1">
            <a:spLocks/>
          </p:cNvSpPr>
          <p:nvPr/>
        </p:nvSpPr>
        <p:spPr>
          <a:xfrm>
            <a:off x="909918" y="311337"/>
            <a:ext cx="10515600" cy="558240"/>
          </a:xfrm>
          <a:prstGeom prst="rect">
            <a:avLst/>
          </a:prstGeom>
          <a:solidFill>
            <a:schemeClr val="accent1"/>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Functional and Operational Tests</a:t>
            </a:r>
          </a:p>
        </p:txBody>
      </p:sp>
    </p:spTree>
    <p:extLst>
      <p:ext uri="{BB962C8B-B14F-4D97-AF65-F5344CB8AC3E}">
        <p14:creationId xmlns:p14="http://schemas.microsoft.com/office/powerpoint/2010/main" val="2945601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30BFA-D181-4A09-9315-24CE562ADE3C}"/>
              </a:ext>
            </a:extLst>
          </p:cNvPr>
          <p:cNvSpPr>
            <a:spLocks noGrp="1"/>
          </p:cNvSpPr>
          <p:nvPr>
            <p:ph idx="1"/>
          </p:nvPr>
        </p:nvSpPr>
        <p:spPr>
          <a:xfrm>
            <a:off x="838200" y="1180166"/>
            <a:ext cx="10515600" cy="4351338"/>
          </a:xfrm>
        </p:spPr>
        <p:txBody>
          <a:bodyPr>
            <a:noAutofit/>
          </a:bodyPr>
          <a:lstStyle/>
          <a:p>
            <a:r>
              <a:rPr lang="en-GB" sz="1800" b="1" i="1" dirty="0"/>
              <a:t>Witnessed</a:t>
            </a:r>
          </a:p>
          <a:p>
            <a:pPr marL="0" indent="0">
              <a:buNone/>
            </a:pPr>
            <a:r>
              <a:rPr lang="en-GB" sz="1800" dirty="0"/>
              <a:t>	Term meaning that a hold is applied to the production schedule and that the inspection or test will 	be carried out with the purchaser or his representative in attendance</a:t>
            </a:r>
          </a:p>
          <a:p>
            <a:r>
              <a:rPr lang="en-GB" sz="1800" b="1" i="1" dirty="0"/>
              <a:t>Observed</a:t>
            </a:r>
          </a:p>
          <a:p>
            <a:pPr marL="0" indent="0">
              <a:buNone/>
            </a:pPr>
            <a:r>
              <a:rPr lang="en-GB" sz="1800" dirty="0"/>
              <a:t>	Term meaning that the purchaser will be notified of the timing of the inspection or test</a:t>
            </a:r>
          </a:p>
          <a:p>
            <a:pPr marL="0" indent="0">
              <a:buNone/>
            </a:pPr>
            <a:endParaRPr lang="en-GB" sz="1800" dirty="0"/>
          </a:p>
          <a:p>
            <a:pPr marL="0" indent="0" algn="just">
              <a:buNone/>
            </a:pPr>
            <a:endParaRPr lang="en-GB" sz="1800" dirty="0"/>
          </a:p>
        </p:txBody>
      </p:sp>
      <p:sp>
        <p:nvSpPr>
          <p:cNvPr id="4" name="Title 1">
            <a:extLst>
              <a:ext uri="{FF2B5EF4-FFF2-40B4-BE49-F238E27FC236}">
                <a16:creationId xmlns:a16="http://schemas.microsoft.com/office/drawing/2014/main" id="{D0C6A803-1C5C-4564-81CB-A5718C25CEB0}"/>
              </a:ext>
            </a:extLst>
          </p:cNvPr>
          <p:cNvSpPr txBox="1">
            <a:spLocks/>
          </p:cNvSpPr>
          <p:nvPr/>
        </p:nvSpPr>
        <p:spPr>
          <a:xfrm>
            <a:off x="909918" y="311337"/>
            <a:ext cx="10515600" cy="558240"/>
          </a:xfrm>
          <a:prstGeom prst="rect">
            <a:avLst/>
          </a:prstGeom>
          <a:solidFill>
            <a:schemeClr val="accent1"/>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Functional and Operational Tests</a:t>
            </a:r>
          </a:p>
        </p:txBody>
      </p:sp>
    </p:spTree>
    <p:extLst>
      <p:ext uri="{BB962C8B-B14F-4D97-AF65-F5344CB8AC3E}">
        <p14:creationId xmlns:p14="http://schemas.microsoft.com/office/powerpoint/2010/main" val="2845862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30BFA-D181-4A09-9315-24CE562ADE3C}"/>
              </a:ext>
            </a:extLst>
          </p:cNvPr>
          <p:cNvSpPr>
            <a:spLocks noGrp="1"/>
          </p:cNvSpPr>
          <p:nvPr>
            <p:ph idx="1"/>
          </p:nvPr>
        </p:nvSpPr>
        <p:spPr>
          <a:xfrm>
            <a:off x="838200" y="1180166"/>
            <a:ext cx="10515600" cy="4351338"/>
          </a:xfrm>
        </p:spPr>
        <p:txBody>
          <a:bodyPr>
            <a:noAutofit/>
          </a:bodyPr>
          <a:lstStyle/>
          <a:p>
            <a:pPr marL="0" indent="0" algn="just">
              <a:buNone/>
            </a:pPr>
            <a:r>
              <a:rPr lang="en-GB" sz="1800" i="1" dirty="0"/>
              <a:t>Clause 6 of </a:t>
            </a:r>
            <a:r>
              <a:rPr lang="en-GB" sz="1800" dirty="0"/>
              <a:t>IS 15666 (Part 2): 2006/ISO 3977-2:1997 prescribes </a:t>
            </a:r>
            <a:r>
              <a:rPr lang="en-GB" sz="1800" i="1" dirty="0"/>
              <a:t>minimum recommended requirements for the physical testing of components, assemblies and the complete package prior to entry into commercial service.</a:t>
            </a:r>
          </a:p>
          <a:p>
            <a:pPr marL="0" indent="0" algn="just">
              <a:buNone/>
            </a:pPr>
            <a:endParaRPr lang="en-GB" sz="1800" i="1" dirty="0"/>
          </a:p>
          <a:p>
            <a:pPr algn="just"/>
            <a:r>
              <a:rPr lang="en-GB" sz="1800" b="1" dirty="0"/>
              <a:t>Hydrostatic test</a:t>
            </a:r>
          </a:p>
          <a:p>
            <a:pPr marL="0" indent="0" algn="just">
              <a:buNone/>
            </a:pPr>
            <a:r>
              <a:rPr lang="en-GB" sz="1800" dirty="0"/>
              <a:t>As a minimum, components defined by legislation or national standards as pressure vessels (excluding the casings of gas generator and power turbine) shall be tested hydrostatically according to legislation or national standards, but at least with liquid at a minimum of 1.5 times the maximum allowable working pressure but not less than 140 kPa differential pressure. Other components and systems shall be tested in accordance with the purchaser’s requirements or statutory or mandatory requirements applicable to the destination territory. The test liquid shall be at a higher temperature than the nil-ductility transition temperature of the material being tested.</a:t>
            </a:r>
          </a:p>
          <a:p>
            <a:pPr marL="0" indent="0" algn="just">
              <a:buNone/>
            </a:pPr>
            <a:r>
              <a:rPr lang="en-GB" sz="1800" dirty="0"/>
              <a:t>Tests shall be maintained for a sufficient period of time to permit complete examination of parts under pressure. The hydrostatic test shall be considered satisfactory when neither leaks nor seepage through the casing or casing joint is observed for a minimum of 30 min. Large, heavy castings may require a longer testing period which is to be agreed upon by the purchaser and packager.</a:t>
            </a:r>
            <a:endParaRPr lang="en-GB" sz="1800" i="1" dirty="0"/>
          </a:p>
          <a:p>
            <a:pPr marL="0" indent="0" algn="just">
              <a:buNone/>
            </a:pPr>
            <a:endParaRPr lang="en-GB" sz="1800" i="1" dirty="0"/>
          </a:p>
          <a:p>
            <a:pPr marL="0" indent="0" algn="just">
              <a:buNone/>
            </a:pPr>
            <a:r>
              <a:rPr lang="en-GB" sz="1800" dirty="0"/>
              <a:t>	</a:t>
            </a:r>
          </a:p>
          <a:p>
            <a:pPr marL="0" indent="0" algn="just">
              <a:buNone/>
            </a:pPr>
            <a:endParaRPr lang="en-GB" sz="1800" dirty="0"/>
          </a:p>
        </p:txBody>
      </p:sp>
      <p:sp>
        <p:nvSpPr>
          <p:cNvPr id="4" name="Title 1">
            <a:extLst>
              <a:ext uri="{FF2B5EF4-FFF2-40B4-BE49-F238E27FC236}">
                <a16:creationId xmlns:a16="http://schemas.microsoft.com/office/drawing/2014/main" id="{D0C6A803-1C5C-4564-81CB-A5718C25CEB0}"/>
              </a:ext>
            </a:extLst>
          </p:cNvPr>
          <p:cNvSpPr txBox="1">
            <a:spLocks/>
          </p:cNvSpPr>
          <p:nvPr/>
        </p:nvSpPr>
        <p:spPr>
          <a:xfrm>
            <a:off x="909918" y="311337"/>
            <a:ext cx="10515600" cy="558240"/>
          </a:xfrm>
          <a:prstGeom prst="rect">
            <a:avLst/>
          </a:prstGeom>
          <a:solidFill>
            <a:schemeClr val="accent1"/>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Functional and Operational Tests</a:t>
            </a:r>
          </a:p>
        </p:txBody>
      </p:sp>
    </p:spTree>
    <p:extLst>
      <p:ext uri="{BB962C8B-B14F-4D97-AF65-F5344CB8AC3E}">
        <p14:creationId xmlns:p14="http://schemas.microsoft.com/office/powerpoint/2010/main" val="1450336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0BCEF2-63EF-468B-A7C1-9775AF5E67C7}"/>
              </a:ext>
            </a:extLst>
          </p:cNvPr>
          <p:cNvSpPr/>
          <p:nvPr/>
        </p:nvSpPr>
        <p:spPr>
          <a:xfrm>
            <a:off x="1614791" y="76305"/>
            <a:ext cx="7120647" cy="95482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N"/>
          </a:p>
        </p:txBody>
      </p:sp>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8B9B9-E5A5-46D3-30EB-1D281989B3B7}"/>
              </a:ext>
            </a:extLst>
          </p:cNvPr>
          <p:cNvSpPr>
            <a:spLocks noGrp="1"/>
          </p:cNvSpPr>
          <p:nvPr>
            <p:ph type="title"/>
          </p:nvPr>
        </p:nvSpPr>
        <p:spPr>
          <a:xfrm>
            <a:off x="307243" y="93934"/>
            <a:ext cx="4228817" cy="1037820"/>
          </a:xfrm>
        </p:spPr>
        <p:txBody>
          <a:bodyPr>
            <a:normAutofit fontScale="90000"/>
          </a:bodyPr>
          <a:lstStyle/>
          <a:p>
            <a:br>
              <a:rPr lang="en-IN" dirty="0">
                <a:ea typeface="+mj-lt"/>
                <a:cs typeface="+mj-lt"/>
              </a:rPr>
            </a:br>
            <a:r>
              <a:rPr lang="en-IN" dirty="0">
                <a:ea typeface="+mj-lt"/>
                <a:cs typeface="+mj-lt"/>
              </a:rPr>
              <a:t>Types of Turbomachines</a:t>
            </a:r>
            <a:endParaRPr lang="en-US" dirty="0"/>
          </a:p>
        </p:txBody>
      </p:sp>
      <p:sp>
        <p:nvSpPr>
          <p:cNvPr id="3" name="Content Placeholder 2">
            <a:extLst>
              <a:ext uri="{FF2B5EF4-FFF2-40B4-BE49-F238E27FC236}">
                <a16:creationId xmlns:a16="http://schemas.microsoft.com/office/drawing/2014/main" id="{5AD996D3-0D8F-913F-68FB-D18855F635FA}"/>
              </a:ext>
            </a:extLst>
          </p:cNvPr>
          <p:cNvSpPr>
            <a:spLocks noGrp="1"/>
          </p:cNvSpPr>
          <p:nvPr>
            <p:ph idx="1"/>
          </p:nvPr>
        </p:nvSpPr>
        <p:spPr>
          <a:xfrm>
            <a:off x="270663" y="1643973"/>
            <a:ext cx="4030675" cy="4601183"/>
          </a:xfrm>
        </p:spPr>
        <p:txBody>
          <a:bodyPr vert="horz" lIns="91440" tIns="45720" rIns="91440" bIns="45720" rtlCol="0">
            <a:normAutofit/>
          </a:bodyPr>
          <a:lstStyle/>
          <a:p>
            <a:pPr algn="just"/>
            <a:endParaRPr lang="en-IN" sz="2000" b="1" dirty="0">
              <a:ea typeface="+mn-lt"/>
              <a:cs typeface="+mn-lt"/>
            </a:endParaRPr>
          </a:p>
          <a:p>
            <a:r>
              <a:rPr lang="en-IN" sz="2000" b="1" dirty="0">
                <a:ea typeface="+mn-lt"/>
                <a:cs typeface="+mn-lt"/>
              </a:rPr>
              <a:t>Power absorbing: Compressors, fans, blowers, Pumps</a:t>
            </a:r>
          </a:p>
          <a:p>
            <a:pPr marL="0" indent="0" algn="just">
              <a:buNone/>
            </a:pPr>
            <a:endParaRPr lang="en-IN" sz="2000" b="1" dirty="0"/>
          </a:p>
          <a:p>
            <a:pPr marL="0" indent="0" algn="just">
              <a:buNone/>
            </a:pPr>
            <a:endParaRPr lang="en-IN" sz="2000" b="1" dirty="0"/>
          </a:p>
          <a:p>
            <a:pPr marL="0" indent="0" algn="just">
              <a:buNone/>
            </a:pPr>
            <a:endParaRPr lang="en-IN" sz="2000" b="1" dirty="0"/>
          </a:p>
          <a:p>
            <a:pPr marL="0" indent="0" algn="just">
              <a:buNone/>
            </a:pPr>
            <a:endParaRPr lang="en-IN" sz="2000" b="1" dirty="0"/>
          </a:p>
          <a:p>
            <a:pPr algn="just"/>
            <a:r>
              <a:rPr lang="en-IN" sz="2000" b="1" dirty="0">
                <a:ea typeface="+mn-lt"/>
                <a:cs typeface="+mn-lt"/>
              </a:rPr>
              <a:t>Power producing: Turbines</a:t>
            </a:r>
            <a:endParaRPr lang="en-IN" sz="2000" b="1" dirty="0"/>
          </a:p>
        </p:txBody>
      </p:sp>
      <p:sp>
        <p:nvSpPr>
          <p:cNvPr id="4" name="Rectangle: Single Corner Snipped 3">
            <a:extLst>
              <a:ext uri="{FF2B5EF4-FFF2-40B4-BE49-F238E27FC236}">
                <a16:creationId xmlns:a16="http://schemas.microsoft.com/office/drawing/2014/main" id="{275BE70C-50C7-88C1-62A8-E46D458BBD4E}"/>
              </a:ext>
            </a:extLst>
          </p:cNvPr>
          <p:cNvSpPr/>
          <p:nvPr/>
        </p:nvSpPr>
        <p:spPr>
          <a:xfrm>
            <a:off x="5175113" y="491324"/>
            <a:ext cx="6746223" cy="2937675"/>
          </a:xfrm>
          <a:prstGeom prst="snip1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Power absorbing </a:t>
            </a:r>
          </a:p>
          <a:p>
            <a:pPr algn="ctr"/>
            <a:endParaRPr lang="en-US" b="1" i="1" dirty="0"/>
          </a:p>
          <a:p>
            <a:pPr algn="ctr"/>
            <a:r>
              <a:rPr lang="en-US" dirty="0"/>
              <a:t>Work is done on the fluid</a:t>
            </a:r>
          </a:p>
          <a:p>
            <a:pPr algn="ctr"/>
            <a:endParaRPr lang="en-US" dirty="0"/>
          </a:p>
          <a:p>
            <a:pPr algn="ctr"/>
            <a:r>
              <a:rPr lang="en-US" dirty="0"/>
              <a:t>Mechanical Energy → Hydraulic Energy</a:t>
            </a:r>
          </a:p>
          <a:p>
            <a:pPr algn="ctr"/>
            <a:endParaRPr lang="en-US" dirty="0"/>
          </a:p>
          <a:p>
            <a:pPr algn="ctr"/>
            <a:r>
              <a:rPr lang="en-IN" dirty="0"/>
              <a:t>Working Principle: Based on Boyle’s </a:t>
            </a:r>
            <a:r>
              <a:rPr lang="en-IN" sz="1600" dirty="0"/>
              <a:t>Law </a:t>
            </a:r>
          </a:p>
          <a:p>
            <a:pPr algn="ctr"/>
            <a:endParaRPr lang="en-IN" sz="1600" dirty="0"/>
          </a:p>
          <a:p>
            <a:pPr algn="ctr"/>
            <a:r>
              <a:rPr lang="en-IN" sz="1600" dirty="0"/>
              <a:t>(P</a:t>
            </a:r>
            <a:r>
              <a:rPr lang="en-IN" sz="1600" baseline="-25000" dirty="0"/>
              <a:t>1</a:t>
            </a:r>
            <a:r>
              <a:rPr lang="en-IN" sz="1600" dirty="0"/>
              <a:t>V</a:t>
            </a:r>
            <a:r>
              <a:rPr lang="en-IN" sz="1600" baseline="-25000" dirty="0"/>
              <a:t>1</a:t>
            </a:r>
            <a:r>
              <a:rPr lang="en-IN" sz="1600" dirty="0"/>
              <a:t> = P</a:t>
            </a:r>
            <a:r>
              <a:rPr lang="en-IN" sz="1600" baseline="-25000" dirty="0"/>
              <a:t>2</a:t>
            </a:r>
            <a:r>
              <a:rPr lang="en-IN" sz="1600" dirty="0"/>
              <a:t>V</a:t>
            </a:r>
            <a:r>
              <a:rPr lang="en-IN" sz="1600" baseline="-25000" dirty="0"/>
              <a:t>2</a:t>
            </a:r>
            <a:r>
              <a:rPr lang="en-IN" sz="1600" dirty="0"/>
              <a:t>)</a:t>
            </a:r>
            <a:endParaRPr lang="en-GB" dirty="0"/>
          </a:p>
          <a:p>
            <a:pPr algn="ctr"/>
            <a:endParaRPr lang="en-US" dirty="0"/>
          </a:p>
        </p:txBody>
      </p:sp>
      <p:sp>
        <p:nvSpPr>
          <p:cNvPr id="6" name="Rectangle: Single Corner Snipped 5">
            <a:extLst>
              <a:ext uri="{FF2B5EF4-FFF2-40B4-BE49-F238E27FC236}">
                <a16:creationId xmlns:a16="http://schemas.microsoft.com/office/drawing/2014/main" id="{550F79D5-51EF-EA36-CF26-822F3D153466}"/>
              </a:ext>
            </a:extLst>
          </p:cNvPr>
          <p:cNvSpPr/>
          <p:nvPr/>
        </p:nvSpPr>
        <p:spPr>
          <a:xfrm>
            <a:off x="5175114" y="3920323"/>
            <a:ext cx="6746222" cy="2548724"/>
          </a:xfrm>
          <a:prstGeom prst="snip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1" dirty="0"/>
          </a:p>
          <a:p>
            <a:pPr algn="ctr"/>
            <a:r>
              <a:rPr lang="en-US" b="1" i="1" dirty="0"/>
              <a:t>Power producing </a:t>
            </a:r>
          </a:p>
          <a:p>
            <a:pPr algn="ctr"/>
            <a:endParaRPr lang="en-US" b="1" i="1" dirty="0"/>
          </a:p>
          <a:p>
            <a:pPr algn="ctr"/>
            <a:r>
              <a:rPr lang="en-US" dirty="0"/>
              <a:t>Work is done by the fluid</a:t>
            </a:r>
          </a:p>
          <a:p>
            <a:pPr algn="ctr"/>
            <a:endParaRPr lang="en-US" dirty="0"/>
          </a:p>
          <a:p>
            <a:pPr algn="ctr"/>
            <a:r>
              <a:rPr lang="en-US" dirty="0"/>
              <a:t>Hydraulic Energy → Mechanical Energy</a:t>
            </a:r>
          </a:p>
          <a:p>
            <a:pPr algn="ctr"/>
            <a:endParaRPr lang="en-US" dirty="0"/>
          </a:p>
          <a:p>
            <a:pPr algn="ctr"/>
            <a:r>
              <a:rPr lang="en-IN" dirty="0"/>
              <a:t>Working Principle: Based on Newton’s Third Law of Motion</a:t>
            </a:r>
          </a:p>
          <a:p>
            <a:pPr algn="ctr"/>
            <a:r>
              <a:rPr lang="en-IN" dirty="0"/>
              <a:t> </a:t>
            </a:r>
          </a:p>
          <a:p>
            <a:pPr algn="ctr"/>
            <a:r>
              <a:rPr lang="en-IN" dirty="0"/>
              <a:t>(Action and Reaction).</a:t>
            </a:r>
            <a:endParaRPr lang="en-GB" dirty="0"/>
          </a:p>
          <a:p>
            <a:pPr algn="ctr"/>
            <a:endParaRPr lang="en-US" dirty="0"/>
          </a:p>
          <a:p>
            <a:pPr algn="ctr"/>
            <a:endParaRPr lang="en-US" dirty="0"/>
          </a:p>
        </p:txBody>
      </p:sp>
    </p:spTree>
    <p:extLst>
      <p:ext uri="{BB962C8B-B14F-4D97-AF65-F5344CB8AC3E}">
        <p14:creationId xmlns:p14="http://schemas.microsoft.com/office/powerpoint/2010/main" val="61573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30BFA-D181-4A09-9315-24CE562ADE3C}"/>
              </a:ext>
            </a:extLst>
          </p:cNvPr>
          <p:cNvSpPr>
            <a:spLocks noGrp="1"/>
          </p:cNvSpPr>
          <p:nvPr>
            <p:ph idx="1"/>
          </p:nvPr>
        </p:nvSpPr>
        <p:spPr>
          <a:xfrm>
            <a:off x="703730" y="355413"/>
            <a:ext cx="10515600" cy="379693"/>
          </a:xfrm>
        </p:spPr>
        <p:txBody>
          <a:bodyPr>
            <a:noAutofit/>
          </a:bodyPr>
          <a:lstStyle/>
          <a:p>
            <a:pPr marL="0" indent="0">
              <a:buNone/>
            </a:pPr>
            <a:r>
              <a:rPr lang="en-GB" sz="1800" i="1" dirty="0"/>
              <a:t>This Figure shows the desired sequence of mandatory and optional operation testing and may be used.</a:t>
            </a:r>
            <a:endParaRPr lang="en-GB" sz="1800" dirty="0"/>
          </a:p>
        </p:txBody>
      </p:sp>
      <p:pic>
        <p:nvPicPr>
          <p:cNvPr id="5" name="Picture 4">
            <a:extLst>
              <a:ext uri="{FF2B5EF4-FFF2-40B4-BE49-F238E27FC236}">
                <a16:creationId xmlns:a16="http://schemas.microsoft.com/office/drawing/2014/main" id="{4879C765-0088-4A0F-9DCA-330537C19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1" y="735106"/>
            <a:ext cx="9565340" cy="6122894"/>
          </a:xfrm>
          <a:prstGeom prst="rect">
            <a:avLst/>
          </a:prstGeom>
        </p:spPr>
      </p:pic>
      <p:sp>
        <p:nvSpPr>
          <p:cNvPr id="2" name="TextBox 1">
            <a:extLst>
              <a:ext uri="{FF2B5EF4-FFF2-40B4-BE49-F238E27FC236}">
                <a16:creationId xmlns:a16="http://schemas.microsoft.com/office/drawing/2014/main" id="{09ED17EE-D80A-43D1-872A-49A00401FACF}"/>
              </a:ext>
            </a:extLst>
          </p:cNvPr>
          <p:cNvSpPr txBox="1"/>
          <p:nvPr/>
        </p:nvSpPr>
        <p:spPr>
          <a:xfrm>
            <a:off x="8516471" y="5799728"/>
            <a:ext cx="3316941" cy="369332"/>
          </a:xfrm>
          <a:prstGeom prst="rect">
            <a:avLst/>
          </a:prstGeom>
          <a:noFill/>
        </p:spPr>
        <p:txBody>
          <a:bodyPr wrap="square" rtlCol="0">
            <a:spAutoFit/>
          </a:bodyPr>
          <a:lstStyle/>
          <a:p>
            <a:r>
              <a:rPr lang="en-GB" i="1" dirty="0">
                <a:solidFill>
                  <a:srgbClr val="002060"/>
                </a:solidFill>
              </a:rPr>
              <a:t>Please refer IS 15666: Part 8:2006 </a:t>
            </a:r>
          </a:p>
        </p:txBody>
      </p:sp>
    </p:spTree>
    <p:extLst>
      <p:ext uri="{BB962C8B-B14F-4D97-AF65-F5344CB8AC3E}">
        <p14:creationId xmlns:p14="http://schemas.microsoft.com/office/powerpoint/2010/main" val="4056763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C9AAD-0A3D-475F-90A9-F42B9C333F51}"/>
              </a:ext>
            </a:extLst>
          </p:cNvPr>
          <p:cNvSpPr>
            <a:spLocks noGrp="1"/>
          </p:cNvSpPr>
          <p:nvPr>
            <p:ph idx="1"/>
          </p:nvPr>
        </p:nvSpPr>
        <p:spPr>
          <a:xfrm>
            <a:off x="685800" y="1452283"/>
            <a:ext cx="10515600" cy="4778468"/>
          </a:xfrm>
        </p:spPr>
        <p:txBody>
          <a:bodyPr>
            <a:noAutofit/>
          </a:bodyPr>
          <a:lstStyle/>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The following are examples of the tests which are commonly performed: [Ref: </a:t>
            </a:r>
            <a:r>
              <a:rPr lang="en-GB" sz="1800" dirty="0"/>
              <a:t>15666 (Part 2): 2006/ISO 3977-2:1997]</a:t>
            </a:r>
            <a:endParaRPr lang="en-GB" sz="1800" dirty="0">
              <a:latin typeface="Calibri" panose="020F0502020204030204" pitchFamily="34" charset="0"/>
              <a:ea typeface="Calibri" panose="020F0502020204030204" pitchFamily="34" charset="0"/>
              <a:cs typeface="Calibri" panose="020F0502020204030204" pitchFamily="34" charset="0"/>
            </a:endParaRPr>
          </a:p>
          <a:p>
            <a:pPr algn="just"/>
            <a:r>
              <a:rPr lang="en-GB" sz="1800" dirty="0">
                <a:latin typeface="Calibri" panose="020F0502020204030204" pitchFamily="34" charset="0"/>
                <a:ea typeface="Calibri" panose="020F0502020204030204" pitchFamily="34" charset="0"/>
                <a:cs typeface="Calibri" panose="020F0502020204030204" pitchFamily="34" charset="0"/>
              </a:rPr>
              <a:t>gas turbine tests;</a:t>
            </a:r>
          </a:p>
          <a:p>
            <a:pPr algn="just"/>
            <a:r>
              <a:rPr lang="en-GB" sz="1800" dirty="0">
                <a:latin typeface="Calibri" panose="020F0502020204030204" pitchFamily="34" charset="0"/>
                <a:ea typeface="Calibri" panose="020F0502020204030204" pitchFamily="34" charset="0"/>
                <a:cs typeface="Calibri" panose="020F0502020204030204" pitchFamily="34" charset="0"/>
              </a:rPr>
              <a:t>gas turbine with the contract driven equipment;</a:t>
            </a:r>
          </a:p>
          <a:p>
            <a:pPr algn="just"/>
            <a:r>
              <a:rPr lang="en-GB" sz="1800" dirty="0">
                <a:latin typeface="Calibri" panose="020F0502020204030204" pitchFamily="34" charset="0"/>
                <a:ea typeface="Calibri" panose="020F0502020204030204" pitchFamily="34" charset="0"/>
                <a:cs typeface="Calibri" panose="020F0502020204030204" pitchFamily="34" charset="0"/>
              </a:rPr>
              <a:t>complete package test.</a:t>
            </a:r>
          </a:p>
          <a:p>
            <a:pPr marL="0" indent="0" algn="just">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For gas turbines with a free power turbine</a:t>
            </a:r>
            <a:r>
              <a:rPr lang="en-GB" sz="1800" baseline="30000" dirty="0">
                <a:latin typeface="Calibri" panose="020F0502020204030204" pitchFamily="34" charset="0"/>
                <a:ea typeface="Calibri" panose="020F0502020204030204" pitchFamily="34" charset="0"/>
                <a:cs typeface="Calibri" panose="020F0502020204030204" pitchFamily="34" charset="0"/>
              </a:rPr>
              <a:t>#</a:t>
            </a:r>
            <a:r>
              <a:rPr lang="en-GB" sz="1800" dirty="0">
                <a:latin typeface="Calibri" panose="020F0502020204030204" pitchFamily="34" charset="0"/>
                <a:ea typeface="Calibri" panose="020F0502020204030204" pitchFamily="34" charset="0"/>
                <a:cs typeface="Calibri" panose="020F0502020204030204" pitchFamily="34" charset="0"/>
              </a:rPr>
              <a:t>, the following alternative tests may be performed:</a:t>
            </a:r>
          </a:p>
          <a:p>
            <a:pPr algn="just"/>
            <a:r>
              <a:rPr lang="en-GB" sz="1800" dirty="0">
                <a:latin typeface="Calibri" panose="020F0502020204030204" pitchFamily="34" charset="0"/>
                <a:ea typeface="Calibri" panose="020F0502020204030204" pitchFamily="34" charset="0"/>
                <a:cs typeface="Calibri" panose="020F0502020204030204" pitchFamily="34" charset="0"/>
              </a:rPr>
              <a:t>gas generator tests;</a:t>
            </a:r>
          </a:p>
          <a:p>
            <a:pPr algn="just"/>
            <a:r>
              <a:rPr lang="en-GB" sz="1800" dirty="0">
                <a:latin typeface="Calibri" panose="020F0502020204030204" pitchFamily="34" charset="0"/>
                <a:ea typeface="Calibri" panose="020F0502020204030204" pitchFamily="34" charset="0"/>
                <a:cs typeface="Calibri" panose="020F0502020204030204" pitchFamily="34" charset="0"/>
              </a:rPr>
              <a:t>free power turbine test.</a:t>
            </a:r>
          </a:p>
          <a:p>
            <a:pPr marL="0" indent="0" algn="just">
              <a:buNone/>
            </a:pPr>
            <a:r>
              <a:rPr lang="en-GB" sz="1800" i="1" dirty="0">
                <a:latin typeface="Calibri" panose="020F0502020204030204" pitchFamily="34" charset="0"/>
                <a:ea typeface="Calibri" panose="020F0502020204030204" pitchFamily="34" charset="0"/>
                <a:cs typeface="Calibri" panose="020F0502020204030204" pitchFamily="34" charset="0"/>
              </a:rPr>
              <a:t>These tests may be performed at no load, part load or full load, For mechanical drive applications, the driver may be used to execute full pressure, full load or full speed tests of the driven equipment.</a:t>
            </a:r>
          </a:p>
          <a:p>
            <a:pPr marL="0" indent="0" algn="just">
              <a:buNone/>
            </a:pPr>
            <a:endParaRPr lang="en-GB" sz="1800" i="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1800" i="1" dirty="0">
                <a:latin typeface="Calibri" panose="020F0502020204030204" pitchFamily="34" charset="0"/>
                <a:ea typeface="Calibri" panose="020F0502020204030204" pitchFamily="34" charset="0"/>
                <a:cs typeface="Calibri" panose="020F0502020204030204" pitchFamily="34" charset="0"/>
              </a:rPr>
              <a:t># A "free power turbine", allows the speed of the power turbine to be optimised for the machinery that it will energize without the need for an additional reduction gearbox within the engine.</a:t>
            </a:r>
            <a:endParaRPr lang="en-GB" sz="1200" i="1" dirty="0">
              <a:latin typeface="Calibri" panose="020F0502020204030204" pitchFamily="34" charset="0"/>
              <a:ea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84B82247-8530-4641-B5C8-ED591AED51B7}"/>
              </a:ext>
            </a:extLst>
          </p:cNvPr>
          <p:cNvSpPr txBox="1">
            <a:spLocks/>
          </p:cNvSpPr>
          <p:nvPr/>
        </p:nvSpPr>
        <p:spPr>
          <a:xfrm>
            <a:off x="909918" y="311337"/>
            <a:ext cx="10515600" cy="558240"/>
          </a:xfrm>
          <a:prstGeom prst="rect">
            <a:avLst/>
          </a:prstGeom>
          <a:solidFill>
            <a:schemeClr val="accent1"/>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Functional and Operational Tests</a:t>
            </a:r>
          </a:p>
        </p:txBody>
      </p:sp>
    </p:spTree>
    <p:extLst>
      <p:ext uri="{BB962C8B-B14F-4D97-AF65-F5344CB8AC3E}">
        <p14:creationId xmlns:p14="http://schemas.microsoft.com/office/powerpoint/2010/main" val="3620890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C9AAD-0A3D-475F-90A9-F42B9C333F51}"/>
              </a:ext>
            </a:extLst>
          </p:cNvPr>
          <p:cNvSpPr>
            <a:spLocks noGrp="1"/>
          </p:cNvSpPr>
          <p:nvPr>
            <p:ph idx="1"/>
          </p:nvPr>
        </p:nvSpPr>
        <p:spPr>
          <a:xfrm>
            <a:off x="838200" y="1162983"/>
            <a:ext cx="10515600" cy="3265582"/>
          </a:xfrm>
        </p:spPr>
        <p:txBody>
          <a:bodyPr>
            <a:noAutofit/>
          </a:bodyPr>
          <a:lstStyle/>
          <a:p>
            <a:pPr marL="0" indent="0" algn="just">
              <a:buNone/>
            </a:pPr>
            <a:endParaRPr lang="en-GB" sz="1800" i="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The tests shall include, as appropriate,</a:t>
            </a:r>
          </a:p>
          <a:p>
            <a:pPr algn="just"/>
            <a:r>
              <a:rPr lang="en-GB" sz="1800" dirty="0">
                <a:latin typeface="Calibri" panose="020F0502020204030204" pitchFamily="34" charset="0"/>
                <a:ea typeface="Calibri" panose="020F0502020204030204" pitchFamily="34" charset="0"/>
                <a:cs typeface="Calibri" panose="020F0502020204030204" pitchFamily="34" charset="0"/>
              </a:rPr>
              <a:t>cold start,</a:t>
            </a:r>
          </a:p>
          <a:p>
            <a:pPr algn="just"/>
            <a:r>
              <a:rPr lang="en-GB" sz="1800" dirty="0">
                <a:latin typeface="Calibri" panose="020F0502020204030204" pitchFamily="34" charset="0"/>
                <a:ea typeface="Calibri" panose="020F0502020204030204" pitchFamily="34" charset="0"/>
                <a:cs typeface="Calibri" panose="020F0502020204030204" pitchFamily="34" charset="0"/>
              </a:rPr>
              <a:t>hot start,</a:t>
            </a:r>
          </a:p>
          <a:p>
            <a:pPr algn="just"/>
            <a:r>
              <a:rPr lang="en-GB" sz="1800" dirty="0">
                <a:latin typeface="Calibri" panose="020F0502020204030204" pitchFamily="34" charset="0"/>
                <a:ea typeface="Calibri" panose="020F0502020204030204" pitchFamily="34" charset="0"/>
                <a:cs typeface="Calibri" panose="020F0502020204030204" pitchFamily="34" charset="0"/>
              </a:rPr>
              <a:t>full range operation of variable inlet guide vanes and/or stator stages,</a:t>
            </a:r>
          </a:p>
          <a:p>
            <a:pPr algn="just"/>
            <a:r>
              <a:rPr lang="en-GB" sz="1800" dirty="0">
                <a:latin typeface="Calibri" panose="020F0502020204030204" pitchFamily="34" charset="0"/>
                <a:ea typeface="Calibri" panose="020F0502020204030204" pitchFamily="34" charset="0"/>
                <a:cs typeface="Calibri" panose="020F0502020204030204" pitchFamily="34" charset="0"/>
              </a:rPr>
              <a:t>operation of bleed valves, and</a:t>
            </a:r>
          </a:p>
          <a:p>
            <a:pPr algn="just"/>
            <a:r>
              <a:rPr lang="en-GB" sz="1800" dirty="0">
                <a:latin typeface="Calibri" panose="020F0502020204030204" pitchFamily="34" charset="0"/>
                <a:ea typeface="Calibri" panose="020F0502020204030204" pitchFamily="34" charset="0"/>
                <a:cs typeface="Calibri" panose="020F0502020204030204" pitchFamily="34" charset="0"/>
              </a:rPr>
              <a:t>operation of anti-icing systems (when they are furnished).</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E30E037E-7A07-4A82-A7B1-AE6DDDD12B3B}"/>
              </a:ext>
            </a:extLst>
          </p:cNvPr>
          <p:cNvSpPr txBox="1">
            <a:spLocks/>
          </p:cNvSpPr>
          <p:nvPr/>
        </p:nvSpPr>
        <p:spPr>
          <a:xfrm>
            <a:off x="909918" y="311337"/>
            <a:ext cx="10515600" cy="558240"/>
          </a:xfrm>
          <a:prstGeom prst="rect">
            <a:avLst/>
          </a:prstGeom>
          <a:solidFill>
            <a:schemeClr val="accent1"/>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Functional and Operational Tests</a:t>
            </a:r>
          </a:p>
        </p:txBody>
      </p:sp>
    </p:spTree>
    <p:extLst>
      <p:ext uri="{BB962C8B-B14F-4D97-AF65-F5344CB8AC3E}">
        <p14:creationId xmlns:p14="http://schemas.microsoft.com/office/powerpoint/2010/main" val="79845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873D0-722F-42C3-B916-55B2D60C9AB4}"/>
              </a:ext>
            </a:extLst>
          </p:cNvPr>
          <p:cNvSpPr>
            <a:spLocks noGrp="1"/>
          </p:cNvSpPr>
          <p:nvPr>
            <p:ph idx="1"/>
          </p:nvPr>
        </p:nvSpPr>
        <p:spPr>
          <a:xfrm>
            <a:off x="748553" y="1342978"/>
            <a:ext cx="10515600" cy="4351338"/>
          </a:xfrm>
        </p:spPr>
        <p:txBody>
          <a:bodyPr>
            <a:noAutofit/>
          </a:bodyPr>
          <a:lstStyle/>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When specified, the optional tests following shall be performed, depending on the facilities, either in the shop or on site as mutually agreed between the packager and purchaser.</a:t>
            </a:r>
          </a:p>
          <a:p>
            <a:pPr marL="0" indent="0" algn="just">
              <a:buNone/>
            </a:pPr>
            <a:r>
              <a:rPr lang="en-GB" sz="1800" b="1" dirty="0">
                <a:latin typeface="Calibri" panose="020F0502020204030204" pitchFamily="34" charset="0"/>
                <a:ea typeface="Calibri" panose="020F0502020204030204" pitchFamily="34" charset="0"/>
                <a:cs typeface="Calibri" panose="020F0502020204030204" pitchFamily="34" charset="0"/>
              </a:rPr>
              <a:t>Exhaust emissions test:</a:t>
            </a:r>
            <a:r>
              <a:rPr lang="en-GB" sz="1800" dirty="0">
                <a:latin typeface="Calibri" panose="020F0502020204030204" pitchFamily="34" charset="0"/>
                <a:ea typeface="Calibri" panose="020F0502020204030204" pitchFamily="34" charset="0"/>
                <a:cs typeface="Calibri" panose="020F0502020204030204" pitchFamily="34" charset="0"/>
              </a:rPr>
              <a:t> Exhaust emissions test shall be carried out in accordance with ISO 11042-1.</a:t>
            </a: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Torsional test: Torsional vibration measurements shall be made to verify the complete power train torsional analysis. The test procedure shall be mutually agreed between purchaser and packager.</a:t>
            </a:r>
          </a:p>
          <a:p>
            <a:pPr marL="0" indent="0" algn="just">
              <a:buNone/>
            </a:pPr>
            <a:r>
              <a:rPr lang="en-GB" sz="1800" b="1" dirty="0">
                <a:latin typeface="Calibri" panose="020F0502020204030204" pitchFamily="34" charset="0"/>
                <a:ea typeface="Calibri" panose="020F0502020204030204" pitchFamily="34" charset="0"/>
                <a:cs typeface="Calibri" panose="020F0502020204030204" pitchFamily="34" charset="0"/>
              </a:rPr>
              <a:t>Sound-level test:</a:t>
            </a:r>
            <a:r>
              <a:rPr lang="en-GB" sz="1800" dirty="0">
                <a:latin typeface="Calibri" panose="020F0502020204030204" pitchFamily="34" charset="0"/>
                <a:ea typeface="Calibri" panose="020F0502020204030204" pitchFamily="34" charset="0"/>
                <a:cs typeface="Calibri" panose="020F0502020204030204" pitchFamily="34" charset="0"/>
              </a:rPr>
              <a:t> The sound-level test shall be performed in accordance with ISO 6190 or a procedure as agreed between the packager and purchaser.</a:t>
            </a:r>
          </a:p>
          <a:p>
            <a:pPr marL="0" indent="0" algn="just">
              <a:buNone/>
            </a:pPr>
            <a:r>
              <a:rPr lang="en-GB" sz="1800" b="1" dirty="0">
                <a:latin typeface="Calibri" panose="020F0502020204030204" pitchFamily="34" charset="0"/>
                <a:ea typeface="Calibri" panose="020F0502020204030204" pitchFamily="34" charset="0"/>
                <a:cs typeface="Calibri" panose="020F0502020204030204" pitchFamily="34" charset="0"/>
              </a:rPr>
              <a:t>Post-test inspection:</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Borescopic</a:t>
            </a:r>
            <a:r>
              <a:rPr lang="en-GB" sz="1800" dirty="0">
                <a:latin typeface="Calibri" panose="020F0502020204030204" pitchFamily="34" charset="0"/>
                <a:ea typeface="Calibri" panose="020F0502020204030204" pitchFamily="34" charset="0"/>
                <a:cs typeface="Calibri" panose="020F0502020204030204" pitchFamily="34" charset="0"/>
              </a:rPr>
              <a:t> inspection and/or dismantling inspection and reassembly of the major driven equipment, gears and the driver may be made after satisfactory completion of the mechanical running test. The packager and purchaser shall agree to what extent the package equipment shall be dismantled and inspected.</a:t>
            </a:r>
          </a:p>
          <a:p>
            <a:pPr marL="0" indent="0" algn="just">
              <a:buNone/>
            </a:pPr>
            <a:r>
              <a:rPr lang="en-GB" sz="1800" b="1" dirty="0">
                <a:latin typeface="Calibri" panose="020F0502020204030204" pitchFamily="34" charset="0"/>
                <a:ea typeface="Calibri" panose="020F0502020204030204" pitchFamily="34" charset="0"/>
                <a:cs typeface="Calibri" panose="020F0502020204030204" pitchFamily="34" charset="0"/>
              </a:rPr>
              <a:t>Spare-rotor test:</a:t>
            </a:r>
            <a:r>
              <a:rPr lang="en-GB" sz="1800" dirty="0">
                <a:latin typeface="Calibri" panose="020F0502020204030204" pitchFamily="34" charset="0"/>
                <a:ea typeface="Calibri" panose="020F0502020204030204" pitchFamily="34" charset="0"/>
                <a:cs typeface="Calibri" panose="020F0502020204030204" pitchFamily="34" charset="0"/>
              </a:rPr>
              <a:t> Spare rotors shall be tested as specified by the purchaser</a:t>
            </a:r>
          </a:p>
          <a:p>
            <a:pPr marL="0" indent="0" algn="just">
              <a:buNone/>
            </a:pPr>
            <a:r>
              <a:rPr lang="en-GB" sz="1800" b="1" dirty="0">
                <a:latin typeface="Calibri" panose="020F0502020204030204" pitchFamily="34" charset="0"/>
                <a:ea typeface="Calibri" panose="020F0502020204030204" pitchFamily="34" charset="0"/>
                <a:cs typeface="Calibri" panose="020F0502020204030204" pitchFamily="34" charset="0"/>
              </a:rPr>
              <a:t>Endurance test:</a:t>
            </a:r>
            <a:r>
              <a:rPr lang="en-GB" sz="1800" dirty="0">
                <a:latin typeface="Calibri" panose="020F0502020204030204" pitchFamily="34" charset="0"/>
                <a:ea typeface="Calibri" panose="020F0502020204030204" pitchFamily="34" charset="0"/>
                <a:cs typeface="Calibri" panose="020F0502020204030204" pitchFamily="34" charset="0"/>
              </a:rPr>
              <a:t> Prolonged running (24 h or more) may be specified by the purchaser. The objectives and acceptance-criteria of this running shall be agreed between the packager and purchaser.</a:t>
            </a:r>
          </a:p>
        </p:txBody>
      </p:sp>
      <p:sp>
        <p:nvSpPr>
          <p:cNvPr id="4" name="Title 1">
            <a:extLst>
              <a:ext uri="{FF2B5EF4-FFF2-40B4-BE49-F238E27FC236}">
                <a16:creationId xmlns:a16="http://schemas.microsoft.com/office/drawing/2014/main" id="{8B39D3E3-0DAE-40F2-8B5C-A009CD3B717D}"/>
              </a:ext>
            </a:extLst>
          </p:cNvPr>
          <p:cNvSpPr txBox="1">
            <a:spLocks noGrp="1"/>
          </p:cNvSpPr>
          <p:nvPr>
            <p:ph type="title"/>
          </p:nvPr>
        </p:nvSpPr>
        <p:spPr>
          <a:xfrm>
            <a:off x="748553" y="203620"/>
            <a:ext cx="10515600" cy="881109"/>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Functional and Operational Tests</a:t>
            </a:r>
          </a:p>
        </p:txBody>
      </p:sp>
    </p:spTree>
    <p:extLst>
      <p:ext uri="{BB962C8B-B14F-4D97-AF65-F5344CB8AC3E}">
        <p14:creationId xmlns:p14="http://schemas.microsoft.com/office/powerpoint/2010/main" val="2321261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873D0-722F-42C3-B916-55B2D60C9AB4}"/>
              </a:ext>
            </a:extLst>
          </p:cNvPr>
          <p:cNvSpPr>
            <a:spLocks noGrp="1"/>
          </p:cNvSpPr>
          <p:nvPr>
            <p:ph idx="1"/>
          </p:nvPr>
        </p:nvSpPr>
        <p:spPr>
          <a:xfrm>
            <a:off x="748553" y="1342978"/>
            <a:ext cx="10515600" cy="4351338"/>
          </a:xfrm>
        </p:spPr>
        <p:txBody>
          <a:bodyPr>
            <a:noAutofit/>
          </a:bodyPr>
          <a:lstStyle/>
          <a:p>
            <a:pPr marL="0" indent="0">
              <a:buNone/>
            </a:pPr>
            <a:r>
              <a:rPr lang="en-IN" sz="1800" b="1" dirty="0"/>
              <a:t>Heat consumption </a:t>
            </a:r>
            <a:r>
              <a:rPr lang="en-IN" sz="1800" i="1" dirty="0"/>
              <a:t>(Reference 1S 15664: 2008/ISO 2314:1989)</a:t>
            </a:r>
            <a:endParaRPr lang="en-GB" sz="1800" i="1" dirty="0"/>
          </a:p>
          <a:p>
            <a:pPr marL="0" indent="0">
              <a:buNone/>
            </a:pPr>
            <a:r>
              <a:rPr lang="en-IN" sz="1800" dirty="0"/>
              <a:t>The rate of heat consumption, </a:t>
            </a:r>
            <a:r>
              <a:rPr lang="en-IN" sz="1800" i="1" dirty="0" err="1"/>
              <a:t>q</a:t>
            </a:r>
            <a:r>
              <a:rPr lang="en-IN" sz="1800" i="1" baseline="-25000" dirty="0" err="1"/>
              <a:t>r</a:t>
            </a:r>
            <a:r>
              <a:rPr lang="en-IN" sz="1800" i="1" baseline="-25000" dirty="0"/>
              <a:t> </a:t>
            </a:r>
            <a:r>
              <a:rPr lang="en-IN" sz="1800" dirty="0"/>
              <a:t>in kilowatts, is determined by the equation :</a:t>
            </a:r>
            <a:endParaRPr lang="en-GB" sz="1800" dirty="0"/>
          </a:p>
          <a:p>
            <a:pPr marL="0" indent="0">
              <a:buNone/>
            </a:pPr>
            <a:r>
              <a:rPr lang="en-IN" sz="1800" i="1" dirty="0" err="1"/>
              <a:t>q</a:t>
            </a:r>
            <a:r>
              <a:rPr lang="en-IN" sz="1800" i="1" baseline="-25000" dirty="0" err="1"/>
              <a:t>Ⴀ</a:t>
            </a:r>
            <a:r>
              <a:rPr lang="en-IN" sz="1800" i="1" dirty="0"/>
              <a:t> = m(</a:t>
            </a:r>
            <a:r>
              <a:rPr lang="en-IN" sz="1800" i="1" dirty="0" err="1"/>
              <a:t>Q</a:t>
            </a:r>
            <a:r>
              <a:rPr lang="en-IN" sz="1800" i="1" baseline="-25000" dirty="0" err="1"/>
              <a:t>lo</a:t>
            </a:r>
            <a:r>
              <a:rPr lang="en-IN" sz="1800" i="1" dirty="0"/>
              <a:t> +h</a:t>
            </a:r>
            <a:r>
              <a:rPr lang="en-IN" sz="1800" i="1" baseline="-25000" dirty="0"/>
              <a:t>f4</a:t>
            </a:r>
            <a:r>
              <a:rPr lang="en-IN" sz="1800" i="1" dirty="0"/>
              <a:t> - h</a:t>
            </a:r>
            <a:r>
              <a:rPr lang="en-IN" sz="1800" i="1" baseline="-25000" dirty="0"/>
              <a:t>o</a:t>
            </a:r>
            <a:r>
              <a:rPr lang="en-IN" sz="1800" i="1" dirty="0"/>
              <a:t>)/ Ⴀ  =  m(</a:t>
            </a:r>
            <a:r>
              <a:rPr lang="en-IN" sz="1800" i="1" dirty="0" err="1"/>
              <a:t>Q</a:t>
            </a:r>
            <a:r>
              <a:rPr lang="en-IN" sz="1800" i="1" baseline="-25000" dirty="0" err="1"/>
              <a:t>lo</a:t>
            </a:r>
            <a:r>
              <a:rPr lang="en-IN" sz="1800" i="1" dirty="0"/>
              <a:t> +h</a:t>
            </a:r>
            <a:r>
              <a:rPr lang="en-IN" sz="1800" i="1" baseline="-25000" dirty="0"/>
              <a:t>f4</a:t>
            </a:r>
            <a:r>
              <a:rPr lang="en-IN" sz="1800" i="1" dirty="0"/>
              <a:t> - h</a:t>
            </a:r>
            <a:r>
              <a:rPr lang="en-IN" sz="1800" i="1" baseline="-25000" dirty="0"/>
              <a:t>o</a:t>
            </a:r>
            <a:r>
              <a:rPr lang="en-IN" sz="1800" i="1" dirty="0"/>
              <a:t>)</a:t>
            </a:r>
            <a:endParaRPr lang="en-GB" sz="1800" dirty="0"/>
          </a:p>
          <a:p>
            <a:pPr marL="0" indent="0">
              <a:buNone/>
            </a:pPr>
            <a:r>
              <a:rPr lang="en-IN" sz="1800" dirty="0"/>
              <a:t>where</a:t>
            </a:r>
            <a:endParaRPr lang="en-GB" sz="1800" dirty="0"/>
          </a:p>
          <a:p>
            <a:pPr marL="0" indent="0">
              <a:buNone/>
            </a:pPr>
            <a:r>
              <a:rPr lang="en-IN" sz="1800" dirty="0"/>
              <a:t>Ⴀ is the test duration, in seconds;</a:t>
            </a:r>
            <a:endParaRPr lang="en-GB" sz="1800" dirty="0"/>
          </a:p>
          <a:p>
            <a:pPr marL="0" indent="0">
              <a:buNone/>
            </a:pPr>
            <a:r>
              <a:rPr lang="en-IN" sz="1800" i="1" dirty="0" err="1"/>
              <a:t>m</a:t>
            </a:r>
            <a:r>
              <a:rPr lang="en-IN" sz="1800" i="1" baseline="-25000" dirty="0" err="1"/>
              <a:t>t</a:t>
            </a:r>
            <a:r>
              <a:rPr lang="en-IN" sz="1800" dirty="0"/>
              <a:t> is the mass of fuel </a:t>
            </a:r>
            <a:r>
              <a:rPr lang="en-IN" sz="1800" baseline="30000" dirty="0"/>
              <a:t>1)</a:t>
            </a:r>
            <a:r>
              <a:rPr lang="en-IN" sz="1800" dirty="0"/>
              <a:t> used during period Ⴀ, in kilograms;</a:t>
            </a:r>
            <a:endParaRPr lang="en-GB" sz="1800" dirty="0"/>
          </a:p>
          <a:p>
            <a:pPr marL="0" indent="0">
              <a:buNone/>
            </a:pPr>
            <a:r>
              <a:rPr lang="en-IN" sz="1800" dirty="0" err="1"/>
              <a:t>Q</a:t>
            </a:r>
            <a:r>
              <a:rPr lang="en-IN" sz="1800" baseline="-25000" dirty="0" err="1"/>
              <a:t>lo</a:t>
            </a:r>
            <a:r>
              <a:rPr lang="en-IN" sz="1800" dirty="0"/>
              <a:t> is the net specific energy of the fuel at 15</a:t>
            </a:r>
            <a:r>
              <a:rPr lang="en-IN" sz="1800" baseline="30000" dirty="0"/>
              <a:t>o</a:t>
            </a:r>
            <a:r>
              <a:rPr lang="en-IN" sz="1800" dirty="0"/>
              <a:t>C and constant pressure, in kilojoules per kilogram; </a:t>
            </a:r>
            <a:endParaRPr lang="en-GB" sz="1800" dirty="0"/>
          </a:p>
          <a:p>
            <a:pPr marL="0" indent="0">
              <a:buNone/>
            </a:pPr>
            <a:r>
              <a:rPr lang="en-IN" sz="1800" i="1" dirty="0"/>
              <a:t>m</a:t>
            </a:r>
            <a:r>
              <a:rPr lang="en-IN" sz="1800" dirty="0"/>
              <a:t> is the rate of fuel consumption, in kilograms per second, given by </a:t>
            </a:r>
            <a:r>
              <a:rPr lang="en-IN" sz="1800" dirty="0" err="1"/>
              <a:t>m</a:t>
            </a:r>
            <a:r>
              <a:rPr lang="en-IN" sz="1800" baseline="-25000" dirty="0" err="1"/>
              <a:t>Ⴀ</a:t>
            </a:r>
            <a:r>
              <a:rPr lang="en-IN" sz="1800" dirty="0"/>
              <a:t>/ Ⴀ</a:t>
            </a:r>
            <a:endParaRPr lang="en-GB" sz="1800" dirty="0"/>
          </a:p>
          <a:p>
            <a:pPr marL="0" indent="0">
              <a:buNone/>
            </a:pPr>
            <a:r>
              <a:rPr lang="en-IN" sz="1800" i="1" dirty="0"/>
              <a:t>h</a:t>
            </a:r>
            <a:r>
              <a:rPr lang="en-IN" sz="1800" i="1" baseline="-25000" dirty="0"/>
              <a:t>f4</a:t>
            </a:r>
            <a:r>
              <a:rPr lang="en-IN" sz="1800" dirty="0"/>
              <a:t> is the specific enthalpy of the fuel at temperature T</a:t>
            </a:r>
            <a:r>
              <a:rPr lang="en-IN" sz="1800" baseline="-25000" dirty="0"/>
              <a:t>f4</a:t>
            </a:r>
            <a:r>
              <a:rPr lang="en-IN" sz="1800" dirty="0"/>
              <a:t> entering the heat source (combustion chamber), in kilo- joules per kilogram;</a:t>
            </a:r>
            <a:endParaRPr lang="en-GB" sz="1800" dirty="0"/>
          </a:p>
          <a:p>
            <a:pPr marL="0" indent="0">
              <a:buNone/>
            </a:pPr>
            <a:r>
              <a:rPr lang="en-IN" sz="1800" i="1" dirty="0"/>
              <a:t>h</a:t>
            </a:r>
            <a:r>
              <a:rPr lang="en-IN" sz="1800" i="1" baseline="-25000" dirty="0"/>
              <a:t>o</a:t>
            </a:r>
            <a:r>
              <a:rPr lang="en-IN" sz="1800" dirty="0"/>
              <a:t> is the specific enthalpy of the fuel at 15</a:t>
            </a:r>
            <a:r>
              <a:rPr lang="en-IN" sz="1800" baseline="30000" dirty="0"/>
              <a:t>o</a:t>
            </a:r>
            <a:r>
              <a:rPr lang="en-IN" sz="1800" dirty="0"/>
              <a:t>C, in kilojoules per kilogram.</a:t>
            </a:r>
          </a:p>
          <a:p>
            <a:pPr marL="0" indent="0">
              <a:buNone/>
            </a:pPr>
            <a:r>
              <a:rPr lang="en-GB" sz="1800" i="1" dirty="0"/>
              <a:t>1) The fuel used shall be the net value of the inlet fuel less by-passed fuel, if any.</a:t>
            </a:r>
          </a:p>
          <a:p>
            <a:pPr marL="0" indent="0" algn="just">
              <a:buNone/>
            </a:pPr>
            <a:endParaRPr lang="en-GB"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8B39D3E3-0DAE-40F2-8B5C-A009CD3B717D}"/>
              </a:ext>
            </a:extLst>
          </p:cNvPr>
          <p:cNvSpPr txBox="1">
            <a:spLocks noGrp="1"/>
          </p:cNvSpPr>
          <p:nvPr>
            <p:ph type="title"/>
          </p:nvPr>
        </p:nvSpPr>
        <p:spPr>
          <a:xfrm>
            <a:off x="748553" y="203620"/>
            <a:ext cx="10515600" cy="881109"/>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Functional and Operational Tests</a:t>
            </a:r>
          </a:p>
        </p:txBody>
      </p:sp>
    </p:spTree>
    <p:extLst>
      <p:ext uri="{BB962C8B-B14F-4D97-AF65-F5344CB8AC3E}">
        <p14:creationId xmlns:p14="http://schemas.microsoft.com/office/powerpoint/2010/main" val="2781070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873D0-722F-42C3-B916-55B2D60C9AB4}"/>
              </a:ext>
            </a:extLst>
          </p:cNvPr>
          <p:cNvSpPr>
            <a:spLocks noGrp="1"/>
          </p:cNvSpPr>
          <p:nvPr>
            <p:ph idx="1"/>
          </p:nvPr>
        </p:nvSpPr>
        <p:spPr>
          <a:xfrm>
            <a:off x="838200" y="1190578"/>
            <a:ext cx="10515600" cy="4351338"/>
          </a:xfrm>
        </p:spPr>
        <p:txBody>
          <a:bodyPr>
            <a:noAutofit/>
          </a:bodyPr>
          <a:lstStyle/>
          <a:p>
            <a:pPr marL="0" indent="0">
              <a:buNone/>
            </a:pPr>
            <a:r>
              <a:rPr lang="en-IN" sz="1800" b="1" dirty="0"/>
              <a:t>Thermal efficiency</a:t>
            </a:r>
            <a:endParaRPr lang="en-GB" sz="1800" dirty="0"/>
          </a:p>
          <a:p>
            <a:pPr marL="0" indent="0">
              <a:buNone/>
            </a:pPr>
            <a:r>
              <a:rPr lang="en-IN" sz="1800" dirty="0"/>
              <a:t>The thermal efficiency,  </a:t>
            </a:r>
            <a:r>
              <a:rPr lang="en-IN" sz="1800" i="1" dirty="0" err="1"/>
              <a:t>η</a:t>
            </a:r>
            <a:r>
              <a:rPr lang="en-IN" sz="1800" i="1" baseline="-25000" dirty="0" err="1"/>
              <a:t>t</a:t>
            </a:r>
            <a:r>
              <a:rPr lang="en-IN" sz="1800" baseline="-25000" dirty="0"/>
              <a:t> </a:t>
            </a:r>
            <a:r>
              <a:rPr lang="en-IN" sz="1800" dirty="0"/>
              <a:t>of the engine based on net shaft power output may be computed from:</a:t>
            </a:r>
            <a:endParaRPr lang="en-GB" sz="1800" dirty="0"/>
          </a:p>
          <a:p>
            <a:pPr marL="0" indent="0">
              <a:buNone/>
            </a:pPr>
            <a:r>
              <a:rPr lang="en-IN" sz="1800" i="1" dirty="0" err="1"/>
              <a:t>η</a:t>
            </a:r>
            <a:r>
              <a:rPr lang="en-IN" sz="1800" i="1" baseline="-25000" dirty="0" err="1"/>
              <a:t>t</a:t>
            </a:r>
            <a:r>
              <a:rPr lang="en-IN" sz="1800" baseline="-25000" dirty="0"/>
              <a:t> = P/</a:t>
            </a:r>
            <a:r>
              <a:rPr lang="en-IN" sz="1800" i="1" baseline="-25000" dirty="0"/>
              <a:t>q</a:t>
            </a:r>
            <a:endParaRPr lang="en-GB" sz="1800" dirty="0"/>
          </a:p>
          <a:p>
            <a:pPr marL="0" indent="0">
              <a:buNone/>
            </a:pPr>
            <a:r>
              <a:rPr lang="en-IN" sz="1800" dirty="0"/>
              <a:t>where</a:t>
            </a:r>
            <a:endParaRPr lang="en-GB" sz="1800" dirty="0"/>
          </a:p>
          <a:p>
            <a:pPr marL="0" indent="0">
              <a:buNone/>
            </a:pPr>
            <a:r>
              <a:rPr lang="en-IN" sz="1800" i="1" dirty="0"/>
              <a:t>P</a:t>
            </a:r>
            <a:r>
              <a:rPr lang="en-IN" sz="1800" dirty="0"/>
              <a:t> is the net shaft power output, in kilowatts:</a:t>
            </a:r>
            <a:endParaRPr lang="en-GB" sz="1800" dirty="0"/>
          </a:p>
          <a:p>
            <a:pPr marL="0" indent="0">
              <a:buNone/>
            </a:pPr>
            <a:r>
              <a:rPr lang="en-IN" sz="1800" i="1" dirty="0"/>
              <a:t>q</a:t>
            </a:r>
            <a:r>
              <a:rPr lang="en-IN" sz="1800" dirty="0"/>
              <a:t> is the heat consumption, in kilowatts.</a:t>
            </a:r>
            <a:endParaRPr lang="en-GB" sz="1800" dirty="0"/>
          </a:p>
          <a:p>
            <a:pPr marL="0" indent="0">
              <a:buNone/>
            </a:pPr>
            <a:r>
              <a:rPr lang="en-IN" sz="1800" b="1" dirty="0"/>
              <a:t>Heat rate</a:t>
            </a:r>
            <a:endParaRPr lang="en-GB" sz="1800" dirty="0"/>
          </a:p>
          <a:p>
            <a:pPr marL="0" indent="0">
              <a:buNone/>
            </a:pPr>
            <a:r>
              <a:rPr lang="en-IN" sz="1800" dirty="0"/>
              <a:t>The heat rate, </a:t>
            </a:r>
            <a:r>
              <a:rPr lang="en-IN" sz="1800" i="1" dirty="0" err="1"/>
              <a:t>q</a:t>
            </a:r>
            <a:r>
              <a:rPr lang="en-IN" sz="1800" baseline="-25000" dirty="0" err="1"/>
              <a:t>p</a:t>
            </a:r>
            <a:r>
              <a:rPr lang="en-IN" sz="1800" dirty="0"/>
              <a:t> in kilowatts of heat per kilowatt of power, may be computed from</a:t>
            </a:r>
            <a:endParaRPr lang="en-GB" sz="1800" dirty="0"/>
          </a:p>
          <a:p>
            <a:pPr marL="0" indent="0">
              <a:buNone/>
            </a:pPr>
            <a:r>
              <a:rPr lang="en-IN" sz="1800" i="1" dirty="0"/>
              <a:t> </a:t>
            </a:r>
            <a:r>
              <a:rPr lang="en-IN" sz="1800" i="1" dirty="0" err="1"/>
              <a:t>q</a:t>
            </a:r>
            <a:r>
              <a:rPr lang="en-IN" sz="1800" i="1" baseline="-25000" dirty="0" err="1"/>
              <a:t>p</a:t>
            </a:r>
            <a:r>
              <a:rPr lang="en-IN" sz="1800" i="1" baseline="-25000" dirty="0"/>
              <a:t> </a:t>
            </a:r>
            <a:r>
              <a:rPr lang="en-IN" sz="1800" i="1" dirty="0"/>
              <a:t>= q/P = 1/ </a:t>
            </a:r>
            <a:r>
              <a:rPr lang="en-IN" sz="1800" i="1" dirty="0" err="1"/>
              <a:t>η</a:t>
            </a:r>
            <a:r>
              <a:rPr lang="en-IN" sz="1800" i="1" baseline="-25000" dirty="0" err="1"/>
              <a:t>t</a:t>
            </a:r>
            <a:endParaRPr lang="en-GB" sz="1800" dirty="0"/>
          </a:p>
          <a:p>
            <a:pPr marL="0" indent="0">
              <a:buNone/>
            </a:pPr>
            <a:r>
              <a:rPr lang="en-IN" sz="1800" dirty="0"/>
              <a:t>Where,</a:t>
            </a:r>
            <a:endParaRPr lang="en-GB" sz="1800" dirty="0"/>
          </a:p>
          <a:p>
            <a:pPr marL="0" indent="0">
              <a:buNone/>
            </a:pPr>
            <a:r>
              <a:rPr lang="en-IN" sz="1800" i="1" dirty="0"/>
              <a:t>q</a:t>
            </a:r>
            <a:r>
              <a:rPr lang="en-IN" sz="1800" dirty="0"/>
              <a:t> is the heat consumption, in kilowatts.</a:t>
            </a:r>
            <a:endParaRPr lang="en-GB" sz="1800" dirty="0"/>
          </a:p>
          <a:p>
            <a:pPr marL="0" indent="0">
              <a:buNone/>
            </a:pPr>
            <a:r>
              <a:rPr lang="en-IN" sz="1800" i="1" dirty="0"/>
              <a:t>P</a:t>
            </a:r>
            <a:r>
              <a:rPr lang="en-IN" sz="1800" dirty="0"/>
              <a:t> is the net shaft power output, in kilowatts,</a:t>
            </a:r>
          </a:p>
          <a:p>
            <a:pPr marL="0" indent="0">
              <a:buNone/>
            </a:pPr>
            <a:r>
              <a:rPr lang="en-GB" sz="1800" dirty="0" err="1"/>
              <a:t>ηt</a:t>
            </a:r>
            <a:r>
              <a:rPr lang="en-GB" sz="1800" dirty="0"/>
              <a:t> is the thermal efficiency.</a:t>
            </a:r>
          </a:p>
          <a:p>
            <a:pPr marL="0" indent="0" algn="just">
              <a:buNone/>
            </a:pPr>
            <a:endParaRPr lang="en-GB" sz="1050" dirty="0">
              <a:latin typeface="Calibri" panose="020F0502020204030204" pitchFamily="34" charset="0"/>
              <a:ea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8B39D3E3-0DAE-40F2-8B5C-A009CD3B717D}"/>
              </a:ext>
            </a:extLst>
          </p:cNvPr>
          <p:cNvSpPr txBox="1">
            <a:spLocks noGrp="1"/>
          </p:cNvSpPr>
          <p:nvPr>
            <p:ph type="title"/>
          </p:nvPr>
        </p:nvSpPr>
        <p:spPr>
          <a:xfrm>
            <a:off x="748553" y="203620"/>
            <a:ext cx="10515600" cy="881109"/>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Functional and Operational Tests</a:t>
            </a:r>
          </a:p>
        </p:txBody>
      </p:sp>
    </p:spTree>
    <p:extLst>
      <p:ext uri="{BB962C8B-B14F-4D97-AF65-F5344CB8AC3E}">
        <p14:creationId xmlns:p14="http://schemas.microsoft.com/office/powerpoint/2010/main" val="3917788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E49FF9-7CB6-4E26-8548-081916460059}"/>
              </a:ext>
            </a:extLst>
          </p:cNvPr>
          <p:cNvSpPr>
            <a:spLocks noGrp="1"/>
          </p:cNvSpPr>
          <p:nvPr>
            <p:ph idx="1"/>
          </p:nvPr>
        </p:nvSpPr>
        <p:spPr>
          <a:xfrm>
            <a:off x="744071" y="1694329"/>
            <a:ext cx="10609729" cy="4285410"/>
          </a:xfrm>
        </p:spPr>
        <p:txBody>
          <a:bodyPr>
            <a:normAutofit/>
          </a:bodyPr>
          <a:lstStyle/>
          <a:p>
            <a:pPr marL="0" indent="0" algn="just">
              <a:buNone/>
            </a:pPr>
            <a:r>
              <a:rPr lang="en-GB" sz="2000" dirty="0"/>
              <a:t>The preferred approach in conducting tests is to run at the reference conditions of the compressor inlet (temperature, pressure, and relative humidity), and at the standard exhaust. However this may not always be possible; the tests may have to be run under some other conditions, and the results corrected to reference conditions to facilitate comparison of power and thermal efficiency.</a:t>
            </a:r>
          </a:p>
          <a:p>
            <a:pPr marL="0" indent="0" algn="just">
              <a:buNone/>
            </a:pPr>
            <a:endParaRPr lang="en-GB" sz="2000" dirty="0"/>
          </a:p>
          <a:p>
            <a:pPr marL="0" indent="0" algn="just">
              <a:buNone/>
            </a:pPr>
            <a:r>
              <a:rPr lang="en-GB" sz="2000" dirty="0"/>
              <a:t>Clause 8.3 of IS 15664:2006/ ISO 2314:1989 provides the procedure for applying corrections of test results to reference conditions</a:t>
            </a:r>
          </a:p>
          <a:p>
            <a:pPr algn="just"/>
            <a:endParaRPr lang="en-GB" sz="2000" dirty="0"/>
          </a:p>
        </p:txBody>
      </p:sp>
      <p:sp>
        <p:nvSpPr>
          <p:cNvPr id="4" name="Title 1">
            <a:extLst>
              <a:ext uri="{FF2B5EF4-FFF2-40B4-BE49-F238E27FC236}">
                <a16:creationId xmlns:a16="http://schemas.microsoft.com/office/drawing/2014/main" id="{9F3B81F0-B23D-4A72-8CDE-F5E186703979}"/>
              </a:ext>
            </a:extLst>
          </p:cNvPr>
          <p:cNvSpPr txBox="1">
            <a:spLocks noGrp="1"/>
          </p:cNvSpPr>
          <p:nvPr>
            <p:ph type="title"/>
          </p:nvPr>
        </p:nvSpPr>
        <p:spPr>
          <a:xfrm>
            <a:off x="838200" y="365126"/>
            <a:ext cx="10515600" cy="746498"/>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Functional and Operational Tests</a:t>
            </a:r>
          </a:p>
        </p:txBody>
      </p:sp>
    </p:spTree>
    <p:extLst>
      <p:ext uri="{BB962C8B-B14F-4D97-AF65-F5344CB8AC3E}">
        <p14:creationId xmlns:p14="http://schemas.microsoft.com/office/powerpoint/2010/main" val="4012682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E49FF9-7CB6-4E26-8548-081916460059}"/>
              </a:ext>
            </a:extLst>
          </p:cNvPr>
          <p:cNvSpPr>
            <a:spLocks noGrp="1"/>
          </p:cNvSpPr>
          <p:nvPr>
            <p:ph idx="1"/>
          </p:nvPr>
        </p:nvSpPr>
        <p:spPr>
          <a:xfrm>
            <a:off x="645460" y="1255059"/>
            <a:ext cx="10614212" cy="5237814"/>
          </a:xfrm>
        </p:spPr>
        <p:txBody>
          <a:bodyPr>
            <a:noAutofit/>
          </a:bodyPr>
          <a:lstStyle/>
          <a:p>
            <a:pPr marL="0" indent="0" algn="just">
              <a:buNone/>
            </a:pPr>
            <a:r>
              <a:rPr lang="en-GB" sz="1800" b="1" dirty="0">
                <a:latin typeface="Calibri" panose="020F0502020204030204" pitchFamily="34" charset="0"/>
                <a:ea typeface="Calibri" panose="020F0502020204030204" pitchFamily="34" charset="0"/>
                <a:cs typeface="Calibri" panose="020F0502020204030204" pitchFamily="34" charset="0"/>
              </a:rPr>
              <a:t>MEASUREMENT UNCERTAINTY </a:t>
            </a:r>
            <a:r>
              <a:rPr lang="en-GB" sz="1800" dirty="0">
                <a:latin typeface="Calibri" panose="020F0502020204030204" pitchFamily="34" charset="0"/>
                <a:ea typeface="Calibri" panose="020F0502020204030204" pitchFamily="34" charset="0"/>
                <a:cs typeface="Calibri" panose="020F0502020204030204" pitchFamily="34" charset="0"/>
              </a:rPr>
              <a:t>(Reference Annexure A of IS 15664: 2008/ISO 2314:1989)</a:t>
            </a: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The measurement of each value entering into the computation of the test result is liable to some degree of error, depending on the quality of the measuring instruments and the conditions of the measurement. The test result is therefore subject to a degree of uncertainty depending on the combined effect of all the errors of the measurement.</a:t>
            </a:r>
          </a:p>
          <a:p>
            <a:pPr marL="0" indent="0" algn="just">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The confidence limits of any measurement can be assessed</a:t>
            </a:r>
          </a:p>
          <a:p>
            <a:pPr marL="0" indent="0" algn="just">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a) from measuring recommendations and standards;</a:t>
            </a: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b) from the accuracy classes of the measuring instrument or measurement, chain;</a:t>
            </a: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c) from the accuracy of calibration of a measuring instrument or transducer;</a:t>
            </a: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d) from the influence of unavoidable installation error;</a:t>
            </a: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e) from general measuring experience;</a:t>
            </a: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f) from fluctuating test conditions.</a:t>
            </a:r>
          </a:p>
          <a:p>
            <a:pPr marL="0" indent="0" algn="just">
              <a:buNone/>
            </a:pPr>
            <a:r>
              <a:rPr lang="en-GB" sz="1800" i="1" dirty="0">
                <a:latin typeface="Calibri" panose="020F0502020204030204" pitchFamily="34" charset="0"/>
                <a:ea typeface="Calibri" panose="020F0502020204030204" pitchFamily="34" charset="0"/>
                <a:cs typeface="Calibri" panose="020F0502020204030204" pitchFamily="34" charset="0"/>
              </a:rPr>
              <a:t>Due to the many causes involved, the assessment of the measurement uncertainty shall be made by calculation for each case.</a:t>
            </a:r>
          </a:p>
        </p:txBody>
      </p:sp>
      <p:sp>
        <p:nvSpPr>
          <p:cNvPr id="4" name="Title 1">
            <a:extLst>
              <a:ext uri="{FF2B5EF4-FFF2-40B4-BE49-F238E27FC236}">
                <a16:creationId xmlns:a16="http://schemas.microsoft.com/office/drawing/2014/main" id="{9F3B81F0-B23D-4A72-8CDE-F5E186703979}"/>
              </a:ext>
            </a:extLst>
          </p:cNvPr>
          <p:cNvSpPr txBox="1">
            <a:spLocks noGrp="1"/>
          </p:cNvSpPr>
          <p:nvPr>
            <p:ph type="title"/>
          </p:nvPr>
        </p:nvSpPr>
        <p:spPr>
          <a:xfrm>
            <a:off x="838200" y="365126"/>
            <a:ext cx="10515600" cy="647886"/>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Functional and Operational Tests</a:t>
            </a:r>
          </a:p>
        </p:txBody>
      </p:sp>
    </p:spTree>
    <p:extLst>
      <p:ext uri="{BB962C8B-B14F-4D97-AF65-F5344CB8AC3E}">
        <p14:creationId xmlns:p14="http://schemas.microsoft.com/office/powerpoint/2010/main" val="1645016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D1269-D21C-4F6C-A657-7FD44B526D70}"/>
              </a:ext>
            </a:extLst>
          </p:cNvPr>
          <p:cNvSpPr>
            <a:spLocks noGrp="1"/>
          </p:cNvSpPr>
          <p:nvPr>
            <p:ph idx="1"/>
          </p:nvPr>
        </p:nvSpPr>
        <p:spPr>
          <a:xfrm>
            <a:off x="900953" y="1231526"/>
            <a:ext cx="10515600" cy="4351338"/>
          </a:xfrm>
        </p:spPr>
        <p:txBody>
          <a:bodyPr>
            <a:noAutofit/>
          </a:bodyPr>
          <a:lstStyle/>
          <a:p>
            <a:pPr marL="0" indent="0" algn="just">
              <a:buNone/>
            </a:pPr>
            <a:r>
              <a:rPr lang="en-IN" sz="1800" kern="100" dirty="0">
                <a:latin typeface="Calibri" panose="020F0502020204030204" pitchFamily="34" charset="0"/>
                <a:ea typeface="Calibri" panose="020F0502020204030204" pitchFamily="34" charset="0"/>
                <a:cs typeface="Mangal" panose="02040503050203030202" pitchFamily="18" charset="0"/>
              </a:rPr>
              <a:t>The Indian Standards (IS) place a strong emphasis on the safety aspects of turbines, ensuring that these machines operate safely and reliably under various conditions. </a:t>
            </a:r>
          </a:p>
          <a:p>
            <a:pPr marL="0" indent="0" algn="just">
              <a:buNone/>
            </a:pPr>
            <a:r>
              <a:rPr lang="en-GB" sz="1800" dirty="0"/>
              <a:t>IS 15666 (Part 9): 2006/ISO 3977-9:1999 (Gas Turbines — Procurement Part 9 Reliability, Availability, Maintainability and Safety) provides detail of safety elements that need special attention such as:</a:t>
            </a:r>
          </a:p>
          <a:p>
            <a:pPr marL="0" indent="0">
              <a:buNone/>
            </a:pPr>
            <a:r>
              <a:rPr lang="en-GB" sz="1800" dirty="0"/>
              <a:t>a) Minimization of fire hazards and provisions for appropriate fire control.</a:t>
            </a:r>
          </a:p>
          <a:p>
            <a:pPr marL="0" indent="0">
              <a:buNone/>
            </a:pPr>
            <a:r>
              <a:rPr lang="en-GB" sz="1800" dirty="0"/>
              <a:t>b) Control systems designed to prevent unsafe conditions (speeds, temperature, vibration, etc.).</a:t>
            </a:r>
          </a:p>
          <a:p>
            <a:pPr marL="0" indent="0">
              <a:buNone/>
            </a:pPr>
            <a:r>
              <a:rPr lang="en-GB" sz="1800" dirty="0"/>
              <a:t>c) Alarms to warn of unsafe operating conditions.</a:t>
            </a:r>
          </a:p>
          <a:p>
            <a:pPr marL="0" indent="0">
              <a:buNone/>
            </a:pPr>
            <a:r>
              <a:rPr lang="en-GB" sz="1800" dirty="0"/>
              <a:t>d) Suitable safety trips to protect operating personnel and/or equipment.</a:t>
            </a:r>
          </a:p>
          <a:p>
            <a:pPr marL="0" indent="0">
              <a:buNone/>
            </a:pPr>
            <a:r>
              <a:rPr lang="en-GB" sz="1800" dirty="0"/>
              <a:t>e) If operators will be near the gas turbine while it is operating, guards, insulation, handrails, etc., should be provided to protect personnel from accidental contact with dangerous elements. Where appropriate, warning signals shall also be supplied.</a:t>
            </a:r>
          </a:p>
          <a:p>
            <a:pPr marL="0" indent="0">
              <a:buNone/>
            </a:pPr>
            <a:r>
              <a:rPr lang="en-GB" sz="1800" dirty="0"/>
              <a:t>f) Proper handling equipment and tools shall be available to maintenance personnel; particular attention is required for the safe handling of heavy equipment, including rigging or blocking tools, slings, hoists and cranes.</a:t>
            </a:r>
          </a:p>
          <a:p>
            <a:pPr marL="0" indent="0">
              <a:buNone/>
            </a:pPr>
            <a:r>
              <a:rPr lang="en-GB" sz="1800" dirty="0"/>
              <a:t>g) Power plant design shall minimize the possibility of a fire fed by lubricating oil, hydraulic oil and fuel oil leaks (localizing any potential leaks shall be given careful attention). </a:t>
            </a:r>
          </a:p>
        </p:txBody>
      </p:sp>
      <p:sp>
        <p:nvSpPr>
          <p:cNvPr id="4" name="Title 1">
            <a:extLst>
              <a:ext uri="{FF2B5EF4-FFF2-40B4-BE49-F238E27FC236}">
                <a16:creationId xmlns:a16="http://schemas.microsoft.com/office/drawing/2014/main" id="{E27E8986-AB4E-42B3-BC11-2622CC5F222B}"/>
              </a:ext>
            </a:extLst>
          </p:cNvPr>
          <p:cNvSpPr txBox="1">
            <a:spLocks noGrp="1"/>
          </p:cNvSpPr>
          <p:nvPr>
            <p:ph type="title"/>
          </p:nvPr>
        </p:nvSpPr>
        <p:spPr>
          <a:xfrm>
            <a:off x="838200" y="365125"/>
            <a:ext cx="10515600" cy="594099"/>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Potential </a:t>
            </a:r>
            <a:r>
              <a:rPr lang="en-GB" sz="3600" dirty="0" err="1">
                <a:solidFill>
                  <a:schemeClr val="bg1"/>
                </a:solidFill>
                <a:latin typeface="Calibri" panose="020F0502020204030204" pitchFamily="34" charset="0"/>
                <a:ea typeface="Calibri" panose="020F0502020204030204" pitchFamily="34" charset="0"/>
                <a:cs typeface="Calibri" panose="020F0502020204030204" pitchFamily="34" charset="0"/>
              </a:rPr>
              <a:t>Saftey</a:t>
            </a: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 Hazards &amp; Necessary Requirements</a:t>
            </a:r>
          </a:p>
        </p:txBody>
      </p:sp>
    </p:spTree>
    <p:extLst>
      <p:ext uri="{BB962C8B-B14F-4D97-AF65-F5344CB8AC3E}">
        <p14:creationId xmlns:p14="http://schemas.microsoft.com/office/powerpoint/2010/main" val="2785606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D1269-D21C-4F6C-A657-7FD44B526D70}"/>
              </a:ext>
            </a:extLst>
          </p:cNvPr>
          <p:cNvSpPr>
            <a:spLocks noGrp="1"/>
          </p:cNvSpPr>
          <p:nvPr>
            <p:ph idx="1"/>
          </p:nvPr>
        </p:nvSpPr>
        <p:spPr>
          <a:xfrm>
            <a:off x="900953" y="1231526"/>
            <a:ext cx="10515600" cy="4351338"/>
          </a:xfrm>
        </p:spPr>
        <p:txBody>
          <a:bodyPr>
            <a:noAutofit/>
          </a:bodyPr>
          <a:lstStyle/>
          <a:p>
            <a:pPr marL="0" indent="0">
              <a:buNone/>
            </a:pPr>
            <a:r>
              <a:rPr lang="en-GB" sz="1800" dirty="0"/>
              <a:t>g) Power plant design shall minimize the possibility of a fire fed by lubricating oil, hydraulic oil and fuel oil leaks (localizing any potential leaks shall be given careful attention).</a:t>
            </a:r>
          </a:p>
          <a:p>
            <a:pPr marL="0" indent="0">
              <a:buNone/>
            </a:pPr>
            <a:r>
              <a:rPr lang="en-GB" sz="1800" dirty="0"/>
              <a:t>h) Adequate ventilation and means of escape shall be provided for any personnel who will be near the power plant when it is operating; recognition shall be given to the fact that fire protection systems operating in a confined area can be dangerous to personnel.</a:t>
            </a:r>
          </a:p>
          <a:p>
            <a:pPr marL="0" indent="0">
              <a:buNone/>
            </a:pPr>
            <a:r>
              <a:rPr lang="en-GB" sz="1800" dirty="0" err="1"/>
              <a:t>i</a:t>
            </a:r>
            <a:r>
              <a:rPr lang="en-GB" sz="1800" dirty="0"/>
              <a:t>) Manufacturers’ recommendations relative to occupancy of the gas turbine enclosure during operation shall be followed.</a:t>
            </a:r>
          </a:p>
          <a:p>
            <a:pPr marL="0" indent="0">
              <a:buNone/>
            </a:pPr>
            <a:r>
              <a:rPr lang="en-GB" sz="1800" dirty="0"/>
              <a:t>j) If operators are to be exposed to abnormal sound levels, suitable protective ear devices shall be worn.</a:t>
            </a:r>
          </a:p>
          <a:p>
            <a:pPr marL="0" indent="0">
              <a:buNone/>
            </a:pPr>
            <a:r>
              <a:rPr lang="en-GB" sz="1800" dirty="0"/>
              <a:t>k) Operating and maintenance personnel shall be provided with instructions to promote safe operation and maintenance of the power plant.</a:t>
            </a:r>
          </a:p>
          <a:p>
            <a:pPr marL="0" indent="0">
              <a:buNone/>
            </a:pPr>
            <a:r>
              <a:rPr lang="en-GB" sz="1800" dirty="0"/>
              <a:t>l) The inter-relationship of the gas turbine protective equipment and its possible effect on other power plant or system equipment.</a:t>
            </a:r>
          </a:p>
          <a:p>
            <a:pPr marL="0" indent="0">
              <a:buNone/>
            </a:pPr>
            <a:r>
              <a:rPr lang="en-GB" sz="1800" dirty="0"/>
              <a:t>m)  Power plant design shall minimize the possibility of fuel gas leakage and gas explosion by provision of suitable arrangements for venting, gas detection, cell/building ventilation, equipment spark suppression, pipework </a:t>
            </a:r>
            <a:r>
              <a:rPr lang="en-GB" sz="1800" dirty="0" err="1"/>
              <a:t>earthinglbonding</a:t>
            </a:r>
            <a:r>
              <a:rPr lang="en-GB" sz="1800" dirty="0"/>
              <a:t>, etc.</a:t>
            </a:r>
          </a:p>
        </p:txBody>
      </p:sp>
      <p:sp>
        <p:nvSpPr>
          <p:cNvPr id="4" name="Title 1">
            <a:extLst>
              <a:ext uri="{FF2B5EF4-FFF2-40B4-BE49-F238E27FC236}">
                <a16:creationId xmlns:a16="http://schemas.microsoft.com/office/drawing/2014/main" id="{E27E8986-AB4E-42B3-BC11-2622CC5F222B}"/>
              </a:ext>
            </a:extLst>
          </p:cNvPr>
          <p:cNvSpPr txBox="1">
            <a:spLocks noGrp="1"/>
          </p:cNvSpPr>
          <p:nvPr>
            <p:ph type="title"/>
          </p:nvPr>
        </p:nvSpPr>
        <p:spPr>
          <a:xfrm>
            <a:off x="838200" y="365125"/>
            <a:ext cx="10515600" cy="594099"/>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Potential Safety Hazards &amp; Necessary Requirements</a:t>
            </a:r>
          </a:p>
        </p:txBody>
      </p:sp>
    </p:spTree>
    <p:extLst>
      <p:ext uri="{BB962C8B-B14F-4D97-AF65-F5344CB8AC3E}">
        <p14:creationId xmlns:p14="http://schemas.microsoft.com/office/powerpoint/2010/main" val="214202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609C34-8C53-A848-6BDE-4247DB51819D}"/>
              </a:ext>
            </a:extLst>
          </p:cNvPr>
          <p:cNvSpPr/>
          <p:nvPr/>
        </p:nvSpPr>
        <p:spPr>
          <a:xfrm>
            <a:off x="0" y="0"/>
            <a:ext cx="12266579" cy="9533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588C7013-3D3A-4E00-AA22-5742F88D90D0}"/>
              </a:ext>
            </a:extLst>
          </p:cNvPr>
          <p:cNvSpPr>
            <a:spLocks noGrp="1"/>
          </p:cNvSpPr>
          <p:nvPr>
            <p:ph type="title"/>
          </p:nvPr>
        </p:nvSpPr>
        <p:spPr>
          <a:xfrm>
            <a:off x="-77821" y="166256"/>
            <a:ext cx="12344399" cy="650868"/>
          </a:xfrm>
          <a:solidFill>
            <a:schemeClr val="bg2"/>
          </a:solidFill>
        </p:spPr>
        <p:txBody>
          <a:bodyPr>
            <a:normAutofit fontScale="90000"/>
          </a:bodyPr>
          <a:lstStyle/>
          <a:p>
            <a:pPr algn="ctr"/>
            <a:r>
              <a:rPr lang="en-US" dirty="0">
                <a:latin typeface="Calibri" panose="020F0502020204030204" pitchFamily="34" charset="0"/>
                <a:ea typeface="Calibri" panose="020F0502020204030204" pitchFamily="34" charset="0"/>
                <a:cs typeface="Calibri" panose="020F0502020204030204" pitchFamily="34" charset="0"/>
              </a:rPr>
              <a:t>Classification of Turbomachines </a:t>
            </a:r>
            <a:endParaRPr lang="en-GB"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E01E1B1D-3A04-454B-A97C-01855A5A13D7}"/>
              </a:ext>
            </a:extLst>
          </p:cNvPr>
          <p:cNvGraphicFramePr>
            <a:graphicFrameLocks noGrp="1"/>
          </p:cNvGraphicFramePr>
          <p:nvPr>
            <p:ph idx="1"/>
            <p:extLst>
              <p:ext uri="{D42A27DB-BD31-4B8C-83A1-F6EECF244321}">
                <p14:modId xmlns:p14="http://schemas.microsoft.com/office/powerpoint/2010/main" val="516109752"/>
              </p:ext>
            </p:extLst>
          </p:nvPr>
        </p:nvGraphicFramePr>
        <p:xfrm>
          <a:off x="838201" y="1119567"/>
          <a:ext cx="10708532" cy="525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hought Bubble: Cloud 4">
            <a:extLst>
              <a:ext uri="{FF2B5EF4-FFF2-40B4-BE49-F238E27FC236}">
                <a16:creationId xmlns:a16="http://schemas.microsoft.com/office/drawing/2014/main" id="{D6C7756F-AA31-446B-9A02-EB27D01828F1}"/>
              </a:ext>
            </a:extLst>
          </p:cNvPr>
          <p:cNvSpPr/>
          <p:nvPr/>
        </p:nvSpPr>
        <p:spPr>
          <a:xfrm>
            <a:off x="10129972" y="2975768"/>
            <a:ext cx="1594089" cy="1353670"/>
          </a:xfrm>
          <a:prstGeom prst="cloudCallout">
            <a:avLst>
              <a:gd name="adj1" fmla="val -60333"/>
              <a:gd name="adj2" fmla="val 3477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The density of the fluid changes.</a:t>
            </a:r>
          </a:p>
        </p:txBody>
      </p:sp>
      <p:sp>
        <p:nvSpPr>
          <p:cNvPr id="6" name="Thought Bubble: Cloud 5">
            <a:extLst>
              <a:ext uri="{FF2B5EF4-FFF2-40B4-BE49-F238E27FC236}">
                <a16:creationId xmlns:a16="http://schemas.microsoft.com/office/drawing/2014/main" id="{D83FC384-8ACE-4C1B-8B48-E1A2334EDBB1}"/>
              </a:ext>
            </a:extLst>
          </p:cNvPr>
          <p:cNvSpPr/>
          <p:nvPr/>
        </p:nvSpPr>
        <p:spPr>
          <a:xfrm>
            <a:off x="729869" y="2975768"/>
            <a:ext cx="1677217" cy="1192400"/>
          </a:xfrm>
          <a:prstGeom prst="cloudCallout">
            <a:avLst>
              <a:gd name="adj1" fmla="val 52234"/>
              <a:gd name="adj2" fmla="val 49856"/>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The density of the fluid remains constant.</a:t>
            </a:r>
          </a:p>
        </p:txBody>
      </p:sp>
    </p:spTree>
    <p:extLst>
      <p:ext uri="{BB962C8B-B14F-4D97-AF65-F5344CB8AC3E}">
        <p14:creationId xmlns:p14="http://schemas.microsoft.com/office/powerpoint/2010/main" val="165923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D1269-D21C-4F6C-A657-7FD44B526D70}"/>
              </a:ext>
            </a:extLst>
          </p:cNvPr>
          <p:cNvSpPr>
            <a:spLocks noGrp="1"/>
          </p:cNvSpPr>
          <p:nvPr>
            <p:ph idx="1"/>
          </p:nvPr>
        </p:nvSpPr>
        <p:spPr>
          <a:xfrm>
            <a:off x="900953" y="1231526"/>
            <a:ext cx="10515600" cy="4351338"/>
          </a:xfrm>
        </p:spPr>
        <p:txBody>
          <a:bodyPr>
            <a:noAutofit/>
          </a:bodyPr>
          <a:lstStyle/>
          <a:p>
            <a:pPr marL="0" indent="0" algn="just">
              <a:buNone/>
            </a:pPr>
            <a:r>
              <a:rPr lang="en-GB" sz="2000" dirty="0"/>
              <a:t>In applications where aspects of safety are extremely important (i.e. for aircraft engines), the analysis of the condition of complex systems has already attained a high level. The positive influence on the maintenance effort that accompanies the introduction of monitoring systems (MSS), as well as the possibility of preventing failures, more and more raises the interest in applying such systems to large power plants where the safety requirements are less stringent. The economic performance of a plant can be improved by such monitoring systems. </a:t>
            </a:r>
          </a:p>
          <a:p>
            <a:pPr marL="0" indent="0" algn="just">
              <a:buNone/>
            </a:pPr>
            <a:endParaRPr lang="en-GB" sz="2000" dirty="0"/>
          </a:p>
          <a:p>
            <a:pPr marL="0" indent="0" algn="just">
              <a:buNone/>
            </a:pPr>
            <a:r>
              <a:rPr lang="en-GB" sz="2000" dirty="0"/>
              <a:t>IS 15667:2006/ISO 19860:2005 classifies and defines monitoring systems and their technical terms. It establishes a system for conversion and validation of measured quantities to enable a comparison of the various systems, their features and their performances.</a:t>
            </a:r>
          </a:p>
        </p:txBody>
      </p:sp>
      <p:sp>
        <p:nvSpPr>
          <p:cNvPr id="4" name="Title 1">
            <a:extLst>
              <a:ext uri="{FF2B5EF4-FFF2-40B4-BE49-F238E27FC236}">
                <a16:creationId xmlns:a16="http://schemas.microsoft.com/office/drawing/2014/main" id="{E27E8986-AB4E-42B3-BC11-2622CC5F222B}"/>
              </a:ext>
            </a:extLst>
          </p:cNvPr>
          <p:cNvSpPr txBox="1">
            <a:spLocks noGrp="1"/>
          </p:cNvSpPr>
          <p:nvPr>
            <p:ph type="title"/>
          </p:nvPr>
        </p:nvSpPr>
        <p:spPr>
          <a:xfrm>
            <a:off x="838200" y="365125"/>
            <a:ext cx="10515600" cy="594099"/>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Potential Safety Hazards &amp; Necessary Requirements</a:t>
            </a:r>
          </a:p>
        </p:txBody>
      </p:sp>
    </p:spTree>
    <p:extLst>
      <p:ext uri="{BB962C8B-B14F-4D97-AF65-F5344CB8AC3E}">
        <p14:creationId xmlns:p14="http://schemas.microsoft.com/office/powerpoint/2010/main" val="2619250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D1269-D21C-4F6C-A657-7FD44B526D70}"/>
              </a:ext>
            </a:extLst>
          </p:cNvPr>
          <p:cNvSpPr>
            <a:spLocks noGrp="1"/>
          </p:cNvSpPr>
          <p:nvPr>
            <p:ph idx="1"/>
          </p:nvPr>
        </p:nvSpPr>
        <p:spPr>
          <a:xfrm>
            <a:off x="900953" y="1231526"/>
            <a:ext cx="10515600" cy="4880516"/>
          </a:xfrm>
        </p:spPr>
        <p:txBody>
          <a:bodyPr>
            <a:noAutofit/>
          </a:bodyPr>
          <a:lstStyle/>
          <a:p>
            <a:pPr marL="0" indent="0" algn="just">
              <a:buNone/>
            </a:pPr>
            <a:r>
              <a:rPr lang="en-GB" sz="2000" dirty="0"/>
              <a:t>Emergency protection is crucial for safeguarding the gas turbine and its associated equipment from potential hazards and damage. It should be designed to detect and act autonomously, independent of the governor, when necessary. To optimize the gas turbine's lifespan, it may not always be required to immediately initiate an emergency stop or reduce to the minimum self-sustaining speed or load, depending on the circumstances.</a:t>
            </a:r>
          </a:p>
          <a:p>
            <a:pPr marL="0" indent="0" algn="just">
              <a:buNone/>
            </a:pPr>
            <a:r>
              <a:rPr lang="en-GB" sz="2000" dirty="0"/>
              <a:t>IS 15666 (Part 3): 2006/1S0 3977-3:2004 prescribes the following types of emergency protection systems:</a:t>
            </a:r>
          </a:p>
          <a:p>
            <a:pPr algn="just"/>
            <a:r>
              <a:rPr lang="en-GB" sz="2000" b="1" dirty="0"/>
              <a:t>Protective load shedding: </a:t>
            </a:r>
            <a:r>
              <a:rPr lang="en-GB" sz="2000" dirty="0"/>
              <a:t>Under certain fault conditions, the sequence may allow for the gas turbine to go to minimum load, no load (generator breaker open) or trip to self-sustaining speed for a period of time, allowing for cooling before the fuel is shut off automatically and the gas turbine is shut down.</a:t>
            </a:r>
          </a:p>
          <a:p>
            <a:pPr algn="just"/>
            <a:r>
              <a:rPr lang="en-GB" sz="2000" b="1" dirty="0"/>
              <a:t>Emergency shutdown: </a:t>
            </a:r>
            <a:r>
              <a:rPr lang="en-GB" sz="2000" dirty="0"/>
              <a:t>Emergency shutdown may be manually initiated but shall occur automatically on operation of applicable gas turbine/process plant protection devices as agreed with the purchaser. The system shall operate directly on the fuel shut-off valve to stop the gas turbine fuel supply.</a:t>
            </a:r>
          </a:p>
        </p:txBody>
      </p:sp>
      <p:sp>
        <p:nvSpPr>
          <p:cNvPr id="4" name="Title 1">
            <a:extLst>
              <a:ext uri="{FF2B5EF4-FFF2-40B4-BE49-F238E27FC236}">
                <a16:creationId xmlns:a16="http://schemas.microsoft.com/office/drawing/2014/main" id="{E27E8986-AB4E-42B3-BC11-2622CC5F222B}"/>
              </a:ext>
            </a:extLst>
          </p:cNvPr>
          <p:cNvSpPr txBox="1">
            <a:spLocks noGrp="1"/>
          </p:cNvSpPr>
          <p:nvPr>
            <p:ph type="title"/>
          </p:nvPr>
        </p:nvSpPr>
        <p:spPr>
          <a:xfrm>
            <a:off x="838200" y="365125"/>
            <a:ext cx="10515600" cy="594099"/>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Potential Safety Hazards &amp; Necessary Requirements</a:t>
            </a:r>
          </a:p>
        </p:txBody>
      </p:sp>
    </p:spTree>
    <p:extLst>
      <p:ext uri="{BB962C8B-B14F-4D97-AF65-F5344CB8AC3E}">
        <p14:creationId xmlns:p14="http://schemas.microsoft.com/office/powerpoint/2010/main" val="2146954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D1269-D21C-4F6C-A657-7FD44B526D70}"/>
              </a:ext>
            </a:extLst>
          </p:cNvPr>
          <p:cNvSpPr>
            <a:spLocks noGrp="1"/>
          </p:cNvSpPr>
          <p:nvPr>
            <p:ph idx="1"/>
          </p:nvPr>
        </p:nvSpPr>
        <p:spPr>
          <a:xfrm>
            <a:off x="900953" y="1231526"/>
            <a:ext cx="10515600" cy="4880516"/>
          </a:xfrm>
        </p:spPr>
        <p:txBody>
          <a:bodyPr>
            <a:noAutofit/>
          </a:bodyPr>
          <a:lstStyle/>
          <a:p>
            <a:pPr algn="just"/>
            <a:r>
              <a:rPr lang="en-GB" sz="2000" b="1" dirty="0"/>
              <a:t>Fire, gas detection and ventilation failure shutdown: </a:t>
            </a:r>
            <a:r>
              <a:rPr lang="en-GB" sz="2000" dirty="0"/>
              <a:t>Should a serious fault be detected, such as fire, gas leakage at trip level, or ventilation failure, shutdown shall occur automatically as a result of the function of automatic detection devices, The system shall operate directly on the fuel shut off and vent valves. The gas turbine shall be shut down immediately without ramping to minimum load or cooling period. </a:t>
            </a:r>
          </a:p>
          <a:p>
            <a:pPr algn="just"/>
            <a:r>
              <a:rPr lang="en-GB" sz="2000" dirty="0"/>
              <a:t>In the case of gas detection at an enclosure ventilation outlet (but not the inlet), the ventilation fans shall be retained on to purge remaining gas from the enclosure.</a:t>
            </a:r>
          </a:p>
          <a:p>
            <a:pPr algn="just"/>
            <a:r>
              <a:rPr lang="en-GB" sz="2000" dirty="0"/>
              <a:t>If an unacceptable level of explosive atmosphere is detected at a ventilation inlet, the ventilation fans shall be tripped where applicable as the source is most probably external to the enclosure, and shutdown of the gas turbine shall occur.</a:t>
            </a:r>
          </a:p>
          <a:p>
            <a:pPr algn="just"/>
            <a:r>
              <a:rPr lang="en-GB" sz="2000" b="1" dirty="0"/>
              <a:t>Shutdown of generator sets: </a:t>
            </a:r>
            <a:r>
              <a:rPr lang="en-GB" sz="2000" dirty="0"/>
              <a:t>For electric generation, means shall be provided, either on the gas turbine or on the generator, for prevention of motoring of the generator when the fuel stop valve is closed. Where synchronous compensation or generator starting is specified, these requirements may be operationally over-ridden.</a:t>
            </a:r>
          </a:p>
          <a:p>
            <a:pPr algn="just"/>
            <a:r>
              <a:rPr lang="en-GB" sz="2000" b="1" dirty="0"/>
              <a:t>Shutdown of mechanical drive sets: </a:t>
            </a:r>
            <a:r>
              <a:rPr lang="en-GB" sz="2000" dirty="0"/>
              <a:t>Automatic means shall be provided upon shutdown for isolating the driven equipment from the system it supplies in order to prevent rotation or reverse flow.</a:t>
            </a:r>
          </a:p>
        </p:txBody>
      </p:sp>
      <p:sp>
        <p:nvSpPr>
          <p:cNvPr id="4" name="Title 1">
            <a:extLst>
              <a:ext uri="{FF2B5EF4-FFF2-40B4-BE49-F238E27FC236}">
                <a16:creationId xmlns:a16="http://schemas.microsoft.com/office/drawing/2014/main" id="{E27E8986-AB4E-42B3-BC11-2622CC5F222B}"/>
              </a:ext>
            </a:extLst>
          </p:cNvPr>
          <p:cNvSpPr txBox="1">
            <a:spLocks noGrp="1"/>
          </p:cNvSpPr>
          <p:nvPr>
            <p:ph type="title"/>
          </p:nvPr>
        </p:nvSpPr>
        <p:spPr>
          <a:xfrm>
            <a:off x="838200" y="365125"/>
            <a:ext cx="10515600" cy="594099"/>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Potential Safety Hazards &amp; Necessary Requirements</a:t>
            </a:r>
          </a:p>
        </p:txBody>
      </p:sp>
    </p:spTree>
    <p:extLst>
      <p:ext uri="{BB962C8B-B14F-4D97-AF65-F5344CB8AC3E}">
        <p14:creationId xmlns:p14="http://schemas.microsoft.com/office/powerpoint/2010/main" val="2925654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2671A34-10D9-A400-82EF-D4E1935DFEE8}"/>
              </a:ext>
            </a:extLst>
          </p:cNvPr>
          <p:cNvSpPr>
            <a:spLocks noGrp="1"/>
          </p:cNvSpPr>
          <p:nvPr>
            <p:ph type="title"/>
          </p:nvPr>
        </p:nvSpPr>
        <p:spPr>
          <a:xfrm>
            <a:off x="638882" y="639193"/>
            <a:ext cx="3255095" cy="3573516"/>
          </a:xfrm>
        </p:spPr>
        <p:txBody>
          <a:bodyPr vert="horz" lIns="91440" tIns="45720" rIns="91440" bIns="45720" rtlCol="0" anchor="b">
            <a:noAutofit/>
          </a:bodyPr>
          <a:lstStyle/>
          <a:p>
            <a:r>
              <a:rPr lang="en-US" kern="1200" dirty="0">
                <a:solidFill>
                  <a:schemeClr val="tx1"/>
                </a:solidFill>
                <a:latin typeface="+mj-lt"/>
                <a:ea typeface="+mj-ea"/>
                <a:cs typeface="+mj-cs"/>
              </a:rPr>
              <a:t> </a:t>
            </a: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83942F6A-C514-4943-92DE-38C5BF63FEF1}"/>
              </a:ext>
            </a:extLst>
          </p:cNvPr>
          <p:cNvGraphicFramePr>
            <a:graphicFrameLocks noGrp="1"/>
          </p:cNvGraphicFramePr>
          <p:nvPr>
            <p:extLst>
              <p:ext uri="{D42A27DB-BD31-4B8C-83A1-F6EECF244321}">
                <p14:modId xmlns:p14="http://schemas.microsoft.com/office/powerpoint/2010/main" val="1915757252"/>
              </p:ext>
            </p:extLst>
          </p:nvPr>
        </p:nvGraphicFramePr>
        <p:xfrm>
          <a:off x="2040556" y="233020"/>
          <a:ext cx="9904397" cy="6279208"/>
        </p:xfrm>
        <a:graphic>
          <a:graphicData uri="http://schemas.openxmlformats.org/drawingml/2006/table">
            <a:tbl>
              <a:tblPr firstRow="1" bandRow="1">
                <a:tableStyleId>{5C22544A-7EE6-4342-B048-85BDC9FD1C3A}</a:tableStyleId>
              </a:tblPr>
              <a:tblGrid>
                <a:gridCol w="798417">
                  <a:extLst>
                    <a:ext uri="{9D8B030D-6E8A-4147-A177-3AD203B41FA5}">
                      <a16:colId xmlns:a16="http://schemas.microsoft.com/office/drawing/2014/main" val="2583090643"/>
                    </a:ext>
                  </a:extLst>
                </a:gridCol>
                <a:gridCol w="2782181">
                  <a:extLst>
                    <a:ext uri="{9D8B030D-6E8A-4147-A177-3AD203B41FA5}">
                      <a16:colId xmlns:a16="http://schemas.microsoft.com/office/drawing/2014/main" val="823452822"/>
                    </a:ext>
                  </a:extLst>
                </a:gridCol>
                <a:gridCol w="6323799">
                  <a:extLst>
                    <a:ext uri="{9D8B030D-6E8A-4147-A177-3AD203B41FA5}">
                      <a16:colId xmlns:a16="http://schemas.microsoft.com/office/drawing/2014/main" val="614179534"/>
                    </a:ext>
                  </a:extLst>
                </a:gridCol>
              </a:tblGrid>
              <a:tr h="465216">
                <a:tc>
                  <a:txBody>
                    <a:bodyPr/>
                    <a:lstStyle/>
                    <a:p>
                      <a:pPr algn="ctr" fontAlgn="b"/>
                      <a:r>
                        <a:rPr lang="en-IN" sz="1800" b="1" i="0" u="none" strike="noStrike" dirty="0">
                          <a:effectLst/>
                          <a:latin typeface="Calibri" panose="020F0502020204030204" pitchFamily="34" charset="0"/>
                        </a:rPr>
                        <a:t>S. No.</a:t>
                      </a:r>
                    </a:p>
                  </a:txBody>
                  <a:tcPr marL="6350" marR="6350" marT="6350" marB="0" anchor="ctr"/>
                </a:tc>
                <a:tc>
                  <a:txBody>
                    <a:bodyPr/>
                    <a:lstStyle/>
                    <a:p>
                      <a:pPr algn="ctr" fontAlgn="b"/>
                      <a:r>
                        <a:rPr lang="en-IN" sz="1800" b="1" i="0" u="none" strike="noStrike" dirty="0">
                          <a:effectLst/>
                          <a:latin typeface="Calibri" panose="020F0502020204030204" pitchFamily="34" charset="0"/>
                        </a:rPr>
                        <a:t>IS No.</a:t>
                      </a:r>
                    </a:p>
                  </a:txBody>
                  <a:tcPr marL="6350" marR="6350" marT="6350" marB="0" anchor="ctr"/>
                </a:tc>
                <a:tc>
                  <a:txBody>
                    <a:bodyPr/>
                    <a:lstStyle/>
                    <a:p>
                      <a:pPr algn="ctr" fontAlgn="b"/>
                      <a:r>
                        <a:rPr lang="en-IN" sz="1800" b="1" i="0" u="none" strike="noStrike" dirty="0">
                          <a:effectLst/>
                          <a:latin typeface="Calibri" panose="020F0502020204030204" pitchFamily="34" charset="0"/>
                        </a:rPr>
                        <a:t>IS Title</a:t>
                      </a:r>
                    </a:p>
                  </a:txBody>
                  <a:tcPr marL="6350" marR="6350" marT="6350" marB="0" anchor="ctr">
                    <a:gradFill>
                      <a:gsLst>
                        <a:gs pos="600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tcPr>
                </a:tc>
                <a:extLst>
                  <a:ext uri="{0D108BD9-81ED-4DB2-BD59-A6C34878D82A}">
                    <a16:rowId xmlns:a16="http://schemas.microsoft.com/office/drawing/2014/main" val="4118979528"/>
                  </a:ext>
                </a:extLst>
              </a:tr>
              <a:tr h="465216">
                <a:tc>
                  <a:txBody>
                    <a:bodyPr/>
                    <a:lstStyle/>
                    <a:p>
                      <a:pPr algn="ctr" fontAlgn="b"/>
                      <a:r>
                        <a:rPr lang="en-IN" sz="1800" b="0" i="0" u="none" strike="noStrike" dirty="0">
                          <a:effectLst/>
                          <a:latin typeface="Calibri" panose="020F0502020204030204" pitchFamily="34" charset="0"/>
                        </a:rPr>
                        <a:t>1</a:t>
                      </a:r>
                    </a:p>
                  </a:txBody>
                  <a:tcPr marL="6350" marR="6350" marT="6350" marB="0" anchor="ctr"/>
                </a:tc>
                <a:tc>
                  <a:txBody>
                    <a:bodyPr/>
                    <a:lstStyle/>
                    <a:p>
                      <a:pPr algn="l" rtl="0" fontAlgn="b"/>
                      <a:r>
                        <a:rPr lang="en-GB" sz="1800" b="0" i="0" u="none" strike="noStrike" dirty="0">
                          <a:solidFill>
                            <a:srgbClr val="000000"/>
                          </a:solidFill>
                          <a:effectLst/>
                          <a:latin typeface="Calibri"/>
                        </a:rPr>
                        <a:t>IS 1012 : 2002</a:t>
                      </a:r>
                    </a:p>
                  </a:txBody>
                  <a:tcPr marL="9525" marR="9525" marT="9525" marB="0" anchor="ctr"/>
                </a:tc>
                <a:tc>
                  <a:txBody>
                    <a:bodyPr/>
                    <a:lstStyle/>
                    <a:p>
                      <a:pPr algn="just" rtl="0" fontAlgn="b"/>
                      <a:r>
                        <a:rPr lang="en-US" sz="1800" b="0" i="0" u="none" strike="noStrike" dirty="0">
                          <a:solidFill>
                            <a:srgbClr val="000000"/>
                          </a:solidFill>
                          <a:effectLst/>
                          <a:latin typeface="Calibri"/>
                        </a:rPr>
                        <a:t>Turbine Lubricating Oils - Specification (Third Revision)</a:t>
                      </a:r>
                    </a:p>
                  </a:txBody>
                  <a:tcPr marL="9525" marR="9525" marT="9525" marB="0" anchor="ctr"/>
                </a:tc>
                <a:extLst>
                  <a:ext uri="{0D108BD9-81ED-4DB2-BD59-A6C34878D82A}">
                    <a16:rowId xmlns:a16="http://schemas.microsoft.com/office/drawing/2014/main" val="2623144861"/>
                  </a:ext>
                </a:extLst>
              </a:tr>
              <a:tr h="735395">
                <a:tc>
                  <a:txBody>
                    <a:bodyPr/>
                    <a:lstStyle/>
                    <a:p>
                      <a:pPr algn="ctr" fontAlgn="b"/>
                      <a:r>
                        <a:rPr lang="en-IN" sz="1800" b="0" i="0" u="none" strike="noStrike" dirty="0">
                          <a:effectLst/>
                          <a:latin typeface="Calibri" panose="020F0502020204030204" pitchFamily="34" charset="0"/>
                        </a:rPr>
                        <a:t>2</a:t>
                      </a:r>
                    </a:p>
                  </a:txBody>
                  <a:tcPr marL="6350" marR="6350" marT="6350" marB="0" anchor="ctr"/>
                </a:tc>
                <a:tc>
                  <a:txBody>
                    <a:bodyPr/>
                    <a:lstStyle/>
                    <a:p>
                      <a:pPr algn="l" rtl="0" fontAlgn="b"/>
                      <a:r>
                        <a:rPr lang="en-GB" sz="1800" b="0" i="0" u="none" strike="noStrike" dirty="0">
                          <a:solidFill>
                            <a:srgbClr val="000000"/>
                          </a:solidFill>
                          <a:effectLst/>
                          <a:latin typeface="Calibri"/>
                        </a:rPr>
                        <a:t>IS/Iso 10816-4 : 2009</a:t>
                      </a:r>
                    </a:p>
                  </a:txBody>
                  <a:tcPr marL="9525" marR="9525" marT="9525" marB="0" anchor="ctr"/>
                </a:tc>
                <a:tc>
                  <a:txBody>
                    <a:bodyPr/>
                    <a:lstStyle/>
                    <a:p>
                      <a:pPr algn="just" rtl="0" fontAlgn="b"/>
                      <a:r>
                        <a:rPr lang="en-US" sz="1800" b="0" i="0" u="none" strike="noStrike" dirty="0">
                          <a:solidFill>
                            <a:srgbClr val="000000"/>
                          </a:solidFill>
                          <a:effectLst/>
                          <a:latin typeface="Calibri"/>
                        </a:rPr>
                        <a:t>Mechanical Vibration - Evaluation of Machine Vibration By Measurements On Non - Rotating Parts: Part 4 Gas Turbine Sets With Fluid - Film Bearings</a:t>
                      </a:r>
                    </a:p>
                  </a:txBody>
                  <a:tcPr marL="9525" marR="9525" marT="9525" marB="0" anchor="ctr"/>
                </a:tc>
                <a:extLst>
                  <a:ext uri="{0D108BD9-81ED-4DB2-BD59-A6C34878D82A}">
                    <a16:rowId xmlns:a16="http://schemas.microsoft.com/office/drawing/2014/main" val="2273449953"/>
                  </a:ext>
                </a:extLst>
              </a:tr>
              <a:tr h="493068">
                <a:tc>
                  <a:txBody>
                    <a:bodyPr/>
                    <a:lstStyle/>
                    <a:p>
                      <a:pPr algn="ctr" fontAlgn="b"/>
                      <a:r>
                        <a:rPr lang="en-IN" sz="1800" b="0" i="0" u="none" strike="noStrike" dirty="0">
                          <a:effectLst/>
                          <a:latin typeface="Calibri" panose="020F0502020204030204" pitchFamily="34" charset="0"/>
                        </a:rPr>
                        <a:t>3</a:t>
                      </a:r>
                    </a:p>
                  </a:txBody>
                  <a:tcPr marL="6350" marR="6350" marT="6350" marB="0" anchor="ctr"/>
                </a:tc>
                <a:tc>
                  <a:txBody>
                    <a:bodyPr/>
                    <a:lstStyle/>
                    <a:p>
                      <a:pPr algn="l" rtl="0" fontAlgn="b"/>
                      <a:r>
                        <a:rPr lang="en-US" sz="1800" b="0" i="0" u="none" strike="noStrike" dirty="0">
                          <a:solidFill>
                            <a:srgbClr val="000000"/>
                          </a:solidFill>
                          <a:effectLst/>
                          <a:latin typeface="Calibri"/>
                        </a:rPr>
                        <a:t>IS 11159 (Part 6) : 2011/ISO 6743_5 : 2006</a:t>
                      </a:r>
                    </a:p>
                  </a:txBody>
                  <a:tcPr marL="9525" marR="9525" marT="9525" marB="0" anchor="ctr"/>
                </a:tc>
                <a:tc>
                  <a:txBody>
                    <a:bodyPr/>
                    <a:lstStyle/>
                    <a:p>
                      <a:pPr algn="just" rtl="0" fontAlgn="b"/>
                      <a:r>
                        <a:rPr lang="en-US" sz="1800" b="0" i="0" u="none" strike="noStrike" dirty="0">
                          <a:solidFill>
                            <a:srgbClr val="000000"/>
                          </a:solidFill>
                          <a:effectLst/>
                          <a:latin typeface="Calibri"/>
                        </a:rPr>
                        <a:t>Lubricants, Industrial Oils And Related Products (Class L) - Classification: Part 6 Family T (Turbines)</a:t>
                      </a:r>
                    </a:p>
                  </a:txBody>
                  <a:tcPr marL="9525" marR="9525" marT="9525" marB="0" anchor="ctr"/>
                </a:tc>
                <a:extLst>
                  <a:ext uri="{0D108BD9-81ED-4DB2-BD59-A6C34878D82A}">
                    <a16:rowId xmlns:a16="http://schemas.microsoft.com/office/drawing/2014/main" val="2179541567"/>
                  </a:ext>
                </a:extLst>
              </a:tr>
              <a:tr h="505894">
                <a:tc>
                  <a:txBody>
                    <a:bodyPr/>
                    <a:lstStyle/>
                    <a:p>
                      <a:pPr algn="ctr" fontAlgn="b"/>
                      <a:r>
                        <a:rPr lang="en-US" sz="1800" b="0" i="0" u="none" strike="noStrike" dirty="0">
                          <a:effectLst/>
                          <a:latin typeface="Calibri" panose="020F0502020204030204" pitchFamily="34" charset="0"/>
                        </a:rPr>
                        <a:t>4</a:t>
                      </a:r>
                      <a:endParaRPr lang="en-IN" sz="1800" b="0" i="0" u="none" strike="noStrike" dirty="0">
                        <a:effectLst/>
                        <a:latin typeface="Calibri" panose="020F0502020204030204" pitchFamily="34" charset="0"/>
                      </a:endParaRPr>
                    </a:p>
                  </a:txBody>
                  <a:tcPr marL="6350" marR="6350" marT="6350" marB="0" anchor="ctr"/>
                </a:tc>
                <a:tc>
                  <a:txBody>
                    <a:bodyPr/>
                    <a:lstStyle/>
                    <a:p>
                      <a:pPr algn="l" rtl="0" fontAlgn="b"/>
                      <a:r>
                        <a:rPr lang="en-US" sz="1800" b="0" i="0" u="none" strike="noStrike" dirty="0">
                          <a:solidFill>
                            <a:srgbClr val="000000"/>
                          </a:solidFill>
                          <a:effectLst/>
                          <a:latin typeface="Calibri"/>
                        </a:rPr>
                        <a:t>IS 1448 (Part 97) : 2015/ISO 6249 : 1999</a:t>
                      </a:r>
                    </a:p>
                  </a:txBody>
                  <a:tcPr marL="9525" marR="9525" marT="9525" marB="0" anchor="ctr"/>
                </a:tc>
                <a:tc>
                  <a:txBody>
                    <a:bodyPr/>
                    <a:lstStyle/>
                    <a:p>
                      <a:pPr algn="just" rtl="0" fontAlgn="b"/>
                      <a:r>
                        <a:rPr lang="en-GB" sz="1800" b="0" i="0" u="none" strike="noStrike" dirty="0">
                          <a:solidFill>
                            <a:srgbClr val="000000"/>
                          </a:solidFill>
                          <a:effectLst/>
                          <a:latin typeface="Calibri"/>
                        </a:rPr>
                        <a:t>Methods of Test For Petroleum and Its Products [P : 97] Determination of Thermal Oxidation Stability Of Gas Turbine Fuels - JFTOT Method</a:t>
                      </a:r>
                      <a:endParaRPr lang="en-US" sz="1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3712459154"/>
                  </a:ext>
                </a:extLst>
              </a:tr>
              <a:tr h="493068">
                <a:tc>
                  <a:txBody>
                    <a:bodyPr/>
                    <a:lstStyle/>
                    <a:p>
                      <a:pPr algn="ctr" fontAlgn="b"/>
                      <a:r>
                        <a:rPr lang="en-US" sz="1800" b="0" i="0" u="none" strike="noStrike" dirty="0">
                          <a:effectLst/>
                          <a:latin typeface="Calibri" panose="020F0502020204030204" pitchFamily="34" charset="0"/>
                        </a:rPr>
                        <a:t>5</a:t>
                      </a:r>
                      <a:endParaRPr lang="en-IN" sz="1800" b="0" i="0" u="none" strike="noStrike" dirty="0">
                        <a:effectLst/>
                        <a:latin typeface="Calibri" panose="020F0502020204030204" pitchFamily="34" charset="0"/>
                      </a:endParaRPr>
                    </a:p>
                  </a:txBody>
                  <a:tcPr marL="6350" marR="6350" marT="6350" marB="0" anchor="ctr"/>
                </a:tc>
                <a:tc>
                  <a:txBody>
                    <a:bodyPr/>
                    <a:lstStyle/>
                    <a:p>
                      <a:pPr algn="l" rtl="0" fontAlgn="b"/>
                      <a:r>
                        <a:rPr lang="en-US" sz="1800" b="0" i="0" u="none" strike="noStrike" dirty="0">
                          <a:solidFill>
                            <a:srgbClr val="000000"/>
                          </a:solidFill>
                          <a:effectLst/>
                          <a:latin typeface="Calibri"/>
                        </a:rPr>
                        <a:t>IS 1448 (Part 113) : 1983</a:t>
                      </a:r>
                    </a:p>
                  </a:txBody>
                  <a:tcPr marL="9525" marR="9525" marT="9525" marB="0" anchor="ctr"/>
                </a:tc>
                <a:tc>
                  <a:txBody>
                    <a:bodyPr/>
                    <a:lstStyle/>
                    <a:p>
                      <a:pPr algn="just" rtl="0" fontAlgn="b"/>
                      <a:r>
                        <a:rPr lang="en-US" sz="1800" b="0" i="0" u="none" strike="noStrike" dirty="0">
                          <a:solidFill>
                            <a:srgbClr val="000000"/>
                          </a:solidFill>
                          <a:effectLst/>
                          <a:latin typeface="Calibri"/>
                        </a:rPr>
                        <a:t>Methods of Test For Petroleum And Its Products [P:113] Determination of Total Acidity In Aviation Turbine Fuel</a:t>
                      </a:r>
                    </a:p>
                  </a:txBody>
                  <a:tcPr marL="9525" marR="9525" marT="9525" marB="0" anchor="ctr"/>
                </a:tc>
                <a:extLst>
                  <a:ext uri="{0D108BD9-81ED-4DB2-BD59-A6C34878D82A}">
                    <a16:rowId xmlns:a16="http://schemas.microsoft.com/office/drawing/2014/main" val="3849737304"/>
                  </a:ext>
                </a:extLst>
              </a:tr>
              <a:tr h="735395">
                <a:tc>
                  <a:txBody>
                    <a:bodyPr/>
                    <a:lstStyle/>
                    <a:p>
                      <a:pPr algn="ctr" fontAlgn="b"/>
                      <a:r>
                        <a:rPr lang="en-US" sz="1800" b="0" i="0" u="none" strike="noStrike" dirty="0">
                          <a:effectLst/>
                          <a:latin typeface="Calibri" panose="020F0502020204030204" pitchFamily="34" charset="0"/>
                        </a:rPr>
                        <a:t>6</a:t>
                      </a:r>
                      <a:endParaRPr lang="en-IN" sz="1800" b="0" i="0" u="none" strike="noStrike" dirty="0">
                        <a:effectLst/>
                        <a:latin typeface="Calibri" panose="020F0502020204030204" pitchFamily="34" charset="0"/>
                      </a:endParaRPr>
                    </a:p>
                  </a:txBody>
                  <a:tcPr marL="6350" marR="6350" marT="6350" marB="0" anchor="ctr"/>
                </a:tc>
                <a:tc>
                  <a:txBody>
                    <a:bodyPr/>
                    <a:lstStyle/>
                    <a:p>
                      <a:pPr algn="l" rtl="0" fontAlgn="b"/>
                      <a:r>
                        <a:rPr lang="en-US" sz="1800" b="0" i="0" u="none" strike="noStrike" dirty="0">
                          <a:solidFill>
                            <a:srgbClr val="000000"/>
                          </a:solidFill>
                          <a:effectLst/>
                          <a:latin typeface="Calibri"/>
                        </a:rPr>
                        <a:t>IS 1448 (Part 118) : 2019 </a:t>
                      </a:r>
                    </a:p>
                  </a:txBody>
                  <a:tcPr marL="9525" marR="9525" marT="9525" marB="0" anchor="ctr"/>
                </a:tc>
                <a:tc>
                  <a:txBody>
                    <a:bodyPr/>
                    <a:lstStyle/>
                    <a:p>
                      <a:pPr algn="just" rtl="0" fontAlgn="b"/>
                      <a:r>
                        <a:rPr lang="en-GB" sz="1800" b="0" i="0" u="none" strike="noStrike" dirty="0">
                          <a:solidFill>
                            <a:srgbClr val="000000"/>
                          </a:solidFill>
                          <a:effectLst/>
                          <a:latin typeface="Calibri"/>
                        </a:rPr>
                        <a:t>Methods of Test For Petroleum And Its Products [P : 118] Naphthalene Hydrocarbons In Aviation Turbine Fuel By Ultraviolet Spectrophotometry</a:t>
                      </a:r>
                    </a:p>
                  </a:txBody>
                  <a:tcPr marL="9525" marR="9525" marT="9525" marB="0" anchor="ctr"/>
                </a:tc>
                <a:extLst>
                  <a:ext uri="{0D108BD9-81ED-4DB2-BD59-A6C34878D82A}">
                    <a16:rowId xmlns:a16="http://schemas.microsoft.com/office/drawing/2014/main" val="2974927107"/>
                  </a:ext>
                </a:extLst>
              </a:tr>
              <a:tr h="458906">
                <a:tc>
                  <a:txBody>
                    <a:bodyPr/>
                    <a:lstStyle/>
                    <a:p>
                      <a:pPr algn="ctr" fontAlgn="b"/>
                      <a:r>
                        <a:rPr lang="en-US" sz="1800" b="0" i="0" u="none" strike="noStrike" dirty="0">
                          <a:effectLst/>
                          <a:latin typeface="Calibri" panose="020F0502020204030204" pitchFamily="34" charset="0"/>
                        </a:rPr>
                        <a:t>7</a:t>
                      </a:r>
                      <a:endParaRPr lang="en-IN" sz="1800" b="0" i="0" u="none" strike="noStrike" dirty="0">
                        <a:effectLst/>
                        <a:latin typeface="Calibri" panose="020F0502020204030204" pitchFamily="34" charset="0"/>
                      </a:endParaRPr>
                    </a:p>
                  </a:txBody>
                  <a:tcPr marL="6350" marR="6350" marT="6350" marB="0" anchor="ctr"/>
                </a:tc>
                <a:tc>
                  <a:txBody>
                    <a:bodyPr/>
                    <a:lstStyle/>
                    <a:p>
                      <a:pPr algn="l" rtl="0" fontAlgn="b"/>
                      <a:r>
                        <a:rPr lang="en-US" sz="1800" b="0" i="0" u="none" strike="noStrike" dirty="0">
                          <a:solidFill>
                            <a:srgbClr val="000000"/>
                          </a:solidFill>
                          <a:effectLst/>
                          <a:latin typeface="Calibri"/>
                        </a:rPr>
                        <a:t>IS 1448 (Part 123) : 2013/ISO 7624:1997</a:t>
                      </a:r>
                    </a:p>
                  </a:txBody>
                  <a:tcPr marL="9525" marR="9525" marT="9525" marB="0" anchor="ctr"/>
                </a:tc>
                <a:tc>
                  <a:txBody>
                    <a:bodyPr/>
                    <a:lstStyle/>
                    <a:p>
                      <a:pPr algn="just" rtl="0" fontAlgn="b"/>
                      <a:r>
                        <a:rPr lang="en-US" sz="1800" b="0" i="0" u="none" strike="noStrike" dirty="0">
                          <a:solidFill>
                            <a:srgbClr val="000000"/>
                          </a:solidFill>
                          <a:effectLst/>
                          <a:latin typeface="Calibri"/>
                        </a:rPr>
                        <a:t>Methods Of Test For Petroleum and Its Products [P : 123] Inhibited Mineral Turbine Oils - Determination of Oxidation Stability</a:t>
                      </a:r>
                    </a:p>
                  </a:txBody>
                  <a:tcPr marL="9525" marR="9525" marT="9525" marB="0" anchor="ctr"/>
                </a:tc>
                <a:extLst>
                  <a:ext uri="{0D108BD9-81ED-4DB2-BD59-A6C34878D82A}">
                    <a16:rowId xmlns:a16="http://schemas.microsoft.com/office/drawing/2014/main" val="1842001822"/>
                  </a:ext>
                </a:extLst>
              </a:tr>
              <a:tr h="618661">
                <a:tc>
                  <a:txBody>
                    <a:bodyPr/>
                    <a:lstStyle/>
                    <a:p>
                      <a:pPr algn="ctr" fontAlgn="b"/>
                      <a:r>
                        <a:rPr lang="en-US" sz="1800" b="0" i="0" u="none" strike="noStrike" dirty="0">
                          <a:effectLst/>
                          <a:latin typeface="Calibri" panose="020F0502020204030204" pitchFamily="34" charset="0"/>
                        </a:rPr>
                        <a:t>8</a:t>
                      </a:r>
                      <a:endParaRPr lang="en-IN" sz="1800" b="0" i="0" u="none" strike="noStrike" dirty="0">
                        <a:effectLst/>
                        <a:latin typeface="Calibri" panose="020F0502020204030204" pitchFamily="34" charset="0"/>
                      </a:endParaRPr>
                    </a:p>
                  </a:txBody>
                  <a:tcPr marL="6350" marR="6350" marT="6350" marB="0" anchor="ctr"/>
                </a:tc>
                <a:tc>
                  <a:txBody>
                    <a:bodyPr/>
                    <a:lstStyle/>
                    <a:p>
                      <a:pPr algn="l" rtl="0" fontAlgn="b"/>
                      <a:r>
                        <a:rPr lang="en-US" sz="1800" b="0" i="0" u="none" strike="noStrike" dirty="0">
                          <a:solidFill>
                            <a:srgbClr val="000000"/>
                          </a:solidFill>
                          <a:effectLst/>
                          <a:latin typeface="Calibri"/>
                        </a:rPr>
                        <a:t>IS 1448 (Part 137) : 1991</a:t>
                      </a:r>
                    </a:p>
                  </a:txBody>
                  <a:tcPr marL="9525" marR="9525" marT="9525" marB="0" anchor="ctr"/>
                </a:tc>
                <a:tc>
                  <a:txBody>
                    <a:bodyPr/>
                    <a:lstStyle/>
                    <a:p>
                      <a:pPr algn="just" rtl="0" fontAlgn="b"/>
                      <a:r>
                        <a:rPr lang="en-US" sz="1800" b="0" i="0" u="none" strike="noStrike" dirty="0">
                          <a:solidFill>
                            <a:srgbClr val="000000"/>
                          </a:solidFill>
                          <a:effectLst/>
                          <a:latin typeface="Calibri"/>
                        </a:rPr>
                        <a:t>Methods of Test For Petroleum And Its Products [P:137] Water Separation Characteristics Of Aviation Turbine Fuels</a:t>
                      </a:r>
                    </a:p>
                  </a:txBody>
                  <a:tcPr marL="9525" marR="9525" marT="9525" marB="0" anchor="ctr"/>
                </a:tc>
                <a:extLst>
                  <a:ext uri="{0D108BD9-81ED-4DB2-BD59-A6C34878D82A}">
                    <a16:rowId xmlns:a16="http://schemas.microsoft.com/office/drawing/2014/main" val="3911522952"/>
                  </a:ext>
                </a:extLst>
              </a:tr>
              <a:tr h="493068">
                <a:tc>
                  <a:txBody>
                    <a:bodyPr/>
                    <a:lstStyle/>
                    <a:p>
                      <a:pPr algn="ctr" fontAlgn="b"/>
                      <a:r>
                        <a:rPr lang="en-US" sz="1800" b="0" i="0" u="none" strike="noStrike" dirty="0">
                          <a:effectLst/>
                          <a:latin typeface="Calibri" panose="020F0502020204030204" pitchFamily="34" charset="0"/>
                        </a:rPr>
                        <a:t>9</a:t>
                      </a:r>
                      <a:endParaRPr lang="en-IN" sz="1800" b="0" i="0" u="none" strike="noStrike" dirty="0">
                        <a:effectLst/>
                        <a:latin typeface="Calibri" panose="020F0502020204030204" pitchFamily="34" charset="0"/>
                      </a:endParaRPr>
                    </a:p>
                  </a:txBody>
                  <a:tcPr marL="6350" marR="6350" marT="6350" marB="0" anchor="ctr"/>
                </a:tc>
                <a:tc>
                  <a:txBody>
                    <a:bodyPr/>
                    <a:lstStyle/>
                    <a:p>
                      <a:pPr algn="l" rtl="0" fontAlgn="b"/>
                      <a:r>
                        <a:rPr lang="en-US" sz="1800" b="0" i="0" u="none" strike="noStrike" dirty="0">
                          <a:solidFill>
                            <a:srgbClr val="000000"/>
                          </a:solidFill>
                          <a:effectLst/>
                          <a:latin typeface="Calibri"/>
                        </a:rPr>
                        <a:t>IS 1448 (Part 142) : 2021 </a:t>
                      </a:r>
                    </a:p>
                  </a:txBody>
                  <a:tcPr marL="9525" marR="9525" marT="9525" marB="0" anchor="ctr"/>
                </a:tc>
                <a:tc>
                  <a:txBody>
                    <a:bodyPr/>
                    <a:lstStyle/>
                    <a:p>
                      <a:pPr algn="just" rtl="0" fontAlgn="b"/>
                      <a:r>
                        <a:rPr lang="en-US" sz="1800" b="0" i="0" u="none" strike="noStrike" dirty="0">
                          <a:solidFill>
                            <a:srgbClr val="000000"/>
                          </a:solidFill>
                          <a:effectLst/>
                          <a:latin typeface="Calibri"/>
                        </a:rPr>
                        <a:t>Determination of Water Separation Characteristics of Aviation Turbine Fuels By Portable </a:t>
                      </a:r>
                      <a:r>
                        <a:rPr lang="en-US" sz="1800" b="0" i="0" u="none" strike="noStrike" dirty="0" err="1">
                          <a:solidFill>
                            <a:srgbClr val="000000"/>
                          </a:solidFill>
                          <a:effectLst/>
                          <a:latin typeface="Calibri"/>
                        </a:rPr>
                        <a:t>Separometer</a:t>
                      </a:r>
                      <a:endParaRPr lang="en-US" sz="1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961233159"/>
                  </a:ext>
                </a:extLst>
              </a:tr>
            </a:tbl>
          </a:graphicData>
        </a:graphic>
      </p:graphicFrame>
      <p:sp>
        <p:nvSpPr>
          <p:cNvPr id="7" name="Arrow: Pentagon 6">
            <a:extLst>
              <a:ext uri="{FF2B5EF4-FFF2-40B4-BE49-F238E27FC236}">
                <a16:creationId xmlns:a16="http://schemas.microsoft.com/office/drawing/2014/main" id="{0E7B7180-2222-06B0-5320-45F148E5BAE8}"/>
              </a:ext>
            </a:extLst>
          </p:cNvPr>
          <p:cNvSpPr/>
          <p:nvPr/>
        </p:nvSpPr>
        <p:spPr>
          <a:xfrm>
            <a:off x="134754" y="2168404"/>
            <a:ext cx="1617560" cy="224086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1200" dirty="0">
                <a:solidFill>
                  <a:schemeClr val="bg1"/>
                </a:solidFill>
                <a:latin typeface="+mj-lt"/>
                <a:ea typeface="+mj-ea"/>
                <a:cs typeface="+mj-cs"/>
              </a:rPr>
              <a:t>Relevant standards – Gas Turbine </a:t>
            </a:r>
            <a:endParaRPr lang="en-IN" dirty="0">
              <a:solidFill>
                <a:schemeClr val="bg1"/>
              </a:solidFill>
            </a:endParaRPr>
          </a:p>
        </p:txBody>
      </p:sp>
    </p:spTree>
    <p:extLst>
      <p:ext uri="{BB962C8B-B14F-4D97-AF65-F5344CB8AC3E}">
        <p14:creationId xmlns:p14="http://schemas.microsoft.com/office/powerpoint/2010/main" val="860815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83942F6A-C514-4943-92DE-38C5BF63FEF1}"/>
              </a:ext>
            </a:extLst>
          </p:cNvPr>
          <p:cNvGraphicFramePr>
            <a:graphicFrameLocks noGrp="1"/>
          </p:cNvGraphicFramePr>
          <p:nvPr>
            <p:extLst>
              <p:ext uri="{D42A27DB-BD31-4B8C-83A1-F6EECF244321}">
                <p14:modId xmlns:p14="http://schemas.microsoft.com/office/powerpoint/2010/main" val="98634056"/>
              </p:ext>
            </p:extLst>
          </p:nvPr>
        </p:nvGraphicFramePr>
        <p:xfrm>
          <a:off x="2921789" y="285392"/>
          <a:ext cx="8852173" cy="5715650"/>
        </p:xfrm>
        <a:graphic>
          <a:graphicData uri="http://schemas.openxmlformats.org/drawingml/2006/table">
            <a:tbl>
              <a:tblPr firstRow="1" bandRow="1">
                <a:tableStyleId>{5C22544A-7EE6-4342-B048-85BDC9FD1C3A}</a:tableStyleId>
              </a:tblPr>
              <a:tblGrid>
                <a:gridCol w="680598">
                  <a:extLst>
                    <a:ext uri="{9D8B030D-6E8A-4147-A177-3AD203B41FA5}">
                      <a16:colId xmlns:a16="http://schemas.microsoft.com/office/drawing/2014/main" val="2583090643"/>
                    </a:ext>
                  </a:extLst>
                </a:gridCol>
                <a:gridCol w="3404918">
                  <a:extLst>
                    <a:ext uri="{9D8B030D-6E8A-4147-A177-3AD203B41FA5}">
                      <a16:colId xmlns:a16="http://schemas.microsoft.com/office/drawing/2014/main" val="823452822"/>
                    </a:ext>
                  </a:extLst>
                </a:gridCol>
                <a:gridCol w="4766657">
                  <a:extLst>
                    <a:ext uri="{9D8B030D-6E8A-4147-A177-3AD203B41FA5}">
                      <a16:colId xmlns:a16="http://schemas.microsoft.com/office/drawing/2014/main" val="614179534"/>
                    </a:ext>
                  </a:extLst>
                </a:gridCol>
              </a:tblGrid>
              <a:tr h="571565">
                <a:tc>
                  <a:txBody>
                    <a:bodyPr/>
                    <a:lstStyle/>
                    <a:p>
                      <a:pPr algn="ctr" fontAlgn="b"/>
                      <a:r>
                        <a:rPr lang="en-IN" sz="1800" b="1" i="0" u="none" strike="noStrike" dirty="0">
                          <a:effectLst/>
                          <a:latin typeface="Calibri" panose="020F0502020204030204" pitchFamily="34" charset="0"/>
                          <a:ea typeface="Calibri" panose="020F0502020204030204" pitchFamily="34" charset="0"/>
                          <a:cs typeface="Calibri" panose="020F0502020204030204" pitchFamily="34" charset="0"/>
                        </a:rPr>
                        <a:t>S. No.</a:t>
                      </a:r>
                    </a:p>
                  </a:txBody>
                  <a:tcPr marL="6350" marR="6350" marT="6350" marB="0" anchor="ctr"/>
                </a:tc>
                <a:tc>
                  <a:txBody>
                    <a:bodyPr/>
                    <a:lstStyle/>
                    <a:p>
                      <a:pPr algn="ctr" fontAlgn="b"/>
                      <a:r>
                        <a:rPr lang="en-IN" sz="1800" b="1" i="0" u="none" strike="noStrike" dirty="0">
                          <a:effectLst/>
                          <a:latin typeface="Calibri" panose="020F0502020204030204" pitchFamily="34" charset="0"/>
                          <a:ea typeface="Calibri" panose="020F0502020204030204" pitchFamily="34" charset="0"/>
                          <a:cs typeface="Calibri" panose="020F0502020204030204" pitchFamily="34" charset="0"/>
                        </a:rPr>
                        <a:t>IS No.</a:t>
                      </a:r>
                    </a:p>
                  </a:txBody>
                  <a:tcPr marL="6350" marR="6350" marT="6350" marB="0" anchor="ctr"/>
                </a:tc>
                <a:tc>
                  <a:txBody>
                    <a:bodyPr/>
                    <a:lstStyle/>
                    <a:p>
                      <a:pPr algn="ctr" fontAlgn="b"/>
                      <a:r>
                        <a:rPr lang="en-IN" sz="1800" b="1" i="0" u="none" strike="noStrike" dirty="0">
                          <a:effectLst/>
                          <a:latin typeface="Calibri" panose="020F0502020204030204" pitchFamily="34" charset="0"/>
                          <a:ea typeface="Calibri" panose="020F0502020204030204" pitchFamily="34" charset="0"/>
                          <a:cs typeface="Calibri" panose="020F0502020204030204" pitchFamily="34" charset="0"/>
                        </a:rPr>
                        <a:t>IS Title</a:t>
                      </a:r>
                    </a:p>
                  </a:txBody>
                  <a:tcPr marL="6350" marR="6350" marT="6350" marB="0" anchor="ctr"/>
                </a:tc>
                <a:extLst>
                  <a:ext uri="{0D108BD9-81ED-4DB2-BD59-A6C34878D82A}">
                    <a16:rowId xmlns:a16="http://schemas.microsoft.com/office/drawing/2014/main" val="4118979528"/>
                  </a:ext>
                </a:extLst>
              </a:tr>
              <a:tr h="571565">
                <a:tc>
                  <a:txBody>
                    <a:bodyPr/>
                    <a:lstStyle/>
                    <a:p>
                      <a:pPr algn="ctr" rtl="0" fontAlgn="b"/>
                      <a:r>
                        <a:rPr lang="en-GB"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a:t>
                      </a:r>
                    </a:p>
                  </a:txBody>
                  <a:tcPr marL="9525" marR="9525" marT="9525" marB="0" anchor="ctr"/>
                </a:tc>
                <a:tc>
                  <a:txBody>
                    <a:bodyPr/>
                    <a:lstStyle/>
                    <a:p>
                      <a:pPr algn="l" rtl="0" fontAlgn="b"/>
                      <a:r>
                        <a:rPr lang="en-GB" sz="1800" b="0"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IS 15664 : 2006/ISO 2314:1989</a:t>
                      </a:r>
                    </a:p>
                  </a:txBody>
                  <a:tcPr marL="9525" marR="9525" marT="9525" marB="0" anchor="ctr"/>
                </a:tc>
                <a:tc>
                  <a:txBody>
                    <a:bodyPr/>
                    <a:lstStyle/>
                    <a:p>
                      <a:pPr algn="just" rtl="0" fontAlgn="b"/>
                      <a:r>
                        <a:rPr lang="en-GB"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Gas Turbines Acceptance Tests</a:t>
                      </a:r>
                    </a:p>
                  </a:txBody>
                  <a:tcPr marL="9525" marR="9525" marT="9525" marB="0" anchor="ctr"/>
                </a:tc>
                <a:extLst>
                  <a:ext uri="{0D108BD9-81ED-4DB2-BD59-A6C34878D82A}">
                    <a16:rowId xmlns:a16="http://schemas.microsoft.com/office/drawing/2014/main" val="2623144861"/>
                  </a:ext>
                </a:extLst>
              </a:tr>
              <a:tr h="571565">
                <a:tc>
                  <a:txBody>
                    <a:bodyPr/>
                    <a:lstStyle/>
                    <a:p>
                      <a:pPr algn="ctr" rtl="0" fontAlgn="b"/>
                      <a:r>
                        <a:rPr lang="en-GB"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p>
                  </a:txBody>
                  <a:tcPr marL="9525" marR="9525" marT="9525" marB="0" anchor="ctr"/>
                </a:tc>
                <a:tc>
                  <a:txBody>
                    <a:bodyPr/>
                    <a:lstStyle/>
                    <a:p>
                      <a:pPr algn="l" rtl="0" fontAlgn="b"/>
                      <a: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15666 (Part 1) : 2006/ISO 3977-1:1997</a:t>
                      </a:r>
                    </a:p>
                  </a:txBody>
                  <a:tcPr marL="9525" marR="9525" marT="9525" marB="0" anchor="ctr"/>
                </a:tc>
                <a:tc>
                  <a:txBody>
                    <a:bodyPr/>
                    <a:lstStyle/>
                    <a:p>
                      <a:pPr algn="just" rtl="0" fontAlgn="b"/>
                      <a: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Gas Turbines - Procurement: Part 1 General Introduction and Definitions</a:t>
                      </a:r>
                    </a:p>
                  </a:txBody>
                  <a:tcPr marL="9525" marR="9525" marT="9525" marB="0" anchor="ctr"/>
                </a:tc>
                <a:extLst>
                  <a:ext uri="{0D108BD9-81ED-4DB2-BD59-A6C34878D82A}">
                    <a16:rowId xmlns:a16="http://schemas.microsoft.com/office/drawing/2014/main" val="2273449953"/>
                  </a:ext>
                </a:extLst>
              </a:tr>
              <a:tr h="571565">
                <a:tc>
                  <a:txBody>
                    <a:bodyPr/>
                    <a:lstStyle/>
                    <a:p>
                      <a:pPr algn="ctr" rtl="0" fontAlgn="b"/>
                      <a:r>
                        <a:rPr lang="en-GB"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p>
                  </a:txBody>
                  <a:tcPr marL="9525" marR="9525" marT="9525" marB="0" anchor="ctr"/>
                </a:tc>
                <a:tc>
                  <a:txBody>
                    <a:bodyPr/>
                    <a:lstStyle/>
                    <a:p>
                      <a:pPr algn="l" rtl="0" fontAlgn="b"/>
                      <a: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15666 (Part 2) : 2006/ISO 3977-2:1997</a:t>
                      </a:r>
                    </a:p>
                  </a:txBody>
                  <a:tcPr marL="9525" marR="9525" marT="9525" marB="0" anchor="ctr"/>
                </a:tc>
                <a:tc>
                  <a:txBody>
                    <a:bodyPr/>
                    <a:lstStyle/>
                    <a:p>
                      <a:pPr algn="just" rtl="0" fontAlgn="b"/>
                      <a:r>
                        <a:rPr lang="en-GB"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Gas Turbines - Procurement: Part 2 Standard Reference Conditions and Ratings</a:t>
                      </a:r>
                    </a:p>
                  </a:txBody>
                  <a:tcPr marL="9525" marR="9525" marT="9525" marB="0" anchor="ctr"/>
                </a:tc>
                <a:extLst>
                  <a:ext uri="{0D108BD9-81ED-4DB2-BD59-A6C34878D82A}">
                    <a16:rowId xmlns:a16="http://schemas.microsoft.com/office/drawing/2014/main" val="2179541567"/>
                  </a:ext>
                </a:extLst>
              </a:tr>
              <a:tr h="571565">
                <a:tc>
                  <a:txBody>
                    <a:bodyPr/>
                    <a:lstStyle/>
                    <a:p>
                      <a:pPr algn="ctr" rtl="0" fontAlgn="b"/>
                      <a:r>
                        <a:rPr lang="en-GB"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9525" marR="9525" marT="9525" marB="0" anchor="ctr"/>
                </a:tc>
                <a:tc>
                  <a:txBody>
                    <a:bodyPr/>
                    <a:lstStyle/>
                    <a:p>
                      <a:pPr algn="l" rtl="0" fontAlgn="b"/>
                      <a:r>
                        <a:rPr lang="en-US"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IS 15666 (Part 3) : 2006/ISO 3977-3:2004</a:t>
                      </a:r>
                    </a:p>
                  </a:txBody>
                  <a:tcPr marL="9525" marR="9525" marT="9525" marB="0" anchor="ctr"/>
                </a:tc>
                <a:tc>
                  <a:txBody>
                    <a:bodyPr/>
                    <a:lstStyle/>
                    <a:p>
                      <a:pPr algn="just" rtl="0" fontAlgn="b"/>
                      <a:r>
                        <a:rPr lang="fr-FR"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Gas Turbines - </a:t>
                      </a:r>
                      <a:r>
                        <a:rPr lang="fr-FR" sz="1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Procurement</a:t>
                      </a:r>
                      <a:r>
                        <a:rPr lang="fr-FR"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Part 3 Design </a:t>
                      </a:r>
                      <a:r>
                        <a:rPr lang="fr-FR" sz="1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Requirements</a:t>
                      </a:r>
                      <a:endParaRPr lang="fr-FR"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586151903"/>
                  </a:ext>
                </a:extLst>
              </a:tr>
              <a:tr h="571565">
                <a:tc>
                  <a:txBody>
                    <a:bodyPr/>
                    <a:lstStyle/>
                    <a:p>
                      <a:pPr algn="ctr" rtl="0" fontAlgn="b"/>
                      <a:r>
                        <a:rPr lang="en-GB"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9525" marR="9525" marT="9525" marB="0" anchor="ctr"/>
                </a:tc>
                <a:tc>
                  <a:txBody>
                    <a:bodyPr/>
                    <a:lstStyle/>
                    <a:p>
                      <a:pPr algn="l" rtl="0" fontAlgn="b"/>
                      <a: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15666 (Part 4) : 2006/ISO 3977-4:2002</a:t>
                      </a:r>
                    </a:p>
                  </a:txBody>
                  <a:tcPr marL="9525" marR="9525" marT="9525" marB="0" anchor="ctr"/>
                </a:tc>
                <a:tc>
                  <a:txBody>
                    <a:bodyPr/>
                    <a:lstStyle/>
                    <a:p>
                      <a:pPr algn="just" rtl="0" fontAlgn="b"/>
                      <a:r>
                        <a:rPr lang="fr-FR"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Gas Turbines - </a:t>
                      </a:r>
                      <a:r>
                        <a:rPr lang="fr-FR" sz="1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Procurement</a:t>
                      </a:r>
                      <a:r>
                        <a:rPr lang="fr-FR"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Part 4 Fuels and </a:t>
                      </a:r>
                      <a:r>
                        <a:rPr lang="fr-FR" sz="1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t>
                      </a:r>
                      <a:endParaRPr lang="fr-FR"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249232187"/>
                  </a:ext>
                </a:extLst>
              </a:tr>
              <a:tr h="571565">
                <a:tc>
                  <a:txBody>
                    <a:bodyPr/>
                    <a:lstStyle/>
                    <a:p>
                      <a:pPr algn="ctr" rtl="0" fontAlgn="b"/>
                      <a:r>
                        <a:rPr lang="en-GB"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9525" marR="9525" marT="9525" marB="0" anchor="ctr"/>
                </a:tc>
                <a:tc>
                  <a:txBody>
                    <a:bodyPr/>
                    <a:lstStyle/>
                    <a:p>
                      <a:pPr algn="l" rtl="0" fontAlgn="b"/>
                      <a: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15666 (Part 5) : 2006/ISO 3977-5:2001</a:t>
                      </a:r>
                    </a:p>
                  </a:txBody>
                  <a:tcPr marL="9525" marR="9525" marT="9525" marB="0" anchor="ctr"/>
                </a:tc>
                <a:tc>
                  <a:txBody>
                    <a:bodyPr/>
                    <a:lstStyle/>
                    <a:p>
                      <a:pPr algn="just" rtl="0" fontAlgn="b"/>
                      <a: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Gas Turbines - Procurement: Part 5 Applications For Petroleum and Natural Gas Industries</a:t>
                      </a:r>
                    </a:p>
                  </a:txBody>
                  <a:tcPr marL="9525" marR="9525" marT="9525" marB="0" anchor="ctr"/>
                </a:tc>
                <a:extLst>
                  <a:ext uri="{0D108BD9-81ED-4DB2-BD59-A6C34878D82A}">
                    <a16:rowId xmlns:a16="http://schemas.microsoft.com/office/drawing/2014/main" val="4125526025"/>
                  </a:ext>
                </a:extLst>
              </a:tr>
              <a:tr h="571565">
                <a:tc>
                  <a:txBody>
                    <a:bodyPr/>
                    <a:lstStyle/>
                    <a:p>
                      <a:pPr algn="ctr" rtl="0" fontAlgn="b"/>
                      <a:r>
                        <a:rPr lang="en-GB"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p>
                  </a:txBody>
                  <a:tcPr marL="9525" marR="9525" marT="9525" marB="0" anchor="ctr"/>
                </a:tc>
                <a:tc>
                  <a:txBody>
                    <a:bodyPr/>
                    <a:lstStyle/>
                    <a:p>
                      <a:pPr algn="l" rtl="0" fontAlgn="b"/>
                      <a: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15666 (Part 7) : 2006/ISO 3977-7:2002</a:t>
                      </a:r>
                    </a:p>
                  </a:txBody>
                  <a:tcPr marL="9525" marR="9525" marT="9525" marB="0" anchor="ctr"/>
                </a:tc>
                <a:tc>
                  <a:txBody>
                    <a:bodyPr/>
                    <a:lstStyle/>
                    <a:p>
                      <a:pPr algn="just" rtl="0" fontAlgn="b"/>
                      <a:r>
                        <a:rPr lang="fr-FR"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Gas Turbines - </a:t>
                      </a:r>
                      <a:r>
                        <a:rPr lang="fr-FR" sz="1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Procurement</a:t>
                      </a:r>
                      <a:r>
                        <a:rPr lang="fr-FR"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Part 7 </a:t>
                      </a:r>
                      <a:r>
                        <a:rPr lang="fr-FR" sz="1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Technical</a:t>
                      </a:r>
                      <a:r>
                        <a:rPr lang="fr-FR"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Information</a:t>
                      </a:r>
                    </a:p>
                  </a:txBody>
                  <a:tcPr marL="9525" marR="9525" marT="9525" marB="0" anchor="ctr"/>
                </a:tc>
                <a:extLst>
                  <a:ext uri="{0D108BD9-81ED-4DB2-BD59-A6C34878D82A}">
                    <a16:rowId xmlns:a16="http://schemas.microsoft.com/office/drawing/2014/main" val="749858553"/>
                  </a:ext>
                </a:extLst>
              </a:tr>
              <a:tr h="571565">
                <a:tc>
                  <a:txBody>
                    <a:bodyPr/>
                    <a:lstStyle/>
                    <a:p>
                      <a:pPr algn="ctr" rtl="0" fontAlgn="b"/>
                      <a:r>
                        <a:rPr lang="en-GB"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p>
                  </a:txBody>
                  <a:tcPr marL="9525" marR="9525" marT="9525" marB="0" anchor="ctr"/>
                </a:tc>
                <a:tc>
                  <a:txBody>
                    <a:bodyPr/>
                    <a:lstStyle/>
                    <a:p>
                      <a:r>
                        <a:rPr lang="en-GB" sz="1800" dirty="0">
                          <a:latin typeface="Calibri" panose="020F0502020204030204" pitchFamily="34" charset="0"/>
                          <a:ea typeface="Calibri" panose="020F0502020204030204" pitchFamily="34" charset="0"/>
                          <a:cs typeface="Calibri" panose="020F0502020204030204" pitchFamily="34" charset="0"/>
                        </a:rPr>
                        <a:t>IS 15666 (Part 8): 2006/ ISO 3977-8:2002</a:t>
                      </a:r>
                    </a:p>
                  </a:txBody>
                  <a:tcPr marL="9525" marR="9525" marT="9525" marB="0" anchor="ctr"/>
                </a:tc>
                <a:tc>
                  <a:txBody>
                    <a:bodyPr/>
                    <a:lstStyle/>
                    <a:p>
                      <a:pPr algn="just"/>
                      <a:r>
                        <a:rPr lang="en-GB" sz="1800" dirty="0">
                          <a:latin typeface="Calibri" panose="020F0502020204030204" pitchFamily="34" charset="0"/>
                          <a:ea typeface="Calibri" panose="020F0502020204030204" pitchFamily="34" charset="0"/>
                          <a:cs typeface="Calibri" panose="020F0502020204030204" pitchFamily="34" charset="0"/>
                        </a:rPr>
                        <a:t>Gas Turbines — Procurement Part 8 Inspection, Testing, Installation and Commissioning</a:t>
                      </a:r>
                    </a:p>
                  </a:txBody>
                  <a:tcPr marL="9525" marR="9525" marT="9525" marB="0" anchor="ctr"/>
                </a:tc>
                <a:extLst>
                  <a:ext uri="{0D108BD9-81ED-4DB2-BD59-A6C34878D82A}">
                    <a16:rowId xmlns:a16="http://schemas.microsoft.com/office/drawing/2014/main" val="3620550986"/>
                  </a:ext>
                </a:extLst>
              </a:tr>
              <a:tr h="571565">
                <a:tc>
                  <a:txBody>
                    <a:bodyPr/>
                    <a:lstStyle/>
                    <a:p>
                      <a:pPr algn="ctr" rtl="0" fontAlgn="b"/>
                      <a:r>
                        <a:rPr lang="en-GB"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p>
                  </a:txBody>
                  <a:tcPr marL="9525" marR="9525" marT="9525" marB="0" anchor="ctr"/>
                </a:tc>
                <a:tc>
                  <a:txBody>
                    <a:bodyPr/>
                    <a:lstStyle/>
                    <a:p>
                      <a:r>
                        <a:rPr lang="en-GB" sz="1800" dirty="0">
                          <a:latin typeface="Calibri" panose="020F0502020204030204" pitchFamily="34" charset="0"/>
                          <a:ea typeface="Calibri" panose="020F0502020204030204" pitchFamily="34" charset="0"/>
                          <a:cs typeface="Calibri" panose="020F0502020204030204" pitchFamily="34" charset="0"/>
                        </a:rPr>
                        <a:t>IS 15666 (Part 9): 2006/ ISO 3977-9:1999</a:t>
                      </a:r>
                    </a:p>
                  </a:txBody>
                  <a:tcPr marL="9525" marR="9525" marT="9525" marB="0" anchor="ctr"/>
                </a:tc>
                <a:tc>
                  <a:txBody>
                    <a:bodyPr/>
                    <a:lstStyle/>
                    <a:p>
                      <a:pPr algn="just"/>
                      <a:r>
                        <a:rPr lang="en-GB" sz="1800" dirty="0">
                          <a:latin typeface="Calibri" panose="020F0502020204030204" pitchFamily="34" charset="0"/>
                          <a:ea typeface="Calibri" panose="020F0502020204030204" pitchFamily="34" charset="0"/>
                          <a:cs typeface="Calibri" panose="020F0502020204030204" pitchFamily="34" charset="0"/>
                        </a:rPr>
                        <a:t>Gas Turbines — Procurement Part 9 Reliability, Availability, Maintainability and Safety</a:t>
                      </a:r>
                    </a:p>
                  </a:txBody>
                  <a:tcPr marL="9525" marR="9525" marT="9525" marB="0" anchor="ctr"/>
                </a:tc>
                <a:extLst>
                  <a:ext uri="{0D108BD9-81ED-4DB2-BD59-A6C34878D82A}">
                    <a16:rowId xmlns:a16="http://schemas.microsoft.com/office/drawing/2014/main" val="3535880721"/>
                  </a:ext>
                </a:extLst>
              </a:tr>
            </a:tbl>
          </a:graphicData>
        </a:graphic>
      </p:graphicFrame>
      <p:sp>
        <p:nvSpPr>
          <p:cNvPr id="2" name="Arrow: Pentagon 1">
            <a:extLst>
              <a:ext uri="{FF2B5EF4-FFF2-40B4-BE49-F238E27FC236}">
                <a16:creationId xmlns:a16="http://schemas.microsoft.com/office/drawing/2014/main" id="{3CF34E9A-B315-B8B3-A772-8814AD5D570D}"/>
              </a:ext>
            </a:extLst>
          </p:cNvPr>
          <p:cNvSpPr/>
          <p:nvPr/>
        </p:nvSpPr>
        <p:spPr>
          <a:xfrm>
            <a:off x="643278" y="2082652"/>
            <a:ext cx="1860473" cy="224086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1200" dirty="0">
                <a:solidFill>
                  <a:schemeClr val="bg1"/>
                </a:solidFill>
                <a:latin typeface="+mj-lt"/>
                <a:ea typeface="+mj-ea"/>
                <a:cs typeface="+mj-cs"/>
              </a:rPr>
              <a:t>Relevant standards – Gas Turbine </a:t>
            </a:r>
            <a:endParaRPr lang="en-IN" dirty="0">
              <a:solidFill>
                <a:schemeClr val="bg1"/>
              </a:solidFill>
            </a:endParaRPr>
          </a:p>
        </p:txBody>
      </p:sp>
    </p:spTree>
    <p:extLst>
      <p:ext uri="{BB962C8B-B14F-4D97-AF65-F5344CB8AC3E}">
        <p14:creationId xmlns:p14="http://schemas.microsoft.com/office/powerpoint/2010/main" val="829877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83942F6A-C514-4943-92DE-38C5BF63FEF1}"/>
              </a:ext>
            </a:extLst>
          </p:cNvPr>
          <p:cNvGraphicFramePr>
            <a:graphicFrameLocks noGrp="1"/>
          </p:cNvGraphicFramePr>
          <p:nvPr>
            <p:extLst>
              <p:ext uri="{D42A27DB-BD31-4B8C-83A1-F6EECF244321}">
                <p14:modId xmlns:p14="http://schemas.microsoft.com/office/powerpoint/2010/main" val="750299993"/>
              </p:ext>
            </p:extLst>
          </p:nvPr>
        </p:nvGraphicFramePr>
        <p:xfrm>
          <a:off x="2617694" y="242046"/>
          <a:ext cx="9321173" cy="6126597"/>
        </p:xfrm>
        <a:graphic>
          <a:graphicData uri="http://schemas.openxmlformats.org/drawingml/2006/table">
            <a:tbl>
              <a:tblPr firstRow="1" bandRow="1">
                <a:tableStyleId>{5C22544A-7EE6-4342-B048-85BDC9FD1C3A}</a:tableStyleId>
              </a:tblPr>
              <a:tblGrid>
                <a:gridCol w="716657">
                  <a:extLst>
                    <a:ext uri="{9D8B030D-6E8A-4147-A177-3AD203B41FA5}">
                      <a16:colId xmlns:a16="http://schemas.microsoft.com/office/drawing/2014/main" val="2583090643"/>
                    </a:ext>
                  </a:extLst>
                </a:gridCol>
                <a:gridCol w="2703358">
                  <a:extLst>
                    <a:ext uri="{9D8B030D-6E8A-4147-A177-3AD203B41FA5}">
                      <a16:colId xmlns:a16="http://schemas.microsoft.com/office/drawing/2014/main" val="823452822"/>
                    </a:ext>
                  </a:extLst>
                </a:gridCol>
                <a:gridCol w="5901158">
                  <a:extLst>
                    <a:ext uri="{9D8B030D-6E8A-4147-A177-3AD203B41FA5}">
                      <a16:colId xmlns:a16="http://schemas.microsoft.com/office/drawing/2014/main" val="614179534"/>
                    </a:ext>
                  </a:extLst>
                </a:gridCol>
              </a:tblGrid>
              <a:tr h="559137">
                <a:tc>
                  <a:txBody>
                    <a:bodyPr/>
                    <a:lstStyle/>
                    <a:p>
                      <a:pPr algn="ctr" fontAlgn="b"/>
                      <a:r>
                        <a:rPr lang="en-IN" sz="1800" b="1" i="0" u="none" strike="noStrike" dirty="0">
                          <a:effectLst/>
                          <a:latin typeface="Calibri" panose="020F0502020204030204" pitchFamily="34" charset="0"/>
                        </a:rPr>
                        <a:t>S. No.</a:t>
                      </a:r>
                    </a:p>
                  </a:txBody>
                  <a:tcPr marL="6350" marR="6350" marT="6350" marB="0" anchor="ctr"/>
                </a:tc>
                <a:tc>
                  <a:txBody>
                    <a:bodyPr/>
                    <a:lstStyle/>
                    <a:p>
                      <a:pPr algn="ctr" fontAlgn="b"/>
                      <a:r>
                        <a:rPr lang="en-IN" sz="1800" b="1" i="0" u="none" strike="noStrike" dirty="0">
                          <a:effectLst/>
                          <a:latin typeface="Calibri" panose="020F0502020204030204" pitchFamily="34" charset="0"/>
                        </a:rPr>
                        <a:t>IS No.</a:t>
                      </a:r>
                    </a:p>
                  </a:txBody>
                  <a:tcPr marL="6350" marR="6350" marT="6350" marB="0" anchor="ctr"/>
                </a:tc>
                <a:tc>
                  <a:txBody>
                    <a:bodyPr/>
                    <a:lstStyle/>
                    <a:p>
                      <a:pPr algn="ctr" fontAlgn="b"/>
                      <a:r>
                        <a:rPr lang="en-IN" sz="1800" b="1" i="0" u="none" strike="noStrike" dirty="0">
                          <a:effectLst/>
                          <a:latin typeface="Calibri" panose="020F0502020204030204" pitchFamily="34" charset="0"/>
                        </a:rPr>
                        <a:t>IS Title</a:t>
                      </a:r>
                    </a:p>
                  </a:txBody>
                  <a:tcPr marL="6350" marR="6350" marT="6350" marB="0" anchor="ctr"/>
                </a:tc>
                <a:extLst>
                  <a:ext uri="{0D108BD9-81ED-4DB2-BD59-A6C34878D82A}">
                    <a16:rowId xmlns:a16="http://schemas.microsoft.com/office/drawing/2014/main" val="4118979528"/>
                  </a:ext>
                </a:extLst>
              </a:tr>
              <a:tr h="559137">
                <a:tc>
                  <a:txBody>
                    <a:bodyPr/>
                    <a:lstStyle/>
                    <a:p>
                      <a:pPr algn="ctr" rtl="0" fontAlgn="b"/>
                      <a:r>
                        <a:rPr lang="en-GB" sz="1800" b="0" i="0" u="none" strike="noStrike" dirty="0">
                          <a:solidFill>
                            <a:srgbClr val="000000"/>
                          </a:solidFill>
                          <a:effectLst/>
                          <a:latin typeface="Calibri"/>
                        </a:rPr>
                        <a:t>19</a:t>
                      </a:r>
                    </a:p>
                  </a:txBody>
                  <a:tcPr marL="9525" marR="9525" marT="9525" marB="0" anchor="ctr"/>
                </a:tc>
                <a:tc>
                  <a:txBody>
                    <a:bodyPr/>
                    <a:lstStyle/>
                    <a:p>
                      <a:pPr algn="l" rtl="0" fontAlgn="b"/>
                      <a:r>
                        <a:rPr lang="en-GB" sz="1800" b="0" i="0" u="none" strike="noStrike" dirty="0">
                          <a:solidFill>
                            <a:srgbClr val="000000"/>
                          </a:solidFill>
                          <a:effectLst/>
                          <a:latin typeface="Calibri"/>
                        </a:rPr>
                        <a:t>IS 1571 : 2018</a:t>
                      </a:r>
                    </a:p>
                  </a:txBody>
                  <a:tcPr marL="9525" marR="9525" marT="9525" marB="0" anchor="ctr"/>
                </a:tc>
                <a:tc>
                  <a:txBody>
                    <a:bodyPr/>
                    <a:lstStyle/>
                    <a:p>
                      <a:pPr algn="just" rtl="0" fontAlgn="b"/>
                      <a:r>
                        <a:rPr lang="en-US" sz="1800" b="0" i="0" u="none" strike="noStrike" dirty="0">
                          <a:solidFill>
                            <a:srgbClr val="000000"/>
                          </a:solidFill>
                          <a:effectLst/>
                          <a:latin typeface="Calibri"/>
                        </a:rPr>
                        <a:t>Aviation turbine fuels, </a:t>
                      </a:r>
                      <a:r>
                        <a:rPr lang="en-US" sz="1800" b="0" i="0" u="none" strike="noStrike" dirty="0" err="1">
                          <a:solidFill>
                            <a:srgbClr val="000000"/>
                          </a:solidFill>
                          <a:effectLst/>
                          <a:latin typeface="Calibri"/>
                        </a:rPr>
                        <a:t>kerosine</a:t>
                      </a:r>
                      <a:r>
                        <a:rPr lang="en-US" sz="1800" b="0" i="0" u="none" strike="noStrike" dirty="0">
                          <a:solidFill>
                            <a:srgbClr val="000000"/>
                          </a:solidFill>
                          <a:effectLst/>
                          <a:latin typeface="Calibri"/>
                        </a:rPr>
                        <a:t> type, jet - A - 1 - Specification</a:t>
                      </a:r>
                    </a:p>
                  </a:txBody>
                  <a:tcPr marL="9525" marR="9525" marT="9525" marB="0" anchor="ctr"/>
                </a:tc>
                <a:extLst>
                  <a:ext uri="{0D108BD9-81ED-4DB2-BD59-A6C34878D82A}">
                    <a16:rowId xmlns:a16="http://schemas.microsoft.com/office/drawing/2014/main" val="3998084034"/>
                  </a:ext>
                </a:extLst>
              </a:tr>
              <a:tr h="559137">
                <a:tc>
                  <a:txBody>
                    <a:bodyPr/>
                    <a:lstStyle/>
                    <a:p>
                      <a:pPr algn="ctr" rtl="0" fontAlgn="b"/>
                      <a:r>
                        <a:rPr lang="en-GB" sz="1800" b="0" i="0" u="none" strike="noStrike" dirty="0">
                          <a:solidFill>
                            <a:srgbClr val="000000"/>
                          </a:solidFill>
                          <a:effectLst/>
                          <a:latin typeface="Calibri"/>
                        </a:rPr>
                        <a:t>20</a:t>
                      </a:r>
                    </a:p>
                  </a:txBody>
                  <a:tcPr marL="9525" marR="9525" marT="9525" marB="0" anchor="ctr"/>
                </a:tc>
                <a:tc>
                  <a:txBody>
                    <a:bodyPr/>
                    <a:lstStyle/>
                    <a:p>
                      <a:pPr algn="l" rtl="0" fontAlgn="b"/>
                      <a:r>
                        <a:rPr lang="en-GB" sz="1800" b="0" i="0" u="none" strike="noStrike">
                          <a:solidFill>
                            <a:srgbClr val="000000"/>
                          </a:solidFill>
                          <a:effectLst/>
                          <a:latin typeface="Calibri"/>
                        </a:rPr>
                        <a:t>IS 1587 : 2017</a:t>
                      </a:r>
                    </a:p>
                  </a:txBody>
                  <a:tcPr marL="9525" marR="9525" marT="9525" marB="0" anchor="ctr"/>
                </a:tc>
                <a:tc>
                  <a:txBody>
                    <a:bodyPr/>
                    <a:lstStyle/>
                    <a:p>
                      <a:pPr algn="just" rtl="0" fontAlgn="b"/>
                      <a:r>
                        <a:rPr lang="en-US" sz="1800" b="0" i="0" u="none" strike="noStrike" dirty="0">
                          <a:solidFill>
                            <a:srgbClr val="000000"/>
                          </a:solidFill>
                          <a:effectLst/>
                          <a:latin typeface="Calibri"/>
                        </a:rPr>
                        <a:t>Aviation turbine fuel, high flash point type - Specification</a:t>
                      </a:r>
                    </a:p>
                  </a:txBody>
                  <a:tcPr marL="9525" marR="9525" marT="9525" marB="0" anchor="ctr"/>
                </a:tc>
                <a:extLst>
                  <a:ext uri="{0D108BD9-81ED-4DB2-BD59-A6C34878D82A}">
                    <a16:rowId xmlns:a16="http://schemas.microsoft.com/office/drawing/2014/main" val="2623144861"/>
                  </a:ext>
                </a:extLst>
              </a:tr>
              <a:tr h="985764">
                <a:tc>
                  <a:txBody>
                    <a:bodyPr/>
                    <a:lstStyle/>
                    <a:p>
                      <a:pPr algn="ctr" rtl="0" fontAlgn="b"/>
                      <a:r>
                        <a:rPr lang="en-GB" sz="1800" b="0" i="0" u="none" strike="noStrike" dirty="0">
                          <a:solidFill>
                            <a:srgbClr val="000000"/>
                          </a:solidFill>
                          <a:effectLst/>
                          <a:latin typeface="Calibri"/>
                        </a:rPr>
                        <a:t>21</a:t>
                      </a:r>
                    </a:p>
                  </a:txBody>
                  <a:tcPr marL="9525" marR="9525" marT="9525" marB="0" anchor="ctr"/>
                </a:tc>
                <a:tc>
                  <a:txBody>
                    <a:bodyPr/>
                    <a:lstStyle/>
                    <a:p>
                      <a:pPr algn="l" rtl="0" fontAlgn="b"/>
                      <a:r>
                        <a:rPr lang="en-US" sz="1800" b="0" i="0" u="none" strike="noStrike" dirty="0">
                          <a:solidFill>
                            <a:srgbClr val="000000"/>
                          </a:solidFill>
                          <a:effectLst/>
                          <a:latin typeface="Calibri"/>
                        </a:rPr>
                        <a:t>IS 15999 (Part 3) : 2023/IEC 60034-3 : 2007</a:t>
                      </a:r>
                    </a:p>
                  </a:txBody>
                  <a:tcPr marL="9525" marR="9525" marT="9525" marB="0" anchor="ctr"/>
                </a:tc>
                <a:tc>
                  <a:txBody>
                    <a:bodyPr/>
                    <a:lstStyle/>
                    <a:p>
                      <a:pPr algn="just" rtl="0" fontAlgn="b"/>
                      <a:r>
                        <a:rPr lang="en-US" sz="1800" b="0" i="0" u="none" strike="noStrike" dirty="0">
                          <a:solidFill>
                            <a:srgbClr val="000000"/>
                          </a:solidFill>
                          <a:effectLst/>
                          <a:latin typeface="Calibri"/>
                        </a:rPr>
                        <a:t>ROTATING ELECTRICAL MACHINES   Part 3: Specific requirements for synchronous generators driven by steam  turbines or combustion gas turbines and for synchronous compensators</a:t>
                      </a:r>
                    </a:p>
                  </a:txBody>
                  <a:tcPr marL="9525" marR="9525" marT="9525" marB="0" anchor="ctr"/>
                </a:tc>
                <a:extLst>
                  <a:ext uri="{0D108BD9-81ED-4DB2-BD59-A6C34878D82A}">
                    <a16:rowId xmlns:a16="http://schemas.microsoft.com/office/drawing/2014/main" val="2273449953"/>
                  </a:ext>
                </a:extLst>
              </a:tr>
              <a:tr h="741444">
                <a:tc>
                  <a:txBody>
                    <a:bodyPr/>
                    <a:lstStyle/>
                    <a:p>
                      <a:pPr algn="ctr" rtl="0" fontAlgn="b"/>
                      <a:r>
                        <a:rPr lang="en-GB" sz="1800" b="0" i="0" u="none" strike="noStrike" dirty="0">
                          <a:solidFill>
                            <a:srgbClr val="000000"/>
                          </a:solidFill>
                          <a:effectLst/>
                          <a:latin typeface="Calibri"/>
                        </a:rPr>
                        <a:t>22</a:t>
                      </a:r>
                    </a:p>
                  </a:txBody>
                  <a:tcPr marL="9525" marR="9525" marT="9525" marB="0" anchor="ctr"/>
                </a:tc>
                <a:tc>
                  <a:txBody>
                    <a:bodyPr/>
                    <a:lstStyle/>
                    <a:p>
                      <a:pPr algn="l" rtl="0" fontAlgn="b"/>
                      <a:r>
                        <a:rPr lang="nl-NL" sz="1800" b="0" i="0" u="none" strike="noStrike" dirty="0">
                          <a:solidFill>
                            <a:srgbClr val="000000"/>
                          </a:solidFill>
                          <a:effectLst/>
                          <a:latin typeface="Calibri"/>
                        </a:rPr>
                        <a:t>IS 16737 : 2018/ISO 8216-2 : 1986 </a:t>
                      </a:r>
                    </a:p>
                  </a:txBody>
                  <a:tcPr marL="9525" marR="9525" marT="9525" marB="0" anchor="ctr"/>
                </a:tc>
                <a:tc>
                  <a:txBody>
                    <a:bodyPr/>
                    <a:lstStyle/>
                    <a:p>
                      <a:pPr algn="just" rtl="0" fontAlgn="b"/>
                      <a:r>
                        <a:rPr lang="en-US" sz="1800" b="0" i="0" u="none" strike="noStrike" dirty="0">
                          <a:solidFill>
                            <a:srgbClr val="000000"/>
                          </a:solidFill>
                          <a:effectLst/>
                          <a:latin typeface="Calibri"/>
                        </a:rPr>
                        <a:t>Petroleum Products- Fuels (Class F) - Classification Part 2 Categories of Gas Turbine Fuels for Industrial and Marine Applications</a:t>
                      </a:r>
                    </a:p>
                  </a:txBody>
                  <a:tcPr marL="9525" marR="9525" marT="9525" marB="0" anchor="ctr"/>
                </a:tc>
                <a:extLst>
                  <a:ext uri="{0D108BD9-81ED-4DB2-BD59-A6C34878D82A}">
                    <a16:rowId xmlns:a16="http://schemas.microsoft.com/office/drawing/2014/main" val="4249232187"/>
                  </a:ext>
                </a:extLst>
              </a:tr>
              <a:tr h="741444">
                <a:tc>
                  <a:txBody>
                    <a:bodyPr/>
                    <a:lstStyle/>
                    <a:p>
                      <a:pPr algn="ctr" rtl="0" fontAlgn="b"/>
                      <a:r>
                        <a:rPr lang="en-GB" sz="1800" b="0" i="0" u="none" strike="noStrike" dirty="0">
                          <a:solidFill>
                            <a:srgbClr val="000000"/>
                          </a:solidFill>
                          <a:effectLst/>
                          <a:latin typeface="Calibri"/>
                        </a:rPr>
                        <a:t>23</a:t>
                      </a:r>
                    </a:p>
                  </a:txBody>
                  <a:tcPr marL="9525" marR="9525" marT="9525" marB="0" anchor="ctr"/>
                </a:tc>
                <a:tc>
                  <a:txBody>
                    <a:bodyPr/>
                    <a:lstStyle/>
                    <a:p>
                      <a:pPr algn="l" rtl="0" fontAlgn="b"/>
                      <a:r>
                        <a:rPr lang="en-GB" sz="1800" b="0" i="0" u="none" strike="noStrike" dirty="0">
                          <a:solidFill>
                            <a:srgbClr val="000000"/>
                          </a:solidFill>
                          <a:effectLst/>
                          <a:latin typeface="Calibri"/>
                        </a:rPr>
                        <a:t>IS 16775 : 2018/ISO/TS 11365 : 2011</a:t>
                      </a:r>
                    </a:p>
                  </a:txBody>
                  <a:tcPr marL="9525" marR="9525" marT="9525" marB="0" anchor="ctr"/>
                </a:tc>
                <a:tc>
                  <a:txBody>
                    <a:bodyPr/>
                    <a:lstStyle/>
                    <a:p>
                      <a:pPr algn="just" rtl="0" fontAlgn="b"/>
                      <a:r>
                        <a:rPr lang="en-US" sz="1800" b="0" i="0" u="none" strike="noStrike" dirty="0">
                          <a:solidFill>
                            <a:srgbClr val="000000"/>
                          </a:solidFill>
                          <a:effectLst/>
                          <a:latin typeface="Calibri"/>
                        </a:rPr>
                        <a:t>Petroleum and related products - Guidance for the maintenance and use of triaryl phosphate ester turbine - Control fluids</a:t>
                      </a:r>
                    </a:p>
                  </a:txBody>
                  <a:tcPr marL="9525" marR="9525" marT="9525" marB="0" anchor="ctr"/>
                </a:tc>
                <a:extLst>
                  <a:ext uri="{0D108BD9-81ED-4DB2-BD59-A6C34878D82A}">
                    <a16:rowId xmlns:a16="http://schemas.microsoft.com/office/drawing/2014/main" val="4125526025"/>
                  </a:ext>
                </a:extLst>
              </a:tr>
              <a:tr h="559137">
                <a:tc>
                  <a:txBody>
                    <a:bodyPr/>
                    <a:lstStyle/>
                    <a:p>
                      <a:pPr algn="ctr" rtl="0" fontAlgn="b"/>
                      <a:r>
                        <a:rPr lang="en-GB" sz="1800" b="0" i="0" u="none" strike="noStrike" dirty="0">
                          <a:solidFill>
                            <a:srgbClr val="000000"/>
                          </a:solidFill>
                          <a:effectLst/>
                          <a:latin typeface="Calibri"/>
                        </a:rPr>
                        <a:t>24</a:t>
                      </a:r>
                    </a:p>
                  </a:txBody>
                  <a:tcPr marL="9525" marR="9525" marT="9525" marB="0" anchor="ctr"/>
                </a:tc>
                <a:tc>
                  <a:txBody>
                    <a:bodyPr/>
                    <a:lstStyle/>
                    <a:p>
                      <a:pPr algn="l" rtl="0" fontAlgn="b"/>
                      <a:r>
                        <a:rPr lang="en-GB" sz="1800" b="0" i="0" u="none" strike="noStrike">
                          <a:solidFill>
                            <a:srgbClr val="000000"/>
                          </a:solidFill>
                          <a:effectLst/>
                          <a:latin typeface="Calibri"/>
                        </a:rPr>
                        <a:t>IS 16852 : 2018ISO/TS 11366 : 2011</a:t>
                      </a:r>
                    </a:p>
                  </a:txBody>
                  <a:tcPr marL="9525" marR="9525" marT="9525" marB="0" anchor="ctr"/>
                </a:tc>
                <a:tc>
                  <a:txBody>
                    <a:bodyPr/>
                    <a:lstStyle/>
                    <a:p>
                      <a:pPr algn="just" rtl="0" fontAlgn="b"/>
                      <a:r>
                        <a:rPr lang="en-US" sz="1800" b="0" i="0" u="none" strike="noStrike" dirty="0">
                          <a:solidFill>
                            <a:srgbClr val="000000"/>
                          </a:solidFill>
                          <a:effectLst/>
                          <a:latin typeface="Calibri"/>
                        </a:rPr>
                        <a:t>Petroleum and related products - Guidance for in - Servicing of lubricating oils for steam, gas and combined - Cycle turbines</a:t>
                      </a:r>
                    </a:p>
                  </a:txBody>
                  <a:tcPr marL="9525" marR="9525" marT="9525" marB="0" anchor="ctr"/>
                </a:tc>
                <a:extLst>
                  <a:ext uri="{0D108BD9-81ED-4DB2-BD59-A6C34878D82A}">
                    <a16:rowId xmlns:a16="http://schemas.microsoft.com/office/drawing/2014/main" val="749858553"/>
                  </a:ext>
                </a:extLst>
              </a:tr>
              <a:tr h="559137">
                <a:tc>
                  <a:txBody>
                    <a:bodyPr/>
                    <a:lstStyle/>
                    <a:p>
                      <a:pPr algn="ctr" rtl="0" fontAlgn="b"/>
                      <a:r>
                        <a:rPr lang="en-GB" sz="1800" b="0" i="0" u="none" strike="noStrike" dirty="0">
                          <a:solidFill>
                            <a:srgbClr val="000000"/>
                          </a:solidFill>
                          <a:effectLst/>
                          <a:latin typeface="Calibri"/>
                        </a:rPr>
                        <a:t>25</a:t>
                      </a:r>
                    </a:p>
                  </a:txBody>
                  <a:tcPr marL="9525" marR="9525" marT="9525" marB="0" anchor="ctr"/>
                </a:tc>
                <a:tc>
                  <a:txBody>
                    <a:bodyPr/>
                    <a:lstStyle/>
                    <a:p>
                      <a:pPr algn="l" rtl="0" fontAlgn="b"/>
                      <a:r>
                        <a:rPr lang="en-GB" sz="1800" b="0" i="0" u="none" strike="noStrike" dirty="0">
                          <a:solidFill>
                            <a:schemeClr val="tx1"/>
                          </a:solidFill>
                          <a:effectLst/>
                          <a:latin typeface="Calibri"/>
                        </a:rPr>
                        <a:t>IS 17081 : 2019</a:t>
                      </a:r>
                    </a:p>
                  </a:txBody>
                  <a:tcPr marL="9525" marR="9525" marT="9525" marB="0" anchor="ctr"/>
                </a:tc>
                <a:tc>
                  <a:txBody>
                    <a:bodyPr/>
                    <a:lstStyle/>
                    <a:p>
                      <a:pPr algn="just" rtl="0" fontAlgn="b"/>
                      <a:r>
                        <a:rPr lang="en-GB" sz="1800" b="0" i="0" u="none" strike="noStrike" dirty="0">
                          <a:solidFill>
                            <a:schemeClr val="tx1"/>
                          </a:solidFill>
                          <a:effectLst/>
                          <a:latin typeface="Calibri"/>
                        </a:rPr>
                        <a:t>Aviation turbine fuel (Kerosene Type, Jet A - 1) containing synthesized hydrocarbons - Specification</a:t>
                      </a:r>
                    </a:p>
                  </a:txBody>
                  <a:tcPr marL="9525" marR="9525" marT="9525" marB="0" anchor="ctr"/>
                </a:tc>
                <a:extLst>
                  <a:ext uri="{0D108BD9-81ED-4DB2-BD59-A6C34878D82A}">
                    <a16:rowId xmlns:a16="http://schemas.microsoft.com/office/drawing/2014/main" val="3620550986"/>
                  </a:ext>
                </a:extLst>
              </a:tr>
              <a:tr h="559137">
                <a:tc>
                  <a:txBody>
                    <a:bodyPr/>
                    <a:lstStyle/>
                    <a:p>
                      <a:pPr algn="ctr" rtl="0" fontAlgn="b"/>
                      <a:r>
                        <a:rPr lang="en-GB" sz="1800" b="0" i="0" u="none" strike="noStrike" dirty="0">
                          <a:solidFill>
                            <a:srgbClr val="000000"/>
                          </a:solidFill>
                          <a:effectLst/>
                          <a:latin typeface="Calibri"/>
                        </a:rPr>
                        <a:t>26</a:t>
                      </a:r>
                    </a:p>
                  </a:txBody>
                  <a:tcPr marL="9525" marR="9525" marT="9525" marB="0" anchor="ctr"/>
                </a:tc>
                <a:tc>
                  <a:txBody>
                    <a:bodyPr/>
                    <a:lstStyle/>
                    <a:p>
                      <a:pPr algn="l" rtl="0" fontAlgn="b"/>
                      <a:r>
                        <a:rPr lang="en-GB" sz="1800" b="0" i="0" u="none" strike="noStrike">
                          <a:solidFill>
                            <a:srgbClr val="000000"/>
                          </a:solidFill>
                          <a:effectLst/>
                          <a:latin typeface="Calibri"/>
                        </a:rPr>
                        <a:t>IS 1710 : 2021</a:t>
                      </a:r>
                    </a:p>
                  </a:txBody>
                  <a:tcPr marL="9525" marR="9525" marT="9525" marB="0" anchor="ctr"/>
                </a:tc>
                <a:tc>
                  <a:txBody>
                    <a:bodyPr/>
                    <a:lstStyle/>
                    <a:p>
                      <a:pPr algn="just" rtl="0" fontAlgn="b"/>
                      <a:r>
                        <a:rPr lang="en-US" sz="1800" b="0" i="0" u="none" strike="noStrike" dirty="0">
                          <a:solidFill>
                            <a:srgbClr val="000000"/>
                          </a:solidFill>
                          <a:effectLst/>
                          <a:latin typeface="Calibri"/>
                        </a:rPr>
                        <a:t>Vertical Turbine Pumps - Specification</a:t>
                      </a:r>
                    </a:p>
                  </a:txBody>
                  <a:tcPr marL="9525" marR="9525" marT="9525" marB="0" anchor="ctr"/>
                </a:tc>
                <a:extLst>
                  <a:ext uri="{0D108BD9-81ED-4DB2-BD59-A6C34878D82A}">
                    <a16:rowId xmlns:a16="http://schemas.microsoft.com/office/drawing/2014/main" val="3535880721"/>
                  </a:ext>
                </a:extLst>
              </a:tr>
            </a:tbl>
          </a:graphicData>
        </a:graphic>
      </p:graphicFrame>
      <p:sp>
        <p:nvSpPr>
          <p:cNvPr id="2" name="Arrow: Pentagon 1">
            <a:extLst>
              <a:ext uri="{FF2B5EF4-FFF2-40B4-BE49-F238E27FC236}">
                <a16:creationId xmlns:a16="http://schemas.microsoft.com/office/drawing/2014/main" id="{25C8224B-CE6F-C9D7-3448-8F95CFB46B5E}"/>
              </a:ext>
            </a:extLst>
          </p:cNvPr>
          <p:cNvSpPr/>
          <p:nvPr/>
        </p:nvSpPr>
        <p:spPr>
          <a:xfrm>
            <a:off x="643278" y="2082652"/>
            <a:ext cx="1860473" cy="224086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1200" dirty="0">
                <a:solidFill>
                  <a:schemeClr val="bg1"/>
                </a:solidFill>
                <a:latin typeface="+mj-lt"/>
                <a:ea typeface="+mj-ea"/>
                <a:cs typeface="+mj-cs"/>
              </a:rPr>
              <a:t>Relevant standards – Gas Turbine </a:t>
            </a:r>
            <a:endParaRPr lang="en-IN" dirty="0">
              <a:solidFill>
                <a:schemeClr val="bg1"/>
              </a:solidFill>
            </a:endParaRPr>
          </a:p>
        </p:txBody>
      </p:sp>
    </p:spTree>
    <p:extLst>
      <p:ext uri="{BB962C8B-B14F-4D97-AF65-F5344CB8AC3E}">
        <p14:creationId xmlns:p14="http://schemas.microsoft.com/office/powerpoint/2010/main" val="3692942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83942F6A-C514-4943-92DE-38C5BF63FEF1}"/>
              </a:ext>
            </a:extLst>
          </p:cNvPr>
          <p:cNvGraphicFramePr>
            <a:graphicFrameLocks noGrp="1"/>
          </p:cNvGraphicFramePr>
          <p:nvPr>
            <p:extLst>
              <p:ext uri="{D42A27DB-BD31-4B8C-83A1-F6EECF244321}">
                <p14:modId xmlns:p14="http://schemas.microsoft.com/office/powerpoint/2010/main" val="3704888198"/>
              </p:ext>
            </p:extLst>
          </p:nvPr>
        </p:nvGraphicFramePr>
        <p:xfrm>
          <a:off x="2634750" y="536851"/>
          <a:ext cx="8833290" cy="5423751"/>
        </p:xfrm>
        <a:graphic>
          <a:graphicData uri="http://schemas.openxmlformats.org/drawingml/2006/table">
            <a:tbl>
              <a:tblPr firstRow="1" bandRow="1">
                <a:tableStyleId>{5C22544A-7EE6-4342-B048-85BDC9FD1C3A}</a:tableStyleId>
              </a:tblPr>
              <a:tblGrid>
                <a:gridCol w="679146">
                  <a:extLst>
                    <a:ext uri="{9D8B030D-6E8A-4147-A177-3AD203B41FA5}">
                      <a16:colId xmlns:a16="http://schemas.microsoft.com/office/drawing/2014/main" val="2583090643"/>
                    </a:ext>
                  </a:extLst>
                </a:gridCol>
                <a:gridCol w="2909875">
                  <a:extLst>
                    <a:ext uri="{9D8B030D-6E8A-4147-A177-3AD203B41FA5}">
                      <a16:colId xmlns:a16="http://schemas.microsoft.com/office/drawing/2014/main" val="823452822"/>
                    </a:ext>
                  </a:extLst>
                </a:gridCol>
                <a:gridCol w="5244269">
                  <a:extLst>
                    <a:ext uri="{9D8B030D-6E8A-4147-A177-3AD203B41FA5}">
                      <a16:colId xmlns:a16="http://schemas.microsoft.com/office/drawing/2014/main" val="614179534"/>
                    </a:ext>
                  </a:extLst>
                </a:gridCol>
              </a:tblGrid>
              <a:tr h="327904">
                <a:tc>
                  <a:txBody>
                    <a:bodyPr/>
                    <a:lstStyle/>
                    <a:p>
                      <a:pPr algn="ctr" fontAlgn="b"/>
                      <a:r>
                        <a:rPr lang="en-IN" sz="1800" b="1" i="0" u="none" strike="noStrike" dirty="0">
                          <a:effectLst/>
                          <a:latin typeface="Calibri" panose="020F0502020204030204" pitchFamily="34" charset="0"/>
                        </a:rPr>
                        <a:t>S. No.</a:t>
                      </a:r>
                    </a:p>
                  </a:txBody>
                  <a:tcPr marL="6350" marR="6350" marT="6350" marB="0" anchor="ctr"/>
                </a:tc>
                <a:tc>
                  <a:txBody>
                    <a:bodyPr/>
                    <a:lstStyle/>
                    <a:p>
                      <a:pPr algn="ctr" fontAlgn="b"/>
                      <a:r>
                        <a:rPr lang="en-IN" sz="1800" b="1" i="0" u="none" strike="noStrike" dirty="0">
                          <a:effectLst/>
                          <a:latin typeface="Calibri" panose="020F0502020204030204" pitchFamily="34" charset="0"/>
                        </a:rPr>
                        <a:t>IS No.</a:t>
                      </a:r>
                    </a:p>
                  </a:txBody>
                  <a:tcPr marL="6350" marR="6350" marT="6350" marB="0" anchor="ctr"/>
                </a:tc>
                <a:tc>
                  <a:txBody>
                    <a:bodyPr/>
                    <a:lstStyle/>
                    <a:p>
                      <a:pPr algn="ctr" fontAlgn="b"/>
                      <a:r>
                        <a:rPr lang="en-IN" sz="1800" b="1" i="0" u="none" strike="noStrike" dirty="0">
                          <a:effectLst/>
                          <a:latin typeface="Calibri" panose="020F0502020204030204" pitchFamily="34" charset="0"/>
                        </a:rPr>
                        <a:t>IS Title</a:t>
                      </a:r>
                    </a:p>
                  </a:txBody>
                  <a:tcPr marL="6350" marR="6350" marT="6350" marB="0" anchor="ctr">
                    <a:gradFill>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tcPr>
                </a:tc>
                <a:extLst>
                  <a:ext uri="{0D108BD9-81ED-4DB2-BD59-A6C34878D82A}">
                    <a16:rowId xmlns:a16="http://schemas.microsoft.com/office/drawing/2014/main" val="4118979528"/>
                  </a:ext>
                </a:extLst>
              </a:tr>
              <a:tr h="1567218">
                <a:tc>
                  <a:txBody>
                    <a:bodyPr/>
                    <a:lstStyle/>
                    <a:p>
                      <a:pPr algn="ctr" rtl="0" fontAlgn="b"/>
                      <a:r>
                        <a:rPr lang="en-GB" sz="1800" b="0" i="0" u="none" strike="noStrike" dirty="0">
                          <a:solidFill>
                            <a:srgbClr val="000000"/>
                          </a:solidFill>
                          <a:effectLst/>
                          <a:latin typeface="Calibri"/>
                        </a:rPr>
                        <a:t>27</a:t>
                      </a:r>
                    </a:p>
                  </a:txBody>
                  <a:tcPr marL="9525" marR="9525" marT="9525" marB="0" anchor="ctr"/>
                </a:tc>
                <a:tc>
                  <a:txBody>
                    <a:bodyPr/>
                    <a:lstStyle/>
                    <a:p>
                      <a:pPr algn="l" rtl="0" fontAlgn="b"/>
                      <a:r>
                        <a:rPr lang="pt-BR" sz="1800" b="0" i="0" u="none" strike="noStrike" dirty="0">
                          <a:solidFill>
                            <a:srgbClr val="000000"/>
                          </a:solidFill>
                          <a:effectLst/>
                          <a:latin typeface="Calibri"/>
                        </a:rPr>
                        <a:t>IS/ISO 20816-2 : 2017/ISO 20816-2 : 2017</a:t>
                      </a:r>
                    </a:p>
                  </a:txBody>
                  <a:tcPr marL="9525" marR="9525" marT="9525" marB="0" anchor="ctr"/>
                </a:tc>
                <a:tc>
                  <a:txBody>
                    <a:bodyPr/>
                    <a:lstStyle/>
                    <a:p>
                      <a:pPr algn="just" rtl="0" fontAlgn="b"/>
                      <a:r>
                        <a:rPr lang="en-US" sz="1800" b="0" i="0" u="none" strike="noStrike" dirty="0">
                          <a:solidFill>
                            <a:srgbClr val="000000"/>
                          </a:solidFill>
                          <a:effectLst/>
                          <a:latin typeface="Calibri"/>
                        </a:rPr>
                        <a:t>Mechanical Vibration - Measurement and Evaluation of Machine Vibration Part 2 Land-Based Gas Turbines, Steam Turbines and Generators in Excess of 40 MW, with Fluid-Film Bearings and Rated Speeds of 1 500 r/min, 1 800 r/min, 3 000 r/min and 3 600 r/min ( First Revision )</a:t>
                      </a:r>
                    </a:p>
                  </a:txBody>
                  <a:tcPr marL="9525" marR="9525" marT="9525" marB="0" anchor="ctr"/>
                </a:tc>
                <a:extLst>
                  <a:ext uri="{0D108BD9-81ED-4DB2-BD59-A6C34878D82A}">
                    <a16:rowId xmlns:a16="http://schemas.microsoft.com/office/drawing/2014/main" val="2623144861"/>
                  </a:ext>
                </a:extLst>
              </a:tr>
              <a:tr h="788117">
                <a:tc>
                  <a:txBody>
                    <a:bodyPr/>
                    <a:lstStyle/>
                    <a:p>
                      <a:pPr algn="ctr" rtl="0" fontAlgn="b"/>
                      <a:r>
                        <a:rPr lang="en-GB" sz="1800" b="0" i="0" u="none" strike="noStrike" dirty="0">
                          <a:solidFill>
                            <a:srgbClr val="000000"/>
                          </a:solidFill>
                          <a:effectLst/>
                          <a:latin typeface="Calibri"/>
                        </a:rPr>
                        <a:t>28</a:t>
                      </a:r>
                    </a:p>
                  </a:txBody>
                  <a:tcPr marL="9525" marR="9525" marT="9525" marB="0" anchor="ctr"/>
                </a:tc>
                <a:tc>
                  <a:txBody>
                    <a:bodyPr/>
                    <a:lstStyle/>
                    <a:p>
                      <a:pPr algn="l" rtl="0" fontAlgn="b"/>
                      <a:r>
                        <a:rPr lang="pt-BR" sz="1800" b="0" i="0" u="none" strike="noStrike">
                          <a:solidFill>
                            <a:srgbClr val="000000"/>
                          </a:solidFill>
                          <a:effectLst/>
                          <a:latin typeface="Calibri"/>
                        </a:rPr>
                        <a:t>IS/ISO 20816-4 : 2018/ISO 20816-4 : 2018  </a:t>
                      </a:r>
                    </a:p>
                  </a:txBody>
                  <a:tcPr marL="9525" marR="9525" marT="9525" marB="0" anchor="ctr"/>
                </a:tc>
                <a:tc>
                  <a:txBody>
                    <a:bodyPr/>
                    <a:lstStyle/>
                    <a:p>
                      <a:pPr algn="just" rtl="0" fontAlgn="b"/>
                      <a:r>
                        <a:rPr lang="en-US" sz="1800" b="0" i="0" u="none" strike="noStrike" dirty="0">
                          <a:solidFill>
                            <a:srgbClr val="000000"/>
                          </a:solidFill>
                          <a:effectLst/>
                          <a:latin typeface="Calibri"/>
                        </a:rPr>
                        <a:t>Mechanical Vibration - Measurement and Evaluation of Machine Vibration Part 4 Gas Turbines in Excess of 3 MW, with Fluid-Film Bearings (First Revision)</a:t>
                      </a:r>
                    </a:p>
                  </a:txBody>
                  <a:tcPr marL="9525" marR="9525" marT="9525" marB="0" anchor="ctr"/>
                </a:tc>
                <a:extLst>
                  <a:ext uri="{0D108BD9-81ED-4DB2-BD59-A6C34878D82A}">
                    <a16:rowId xmlns:a16="http://schemas.microsoft.com/office/drawing/2014/main" val="2273449953"/>
                  </a:ext>
                </a:extLst>
              </a:tr>
              <a:tr h="330668">
                <a:tc>
                  <a:txBody>
                    <a:bodyPr/>
                    <a:lstStyle/>
                    <a:p>
                      <a:pPr algn="ctr" rtl="0" fontAlgn="b"/>
                      <a:r>
                        <a:rPr lang="en-GB" sz="1800" b="0" i="0" u="none" strike="noStrike" dirty="0">
                          <a:solidFill>
                            <a:srgbClr val="000000"/>
                          </a:solidFill>
                          <a:effectLst/>
                          <a:latin typeface="Calibri"/>
                        </a:rPr>
                        <a:t>29</a:t>
                      </a:r>
                    </a:p>
                  </a:txBody>
                  <a:tcPr marL="9525" marR="9525" marT="9525" marB="0" anchor="ctr"/>
                </a:tc>
                <a:tc>
                  <a:txBody>
                    <a:bodyPr/>
                    <a:lstStyle/>
                    <a:p>
                      <a:pPr algn="l" rtl="0" fontAlgn="b"/>
                      <a:r>
                        <a:rPr lang="en-GB" sz="1800" b="0" i="0" u="none" strike="noStrike" dirty="0">
                          <a:solidFill>
                            <a:srgbClr val="000000"/>
                          </a:solidFill>
                          <a:effectLst/>
                          <a:latin typeface="Calibri"/>
                        </a:rPr>
                        <a:t>IS 5422 : 1996</a:t>
                      </a:r>
                    </a:p>
                  </a:txBody>
                  <a:tcPr marL="9525" marR="9525" marT="9525" marB="0" anchor="ctr"/>
                </a:tc>
                <a:tc>
                  <a:txBody>
                    <a:bodyPr/>
                    <a:lstStyle/>
                    <a:p>
                      <a:pPr algn="just" rtl="0" fontAlgn="b"/>
                      <a:r>
                        <a:rPr lang="en-US" sz="1800" b="0" i="0" u="none" strike="noStrike" dirty="0">
                          <a:solidFill>
                            <a:srgbClr val="000000"/>
                          </a:solidFill>
                          <a:effectLst/>
                          <a:latin typeface="Calibri"/>
                        </a:rPr>
                        <a:t>Turbine type generators - Specification (First Revision)</a:t>
                      </a:r>
                    </a:p>
                  </a:txBody>
                  <a:tcPr marL="9525" marR="9525" marT="9525" marB="0" anchor="ctr"/>
                </a:tc>
                <a:extLst>
                  <a:ext uri="{0D108BD9-81ED-4DB2-BD59-A6C34878D82A}">
                    <a16:rowId xmlns:a16="http://schemas.microsoft.com/office/drawing/2014/main" val="3586151903"/>
                  </a:ext>
                </a:extLst>
              </a:tr>
              <a:tr h="423471">
                <a:tc>
                  <a:txBody>
                    <a:bodyPr/>
                    <a:lstStyle/>
                    <a:p>
                      <a:pPr algn="ctr" rtl="0" fontAlgn="b"/>
                      <a:r>
                        <a:rPr lang="en-GB" sz="1800" b="0" i="0" u="none" strike="noStrike" dirty="0">
                          <a:solidFill>
                            <a:srgbClr val="000000"/>
                          </a:solidFill>
                          <a:effectLst/>
                          <a:latin typeface="Calibri"/>
                        </a:rPr>
                        <a:t>30</a:t>
                      </a:r>
                    </a:p>
                  </a:txBody>
                  <a:tcPr marL="9525" marR="9525" marT="9525" marB="0" anchor="ctr"/>
                </a:tc>
                <a:tc>
                  <a:txBody>
                    <a:bodyPr/>
                    <a:lstStyle/>
                    <a:p>
                      <a:pPr algn="l" rtl="0" fontAlgn="b"/>
                      <a:r>
                        <a:rPr lang="en-GB" sz="1800" b="0" i="0" u="none" strike="noStrike" dirty="0">
                          <a:solidFill>
                            <a:srgbClr val="000000"/>
                          </a:solidFill>
                          <a:effectLst/>
                          <a:latin typeface="Calibri"/>
                        </a:rPr>
                        <a:t>IS 8843 : 1978</a:t>
                      </a:r>
                    </a:p>
                  </a:txBody>
                  <a:tcPr marL="9525" marR="9525" marT="9525" marB="0" anchor="ctr"/>
                </a:tc>
                <a:tc>
                  <a:txBody>
                    <a:bodyPr/>
                    <a:lstStyle/>
                    <a:p>
                      <a:pPr algn="just" rtl="0" fontAlgn="b"/>
                      <a:r>
                        <a:rPr lang="en-US" sz="1800" b="0" i="0" u="none" strike="noStrike" dirty="0">
                          <a:solidFill>
                            <a:srgbClr val="000000"/>
                          </a:solidFill>
                          <a:effectLst/>
                          <a:latin typeface="Calibri"/>
                        </a:rPr>
                        <a:t>Accuracy requirements for turbine gears</a:t>
                      </a:r>
                    </a:p>
                  </a:txBody>
                  <a:tcPr marL="9525" marR="9525" marT="9525" marB="0" anchor="ctr"/>
                </a:tc>
                <a:extLst>
                  <a:ext uri="{0D108BD9-81ED-4DB2-BD59-A6C34878D82A}">
                    <a16:rowId xmlns:a16="http://schemas.microsoft.com/office/drawing/2014/main" val="75620571"/>
                  </a:ext>
                </a:extLst>
              </a:tr>
              <a:tr h="528417">
                <a:tc>
                  <a:txBody>
                    <a:bodyPr/>
                    <a:lstStyle/>
                    <a:p>
                      <a:pPr algn="ctr" rtl="0" fontAlgn="b"/>
                      <a:r>
                        <a:rPr lang="en-GB" sz="1800" b="0" i="0" u="none" strike="noStrike" dirty="0">
                          <a:solidFill>
                            <a:srgbClr val="000000"/>
                          </a:solidFill>
                          <a:effectLst/>
                          <a:latin typeface="Calibri"/>
                        </a:rPr>
                        <a:t>31</a:t>
                      </a:r>
                    </a:p>
                  </a:txBody>
                  <a:tcPr marL="9525" marR="9525" marT="9525" marB="0" anchor="ctr"/>
                </a:tc>
                <a:tc>
                  <a:txBody>
                    <a:bodyPr/>
                    <a:lstStyle/>
                    <a:p>
                      <a:pPr algn="l" rtl="0" fontAlgn="b"/>
                      <a:r>
                        <a:rPr lang="en-GB" sz="1800" b="0" i="0" u="none" strike="noStrike" dirty="0">
                          <a:solidFill>
                            <a:schemeClr val="tx1"/>
                          </a:solidFill>
                          <a:effectLst/>
                          <a:latin typeface="Calibri"/>
                        </a:rPr>
                        <a:t>IS 15667 : 2006/ISO 1986</a:t>
                      </a:r>
                    </a:p>
                  </a:txBody>
                  <a:tcPr marL="9525" marR="9525" marT="9525" marB="0" anchor="ctr"/>
                </a:tc>
                <a:tc>
                  <a:txBody>
                    <a:bodyPr/>
                    <a:lstStyle/>
                    <a:p>
                      <a:pPr algn="just" rtl="0" fontAlgn="b"/>
                      <a:r>
                        <a:rPr lang="en-US" sz="1800" b="0" i="0" u="none" strike="noStrike" dirty="0">
                          <a:solidFill>
                            <a:schemeClr val="tx1"/>
                          </a:solidFill>
                          <a:effectLst/>
                          <a:latin typeface="Calibri"/>
                        </a:rPr>
                        <a:t>Gas turbines - Data acquisition and trend monitoring system requirements for gas turbine installations</a:t>
                      </a:r>
                    </a:p>
                  </a:txBody>
                  <a:tcPr marL="9525" marR="9525" marT="9525" marB="0" anchor="ctr"/>
                </a:tc>
                <a:extLst>
                  <a:ext uri="{0D108BD9-81ED-4DB2-BD59-A6C34878D82A}">
                    <a16:rowId xmlns:a16="http://schemas.microsoft.com/office/drawing/2014/main" val="1865998863"/>
                  </a:ext>
                </a:extLst>
              </a:tr>
              <a:tr h="519495">
                <a:tc>
                  <a:txBody>
                    <a:bodyPr/>
                    <a:lstStyle/>
                    <a:p>
                      <a:pPr algn="ctr" rtl="0" fontAlgn="b"/>
                      <a:r>
                        <a:rPr lang="en-GB" sz="1800" b="0" i="0" u="none" strike="noStrike" dirty="0">
                          <a:solidFill>
                            <a:srgbClr val="000000"/>
                          </a:solidFill>
                          <a:effectLst/>
                          <a:latin typeface="Calibri"/>
                        </a:rPr>
                        <a:t>32</a:t>
                      </a:r>
                    </a:p>
                  </a:txBody>
                  <a:tcPr marL="9525" marR="9525" marT="9525" marB="0" anchor="ctr"/>
                </a:tc>
                <a:tc>
                  <a:txBody>
                    <a:bodyPr/>
                    <a:lstStyle/>
                    <a:p>
                      <a:pPr algn="l" rtl="0" fontAlgn="b"/>
                      <a:r>
                        <a:rPr lang="en-GB" sz="1800" b="0" i="0" u="none" strike="noStrike" dirty="0">
                          <a:solidFill>
                            <a:srgbClr val="000000"/>
                          </a:solidFill>
                          <a:effectLst/>
                          <a:latin typeface="Calibri"/>
                        </a:rPr>
                        <a:t>IS 15676 : 2006</a:t>
                      </a:r>
                    </a:p>
                  </a:txBody>
                  <a:tcPr marL="9525" marR="9525" marT="9525" marB="0" anchor="ctr"/>
                </a:tc>
                <a:tc>
                  <a:txBody>
                    <a:bodyPr/>
                    <a:lstStyle/>
                    <a:p>
                      <a:pPr algn="just" rtl="0" fontAlgn="b"/>
                      <a:r>
                        <a:rPr lang="en-US" sz="1800" b="0" i="0" u="none" strike="noStrike" dirty="0">
                          <a:solidFill>
                            <a:srgbClr val="000000"/>
                          </a:solidFill>
                          <a:effectLst/>
                          <a:latin typeface="Calibri"/>
                        </a:rPr>
                        <a:t>Flow measurement of natural gas by turbine meters</a:t>
                      </a:r>
                    </a:p>
                  </a:txBody>
                  <a:tcPr marL="9525" marR="9525" marT="9525" marB="0" anchor="ctr"/>
                </a:tc>
                <a:extLst>
                  <a:ext uri="{0D108BD9-81ED-4DB2-BD59-A6C34878D82A}">
                    <a16:rowId xmlns:a16="http://schemas.microsoft.com/office/drawing/2014/main" val="1741198464"/>
                  </a:ext>
                </a:extLst>
              </a:tr>
              <a:tr h="776118">
                <a:tc>
                  <a:txBody>
                    <a:bodyPr/>
                    <a:lstStyle/>
                    <a:p>
                      <a:pPr algn="ctr" fontAlgn="b"/>
                      <a:r>
                        <a:rPr lang="en-GB" sz="1800" b="0" i="0" u="none" strike="noStrike" dirty="0">
                          <a:effectLst/>
                          <a:latin typeface="Calibri" panose="020F0502020204030204" pitchFamily="34" charset="0"/>
                        </a:rPr>
                        <a:t>33</a:t>
                      </a:r>
                      <a:endParaRPr lang="en-IN" sz="1800" b="0" i="0" u="none" strike="noStrike" dirty="0">
                        <a:effectLst/>
                        <a:latin typeface="Calibri" panose="020F0502020204030204" pitchFamily="34" charset="0"/>
                      </a:endParaRPr>
                    </a:p>
                  </a:txBody>
                  <a:tcPr marL="6350" marR="6350" marT="6350" marB="0" anchor="ctr"/>
                </a:tc>
                <a:tc>
                  <a:txBody>
                    <a:bodyPr/>
                    <a:lstStyle/>
                    <a:p>
                      <a:pPr algn="l" rtl="0" fontAlgn="b"/>
                      <a:r>
                        <a:rPr lang="en-GB" sz="1800" b="0" i="0" u="none" strike="noStrike" dirty="0">
                          <a:solidFill>
                            <a:srgbClr val="000000"/>
                          </a:solidFill>
                          <a:effectLst/>
                          <a:latin typeface="Calibri"/>
                        </a:rPr>
                        <a:t>IS 14751 : 1999/ISO 11086:1996</a:t>
                      </a:r>
                    </a:p>
                  </a:txBody>
                  <a:tcPr marL="9525" marR="9525" marT="9525" marB="0" anchor="ctr"/>
                </a:tc>
                <a:tc>
                  <a:txBody>
                    <a:bodyPr/>
                    <a:lstStyle/>
                    <a:p>
                      <a:pPr algn="just" rtl="0" fontAlgn="b"/>
                      <a:r>
                        <a:rPr lang="en-GB" sz="1800" b="0" i="0" u="none" strike="noStrike" dirty="0">
                          <a:solidFill>
                            <a:srgbClr val="000000"/>
                          </a:solidFill>
                          <a:effectLst/>
                          <a:latin typeface="Calibri"/>
                        </a:rPr>
                        <a:t>Gas Turbines - Vocabulary</a:t>
                      </a:r>
                    </a:p>
                  </a:txBody>
                  <a:tcPr marL="9525" marR="9525" marT="9525" marB="0" anchor="ctr"/>
                </a:tc>
                <a:extLst>
                  <a:ext uri="{0D108BD9-81ED-4DB2-BD59-A6C34878D82A}">
                    <a16:rowId xmlns:a16="http://schemas.microsoft.com/office/drawing/2014/main" val="3242157189"/>
                  </a:ext>
                </a:extLst>
              </a:tr>
            </a:tbl>
          </a:graphicData>
        </a:graphic>
      </p:graphicFrame>
      <p:sp>
        <p:nvSpPr>
          <p:cNvPr id="2" name="Arrow: Pentagon 1">
            <a:extLst>
              <a:ext uri="{FF2B5EF4-FFF2-40B4-BE49-F238E27FC236}">
                <a16:creationId xmlns:a16="http://schemas.microsoft.com/office/drawing/2014/main" id="{18F84C50-A74E-D1DD-047A-C99F0809E08F}"/>
              </a:ext>
            </a:extLst>
          </p:cNvPr>
          <p:cNvSpPr/>
          <p:nvPr/>
        </p:nvSpPr>
        <p:spPr>
          <a:xfrm>
            <a:off x="643278" y="2082652"/>
            <a:ext cx="1860473" cy="224086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1200" dirty="0">
                <a:solidFill>
                  <a:schemeClr val="bg1"/>
                </a:solidFill>
                <a:latin typeface="+mj-lt"/>
                <a:ea typeface="+mj-ea"/>
                <a:cs typeface="+mj-cs"/>
              </a:rPr>
              <a:t>Relevant standards – Gas Turbine </a:t>
            </a:r>
            <a:endParaRPr lang="en-IN" dirty="0">
              <a:solidFill>
                <a:schemeClr val="bg1"/>
              </a:solidFill>
            </a:endParaRPr>
          </a:p>
        </p:txBody>
      </p:sp>
    </p:spTree>
    <p:extLst>
      <p:ext uri="{BB962C8B-B14F-4D97-AF65-F5344CB8AC3E}">
        <p14:creationId xmlns:p14="http://schemas.microsoft.com/office/powerpoint/2010/main" val="3001260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2" name="Freeform: Shape 8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FD9032B0-3DB3-5215-710B-BEF895C5202D}"/>
              </a:ext>
            </a:extLst>
          </p:cNvPr>
          <p:cNvSpPr>
            <a:spLocks/>
          </p:cNvSpPr>
          <p:nvPr/>
        </p:nvSpPr>
        <p:spPr>
          <a:xfrm>
            <a:off x="779679" y="2966294"/>
            <a:ext cx="4609444" cy="1518157"/>
          </a:xfrm>
          <a:prstGeom prst="rect">
            <a:avLst/>
          </a:prstGeom>
        </p:spPr>
        <p:txBody>
          <a:bodyPr vert="horz" lIns="91440" tIns="45720" rIns="91440" bIns="45720" rtlCol="0">
            <a:normAutofit/>
          </a:bodyPr>
          <a:lstStyle/>
          <a:p>
            <a:pPr marR="0" lvl="0" algn="l" defTabSz="914400" rtl="0" eaLnBrk="1" fontAlgn="auto" latinLnBrk="0" hangingPunct="1">
              <a:lnSpc>
                <a:spcPct val="90000"/>
              </a:lnSpc>
              <a:spcBef>
                <a:spcPts val="0"/>
              </a:spcBef>
              <a:spcAft>
                <a:spcPts val="600"/>
              </a:spcAft>
              <a:buClrTx/>
              <a:buSzTx/>
              <a:tabLst/>
              <a:defRPr/>
            </a:pPr>
            <a:r>
              <a:rPr lang="en-US" sz="6600" b="1" kern="1200" spc="50" dirty="0">
                <a:ln w="9525" cmpd="sng">
                  <a:solidFill>
                    <a:schemeClr val="accent1"/>
                  </a:solidFill>
                  <a:prstDash val="solid"/>
                </a:ln>
                <a:solidFill>
                  <a:schemeClr val="tx2">
                    <a:lumMod val="75000"/>
                    <a:lumOff val="25000"/>
                  </a:schemeClr>
                </a:solidFill>
                <a:effectLst>
                  <a:glow rad="38100">
                    <a:schemeClr val="accent1">
                      <a:alpha val="40000"/>
                    </a:schemeClr>
                  </a:glow>
                  <a:outerShdw blurRad="38100" dist="38100" dir="2700000" algn="tl">
                    <a:srgbClr val="000000">
                      <a:alpha val="43137"/>
                    </a:srgbClr>
                  </a:outerShdw>
                </a:effectLst>
                <a:latin typeface="+mj-lt"/>
                <a:ea typeface="+mj-ea"/>
                <a:cs typeface="+mj-cs"/>
              </a:rPr>
              <a:t>Thank you!..</a:t>
            </a:r>
            <a:endParaRPr kumimoji="0" lang="en-US" sz="6600" b="1" i="0" u="none" strike="noStrike" kern="1200" spc="50" normalizeH="0" baseline="0" noProof="0" dirty="0">
              <a:ln w="9525" cmpd="sng">
                <a:solidFill>
                  <a:schemeClr val="accent1"/>
                </a:solidFill>
                <a:prstDash val="solid"/>
              </a:ln>
              <a:solidFill>
                <a:schemeClr val="tx2">
                  <a:lumMod val="75000"/>
                  <a:lumOff val="25000"/>
                </a:schemeClr>
              </a:solidFill>
              <a:effectLst>
                <a:glow rad="38100">
                  <a:schemeClr val="accent1">
                    <a:alpha val="40000"/>
                  </a:schemeClr>
                </a:glow>
                <a:outerShdw blurRad="38100" dist="38100" dir="2700000" algn="tl">
                  <a:srgbClr val="000000">
                    <a:alpha val="43137"/>
                  </a:srgbClr>
                </a:outerShdw>
              </a:effectLst>
              <a:uLnTx/>
              <a:uFillTx/>
              <a:latin typeface="Aptos" panose="02110004020202020204"/>
            </a:endParaRPr>
          </a:p>
        </p:txBody>
      </p:sp>
      <p:pic>
        <p:nvPicPr>
          <p:cNvPr id="77" name="Graphic 76" descr="Gauge">
            <a:extLst>
              <a:ext uri="{FF2B5EF4-FFF2-40B4-BE49-F238E27FC236}">
                <a16:creationId xmlns:a16="http://schemas.microsoft.com/office/drawing/2014/main" id="{490D39BF-1FEA-2347-05E9-7E1E8253CE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0986" y="1069398"/>
            <a:ext cx="4747547" cy="4747547"/>
          </a:xfrm>
          <a:prstGeom prst="rect">
            <a:avLst/>
          </a:prstGeom>
        </p:spPr>
      </p:pic>
    </p:spTree>
    <p:extLst>
      <p:ext uri="{BB962C8B-B14F-4D97-AF65-F5344CB8AC3E}">
        <p14:creationId xmlns:p14="http://schemas.microsoft.com/office/powerpoint/2010/main" val="74331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ABE78-3FCF-A220-3382-C29FB807AF61}"/>
              </a:ext>
            </a:extLst>
          </p:cNvPr>
          <p:cNvSpPr>
            <a:spLocks noGrp="1"/>
          </p:cNvSpPr>
          <p:nvPr>
            <p:ph type="title"/>
          </p:nvPr>
        </p:nvSpPr>
        <p:spPr>
          <a:xfrm>
            <a:off x="838199" y="884504"/>
            <a:ext cx="10515600" cy="1770914"/>
          </a:xfrm>
        </p:spPr>
        <p:txBody>
          <a:bodyPr>
            <a:noAutofit/>
          </a:bodyPr>
          <a:lstStyle/>
          <a:p>
            <a:br>
              <a:rPr lang="en-US" sz="1800" dirty="0">
                <a:latin typeface="Calibri" panose="020F0502020204030204" pitchFamily="34" charset="0"/>
                <a:ea typeface="Calibri" panose="020F0502020204030204" pitchFamily="34" charset="0"/>
                <a:cs typeface="Calibri" panose="020F0502020204030204" pitchFamily="34" charset="0"/>
              </a:rPr>
            </a:br>
            <a:br>
              <a:rPr lang="en-US" sz="1800" dirty="0">
                <a:latin typeface="Calibri" panose="020F0502020204030204" pitchFamily="34" charset="0"/>
                <a:ea typeface="Calibri" panose="020F0502020204030204" pitchFamily="34" charset="0"/>
                <a:cs typeface="Calibri" panose="020F0502020204030204" pitchFamily="34" charset="0"/>
              </a:rPr>
            </a:br>
            <a:r>
              <a:rPr lang="en-IN" sz="1800" b="1" kern="100" dirty="0">
                <a:effectLst/>
                <a:latin typeface="Calibri" panose="020F0502020204030204" pitchFamily="34" charset="0"/>
                <a:ea typeface="Calibri" panose="020F0502020204030204" pitchFamily="34" charset="0"/>
                <a:cs typeface="Mangal" panose="02040503050203030202" pitchFamily="18" charset="0"/>
              </a:rPr>
              <a:t>Gas Turbines:</a:t>
            </a:r>
            <a:r>
              <a:rPr lang="en-IN" sz="1800" kern="100" dirty="0">
                <a:effectLst/>
                <a:latin typeface="Calibri" panose="020F0502020204030204" pitchFamily="34" charset="0"/>
                <a:ea typeface="Calibri" panose="020F0502020204030204" pitchFamily="34" charset="0"/>
                <a:cs typeface="Mangal" panose="02040503050203030202" pitchFamily="18" charset="0"/>
              </a:rPr>
              <a:t> A </a:t>
            </a:r>
            <a:r>
              <a:rPr lang="en-US" sz="1800" kern="100" dirty="0">
                <a:effectLst/>
                <a:latin typeface="Calibri" panose="020F0502020204030204" pitchFamily="34" charset="0"/>
                <a:ea typeface="Calibri" panose="020F0502020204030204" pitchFamily="34" charset="0"/>
                <a:cs typeface="Calibri" panose="020F0502020204030204" pitchFamily="34" charset="0"/>
              </a:rPr>
              <a:t>rotating machine which converts thermal energy into mechanical work, consisting of a compressor(s), a thermal device(s) which heat(s) the working fluid, a turbine(s), a control system, and auxiliary equipment.</a:t>
            </a:r>
            <a:br>
              <a:rPr lang="en-US" sz="1800" kern="100" dirty="0">
                <a:effectLst/>
                <a:latin typeface="Calibri" panose="020F0502020204030204" pitchFamily="34" charset="0"/>
                <a:ea typeface="Calibri" panose="020F0502020204030204" pitchFamily="34" charset="0"/>
                <a:cs typeface="Calibri" panose="020F0502020204030204" pitchFamily="34" charset="0"/>
              </a:rPr>
            </a:br>
            <a:br>
              <a:rPr lang="en-US" sz="1800" kern="100" dirty="0">
                <a:effectLst/>
                <a:latin typeface="Calibri" panose="020F0502020204030204" pitchFamily="34" charset="0"/>
                <a:ea typeface="Calibri" panose="020F0502020204030204" pitchFamily="34" charset="0"/>
                <a:cs typeface="Calibri" panose="020F0502020204030204" pitchFamily="34" charset="0"/>
              </a:rPr>
            </a:b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A gas turbine, gas turbine engine, or also known by its old name internal combustion turbine, is a type of continuous flow internal combustion engine. </a:t>
            </a:r>
            <a:br>
              <a:rPr lang="en-US" sz="1800" dirty="0">
                <a:latin typeface="Calibri" panose="020F0502020204030204" pitchFamily="34" charset="0"/>
                <a:ea typeface="Calibri" panose="020F0502020204030204" pitchFamily="34" charset="0"/>
                <a:cs typeface="Calibri" panose="020F0502020204030204" pitchFamily="34" charset="0"/>
              </a:rPr>
            </a:br>
            <a:br>
              <a:rPr lang="en-US" sz="1800" dirty="0">
                <a:latin typeface="Calibri" panose="020F0502020204030204" pitchFamily="34" charset="0"/>
                <a:ea typeface="Calibri" panose="020F0502020204030204" pitchFamily="34" charset="0"/>
                <a:cs typeface="Calibri" panose="020F0502020204030204" pitchFamily="34" charset="0"/>
              </a:rPr>
            </a:br>
            <a:br>
              <a:rPr lang="en-US" sz="1800" dirty="0">
                <a:latin typeface="Calibri" panose="020F0502020204030204" pitchFamily="34" charset="0"/>
                <a:ea typeface="Calibri" panose="020F0502020204030204" pitchFamily="34" charset="0"/>
                <a:cs typeface="Calibri" panose="020F0502020204030204" pitchFamily="34" charset="0"/>
              </a:rPr>
            </a:br>
            <a:endParaRPr lang="en-IN" sz="1800" dirty="0">
              <a:latin typeface="Calibri" panose="020F0502020204030204" pitchFamily="34" charset="0"/>
              <a:ea typeface="Calibri" panose="020F0502020204030204" pitchFamily="34" charset="0"/>
              <a:cs typeface="Calibri" panose="020F0502020204030204" pitchFamily="34" charset="0"/>
            </a:endParaRPr>
          </a:p>
        </p:txBody>
      </p:sp>
      <p:pic>
        <p:nvPicPr>
          <p:cNvPr id="4" name="Content Placeholder 3">
            <a:extLst>
              <a:ext uri="{FF2B5EF4-FFF2-40B4-BE49-F238E27FC236}">
                <a16:creationId xmlns:a16="http://schemas.microsoft.com/office/drawing/2014/main" id="{EC130F0D-DD02-4AA6-91BC-D2773B735FC5}"/>
              </a:ext>
            </a:extLst>
          </p:cNvPr>
          <p:cNvPicPr>
            <a:picLocks noGrp="1" noChangeAspect="1" noChangeArrowheads="1"/>
          </p:cNvPicPr>
          <p:nvPr>
            <p:ph idx="1"/>
          </p:nvPr>
        </p:nvPicPr>
        <p:blipFill>
          <a:blip r:embed="rId3" cstate="print"/>
          <a:srcRect/>
          <a:stretch>
            <a:fillRect/>
          </a:stretch>
        </p:blipFill>
        <p:spPr bwMode="auto">
          <a:xfrm>
            <a:off x="6984797" y="2655418"/>
            <a:ext cx="4521403" cy="2379269"/>
          </a:xfrm>
          <a:prstGeom prst="rect">
            <a:avLst/>
          </a:prstGeom>
          <a:noFill/>
          <a:ln w="9525">
            <a:noFill/>
            <a:miter lim="800000"/>
            <a:headEnd/>
            <a:tailEnd/>
          </a:ln>
        </p:spPr>
      </p:pic>
      <p:sp>
        <p:nvSpPr>
          <p:cNvPr id="5" name="TextBox 4">
            <a:extLst>
              <a:ext uri="{FF2B5EF4-FFF2-40B4-BE49-F238E27FC236}">
                <a16:creationId xmlns:a16="http://schemas.microsoft.com/office/drawing/2014/main" id="{F6FE4665-6E50-DBBB-7DE9-20006420FB97}"/>
              </a:ext>
            </a:extLst>
          </p:cNvPr>
          <p:cNvSpPr txBox="1"/>
          <p:nvPr/>
        </p:nvSpPr>
        <p:spPr>
          <a:xfrm>
            <a:off x="6396532" y="5511831"/>
            <a:ext cx="5410200" cy="400110"/>
          </a:xfrm>
          <a:prstGeom prst="rect">
            <a:avLst/>
          </a:prstGeom>
          <a:noFill/>
        </p:spPr>
        <p:txBody>
          <a:bodyPr wrap="square" rtlCol="0">
            <a:spAutoFit/>
          </a:bodyPr>
          <a:lstStyle/>
          <a:p>
            <a:pPr algn="ctr"/>
            <a:r>
              <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rPr>
              <a:t>Simple Gas Turbine</a:t>
            </a:r>
          </a:p>
        </p:txBody>
      </p:sp>
      <p:sp>
        <p:nvSpPr>
          <p:cNvPr id="6" name="TextBox 5">
            <a:extLst>
              <a:ext uri="{FF2B5EF4-FFF2-40B4-BE49-F238E27FC236}">
                <a16:creationId xmlns:a16="http://schemas.microsoft.com/office/drawing/2014/main" id="{B6E066E4-205E-B499-F463-68B418CA9BF7}"/>
              </a:ext>
            </a:extLst>
          </p:cNvPr>
          <p:cNvSpPr txBox="1"/>
          <p:nvPr/>
        </p:nvSpPr>
        <p:spPr>
          <a:xfrm>
            <a:off x="943660" y="2655418"/>
            <a:ext cx="5347411" cy="2862322"/>
          </a:xfrm>
          <a:prstGeom prst="rect">
            <a:avLst/>
          </a:prstGeom>
          <a:noFill/>
        </p:spPr>
        <p:txBody>
          <a:bodyPr wrap="square" rtlCol="0">
            <a:spAutoFit/>
          </a:bodyPr>
          <a:lstStyle/>
          <a:p>
            <a:pPr algn="just"/>
            <a:r>
              <a:rPr lang="en-US" sz="1800" dirty="0"/>
              <a:t>A gas turbine consists of several essential components, including a compressor, combustion chamber, turbine, and sometimes a power turbine. </a:t>
            </a:r>
          </a:p>
          <a:p>
            <a:pPr algn="just"/>
            <a:endParaRPr lang="en-US" dirty="0"/>
          </a:p>
          <a:p>
            <a:pPr algn="just"/>
            <a:r>
              <a:rPr lang="en-US" sz="1800" dirty="0"/>
              <a:t>The compressor compresses incoming air, which then mixes with fuel in the combustion chamber, where it ignites. The high-velocity exhaust gases drive the main turbine, producing mechanical energy for various applications, like aircraft propulsion or electricity generation. </a:t>
            </a:r>
            <a:endParaRPr lang="en-IN" dirty="0"/>
          </a:p>
        </p:txBody>
      </p:sp>
    </p:spTree>
    <p:extLst>
      <p:ext uri="{BB962C8B-B14F-4D97-AF65-F5344CB8AC3E}">
        <p14:creationId xmlns:p14="http://schemas.microsoft.com/office/powerpoint/2010/main" val="1472088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2192000" cy="2071192"/>
          </a:xfrm>
          <a:prstGeom prst="rect">
            <a:avLst/>
          </a:prstGeom>
        </p:spPr>
      </p:pic>
      <p:sp>
        <p:nvSpPr>
          <p:cNvPr id="5" name="Text 2"/>
          <p:cNvSpPr/>
          <p:nvPr/>
        </p:nvSpPr>
        <p:spPr>
          <a:xfrm>
            <a:off x="1570434" y="2658567"/>
            <a:ext cx="7268468" cy="517723"/>
          </a:xfrm>
          <a:prstGeom prst="rect">
            <a:avLst/>
          </a:prstGeom>
          <a:noFill/>
          <a:ln/>
        </p:spPr>
        <p:txBody>
          <a:bodyPr wrap="none" rtlCol="0" anchor="t"/>
          <a:lstStyle/>
          <a:p>
            <a:pPr>
              <a:lnSpc>
                <a:spcPts val="4077"/>
              </a:lnSpc>
            </a:pPr>
            <a:r>
              <a:rPr lang="en-US" sz="3262" b="1" kern="0" spc="-97" dirty="0">
                <a:solidFill>
                  <a:srgbClr val="000000"/>
                </a:solidFill>
                <a:latin typeface="Calibri" panose="020F0502020204030204" pitchFamily="34" charset="0"/>
                <a:ea typeface="Calibri" panose="020F0502020204030204" pitchFamily="34" charset="0"/>
                <a:cs typeface="Calibri" panose="020F0502020204030204" pitchFamily="34" charset="0"/>
              </a:rPr>
              <a:t>Standardization Efforts in the Industry</a:t>
            </a:r>
            <a:endParaRPr lang="en-US" sz="3262" dirty="0">
              <a:latin typeface="Calibri" panose="020F0502020204030204" pitchFamily="34" charset="0"/>
              <a:ea typeface="Calibri" panose="020F0502020204030204" pitchFamily="34" charset="0"/>
              <a:cs typeface="Calibri" panose="020F0502020204030204" pitchFamily="34" charset="0"/>
            </a:endParaRPr>
          </a:p>
        </p:txBody>
      </p:sp>
      <p:sp>
        <p:nvSpPr>
          <p:cNvPr id="6" name="Shape 3"/>
          <p:cNvSpPr/>
          <p:nvPr/>
        </p:nvSpPr>
        <p:spPr>
          <a:xfrm>
            <a:off x="1570434" y="3611166"/>
            <a:ext cx="372765" cy="372765"/>
          </a:xfrm>
          <a:prstGeom prst="roundRect">
            <a:avLst>
              <a:gd name="adj" fmla="val 18669"/>
            </a:avLst>
          </a:prstGeom>
          <a:solidFill>
            <a:srgbClr val="DADBF1"/>
          </a:solidFill>
          <a:ln w="7620">
            <a:solidFill>
              <a:srgbClr val="C0C1D7"/>
            </a:solidFill>
            <a:prstDash val="solid"/>
          </a:ln>
        </p:spPr>
      </p:sp>
      <p:sp>
        <p:nvSpPr>
          <p:cNvPr id="7" name="Text 4"/>
          <p:cNvSpPr/>
          <p:nvPr/>
        </p:nvSpPr>
        <p:spPr>
          <a:xfrm>
            <a:off x="1699717" y="3673277"/>
            <a:ext cx="114201" cy="248543"/>
          </a:xfrm>
          <a:prstGeom prst="rect">
            <a:avLst/>
          </a:prstGeom>
          <a:noFill/>
          <a:ln/>
        </p:spPr>
        <p:txBody>
          <a:bodyPr wrap="none" rtlCol="0" anchor="t"/>
          <a:lstStyle/>
          <a:p>
            <a:pPr algn="ctr">
              <a:lnSpc>
                <a:spcPts val="1957"/>
              </a:lnSpc>
            </a:pPr>
            <a:r>
              <a:rPr lang="en-US" sz="1957" b="1" kern="0" spc="-58" dirty="0">
                <a:solidFill>
                  <a:srgbClr val="272525"/>
                </a:solidFill>
                <a:latin typeface="Inter" pitchFamily="34" charset="0"/>
                <a:ea typeface="Inter" pitchFamily="34" charset="-122"/>
                <a:cs typeface="Inter" pitchFamily="34" charset="-120"/>
              </a:rPr>
              <a:t>1</a:t>
            </a:r>
            <a:endParaRPr lang="en-US" sz="1957" dirty="0"/>
          </a:p>
        </p:txBody>
      </p:sp>
      <p:sp>
        <p:nvSpPr>
          <p:cNvPr id="8" name="Text 5"/>
          <p:cNvSpPr/>
          <p:nvPr/>
        </p:nvSpPr>
        <p:spPr>
          <a:xfrm>
            <a:off x="2108894" y="3611166"/>
            <a:ext cx="2415977" cy="258961"/>
          </a:xfrm>
          <a:prstGeom prst="rect">
            <a:avLst/>
          </a:prstGeom>
          <a:noFill/>
          <a:ln/>
        </p:spPr>
        <p:txBody>
          <a:bodyPr wrap="none" rtlCol="0" anchor="t"/>
          <a:lstStyle/>
          <a:p>
            <a:pPr>
              <a:lnSpc>
                <a:spcPts val="2038"/>
              </a:lnSpc>
            </a:pPr>
            <a:r>
              <a:rPr lang="en-US" sz="1631" b="1" kern="0" spc="-49" dirty="0">
                <a:solidFill>
                  <a:srgbClr val="272525"/>
                </a:solidFill>
                <a:latin typeface="Calibri" panose="020F0502020204030204" pitchFamily="34" charset="0"/>
                <a:ea typeface="Calibri" panose="020F0502020204030204" pitchFamily="34" charset="0"/>
                <a:cs typeface="Calibri" panose="020F0502020204030204" pitchFamily="34" charset="0"/>
              </a:rPr>
              <a:t> Standards Organizations</a:t>
            </a:r>
            <a:endParaRPr lang="en-US" sz="1631"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6"/>
          <p:cNvSpPr/>
          <p:nvPr/>
        </p:nvSpPr>
        <p:spPr>
          <a:xfrm>
            <a:off x="2108894" y="3969544"/>
            <a:ext cx="3904258" cy="795338"/>
          </a:xfrm>
          <a:prstGeom prst="rect">
            <a:avLst/>
          </a:prstGeom>
          <a:noFill/>
          <a:ln/>
        </p:spPr>
        <p:txBody>
          <a:bodyPr wrap="square" rtlCol="0" anchor="t"/>
          <a:lstStyle/>
          <a:p>
            <a:pPr algn="just">
              <a:lnSpc>
                <a:spcPts val="2087"/>
              </a:lnSpc>
            </a:pPr>
            <a:r>
              <a:rPr lang="en-US" sz="1500" kern="0" spc="-26" dirty="0">
                <a:solidFill>
                  <a:srgbClr val="272525"/>
                </a:solidFill>
                <a:ea typeface="Inter" pitchFamily="34" charset="-122"/>
                <a:cs typeface="Inter" pitchFamily="34" charset="-120"/>
              </a:rPr>
              <a:t>Organizations like BIS, ISO and ASME develop and maintain comprehensive standards for gas turbine design, operation, and maintenance.</a:t>
            </a:r>
            <a:endParaRPr lang="en-US" sz="1500" dirty="0"/>
          </a:p>
        </p:txBody>
      </p:sp>
      <p:sp>
        <p:nvSpPr>
          <p:cNvPr id="10" name="Shape 7"/>
          <p:cNvSpPr/>
          <p:nvPr/>
        </p:nvSpPr>
        <p:spPr>
          <a:xfrm>
            <a:off x="6178848" y="3611166"/>
            <a:ext cx="372765" cy="372765"/>
          </a:xfrm>
          <a:prstGeom prst="roundRect">
            <a:avLst>
              <a:gd name="adj" fmla="val 18669"/>
            </a:avLst>
          </a:prstGeom>
          <a:solidFill>
            <a:srgbClr val="DADBF1"/>
          </a:solidFill>
          <a:ln w="7620">
            <a:solidFill>
              <a:srgbClr val="C0C1D7"/>
            </a:solidFill>
            <a:prstDash val="solid"/>
          </a:ln>
        </p:spPr>
      </p:sp>
      <p:sp>
        <p:nvSpPr>
          <p:cNvPr id="11" name="Text 8"/>
          <p:cNvSpPr/>
          <p:nvPr/>
        </p:nvSpPr>
        <p:spPr>
          <a:xfrm>
            <a:off x="6290668" y="3673277"/>
            <a:ext cx="149126" cy="248543"/>
          </a:xfrm>
          <a:prstGeom prst="rect">
            <a:avLst/>
          </a:prstGeom>
          <a:noFill/>
          <a:ln/>
        </p:spPr>
        <p:txBody>
          <a:bodyPr wrap="none" rtlCol="0" anchor="t"/>
          <a:lstStyle/>
          <a:p>
            <a:pPr algn="ctr">
              <a:lnSpc>
                <a:spcPts val="1957"/>
              </a:lnSpc>
            </a:pPr>
            <a:r>
              <a:rPr lang="en-US" sz="1957" b="1" kern="0" spc="-58" dirty="0">
                <a:solidFill>
                  <a:srgbClr val="272525"/>
                </a:solidFill>
                <a:latin typeface="Inter" pitchFamily="34" charset="0"/>
                <a:ea typeface="Inter" pitchFamily="34" charset="-122"/>
                <a:cs typeface="Inter" pitchFamily="34" charset="-120"/>
              </a:rPr>
              <a:t>2</a:t>
            </a:r>
            <a:endParaRPr lang="en-US" sz="1957" dirty="0"/>
          </a:p>
        </p:txBody>
      </p:sp>
      <p:sp>
        <p:nvSpPr>
          <p:cNvPr id="12" name="Text 9"/>
          <p:cNvSpPr/>
          <p:nvPr/>
        </p:nvSpPr>
        <p:spPr>
          <a:xfrm>
            <a:off x="6717308" y="3611166"/>
            <a:ext cx="2089944" cy="258961"/>
          </a:xfrm>
          <a:prstGeom prst="rect">
            <a:avLst/>
          </a:prstGeom>
          <a:noFill/>
          <a:ln/>
        </p:spPr>
        <p:txBody>
          <a:bodyPr wrap="none" rtlCol="0" anchor="t"/>
          <a:lstStyle/>
          <a:p>
            <a:pPr>
              <a:lnSpc>
                <a:spcPts val="2038"/>
              </a:lnSpc>
            </a:pPr>
            <a:r>
              <a:rPr lang="en-US" sz="1631" b="1" kern="0" spc="-49" dirty="0">
                <a:solidFill>
                  <a:srgbClr val="272525"/>
                </a:solidFill>
                <a:latin typeface="Inter" pitchFamily="34" charset="0"/>
                <a:ea typeface="Inter" pitchFamily="34" charset="-122"/>
                <a:cs typeface="Inter" pitchFamily="34" charset="-120"/>
              </a:rPr>
              <a:t>Industry Associations</a:t>
            </a:r>
            <a:endParaRPr lang="en-US" sz="1631" dirty="0"/>
          </a:p>
        </p:txBody>
      </p:sp>
      <p:sp>
        <p:nvSpPr>
          <p:cNvPr id="13" name="Text 10"/>
          <p:cNvSpPr/>
          <p:nvPr/>
        </p:nvSpPr>
        <p:spPr>
          <a:xfrm>
            <a:off x="6717308" y="3969544"/>
            <a:ext cx="3904258" cy="795338"/>
          </a:xfrm>
          <a:prstGeom prst="rect">
            <a:avLst/>
          </a:prstGeom>
          <a:noFill/>
          <a:ln/>
        </p:spPr>
        <p:txBody>
          <a:bodyPr wrap="square" rtlCol="0" anchor="t"/>
          <a:lstStyle/>
          <a:p>
            <a:pPr algn="just">
              <a:lnSpc>
                <a:spcPts val="2087"/>
              </a:lnSpc>
            </a:pPr>
            <a:r>
              <a:rPr lang="en-US" sz="1500" kern="0" spc="-26" dirty="0">
                <a:solidFill>
                  <a:srgbClr val="272525"/>
                </a:solidFill>
                <a:ea typeface="Inter" pitchFamily="34" charset="-122"/>
                <a:cs typeface="Inter" pitchFamily="34" charset="-120"/>
              </a:rPr>
              <a:t>Associations such as the American Gas Association and the Gas Turbine World play a vital role in promoting and enforcing industry standards.</a:t>
            </a:r>
            <a:endParaRPr lang="en-US" sz="1500" dirty="0"/>
          </a:p>
        </p:txBody>
      </p:sp>
      <p:sp>
        <p:nvSpPr>
          <p:cNvPr id="14" name="Shape 11"/>
          <p:cNvSpPr/>
          <p:nvPr/>
        </p:nvSpPr>
        <p:spPr>
          <a:xfrm>
            <a:off x="1570434" y="5116909"/>
            <a:ext cx="372765" cy="372765"/>
          </a:xfrm>
          <a:prstGeom prst="roundRect">
            <a:avLst>
              <a:gd name="adj" fmla="val 18669"/>
            </a:avLst>
          </a:prstGeom>
          <a:solidFill>
            <a:srgbClr val="DADBF1"/>
          </a:solidFill>
          <a:ln w="7620">
            <a:solidFill>
              <a:srgbClr val="C0C1D7"/>
            </a:solidFill>
            <a:prstDash val="solid"/>
          </a:ln>
        </p:spPr>
      </p:sp>
      <p:sp>
        <p:nvSpPr>
          <p:cNvPr id="15" name="Text 12"/>
          <p:cNvSpPr/>
          <p:nvPr/>
        </p:nvSpPr>
        <p:spPr>
          <a:xfrm>
            <a:off x="1678583" y="5179020"/>
            <a:ext cx="156468" cy="248543"/>
          </a:xfrm>
          <a:prstGeom prst="rect">
            <a:avLst/>
          </a:prstGeom>
          <a:noFill/>
          <a:ln/>
        </p:spPr>
        <p:txBody>
          <a:bodyPr wrap="none" rtlCol="0" anchor="t"/>
          <a:lstStyle/>
          <a:p>
            <a:pPr algn="ctr">
              <a:lnSpc>
                <a:spcPts val="1957"/>
              </a:lnSpc>
            </a:pPr>
            <a:r>
              <a:rPr lang="en-US" sz="1957" b="1" kern="0" spc="-58" dirty="0">
                <a:solidFill>
                  <a:srgbClr val="272525"/>
                </a:solidFill>
                <a:latin typeface="Inter" pitchFamily="34" charset="0"/>
                <a:ea typeface="Inter" pitchFamily="34" charset="-122"/>
                <a:cs typeface="Inter" pitchFamily="34" charset="-120"/>
              </a:rPr>
              <a:t>3</a:t>
            </a:r>
            <a:endParaRPr lang="en-US" sz="1957" dirty="0"/>
          </a:p>
        </p:txBody>
      </p:sp>
      <p:sp>
        <p:nvSpPr>
          <p:cNvPr id="16" name="Text 13"/>
          <p:cNvSpPr/>
          <p:nvPr/>
        </p:nvSpPr>
        <p:spPr>
          <a:xfrm>
            <a:off x="2108894" y="5116910"/>
            <a:ext cx="2371725" cy="258961"/>
          </a:xfrm>
          <a:prstGeom prst="rect">
            <a:avLst/>
          </a:prstGeom>
          <a:noFill/>
          <a:ln/>
        </p:spPr>
        <p:txBody>
          <a:bodyPr wrap="none" rtlCol="0" anchor="t"/>
          <a:lstStyle/>
          <a:p>
            <a:pPr>
              <a:lnSpc>
                <a:spcPts val="2038"/>
              </a:lnSpc>
            </a:pPr>
            <a:r>
              <a:rPr lang="en-US" sz="1631" b="1" kern="0" spc="-49" dirty="0">
                <a:solidFill>
                  <a:srgbClr val="272525"/>
                </a:solidFill>
                <a:latin typeface="Inter" pitchFamily="34" charset="0"/>
                <a:ea typeface="Inter" pitchFamily="34" charset="-122"/>
                <a:cs typeface="Inter" pitchFamily="34" charset="-120"/>
              </a:rPr>
              <a:t>Government Regulations</a:t>
            </a:r>
            <a:endParaRPr lang="en-US" sz="1631" dirty="0"/>
          </a:p>
        </p:txBody>
      </p:sp>
      <p:sp>
        <p:nvSpPr>
          <p:cNvPr id="17" name="Text 14"/>
          <p:cNvSpPr/>
          <p:nvPr/>
        </p:nvSpPr>
        <p:spPr>
          <a:xfrm>
            <a:off x="2108894" y="5475288"/>
            <a:ext cx="3904258" cy="795338"/>
          </a:xfrm>
          <a:prstGeom prst="rect">
            <a:avLst/>
          </a:prstGeom>
          <a:noFill/>
          <a:ln/>
        </p:spPr>
        <p:txBody>
          <a:bodyPr wrap="square" rtlCol="0" anchor="t"/>
          <a:lstStyle/>
          <a:p>
            <a:pPr algn="just">
              <a:lnSpc>
                <a:spcPts val="2087"/>
              </a:lnSpc>
            </a:pPr>
            <a:r>
              <a:rPr lang="en-US" sz="1500" kern="0" spc="-26" dirty="0">
                <a:solidFill>
                  <a:srgbClr val="272525"/>
                </a:solidFill>
                <a:ea typeface="Inter" pitchFamily="34" charset="-122"/>
                <a:cs typeface="Inter" pitchFamily="34" charset="-120"/>
              </a:rPr>
              <a:t>Government agencies establish regulations to ensure safety, environmental compliance, and overall industry best practices.</a:t>
            </a:r>
            <a:endParaRPr lang="en-US" sz="1500" dirty="0"/>
          </a:p>
        </p:txBody>
      </p:sp>
      <p:sp>
        <p:nvSpPr>
          <p:cNvPr id="18" name="Shape 15"/>
          <p:cNvSpPr/>
          <p:nvPr/>
        </p:nvSpPr>
        <p:spPr>
          <a:xfrm>
            <a:off x="6178848" y="5116909"/>
            <a:ext cx="372765" cy="372765"/>
          </a:xfrm>
          <a:prstGeom prst="roundRect">
            <a:avLst>
              <a:gd name="adj" fmla="val 18669"/>
            </a:avLst>
          </a:prstGeom>
          <a:solidFill>
            <a:srgbClr val="DADBF1"/>
          </a:solidFill>
          <a:ln w="7620">
            <a:solidFill>
              <a:srgbClr val="C0C1D7"/>
            </a:solidFill>
            <a:prstDash val="solid"/>
          </a:ln>
        </p:spPr>
      </p:sp>
      <p:sp>
        <p:nvSpPr>
          <p:cNvPr id="19" name="Text 16"/>
          <p:cNvSpPr/>
          <p:nvPr/>
        </p:nvSpPr>
        <p:spPr>
          <a:xfrm>
            <a:off x="6284714" y="5179020"/>
            <a:ext cx="161032" cy="248543"/>
          </a:xfrm>
          <a:prstGeom prst="rect">
            <a:avLst/>
          </a:prstGeom>
          <a:noFill/>
          <a:ln/>
        </p:spPr>
        <p:txBody>
          <a:bodyPr wrap="none" rtlCol="0" anchor="t"/>
          <a:lstStyle/>
          <a:p>
            <a:pPr algn="ctr">
              <a:lnSpc>
                <a:spcPts val="1957"/>
              </a:lnSpc>
            </a:pPr>
            <a:r>
              <a:rPr lang="en-US" sz="1957" b="1" kern="0" spc="-58" dirty="0">
                <a:solidFill>
                  <a:srgbClr val="272525"/>
                </a:solidFill>
                <a:latin typeface="Inter" pitchFamily="34" charset="0"/>
                <a:ea typeface="Inter" pitchFamily="34" charset="-122"/>
                <a:cs typeface="Inter" pitchFamily="34" charset="-120"/>
              </a:rPr>
              <a:t>4</a:t>
            </a:r>
            <a:endParaRPr lang="en-US" sz="1957" dirty="0"/>
          </a:p>
        </p:txBody>
      </p:sp>
      <p:sp>
        <p:nvSpPr>
          <p:cNvPr id="20" name="Text 17"/>
          <p:cNvSpPr/>
          <p:nvPr/>
        </p:nvSpPr>
        <p:spPr>
          <a:xfrm>
            <a:off x="6717307" y="5116910"/>
            <a:ext cx="2717007" cy="258961"/>
          </a:xfrm>
          <a:prstGeom prst="rect">
            <a:avLst/>
          </a:prstGeom>
          <a:noFill/>
          <a:ln/>
        </p:spPr>
        <p:txBody>
          <a:bodyPr wrap="none" rtlCol="0" anchor="t"/>
          <a:lstStyle/>
          <a:p>
            <a:pPr>
              <a:lnSpc>
                <a:spcPts val="2038"/>
              </a:lnSpc>
            </a:pPr>
            <a:r>
              <a:rPr lang="en-US" sz="1631" b="1" kern="0" spc="-49" dirty="0">
                <a:solidFill>
                  <a:srgbClr val="272525"/>
                </a:solidFill>
                <a:latin typeface="Inter" pitchFamily="34" charset="0"/>
                <a:ea typeface="Inter" pitchFamily="34" charset="-122"/>
                <a:cs typeface="Inter" pitchFamily="34" charset="-120"/>
              </a:rPr>
              <a:t>Manufacturer Specifications</a:t>
            </a:r>
            <a:endParaRPr lang="en-US" sz="1631" dirty="0"/>
          </a:p>
        </p:txBody>
      </p:sp>
      <p:sp>
        <p:nvSpPr>
          <p:cNvPr id="21" name="Text 18"/>
          <p:cNvSpPr/>
          <p:nvPr/>
        </p:nvSpPr>
        <p:spPr>
          <a:xfrm>
            <a:off x="6749143" y="5484725"/>
            <a:ext cx="3872423" cy="785900"/>
          </a:xfrm>
          <a:prstGeom prst="rect">
            <a:avLst/>
          </a:prstGeom>
          <a:noFill/>
          <a:ln/>
        </p:spPr>
        <p:txBody>
          <a:bodyPr wrap="square" rtlCol="0" anchor="t"/>
          <a:lstStyle/>
          <a:p>
            <a:pPr algn="just">
              <a:lnSpc>
                <a:spcPts val="2087"/>
              </a:lnSpc>
            </a:pPr>
            <a:r>
              <a:rPr lang="en-US" sz="1500" kern="0" spc="-26" dirty="0">
                <a:solidFill>
                  <a:srgbClr val="272525"/>
                </a:solidFill>
                <a:latin typeface="Inter" pitchFamily="34" charset="0"/>
                <a:ea typeface="Inter" pitchFamily="34" charset="-122"/>
                <a:cs typeface="Inter" pitchFamily="34" charset="-120"/>
              </a:rPr>
              <a:t>Gas </a:t>
            </a:r>
            <a:r>
              <a:rPr lang="en-US" sz="1500" kern="0" spc="-26" dirty="0">
                <a:solidFill>
                  <a:srgbClr val="272525"/>
                </a:solidFill>
                <a:ea typeface="Inter" pitchFamily="34" charset="-122"/>
                <a:cs typeface="Inter" pitchFamily="34" charset="-120"/>
              </a:rPr>
              <a:t>turbine</a:t>
            </a:r>
            <a:r>
              <a:rPr lang="en-US" sz="1500" kern="0" spc="-26" dirty="0">
                <a:solidFill>
                  <a:srgbClr val="272525"/>
                </a:solidFill>
                <a:latin typeface="Inter" pitchFamily="34" charset="0"/>
                <a:ea typeface="Inter" pitchFamily="34" charset="-122"/>
                <a:cs typeface="Inter" pitchFamily="34" charset="-120"/>
              </a:rPr>
              <a:t> manufacturers define specific standards for their products, ensuring compatibility and interchangeability.</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62AF728-822A-BC41-0C99-1491B3CE82CB}"/>
              </a:ext>
            </a:extLst>
          </p:cNvPr>
          <p:cNvSpPr>
            <a:spLocks noGrp="1"/>
          </p:cNvSpPr>
          <p:nvPr>
            <p:ph type="title"/>
          </p:nvPr>
        </p:nvSpPr>
        <p:spPr>
          <a:xfrm>
            <a:off x="838200" y="3905833"/>
            <a:ext cx="10500360" cy="2398713"/>
          </a:xfrm>
        </p:spPr>
        <p:txBody>
          <a:bodyPr>
            <a:normAutofit/>
          </a:bodyPr>
          <a:lstStyle/>
          <a:p>
            <a:pPr algn="ctr"/>
            <a:r>
              <a:rPr lang="en-US" sz="4000" dirty="0"/>
              <a:t>Pivotal Role of Bureau of Indian Standards in the Standardization of Gas Turbines</a:t>
            </a:r>
          </a:p>
        </p:txBody>
      </p:sp>
      <p:pic>
        <p:nvPicPr>
          <p:cNvPr id="7" name="Picture 6">
            <a:extLst>
              <a:ext uri="{FF2B5EF4-FFF2-40B4-BE49-F238E27FC236}">
                <a16:creationId xmlns:a16="http://schemas.microsoft.com/office/drawing/2014/main" id="{4871C427-7FC0-04D1-EB2D-A0F00CF511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323" y="471976"/>
            <a:ext cx="3360114" cy="2520085"/>
          </a:xfrm>
          <a:prstGeom prst="rect">
            <a:avLst/>
          </a:prstGeom>
          <a:effectLst>
            <a:glow rad="279400">
              <a:schemeClr val="accent1">
                <a:alpha val="47000"/>
              </a:schemeClr>
            </a:glow>
            <a:outerShdw blurRad="50800" dist="50800" dir="5400000" algn="ctr" rotWithShape="0">
              <a:srgbClr val="000000"/>
            </a:outerShdw>
          </a:effectLst>
        </p:spPr>
      </p:pic>
    </p:spTree>
    <p:extLst>
      <p:ext uri="{BB962C8B-B14F-4D97-AF65-F5344CB8AC3E}">
        <p14:creationId xmlns:p14="http://schemas.microsoft.com/office/powerpoint/2010/main" val="214987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Freeform: Shape 18">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sp>
        <p:nvSpPr>
          <p:cNvPr id="6" name="Content Placeholder 5">
            <a:extLst>
              <a:ext uri="{FF2B5EF4-FFF2-40B4-BE49-F238E27FC236}">
                <a16:creationId xmlns:a16="http://schemas.microsoft.com/office/drawing/2014/main" id="{8E8D1FC0-62AB-F15A-7E0A-5B57D4E83539}"/>
              </a:ext>
            </a:extLst>
          </p:cNvPr>
          <p:cNvSpPr>
            <a:spLocks noGrp="1"/>
          </p:cNvSpPr>
          <p:nvPr>
            <p:ph idx="1"/>
          </p:nvPr>
        </p:nvSpPr>
        <p:spPr>
          <a:xfrm>
            <a:off x="838200" y="446227"/>
            <a:ext cx="4867656" cy="5730736"/>
          </a:xfrm>
        </p:spPr>
        <p:txBody>
          <a:bodyPr>
            <a:normAutofit fontScale="92500" lnSpcReduction="10000"/>
          </a:bodyPr>
          <a:lstStyle/>
          <a:p>
            <a:pPr marL="0" indent="0" algn="ctr">
              <a:buNone/>
            </a:pPr>
            <a:r>
              <a:rPr lang="en-IN" sz="2600" b="1" dirty="0" err="1">
                <a:effectLst/>
                <a:latin typeface="Calibri" panose="020F0502020204030204" pitchFamily="34" charset="0"/>
                <a:ea typeface="Calibri" panose="020F0502020204030204" pitchFamily="34" charset="0"/>
              </a:rPr>
              <a:t>Implementability</a:t>
            </a:r>
            <a:r>
              <a:rPr lang="en-IN" sz="2600" b="1" dirty="0">
                <a:effectLst/>
                <a:latin typeface="Calibri" panose="020F0502020204030204" pitchFamily="34" charset="0"/>
                <a:ea typeface="Calibri" panose="020F0502020204030204" pitchFamily="34" charset="0"/>
              </a:rPr>
              <a:t> and Linkage with Manufacturing</a:t>
            </a:r>
          </a:p>
          <a:p>
            <a:pPr marL="0" indent="0" algn="ctr">
              <a:buNone/>
            </a:pPr>
            <a:endParaRPr lang="en-IN" sz="2400" b="1" dirty="0">
              <a:effectLst/>
              <a:latin typeface="Calibri" panose="020F0502020204030204" pitchFamily="34" charset="0"/>
              <a:ea typeface="Calibri" panose="020F0502020204030204" pitchFamily="34" charset="0"/>
            </a:endParaRPr>
          </a:p>
          <a:p>
            <a:pPr marL="0" indent="0" algn="just">
              <a:buNone/>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major strength of the Indian Standards is their ability to implement in the real world. These standards are practical tools that link directly with the manufacturing process. By providing detailed specifications and procedures, they ensure that Gas Turbines are designed, manufactured, tested, and maintained to high standards, ensuring efficiency, reliability, and safety in real-world applications. This seamless transition from design to production enhances the overall understanding and practical application of </a:t>
            </a:r>
            <a:r>
              <a:rPr lang="en-IN" sz="2400" kern="100" dirty="0">
                <a:latin typeface="Calibri" panose="020F0502020204030204" pitchFamily="34" charset="0"/>
                <a:ea typeface="Calibri" panose="020F0502020204030204" pitchFamily="34" charset="0"/>
                <a:cs typeface="Calibri" panose="020F0502020204030204" pitchFamily="34" charset="0"/>
              </a:rPr>
              <a:t>Gas Turbines </a:t>
            </a:r>
            <a:r>
              <a:rPr lang="en-IN" sz="2400" kern="100" dirty="0">
                <a:effectLst/>
                <a:latin typeface="Calibri" panose="020F0502020204030204" pitchFamily="34" charset="0"/>
                <a:ea typeface="Calibri" panose="020F0502020204030204" pitchFamily="34" charset="0"/>
                <a:cs typeface="Calibri" panose="020F0502020204030204" pitchFamily="34" charset="0"/>
              </a:rPr>
              <a:t>technology.</a:t>
            </a:r>
            <a:endParaRPr lang="en-IN" sz="2400" kern="100" dirty="0">
              <a:effectLst/>
              <a:latin typeface="Calibri" panose="020F0502020204030204" pitchFamily="34" charset="0"/>
              <a:ea typeface="Calibri" panose="020F0502020204030204" pitchFamily="34" charset="0"/>
              <a:cs typeface="Mangal" panose="02040503050203030202" pitchFamily="18" charset="0"/>
            </a:endParaRPr>
          </a:p>
          <a:p>
            <a:pPr marL="0" indent="0">
              <a:buNone/>
            </a:pPr>
            <a:endParaRPr lang="en-IN" dirty="0"/>
          </a:p>
        </p:txBody>
      </p:sp>
      <p:sp>
        <p:nvSpPr>
          <p:cNvPr id="9" name="TextBox 8">
            <a:extLst>
              <a:ext uri="{FF2B5EF4-FFF2-40B4-BE49-F238E27FC236}">
                <a16:creationId xmlns:a16="http://schemas.microsoft.com/office/drawing/2014/main" id="{1E99C5D9-B686-BA33-6972-8557F547BFF4}"/>
              </a:ext>
            </a:extLst>
          </p:cNvPr>
          <p:cNvSpPr txBox="1"/>
          <p:nvPr/>
        </p:nvSpPr>
        <p:spPr>
          <a:xfrm>
            <a:off x="6544056" y="921871"/>
            <a:ext cx="5401665" cy="5014258"/>
          </a:xfrm>
          <a:prstGeom prst="rect">
            <a:avLst/>
          </a:prstGeom>
          <a:noFill/>
        </p:spPr>
        <p:txBody>
          <a:bodyPr wrap="square" rtlCol="0">
            <a:spAutoFit/>
          </a:bodyPr>
          <a:lstStyle/>
          <a:p>
            <a:pPr algn="just">
              <a:lnSpc>
                <a:spcPct val="107000"/>
              </a:lnSpc>
              <a:spcAft>
                <a:spcPts val="800"/>
              </a:spcAft>
            </a:pPr>
            <a:r>
              <a:rPr lang="en-IN" sz="1600" b="1" kern="100" dirty="0">
                <a:effectLst/>
                <a:latin typeface="Calibri" panose="020F0502020204030204" pitchFamily="34" charset="0"/>
                <a:ea typeface="Calibri" panose="020F0502020204030204" pitchFamily="34" charset="0"/>
                <a:cs typeface="Calibri" panose="020F0502020204030204" pitchFamily="34" charset="0"/>
              </a:rPr>
              <a:t>Practical Design Guidelines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kern="100" dirty="0">
                <a:effectLst/>
                <a:latin typeface="Calibri" panose="020F0502020204030204" pitchFamily="34" charset="0"/>
                <a:ea typeface="Calibri" panose="020F0502020204030204" pitchFamily="34" charset="0"/>
                <a:cs typeface="Calibri" panose="020F0502020204030204" pitchFamily="34" charset="0"/>
              </a:rPr>
              <a:t>Standards offer practical design guidelines that can be directly applied in the manufacturing and installation, bridging the gap between theory and practice.</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IN" sz="1600" b="1" kern="100" dirty="0">
                <a:effectLst/>
                <a:latin typeface="Calibri" panose="020F0502020204030204" pitchFamily="34" charset="0"/>
                <a:ea typeface="Calibri" panose="020F0502020204030204" pitchFamily="34" charset="0"/>
                <a:cs typeface="Calibri" panose="020F0502020204030204" pitchFamily="34" charset="0"/>
              </a:rPr>
              <a:t>Quality Assurance</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kern="100" dirty="0">
                <a:effectLst/>
                <a:latin typeface="Calibri" panose="020F0502020204030204" pitchFamily="34" charset="0"/>
                <a:ea typeface="Calibri" panose="020F0502020204030204" pitchFamily="34" charset="0"/>
                <a:cs typeface="Calibri" panose="020F0502020204030204" pitchFamily="34" charset="0"/>
              </a:rPr>
              <a:t>Adhering to standards ensures that Gas turbines </a:t>
            </a:r>
            <a:r>
              <a:rPr lang="en-IN" sz="1600" kern="100" dirty="0">
                <a:latin typeface="Calibri" panose="020F0502020204030204" pitchFamily="34" charset="0"/>
                <a:ea typeface="Calibri" panose="020F0502020204030204" pitchFamily="34" charset="0"/>
                <a:cs typeface="Calibri" panose="020F0502020204030204" pitchFamily="34" charset="0"/>
              </a:rPr>
              <a:t>meet </a:t>
            </a:r>
            <a:r>
              <a:rPr lang="en-IN" sz="1600" kern="100" dirty="0">
                <a:effectLst/>
                <a:latin typeface="Calibri" panose="020F0502020204030204" pitchFamily="34" charset="0"/>
                <a:ea typeface="Calibri" panose="020F0502020204030204" pitchFamily="34" charset="0"/>
                <a:cs typeface="Calibri" panose="020F0502020204030204" pitchFamily="34" charset="0"/>
              </a:rPr>
              <a:t>the required quality and performance benchmarks, leading to reliable, efficient and safe operations.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IN" sz="1600" b="1" kern="100" dirty="0">
                <a:effectLst/>
                <a:latin typeface="Calibri" panose="020F0502020204030204" pitchFamily="34" charset="0"/>
                <a:ea typeface="Calibri" panose="020F0502020204030204" pitchFamily="34" charset="0"/>
                <a:cs typeface="Calibri" panose="020F0502020204030204" pitchFamily="34" charset="0"/>
              </a:rPr>
              <a:t>Regulatory Compliance</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kern="100" dirty="0">
                <a:effectLst/>
                <a:latin typeface="Calibri" panose="020F0502020204030204" pitchFamily="34" charset="0"/>
                <a:ea typeface="Calibri" panose="020F0502020204030204" pitchFamily="34" charset="0"/>
                <a:cs typeface="Calibri" panose="020F0502020204030204" pitchFamily="34" charset="0"/>
              </a:rPr>
              <a:t>Standards help in regulatory compliance, ensuring that Gas </a:t>
            </a:r>
            <a:r>
              <a:rPr lang="en-IN" sz="1600" kern="100" dirty="0">
                <a:latin typeface="Calibri" panose="020F0502020204030204" pitchFamily="34" charset="0"/>
                <a:ea typeface="Calibri" panose="020F0502020204030204" pitchFamily="34" charset="0"/>
                <a:cs typeface="Calibri" panose="020F0502020204030204" pitchFamily="34" charset="0"/>
              </a:rPr>
              <a:t>turbines </a:t>
            </a:r>
            <a:r>
              <a:rPr lang="en-IN" sz="1600" kern="100" dirty="0">
                <a:effectLst/>
                <a:latin typeface="Calibri" panose="020F0502020204030204" pitchFamily="34" charset="0"/>
                <a:ea typeface="Calibri" panose="020F0502020204030204" pitchFamily="34" charset="0"/>
                <a:cs typeface="Calibri" panose="020F0502020204030204" pitchFamily="34" charset="0"/>
              </a:rPr>
              <a:t>meet legal and safety requirements set by government and industry bodies.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IN" sz="1600" b="1" kern="100" dirty="0">
                <a:effectLst/>
                <a:latin typeface="Calibri" panose="020F0502020204030204" pitchFamily="34" charset="0"/>
                <a:ea typeface="Calibri" panose="020F0502020204030204" pitchFamily="34" charset="0"/>
                <a:cs typeface="Calibri" panose="020F0502020204030204" pitchFamily="34" charset="0"/>
              </a:rPr>
              <a:t>Standardization</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kern="100" dirty="0">
                <a:effectLst/>
                <a:latin typeface="Calibri" panose="020F0502020204030204" pitchFamily="34" charset="0"/>
                <a:ea typeface="Calibri" panose="020F0502020204030204" pitchFamily="34" charset="0"/>
                <a:cs typeface="Calibri" panose="020F0502020204030204" pitchFamily="34" charset="0"/>
              </a:rPr>
              <a:t>Standards promote uniformity in manufacturing and operational processes, making it easier to maintain and repair </a:t>
            </a:r>
            <a:r>
              <a:rPr lang="en-IN" sz="1600" kern="100" dirty="0">
                <a:latin typeface="Calibri" panose="020F0502020204030204" pitchFamily="34" charset="0"/>
                <a:ea typeface="Calibri" panose="020F0502020204030204" pitchFamily="34" charset="0"/>
                <a:cs typeface="Calibri" panose="020F0502020204030204" pitchFamily="34" charset="0"/>
              </a:rPr>
              <a:t>and </a:t>
            </a:r>
            <a:r>
              <a:rPr lang="en-IN" sz="1600" kern="100" dirty="0">
                <a:effectLst/>
                <a:latin typeface="Calibri" panose="020F0502020204030204" pitchFamily="34" charset="0"/>
                <a:ea typeface="Calibri" panose="020F0502020204030204" pitchFamily="34" charset="0"/>
                <a:cs typeface="Calibri" panose="020F0502020204030204" pitchFamily="34" charset="0"/>
              </a:rPr>
              <a:t>ensuring compatibility of parts and systems.</a:t>
            </a:r>
            <a:endParaRPr lang="en-IN" dirty="0"/>
          </a:p>
        </p:txBody>
      </p:sp>
    </p:spTree>
    <p:extLst>
      <p:ext uri="{BB962C8B-B14F-4D97-AF65-F5344CB8AC3E}">
        <p14:creationId xmlns:p14="http://schemas.microsoft.com/office/powerpoint/2010/main" val="38763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1C81BB-7EE7-3389-A4B6-9195B262F24F}"/>
              </a:ext>
            </a:extLst>
          </p:cNvPr>
          <p:cNvSpPr/>
          <p:nvPr/>
        </p:nvSpPr>
        <p:spPr>
          <a:xfrm>
            <a:off x="710119" y="1801469"/>
            <a:ext cx="3540868" cy="4782211"/>
          </a:xfrm>
          <a:prstGeom prst="rect">
            <a:avLst/>
          </a:prstGeom>
          <a:pattFill prst="pct20">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Rounded Corners 4">
            <a:extLst>
              <a:ext uri="{FF2B5EF4-FFF2-40B4-BE49-F238E27FC236}">
                <a16:creationId xmlns:a16="http://schemas.microsoft.com/office/drawing/2014/main" id="{0410981D-6060-3570-4050-74DFAE043915}"/>
              </a:ext>
            </a:extLst>
          </p:cNvPr>
          <p:cNvSpPr/>
          <p:nvPr/>
        </p:nvSpPr>
        <p:spPr>
          <a:xfrm>
            <a:off x="592531" y="1801469"/>
            <a:ext cx="3658456" cy="49397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Rounded Corners 3">
            <a:extLst>
              <a:ext uri="{FF2B5EF4-FFF2-40B4-BE49-F238E27FC236}">
                <a16:creationId xmlns:a16="http://schemas.microsoft.com/office/drawing/2014/main" id="{75F657FA-690D-9DA8-2951-B677FDE3BAE9}"/>
              </a:ext>
            </a:extLst>
          </p:cNvPr>
          <p:cNvSpPr/>
          <p:nvPr/>
        </p:nvSpPr>
        <p:spPr>
          <a:xfrm>
            <a:off x="807396" y="1801469"/>
            <a:ext cx="3443591" cy="48717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useBgFill="1">
        <p:nvSpPr>
          <p:cNvPr id="39" name="Rectangle 3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84138C2-546A-B043-BC5C-C6A7316E9A81}"/>
              </a:ext>
            </a:extLst>
          </p:cNvPr>
          <p:cNvSpPr>
            <a:spLocks noGrp="1"/>
          </p:cNvSpPr>
          <p:nvPr>
            <p:ph type="title"/>
          </p:nvPr>
        </p:nvSpPr>
        <p:spPr>
          <a:xfrm>
            <a:off x="477000" y="1602028"/>
            <a:ext cx="3939688" cy="5247659"/>
          </a:xfrm>
          <a:pattFill prst="pct5">
            <a:fgClr>
              <a:schemeClr val="accent1"/>
            </a:fgClr>
            <a:bgClr>
              <a:schemeClr val="bg1"/>
            </a:bgClr>
          </a:pattFill>
          <a:effectLst>
            <a:outerShdw blurRad="50800" dist="50800" dir="5400000" algn="ctr" rotWithShape="0">
              <a:srgbClr val="000000"/>
            </a:outerShdw>
            <a:softEdge rad="88900"/>
          </a:effectLst>
        </p:spPr>
        <p:txBody>
          <a:bodyPr>
            <a:noAutofit/>
          </a:bodyPr>
          <a:lstStyle/>
          <a:p>
            <a:pPr algn="ctr"/>
            <a:r>
              <a:rPr lang="en-IN" sz="3200" b="1" kern="100" dirty="0">
                <a:effectLst/>
                <a:latin typeface="Calibri" panose="020F0502020204030204" pitchFamily="34" charset="0"/>
                <a:ea typeface="Calibri" panose="020F0502020204030204" pitchFamily="34" charset="0"/>
                <a:cs typeface="Calibri" panose="020F0502020204030204" pitchFamily="34" charset="0"/>
              </a:rPr>
              <a:t>Comprehensive Guidelines</a:t>
            </a:r>
            <a:br>
              <a:rPr lang="en-IN" sz="3200" b="1" kern="100" dirty="0">
                <a:effectLst/>
                <a:latin typeface="Calibri" panose="020F0502020204030204" pitchFamily="34" charset="0"/>
                <a:ea typeface="Calibri" panose="020F0502020204030204" pitchFamily="34" charset="0"/>
                <a:cs typeface="Calibri" panose="020F0502020204030204" pitchFamily="34" charset="0"/>
              </a:rPr>
            </a:br>
            <a:br>
              <a:rPr lang="en-IN" sz="3200" b="1" kern="100" dirty="0">
                <a:effectLst/>
                <a:latin typeface="Calibri" panose="020F0502020204030204" pitchFamily="34" charset="0"/>
                <a:ea typeface="Calibri" panose="020F0502020204030204" pitchFamily="34" charset="0"/>
                <a:cs typeface="Calibri" panose="020F0502020204030204" pitchFamily="34" charset="0"/>
              </a:rPr>
            </a:br>
            <a:r>
              <a:rPr lang="en-IN" sz="3200" kern="100" dirty="0">
                <a:latin typeface="Calibri" panose="020F0502020204030204" pitchFamily="34" charset="0"/>
                <a:ea typeface="Calibri" panose="020F0502020204030204" pitchFamily="34" charset="0"/>
                <a:cs typeface="Calibri" panose="020F0502020204030204" pitchFamily="34" charset="0"/>
              </a:rPr>
              <a:t>Indian Standards provide exhaustive guidelines covering various aspects of Gas turbines</a:t>
            </a:r>
            <a:endParaRPr lang="en-US" sz="3200" dirty="0"/>
          </a:p>
        </p:txBody>
      </p:sp>
      <p:cxnSp>
        <p:nvCxnSpPr>
          <p:cNvPr id="42" name="Straight Connector 4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5" name="Content Placeholder 2">
            <a:extLst>
              <a:ext uri="{FF2B5EF4-FFF2-40B4-BE49-F238E27FC236}">
                <a16:creationId xmlns:a16="http://schemas.microsoft.com/office/drawing/2014/main" id="{8F1CB3CD-B81A-D3D4-664D-6F39622F8944}"/>
              </a:ext>
            </a:extLst>
          </p:cNvPr>
          <p:cNvGraphicFramePr>
            <a:graphicFrameLocks noGrp="1"/>
          </p:cNvGraphicFramePr>
          <p:nvPr>
            <p:ph idx="1"/>
            <p:extLst>
              <p:ext uri="{D42A27DB-BD31-4B8C-83A1-F6EECF244321}">
                <p14:modId xmlns:p14="http://schemas.microsoft.com/office/powerpoint/2010/main" val="2788159314"/>
              </p:ext>
            </p:extLst>
          </p:nvPr>
        </p:nvGraphicFramePr>
        <p:xfrm>
          <a:off x="4893687" y="387706"/>
          <a:ext cx="7081295" cy="6195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01457E8-F039-D475-C32E-B06DDEDF339D}"/>
              </a:ext>
            </a:extLst>
          </p:cNvPr>
          <p:cNvSpPr txBox="1"/>
          <p:nvPr/>
        </p:nvSpPr>
        <p:spPr>
          <a:xfrm>
            <a:off x="5917997" y="4709648"/>
            <a:ext cx="5797003" cy="312650"/>
          </a:xfrm>
          <a:prstGeom prst="rect">
            <a:avLst/>
          </a:prstGeom>
          <a:noFill/>
        </p:spPr>
        <p:txBody>
          <a:bodyPr wrap="square" rtlCol="0">
            <a:spAutoFit/>
          </a:bodyPr>
          <a:lstStyle/>
          <a:p>
            <a:pPr algn="just">
              <a:lnSpc>
                <a:spcPct val="107000"/>
              </a:lnSpc>
              <a:spcAft>
                <a:spcPts val="800"/>
              </a:spcAft>
              <a:tabLst>
                <a:tab pos="457200" algn="l"/>
              </a:tabLst>
            </a:pPr>
            <a:endParaRPr lang="en-IN" sz="1400" kern="1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10" name="Picture 9">
            <a:extLst>
              <a:ext uri="{FF2B5EF4-FFF2-40B4-BE49-F238E27FC236}">
                <a16:creationId xmlns:a16="http://schemas.microsoft.com/office/drawing/2014/main" id="{FF7173AF-2DCD-47BA-A2E7-9D8E7C0015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232806" y="689922"/>
            <a:ext cx="947410" cy="736542"/>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5CCD9C3-A4AC-7025-7261-03A5120B5B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2299" y="2268805"/>
            <a:ext cx="947410" cy="736542"/>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F8C6D353-0EEA-8A69-CA6A-2D0C47CA55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6524" y="3928235"/>
            <a:ext cx="980085" cy="736542"/>
          </a:xfrm>
          <a:prstGeom prst="rect">
            <a:avLst/>
          </a:prstGeom>
          <a:ln>
            <a:noFill/>
          </a:ln>
          <a:effectLst>
            <a:outerShdw blurRad="292100" dist="139700" dir="2700000" algn="tl" rotWithShape="0">
              <a:srgbClr val="333333">
                <a:alpha val="65000"/>
              </a:srgbClr>
            </a:outerShdw>
          </a:effectLst>
        </p:spPr>
      </p:pic>
      <p:sp>
        <p:nvSpPr>
          <p:cNvPr id="19" name="Rectangle: Rounded Corners 18">
            <a:extLst>
              <a:ext uri="{FF2B5EF4-FFF2-40B4-BE49-F238E27FC236}">
                <a16:creationId xmlns:a16="http://schemas.microsoft.com/office/drawing/2014/main" id="{188450B5-99C6-6E3E-AD6A-D387E495439D}"/>
              </a:ext>
            </a:extLst>
          </p:cNvPr>
          <p:cNvSpPr/>
          <p:nvPr/>
        </p:nvSpPr>
        <p:spPr>
          <a:xfrm>
            <a:off x="592531" y="387706"/>
            <a:ext cx="3824157" cy="10387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b="1" kern="100" dirty="0">
                <a:latin typeface="Calibri" panose="020F0502020204030204" pitchFamily="34" charset="0"/>
                <a:ea typeface="Calibri" panose="020F0502020204030204" pitchFamily="34" charset="0"/>
                <a:cs typeface="Calibri" panose="020F0502020204030204" pitchFamily="34" charset="0"/>
              </a:rPr>
              <a:t>U</a:t>
            </a:r>
            <a:r>
              <a:rPr lang="en-IN" sz="2000" b="1" kern="100" dirty="0">
                <a:effectLst/>
                <a:latin typeface="Calibri" panose="020F0502020204030204" pitchFamily="34" charset="0"/>
                <a:ea typeface="Calibri" panose="020F0502020204030204" pitchFamily="34" charset="0"/>
                <a:cs typeface="Calibri" panose="020F0502020204030204" pitchFamily="34" charset="0"/>
              </a:rPr>
              <a:t>nderstanding of Turbines through </a:t>
            </a:r>
          </a:p>
          <a:p>
            <a:pPr algn="ctr"/>
            <a:r>
              <a:rPr lang="en-IN" sz="2000" b="1" kern="100" dirty="0">
                <a:effectLst/>
                <a:latin typeface="Calibri" panose="020F0502020204030204" pitchFamily="34" charset="0"/>
                <a:ea typeface="Calibri" panose="020F0502020204030204" pitchFamily="34" charset="0"/>
                <a:cs typeface="Calibri" panose="020F0502020204030204" pitchFamily="34" charset="0"/>
              </a:rPr>
              <a:t>Indian Standards</a:t>
            </a:r>
            <a:endParaRPr lang="en-IN" sz="2000" dirty="0"/>
          </a:p>
        </p:txBody>
      </p:sp>
    </p:spTree>
    <p:extLst>
      <p:ext uri="{BB962C8B-B14F-4D97-AF65-F5344CB8AC3E}">
        <p14:creationId xmlns:p14="http://schemas.microsoft.com/office/powerpoint/2010/main" val="3158093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3842</TotalTime>
  <Words>5959</Words>
  <Application>Microsoft Office PowerPoint</Application>
  <PresentationFormat>Widescreen</PresentationFormat>
  <Paragraphs>432</Paragraphs>
  <Slides>47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Aptos</vt:lpstr>
      <vt:lpstr>Aptos Display</vt:lpstr>
      <vt:lpstr>Arial</vt:lpstr>
      <vt:lpstr>Calibri</vt:lpstr>
      <vt:lpstr>Inter</vt:lpstr>
      <vt:lpstr>Lora</vt:lpstr>
      <vt:lpstr>Symbol</vt:lpstr>
      <vt:lpstr>Office Theme</vt:lpstr>
      <vt:lpstr>Gas Turbines</vt:lpstr>
      <vt:lpstr>PowerPoint Presentation</vt:lpstr>
      <vt:lpstr> Types of Turbomachines</vt:lpstr>
      <vt:lpstr>Classification of Turbomachines </vt:lpstr>
      <vt:lpstr>  Gas Turbines: A rotating machine which converts thermal energy into mechanical work, consisting of a compressor(s), a thermal device(s) which heat(s) the working fluid, a turbine(s), a control system, and auxiliary equipment.   A gas turbine, gas turbine engine, or also known by its old name internal combustion turbine, is a type of continuous flow internal combustion engine.    </vt:lpstr>
      <vt:lpstr>PowerPoint Presentation</vt:lpstr>
      <vt:lpstr>Pivotal Role of Bureau of Indian Standards in the Standardization of Gas Turbines</vt:lpstr>
      <vt:lpstr>PowerPoint Presentation</vt:lpstr>
      <vt:lpstr>Comprehensive Guidelines  Indian Standards provide exhaustive guidelines covering various aspects of Gas turbines</vt:lpstr>
      <vt:lpstr>PowerPoint Presentation</vt:lpstr>
      <vt:lpstr>Working principle and classification</vt:lpstr>
      <vt:lpstr>Working principle and classification</vt:lpstr>
      <vt:lpstr>Working principle and classification</vt:lpstr>
      <vt:lpstr>Reference IS 14751: 1999/IS0 11086: 1996 </vt:lpstr>
      <vt:lpstr>PowerPoint Presentation</vt:lpstr>
      <vt:lpstr>Reference (IS 14751: 1999/IS0 11086: 1996)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&amp; Acceptance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Functional and Operational Tests</vt:lpstr>
      <vt:lpstr>Functional and Operational Tests</vt:lpstr>
      <vt:lpstr>Functional and Operational Tests</vt:lpstr>
      <vt:lpstr>Functional and Operational Tests</vt:lpstr>
      <vt:lpstr>Functional and Operational Tests</vt:lpstr>
      <vt:lpstr>Potential Saftey Hazards &amp; Necessary Requirements</vt:lpstr>
      <vt:lpstr>Potential Safety Hazards &amp; Necessary Requirements</vt:lpstr>
      <vt:lpstr>Potential Safety Hazards &amp; Necessary Requirements</vt:lpstr>
      <vt:lpstr>Potential Safety Hazards &amp; Necessary Requirements</vt:lpstr>
      <vt:lpstr>Potential Safety Hazards &amp; Necessary Requirements</vt:lpstr>
      <vt:lpst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Turbomachinery</dc:title>
  <dc:creator>Manikandan Krishnankutty</dc:creator>
  <cp:lastModifiedBy>Arvind Dwivedi</cp:lastModifiedBy>
  <cp:revision>719</cp:revision>
  <cp:lastPrinted>2024-07-15T09:38:22Z</cp:lastPrinted>
  <dcterms:created xsi:type="dcterms:W3CDTF">2024-07-14T15:59:59Z</dcterms:created>
  <dcterms:modified xsi:type="dcterms:W3CDTF">2024-08-09T09:40:24Z</dcterms:modified>
</cp:coreProperties>
</file>