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2"/>
  </p:notesMasterIdLst>
  <p:handoutMasterIdLst>
    <p:handoutMasterId r:id="rId133"/>
  </p:handoutMasterIdLst>
  <p:sldIdLst>
    <p:sldId id="256" r:id="rId2"/>
    <p:sldId id="409" r:id="rId3"/>
    <p:sldId id="401" r:id="rId4"/>
    <p:sldId id="258" r:id="rId5"/>
    <p:sldId id="259" r:id="rId6"/>
    <p:sldId id="260" r:id="rId7"/>
    <p:sldId id="261" r:id="rId8"/>
    <p:sldId id="265" r:id="rId9"/>
    <p:sldId id="267" r:id="rId10"/>
    <p:sldId id="268" r:id="rId11"/>
    <p:sldId id="270" r:id="rId12"/>
    <p:sldId id="272" r:id="rId13"/>
    <p:sldId id="412" r:id="rId14"/>
    <p:sldId id="407" r:id="rId15"/>
    <p:sldId id="408" r:id="rId16"/>
    <p:sldId id="275" r:id="rId17"/>
    <p:sldId id="276" r:id="rId18"/>
    <p:sldId id="277" r:id="rId19"/>
    <p:sldId id="410" r:id="rId20"/>
    <p:sldId id="411"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413" r:id="rId84"/>
    <p:sldId id="340" r:id="rId85"/>
    <p:sldId id="341" r:id="rId86"/>
    <p:sldId id="414" r:id="rId87"/>
    <p:sldId id="342" r:id="rId88"/>
    <p:sldId id="343" r:id="rId89"/>
    <p:sldId id="344" r:id="rId90"/>
    <p:sldId id="345" r:id="rId91"/>
    <p:sldId id="415" r:id="rId92"/>
    <p:sldId id="346" r:id="rId93"/>
    <p:sldId id="347" r:id="rId94"/>
    <p:sldId id="348" r:id="rId95"/>
    <p:sldId id="416" r:id="rId96"/>
    <p:sldId id="349" r:id="rId97"/>
    <p:sldId id="350" r:id="rId98"/>
    <p:sldId id="351" r:id="rId99"/>
    <p:sldId id="352" r:id="rId100"/>
    <p:sldId id="358" r:id="rId101"/>
    <p:sldId id="359" r:id="rId102"/>
    <p:sldId id="360" r:id="rId103"/>
    <p:sldId id="361" r:id="rId104"/>
    <p:sldId id="362" r:id="rId105"/>
    <p:sldId id="363" r:id="rId106"/>
    <p:sldId id="364" r:id="rId107"/>
    <p:sldId id="365" r:id="rId108"/>
    <p:sldId id="366" r:id="rId109"/>
    <p:sldId id="367" r:id="rId110"/>
    <p:sldId id="381" r:id="rId111"/>
    <p:sldId id="382" r:id="rId112"/>
    <p:sldId id="383" r:id="rId113"/>
    <p:sldId id="417" r:id="rId114"/>
    <p:sldId id="418" r:id="rId115"/>
    <p:sldId id="384" r:id="rId116"/>
    <p:sldId id="385" r:id="rId117"/>
    <p:sldId id="386" r:id="rId118"/>
    <p:sldId id="387" r:id="rId119"/>
    <p:sldId id="388" r:id="rId120"/>
    <p:sldId id="389" r:id="rId121"/>
    <p:sldId id="390" r:id="rId122"/>
    <p:sldId id="391" r:id="rId123"/>
    <p:sldId id="392" r:id="rId124"/>
    <p:sldId id="393" r:id="rId125"/>
    <p:sldId id="394" r:id="rId126"/>
    <p:sldId id="395" r:id="rId127"/>
    <p:sldId id="396" r:id="rId128"/>
    <p:sldId id="397" r:id="rId129"/>
    <p:sldId id="398" r:id="rId130"/>
    <p:sldId id="399" r:id="rId131"/>
  </p:sldIdLst>
  <p:sldSz cx="14630400" cy="82296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5BE"/>
    <a:srgbClr val="FFF8E1"/>
    <a:srgbClr val="FFF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870" autoAdjust="0"/>
  </p:normalViewPr>
  <p:slideViewPr>
    <p:cSldViewPr>
      <p:cViewPr>
        <p:scale>
          <a:sx n="70" d="100"/>
          <a:sy n="70" d="100"/>
        </p:scale>
        <p:origin x="1332" y="564"/>
      </p:cViewPr>
      <p:guideLst>
        <p:guide orient="horz" pos="2880"/>
        <p:guide pos="2160"/>
        <p:guide pos="4608"/>
      </p:guideLst>
    </p:cSldViewPr>
  </p:slideViewPr>
  <p:notesTextViewPr>
    <p:cViewPr>
      <p:scale>
        <a:sx n="100" d="100"/>
        <a:sy n="100" d="100"/>
      </p:scale>
      <p:origin x="0" y="0"/>
    </p:cViewPr>
  </p:notesTextViewPr>
  <p:sorterViewPr>
    <p:cViewPr>
      <p:scale>
        <a:sx n="100" d="100"/>
        <a:sy n="100" d="100"/>
      </p:scale>
      <p:origin x="0" y="-370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33385D0C-61AD-4983-B828-4A87B6F7F0F0}" type="datetimeFigureOut">
              <a:rPr lang="en-IN" smtClean="0"/>
              <a:t>09-08-2024</a:t>
            </a:fld>
            <a:endParaRPr lang="en-IN"/>
          </a:p>
        </p:txBody>
      </p:sp>
      <p:sp>
        <p:nvSpPr>
          <p:cNvPr id="4" name="Footer Placeholder 3"/>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F18946DA-7655-4976-AAAA-36A07D8CB9D5}" type="slidenum">
              <a:rPr lang="en-IN" smtClean="0"/>
              <a:t>‹#›</a:t>
            </a:fld>
            <a:endParaRPr lang="en-IN"/>
          </a:p>
        </p:txBody>
      </p:sp>
    </p:spTree>
    <p:extLst>
      <p:ext uri="{BB962C8B-B14F-4D97-AF65-F5344CB8AC3E}">
        <p14:creationId xmlns:p14="http://schemas.microsoft.com/office/powerpoint/2010/main" val="126989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6579C522-C119-4DC7-813F-8534731BA72F}" type="datetimeFigureOut">
              <a:rPr lang="en-IN" smtClean="0"/>
              <a:t>09-08-2024</a:t>
            </a:fld>
            <a:endParaRPr lang="en-IN"/>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D5ACCBCC-CA3F-4C7F-BF74-244D8DDC747D}" type="slidenum">
              <a:rPr lang="en-IN" smtClean="0"/>
              <a:t>‹#›</a:t>
            </a:fld>
            <a:endParaRPr lang="en-IN"/>
          </a:p>
        </p:txBody>
      </p:sp>
    </p:spTree>
    <p:extLst>
      <p:ext uri="{BB962C8B-B14F-4D97-AF65-F5344CB8AC3E}">
        <p14:creationId xmlns:p14="http://schemas.microsoft.com/office/powerpoint/2010/main" val="342175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5ACCBCC-CA3F-4C7F-BF74-244D8DDC747D}" type="slidenum">
              <a:rPr lang="en-IN" smtClean="0"/>
              <a:t>16</a:t>
            </a:fld>
            <a:endParaRPr lang="en-IN"/>
          </a:p>
        </p:txBody>
      </p:sp>
    </p:spTree>
    <p:extLst>
      <p:ext uri="{BB962C8B-B14F-4D97-AF65-F5344CB8AC3E}">
        <p14:creationId xmlns:p14="http://schemas.microsoft.com/office/powerpoint/2010/main" val="278009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5ACCBCC-CA3F-4C7F-BF74-244D8DDC747D}" type="slidenum">
              <a:rPr lang="en-IN" smtClean="0"/>
              <a:t>118</a:t>
            </a:fld>
            <a:endParaRPr lang="en-IN"/>
          </a:p>
        </p:txBody>
      </p:sp>
    </p:spTree>
    <p:extLst>
      <p:ext uri="{BB962C8B-B14F-4D97-AF65-F5344CB8AC3E}">
        <p14:creationId xmlns:p14="http://schemas.microsoft.com/office/powerpoint/2010/main" val="116066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1993" y="197865"/>
            <a:ext cx="13926413" cy="697230"/>
          </a:xfrm>
          <a:prstGeom prst="rect">
            <a:avLst/>
          </a:prstGeom>
        </p:spPr>
        <p:txBody>
          <a:bodyPr wrap="square" lIns="0" tIns="0" rIns="0" bIns="0">
            <a:spAutoFit/>
          </a:bodyPr>
          <a:lstStyle>
            <a:lvl1pPr>
              <a:defRPr sz="2200" b="1" i="0">
                <a:solidFill>
                  <a:schemeClr val="tx1"/>
                </a:solidFill>
                <a:latin typeface="Arial"/>
                <a:cs typeface="Arial"/>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6FC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6FC0"/>
                </a:solidFill>
                <a:latin typeface="Arial"/>
                <a:cs typeface="Arial"/>
              </a:defRPr>
            </a:lvl1pPr>
          </a:lstStyle>
          <a:p>
            <a:endParaRPr/>
          </a:p>
        </p:txBody>
      </p:sp>
      <p:sp>
        <p:nvSpPr>
          <p:cNvPr id="3" name="Holder 3"/>
          <p:cNvSpPr>
            <a:spLocks noGrp="1"/>
          </p:cNvSpPr>
          <p:nvPr>
            <p:ph sz="half" idx="2"/>
          </p:nvPr>
        </p:nvSpPr>
        <p:spPr>
          <a:xfrm>
            <a:off x="975461" y="1866619"/>
            <a:ext cx="4561205" cy="5560695"/>
          </a:xfrm>
          <a:prstGeom prst="rect">
            <a:avLst/>
          </a:prstGeom>
        </p:spPr>
        <p:txBody>
          <a:bodyPr wrap="square" lIns="0" tIns="0" rIns="0" bIns="0">
            <a:spAutoFit/>
          </a:bodyPr>
          <a:lstStyle>
            <a:lvl1pPr>
              <a:defRPr sz="3000" b="0" i="0">
                <a:solidFill>
                  <a:schemeClr val="tx1"/>
                </a:solidFill>
                <a:latin typeface="Calibri"/>
                <a:cs typeface="Calibri"/>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8196071"/>
            <a:ext cx="14630400" cy="33655"/>
          </a:xfrm>
          <a:custGeom>
            <a:avLst/>
            <a:gdLst/>
            <a:ahLst/>
            <a:cxnLst/>
            <a:rect l="l" t="t" r="r" b="b"/>
            <a:pathLst>
              <a:path w="14630400" h="33654">
                <a:moveTo>
                  <a:pt x="0" y="33528"/>
                </a:moveTo>
                <a:lnTo>
                  <a:pt x="14630400" y="33528"/>
                </a:lnTo>
                <a:lnTo>
                  <a:pt x="14630400" y="0"/>
                </a:lnTo>
                <a:lnTo>
                  <a:pt x="0" y="0"/>
                </a:lnTo>
                <a:lnTo>
                  <a:pt x="0" y="33528"/>
                </a:lnTo>
                <a:close/>
              </a:path>
            </a:pathLst>
          </a:custGeom>
          <a:solidFill>
            <a:srgbClr val="F1E3CF"/>
          </a:solidFill>
        </p:spPr>
        <p:txBody>
          <a:bodyPr wrap="square" lIns="0" tIns="0" rIns="0" bIns="0" rtlCol="0"/>
          <a:lstStyle/>
          <a:p>
            <a:endParaRPr/>
          </a:p>
        </p:txBody>
      </p:sp>
      <p:sp>
        <p:nvSpPr>
          <p:cNvPr id="17" name="bg object 17"/>
          <p:cNvSpPr/>
          <p:nvPr/>
        </p:nvSpPr>
        <p:spPr>
          <a:xfrm>
            <a:off x="0" y="0"/>
            <a:ext cx="14630400" cy="8196580"/>
          </a:xfrm>
          <a:custGeom>
            <a:avLst/>
            <a:gdLst/>
            <a:ahLst/>
            <a:cxnLst/>
            <a:rect l="l" t="t" r="r" b="b"/>
            <a:pathLst>
              <a:path w="14630400" h="8196580">
                <a:moveTo>
                  <a:pt x="0" y="8196070"/>
                </a:moveTo>
                <a:lnTo>
                  <a:pt x="14630400" y="8196070"/>
                </a:lnTo>
                <a:lnTo>
                  <a:pt x="14630400" y="0"/>
                </a:lnTo>
                <a:lnTo>
                  <a:pt x="0" y="0"/>
                </a:lnTo>
                <a:lnTo>
                  <a:pt x="0" y="819607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006FC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868" y="41971"/>
            <a:ext cx="14294662" cy="2159635"/>
          </a:xfrm>
          <a:prstGeom prst="rect">
            <a:avLst/>
          </a:prstGeom>
        </p:spPr>
        <p:txBody>
          <a:bodyPr wrap="square" lIns="0" tIns="0" rIns="0" bIns="0">
            <a:spAutoFit/>
          </a:bodyPr>
          <a:lstStyle>
            <a:lvl1pPr>
              <a:defRPr sz="4000" b="1" i="0">
                <a:solidFill>
                  <a:srgbClr val="006FC0"/>
                </a:solidFill>
                <a:latin typeface="Arial"/>
                <a:cs typeface="Arial"/>
              </a:defRPr>
            </a:lvl1pPr>
          </a:lstStyle>
          <a:p>
            <a:endParaRPr/>
          </a:p>
        </p:txBody>
      </p:sp>
      <p:sp>
        <p:nvSpPr>
          <p:cNvPr id="3" name="Holder 3"/>
          <p:cNvSpPr>
            <a:spLocks noGrp="1"/>
          </p:cNvSpPr>
          <p:nvPr>
            <p:ph type="body" idx="1"/>
          </p:nvPr>
        </p:nvSpPr>
        <p:spPr>
          <a:xfrm>
            <a:off x="6655434" y="2075814"/>
            <a:ext cx="7707630" cy="2083435"/>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8/9/2024</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8.jpg"/></Relationships>
</file>

<file path=ppt/slides/_rels/slide104.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6.jpg"/></Relationships>
</file>

<file path=ppt/slides/_rels/slide11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12.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1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16.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43.png"/></Relationships>
</file>

<file path=ppt/slides/_rels/slide123.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251.jpg"/><Relationship Id="rId1" Type="http://schemas.openxmlformats.org/officeDocument/2006/relationships/slideLayout" Target="../slideLayouts/slideLayout2.xml"/><Relationship Id="rId4" Type="http://schemas.openxmlformats.org/officeDocument/2006/relationships/image" Target="../media/image253.jpg"/></Relationships>
</file>

<file path=ppt/slides/_rels/slide128.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4.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5.xml"/><Relationship Id="rId5" Type="http://schemas.openxmlformats.org/officeDocument/2006/relationships/image" Target="../media/image73.jpg"/><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5.xml"/><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xml"/><Relationship Id="rId5" Type="http://schemas.openxmlformats.org/officeDocument/2006/relationships/image" Target="../media/image93.jpg"/><Relationship Id="rId4" Type="http://schemas.openxmlformats.org/officeDocument/2006/relationships/image" Target="../media/image92.jpg"/></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3.xml"/><Relationship Id="rId5" Type="http://schemas.openxmlformats.org/officeDocument/2006/relationships/image" Target="../media/image97.jpg"/><Relationship Id="rId4" Type="http://schemas.openxmlformats.org/officeDocument/2006/relationships/image" Target="../media/image96.jpg"/></Relationships>
</file>

<file path=ppt/slides/_rels/slide4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3.xml"/><Relationship Id="rId4" Type="http://schemas.openxmlformats.org/officeDocument/2006/relationships/image" Target="../media/image100.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5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53.xml.rels><?xml version="1.0" encoding="UTF-8" standalone="yes"?>
<Relationships xmlns="http://schemas.openxmlformats.org/package/2006/relationships"><Relationship Id="rId3" Type="http://schemas.openxmlformats.org/officeDocument/2006/relationships/image" Target="../media/image115.jpg"/><Relationship Id="rId7" Type="http://schemas.openxmlformats.org/officeDocument/2006/relationships/image" Target="../media/image119.jpg"/><Relationship Id="rId2" Type="http://schemas.openxmlformats.org/officeDocument/2006/relationships/image" Target="../media/image114.jpg"/><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5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5.xml"/><Relationship Id="rId4" Type="http://schemas.openxmlformats.org/officeDocument/2006/relationships/image" Target="../media/image12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3.xml"/><Relationship Id="rId4" Type="http://schemas.openxmlformats.org/officeDocument/2006/relationships/image" Target="../media/image126.jpg"/></Relationships>
</file>

<file path=ppt/slides/_rels/slide5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5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5.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s>
</file>

<file path=ppt/slides/_rels/slide6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3.jpg"/><Relationship Id="rId7" Type="http://schemas.openxmlformats.org/officeDocument/2006/relationships/image" Target="../media/image157.jpg"/><Relationship Id="rId2" Type="http://schemas.openxmlformats.org/officeDocument/2006/relationships/image" Target="../media/image152.jpg"/><Relationship Id="rId1" Type="http://schemas.openxmlformats.org/officeDocument/2006/relationships/slideLayout" Target="../slideLayouts/slideLayout5.xml"/><Relationship Id="rId6" Type="http://schemas.openxmlformats.org/officeDocument/2006/relationships/image" Target="../media/image156.jpg"/><Relationship Id="rId5" Type="http://schemas.openxmlformats.org/officeDocument/2006/relationships/image" Target="../media/image155.jpg"/><Relationship Id="rId10" Type="http://schemas.openxmlformats.org/officeDocument/2006/relationships/image" Target="../media/image160.jpg"/><Relationship Id="rId4" Type="http://schemas.openxmlformats.org/officeDocument/2006/relationships/image" Target="../media/image154.jpg"/><Relationship Id="rId9" Type="http://schemas.openxmlformats.org/officeDocument/2006/relationships/image" Target="../media/image15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5.xml"/><Relationship Id="rId4" Type="http://schemas.openxmlformats.org/officeDocument/2006/relationships/image" Target="../media/image169.jpg"/></Relationships>
</file>

<file path=ppt/slides/_rels/slide78.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4.xml"/><Relationship Id="rId5" Type="http://schemas.openxmlformats.org/officeDocument/2006/relationships/image" Target="../media/image173.jpg"/><Relationship Id="rId4" Type="http://schemas.openxmlformats.org/officeDocument/2006/relationships/image" Target="../media/image172.jpg"/></Relationships>
</file>

<file path=ppt/slides/_rels/slide79.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g"/><Relationship Id="rId7" Type="http://schemas.openxmlformats.org/officeDocument/2006/relationships/image" Target="../media/image180.jpg"/><Relationship Id="rId2" Type="http://schemas.openxmlformats.org/officeDocument/2006/relationships/image" Target="../media/image175.jpg"/><Relationship Id="rId1" Type="http://schemas.openxmlformats.org/officeDocument/2006/relationships/slideLayout" Target="../slideLayouts/slideLayout2.xml"/><Relationship Id="rId6" Type="http://schemas.openxmlformats.org/officeDocument/2006/relationships/image" Target="../media/image179.jpg"/><Relationship Id="rId5" Type="http://schemas.openxmlformats.org/officeDocument/2006/relationships/image" Target="../media/image178.jpg"/><Relationship Id="rId4" Type="http://schemas.openxmlformats.org/officeDocument/2006/relationships/image" Target="../media/image177.jpg"/></Relationships>
</file>

<file path=ppt/slides/_rels/slide8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 Id="rId6" Type="http://schemas.openxmlformats.org/officeDocument/2006/relationships/image" Target="../media/image185.jpg"/><Relationship Id="rId5" Type="http://schemas.openxmlformats.org/officeDocument/2006/relationships/image" Target="../media/image184.jpg"/><Relationship Id="rId4" Type="http://schemas.openxmlformats.org/officeDocument/2006/relationships/image" Target="../media/image18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1.xml"/><Relationship Id="rId5" Type="http://schemas.openxmlformats.org/officeDocument/2006/relationships/image" Target="../media/image191.jpg"/><Relationship Id="rId4" Type="http://schemas.openxmlformats.org/officeDocument/2006/relationships/image" Target="../media/image190.jpg"/></Relationships>
</file>

<file path=ppt/slides/_rels/slide8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jpg"/><Relationship Id="rId4" Type="http://schemas.openxmlformats.org/officeDocument/2006/relationships/image" Target="../media/image194.jpg"/></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xml"/><Relationship Id="rId5" Type="http://schemas.openxmlformats.org/officeDocument/2006/relationships/image" Target="../media/image199.jpg"/><Relationship Id="rId4" Type="http://schemas.openxmlformats.org/officeDocument/2006/relationships/image" Target="../media/image19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5.xml"/><Relationship Id="rId4" Type="http://schemas.openxmlformats.org/officeDocument/2006/relationships/image" Target="../media/image203.jpg"/></Relationships>
</file>

<file path=ppt/slides/_rels/slide92.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97.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76200" y="2634270"/>
            <a:ext cx="14098905" cy="1953740"/>
          </a:xfrm>
          <a:prstGeom prst="rect">
            <a:avLst/>
          </a:prstGeom>
        </p:spPr>
        <p:txBody>
          <a:bodyPr vert="horz" wrap="square" lIns="0" tIns="14605" rIns="0" bIns="0" rtlCol="0">
            <a:spAutoFit/>
          </a:bodyPr>
          <a:lstStyle/>
          <a:p>
            <a:pPr marL="12700">
              <a:lnSpc>
                <a:spcPct val="100000"/>
              </a:lnSpc>
              <a:spcBef>
                <a:spcPts val="115"/>
              </a:spcBef>
            </a:pPr>
            <a:r>
              <a:rPr lang="en-US" sz="6300" spc="5" dirty="0" smtClean="0">
                <a:solidFill>
                  <a:schemeClr val="tx2"/>
                </a:solidFill>
              </a:rPr>
              <a:t/>
            </a:r>
            <a:br>
              <a:rPr lang="en-US" sz="6300" spc="5" dirty="0" smtClean="0">
                <a:solidFill>
                  <a:schemeClr val="tx2"/>
                </a:solidFill>
              </a:rPr>
            </a:br>
            <a:r>
              <a:rPr sz="6300" spc="5" dirty="0" smtClean="0">
                <a:solidFill>
                  <a:srgbClr val="FF0000"/>
                </a:solidFill>
              </a:rPr>
              <a:t>VEHICLE</a:t>
            </a:r>
            <a:r>
              <a:rPr sz="6300" spc="-80" dirty="0" smtClean="0">
                <a:solidFill>
                  <a:srgbClr val="FF0000"/>
                </a:solidFill>
              </a:rPr>
              <a:t> </a:t>
            </a:r>
            <a:r>
              <a:rPr sz="6300" spc="5" dirty="0" smtClean="0">
                <a:solidFill>
                  <a:srgbClr val="FF0000"/>
                </a:solidFill>
              </a:rPr>
              <a:t>DYNAMICS</a:t>
            </a:r>
            <a:r>
              <a:rPr sz="6300" spc="-290" dirty="0" smtClean="0">
                <a:solidFill>
                  <a:srgbClr val="FF0000"/>
                </a:solidFill>
              </a:rPr>
              <a:t> </a:t>
            </a:r>
            <a:r>
              <a:rPr sz="6300" spc="5" dirty="0" smtClean="0">
                <a:solidFill>
                  <a:srgbClr val="FF0000"/>
                </a:solidFill>
              </a:rPr>
              <a:t>AND</a:t>
            </a:r>
            <a:r>
              <a:rPr sz="6300" spc="-55" dirty="0" smtClean="0">
                <a:solidFill>
                  <a:srgbClr val="FF0000"/>
                </a:solidFill>
              </a:rPr>
              <a:t> </a:t>
            </a:r>
            <a:r>
              <a:rPr sz="6300" spc="10" dirty="0" smtClean="0">
                <a:solidFill>
                  <a:srgbClr val="FF0000"/>
                </a:solidFill>
              </a:rPr>
              <a:t>CONTROL</a:t>
            </a:r>
            <a:endParaRPr sz="6300" dirty="0">
              <a:solidFill>
                <a:srgbClr val="FF0000"/>
              </a:solidFill>
            </a:endParaRPr>
          </a:p>
        </p:txBody>
      </p:sp>
      <p:sp>
        <p:nvSpPr>
          <p:cNvPr id="4" name="object 4"/>
          <p:cNvSpPr/>
          <p:nvPr/>
        </p:nvSpPr>
        <p:spPr>
          <a:xfrm>
            <a:off x="6350508" y="6825995"/>
            <a:ext cx="396240" cy="396240"/>
          </a:xfrm>
          <a:custGeom>
            <a:avLst/>
            <a:gdLst/>
            <a:ahLst/>
            <a:cxnLst/>
            <a:rect l="l" t="t" r="r" b="b"/>
            <a:pathLst>
              <a:path w="396240" h="396240">
                <a:moveTo>
                  <a:pt x="0" y="198119"/>
                </a:moveTo>
                <a:lnTo>
                  <a:pt x="5229" y="152675"/>
                </a:lnTo>
                <a:lnTo>
                  <a:pt x="20127" y="110967"/>
                </a:lnTo>
                <a:lnTo>
                  <a:pt x="43507" y="74182"/>
                </a:lnTo>
                <a:lnTo>
                  <a:pt x="74182" y="43507"/>
                </a:lnTo>
                <a:lnTo>
                  <a:pt x="110967" y="20127"/>
                </a:lnTo>
                <a:lnTo>
                  <a:pt x="152675" y="5229"/>
                </a:lnTo>
                <a:lnTo>
                  <a:pt x="198119" y="0"/>
                </a:lnTo>
                <a:lnTo>
                  <a:pt x="243564" y="5229"/>
                </a:lnTo>
                <a:lnTo>
                  <a:pt x="285272" y="20127"/>
                </a:lnTo>
                <a:lnTo>
                  <a:pt x="322057" y="43507"/>
                </a:lnTo>
                <a:lnTo>
                  <a:pt x="352732" y="74182"/>
                </a:lnTo>
                <a:lnTo>
                  <a:pt x="376112" y="110967"/>
                </a:lnTo>
                <a:lnTo>
                  <a:pt x="391010" y="152675"/>
                </a:lnTo>
                <a:lnTo>
                  <a:pt x="396239" y="198119"/>
                </a:lnTo>
                <a:lnTo>
                  <a:pt x="391010" y="243548"/>
                </a:lnTo>
                <a:lnTo>
                  <a:pt x="376112" y="285250"/>
                </a:lnTo>
                <a:lnTo>
                  <a:pt x="352732" y="322035"/>
                </a:lnTo>
                <a:lnTo>
                  <a:pt x="322057" y="352716"/>
                </a:lnTo>
                <a:lnTo>
                  <a:pt x="285272" y="376103"/>
                </a:lnTo>
                <a:lnTo>
                  <a:pt x="243564" y="391007"/>
                </a:lnTo>
                <a:lnTo>
                  <a:pt x="198119" y="396239"/>
                </a:lnTo>
                <a:lnTo>
                  <a:pt x="152675" y="391007"/>
                </a:lnTo>
                <a:lnTo>
                  <a:pt x="110967" y="376103"/>
                </a:lnTo>
                <a:lnTo>
                  <a:pt x="74182" y="352716"/>
                </a:lnTo>
                <a:lnTo>
                  <a:pt x="43507" y="322035"/>
                </a:lnTo>
                <a:lnTo>
                  <a:pt x="20127" y="285250"/>
                </a:lnTo>
                <a:lnTo>
                  <a:pt x="5229" y="243548"/>
                </a:lnTo>
                <a:lnTo>
                  <a:pt x="0" y="198119"/>
                </a:lnTo>
                <a:close/>
              </a:path>
            </a:pathLst>
          </a:custGeom>
          <a:ln w="9144">
            <a:solidFill>
              <a:srgbClr val="FFFFFF"/>
            </a:solidFill>
          </a:ln>
        </p:spPr>
        <p:txBody>
          <a:bodyPr wrap="square" lIns="0" tIns="0" rIns="0" bIns="0" rtlCol="0"/>
          <a:lstStyle/>
          <a:p>
            <a:endParaRPr/>
          </a:p>
        </p:txBody>
      </p:sp>
      <p:pic>
        <p:nvPicPr>
          <p:cNvPr id="6" name="Picture 5"/>
          <p:cNvPicPr>
            <a:picLocks noChangeAspect="1"/>
          </p:cNvPicPr>
          <p:nvPr/>
        </p:nvPicPr>
        <p:blipFill>
          <a:blip r:embed="rId3"/>
          <a:stretch>
            <a:fillRect/>
          </a:stretch>
        </p:blipFill>
        <p:spPr>
          <a:xfrm>
            <a:off x="5562600" y="97463"/>
            <a:ext cx="2804323" cy="22525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8684" y="356438"/>
            <a:ext cx="12610465" cy="1216660"/>
          </a:xfrm>
          <a:prstGeom prst="rect">
            <a:avLst/>
          </a:prstGeom>
        </p:spPr>
        <p:txBody>
          <a:bodyPr vert="horz" wrap="square" lIns="0" tIns="14605" rIns="0" bIns="0" rtlCol="0">
            <a:spAutoFit/>
          </a:bodyPr>
          <a:lstStyle/>
          <a:p>
            <a:pPr marL="1381125" marR="5080" indent="-1369060">
              <a:lnSpc>
                <a:spcPct val="100000"/>
              </a:lnSpc>
              <a:spcBef>
                <a:spcPts val="115"/>
              </a:spcBef>
              <a:tabLst>
                <a:tab pos="2386965" algn="l"/>
              </a:tabLst>
            </a:pPr>
            <a:r>
              <a:rPr sz="3900" spc="5" dirty="0"/>
              <a:t>IS </a:t>
            </a:r>
            <a:r>
              <a:rPr sz="3900" spc="-35" dirty="0"/>
              <a:t>11849	</a:t>
            </a:r>
            <a:r>
              <a:rPr sz="3900" spc="10" dirty="0"/>
              <a:t>METHOD</a:t>
            </a:r>
            <a:r>
              <a:rPr sz="3900" spc="-20" dirty="0"/>
              <a:t> </a:t>
            </a:r>
            <a:r>
              <a:rPr sz="3900" spc="10" dirty="0"/>
              <a:t>OF</a:t>
            </a:r>
            <a:r>
              <a:rPr sz="3900" spc="-85" dirty="0"/>
              <a:t> </a:t>
            </a:r>
            <a:r>
              <a:rPr sz="3900" spc="-20" dirty="0"/>
              <a:t>DETERMINATION</a:t>
            </a:r>
            <a:r>
              <a:rPr sz="3900" spc="-95" dirty="0"/>
              <a:t> </a:t>
            </a:r>
            <a:r>
              <a:rPr sz="3900" spc="10" dirty="0"/>
              <a:t>OF</a:t>
            </a:r>
            <a:r>
              <a:rPr sz="3900" dirty="0"/>
              <a:t> </a:t>
            </a:r>
            <a:r>
              <a:rPr sz="3900" spc="5" dirty="0"/>
              <a:t>CENTRE </a:t>
            </a:r>
            <a:r>
              <a:rPr sz="3900" spc="-1070" dirty="0"/>
              <a:t> </a:t>
            </a:r>
            <a:r>
              <a:rPr sz="3900" spc="10" dirty="0"/>
              <a:t>OF</a:t>
            </a:r>
            <a:r>
              <a:rPr sz="3900" spc="-20" dirty="0"/>
              <a:t> </a:t>
            </a:r>
            <a:r>
              <a:rPr sz="3900" spc="-35" dirty="0"/>
              <a:t>GRAVITY</a:t>
            </a:r>
            <a:r>
              <a:rPr sz="3900" spc="-145" dirty="0"/>
              <a:t> </a:t>
            </a:r>
            <a:r>
              <a:rPr sz="3900" spc="10" dirty="0"/>
              <a:t>OF</a:t>
            </a:r>
            <a:r>
              <a:rPr sz="3900" spc="-160" dirty="0"/>
              <a:t> </a:t>
            </a:r>
            <a:r>
              <a:rPr sz="3900" dirty="0"/>
              <a:t>AUTOMOTIVE</a:t>
            </a:r>
            <a:r>
              <a:rPr sz="3900" spc="-20" dirty="0"/>
              <a:t> </a:t>
            </a:r>
            <a:r>
              <a:rPr sz="3900" dirty="0"/>
              <a:t>VEHICLES</a:t>
            </a:r>
          </a:p>
        </p:txBody>
      </p:sp>
      <p:sp>
        <p:nvSpPr>
          <p:cNvPr id="3" name="object 3"/>
          <p:cNvSpPr txBox="1"/>
          <p:nvPr/>
        </p:nvSpPr>
        <p:spPr>
          <a:xfrm>
            <a:off x="327152" y="6717893"/>
            <a:ext cx="13516610" cy="903605"/>
          </a:xfrm>
          <a:prstGeom prst="rect">
            <a:avLst/>
          </a:prstGeom>
        </p:spPr>
        <p:txBody>
          <a:bodyPr vert="horz" wrap="square" lIns="0" tIns="16510" rIns="0" bIns="0" rtlCol="0">
            <a:spAutoFit/>
          </a:bodyPr>
          <a:lstStyle/>
          <a:p>
            <a:pPr marL="12700">
              <a:lnSpc>
                <a:spcPct val="100000"/>
              </a:lnSpc>
              <a:spcBef>
                <a:spcPts val="130"/>
              </a:spcBef>
            </a:pPr>
            <a:r>
              <a:rPr lang="en-IN" sz="2850" spc="5" dirty="0" smtClean="0">
                <a:latin typeface="Times New Roman" panose="02020603050405020304" pitchFamily="18" charset="0"/>
                <a:cs typeface="Times New Roman" panose="02020603050405020304" pitchFamily="18" charset="0"/>
              </a:rPr>
              <a:t>This standard g</a:t>
            </a:r>
            <a:r>
              <a:rPr sz="2850" spc="5" dirty="0" err="1" smtClean="0">
                <a:latin typeface="Times New Roman" panose="02020603050405020304" pitchFamily="18" charset="0"/>
                <a:cs typeface="Times New Roman" panose="02020603050405020304" pitchFamily="18" charset="0"/>
              </a:rPr>
              <a:t>ives</a:t>
            </a:r>
            <a:r>
              <a:rPr sz="2850" spc="30" dirty="0" smtClean="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the </a:t>
            </a:r>
            <a:r>
              <a:rPr sz="2850" spc="15" dirty="0">
                <a:latin typeface="Times New Roman" panose="02020603050405020304" pitchFamily="18" charset="0"/>
                <a:cs typeface="Times New Roman" panose="02020603050405020304" pitchFamily="18" charset="0"/>
              </a:rPr>
              <a:t>procedure</a:t>
            </a:r>
            <a:r>
              <a:rPr sz="2850" spc="-30"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for</a:t>
            </a:r>
            <a:r>
              <a:rPr sz="2850" spc="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determining</a:t>
            </a:r>
            <a:r>
              <a:rPr sz="2850" spc="-25"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the </a:t>
            </a:r>
            <a:r>
              <a:rPr sz="2850" spc="15" dirty="0">
                <a:latin typeface="Times New Roman" panose="02020603050405020304" pitchFamily="18" charset="0"/>
                <a:cs typeface="Times New Roman" panose="02020603050405020304" pitchFamily="18" charset="0"/>
              </a:rPr>
              <a:t>position</a:t>
            </a:r>
            <a:r>
              <a:rPr sz="2850" spc="-1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and</a:t>
            </a:r>
            <a:r>
              <a:rPr sz="2850" spc="-15"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the</a:t>
            </a:r>
            <a:r>
              <a:rPr sz="2850" spc="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height</a:t>
            </a:r>
            <a:r>
              <a:rPr sz="2850" spc="-20"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of</a:t>
            </a:r>
            <a:r>
              <a:rPr sz="2850" spc="-10"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Centre</a:t>
            </a:r>
            <a:r>
              <a:rPr sz="2850" spc="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of</a:t>
            </a:r>
            <a:r>
              <a:rPr sz="2850" spc="-10" dirty="0">
                <a:latin typeface="Times New Roman" panose="02020603050405020304" pitchFamily="18" charset="0"/>
                <a:cs typeface="Times New Roman" panose="02020603050405020304" pitchFamily="18" charset="0"/>
              </a:rPr>
              <a:t> </a:t>
            </a:r>
            <a:r>
              <a:rPr sz="2850" spc="10" dirty="0" smtClean="0">
                <a:latin typeface="Times New Roman" panose="02020603050405020304" pitchFamily="18" charset="0"/>
                <a:cs typeface="Times New Roman" panose="02020603050405020304" pitchFamily="18" charset="0"/>
              </a:rPr>
              <a:t>Gravity</a:t>
            </a:r>
            <a:r>
              <a:rPr lang="en-IN" sz="2850" spc="10" dirty="0" smtClean="0">
                <a:latin typeface="Times New Roman" panose="02020603050405020304" pitchFamily="18" charset="0"/>
                <a:cs typeface="Times New Roman" panose="02020603050405020304" pitchFamily="18" charset="0"/>
              </a:rPr>
              <a:t> </a:t>
            </a:r>
            <a:r>
              <a:rPr sz="2850" spc="20" dirty="0" smtClean="0">
                <a:latin typeface="Times New Roman" panose="02020603050405020304" pitchFamily="18" charset="0"/>
                <a:cs typeface="Times New Roman" panose="02020603050405020304" pitchFamily="18" charset="0"/>
              </a:rPr>
              <a:t>(CG</a:t>
            </a:r>
            <a:r>
              <a:rPr lang="en-IN" sz="2850" spc="20" dirty="0">
                <a:latin typeface="Times New Roman" panose="02020603050405020304" pitchFamily="18" charset="0"/>
                <a:cs typeface="Times New Roman" panose="02020603050405020304" pitchFamily="18" charset="0"/>
              </a:rPr>
              <a:t> </a:t>
            </a:r>
            <a:r>
              <a:rPr sz="2850" spc="15" dirty="0" smtClean="0">
                <a:latin typeface="Times New Roman" panose="02020603050405020304" pitchFamily="18" charset="0"/>
                <a:cs typeface="Times New Roman" panose="02020603050405020304" pitchFamily="18" charset="0"/>
              </a:rPr>
              <a:t>of</a:t>
            </a:r>
            <a:r>
              <a:rPr sz="2850" spc="-20" dirty="0" smtClean="0">
                <a:latin typeface="Times New Roman" panose="02020603050405020304" pitchFamily="18" charset="0"/>
                <a:cs typeface="Times New Roman" panose="02020603050405020304" pitchFamily="18" charset="0"/>
              </a:rPr>
              <a:t> </a:t>
            </a:r>
            <a:r>
              <a:rPr sz="2850" spc="-30" dirty="0">
                <a:latin typeface="Times New Roman" panose="02020603050405020304" pitchFamily="18" charset="0"/>
                <a:cs typeface="Times New Roman" panose="02020603050405020304" pitchFamily="18" charset="0"/>
              </a:rPr>
              <a:t>car,</a:t>
            </a:r>
            <a:r>
              <a:rPr sz="2850" spc="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jeep,</a:t>
            </a:r>
            <a:r>
              <a:rPr sz="2850" spc="-25"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truck</a:t>
            </a:r>
            <a:r>
              <a:rPr sz="2850" spc="-10"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and</a:t>
            </a:r>
            <a:r>
              <a:rPr sz="2850" spc="-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bus</a:t>
            </a:r>
            <a:r>
              <a:rPr sz="2850" spc="-30"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a:t>
            </a:r>
            <a:endParaRPr sz="2850" dirty="0">
              <a:latin typeface="Times New Roman" panose="02020603050405020304" pitchFamily="18" charset="0"/>
              <a:cs typeface="Times New Roman" panose="02020603050405020304" pitchFamily="18" charset="0"/>
            </a:endParaRPr>
          </a:p>
        </p:txBody>
      </p:sp>
      <p:pic>
        <p:nvPicPr>
          <p:cNvPr id="4" name="object 4"/>
          <p:cNvPicPr/>
          <p:nvPr/>
        </p:nvPicPr>
        <p:blipFill>
          <a:blip r:embed="rId2" cstate="print"/>
          <a:stretch>
            <a:fillRect/>
          </a:stretch>
        </p:blipFill>
        <p:spPr>
          <a:xfrm>
            <a:off x="533401" y="2133600"/>
            <a:ext cx="5334000" cy="3648456"/>
          </a:xfrm>
          <a:prstGeom prst="rect">
            <a:avLst/>
          </a:prstGeom>
        </p:spPr>
      </p:pic>
      <p:pic>
        <p:nvPicPr>
          <p:cNvPr id="5" name="Picture 4"/>
          <p:cNvPicPr>
            <a:picLocks noChangeAspect="1"/>
          </p:cNvPicPr>
          <p:nvPr/>
        </p:nvPicPr>
        <p:blipFill>
          <a:blip r:embed="rId3"/>
          <a:stretch>
            <a:fillRect/>
          </a:stretch>
        </p:blipFill>
        <p:spPr>
          <a:xfrm>
            <a:off x="6400800" y="1617026"/>
            <a:ext cx="6553200" cy="505693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2145538" y="247345"/>
            <a:ext cx="10898505" cy="1908175"/>
          </a:xfrm>
          <a:prstGeom prst="rect">
            <a:avLst/>
          </a:prstGeom>
        </p:spPr>
        <p:txBody>
          <a:bodyPr vert="horz" wrap="square" lIns="0" tIns="13970" rIns="0" bIns="0" rtlCol="0">
            <a:spAutoFit/>
          </a:bodyPr>
          <a:lstStyle/>
          <a:p>
            <a:pPr algn="ctr">
              <a:lnSpc>
                <a:spcPct val="100000"/>
              </a:lnSpc>
              <a:spcBef>
                <a:spcPts val="110"/>
              </a:spcBef>
            </a:pPr>
            <a:r>
              <a:rPr spc="-30" dirty="0">
                <a:solidFill>
                  <a:srgbClr val="466ED5"/>
                </a:solidFill>
              </a:rPr>
              <a:t>ADVANCING</a:t>
            </a:r>
            <a:r>
              <a:rPr spc="-85" dirty="0">
                <a:solidFill>
                  <a:srgbClr val="466ED5"/>
                </a:solidFill>
              </a:rPr>
              <a:t> </a:t>
            </a:r>
            <a:r>
              <a:rPr spc="5" dirty="0">
                <a:solidFill>
                  <a:srgbClr val="466ED5"/>
                </a:solidFill>
              </a:rPr>
              <a:t>THE</a:t>
            </a:r>
            <a:r>
              <a:rPr spc="-50" dirty="0">
                <a:solidFill>
                  <a:srgbClr val="466ED5"/>
                </a:solidFill>
              </a:rPr>
              <a:t> </a:t>
            </a:r>
            <a:r>
              <a:rPr dirty="0">
                <a:solidFill>
                  <a:srgbClr val="466ED5"/>
                </a:solidFill>
              </a:rPr>
              <a:t>DRIVE:</a:t>
            </a:r>
            <a:r>
              <a:rPr spc="-40" dirty="0">
                <a:solidFill>
                  <a:srgbClr val="466ED5"/>
                </a:solidFill>
              </a:rPr>
              <a:t> </a:t>
            </a:r>
            <a:r>
              <a:rPr dirty="0">
                <a:solidFill>
                  <a:srgbClr val="466ED5"/>
                </a:solidFill>
              </a:rPr>
              <a:t>EXPLORING</a:t>
            </a:r>
          </a:p>
          <a:p>
            <a:pPr marL="12700" marR="5080" algn="ctr">
              <a:lnSpc>
                <a:spcPct val="104000"/>
              </a:lnSpc>
              <a:spcBef>
                <a:spcPts val="25"/>
              </a:spcBef>
            </a:pPr>
            <a:r>
              <a:rPr spc="-35" dirty="0">
                <a:solidFill>
                  <a:srgbClr val="466ED5"/>
                </a:solidFill>
              </a:rPr>
              <a:t>ADVANCED</a:t>
            </a:r>
            <a:r>
              <a:rPr spc="-50" dirty="0">
                <a:solidFill>
                  <a:srgbClr val="466ED5"/>
                </a:solidFill>
              </a:rPr>
              <a:t> </a:t>
            </a:r>
            <a:r>
              <a:rPr spc="-20" dirty="0">
                <a:solidFill>
                  <a:srgbClr val="466ED5"/>
                </a:solidFill>
              </a:rPr>
              <a:t>DRIVER-ASSISTANCE</a:t>
            </a:r>
            <a:r>
              <a:rPr spc="-85" dirty="0">
                <a:solidFill>
                  <a:srgbClr val="466ED5"/>
                </a:solidFill>
              </a:rPr>
              <a:t> </a:t>
            </a:r>
            <a:r>
              <a:rPr dirty="0">
                <a:solidFill>
                  <a:srgbClr val="466ED5"/>
                </a:solidFill>
              </a:rPr>
              <a:t>SYSTEMS </a:t>
            </a:r>
            <a:r>
              <a:rPr spc="-1100" dirty="0">
                <a:solidFill>
                  <a:srgbClr val="466ED5"/>
                </a:solidFill>
              </a:rPr>
              <a:t> </a:t>
            </a:r>
            <a:r>
              <a:rPr spc="5" dirty="0">
                <a:solidFill>
                  <a:srgbClr val="466ED5"/>
                </a:solidFill>
              </a:rPr>
              <a:t>(ADAS)</a:t>
            </a:r>
          </a:p>
        </p:txBody>
      </p:sp>
      <p:sp>
        <p:nvSpPr>
          <p:cNvPr id="4" name="object 4"/>
          <p:cNvSpPr txBox="1"/>
          <p:nvPr/>
        </p:nvSpPr>
        <p:spPr>
          <a:xfrm>
            <a:off x="11473942" y="2386406"/>
            <a:ext cx="2950845" cy="512445"/>
          </a:xfrm>
          <a:prstGeom prst="rect">
            <a:avLst/>
          </a:prstGeom>
        </p:spPr>
        <p:txBody>
          <a:bodyPr vert="horz" wrap="square" lIns="0" tIns="12065" rIns="0" bIns="0" rtlCol="0">
            <a:spAutoFit/>
          </a:bodyPr>
          <a:lstStyle/>
          <a:p>
            <a:pPr marL="12700">
              <a:lnSpc>
                <a:spcPct val="100000"/>
              </a:lnSpc>
              <a:spcBef>
                <a:spcPts val="95"/>
              </a:spcBef>
            </a:pPr>
            <a:r>
              <a:rPr sz="3200" spc="-10" dirty="0">
                <a:latin typeface="Times New Roman"/>
                <a:cs typeface="Times New Roman"/>
              </a:rPr>
              <a:t>Driver-Assistance</a:t>
            </a:r>
            <a:endParaRPr sz="3200">
              <a:latin typeface="Times New Roman"/>
              <a:cs typeface="Times New Roman"/>
            </a:endParaRPr>
          </a:p>
        </p:txBody>
      </p:sp>
      <p:sp>
        <p:nvSpPr>
          <p:cNvPr id="5" name="object 5"/>
          <p:cNvSpPr txBox="1"/>
          <p:nvPr/>
        </p:nvSpPr>
        <p:spPr>
          <a:xfrm>
            <a:off x="8980169" y="2386406"/>
            <a:ext cx="2406015" cy="1488440"/>
          </a:xfrm>
          <a:prstGeom prst="rect">
            <a:avLst/>
          </a:prstGeom>
        </p:spPr>
        <p:txBody>
          <a:bodyPr vert="horz" wrap="square" lIns="0" tIns="12065" rIns="0" bIns="0" rtlCol="0">
            <a:spAutoFit/>
          </a:bodyPr>
          <a:lstStyle/>
          <a:p>
            <a:pPr marL="585470" marR="5080" indent="-573405">
              <a:lnSpc>
                <a:spcPct val="100000"/>
              </a:lnSpc>
              <a:spcBef>
                <a:spcPts val="95"/>
              </a:spcBef>
              <a:buFont typeface="Wingdings"/>
              <a:buChar char=""/>
              <a:tabLst>
                <a:tab pos="585470" algn="l"/>
                <a:tab pos="586105" algn="l"/>
              </a:tabLst>
            </a:pPr>
            <a:r>
              <a:rPr sz="3200" spc="-5" dirty="0">
                <a:latin typeface="Times New Roman"/>
                <a:cs typeface="Times New Roman"/>
              </a:rPr>
              <a:t>Advanced </a:t>
            </a:r>
            <a:r>
              <a:rPr sz="3200" dirty="0">
                <a:latin typeface="Times New Roman"/>
                <a:cs typeface="Times New Roman"/>
              </a:rPr>
              <a:t> </a:t>
            </a:r>
            <a:r>
              <a:rPr sz="3200" spc="-5" dirty="0">
                <a:latin typeface="Times New Roman"/>
                <a:cs typeface="Times New Roman"/>
              </a:rPr>
              <a:t>Systems, </a:t>
            </a:r>
            <a:r>
              <a:rPr sz="3200" dirty="0">
                <a:latin typeface="Times New Roman"/>
                <a:cs typeface="Times New Roman"/>
              </a:rPr>
              <a:t> </a:t>
            </a:r>
            <a:r>
              <a:rPr sz="3200" spc="-5" dirty="0">
                <a:latin typeface="Times New Roman"/>
                <a:cs typeface="Times New Roman"/>
              </a:rPr>
              <a:t>tec</a:t>
            </a:r>
            <a:r>
              <a:rPr sz="3200" dirty="0">
                <a:latin typeface="Times New Roman"/>
                <a:cs typeface="Times New Roman"/>
              </a:rPr>
              <a:t>hno</a:t>
            </a:r>
            <a:r>
              <a:rPr sz="3200" spc="-5" dirty="0">
                <a:latin typeface="Times New Roman"/>
                <a:cs typeface="Times New Roman"/>
              </a:rPr>
              <a:t>l</a:t>
            </a:r>
            <a:r>
              <a:rPr sz="3200" dirty="0">
                <a:latin typeface="Times New Roman"/>
                <a:cs typeface="Times New Roman"/>
              </a:rPr>
              <a:t>og</a:t>
            </a:r>
            <a:r>
              <a:rPr sz="3200" spc="-5" dirty="0">
                <a:latin typeface="Times New Roman"/>
                <a:cs typeface="Times New Roman"/>
              </a:rPr>
              <a:t>y</a:t>
            </a:r>
            <a:endParaRPr sz="3200">
              <a:latin typeface="Times New Roman"/>
              <a:cs typeface="Times New Roman"/>
            </a:endParaRPr>
          </a:p>
        </p:txBody>
      </p:sp>
      <p:sp>
        <p:nvSpPr>
          <p:cNvPr id="6" name="object 6"/>
          <p:cNvSpPr txBox="1"/>
          <p:nvPr/>
        </p:nvSpPr>
        <p:spPr>
          <a:xfrm>
            <a:off x="11867133" y="2874340"/>
            <a:ext cx="905510" cy="1000760"/>
          </a:xfrm>
          <a:prstGeom prst="rect">
            <a:avLst/>
          </a:prstGeom>
        </p:spPr>
        <p:txBody>
          <a:bodyPr vert="horz" wrap="square" lIns="0" tIns="12065" rIns="0" bIns="0" rtlCol="0">
            <a:spAutoFit/>
          </a:bodyPr>
          <a:lstStyle/>
          <a:p>
            <a:pPr marL="76200">
              <a:lnSpc>
                <a:spcPct val="100000"/>
              </a:lnSpc>
              <a:spcBef>
                <a:spcPts val="95"/>
              </a:spcBef>
            </a:pPr>
            <a:r>
              <a:rPr sz="3200" spc="5" dirty="0">
                <a:latin typeface="Times New Roman"/>
                <a:cs typeface="Times New Roman"/>
              </a:rPr>
              <a:t>or</a:t>
            </a:r>
            <a:endParaRPr sz="3200">
              <a:latin typeface="Times New Roman"/>
              <a:cs typeface="Times New Roman"/>
            </a:endParaRPr>
          </a:p>
          <a:p>
            <a:pPr marL="12700">
              <a:lnSpc>
                <a:spcPct val="100000"/>
              </a:lnSpc>
            </a:pPr>
            <a:r>
              <a:rPr sz="3200" spc="-5" dirty="0">
                <a:latin typeface="Times New Roman"/>
                <a:cs typeface="Times New Roman"/>
              </a:rPr>
              <a:t>t</a:t>
            </a:r>
            <a:r>
              <a:rPr sz="3200" spc="5" dirty="0">
                <a:latin typeface="Times New Roman"/>
                <a:cs typeface="Times New Roman"/>
              </a:rPr>
              <a:t>h</a:t>
            </a:r>
            <a:r>
              <a:rPr sz="3200" spc="-5" dirty="0">
                <a:latin typeface="Times New Roman"/>
                <a:cs typeface="Times New Roman"/>
              </a:rPr>
              <a:t>at</a:t>
            </a:r>
            <a:r>
              <a:rPr sz="3200" spc="-185" dirty="0">
                <a:latin typeface="Times New Roman"/>
                <a:cs typeface="Times New Roman"/>
              </a:rPr>
              <a:t>’</a:t>
            </a:r>
            <a:r>
              <a:rPr sz="3200" spc="-5" dirty="0">
                <a:latin typeface="Times New Roman"/>
                <a:cs typeface="Times New Roman"/>
              </a:rPr>
              <a:t>s</a:t>
            </a:r>
            <a:endParaRPr sz="3200">
              <a:latin typeface="Times New Roman"/>
              <a:cs typeface="Times New Roman"/>
            </a:endParaRPr>
          </a:p>
        </p:txBody>
      </p:sp>
      <p:sp>
        <p:nvSpPr>
          <p:cNvPr id="7" name="object 7"/>
          <p:cNvSpPr txBox="1"/>
          <p:nvPr/>
        </p:nvSpPr>
        <p:spPr>
          <a:xfrm>
            <a:off x="13196442" y="2874340"/>
            <a:ext cx="1233805" cy="1000760"/>
          </a:xfrm>
          <a:prstGeom prst="rect">
            <a:avLst/>
          </a:prstGeom>
        </p:spPr>
        <p:txBody>
          <a:bodyPr vert="horz" wrap="square" lIns="0" tIns="12065" rIns="0" bIns="0" rtlCol="0">
            <a:spAutoFit/>
          </a:bodyPr>
          <a:lstStyle/>
          <a:p>
            <a:pPr marL="12700">
              <a:lnSpc>
                <a:spcPct val="100000"/>
              </a:lnSpc>
              <a:spcBef>
                <a:spcPts val="95"/>
              </a:spcBef>
            </a:pPr>
            <a:r>
              <a:rPr sz="3200" spc="-5" dirty="0">
                <a:latin typeface="Times New Roman"/>
                <a:cs typeface="Times New Roman"/>
              </a:rPr>
              <a:t>ADAS,</a:t>
            </a:r>
            <a:endParaRPr sz="3200">
              <a:latin typeface="Times New Roman"/>
              <a:cs typeface="Times New Roman"/>
            </a:endParaRPr>
          </a:p>
          <a:p>
            <a:pPr marL="70485">
              <a:lnSpc>
                <a:spcPct val="100000"/>
              </a:lnSpc>
            </a:pPr>
            <a:r>
              <a:rPr sz="3200" spc="-5" dirty="0">
                <a:latin typeface="Times New Roman"/>
                <a:cs typeface="Times New Roman"/>
              </a:rPr>
              <a:t>rapi</a:t>
            </a:r>
            <a:r>
              <a:rPr sz="3200" spc="5" dirty="0">
                <a:latin typeface="Times New Roman"/>
                <a:cs typeface="Times New Roman"/>
              </a:rPr>
              <a:t>d</a:t>
            </a:r>
            <a:r>
              <a:rPr sz="3200" spc="-5" dirty="0">
                <a:latin typeface="Times New Roman"/>
                <a:cs typeface="Times New Roman"/>
              </a:rPr>
              <a:t>ly</a:t>
            </a:r>
            <a:endParaRPr sz="3200">
              <a:latin typeface="Times New Roman"/>
              <a:cs typeface="Times New Roman"/>
            </a:endParaRPr>
          </a:p>
        </p:txBody>
      </p:sp>
      <p:sp>
        <p:nvSpPr>
          <p:cNvPr id="8" name="object 8"/>
          <p:cNvSpPr txBox="1"/>
          <p:nvPr/>
        </p:nvSpPr>
        <p:spPr>
          <a:xfrm>
            <a:off x="8980169" y="3850081"/>
            <a:ext cx="5450840" cy="3439795"/>
          </a:xfrm>
          <a:prstGeom prst="rect">
            <a:avLst/>
          </a:prstGeom>
        </p:spPr>
        <p:txBody>
          <a:bodyPr vert="horz" wrap="square" lIns="0" tIns="12065" rIns="0" bIns="0" rtlCol="0">
            <a:spAutoFit/>
          </a:bodyPr>
          <a:lstStyle/>
          <a:p>
            <a:pPr marL="585470">
              <a:lnSpc>
                <a:spcPct val="100000"/>
              </a:lnSpc>
              <a:spcBef>
                <a:spcPts val="95"/>
              </a:spcBef>
            </a:pPr>
            <a:r>
              <a:rPr sz="3200" spc="-10" dirty="0">
                <a:latin typeface="Times New Roman"/>
                <a:cs typeface="Times New Roman"/>
              </a:rPr>
              <a:t>transforming</a:t>
            </a:r>
            <a:r>
              <a:rPr sz="3200" spc="65" dirty="0">
                <a:latin typeface="Times New Roman"/>
                <a:cs typeface="Times New Roman"/>
              </a:rPr>
              <a:t> </a:t>
            </a:r>
            <a:r>
              <a:rPr sz="3200" dirty="0">
                <a:latin typeface="Times New Roman"/>
                <a:cs typeface="Times New Roman"/>
              </a:rPr>
              <a:t>how</a:t>
            </a:r>
            <a:r>
              <a:rPr sz="3200" spc="-15" dirty="0">
                <a:latin typeface="Times New Roman"/>
                <a:cs typeface="Times New Roman"/>
              </a:rPr>
              <a:t> </a:t>
            </a:r>
            <a:r>
              <a:rPr sz="3200" spc="-10" dirty="0">
                <a:latin typeface="Times New Roman"/>
                <a:cs typeface="Times New Roman"/>
              </a:rPr>
              <a:t>we</a:t>
            </a:r>
            <a:r>
              <a:rPr sz="3200" spc="5" dirty="0">
                <a:latin typeface="Times New Roman"/>
                <a:cs typeface="Times New Roman"/>
              </a:rPr>
              <a:t> </a:t>
            </a:r>
            <a:r>
              <a:rPr sz="3200" spc="-5" dirty="0">
                <a:latin typeface="Times New Roman"/>
                <a:cs typeface="Times New Roman"/>
              </a:rPr>
              <a:t>drive.</a:t>
            </a:r>
            <a:endParaRPr sz="3200">
              <a:latin typeface="Times New Roman"/>
              <a:cs typeface="Times New Roman"/>
            </a:endParaRPr>
          </a:p>
          <a:p>
            <a:pPr>
              <a:lnSpc>
                <a:spcPct val="100000"/>
              </a:lnSpc>
              <a:spcBef>
                <a:spcPts val="45"/>
              </a:spcBef>
            </a:pPr>
            <a:endParaRPr sz="3300">
              <a:latin typeface="Times New Roman"/>
              <a:cs typeface="Times New Roman"/>
            </a:endParaRPr>
          </a:p>
          <a:p>
            <a:pPr marL="585470" marR="5080" indent="-573405" algn="just">
              <a:lnSpc>
                <a:spcPct val="100000"/>
              </a:lnSpc>
              <a:buFont typeface="Wingdings"/>
              <a:buChar char=""/>
              <a:tabLst>
                <a:tab pos="586105" algn="l"/>
              </a:tabLst>
            </a:pPr>
            <a:r>
              <a:rPr sz="3200" spc="-60" dirty="0">
                <a:latin typeface="Times New Roman"/>
                <a:cs typeface="Times New Roman"/>
              </a:rPr>
              <a:t>We’ll </a:t>
            </a:r>
            <a:r>
              <a:rPr sz="3200" dirty="0">
                <a:latin typeface="Times New Roman"/>
                <a:cs typeface="Times New Roman"/>
              </a:rPr>
              <a:t>explore what </a:t>
            </a:r>
            <a:r>
              <a:rPr sz="3200" spc="-5" dirty="0">
                <a:latin typeface="Times New Roman"/>
                <a:cs typeface="Times New Roman"/>
              </a:rPr>
              <a:t>ADAS is, </a:t>
            </a:r>
            <a:r>
              <a:rPr sz="3200" spc="-785" dirty="0">
                <a:latin typeface="Times New Roman"/>
                <a:cs typeface="Times New Roman"/>
              </a:rPr>
              <a:t> </a:t>
            </a:r>
            <a:r>
              <a:rPr sz="3200" dirty="0">
                <a:latin typeface="Times New Roman"/>
                <a:cs typeface="Times New Roman"/>
              </a:rPr>
              <a:t>how</a:t>
            </a:r>
            <a:r>
              <a:rPr sz="3200" spc="5" dirty="0">
                <a:latin typeface="Times New Roman"/>
                <a:cs typeface="Times New Roman"/>
              </a:rPr>
              <a:t> </a:t>
            </a:r>
            <a:r>
              <a:rPr sz="3200" spc="-5" dirty="0">
                <a:latin typeface="Times New Roman"/>
                <a:cs typeface="Times New Roman"/>
              </a:rPr>
              <a:t>it</a:t>
            </a:r>
            <a:r>
              <a:rPr sz="3200" dirty="0">
                <a:latin typeface="Times New Roman"/>
                <a:cs typeface="Times New Roman"/>
              </a:rPr>
              <a:t> </a:t>
            </a:r>
            <a:r>
              <a:rPr sz="3200" spc="-5" dirty="0">
                <a:latin typeface="Times New Roman"/>
                <a:cs typeface="Times New Roman"/>
              </a:rPr>
              <a:t>works,</a:t>
            </a:r>
            <a:r>
              <a:rPr sz="3200" dirty="0">
                <a:latin typeface="Times New Roman"/>
                <a:cs typeface="Times New Roman"/>
              </a:rPr>
              <a:t> </a:t>
            </a:r>
            <a:r>
              <a:rPr sz="3200" spc="5" dirty="0">
                <a:latin typeface="Times New Roman"/>
                <a:cs typeface="Times New Roman"/>
              </a:rPr>
              <a:t>the</a:t>
            </a:r>
            <a:r>
              <a:rPr sz="3200" spc="10" dirty="0">
                <a:latin typeface="Times New Roman"/>
                <a:cs typeface="Times New Roman"/>
              </a:rPr>
              <a:t> </a:t>
            </a:r>
            <a:r>
              <a:rPr sz="3200" spc="-10" dirty="0">
                <a:latin typeface="Times New Roman"/>
                <a:cs typeface="Times New Roman"/>
              </a:rPr>
              <a:t>different </a:t>
            </a:r>
            <a:r>
              <a:rPr sz="3200" spc="-5" dirty="0">
                <a:latin typeface="Times New Roman"/>
                <a:cs typeface="Times New Roman"/>
              </a:rPr>
              <a:t> functionalities</a:t>
            </a:r>
            <a:r>
              <a:rPr sz="3200" dirty="0">
                <a:latin typeface="Times New Roman"/>
                <a:cs typeface="Times New Roman"/>
              </a:rPr>
              <a:t> </a:t>
            </a:r>
            <a:r>
              <a:rPr sz="3200" spc="-5" dirty="0">
                <a:latin typeface="Times New Roman"/>
                <a:cs typeface="Times New Roman"/>
              </a:rPr>
              <a:t>it</a:t>
            </a:r>
            <a:r>
              <a:rPr sz="3200" dirty="0">
                <a:latin typeface="Times New Roman"/>
                <a:cs typeface="Times New Roman"/>
              </a:rPr>
              <a:t> </a:t>
            </a:r>
            <a:r>
              <a:rPr sz="3200" spc="-10" dirty="0">
                <a:latin typeface="Times New Roman"/>
                <a:cs typeface="Times New Roman"/>
              </a:rPr>
              <a:t>offers,</a:t>
            </a:r>
            <a:r>
              <a:rPr sz="3200" spc="780" dirty="0">
                <a:latin typeface="Times New Roman"/>
                <a:cs typeface="Times New Roman"/>
              </a:rPr>
              <a:t> </a:t>
            </a:r>
            <a:r>
              <a:rPr sz="3200" spc="-5" dirty="0">
                <a:latin typeface="Times New Roman"/>
                <a:cs typeface="Times New Roman"/>
              </a:rPr>
              <a:t>and </a:t>
            </a:r>
            <a:r>
              <a:rPr sz="3200" spc="-785" dirty="0">
                <a:latin typeface="Times New Roman"/>
                <a:cs typeface="Times New Roman"/>
              </a:rPr>
              <a:t> </a:t>
            </a:r>
            <a:r>
              <a:rPr sz="3200" spc="-5" dirty="0">
                <a:latin typeface="Times New Roman"/>
                <a:cs typeface="Times New Roman"/>
              </a:rPr>
              <a:t>its</a:t>
            </a:r>
            <a:r>
              <a:rPr sz="3200" dirty="0">
                <a:latin typeface="Times New Roman"/>
                <a:cs typeface="Times New Roman"/>
              </a:rPr>
              <a:t> </a:t>
            </a:r>
            <a:r>
              <a:rPr sz="3200" spc="-5" dirty="0">
                <a:latin typeface="Times New Roman"/>
                <a:cs typeface="Times New Roman"/>
              </a:rPr>
              <a:t>impact</a:t>
            </a:r>
            <a:r>
              <a:rPr sz="3200" dirty="0">
                <a:latin typeface="Times New Roman"/>
                <a:cs typeface="Times New Roman"/>
              </a:rPr>
              <a:t> on</a:t>
            </a:r>
            <a:r>
              <a:rPr sz="3200" spc="5" dirty="0">
                <a:latin typeface="Times New Roman"/>
                <a:cs typeface="Times New Roman"/>
              </a:rPr>
              <a:t> </a:t>
            </a:r>
            <a:r>
              <a:rPr sz="3200" spc="-5" dirty="0">
                <a:latin typeface="Times New Roman"/>
                <a:cs typeface="Times New Roman"/>
              </a:rPr>
              <a:t>the</a:t>
            </a:r>
            <a:r>
              <a:rPr sz="3200" dirty="0">
                <a:latin typeface="Times New Roman"/>
                <a:cs typeface="Times New Roman"/>
              </a:rPr>
              <a:t> future</a:t>
            </a:r>
            <a:r>
              <a:rPr sz="3200" spc="5" dirty="0">
                <a:latin typeface="Times New Roman"/>
                <a:cs typeface="Times New Roman"/>
              </a:rPr>
              <a:t> </a:t>
            </a:r>
            <a:r>
              <a:rPr sz="3200" spc="-20" dirty="0">
                <a:latin typeface="Times New Roman"/>
                <a:cs typeface="Times New Roman"/>
              </a:rPr>
              <a:t>of </a:t>
            </a:r>
            <a:r>
              <a:rPr sz="3200" spc="-15" dirty="0">
                <a:latin typeface="Times New Roman"/>
                <a:cs typeface="Times New Roman"/>
              </a:rPr>
              <a:t> </a:t>
            </a:r>
            <a:r>
              <a:rPr sz="3200" spc="-5" dirty="0">
                <a:latin typeface="Times New Roman"/>
                <a:cs typeface="Times New Roman"/>
              </a:rPr>
              <a:t>transportation</a:t>
            </a:r>
            <a:endParaRPr sz="3200">
              <a:latin typeface="Times New Roman"/>
              <a:cs typeface="Times New Roman"/>
            </a:endParaRPr>
          </a:p>
        </p:txBody>
      </p:sp>
      <p:pic>
        <p:nvPicPr>
          <p:cNvPr id="9" name="object 9"/>
          <p:cNvPicPr/>
          <p:nvPr/>
        </p:nvPicPr>
        <p:blipFill>
          <a:blip r:embed="rId3" cstate="print"/>
          <a:stretch>
            <a:fillRect/>
          </a:stretch>
        </p:blipFill>
        <p:spPr>
          <a:xfrm>
            <a:off x="15240" y="2115310"/>
            <a:ext cx="8333232" cy="6114287"/>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8132444" y="168097"/>
            <a:ext cx="4796155" cy="757555"/>
          </a:xfrm>
          <a:prstGeom prst="rect">
            <a:avLst/>
          </a:prstGeom>
        </p:spPr>
        <p:txBody>
          <a:bodyPr vert="horz" wrap="square" lIns="0" tIns="12700" rIns="0" bIns="0" rtlCol="0">
            <a:spAutoFit/>
          </a:bodyPr>
          <a:lstStyle/>
          <a:p>
            <a:pPr marL="12700">
              <a:lnSpc>
                <a:spcPct val="100000"/>
              </a:lnSpc>
              <a:spcBef>
                <a:spcPts val="100"/>
              </a:spcBef>
            </a:pPr>
            <a:r>
              <a:rPr sz="4800" spc="-95" dirty="0">
                <a:solidFill>
                  <a:srgbClr val="466ED5"/>
                </a:solidFill>
              </a:rPr>
              <a:t>WHAT</a:t>
            </a:r>
            <a:r>
              <a:rPr sz="4800" spc="-45" dirty="0">
                <a:solidFill>
                  <a:srgbClr val="466ED5"/>
                </a:solidFill>
              </a:rPr>
              <a:t> </a:t>
            </a:r>
            <a:r>
              <a:rPr sz="4800" dirty="0">
                <a:solidFill>
                  <a:srgbClr val="466ED5"/>
                </a:solidFill>
              </a:rPr>
              <a:t>IS</a:t>
            </a:r>
            <a:r>
              <a:rPr sz="4800" spc="-200" dirty="0">
                <a:solidFill>
                  <a:srgbClr val="466ED5"/>
                </a:solidFill>
              </a:rPr>
              <a:t> </a:t>
            </a:r>
            <a:r>
              <a:rPr sz="4800" spc="-10" dirty="0">
                <a:solidFill>
                  <a:srgbClr val="466ED5"/>
                </a:solidFill>
              </a:rPr>
              <a:t>ADAS?</a:t>
            </a:r>
            <a:endParaRPr sz="4800"/>
          </a:p>
        </p:txBody>
      </p:sp>
      <p:pic>
        <p:nvPicPr>
          <p:cNvPr id="4" name="object 4"/>
          <p:cNvPicPr/>
          <p:nvPr/>
        </p:nvPicPr>
        <p:blipFill>
          <a:blip r:embed="rId3" cstate="print"/>
          <a:stretch>
            <a:fillRect/>
          </a:stretch>
        </p:blipFill>
        <p:spPr>
          <a:xfrm>
            <a:off x="0" y="0"/>
            <a:ext cx="6086856" cy="6406896"/>
          </a:xfrm>
          <a:prstGeom prst="rect">
            <a:avLst/>
          </a:prstGeom>
        </p:spPr>
      </p:pic>
      <p:sp>
        <p:nvSpPr>
          <p:cNvPr id="5" name="object 5"/>
          <p:cNvSpPr txBox="1"/>
          <p:nvPr/>
        </p:nvSpPr>
        <p:spPr>
          <a:xfrm>
            <a:off x="33019" y="978440"/>
            <a:ext cx="14613255" cy="7020559"/>
          </a:xfrm>
          <a:prstGeom prst="rect">
            <a:avLst/>
          </a:prstGeom>
        </p:spPr>
        <p:txBody>
          <a:bodyPr vert="horz" wrap="square" lIns="0" tIns="14604" rIns="0" bIns="0" rtlCol="0">
            <a:spAutoFit/>
          </a:bodyPr>
          <a:lstStyle/>
          <a:p>
            <a:pPr marL="6439535" marR="96520" indent="-287020" algn="just">
              <a:lnSpc>
                <a:spcPct val="107200"/>
              </a:lnSpc>
              <a:spcBef>
                <a:spcPts val="114"/>
              </a:spcBef>
              <a:buSzPct val="96875"/>
              <a:buFont typeface="Wingdings"/>
              <a:buChar char=""/>
              <a:tabLst>
                <a:tab pos="6517005" algn="l"/>
              </a:tabLst>
            </a:pPr>
            <a:r>
              <a:rPr sz="3200" spc="-10" dirty="0">
                <a:latin typeface="Times New Roman"/>
                <a:cs typeface="Times New Roman"/>
              </a:rPr>
              <a:t>ADAS</a:t>
            </a:r>
            <a:r>
              <a:rPr sz="3200" spc="-5" dirty="0">
                <a:latin typeface="Times New Roman"/>
                <a:cs typeface="Times New Roman"/>
              </a:rPr>
              <a:t> refers</a:t>
            </a:r>
            <a:r>
              <a:rPr sz="3200" dirty="0">
                <a:latin typeface="Times New Roman"/>
                <a:cs typeface="Times New Roman"/>
              </a:rPr>
              <a:t> </a:t>
            </a:r>
            <a:r>
              <a:rPr sz="3200" spc="-5" dirty="0">
                <a:latin typeface="Times New Roman"/>
                <a:cs typeface="Times New Roman"/>
              </a:rPr>
              <a:t>to</a:t>
            </a:r>
            <a:r>
              <a:rPr sz="3200" dirty="0">
                <a:latin typeface="Times New Roman"/>
                <a:cs typeface="Times New Roman"/>
              </a:rPr>
              <a:t> </a:t>
            </a:r>
            <a:r>
              <a:rPr sz="3200" spc="-5" dirty="0">
                <a:latin typeface="Times New Roman"/>
                <a:cs typeface="Times New Roman"/>
              </a:rPr>
              <a:t>a</a:t>
            </a:r>
            <a:r>
              <a:rPr sz="3200" dirty="0">
                <a:latin typeface="Times New Roman"/>
                <a:cs typeface="Times New Roman"/>
              </a:rPr>
              <a:t> </a:t>
            </a:r>
            <a:r>
              <a:rPr sz="3200" spc="-5" dirty="0">
                <a:latin typeface="Times New Roman"/>
                <a:cs typeface="Times New Roman"/>
              </a:rPr>
              <a:t>collection</a:t>
            </a:r>
            <a:r>
              <a:rPr sz="3200" dirty="0">
                <a:latin typeface="Times New Roman"/>
                <a:cs typeface="Times New Roman"/>
              </a:rPr>
              <a:t> of</a:t>
            </a:r>
            <a:r>
              <a:rPr sz="3200" spc="805" dirty="0">
                <a:latin typeface="Times New Roman"/>
                <a:cs typeface="Times New Roman"/>
              </a:rPr>
              <a:t> </a:t>
            </a:r>
            <a:r>
              <a:rPr sz="3200" spc="-5" dirty="0">
                <a:latin typeface="Times New Roman"/>
                <a:cs typeface="Times New Roman"/>
              </a:rPr>
              <a:t>intelligent </a:t>
            </a:r>
            <a:r>
              <a:rPr sz="3200" spc="-785" dirty="0">
                <a:latin typeface="Times New Roman"/>
                <a:cs typeface="Times New Roman"/>
              </a:rPr>
              <a:t> </a:t>
            </a:r>
            <a:r>
              <a:rPr sz="3200" spc="-5" dirty="0">
                <a:latin typeface="Times New Roman"/>
                <a:cs typeface="Times New Roman"/>
              </a:rPr>
              <a:t>systems</a:t>
            </a:r>
            <a:r>
              <a:rPr sz="3200" dirty="0">
                <a:latin typeface="Times New Roman"/>
                <a:cs typeface="Times New Roman"/>
              </a:rPr>
              <a:t> </a:t>
            </a:r>
            <a:r>
              <a:rPr sz="3200" spc="-5" dirty="0">
                <a:latin typeface="Times New Roman"/>
                <a:cs typeface="Times New Roman"/>
              </a:rPr>
              <a:t>in</a:t>
            </a:r>
            <a:r>
              <a:rPr sz="3200" dirty="0">
                <a:latin typeface="Times New Roman"/>
                <a:cs typeface="Times New Roman"/>
              </a:rPr>
              <a:t> </a:t>
            </a:r>
            <a:r>
              <a:rPr sz="3200" spc="-5" dirty="0">
                <a:latin typeface="Times New Roman"/>
                <a:cs typeface="Times New Roman"/>
              </a:rPr>
              <a:t>a</a:t>
            </a:r>
            <a:r>
              <a:rPr sz="3200" dirty="0">
                <a:latin typeface="Times New Roman"/>
                <a:cs typeface="Times New Roman"/>
              </a:rPr>
              <a:t> vehicle</a:t>
            </a:r>
            <a:r>
              <a:rPr sz="3200" spc="5" dirty="0">
                <a:latin typeface="Times New Roman"/>
                <a:cs typeface="Times New Roman"/>
              </a:rPr>
              <a:t> </a:t>
            </a:r>
            <a:r>
              <a:rPr sz="3200" spc="-5" dirty="0">
                <a:latin typeface="Times New Roman"/>
                <a:cs typeface="Times New Roman"/>
              </a:rPr>
              <a:t>that</a:t>
            </a:r>
            <a:r>
              <a:rPr sz="3200" dirty="0">
                <a:latin typeface="Times New Roman"/>
                <a:cs typeface="Times New Roman"/>
              </a:rPr>
              <a:t> </a:t>
            </a:r>
            <a:r>
              <a:rPr sz="3200" spc="-5" dirty="0">
                <a:latin typeface="Times New Roman"/>
                <a:cs typeface="Times New Roman"/>
              </a:rPr>
              <a:t>work</a:t>
            </a:r>
            <a:r>
              <a:rPr sz="3200" dirty="0">
                <a:latin typeface="Times New Roman"/>
                <a:cs typeface="Times New Roman"/>
              </a:rPr>
              <a:t> </a:t>
            </a:r>
            <a:r>
              <a:rPr sz="3200" spc="-5" dirty="0">
                <a:latin typeface="Times New Roman"/>
                <a:cs typeface="Times New Roman"/>
              </a:rPr>
              <a:t>together</a:t>
            </a:r>
            <a:r>
              <a:rPr sz="3200" dirty="0">
                <a:latin typeface="Times New Roman"/>
                <a:cs typeface="Times New Roman"/>
              </a:rPr>
              <a:t> </a:t>
            </a:r>
            <a:r>
              <a:rPr sz="3200" spc="-5" dirty="0">
                <a:latin typeface="Times New Roman"/>
                <a:cs typeface="Times New Roman"/>
              </a:rPr>
              <a:t>to </a:t>
            </a:r>
            <a:r>
              <a:rPr sz="3200" dirty="0">
                <a:latin typeface="Times New Roman"/>
                <a:cs typeface="Times New Roman"/>
              </a:rPr>
              <a:t> </a:t>
            </a:r>
            <a:r>
              <a:rPr sz="3200" spc="-10" dirty="0">
                <a:latin typeface="Times New Roman"/>
                <a:cs typeface="Times New Roman"/>
              </a:rPr>
              <a:t>improve</a:t>
            </a:r>
            <a:r>
              <a:rPr sz="3200" spc="50" dirty="0">
                <a:latin typeface="Times New Roman"/>
                <a:cs typeface="Times New Roman"/>
              </a:rPr>
              <a:t> </a:t>
            </a:r>
            <a:r>
              <a:rPr sz="3200" dirty="0">
                <a:latin typeface="Times New Roman"/>
                <a:cs typeface="Times New Roman"/>
              </a:rPr>
              <a:t>safety </a:t>
            </a:r>
            <a:r>
              <a:rPr sz="3200" spc="-5" dirty="0">
                <a:latin typeface="Times New Roman"/>
                <a:cs typeface="Times New Roman"/>
              </a:rPr>
              <a:t>and</a:t>
            </a:r>
            <a:r>
              <a:rPr sz="3200" spc="10" dirty="0">
                <a:latin typeface="Times New Roman"/>
                <a:cs typeface="Times New Roman"/>
              </a:rPr>
              <a:t> </a:t>
            </a:r>
            <a:r>
              <a:rPr sz="3200" spc="-5" dirty="0">
                <a:latin typeface="Times New Roman"/>
                <a:cs typeface="Times New Roman"/>
              </a:rPr>
              <a:t>driving</a:t>
            </a:r>
            <a:r>
              <a:rPr sz="3200" spc="-10" dirty="0">
                <a:latin typeface="Times New Roman"/>
                <a:cs typeface="Times New Roman"/>
              </a:rPr>
              <a:t> comfort.</a:t>
            </a:r>
            <a:endParaRPr sz="3200" dirty="0">
              <a:latin typeface="Times New Roman"/>
              <a:cs typeface="Times New Roman"/>
            </a:endParaRPr>
          </a:p>
          <a:p>
            <a:pPr marL="6439535" marR="92710" indent="-287020" algn="just">
              <a:lnSpc>
                <a:spcPct val="107100"/>
              </a:lnSpc>
              <a:spcBef>
                <a:spcPts val="785"/>
              </a:spcBef>
              <a:buSzPct val="96875"/>
              <a:buFont typeface="Wingdings"/>
              <a:buChar char=""/>
              <a:tabLst>
                <a:tab pos="6517005" algn="l"/>
              </a:tabLst>
            </a:pPr>
            <a:r>
              <a:rPr sz="3200" spc="-5" dirty="0">
                <a:latin typeface="Times New Roman"/>
                <a:cs typeface="Times New Roman"/>
              </a:rPr>
              <a:t>These</a:t>
            </a:r>
            <a:r>
              <a:rPr sz="3200" dirty="0">
                <a:latin typeface="Times New Roman"/>
                <a:cs typeface="Times New Roman"/>
              </a:rPr>
              <a:t> systems</a:t>
            </a:r>
            <a:r>
              <a:rPr sz="3200" spc="5" dirty="0">
                <a:latin typeface="Times New Roman"/>
                <a:cs typeface="Times New Roman"/>
              </a:rPr>
              <a:t> use</a:t>
            </a:r>
            <a:r>
              <a:rPr sz="3200" spc="10" dirty="0">
                <a:latin typeface="Times New Roman"/>
                <a:cs typeface="Times New Roman"/>
              </a:rPr>
              <a:t> </a:t>
            </a:r>
            <a:r>
              <a:rPr sz="3200" spc="-5" dirty="0">
                <a:latin typeface="Times New Roman"/>
                <a:cs typeface="Times New Roman"/>
              </a:rPr>
              <a:t>a</a:t>
            </a:r>
            <a:r>
              <a:rPr sz="3200" dirty="0">
                <a:latin typeface="Times New Roman"/>
                <a:cs typeface="Times New Roman"/>
              </a:rPr>
              <a:t> </a:t>
            </a:r>
            <a:r>
              <a:rPr sz="3200" spc="-5" dirty="0">
                <a:latin typeface="Times New Roman"/>
                <a:cs typeface="Times New Roman"/>
              </a:rPr>
              <a:t>combination</a:t>
            </a:r>
            <a:r>
              <a:rPr sz="3200" dirty="0">
                <a:latin typeface="Times New Roman"/>
                <a:cs typeface="Times New Roman"/>
              </a:rPr>
              <a:t> of</a:t>
            </a:r>
            <a:r>
              <a:rPr sz="3200" spc="5" dirty="0">
                <a:latin typeface="Times New Roman"/>
                <a:cs typeface="Times New Roman"/>
              </a:rPr>
              <a:t> </a:t>
            </a:r>
            <a:r>
              <a:rPr sz="3200" spc="-5" dirty="0">
                <a:latin typeface="Times New Roman"/>
                <a:cs typeface="Times New Roman"/>
              </a:rPr>
              <a:t>sensors, </a:t>
            </a:r>
            <a:r>
              <a:rPr sz="3200" dirty="0">
                <a:latin typeface="Times New Roman"/>
                <a:cs typeface="Times New Roman"/>
              </a:rPr>
              <a:t> software,</a:t>
            </a:r>
            <a:r>
              <a:rPr sz="3200" spc="5" dirty="0">
                <a:latin typeface="Times New Roman"/>
                <a:cs typeface="Times New Roman"/>
              </a:rPr>
              <a:t> </a:t>
            </a:r>
            <a:r>
              <a:rPr sz="3200" spc="-5" dirty="0">
                <a:latin typeface="Times New Roman"/>
                <a:cs typeface="Times New Roman"/>
              </a:rPr>
              <a:t>and</a:t>
            </a:r>
            <a:r>
              <a:rPr sz="3200" dirty="0">
                <a:latin typeface="Times New Roman"/>
                <a:cs typeface="Times New Roman"/>
              </a:rPr>
              <a:t> control</a:t>
            </a:r>
            <a:r>
              <a:rPr sz="3200" spc="5" dirty="0">
                <a:latin typeface="Times New Roman"/>
                <a:cs typeface="Times New Roman"/>
              </a:rPr>
              <a:t> </a:t>
            </a:r>
            <a:r>
              <a:rPr sz="3200" dirty="0">
                <a:latin typeface="Times New Roman"/>
                <a:cs typeface="Times New Roman"/>
              </a:rPr>
              <a:t>units</a:t>
            </a:r>
            <a:r>
              <a:rPr sz="3200" spc="5" dirty="0">
                <a:latin typeface="Times New Roman"/>
                <a:cs typeface="Times New Roman"/>
              </a:rPr>
              <a:t> </a:t>
            </a:r>
            <a:r>
              <a:rPr sz="3200" spc="-5" dirty="0">
                <a:latin typeface="Times New Roman"/>
                <a:cs typeface="Times New Roman"/>
              </a:rPr>
              <a:t>to</a:t>
            </a:r>
            <a:r>
              <a:rPr sz="3200" dirty="0">
                <a:latin typeface="Times New Roman"/>
                <a:cs typeface="Times New Roman"/>
              </a:rPr>
              <a:t> </a:t>
            </a:r>
            <a:r>
              <a:rPr sz="3200" spc="-10" dirty="0">
                <a:latin typeface="Times New Roman"/>
                <a:cs typeface="Times New Roman"/>
              </a:rPr>
              <a:t>perceive</a:t>
            </a:r>
            <a:r>
              <a:rPr sz="3200" spc="-5" dirty="0">
                <a:latin typeface="Times New Roman"/>
                <a:cs typeface="Times New Roman"/>
              </a:rPr>
              <a:t> the </a:t>
            </a:r>
            <a:r>
              <a:rPr sz="3200" spc="-785" dirty="0">
                <a:latin typeface="Times New Roman"/>
                <a:cs typeface="Times New Roman"/>
              </a:rPr>
              <a:t> </a:t>
            </a:r>
            <a:r>
              <a:rPr sz="3200" spc="-5" dirty="0">
                <a:latin typeface="Times New Roman"/>
                <a:cs typeface="Times New Roman"/>
              </a:rPr>
              <a:t>surrounding environment, interpret information, </a:t>
            </a:r>
            <a:r>
              <a:rPr sz="3200" dirty="0">
                <a:latin typeface="Times New Roman"/>
                <a:cs typeface="Times New Roman"/>
              </a:rPr>
              <a:t> </a:t>
            </a:r>
            <a:r>
              <a:rPr sz="3200" spc="-5" dirty="0">
                <a:latin typeface="Times New Roman"/>
                <a:cs typeface="Times New Roman"/>
              </a:rPr>
              <a:t>and</a:t>
            </a:r>
            <a:r>
              <a:rPr sz="3200" dirty="0">
                <a:latin typeface="Times New Roman"/>
                <a:cs typeface="Times New Roman"/>
              </a:rPr>
              <a:t> </a:t>
            </a:r>
            <a:r>
              <a:rPr sz="3200" spc="-5" dirty="0">
                <a:latin typeface="Times New Roman"/>
                <a:cs typeface="Times New Roman"/>
              </a:rPr>
              <a:t>provide</a:t>
            </a:r>
            <a:r>
              <a:rPr sz="3200" dirty="0">
                <a:latin typeface="Times New Roman"/>
                <a:cs typeface="Times New Roman"/>
              </a:rPr>
              <a:t> </a:t>
            </a:r>
            <a:r>
              <a:rPr sz="3200" spc="-5" dirty="0">
                <a:latin typeface="Times New Roman"/>
                <a:cs typeface="Times New Roman"/>
              </a:rPr>
              <a:t>assistance</a:t>
            </a:r>
            <a:r>
              <a:rPr sz="3200" spc="20" dirty="0">
                <a:latin typeface="Times New Roman"/>
                <a:cs typeface="Times New Roman"/>
              </a:rPr>
              <a:t> </a:t>
            </a:r>
            <a:r>
              <a:rPr sz="3200" spc="-5" dirty="0">
                <a:latin typeface="Times New Roman"/>
                <a:cs typeface="Times New Roman"/>
              </a:rPr>
              <a:t>to</a:t>
            </a:r>
            <a:r>
              <a:rPr sz="3200" dirty="0">
                <a:latin typeface="Times New Roman"/>
                <a:cs typeface="Times New Roman"/>
              </a:rPr>
              <a:t> the</a:t>
            </a:r>
            <a:r>
              <a:rPr sz="3200" spc="15" dirty="0">
                <a:latin typeface="Times New Roman"/>
                <a:cs typeface="Times New Roman"/>
              </a:rPr>
              <a:t> </a:t>
            </a:r>
            <a:r>
              <a:rPr sz="3200" spc="-30" dirty="0">
                <a:latin typeface="Times New Roman"/>
                <a:cs typeface="Times New Roman"/>
              </a:rPr>
              <a:t>driver.</a:t>
            </a:r>
            <a:endParaRPr sz="3200" dirty="0">
              <a:latin typeface="Times New Roman"/>
              <a:cs typeface="Times New Roman"/>
            </a:endParaRPr>
          </a:p>
          <a:p>
            <a:pPr marL="6439535" marR="96520" indent="-287020" algn="just">
              <a:lnSpc>
                <a:spcPct val="106900"/>
              </a:lnSpc>
              <a:spcBef>
                <a:spcPts val="819"/>
              </a:spcBef>
              <a:buSzPct val="96875"/>
              <a:buFont typeface="Wingdings"/>
              <a:buChar char=""/>
              <a:tabLst>
                <a:tab pos="6517005" algn="l"/>
              </a:tabLst>
            </a:pPr>
            <a:r>
              <a:rPr sz="3200" spc="-10" dirty="0">
                <a:latin typeface="Times New Roman"/>
                <a:cs typeface="Times New Roman"/>
              </a:rPr>
              <a:t>ADAS</a:t>
            </a:r>
            <a:r>
              <a:rPr sz="3200" spc="-5" dirty="0">
                <a:latin typeface="Times New Roman"/>
                <a:cs typeface="Times New Roman"/>
              </a:rPr>
              <a:t> is</a:t>
            </a:r>
            <a:r>
              <a:rPr sz="3200" dirty="0">
                <a:latin typeface="Times New Roman"/>
                <a:cs typeface="Times New Roman"/>
              </a:rPr>
              <a:t> not</a:t>
            </a:r>
            <a:r>
              <a:rPr sz="3200" spc="5" dirty="0">
                <a:latin typeface="Times New Roman"/>
                <a:cs typeface="Times New Roman"/>
              </a:rPr>
              <a:t> </a:t>
            </a:r>
            <a:r>
              <a:rPr sz="3200" dirty="0">
                <a:latin typeface="Times New Roman"/>
                <a:cs typeface="Times New Roman"/>
              </a:rPr>
              <a:t>self-driving</a:t>
            </a:r>
            <a:r>
              <a:rPr sz="3200" spc="5" dirty="0">
                <a:latin typeface="Times New Roman"/>
                <a:cs typeface="Times New Roman"/>
              </a:rPr>
              <a:t> </a:t>
            </a:r>
            <a:r>
              <a:rPr sz="3200" spc="-5" dirty="0">
                <a:latin typeface="Times New Roman"/>
                <a:cs typeface="Times New Roman"/>
              </a:rPr>
              <a:t>technology;</a:t>
            </a:r>
            <a:r>
              <a:rPr sz="3200" dirty="0">
                <a:latin typeface="Times New Roman"/>
                <a:cs typeface="Times New Roman"/>
              </a:rPr>
              <a:t> </a:t>
            </a:r>
            <a:r>
              <a:rPr sz="3200" spc="-5" dirty="0">
                <a:latin typeface="Times New Roman"/>
                <a:cs typeface="Times New Roman"/>
              </a:rPr>
              <a:t>it</a:t>
            </a:r>
            <a:r>
              <a:rPr sz="3200" dirty="0">
                <a:latin typeface="Times New Roman"/>
                <a:cs typeface="Times New Roman"/>
              </a:rPr>
              <a:t> </a:t>
            </a:r>
            <a:r>
              <a:rPr sz="3200" spc="-5" dirty="0">
                <a:latin typeface="Times New Roman"/>
                <a:cs typeface="Times New Roman"/>
              </a:rPr>
              <a:t>still </a:t>
            </a:r>
            <a:r>
              <a:rPr sz="3200" dirty="0">
                <a:latin typeface="Times New Roman"/>
                <a:cs typeface="Times New Roman"/>
              </a:rPr>
              <a:t> </a:t>
            </a:r>
            <a:r>
              <a:rPr sz="3200" spc="-5" dirty="0">
                <a:latin typeface="Times New Roman"/>
                <a:cs typeface="Times New Roman"/>
              </a:rPr>
              <a:t>requires</a:t>
            </a:r>
            <a:r>
              <a:rPr sz="3200" spc="5" dirty="0">
                <a:latin typeface="Times New Roman"/>
                <a:cs typeface="Times New Roman"/>
              </a:rPr>
              <a:t> </a:t>
            </a:r>
            <a:r>
              <a:rPr sz="3200" spc="-10" dirty="0">
                <a:latin typeface="Times New Roman"/>
                <a:cs typeface="Times New Roman"/>
              </a:rPr>
              <a:t>an</a:t>
            </a:r>
            <a:r>
              <a:rPr sz="3200" spc="5" dirty="0">
                <a:latin typeface="Times New Roman"/>
                <a:cs typeface="Times New Roman"/>
              </a:rPr>
              <a:t> </a:t>
            </a:r>
            <a:r>
              <a:rPr sz="3200" spc="-5" dirty="0">
                <a:latin typeface="Times New Roman"/>
                <a:cs typeface="Times New Roman"/>
              </a:rPr>
              <a:t>attentive</a:t>
            </a:r>
            <a:r>
              <a:rPr sz="3200" spc="20" dirty="0">
                <a:latin typeface="Times New Roman"/>
                <a:cs typeface="Times New Roman"/>
              </a:rPr>
              <a:t> </a:t>
            </a:r>
            <a:r>
              <a:rPr sz="3200" spc="-5" dirty="0">
                <a:latin typeface="Times New Roman"/>
                <a:cs typeface="Times New Roman"/>
              </a:rPr>
              <a:t>driver</a:t>
            </a:r>
            <a:r>
              <a:rPr sz="3200" spc="20" dirty="0">
                <a:latin typeface="Times New Roman"/>
                <a:cs typeface="Times New Roman"/>
              </a:rPr>
              <a:t> </a:t>
            </a:r>
            <a:r>
              <a:rPr sz="3200" dirty="0">
                <a:latin typeface="Times New Roman"/>
                <a:cs typeface="Times New Roman"/>
              </a:rPr>
              <a:t>behind</a:t>
            </a:r>
            <a:r>
              <a:rPr sz="3200" spc="-10" dirty="0">
                <a:latin typeface="Times New Roman"/>
                <a:cs typeface="Times New Roman"/>
              </a:rPr>
              <a:t> </a:t>
            </a:r>
            <a:r>
              <a:rPr sz="3200" spc="-5" dirty="0">
                <a:latin typeface="Times New Roman"/>
                <a:cs typeface="Times New Roman"/>
              </a:rPr>
              <a:t>the</a:t>
            </a:r>
            <a:r>
              <a:rPr sz="3200" spc="-10" dirty="0">
                <a:latin typeface="Times New Roman"/>
                <a:cs typeface="Times New Roman"/>
              </a:rPr>
              <a:t> </a:t>
            </a:r>
            <a:r>
              <a:rPr sz="3200" spc="-5" dirty="0">
                <a:latin typeface="Times New Roman"/>
                <a:cs typeface="Times New Roman"/>
              </a:rPr>
              <a:t>wheel.</a:t>
            </a:r>
            <a:endParaRPr sz="3200" dirty="0">
              <a:latin typeface="Times New Roman"/>
              <a:cs typeface="Times New Roman"/>
            </a:endParaRPr>
          </a:p>
          <a:p>
            <a:pPr>
              <a:lnSpc>
                <a:spcPct val="100000"/>
              </a:lnSpc>
              <a:spcBef>
                <a:spcPts val="15"/>
              </a:spcBef>
            </a:pPr>
            <a:endParaRPr sz="3700" dirty="0">
              <a:latin typeface="Times New Roman"/>
              <a:cs typeface="Times New Roman"/>
            </a:endParaRPr>
          </a:p>
          <a:p>
            <a:pPr marL="469900" indent="-457200">
              <a:lnSpc>
                <a:spcPct val="100000"/>
              </a:lnSpc>
              <a:buFont typeface="Wingdings"/>
              <a:buChar char=""/>
              <a:tabLst>
                <a:tab pos="469265" algn="l"/>
                <a:tab pos="469900" algn="l"/>
              </a:tabLst>
            </a:pPr>
            <a:r>
              <a:rPr sz="2800" b="1" i="1" spc="5" dirty="0">
                <a:latin typeface="Times New Roman"/>
                <a:cs typeface="Times New Roman"/>
              </a:rPr>
              <a:t>IS </a:t>
            </a:r>
            <a:r>
              <a:rPr sz="2800" b="1" i="1" spc="10" dirty="0">
                <a:latin typeface="Times New Roman"/>
                <a:cs typeface="Times New Roman"/>
              </a:rPr>
              <a:t>16722</a:t>
            </a:r>
            <a:r>
              <a:rPr sz="2800" b="1" i="1" spc="-75" dirty="0">
                <a:latin typeface="Times New Roman"/>
                <a:cs typeface="Times New Roman"/>
              </a:rPr>
              <a:t> </a:t>
            </a:r>
            <a:r>
              <a:rPr sz="2800" i="1" spc="5" dirty="0">
                <a:latin typeface="Times New Roman"/>
                <a:cs typeface="Times New Roman"/>
              </a:rPr>
              <a:t>Radio</a:t>
            </a:r>
            <a:r>
              <a:rPr sz="2800" i="1" spc="-40" dirty="0">
                <a:latin typeface="Times New Roman"/>
                <a:cs typeface="Times New Roman"/>
              </a:rPr>
              <a:t> </a:t>
            </a:r>
            <a:r>
              <a:rPr sz="2800" i="1" spc="-10" dirty="0">
                <a:latin typeface="Times New Roman"/>
                <a:cs typeface="Times New Roman"/>
              </a:rPr>
              <a:t>Frequency</a:t>
            </a:r>
            <a:r>
              <a:rPr sz="2800" i="1" spc="-65" dirty="0">
                <a:latin typeface="Times New Roman"/>
                <a:cs typeface="Times New Roman"/>
              </a:rPr>
              <a:t> </a:t>
            </a:r>
            <a:r>
              <a:rPr sz="2800" i="1" dirty="0">
                <a:latin typeface="Times New Roman"/>
                <a:cs typeface="Times New Roman"/>
              </a:rPr>
              <a:t>Identification</a:t>
            </a:r>
            <a:r>
              <a:rPr sz="2800" i="1" spc="-65" dirty="0">
                <a:latin typeface="Times New Roman"/>
                <a:cs typeface="Times New Roman"/>
              </a:rPr>
              <a:t> </a:t>
            </a:r>
            <a:r>
              <a:rPr sz="2800" i="1" dirty="0">
                <a:latin typeface="Times New Roman"/>
                <a:cs typeface="Times New Roman"/>
              </a:rPr>
              <a:t>(RFID)</a:t>
            </a:r>
            <a:r>
              <a:rPr sz="2800" i="1" spc="20" dirty="0">
                <a:latin typeface="Times New Roman"/>
                <a:cs typeface="Times New Roman"/>
              </a:rPr>
              <a:t> </a:t>
            </a:r>
            <a:r>
              <a:rPr sz="2800" i="1" spc="5" dirty="0">
                <a:latin typeface="Times New Roman"/>
                <a:cs typeface="Times New Roman"/>
              </a:rPr>
              <a:t>System</a:t>
            </a:r>
            <a:r>
              <a:rPr sz="2800" i="1" spc="-55" dirty="0">
                <a:latin typeface="Times New Roman"/>
                <a:cs typeface="Times New Roman"/>
              </a:rPr>
              <a:t> </a:t>
            </a:r>
            <a:r>
              <a:rPr sz="2800" i="1" dirty="0">
                <a:latin typeface="Times New Roman"/>
                <a:cs typeface="Times New Roman"/>
              </a:rPr>
              <a:t>forAutomotive</a:t>
            </a:r>
            <a:r>
              <a:rPr sz="2800" i="1" spc="-50" dirty="0">
                <a:latin typeface="Times New Roman"/>
                <a:cs typeface="Times New Roman"/>
              </a:rPr>
              <a:t> </a:t>
            </a:r>
            <a:r>
              <a:rPr sz="2800" i="1" spc="-5" dirty="0">
                <a:latin typeface="Times New Roman"/>
                <a:cs typeface="Times New Roman"/>
              </a:rPr>
              <a:t>Applications</a:t>
            </a:r>
            <a:r>
              <a:rPr sz="2800" i="1" spc="-50" dirty="0">
                <a:latin typeface="Times New Roman"/>
                <a:cs typeface="Times New Roman"/>
              </a:rPr>
              <a:t> </a:t>
            </a:r>
            <a:r>
              <a:rPr sz="2800" i="1" spc="-5" dirty="0">
                <a:latin typeface="Times New Roman"/>
                <a:cs typeface="Times New Roman"/>
              </a:rPr>
              <a:t>-Specification</a:t>
            </a:r>
            <a:endParaRPr sz="2800" dirty="0">
              <a:latin typeface="Times New Roman"/>
              <a:cs typeface="Times New Roman"/>
            </a:endParaRPr>
          </a:p>
          <a:p>
            <a:pPr marL="469900" indent="-457200">
              <a:lnSpc>
                <a:spcPct val="100000"/>
              </a:lnSpc>
              <a:spcBef>
                <a:spcPts val="1035"/>
              </a:spcBef>
              <a:buFont typeface="Wingdings"/>
              <a:buChar char=""/>
              <a:tabLst>
                <a:tab pos="469265" algn="l"/>
                <a:tab pos="469900" algn="l"/>
              </a:tabLst>
            </a:pPr>
            <a:r>
              <a:rPr sz="2800" b="1" i="1" spc="5" dirty="0">
                <a:latin typeface="Times New Roman"/>
                <a:cs typeface="Times New Roman"/>
              </a:rPr>
              <a:t>IS </a:t>
            </a:r>
            <a:r>
              <a:rPr sz="2800" b="1" i="1" spc="10" dirty="0">
                <a:latin typeface="Times New Roman"/>
                <a:cs typeface="Times New Roman"/>
              </a:rPr>
              <a:t>16833</a:t>
            </a:r>
            <a:r>
              <a:rPr sz="2800" b="1" i="1" spc="-85" dirty="0">
                <a:latin typeface="Times New Roman"/>
                <a:cs typeface="Times New Roman"/>
              </a:rPr>
              <a:t> </a:t>
            </a:r>
            <a:r>
              <a:rPr sz="2800" i="1" spc="5" dirty="0">
                <a:latin typeface="Times New Roman"/>
                <a:cs typeface="Times New Roman"/>
              </a:rPr>
              <a:t>Automotive</a:t>
            </a:r>
            <a:r>
              <a:rPr sz="2800" i="1" spc="-90" dirty="0">
                <a:latin typeface="Times New Roman"/>
                <a:cs typeface="Times New Roman"/>
              </a:rPr>
              <a:t> </a:t>
            </a:r>
            <a:r>
              <a:rPr sz="2800" i="1" spc="-15" dirty="0">
                <a:latin typeface="Times New Roman"/>
                <a:cs typeface="Times New Roman"/>
              </a:rPr>
              <a:t>Tracking</a:t>
            </a:r>
            <a:r>
              <a:rPr sz="2800" i="1" spc="-65" dirty="0">
                <a:latin typeface="Times New Roman"/>
                <a:cs typeface="Times New Roman"/>
              </a:rPr>
              <a:t> </a:t>
            </a:r>
            <a:r>
              <a:rPr sz="2800" i="1" dirty="0">
                <a:latin typeface="Times New Roman"/>
                <a:cs typeface="Times New Roman"/>
              </a:rPr>
              <a:t>Device</a:t>
            </a:r>
            <a:r>
              <a:rPr sz="2800" i="1" spc="-45" dirty="0">
                <a:latin typeface="Times New Roman"/>
                <a:cs typeface="Times New Roman"/>
              </a:rPr>
              <a:t> </a:t>
            </a:r>
            <a:r>
              <a:rPr sz="2800" i="1" spc="-20" dirty="0">
                <a:latin typeface="Times New Roman"/>
                <a:cs typeface="Times New Roman"/>
              </a:rPr>
              <a:t>(ATD)</a:t>
            </a:r>
            <a:r>
              <a:rPr sz="2800" i="1" spc="15" dirty="0">
                <a:latin typeface="Times New Roman"/>
                <a:cs typeface="Times New Roman"/>
              </a:rPr>
              <a:t> </a:t>
            </a:r>
            <a:r>
              <a:rPr sz="2800" i="1" spc="10" dirty="0">
                <a:latin typeface="Times New Roman"/>
                <a:cs typeface="Times New Roman"/>
              </a:rPr>
              <a:t>and</a:t>
            </a:r>
            <a:r>
              <a:rPr sz="2800" i="1" spc="-40" dirty="0">
                <a:latin typeface="Times New Roman"/>
                <a:cs typeface="Times New Roman"/>
              </a:rPr>
              <a:t> </a:t>
            </a:r>
            <a:r>
              <a:rPr sz="2800" i="1" dirty="0">
                <a:latin typeface="Times New Roman"/>
                <a:cs typeface="Times New Roman"/>
              </a:rPr>
              <a:t>Integrated</a:t>
            </a:r>
            <a:r>
              <a:rPr sz="2800" i="1" spc="-5" dirty="0">
                <a:latin typeface="Times New Roman"/>
                <a:cs typeface="Times New Roman"/>
              </a:rPr>
              <a:t> </a:t>
            </a:r>
            <a:r>
              <a:rPr sz="2800" i="1" dirty="0">
                <a:latin typeface="Times New Roman"/>
                <a:cs typeface="Times New Roman"/>
              </a:rPr>
              <a:t>Systems</a:t>
            </a:r>
            <a:endParaRPr sz="2800" dirty="0">
              <a:latin typeface="Times New Roman"/>
              <a:cs typeface="Times New Roman"/>
            </a:endParaRPr>
          </a:p>
          <a:p>
            <a:pPr marL="469900" indent="-457200">
              <a:lnSpc>
                <a:spcPct val="100000"/>
              </a:lnSpc>
              <a:spcBef>
                <a:spcPts val="1055"/>
              </a:spcBef>
              <a:buFont typeface="Wingdings"/>
              <a:buChar char=""/>
              <a:tabLst>
                <a:tab pos="469265" algn="l"/>
                <a:tab pos="469900" algn="l"/>
              </a:tabLst>
            </a:pPr>
            <a:r>
              <a:rPr sz="2800" b="1" i="1" spc="5" dirty="0">
                <a:latin typeface="Times New Roman"/>
                <a:cs typeface="Times New Roman"/>
              </a:rPr>
              <a:t>IS </a:t>
            </a:r>
            <a:r>
              <a:rPr sz="2800" b="1" i="1" spc="10" dirty="0">
                <a:latin typeface="Times New Roman"/>
                <a:cs typeface="Times New Roman"/>
              </a:rPr>
              <a:t>17270</a:t>
            </a:r>
            <a:r>
              <a:rPr sz="2800" b="1" i="1" spc="-90" dirty="0">
                <a:latin typeface="Times New Roman"/>
                <a:cs typeface="Times New Roman"/>
              </a:rPr>
              <a:t> </a:t>
            </a:r>
            <a:r>
              <a:rPr sz="2800" i="1" dirty="0">
                <a:latin typeface="Times New Roman"/>
                <a:cs typeface="Times New Roman"/>
              </a:rPr>
              <a:t>Intelligent</a:t>
            </a:r>
            <a:r>
              <a:rPr sz="2800" i="1" spc="-85" dirty="0">
                <a:latin typeface="Times New Roman"/>
                <a:cs typeface="Times New Roman"/>
              </a:rPr>
              <a:t> </a:t>
            </a:r>
            <a:r>
              <a:rPr sz="2800" i="1" spc="-10" dirty="0">
                <a:latin typeface="Times New Roman"/>
                <a:cs typeface="Times New Roman"/>
              </a:rPr>
              <a:t>Transport </a:t>
            </a:r>
            <a:r>
              <a:rPr sz="2800" i="1" dirty="0">
                <a:latin typeface="Times New Roman"/>
                <a:cs typeface="Times New Roman"/>
              </a:rPr>
              <a:t>Systems</a:t>
            </a:r>
            <a:r>
              <a:rPr sz="2800" i="1" spc="-15" dirty="0">
                <a:latin typeface="Times New Roman"/>
                <a:cs typeface="Times New Roman"/>
              </a:rPr>
              <a:t> </a:t>
            </a:r>
            <a:r>
              <a:rPr sz="2800" i="1" dirty="0">
                <a:latin typeface="Times New Roman"/>
                <a:cs typeface="Times New Roman"/>
              </a:rPr>
              <a:t>(</a:t>
            </a:r>
            <a:r>
              <a:rPr sz="2800" i="1" spc="-50" dirty="0">
                <a:latin typeface="Times New Roman"/>
                <a:cs typeface="Times New Roman"/>
              </a:rPr>
              <a:t> </a:t>
            </a:r>
            <a:r>
              <a:rPr sz="2800" i="1" dirty="0">
                <a:latin typeface="Times New Roman"/>
                <a:cs typeface="Times New Roman"/>
              </a:rPr>
              <a:t>ITS</a:t>
            </a:r>
            <a:r>
              <a:rPr sz="2800" i="1" spc="-15" dirty="0">
                <a:latin typeface="Times New Roman"/>
                <a:cs typeface="Times New Roman"/>
              </a:rPr>
              <a:t> </a:t>
            </a:r>
            <a:r>
              <a:rPr sz="2800" i="1" dirty="0">
                <a:latin typeface="Times New Roman"/>
                <a:cs typeface="Times New Roman"/>
              </a:rPr>
              <a:t>)</a:t>
            </a:r>
            <a:r>
              <a:rPr sz="2800" i="1" spc="20" dirty="0">
                <a:latin typeface="Times New Roman"/>
                <a:cs typeface="Times New Roman"/>
              </a:rPr>
              <a:t> </a:t>
            </a:r>
            <a:r>
              <a:rPr sz="2800" i="1" dirty="0">
                <a:latin typeface="Times New Roman"/>
                <a:cs typeface="Times New Roman"/>
              </a:rPr>
              <a:t>:</a:t>
            </a:r>
            <a:r>
              <a:rPr sz="2800" i="1" spc="5" dirty="0">
                <a:latin typeface="Times New Roman"/>
                <a:cs typeface="Times New Roman"/>
              </a:rPr>
              <a:t> Reverse</a:t>
            </a:r>
            <a:r>
              <a:rPr sz="2800" i="1" spc="-65" dirty="0">
                <a:latin typeface="Times New Roman"/>
                <a:cs typeface="Times New Roman"/>
              </a:rPr>
              <a:t> </a:t>
            </a:r>
            <a:r>
              <a:rPr sz="2800" i="1" spc="5" dirty="0">
                <a:latin typeface="Times New Roman"/>
                <a:cs typeface="Times New Roman"/>
              </a:rPr>
              <a:t>Parking</a:t>
            </a:r>
            <a:r>
              <a:rPr sz="2800" i="1" spc="-110" dirty="0">
                <a:latin typeface="Times New Roman"/>
                <a:cs typeface="Times New Roman"/>
              </a:rPr>
              <a:t> </a:t>
            </a:r>
            <a:r>
              <a:rPr sz="2800" i="1" dirty="0">
                <a:latin typeface="Times New Roman"/>
                <a:cs typeface="Times New Roman"/>
              </a:rPr>
              <a:t>Alert</a:t>
            </a:r>
            <a:r>
              <a:rPr sz="2800" i="1" spc="-40" dirty="0">
                <a:latin typeface="Times New Roman"/>
                <a:cs typeface="Times New Roman"/>
              </a:rPr>
              <a:t> </a:t>
            </a:r>
            <a:r>
              <a:rPr sz="2800" i="1" spc="5" dirty="0">
                <a:latin typeface="Times New Roman"/>
                <a:cs typeface="Times New Roman"/>
              </a:rPr>
              <a:t>System</a:t>
            </a:r>
            <a:r>
              <a:rPr sz="2800" i="1" spc="-80" dirty="0">
                <a:latin typeface="Times New Roman"/>
                <a:cs typeface="Times New Roman"/>
              </a:rPr>
              <a:t> </a:t>
            </a:r>
            <a:r>
              <a:rPr sz="2800" i="1" dirty="0">
                <a:latin typeface="Times New Roman"/>
                <a:cs typeface="Times New Roman"/>
              </a:rPr>
              <a:t>(</a:t>
            </a:r>
            <a:r>
              <a:rPr sz="2800" i="1" spc="20" dirty="0">
                <a:latin typeface="Times New Roman"/>
                <a:cs typeface="Times New Roman"/>
              </a:rPr>
              <a:t> </a:t>
            </a:r>
            <a:r>
              <a:rPr sz="2800" i="1" spc="-100" dirty="0">
                <a:latin typeface="Times New Roman"/>
                <a:cs typeface="Times New Roman"/>
              </a:rPr>
              <a:t>RPAS</a:t>
            </a:r>
            <a:r>
              <a:rPr sz="2800" i="1" spc="15" dirty="0">
                <a:latin typeface="Times New Roman"/>
                <a:cs typeface="Times New Roman"/>
              </a:rPr>
              <a:t> </a:t>
            </a:r>
            <a:r>
              <a:rPr sz="2800" i="1" dirty="0">
                <a:latin typeface="Times New Roman"/>
                <a:cs typeface="Times New Roman"/>
              </a:rPr>
              <a:t>)</a:t>
            </a:r>
            <a:endParaRPr sz="2800" dirty="0">
              <a:latin typeface="Times New Roman"/>
              <a:cs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7203185" y="350977"/>
            <a:ext cx="6877684" cy="512445"/>
          </a:xfrm>
          <a:prstGeom prst="rect">
            <a:avLst/>
          </a:prstGeom>
        </p:spPr>
        <p:txBody>
          <a:bodyPr vert="horz" wrap="square" lIns="0" tIns="12065" rIns="0" bIns="0" rtlCol="0">
            <a:spAutoFit/>
          </a:bodyPr>
          <a:lstStyle/>
          <a:p>
            <a:pPr marL="12700">
              <a:lnSpc>
                <a:spcPct val="100000"/>
              </a:lnSpc>
              <a:spcBef>
                <a:spcPts val="95"/>
              </a:spcBef>
            </a:pPr>
            <a:r>
              <a:rPr sz="3200" spc="-10" dirty="0">
                <a:solidFill>
                  <a:srgbClr val="466ED5"/>
                </a:solidFill>
              </a:rPr>
              <a:t>CORE</a:t>
            </a:r>
            <a:r>
              <a:rPr sz="3200" spc="15" dirty="0">
                <a:solidFill>
                  <a:srgbClr val="466ED5"/>
                </a:solidFill>
              </a:rPr>
              <a:t> </a:t>
            </a:r>
            <a:r>
              <a:rPr sz="3200" spc="-15" dirty="0">
                <a:solidFill>
                  <a:srgbClr val="466ED5"/>
                </a:solidFill>
              </a:rPr>
              <a:t>FUNCTIONALITIES</a:t>
            </a:r>
            <a:r>
              <a:rPr sz="3200" spc="114" dirty="0">
                <a:solidFill>
                  <a:srgbClr val="466ED5"/>
                </a:solidFill>
              </a:rPr>
              <a:t> </a:t>
            </a:r>
            <a:r>
              <a:rPr sz="3200" spc="-15" dirty="0">
                <a:solidFill>
                  <a:srgbClr val="466ED5"/>
                </a:solidFill>
              </a:rPr>
              <a:t>OF</a:t>
            </a:r>
            <a:r>
              <a:rPr sz="3200" spc="-110" dirty="0">
                <a:solidFill>
                  <a:srgbClr val="466ED5"/>
                </a:solidFill>
              </a:rPr>
              <a:t> </a:t>
            </a:r>
            <a:r>
              <a:rPr sz="3200" spc="-35" dirty="0">
                <a:solidFill>
                  <a:srgbClr val="466ED5"/>
                </a:solidFill>
              </a:rPr>
              <a:t>ADAS</a:t>
            </a:r>
            <a:endParaRPr sz="3200"/>
          </a:p>
        </p:txBody>
      </p:sp>
      <p:pic>
        <p:nvPicPr>
          <p:cNvPr id="4" name="object 4"/>
          <p:cNvPicPr/>
          <p:nvPr/>
        </p:nvPicPr>
        <p:blipFill>
          <a:blip r:embed="rId3" cstate="print"/>
          <a:stretch>
            <a:fillRect/>
          </a:stretch>
        </p:blipFill>
        <p:spPr>
          <a:xfrm>
            <a:off x="0" y="0"/>
            <a:ext cx="6882383" cy="8229596"/>
          </a:xfrm>
          <a:prstGeom prst="rect">
            <a:avLst/>
          </a:prstGeom>
        </p:spPr>
      </p:pic>
      <p:sp>
        <p:nvSpPr>
          <p:cNvPr id="5" name="object 5"/>
          <p:cNvSpPr txBox="1"/>
          <p:nvPr/>
        </p:nvSpPr>
        <p:spPr>
          <a:xfrm>
            <a:off x="7094601" y="1757359"/>
            <a:ext cx="7343775" cy="5712460"/>
          </a:xfrm>
          <a:prstGeom prst="rect">
            <a:avLst/>
          </a:prstGeom>
        </p:spPr>
        <p:txBody>
          <a:bodyPr vert="horz" wrap="square" lIns="0" tIns="12700" rIns="0" bIns="0" rtlCol="0">
            <a:spAutoFit/>
          </a:bodyPr>
          <a:lstStyle/>
          <a:p>
            <a:pPr marL="12700" marR="6985" algn="just">
              <a:lnSpc>
                <a:spcPct val="107200"/>
              </a:lnSpc>
              <a:spcBef>
                <a:spcPts val="100"/>
              </a:spcBef>
            </a:pPr>
            <a:r>
              <a:rPr sz="2800" b="1" dirty="0">
                <a:latin typeface="Times New Roman"/>
                <a:cs typeface="Times New Roman"/>
              </a:rPr>
              <a:t>Driver</a:t>
            </a:r>
            <a:r>
              <a:rPr sz="2800" b="1" spc="5" dirty="0">
                <a:latin typeface="Times New Roman"/>
                <a:cs typeface="Times New Roman"/>
              </a:rPr>
              <a:t> </a:t>
            </a:r>
            <a:r>
              <a:rPr sz="2800" b="1" spc="-5" dirty="0">
                <a:latin typeface="Times New Roman"/>
                <a:cs typeface="Times New Roman"/>
              </a:rPr>
              <a:t>Assistance</a:t>
            </a:r>
            <a:r>
              <a:rPr sz="2800" b="1" dirty="0">
                <a:latin typeface="Times New Roman"/>
                <a:cs typeface="Times New Roman"/>
              </a:rPr>
              <a:t> </a:t>
            </a:r>
            <a:r>
              <a:rPr sz="2800" b="1" spc="-5" dirty="0">
                <a:latin typeface="Times New Roman"/>
                <a:cs typeface="Times New Roman"/>
              </a:rPr>
              <a:t>Systems:</a:t>
            </a:r>
            <a:r>
              <a:rPr sz="2800" b="1" dirty="0">
                <a:latin typeface="Times New Roman"/>
                <a:cs typeface="Times New Roman"/>
              </a:rPr>
              <a:t> </a:t>
            </a:r>
            <a:r>
              <a:rPr sz="2800" spc="-5" dirty="0">
                <a:latin typeface="Times New Roman"/>
                <a:cs typeface="Times New Roman"/>
              </a:rPr>
              <a:t>These</a:t>
            </a:r>
            <a:r>
              <a:rPr sz="2800" dirty="0">
                <a:latin typeface="Times New Roman"/>
                <a:cs typeface="Times New Roman"/>
              </a:rPr>
              <a:t> </a:t>
            </a:r>
            <a:r>
              <a:rPr sz="2800" spc="-5" dirty="0">
                <a:latin typeface="Times New Roman"/>
                <a:cs typeface="Times New Roman"/>
              </a:rPr>
              <a:t>features </a:t>
            </a:r>
            <a:r>
              <a:rPr sz="2800" spc="-685" dirty="0">
                <a:latin typeface="Times New Roman"/>
                <a:cs typeface="Times New Roman"/>
              </a:rPr>
              <a:t> </a:t>
            </a:r>
            <a:r>
              <a:rPr sz="2800" spc="-5" dirty="0">
                <a:latin typeface="Times New Roman"/>
                <a:cs typeface="Times New Roman"/>
              </a:rPr>
              <a:t>provide </a:t>
            </a:r>
            <a:r>
              <a:rPr sz="2800" spc="-10" dirty="0">
                <a:latin typeface="Times New Roman"/>
                <a:cs typeface="Times New Roman"/>
              </a:rPr>
              <a:t>real-time </a:t>
            </a:r>
            <a:r>
              <a:rPr sz="2800" spc="-5" dirty="0">
                <a:latin typeface="Times New Roman"/>
                <a:cs typeface="Times New Roman"/>
              </a:rPr>
              <a:t>information and </a:t>
            </a:r>
            <a:r>
              <a:rPr sz="2800" spc="-10" dirty="0">
                <a:latin typeface="Times New Roman"/>
                <a:cs typeface="Times New Roman"/>
              </a:rPr>
              <a:t>alerts </a:t>
            </a:r>
            <a:r>
              <a:rPr sz="2800" spc="5" dirty="0">
                <a:latin typeface="Times New Roman"/>
                <a:cs typeface="Times New Roman"/>
              </a:rPr>
              <a:t>to </a:t>
            </a:r>
            <a:r>
              <a:rPr sz="2800" spc="-5" dirty="0">
                <a:latin typeface="Times New Roman"/>
                <a:cs typeface="Times New Roman"/>
              </a:rPr>
              <a:t>enhance </a:t>
            </a:r>
            <a:r>
              <a:rPr sz="2800" spc="-685" dirty="0">
                <a:latin typeface="Times New Roman"/>
                <a:cs typeface="Times New Roman"/>
              </a:rPr>
              <a:t> </a:t>
            </a:r>
            <a:r>
              <a:rPr sz="2800" spc="5" dirty="0">
                <a:latin typeface="Times New Roman"/>
                <a:cs typeface="Times New Roman"/>
              </a:rPr>
              <a:t>driver</a:t>
            </a:r>
            <a:r>
              <a:rPr sz="2800" spc="-50" dirty="0">
                <a:latin typeface="Times New Roman"/>
                <a:cs typeface="Times New Roman"/>
              </a:rPr>
              <a:t> </a:t>
            </a:r>
            <a:r>
              <a:rPr sz="2800" dirty="0">
                <a:latin typeface="Times New Roman"/>
                <a:cs typeface="Times New Roman"/>
              </a:rPr>
              <a:t>awareness.</a:t>
            </a:r>
            <a:r>
              <a:rPr sz="2800" spc="-60" dirty="0">
                <a:latin typeface="Times New Roman"/>
                <a:cs typeface="Times New Roman"/>
              </a:rPr>
              <a:t> </a:t>
            </a:r>
            <a:r>
              <a:rPr sz="2800" dirty="0">
                <a:latin typeface="Times New Roman"/>
                <a:cs typeface="Times New Roman"/>
              </a:rPr>
              <a:t>They</a:t>
            </a:r>
            <a:r>
              <a:rPr sz="2800" spc="-15" dirty="0">
                <a:latin typeface="Times New Roman"/>
                <a:cs typeface="Times New Roman"/>
              </a:rPr>
              <a:t> </a:t>
            </a:r>
            <a:r>
              <a:rPr sz="2800" dirty="0">
                <a:latin typeface="Times New Roman"/>
                <a:cs typeface="Times New Roman"/>
              </a:rPr>
              <a:t>include:</a:t>
            </a:r>
            <a:endParaRPr sz="2800">
              <a:latin typeface="Times New Roman"/>
              <a:cs typeface="Times New Roman"/>
            </a:endParaRPr>
          </a:p>
          <a:p>
            <a:pPr>
              <a:lnSpc>
                <a:spcPct val="100000"/>
              </a:lnSpc>
              <a:spcBef>
                <a:spcPts val="50"/>
              </a:spcBef>
            </a:pPr>
            <a:endParaRPr sz="3100">
              <a:latin typeface="Times New Roman"/>
              <a:cs typeface="Times New Roman"/>
            </a:endParaRPr>
          </a:p>
          <a:p>
            <a:pPr marL="469900" marR="7620" indent="-457834" algn="just">
              <a:lnSpc>
                <a:spcPct val="106800"/>
              </a:lnSpc>
              <a:buSzPct val="35714"/>
              <a:buFont typeface="Wingdings"/>
              <a:buChar char=""/>
              <a:tabLst>
                <a:tab pos="469900" algn="l"/>
                <a:tab pos="470534" algn="l"/>
              </a:tabLst>
            </a:pPr>
            <a:r>
              <a:rPr sz="2800" b="1" spc="5" dirty="0">
                <a:latin typeface="Times New Roman"/>
                <a:cs typeface="Times New Roman"/>
              </a:rPr>
              <a:t>Lane</a:t>
            </a:r>
            <a:r>
              <a:rPr sz="2800" b="1" spc="10" dirty="0">
                <a:latin typeface="Times New Roman"/>
                <a:cs typeface="Times New Roman"/>
              </a:rPr>
              <a:t> </a:t>
            </a:r>
            <a:r>
              <a:rPr sz="2800" b="1" spc="-5" dirty="0">
                <a:latin typeface="Times New Roman"/>
                <a:cs typeface="Times New Roman"/>
              </a:rPr>
              <a:t>Departure</a:t>
            </a:r>
            <a:r>
              <a:rPr sz="2800" b="1" dirty="0">
                <a:latin typeface="Times New Roman"/>
                <a:cs typeface="Times New Roman"/>
              </a:rPr>
              <a:t> </a:t>
            </a:r>
            <a:r>
              <a:rPr sz="2800" b="1" spc="-5" dirty="0">
                <a:latin typeface="Times New Roman"/>
                <a:cs typeface="Times New Roman"/>
              </a:rPr>
              <a:t>Warning</a:t>
            </a:r>
            <a:r>
              <a:rPr sz="2800" b="1" dirty="0">
                <a:latin typeface="Times New Roman"/>
                <a:cs typeface="Times New Roman"/>
              </a:rPr>
              <a:t> (LDW):</a:t>
            </a:r>
            <a:r>
              <a:rPr sz="2800" b="1" spc="5" dirty="0">
                <a:latin typeface="Times New Roman"/>
                <a:cs typeface="Times New Roman"/>
              </a:rPr>
              <a:t> </a:t>
            </a:r>
            <a:r>
              <a:rPr sz="2800" spc="-5" dirty="0">
                <a:latin typeface="Times New Roman"/>
                <a:cs typeface="Times New Roman"/>
              </a:rPr>
              <a:t>Alerts </a:t>
            </a:r>
            <a:r>
              <a:rPr sz="2800" spc="-685" dirty="0">
                <a:latin typeface="Times New Roman"/>
                <a:cs typeface="Times New Roman"/>
              </a:rPr>
              <a:t> </a:t>
            </a:r>
            <a:r>
              <a:rPr sz="2800" dirty="0">
                <a:latin typeface="Times New Roman"/>
                <a:cs typeface="Times New Roman"/>
              </a:rPr>
              <a:t>driver </a:t>
            </a:r>
            <a:r>
              <a:rPr sz="2800" spc="5" dirty="0">
                <a:latin typeface="Times New Roman"/>
                <a:cs typeface="Times New Roman"/>
              </a:rPr>
              <a:t>if </a:t>
            </a:r>
            <a:r>
              <a:rPr sz="2800" spc="-5" dirty="0">
                <a:latin typeface="Times New Roman"/>
                <a:cs typeface="Times New Roman"/>
              </a:rPr>
              <a:t>the </a:t>
            </a:r>
            <a:r>
              <a:rPr sz="2800" spc="-10" dirty="0">
                <a:latin typeface="Times New Roman"/>
                <a:cs typeface="Times New Roman"/>
              </a:rPr>
              <a:t>car </a:t>
            </a:r>
            <a:r>
              <a:rPr sz="2800" spc="-5" dirty="0">
                <a:latin typeface="Times New Roman"/>
                <a:cs typeface="Times New Roman"/>
              </a:rPr>
              <a:t>unintentionally </a:t>
            </a:r>
            <a:r>
              <a:rPr sz="2800" dirty="0">
                <a:latin typeface="Times New Roman"/>
                <a:cs typeface="Times New Roman"/>
              </a:rPr>
              <a:t>drifts out </a:t>
            </a:r>
            <a:r>
              <a:rPr sz="2800" spc="5" dirty="0">
                <a:latin typeface="Times New Roman"/>
                <a:cs typeface="Times New Roman"/>
              </a:rPr>
              <a:t>of </a:t>
            </a:r>
            <a:r>
              <a:rPr sz="2800" spc="-5" dirty="0">
                <a:latin typeface="Times New Roman"/>
                <a:cs typeface="Times New Roman"/>
              </a:rPr>
              <a:t>its </a:t>
            </a:r>
            <a:r>
              <a:rPr sz="2800" dirty="0">
                <a:latin typeface="Times New Roman"/>
                <a:cs typeface="Times New Roman"/>
              </a:rPr>
              <a:t> </a:t>
            </a:r>
            <a:r>
              <a:rPr sz="2800" spc="5" dirty="0">
                <a:latin typeface="Times New Roman"/>
                <a:cs typeface="Times New Roman"/>
              </a:rPr>
              <a:t>lane.</a:t>
            </a:r>
            <a:endParaRPr sz="2800">
              <a:latin typeface="Times New Roman"/>
              <a:cs typeface="Times New Roman"/>
            </a:endParaRPr>
          </a:p>
          <a:p>
            <a:pPr marL="469900" marR="5080" indent="-457834" algn="just">
              <a:lnSpc>
                <a:spcPct val="107200"/>
              </a:lnSpc>
              <a:spcBef>
                <a:spcPts val="790"/>
              </a:spcBef>
              <a:buSzPct val="35714"/>
              <a:buFont typeface="Wingdings"/>
              <a:buChar char=""/>
              <a:tabLst>
                <a:tab pos="469900" algn="l"/>
                <a:tab pos="470534" algn="l"/>
              </a:tabLst>
            </a:pPr>
            <a:r>
              <a:rPr sz="2800" b="1" dirty="0">
                <a:latin typeface="Times New Roman"/>
                <a:cs typeface="Times New Roman"/>
              </a:rPr>
              <a:t>Blind Spot </a:t>
            </a:r>
            <a:r>
              <a:rPr sz="2800" b="1" spc="-5" dirty="0">
                <a:latin typeface="Times New Roman"/>
                <a:cs typeface="Times New Roman"/>
              </a:rPr>
              <a:t>Detection </a:t>
            </a:r>
            <a:r>
              <a:rPr sz="2800" b="1" dirty="0">
                <a:latin typeface="Times New Roman"/>
                <a:cs typeface="Times New Roman"/>
              </a:rPr>
              <a:t>(BSD): </a:t>
            </a:r>
            <a:r>
              <a:rPr sz="2800" spc="-5" dirty="0">
                <a:latin typeface="Times New Roman"/>
                <a:cs typeface="Times New Roman"/>
              </a:rPr>
              <a:t>Warns driver </a:t>
            </a:r>
            <a:r>
              <a:rPr sz="2800" spc="10" dirty="0">
                <a:latin typeface="Times New Roman"/>
                <a:cs typeface="Times New Roman"/>
              </a:rPr>
              <a:t>of </a:t>
            </a:r>
            <a:r>
              <a:rPr sz="2800" spc="15" dirty="0">
                <a:latin typeface="Times New Roman"/>
                <a:cs typeface="Times New Roman"/>
              </a:rPr>
              <a:t> </a:t>
            </a:r>
            <a:r>
              <a:rPr sz="2800" dirty="0">
                <a:latin typeface="Times New Roman"/>
                <a:cs typeface="Times New Roman"/>
              </a:rPr>
              <a:t>vehicles</a:t>
            </a:r>
            <a:r>
              <a:rPr sz="2800" spc="-85" dirty="0">
                <a:latin typeface="Times New Roman"/>
                <a:cs typeface="Times New Roman"/>
              </a:rPr>
              <a:t> </a:t>
            </a:r>
            <a:r>
              <a:rPr sz="2800" spc="5" dirty="0">
                <a:latin typeface="Times New Roman"/>
                <a:cs typeface="Times New Roman"/>
              </a:rPr>
              <a:t>in</a:t>
            </a:r>
            <a:r>
              <a:rPr sz="2800" spc="-20" dirty="0">
                <a:latin typeface="Times New Roman"/>
                <a:cs typeface="Times New Roman"/>
              </a:rPr>
              <a:t> </a:t>
            </a:r>
            <a:r>
              <a:rPr sz="2800" spc="5" dirty="0">
                <a:latin typeface="Times New Roman"/>
                <a:cs typeface="Times New Roman"/>
              </a:rPr>
              <a:t>the</a:t>
            </a:r>
            <a:r>
              <a:rPr sz="2800" spc="-30" dirty="0">
                <a:latin typeface="Times New Roman"/>
                <a:cs typeface="Times New Roman"/>
              </a:rPr>
              <a:t> </a:t>
            </a:r>
            <a:r>
              <a:rPr sz="2800" dirty="0">
                <a:latin typeface="Times New Roman"/>
                <a:cs typeface="Times New Roman"/>
              </a:rPr>
              <a:t>driver’s</a:t>
            </a:r>
            <a:r>
              <a:rPr sz="2800" spc="-30" dirty="0">
                <a:latin typeface="Times New Roman"/>
                <a:cs typeface="Times New Roman"/>
              </a:rPr>
              <a:t> </a:t>
            </a:r>
            <a:r>
              <a:rPr sz="2800" spc="10" dirty="0">
                <a:latin typeface="Times New Roman"/>
                <a:cs typeface="Times New Roman"/>
              </a:rPr>
              <a:t>blind</a:t>
            </a:r>
            <a:r>
              <a:rPr sz="2800" spc="-15" dirty="0">
                <a:latin typeface="Times New Roman"/>
                <a:cs typeface="Times New Roman"/>
              </a:rPr>
              <a:t> </a:t>
            </a:r>
            <a:r>
              <a:rPr sz="2800" dirty="0">
                <a:latin typeface="Times New Roman"/>
                <a:cs typeface="Times New Roman"/>
              </a:rPr>
              <a:t>spot.</a:t>
            </a:r>
            <a:endParaRPr sz="2800">
              <a:latin typeface="Times New Roman"/>
              <a:cs typeface="Times New Roman"/>
            </a:endParaRPr>
          </a:p>
          <a:p>
            <a:pPr marL="469900" marR="7620" indent="-457834" algn="just">
              <a:lnSpc>
                <a:spcPct val="107200"/>
              </a:lnSpc>
              <a:spcBef>
                <a:spcPts val="790"/>
              </a:spcBef>
              <a:buSzPct val="35714"/>
              <a:buFont typeface="Wingdings"/>
              <a:buChar char=""/>
              <a:tabLst>
                <a:tab pos="469900" algn="l"/>
                <a:tab pos="470534" algn="l"/>
              </a:tabLst>
            </a:pPr>
            <a:r>
              <a:rPr sz="2800" b="1" dirty="0">
                <a:latin typeface="Times New Roman"/>
                <a:cs typeface="Times New Roman"/>
              </a:rPr>
              <a:t>Forward</a:t>
            </a:r>
            <a:r>
              <a:rPr sz="2800" b="1" spc="5" dirty="0">
                <a:latin typeface="Times New Roman"/>
                <a:cs typeface="Times New Roman"/>
              </a:rPr>
              <a:t> </a:t>
            </a:r>
            <a:r>
              <a:rPr sz="2800" b="1" spc="-5" dirty="0">
                <a:latin typeface="Times New Roman"/>
                <a:cs typeface="Times New Roman"/>
              </a:rPr>
              <a:t>Collision</a:t>
            </a:r>
            <a:r>
              <a:rPr sz="2800" b="1" dirty="0">
                <a:latin typeface="Times New Roman"/>
                <a:cs typeface="Times New Roman"/>
              </a:rPr>
              <a:t> </a:t>
            </a:r>
            <a:r>
              <a:rPr sz="2800" b="1" spc="-5" dirty="0">
                <a:latin typeface="Times New Roman"/>
                <a:cs typeface="Times New Roman"/>
              </a:rPr>
              <a:t>Warning</a:t>
            </a:r>
            <a:r>
              <a:rPr sz="2800" b="1" dirty="0">
                <a:latin typeface="Times New Roman"/>
                <a:cs typeface="Times New Roman"/>
              </a:rPr>
              <a:t> (FCW):</a:t>
            </a:r>
            <a:r>
              <a:rPr sz="2800" b="1" spc="5" dirty="0">
                <a:latin typeface="Times New Roman"/>
                <a:cs typeface="Times New Roman"/>
              </a:rPr>
              <a:t> </a:t>
            </a:r>
            <a:r>
              <a:rPr sz="2800" spc="-5" dirty="0">
                <a:latin typeface="Times New Roman"/>
                <a:cs typeface="Times New Roman"/>
              </a:rPr>
              <a:t>Alerts </a:t>
            </a:r>
            <a:r>
              <a:rPr sz="2800" spc="-685" dirty="0">
                <a:latin typeface="Times New Roman"/>
                <a:cs typeface="Times New Roman"/>
              </a:rPr>
              <a:t> </a:t>
            </a:r>
            <a:r>
              <a:rPr sz="2800" dirty="0">
                <a:latin typeface="Times New Roman"/>
                <a:cs typeface="Times New Roman"/>
              </a:rPr>
              <a:t>driver</a:t>
            </a:r>
            <a:r>
              <a:rPr sz="2800" spc="5" dirty="0">
                <a:latin typeface="Times New Roman"/>
                <a:cs typeface="Times New Roman"/>
              </a:rPr>
              <a:t> of</a:t>
            </a:r>
            <a:r>
              <a:rPr sz="2800" spc="10" dirty="0">
                <a:latin typeface="Times New Roman"/>
                <a:cs typeface="Times New Roman"/>
              </a:rPr>
              <a:t> </a:t>
            </a:r>
            <a:r>
              <a:rPr sz="2800" dirty="0">
                <a:latin typeface="Times New Roman"/>
                <a:cs typeface="Times New Roman"/>
              </a:rPr>
              <a:t>a</a:t>
            </a:r>
            <a:r>
              <a:rPr sz="2800" spc="5" dirty="0">
                <a:latin typeface="Times New Roman"/>
                <a:cs typeface="Times New Roman"/>
              </a:rPr>
              <a:t> </a:t>
            </a:r>
            <a:r>
              <a:rPr sz="2800" spc="-10" dirty="0">
                <a:latin typeface="Times New Roman"/>
                <a:cs typeface="Times New Roman"/>
              </a:rPr>
              <a:t>potential</a:t>
            </a:r>
            <a:r>
              <a:rPr sz="2800" spc="-5" dirty="0">
                <a:latin typeface="Times New Roman"/>
                <a:cs typeface="Times New Roman"/>
              </a:rPr>
              <a:t> collision</a:t>
            </a:r>
            <a:r>
              <a:rPr sz="2800" dirty="0">
                <a:latin typeface="Times New Roman"/>
                <a:cs typeface="Times New Roman"/>
              </a:rPr>
              <a:t> </a:t>
            </a:r>
            <a:r>
              <a:rPr sz="2800" spc="-10" dirty="0">
                <a:latin typeface="Times New Roman"/>
                <a:cs typeface="Times New Roman"/>
              </a:rPr>
              <a:t>with</a:t>
            </a:r>
            <a:r>
              <a:rPr sz="2800" spc="-5" dirty="0">
                <a:latin typeface="Times New Roman"/>
                <a:cs typeface="Times New Roman"/>
              </a:rPr>
              <a:t> </a:t>
            </a:r>
            <a:r>
              <a:rPr sz="2800" dirty="0">
                <a:latin typeface="Times New Roman"/>
                <a:cs typeface="Times New Roman"/>
              </a:rPr>
              <a:t>a</a:t>
            </a:r>
            <a:r>
              <a:rPr sz="2800" spc="5" dirty="0">
                <a:latin typeface="Times New Roman"/>
                <a:cs typeface="Times New Roman"/>
              </a:rPr>
              <a:t> </a:t>
            </a:r>
            <a:r>
              <a:rPr sz="2800" spc="-5" dirty="0">
                <a:latin typeface="Times New Roman"/>
                <a:cs typeface="Times New Roman"/>
              </a:rPr>
              <a:t>vehicle </a:t>
            </a:r>
            <a:r>
              <a:rPr sz="2800" spc="-685" dirty="0">
                <a:latin typeface="Times New Roman"/>
                <a:cs typeface="Times New Roman"/>
              </a:rPr>
              <a:t> </a:t>
            </a:r>
            <a:r>
              <a:rPr sz="2800" spc="5" dirty="0">
                <a:latin typeface="Times New Roman"/>
                <a:cs typeface="Times New Roman"/>
              </a:rPr>
              <a:t>ahead.</a:t>
            </a:r>
            <a:endParaRPr sz="2800">
              <a:latin typeface="Times New Roman"/>
              <a:cs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7203185" y="350977"/>
            <a:ext cx="6877684" cy="512445"/>
          </a:xfrm>
          <a:prstGeom prst="rect">
            <a:avLst/>
          </a:prstGeom>
        </p:spPr>
        <p:txBody>
          <a:bodyPr vert="horz" wrap="square" lIns="0" tIns="12065" rIns="0" bIns="0" rtlCol="0">
            <a:spAutoFit/>
          </a:bodyPr>
          <a:lstStyle/>
          <a:p>
            <a:pPr marL="12700">
              <a:lnSpc>
                <a:spcPct val="100000"/>
              </a:lnSpc>
              <a:spcBef>
                <a:spcPts val="95"/>
              </a:spcBef>
            </a:pPr>
            <a:r>
              <a:rPr sz="3200" spc="-10" dirty="0">
                <a:solidFill>
                  <a:srgbClr val="466ED5"/>
                </a:solidFill>
              </a:rPr>
              <a:t>CORE</a:t>
            </a:r>
            <a:r>
              <a:rPr sz="3200" spc="15" dirty="0">
                <a:solidFill>
                  <a:srgbClr val="466ED5"/>
                </a:solidFill>
              </a:rPr>
              <a:t> </a:t>
            </a:r>
            <a:r>
              <a:rPr sz="3200" spc="-15" dirty="0">
                <a:solidFill>
                  <a:srgbClr val="466ED5"/>
                </a:solidFill>
              </a:rPr>
              <a:t>FUNCTIONALITIES</a:t>
            </a:r>
            <a:r>
              <a:rPr sz="3200" spc="114" dirty="0">
                <a:solidFill>
                  <a:srgbClr val="466ED5"/>
                </a:solidFill>
              </a:rPr>
              <a:t> </a:t>
            </a:r>
            <a:r>
              <a:rPr sz="3200" spc="-15" dirty="0">
                <a:solidFill>
                  <a:srgbClr val="466ED5"/>
                </a:solidFill>
              </a:rPr>
              <a:t>OF</a:t>
            </a:r>
            <a:r>
              <a:rPr sz="3200" spc="-110" dirty="0">
                <a:solidFill>
                  <a:srgbClr val="466ED5"/>
                </a:solidFill>
              </a:rPr>
              <a:t> </a:t>
            </a:r>
            <a:r>
              <a:rPr sz="3200" spc="-35" dirty="0">
                <a:solidFill>
                  <a:srgbClr val="466ED5"/>
                </a:solidFill>
              </a:rPr>
              <a:t>ADAS</a:t>
            </a:r>
            <a:endParaRPr sz="3200"/>
          </a:p>
        </p:txBody>
      </p:sp>
      <p:graphicFrame>
        <p:nvGraphicFramePr>
          <p:cNvPr id="4" name="object 4"/>
          <p:cNvGraphicFramePr>
            <a:graphicFrameLocks noGrp="1"/>
          </p:cNvGraphicFramePr>
          <p:nvPr/>
        </p:nvGraphicFramePr>
        <p:xfrm>
          <a:off x="7069835" y="1356668"/>
          <a:ext cx="7503158" cy="973712"/>
        </p:xfrm>
        <a:graphic>
          <a:graphicData uri="http://schemas.openxmlformats.org/drawingml/2006/table">
            <a:tbl>
              <a:tblPr firstRow="1" bandRow="1">
                <a:tableStyleId>{2D5ABB26-0587-4C30-8999-92F81FD0307C}</a:tableStyleId>
              </a:tblPr>
              <a:tblGrid>
                <a:gridCol w="1433195"/>
                <a:gridCol w="2767330"/>
                <a:gridCol w="1936114"/>
                <a:gridCol w="1366519"/>
              </a:tblGrid>
              <a:tr h="487025">
                <a:tc>
                  <a:txBody>
                    <a:bodyPr/>
                    <a:lstStyle/>
                    <a:p>
                      <a:pPr marL="31750">
                        <a:lnSpc>
                          <a:spcPts val="3485"/>
                        </a:lnSpc>
                      </a:pPr>
                      <a:r>
                        <a:rPr sz="3200" b="1" spc="-5" dirty="0">
                          <a:latin typeface="Times New Roman"/>
                          <a:cs typeface="Times New Roman"/>
                        </a:rPr>
                        <a:t>Driver</a:t>
                      </a:r>
                      <a:endParaRPr sz="3200">
                        <a:latin typeface="Times New Roman"/>
                        <a:cs typeface="Times New Roman"/>
                      </a:endParaRPr>
                    </a:p>
                  </a:txBody>
                  <a:tcPr marL="0" marR="0" marT="0" marB="0"/>
                </a:tc>
                <a:tc>
                  <a:txBody>
                    <a:bodyPr/>
                    <a:lstStyle/>
                    <a:p>
                      <a:pPr marR="28575" algn="ctr">
                        <a:lnSpc>
                          <a:spcPts val="3485"/>
                        </a:lnSpc>
                      </a:pPr>
                      <a:r>
                        <a:rPr sz="3200" b="1" dirty="0">
                          <a:latin typeface="Times New Roman"/>
                          <a:cs typeface="Times New Roman"/>
                        </a:rPr>
                        <a:t>Intervention</a:t>
                      </a:r>
                      <a:endParaRPr sz="3200">
                        <a:latin typeface="Times New Roman"/>
                        <a:cs typeface="Times New Roman"/>
                      </a:endParaRPr>
                    </a:p>
                  </a:txBody>
                  <a:tcPr marL="0" marR="0" marT="0" marB="0"/>
                </a:tc>
                <a:tc>
                  <a:txBody>
                    <a:bodyPr/>
                    <a:lstStyle/>
                    <a:p>
                      <a:pPr marL="45720" algn="ctr">
                        <a:lnSpc>
                          <a:spcPts val="3485"/>
                        </a:lnSpc>
                      </a:pPr>
                      <a:r>
                        <a:rPr sz="3200" b="1" spc="-5" dirty="0">
                          <a:latin typeface="Times New Roman"/>
                          <a:cs typeface="Times New Roman"/>
                        </a:rPr>
                        <a:t>Systems:</a:t>
                      </a:r>
                      <a:endParaRPr sz="3200">
                        <a:latin typeface="Times New Roman"/>
                        <a:cs typeface="Times New Roman"/>
                      </a:endParaRPr>
                    </a:p>
                  </a:txBody>
                  <a:tcPr marL="0" marR="0" marT="0" marB="0"/>
                </a:tc>
                <a:tc>
                  <a:txBody>
                    <a:bodyPr/>
                    <a:lstStyle/>
                    <a:p>
                      <a:pPr marR="26670" algn="r">
                        <a:lnSpc>
                          <a:spcPts val="3485"/>
                        </a:lnSpc>
                      </a:pPr>
                      <a:r>
                        <a:rPr sz="3200" spc="-5" dirty="0">
                          <a:latin typeface="Times New Roman"/>
                          <a:cs typeface="Times New Roman"/>
                        </a:rPr>
                        <a:t>These</a:t>
                      </a:r>
                      <a:endParaRPr sz="3200">
                        <a:latin typeface="Times New Roman"/>
                        <a:cs typeface="Times New Roman"/>
                      </a:endParaRPr>
                    </a:p>
                  </a:txBody>
                  <a:tcPr marL="0" marR="0" marT="0" marB="0"/>
                </a:tc>
              </a:tr>
              <a:tr h="486687">
                <a:tc>
                  <a:txBody>
                    <a:bodyPr/>
                    <a:lstStyle/>
                    <a:p>
                      <a:pPr marL="31750">
                        <a:lnSpc>
                          <a:spcPts val="3729"/>
                        </a:lnSpc>
                      </a:pPr>
                      <a:r>
                        <a:rPr sz="3200" spc="-5" dirty="0">
                          <a:latin typeface="Times New Roman"/>
                          <a:cs typeface="Times New Roman"/>
                        </a:rPr>
                        <a:t>features</a:t>
                      </a:r>
                      <a:endParaRPr sz="3200">
                        <a:latin typeface="Times New Roman"/>
                        <a:cs typeface="Times New Roman"/>
                      </a:endParaRPr>
                    </a:p>
                  </a:txBody>
                  <a:tcPr marL="0" marR="0" marT="0" marB="0"/>
                </a:tc>
                <a:tc>
                  <a:txBody>
                    <a:bodyPr/>
                    <a:lstStyle/>
                    <a:p>
                      <a:pPr algn="ctr">
                        <a:lnSpc>
                          <a:spcPts val="3729"/>
                        </a:lnSpc>
                        <a:tabLst>
                          <a:tab pos="908050" algn="l"/>
                        </a:tabLst>
                      </a:pPr>
                      <a:r>
                        <a:rPr sz="3200" spc="-5" dirty="0">
                          <a:latin typeface="Times New Roman"/>
                          <a:cs typeface="Times New Roman"/>
                        </a:rPr>
                        <a:t>take	corrective</a:t>
                      </a:r>
                      <a:endParaRPr sz="3200">
                        <a:latin typeface="Times New Roman"/>
                        <a:cs typeface="Times New Roman"/>
                      </a:endParaRPr>
                    </a:p>
                  </a:txBody>
                  <a:tcPr marL="0" marR="0" marT="0" marB="0"/>
                </a:tc>
                <a:tc>
                  <a:txBody>
                    <a:bodyPr/>
                    <a:lstStyle/>
                    <a:p>
                      <a:pPr marL="635" algn="ctr">
                        <a:lnSpc>
                          <a:spcPts val="3729"/>
                        </a:lnSpc>
                        <a:tabLst>
                          <a:tab pos="1387475" algn="l"/>
                        </a:tabLst>
                      </a:pPr>
                      <a:r>
                        <a:rPr sz="3200" dirty="0">
                          <a:latin typeface="Times New Roman"/>
                          <a:cs typeface="Times New Roman"/>
                        </a:rPr>
                        <a:t>actions	</a:t>
                      </a:r>
                      <a:r>
                        <a:rPr sz="3200" spc="-5" dirty="0">
                          <a:latin typeface="Times New Roman"/>
                          <a:cs typeface="Times New Roman"/>
                        </a:rPr>
                        <a:t>to</a:t>
                      </a:r>
                      <a:endParaRPr sz="3200">
                        <a:latin typeface="Times New Roman"/>
                        <a:cs typeface="Times New Roman"/>
                      </a:endParaRPr>
                    </a:p>
                  </a:txBody>
                  <a:tcPr marL="0" marR="0" marT="0" marB="0"/>
                </a:tc>
                <a:tc>
                  <a:txBody>
                    <a:bodyPr/>
                    <a:lstStyle/>
                    <a:p>
                      <a:pPr marR="24130" algn="r">
                        <a:lnSpc>
                          <a:spcPts val="3729"/>
                        </a:lnSpc>
                      </a:pPr>
                      <a:r>
                        <a:rPr sz="3200" spc="-5" dirty="0">
                          <a:latin typeface="Times New Roman"/>
                          <a:cs typeface="Times New Roman"/>
                        </a:rPr>
                        <a:t>prevent</a:t>
                      </a:r>
                      <a:endParaRPr sz="3200">
                        <a:latin typeface="Times New Roman"/>
                        <a:cs typeface="Times New Roman"/>
                      </a:endParaRPr>
                    </a:p>
                  </a:txBody>
                  <a:tcPr marL="0" marR="0" marT="0" marB="0"/>
                </a:tc>
              </a:tr>
            </a:tbl>
          </a:graphicData>
        </a:graphic>
      </p:graphicFrame>
      <p:sp>
        <p:nvSpPr>
          <p:cNvPr id="5" name="object 5"/>
          <p:cNvSpPr txBox="1"/>
          <p:nvPr/>
        </p:nvSpPr>
        <p:spPr>
          <a:xfrm>
            <a:off x="7088885" y="2210165"/>
            <a:ext cx="7470140" cy="5651500"/>
          </a:xfrm>
          <a:prstGeom prst="rect">
            <a:avLst/>
          </a:prstGeom>
        </p:spPr>
        <p:txBody>
          <a:bodyPr vert="horz" wrap="square" lIns="0" tIns="147320" rIns="0" bIns="0" rtlCol="0">
            <a:spAutoFit/>
          </a:bodyPr>
          <a:lstStyle/>
          <a:p>
            <a:pPr marL="12700" algn="just">
              <a:lnSpc>
                <a:spcPct val="100000"/>
              </a:lnSpc>
              <a:spcBef>
                <a:spcPts val="1160"/>
              </a:spcBef>
            </a:pPr>
            <a:r>
              <a:rPr sz="3200" spc="-5" dirty="0">
                <a:latin typeface="Times New Roman"/>
                <a:cs typeface="Times New Roman"/>
              </a:rPr>
              <a:t>accidents.</a:t>
            </a:r>
            <a:r>
              <a:rPr sz="3200" spc="-45" dirty="0">
                <a:latin typeface="Times New Roman"/>
                <a:cs typeface="Times New Roman"/>
              </a:rPr>
              <a:t> </a:t>
            </a:r>
            <a:r>
              <a:rPr sz="3200" spc="-5" dirty="0">
                <a:latin typeface="Times New Roman"/>
                <a:cs typeface="Times New Roman"/>
              </a:rPr>
              <a:t>They include:</a:t>
            </a:r>
            <a:endParaRPr sz="3200">
              <a:latin typeface="Times New Roman"/>
              <a:cs typeface="Times New Roman"/>
            </a:endParaRPr>
          </a:p>
          <a:p>
            <a:pPr marL="299085" marR="7620" indent="-287020" algn="just">
              <a:lnSpc>
                <a:spcPct val="107200"/>
              </a:lnSpc>
              <a:spcBef>
                <a:spcPts val="780"/>
              </a:spcBef>
              <a:buSzPct val="96875"/>
              <a:buFont typeface="Wingdings"/>
              <a:buChar char=""/>
              <a:tabLst>
                <a:tab pos="375920" algn="l"/>
              </a:tabLst>
            </a:pPr>
            <a:r>
              <a:rPr sz="3200" b="1" spc="-10" dirty="0">
                <a:latin typeface="Times New Roman"/>
                <a:cs typeface="Times New Roman"/>
              </a:rPr>
              <a:t>Automatic</a:t>
            </a:r>
            <a:r>
              <a:rPr sz="3200" b="1" spc="-5" dirty="0">
                <a:latin typeface="Times New Roman"/>
                <a:cs typeface="Times New Roman"/>
              </a:rPr>
              <a:t> </a:t>
            </a:r>
            <a:r>
              <a:rPr sz="3200" b="1" dirty="0">
                <a:latin typeface="Times New Roman"/>
                <a:cs typeface="Times New Roman"/>
              </a:rPr>
              <a:t>Emergency</a:t>
            </a:r>
            <a:r>
              <a:rPr sz="3200" b="1" spc="5" dirty="0">
                <a:latin typeface="Times New Roman"/>
                <a:cs typeface="Times New Roman"/>
              </a:rPr>
              <a:t> </a:t>
            </a:r>
            <a:r>
              <a:rPr sz="3200" b="1" spc="-10" dirty="0">
                <a:latin typeface="Times New Roman"/>
                <a:cs typeface="Times New Roman"/>
              </a:rPr>
              <a:t>Braking</a:t>
            </a:r>
            <a:r>
              <a:rPr sz="3200" b="1" spc="-5" dirty="0">
                <a:latin typeface="Times New Roman"/>
                <a:cs typeface="Times New Roman"/>
              </a:rPr>
              <a:t> (AEB): </a:t>
            </a:r>
            <a:r>
              <a:rPr sz="3200" b="1" spc="-785" dirty="0">
                <a:latin typeface="Times New Roman"/>
                <a:cs typeface="Times New Roman"/>
              </a:rPr>
              <a:t> </a:t>
            </a:r>
            <a:r>
              <a:rPr sz="3200" spc="-5" dirty="0">
                <a:latin typeface="Times New Roman"/>
                <a:cs typeface="Times New Roman"/>
              </a:rPr>
              <a:t>Applies</a:t>
            </a:r>
            <a:r>
              <a:rPr sz="3200" dirty="0">
                <a:latin typeface="Times New Roman"/>
                <a:cs typeface="Times New Roman"/>
              </a:rPr>
              <a:t> </a:t>
            </a:r>
            <a:r>
              <a:rPr sz="3200" spc="-5" dirty="0">
                <a:latin typeface="Times New Roman"/>
                <a:cs typeface="Times New Roman"/>
              </a:rPr>
              <a:t>brakes</a:t>
            </a:r>
            <a:r>
              <a:rPr sz="3200" dirty="0">
                <a:latin typeface="Times New Roman"/>
                <a:cs typeface="Times New Roman"/>
              </a:rPr>
              <a:t> </a:t>
            </a:r>
            <a:r>
              <a:rPr sz="3200" spc="-5" dirty="0">
                <a:latin typeface="Times New Roman"/>
                <a:cs typeface="Times New Roman"/>
              </a:rPr>
              <a:t>automatically</a:t>
            </a:r>
            <a:r>
              <a:rPr sz="3200" dirty="0">
                <a:latin typeface="Times New Roman"/>
                <a:cs typeface="Times New Roman"/>
              </a:rPr>
              <a:t> </a:t>
            </a:r>
            <a:r>
              <a:rPr sz="3200" spc="-5" dirty="0">
                <a:latin typeface="Times New Roman"/>
                <a:cs typeface="Times New Roman"/>
              </a:rPr>
              <a:t>to</a:t>
            </a:r>
            <a:r>
              <a:rPr sz="3200" dirty="0">
                <a:latin typeface="Times New Roman"/>
                <a:cs typeface="Times New Roman"/>
              </a:rPr>
              <a:t> avoid</a:t>
            </a:r>
            <a:r>
              <a:rPr sz="3200" spc="5" dirty="0">
                <a:latin typeface="Times New Roman"/>
                <a:cs typeface="Times New Roman"/>
              </a:rPr>
              <a:t> </a:t>
            </a:r>
            <a:r>
              <a:rPr sz="3200" spc="-5" dirty="0">
                <a:latin typeface="Times New Roman"/>
                <a:cs typeface="Times New Roman"/>
              </a:rPr>
              <a:t>a </a:t>
            </a:r>
            <a:r>
              <a:rPr sz="3200" dirty="0">
                <a:latin typeface="Times New Roman"/>
                <a:cs typeface="Times New Roman"/>
              </a:rPr>
              <a:t> collision.</a:t>
            </a:r>
            <a:endParaRPr sz="3200">
              <a:latin typeface="Times New Roman"/>
              <a:cs typeface="Times New Roman"/>
            </a:endParaRPr>
          </a:p>
          <a:p>
            <a:pPr marL="299085" marR="5080" indent="-287020" algn="just">
              <a:lnSpc>
                <a:spcPct val="107200"/>
              </a:lnSpc>
              <a:spcBef>
                <a:spcPts val="785"/>
              </a:spcBef>
              <a:buSzPct val="96875"/>
              <a:buFont typeface="Wingdings"/>
              <a:buChar char=""/>
              <a:tabLst>
                <a:tab pos="375920" algn="l"/>
              </a:tabLst>
            </a:pPr>
            <a:r>
              <a:rPr sz="3200" b="1" spc="-5" dirty="0">
                <a:latin typeface="Times New Roman"/>
                <a:cs typeface="Times New Roman"/>
              </a:rPr>
              <a:t>Adaptive</a:t>
            </a:r>
            <a:r>
              <a:rPr sz="3200" b="1" dirty="0">
                <a:latin typeface="Times New Roman"/>
                <a:cs typeface="Times New Roman"/>
              </a:rPr>
              <a:t> </a:t>
            </a:r>
            <a:r>
              <a:rPr sz="3200" b="1" spc="-5" dirty="0">
                <a:latin typeface="Times New Roman"/>
                <a:cs typeface="Times New Roman"/>
              </a:rPr>
              <a:t>Cruise</a:t>
            </a:r>
            <a:r>
              <a:rPr sz="3200" b="1" dirty="0">
                <a:latin typeface="Times New Roman"/>
                <a:cs typeface="Times New Roman"/>
              </a:rPr>
              <a:t> </a:t>
            </a:r>
            <a:r>
              <a:rPr sz="3200" b="1" spc="-10" dirty="0">
                <a:latin typeface="Times New Roman"/>
                <a:cs typeface="Times New Roman"/>
              </a:rPr>
              <a:t>Control</a:t>
            </a:r>
            <a:r>
              <a:rPr sz="3200" b="1" spc="-5" dirty="0">
                <a:latin typeface="Times New Roman"/>
                <a:cs typeface="Times New Roman"/>
              </a:rPr>
              <a:t> </a:t>
            </a:r>
            <a:r>
              <a:rPr sz="3200" b="1" dirty="0">
                <a:latin typeface="Times New Roman"/>
                <a:cs typeface="Times New Roman"/>
              </a:rPr>
              <a:t>(ACC): </a:t>
            </a:r>
            <a:r>
              <a:rPr sz="3200" b="1" spc="5" dirty="0">
                <a:latin typeface="Times New Roman"/>
                <a:cs typeface="Times New Roman"/>
              </a:rPr>
              <a:t> </a:t>
            </a:r>
            <a:r>
              <a:rPr sz="3200" spc="-5" dirty="0">
                <a:latin typeface="Times New Roman"/>
                <a:cs typeface="Times New Roman"/>
              </a:rPr>
              <a:t>Maintains</a:t>
            </a:r>
            <a:r>
              <a:rPr sz="3200" spc="770" dirty="0">
                <a:latin typeface="Times New Roman"/>
                <a:cs typeface="Times New Roman"/>
              </a:rPr>
              <a:t> </a:t>
            </a:r>
            <a:r>
              <a:rPr sz="3200" spc="-5" dirty="0">
                <a:latin typeface="Times New Roman"/>
                <a:cs typeface="Times New Roman"/>
              </a:rPr>
              <a:t>a</a:t>
            </a:r>
            <a:r>
              <a:rPr sz="3200" spc="755" dirty="0">
                <a:latin typeface="Times New Roman"/>
                <a:cs typeface="Times New Roman"/>
              </a:rPr>
              <a:t> </a:t>
            </a:r>
            <a:r>
              <a:rPr sz="3200" dirty="0">
                <a:latin typeface="Times New Roman"/>
                <a:cs typeface="Times New Roman"/>
              </a:rPr>
              <a:t>safe</a:t>
            </a:r>
            <a:r>
              <a:rPr sz="3200" spc="785" dirty="0">
                <a:latin typeface="Times New Roman"/>
                <a:cs typeface="Times New Roman"/>
              </a:rPr>
              <a:t> </a:t>
            </a:r>
            <a:r>
              <a:rPr sz="3200" spc="-5" dirty="0">
                <a:latin typeface="Times New Roman"/>
                <a:cs typeface="Times New Roman"/>
              </a:rPr>
              <a:t>following</a:t>
            </a:r>
            <a:r>
              <a:rPr sz="3200" spc="760" dirty="0">
                <a:latin typeface="Times New Roman"/>
                <a:cs typeface="Times New Roman"/>
              </a:rPr>
              <a:t> </a:t>
            </a:r>
            <a:r>
              <a:rPr sz="3200" spc="-5" dirty="0">
                <a:latin typeface="Times New Roman"/>
                <a:cs typeface="Times New Roman"/>
              </a:rPr>
              <a:t>distance</a:t>
            </a:r>
            <a:r>
              <a:rPr sz="3200" spc="765" dirty="0">
                <a:latin typeface="Times New Roman"/>
                <a:cs typeface="Times New Roman"/>
              </a:rPr>
              <a:t> </a:t>
            </a:r>
            <a:r>
              <a:rPr sz="3200" dirty="0">
                <a:latin typeface="Times New Roman"/>
                <a:cs typeface="Times New Roman"/>
              </a:rPr>
              <a:t>from </a:t>
            </a:r>
            <a:r>
              <a:rPr sz="3200" spc="-790" dirty="0">
                <a:latin typeface="Times New Roman"/>
                <a:cs typeface="Times New Roman"/>
              </a:rPr>
              <a:t> </a:t>
            </a:r>
            <a:r>
              <a:rPr sz="3200" spc="-5" dirty="0">
                <a:latin typeface="Times New Roman"/>
                <a:cs typeface="Times New Roman"/>
              </a:rPr>
              <a:t>the</a:t>
            </a:r>
            <a:r>
              <a:rPr sz="3200" spc="-15" dirty="0">
                <a:latin typeface="Times New Roman"/>
                <a:cs typeface="Times New Roman"/>
              </a:rPr>
              <a:t> </a:t>
            </a:r>
            <a:r>
              <a:rPr sz="3200" spc="-10" dirty="0">
                <a:latin typeface="Times New Roman"/>
                <a:cs typeface="Times New Roman"/>
              </a:rPr>
              <a:t>car</a:t>
            </a:r>
            <a:r>
              <a:rPr sz="3200" spc="30" dirty="0">
                <a:latin typeface="Times New Roman"/>
                <a:cs typeface="Times New Roman"/>
              </a:rPr>
              <a:t> </a:t>
            </a:r>
            <a:r>
              <a:rPr sz="3200" dirty="0">
                <a:latin typeface="Times New Roman"/>
                <a:cs typeface="Times New Roman"/>
              </a:rPr>
              <a:t>ahead.</a:t>
            </a:r>
            <a:endParaRPr sz="3200">
              <a:latin typeface="Times New Roman"/>
              <a:cs typeface="Times New Roman"/>
            </a:endParaRPr>
          </a:p>
          <a:p>
            <a:pPr marL="299085" marR="10160" indent="-287020" algn="just">
              <a:lnSpc>
                <a:spcPct val="107200"/>
              </a:lnSpc>
              <a:spcBef>
                <a:spcPts val="780"/>
              </a:spcBef>
              <a:buSzPct val="96875"/>
              <a:buFont typeface="Wingdings"/>
              <a:buChar char=""/>
              <a:tabLst>
                <a:tab pos="375920" algn="l"/>
              </a:tabLst>
            </a:pPr>
            <a:r>
              <a:rPr sz="3200" b="1" spc="-5" dirty="0">
                <a:latin typeface="Times New Roman"/>
                <a:cs typeface="Times New Roman"/>
              </a:rPr>
              <a:t>Lane</a:t>
            </a:r>
            <a:r>
              <a:rPr sz="3200" b="1" dirty="0">
                <a:latin typeface="Times New Roman"/>
                <a:cs typeface="Times New Roman"/>
              </a:rPr>
              <a:t> </a:t>
            </a:r>
            <a:r>
              <a:rPr sz="3200" b="1" spc="-5" dirty="0">
                <a:latin typeface="Times New Roman"/>
                <a:cs typeface="Times New Roman"/>
              </a:rPr>
              <a:t>Keeping</a:t>
            </a:r>
            <a:r>
              <a:rPr sz="3200" b="1" dirty="0">
                <a:latin typeface="Times New Roman"/>
                <a:cs typeface="Times New Roman"/>
              </a:rPr>
              <a:t> </a:t>
            </a:r>
            <a:r>
              <a:rPr sz="3200" b="1" spc="-5" dirty="0">
                <a:latin typeface="Times New Roman"/>
                <a:cs typeface="Times New Roman"/>
              </a:rPr>
              <a:t>Assist</a:t>
            </a:r>
            <a:r>
              <a:rPr sz="3200" b="1" dirty="0">
                <a:latin typeface="Times New Roman"/>
                <a:cs typeface="Times New Roman"/>
              </a:rPr>
              <a:t> </a:t>
            </a:r>
            <a:r>
              <a:rPr sz="3200" b="1" spc="-5" dirty="0">
                <a:latin typeface="Times New Roman"/>
                <a:cs typeface="Times New Roman"/>
              </a:rPr>
              <a:t>(LKA):</a:t>
            </a:r>
            <a:r>
              <a:rPr sz="3200" b="1" spc="795" dirty="0">
                <a:latin typeface="Times New Roman"/>
                <a:cs typeface="Times New Roman"/>
              </a:rPr>
              <a:t> </a:t>
            </a:r>
            <a:r>
              <a:rPr sz="3200" spc="-5" dirty="0">
                <a:latin typeface="Times New Roman"/>
                <a:cs typeface="Times New Roman"/>
              </a:rPr>
              <a:t>Gently </a:t>
            </a:r>
            <a:r>
              <a:rPr sz="3200" dirty="0">
                <a:latin typeface="Times New Roman"/>
                <a:cs typeface="Times New Roman"/>
              </a:rPr>
              <a:t> </a:t>
            </a:r>
            <a:r>
              <a:rPr sz="3200" spc="-5" dirty="0">
                <a:latin typeface="Times New Roman"/>
                <a:cs typeface="Times New Roman"/>
              </a:rPr>
              <a:t>steers </a:t>
            </a:r>
            <a:r>
              <a:rPr sz="3200" dirty="0">
                <a:latin typeface="Times New Roman"/>
                <a:cs typeface="Times New Roman"/>
              </a:rPr>
              <a:t>the</a:t>
            </a:r>
            <a:r>
              <a:rPr sz="3200" spc="5" dirty="0">
                <a:latin typeface="Times New Roman"/>
                <a:cs typeface="Times New Roman"/>
              </a:rPr>
              <a:t> </a:t>
            </a:r>
            <a:r>
              <a:rPr sz="3200" spc="-10" dirty="0">
                <a:latin typeface="Times New Roman"/>
                <a:cs typeface="Times New Roman"/>
              </a:rPr>
              <a:t>car </a:t>
            </a:r>
            <a:r>
              <a:rPr sz="3200" dirty="0">
                <a:latin typeface="Times New Roman"/>
                <a:cs typeface="Times New Roman"/>
              </a:rPr>
              <a:t>back </a:t>
            </a:r>
            <a:r>
              <a:rPr sz="3200" spc="-5" dirty="0">
                <a:latin typeface="Times New Roman"/>
                <a:cs typeface="Times New Roman"/>
              </a:rPr>
              <a:t>into</a:t>
            </a:r>
            <a:r>
              <a:rPr sz="3200" dirty="0">
                <a:latin typeface="Times New Roman"/>
                <a:cs typeface="Times New Roman"/>
              </a:rPr>
              <a:t> </a:t>
            </a:r>
            <a:r>
              <a:rPr sz="3200" spc="-5" dirty="0">
                <a:latin typeface="Times New Roman"/>
                <a:cs typeface="Times New Roman"/>
              </a:rPr>
              <a:t>its lane if</a:t>
            </a:r>
            <a:r>
              <a:rPr sz="3200" spc="790" dirty="0">
                <a:latin typeface="Times New Roman"/>
                <a:cs typeface="Times New Roman"/>
              </a:rPr>
              <a:t> </a:t>
            </a:r>
            <a:r>
              <a:rPr sz="3200" spc="-5" dirty="0">
                <a:latin typeface="Times New Roman"/>
                <a:cs typeface="Times New Roman"/>
              </a:rPr>
              <a:t>it begins </a:t>
            </a:r>
            <a:r>
              <a:rPr sz="3200" spc="-785" dirty="0">
                <a:latin typeface="Times New Roman"/>
                <a:cs typeface="Times New Roman"/>
              </a:rPr>
              <a:t> </a:t>
            </a:r>
            <a:r>
              <a:rPr sz="3200" spc="-5" dirty="0">
                <a:latin typeface="Times New Roman"/>
                <a:cs typeface="Times New Roman"/>
              </a:rPr>
              <a:t>to </a:t>
            </a:r>
            <a:r>
              <a:rPr sz="3200" dirty="0">
                <a:latin typeface="Times New Roman"/>
                <a:cs typeface="Times New Roman"/>
              </a:rPr>
              <a:t>drift.</a:t>
            </a:r>
            <a:endParaRPr sz="3200">
              <a:latin typeface="Times New Roman"/>
              <a:cs typeface="Times New Roman"/>
            </a:endParaRPr>
          </a:p>
        </p:txBody>
      </p:sp>
      <p:grpSp>
        <p:nvGrpSpPr>
          <p:cNvPr id="6" name="object 6"/>
          <p:cNvGrpSpPr/>
          <p:nvPr/>
        </p:nvGrpSpPr>
        <p:grpSpPr>
          <a:xfrm>
            <a:off x="0" y="0"/>
            <a:ext cx="7007859" cy="8214359"/>
            <a:chOff x="0" y="0"/>
            <a:chExt cx="7007859" cy="8214359"/>
          </a:xfrm>
        </p:grpSpPr>
        <p:pic>
          <p:nvPicPr>
            <p:cNvPr id="7" name="object 7"/>
            <p:cNvPicPr/>
            <p:nvPr/>
          </p:nvPicPr>
          <p:blipFill>
            <a:blip r:embed="rId3" cstate="print"/>
            <a:stretch>
              <a:fillRect/>
            </a:stretch>
          </p:blipFill>
          <p:spPr>
            <a:xfrm>
              <a:off x="469391" y="0"/>
              <a:ext cx="5526024" cy="2685288"/>
            </a:xfrm>
            <a:prstGeom prst="rect">
              <a:avLst/>
            </a:prstGeom>
          </p:spPr>
        </p:pic>
        <p:pic>
          <p:nvPicPr>
            <p:cNvPr id="8" name="object 8"/>
            <p:cNvPicPr/>
            <p:nvPr/>
          </p:nvPicPr>
          <p:blipFill>
            <a:blip r:embed="rId4" cstate="print"/>
            <a:stretch>
              <a:fillRect/>
            </a:stretch>
          </p:blipFill>
          <p:spPr>
            <a:xfrm>
              <a:off x="0" y="2935222"/>
              <a:ext cx="7007352" cy="5279136"/>
            </a:xfrm>
            <a:prstGeom prst="rect">
              <a:avLst/>
            </a:prstGeom>
          </p:spPr>
        </p:pic>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4126738" y="290271"/>
            <a:ext cx="5435600" cy="695325"/>
          </a:xfrm>
          <a:prstGeom prst="rect">
            <a:avLst/>
          </a:prstGeom>
        </p:spPr>
        <p:txBody>
          <a:bodyPr vert="horz" wrap="square" lIns="0" tIns="12065" rIns="0" bIns="0" rtlCol="0">
            <a:spAutoFit/>
          </a:bodyPr>
          <a:lstStyle/>
          <a:p>
            <a:pPr marL="12700">
              <a:lnSpc>
                <a:spcPct val="100000"/>
              </a:lnSpc>
              <a:spcBef>
                <a:spcPts val="95"/>
              </a:spcBef>
            </a:pPr>
            <a:r>
              <a:rPr sz="4400" spc="-10" dirty="0">
                <a:solidFill>
                  <a:srgbClr val="466ED5"/>
                </a:solidFill>
              </a:rPr>
              <a:t>BENEFITS</a:t>
            </a:r>
            <a:r>
              <a:rPr sz="4400" spc="15" dirty="0">
                <a:solidFill>
                  <a:srgbClr val="466ED5"/>
                </a:solidFill>
              </a:rPr>
              <a:t> </a:t>
            </a:r>
            <a:r>
              <a:rPr sz="4400" spc="-5" dirty="0">
                <a:solidFill>
                  <a:srgbClr val="466ED5"/>
                </a:solidFill>
              </a:rPr>
              <a:t>OF</a:t>
            </a:r>
            <a:r>
              <a:rPr sz="4400" spc="-175" dirty="0">
                <a:solidFill>
                  <a:srgbClr val="466ED5"/>
                </a:solidFill>
              </a:rPr>
              <a:t> </a:t>
            </a:r>
            <a:r>
              <a:rPr sz="4400" spc="-10" dirty="0">
                <a:solidFill>
                  <a:srgbClr val="466ED5"/>
                </a:solidFill>
              </a:rPr>
              <a:t>ADAS</a:t>
            </a:r>
            <a:endParaRPr sz="4400"/>
          </a:p>
        </p:txBody>
      </p:sp>
      <p:sp>
        <p:nvSpPr>
          <p:cNvPr id="4" name="object 4"/>
          <p:cNvSpPr txBox="1"/>
          <p:nvPr/>
        </p:nvSpPr>
        <p:spPr>
          <a:xfrm>
            <a:off x="7088885" y="1261776"/>
            <a:ext cx="7470140" cy="4307205"/>
          </a:xfrm>
          <a:prstGeom prst="rect">
            <a:avLst/>
          </a:prstGeom>
        </p:spPr>
        <p:txBody>
          <a:bodyPr vert="horz" wrap="square" lIns="0" tIns="15240" rIns="0" bIns="0" rtlCol="0">
            <a:spAutoFit/>
          </a:bodyPr>
          <a:lstStyle/>
          <a:p>
            <a:pPr marL="299085" marR="7620" indent="-287020" algn="just">
              <a:lnSpc>
                <a:spcPct val="107100"/>
              </a:lnSpc>
              <a:spcBef>
                <a:spcPts val="120"/>
              </a:spcBef>
              <a:buSzPct val="96875"/>
              <a:buFont typeface="Wingdings"/>
              <a:buChar char=""/>
              <a:tabLst>
                <a:tab pos="375920" algn="l"/>
              </a:tabLst>
            </a:pPr>
            <a:r>
              <a:rPr sz="3200" b="1" spc="-5" dirty="0">
                <a:latin typeface="Times New Roman"/>
                <a:cs typeface="Times New Roman"/>
              </a:rPr>
              <a:t>Reduced </a:t>
            </a:r>
            <a:r>
              <a:rPr sz="3200" b="1" dirty="0">
                <a:latin typeface="Times New Roman"/>
                <a:cs typeface="Times New Roman"/>
              </a:rPr>
              <a:t>Accidents</a:t>
            </a:r>
            <a:r>
              <a:rPr sz="3200" dirty="0">
                <a:latin typeface="Times New Roman"/>
                <a:cs typeface="Times New Roman"/>
              </a:rPr>
              <a:t>: </a:t>
            </a:r>
            <a:r>
              <a:rPr sz="3200" spc="-5" dirty="0">
                <a:latin typeface="Times New Roman"/>
                <a:cs typeface="Times New Roman"/>
              </a:rPr>
              <a:t>Studies </a:t>
            </a:r>
            <a:r>
              <a:rPr sz="3200" dirty="0">
                <a:latin typeface="Times New Roman"/>
                <a:cs typeface="Times New Roman"/>
              </a:rPr>
              <a:t>show </a:t>
            </a:r>
            <a:r>
              <a:rPr sz="3200" spc="-10" dirty="0">
                <a:latin typeface="Times New Roman"/>
                <a:cs typeface="Times New Roman"/>
              </a:rPr>
              <a:t>ADAS </a:t>
            </a:r>
            <a:r>
              <a:rPr sz="3200" spc="-5" dirty="0">
                <a:latin typeface="Times New Roman"/>
                <a:cs typeface="Times New Roman"/>
              </a:rPr>
              <a:t> </a:t>
            </a:r>
            <a:r>
              <a:rPr sz="3200" spc="-10" dirty="0">
                <a:latin typeface="Times New Roman"/>
                <a:cs typeface="Times New Roman"/>
              </a:rPr>
              <a:t>can </a:t>
            </a:r>
            <a:r>
              <a:rPr sz="3200" dirty="0">
                <a:latin typeface="Times New Roman"/>
                <a:cs typeface="Times New Roman"/>
              </a:rPr>
              <a:t>significantly </a:t>
            </a:r>
            <a:r>
              <a:rPr sz="3200" spc="-5" dirty="0">
                <a:latin typeface="Times New Roman"/>
                <a:cs typeface="Times New Roman"/>
              </a:rPr>
              <a:t>reduce road </a:t>
            </a:r>
            <a:r>
              <a:rPr sz="3200" dirty="0">
                <a:latin typeface="Times New Roman"/>
                <a:cs typeface="Times New Roman"/>
              </a:rPr>
              <a:t>accidents </a:t>
            </a:r>
            <a:r>
              <a:rPr sz="3200" spc="5" dirty="0">
                <a:latin typeface="Times New Roman"/>
                <a:cs typeface="Times New Roman"/>
              </a:rPr>
              <a:t>by </a:t>
            </a:r>
            <a:r>
              <a:rPr sz="3200" spc="10" dirty="0">
                <a:latin typeface="Times New Roman"/>
                <a:cs typeface="Times New Roman"/>
              </a:rPr>
              <a:t> </a:t>
            </a:r>
            <a:r>
              <a:rPr sz="3200" spc="-5" dirty="0">
                <a:latin typeface="Times New Roman"/>
                <a:cs typeface="Times New Roman"/>
              </a:rPr>
              <a:t>mitigating</a:t>
            </a:r>
            <a:r>
              <a:rPr sz="3200" dirty="0">
                <a:latin typeface="Times New Roman"/>
                <a:cs typeface="Times New Roman"/>
              </a:rPr>
              <a:t> human</a:t>
            </a:r>
            <a:r>
              <a:rPr sz="3200" spc="5" dirty="0">
                <a:latin typeface="Times New Roman"/>
                <a:cs typeface="Times New Roman"/>
              </a:rPr>
              <a:t> </a:t>
            </a:r>
            <a:r>
              <a:rPr sz="3200" spc="-25" dirty="0">
                <a:latin typeface="Times New Roman"/>
                <a:cs typeface="Times New Roman"/>
              </a:rPr>
              <a:t>error,</a:t>
            </a:r>
            <a:r>
              <a:rPr sz="3200" spc="-20" dirty="0">
                <a:latin typeface="Times New Roman"/>
                <a:cs typeface="Times New Roman"/>
              </a:rPr>
              <a:t> </a:t>
            </a:r>
            <a:r>
              <a:rPr sz="3200" spc="-5" dirty="0">
                <a:latin typeface="Times New Roman"/>
                <a:cs typeface="Times New Roman"/>
              </a:rPr>
              <a:t>a</a:t>
            </a:r>
            <a:r>
              <a:rPr sz="3200" spc="795" dirty="0">
                <a:latin typeface="Times New Roman"/>
                <a:cs typeface="Times New Roman"/>
              </a:rPr>
              <a:t> </a:t>
            </a:r>
            <a:r>
              <a:rPr sz="3200" spc="-10" dirty="0">
                <a:latin typeface="Times New Roman"/>
                <a:cs typeface="Times New Roman"/>
              </a:rPr>
              <a:t>major </a:t>
            </a:r>
            <a:r>
              <a:rPr sz="3200" spc="-5" dirty="0">
                <a:latin typeface="Times New Roman"/>
                <a:cs typeface="Times New Roman"/>
              </a:rPr>
              <a:t> contributing</a:t>
            </a:r>
            <a:r>
              <a:rPr sz="3200" spc="-15" dirty="0">
                <a:latin typeface="Times New Roman"/>
                <a:cs typeface="Times New Roman"/>
              </a:rPr>
              <a:t> </a:t>
            </a:r>
            <a:r>
              <a:rPr sz="3200" spc="-25" dirty="0">
                <a:latin typeface="Times New Roman"/>
                <a:cs typeface="Times New Roman"/>
              </a:rPr>
              <a:t>factor.</a:t>
            </a:r>
            <a:endParaRPr sz="3200" dirty="0">
              <a:latin typeface="Times New Roman"/>
              <a:cs typeface="Times New Roman"/>
            </a:endParaRPr>
          </a:p>
          <a:p>
            <a:pPr marL="299085" marR="5080" indent="-287020" algn="just">
              <a:lnSpc>
                <a:spcPct val="106900"/>
              </a:lnSpc>
              <a:spcBef>
                <a:spcPts val="815"/>
              </a:spcBef>
              <a:buSzPct val="96875"/>
              <a:buFont typeface="Wingdings"/>
              <a:buChar char=""/>
              <a:tabLst>
                <a:tab pos="375920" algn="l"/>
              </a:tabLst>
            </a:pPr>
            <a:r>
              <a:rPr sz="3200" b="1" spc="-15" dirty="0">
                <a:latin typeface="Times New Roman"/>
                <a:cs typeface="Times New Roman"/>
              </a:rPr>
              <a:t>Improved</a:t>
            </a:r>
            <a:r>
              <a:rPr sz="3200" b="1" spc="775" dirty="0">
                <a:latin typeface="Times New Roman"/>
                <a:cs typeface="Times New Roman"/>
              </a:rPr>
              <a:t> </a:t>
            </a:r>
            <a:r>
              <a:rPr sz="3200" b="1" spc="-35" dirty="0">
                <a:latin typeface="Times New Roman"/>
                <a:cs typeface="Times New Roman"/>
              </a:rPr>
              <a:t>Traffic</a:t>
            </a:r>
            <a:r>
              <a:rPr sz="3200" b="1" spc="-30" dirty="0">
                <a:latin typeface="Times New Roman"/>
                <a:cs typeface="Times New Roman"/>
              </a:rPr>
              <a:t> </a:t>
            </a:r>
            <a:r>
              <a:rPr sz="3200" b="1" spc="5" dirty="0">
                <a:latin typeface="Times New Roman"/>
                <a:cs typeface="Times New Roman"/>
              </a:rPr>
              <a:t>Flow</a:t>
            </a:r>
            <a:r>
              <a:rPr sz="3200" spc="5" dirty="0">
                <a:latin typeface="Times New Roman"/>
                <a:cs typeface="Times New Roman"/>
              </a:rPr>
              <a:t>:</a:t>
            </a:r>
            <a:r>
              <a:rPr sz="3200" spc="10" dirty="0">
                <a:latin typeface="Times New Roman"/>
                <a:cs typeface="Times New Roman"/>
              </a:rPr>
              <a:t> </a:t>
            </a:r>
            <a:r>
              <a:rPr sz="3200" spc="-5" dirty="0">
                <a:latin typeface="Times New Roman"/>
                <a:cs typeface="Times New Roman"/>
              </a:rPr>
              <a:t>Features</a:t>
            </a:r>
            <a:r>
              <a:rPr sz="3200" dirty="0">
                <a:latin typeface="Times New Roman"/>
                <a:cs typeface="Times New Roman"/>
              </a:rPr>
              <a:t> </a:t>
            </a:r>
            <a:r>
              <a:rPr sz="3200" spc="-5" dirty="0">
                <a:latin typeface="Times New Roman"/>
                <a:cs typeface="Times New Roman"/>
              </a:rPr>
              <a:t>like </a:t>
            </a:r>
            <a:r>
              <a:rPr sz="3200" spc="-785" dirty="0">
                <a:latin typeface="Times New Roman"/>
                <a:cs typeface="Times New Roman"/>
              </a:rPr>
              <a:t> </a:t>
            </a:r>
            <a:r>
              <a:rPr sz="3200" spc="-5" dirty="0">
                <a:latin typeface="Times New Roman"/>
                <a:cs typeface="Times New Roman"/>
              </a:rPr>
              <a:t>adaptive cruise</a:t>
            </a:r>
            <a:r>
              <a:rPr sz="3200" dirty="0">
                <a:latin typeface="Times New Roman"/>
                <a:cs typeface="Times New Roman"/>
              </a:rPr>
              <a:t> control </a:t>
            </a:r>
            <a:r>
              <a:rPr sz="3200" spc="-10" dirty="0">
                <a:latin typeface="Times New Roman"/>
                <a:cs typeface="Times New Roman"/>
              </a:rPr>
              <a:t>can </a:t>
            </a:r>
            <a:r>
              <a:rPr sz="3200" spc="-5" dirty="0">
                <a:latin typeface="Times New Roman"/>
                <a:cs typeface="Times New Roman"/>
              </a:rPr>
              <a:t>help maintain </a:t>
            </a:r>
            <a:r>
              <a:rPr sz="3200" dirty="0">
                <a:latin typeface="Times New Roman"/>
                <a:cs typeface="Times New Roman"/>
              </a:rPr>
              <a:t> </a:t>
            </a:r>
            <a:r>
              <a:rPr sz="3200" spc="-5" dirty="0">
                <a:latin typeface="Times New Roman"/>
                <a:cs typeface="Times New Roman"/>
              </a:rPr>
              <a:t>consistent</a:t>
            </a:r>
            <a:r>
              <a:rPr sz="3200" dirty="0">
                <a:latin typeface="Times New Roman"/>
                <a:cs typeface="Times New Roman"/>
              </a:rPr>
              <a:t> </a:t>
            </a:r>
            <a:r>
              <a:rPr sz="3200" spc="-5" dirty="0">
                <a:latin typeface="Times New Roman"/>
                <a:cs typeface="Times New Roman"/>
              </a:rPr>
              <a:t>speeds</a:t>
            </a:r>
            <a:r>
              <a:rPr sz="3200" dirty="0">
                <a:latin typeface="Times New Roman"/>
                <a:cs typeface="Times New Roman"/>
              </a:rPr>
              <a:t> </a:t>
            </a:r>
            <a:r>
              <a:rPr sz="3200" spc="-5" dirty="0">
                <a:latin typeface="Times New Roman"/>
                <a:cs typeface="Times New Roman"/>
              </a:rPr>
              <a:t>and</a:t>
            </a:r>
            <a:r>
              <a:rPr sz="3200" dirty="0">
                <a:latin typeface="Times New Roman"/>
                <a:cs typeface="Times New Roman"/>
              </a:rPr>
              <a:t> </a:t>
            </a:r>
            <a:r>
              <a:rPr sz="3200" spc="-5" dirty="0">
                <a:latin typeface="Times New Roman"/>
                <a:cs typeface="Times New Roman"/>
              </a:rPr>
              <a:t>reduce</a:t>
            </a:r>
            <a:r>
              <a:rPr sz="3200" dirty="0">
                <a:latin typeface="Times New Roman"/>
                <a:cs typeface="Times New Roman"/>
              </a:rPr>
              <a:t> stop-and-go </a:t>
            </a:r>
            <a:r>
              <a:rPr sz="3200" spc="-785" dirty="0">
                <a:latin typeface="Times New Roman"/>
                <a:cs typeface="Times New Roman"/>
              </a:rPr>
              <a:t> </a:t>
            </a:r>
            <a:r>
              <a:rPr sz="3200" spc="-10" dirty="0">
                <a:latin typeface="Times New Roman"/>
                <a:cs typeface="Times New Roman"/>
              </a:rPr>
              <a:t>traffic,</a:t>
            </a:r>
            <a:r>
              <a:rPr sz="3200" spc="-15" dirty="0">
                <a:latin typeface="Times New Roman"/>
                <a:cs typeface="Times New Roman"/>
              </a:rPr>
              <a:t> </a:t>
            </a:r>
            <a:r>
              <a:rPr sz="3200" spc="-5" dirty="0">
                <a:latin typeface="Times New Roman"/>
                <a:cs typeface="Times New Roman"/>
              </a:rPr>
              <a:t>leading</a:t>
            </a:r>
            <a:r>
              <a:rPr sz="3200" spc="10" dirty="0">
                <a:latin typeface="Times New Roman"/>
                <a:cs typeface="Times New Roman"/>
              </a:rPr>
              <a:t> </a:t>
            </a:r>
            <a:r>
              <a:rPr sz="3200" spc="-5" dirty="0">
                <a:latin typeface="Times New Roman"/>
                <a:cs typeface="Times New Roman"/>
              </a:rPr>
              <a:t>to</a:t>
            </a:r>
            <a:r>
              <a:rPr sz="3200" dirty="0">
                <a:latin typeface="Times New Roman"/>
                <a:cs typeface="Times New Roman"/>
              </a:rPr>
              <a:t> </a:t>
            </a:r>
            <a:r>
              <a:rPr sz="3200" spc="-10" dirty="0">
                <a:latin typeface="Times New Roman"/>
                <a:cs typeface="Times New Roman"/>
              </a:rPr>
              <a:t>smoother</a:t>
            </a:r>
            <a:r>
              <a:rPr sz="3200" spc="40" dirty="0">
                <a:latin typeface="Times New Roman"/>
                <a:cs typeface="Times New Roman"/>
              </a:rPr>
              <a:t> </a:t>
            </a:r>
            <a:r>
              <a:rPr sz="3200" spc="-15" dirty="0">
                <a:latin typeface="Times New Roman"/>
                <a:cs typeface="Times New Roman"/>
              </a:rPr>
              <a:t>commutes.</a:t>
            </a:r>
            <a:endParaRPr sz="3200" dirty="0">
              <a:latin typeface="Times New Roman"/>
              <a:cs typeface="Times New Roman"/>
            </a:endParaRPr>
          </a:p>
        </p:txBody>
      </p:sp>
      <p:sp>
        <p:nvSpPr>
          <p:cNvPr id="5" name="object 5"/>
          <p:cNvSpPr txBox="1"/>
          <p:nvPr/>
        </p:nvSpPr>
        <p:spPr>
          <a:xfrm>
            <a:off x="7375397" y="6203060"/>
            <a:ext cx="2292985" cy="512445"/>
          </a:xfrm>
          <a:prstGeom prst="rect">
            <a:avLst/>
          </a:prstGeom>
        </p:spPr>
        <p:txBody>
          <a:bodyPr vert="horz" wrap="square" lIns="0" tIns="11430" rIns="0" bIns="0" rtlCol="0">
            <a:spAutoFit/>
          </a:bodyPr>
          <a:lstStyle/>
          <a:p>
            <a:pPr marL="12700">
              <a:lnSpc>
                <a:spcPct val="100000"/>
              </a:lnSpc>
              <a:spcBef>
                <a:spcPts val="90"/>
              </a:spcBef>
              <a:tabLst>
                <a:tab pos="1670685" algn="l"/>
              </a:tabLst>
            </a:pPr>
            <a:r>
              <a:rPr sz="3200" spc="5" dirty="0">
                <a:latin typeface="Times New Roman"/>
                <a:cs typeface="Times New Roman"/>
              </a:rPr>
              <a:t>f</a:t>
            </a:r>
            <a:r>
              <a:rPr sz="3200" spc="-5" dirty="0">
                <a:latin typeface="Times New Roman"/>
                <a:cs typeface="Times New Roman"/>
              </a:rPr>
              <a:t>eat</a:t>
            </a:r>
            <a:r>
              <a:rPr sz="3200" dirty="0">
                <a:latin typeface="Times New Roman"/>
                <a:cs typeface="Times New Roman"/>
              </a:rPr>
              <a:t>u</a:t>
            </a:r>
            <a:r>
              <a:rPr sz="3200" spc="-5" dirty="0">
                <a:latin typeface="Times New Roman"/>
                <a:cs typeface="Times New Roman"/>
              </a:rPr>
              <a:t>res</a:t>
            </a:r>
            <a:r>
              <a:rPr sz="3200" dirty="0">
                <a:latin typeface="Times New Roman"/>
                <a:cs typeface="Times New Roman"/>
              </a:rPr>
              <a:t>	</a:t>
            </a:r>
            <a:r>
              <a:rPr sz="3200" spc="-5" dirty="0">
                <a:latin typeface="Times New Roman"/>
                <a:cs typeface="Times New Roman"/>
              </a:rPr>
              <a:t>li</a:t>
            </a:r>
            <a:r>
              <a:rPr sz="3200" dirty="0">
                <a:latin typeface="Times New Roman"/>
                <a:cs typeface="Times New Roman"/>
              </a:rPr>
              <a:t>k</a:t>
            </a:r>
            <a:r>
              <a:rPr sz="3200" spc="-5" dirty="0">
                <a:latin typeface="Times New Roman"/>
                <a:cs typeface="Times New Roman"/>
              </a:rPr>
              <a:t>e</a:t>
            </a:r>
            <a:endParaRPr sz="3200">
              <a:latin typeface="Times New Roman"/>
              <a:cs typeface="Times New Roman"/>
            </a:endParaRPr>
          </a:p>
        </p:txBody>
      </p:sp>
      <p:sp>
        <p:nvSpPr>
          <p:cNvPr id="6" name="object 6"/>
          <p:cNvSpPr txBox="1"/>
          <p:nvPr/>
        </p:nvSpPr>
        <p:spPr>
          <a:xfrm>
            <a:off x="7088885" y="5646327"/>
            <a:ext cx="7463790" cy="1068705"/>
          </a:xfrm>
          <a:prstGeom prst="rect">
            <a:avLst/>
          </a:prstGeom>
        </p:spPr>
        <p:txBody>
          <a:bodyPr vert="horz" wrap="square" lIns="0" tIns="46990" rIns="0" bIns="0" rtlCol="0">
            <a:spAutoFit/>
          </a:bodyPr>
          <a:lstStyle/>
          <a:p>
            <a:pPr marL="363220" marR="5080" indent="-363220" algn="r">
              <a:lnSpc>
                <a:spcPct val="100000"/>
              </a:lnSpc>
              <a:spcBef>
                <a:spcPts val="370"/>
              </a:spcBef>
              <a:buSzPct val="96875"/>
              <a:buFont typeface="Wingdings"/>
              <a:buChar char=""/>
              <a:tabLst>
                <a:tab pos="363220" algn="l"/>
                <a:tab pos="2593975" algn="l"/>
                <a:tab pos="4234180" algn="l"/>
                <a:tab pos="6334760" algn="l"/>
              </a:tabLst>
            </a:pPr>
            <a:r>
              <a:rPr sz="3200" b="1" spc="-5" dirty="0">
                <a:latin typeface="Times New Roman"/>
                <a:cs typeface="Times New Roman"/>
              </a:rPr>
              <a:t>Enh</a:t>
            </a:r>
            <a:r>
              <a:rPr sz="3200" b="1" spc="5" dirty="0">
                <a:latin typeface="Times New Roman"/>
                <a:cs typeface="Times New Roman"/>
              </a:rPr>
              <a:t>a</a:t>
            </a:r>
            <a:r>
              <a:rPr sz="3200" b="1" spc="-5" dirty="0">
                <a:latin typeface="Times New Roman"/>
                <a:cs typeface="Times New Roman"/>
              </a:rPr>
              <a:t>nced</a:t>
            </a:r>
            <a:r>
              <a:rPr sz="3200" b="1" dirty="0">
                <a:latin typeface="Times New Roman"/>
                <a:cs typeface="Times New Roman"/>
              </a:rPr>
              <a:t>	</a:t>
            </a:r>
            <a:r>
              <a:rPr sz="3200" b="1" spc="-5" dirty="0">
                <a:latin typeface="Times New Roman"/>
                <a:cs typeface="Times New Roman"/>
              </a:rPr>
              <a:t>Dri</a:t>
            </a:r>
            <a:r>
              <a:rPr sz="3200" b="1" spc="20" dirty="0">
                <a:latin typeface="Times New Roman"/>
                <a:cs typeface="Times New Roman"/>
              </a:rPr>
              <a:t>v</a:t>
            </a:r>
            <a:r>
              <a:rPr sz="3200" b="1" spc="-5" dirty="0">
                <a:latin typeface="Times New Roman"/>
                <a:cs typeface="Times New Roman"/>
              </a:rPr>
              <a:t>er</a:t>
            </a:r>
            <a:r>
              <a:rPr sz="3200" b="1" dirty="0">
                <a:latin typeface="Times New Roman"/>
                <a:cs typeface="Times New Roman"/>
              </a:rPr>
              <a:t>	</a:t>
            </a:r>
            <a:r>
              <a:rPr sz="3200" b="1" spc="-5" dirty="0">
                <a:latin typeface="Times New Roman"/>
                <a:cs typeface="Times New Roman"/>
              </a:rPr>
              <a:t>C</a:t>
            </a:r>
            <a:r>
              <a:rPr sz="3200" b="1" spc="20" dirty="0">
                <a:latin typeface="Times New Roman"/>
                <a:cs typeface="Times New Roman"/>
              </a:rPr>
              <a:t>o</a:t>
            </a:r>
            <a:r>
              <a:rPr sz="3200" b="1" spc="-30" dirty="0">
                <a:latin typeface="Times New Roman"/>
                <a:cs typeface="Times New Roman"/>
              </a:rPr>
              <a:t>m</a:t>
            </a:r>
            <a:r>
              <a:rPr sz="3200" b="1" spc="-5" dirty="0">
                <a:latin typeface="Times New Roman"/>
                <a:cs typeface="Times New Roman"/>
              </a:rPr>
              <a:t>fort</a:t>
            </a:r>
            <a:r>
              <a:rPr sz="3200" spc="-5" dirty="0">
                <a:latin typeface="Times New Roman"/>
                <a:cs typeface="Times New Roman"/>
              </a:rPr>
              <a:t>:</a:t>
            </a:r>
            <a:r>
              <a:rPr sz="3200" dirty="0">
                <a:latin typeface="Times New Roman"/>
                <a:cs typeface="Times New Roman"/>
              </a:rPr>
              <a:t>	</a:t>
            </a:r>
            <a:r>
              <a:rPr sz="3200" spc="-10" dirty="0">
                <a:latin typeface="Times New Roman"/>
                <a:cs typeface="Times New Roman"/>
              </a:rPr>
              <a:t>ADAS</a:t>
            </a:r>
            <a:endParaRPr sz="3200">
              <a:latin typeface="Times New Roman"/>
              <a:cs typeface="Times New Roman"/>
            </a:endParaRPr>
          </a:p>
          <a:p>
            <a:pPr marR="5080" algn="r">
              <a:lnSpc>
                <a:spcPct val="100000"/>
              </a:lnSpc>
              <a:spcBef>
                <a:spcPts val="265"/>
              </a:spcBef>
              <a:tabLst>
                <a:tab pos="1618615" algn="l"/>
                <a:tab pos="2871470" algn="l"/>
                <a:tab pos="3834765" algn="l"/>
              </a:tabLst>
            </a:pPr>
            <a:r>
              <a:rPr sz="3200" dirty="0">
                <a:latin typeface="Times New Roman"/>
                <a:cs typeface="Times New Roman"/>
              </a:rPr>
              <a:t>parking	</a:t>
            </a:r>
            <a:r>
              <a:rPr sz="3200" spc="-5" dirty="0">
                <a:latin typeface="Times New Roman"/>
                <a:cs typeface="Times New Roman"/>
              </a:rPr>
              <a:t>assist	and	lane</a:t>
            </a:r>
            <a:endParaRPr sz="3200">
              <a:latin typeface="Times New Roman"/>
              <a:cs typeface="Times New Roman"/>
            </a:endParaRPr>
          </a:p>
        </p:txBody>
      </p:sp>
      <p:sp>
        <p:nvSpPr>
          <p:cNvPr id="7" name="object 7"/>
          <p:cNvSpPr txBox="1"/>
          <p:nvPr/>
        </p:nvSpPr>
        <p:spPr>
          <a:xfrm>
            <a:off x="7375397" y="6689303"/>
            <a:ext cx="7179309" cy="1068705"/>
          </a:xfrm>
          <a:prstGeom prst="rect">
            <a:avLst/>
          </a:prstGeom>
        </p:spPr>
        <p:txBody>
          <a:bodyPr vert="horz" wrap="square" lIns="0" tIns="12700" rIns="0" bIns="0" rtlCol="0">
            <a:spAutoFit/>
          </a:bodyPr>
          <a:lstStyle/>
          <a:p>
            <a:pPr marL="12700" marR="5080">
              <a:lnSpc>
                <a:spcPct val="106900"/>
              </a:lnSpc>
              <a:spcBef>
                <a:spcPts val="100"/>
              </a:spcBef>
            </a:pPr>
            <a:r>
              <a:rPr sz="3200" spc="-5" dirty="0">
                <a:latin typeface="Times New Roman"/>
                <a:cs typeface="Times New Roman"/>
              </a:rPr>
              <a:t>centering</a:t>
            </a:r>
            <a:r>
              <a:rPr sz="3200" spc="180" dirty="0">
                <a:latin typeface="Times New Roman"/>
                <a:cs typeface="Times New Roman"/>
              </a:rPr>
              <a:t> </a:t>
            </a:r>
            <a:r>
              <a:rPr sz="3200" dirty="0">
                <a:latin typeface="Times New Roman"/>
                <a:cs typeface="Times New Roman"/>
              </a:rPr>
              <a:t>can</a:t>
            </a:r>
            <a:r>
              <a:rPr sz="3200" spc="170" dirty="0">
                <a:latin typeface="Times New Roman"/>
                <a:cs typeface="Times New Roman"/>
              </a:rPr>
              <a:t> </a:t>
            </a:r>
            <a:r>
              <a:rPr sz="3200" spc="-5" dirty="0">
                <a:latin typeface="Times New Roman"/>
                <a:cs typeface="Times New Roman"/>
              </a:rPr>
              <a:t>take</a:t>
            </a:r>
            <a:r>
              <a:rPr sz="3200" spc="195" dirty="0">
                <a:latin typeface="Times New Roman"/>
                <a:cs typeface="Times New Roman"/>
              </a:rPr>
              <a:t> </a:t>
            </a:r>
            <a:r>
              <a:rPr sz="3200" spc="-5" dirty="0">
                <a:latin typeface="Times New Roman"/>
                <a:cs typeface="Times New Roman"/>
              </a:rPr>
              <a:t>the</a:t>
            </a:r>
            <a:r>
              <a:rPr sz="3200" spc="160" dirty="0">
                <a:latin typeface="Times New Roman"/>
                <a:cs typeface="Times New Roman"/>
              </a:rPr>
              <a:t> </a:t>
            </a:r>
            <a:r>
              <a:rPr sz="3200" dirty="0">
                <a:latin typeface="Times New Roman"/>
                <a:cs typeface="Times New Roman"/>
              </a:rPr>
              <a:t>stress</a:t>
            </a:r>
            <a:r>
              <a:rPr sz="3200" spc="175" dirty="0">
                <a:latin typeface="Times New Roman"/>
                <a:cs typeface="Times New Roman"/>
              </a:rPr>
              <a:t> </a:t>
            </a:r>
            <a:r>
              <a:rPr sz="3200" dirty="0">
                <a:latin typeface="Times New Roman"/>
                <a:cs typeface="Times New Roman"/>
              </a:rPr>
              <a:t>out</a:t>
            </a:r>
            <a:r>
              <a:rPr sz="3200" spc="160" dirty="0">
                <a:latin typeface="Times New Roman"/>
                <a:cs typeface="Times New Roman"/>
              </a:rPr>
              <a:t> </a:t>
            </a:r>
            <a:r>
              <a:rPr sz="3200" dirty="0">
                <a:latin typeface="Times New Roman"/>
                <a:cs typeface="Times New Roman"/>
              </a:rPr>
              <a:t>of</a:t>
            </a:r>
            <a:r>
              <a:rPr sz="3200" spc="180" dirty="0">
                <a:latin typeface="Times New Roman"/>
                <a:cs typeface="Times New Roman"/>
              </a:rPr>
              <a:t> </a:t>
            </a:r>
            <a:r>
              <a:rPr sz="3200" spc="-5" dirty="0">
                <a:latin typeface="Times New Roman"/>
                <a:cs typeface="Times New Roman"/>
              </a:rPr>
              <a:t>driving, </a:t>
            </a:r>
            <a:r>
              <a:rPr sz="3200" spc="-785" dirty="0">
                <a:latin typeface="Times New Roman"/>
                <a:cs typeface="Times New Roman"/>
              </a:rPr>
              <a:t> </a:t>
            </a:r>
            <a:r>
              <a:rPr sz="3200" spc="-15" dirty="0">
                <a:latin typeface="Times New Roman"/>
                <a:cs typeface="Times New Roman"/>
              </a:rPr>
              <a:t>making</a:t>
            </a:r>
            <a:r>
              <a:rPr sz="3200" spc="50" dirty="0">
                <a:latin typeface="Times New Roman"/>
                <a:cs typeface="Times New Roman"/>
              </a:rPr>
              <a:t> </a:t>
            </a:r>
            <a:r>
              <a:rPr sz="3200" dirty="0">
                <a:latin typeface="Times New Roman"/>
                <a:cs typeface="Times New Roman"/>
              </a:rPr>
              <a:t>long</a:t>
            </a:r>
            <a:r>
              <a:rPr sz="3200" spc="10" dirty="0">
                <a:latin typeface="Times New Roman"/>
                <a:cs typeface="Times New Roman"/>
              </a:rPr>
              <a:t> </a:t>
            </a:r>
            <a:r>
              <a:rPr sz="3200" spc="-5" dirty="0">
                <a:latin typeface="Times New Roman"/>
                <a:cs typeface="Times New Roman"/>
              </a:rPr>
              <a:t>journeys</a:t>
            </a:r>
            <a:r>
              <a:rPr sz="3200" spc="5" dirty="0">
                <a:latin typeface="Times New Roman"/>
                <a:cs typeface="Times New Roman"/>
              </a:rPr>
              <a:t> </a:t>
            </a:r>
            <a:r>
              <a:rPr sz="3200" spc="-20" dirty="0">
                <a:latin typeface="Times New Roman"/>
                <a:cs typeface="Times New Roman"/>
              </a:rPr>
              <a:t>more</a:t>
            </a:r>
            <a:r>
              <a:rPr sz="3200" spc="80" dirty="0">
                <a:latin typeface="Times New Roman"/>
                <a:cs typeface="Times New Roman"/>
              </a:rPr>
              <a:t> </a:t>
            </a:r>
            <a:r>
              <a:rPr sz="3200" spc="-10" dirty="0">
                <a:latin typeface="Times New Roman"/>
                <a:cs typeface="Times New Roman"/>
              </a:rPr>
              <a:t>manageable.</a:t>
            </a:r>
            <a:endParaRPr sz="3200">
              <a:latin typeface="Times New Roman"/>
              <a:cs typeface="Times New Roman"/>
            </a:endParaRPr>
          </a:p>
        </p:txBody>
      </p:sp>
      <p:pic>
        <p:nvPicPr>
          <p:cNvPr id="8" name="object 8"/>
          <p:cNvPicPr/>
          <p:nvPr/>
        </p:nvPicPr>
        <p:blipFill>
          <a:blip r:embed="rId3" cstate="print"/>
          <a:stretch>
            <a:fillRect/>
          </a:stretch>
        </p:blipFill>
        <p:spPr>
          <a:xfrm>
            <a:off x="0" y="1923288"/>
            <a:ext cx="7007352" cy="48768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5877" y="468630"/>
            <a:ext cx="12123420" cy="1123315"/>
          </a:xfrm>
          <a:prstGeom prst="rect">
            <a:avLst/>
          </a:prstGeom>
        </p:spPr>
        <p:txBody>
          <a:bodyPr vert="horz" wrap="square" lIns="0" tIns="12700" rIns="0" bIns="0" rtlCol="0">
            <a:spAutoFit/>
          </a:bodyPr>
          <a:lstStyle/>
          <a:p>
            <a:pPr marL="515620" marR="5080" indent="-503555">
              <a:lnSpc>
                <a:spcPct val="100000"/>
              </a:lnSpc>
              <a:spcBef>
                <a:spcPts val="100"/>
              </a:spcBef>
              <a:tabLst>
                <a:tab pos="3900170" algn="l"/>
              </a:tabLst>
            </a:pPr>
            <a:r>
              <a:rPr sz="3600" dirty="0"/>
              <a:t>IS </a:t>
            </a:r>
            <a:r>
              <a:rPr sz="3600" spc="-10" dirty="0"/>
              <a:t>16722</a:t>
            </a:r>
            <a:r>
              <a:rPr sz="3600" spc="45" dirty="0"/>
              <a:t> </a:t>
            </a:r>
            <a:r>
              <a:rPr sz="3600" dirty="0"/>
              <a:t>:</a:t>
            </a:r>
            <a:r>
              <a:rPr sz="3600" spc="-10" dirty="0"/>
              <a:t> </a:t>
            </a:r>
            <a:r>
              <a:rPr sz="3600" spc="-5" dirty="0"/>
              <a:t>2018	</a:t>
            </a:r>
            <a:r>
              <a:rPr sz="3600" spc="-25" dirty="0"/>
              <a:t>RADIO</a:t>
            </a:r>
            <a:r>
              <a:rPr sz="3600" spc="70" dirty="0"/>
              <a:t> </a:t>
            </a:r>
            <a:r>
              <a:rPr sz="3600" dirty="0"/>
              <a:t>FREQUENCY</a:t>
            </a:r>
            <a:r>
              <a:rPr sz="3600" spc="-75" dirty="0"/>
              <a:t> </a:t>
            </a:r>
            <a:r>
              <a:rPr sz="3600" spc="-25" dirty="0"/>
              <a:t>IDENTIFICATION </a:t>
            </a:r>
            <a:r>
              <a:rPr sz="3600" spc="-985" dirty="0"/>
              <a:t> </a:t>
            </a:r>
            <a:r>
              <a:rPr sz="3600" dirty="0"/>
              <a:t>(RFID)</a:t>
            </a:r>
            <a:r>
              <a:rPr sz="3600" spc="-5" dirty="0"/>
              <a:t> </a:t>
            </a:r>
            <a:r>
              <a:rPr sz="3600" dirty="0"/>
              <a:t>SYSTEM</a:t>
            </a:r>
            <a:r>
              <a:rPr sz="3600" spc="-20" dirty="0"/>
              <a:t> </a:t>
            </a:r>
            <a:r>
              <a:rPr sz="3600" dirty="0"/>
              <a:t>FOR</a:t>
            </a:r>
            <a:r>
              <a:rPr sz="3600" spc="-150" dirty="0"/>
              <a:t> </a:t>
            </a:r>
            <a:r>
              <a:rPr sz="3600" spc="-20" dirty="0"/>
              <a:t>AUTOMOTIVE</a:t>
            </a:r>
            <a:r>
              <a:rPr sz="3600" spc="-65" dirty="0"/>
              <a:t> </a:t>
            </a:r>
            <a:r>
              <a:rPr sz="3600" spc="-35" dirty="0"/>
              <a:t>APPLICATIONS</a:t>
            </a:r>
            <a:endParaRPr sz="3600" dirty="0"/>
          </a:p>
        </p:txBody>
      </p:sp>
      <p:pic>
        <p:nvPicPr>
          <p:cNvPr id="3" name="object 3"/>
          <p:cNvPicPr/>
          <p:nvPr/>
        </p:nvPicPr>
        <p:blipFill>
          <a:blip r:embed="rId2" cstate="print"/>
          <a:stretch>
            <a:fillRect/>
          </a:stretch>
        </p:blipFill>
        <p:spPr>
          <a:xfrm>
            <a:off x="3596640" y="1911095"/>
            <a:ext cx="6894575" cy="4236720"/>
          </a:xfrm>
          <a:prstGeom prst="rect">
            <a:avLst/>
          </a:prstGeom>
        </p:spPr>
      </p:pic>
      <p:sp>
        <p:nvSpPr>
          <p:cNvPr id="4" name="object 4"/>
          <p:cNvSpPr txBox="1"/>
          <p:nvPr/>
        </p:nvSpPr>
        <p:spPr>
          <a:xfrm>
            <a:off x="434136" y="6601155"/>
            <a:ext cx="13768069" cy="1340367"/>
          </a:xfrm>
          <a:prstGeom prst="rect">
            <a:avLst/>
          </a:prstGeom>
        </p:spPr>
        <p:txBody>
          <a:bodyPr vert="horz" wrap="square" lIns="0" tIns="11430" rIns="0" bIns="0" rtlCol="0">
            <a:spAutoFit/>
          </a:bodyPr>
          <a:lstStyle/>
          <a:p>
            <a:pPr marL="12700" marR="5080" algn="just">
              <a:lnSpc>
                <a:spcPct val="101099"/>
              </a:lnSpc>
              <a:spcBef>
                <a:spcPts val="90"/>
              </a:spcBef>
            </a:pPr>
            <a:r>
              <a:rPr sz="2850" spc="15" dirty="0" err="1" smtClean="0">
                <a:latin typeface="Times New Roman" panose="02020603050405020304" pitchFamily="18" charset="0"/>
                <a:cs typeface="Times New Roman" panose="02020603050405020304" pitchFamily="18" charset="0"/>
              </a:rPr>
              <a:t>Th</a:t>
            </a:r>
            <a:r>
              <a:rPr lang="en-IN" sz="2850" spc="15" dirty="0" smtClean="0">
                <a:latin typeface="Times New Roman" panose="02020603050405020304" pitchFamily="18" charset="0"/>
                <a:cs typeface="Times New Roman" panose="02020603050405020304" pitchFamily="18" charset="0"/>
              </a:rPr>
              <a:t>is Indian S</a:t>
            </a:r>
            <a:r>
              <a:rPr sz="2850" spc="10" dirty="0" err="1" smtClean="0">
                <a:latin typeface="Times New Roman" panose="02020603050405020304" pitchFamily="18" charset="0"/>
                <a:cs typeface="Times New Roman" panose="02020603050405020304" pitchFamily="18" charset="0"/>
              </a:rPr>
              <a:t>tandard</a:t>
            </a:r>
            <a:r>
              <a:rPr sz="2850" spc="10" dirty="0" smtClean="0">
                <a:latin typeface="Times New Roman" panose="02020603050405020304" pitchFamily="18" charset="0"/>
                <a:cs typeface="Times New Roman" panose="02020603050405020304" pitchFamily="18" charset="0"/>
              </a:rPr>
              <a:t> </a:t>
            </a:r>
            <a:r>
              <a:rPr sz="2850" spc="5" dirty="0">
                <a:latin typeface="Times New Roman" panose="02020603050405020304" pitchFamily="18" charset="0"/>
                <a:cs typeface="Times New Roman" panose="02020603050405020304" pitchFamily="18" charset="0"/>
              </a:rPr>
              <a:t>highlights </a:t>
            </a:r>
            <a:r>
              <a:rPr sz="2850" spc="10" dirty="0">
                <a:latin typeface="Times New Roman" panose="02020603050405020304" pitchFamily="18" charset="0"/>
                <a:cs typeface="Times New Roman" panose="02020603050405020304" pitchFamily="18" charset="0"/>
              </a:rPr>
              <a:t>the basic architecture </a:t>
            </a:r>
            <a:r>
              <a:rPr sz="2850" spc="15" dirty="0">
                <a:latin typeface="Times New Roman" panose="02020603050405020304" pitchFamily="18" charset="0"/>
                <a:cs typeface="Times New Roman" panose="02020603050405020304" pitchFamily="18" charset="0"/>
              </a:rPr>
              <a:t>and </a:t>
            </a:r>
            <a:r>
              <a:rPr sz="2850" spc="10" dirty="0">
                <a:latin typeface="Times New Roman" panose="02020603050405020304" pitchFamily="18" charset="0"/>
                <a:cs typeface="Times New Roman" panose="02020603050405020304" pitchFamily="18" charset="0"/>
              </a:rPr>
              <a:t>test requirements </a:t>
            </a:r>
            <a:r>
              <a:rPr sz="2850" spc="15" dirty="0">
                <a:latin typeface="Times New Roman" panose="02020603050405020304" pitchFamily="18" charset="0"/>
                <a:cs typeface="Times New Roman" panose="02020603050405020304" pitchFamily="18" charset="0"/>
              </a:rPr>
              <a:t>of </a:t>
            </a:r>
            <a:r>
              <a:rPr sz="2850" spc="10" dirty="0">
                <a:latin typeface="Times New Roman" panose="02020603050405020304" pitchFamily="18" charset="0"/>
                <a:cs typeface="Times New Roman" panose="02020603050405020304" pitchFamily="18" charset="0"/>
              </a:rPr>
              <a:t>the Radio </a:t>
            </a:r>
            <a:r>
              <a:rPr sz="2850" spc="15" dirty="0">
                <a:latin typeface="Times New Roman" panose="02020603050405020304" pitchFamily="18" charset="0"/>
                <a:cs typeface="Times New Roman" panose="02020603050405020304" pitchFamily="18" charset="0"/>
              </a:rPr>
              <a:t> </a:t>
            </a:r>
            <a:r>
              <a:rPr sz="2850" spc="20" dirty="0">
                <a:latin typeface="Times New Roman" panose="02020603050405020304" pitchFamily="18" charset="0"/>
                <a:cs typeface="Times New Roman" panose="02020603050405020304" pitchFamily="18" charset="0"/>
              </a:rPr>
              <a:t>Frequency </a:t>
            </a:r>
            <a:r>
              <a:rPr sz="2850" spc="10" dirty="0">
                <a:latin typeface="Times New Roman" panose="02020603050405020304" pitchFamily="18" charset="0"/>
                <a:cs typeface="Times New Roman" panose="02020603050405020304" pitchFamily="18" charset="0"/>
              </a:rPr>
              <a:t>Identification (RFID) tags </a:t>
            </a:r>
            <a:r>
              <a:rPr sz="2850" spc="15" dirty="0">
                <a:latin typeface="Times New Roman" panose="02020603050405020304" pitchFamily="18" charset="0"/>
                <a:cs typeface="Times New Roman" panose="02020603050405020304" pitchFamily="18" charset="0"/>
              </a:rPr>
              <a:t>and </a:t>
            </a:r>
            <a:r>
              <a:rPr sz="2850" spc="10" dirty="0">
                <a:latin typeface="Times New Roman" panose="02020603050405020304" pitchFamily="18" charset="0"/>
                <a:cs typeface="Times New Roman" panose="02020603050405020304" pitchFamily="18" charset="0"/>
              </a:rPr>
              <a:t>transceivers for Electronic </a:t>
            </a:r>
            <a:r>
              <a:rPr sz="2850" spc="-75" dirty="0">
                <a:latin typeface="Times New Roman" panose="02020603050405020304" pitchFamily="18" charset="0"/>
                <a:cs typeface="Times New Roman" panose="02020603050405020304" pitchFamily="18" charset="0"/>
              </a:rPr>
              <a:t>Toll </a:t>
            </a:r>
            <a:r>
              <a:rPr sz="2850" spc="10" dirty="0">
                <a:latin typeface="Times New Roman" panose="02020603050405020304" pitchFamily="18" charset="0"/>
                <a:cs typeface="Times New Roman" panose="02020603050405020304" pitchFamily="18" charset="0"/>
              </a:rPr>
              <a:t>Collection </a:t>
            </a:r>
            <a:r>
              <a:rPr sz="2850" spc="15" dirty="0">
                <a:latin typeface="Times New Roman" panose="02020603050405020304" pitchFamily="18" charset="0"/>
                <a:cs typeface="Times New Roman" panose="02020603050405020304" pitchFamily="18" charset="0"/>
              </a:rPr>
              <a:t> ‘ETC’</a:t>
            </a:r>
            <a:r>
              <a:rPr sz="2850" spc="-114"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application.</a:t>
            </a:r>
            <a:endParaRPr sz="2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5357" y="468629"/>
            <a:ext cx="1976120" cy="610870"/>
          </a:xfrm>
          <a:prstGeom prst="rect">
            <a:avLst/>
          </a:prstGeom>
        </p:spPr>
        <p:txBody>
          <a:bodyPr vert="horz" wrap="square" lIns="0" tIns="11430" rIns="0" bIns="0" rtlCol="0">
            <a:spAutoFit/>
          </a:bodyPr>
          <a:lstStyle/>
          <a:p>
            <a:pPr marL="12700">
              <a:lnSpc>
                <a:spcPct val="100000"/>
              </a:lnSpc>
              <a:spcBef>
                <a:spcPts val="90"/>
              </a:spcBef>
            </a:pPr>
            <a:r>
              <a:rPr sz="3850" spc="-15" dirty="0"/>
              <a:t>IS</a:t>
            </a:r>
            <a:r>
              <a:rPr sz="3850" spc="-75" dirty="0"/>
              <a:t> </a:t>
            </a:r>
            <a:r>
              <a:rPr sz="3850" spc="-10" dirty="0"/>
              <a:t>16722</a:t>
            </a:r>
            <a:endParaRPr sz="3850"/>
          </a:p>
        </p:txBody>
      </p:sp>
      <p:sp>
        <p:nvSpPr>
          <p:cNvPr id="3" name="object 3"/>
          <p:cNvSpPr txBox="1"/>
          <p:nvPr/>
        </p:nvSpPr>
        <p:spPr>
          <a:xfrm>
            <a:off x="4831298" y="287153"/>
            <a:ext cx="7895590" cy="2934970"/>
          </a:xfrm>
          <a:prstGeom prst="rect">
            <a:avLst/>
          </a:prstGeom>
        </p:spPr>
        <p:txBody>
          <a:bodyPr vert="horz" wrap="square" lIns="0" tIns="192405" rIns="0" bIns="0" rtlCol="0">
            <a:spAutoFit/>
          </a:bodyPr>
          <a:lstStyle/>
          <a:p>
            <a:pPr marL="12700">
              <a:lnSpc>
                <a:spcPct val="100000"/>
              </a:lnSpc>
              <a:spcBef>
                <a:spcPts val="1515"/>
              </a:spcBef>
            </a:pPr>
            <a:r>
              <a:rPr sz="3850" b="1" spc="-30" dirty="0">
                <a:solidFill>
                  <a:srgbClr val="006FC0"/>
                </a:solidFill>
                <a:latin typeface="Arial"/>
                <a:cs typeface="Arial"/>
              </a:rPr>
              <a:t>SPECIFICATION</a:t>
            </a:r>
            <a:r>
              <a:rPr sz="3850" b="1" spc="-20" dirty="0">
                <a:solidFill>
                  <a:srgbClr val="006FC0"/>
                </a:solidFill>
                <a:latin typeface="Arial"/>
                <a:cs typeface="Arial"/>
              </a:rPr>
              <a:t> </a:t>
            </a:r>
            <a:r>
              <a:rPr sz="3850" b="1" spc="-10" dirty="0">
                <a:solidFill>
                  <a:srgbClr val="006FC0"/>
                </a:solidFill>
                <a:latin typeface="Arial"/>
                <a:cs typeface="Arial"/>
              </a:rPr>
              <a:t>FOR</a:t>
            </a:r>
            <a:r>
              <a:rPr sz="3850" b="1" spc="-15" dirty="0">
                <a:solidFill>
                  <a:srgbClr val="006FC0"/>
                </a:solidFill>
                <a:latin typeface="Arial"/>
                <a:cs typeface="Arial"/>
              </a:rPr>
              <a:t> </a:t>
            </a:r>
            <a:r>
              <a:rPr sz="3850" b="1" spc="-5" dirty="0">
                <a:solidFill>
                  <a:srgbClr val="006FC0"/>
                </a:solidFill>
                <a:latin typeface="Arial"/>
                <a:cs typeface="Arial"/>
              </a:rPr>
              <a:t>RFID</a:t>
            </a:r>
            <a:r>
              <a:rPr sz="3850" b="1" spc="-15" dirty="0">
                <a:solidFill>
                  <a:srgbClr val="006FC0"/>
                </a:solidFill>
                <a:latin typeface="Arial"/>
                <a:cs typeface="Arial"/>
              </a:rPr>
              <a:t> </a:t>
            </a:r>
            <a:r>
              <a:rPr sz="3850" b="1" spc="-100" dirty="0">
                <a:solidFill>
                  <a:srgbClr val="006FC0"/>
                </a:solidFill>
                <a:latin typeface="Arial"/>
                <a:cs typeface="Arial"/>
              </a:rPr>
              <a:t>TAG</a:t>
            </a:r>
            <a:endParaRPr sz="3850" dirty="0">
              <a:latin typeface="Arial"/>
              <a:cs typeface="Arial"/>
            </a:endParaRPr>
          </a:p>
          <a:p>
            <a:pPr marL="2963545" indent="-229235">
              <a:lnSpc>
                <a:spcPct val="100000"/>
              </a:lnSpc>
              <a:spcBef>
                <a:spcPts val="1105"/>
              </a:spcBef>
              <a:buFont typeface="Arial MT"/>
              <a:buChar char="•"/>
              <a:tabLst>
                <a:tab pos="2964180" algn="l"/>
              </a:tabLst>
            </a:pPr>
            <a:r>
              <a:rPr sz="2850" spc="5" dirty="0">
                <a:latin typeface="Calibri"/>
                <a:cs typeface="Calibri"/>
              </a:rPr>
              <a:t>Inter-operability</a:t>
            </a:r>
            <a:endParaRPr sz="2850" dirty="0">
              <a:latin typeface="Calibri"/>
              <a:cs typeface="Calibri"/>
            </a:endParaRPr>
          </a:p>
          <a:p>
            <a:pPr marL="2963545" indent="-229235">
              <a:lnSpc>
                <a:spcPct val="100000"/>
              </a:lnSpc>
              <a:spcBef>
                <a:spcPts val="685"/>
              </a:spcBef>
              <a:buFont typeface="Arial MT"/>
              <a:buChar char="•"/>
              <a:tabLst>
                <a:tab pos="2964180" algn="l"/>
              </a:tabLst>
            </a:pPr>
            <a:r>
              <a:rPr sz="2850" spc="-70" dirty="0">
                <a:latin typeface="Calibri"/>
                <a:cs typeface="Calibri"/>
              </a:rPr>
              <a:t>Tag</a:t>
            </a:r>
            <a:r>
              <a:rPr sz="2850" spc="-15" dirty="0">
                <a:latin typeface="Calibri"/>
                <a:cs typeface="Calibri"/>
              </a:rPr>
              <a:t> </a:t>
            </a:r>
            <a:r>
              <a:rPr sz="2850" dirty="0">
                <a:latin typeface="Calibri"/>
                <a:cs typeface="Calibri"/>
              </a:rPr>
              <a:t>Antenna</a:t>
            </a:r>
          </a:p>
          <a:p>
            <a:pPr marL="2963545" indent="-229235">
              <a:lnSpc>
                <a:spcPct val="100000"/>
              </a:lnSpc>
              <a:spcBef>
                <a:spcPts val="690"/>
              </a:spcBef>
              <a:buFont typeface="Arial MT"/>
              <a:buChar char="•"/>
              <a:tabLst>
                <a:tab pos="2964180" algn="l"/>
              </a:tabLst>
            </a:pPr>
            <a:r>
              <a:rPr sz="2850" spc="-5" dirty="0">
                <a:latin typeface="Calibri"/>
                <a:cs typeface="Calibri"/>
              </a:rPr>
              <a:t>Data</a:t>
            </a:r>
            <a:r>
              <a:rPr sz="2850" spc="-15" dirty="0">
                <a:latin typeface="Calibri"/>
                <a:cs typeface="Calibri"/>
              </a:rPr>
              <a:t> </a:t>
            </a:r>
            <a:r>
              <a:rPr sz="2850" spc="-5" dirty="0">
                <a:latin typeface="Calibri"/>
                <a:cs typeface="Calibri"/>
              </a:rPr>
              <a:t>Retention</a:t>
            </a:r>
            <a:r>
              <a:rPr sz="2850" dirty="0">
                <a:latin typeface="Calibri"/>
                <a:cs typeface="Calibri"/>
              </a:rPr>
              <a:t> </a:t>
            </a:r>
            <a:r>
              <a:rPr sz="2850" spc="5" dirty="0">
                <a:latin typeface="Calibri"/>
                <a:cs typeface="Calibri"/>
              </a:rPr>
              <a:t>and</a:t>
            </a:r>
            <a:r>
              <a:rPr sz="2850" spc="10" dirty="0">
                <a:latin typeface="Calibri"/>
                <a:cs typeface="Calibri"/>
              </a:rPr>
              <a:t> </a:t>
            </a:r>
            <a:r>
              <a:rPr sz="2850" spc="-5" dirty="0">
                <a:latin typeface="Calibri"/>
                <a:cs typeface="Calibri"/>
              </a:rPr>
              <a:t>Data</a:t>
            </a:r>
            <a:r>
              <a:rPr sz="2850" spc="-10" dirty="0">
                <a:latin typeface="Calibri"/>
                <a:cs typeface="Calibri"/>
              </a:rPr>
              <a:t> </a:t>
            </a:r>
            <a:r>
              <a:rPr sz="2850" spc="10" dirty="0">
                <a:latin typeface="Calibri"/>
                <a:cs typeface="Calibri"/>
              </a:rPr>
              <a:t>Security</a:t>
            </a:r>
            <a:endParaRPr sz="2850" dirty="0">
              <a:latin typeface="Calibri"/>
              <a:cs typeface="Calibri"/>
            </a:endParaRPr>
          </a:p>
          <a:p>
            <a:pPr marL="2963545" indent="-229235">
              <a:lnSpc>
                <a:spcPct val="100000"/>
              </a:lnSpc>
              <a:spcBef>
                <a:spcPts val="705"/>
              </a:spcBef>
              <a:buFont typeface="Arial MT"/>
              <a:buChar char="•"/>
              <a:tabLst>
                <a:tab pos="2964180" algn="l"/>
              </a:tabLst>
            </a:pPr>
            <a:r>
              <a:rPr sz="2850" spc="-25" dirty="0">
                <a:latin typeface="Calibri"/>
                <a:cs typeface="Calibri"/>
              </a:rPr>
              <a:t>Tamper</a:t>
            </a:r>
            <a:r>
              <a:rPr sz="2850" spc="-10" dirty="0">
                <a:latin typeface="Calibri"/>
                <a:cs typeface="Calibri"/>
              </a:rPr>
              <a:t> </a:t>
            </a:r>
            <a:r>
              <a:rPr sz="2850" dirty="0">
                <a:latin typeface="Calibri"/>
                <a:cs typeface="Calibri"/>
              </a:rPr>
              <a:t>Proof</a:t>
            </a:r>
            <a:r>
              <a:rPr sz="2850" spc="-5" dirty="0">
                <a:latin typeface="Calibri"/>
                <a:cs typeface="Calibri"/>
              </a:rPr>
              <a:t> </a:t>
            </a:r>
            <a:r>
              <a:rPr sz="2850" spc="10" dirty="0">
                <a:latin typeface="Calibri"/>
                <a:cs typeface="Calibri"/>
              </a:rPr>
              <a:t>RFID</a:t>
            </a:r>
            <a:r>
              <a:rPr sz="2850" spc="5" dirty="0">
                <a:latin typeface="Calibri"/>
                <a:cs typeface="Calibri"/>
              </a:rPr>
              <a:t> </a:t>
            </a:r>
            <a:r>
              <a:rPr sz="2850" dirty="0">
                <a:latin typeface="Calibri"/>
                <a:cs typeface="Calibri"/>
              </a:rPr>
              <a:t>Label</a:t>
            </a:r>
          </a:p>
        </p:txBody>
      </p:sp>
      <p:sp>
        <p:nvSpPr>
          <p:cNvPr id="4" name="object 4"/>
          <p:cNvSpPr txBox="1"/>
          <p:nvPr/>
        </p:nvSpPr>
        <p:spPr>
          <a:xfrm>
            <a:off x="1103172" y="1147444"/>
            <a:ext cx="2978785" cy="2135505"/>
          </a:xfrm>
          <a:prstGeom prst="rect">
            <a:avLst/>
          </a:prstGeom>
        </p:spPr>
        <p:txBody>
          <a:bodyPr vert="horz" wrap="square" lIns="0" tIns="104775" rIns="0" bIns="0" rtlCol="0">
            <a:spAutoFit/>
          </a:bodyPr>
          <a:lstStyle/>
          <a:p>
            <a:pPr marL="356870" indent="-344805">
              <a:lnSpc>
                <a:spcPct val="100000"/>
              </a:lnSpc>
              <a:spcBef>
                <a:spcPts val="825"/>
              </a:spcBef>
              <a:buFont typeface="Arial MT"/>
              <a:buChar char="•"/>
              <a:tabLst>
                <a:tab pos="356870" algn="l"/>
                <a:tab pos="357505" algn="l"/>
              </a:tabLst>
            </a:pPr>
            <a:r>
              <a:rPr sz="2850" spc="-5" dirty="0">
                <a:latin typeface="Calibri"/>
                <a:cs typeface="Calibri"/>
              </a:rPr>
              <a:t>Power</a:t>
            </a:r>
            <a:endParaRPr sz="2850">
              <a:latin typeface="Calibri"/>
              <a:cs typeface="Calibri"/>
            </a:endParaRPr>
          </a:p>
          <a:p>
            <a:pPr marL="356870" indent="-344805">
              <a:lnSpc>
                <a:spcPct val="100000"/>
              </a:lnSpc>
              <a:spcBef>
                <a:spcPts val="735"/>
              </a:spcBef>
              <a:buFont typeface="Arial MT"/>
              <a:buChar char="•"/>
              <a:tabLst>
                <a:tab pos="356870" algn="l"/>
                <a:tab pos="357505" algn="l"/>
              </a:tabLst>
            </a:pPr>
            <a:r>
              <a:rPr sz="2850" spc="5" dirty="0">
                <a:latin typeface="Calibri"/>
                <a:cs typeface="Calibri"/>
              </a:rPr>
              <a:t>Frequency</a:t>
            </a:r>
            <a:endParaRPr sz="2850">
              <a:latin typeface="Calibri"/>
              <a:cs typeface="Calibri"/>
            </a:endParaRPr>
          </a:p>
          <a:p>
            <a:pPr marL="356870" indent="-344805">
              <a:lnSpc>
                <a:spcPct val="100000"/>
              </a:lnSpc>
              <a:spcBef>
                <a:spcPts val="735"/>
              </a:spcBef>
              <a:buFont typeface="Arial MT"/>
              <a:buChar char="•"/>
              <a:tabLst>
                <a:tab pos="356870" algn="l"/>
                <a:tab pos="357505" algn="l"/>
              </a:tabLst>
            </a:pPr>
            <a:r>
              <a:rPr sz="2850" spc="-5" dirty="0">
                <a:latin typeface="Calibri"/>
                <a:cs typeface="Calibri"/>
              </a:rPr>
              <a:t>Data</a:t>
            </a:r>
            <a:r>
              <a:rPr sz="2850" spc="-35" dirty="0">
                <a:latin typeface="Calibri"/>
                <a:cs typeface="Calibri"/>
              </a:rPr>
              <a:t> </a:t>
            </a:r>
            <a:r>
              <a:rPr sz="2850" spc="-10" dirty="0">
                <a:latin typeface="Calibri"/>
                <a:cs typeface="Calibri"/>
              </a:rPr>
              <a:t>transfer</a:t>
            </a:r>
            <a:r>
              <a:rPr sz="2850" spc="-45" dirty="0">
                <a:latin typeface="Calibri"/>
                <a:cs typeface="Calibri"/>
              </a:rPr>
              <a:t> </a:t>
            </a:r>
            <a:r>
              <a:rPr sz="2850" spc="-20" dirty="0">
                <a:latin typeface="Calibri"/>
                <a:cs typeface="Calibri"/>
              </a:rPr>
              <a:t>rate</a:t>
            </a:r>
            <a:endParaRPr sz="2850">
              <a:latin typeface="Calibri"/>
              <a:cs typeface="Calibri"/>
            </a:endParaRPr>
          </a:p>
          <a:p>
            <a:pPr marL="356870" indent="-344805">
              <a:lnSpc>
                <a:spcPct val="100000"/>
              </a:lnSpc>
              <a:spcBef>
                <a:spcPts val="730"/>
              </a:spcBef>
              <a:buFont typeface="Arial MT"/>
              <a:buChar char="•"/>
              <a:tabLst>
                <a:tab pos="356870" algn="l"/>
                <a:tab pos="357505" algn="l"/>
              </a:tabLst>
            </a:pPr>
            <a:r>
              <a:rPr sz="2850" spc="-5" dirty="0">
                <a:latin typeface="Calibri"/>
                <a:cs typeface="Calibri"/>
              </a:rPr>
              <a:t>Protocol</a:t>
            </a:r>
            <a:endParaRPr sz="2850">
              <a:latin typeface="Calibri"/>
              <a:cs typeface="Calibri"/>
            </a:endParaRPr>
          </a:p>
        </p:txBody>
      </p:sp>
      <p:sp>
        <p:nvSpPr>
          <p:cNvPr id="5" name="object 5"/>
          <p:cNvSpPr txBox="1"/>
          <p:nvPr/>
        </p:nvSpPr>
        <p:spPr>
          <a:xfrm>
            <a:off x="1103172" y="3343148"/>
            <a:ext cx="5196205" cy="2397760"/>
          </a:xfrm>
          <a:prstGeom prst="rect">
            <a:avLst/>
          </a:prstGeom>
        </p:spPr>
        <p:txBody>
          <a:bodyPr vert="horz" wrap="square" lIns="0" tIns="11430" rIns="0" bIns="0" rtlCol="0">
            <a:spAutoFit/>
          </a:bodyPr>
          <a:lstStyle/>
          <a:p>
            <a:pPr marL="356870" marR="975360" indent="-344805">
              <a:lnSpc>
                <a:spcPct val="101099"/>
              </a:lnSpc>
              <a:spcBef>
                <a:spcPts val="90"/>
              </a:spcBef>
              <a:buFont typeface="Arial MT"/>
              <a:buChar char="•"/>
              <a:tabLst>
                <a:tab pos="356870" algn="l"/>
                <a:tab pos="357505" algn="l"/>
              </a:tabLst>
            </a:pPr>
            <a:r>
              <a:rPr sz="2850" spc="10" dirty="0">
                <a:latin typeface="Calibri"/>
                <a:cs typeface="Calibri"/>
              </a:rPr>
              <a:t>Dimensions</a:t>
            </a:r>
            <a:r>
              <a:rPr sz="2850" spc="-50" dirty="0">
                <a:latin typeface="Calibri"/>
                <a:cs typeface="Calibri"/>
              </a:rPr>
              <a:t> </a:t>
            </a:r>
            <a:r>
              <a:rPr sz="2850" spc="10" dirty="0">
                <a:latin typeface="Calibri"/>
                <a:cs typeface="Calibri"/>
              </a:rPr>
              <a:t>(Including</a:t>
            </a:r>
            <a:r>
              <a:rPr sz="2850" spc="-35" dirty="0">
                <a:latin typeface="Calibri"/>
                <a:cs typeface="Calibri"/>
              </a:rPr>
              <a:t> </a:t>
            </a:r>
            <a:r>
              <a:rPr sz="2850" spc="10" dirty="0">
                <a:latin typeface="Calibri"/>
                <a:cs typeface="Calibri"/>
              </a:rPr>
              <a:t>the </a:t>
            </a:r>
            <a:r>
              <a:rPr sz="2850" spc="-625" dirty="0">
                <a:latin typeface="Calibri"/>
                <a:cs typeface="Calibri"/>
              </a:rPr>
              <a:t> </a:t>
            </a:r>
            <a:r>
              <a:rPr sz="2850" dirty="0">
                <a:latin typeface="Calibri"/>
                <a:cs typeface="Calibri"/>
              </a:rPr>
              <a:t>Substrate/Backing)</a:t>
            </a:r>
            <a:endParaRPr sz="2850">
              <a:latin typeface="Calibri"/>
              <a:cs typeface="Calibri"/>
            </a:endParaRPr>
          </a:p>
          <a:p>
            <a:pPr marL="356870" marR="5080" indent="-344805">
              <a:lnSpc>
                <a:spcPct val="101099"/>
              </a:lnSpc>
              <a:spcBef>
                <a:spcPts val="695"/>
              </a:spcBef>
              <a:buFont typeface="Arial MT"/>
              <a:buChar char="•"/>
              <a:tabLst>
                <a:tab pos="356870" algn="l"/>
                <a:tab pos="357505" algn="l"/>
              </a:tabLst>
            </a:pPr>
            <a:r>
              <a:rPr sz="2850" spc="-5" dirty="0">
                <a:latin typeface="Calibri"/>
                <a:cs typeface="Calibri"/>
              </a:rPr>
              <a:t>Physical</a:t>
            </a:r>
            <a:r>
              <a:rPr sz="2850" spc="-20" dirty="0">
                <a:latin typeface="Calibri"/>
                <a:cs typeface="Calibri"/>
              </a:rPr>
              <a:t> </a:t>
            </a:r>
            <a:r>
              <a:rPr sz="2850" spc="5" dirty="0">
                <a:latin typeface="Calibri"/>
                <a:cs typeface="Calibri"/>
              </a:rPr>
              <a:t>Printing</a:t>
            </a:r>
            <a:r>
              <a:rPr sz="2850" spc="-35" dirty="0">
                <a:latin typeface="Calibri"/>
                <a:cs typeface="Calibri"/>
              </a:rPr>
              <a:t> </a:t>
            </a:r>
            <a:r>
              <a:rPr sz="2850" spc="10" dirty="0">
                <a:latin typeface="Calibri"/>
                <a:cs typeface="Calibri"/>
              </a:rPr>
              <a:t>of</a:t>
            </a:r>
            <a:r>
              <a:rPr sz="2850" dirty="0">
                <a:latin typeface="Calibri"/>
                <a:cs typeface="Calibri"/>
              </a:rPr>
              <a:t> </a:t>
            </a:r>
            <a:r>
              <a:rPr sz="2850" spc="-70" dirty="0">
                <a:latin typeface="Calibri"/>
                <a:cs typeface="Calibri"/>
              </a:rPr>
              <a:t>Tag</a:t>
            </a:r>
            <a:r>
              <a:rPr sz="2850" spc="5" dirty="0">
                <a:latin typeface="Calibri"/>
                <a:cs typeface="Calibri"/>
              </a:rPr>
              <a:t> </a:t>
            </a:r>
            <a:r>
              <a:rPr sz="2850" spc="10" dirty="0">
                <a:latin typeface="Calibri"/>
                <a:cs typeface="Calibri"/>
              </a:rPr>
              <a:t>ID</a:t>
            </a:r>
            <a:r>
              <a:rPr sz="2850" dirty="0">
                <a:latin typeface="Calibri"/>
                <a:cs typeface="Calibri"/>
              </a:rPr>
              <a:t> </a:t>
            </a:r>
            <a:r>
              <a:rPr sz="2850" spc="10" dirty="0">
                <a:latin typeface="Calibri"/>
                <a:cs typeface="Calibri"/>
              </a:rPr>
              <a:t>on</a:t>
            </a:r>
            <a:r>
              <a:rPr sz="2850" spc="15" dirty="0">
                <a:latin typeface="Calibri"/>
                <a:cs typeface="Calibri"/>
              </a:rPr>
              <a:t> </a:t>
            </a:r>
            <a:r>
              <a:rPr sz="2850" spc="10" dirty="0">
                <a:latin typeface="Calibri"/>
                <a:cs typeface="Calibri"/>
              </a:rPr>
              <a:t>the </a:t>
            </a:r>
            <a:r>
              <a:rPr sz="2850" spc="-625" dirty="0">
                <a:latin typeface="Calibri"/>
                <a:cs typeface="Calibri"/>
              </a:rPr>
              <a:t> </a:t>
            </a:r>
            <a:r>
              <a:rPr sz="2850" spc="-70" dirty="0">
                <a:latin typeface="Calibri"/>
                <a:cs typeface="Calibri"/>
              </a:rPr>
              <a:t>Tag</a:t>
            </a:r>
            <a:endParaRPr sz="2850">
              <a:latin typeface="Calibri"/>
              <a:cs typeface="Calibri"/>
            </a:endParaRPr>
          </a:p>
          <a:p>
            <a:pPr marL="356870" indent="-344805">
              <a:lnSpc>
                <a:spcPct val="100000"/>
              </a:lnSpc>
              <a:spcBef>
                <a:spcPts val="735"/>
              </a:spcBef>
              <a:buFont typeface="Arial MT"/>
              <a:buChar char="•"/>
              <a:tabLst>
                <a:tab pos="356870" algn="l"/>
                <a:tab pos="357505" algn="l"/>
              </a:tabLst>
            </a:pPr>
            <a:r>
              <a:rPr sz="2850" spc="-75" dirty="0">
                <a:latin typeface="Calibri"/>
                <a:cs typeface="Calibri"/>
              </a:rPr>
              <a:t>TAG</a:t>
            </a:r>
            <a:r>
              <a:rPr sz="2850" spc="5" dirty="0">
                <a:latin typeface="Calibri"/>
                <a:cs typeface="Calibri"/>
              </a:rPr>
              <a:t> </a:t>
            </a:r>
            <a:r>
              <a:rPr sz="2850" dirty="0">
                <a:latin typeface="Calibri"/>
                <a:cs typeface="Calibri"/>
              </a:rPr>
              <a:t>Position</a:t>
            </a:r>
            <a:r>
              <a:rPr sz="2850" spc="-5" dirty="0">
                <a:latin typeface="Calibri"/>
                <a:cs typeface="Calibri"/>
              </a:rPr>
              <a:t> </a:t>
            </a:r>
            <a:r>
              <a:rPr sz="2850" spc="5" dirty="0">
                <a:latin typeface="Calibri"/>
                <a:cs typeface="Calibri"/>
              </a:rPr>
              <a:t>and</a:t>
            </a:r>
            <a:r>
              <a:rPr sz="2850" dirty="0">
                <a:latin typeface="Calibri"/>
                <a:cs typeface="Calibri"/>
              </a:rPr>
              <a:t> Orientation</a:t>
            </a:r>
            <a:endParaRPr sz="2850">
              <a:latin typeface="Calibri"/>
              <a:cs typeface="Calibri"/>
            </a:endParaRPr>
          </a:p>
        </p:txBody>
      </p:sp>
      <p:sp>
        <p:nvSpPr>
          <p:cNvPr id="6" name="object 6"/>
          <p:cNvSpPr txBox="1"/>
          <p:nvPr/>
        </p:nvSpPr>
        <p:spPr>
          <a:xfrm>
            <a:off x="7553706" y="3197217"/>
            <a:ext cx="4726305" cy="1592580"/>
          </a:xfrm>
          <a:prstGeom prst="rect">
            <a:avLst/>
          </a:prstGeom>
        </p:spPr>
        <p:txBody>
          <a:bodyPr vert="horz" wrap="square" lIns="0" tIns="98425" rIns="0" bIns="0" rtlCol="0">
            <a:spAutoFit/>
          </a:bodyPr>
          <a:lstStyle/>
          <a:p>
            <a:pPr marL="241300" indent="-228600">
              <a:lnSpc>
                <a:spcPct val="100000"/>
              </a:lnSpc>
              <a:spcBef>
                <a:spcPts val="775"/>
              </a:spcBef>
              <a:buFont typeface="Arial MT"/>
              <a:buChar char="•"/>
              <a:tabLst>
                <a:tab pos="241300" algn="l"/>
              </a:tabLst>
            </a:pPr>
            <a:r>
              <a:rPr sz="2850" spc="20" dirty="0">
                <a:latin typeface="Calibri"/>
                <a:cs typeface="Calibri"/>
              </a:rPr>
              <a:t>Memory</a:t>
            </a:r>
            <a:r>
              <a:rPr sz="2850" spc="-40" dirty="0">
                <a:latin typeface="Calibri"/>
                <a:cs typeface="Calibri"/>
              </a:rPr>
              <a:t> </a:t>
            </a:r>
            <a:r>
              <a:rPr sz="2850" spc="10" dirty="0">
                <a:latin typeface="Calibri"/>
                <a:cs typeface="Calibri"/>
              </a:rPr>
              <a:t>–</a:t>
            </a:r>
            <a:r>
              <a:rPr sz="2850" spc="-5" dirty="0">
                <a:latin typeface="Calibri"/>
                <a:cs typeface="Calibri"/>
              </a:rPr>
              <a:t> </a:t>
            </a:r>
            <a:r>
              <a:rPr sz="2850" spc="15" dirty="0">
                <a:latin typeface="Calibri"/>
                <a:cs typeface="Calibri"/>
              </a:rPr>
              <a:t>minimum</a:t>
            </a:r>
            <a:r>
              <a:rPr sz="2850" spc="-25" dirty="0">
                <a:latin typeface="Calibri"/>
                <a:cs typeface="Calibri"/>
              </a:rPr>
              <a:t> </a:t>
            </a:r>
            <a:r>
              <a:rPr sz="2850" spc="15" dirty="0">
                <a:latin typeface="Calibri"/>
                <a:cs typeface="Calibri"/>
              </a:rPr>
              <a:t>96</a:t>
            </a:r>
            <a:r>
              <a:rPr sz="2850" spc="-5" dirty="0">
                <a:latin typeface="Calibri"/>
                <a:cs typeface="Calibri"/>
              </a:rPr>
              <a:t> </a:t>
            </a:r>
            <a:r>
              <a:rPr sz="2850" spc="10" dirty="0">
                <a:latin typeface="Calibri"/>
                <a:cs typeface="Calibri"/>
              </a:rPr>
              <a:t>bit</a:t>
            </a:r>
            <a:endParaRPr sz="2850">
              <a:latin typeface="Calibri"/>
              <a:cs typeface="Calibri"/>
            </a:endParaRPr>
          </a:p>
          <a:p>
            <a:pPr marL="241300" indent="-228600">
              <a:lnSpc>
                <a:spcPct val="100000"/>
              </a:lnSpc>
              <a:spcBef>
                <a:spcPts val="685"/>
              </a:spcBef>
              <a:buFont typeface="Arial MT"/>
              <a:buChar char="•"/>
              <a:tabLst>
                <a:tab pos="241300" algn="l"/>
              </a:tabLst>
            </a:pPr>
            <a:r>
              <a:rPr sz="2850" dirty="0">
                <a:latin typeface="Calibri"/>
                <a:cs typeface="Calibri"/>
              </a:rPr>
              <a:t>Range</a:t>
            </a:r>
            <a:endParaRPr sz="2850">
              <a:latin typeface="Calibri"/>
              <a:cs typeface="Calibri"/>
            </a:endParaRPr>
          </a:p>
          <a:p>
            <a:pPr marL="241300" indent="-228600">
              <a:lnSpc>
                <a:spcPct val="100000"/>
              </a:lnSpc>
              <a:spcBef>
                <a:spcPts val="710"/>
              </a:spcBef>
              <a:buFont typeface="Arial MT"/>
              <a:buChar char="•"/>
              <a:tabLst>
                <a:tab pos="241300" algn="l"/>
              </a:tabLst>
            </a:pPr>
            <a:r>
              <a:rPr sz="2850" spc="-70" dirty="0">
                <a:latin typeface="Calibri"/>
                <a:cs typeface="Calibri"/>
              </a:rPr>
              <a:t>Tag</a:t>
            </a:r>
            <a:r>
              <a:rPr sz="2850" dirty="0">
                <a:latin typeface="Calibri"/>
                <a:cs typeface="Calibri"/>
              </a:rPr>
              <a:t> Architecture</a:t>
            </a:r>
            <a:r>
              <a:rPr sz="2850" spc="-50" dirty="0">
                <a:latin typeface="Calibri"/>
                <a:cs typeface="Calibri"/>
              </a:rPr>
              <a:t> </a:t>
            </a:r>
            <a:r>
              <a:rPr sz="2850" spc="5" dirty="0">
                <a:latin typeface="Calibri"/>
                <a:cs typeface="Calibri"/>
              </a:rPr>
              <a:t>and</a:t>
            </a:r>
            <a:r>
              <a:rPr sz="2850" spc="10" dirty="0">
                <a:latin typeface="Calibri"/>
                <a:cs typeface="Calibri"/>
              </a:rPr>
              <a:t> </a:t>
            </a:r>
            <a:r>
              <a:rPr sz="2850" dirty="0">
                <a:latin typeface="Calibri"/>
                <a:cs typeface="Calibri"/>
              </a:rPr>
              <a:t>Contents</a:t>
            </a:r>
            <a:endParaRPr sz="2850">
              <a:latin typeface="Calibri"/>
              <a:cs typeface="Calibri"/>
            </a:endParaRPr>
          </a:p>
        </p:txBody>
      </p:sp>
      <p:pic>
        <p:nvPicPr>
          <p:cNvPr id="7" name="object 7"/>
          <p:cNvPicPr/>
          <p:nvPr/>
        </p:nvPicPr>
        <p:blipFill>
          <a:blip r:embed="rId2" cstate="print"/>
          <a:stretch>
            <a:fillRect/>
          </a:stretch>
        </p:blipFill>
        <p:spPr>
          <a:xfrm>
            <a:off x="1173334" y="6195971"/>
            <a:ext cx="11370830" cy="146105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sz="half" idx="2"/>
          </p:nvPr>
        </p:nvSpPr>
        <p:spPr>
          <a:prstGeom prst="rect">
            <a:avLst/>
          </a:prstGeom>
        </p:spPr>
        <p:txBody>
          <a:bodyPr vert="horz" wrap="square" lIns="0" tIns="59055" rIns="0" bIns="0" rtlCol="0">
            <a:spAutoFit/>
          </a:bodyPr>
          <a:lstStyle/>
          <a:p>
            <a:pPr marL="356870" indent="-344805">
              <a:lnSpc>
                <a:spcPct val="100000"/>
              </a:lnSpc>
              <a:spcBef>
                <a:spcPts val="465"/>
              </a:spcBef>
              <a:buFont typeface="Arial MT"/>
              <a:buChar char="•"/>
              <a:tabLst>
                <a:tab pos="356870" algn="l"/>
                <a:tab pos="357505" algn="l"/>
              </a:tabLst>
            </a:pPr>
            <a:r>
              <a:rPr spc="-5" dirty="0"/>
              <a:t>Visual</a:t>
            </a:r>
            <a:r>
              <a:rPr spc="-40" dirty="0"/>
              <a:t> </a:t>
            </a:r>
            <a:r>
              <a:rPr spc="-10" dirty="0"/>
              <a:t>Examination</a:t>
            </a:r>
          </a:p>
          <a:p>
            <a:pPr marL="356870" indent="-344805">
              <a:lnSpc>
                <a:spcPct val="100000"/>
              </a:lnSpc>
              <a:spcBef>
                <a:spcPts val="360"/>
              </a:spcBef>
              <a:buFont typeface="Arial MT"/>
              <a:buChar char="•"/>
              <a:tabLst>
                <a:tab pos="356870" algn="l"/>
                <a:tab pos="357505" algn="l"/>
              </a:tabLst>
            </a:pPr>
            <a:r>
              <a:rPr spc="-5" dirty="0"/>
              <a:t>Functional</a:t>
            </a:r>
            <a:r>
              <a:rPr spc="-70" dirty="0"/>
              <a:t> </a:t>
            </a:r>
            <a:r>
              <a:rPr spc="-75" dirty="0"/>
              <a:t>Test</a:t>
            </a:r>
          </a:p>
          <a:p>
            <a:pPr marL="356870" indent="-344805">
              <a:lnSpc>
                <a:spcPct val="100000"/>
              </a:lnSpc>
              <a:spcBef>
                <a:spcPts val="365"/>
              </a:spcBef>
              <a:buFont typeface="Arial MT"/>
              <a:buChar char="•"/>
              <a:tabLst>
                <a:tab pos="356870" algn="l"/>
                <a:tab pos="357505" algn="l"/>
              </a:tabLst>
            </a:pPr>
            <a:r>
              <a:rPr spc="-5" dirty="0"/>
              <a:t>Range</a:t>
            </a:r>
            <a:r>
              <a:rPr spc="-70" dirty="0"/>
              <a:t> </a:t>
            </a:r>
            <a:r>
              <a:rPr spc="-75" dirty="0"/>
              <a:t>Test</a:t>
            </a:r>
          </a:p>
          <a:p>
            <a:pPr marL="356870" indent="-344805">
              <a:lnSpc>
                <a:spcPct val="100000"/>
              </a:lnSpc>
              <a:spcBef>
                <a:spcPts val="360"/>
              </a:spcBef>
              <a:buFont typeface="Arial MT"/>
              <a:buChar char="•"/>
              <a:tabLst>
                <a:tab pos="356870" algn="l"/>
                <a:tab pos="357505" algn="l"/>
              </a:tabLst>
            </a:pPr>
            <a:r>
              <a:rPr spc="-10" dirty="0"/>
              <a:t>Interoperability</a:t>
            </a:r>
            <a:r>
              <a:rPr spc="-110" dirty="0"/>
              <a:t> </a:t>
            </a:r>
            <a:r>
              <a:rPr spc="-75" dirty="0"/>
              <a:t>Test</a:t>
            </a:r>
          </a:p>
          <a:p>
            <a:pPr marL="356870" indent="-344805">
              <a:lnSpc>
                <a:spcPct val="100000"/>
              </a:lnSpc>
              <a:spcBef>
                <a:spcPts val="360"/>
              </a:spcBef>
              <a:buFont typeface="Arial MT"/>
              <a:buChar char="•"/>
              <a:tabLst>
                <a:tab pos="356870" algn="l"/>
                <a:tab pos="357505" algn="l"/>
              </a:tabLst>
            </a:pPr>
            <a:r>
              <a:rPr spc="-10" dirty="0"/>
              <a:t>Speed</a:t>
            </a:r>
            <a:r>
              <a:rPr spc="-35" dirty="0"/>
              <a:t> </a:t>
            </a:r>
            <a:r>
              <a:rPr spc="-75" dirty="0"/>
              <a:t>Test</a:t>
            </a:r>
          </a:p>
          <a:p>
            <a:pPr marL="356870" indent="-344805">
              <a:lnSpc>
                <a:spcPct val="100000"/>
              </a:lnSpc>
              <a:spcBef>
                <a:spcPts val="360"/>
              </a:spcBef>
              <a:buFont typeface="Arial MT"/>
              <a:buChar char="•"/>
              <a:tabLst>
                <a:tab pos="356870" algn="l"/>
                <a:tab pos="357505" algn="l"/>
              </a:tabLst>
            </a:pPr>
            <a:r>
              <a:rPr spc="-15" dirty="0"/>
              <a:t>Electrostatic</a:t>
            </a:r>
            <a:r>
              <a:rPr spc="-85" dirty="0"/>
              <a:t> </a:t>
            </a:r>
            <a:r>
              <a:rPr spc="-10" dirty="0"/>
              <a:t>Discharge</a:t>
            </a:r>
            <a:r>
              <a:rPr spc="-50" dirty="0"/>
              <a:t> </a:t>
            </a:r>
            <a:r>
              <a:rPr spc="-75" dirty="0"/>
              <a:t>Test</a:t>
            </a:r>
          </a:p>
          <a:p>
            <a:pPr marL="356870" indent="-344805">
              <a:lnSpc>
                <a:spcPct val="100000"/>
              </a:lnSpc>
              <a:spcBef>
                <a:spcPts val="365"/>
              </a:spcBef>
              <a:buFont typeface="Arial MT"/>
              <a:buChar char="•"/>
              <a:tabLst>
                <a:tab pos="356870" algn="l"/>
                <a:tab pos="357505" algn="l"/>
              </a:tabLst>
            </a:pPr>
            <a:r>
              <a:rPr spc="-10" dirty="0"/>
              <a:t>Endurance</a:t>
            </a:r>
            <a:r>
              <a:rPr spc="-85" dirty="0"/>
              <a:t> </a:t>
            </a:r>
            <a:r>
              <a:rPr spc="-75" dirty="0"/>
              <a:t>Test</a:t>
            </a:r>
          </a:p>
          <a:p>
            <a:pPr marL="356870" indent="-344805">
              <a:lnSpc>
                <a:spcPct val="100000"/>
              </a:lnSpc>
              <a:spcBef>
                <a:spcPts val="360"/>
              </a:spcBef>
              <a:buFont typeface="Arial MT"/>
              <a:buChar char="•"/>
              <a:tabLst>
                <a:tab pos="356870" algn="l"/>
                <a:tab pos="357505" algn="l"/>
              </a:tabLst>
            </a:pPr>
            <a:r>
              <a:rPr spc="-10" dirty="0"/>
              <a:t>Vibration</a:t>
            </a:r>
            <a:r>
              <a:rPr spc="-90" dirty="0"/>
              <a:t> </a:t>
            </a:r>
            <a:r>
              <a:rPr spc="-75" dirty="0"/>
              <a:t>Test</a:t>
            </a:r>
          </a:p>
          <a:p>
            <a:pPr marL="356870" indent="-344805">
              <a:lnSpc>
                <a:spcPct val="100000"/>
              </a:lnSpc>
              <a:spcBef>
                <a:spcPts val="360"/>
              </a:spcBef>
              <a:buFont typeface="Arial MT"/>
              <a:buChar char="•"/>
              <a:tabLst>
                <a:tab pos="356870" algn="l"/>
                <a:tab pos="357505" algn="l"/>
              </a:tabLst>
            </a:pPr>
            <a:r>
              <a:rPr dirty="0"/>
              <a:t>Damp</a:t>
            </a:r>
            <a:r>
              <a:rPr spc="-30" dirty="0"/>
              <a:t> </a:t>
            </a:r>
            <a:r>
              <a:rPr spc="-10" dirty="0"/>
              <a:t>Heat</a:t>
            </a:r>
            <a:r>
              <a:rPr spc="-55" dirty="0"/>
              <a:t> </a:t>
            </a:r>
            <a:r>
              <a:rPr spc="-75" dirty="0"/>
              <a:t>Test</a:t>
            </a:r>
          </a:p>
          <a:p>
            <a:pPr marL="356870" indent="-344805">
              <a:lnSpc>
                <a:spcPct val="100000"/>
              </a:lnSpc>
              <a:spcBef>
                <a:spcPts val="365"/>
              </a:spcBef>
              <a:buFont typeface="Arial MT"/>
              <a:buChar char="•"/>
              <a:tabLst>
                <a:tab pos="356870" algn="l"/>
                <a:tab pos="357505" algn="l"/>
              </a:tabLst>
            </a:pPr>
            <a:r>
              <a:rPr spc="-5" dirty="0"/>
              <a:t>Ingress</a:t>
            </a:r>
            <a:r>
              <a:rPr spc="-70" dirty="0"/>
              <a:t> </a:t>
            </a:r>
            <a:r>
              <a:rPr spc="-75" dirty="0"/>
              <a:t>Test</a:t>
            </a:r>
          </a:p>
          <a:p>
            <a:pPr marL="356870" indent="-344805">
              <a:lnSpc>
                <a:spcPct val="100000"/>
              </a:lnSpc>
              <a:spcBef>
                <a:spcPts val="359"/>
              </a:spcBef>
              <a:buFont typeface="Arial MT"/>
              <a:buChar char="•"/>
              <a:tabLst>
                <a:tab pos="356870" algn="l"/>
                <a:tab pos="357505" algn="l"/>
              </a:tabLst>
            </a:pPr>
            <a:r>
              <a:rPr spc="-5" dirty="0"/>
              <a:t>Corrosion</a:t>
            </a:r>
            <a:r>
              <a:rPr spc="-50" dirty="0"/>
              <a:t> </a:t>
            </a:r>
            <a:r>
              <a:rPr spc="-10" dirty="0"/>
              <a:t>Resistance</a:t>
            </a:r>
            <a:r>
              <a:rPr spc="-80" dirty="0"/>
              <a:t> </a:t>
            </a:r>
            <a:r>
              <a:rPr spc="-75" dirty="0"/>
              <a:t>Test</a:t>
            </a:r>
          </a:p>
        </p:txBody>
      </p:sp>
      <p:sp>
        <p:nvSpPr>
          <p:cNvPr id="3" name="object 3"/>
          <p:cNvSpPr txBox="1">
            <a:spLocks noGrp="1"/>
          </p:cNvSpPr>
          <p:nvPr>
            <p:ph type="title"/>
          </p:nvPr>
        </p:nvSpPr>
        <p:spPr>
          <a:xfrm>
            <a:off x="773683" y="813943"/>
            <a:ext cx="12453620" cy="574040"/>
          </a:xfrm>
          <a:prstGeom prst="rect">
            <a:avLst/>
          </a:prstGeom>
        </p:spPr>
        <p:txBody>
          <a:bodyPr vert="horz" wrap="square" lIns="0" tIns="12700" rIns="0" bIns="0" rtlCol="0">
            <a:spAutoFit/>
          </a:bodyPr>
          <a:lstStyle/>
          <a:p>
            <a:pPr marL="12700">
              <a:lnSpc>
                <a:spcPct val="100000"/>
              </a:lnSpc>
              <a:spcBef>
                <a:spcPts val="100"/>
              </a:spcBef>
            </a:pPr>
            <a:r>
              <a:rPr sz="3600" dirty="0"/>
              <a:t>IS</a:t>
            </a:r>
            <a:r>
              <a:rPr sz="3600" spc="-10" dirty="0"/>
              <a:t> 16722</a:t>
            </a:r>
            <a:r>
              <a:rPr sz="3600" spc="45" dirty="0"/>
              <a:t> </a:t>
            </a:r>
            <a:r>
              <a:rPr sz="3600" spc="-5" dirty="0"/>
              <a:t>REQUIRED</a:t>
            </a:r>
            <a:r>
              <a:rPr sz="3600" spc="-15" dirty="0"/>
              <a:t> </a:t>
            </a:r>
            <a:r>
              <a:rPr sz="3600" dirty="0"/>
              <a:t>TESTS</a:t>
            </a:r>
            <a:r>
              <a:rPr sz="3600" spc="-10" dirty="0"/>
              <a:t> </a:t>
            </a:r>
            <a:r>
              <a:rPr sz="3600" spc="-35" dirty="0"/>
              <a:t>TO</a:t>
            </a:r>
            <a:r>
              <a:rPr sz="3600" spc="-125" dirty="0"/>
              <a:t> </a:t>
            </a:r>
            <a:r>
              <a:rPr sz="3600" spc="-25" dirty="0"/>
              <a:t>ASSURE</a:t>
            </a:r>
            <a:r>
              <a:rPr sz="3600" spc="100" dirty="0"/>
              <a:t> </a:t>
            </a:r>
            <a:r>
              <a:rPr sz="3600" spc="-15" dirty="0"/>
              <a:t>PERFORMANCE</a:t>
            </a:r>
            <a:endParaRPr sz="3600"/>
          </a:p>
        </p:txBody>
      </p:sp>
      <p:sp>
        <p:nvSpPr>
          <p:cNvPr id="4" name="object 4"/>
          <p:cNvSpPr txBox="1"/>
          <p:nvPr/>
        </p:nvSpPr>
        <p:spPr>
          <a:xfrm>
            <a:off x="7041642" y="1919173"/>
            <a:ext cx="4736465" cy="2245995"/>
          </a:xfrm>
          <a:prstGeom prst="rect">
            <a:avLst/>
          </a:prstGeom>
        </p:spPr>
        <p:txBody>
          <a:bodyPr vert="horz" wrap="square" lIns="0" tIns="94615" rIns="0" bIns="0" rtlCol="0">
            <a:spAutoFit/>
          </a:bodyPr>
          <a:lstStyle/>
          <a:p>
            <a:pPr marL="241300" indent="-228600">
              <a:lnSpc>
                <a:spcPct val="100000"/>
              </a:lnSpc>
              <a:spcBef>
                <a:spcPts val="745"/>
              </a:spcBef>
              <a:buFont typeface="Arial MT"/>
              <a:buChar char="•"/>
              <a:tabLst>
                <a:tab pos="241300" algn="l"/>
              </a:tabLst>
            </a:pPr>
            <a:r>
              <a:rPr sz="3100" spc="-5" dirty="0">
                <a:latin typeface="Calibri"/>
                <a:cs typeface="Calibri"/>
              </a:rPr>
              <a:t>Operating</a:t>
            </a:r>
            <a:r>
              <a:rPr sz="3100" spc="-50" dirty="0">
                <a:latin typeface="Calibri"/>
                <a:cs typeface="Calibri"/>
              </a:rPr>
              <a:t> </a:t>
            </a:r>
            <a:r>
              <a:rPr sz="3100" spc="-35" dirty="0">
                <a:latin typeface="Calibri"/>
                <a:cs typeface="Calibri"/>
              </a:rPr>
              <a:t>Temperature</a:t>
            </a:r>
            <a:r>
              <a:rPr sz="3100" spc="15" dirty="0">
                <a:latin typeface="Calibri"/>
                <a:cs typeface="Calibri"/>
              </a:rPr>
              <a:t> </a:t>
            </a:r>
            <a:r>
              <a:rPr sz="3100" spc="-70" dirty="0">
                <a:latin typeface="Calibri"/>
                <a:cs typeface="Calibri"/>
              </a:rPr>
              <a:t>Test</a:t>
            </a:r>
            <a:endParaRPr sz="3100">
              <a:latin typeface="Calibri"/>
              <a:cs typeface="Calibri"/>
            </a:endParaRPr>
          </a:p>
          <a:p>
            <a:pPr marL="241300" indent="-228600">
              <a:lnSpc>
                <a:spcPct val="100000"/>
              </a:lnSpc>
              <a:spcBef>
                <a:spcPts val="650"/>
              </a:spcBef>
              <a:buFont typeface="Arial MT"/>
              <a:buChar char="•"/>
              <a:tabLst>
                <a:tab pos="241300" algn="l"/>
              </a:tabLst>
            </a:pPr>
            <a:r>
              <a:rPr sz="3100" spc="-15" dirty="0">
                <a:latin typeface="Calibri"/>
                <a:cs typeface="Calibri"/>
              </a:rPr>
              <a:t>Storage</a:t>
            </a:r>
            <a:r>
              <a:rPr sz="3100" spc="-10" dirty="0">
                <a:latin typeface="Calibri"/>
                <a:cs typeface="Calibri"/>
              </a:rPr>
              <a:t> </a:t>
            </a:r>
            <a:r>
              <a:rPr sz="3100" spc="-35" dirty="0">
                <a:latin typeface="Calibri"/>
                <a:cs typeface="Calibri"/>
              </a:rPr>
              <a:t>Temperature</a:t>
            </a:r>
            <a:r>
              <a:rPr sz="3100" spc="10" dirty="0">
                <a:latin typeface="Calibri"/>
                <a:cs typeface="Calibri"/>
              </a:rPr>
              <a:t> </a:t>
            </a:r>
            <a:r>
              <a:rPr sz="3100" spc="-75" dirty="0">
                <a:latin typeface="Calibri"/>
                <a:cs typeface="Calibri"/>
              </a:rPr>
              <a:t>Test</a:t>
            </a:r>
            <a:endParaRPr sz="3100">
              <a:latin typeface="Calibri"/>
              <a:cs typeface="Calibri"/>
            </a:endParaRPr>
          </a:p>
          <a:p>
            <a:pPr marL="241300" indent="-228600">
              <a:lnSpc>
                <a:spcPct val="100000"/>
              </a:lnSpc>
              <a:spcBef>
                <a:spcPts val="650"/>
              </a:spcBef>
              <a:buFont typeface="Arial MT"/>
              <a:buChar char="•"/>
              <a:tabLst>
                <a:tab pos="241300" algn="l"/>
              </a:tabLst>
            </a:pPr>
            <a:r>
              <a:rPr sz="3100" spc="5" dirty="0">
                <a:latin typeface="Calibri"/>
                <a:cs typeface="Calibri"/>
              </a:rPr>
              <a:t>UV</a:t>
            </a:r>
            <a:r>
              <a:rPr sz="3100" spc="-20" dirty="0">
                <a:latin typeface="Calibri"/>
                <a:cs typeface="Calibri"/>
              </a:rPr>
              <a:t> </a:t>
            </a:r>
            <a:r>
              <a:rPr sz="3100" spc="5" dirty="0">
                <a:latin typeface="Calibri"/>
                <a:cs typeface="Calibri"/>
              </a:rPr>
              <a:t>Radiation</a:t>
            </a:r>
            <a:r>
              <a:rPr sz="3100" spc="-20" dirty="0">
                <a:latin typeface="Calibri"/>
                <a:cs typeface="Calibri"/>
              </a:rPr>
              <a:t> </a:t>
            </a:r>
            <a:r>
              <a:rPr sz="3100" spc="-70" dirty="0">
                <a:latin typeface="Calibri"/>
                <a:cs typeface="Calibri"/>
              </a:rPr>
              <a:t>Test</a:t>
            </a:r>
            <a:endParaRPr sz="3100">
              <a:latin typeface="Calibri"/>
              <a:cs typeface="Calibri"/>
            </a:endParaRPr>
          </a:p>
          <a:p>
            <a:pPr marL="241300" indent="-228600">
              <a:lnSpc>
                <a:spcPct val="100000"/>
              </a:lnSpc>
              <a:spcBef>
                <a:spcPts val="650"/>
              </a:spcBef>
              <a:buFont typeface="Arial MT"/>
              <a:buChar char="•"/>
              <a:tabLst>
                <a:tab pos="241300" algn="l"/>
              </a:tabLst>
            </a:pPr>
            <a:r>
              <a:rPr sz="3100" spc="-10" dirty="0">
                <a:latin typeface="Calibri"/>
                <a:cs typeface="Calibri"/>
              </a:rPr>
              <a:t>Peel</a:t>
            </a:r>
            <a:r>
              <a:rPr sz="3100" spc="-25" dirty="0">
                <a:latin typeface="Calibri"/>
                <a:cs typeface="Calibri"/>
              </a:rPr>
              <a:t> </a:t>
            </a:r>
            <a:r>
              <a:rPr sz="3100" spc="-5" dirty="0">
                <a:latin typeface="Calibri"/>
                <a:cs typeface="Calibri"/>
              </a:rPr>
              <a:t>Strength</a:t>
            </a:r>
            <a:r>
              <a:rPr sz="3100" spc="-40" dirty="0">
                <a:latin typeface="Calibri"/>
                <a:cs typeface="Calibri"/>
              </a:rPr>
              <a:t> </a:t>
            </a:r>
            <a:r>
              <a:rPr sz="3100" spc="-70" dirty="0">
                <a:latin typeface="Calibri"/>
                <a:cs typeface="Calibri"/>
              </a:rPr>
              <a:t>Test</a:t>
            </a:r>
            <a:endParaRPr sz="3100">
              <a:latin typeface="Calibri"/>
              <a:cs typeface="Calibri"/>
            </a:endParaRPr>
          </a:p>
        </p:txBody>
      </p:sp>
      <p:grpSp>
        <p:nvGrpSpPr>
          <p:cNvPr id="5" name="object 5"/>
          <p:cNvGrpSpPr/>
          <p:nvPr/>
        </p:nvGrpSpPr>
        <p:grpSpPr>
          <a:xfrm>
            <a:off x="7068311" y="4599432"/>
            <a:ext cx="5910580" cy="3489960"/>
            <a:chOff x="7068311" y="4599432"/>
            <a:chExt cx="5910580" cy="3489960"/>
          </a:xfrm>
        </p:grpSpPr>
        <p:pic>
          <p:nvPicPr>
            <p:cNvPr id="6" name="object 6"/>
            <p:cNvPicPr/>
            <p:nvPr/>
          </p:nvPicPr>
          <p:blipFill>
            <a:blip r:embed="rId2" cstate="print"/>
            <a:stretch>
              <a:fillRect/>
            </a:stretch>
          </p:blipFill>
          <p:spPr>
            <a:xfrm>
              <a:off x="7159751" y="4680533"/>
              <a:ext cx="5730240" cy="3131490"/>
            </a:xfrm>
            <a:prstGeom prst="rect">
              <a:avLst/>
            </a:prstGeom>
          </p:spPr>
        </p:pic>
        <p:sp>
          <p:nvSpPr>
            <p:cNvPr id="7" name="object 7"/>
            <p:cNvSpPr/>
            <p:nvPr/>
          </p:nvSpPr>
          <p:spPr>
            <a:xfrm>
              <a:off x="7074407" y="4605528"/>
              <a:ext cx="917575" cy="314325"/>
            </a:xfrm>
            <a:custGeom>
              <a:avLst/>
              <a:gdLst/>
              <a:ahLst/>
              <a:cxnLst/>
              <a:rect l="l" t="t" r="r" b="b"/>
              <a:pathLst>
                <a:path w="917575" h="314325">
                  <a:moveTo>
                    <a:pt x="917448" y="0"/>
                  </a:moveTo>
                  <a:lnTo>
                    <a:pt x="0" y="0"/>
                  </a:lnTo>
                  <a:lnTo>
                    <a:pt x="0" y="313944"/>
                  </a:lnTo>
                  <a:lnTo>
                    <a:pt x="917448" y="313944"/>
                  </a:lnTo>
                  <a:lnTo>
                    <a:pt x="917448" y="0"/>
                  </a:lnTo>
                  <a:close/>
                </a:path>
              </a:pathLst>
            </a:custGeom>
            <a:solidFill>
              <a:srgbClr val="000000"/>
            </a:solidFill>
          </p:spPr>
          <p:txBody>
            <a:bodyPr wrap="square" lIns="0" tIns="0" rIns="0" bIns="0" rtlCol="0"/>
            <a:lstStyle/>
            <a:p>
              <a:endParaRPr/>
            </a:p>
          </p:txBody>
        </p:sp>
        <p:sp>
          <p:nvSpPr>
            <p:cNvPr id="8" name="object 8"/>
            <p:cNvSpPr/>
            <p:nvPr/>
          </p:nvSpPr>
          <p:spPr>
            <a:xfrm>
              <a:off x="7074407" y="4605528"/>
              <a:ext cx="917575" cy="314325"/>
            </a:xfrm>
            <a:custGeom>
              <a:avLst/>
              <a:gdLst/>
              <a:ahLst/>
              <a:cxnLst/>
              <a:rect l="l" t="t" r="r" b="b"/>
              <a:pathLst>
                <a:path w="917575" h="314325">
                  <a:moveTo>
                    <a:pt x="0" y="313944"/>
                  </a:moveTo>
                  <a:lnTo>
                    <a:pt x="917448" y="313944"/>
                  </a:lnTo>
                  <a:lnTo>
                    <a:pt x="917448" y="0"/>
                  </a:lnTo>
                  <a:lnTo>
                    <a:pt x="0" y="0"/>
                  </a:lnTo>
                  <a:lnTo>
                    <a:pt x="0" y="313944"/>
                  </a:lnTo>
                  <a:close/>
                </a:path>
              </a:pathLst>
            </a:custGeom>
            <a:ln w="12192">
              <a:solidFill>
                <a:srgbClr val="172C51"/>
              </a:solidFill>
            </a:ln>
          </p:spPr>
          <p:txBody>
            <a:bodyPr wrap="square" lIns="0" tIns="0" rIns="0" bIns="0" rtlCol="0"/>
            <a:lstStyle/>
            <a:p>
              <a:endParaRPr/>
            </a:p>
          </p:txBody>
        </p:sp>
        <p:sp>
          <p:nvSpPr>
            <p:cNvPr id="9" name="object 9"/>
            <p:cNvSpPr/>
            <p:nvPr/>
          </p:nvSpPr>
          <p:spPr>
            <a:xfrm>
              <a:off x="10024872" y="5791199"/>
              <a:ext cx="2954020" cy="2298700"/>
            </a:xfrm>
            <a:custGeom>
              <a:avLst/>
              <a:gdLst/>
              <a:ahLst/>
              <a:cxnLst/>
              <a:rect l="l" t="t" r="r" b="b"/>
              <a:pathLst>
                <a:path w="2954020" h="2298700">
                  <a:moveTo>
                    <a:pt x="2953512" y="0"/>
                  </a:moveTo>
                  <a:lnTo>
                    <a:pt x="161544" y="0"/>
                  </a:lnTo>
                  <a:lnTo>
                    <a:pt x="161544" y="807720"/>
                  </a:lnTo>
                  <a:lnTo>
                    <a:pt x="0" y="807720"/>
                  </a:lnTo>
                  <a:lnTo>
                    <a:pt x="0" y="1917192"/>
                  </a:lnTo>
                  <a:lnTo>
                    <a:pt x="161544" y="1917192"/>
                  </a:lnTo>
                  <a:lnTo>
                    <a:pt x="161544" y="2298192"/>
                  </a:lnTo>
                  <a:lnTo>
                    <a:pt x="2953512" y="2298192"/>
                  </a:lnTo>
                  <a:lnTo>
                    <a:pt x="295351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6733" y="282066"/>
            <a:ext cx="12143105" cy="1246505"/>
          </a:xfrm>
          <a:prstGeom prst="rect">
            <a:avLst/>
          </a:prstGeom>
        </p:spPr>
        <p:txBody>
          <a:bodyPr vert="horz" wrap="square" lIns="0" tIns="13335" rIns="0" bIns="0" rtlCol="0">
            <a:spAutoFit/>
          </a:bodyPr>
          <a:lstStyle/>
          <a:p>
            <a:pPr marL="1798955" marR="5080" indent="-1786889">
              <a:lnSpc>
                <a:spcPct val="100000"/>
              </a:lnSpc>
              <a:spcBef>
                <a:spcPts val="105"/>
              </a:spcBef>
              <a:tabLst>
                <a:tab pos="3895725" algn="l"/>
              </a:tabLst>
            </a:pPr>
            <a:r>
              <a:rPr dirty="0"/>
              <a:t>IS</a:t>
            </a:r>
            <a:r>
              <a:rPr spc="-5" dirty="0"/>
              <a:t> </a:t>
            </a:r>
            <a:r>
              <a:rPr spc="5" dirty="0"/>
              <a:t>16833</a:t>
            </a:r>
            <a:r>
              <a:rPr spc="-15" dirty="0"/>
              <a:t> </a:t>
            </a:r>
            <a:r>
              <a:rPr dirty="0"/>
              <a:t>:</a:t>
            </a:r>
            <a:r>
              <a:rPr spc="5" dirty="0"/>
              <a:t> 2018	</a:t>
            </a:r>
            <a:r>
              <a:rPr spc="-5" dirty="0"/>
              <a:t>AUTOMOTIVE</a:t>
            </a:r>
            <a:r>
              <a:rPr spc="-85" dirty="0"/>
              <a:t> </a:t>
            </a:r>
            <a:r>
              <a:rPr spc="5" dirty="0"/>
              <a:t>TRACKING</a:t>
            </a:r>
            <a:r>
              <a:rPr spc="-95" dirty="0"/>
              <a:t> </a:t>
            </a:r>
            <a:r>
              <a:rPr dirty="0"/>
              <a:t>DEVICE </a:t>
            </a:r>
            <a:r>
              <a:rPr spc="-1095" dirty="0"/>
              <a:t> </a:t>
            </a:r>
            <a:r>
              <a:rPr spc="-50" dirty="0"/>
              <a:t>(ATD)</a:t>
            </a:r>
            <a:r>
              <a:rPr spc="-220" dirty="0"/>
              <a:t> </a:t>
            </a:r>
            <a:r>
              <a:rPr spc="10" dirty="0"/>
              <a:t>AND</a:t>
            </a:r>
            <a:r>
              <a:rPr spc="-25" dirty="0"/>
              <a:t> </a:t>
            </a:r>
            <a:r>
              <a:rPr spc="-30" dirty="0"/>
              <a:t>INTEGRATED</a:t>
            </a:r>
            <a:r>
              <a:rPr spc="-85" dirty="0"/>
              <a:t> </a:t>
            </a:r>
            <a:r>
              <a:rPr spc="-5" dirty="0"/>
              <a:t>SYSTEMS</a:t>
            </a:r>
          </a:p>
        </p:txBody>
      </p:sp>
      <p:sp>
        <p:nvSpPr>
          <p:cNvPr id="3" name="object 3"/>
          <p:cNvSpPr txBox="1"/>
          <p:nvPr/>
        </p:nvSpPr>
        <p:spPr>
          <a:xfrm>
            <a:off x="-3200400" y="6460237"/>
            <a:ext cx="16943831" cy="1340367"/>
          </a:xfrm>
          <a:prstGeom prst="rect">
            <a:avLst/>
          </a:prstGeom>
        </p:spPr>
        <p:txBody>
          <a:bodyPr vert="horz" wrap="square" lIns="0" tIns="11430" rIns="0" bIns="0" rtlCol="0">
            <a:spAutoFit/>
          </a:bodyPr>
          <a:lstStyle/>
          <a:p>
            <a:pPr marL="3938904" marR="5080" indent="-3926840" algn="just">
              <a:lnSpc>
                <a:spcPct val="101099"/>
              </a:lnSpc>
              <a:spcBef>
                <a:spcPts val="90"/>
              </a:spcBef>
            </a:pPr>
            <a:r>
              <a:rPr lang="en-IN" sz="2850" spc="10" dirty="0" smtClean="0">
                <a:latin typeface="Times New Roman" panose="02020603050405020304" pitchFamily="18" charset="0"/>
                <a:cs typeface="Times New Roman" panose="02020603050405020304" pitchFamily="18" charset="0"/>
              </a:rPr>
              <a:t>                                           </a:t>
            </a:r>
            <a:r>
              <a:rPr sz="2850" spc="10" dirty="0" smtClean="0">
                <a:latin typeface="Times New Roman" panose="02020603050405020304" pitchFamily="18" charset="0"/>
                <a:cs typeface="Times New Roman" panose="02020603050405020304" pitchFamily="18" charset="0"/>
              </a:rPr>
              <a:t>This</a:t>
            </a:r>
            <a:r>
              <a:rPr lang="en-IN" sz="2850" spc="10" dirty="0" smtClean="0">
                <a:latin typeface="Times New Roman" panose="02020603050405020304" pitchFamily="18" charset="0"/>
                <a:cs typeface="Times New Roman" panose="02020603050405020304" pitchFamily="18" charset="0"/>
              </a:rPr>
              <a:t> </a:t>
            </a:r>
            <a:r>
              <a:rPr sz="2850" spc="15" dirty="0" smtClean="0">
                <a:latin typeface="Times New Roman" panose="02020603050405020304" pitchFamily="18" charset="0"/>
                <a:cs typeface="Times New Roman" panose="02020603050405020304" pitchFamily="18" charset="0"/>
              </a:rPr>
              <a:t>standard</a:t>
            </a:r>
            <a:r>
              <a:rPr sz="2850" spc="-15" dirty="0" smtClean="0">
                <a:latin typeface="Times New Roman" panose="02020603050405020304" pitchFamily="18" charset="0"/>
                <a:cs typeface="Times New Roman" panose="02020603050405020304" pitchFamily="18" charset="0"/>
              </a:rPr>
              <a:t> </a:t>
            </a:r>
            <a:r>
              <a:rPr sz="2850" spc="10" dirty="0" smtClean="0">
                <a:latin typeface="Times New Roman" panose="02020603050405020304" pitchFamily="18" charset="0"/>
                <a:cs typeface="Times New Roman" panose="02020603050405020304" pitchFamily="18" charset="0"/>
              </a:rPr>
              <a:t>define</a:t>
            </a:r>
            <a:r>
              <a:rPr lang="en-IN" sz="2850" spc="10" dirty="0" smtClean="0">
                <a:latin typeface="Times New Roman" panose="02020603050405020304" pitchFamily="18" charset="0"/>
                <a:cs typeface="Times New Roman" panose="02020603050405020304" pitchFamily="18" charset="0"/>
              </a:rPr>
              <a:t>s</a:t>
            </a:r>
            <a:r>
              <a:rPr sz="2850" spc="-10" dirty="0" smtClean="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the</a:t>
            </a:r>
            <a:r>
              <a:rPr sz="2850" spc="15" dirty="0">
                <a:latin typeface="Times New Roman" panose="02020603050405020304" pitchFamily="18" charset="0"/>
                <a:cs typeface="Times New Roman" panose="02020603050405020304" pitchFamily="18" charset="0"/>
              </a:rPr>
              <a:t> basic</a:t>
            </a:r>
            <a:r>
              <a:rPr sz="2850" spc="-20"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architecture</a:t>
            </a:r>
            <a:r>
              <a:rPr sz="2850" spc="-10"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and</a:t>
            </a:r>
            <a:r>
              <a:rPr sz="2850" spc="-10"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performance</a:t>
            </a:r>
            <a:r>
              <a:rPr sz="2850" spc="-15" dirty="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requirements</a:t>
            </a:r>
            <a:r>
              <a:rPr sz="2850" spc="-45" dirty="0">
                <a:latin typeface="Times New Roman" panose="02020603050405020304" pitchFamily="18" charset="0"/>
                <a:cs typeface="Times New Roman" panose="02020603050405020304" pitchFamily="18" charset="0"/>
              </a:rPr>
              <a:t> </a:t>
            </a:r>
            <a:r>
              <a:rPr sz="2850" spc="10" dirty="0">
                <a:latin typeface="Times New Roman" panose="02020603050405020304" pitchFamily="18" charset="0"/>
                <a:cs typeface="Times New Roman" panose="02020603050405020304" pitchFamily="18" charset="0"/>
              </a:rPr>
              <a:t>of </a:t>
            </a:r>
            <a:r>
              <a:rPr sz="2850" spc="10" dirty="0" smtClean="0">
                <a:latin typeface="Times New Roman" panose="02020603050405020304" pitchFamily="18" charset="0"/>
                <a:cs typeface="Times New Roman" panose="02020603050405020304" pitchFamily="18" charset="0"/>
              </a:rPr>
              <a:t>the</a:t>
            </a:r>
            <a:r>
              <a:rPr lang="en-IN" sz="2850" spc="10" dirty="0" smtClean="0">
                <a:latin typeface="Times New Roman" panose="02020603050405020304" pitchFamily="18" charset="0"/>
                <a:cs typeface="Times New Roman" panose="02020603050405020304" pitchFamily="18" charset="0"/>
              </a:rPr>
              <a:t> a</a:t>
            </a:r>
            <a:r>
              <a:rPr sz="2850" spc="10" dirty="0" err="1" smtClean="0">
                <a:latin typeface="Times New Roman" panose="02020603050405020304" pitchFamily="18" charset="0"/>
                <a:cs typeface="Times New Roman" panose="02020603050405020304" pitchFamily="18" charset="0"/>
              </a:rPr>
              <a:t>utomotive</a:t>
            </a:r>
            <a:r>
              <a:rPr sz="2850" spc="5" dirty="0" smtClean="0">
                <a:latin typeface="Times New Roman" panose="02020603050405020304" pitchFamily="18" charset="0"/>
                <a:cs typeface="Times New Roman" panose="02020603050405020304" pitchFamily="18" charset="0"/>
              </a:rPr>
              <a:t> </a:t>
            </a:r>
            <a:r>
              <a:rPr sz="2850" spc="15" dirty="0">
                <a:latin typeface="Times New Roman" panose="02020603050405020304" pitchFamily="18" charset="0"/>
                <a:cs typeface="Times New Roman" panose="02020603050405020304" pitchFamily="18" charset="0"/>
              </a:rPr>
              <a:t>tracking</a:t>
            </a:r>
            <a:r>
              <a:rPr sz="2850" spc="-15" dirty="0">
                <a:latin typeface="Times New Roman" panose="02020603050405020304" pitchFamily="18" charset="0"/>
                <a:cs typeface="Times New Roman" panose="02020603050405020304" pitchFamily="18" charset="0"/>
              </a:rPr>
              <a:t> </a:t>
            </a:r>
            <a:r>
              <a:rPr sz="2850" spc="5" dirty="0">
                <a:latin typeface="Times New Roman" panose="02020603050405020304" pitchFamily="18" charset="0"/>
                <a:cs typeface="Times New Roman" panose="02020603050405020304" pitchFamily="18" charset="0"/>
              </a:rPr>
              <a:t>systems</a:t>
            </a:r>
            <a:r>
              <a:rPr sz="2850" spc="5" dirty="0" smtClean="0">
                <a:latin typeface="Times New Roman" panose="02020603050405020304" pitchFamily="18" charset="0"/>
                <a:cs typeface="Times New Roman" panose="02020603050405020304" pitchFamily="18" charset="0"/>
              </a:rPr>
              <a:t>.</a:t>
            </a:r>
            <a:r>
              <a:rPr lang="en-IN" sz="2850" spc="5" dirty="0" smtClean="0">
                <a:latin typeface="Times New Roman" panose="02020603050405020304" pitchFamily="18" charset="0"/>
                <a:cs typeface="Times New Roman" panose="02020603050405020304" pitchFamily="18" charset="0"/>
              </a:rPr>
              <a:t> Please refer to the standard for more details. Table 18 is illustrated for reference.</a:t>
            </a:r>
            <a:endParaRPr sz="2850" dirty="0">
              <a:latin typeface="Times New Roman" panose="02020603050405020304" pitchFamily="18" charset="0"/>
              <a:cs typeface="Times New Roman" panose="02020603050405020304" pitchFamily="18" charset="0"/>
            </a:endParaRPr>
          </a:p>
        </p:txBody>
      </p:sp>
      <p:grpSp>
        <p:nvGrpSpPr>
          <p:cNvPr id="4" name="object 4"/>
          <p:cNvGrpSpPr/>
          <p:nvPr/>
        </p:nvGrpSpPr>
        <p:grpSpPr>
          <a:xfrm>
            <a:off x="2926079" y="1645920"/>
            <a:ext cx="8903335" cy="4697095"/>
            <a:chOff x="2926079" y="1645920"/>
            <a:chExt cx="8903335" cy="4697095"/>
          </a:xfrm>
        </p:grpSpPr>
        <p:pic>
          <p:nvPicPr>
            <p:cNvPr id="5" name="object 5"/>
            <p:cNvPicPr/>
            <p:nvPr/>
          </p:nvPicPr>
          <p:blipFill>
            <a:blip r:embed="rId2" cstate="print"/>
            <a:stretch>
              <a:fillRect/>
            </a:stretch>
          </p:blipFill>
          <p:spPr>
            <a:xfrm>
              <a:off x="2932175" y="1645920"/>
              <a:ext cx="8897112" cy="4696968"/>
            </a:xfrm>
            <a:prstGeom prst="rect">
              <a:avLst/>
            </a:prstGeom>
          </p:spPr>
        </p:pic>
        <p:sp>
          <p:nvSpPr>
            <p:cNvPr id="6" name="object 6"/>
            <p:cNvSpPr/>
            <p:nvPr/>
          </p:nvSpPr>
          <p:spPr>
            <a:xfrm>
              <a:off x="2932175" y="4331208"/>
              <a:ext cx="981710" cy="546100"/>
            </a:xfrm>
            <a:custGeom>
              <a:avLst/>
              <a:gdLst/>
              <a:ahLst/>
              <a:cxnLst/>
              <a:rect l="l" t="t" r="r" b="b"/>
              <a:pathLst>
                <a:path w="981710" h="546100">
                  <a:moveTo>
                    <a:pt x="981455" y="0"/>
                  </a:moveTo>
                  <a:lnTo>
                    <a:pt x="0" y="0"/>
                  </a:lnTo>
                  <a:lnTo>
                    <a:pt x="0" y="545591"/>
                  </a:lnTo>
                  <a:lnTo>
                    <a:pt x="981455" y="545591"/>
                  </a:lnTo>
                  <a:lnTo>
                    <a:pt x="981455" y="0"/>
                  </a:lnTo>
                  <a:close/>
                </a:path>
              </a:pathLst>
            </a:custGeom>
            <a:solidFill>
              <a:srgbClr val="000000"/>
            </a:solidFill>
          </p:spPr>
          <p:txBody>
            <a:bodyPr wrap="square" lIns="0" tIns="0" rIns="0" bIns="0" rtlCol="0"/>
            <a:lstStyle/>
            <a:p>
              <a:endParaRPr/>
            </a:p>
          </p:txBody>
        </p:sp>
        <p:sp>
          <p:nvSpPr>
            <p:cNvPr id="7" name="object 7"/>
            <p:cNvSpPr/>
            <p:nvPr/>
          </p:nvSpPr>
          <p:spPr>
            <a:xfrm>
              <a:off x="2932175" y="4331208"/>
              <a:ext cx="981710" cy="546100"/>
            </a:xfrm>
            <a:custGeom>
              <a:avLst/>
              <a:gdLst/>
              <a:ahLst/>
              <a:cxnLst/>
              <a:rect l="l" t="t" r="r" b="b"/>
              <a:pathLst>
                <a:path w="981710" h="546100">
                  <a:moveTo>
                    <a:pt x="0" y="545591"/>
                  </a:moveTo>
                  <a:lnTo>
                    <a:pt x="981455" y="545591"/>
                  </a:lnTo>
                  <a:lnTo>
                    <a:pt x="981455" y="0"/>
                  </a:lnTo>
                  <a:lnTo>
                    <a:pt x="0" y="0"/>
                  </a:lnTo>
                  <a:lnTo>
                    <a:pt x="0" y="545591"/>
                  </a:lnTo>
                  <a:close/>
                </a:path>
              </a:pathLst>
            </a:custGeom>
            <a:ln w="12192">
              <a:solidFill>
                <a:srgbClr val="000000"/>
              </a:solidFill>
            </a:ln>
          </p:spPr>
          <p:txBody>
            <a:bodyPr wrap="square" lIns="0" tIns="0" rIns="0" bIns="0" rtlCol="0"/>
            <a:lstStyle/>
            <a:p>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5008" y="137160"/>
            <a:ext cx="13917294" cy="8092440"/>
            <a:chOff x="445008" y="137160"/>
            <a:chExt cx="13917294" cy="8092440"/>
          </a:xfrm>
        </p:grpSpPr>
        <p:pic>
          <p:nvPicPr>
            <p:cNvPr id="3" name="object 3"/>
            <p:cNvPicPr/>
            <p:nvPr/>
          </p:nvPicPr>
          <p:blipFill>
            <a:blip r:embed="rId2" cstate="print"/>
            <a:stretch>
              <a:fillRect/>
            </a:stretch>
          </p:blipFill>
          <p:spPr>
            <a:xfrm>
              <a:off x="445008" y="362710"/>
              <a:ext cx="13917167" cy="7866886"/>
            </a:xfrm>
            <a:prstGeom prst="rect">
              <a:avLst/>
            </a:prstGeom>
          </p:spPr>
        </p:pic>
        <p:sp>
          <p:nvSpPr>
            <p:cNvPr id="4" name="object 4"/>
            <p:cNvSpPr/>
            <p:nvPr/>
          </p:nvSpPr>
          <p:spPr>
            <a:xfrm>
              <a:off x="4471416" y="137159"/>
              <a:ext cx="9162415" cy="957580"/>
            </a:xfrm>
            <a:custGeom>
              <a:avLst/>
              <a:gdLst/>
              <a:ahLst/>
              <a:cxnLst/>
              <a:rect l="l" t="t" r="r" b="b"/>
              <a:pathLst>
                <a:path w="9162415" h="957580">
                  <a:moveTo>
                    <a:pt x="1161288" y="271284"/>
                  </a:moveTo>
                  <a:lnTo>
                    <a:pt x="0" y="271284"/>
                  </a:lnTo>
                  <a:lnTo>
                    <a:pt x="0" y="600456"/>
                  </a:lnTo>
                  <a:lnTo>
                    <a:pt x="1161288" y="600456"/>
                  </a:lnTo>
                  <a:lnTo>
                    <a:pt x="1161288" y="271284"/>
                  </a:lnTo>
                  <a:close/>
                </a:path>
                <a:path w="9162415" h="957580">
                  <a:moveTo>
                    <a:pt x="3712464" y="600456"/>
                  </a:moveTo>
                  <a:lnTo>
                    <a:pt x="1725168" y="600456"/>
                  </a:lnTo>
                  <a:lnTo>
                    <a:pt x="1725168" y="932688"/>
                  </a:lnTo>
                  <a:lnTo>
                    <a:pt x="3712464" y="932688"/>
                  </a:lnTo>
                  <a:lnTo>
                    <a:pt x="3712464" y="600456"/>
                  </a:lnTo>
                  <a:close/>
                </a:path>
                <a:path w="9162415" h="957580">
                  <a:moveTo>
                    <a:pt x="9162288" y="0"/>
                  </a:moveTo>
                  <a:lnTo>
                    <a:pt x="5654040" y="0"/>
                  </a:lnTo>
                  <a:lnTo>
                    <a:pt x="5654040" y="957072"/>
                  </a:lnTo>
                  <a:lnTo>
                    <a:pt x="9162288" y="957072"/>
                  </a:lnTo>
                  <a:lnTo>
                    <a:pt x="9162288"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pic>
          <p:nvPicPr>
            <p:cNvPr id="4" name="object 4"/>
            <p:cNvPicPr/>
            <p:nvPr/>
          </p:nvPicPr>
          <p:blipFill>
            <a:blip r:embed="rId3" cstate="print"/>
            <a:stretch>
              <a:fillRect/>
            </a:stretch>
          </p:blipFill>
          <p:spPr>
            <a:xfrm>
              <a:off x="0" y="0"/>
              <a:ext cx="5486400" cy="8229598"/>
            </a:xfrm>
            <a:prstGeom prst="rect">
              <a:avLst/>
            </a:prstGeom>
          </p:spPr>
        </p:pic>
        <p:pic>
          <p:nvPicPr>
            <p:cNvPr id="5" name="object 5"/>
            <p:cNvPicPr/>
            <p:nvPr/>
          </p:nvPicPr>
          <p:blipFill>
            <a:blip r:embed="rId4" cstate="print"/>
            <a:stretch>
              <a:fillRect/>
            </a:stretch>
          </p:blipFill>
          <p:spPr>
            <a:xfrm>
              <a:off x="295656" y="2484119"/>
              <a:ext cx="4895088" cy="3261360"/>
            </a:xfrm>
            <a:prstGeom prst="rect">
              <a:avLst/>
            </a:prstGeom>
          </p:spPr>
        </p:pic>
      </p:grpSp>
      <p:sp>
        <p:nvSpPr>
          <p:cNvPr id="6" name="object 6"/>
          <p:cNvSpPr txBox="1">
            <a:spLocks noGrp="1"/>
          </p:cNvSpPr>
          <p:nvPr>
            <p:ph type="title"/>
          </p:nvPr>
        </p:nvSpPr>
        <p:spPr>
          <a:prstGeom prst="rect">
            <a:avLst/>
          </a:prstGeom>
        </p:spPr>
        <p:txBody>
          <a:bodyPr vert="horz" wrap="square" lIns="0" tIns="604916" rIns="0" bIns="0" rtlCol="0">
            <a:spAutoFit/>
          </a:bodyPr>
          <a:lstStyle/>
          <a:p>
            <a:pPr marL="7603490" marR="5080" indent="-1018540">
              <a:lnSpc>
                <a:spcPts val="5810"/>
              </a:lnSpc>
            </a:pPr>
            <a:r>
              <a:rPr sz="4650" dirty="0">
                <a:solidFill>
                  <a:srgbClr val="466ED5"/>
                </a:solidFill>
              </a:rPr>
              <a:t>VEHICLE</a:t>
            </a:r>
            <a:r>
              <a:rPr sz="4650" spc="10" dirty="0">
                <a:solidFill>
                  <a:srgbClr val="466ED5"/>
                </a:solidFill>
              </a:rPr>
              <a:t> </a:t>
            </a:r>
            <a:r>
              <a:rPr sz="4650" dirty="0">
                <a:solidFill>
                  <a:srgbClr val="466ED5"/>
                </a:solidFill>
              </a:rPr>
              <a:t>SUSPENSION </a:t>
            </a:r>
            <a:r>
              <a:rPr sz="4650" spc="-1275" dirty="0">
                <a:solidFill>
                  <a:srgbClr val="466ED5"/>
                </a:solidFill>
              </a:rPr>
              <a:t> </a:t>
            </a:r>
            <a:r>
              <a:rPr sz="4650" dirty="0">
                <a:solidFill>
                  <a:srgbClr val="466ED5"/>
                </a:solidFill>
              </a:rPr>
              <a:t>AND</a:t>
            </a:r>
            <a:r>
              <a:rPr sz="4650" spc="30" dirty="0">
                <a:solidFill>
                  <a:srgbClr val="466ED5"/>
                </a:solidFill>
              </a:rPr>
              <a:t> </a:t>
            </a:r>
            <a:r>
              <a:rPr sz="4650" dirty="0">
                <a:solidFill>
                  <a:srgbClr val="466ED5"/>
                </a:solidFill>
              </a:rPr>
              <a:t>HANDLING</a:t>
            </a:r>
            <a:endParaRPr sz="4650" dirty="0"/>
          </a:p>
        </p:txBody>
      </p:sp>
      <p:sp>
        <p:nvSpPr>
          <p:cNvPr id="7" name="object 7"/>
          <p:cNvSpPr/>
          <p:nvPr/>
        </p:nvSpPr>
        <p:spPr>
          <a:xfrm>
            <a:off x="6315455" y="2755392"/>
            <a:ext cx="533400" cy="533400"/>
          </a:xfrm>
          <a:custGeom>
            <a:avLst/>
            <a:gdLst/>
            <a:ahLst/>
            <a:cxnLst/>
            <a:rect l="l" t="t" r="r" b="b"/>
            <a:pathLst>
              <a:path w="533400" h="533400">
                <a:moveTo>
                  <a:pt x="391160" y="0"/>
                </a:moveTo>
                <a:lnTo>
                  <a:pt x="142240" y="0"/>
                </a:lnTo>
                <a:lnTo>
                  <a:pt x="97308" y="7258"/>
                </a:lnTo>
                <a:lnTo>
                  <a:pt x="58265" y="27464"/>
                </a:lnTo>
                <a:lnTo>
                  <a:pt x="27464" y="58265"/>
                </a:lnTo>
                <a:lnTo>
                  <a:pt x="7258" y="97308"/>
                </a:lnTo>
                <a:lnTo>
                  <a:pt x="0" y="142240"/>
                </a:lnTo>
                <a:lnTo>
                  <a:pt x="0" y="391160"/>
                </a:lnTo>
                <a:lnTo>
                  <a:pt x="7258" y="436091"/>
                </a:lnTo>
                <a:lnTo>
                  <a:pt x="27464" y="475134"/>
                </a:lnTo>
                <a:lnTo>
                  <a:pt x="58265" y="505935"/>
                </a:lnTo>
                <a:lnTo>
                  <a:pt x="97308" y="526141"/>
                </a:lnTo>
                <a:lnTo>
                  <a:pt x="142240" y="533400"/>
                </a:lnTo>
                <a:lnTo>
                  <a:pt x="391160" y="533400"/>
                </a:lnTo>
                <a:lnTo>
                  <a:pt x="436091" y="526141"/>
                </a:lnTo>
                <a:lnTo>
                  <a:pt x="475134" y="505935"/>
                </a:lnTo>
                <a:lnTo>
                  <a:pt x="505935" y="475134"/>
                </a:lnTo>
                <a:lnTo>
                  <a:pt x="526141" y="436091"/>
                </a:lnTo>
                <a:lnTo>
                  <a:pt x="533400" y="391160"/>
                </a:lnTo>
                <a:lnTo>
                  <a:pt x="533400" y="142240"/>
                </a:lnTo>
                <a:lnTo>
                  <a:pt x="526141" y="97308"/>
                </a:lnTo>
                <a:lnTo>
                  <a:pt x="505935" y="58265"/>
                </a:lnTo>
                <a:lnTo>
                  <a:pt x="475134" y="27464"/>
                </a:lnTo>
                <a:lnTo>
                  <a:pt x="436091" y="7258"/>
                </a:lnTo>
                <a:lnTo>
                  <a:pt x="391160" y="0"/>
                </a:lnTo>
                <a:close/>
              </a:path>
            </a:pathLst>
          </a:custGeom>
          <a:solidFill>
            <a:srgbClr val="DEE7F7"/>
          </a:solidFill>
        </p:spPr>
        <p:txBody>
          <a:bodyPr wrap="square" lIns="0" tIns="0" rIns="0" bIns="0" rtlCol="0"/>
          <a:lstStyle/>
          <a:p>
            <a:endParaRPr/>
          </a:p>
        </p:txBody>
      </p:sp>
      <p:sp>
        <p:nvSpPr>
          <p:cNvPr id="8" name="object 8"/>
          <p:cNvSpPr txBox="1"/>
          <p:nvPr/>
        </p:nvSpPr>
        <p:spPr>
          <a:xfrm>
            <a:off x="6479540" y="2790900"/>
            <a:ext cx="161290" cy="454025"/>
          </a:xfrm>
          <a:prstGeom prst="rect">
            <a:avLst/>
          </a:prstGeom>
        </p:spPr>
        <p:txBody>
          <a:bodyPr vert="horz" wrap="square" lIns="0" tIns="13970" rIns="0" bIns="0" rtlCol="0">
            <a:spAutoFit/>
          </a:bodyPr>
          <a:lstStyle/>
          <a:p>
            <a:pPr marL="12700">
              <a:lnSpc>
                <a:spcPct val="100000"/>
              </a:lnSpc>
              <a:spcBef>
                <a:spcPts val="110"/>
              </a:spcBef>
            </a:pPr>
            <a:r>
              <a:rPr sz="2800" dirty="0">
                <a:solidFill>
                  <a:srgbClr val="466ED5"/>
                </a:solidFill>
                <a:latin typeface="Malgun Gothic Semilight"/>
                <a:cs typeface="Malgun Gothic Semilight"/>
              </a:rPr>
              <a:t>1</a:t>
            </a:r>
            <a:endParaRPr sz="2800">
              <a:latin typeface="Malgun Gothic Semilight"/>
              <a:cs typeface="Malgun Gothic Semilight"/>
            </a:endParaRPr>
          </a:p>
        </p:txBody>
      </p:sp>
      <p:sp>
        <p:nvSpPr>
          <p:cNvPr id="9" name="object 9"/>
          <p:cNvSpPr txBox="1"/>
          <p:nvPr/>
        </p:nvSpPr>
        <p:spPr>
          <a:xfrm>
            <a:off x="7166229" y="2772536"/>
            <a:ext cx="6548120" cy="1271905"/>
          </a:xfrm>
          <a:prstGeom prst="rect">
            <a:avLst/>
          </a:prstGeom>
        </p:spPr>
        <p:txBody>
          <a:bodyPr vert="horz" wrap="square" lIns="0" tIns="15875" rIns="0" bIns="0" rtlCol="0">
            <a:spAutoFit/>
          </a:bodyPr>
          <a:lstStyle/>
          <a:p>
            <a:pPr marL="12700">
              <a:lnSpc>
                <a:spcPct val="100000"/>
              </a:lnSpc>
              <a:spcBef>
                <a:spcPts val="125"/>
              </a:spcBef>
            </a:pPr>
            <a:r>
              <a:rPr sz="2300" spc="10" dirty="0">
                <a:solidFill>
                  <a:srgbClr val="FF0000"/>
                </a:solidFill>
                <a:latin typeface="Times New Roman" panose="02020603050405020304" pitchFamily="18" charset="0"/>
                <a:cs typeface="Times New Roman" panose="02020603050405020304" pitchFamily="18" charset="0"/>
              </a:rPr>
              <a:t>Suspension</a:t>
            </a:r>
            <a:r>
              <a:rPr sz="2300" dirty="0">
                <a:solidFill>
                  <a:srgbClr val="FF0000"/>
                </a:solidFill>
                <a:latin typeface="Times New Roman" panose="02020603050405020304" pitchFamily="18" charset="0"/>
                <a:cs typeface="Times New Roman" panose="02020603050405020304" pitchFamily="18" charset="0"/>
              </a:rPr>
              <a:t> </a:t>
            </a:r>
            <a:r>
              <a:rPr sz="2300" spc="10" dirty="0">
                <a:solidFill>
                  <a:srgbClr val="FF0000"/>
                </a:solidFill>
                <a:latin typeface="Times New Roman" panose="02020603050405020304" pitchFamily="18" charset="0"/>
                <a:cs typeface="Times New Roman" panose="02020603050405020304" pitchFamily="18" charset="0"/>
              </a:rPr>
              <a:t>Design</a:t>
            </a:r>
            <a:endParaRPr sz="2300" dirty="0">
              <a:latin typeface="Times New Roman" panose="02020603050405020304" pitchFamily="18" charset="0"/>
              <a:cs typeface="Times New Roman" panose="02020603050405020304" pitchFamily="18" charset="0"/>
            </a:endParaRPr>
          </a:p>
          <a:p>
            <a:pPr marL="12700" marR="5080">
              <a:lnSpc>
                <a:spcPct val="135100"/>
              </a:lnSpc>
              <a:spcBef>
                <a:spcPts val="1019"/>
              </a:spcBef>
              <a:tabLst>
                <a:tab pos="1299210" algn="l"/>
                <a:tab pos="1798955" algn="l"/>
                <a:tab pos="3170555" algn="l"/>
                <a:tab pos="4091304" algn="l"/>
                <a:tab pos="4460240" algn="l"/>
                <a:tab pos="5408295" algn="l"/>
                <a:tab pos="5710555" algn="l"/>
              </a:tabLst>
            </a:pPr>
            <a:r>
              <a:rPr sz="1850" spc="20" dirty="0">
                <a:solidFill>
                  <a:srgbClr val="15203E"/>
                </a:solidFill>
                <a:latin typeface="Times New Roman" panose="02020603050405020304" pitchFamily="18" charset="0"/>
                <a:cs typeface="Times New Roman" panose="02020603050405020304" pitchFamily="18" charset="0"/>
              </a:rPr>
              <a:t>O</a:t>
            </a:r>
            <a:r>
              <a:rPr sz="1850" spc="-55" dirty="0">
                <a:solidFill>
                  <a:srgbClr val="15203E"/>
                </a:solidFill>
                <a:latin typeface="Times New Roman" panose="02020603050405020304" pitchFamily="18" charset="0"/>
                <a:cs typeface="Times New Roman" panose="02020603050405020304" pitchFamily="18" charset="0"/>
              </a:rPr>
              <a:t>p</a:t>
            </a:r>
            <a:r>
              <a:rPr sz="1850" spc="-70" dirty="0">
                <a:solidFill>
                  <a:srgbClr val="15203E"/>
                </a:solidFill>
                <a:latin typeface="Times New Roman" panose="02020603050405020304" pitchFamily="18" charset="0"/>
                <a:cs typeface="Times New Roman" panose="02020603050405020304" pitchFamily="18" charset="0"/>
              </a:rPr>
              <a:t>t</a:t>
            </a:r>
            <a:r>
              <a:rPr sz="1850" spc="-15" dirty="0">
                <a:solidFill>
                  <a:srgbClr val="15203E"/>
                </a:solidFill>
                <a:latin typeface="Times New Roman" panose="02020603050405020304" pitchFamily="18" charset="0"/>
                <a:cs typeface="Times New Roman" panose="02020603050405020304" pitchFamily="18" charset="0"/>
              </a:rPr>
              <a:t>i</a:t>
            </a:r>
            <a:r>
              <a:rPr sz="1850" spc="-35" dirty="0">
                <a:solidFill>
                  <a:srgbClr val="15203E"/>
                </a:solidFill>
                <a:latin typeface="Times New Roman" panose="02020603050405020304" pitchFamily="18" charset="0"/>
                <a:cs typeface="Times New Roman" panose="02020603050405020304" pitchFamily="18" charset="0"/>
              </a:rPr>
              <a:t>m</a:t>
            </a:r>
            <a:r>
              <a:rPr sz="1850" spc="-15" dirty="0">
                <a:solidFill>
                  <a:srgbClr val="15203E"/>
                </a:solidFill>
                <a:latin typeface="Times New Roman" panose="02020603050405020304" pitchFamily="18" charset="0"/>
                <a:cs typeface="Times New Roman" panose="02020603050405020304" pitchFamily="18" charset="0"/>
              </a:rPr>
              <a:t>i</a:t>
            </a:r>
            <a:r>
              <a:rPr sz="1850" spc="35" dirty="0">
                <a:solidFill>
                  <a:srgbClr val="15203E"/>
                </a:solidFill>
                <a:latin typeface="Times New Roman" panose="02020603050405020304" pitchFamily="18" charset="0"/>
                <a:cs typeface="Times New Roman" panose="02020603050405020304" pitchFamily="18" charset="0"/>
              </a:rPr>
              <a:t>z</a:t>
            </a:r>
            <a:r>
              <a:rPr sz="1850" spc="-15" dirty="0">
                <a:solidFill>
                  <a:srgbClr val="15203E"/>
                </a:solidFill>
                <a:latin typeface="Times New Roman" panose="02020603050405020304" pitchFamily="18" charset="0"/>
                <a:cs typeface="Times New Roman" panose="02020603050405020304" pitchFamily="18" charset="0"/>
              </a:rPr>
              <a:t>i</a:t>
            </a:r>
            <a:r>
              <a:rPr sz="1850" spc="-10" dirty="0">
                <a:solidFill>
                  <a:srgbClr val="15203E"/>
                </a:solidFill>
                <a:latin typeface="Times New Roman" panose="02020603050405020304" pitchFamily="18" charset="0"/>
                <a:cs typeface="Times New Roman" panose="02020603050405020304" pitchFamily="18" charset="0"/>
              </a:rPr>
              <a:t>n</a:t>
            </a:r>
            <a:r>
              <a:rPr sz="1850" spc="10" dirty="0">
                <a:solidFill>
                  <a:srgbClr val="15203E"/>
                </a:solidFill>
                <a:latin typeface="Times New Roman" panose="02020603050405020304" pitchFamily="18" charset="0"/>
                <a:cs typeface="Times New Roman" panose="02020603050405020304" pitchFamily="18" charset="0"/>
              </a:rPr>
              <a:t>g</a:t>
            </a:r>
            <a:r>
              <a:rPr sz="1850" dirty="0">
                <a:solidFill>
                  <a:srgbClr val="15203E"/>
                </a:solidFill>
                <a:latin typeface="Times New Roman" panose="02020603050405020304" pitchFamily="18" charset="0"/>
                <a:cs typeface="Times New Roman" panose="02020603050405020304" pitchFamily="18" charset="0"/>
              </a:rPr>
              <a:t>	</a:t>
            </a:r>
            <a:r>
              <a:rPr sz="1850" spc="-70" dirty="0">
                <a:solidFill>
                  <a:srgbClr val="15203E"/>
                </a:solidFill>
                <a:latin typeface="Times New Roman" panose="02020603050405020304" pitchFamily="18" charset="0"/>
                <a:cs typeface="Times New Roman" panose="02020603050405020304" pitchFamily="18" charset="0"/>
              </a:rPr>
              <a:t>t</a:t>
            </a:r>
            <a:r>
              <a:rPr sz="1850" spc="-10" dirty="0">
                <a:solidFill>
                  <a:srgbClr val="15203E"/>
                </a:solidFill>
                <a:latin typeface="Times New Roman" panose="02020603050405020304" pitchFamily="18" charset="0"/>
                <a:cs typeface="Times New Roman" panose="02020603050405020304" pitchFamily="18" charset="0"/>
              </a:rPr>
              <a:t>h</a:t>
            </a:r>
            <a:r>
              <a:rPr sz="1850" spc="10" dirty="0">
                <a:solidFill>
                  <a:srgbClr val="15203E"/>
                </a:solidFill>
                <a:latin typeface="Times New Roman" panose="02020603050405020304" pitchFamily="18" charset="0"/>
                <a:cs typeface="Times New Roman" panose="02020603050405020304" pitchFamily="18" charset="0"/>
              </a:rPr>
              <a:t>e</a:t>
            </a:r>
            <a:r>
              <a:rPr sz="1850" dirty="0">
                <a:solidFill>
                  <a:srgbClr val="15203E"/>
                </a:solidFill>
                <a:latin typeface="Times New Roman" panose="02020603050405020304" pitchFamily="18" charset="0"/>
                <a:cs typeface="Times New Roman" panose="02020603050405020304" pitchFamily="18" charset="0"/>
              </a:rPr>
              <a:t>	</a:t>
            </a:r>
            <a:r>
              <a:rPr sz="1850" spc="165" dirty="0">
                <a:solidFill>
                  <a:srgbClr val="15203E"/>
                </a:solidFill>
                <a:latin typeface="Times New Roman" panose="02020603050405020304" pitchFamily="18" charset="0"/>
                <a:cs typeface="Times New Roman" panose="02020603050405020304" pitchFamily="18" charset="0"/>
              </a:rPr>
              <a:t>s</a:t>
            </a:r>
            <a:r>
              <a:rPr sz="1850" spc="-5" dirty="0">
                <a:solidFill>
                  <a:srgbClr val="15203E"/>
                </a:solidFill>
                <a:latin typeface="Times New Roman" panose="02020603050405020304" pitchFamily="18" charset="0"/>
                <a:cs typeface="Times New Roman" panose="02020603050405020304" pitchFamily="18" charset="0"/>
              </a:rPr>
              <a:t>u</a:t>
            </a:r>
            <a:r>
              <a:rPr sz="1850" spc="165" dirty="0">
                <a:solidFill>
                  <a:srgbClr val="15203E"/>
                </a:solidFill>
                <a:latin typeface="Times New Roman" panose="02020603050405020304" pitchFamily="18" charset="0"/>
                <a:cs typeface="Times New Roman" panose="02020603050405020304" pitchFamily="18" charset="0"/>
              </a:rPr>
              <a:t>s</a:t>
            </a:r>
            <a:r>
              <a:rPr sz="1850" spc="-30" dirty="0">
                <a:solidFill>
                  <a:srgbClr val="15203E"/>
                </a:solidFill>
                <a:latin typeface="Times New Roman" panose="02020603050405020304" pitchFamily="18" charset="0"/>
                <a:cs typeface="Times New Roman" panose="02020603050405020304" pitchFamily="18" charset="0"/>
              </a:rPr>
              <a:t>p</a:t>
            </a:r>
            <a:r>
              <a:rPr sz="1850" spc="60" dirty="0">
                <a:solidFill>
                  <a:srgbClr val="15203E"/>
                </a:solidFill>
                <a:latin typeface="Times New Roman" panose="02020603050405020304" pitchFamily="18" charset="0"/>
                <a:cs typeface="Times New Roman" panose="02020603050405020304" pitchFamily="18" charset="0"/>
              </a:rPr>
              <a:t>e</a:t>
            </a:r>
            <a:r>
              <a:rPr sz="1850" spc="-5" dirty="0">
                <a:solidFill>
                  <a:srgbClr val="15203E"/>
                </a:solidFill>
                <a:latin typeface="Times New Roman" panose="02020603050405020304" pitchFamily="18" charset="0"/>
                <a:cs typeface="Times New Roman" panose="02020603050405020304" pitchFamily="18" charset="0"/>
              </a:rPr>
              <a:t>n</a:t>
            </a:r>
            <a:r>
              <a:rPr sz="1850" spc="165" dirty="0">
                <a:solidFill>
                  <a:srgbClr val="15203E"/>
                </a:solidFill>
                <a:latin typeface="Times New Roman" panose="02020603050405020304" pitchFamily="18" charset="0"/>
                <a:cs typeface="Times New Roman" panose="02020603050405020304" pitchFamily="18" charset="0"/>
              </a:rPr>
              <a:t>s</a:t>
            </a:r>
            <a:r>
              <a:rPr sz="1850" spc="-15" dirty="0">
                <a:solidFill>
                  <a:srgbClr val="15203E"/>
                </a:solidFill>
                <a:latin typeface="Times New Roman" panose="02020603050405020304" pitchFamily="18" charset="0"/>
                <a:cs typeface="Times New Roman" panose="02020603050405020304" pitchFamily="18" charset="0"/>
              </a:rPr>
              <a:t>i</a:t>
            </a:r>
            <a:r>
              <a:rPr sz="1850" spc="-50" dirty="0">
                <a:solidFill>
                  <a:srgbClr val="15203E"/>
                </a:solidFill>
                <a:latin typeface="Times New Roman" panose="02020603050405020304" pitchFamily="18" charset="0"/>
                <a:cs typeface="Times New Roman" panose="02020603050405020304" pitchFamily="18" charset="0"/>
              </a:rPr>
              <a:t>o</a:t>
            </a:r>
            <a:r>
              <a:rPr sz="1850" spc="10" dirty="0">
                <a:solidFill>
                  <a:srgbClr val="15203E"/>
                </a:solidFill>
                <a:latin typeface="Times New Roman" panose="02020603050405020304" pitchFamily="18" charset="0"/>
                <a:cs typeface="Times New Roman" panose="02020603050405020304" pitchFamily="18" charset="0"/>
              </a:rPr>
              <a:t>n</a:t>
            </a:r>
            <a:r>
              <a:rPr sz="1850" dirty="0">
                <a:solidFill>
                  <a:srgbClr val="15203E"/>
                </a:solidFill>
                <a:latin typeface="Times New Roman" panose="02020603050405020304" pitchFamily="18" charset="0"/>
                <a:cs typeface="Times New Roman" panose="02020603050405020304" pitchFamily="18" charset="0"/>
              </a:rPr>
              <a:t>	</a:t>
            </a:r>
            <a:r>
              <a:rPr sz="1850" spc="190" dirty="0">
                <a:solidFill>
                  <a:srgbClr val="15203E"/>
                </a:solidFill>
                <a:latin typeface="Times New Roman" panose="02020603050405020304" pitchFamily="18" charset="0"/>
                <a:cs typeface="Times New Roman" panose="02020603050405020304" pitchFamily="18" charset="0"/>
              </a:rPr>
              <a:t>s</a:t>
            </a:r>
            <a:r>
              <a:rPr sz="1850" spc="10" dirty="0">
                <a:solidFill>
                  <a:srgbClr val="15203E"/>
                </a:solidFill>
                <a:latin typeface="Times New Roman" panose="02020603050405020304" pitchFamily="18" charset="0"/>
                <a:cs typeface="Times New Roman" panose="02020603050405020304" pitchFamily="18" charset="0"/>
              </a:rPr>
              <a:t>y</a:t>
            </a:r>
            <a:r>
              <a:rPr sz="1850" spc="165" dirty="0">
                <a:solidFill>
                  <a:srgbClr val="15203E"/>
                </a:solidFill>
                <a:latin typeface="Times New Roman" panose="02020603050405020304" pitchFamily="18" charset="0"/>
                <a:cs typeface="Times New Roman" panose="02020603050405020304" pitchFamily="18" charset="0"/>
              </a:rPr>
              <a:t>s</a:t>
            </a:r>
            <a:r>
              <a:rPr sz="1850" spc="-70" dirty="0">
                <a:solidFill>
                  <a:srgbClr val="15203E"/>
                </a:solidFill>
                <a:latin typeface="Times New Roman" panose="02020603050405020304" pitchFamily="18" charset="0"/>
                <a:cs typeface="Times New Roman" panose="02020603050405020304" pitchFamily="18" charset="0"/>
              </a:rPr>
              <a:t>t</a:t>
            </a:r>
            <a:r>
              <a:rPr sz="1850" spc="60" dirty="0">
                <a:solidFill>
                  <a:srgbClr val="15203E"/>
                </a:solidFill>
                <a:latin typeface="Times New Roman" panose="02020603050405020304" pitchFamily="18" charset="0"/>
                <a:cs typeface="Times New Roman" panose="02020603050405020304" pitchFamily="18" charset="0"/>
              </a:rPr>
              <a:t>e</a:t>
            </a:r>
            <a:r>
              <a:rPr sz="1850" spc="15" dirty="0">
                <a:solidFill>
                  <a:srgbClr val="15203E"/>
                </a:solidFill>
                <a:latin typeface="Times New Roman" panose="02020603050405020304" pitchFamily="18" charset="0"/>
                <a:cs typeface="Times New Roman" panose="02020603050405020304" pitchFamily="18" charset="0"/>
              </a:rPr>
              <a:t>m</a:t>
            </a:r>
            <a:r>
              <a:rPr sz="1850" dirty="0">
                <a:solidFill>
                  <a:srgbClr val="15203E"/>
                </a:solidFill>
                <a:latin typeface="Times New Roman" panose="02020603050405020304" pitchFamily="18" charset="0"/>
                <a:cs typeface="Times New Roman" panose="02020603050405020304" pitchFamily="18" charset="0"/>
              </a:rPr>
              <a:t>	</a:t>
            </a:r>
            <a:r>
              <a:rPr sz="1850" spc="-70" dirty="0">
                <a:solidFill>
                  <a:srgbClr val="15203E"/>
                </a:solidFill>
                <a:latin typeface="Times New Roman" panose="02020603050405020304" pitchFamily="18" charset="0"/>
                <a:cs typeface="Times New Roman" panose="02020603050405020304" pitchFamily="18" charset="0"/>
              </a:rPr>
              <a:t>t</a:t>
            </a:r>
            <a:r>
              <a:rPr sz="1850" spc="10" dirty="0">
                <a:solidFill>
                  <a:srgbClr val="15203E"/>
                </a:solidFill>
                <a:latin typeface="Times New Roman" panose="02020603050405020304" pitchFamily="18" charset="0"/>
                <a:cs typeface="Times New Roman" panose="02020603050405020304" pitchFamily="18" charset="0"/>
              </a:rPr>
              <a:t>o</a:t>
            </a:r>
            <a:r>
              <a:rPr sz="1850" dirty="0">
                <a:solidFill>
                  <a:srgbClr val="15203E"/>
                </a:solidFill>
                <a:latin typeface="Times New Roman" panose="02020603050405020304" pitchFamily="18" charset="0"/>
                <a:cs typeface="Times New Roman" panose="02020603050405020304" pitchFamily="18" charset="0"/>
              </a:rPr>
              <a:t>	</a:t>
            </a:r>
            <a:r>
              <a:rPr sz="1850" spc="-55" dirty="0">
                <a:solidFill>
                  <a:srgbClr val="15203E"/>
                </a:solidFill>
                <a:latin typeface="Times New Roman" panose="02020603050405020304" pitchFamily="18" charset="0"/>
                <a:cs typeface="Times New Roman" panose="02020603050405020304" pitchFamily="18" charset="0"/>
              </a:rPr>
              <a:t>p</a:t>
            </a:r>
            <a:r>
              <a:rPr sz="1850" spc="-20" dirty="0">
                <a:solidFill>
                  <a:srgbClr val="15203E"/>
                </a:solidFill>
                <a:latin typeface="Times New Roman" panose="02020603050405020304" pitchFamily="18" charset="0"/>
                <a:cs typeface="Times New Roman" panose="02020603050405020304" pitchFamily="18" charset="0"/>
              </a:rPr>
              <a:t>r</a:t>
            </a:r>
            <a:r>
              <a:rPr sz="1850" spc="-55" dirty="0">
                <a:solidFill>
                  <a:srgbClr val="15203E"/>
                </a:solidFill>
                <a:latin typeface="Times New Roman" panose="02020603050405020304" pitchFamily="18" charset="0"/>
                <a:cs typeface="Times New Roman" panose="02020603050405020304" pitchFamily="18" charset="0"/>
              </a:rPr>
              <a:t>o</a:t>
            </a:r>
            <a:r>
              <a:rPr sz="1850" spc="55" dirty="0">
                <a:solidFill>
                  <a:srgbClr val="15203E"/>
                </a:solidFill>
                <a:latin typeface="Times New Roman" panose="02020603050405020304" pitchFamily="18" charset="0"/>
                <a:cs typeface="Times New Roman" panose="02020603050405020304" pitchFamily="18" charset="0"/>
              </a:rPr>
              <a:t>v</a:t>
            </a:r>
            <a:r>
              <a:rPr sz="1850" spc="-15" dirty="0">
                <a:solidFill>
                  <a:srgbClr val="15203E"/>
                </a:solidFill>
                <a:latin typeface="Times New Roman" panose="02020603050405020304" pitchFamily="18" charset="0"/>
                <a:cs typeface="Times New Roman" panose="02020603050405020304" pitchFamily="18" charset="0"/>
              </a:rPr>
              <a:t>i</a:t>
            </a:r>
            <a:r>
              <a:rPr sz="1850" spc="-55" dirty="0">
                <a:solidFill>
                  <a:srgbClr val="15203E"/>
                </a:solidFill>
                <a:latin typeface="Times New Roman" panose="02020603050405020304" pitchFamily="18" charset="0"/>
                <a:cs typeface="Times New Roman" panose="02020603050405020304" pitchFamily="18" charset="0"/>
              </a:rPr>
              <a:t>d</a:t>
            </a:r>
            <a:r>
              <a:rPr sz="1850" spc="10" dirty="0">
                <a:solidFill>
                  <a:srgbClr val="15203E"/>
                </a:solidFill>
                <a:latin typeface="Times New Roman" panose="02020603050405020304" pitchFamily="18" charset="0"/>
                <a:cs typeface="Times New Roman" panose="02020603050405020304" pitchFamily="18" charset="0"/>
              </a:rPr>
              <a:t>e</a:t>
            </a:r>
            <a:r>
              <a:rPr sz="1850" dirty="0">
                <a:solidFill>
                  <a:srgbClr val="15203E"/>
                </a:solidFill>
                <a:latin typeface="Times New Roman" panose="02020603050405020304" pitchFamily="18" charset="0"/>
                <a:cs typeface="Times New Roman" panose="02020603050405020304" pitchFamily="18" charset="0"/>
              </a:rPr>
              <a:t>	</a:t>
            </a:r>
            <a:r>
              <a:rPr sz="1850" spc="10" dirty="0">
                <a:solidFill>
                  <a:srgbClr val="15203E"/>
                </a:solidFill>
                <a:latin typeface="Times New Roman" panose="02020603050405020304" pitchFamily="18" charset="0"/>
                <a:cs typeface="Times New Roman" panose="02020603050405020304" pitchFamily="18" charset="0"/>
              </a:rPr>
              <a:t>a</a:t>
            </a:r>
            <a:r>
              <a:rPr sz="1850" dirty="0">
                <a:solidFill>
                  <a:srgbClr val="15203E"/>
                </a:solidFill>
                <a:latin typeface="Times New Roman" panose="02020603050405020304" pitchFamily="18" charset="0"/>
                <a:cs typeface="Times New Roman" panose="02020603050405020304" pitchFamily="18" charset="0"/>
              </a:rPr>
              <a:t>	</a:t>
            </a:r>
            <a:r>
              <a:rPr sz="1850" spc="-55" dirty="0">
                <a:solidFill>
                  <a:srgbClr val="15203E"/>
                </a:solidFill>
                <a:latin typeface="Times New Roman" panose="02020603050405020304" pitchFamily="18" charset="0"/>
                <a:cs typeface="Times New Roman" panose="02020603050405020304" pitchFamily="18" charset="0"/>
              </a:rPr>
              <a:t>b</a:t>
            </a:r>
            <a:r>
              <a:rPr sz="1850" spc="105" dirty="0">
                <a:solidFill>
                  <a:srgbClr val="15203E"/>
                </a:solidFill>
                <a:latin typeface="Times New Roman" panose="02020603050405020304" pitchFamily="18" charset="0"/>
                <a:cs typeface="Times New Roman" panose="02020603050405020304" pitchFamily="18" charset="0"/>
              </a:rPr>
              <a:t>a</a:t>
            </a:r>
            <a:r>
              <a:rPr sz="1850" spc="10" dirty="0">
                <a:solidFill>
                  <a:srgbClr val="15203E"/>
                </a:solidFill>
                <a:latin typeface="Times New Roman" panose="02020603050405020304" pitchFamily="18" charset="0"/>
                <a:cs typeface="Times New Roman" panose="02020603050405020304" pitchFamily="18" charset="0"/>
              </a:rPr>
              <a:t>l</a:t>
            </a:r>
            <a:r>
              <a:rPr sz="1850" spc="80" dirty="0">
                <a:solidFill>
                  <a:srgbClr val="15203E"/>
                </a:solidFill>
                <a:latin typeface="Times New Roman" panose="02020603050405020304" pitchFamily="18" charset="0"/>
                <a:cs typeface="Times New Roman" panose="02020603050405020304" pitchFamily="18" charset="0"/>
              </a:rPr>
              <a:t>a</a:t>
            </a:r>
            <a:r>
              <a:rPr sz="1850" spc="-10" dirty="0">
                <a:solidFill>
                  <a:srgbClr val="15203E"/>
                </a:solidFill>
                <a:latin typeface="Times New Roman" panose="02020603050405020304" pitchFamily="18" charset="0"/>
                <a:cs typeface="Times New Roman" panose="02020603050405020304" pitchFamily="18" charset="0"/>
              </a:rPr>
              <a:t>n</a:t>
            </a:r>
            <a:r>
              <a:rPr sz="1850" spc="75" dirty="0">
                <a:solidFill>
                  <a:srgbClr val="15203E"/>
                </a:solidFill>
                <a:latin typeface="Times New Roman" panose="02020603050405020304" pitchFamily="18" charset="0"/>
                <a:cs typeface="Times New Roman" panose="02020603050405020304" pitchFamily="18" charset="0"/>
              </a:rPr>
              <a:t>c</a:t>
            </a:r>
            <a:r>
              <a:rPr sz="1850" spc="5" dirty="0">
                <a:solidFill>
                  <a:srgbClr val="15203E"/>
                </a:solidFill>
                <a:latin typeface="Times New Roman" panose="02020603050405020304" pitchFamily="18" charset="0"/>
                <a:cs typeface="Times New Roman" panose="02020603050405020304" pitchFamily="18" charset="0"/>
              </a:rPr>
              <a:t>e  </a:t>
            </a:r>
            <a:r>
              <a:rPr sz="1850" spc="15" dirty="0">
                <a:solidFill>
                  <a:srgbClr val="15203E"/>
                </a:solidFill>
                <a:latin typeface="Times New Roman" panose="02020603050405020304" pitchFamily="18" charset="0"/>
                <a:cs typeface="Times New Roman" panose="02020603050405020304" pitchFamily="18" charset="0"/>
              </a:rPr>
              <a:t>between</a:t>
            </a:r>
            <a:r>
              <a:rPr sz="1850" spc="-5" dirty="0">
                <a:solidFill>
                  <a:srgbClr val="15203E"/>
                </a:solidFill>
                <a:latin typeface="Times New Roman" panose="02020603050405020304" pitchFamily="18" charset="0"/>
                <a:cs typeface="Times New Roman" panose="02020603050405020304" pitchFamily="18" charset="0"/>
              </a:rPr>
              <a:t> </a:t>
            </a:r>
            <a:r>
              <a:rPr sz="1850" spc="-20" dirty="0">
                <a:solidFill>
                  <a:srgbClr val="15203E"/>
                </a:solidFill>
                <a:latin typeface="Times New Roman" panose="02020603050405020304" pitchFamily="18" charset="0"/>
                <a:cs typeface="Times New Roman" panose="02020603050405020304" pitchFamily="18" charset="0"/>
              </a:rPr>
              <a:t>ride</a:t>
            </a:r>
            <a:r>
              <a:rPr sz="1850" spc="55" dirty="0">
                <a:solidFill>
                  <a:srgbClr val="15203E"/>
                </a:solidFill>
                <a:latin typeface="Times New Roman" panose="02020603050405020304" pitchFamily="18" charset="0"/>
                <a:cs typeface="Times New Roman" panose="02020603050405020304" pitchFamily="18" charset="0"/>
              </a:rPr>
              <a:t> </a:t>
            </a:r>
            <a:r>
              <a:rPr sz="1850" spc="-20" dirty="0">
                <a:solidFill>
                  <a:srgbClr val="15203E"/>
                </a:solidFill>
                <a:latin typeface="Times New Roman" panose="02020603050405020304" pitchFamily="18" charset="0"/>
                <a:cs typeface="Times New Roman" panose="02020603050405020304" pitchFamily="18" charset="0"/>
              </a:rPr>
              <a:t>comfort,</a:t>
            </a:r>
            <a:r>
              <a:rPr sz="1850" spc="45" dirty="0">
                <a:solidFill>
                  <a:srgbClr val="15203E"/>
                </a:solidFill>
                <a:latin typeface="Times New Roman" panose="02020603050405020304" pitchFamily="18" charset="0"/>
                <a:cs typeface="Times New Roman" panose="02020603050405020304" pitchFamily="18" charset="0"/>
              </a:rPr>
              <a:t> </a:t>
            </a:r>
            <a:r>
              <a:rPr sz="1850" spc="-10" dirty="0">
                <a:solidFill>
                  <a:srgbClr val="15203E"/>
                </a:solidFill>
                <a:latin typeface="Times New Roman" panose="02020603050405020304" pitchFamily="18" charset="0"/>
                <a:cs typeface="Times New Roman" panose="02020603050405020304" pitchFamily="18" charset="0"/>
              </a:rPr>
              <a:t>handling,</a:t>
            </a:r>
            <a:r>
              <a:rPr sz="1850" spc="140" dirty="0">
                <a:solidFill>
                  <a:srgbClr val="15203E"/>
                </a:solidFill>
                <a:latin typeface="Times New Roman" panose="02020603050405020304" pitchFamily="18" charset="0"/>
                <a:cs typeface="Times New Roman" panose="02020603050405020304" pitchFamily="18" charset="0"/>
              </a:rPr>
              <a:t> </a:t>
            </a:r>
            <a:r>
              <a:rPr sz="1850" spc="25" dirty="0">
                <a:solidFill>
                  <a:srgbClr val="15203E"/>
                </a:solidFill>
                <a:latin typeface="Times New Roman" panose="02020603050405020304" pitchFamily="18" charset="0"/>
                <a:cs typeface="Times New Roman" panose="02020603050405020304" pitchFamily="18" charset="0"/>
              </a:rPr>
              <a:t>and</a:t>
            </a:r>
            <a:r>
              <a:rPr sz="1850" spc="-30" dirty="0">
                <a:solidFill>
                  <a:srgbClr val="15203E"/>
                </a:solidFill>
                <a:latin typeface="Times New Roman" panose="02020603050405020304" pitchFamily="18" charset="0"/>
                <a:cs typeface="Times New Roman" panose="02020603050405020304" pitchFamily="18" charset="0"/>
              </a:rPr>
              <a:t> </a:t>
            </a:r>
            <a:r>
              <a:rPr sz="1850" spc="-10" dirty="0">
                <a:solidFill>
                  <a:srgbClr val="15203E"/>
                </a:solidFill>
                <a:latin typeface="Times New Roman" panose="02020603050405020304" pitchFamily="18" charset="0"/>
                <a:cs typeface="Times New Roman" panose="02020603050405020304" pitchFamily="18" charset="0"/>
              </a:rPr>
              <a:t>stability.</a:t>
            </a:r>
            <a:endParaRPr sz="1850" dirty="0">
              <a:latin typeface="Times New Roman" panose="02020603050405020304" pitchFamily="18" charset="0"/>
              <a:cs typeface="Times New Roman" panose="02020603050405020304" pitchFamily="18" charset="0"/>
            </a:endParaRPr>
          </a:p>
        </p:txBody>
      </p:sp>
      <p:sp>
        <p:nvSpPr>
          <p:cNvPr id="10" name="object 10"/>
          <p:cNvSpPr/>
          <p:nvPr/>
        </p:nvSpPr>
        <p:spPr>
          <a:xfrm>
            <a:off x="6315455" y="4532376"/>
            <a:ext cx="533400" cy="530860"/>
          </a:xfrm>
          <a:custGeom>
            <a:avLst/>
            <a:gdLst/>
            <a:ahLst/>
            <a:cxnLst/>
            <a:rect l="l" t="t" r="r" b="b"/>
            <a:pathLst>
              <a:path w="533400" h="530860">
                <a:moveTo>
                  <a:pt x="391922" y="0"/>
                </a:moveTo>
                <a:lnTo>
                  <a:pt x="141478" y="0"/>
                </a:lnTo>
                <a:lnTo>
                  <a:pt x="96771" y="7215"/>
                </a:lnTo>
                <a:lnTo>
                  <a:pt x="57936" y="27306"/>
                </a:lnTo>
                <a:lnTo>
                  <a:pt x="27306" y="57936"/>
                </a:lnTo>
                <a:lnTo>
                  <a:pt x="7215" y="96771"/>
                </a:lnTo>
                <a:lnTo>
                  <a:pt x="0" y="141477"/>
                </a:lnTo>
                <a:lnTo>
                  <a:pt x="0" y="388874"/>
                </a:lnTo>
                <a:lnTo>
                  <a:pt x="7215" y="433580"/>
                </a:lnTo>
                <a:lnTo>
                  <a:pt x="27306" y="472415"/>
                </a:lnTo>
                <a:lnTo>
                  <a:pt x="57936" y="503045"/>
                </a:lnTo>
                <a:lnTo>
                  <a:pt x="96771" y="523136"/>
                </a:lnTo>
                <a:lnTo>
                  <a:pt x="141478" y="530351"/>
                </a:lnTo>
                <a:lnTo>
                  <a:pt x="391922" y="530351"/>
                </a:lnTo>
                <a:lnTo>
                  <a:pt x="436628" y="523136"/>
                </a:lnTo>
                <a:lnTo>
                  <a:pt x="475463" y="503045"/>
                </a:lnTo>
                <a:lnTo>
                  <a:pt x="506093" y="472415"/>
                </a:lnTo>
                <a:lnTo>
                  <a:pt x="526184" y="433580"/>
                </a:lnTo>
                <a:lnTo>
                  <a:pt x="533400" y="388874"/>
                </a:lnTo>
                <a:lnTo>
                  <a:pt x="533400" y="141477"/>
                </a:lnTo>
                <a:lnTo>
                  <a:pt x="526184" y="96771"/>
                </a:lnTo>
                <a:lnTo>
                  <a:pt x="506093" y="57936"/>
                </a:lnTo>
                <a:lnTo>
                  <a:pt x="475463" y="27306"/>
                </a:lnTo>
                <a:lnTo>
                  <a:pt x="436628" y="7215"/>
                </a:lnTo>
                <a:lnTo>
                  <a:pt x="391922" y="0"/>
                </a:lnTo>
                <a:close/>
              </a:path>
            </a:pathLst>
          </a:custGeom>
          <a:solidFill>
            <a:srgbClr val="DEE7F7"/>
          </a:solidFill>
        </p:spPr>
        <p:txBody>
          <a:bodyPr wrap="square" lIns="0" tIns="0" rIns="0" bIns="0" rtlCol="0"/>
          <a:lstStyle/>
          <a:p>
            <a:endParaRPr/>
          </a:p>
        </p:txBody>
      </p:sp>
      <p:sp>
        <p:nvSpPr>
          <p:cNvPr id="11" name="object 11"/>
          <p:cNvSpPr txBox="1"/>
          <p:nvPr/>
        </p:nvSpPr>
        <p:spPr>
          <a:xfrm>
            <a:off x="6476491" y="4566285"/>
            <a:ext cx="217170" cy="453390"/>
          </a:xfrm>
          <a:prstGeom prst="rect">
            <a:avLst/>
          </a:prstGeom>
        </p:spPr>
        <p:txBody>
          <a:bodyPr vert="horz" wrap="square" lIns="0" tIns="13335" rIns="0" bIns="0" rtlCol="0">
            <a:spAutoFit/>
          </a:bodyPr>
          <a:lstStyle/>
          <a:p>
            <a:pPr marL="12700">
              <a:lnSpc>
                <a:spcPct val="100000"/>
              </a:lnSpc>
              <a:spcBef>
                <a:spcPts val="105"/>
              </a:spcBef>
            </a:pPr>
            <a:r>
              <a:rPr sz="2800" dirty="0">
                <a:solidFill>
                  <a:srgbClr val="466ED5"/>
                </a:solidFill>
                <a:latin typeface="Malgun Gothic Semilight"/>
                <a:cs typeface="Malgun Gothic Semilight"/>
              </a:rPr>
              <a:t>2</a:t>
            </a:r>
            <a:endParaRPr sz="2800">
              <a:latin typeface="Malgun Gothic Semilight"/>
              <a:cs typeface="Malgun Gothic Semilight"/>
            </a:endParaRPr>
          </a:p>
        </p:txBody>
      </p:sp>
      <p:sp>
        <p:nvSpPr>
          <p:cNvPr id="12" name="object 12"/>
          <p:cNvSpPr txBox="1"/>
          <p:nvPr/>
        </p:nvSpPr>
        <p:spPr>
          <a:xfrm>
            <a:off x="7166229" y="4547057"/>
            <a:ext cx="6567170" cy="1272540"/>
          </a:xfrm>
          <a:prstGeom prst="rect">
            <a:avLst/>
          </a:prstGeom>
        </p:spPr>
        <p:txBody>
          <a:bodyPr vert="horz" wrap="square" lIns="0" tIns="16510" rIns="0" bIns="0" rtlCol="0">
            <a:spAutoFit/>
          </a:bodyPr>
          <a:lstStyle/>
          <a:p>
            <a:pPr marL="12700">
              <a:lnSpc>
                <a:spcPct val="100000"/>
              </a:lnSpc>
              <a:spcBef>
                <a:spcPts val="130"/>
              </a:spcBef>
            </a:pPr>
            <a:r>
              <a:rPr sz="2300" spc="10" dirty="0">
                <a:solidFill>
                  <a:srgbClr val="FF0000"/>
                </a:solidFill>
                <a:latin typeface="Times New Roman" panose="02020603050405020304" pitchFamily="18" charset="0"/>
                <a:cs typeface="Times New Roman" panose="02020603050405020304" pitchFamily="18" charset="0"/>
              </a:rPr>
              <a:t>Suspension</a:t>
            </a:r>
            <a:r>
              <a:rPr sz="2300" spc="-110" dirty="0">
                <a:solidFill>
                  <a:srgbClr val="FF0000"/>
                </a:solidFill>
                <a:latin typeface="Times New Roman" panose="02020603050405020304" pitchFamily="18" charset="0"/>
                <a:cs typeface="Times New Roman" panose="02020603050405020304" pitchFamily="18" charset="0"/>
              </a:rPr>
              <a:t> </a:t>
            </a:r>
            <a:r>
              <a:rPr sz="2300" spc="20" dirty="0">
                <a:solidFill>
                  <a:srgbClr val="FF0000"/>
                </a:solidFill>
                <a:latin typeface="Times New Roman" panose="02020603050405020304" pitchFamily="18" charset="0"/>
                <a:cs typeface="Times New Roman" panose="02020603050405020304" pitchFamily="18" charset="0"/>
              </a:rPr>
              <a:t>Kinematics</a:t>
            </a:r>
            <a:endParaRPr sz="2300" dirty="0">
              <a:latin typeface="Times New Roman" panose="02020603050405020304" pitchFamily="18" charset="0"/>
              <a:cs typeface="Times New Roman" panose="02020603050405020304" pitchFamily="18" charset="0"/>
            </a:endParaRPr>
          </a:p>
          <a:p>
            <a:pPr marL="12700">
              <a:lnSpc>
                <a:spcPct val="100000"/>
              </a:lnSpc>
              <a:spcBef>
                <a:spcPts val="1800"/>
              </a:spcBef>
              <a:tabLst>
                <a:tab pos="1697989" algn="l"/>
                <a:tab pos="2174240" algn="l"/>
                <a:tab pos="3027680" algn="l"/>
                <a:tab pos="3371850" algn="l"/>
                <a:tab pos="4713605" algn="l"/>
                <a:tab pos="6152515" algn="l"/>
              </a:tabLst>
            </a:pPr>
            <a:r>
              <a:rPr sz="1850" spc="30" dirty="0">
                <a:solidFill>
                  <a:srgbClr val="15203E"/>
                </a:solidFill>
                <a:latin typeface="Times New Roman" panose="02020603050405020304" pitchFamily="18" charset="0"/>
                <a:cs typeface="Times New Roman" panose="02020603050405020304" pitchFamily="18" charset="0"/>
              </a:rPr>
              <a:t>U</a:t>
            </a:r>
            <a:r>
              <a:rPr sz="1850" spc="10" dirty="0">
                <a:solidFill>
                  <a:srgbClr val="15203E"/>
                </a:solidFill>
                <a:latin typeface="Times New Roman" panose="02020603050405020304" pitchFamily="18" charset="0"/>
                <a:cs typeface="Times New Roman" panose="02020603050405020304" pitchFamily="18" charset="0"/>
              </a:rPr>
              <a:t>n</a:t>
            </a:r>
            <a:r>
              <a:rPr sz="1850" spc="-25" dirty="0">
                <a:solidFill>
                  <a:srgbClr val="15203E"/>
                </a:solidFill>
                <a:latin typeface="Times New Roman" panose="02020603050405020304" pitchFamily="18" charset="0"/>
                <a:cs typeface="Times New Roman" panose="02020603050405020304" pitchFamily="18" charset="0"/>
              </a:rPr>
              <a:t>d</a:t>
            </a:r>
            <a:r>
              <a:rPr sz="1850" spc="55" dirty="0">
                <a:solidFill>
                  <a:srgbClr val="15203E"/>
                </a:solidFill>
                <a:latin typeface="Times New Roman" panose="02020603050405020304" pitchFamily="18" charset="0"/>
                <a:cs typeface="Times New Roman" panose="02020603050405020304" pitchFamily="18" charset="0"/>
              </a:rPr>
              <a:t>e</a:t>
            </a:r>
            <a:r>
              <a:rPr sz="1850" spc="-20" dirty="0">
                <a:solidFill>
                  <a:srgbClr val="15203E"/>
                </a:solidFill>
                <a:latin typeface="Times New Roman" panose="02020603050405020304" pitchFamily="18" charset="0"/>
                <a:cs typeface="Times New Roman" panose="02020603050405020304" pitchFamily="18" charset="0"/>
              </a:rPr>
              <a:t>r</a:t>
            </a:r>
            <a:r>
              <a:rPr sz="1850" spc="170" dirty="0">
                <a:solidFill>
                  <a:srgbClr val="15203E"/>
                </a:solidFill>
                <a:latin typeface="Times New Roman" panose="02020603050405020304" pitchFamily="18" charset="0"/>
                <a:cs typeface="Times New Roman" panose="02020603050405020304" pitchFamily="18" charset="0"/>
              </a:rPr>
              <a:t>s</a:t>
            </a:r>
            <a:r>
              <a:rPr sz="1850" spc="-70" dirty="0">
                <a:solidFill>
                  <a:srgbClr val="15203E"/>
                </a:solidFill>
                <a:latin typeface="Times New Roman" panose="02020603050405020304" pitchFamily="18" charset="0"/>
                <a:cs typeface="Times New Roman" panose="02020603050405020304" pitchFamily="18" charset="0"/>
              </a:rPr>
              <a:t>t</a:t>
            </a:r>
            <a:r>
              <a:rPr sz="1850" spc="80" dirty="0">
                <a:solidFill>
                  <a:srgbClr val="15203E"/>
                </a:solidFill>
                <a:latin typeface="Times New Roman" panose="02020603050405020304" pitchFamily="18" charset="0"/>
                <a:cs typeface="Times New Roman" panose="02020603050405020304" pitchFamily="18" charset="0"/>
              </a:rPr>
              <a:t>a</a:t>
            </a:r>
            <a:r>
              <a:rPr sz="1850" spc="-10" dirty="0">
                <a:solidFill>
                  <a:srgbClr val="15203E"/>
                </a:solidFill>
                <a:latin typeface="Times New Roman" panose="02020603050405020304" pitchFamily="18" charset="0"/>
                <a:cs typeface="Times New Roman" panose="02020603050405020304" pitchFamily="18" charset="0"/>
              </a:rPr>
              <a:t>n</a:t>
            </a:r>
            <a:r>
              <a:rPr sz="1850" spc="-55" dirty="0">
                <a:solidFill>
                  <a:srgbClr val="15203E"/>
                </a:solidFill>
                <a:latin typeface="Times New Roman" panose="02020603050405020304" pitchFamily="18" charset="0"/>
                <a:cs typeface="Times New Roman" panose="02020603050405020304" pitchFamily="18" charset="0"/>
              </a:rPr>
              <a:t>d</a:t>
            </a:r>
            <a:r>
              <a:rPr sz="1850" spc="10" dirty="0">
                <a:solidFill>
                  <a:srgbClr val="15203E"/>
                </a:solidFill>
                <a:latin typeface="Times New Roman" panose="02020603050405020304" pitchFamily="18" charset="0"/>
                <a:cs typeface="Times New Roman" panose="02020603050405020304" pitchFamily="18" charset="0"/>
              </a:rPr>
              <a:t>i</a:t>
            </a:r>
            <a:r>
              <a:rPr sz="1850" spc="-10" dirty="0">
                <a:solidFill>
                  <a:srgbClr val="15203E"/>
                </a:solidFill>
                <a:latin typeface="Times New Roman" panose="02020603050405020304" pitchFamily="18" charset="0"/>
                <a:cs typeface="Times New Roman" panose="02020603050405020304" pitchFamily="18" charset="0"/>
              </a:rPr>
              <a:t>n</a:t>
            </a:r>
            <a:r>
              <a:rPr sz="1850" spc="10" dirty="0">
                <a:solidFill>
                  <a:srgbClr val="15203E"/>
                </a:solidFill>
                <a:latin typeface="Times New Roman" panose="02020603050405020304" pitchFamily="18" charset="0"/>
                <a:cs typeface="Times New Roman" panose="02020603050405020304" pitchFamily="18" charset="0"/>
              </a:rPr>
              <a:t>g</a:t>
            </a:r>
            <a:r>
              <a:rPr sz="1850" dirty="0">
                <a:solidFill>
                  <a:srgbClr val="15203E"/>
                </a:solidFill>
                <a:latin typeface="Times New Roman" panose="02020603050405020304" pitchFamily="18" charset="0"/>
                <a:cs typeface="Times New Roman" panose="02020603050405020304" pitchFamily="18" charset="0"/>
              </a:rPr>
              <a:t>	</a:t>
            </a:r>
            <a:r>
              <a:rPr sz="1850" spc="-70" dirty="0">
                <a:solidFill>
                  <a:srgbClr val="15203E"/>
                </a:solidFill>
                <a:latin typeface="Times New Roman" panose="02020603050405020304" pitchFamily="18" charset="0"/>
                <a:cs typeface="Times New Roman" panose="02020603050405020304" pitchFamily="18" charset="0"/>
              </a:rPr>
              <a:t>t</a:t>
            </a:r>
            <a:r>
              <a:rPr sz="1850" spc="-10" dirty="0">
                <a:solidFill>
                  <a:srgbClr val="15203E"/>
                </a:solidFill>
                <a:latin typeface="Times New Roman" panose="02020603050405020304" pitchFamily="18" charset="0"/>
                <a:cs typeface="Times New Roman" panose="02020603050405020304" pitchFamily="18" charset="0"/>
              </a:rPr>
              <a:t>h</a:t>
            </a:r>
            <a:r>
              <a:rPr sz="1850" spc="10" dirty="0">
                <a:solidFill>
                  <a:srgbClr val="15203E"/>
                </a:solidFill>
                <a:latin typeface="Times New Roman" panose="02020603050405020304" pitchFamily="18" charset="0"/>
                <a:cs typeface="Times New Roman" panose="02020603050405020304" pitchFamily="18" charset="0"/>
              </a:rPr>
              <a:t>e</a:t>
            </a:r>
            <a:r>
              <a:rPr sz="1850" dirty="0">
                <a:solidFill>
                  <a:srgbClr val="15203E"/>
                </a:solidFill>
                <a:latin typeface="Times New Roman" panose="02020603050405020304" pitchFamily="18" charset="0"/>
                <a:cs typeface="Times New Roman" panose="02020603050405020304" pitchFamily="18" charset="0"/>
              </a:rPr>
              <a:t>	</a:t>
            </a:r>
            <a:r>
              <a:rPr sz="1850" spc="-30" dirty="0">
                <a:solidFill>
                  <a:srgbClr val="15203E"/>
                </a:solidFill>
                <a:latin typeface="Times New Roman" panose="02020603050405020304" pitchFamily="18" charset="0"/>
                <a:cs typeface="Times New Roman" panose="02020603050405020304" pitchFamily="18" charset="0"/>
              </a:rPr>
              <a:t>m</a:t>
            </a:r>
            <a:r>
              <a:rPr sz="1850" spc="-55" dirty="0">
                <a:solidFill>
                  <a:srgbClr val="15203E"/>
                </a:solidFill>
                <a:latin typeface="Times New Roman" panose="02020603050405020304" pitchFamily="18" charset="0"/>
                <a:cs typeface="Times New Roman" panose="02020603050405020304" pitchFamily="18" charset="0"/>
              </a:rPr>
              <a:t>o</a:t>
            </a:r>
            <a:r>
              <a:rPr sz="1850" spc="-70" dirty="0">
                <a:solidFill>
                  <a:srgbClr val="15203E"/>
                </a:solidFill>
                <a:latin typeface="Times New Roman" panose="02020603050405020304" pitchFamily="18" charset="0"/>
                <a:cs typeface="Times New Roman" panose="02020603050405020304" pitchFamily="18" charset="0"/>
              </a:rPr>
              <a:t>t</a:t>
            </a:r>
            <a:r>
              <a:rPr sz="1850" spc="-10" dirty="0">
                <a:solidFill>
                  <a:srgbClr val="15203E"/>
                </a:solidFill>
                <a:latin typeface="Times New Roman" panose="02020603050405020304" pitchFamily="18" charset="0"/>
                <a:cs typeface="Times New Roman" panose="02020603050405020304" pitchFamily="18" charset="0"/>
              </a:rPr>
              <a:t>i</a:t>
            </a:r>
            <a:r>
              <a:rPr sz="1850" spc="-55" dirty="0">
                <a:solidFill>
                  <a:srgbClr val="15203E"/>
                </a:solidFill>
                <a:latin typeface="Times New Roman" panose="02020603050405020304" pitchFamily="18" charset="0"/>
                <a:cs typeface="Times New Roman" panose="02020603050405020304" pitchFamily="18" charset="0"/>
              </a:rPr>
              <a:t>o</a:t>
            </a:r>
            <a:r>
              <a:rPr sz="1850" spc="10" dirty="0">
                <a:solidFill>
                  <a:srgbClr val="15203E"/>
                </a:solidFill>
                <a:latin typeface="Times New Roman" panose="02020603050405020304" pitchFamily="18" charset="0"/>
                <a:cs typeface="Times New Roman" panose="02020603050405020304" pitchFamily="18" charset="0"/>
              </a:rPr>
              <a:t>n</a:t>
            </a:r>
            <a:r>
              <a:rPr sz="1850" dirty="0">
                <a:solidFill>
                  <a:srgbClr val="15203E"/>
                </a:solidFill>
                <a:latin typeface="Times New Roman" panose="02020603050405020304" pitchFamily="18" charset="0"/>
                <a:cs typeface="Times New Roman" panose="02020603050405020304" pitchFamily="18" charset="0"/>
              </a:rPr>
              <a:t>	</a:t>
            </a:r>
            <a:r>
              <a:rPr sz="1850" spc="-55" dirty="0">
                <a:solidFill>
                  <a:srgbClr val="15203E"/>
                </a:solidFill>
                <a:latin typeface="Times New Roman" panose="02020603050405020304" pitchFamily="18" charset="0"/>
                <a:cs typeface="Times New Roman" panose="02020603050405020304" pitchFamily="18" charset="0"/>
              </a:rPr>
              <a:t>o</a:t>
            </a:r>
            <a:r>
              <a:rPr sz="1850" spc="5" dirty="0">
                <a:solidFill>
                  <a:srgbClr val="15203E"/>
                </a:solidFill>
                <a:latin typeface="Times New Roman" panose="02020603050405020304" pitchFamily="18" charset="0"/>
                <a:cs typeface="Times New Roman" panose="02020603050405020304" pitchFamily="18" charset="0"/>
              </a:rPr>
              <a:t>f</a:t>
            </a:r>
            <a:r>
              <a:rPr sz="1850" dirty="0">
                <a:solidFill>
                  <a:srgbClr val="15203E"/>
                </a:solidFill>
                <a:latin typeface="Times New Roman" panose="02020603050405020304" pitchFamily="18" charset="0"/>
                <a:cs typeface="Times New Roman" panose="02020603050405020304" pitchFamily="18" charset="0"/>
              </a:rPr>
              <a:t>	</a:t>
            </a:r>
            <a:r>
              <a:rPr sz="1850" spc="170" dirty="0">
                <a:solidFill>
                  <a:srgbClr val="15203E"/>
                </a:solidFill>
                <a:latin typeface="Times New Roman" panose="02020603050405020304" pitchFamily="18" charset="0"/>
                <a:cs typeface="Times New Roman" panose="02020603050405020304" pitchFamily="18" charset="0"/>
              </a:rPr>
              <a:t>s</a:t>
            </a:r>
            <a:r>
              <a:rPr sz="1850" spc="-10" dirty="0">
                <a:solidFill>
                  <a:srgbClr val="15203E"/>
                </a:solidFill>
                <a:latin typeface="Times New Roman" panose="02020603050405020304" pitchFamily="18" charset="0"/>
                <a:cs typeface="Times New Roman" panose="02020603050405020304" pitchFamily="18" charset="0"/>
              </a:rPr>
              <a:t>u</a:t>
            </a:r>
            <a:r>
              <a:rPr sz="1850" spc="170" dirty="0">
                <a:solidFill>
                  <a:srgbClr val="15203E"/>
                </a:solidFill>
                <a:latin typeface="Times New Roman" panose="02020603050405020304" pitchFamily="18" charset="0"/>
                <a:cs typeface="Times New Roman" panose="02020603050405020304" pitchFamily="18" charset="0"/>
              </a:rPr>
              <a:t>s</a:t>
            </a:r>
            <a:r>
              <a:rPr sz="1850" spc="-55" dirty="0">
                <a:solidFill>
                  <a:srgbClr val="15203E"/>
                </a:solidFill>
                <a:latin typeface="Times New Roman" panose="02020603050405020304" pitchFamily="18" charset="0"/>
                <a:cs typeface="Times New Roman" panose="02020603050405020304" pitchFamily="18" charset="0"/>
              </a:rPr>
              <a:t>p</a:t>
            </a:r>
            <a:r>
              <a:rPr sz="1850" spc="55" dirty="0">
                <a:solidFill>
                  <a:srgbClr val="15203E"/>
                </a:solidFill>
                <a:latin typeface="Times New Roman" panose="02020603050405020304" pitchFamily="18" charset="0"/>
                <a:cs typeface="Times New Roman" panose="02020603050405020304" pitchFamily="18" charset="0"/>
              </a:rPr>
              <a:t>e</a:t>
            </a:r>
            <a:r>
              <a:rPr sz="1850" spc="-10" dirty="0">
                <a:solidFill>
                  <a:srgbClr val="15203E"/>
                </a:solidFill>
                <a:latin typeface="Times New Roman" panose="02020603050405020304" pitchFamily="18" charset="0"/>
                <a:cs typeface="Times New Roman" panose="02020603050405020304" pitchFamily="18" charset="0"/>
              </a:rPr>
              <a:t>n</a:t>
            </a:r>
            <a:r>
              <a:rPr sz="1850" spc="170" dirty="0">
                <a:solidFill>
                  <a:srgbClr val="15203E"/>
                </a:solidFill>
                <a:latin typeface="Times New Roman" panose="02020603050405020304" pitchFamily="18" charset="0"/>
                <a:cs typeface="Times New Roman" panose="02020603050405020304" pitchFamily="18" charset="0"/>
              </a:rPr>
              <a:t>s</a:t>
            </a:r>
            <a:r>
              <a:rPr sz="1850" spc="-10" dirty="0">
                <a:solidFill>
                  <a:srgbClr val="15203E"/>
                </a:solidFill>
                <a:latin typeface="Times New Roman" panose="02020603050405020304" pitchFamily="18" charset="0"/>
                <a:cs typeface="Times New Roman" panose="02020603050405020304" pitchFamily="18" charset="0"/>
              </a:rPr>
              <a:t>i</a:t>
            </a:r>
            <a:r>
              <a:rPr sz="1850" spc="-55" dirty="0">
                <a:solidFill>
                  <a:srgbClr val="15203E"/>
                </a:solidFill>
                <a:latin typeface="Times New Roman" panose="02020603050405020304" pitchFamily="18" charset="0"/>
                <a:cs typeface="Times New Roman" panose="02020603050405020304" pitchFamily="18" charset="0"/>
              </a:rPr>
              <a:t>o</a:t>
            </a:r>
            <a:r>
              <a:rPr sz="1850" spc="10" dirty="0">
                <a:solidFill>
                  <a:srgbClr val="15203E"/>
                </a:solidFill>
                <a:latin typeface="Times New Roman" panose="02020603050405020304" pitchFamily="18" charset="0"/>
                <a:cs typeface="Times New Roman" panose="02020603050405020304" pitchFamily="18" charset="0"/>
              </a:rPr>
              <a:t>n</a:t>
            </a:r>
            <a:r>
              <a:rPr sz="1850" dirty="0">
                <a:solidFill>
                  <a:srgbClr val="15203E"/>
                </a:solidFill>
                <a:latin typeface="Times New Roman" panose="02020603050405020304" pitchFamily="18" charset="0"/>
                <a:cs typeface="Times New Roman" panose="02020603050405020304" pitchFamily="18" charset="0"/>
              </a:rPr>
              <a:t>	</a:t>
            </a:r>
            <a:r>
              <a:rPr sz="1850" spc="75" dirty="0">
                <a:solidFill>
                  <a:srgbClr val="15203E"/>
                </a:solidFill>
                <a:latin typeface="Times New Roman" panose="02020603050405020304" pitchFamily="18" charset="0"/>
                <a:cs typeface="Times New Roman" panose="02020603050405020304" pitchFamily="18" charset="0"/>
              </a:rPr>
              <a:t>c</a:t>
            </a:r>
            <a:r>
              <a:rPr sz="1850" spc="-55" dirty="0">
                <a:solidFill>
                  <a:srgbClr val="15203E"/>
                </a:solidFill>
                <a:latin typeface="Times New Roman" panose="02020603050405020304" pitchFamily="18" charset="0"/>
                <a:cs typeface="Times New Roman" panose="02020603050405020304" pitchFamily="18" charset="0"/>
              </a:rPr>
              <a:t>o</a:t>
            </a:r>
            <a:r>
              <a:rPr sz="1850" spc="-30" dirty="0">
                <a:solidFill>
                  <a:srgbClr val="15203E"/>
                </a:solidFill>
                <a:latin typeface="Times New Roman" panose="02020603050405020304" pitchFamily="18" charset="0"/>
                <a:cs typeface="Times New Roman" panose="02020603050405020304" pitchFamily="18" charset="0"/>
              </a:rPr>
              <a:t>m</a:t>
            </a:r>
            <a:r>
              <a:rPr sz="1850" spc="-55" dirty="0">
                <a:solidFill>
                  <a:srgbClr val="15203E"/>
                </a:solidFill>
                <a:latin typeface="Times New Roman" panose="02020603050405020304" pitchFamily="18" charset="0"/>
                <a:cs typeface="Times New Roman" panose="02020603050405020304" pitchFamily="18" charset="0"/>
              </a:rPr>
              <a:t>po</a:t>
            </a:r>
            <a:r>
              <a:rPr sz="1850" spc="-10" dirty="0">
                <a:solidFill>
                  <a:srgbClr val="15203E"/>
                </a:solidFill>
                <a:latin typeface="Times New Roman" panose="02020603050405020304" pitchFamily="18" charset="0"/>
                <a:cs typeface="Times New Roman" panose="02020603050405020304" pitchFamily="18" charset="0"/>
              </a:rPr>
              <a:t>n</a:t>
            </a:r>
            <a:r>
              <a:rPr sz="1850" spc="55" dirty="0">
                <a:solidFill>
                  <a:srgbClr val="15203E"/>
                </a:solidFill>
                <a:latin typeface="Times New Roman" panose="02020603050405020304" pitchFamily="18" charset="0"/>
                <a:cs typeface="Times New Roman" panose="02020603050405020304" pitchFamily="18" charset="0"/>
              </a:rPr>
              <a:t>e</a:t>
            </a:r>
            <a:r>
              <a:rPr sz="1850" spc="-10" dirty="0">
                <a:solidFill>
                  <a:srgbClr val="15203E"/>
                </a:solidFill>
                <a:latin typeface="Times New Roman" panose="02020603050405020304" pitchFamily="18" charset="0"/>
                <a:cs typeface="Times New Roman" panose="02020603050405020304" pitchFamily="18" charset="0"/>
              </a:rPr>
              <a:t>n</a:t>
            </a:r>
            <a:r>
              <a:rPr sz="1850" spc="-70" dirty="0">
                <a:solidFill>
                  <a:srgbClr val="15203E"/>
                </a:solidFill>
                <a:latin typeface="Times New Roman" panose="02020603050405020304" pitchFamily="18" charset="0"/>
                <a:cs typeface="Times New Roman" panose="02020603050405020304" pitchFamily="18" charset="0"/>
              </a:rPr>
              <a:t>t</a:t>
            </a:r>
            <a:r>
              <a:rPr sz="1850" spc="10" dirty="0">
                <a:solidFill>
                  <a:srgbClr val="15203E"/>
                </a:solidFill>
                <a:latin typeface="Times New Roman" panose="02020603050405020304" pitchFamily="18" charset="0"/>
                <a:cs typeface="Times New Roman" panose="02020603050405020304" pitchFamily="18" charset="0"/>
              </a:rPr>
              <a:t>s</a:t>
            </a:r>
            <a:r>
              <a:rPr sz="1850" dirty="0">
                <a:solidFill>
                  <a:srgbClr val="15203E"/>
                </a:solidFill>
                <a:latin typeface="Times New Roman" panose="02020603050405020304" pitchFamily="18" charset="0"/>
                <a:cs typeface="Times New Roman" panose="02020603050405020304" pitchFamily="18" charset="0"/>
              </a:rPr>
              <a:t>	</a:t>
            </a:r>
            <a:r>
              <a:rPr sz="1850" spc="80" dirty="0">
                <a:solidFill>
                  <a:srgbClr val="15203E"/>
                </a:solidFill>
                <a:latin typeface="Times New Roman" panose="02020603050405020304" pitchFamily="18" charset="0"/>
                <a:cs typeface="Times New Roman" panose="02020603050405020304" pitchFamily="18" charset="0"/>
              </a:rPr>
              <a:t>a</a:t>
            </a:r>
            <a:r>
              <a:rPr sz="1850" spc="-10" dirty="0">
                <a:solidFill>
                  <a:srgbClr val="15203E"/>
                </a:solidFill>
                <a:latin typeface="Times New Roman" panose="02020603050405020304" pitchFamily="18" charset="0"/>
                <a:cs typeface="Times New Roman" panose="02020603050405020304" pitchFamily="18" charset="0"/>
              </a:rPr>
              <a:t>n</a:t>
            </a:r>
            <a:r>
              <a:rPr sz="1850" spc="10" dirty="0">
                <a:solidFill>
                  <a:srgbClr val="15203E"/>
                </a:solidFill>
                <a:latin typeface="Times New Roman" panose="02020603050405020304" pitchFamily="18" charset="0"/>
                <a:cs typeface="Times New Roman" panose="02020603050405020304" pitchFamily="18" charset="0"/>
              </a:rPr>
              <a:t>d</a:t>
            </a:r>
            <a:endParaRPr sz="1850" dirty="0">
              <a:latin typeface="Times New Roman" panose="02020603050405020304" pitchFamily="18" charset="0"/>
              <a:cs typeface="Times New Roman" panose="02020603050405020304" pitchFamily="18" charset="0"/>
            </a:endParaRPr>
          </a:p>
          <a:p>
            <a:pPr marL="12700">
              <a:lnSpc>
                <a:spcPct val="100000"/>
              </a:lnSpc>
              <a:spcBef>
                <a:spcPts val="780"/>
              </a:spcBef>
            </a:pPr>
            <a:r>
              <a:rPr sz="1850" spc="-5" dirty="0">
                <a:solidFill>
                  <a:srgbClr val="15203E"/>
                </a:solidFill>
                <a:latin typeface="Times New Roman" panose="02020603050405020304" pitchFamily="18" charset="0"/>
                <a:cs typeface="Times New Roman" panose="02020603050405020304" pitchFamily="18" charset="0"/>
              </a:rPr>
              <a:t>their</a:t>
            </a:r>
            <a:r>
              <a:rPr sz="1850" spc="-20" dirty="0">
                <a:solidFill>
                  <a:srgbClr val="15203E"/>
                </a:solidFill>
                <a:latin typeface="Times New Roman" panose="02020603050405020304" pitchFamily="18" charset="0"/>
                <a:cs typeface="Times New Roman" panose="02020603050405020304" pitchFamily="18" charset="0"/>
              </a:rPr>
              <a:t> </a:t>
            </a:r>
            <a:r>
              <a:rPr sz="1850" spc="10" dirty="0">
                <a:solidFill>
                  <a:srgbClr val="15203E"/>
                </a:solidFill>
                <a:latin typeface="Times New Roman" panose="02020603050405020304" pitchFamily="18" charset="0"/>
                <a:cs typeface="Times New Roman" panose="02020603050405020304" pitchFamily="18" charset="0"/>
              </a:rPr>
              <a:t>impact</a:t>
            </a:r>
            <a:r>
              <a:rPr sz="1850" spc="-90" dirty="0">
                <a:solidFill>
                  <a:srgbClr val="15203E"/>
                </a:solidFill>
                <a:latin typeface="Times New Roman" panose="02020603050405020304" pitchFamily="18" charset="0"/>
                <a:cs typeface="Times New Roman" panose="02020603050405020304" pitchFamily="18" charset="0"/>
              </a:rPr>
              <a:t> </a:t>
            </a:r>
            <a:r>
              <a:rPr sz="1850" spc="-20" dirty="0">
                <a:solidFill>
                  <a:srgbClr val="15203E"/>
                </a:solidFill>
                <a:latin typeface="Times New Roman" panose="02020603050405020304" pitchFamily="18" charset="0"/>
                <a:cs typeface="Times New Roman" panose="02020603050405020304" pitchFamily="18" charset="0"/>
              </a:rPr>
              <a:t>on</a:t>
            </a:r>
            <a:r>
              <a:rPr sz="1850" spc="5" dirty="0">
                <a:solidFill>
                  <a:srgbClr val="15203E"/>
                </a:solidFill>
                <a:latin typeface="Times New Roman" panose="02020603050405020304" pitchFamily="18" charset="0"/>
                <a:cs typeface="Times New Roman" panose="02020603050405020304" pitchFamily="18" charset="0"/>
              </a:rPr>
              <a:t> </a:t>
            </a:r>
            <a:r>
              <a:rPr sz="1850" spc="20" dirty="0">
                <a:solidFill>
                  <a:srgbClr val="15203E"/>
                </a:solidFill>
                <a:latin typeface="Times New Roman" panose="02020603050405020304" pitchFamily="18" charset="0"/>
                <a:cs typeface="Times New Roman" panose="02020603050405020304" pitchFamily="18" charset="0"/>
              </a:rPr>
              <a:t>vehicle</a:t>
            </a:r>
            <a:r>
              <a:rPr sz="1850" spc="80" dirty="0">
                <a:solidFill>
                  <a:srgbClr val="15203E"/>
                </a:solidFill>
                <a:latin typeface="Times New Roman" panose="02020603050405020304" pitchFamily="18" charset="0"/>
                <a:cs typeface="Times New Roman" panose="02020603050405020304" pitchFamily="18" charset="0"/>
              </a:rPr>
              <a:t> </a:t>
            </a:r>
            <a:r>
              <a:rPr sz="1850" spc="-5" dirty="0">
                <a:solidFill>
                  <a:srgbClr val="15203E"/>
                </a:solidFill>
                <a:latin typeface="Times New Roman" panose="02020603050405020304" pitchFamily="18" charset="0"/>
                <a:cs typeface="Times New Roman" panose="02020603050405020304" pitchFamily="18" charset="0"/>
              </a:rPr>
              <a:t>behavior.</a:t>
            </a:r>
            <a:endParaRPr sz="1850" dirty="0">
              <a:latin typeface="Times New Roman" panose="02020603050405020304" pitchFamily="18" charset="0"/>
              <a:cs typeface="Times New Roman" panose="02020603050405020304" pitchFamily="18" charset="0"/>
            </a:endParaRPr>
          </a:p>
        </p:txBody>
      </p:sp>
      <p:sp>
        <p:nvSpPr>
          <p:cNvPr id="13" name="object 13"/>
          <p:cNvSpPr/>
          <p:nvPr/>
        </p:nvSpPr>
        <p:spPr>
          <a:xfrm>
            <a:off x="6315455" y="6306311"/>
            <a:ext cx="533400" cy="533400"/>
          </a:xfrm>
          <a:custGeom>
            <a:avLst/>
            <a:gdLst/>
            <a:ahLst/>
            <a:cxnLst/>
            <a:rect l="l" t="t" r="r" b="b"/>
            <a:pathLst>
              <a:path w="533400" h="533400">
                <a:moveTo>
                  <a:pt x="391160" y="0"/>
                </a:moveTo>
                <a:lnTo>
                  <a:pt x="142240" y="0"/>
                </a:lnTo>
                <a:lnTo>
                  <a:pt x="97308" y="7258"/>
                </a:lnTo>
                <a:lnTo>
                  <a:pt x="58265" y="27464"/>
                </a:lnTo>
                <a:lnTo>
                  <a:pt x="27464" y="58265"/>
                </a:lnTo>
                <a:lnTo>
                  <a:pt x="7258" y="97308"/>
                </a:lnTo>
                <a:lnTo>
                  <a:pt x="0" y="142239"/>
                </a:lnTo>
                <a:lnTo>
                  <a:pt x="0" y="391159"/>
                </a:lnTo>
                <a:lnTo>
                  <a:pt x="7258" y="436091"/>
                </a:lnTo>
                <a:lnTo>
                  <a:pt x="27464" y="475134"/>
                </a:lnTo>
                <a:lnTo>
                  <a:pt x="58265" y="505935"/>
                </a:lnTo>
                <a:lnTo>
                  <a:pt x="97308" y="526141"/>
                </a:lnTo>
                <a:lnTo>
                  <a:pt x="142240" y="533400"/>
                </a:lnTo>
                <a:lnTo>
                  <a:pt x="391160" y="533400"/>
                </a:lnTo>
                <a:lnTo>
                  <a:pt x="436091" y="526141"/>
                </a:lnTo>
                <a:lnTo>
                  <a:pt x="475134" y="505935"/>
                </a:lnTo>
                <a:lnTo>
                  <a:pt x="505935" y="475134"/>
                </a:lnTo>
                <a:lnTo>
                  <a:pt x="526141" y="436091"/>
                </a:lnTo>
                <a:lnTo>
                  <a:pt x="533400" y="391159"/>
                </a:lnTo>
                <a:lnTo>
                  <a:pt x="533400" y="142239"/>
                </a:lnTo>
                <a:lnTo>
                  <a:pt x="526141" y="97308"/>
                </a:lnTo>
                <a:lnTo>
                  <a:pt x="505935" y="58265"/>
                </a:lnTo>
                <a:lnTo>
                  <a:pt x="475134" y="27464"/>
                </a:lnTo>
                <a:lnTo>
                  <a:pt x="436091" y="7258"/>
                </a:lnTo>
                <a:lnTo>
                  <a:pt x="391160" y="0"/>
                </a:lnTo>
                <a:close/>
              </a:path>
            </a:pathLst>
          </a:custGeom>
          <a:solidFill>
            <a:srgbClr val="DEE7F7"/>
          </a:solidFill>
        </p:spPr>
        <p:txBody>
          <a:bodyPr wrap="square" lIns="0" tIns="0" rIns="0" bIns="0" rtlCol="0"/>
          <a:lstStyle/>
          <a:p>
            <a:endParaRPr/>
          </a:p>
        </p:txBody>
      </p:sp>
      <p:sp>
        <p:nvSpPr>
          <p:cNvPr id="14" name="object 14"/>
          <p:cNvSpPr txBox="1"/>
          <p:nvPr/>
        </p:nvSpPr>
        <p:spPr>
          <a:xfrm>
            <a:off x="6475857" y="6341491"/>
            <a:ext cx="217170" cy="453390"/>
          </a:xfrm>
          <a:prstGeom prst="rect">
            <a:avLst/>
          </a:prstGeom>
        </p:spPr>
        <p:txBody>
          <a:bodyPr vert="horz" wrap="square" lIns="0" tIns="13335" rIns="0" bIns="0" rtlCol="0">
            <a:spAutoFit/>
          </a:bodyPr>
          <a:lstStyle/>
          <a:p>
            <a:pPr marL="12700">
              <a:lnSpc>
                <a:spcPct val="100000"/>
              </a:lnSpc>
              <a:spcBef>
                <a:spcPts val="105"/>
              </a:spcBef>
            </a:pPr>
            <a:r>
              <a:rPr sz="2800" dirty="0">
                <a:solidFill>
                  <a:srgbClr val="466ED5"/>
                </a:solidFill>
                <a:latin typeface="Malgun Gothic Semilight"/>
                <a:cs typeface="Malgun Gothic Semilight"/>
              </a:rPr>
              <a:t>3</a:t>
            </a:r>
            <a:endParaRPr sz="2800">
              <a:latin typeface="Malgun Gothic Semilight"/>
              <a:cs typeface="Malgun Gothic Semilight"/>
            </a:endParaRPr>
          </a:p>
        </p:txBody>
      </p:sp>
      <p:sp>
        <p:nvSpPr>
          <p:cNvPr id="15" name="object 15"/>
          <p:cNvSpPr txBox="1"/>
          <p:nvPr/>
        </p:nvSpPr>
        <p:spPr>
          <a:xfrm>
            <a:off x="7166229" y="6322567"/>
            <a:ext cx="6537325" cy="1271905"/>
          </a:xfrm>
          <a:prstGeom prst="rect">
            <a:avLst/>
          </a:prstGeom>
        </p:spPr>
        <p:txBody>
          <a:bodyPr vert="horz" wrap="square" lIns="0" tIns="15875" rIns="0" bIns="0" rtlCol="0">
            <a:spAutoFit/>
          </a:bodyPr>
          <a:lstStyle/>
          <a:p>
            <a:pPr marL="12700">
              <a:lnSpc>
                <a:spcPct val="100000"/>
              </a:lnSpc>
              <a:spcBef>
                <a:spcPts val="125"/>
              </a:spcBef>
            </a:pPr>
            <a:r>
              <a:rPr sz="2300" spc="10" dirty="0">
                <a:solidFill>
                  <a:srgbClr val="FF0000"/>
                </a:solidFill>
                <a:latin typeface="Times New Roman" panose="02020603050405020304" pitchFamily="18" charset="0"/>
                <a:cs typeface="Times New Roman" panose="02020603050405020304" pitchFamily="18" charset="0"/>
              </a:rPr>
              <a:t>Handling</a:t>
            </a:r>
            <a:r>
              <a:rPr sz="2300" spc="5" dirty="0">
                <a:solidFill>
                  <a:srgbClr val="FF0000"/>
                </a:solidFill>
                <a:latin typeface="Times New Roman" panose="02020603050405020304" pitchFamily="18" charset="0"/>
                <a:cs typeface="Times New Roman" panose="02020603050405020304" pitchFamily="18" charset="0"/>
              </a:rPr>
              <a:t> </a:t>
            </a:r>
            <a:r>
              <a:rPr sz="2300" spc="10" dirty="0">
                <a:solidFill>
                  <a:srgbClr val="FF0000"/>
                </a:solidFill>
                <a:latin typeface="Times New Roman" panose="02020603050405020304" pitchFamily="18" charset="0"/>
                <a:cs typeface="Times New Roman" panose="02020603050405020304" pitchFamily="18" charset="0"/>
              </a:rPr>
              <a:t>Dynamics</a:t>
            </a:r>
            <a:endParaRPr sz="2300" dirty="0">
              <a:latin typeface="Times New Roman" panose="02020603050405020304" pitchFamily="18" charset="0"/>
              <a:cs typeface="Times New Roman" panose="02020603050405020304" pitchFamily="18" charset="0"/>
            </a:endParaRPr>
          </a:p>
          <a:p>
            <a:pPr marL="12700" algn="just">
              <a:lnSpc>
                <a:spcPct val="100000"/>
              </a:lnSpc>
              <a:spcBef>
                <a:spcPts val="1800"/>
              </a:spcBef>
            </a:pPr>
            <a:r>
              <a:rPr sz="1850" spc="20" dirty="0">
                <a:solidFill>
                  <a:srgbClr val="15203E"/>
                </a:solidFill>
                <a:latin typeface="Times New Roman" panose="02020603050405020304" pitchFamily="18" charset="0"/>
                <a:cs typeface="Times New Roman" panose="02020603050405020304" pitchFamily="18" charset="0"/>
              </a:rPr>
              <a:t>Analyzing</a:t>
            </a:r>
            <a:r>
              <a:rPr sz="1850" spc="25" dirty="0">
                <a:solidFill>
                  <a:srgbClr val="15203E"/>
                </a:solidFill>
                <a:latin typeface="Times New Roman" panose="02020603050405020304" pitchFamily="18" charset="0"/>
                <a:cs typeface="Times New Roman" panose="02020603050405020304" pitchFamily="18" charset="0"/>
              </a:rPr>
              <a:t> </a:t>
            </a:r>
            <a:r>
              <a:rPr sz="1850" spc="-15" dirty="0">
                <a:solidFill>
                  <a:srgbClr val="15203E"/>
                </a:solidFill>
                <a:latin typeface="Times New Roman" panose="02020603050405020304" pitchFamily="18" charset="0"/>
                <a:cs typeface="Times New Roman" panose="02020603050405020304" pitchFamily="18" charset="0"/>
              </a:rPr>
              <a:t>how</a:t>
            </a:r>
            <a:r>
              <a:rPr sz="1850" spc="114" dirty="0">
                <a:solidFill>
                  <a:srgbClr val="15203E"/>
                </a:solidFill>
                <a:latin typeface="Times New Roman" panose="02020603050405020304" pitchFamily="18" charset="0"/>
                <a:cs typeface="Times New Roman" panose="02020603050405020304" pitchFamily="18" charset="0"/>
              </a:rPr>
              <a:t> </a:t>
            </a:r>
            <a:r>
              <a:rPr sz="1850" spc="10" dirty="0">
                <a:solidFill>
                  <a:srgbClr val="15203E"/>
                </a:solidFill>
                <a:latin typeface="Times New Roman" panose="02020603050405020304" pitchFamily="18" charset="0"/>
                <a:cs typeface="Times New Roman" panose="02020603050405020304" pitchFamily="18" charset="0"/>
              </a:rPr>
              <a:t>a</a:t>
            </a:r>
            <a:r>
              <a:rPr sz="1850" spc="150" dirty="0">
                <a:solidFill>
                  <a:srgbClr val="15203E"/>
                </a:solidFill>
                <a:latin typeface="Times New Roman" panose="02020603050405020304" pitchFamily="18" charset="0"/>
                <a:cs typeface="Times New Roman" panose="02020603050405020304" pitchFamily="18" charset="0"/>
              </a:rPr>
              <a:t> </a:t>
            </a:r>
            <a:r>
              <a:rPr sz="1850" spc="25" dirty="0">
                <a:solidFill>
                  <a:srgbClr val="15203E"/>
                </a:solidFill>
                <a:latin typeface="Times New Roman" panose="02020603050405020304" pitchFamily="18" charset="0"/>
                <a:cs typeface="Times New Roman" panose="02020603050405020304" pitchFamily="18" charset="0"/>
              </a:rPr>
              <a:t>vehicle's</a:t>
            </a:r>
            <a:r>
              <a:rPr sz="1850" spc="235" dirty="0">
                <a:solidFill>
                  <a:srgbClr val="15203E"/>
                </a:solidFill>
                <a:latin typeface="Times New Roman" panose="02020603050405020304" pitchFamily="18" charset="0"/>
                <a:cs typeface="Times New Roman" panose="02020603050405020304" pitchFamily="18" charset="0"/>
              </a:rPr>
              <a:t> </a:t>
            </a:r>
            <a:r>
              <a:rPr sz="1850" spc="45" dirty="0">
                <a:solidFill>
                  <a:srgbClr val="15203E"/>
                </a:solidFill>
                <a:latin typeface="Times New Roman" panose="02020603050405020304" pitchFamily="18" charset="0"/>
                <a:cs typeface="Times New Roman" panose="02020603050405020304" pitchFamily="18" charset="0"/>
              </a:rPr>
              <a:t>suspension,</a:t>
            </a:r>
            <a:r>
              <a:rPr sz="1850" spc="130" dirty="0">
                <a:solidFill>
                  <a:srgbClr val="15203E"/>
                </a:solidFill>
                <a:latin typeface="Times New Roman" panose="02020603050405020304" pitchFamily="18" charset="0"/>
                <a:cs typeface="Times New Roman" panose="02020603050405020304" pitchFamily="18" charset="0"/>
              </a:rPr>
              <a:t> </a:t>
            </a:r>
            <a:r>
              <a:rPr sz="1850" spc="-5" dirty="0">
                <a:solidFill>
                  <a:srgbClr val="15203E"/>
                </a:solidFill>
                <a:latin typeface="Times New Roman" panose="02020603050405020304" pitchFamily="18" charset="0"/>
                <a:cs typeface="Times New Roman" panose="02020603050405020304" pitchFamily="18" charset="0"/>
              </a:rPr>
              <a:t>tires</a:t>
            </a:r>
            <a:r>
              <a:rPr sz="1850" spc="-310" dirty="0">
                <a:solidFill>
                  <a:srgbClr val="15203E"/>
                </a:solidFill>
                <a:latin typeface="Times New Roman" panose="02020603050405020304" pitchFamily="18" charset="0"/>
                <a:cs typeface="Times New Roman" panose="02020603050405020304" pitchFamily="18" charset="0"/>
              </a:rPr>
              <a:t> </a:t>
            </a:r>
            <a:r>
              <a:rPr sz="1850" spc="5" dirty="0">
                <a:solidFill>
                  <a:srgbClr val="15203E"/>
                </a:solidFill>
                <a:latin typeface="Times New Roman" panose="02020603050405020304" pitchFamily="18" charset="0"/>
                <a:cs typeface="Times New Roman" panose="02020603050405020304" pitchFamily="18" charset="0"/>
              </a:rPr>
              <a:t>,</a:t>
            </a:r>
            <a:r>
              <a:rPr sz="1850" spc="120" dirty="0">
                <a:solidFill>
                  <a:srgbClr val="15203E"/>
                </a:solidFill>
                <a:latin typeface="Times New Roman" panose="02020603050405020304" pitchFamily="18" charset="0"/>
                <a:cs typeface="Times New Roman" panose="02020603050405020304" pitchFamily="18" charset="0"/>
              </a:rPr>
              <a:t> </a:t>
            </a:r>
            <a:r>
              <a:rPr sz="1850" spc="25" dirty="0">
                <a:solidFill>
                  <a:srgbClr val="15203E"/>
                </a:solidFill>
                <a:latin typeface="Times New Roman" panose="02020603050405020304" pitchFamily="18" charset="0"/>
                <a:cs typeface="Times New Roman" panose="02020603050405020304" pitchFamily="18" charset="0"/>
              </a:rPr>
              <a:t>and</a:t>
            </a:r>
            <a:r>
              <a:rPr sz="1850" spc="15" dirty="0">
                <a:solidFill>
                  <a:srgbClr val="15203E"/>
                </a:solidFill>
                <a:latin typeface="Times New Roman" panose="02020603050405020304" pitchFamily="18" charset="0"/>
                <a:cs typeface="Times New Roman" panose="02020603050405020304" pitchFamily="18" charset="0"/>
              </a:rPr>
              <a:t> </a:t>
            </a:r>
            <a:r>
              <a:rPr sz="1850" spc="-15" dirty="0">
                <a:solidFill>
                  <a:srgbClr val="15203E"/>
                </a:solidFill>
                <a:latin typeface="Times New Roman" panose="02020603050405020304" pitchFamily="18" charset="0"/>
                <a:cs typeface="Times New Roman" panose="02020603050405020304" pitchFamily="18" charset="0"/>
              </a:rPr>
              <a:t>other</a:t>
            </a:r>
            <a:r>
              <a:rPr sz="1850" spc="60" dirty="0">
                <a:solidFill>
                  <a:srgbClr val="15203E"/>
                </a:solidFill>
                <a:latin typeface="Times New Roman" panose="02020603050405020304" pitchFamily="18" charset="0"/>
                <a:cs typeface="Times New Roman" panose="02020603050405020304" pitchFamily="18" charset="0"/>
              </a:rPr>
              <a:t> </a:t>
            </a:r>
            <a:r>
              <a:rPr sz="1850" dirty="0">
                <a:solidFill>
                  <a:srgbClr val="15203E"/>
                </a:solidFill>
                <a:latin typeface="Times New Roman" panose="02020603050405020304" pitchFamily="18" charset="0"/>
                <a:cs typeface="Times New Roman" panose="02020603050405020304" pitchFamily="18" charset="0"/>
              </a:rPr>
              <a:t>factors</a:t>
            </a:r>
            <a:endParaRPr sz="1850" dirty="0">
              <a:latin typeface="Times New Roman" panose="02020603050405020304" pitchFamily="18" charset="0"/>
              <a:cs typeface="Times New Roman" panose="02020603050405020304" pitchFamily="18" charset="0"/>
            </a:endParaRPr>
          </a:p>
          <a:p>
            <a:pPr marL="12700">
              <a:lnSpc>
                <a:spcPct val="100000"/>
              </a:lnSpc>
              <a:spcBef>
                <a:spcPts val="780"/>
              </a:spcBef>
            </a:pPr>
            <a:r>
              <a:rPr sz="1850" spc="30" dirty="0">
                <a:solidFill>
                  <a:srgbClr val="15203E"/>
                </a:solidFill>
                <a:latin typeface="Times New Roman" panose="02020603050405020304" pitchFamily="18" charset="0"/>
                <a:cs typeface="Times New Roman" panose="02020603050405020304" pitchFamily="18" charset="0"/>
              </a:rPr>
              <a:t>affect</a:t>
            </a:r>
            <a:r>
              <a:rPr sz="1850" spc="-155" dirty="0">
                <a:solidFill>
                  <a:srgbClr val="15203E"/>
                </a:solidFill>
                <a:latin typeface="Times New Roman" panose="02020603050405020304" pitchFamily="18" charset="0"/>
                <a:cs typeface="Times New Roman" panose="02020603050405020304" pitchFamily="18" charset="0"/>
              </a:rPr>
              <a:t> </a:t>
            </a:r>
            <a:r>
              <a:rPr sz="1850" spc="-25" dirty="0">
                <a:solidFill>
                  <a:srgbClr val="15203E"/>
                </a:solidFill>
                <a:latin typeface="Times New Roman" panose="02020603050405020304" pitchFamily="18" charset="0"/>
                <a:cs typeface="Times New Roman" panose="02020603050405020304" pitchFamily="18" charset="0"/>
              </a:rPr>
              <a:t>its</a:t>
            </a:r>
            <a:r>
              <a:rPr sz="1850" spc="180" dirty="0">
                <a:solidFill>
                  <a:srgbClr val="15203E"/>
                </a:solidFill>
                <a:latin typeface="Times New Roman" panose="02020603050405020304" pitchFamily="18" charset="0"/>
                <a:cs typeface="Times New Roman" panose="02020603050405020304" pitchFamily="18" charset="0"/>
              </a:rPr>
              <a:t> </a:t>
            </a:r>
            <a:r>
              <a:rPr sz="1850" spc="5" dirty="0">
                <a:solidFill>
                  <a:srgbClr val="15203E"/>
                </a:solidFill>
                <a:latin typeface="Times New Roman" panose="02020603050405020304" pitchFamily="18" charset="0"/>
                <a:cs typeface="Times New Roman" panose="02020603050405020304" pitchFamily="18" charset="0"/>
              </a:rPr>
              <a:t>maneuverability</a:t>
            </a:r>
            <a:r>
              <a:rPr sz="1850" spc="80" dirty="0">
                <a:solidFill>
                  <a:srgbClr val="15203E"/>
                </a:solidFill>
                <a:latin typeface="Times New Roman" panose="02020603050405020304" pitchFamily="18" charset="0"/>
                <a:cs typeface="Times New Roman" panose="02020603050405020304" pitchFamily="18" charset="0"/>
              </a:rPr>
              <a:t> </a:t>
            </a:r>
            <a:r>
              <a:rPr sz="1850" spc="30" dirty="0">
                <a:solidFill>
                  <a:srgbClr val="15203E"/>
                </a:solidFill>
                <a:latin typeface="Times New Roman" panose="02020603050405020304" pitchFamily="18" charset="0"/>
                <a:cs typeface="Times New Roman" panose="02020603050405020304" pitchFamily="18" charset="0"/>
              </a:rPr>
              <a:t>and</a:t>
            </a:r>
            <a:r>
              <a:rPr sz="1850" spc="-50" dirty="0">
                <a:solidFill>
                  <a:srgbClr val="15203E"/>
                </a:solidFill>
                <a:latin typeface="Times New Roman" panose="02020603050405020304" pitchFamily="18" charset="0"/>
                <a:cs typeface="Times New Roman" panose="02020603050405020304" pitchFamily="18" charset="0"/>
              </a:rPr>
              <a:t> </a:t>
            </a:r>
            <a:r>
              <a:rPr sz="1850" spc="50" dirty="0">
                <a:solidFill>
                  <a:srgbClr val="15203E"/>
                </a:solidFill>
                <a:latin typeface="Times New Roman" panose="02020603050405020304" pitchFamily="18" charset="0"/>
                <a:cs typeface="Times New Roman" panose="02020603050405020304" pitchFamily="18" charset="0"/>
              </a:rPr>
              <a:t>responsiveness.</a:t>
            </a:r>
            <a:endParaRPr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2526538" y="620344"/>
            <a:ext cx="11646662" cy="629660"/>
          </a:xfrm>
          <a:prstGeom prst="rect">
            <a:avLst/>
          </a:prstGeom>
        </p:spPr>
        <p:txBody>
          <a:bodyPr vert="horz" wrap="square" lIns="0" tIns="13970" rIns="0" bIns="0" rtlCol="0">
            <a:spAutoFit/>
          </a:bodyPr>
          <a:lstStyle/>
          <a:p>
            <a:pPr marL="12700">
              <a:lnSpc>
                <a:spcPct val="100000"/>
              </a:lnSpc>
              <a:spcBef>
                <a:spcPts val="110"/>
              </a:spcBef>
            </a:pPr>
            <a:r>
              <a:rPr b="0" spc="320" dirty="0">
                <a:latin typeface="Arial" panose="020B0604020202020204" pitchFamily="34" charset="0"/>
                <a:cs typeface="Arial" panose="020B0604020202020204" pitchFamily="34" charset="0"/>
              </a:rPr>
              <a:t>T</a:t>
            </a:r>
            <a:r>
              <a:rPr b="0" spc="420" dirty="0">
                <a:latin typeface="Arial" panose="020B0604020202020204" pitchFamily="34" charset="0"/>
                <a:cs typeface="Arial" panose="020B0604020202020204" pitchFamily="34" charset="0"/>
              </a:rPr>
              <a:t>Y</a:t>
            </a:r>
            <a:r>
              <a:rPr b="0" spc="5" dirty="0">
                <a:latin typeface="Arial" panose="020B0604020202020204" pitchFamily="34" charset="0"/>
                <a:cs typeface="Arial" panose="020B0604020202020204" pitchFamily="34" charset="0"/>
              </a:rPr>
              <a:t>R</a:t>
            </a:r>
            <a:r>
              <a:rPr b="0" spc="-580" dirty="0">
                <a:latin typeface="Arial" panose="020B0604020202020204" pitchFamily="34" charset="0"/>
                <a:cs typeface="Arial" panose="020B0604020202020204" pitchFamily="34" charset="0"/>
              </a:rPr>
              <a:t> </a:t>
            </a:r>
            <a:r>
              <a:rPr b="0" spc="5" dirty="0">
                <a:latin typeface="Arial" panose="020B0604020202020204" pitchFamily="34" charset="0"/>
                <a:cs typeface="Arial" panose="020B0604020202020204" pitchFamily="34" charset="0"/>
              </a:rPr>
              <a:t>E</a:t>
            </a:r>
            <a:r>
              <a:rPr b="0" spc="-655" dirty="0">
                <a:latin typeface="Arial" panose="020B0604020202020204" pitchFamily="34" charset="0"/>
                <a:cs typeface="Arial" panose="020B0604020202020204" pitchFamily="34" charset="0"/>
              </a:rPr>
              <a:t> </a:t>
            </a:r>
            <a:r>
              <a:rPr b="0" spc="-130" dirty="0">
                <a:latin typeface="Arial" panose="020B0604020202020204" pitchFamily="34" charset="0"/>
                <a:cs typeface="Arial" panose="020B0604020202020204" pitchFamily="34" charset="0"/>
              </a:rPr>
              <a:t>-</a:t>
            </a:r>
            <a:r>
              <a:rPr b="0" spc="5" dirty="0">
                <a:latin typeface="Arial" panose="020B0604020202020204" pitchFamily="34" charset="0"/>
                <a:cs typeface="Arial" panose="020B0604020202020204" pitchFamily="34" charset="0"/>
              </a:rPr>
              <a:t>R</a:t>
            </a:r>
            <a:r>
              <a:rPr b="0" spc="-580" dirty="0">
                <a:latin typeface="Arial" panose="020B0604020202020204" pitchFamily="34" charset="0"/>
                <a:cs typeface="Arial" panose="020B0604020202020204" pitchFamily="34" charset="0"/>
              </a:rPr>
              <a:t> </a:t>
            </a:r>
            <a:r>
              <a:rPr b="0" spc="-20" dirty="0">
                <a:latin typeface="Arial" panose="020B0604020202020204" pitchFamily="34" charset="0"/>
                <a:cs typeface="Arial" panose="020B0604020202020204" pitchFamily="34" charset="0"/>
              </a:rPr>
              <a:t>O</a:t>
            </a:r>
            <a:r>
              <a:rPr b="0" spc="290" dirty="0">
                <a:latin typeface="Arial" panose="020B0604020202020204" pitchFamily="34" charset="0"/>
                <a:cs typeface="Arial" panose="020B0604020202020204" pitchFamily="34" charset="0"/>
              </a:rPr>
              <a:t>A</a:t>
            </a:r>
            <a:r>
              <a:rPr b="0" spc="5" dirty="0">
                <a:latin typeface="Arial" panose="020B0604020202020204" pitchFamily="34" charset="0"/>
                <a:cs typeface="Arial" panose="020B0604020202020204" pitchFamily="34" charset="0"/>
              </a:rPr>
              <a:t>D</a:t>
            </a:r>
            <a:r>
              <a:rPr b="0" spc="-35" dirty="0">
                <a:latin typeface="Arial" panose="020B0604020202020204" pitchFamily="34" charset="0"/>
                <a:cs typeface="Arial" panose="020B0604020202020204" pitchFamily="34" charset="0"/>
              </a:rPr>
              <a:t> </a:t>
            </a:r>
            <a:r>
              <a:rPr b="0" spc="105" dirty="0">
                <a:latin typeface="Arial" panose="020B0604020202020204" pitchFamily="34" charset="0"/>
                <a:cs typeface="Arial" panose="020B0604020202020204" pitchFamily="34" charset="0"/>
              </a:rPr>
              <a:t>I</a:t>
            </a:r>
            <a:r>
              <a:rPr b="0" spc="-70" dirty="0">
                <a:latin typeface="Arial" panose="020B0604020202020204" pitchFamily="34" charset="0"/>
                <a:cs typeface="Arial" panose="020B0604020202020204" pitchFamily="34" charset="0"/>
              </a:rPr>
              <a:t>N</a:t>
            </a:r>
            <a:r>
              <a:rPr b="0" spc="320" dirty="0">
                <a:latin typeface="Arial" panose="020B0604020202020204" pitchFamily="34" charset="0"/>
                <a:cs typeface="Arial" panose="020B0604020202020204" pitchFamily="34" charset="0"/>
              </a:rPr>
              <a:t>T</a:t>
            </a:r>
            <a:r>
              <a:rPr b="0" spc="5" dirty="0">
                <a:latin typeface="Arial" panose="020B0604020202020204" pitchFamily="34" charset="0"/>
                <a:cs typeface="Arial" panose="020B0604020202020204" pitchFamily="34" charset="0"/>
              </a:rPr>
              <a:t>E</a:t>
            </a:r>
            <a:r>
              <a:rPr b="0" spc="-535" dirty="0">
                <a:latin typeface="Arial" panose="020B0604020202020204" pitchFamily="34" charset="0"/>
                <a:cs typeface="Arial" panose="020B0604020202020204" pitchFamily="34" charset="0"/>
              </a:rPr>
              <a:t> </a:t>
            </a:r>
            <a:r>
              <a:rPr b="0" spc="5" dirty="0">
                <a:latin typeface="Arial" panose="020B0604020202020204" pitchFamily="34" charset="0"/>
                <a:cs typeface="Arial" panose="020B0604020202020204" pitchFamily="34" charset="0"/>
              </a:rPr>
              <a:t>R</a:t>
            </a:r>
            <a:r>
              <a:rPr b="0" spc="-580" dirty="0">
                <a:latin typeface="Arial" panose="020B0604020202020204" pitchFamily="34" charset="0"/>
                <a:cs typeface="Arial" panose="020B0604020202020204" pitchFamily="34" charset="0"/>
              </a:rPr>
              <a:t> </a:t>
            </a:r>
            <a:r>
              <a:rPr b="0" spc="290" dirty="0">
                <a:latin typeface="Arial" panose="020B0604020202020204" pitchFamily="34" charset="0"/>
                <a:cs typeface="Arial" panose="020B0604020202020204" pitchFamily="34" charset="0"/>
              </a:rPr>
              <a:t>A</a:t>
            </a:r>
            <a:r>
              <a:rPr b="0" spc="350" dirty="0">
                <a:latin typeface="Arial" panose="020B0604020202020204" pitchFamily="34" charset="0"/>
                <a:cs typeface="Arial" panose="020B0604020202020204" pitchFamily="34" charset="0"/>
              </a:rPr>
              <a:t>C</a:t>
            </a:r>
            <a:r>
              <a:rPr b="0" spc="320" dirty="0">
                <a:latin typeface="Arial" panose="020B0604020202020204" pitchFamily="34" charset="0"/>
                <a:cs typeface="Arial" panose="020B0604020202020204" pitchFamily="34" charset="0"/>
              </a:rPr>
              <a:t>T</a:t>
            </a:r>
            <a:r>
              <a:rPr b="0" spc="105" dirty="0">
                <a:latin typeface="Arial" panose="020B0604020202020204" pitchFamily="34" charset="0"/>
                <a:cs typeface="Arial" panose="020B0604020202020204" pitchFamily="34" charset="0"/>
              </a:rPr>
              <a:t>I</a:t>
            </a:r>
            <a:r>
              <a:rPr b="0" spc="5" dirty="0">
                <a:latin typeface="Arial" panose="020B0604020202020204" pitchFamily="34" charset="0"/>
                <a:cs typeface="Arial" panose="020B0604020202020204" pitchFamily="34" charset="0"/>
              </a:rPr>
              <a:t>ON</a:t>
            </a:r>
            <a:r>
              <a:rPr b="0" spc="-270" dirty="0">
                <a:latin typeface="Arial" panose="020B0604020202020204" pitchFamily="34" charset="0"/>
                <a:cs typeface="Arial" panose="020B0604020202020204" pitchFamily="34" charset="0"/>
              </a:rPr>
              <a:t> </a:t>
            </a:r>
            <a:r>
              <a:rPr b="0" spc="290" dirty="0">
                <a:latin typeface="Arial" panose="020B0604020202020204" pitchFamily="34" charset="0"/>
                <a:cs typeface="Arial" panose="020B0604020202020204" pitchFamily="34" charset="0"/>
              </a:rPr>
              <a:t>A</a:t>
            </a:r>
            <a:r>
              <a:rPr b="0" spc="-95" dirty="0">
                <a:latin typeface="Arial" panose="020B0604020202020204" pitchFamily="34" charset="0"/>
                <a:cs typeface="Arial" panose="020B0604020202020204" pitchFamily="34" charset="0"/>
              </a:rPr>
              <a:t>N</a:t>
            </a:r>
            <a:r>
              <a:rPr b="0" spc="5" dirty="0">
                <a:latin typeface="Arial" panose="020B0604020202020204" pitchFamily="34" charset="0"/>
                <a:cs typeface="Arial" panose="020B0604020202020204" pitchFamily="34" charset="0"/>
              </a:rPr>
              <a:t>D</a:t>
            </a:r>
            <a:r>
              <a:rPr b="0" spc="-10" dirty="0">
                <a:latin typeface="Arial" panose="020B0604020202020204" pitchFamily="34" charset="0"/>
                <a:cs typeface="Arial" panose="020B0604020202020204" pitchFamily="34" charset="0"/>
              </a:rPr>
              <a:t> </a:t>
            </a:r>
            <a:r>
              <a:rPr b="0" spc="-190" dirty="0">
                <a:latin typeface="Arial" panose="020B0604020202020204" pitchFamily="34" charset="0"/>
                <a:cs typeface="Arial" panose="020B0604020202020204" pitchFamily="34" charset="0"/>
              </a:rPr>
              <a:t>M</a:t>
            </a:r>
            <a:r>
              <a:rPr b="0" spc="5" dirty="0">
                <a:latin typeface="Arial" panose="020B0604020202020204" pitchFamily="34" charset="0"/>
                <a:cs typeface="Arial" panose="020B0604020202020204" pitchFamily="34" charset="0"/>
              </a:rPr>
              <a:t>O</a:t>
            </a:r>
            <a:r>
              <a:rPr b="0" spc="15" dirty="0">
                <a:latin typeface="Arial" panose="020B0604020202020204" pitchFamily="34" charset="0"/>
                <a:cs typeface="Arial" panose="020B0604020202020204" pitchFamily="34" charset="0"/>
              </a:rPr>
              <a:t>D</a:t>
            </a:r>
            <a:r>
              <a:rPr b="0" spc="5" dirty="0">
                <a:latin typeface="Arial" panose="020B0604020202020204" pitchFamily="34" charset="0"/>
                <a:cs typeface="Arial" panose="020B0604020202020204" pitchFamily="34" charset="0"/>
              </a:rPr>
              <a:t>E</a:t>
            </a:r>
            <a:r>
              <a:rPr b="0" spc="-535"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L</a:t>
            </a:r>
            <a:r>
              <a:rPr b="0" spc="-590" dirty="0">
                <a:latin typeface="Arial" panose="020B0604020202020204" pitchFamily="34" charset="0"/>
                <a:cs typeface="Arial" panose="020B0604020202020204" pitchFamily="34" charset="0"/>
              </a:rPr>
              <a:t> </a:t>
            </a:r>
            <a:r>
              <a:rPr b="0" spc="105" dirty="0">
                <a:latin typeface="Arial" panose="020B0604020202020204" pitchFamily="34" charset="0"/>
                <a:cs typeface="Arial" panose="020B0604020202020204" pitchFamily="34" charset="0"/>
              </a:rPr>
              <a:t>I</a:t>
            </a:r>
            <a:r>
              <a:rPr b="0" spc="-50" dirty="0">
                <a:latin typeface="Arial" panose="020B0604020202020204" pitchFamily="34" charset="0"/>
                <a:cs typeface="Arial" panose="020B0604020202020204" pitchFamily="34" charset="0"/>
              </a:rPr>
              <a:t>N</a:t>
            </a:r>
            <a:r>
              <a:rPr b="0" spc="5" dirty="0">
                <a:latin typeface="Arial" panose="020B0604020202020204" pitchFamily="34" charset="0"/>
                <a:cs typeface="Arial" panose="020B0604020202020204" pitchFamily="34" charset="0"/>
              </a:rPr>
              <a:t>G</a:t>
            </a:r>
          </a:p>
        </p:txBody>
      </p:sp>
      <p:sp>
        <p:nvSpPr>
          <p:cNvPr id="4" name="object 4"/>
          <p:cNvSpPr txBox="1"/>
          <p:nvPr/>
        </p:nvSpPr>
        <p:spPr>
          <a:xfrm>
            <a:off x="7882255" y="5950966"/>
            <a:ext cx="3743325" cy="2090420"/>
          </a:xfrm>
          <a:prstGeom prst="rect">
            <a:avLst/>
          </a:prstGeom>
        </p:spPr>
        <p:txBody>
          <a:bodyPr vert="horz" wrap="square" lIns="0" tIns="15875" rIns="0" bIns="0" rtlCol="0">
            <a:spAutoFit/>
          </a:bodyPr>
          <a:lstStyle/>
          <a:p>
            <a:pPr marL="114300" algn="just">
              <a:lnSpc>
                <a:spcPct val="100000"/>
              </a:lnSpc>
              <a:spcBef>
                <a:spcPts val="125"/>
              </a:spcBef>
            </a:pPr>
            <a:r>
              <a:rPr sz="2400" b="1" spc="-35" dirty="0" smtClean="0">
                <a:solidFill>
                  <a:srgbClr val="FF0000"/>
                </a:solidFill>
                <a:latin typeface="Times New Roman" panose="02020603050405020304" pitchFamily="18" charset="0"/>
                <a:cs typeface="Times New Roman" panose="02020603050405020304" pitchFamily="18" charset="0"/>
              </a:rPr>
              <a:t>T</a:t>
            </a:r>
            <a:r>
              <a:rPr lang="en-IN" sz="2400" b="1" spc="-35" dirty="0" smtClean="0">
                <a:solidFill>
                  <a:srgbClr val="FF0000"/>
                </a:solidFill>
                <a:latin typeface="Times New Roman" panose="02020603050405020304" pitchFamily="18" charset="0"/>
                <a:cs typeface="Times New Roman" panose="02020603050405020304" pitchFamily="18" charset="0"/>
              </a:rPr>
              <a:t>y</a:t>
            </a:r>
            <a:r>
              <a:rPr sz="2400" b="1" spc="-35" dirty="0" smtClean="0">
                <a:solidFill>
                  <a:srgbClr val="FF0000"/>
                </a:solidFill>
                <a:latin typeface="Times New Roman" panose="02020603050405020304" pitchFamily="18" charset="0"/>
                <a:cs typeface="Times New Roman" panose="02020603050405020304" pitchFamily="18" charset="0"/>
              </a:rPr>
              <a:t>re</a:t>
            </a:r>
            <a:r>
              <a:rPr sz="2400" b="1" spc="-95" dirty="0" smtClean="0">
                <a:solidFill>
                  <a:srgbClr val="FF0000"/>
                </a:solidFill>
                <a:latin typeface="Times New Roman" panose="02020603050405020304" pitchFamily="18" charset="0"/>
                <a:cs typeface="Times New Roman" panose="02020603050405020304" pitchFamily="18" charset="0"/>
              </a:rPr>
              <a:t> </a:t>
            </a:r>
            <a:r>
              <a:rPr sz="2400" b="1" spc="10" dirty="0">
                <a:solidFill>
                  <a:srgbClr val="FF0000"/>
                </a:solidFill>
                <a:latin typeface="Times New Roman" panose="02020603050405020304" pitchFamily="18" charset="0"/>
                <a:cs typeface="Times New Roman" panose="02020603050405020304" pitchFamily="18" charset="0"/>
              </a:rPr>
              <a:t>Characteristics</a:t>
            </a:r>
            <a:endParaRPr sz="2400" b="1" dirty="0">
              <a:latin typeface="Times New Roman" panose="02020603050405020304" pitchFamily="18" charset="0"/>
              <a:cs typeface="Times New Roman" panose="02020603050405020304" pitchFamily="18" charset="0"/>
            </a:endParaRPr>
          </a:p>
          <a:p>
            <a:pPr marL="12700" marR="5080" algn="just">
              <a:lnSpc>
                <a:spcPct val="132300"/>
              </a:lnSpc>
              <a:spcBef>
                <a:spcPts val="965"/>
              </a:spcBef>
            </a:pPr>
            <a:r>
              <a:rPr sz="1950" spc="20" dirty="0">
                <a:solidFill>
                  <a:srgbClr val="15203E"/>
                </a:solidFill>
                <a:latin typeface="Times New Roman" panose="02020603050405020304" pitchFamily="18" charset="0"/>
                <a:cs typeface="Times New Roman" panose="02020603050405020304" pitchFamily="18" charset="0"/>
              </a:rPr>
              <a:t>Tires</a:t>
            </a:r>
            <a:r>
              <a:rPr sz="1950" spc="25" dirty="0">
                <a:solidFill>
                  <a:srgbClr val="15203E"/>
                </a:solidFill>
                <a:latin typeface="Times New Roman" panose="02020603050405020304" pitchFamily="18" charset="0"/>
                <a:cs typeface="Times New Roman" panose="02020603050405020304" pitchFamily="18" charset="0"/>
              </a:rPr>
              <a:t> </a:t>
            </a:r>
            <a:r>
              <a:rPr sz="1950" spc="15" dirty="0">
                <a:solidFill>
                  <a:srgbClr val="15203E"/>
                </a:solidFill>
                <a:latin typeface="Times New Roman" panose="02020603050405020304" pitchFamily="18" charset="0"/>
                <a:cs typeface="Times New Roman" panose="02020603050405020304" pitchFamily="18" charset="0"/>
              </a:rPr>
              <a:t>are</a:t>
            </a:r>
            <a:r>
              <a:rPr sz="1950" spc="20" dirty="0">
                <a:solidFill>
                  <a:srgbClr val="15203E"/>
                </a:solidFill>
                <a:latin typeface="Times New Roman" panose="02020603050405020304" pitchFamily="18" charset="0"/>
                <a:cs typeface="Times New Roman" panose="02020603050405020304" pitchFamily="18" charset="0"/>
              </a:rPr>
              <a:t> </a:t>
            </a:r>
            <a:r>
              <a:rPr sz="1950" spc="-40" dirty="0">
                <a:solidFill>
                  <a:srgbClr val="15203E"/>
                </a:solidFill>
                <a:latin typeface="Times New Roman" panose="02020603050405020304" pitchFamily="18" charset="0"/>
                <a:cs typeface="Times New Roman" panose="02020603050405020304" pitchFamily="18" charset="0"/>
              </a:rPr>
              <a:t>the</a:t>
            </a:r>
            <a:r>
              <a:rPr sz="1950" spc="-35" dirty="0">
                <a:solidFill>
                  <a:srgbClr val="15203E"/>
                </a:solidFill>
                <a:latin typeface="Times New Roman" panose="02020603050405020304" pitchFamily="18" charset="0"/>
                <a:cs typeface="Times New Roman" panose="02020603050405020304" pitchFamily="18" charset="0"/>
              </a:rPr>
              <a:t> </a:t>
            </a:r>
            <a:r>
              <a:rPr sz="1950" spc="10" dirty="0">
                <a:solidFill>
                  <a:srgbClr val="15203E"/>
                </a:solidFill>
                <a:latin typeface="Times New Roman" panose="02020603050405020304" pitchFamily="18" charset="0"/>
                <a:cs typeface="Times New Roman" panose="02020603050405020304" pitchFamily="18" charset="0"/>
              </a:rPr>
              <a:t>critical</a:t>
            </a:r>
            <a:r>
              <a:rPr sz="1950" spc="15" dirty="0">
                <a:solidFill>
                  <a:srgbClr val="15203E"/>
                </a:solidFill>
                <a:latin typeface="Times New Roman" panose="02020603050405020304" pitchFamily="18" charset="0"/>
                <a:cs typeface="Times New Roman" panose="02020603050405020304" pitchFamily="18" charset="0"/>
              </a:rPr>
              <a:t> </a:t>
            </a:r>
            <a:r>
              <a:rPr sz="1950" dirty="0">
                <a:solidFill>
                  <a:srgbClr val="15203E"/>
                </a:solidFill>
                <a:latin typeface="Times New Roman" panose="02020603050405020304" pitchFamily="18" charset="0"/>
                <a:cs typeface="Times New Roman" panose="02020603050405020304" pitchFamily="18" charset="0"/>
              </a:rPr>
              <a:t>interface </a:t>
            </a:r>
            <a:r>
              <a:rPr sz="1950" spc="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between a </a:t>
            </a:r>
            <a:r>
              <a:rPr sz="1950" spc="10" dirty="0">
                <a:solidFill>
                  <a:srgbClr val="15203E"/>
                </a:solidFill>
                <a:latin typeface="Times New Roman" panose="02020603050405020304" pitchFamily="18" charset="0"/>
                <a:cs typeface="Times New Roman" panose="02020603050405020304" pitchFamily="18" charset="0"/>
              </a:rPr>
              <a:t>vehicle </a:t>
            </a:r>
            <a:r>
              <a:rPr sz="1950" spc="20" dirty="0">
                <a:solidFill>
                  <a:srgbClr val="15203E"/>
                </a:solidFill>
                <a:latin typeface="Times New Roman" panose="02020603050405020304" pitchFamily="18" charset="0"/>
                <a:cs typeface="Times New Roman" panose="02020603050405020304" pitchFamily="18" charset="0"/>
              </a:rPr>
              <a:t>and </a:t>
            </a:r>
            <a:r>
              <a:rPr sz="1950" spc="-35" dirty="0">
                <a:solidFill>
                  <a:srgbClr val="15203E"/>
                </a:solidFill>
                <a:latin typeface="Times New Roman" panose="02020603050405020304" pitchFamily="18" charset="0"/>
                <a:cs typeface="Times New Roman" panose="02020603050405020304" pitchFamily="18" charset="0"/>
              </a:rPr>
              <a:t>the </a:t>
            </a:r>
            <a:r>
              <a:rPr sz="1950" dirty="0">
                <a:solidFill>
                  <a:srgbClr val="15203E"/>
                </a:solidFill>
                <a:latin typeface="Times New Roman" panose="02020603050405020304" pitchFamily="18" charset="0"/>
                <a:cs typeface="Times New Roman" panose="02020603050405020304" pitchFamily="18" charset="0"/>
              </a:rPr>
              <a:t>road, </a:t>
            </a:r>
            <a:r>
              <a:rPr sz="1950" spc="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affecting</a:t>
            </a:r>
            <a:r>
              <a:rPr sz="1950"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handling,</a:t>
            </a:r>
            <a:r>
              <a:rPr sz="1950"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braking,</a:t>
            </a:r>
            <a:r>
              <a:rPr sz="1950" dirty="0">
                <a:solidFill>
                  <a:srgbClr val="15203E"/>
                </a:solidFill>
                <a:latin typeface="Times New Roman" panose="02020603050405020304" pitchFamily="18" charset="0"/>
                <a:cs typeface="Times New Roman" panose="02020603050405020304" pitchFamily="18" charset="0"/>
              </a:rPr>
              <a:t> </a:t>
            </a:r>
            <a:r>
              <a:rPr sz="1950" spc="20" dirty="0">
                <a:solidFill>
                  <a:srgbClr val="15203E"/>
                </a:solidFill>
                <a:latin typeface="Times New Roman" panose="02020603050405020304" pitchFamily="18" charset="0"/>
                <a:cs typeface="Times New Roman" panose="02020603050405020304" pitchFamily="18" charset="0"/>
              </a:rPr>
              <a:t>and </a:t>
            </a:r>
            <a:r>
              <a:rPr sz="1950" spc="25" dirty="0">
                <a:solidFill>
                  <a:srgbClr val="15203E"/>
                </a:solidFill>
                <a:latin typeface="Times New Roman" panose="02020603050405020304" pitchFamily="18" charset="0"/>
                <a:cs typeface="Times New Roman" panose="02020603050405020304" pitchFamily="18" charset="0"/>
              </a:rPr>
              <a:t> </a:t>
            </a:r>
            <a:r>
              <a:rPr sz="1950" spc="-15" dirty="0">
                <a:solidFill>
                  <a:srgbClr val="15203E"/>
                </a:solidFill>
                <a:latin typeface="Times New Roman" panose="02020603050405020304" pitchFamily="18" charset="0"/>
                <a:cs typeface="Times New Roman" panose="02020603050405020304" pitchFamily="18" charset="0"/>
              </a:rPr>
              <a:t>stability.</a:t>
            </a:r>
            <a:endParaRPr sz="1950" dirty="0">
              <a:latin typeface="Times New Roman" panose="02020603050405020304" pitchFamily="18" charset="0"/>
              <a:cs typeface="Times New Roman" panose="02020603050405020304" pitchFamily="18" charset="0"/>
            </a:endParaRPr>
          </a:p>
        </p:txBody>
      </p:sp>
      <p:sp>
        <p:nvSpPr>
          <p:cNvPr id="5" name="object 5"/>
          <p:cNvSpPr txBox="1"/>
          <p:nvPr/>
        </p:nvSpPr>
        <p:spPr>
          <a:xfrm>
            <a:off x="5921755" y="3064510"/>
            <a:ext cx="2985135" cy="394970"/>
          </a:xfrm>
          <a:prstGeom prst="rect">
            <a:avLst/>
          </a:prstGeom>
        </p:spPr>
        <p:txBody>
          <a:bodyPr vert="horz" wrap="square" lIns="0" tIns="15875" rIns="0" bIns="0" rtlCol="0">
            <a:spAutoFit/>
          </a:bodyPr>
          <a:lstStyle/>
          <a:p>
            <a:pPr marL="12700">
              <a:lnSpc>
                <a:spcPct val="100000"/>
              </a:lnSpc>
              <a:spcBef>
                <a:spcPts val="125"/>
              </a:spcBef>
            </a:pPr>
            <a:r>
              <a:rPr sz="2400" b="1" spc="35" dirty="0">
                <a:solidFill>
                  <a:srgbClr val="FF0000"/>
                </a:solidFill>
                <a:latin typeface="Times New Roman" panose="02020603050405020304" pitchFamily="18" charset="0"/>
                <a:cs typeface="Times New Roman" panose="02020603050405020304" pitchFamily="18" charset="0"/>
              </a:rPr>
              <a:t>Friction</a:t>
            </a:r>
            <a:r>
              <a:rPr sz="2400" b="1" spc="-15" dirty="0">
                <a:solidFill>
                  <a:srgbClr val="FF0000"/>
                </a:solidFill>
                <a:latin typeface="Times New Roman" panose="02020603050405020304" pitchFamily="18" charset="0"/>
                <a:cs typeface="Times New Roman" panose="02020603050405020304" pitchFamily="18" charset="0"/>
              </a:rPr>
              <a:t> </a:t>
            </a:r>
            <a:r>
              <a:rPr sz="2400" b="1" spc="35" dirty="0">
                <a:solidFill>
                  <a:srgbClr val="FF0000"/>
                </a:solidFill>
                <a:latin typeface="Times New Roman" panose="02020603050405020304" pitchFamily="18" charset="0"/>
                <a:cs typeface="Times New Roman" panose="02020603050405020304" pitchFamily="18" charset="0"/>
              </a:rPr>
              <a:t>and</a:t>
            </a:r>
            <a:r>
              <a:rPr sz="2400" b="1" spc="-95"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Adhesion</a:t>
            </a:r>
            <a:endParaRPr sz="2400" b="1" dirty="0">
              <a:latin typeface="Times New Roman" panose="02020603050405020304" pitchFamily="18" charset="0"/>
              <a:cs typeface="Times New Roman" panose="02020603050405020304" pitchFamily="18" charset="0"/>
            </a:endParaRPr>
          </a:p>
        </p:txBody>
      </p:sp>
      <p:sp>
        <p:nvSpPr>
          <p:cNvPr id="6" name="object 6"/>
          <p:cNvSpPr txBox="1"/>
          <p:nvPr/>
        </p:nvSpPr>
        <p:spPr>
          <a:xfrm>
            <a:off x="5598033" y="3623919"/>
            <a:ext cx="3740150" cy="1567417"/>
          </a:xfrm>
          <a:prstGeom prst="rect">
            <a:avLst/>
          </a:prstGeom>
        </p:spPr>
        <p:txBody>
          <a:bodyPr vert="horz" wrap="square" lIns="0" tIns="12065" rIns="0" bIns="0" rtlCol="0">
            <a:spAutoFit/>
          </a:bodyPr>
          <a:lstStyle/>
          <a:p>
            <a:pPr marL="12700" marR="5080" algn="just">
              <a:lnSpc>
                <a:spcPct val="132600"/>
              </a:lnSpc>
              <a:spcBef>
                <a:spcPts val="95"/>
              </a:spcBef>
            </a:pPr>
            <a:r>
              <a:rPr sz="1950" spc="45" dirty="0">
                <a:solidFill>
                  <a:srgbClr val="15203E"/>
                </a:solidFill>
                <a:latin typeface="Times New Roman" panose="02020603050405020304" pitchFamily="18" charset="0"/>
                <a:cs typeface="Times New Roman" panose="02020603050405020304" pitchFamily="18" charset="0"/>
              </a:rPr>
              <a:t>The</a:t>
            </a:r>
            <a:r>
              <a:rPr sz="1950" spc="640"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complex</a:t>
            </a:r>
            <a:r>
              <a:rPr sz="1950" spc="10"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interactions </a:t>
            </a:r>
            <a:r>
              <a:rPr sz="1950"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between</a:t>
            </a:r>
            <a:r>
              <a:rPr sz="1950" dirty="0">
                <a:solidFill>
                  <a:srgbClr val="15203E"/>
                </a:solidFill>
                <a:latin typeface="Times New Roman" panose="02020603050405020304" pitchFamily="18" charset="0"/>
                <a:cs typeface="Times New Roman" panose="02020603050405020304" pitchFamily="18" charset="0"/>
              </a:rPr>
              <a:t> </a:t>
            </a:r>
            <a:r>
              <a:rPr sz="1950" spc="-35" dirty="0">
                <a:solidFill>
                  <a:srgbClr val="15203E"/>
                </a:solidFill>
                <a:latin typeface="Times New Roman" panose="02020603050405020304" pitchFamily="18" charset="0"/>
                <a:cs typeface="Times New Roman" panose="02020603050405020304" pitchFamily="18" charset="0"/>
              </a:rPr>
              <a:t>the</a:t>
            </a:r>
            <a:r>
              <a:rPr sz="1950" spc="-30" dirty="0">
                <a:solidFill>
                  <a:srgbClr val="15203E"/>
                </a:solidFill>
                <a:latin typeface="Times New Roman" panose="02020603050405020304" pitchFamily="18" charset="0"/>
                <a:cs typeface="Times New Roman" panose="02020603050405020304" pitchFamily="18" charset="0"/>
              </a:rPr>
              <a:t> tyre</a:t>
            </a:r>
            <a:r>
              <a:rPr sz="1950" spc="-25" dirty="0">
                <a:solidFill>
                  <a:srgbClr val="15203E"/>
                </a:solidFill>
                <a:latin typeface="Times New Roman" panose="02020603050405020304" pitchFamily="18" charset="0"/>
                <a:cs typeface="Times New Roman" panose="02020603050405020304" pitchFamily="18" charset="0"/>
              </a:rPr>
              <a:t> </a:t>
            </a:r>
            <a:r>
              <a:rPr sz="1950" spc="20" dirty="0">
                <a:solidFill>
                  <a:srgbClr val="15203E"/>
                </a:solidFill>
                <a:latin typeface="Times New Roman" panose="02020603050405020304" pitchFamily="18" charset="0"/>
                <a:cs typeface="Times New Roman" panose="02020603050405020304" pitchFamily="18" charset="0"/>
              </a:rPr>
              <a:t>and</a:t>
            </a:r>
            <a:r>
              <a:rPr sz="1950" spc="2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road </a:t>
            </a:r>
            <a:r>
              <a:rPr sz="1950" spc="10" dirty="0">
                <a:solidFill>
                  <a:srgbClr val="15203E"/>
                </a:solidFill>
                <a:latin typeface="Times New Roman" panose="02020603050405020304" pitchFamily="18" charset="0"/>
                <a:cs typeface="Times New Roman" panose="02020603050405020304" pitchFamily="18" charset="0"/>
              </a:rPr>
              <a:t> </a:t>
            </a:r>
            <a:r>
              <a:rPr sz="1950" spc="35" dirty="0">
                <a:solidFill>
                  <a:srgbClr val="15203E"/>
                </a:solidFill>
                <a:latin typeface="Times New Roman" panose="02020603050405020304" pitchFamily="18" charset="0"/>
                <a:cs typeface="Times New Roman" panose="02020603050405020304" pitchFamily="18" charset="0"/>
              </a:rPr>
              <a:t>surface, </a:t>
            </a:r>
            <a:r>
              <a:rPr sz="1950" spc="5" dirty="0">
                <a:solidFill>
                  <a:srgbClr val="15203E"/>
                </a:solidFill>
                <a:latin typeface="Times New Roman" panose="02020603050405020304" pitchFamily="18" charset="0"/>
                <a:cs typeface="Times New Roman" panose="02020603050405020304" pitchFamily="18" charset="0"/>
              </a:rPr>
              <a:t>influenced </a:t>
            </a:r>
            <a:r>
              <a:rPr sz="1950" spc="-35" dirty="0">
                <a:solidFill>
                  <a:srgbClr val="15203E"/>
                </a:solidFill>
                <a:latin typeface="Times New Roman" panose="02020603050405020304" pitchFamily="18" charset="0"/>
                <a:cs typeface="Times New Roman" panose="02020603050405020304" pitchFamily="18" charset="0"/>
              </a:rPr>
              <a:t>by </a:t>
            </a:r>
            <a:r>
              <a:rPr sz="1950" spc="-5" dirty="0">
                <a:solidFill>
                  <a:srgbClr val="15203E"/>
                </a:solidFill>
                <a:latin typeface="Times New Roman" panose="02020603050405020304" pitchFamily="18" charset="0"/>
                <a:cs typeface="Times New Roman" panose="02020603050405020304" pitchFamily="18" charset="0"/>
              </a:rPr>
              <a:t>factors </a:t>
            </a:r>
            <a:r>
              <a:rPr sz="1950" spc="5" dirty="0">
                <a:solidFill>
                  <a:srgbClr val="15203E"/>
                </a:solidFill>
                <a:latin typeface="Times New Roman" panose="02020603050405020304" pitchFamily="18" charset="0"/>
                <a:cs typeface="Times New Roman" panose="02020603050405020304" pitchFamily="18" charset="0"/>
              </a:rPr>
              <a:t>like </a:t>
            </a:r>
            <a:r>
              <a:rPr sz="1950" spc="10" dirty="0">
                <a:solidFill>
                  <a:srgbClr val="15203E"/>
                </a:solidFill>
                <a:latin typeface="Times New Roman" panose="02020603050405020304" pitchFamily="18" charset="0"/>
                <a:cs typeface="Times New Roman" panose="02020603050405020304" pitchFamily="18" charset="0"/>
              </a:rPr>
              <a:t> </a:t>
            </a:r>
            <a:r>
              <a:rPr sz="1950" spc="-30" dirty="0">
                <a:solidFill>
                  <a:srgbClr val="15203E"/>
                </a:solidFill>
                <a:latin typeface="Times New Roman" panose="02020603050405020304" pitchFamily="18" charset="0"/>
                <a:cs typeface="Times New Roman" panose="02020603050405020304" pitchFamily="18" charset="0"/>
              </a:rPr>
              <a:t>tire</a:t>
            </a:r>
            <a:r>
              <a:rPr sz="1950" spc="-25" dirty="0">
                <a:solidFill>
                  <a:srgbClr val="15203E"/>
                </a:solidFill>
                <a:latin typeface="Times New Roman" panose="02020603050405020304" pitchFamily="18" charset="0"/>
                <a:cs typeface="Times New Roman" panose="02020603050405020304" pitchFamily="18" charset="0"/>
              </a:rPr>
              <a:t> </a:t>
            </a:r>
            <a:r>
              <a:rPr sz="1950" dirty="0">
                <a:solidFill>
                  <a:srgbClr val="15203E"/>
                </a:solidFill>
                <a:latin typeface="Times New Roman" panose="02020603050405020304" pitchFamily="18" charset="0"/>
                <a:cs typeface="Times New Roman" panose="02020603050405020304" pitchFamily="18" charset="0"/>
              </a:rPr>
              <a:t>composition</a:t>
            </a:r>
            <a:r>
              <a:rPr sz="1950" spc="5" dirty="0">
                <a:solidFill>
                  <a:srgbClr val="15203E"/>
                </a:solidFill>
                <a:latin typeface="Times New Roman" panose="02020603050405020304" pitchFamily="18" charset="0"/>
                <a:cs typeface="Times New Roman" panose="02020603050405020304" pitchFamily="18" charset="0"/>
              </a:rPr>
              <a:t> </a:t>
            </a:r>
            <a:r>
              <a:rPr sz="1950" spc="20" dirty="0">
                <a:solidFill>
                  <a:srgbClr val="15203E"/>
                </a:solidFill>
                <a:latin typeface="Times New Roman" panose="02020603050405020304" pitchFamily="18" charset="0"/>
                <a:cs typeface="Times New Roman" panose="02020603050405020304" pitchFamily="18" charset="0"/>
              </a:rPr>
              <a:t>and</a:t>
            </a:r>
            <a:r>
              <a:rPr sz="1950" spc="2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road </a:t>
            </a:r>
            <a:r>
              <a:rPr sz="1950" spc="-53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conditions.</a:t>
            </a:r>
            <a:endParaRPr sz="1950" dirty="0">
              <a:latin typeface="Times New Roman" panose="02020603050405020304" pitchFamily="18" charset="0"/>
              <a:cs typeface="Times New Roman" panose="02020603050405020304" pitchFamily="18" charset="0"/>
            </a:endParaRPr>
          </a:p>
        </p:txBody>
      </p:sp>
      <p:sp>
        <p:nvSpPr>
          <p:cNvPr id="7" name="object 7"/>
          <p:cNvSpPr txBox="1"/>
          <p:nvPr/>
        </p:nvSpPr>
        <p:spPr>
          <a:xfrm>
            <a:off x="9962133" y="3064510"/>
            <a:ext cx="3754120" cy="2159000"/>
          </a:xfrm>
          <a:prstGeom prst="rect">
            <a:avLst/>
          </a:prstGeom>
        </p:spPr>
        <p:txBody>
          <a:bodyPr vert="horz" wrap="square" lIns="0" tIns="15875" rIns="0" bIns="0" rtlCol="0">
            <a:spAutoFit/>
          </a:bodyPr>
          <a:lstStyle/>
          <a:p>
            <a:pPr marL="12700" algn="just">
              <a:lnSpc>
                <a:spcPct val="100000"/>
              </a:lnSpc>
              <a:spcBef>
                <a:spcPts val="125"/>
              </a:spcBef>
            </a:pPr>
            <a:r>
              <a:rPr sz="2400" b="1" spc="-25" dirty="0">
                <a:solidFill>
                  <a:srgbClr val="FF0000"/>
                </a:solidFill>
                <a:latin typeface="Times New Roman" panose="02020603050405020304" pitchFamily="18" charset="0"/>
                <a:cs typeface="Times New Roman" panose="02020603050405020304" pitchFamily="18" charset="0"/>
              </a:rPr>
              <a:t>Tyre</a:t>
            </a:r>
            <a:r>
              <a:rPr sz="2400" b="1" spc="10" dirty="0">
                <a:solidFill>
                  <a:srgbClr val="FF0000"/>
                </a:solidFill>
                <a:latin typeface="Times New Roman" panose="02020603050405020304" pitchFamily="18" charset="0"/>
                <a:cs typeface="Times New Roman" panose="02020603050405020304" pitchFamily="18" charset="0"/>
              </a:rPr>
              <a:t> </a:t>
            </a:r>
            <a:r>
              <a:rPr sz="2400" b="1" spc="-10" dirty="0">
                <a:solidFill>
                  <a:srgbClr val="FF0000"/>
                </a:solidFill>
                <a:latin typeface="Times New Roman" panose="02020603050405020304" pitchFamily="18" charset="0"/>
                <a:cs typeface="Times New Roman" panose="02020603050405020304" pitchFamily="18" charset="0"/>
              </a:rPr>
              <a:t>Modeling</a:t>
            </a:r>
            <a:endParaRPr sz="2400" b="1" dirty="0">
              <a:latin typeface="Times New Roman" panose="02020603050405020304" pitchFamily="18" charset="0"/>
              <a:cs typeface="Times New Roman" panose="02020603050405020304" pitchFamily="18" charset="0"/>
            </a:endParaRPr>
          </a:p>
          <a:p>
            <a:pPr marL="12700" marR="5080" algn="just">
              <a:lnSpc>
                <a:spcPct val="132400"/>
              </a:lnSpc>
              <a:spcBef>
                <a:spcPts val="1500"/>
              </a:spcBef>
            </a:pPr>
            <a:r>
              <a:rPr sz="1950" spc="5" dirty="0">
                <a:solidFill>
                  <a:srgbClr val="15203E"/>
                </a:solidFill>
                <a:latin typeface="Times New Roman" panose="02020603050405020304" pitchFamily="18" charset="0"/>
                <a:cs typeface="Times New Roman" panose="02020603050405020304" pitchFamily="18" charset="0"/>
              </a:rPr>
              <a:t>Mathematical </a:t>
            </a:r>
            <a:r>
              <a:rPr sz="1950" spc="10" dirty="0">
                <a:solidFill>
                  <a:srgbClr val="15203E"/>
                </a:solidFill>
                <a:latin typeface="Times New Roman" panose="02020603050405020304" pitchFamily="18" charset="0"/>
                <a:cs typeface="Times New Roman" panose="02020603050405020304" pitchFamily="18" charset="0"/>
              </a:rPr>
              <a:t> </a:t>
            </a:r>
            <a:r>
              <a:rPr sz="1950" dirty="0">
                <a:solidFill>
                  <a:srgbClr val="15203E"/>
                </a:solidFill>
                <a:latin typeface="Times New Roman" panose="02020603050405020304" pitchFamily="18" charset="0"/>
                <a:cs typeface="Times New Roman" panose="02020603050405020304" pitchFamily="18" charset="0"/>
              </a:rPr>
              <a:t>models</a:t>
            </a:r>
            <a:r>
              <a:rPr sz="1950" spc="550" dirty="0">
                <a:solidFill>
                  <a:srgbClr val="15203E"/>
                </a:solidFill>
                <a:latin typeface="Times New Roman" panose="02020603050405020304" pitchFamily="18" charset="0"/>
                <a:cs typeface="Times New Roman" panose="02020603050405020304" pitchFamily="18" charset="0"/>
              </a:rPr>
              <a:t> </a:t>
            </a:r>
            <a:r>
              <a:rPr sz="1950" spc="-15" dirty="0">
                <a:solidFill>
                  <a:srgbClr val="15203E"/>
                </a:solidFill>
                <a:latin typeface="Times New Roman" panose="02020603050405020304" pitchFamily="18" charset="0"/>
                <a:cs typeface="Times New Roman" panose="02020603050405020304" pitchFamily="18" charset="0"/>
              </a:rPr>
              <a:t>that </a:t>
            </a:r>
            <a:r>
              <a:rPr sz="1950" spc="-535" dirty="0">
                <a:solidFill>
                  <a:srgbClr val="15203E"/>
                </a:solidFill>
                <a:latin typeface="Times New Roman" panose="02020603050405020304" pitchFamily="18" charset="0"/>
                <a:cs typeface="Times New Roman" panose="02020603050405020304" pitchFamily="18" charset="0"/>
              </a:rPr>
              <a:t> </a:t>
            </a:r>
            <a:r>
              <a:rPr sz="1950" spc="-5" dirty="0">
                <a:solidFill>
                  <a:srgbClr val="15203E"/>
                </a:solidFill>
                <a:latin typeface="Times New Roman" panose="02020603050405020304" pitchFamily="18" charset="0"/>
                <a:cs typeface="Times New Roman" panose="02020603050405020304" pitchFamily="18" charset="0"/>
              </a:rPr>
              <a:t>capture </a:t>
            </a:r>
            <a:r>
              <a:rPr sz="1950" spc="-40" dirty="0">
                <a:solidFill>
                  <a:srgbClr val="15203E"/>
                </a:solidFill>
                <a:latin typeface="Times New Roman" panose="02020603050405020304" pitchFamily="18" charset="0"/>
                <a:cs typeface="Times New Roman" panose="02020603050405020304" pitchFamily="18" charset="0"/>
              </a:rPr>
              <a:t>the </a:t>
            </a:r>
            <a:r>
              <a:rPr sz="1950" spc="5" dirty="0">
                <a:solidFill>
                  <a:srgbClr val="15203E"/>
                </a:solidFill>
                <a:latin typeface="Times New Roman" panose="02020603050405020304" pitchFamily="18" charset="0"/>
                <a:cs typeface="Times New Roman" panose="02020603050405020304" pitchFamily="18" charset="0"/>
              </a:rPr>
              <a:t>nonlinear </a:t>
            </a:r>
            <a:r>
              <a:rPr sz="1950" spc="-5" dirty="0">
                <a:solidFill>
                  <a:srgbClr val="15203E"/>
                </a:solidFill>
                <a:latin typeface="Times New Roman" panose="02020603050405020304" pitchFamily="18" charset="0"/>
                <a:cs typeface="Times New Roman" panose="02020603050405020304" pitchFamily="18" charset="0"/>
              </a:rPr>
              <a:t>behavior </a:t>
            </a:r>
            <a:r>
              <a:rPr sz="1950" spc="-15" dirty="0">
                <a:solidFill>
                  <a:srgbClr val="15203E"/>
                </a:solidFill>
                <a:latin typeface="Times New Roman" panose="02020603050405020304" pitchFamily="18" charset="0"/>
                <a:cs typeface="Times New Roman" panose="02020603050405020304" pitchFamily="18" charset="0"/>
              </a:rPr>
              <a:t>of </a:t>
            </a:r>
            <a:r>
              <a:rPr sz="1950" spc="-10" dirty="0">
                <a:solidFill>
                  <a:srgbClr val="15203E"/>
                </a:solidFill>
                <a:latin typeface="Times New Roman" panose="02020603050405020304" pitchFamily="18" charset="0"/>
                <a:cs typeface="Times New Roman" panose="02020603050405020304" pitchFamily="18" charset="0"/>
              </a:rPr>
              <a:t> </a:t>
            </a:r>
            <a:r>
              <a:rPr sz="1950" spc="20" dirty="0">
                <a:solidFill>
                  <a:srgbClr val="15203E"/>
                </a:solidFill>
                <a:latin typeface="Times New Roman" panose="02020603050405020304" pitchFamily="18" charset="0"/>
                <a:cs typeface="Times New Roman" panose="02020603050405020304" pitchFamily="18" charset="0"/>
              </a:rPr>
              <a:t>tyres,</a:t>
            </a:r>
            <a:r>
              <a:rPr sz="1950" spc="25" dirty="0">
                <a:solidFill>
                  <a:srgbClr val="15203E"/>
                </a:solidFill>
                <a:latin typeface="Times New Roman" panose="02020603050405020304" pitchFamily="18" charset="0"/>
                <a:cs typeface="Times New Roman" panose="02020603050405020304" pitchFamily="18" charset="0"/>
              </a:rPr>
              <a:t> </a:t>
            </a:r>
            <a:r>
              <a:rPr sz="1950" dirty="0">
                <a:solidFill>
                  <a:srgbClr val="15203E"/>
                </a:solidFill>
                <a:latin typeface="Times New Roman" panose="02020603050405020304" pitchFamily="18" charset="0"/>
                <a:cs typeface="Times New Roman" panose="02020603050405020304" pitchFamily="18" charset="0"/>
              </a:rPr>
              <a:t>enabling</a:t>
            </a:r>
            <a:r>
              <a:rPr sz="1950" spc="5" dirty="0">
                <a:solidFill>
                  <a:srgbClr val="15203E"/>
                </a:solidFill>
                <a:latin typeface="Times New Roman" panose="02020603050405020304" pitchFamily="18" charset="0"/>
                <a:cs typeface="Times New Roman" panose="02020603050405020304" pitchFamily="18" charset="0"/>
              </a:rPr>
              <a:t> </a:t>
            </a:r>
            <a:r>
              <a:rPr sz="1950" spc="25" dirty="0">
                <a:solidFill>
                  <a:srgbClr val="15203E"/>
                </a:solidFill>
                <a:latin typeface="Times New Roman" panose="02020603050405020304" pitchFamily="18" charset="0"/>
                <a:cs typeface="Times New Roman" panose="02020603050405020304" pitchFamily="18" charset="0"/>
              </a:rPr>
              <a:t>accurate </a:t>
            </a:r>
            <a:r>
              <a:rPr sz="1950" spc="30" dirty="0">
                <a:solidFill>
                  <a:srgbClr val="15203E"/>
                </a:solidFill>
                <a:latin typeface="Times New Roman" panose="02020603050405020304" pitchFamily="18" charset="0"/>
                <a:cs typeface="Times New Roman" panose="02020603050405020304" pitchFamily="18" charset="0"/>
              </a:rPr>
              <a:t> </a:t>
            </a:r>
            <a:r>
              <a:rPr sz="1950" spc="10" dirty="0">
                <a:solidFill>
                  <a:srgbClr val="15203E"/>
                </a:solidFill>
                <a:latin typeface="Times New Roman" panose="02020603050405020304" pitchFamily="18" charset="0"/>
                <a:cs typeface="Times New Roman" panose="02020603050405020304" pitchFamily="18" charset="0"/>
              </a:rPr>
              <a:t>simulations</a:t>
            </a:r>
            <a:r>
              <a:rPr sz="1950" spc="110" dirty="0">
                <a:solidFill>
                  <a:srgbClr val="15203E"/>
                </a:solidFill>
                <a:latin typeface="Times New Roman" panose="02020603050405020304" pitchFamily="18" charset="0"/>
                <a:cs typeface="Times New Roman" panose="02020603050405020304" pitchFamily="18" charset="0"/>
              </a:rPr>
              <a:t> </a:t>
            </a:r>
            <a:r>
              <a:rPr sz="1950" spc="20" dirty="0">
                <a:solidFill>
                  <a:srgbClr val="15203E"/>
                </a:solidFill>
                <a:latin typeface="Times New Roman" panose="02020603050405020304" pitchFamily="18" charset="0"/>
                <a:cs typeface="Times New Roman" panose="02020603050405020304" pitchFamily="18" charset="0"/>
              </a:rPr>
              <a:t>and</a:t>
            </a:r>
            <a:r>
              <a:rPr sz="1950" spc="-10" dirty="0">
                <a:solidFill>
                  <a:srgbClr val="15203E"/>
                </a:solidFill>
                <a:latin typeface="Times New Roman" panose="02020603050405020304" pitchFamily="18" charset="0"/>
                <a:cs typeface="Times New Roman" panose="02020603050405020304" pitchFamily="18" charset="0"/>
              </a:rPr>
              <a:t> </a:t>
            </a:r>
            <a:r>
              <a:rPr sz="1950" spc="50" dirty="0">
                <a:solidFill>
                  <a:srgbClr val="15203E"/>
                </a:solidFill>
                <a:latin typeface="Times New Roman" panose="02020603050405020304" pitchFamily="18" charset="0"/>
                <a:cs typeface="Times New Roman" panose="02020603050405020304" pitchFamily="18" charset="0"/>
              </a:rPr>
              <a:t>analysis.</a:t>
            </a:r>
            <a:endParaRPr sz="1950" dirty="0">
              <a:latin typeface="Times New Roman" panose="02020603050405020304" pitchFamily="18" charset="0"/>
              <a:cs typeface="Times New Roman" panose="02020603050405020304" pitchFamily="18" charset="0"/>
            </a:endParaRPr>
          </a:p>
        </p:txBody>
      </p:sp>
      <p:grpSp>
        <p:nvGrpSpPr>
          <p:cNvPr id="8" name="object 8"/>
          <p:cNvGrpSpPr/>
          <p:nvPr/>
        </p:nvGrpSpPr>
        <p:grpSpPr>
          <a:xfrm>
            <a:off x="0" y="1383728"/>
            <a:ext cx="5739130" cy="6845934"/>
            <a:chOff x="0" y="1383728"/>
            <a:chExt cx="5739130" cy="6845934"/>
          </a:xfrm>
        </p:grpSpPr>
        <p:pic>
          <p:nvPicPr>
            <p:cNvPr id="9" name="object 9"/>
            <p:cNvPicPr/>
            <p:nvPr/>
          </p:nvPicPr>
          <p:blipFill>
            <a:blip r:embed="rId3" cstate="print"/>
            <a:stretch>
              <a:fillRect/>
            </a:stretch>
          </p:blipFill>
          <p:spPr>
            <a:xfrm>
              <a:off x="0" y="1383728"/>
              <a:ext cx="5738621" cy="6845867"/>
            </a:xfrm>
            <a:prstGeom prst="rect">
              <a:avLst/>
            </a:prstGeom>
          </p:spPr>
        </p:pic>
        <p:pic>
          <p:nvPicPr>
            <p:cNvPr id="10" name="object 10"/>
            <p:cNvPicPr/>
            <p:nvPr/>
          </p:nvPicPr>
          <p:blipFill>
            <a:blip r:embed="rId4" cstate="print"/>
            <a:stretch>
              <a:fillRect/>
            </a:stretch>
          </p:blipFill>
          <p:spPr>
            <a:xfrm>
              <a:off x="0" y="1581910"/>
              <a:ext cx="5364480" cy="6647685"/>
            </a:xfrm>
            <a:prstGeom prst="rect">
              <a:avLst/>
            </a:prstGeom>
          </p:spPr>
        </p:pic>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sp>
          <p:nvSpPr>
            <p:cNvPr id="4" name="object 4"/>
            <p:cNvSpPr/>
            <p:nvPr/>
          </p:nvSpPr>
          <p:spPr>
            <a:xfrm>
              <a:off x="1761744" y="2279904"/>
              <a:ext cx="6059805" cy="2700655"/>
            </a:xfrm>
            <a:custGeom>
              <a:avLst/>
              <a:gdLst/>
              <a:ahLst/>
              <a:cxnLst/>
              <a:rect l="l" t="t" r="r" b="b"/>
              <a:pathLst>
                <a:path w="6059805" h="2700654">
                  <a:moveTo>
                    <a:pt x="5992749" y="0"/>
                  </a:moveTo>
                  <a:lnTo>
                    <a:pt x="66675" y="0"/>
                  </a:lnTo>
                  <a:lnTo>
                    <a:pt x="40719" y="5238"/>
                  </a:lnTo>
                  <a:lnTo>
                    <a:pt x="19526" y="19526"/>
                  </a:lnTo>
                  <a:lnTo>
                    <a:pt x="5238" y="40719"/>
                  </a:lnTo>
                  <a:lnTo>
                    <a:pt x="0" y="66675"/>
                  </a:lnTo>
                  <a:lnTo>
                    <a:pt x="0" y="2633853"/>
                  </a:lnTo>
                  <a:lnTo>
                    <a:pt x="5238" y="2659808"/>
                  </a:lnTo>
                  <a:lnTo>
                    <a:pt x="19526" y="2681001"/>
                  </a:lnTo>
                  <a:lnTo>
                    <a:pt x="40719" y="2695289"/>
                  </a:lnTo>
                  <a:lnTo>
                    <a:pt x="66675" y="2700528"/>
                  </a:lnTo>
                  <a:lnTo>
                    <a:pt x="5992749" y="2700528"/>
                  </a:lnTo>
                  <a:lnTo>
                    <a:pt x="6018704" y="2695289"/>
                  </a:lnTo>
                  <a:lnTo>
                    <a:pt x="6039897" y="2681001"/>
                  </a:lnTo>
                  <a:lnTo>
                    <a:pt x="6054185" y="2659808"/>
                  </a:lnTo>
                  <a:lnTo>
                    <a:pt x="6059424" y="2633853"/>
                  </a:lnTo>
                  <a:lnTo>
                    <a:pt x="6059424" y="66675"/>
                  </a:lnTo>
                  <a:lnTo>
                    <a:pt x="6054185" y="40719"/>
                  </a:lnTo>
                  <a:lnTo>
                    <a:pt x="6039897" y="19526"/>
                  </a:lnTo>
                  <a:lnTo>
                    <a:pt x="6018704" y="5238"/>
                  </a:lnTo>
                  <a:lnTo>
                    <a:pt x="5992749" y="0"/>
                  </a:lnTo>
                  <a:close/>
                </a:path>
              </a:pathLst>
            </a:custGeom>
            <a:solidFill>
              <a:srgbClr val="F6E9D4"/>
            </a:solidFill>
          </p:spPr>
          <p:txBody>
            <a:bodyPr wrap="square" lIns="0" tIns="0" rIns="0" bIns="0" rtlCol="0"/>
            <a:lstStyle/>
            <a:p>
              <a:endParaRPr/>
            </a:p>
          </p:txBody>
        </p:sp>
      </p:grpSp>
      <p:sp>
        <p:nvSpPr>
          <p:cNvPr id="5" name="object 5"/>
          <p:cNvSpPr txBox="1">
            <a:spLocks noGrp="1"/>
          </p:cNvSpPr>
          <p:nvPr>
            <p:ph type="title"/>
          </p:nvPr>
        </p:nvSpPr>
        <p:spPr>
          <a:xfrm>
            <a:off x="1839214" y="613361"/>
            <a:ext cx="5360035" cy="1424305"/>
          </a:xfrm>
          <a:prstGeom prst="rect">
            <a:avLst/>
          </a:prstGeom>
        </p:spPr>
        <p:txBody>
          <a:bodyPr vert="horz" wrap="square" lIns="0" tIns="134620" rIns="0" bIns="0" rtlCol="0">
            <a:spAutoFit/>
          </a:bodyPr>
          <a:lstStyle/>
          <a:p>
            <a:pPr marL="12700">
              <a:lnSpc>
                <a:spcPct val="100000"/>
              </a:lnSpc>
              <a:spcBef>
                <a:spcPts val="1060"/>
              </a:spcBef>
            </a:pPr>
            <a:r>
              <a:rPr sz="4400" spc="-10" dirty="0"/>
              <a:t>TYRE RETREADING</a:t>
            </a:r>
            <a:endParaRPr sz="4400" dirty="0"/>
          </a:p>
          <a:p>
            <a:pPr marL="274955">
              <a:lnSpc>
                <a:spcPct val="100000"/>
              </a:lnSpc>
              <a:spcBef>
                <a:spcPts val="750"/>
              </a:spcBef>
            </a:pPr>
            <a:r>
              <a:rPr sz="3350" b="0" spc="-5" dirty="0">
                <a:solidFill>
                  <a:srgbClr val="FF0000"/>
                </a:solidFill>
                <a:latin typeface="Arial MT"/>
                <a:cs typeface="Arial MT"/>
              </a:rPr>
              <a:t>Environmentally</a:t>
            </a:r>
            <a:r>
              <a:rPr sz="3350" b="0" spc="15" dirty="0">
                <a:solidFill>
                  <a:srgbClr val="FF0000"/>
                </a:solidFill>
                <a:latin typeface="Arial MT"/>
                <a:cs typeface="Arial MT"/>
              </a:rPr>
              <a:t> </a:t>
            </a:r>
            <a:r>
              <a:rPr sz="3350" b="0" spc="10" dirty="0">
                <a:solidFill>
                  <a:srgbClr val="FF0000"/>
                </a:solidFill>
                <a:latin typeface="Arial MT"/>
                <a:cs typeface="Arial MT"/>
              </a:rPr>
              <a:t>friendly</a:t>
            </a:r>
            <a:endParaRPr sz="3350" dirty="0">
              <a:latin typeface="Arial MT"/>
              <a:cs typeface="Arial MT"/>
            </a:endParaRPr>
          </a:p>
        </p:txBody>
      </p:sp>
      <p:sp>
        <p:nvSpPr>
          <p:cNvPr id="6" name="object 6"/>
          <p:cNvSpPr/>
          <p:nvPr/>
        </p:nvSpPr>
        <p:spPr>
          <a:xfrm>
            <a:off x="1816607" y="4980432"/>
            <a:ext cx="6062980" cy="2700655"/>
          </a:xfrm>
          <a:custGeom>
            <a:avLst/>
            <a:gdLst/>
            <a:ahLst/>
            <a:cxnLst/>
            <a:rect l="l" t="t" r="r" b="b"/>
            <a:pathLst>
              <a:path w="6062980" h="2700654">
                <a:moveTo>
                  <a:pt x="5995797" y="0"/>
                </a:moveTo>
                <a:lnTo>
                  <a:pt x="66675" y="0"/>
                </a:lnTo>
                <a:lnTo>
                  <a:pt x="40719" y="5238"/>
                </a:lnTo>
                <a:lnTo>
                  <a:pt x="19526" y="19526"/>
                </a:lnTo>
                <a:lnTo>
                  <a:pt x="5238" y="40719"/>
                </a:lnTo>
                <a:lnTo>
                  <a:pt x="0" y="66675"/>
                </a:lnTo>
                <a:lnTo>
                  <a:pt x="0" y="2633903"/>
                </a:lnTo>
                <a:lnTo>
                  <a:pt x="5238" y="2659835"/>
                </a:lnTo>
                <a:lnTo>
                  <a:pt x="19526" y="2681012"/>
                </a:lnTo>
                <a:lnTo>
                  <a:pt x="40719" y="2695291"/>
                </a:lnTo>
                <a:lnTo>
                  <a:pt x="66675" y="2700528"/>
                </a:lnTo>
                <a:lnTo>
                  <a:pt x="5995797" y="2700528"/>
                </a:lnTo>
                <a:lnTo>
                  <a:pt x="6021752" y="2695291"/>
                </a:lnTo>
                <a:lnTo>
                  <a:pt x="6042945" y="2681012"/>
                </a:lnTo>
                <a:lnTo>
                  <a:pt x="6057233" y="2659835"/>
                </a:lnTo>
                <a:lnTo>
                  <a:pt x="6062472" y="2633903"/>
                </a:lnTo>
                <a:lnTo>
                  <a:pt x="6062472" y="66675"/>
                </a:lnTo>
                <a:lnTo>
                  <a:pt x="6057233" y="40719"/>
                </a:lnTo>
                <a:lnTo>
                  <a:pt x="6042945" y="19526"/>
                </a:lnTo>
                <a:lnTo>
                  <a:pt x="6021752" y="5238"/>
                </a:lnTo>
                <a:lnTo>
                  <a:pt x="5995797" y="0"/>
                </a:lnTo>
                <a:close/>
              </a:path>
            </a:pathLst>
          </a:custGeom>
          <a:solidFill>
            <a:srgbClr val="F6E9D4"/>
          </a:solidFill>
        </p:spPr>
        <p:txBody>
          <a:bodyPr wrap="square" lIns="0" tIns="0" rIns="0" bIns="0" rtlCol="0"/>
          <a:lstStyle/>
          <a:p>
            <a:endParaRPr/>
          </a:p>
        </p:txBody>
      </p:sp>
      <p:sp>
        <p:nvSpPr>
          <p:cNvPr id="7" name="object 7"/>
          <p:cNvSpPr txBox="1"/>
          <p:nvPr/>
        </p:nvSpPr>
        <p:spPr>
          <a:xfrm>
            <a:off x="2096977" y="2384734"/>
            <a:ext cx="5708650" cy="5294078"/>
          </a:xfrm>
          <a:prstGeom prst="rect">
            <a:avLst/>
          </a:prstGeom>
        </p:spPr>
        <p:txBody>
          <a:bodyPr vert="horz" wrap="square" lIns="0" tIns="24765" rIns="0" bIns="0" rtlCol="0">
            <a:spAutoFit/>
          </a:bodyPr>
          <a:lstStyle/>
          <a:p>
            <a:pPr marL="12700" marR="5080" algn="just">
              <a:lnSpc>
                <a:spcPct val="96700"/>
              </a:lnSpc>
              <a:spcBef>
                <a:spcPts val="195"/>
              </a:spcBef>
            </a:pPr>
            <a:r>
              <a:rPr sz="2400" spc="10" dirty="0">
                <a:solidFill>
                  <a:srgbClr val="39362F"/>
                </a:solidFill>
                <a:latin typeface="Times New Roman" panose="02020603050405020304" pitchFamily="18" charset="0"/>
                <a:cs typeface="Times New Roman" panose="02020603050405020304" pitchFamily="18" charset="0"/>
              </a:rPr>
              <a:t>Tyre</a:t>
            </a:r>
            <a:r>
              <a:rPr sz="2400" spc="1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retreading</a:t>
            </a:r>
            <a:r>
              <a:rPr sz="2400" spc="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is</a:t>
            </a:r>
            <a:r>
              <a:rPr sz="2400" spc="-5"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the</a:t>
            </a:r>
            <a:r>
              <a:rPr sz="2400" spc="610"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process</a:t>
            </a:r>
            <a:r>
              <a:rPr sz="2400" spc="740" dirty="0">
                <a:solidFill>
                  <a:srgbClr val="39362F"/>
                </a:solidFill>
                <a:latin typeface="Times New Roman" panose="02020603050405020304" pitchFamily="18" charset="0"/>
                <a:cs typeface="Times New Roman" panose="02020603050405020304" pitchFamily="18" charset="0"/>
              </a:rPr>
              <a:t> </a:t>
            </a:r>
            <a:r>
              <a:rPr sz="2400" spc="-85" dirty="0">
                <a:solidFill>
                  <a:srgbClr val="39362F"/>
                </a:solidFill>
                <a:latin typeface="Times New Roman" panose="02020603050405020304" pitchFamily="18" charset="0"/>
                <a:cs typeface="Times New Roman" panose="02020603050405020304" pitchFamily="18" charset="0"/>
              </a:rPr>
              <a:t>of </a:t>
            </a:r>
            <a:r>
              <a:rPr sz="2400" spc="-80"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replacing </a:t>
            </a:r>
            <a:r>
              <a:rPr sz="2400" spc="-35" dirty="0">
                <a:solidFill>
                  <a:srgbClr val="39362F"/>
                </a:solidFill>
                <a:latin typeface="Times New Roman" panose="02020603050405020304" pitchFamily="18" charset="0"/>
                <a:cs typeface="Times New Roman" panose="02020603050405020304" pitchFamily="18" charset="0"/>
              </a:rPr>
              <a:t>the </a:t>
            </a:r>
            <a:r>
              <a:rPr sz="2400" spc="10" dirty="0">
                <a:solidFill>
                  <a:srgbClr val="39362F"/>
                </a:solidFill>
                <a:latin typeface="Times New Roman" panose="02020603050405020304" pitchFamily="18" charset="0"/>
                <a:cs typeface="Times New Roman" panose="02020603050405020304" pitchFamily="18" charset="0"/>
              </a:rPr>
              <a:t>tread </a:t>
            </a:r>
            <a:r>
              <a:rPr sz="2400" spc="-35" dirty="0">
                <a:solidFill>
                  <a:srgbClr val="39362F"/>
                </a:solidFill>
                <a:latin typeface="Times New Roman" panose="02020603050405020304" pitchFamily="18" charset="0"/>
                <a:cs typeface="Times New Roman" panose="02020603050405020304" pitchFamily="18" charset="0"/>
              </a:rPr>
              <a:t>on </a:t>
            </a:r>
            <a:r>
              <a:rPr sz="2400" spc="-25" dirty="0">
                <a:solidFill>
                  <a:srgbClr val="39362F"/>
                </a:solidFill>
                <a:latin typeface="Times New Roman" panose="02020603050405020304" pitchFamily="18" charset="0"/>
                <a:cs typeface="Times New Roman" panose="02020603050405020304" pitchFamily="18" charset="0"/>
              </a:rPr>
              <a:t>worn </a:t>
            </a:r>
            <a:r>
              <a:rPr sz="2400" spc="30" dirty="0">
                <a:solidFill>
                  <a:srgbClr val="39362F"/>
                </a:solidFill>
                <a:latin typeface="Times New Roman" panose="02020603050405020304" pitchFamily="18" charset="0"/>
                <a:cs typeface="Times New Roman" panose="02020603050405020304" pitchFamily="18" charset="0"/>
              </a:rPr>
              <a:t>tyres, </a:t>
            </a:r>
            <a:r>
              <a:rPr sz="2400" spc="-10" dirty="0">
                <a:solidFill>
                  <a:srgbClr val="39362F"/>
                </a:solidFill>
                <a:latin typeface="Times New Roman" panose="02020603050405020304" pitchFamily="18" charset="0"/>
                <a:cs typeface="Times New Roman" panose="02020603050405020304" pitchFamily="18" charset="0"/>
              </a:rPr>
              <a:t>giving </a:t>
            </a:r>
            <a:r>
              <a:rPr sz="2400" spc="-5"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them</a:t>
            </a:r>
            <a:r>
              <a:rPr sz="2400" spc="-1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a:t>
            </a:r>
            <a:r>
              <a:rPr sz="2400" spc="5" dirty="0">
                <a:solidFill>
                  <a:srgbClr val="39362F"/>
                </a:solidFill>
                <a:latin typeface="Times New Roman" panose="02020603050405020304" pitchFamily="18" charset="0"/>
                <a:cs typeface="Times New Roman" panose="02020603050405020304" pitchFamily="18" charset="0"/>
              </a:rPr>
              <a:t> </a:t>
            </a:r>
            <a:r>
              <a:rPr sz="2400" spc="45" dirty="0">
                <a:solidFill>
                  <a:srgbClr val="39362F"/>
                </a:solidFill>
                <a:latin typeface="Times New Roman" panose="02020603050405020304" pitchFamily="18" charset="0"/>
                <a:cs typeface="Times New Roman" panose="02020603050405020304" pitchFamily="18" charset="0"/>
              </a:rPr>
              <a:t>second</a:t>
            </a:r>
            <a:r>
              <a:rPr sz="2400" spc="5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life.</a:t>
            </a:r>
            <a:r>
              <a:rPr sz="2400" spc="5" dirty="0">
                <a:solidFill>
                  <a:srgbClr val="39362F"/>
                </a:solidFill>
                <a:latin typeface="Times New Roman" panose="02020603050405020304" pitchFamily="18" charset="0"/>
                <a:cs typeface="Times New Roman" panose="02020603050405020304" pitchFamily="18" charset="0"/>
              </a:rPr>
              <a:t> </a:t>
            </a:r>
            <a:r>
              <a:rPr sz="2400" spc="50" dirty="0">
                <a:solidFill>
                  <a:srgbClr val="39362F"/>
                </a:solidFill>
                <a:latin typeface="Times New Roman" panose="02020603050405020304" pitchFamily="18" charset="0"/>
                <a:cs typeface="Times New Roman" panose="02020603050405020304" pitchFamily="18" charset="0"/>
              </a:rPr>
              <a:t>This</a:t>
            </a:r>
            <a:r>
              <a:rPr sz="2400" spc="5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practice</a:t>
            </a:r>
            <a:r>
              <a:rPr sz="2400" spc="10"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is </a:t>
            </a:r>
            <a:r>
              <a:rPr sz="2400" spc="-1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environmentally </a:t>
            </a:r>
            <a:r>
              <a:rPr sz="2400" spc="-15" dirty="0">
                <a:solidFill>
                  <a:srgbClr val="39362F"/>
                </a:solidFill>
                <a:latin typeface="Times New Roman" panose="02020603050405020304" pitchFamily="18" charset="0"/>
                <a:cs typeface="Times New Roman" panose="02020603050405020304" pitchFamily="18" charset="0"/>
              </a:rPr>
              <a:t>friendly </a:t>
            </a:r>
            <a:r>
              <a:rPr sz="2400" spc="55" dirty="0">
                <a:solidFill>
                  <a:srgbClr val="39362F"/>
                </a:solidFill>
                <a:latin typeface="Times New Roman" panose="02020603050405020304" pitchFamily="18" charset="0"/>
                <a:cs typeface="Times New Roman" panose="02020603050405020304" pitchFamily="18" charset="0"/>
              </a:rPr>
              <a:t>as </a:t>
            </a:r>
            <a:r>
              <a:rPr sz="2400" spc="-10" dirty="0">
                <a:solidFill>
                  <a:srgbClr val="39362F"/>
                </a:solidFill>
                <a:latin typeface="Times New Roman" panose="02020603050405020304" pitchFamily="18" charset="0"/>
                <a:cs typeface="Times New Roman" panose="02020603050405020304" pitchFamily="18" charset="0"/>
              </a:rPr>
              <a:t>it </a:t>
            </a:r>
            <a:r>
              <a:rPr sz="2400" spc="15" dirty="0">
                <a:solidFill>
                  <a:srgbClr val="39362F"/>
                </a:solidFill>
                <a:latin typeface="Times New Roman" panose="02020603050405020304" pitchFamily="18" charset="0"/>
                <a:cs typeface="Times New Roman" panose="02020603050405020304" pitchFamily="18" charset="0"/>
              </a:rPr>
              <a:t>reduces </a:t>
            </a:r>
            <a:r>
              <a:rPr sz="2400" spc="-35" dirty="0">
                <a:solidFill>
                  <a:srgbClr val="39362F"/>
                </a:solidFill>
                <a:latin typeface="Times New Roman" panose="02020603050405020304" pitchFamily="18" charset="0"/>
                <a:cs typeface="Times New Roman" panose="02020603050405020304" pitchFamily="18" charset="0"/>
              </a:rPr>
              <a:t>the </a:t>
            </a:r>
            <a:r>
              <a:rPr sz="2400" spc="-3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number </a:t>
            </a:r>
            <a:r>
              <a:rPr sz="2400" spc="-45" dirty="0">
                <a:solidFill>
                  <a:srgbClr val="39362F"/>
                </a:solidFill>
                <a:latin typeface="Times New Roman" panose="02020603050405020304" pitchFamily="18" charset="0"/>
                <a:cs typeface="Times New Roman" panose="02020603050405020304" pitchFamily="18" charset="0"/>
              </a:rPr>
              <a:t>of </a:t>
            </a:r>
            <a:r>
              <a:rPr sz="2400" spc="-10" dirty="0">
                <a:solidFill>
                  <a:srgbClr val="39362F"/>
                </a:solidFill>
                <a:latin typeface="Times New Roman" panose="02020603050405020304" pitchFamily="18" charset="0"/>
                <a:cs typeface="Times New Roman" panose="02020603050405020304" pitchFamily="18" charset="0"/>
              </a:rPr>
              <a:t>tyres </a:t>
            </a:r>
            <a:r>
              <a:rPr sz="2400" dirty="0">
                <a:solidFill>
                  <a:srgbClr val="39362F"/>
                </a:solidFill>
                <a:latin typeface="Times New Roman" panose="02020603050405020304" pitchFamily="18" charset="0"/>
                <a:cs typeface="Times New Roman" panose="02020603050405020304" pitchFamily="18" charset="0"/>
              </a:rPr>
              <a:t>that </a:t>
            </a:r>
            <a:r>
              <a:rPr sz="2400" spc="30" dirty="0">
                <a:solidFill>
                  <a:srgbClr val="39362F"/>
                </a:solidFill>
                <a:latin typeface="Times New Roman" panose="02020603050405020304" pitchFamily="18" charset="0"/>
                <a:cs typeface="Times New Roman" panose="02020603050405020304" pitchFamily="18" charset="0"/>
              </a:rPr>
              <a:t>need </a:t>
            </a:r>
            <a:r>
              <a:rPr sz="2400" spc="-65" dirty="0">
                <a:solidFill>
                  <a:srgbClr val="39362F"/>
                </a:solidFill>
                <a:latin typeface="Times New Roman" panose="02020603050405020304" pitchFamily="18" charset="0"/>
                <a:cs typeface="Times New Roman" panose="02020603050405020304" pitchFamily="18" charset="0"/>
              </a:rPr>
              <a:t>to </a:t>
            </a:r>
            <a:r>
              <a:rPr sz="2400" spc="-10" dirty="0">
                <a:solidFill>
                  <a:srgbClr val="39362F"/>
                </a:solidFill>
                <a:latin typeface="Times New Roman" panose="02020603050405020304" pitchFamily="18" charset="0"/>
                <a:cs typeface="Times New Roman" panose="02020603050405020304" pitchFamily="18" charset="0"/>
              </a:rPr>
              <a:t>be </a:t>
            </a:r>
            <a:r>
              <a:rPr sz="2400" spc="30" dirty="0">
                <a:solidFill>
                  <a:srgbClr val="39362F"/>
                </a:solidFill>
                <a:latin typeface="Times New Roman" panose="02020603050405020304" pitchFamily="18" charset="0"/>
                <a:cs typeface="Times New Roman" panose="02020603050405020304" pitchFamily="18" charset="0"/>
              </a:rPr>
              <a:t>disposed </a:t>
            </a:r>
            <a:r>
              <a:rPr sz="2400" spc="35" dirty="0">
                <a:solidFill>
                  <a:srgbClr val="39362F"/>
                </a:solidFill>
                <a:latin typeface="Times New Roman" panose="02020603050405020304" pitchFamily="18" charset="0"/>
                <a:cs typeface="Times New Roman" panose="02020603050405020304" pitchFamily="18" charset="0"/>
              </a:rPr>
              <a:t> </a:t>
            </a:r>
            <a:r>
              <a:rPr sz="2400" spc="-40" dirty="0">
                <a:solidFill>
                  <a:srgbClr val="39362F"/>
                </a:solidFill>
                <a:latin typeface="Times New Roman" panose="02020603050405020304" pitchFamily="18" charset="0"/>
                <a:cs typeface="Times New Roman" panose="02020603050405020304" pitchFamily="18" charset="0"/>
              </a:rPr>
              <a:t>off.</a:t>
            </a:r>
            <a:endParaRPr sz="2400" dirty="0">
              <a:latin typeface="Times New Roman" panose="02020603050405020304" pitchFamily="18" charset="0"/>
              <a:cs typeface="Times New Roman" panose="02020603050405020304" pitchFamily="18" charset="0"/>
            </a:endParaRPr>
          </a:p>
          <a:p>
            <a:pPr>
              <a:lnSpc>
                <a:spcPct val="100000"/>
              </a:lnSpc>
              <a:spcBef>
                <a:spcPts val="10"/>
              </a:spcBef>
            </a:pPr>
            <a:endParaRPr sz="3850" dirty="0">
              <a:latin typeface="Times New Roman" panose="02020603050405020304" pitchFamily="18" charset="0"/>
              <a:cs typeface="Times New Roman" panose="02020603050405020304" pitchFamily="18" charset="0"/>
            </a:endParaRPr>
          </a:p>
          <a:p>
            <a:pPr marL="321945">
              <a:lnSpc>
                <a:spcPts val="2845"/>
              </a:lnSpc>
              <a:tabLst>
                <a:tab pos="953135" algn="l"/>
                <a:tab pos="1581150" algn="l"/>
                <a:tab pos="3163570" algn="l"/>
                <a:tab pos="4282440" algn="l"/>
              </a:tabLst>
            </a:pPr>
            <a:r>
              <a:rPr sz="2400" spc="100" dirty="0">
                <a:solidFill>
                  <a:srgbClr val="39362F"/>
                </a:solidFill>
                <a:latin typeface="Times New Roman" panose="02020603050405020304" pitchFamily="18" charset="0"/>
                <a:cs typeface="Times New Roman" panose="02020603050405020304" pitchFamily="18" charset="0"/>
              </a:rPr>
              <a:t>BIS	</a:t>
            </a:r>
            <a:r>
              <a:rPr sz="2400" spc="35" dirty="0">
                <a:solidFill>
                  <a:srgbClr val="39362F"/>
                </a:solidFill>
                <a:latin typeface="Times New Roman" panose="02020603050405020304" pitchFamily="18" charset="0"/>
                <a:cs typeface="Times New Roman" panose="02020603050405020304" pitchFamily="18" charset="0"/>
              </a:rPr>
              <a:t>has	</a:t>
            </a:r>
            <a:r>
              <a:rPr sz="2400" spc="-15" dirty="0">
                <a:solidFill>
                  <a:srgbClr val="39362F"/>
                </a:solidFill>
                <a:latin typeface="Times New Roman" panose="02020603050405020304" pitchFamily="18" charset="0"/>
                <a:cs typeface="Times New Roman" panose="02020603050405020304" pitchFamily="18" charset="0"/>
              </a:rPr>
              <a:t>formulated	</a:t>
            </a:r>
            <a:r>
              <a:rPr sz="2400" spc="65" dirty="0">
                <a:solidFill>
                  <a:srgbClr val="39362F"/>
                </a:solidFill>
                <a:latin typeface="Times New Roman" panose="02020603050405020304" pitchFamily="18" charset="0"/>
                <a:cs typeface="Times New Roman" panose="02020603050405020304" pitchFamily="18" charset="0"/>
              </a:rPr>
              <a:t>several	</a:t>
            </a:r>
            <a:r>
              <a:rPr sz="2400" spc="15" dirty="0">
                <a:solidFill>
                  <a:srgbClr val="39362F"/>
                </a:solidFill>
                <a:latin typeface="Times New Roman" panose="02020603050405020304" pitchFamily="18" charset="0"/>
                <a:cs typeface="Times New Roman" panose="02020603050405020304" pitchFamily="18" charset="0"/>
              </a:rPr>
              <a:t>standards</a:t>
            </a:r>
            <a:endParaRPr sz="2400" dirty="0">
              <a:latin typeface="Times New Roman" panose="02020603050405020304" pitchFamily="18" charset="0"/>
              <a:cs typeface="Times New Roman" panose="02020603050405020304" pitchFamily="18" charset="0"/>
            </a:endParaRPr>
          </a:p>
          <a:p>
            <a:pPr marL="321945">
              <a:lnSpc>
                <a:spcPts val="2795"/>
              </a:lnSpc>
              <a:tabLst>
                <a:tab pos="815975" algn="l"/>
                <a:tab pos="1696720" algn="l"/>
                <a:tab pos="1922780" algn="l"/>
                <a:tab pos="2730500" algn="l"/>
                <a:tab pos="2955925" algn="l"/>
                <a:tab pos="3346450" algn="l"/>
                <a:tab pos="4279265" algn="l"/>
                <a:tab pos="4504690" algn="l"/>
                <a:tab pos="5391785" algn="l"/>
              </a:tabLst>
            </a:pPr>
            <a:r>
              <a:rPr sz="2400" spc="35" dirty="0">
                <a:solidFill>
                  <a:srgbClr val="39362F"/>
                </a:solidFill>
                <a:latin typeface="Times New Roman" panose="02020603050405020304" pitchFamily="18" charset="0"/>
                <a:cs typeface="Times New Roman" panose="02020603050405020304" pitchFamily="18" charset="0"/>
              </a:rPr>
              <a:t>(IS	</a:t>
            </a:r>
            <a:r>
              <a:rPr sz="2400" dirty="0">
                <a:solidFill>
                  <a:srgbClr val="39362F"/>
                </a:solidFill>
                <a:latin typeface="Times New Roman" panose="02020603050405020304" pitchFamily="18" charset="0"/>
                <a:cs typeface="Times New Roman" panose="02020603050405020304" pitchFamily="18" charset="0"/>
              </a:rPr>
              <a:t>13531	:	</a:t>
            </a:r>
            <a:r>
              <a:rPr sz="2400" spc="-5" dirty="0">
                <a:solidFill>
                  <a:srgbClr val="39362F"/>
                </a:solidFill>
                <a:latin typeface="Times New Roman" panose="02020603050405020304" pitchFamily="18" charset="0"/>
                <a:cs typeface="Times New Roman" panose="02020603050405020304" pitchFamily="18" charset="0"/>
              </a:rPr>
              <a:t>2005	</a:t>
            </a:r>
            <a:r>
              <a:rPr sz="2400" dirty="0">
                <a:solidFill>
                  <a:srgbClr val="39362F"/>
                </a:solidFill>
                <a:latin typeface="Times New Roman" panose="02020603050405020304" pitchFamily="18" charset="0"/>
                <a:cs typeface="Times New Roman" panose="02020603050405020304" pitchFamily="18" charset="0"/>
              </a:rPr>
              <a:t>,	IS	15428	:	</a:t>
            </a:r>
            <a:r>
              <a:rPr sz="2400" spc="-5" dirty="0">
                <a:solidFill>
                  <a:srgbClr val="39362F"/>
                </a:solidFill>
                <a:latin typeface="Times New Roman" panose="02020603050405020304" pitchFamily="18" charset="0"/>
                <a:cs typeface="Times New Roman" panose="02020603050405020304" pitchFamily="18" charset="0"/>
              </a:rPr>
              <a:t>2004,	</a:t>
            </a:r>
            <a:r>
              <a:rPr sz="2400" spc="5" dirty="0">
                <a:solidFill>
                  <a:srgbClr val="39362F"/>
                </a:solidFill>
                <a:latin typeface="Times New Roman" panose="02020603050405020304" pitchFamily="18" charset="0"/>
                <a:cs typeface="Times New Roman" panose="02020603050405020304" pitchFamily="18" charset="0"/>
              </a:rPr>
              <a:t>IS</a:t>
            </a:r>
            <a:endParaRPr sz="2400" dirty="0">
              <a:latin typeface="Times New Roman" panose="02020603050405020304" pitchFamily="18" charset="0"/>
              <a:cs typeface="Times New Roman" panose="02020603050405020304" pitchFamily="18" charset="0"/>
            </a:endParaRPr>
          </a:p>
          <a:p>
            <a:pPr marL="321945">
              <a:lnSpc>
                <a:spcPts val="2795"/>
              </a:lnSpc>
              <a:tabLst>
                <a:tab pos="1245235" algn="l"/>
                <a:tab pos="1459230" algn="l"/>
                <a:tab pos="2279015" algn="l"/>
                <a:tab pos="2663190" algn="l"/>
                <a:tab pos="3592829" algn="l"/>
                <a:tab pos="3806190" algn="l"/>
                <a:tab pos="4614545" algn="l"/>
                <a:tab pos="5373370" algn="l"/>
              </a:tabLst>
            </a:pPr>
            <a:r>
              <a:rPr sz="2400" dirty="0">
                <a:solidFill>
                  <a:srgbClr val="39362F"/>
                </a:solidFill>
                <a:latin typeface="Times New Roman" panose="02020603050405020304" pitchFamily="18" charset="0"/>
                <a:cs typeface="Times New Roman" panose="02020603050405020304" pitchFamily="18" charset="0"/>
              </a:rPr>
              <a:t>15524	:	</a:t>
            </a:r>
            <a:r>
              <a:rPr sz="2400" spc="-5" dirty="0">
                <a:solidFill>
                  <a:srgbClr val="39362F"/>
                </a:solidFill>
                <a:latin typeface="Times New Roman" panose="02020603050405020304" pitchFamily="18" charset="0"/>
                <a:cs typeface="Times New Roman" panose="02020603050405020304" pitchFamily="18" charset="0"/>
              </a:rPr>
              <a:t>2018,	</a:t>
            </a:r>
            <a:r>
              <a:rPr sz="2400" spc="15" dirty="0">
                <a:solidFill>
                  <a:srgbClr val="39362F"/>
                </a:solidFill>
                <a:latin typeface="Times New Roman" panose="02020603050405020304" pitchFamily="18" charset="0"/>
                <a:cs typeface="Times New Roman" panose="02020603050405020304" pitchFamily="18" charset="0"/>
              </a:rPr>
              <a:t>IS	15724	</a:t>
            </a:r>
            <a:r>
              <a:rPr sz="2400" dirty="0">
                <a:solidFill>
                  <a:srgbClr val="39362F"/>
                </a:solidFill>
                <a:latin typeface="Times New Roman" panose="02020603050405020304" pitchFamily="18" charset="0"/>
                <a:cs typeface="Times New Roman" panose="02020603050405020304" pitchFamily="18" charset="0"/>
              </a:rPr>
              <a:t>:	2006	</a:t>
            </a:r>
            <a:r>
              <a:rPr sz="2400" spc="65" dirty="0">
                <a:solidFill>
                  <a:srgbClr val="39362F"/>
                </a:solidFill>
                <a:latin typeface="Times New Roman" panose="02020603050405020304" pitchFamily="18" charset="0"/>
                <a:cs typeface="Times New Roman" panose="02020603050405020304" pitchFamily="18" charset="0"/>
              </a:rPr>
              <a:t>etc.)	</a:t>
            </a:r>
            <a:r>
              <a:rPr sz="2400" spc="-100" dirty="0">
                <a:solidFill>
                  <a:srgbClr val="39362F"/>
                </a:solidFill>
                <a:latin typeface="Times New Roman" panose="02020603050405020304" pitchFamily="18" charset="0"/>
                <a:cs typeface="Times New Roman" panose="02020603050405020304" pitchFamily="18" charset="0"/>
              </a:rPr>
              <a:t>to</a:t>
            </a:r>
            <a:endParaRPr sz="2400" dirty="0">
              <a:latin typeface="Times New Roman" panose="02020603050405020304" pitchFamily="18" charset="0"/>
              <a:cs typeface="Times New Roman" panose="02020603050405020304" pitchFamily="18" charset="0"/>
            </a:endParaRPr>
          </a:p>
          <a:p>
            <a:pPr marL="321945" marR="76200">
              <a:lnSpc>
                <a:spcPts val="2740"/>
              </a:lnSpc>
              <a:spcBef>
                <a:spcPts val="175"/>
              </a:spcBef>
              <a:tabLst>
                <a:tab pos="1553845" algn="l"/>
                <a:tab pos="2273300" algn="l"/>
                <a:tab pos="3458845" algn="l"/>
                <a:tab pos="4267200" algn="l"/>
                <a:tab pos="5370195" algn="l"/>
              </a:tabLst>
            </a:pPr>
            <a:r>
              <a:rPr sz="2400" spc="80" dirty="0">
                <a:solidFill>
                  <a:srgbClr val="39362F"/>
                </a:solidFill>
                <a:latin typeface="Times New Roman" panose="02020603050405020304" pitchFamily="18" charset="0"/>
                <a:cs typeface="Times New Roman" panose="02020603050405020304" pitchFamily="18" charset="0"/>
              </a:rPr>
              <a:t>e</a:t>
            </a:r>
            <a:r>
              <a:rPr sz="2400" dirty="0">
                <a:solidFill>
                  <a:srgbClr val="39362F"/>
                </a:solidFill>
                <a:latin typeface="Times New Roman" panose="02020603050405020304" pitchFamily="18" charset="0"/>
                <a:cs typeface="Times New Roman" panose="02020603050405020304" pitchFamily="18" charset="0"/>
              </a:rPr>
              <a:t>n</a:t>
            </a:r>
            <a:r>
              <a:rPr sz="2400" spc="204" dirty="0">
                <a:solidFill>
                  <a:srgbClr val="39362F"/>
                </a:solidFill>
                <a:latin typeface="Times New Roman" panose="02020603050405020304" pitchFamily="18" charset="0"/>
                <a:cs typeface="Times New Roman" panose="02020603050405020304" pitchFamily="18" charset="0"/>
              </a:rPr>
              <a:t>s</a:t>
            </a:r>
            <a:r>
              <a:rPr sz="2400" spc="-5" dirty="0">
                <a:solidFill>
                  <a:srgbClr val="39362F"/>
                </a:solidFill>
                <a:latin typeface="Times New Roman" panose="02020603050405020304" pitchFamily="18" charset="0"/>
                <a:cs typeface="Times New Roman" panose="02020603050405020304" pitchFamily="18" charset="0"/>
              </a:rPr>
              <a:t>u</a:t>
            </a:r>
            <a:r>
              <a:rPr sz="2400" spc="-4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e	</a:t>
            </a:r>
            <a:r>
              <a:rPr sz="2400" spc="-10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he	</a:t>
            </a:r>
            <a:r>
              <a:rPr sz="2400" spc="5" dirty="0">
                <a:solidFill>
                  <a:srgbClr val="39362F"/>
                </a:solidFill>
                <a:latin typeface="Times New Roman" panose="02020603050405020304" pitchFamily="18" charset="0"/>
                <a:cs typeface="Times New Roman" panose="02020603050405020304" pitchFamily="18" charset="0"/>
              </a:rPr>
              <a:t>q</a:t>
            </a:r>
            <a:r>
              <a:rPr sz="2400" spc="-5" dirty="0">
                <a:solidFill>
                  <a:srgbClr val="39362F"/>
                </a:solidFill>
                <a:latin typeface="Times New Roman" panose="02020603050405020304" pitchFamily="18" charset="0"/>
                <a:cs typeface="Times New Roman" panose="02020603050405020304" pitchFamily="18" charset="0"/>
              </a:rPr>
              <a:t>u</a:t>
            </a:r>
            <a:r>
              <a:rPr sz="2400" spc="110" dirty="0">
                <a:solidFill>
                  <a:srgbClr val="39362F"/>
                </a:solidFill>
                <a:latin typeface="Times New Roman" panose="02020603050405020304" pitchFamily="18" charset="0"/>
                <a:cs typeface="Times New Roman" panose="02020603050405020304" pitchFamily="18" charset="0"/>
              </a:rPr>
              <a:t>a</a:t>
            </a:r>
            <a:r>
              <a:rPr sz="2400" spc="-15" dirty="0">
                <a:solidFill>
                  <a:srgbClr val="39362F"/>
                </a:solidFill>
                <a:latin typeface="Times New Roman" panose="02020603050405020304" pitchFamily="18" charset="0"/>
                <a:cs typeface="Times New Roman" panose="02020603050405020304" pitchFamily="18" charset="0"/>
              </a:rPr>
              <a:t>li</a:t>
            </a:r>
            <a:r>
              <a:rPr sz="2400" spc="-10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y	</a:t>
            </a:r>
            <a:r>
              <a:rPr sz="2400" spc="110" dirty="0">
                <a:solidFill>
                  <a:srgbClr val="39362F"/>
                </a:solidFill>
                <a:latin typeface="Times New Roman" panose="02020603050405020304" pitchFamily="18" charset="0"/>
                <a:cs typeface="Times New Roman" panose="02020603050405020304" pitchFamily="18" charset="0"/>
              </a:rPr>
              <a:t>a</a:t>
            </a:r>
            <a:r>
              <a:rPr sz="2400" dirty="0">
                <a:solidFill>
                  <a:srgbClr val="39362F"/>
                </a:solidFill>
                <a:latin typeface="Times New Roman" panose="02020603050405020304" pitchFamily="18" charset="0"/>
                <a:cs typeface="Times New Roman" panose="02020603050405020304" pitchFamily="18" charset="0"/>
              </a:rPr>
              <a:t>nd	</a:t>
            </a:r>
            <a:r>
              <a:rPr sz="2400" spc="180" dirty="0">
                <a:solidFill>
                  <a:srgbClr val="39362F"/>
                </a:solidFill>
                <a:latin typeface="Times New Roman" panose="02020603050405020304" pitchFamily="18" charset="0"/>
                <a:cs typeface="Times New Roman" panose="02020603050405020304" pitchFamily="18" charset="0"/>
              </a:rPr>
              <a:t>s</a:t>
            </a:r>
            <a:r>
              <a:rPr sz="2400" spc="85" dirty="0">
                <a:solidFill>
                  <a:srgbClr val="39362F"/>
                </a:solidFill>
                <a:latin typeface="Times New Roman" panose="02020603050405020304" pitchFamily="18" charset="0"/>
                <a:cs typeface="Times New Roman" panose="02020603050405020304" pitchFamily="18" charset="0"/>
              </a:rPr>
              <a:t>a</a:t>
            </a:r>
            <a:r>
              <a:rPr sz="2400" spc="-20" dirty="0">
                <a:solidFill>
                  <a:srgbClr val="39362F"/>
                </a:solidFill>
                <a:latin typeface="Times New Roman" panose="02020603050405020304" pitchFamily="18" charset="0"/>
                <a:cs typeface="Times New Roman" panose="02020603050405020304" pitchFamily="18" charset="0"/>
              </a:rPr>
              <a:t>f</a:t>
            </a:r>
            <a:r>
              <a:rPr sz="2400" spc="55" dirty="0">
                <a:solidFill>
                  <a:srgbClr val="39362F"/>
                </a:solidFill>
                <a:latin typeface="Times New Roman" panose="02020603050405020304" pitchFamily="18" charset="0"/>
                <a:cs typeface="Times New Roman" panose="02020603050405020304" pitchFamily="18" charset="0"/>
              </a:rPr>
              <a:t>e</a:t>
            </a:r>
            <a:r>
              <a:rPr sz="2400" spc="-10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y	</a:t>
            </a:r>
            <a:r>
              <a:rPr sz="2400" spc="-60" dirty="0">
                <a:solidFill>
                  <a:srgbClr val="39362F"/>
                </a:solidFill>
                <a:latin typeface="Times New Roman" panose="02020603050405020304" pitchFamily="18" charset="0"/>
                <a:cs typeface="Times New Roman" panose="02020603050405020304" pitchFamily="18" charset="0"/>
              </a:rPr>
              <a:t>of  </a:t>
            </a:r>
            <a:r>
              <a:rPr sz="2400" spc="10" dirty="0">
                <a:solidFill>
                  <a:srgbClr val="39362F"/>
                </a:solidFill>
                <a:latin typeface="Times New Roman" panose="02020603050405020304" pitchFamily="18" charset="0"/>
                <a:cs typeface="Times New Roman" panose="02020603050405020304" pitchFamily="18" charset="0"/>
              </a:rPr>
              <a:t>retreaded</a:t>
            </a:r>
            <a:r>
              <a:rPr sz="2400" spc="-85" dirty="0">
                <a:solidFill>
                  <a:srgbClr val="39362F"/>
                </a:solidFill>
                <a:latin typeface="Times New Roman" panose="02020603050405020304" pitchFamily="18" charset="0"/>
                <a:cs typeface="Times New Roman" panose="02020603050405020304" pitchFamily="18" charset="0"/>
              </a:rPr>
              <a:t> </a:t>
            </a:r>
            <a:r>
              <a:rPr sz="2400" spc="30" dirty="0" err="1">
                <a:solidFill>
                  <a:srgbClr val="39362F"/>
                </a:solidFill>
                <a:latin typeface="Times New Roman" panose="02020603050405020304" pitchFamily="18" charset="0"/>
                <a:cs typeface="Times New Roman" panose="02020603050405020304" pitchFamily="18" charset="0"/>
              </a:rPr>
              <a:t>tyres</a:t>
            </a:r>
            <a:r>
              <a:rPr sz="2400" spc="30" dirty="0" smtClean="0">
                <a:solidFill>
                  <a:srgbClr val="39362F"/>
                </a:solidFill>
                <a:latin typeface="Times New Roman" panose="02020603050405020304" pitchFamily="18" charset="0"/>
                <a:cs typeface="Times New Roman" panose="02020603050405020304" pitchFamily="18" charset="0"/>
              </a:rPr>
              <a:t>.</a:t>
            </a:r>
            <a:endParaRPr lang="en-IN" sz="2400" spc="30" dirty="0" smtClean="0">
              <a:solidFill>
                <a:srgbClr val="39362F"/>
              </a:solidFill>
              <a:latin typeface="Times New Roman" panose="02020603050405020304" pitchFamily="18" charset="0"/>
              <a:cs typeface="Times New Roman" panose="02020603050405020304" pitchFamily="18" charset="0"/>
            </a:endParaRPr>
          </a:p>
          <a:p>
            <a:pPr marL="321945" marR="76200">
              <a:lnSpc>
                <a:spcPts val="2740"/>
              </a:lnSpc>
              <a:spcBef>
                <a:spcPts val="175"/>
              </a:spcBef>
              <a:tabLst>
                <a:tab pos="1553845" algn="l"/>
                <a:tab pos="2273300" algn="l"/>
                <a:tab pos="3458845" algn="l"/>
                <a:tab pos="4267200" algn="l"/>
                <a:tab pos="5370195" algn="l"/>
              </a:tabLst>
            </a:pPr>
            <a:endParaRPr lang="en-IN" sz="2400" spc="30" dirty="0">
              <a:solidFill>
                <a:srgbClr val="39362F"/>
              </a:solidFill>
              <a:latin typeface="Times New Roman" panose="02020603050405020304" pitchFamily="18" charset="0"/>
              <a:cs typeface="Times New Roman" panose="02020603050405020304" pitchFamily="18" charset="0"/>
            </a:endParaRPr>
          </a:p>
          <a:p>
            <a:pPr marL="321945" marR="76200">
              <a:lnSpc>
                <a:spcPts val="2740"/>
              </a:lnSpc>
              <a:spcBef>
                <a:spcPts val="175"/>
              </a:spcBef>
              <a:tabLst>
                <a:tab pos="1553845" algn="l"/>
                <a:tab pos="2273300" algn="l"/>
                <a:tab pos="3458845" algn="l"/>
                <a:tab pos="4267200" algn="l"/>
                <a:tab pos="5370195" algn="l"/>
              </a:tabLst>
            </a:pPr>
            <a:r>
              <a:rPr lang="en-IN" sz="2400" dirty="0">
                <a:latin typeface="Times New Roman" panose="02020603050405020304" pitchFamily="18" charset="0"/>
                <a:cs typeface="Times New Roman" panose="02020603050405020304" pitchFamily="18" charset="0"/>
              </a:rPr>
              <a:t>Please refer to the above Indian Standards for more details.</a:t>
            </a:r>
            <a:endParaRPr sz="2400" dirty="0">
              <a:latin typeface="Times New Roman" panose="02020603050405020304" pitchFamily="18" charset="0"/>
              <a:cs typeface="Times New Roman" panose="02020603050405020304" pitchFamily="18" charset="0"/>
            </a:endParaRPr>
          </a:p>
        </p:txBody>
      </p:sp>
      <p:grpSp>
        <p:nvGrpSpPr>
          <p:cNvPr id="8" name="object 8"/>
          <p:cNvGrpSpPr/>
          <p:nvPr/>
        </p:nvGrpSpPr>
        <p:grpSpPr>
          <a:xfrm>
            <a:off x="8257031" y="124980"/>
            <a:ext cx="6369685" cy="7900034"/>
            <a:chOff x="8257031" y="124980"/>
            <a:chExt cx="6369685" cy="7900034"/>
          </a:xfrm>
        </p:grpSpPr>
        <p:pic>
          <p:nvPicPr>
            <p:cNvPr id="9" name="object 9"/>
            <p:cNvPicPr/>
            <p:nvPr/>
          </p:nvPicPr>
          <p:blipFill>
            <a:blip r:embed="rId3" cstate="print"/>
            <a:stretch>
              <a:fillRect/>
            </a:stretch>
          </p:blipFill>
          <p:spPr>
            <a:xfrm>
              <a:off x="8257031" y="124980"/>
              <a:ext cx="6369558" cy="7899654"/>
            </a:xfrm>
            <a:prstGeom prst="rect">
              <a:avLst/>
            </a:prstGeom>
          </p:spPr>
        </p:pic>
        <p:pic>
          <p:nvPicPr>
            <p:cNvPr id="10" name="object 10"/>
            <p:cNvPicPr/>
            <p:nvPr/>
          </p:nvPicPr>
          <p:blipFill>
            <a:blip r:embed="rId4" cstate="print"/>
            <a:stretch>
              <a:fillRect/>
            </a:stretch>
          </p:blipFill>
          <p:spPr>
            <a:xfrm>
              <a:off x="8455151" y="323087"/>
              <a:ext cx="5797296" cy="7327392"/>
            </a:xfrm>
            <a:prstGeom prst="rect">
              <a:avLst/>
            </a:prstGeom>
          </p:spPr>
        </p:pic>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3384041" y="1018997"/>
            <a:ext cx="6249035" cy="695325"/>
          </a:xfrm>
          <a:prstGeom prst="rect">
            <a:avLst/>
          </a:prstGeom>
        </p:spPr>
        <p:txBody>
          <a:bodyPr vert="horz" wrap="square" lIns="0" tIns="12065" rIns="0" bIns="0" rtlCol="0">
            <a:spAutoFit/>
          </a:bodyPr>
          <a:lstStyle/>
          <a:p>
            <a:pPr marL="12700">
              <a:lnSpc>
                <a:spcPct val="100000"/>
              </a:lnSpc>
              <a:spcBef>
                <a:spcPts val="95"/>
              </a:spcBef>
            </a:pPr>
            <a:r>
              <a:rPr sz="4400" spc="-5" dirty="0"/>
              <a:t>ROLLING</a:t>
            </a:r>
            <a:r>
              <a:rPr sz="4400" spc="-45" dirty="0"/>
              <a:t> </a:t>
            </a:r>
            <a:r>
              <a:rPr sz="4400" spc="-40" dirty="0"/>
              <a:t>RESISTANCE</a:t>
            </a:r>
            <a:endParaRPr sz="4400" dirty="0"/>
          </a:p>
        </p:txBody>
      </p:sp>
      <p:grpSp>
        <p:nvGrpSpPr>
          <p:cNvPr id="4" name="object 4"/>
          <p:cNvGrpSpPr/>
          <p:nvPr/>
        </p:nvGrpSpPr>
        <p:grpSpPr>
          <a:xfrm>
            <a:off x="2346960" y="0"/>
            <a:ext cx="11717020" cy="3898900"/>
            <a:chOff x="2346960" y="0"/>
            <a:chExt cx="11717020" cy="3898900"/>
          </a:xfrm>
        </p:grpSpPr>
        <p:pic>
          <p:nvPicPr>
            <p:cNvPr id="5" name="object 5"/>
            <p:cNvPicPr/>
            <p:nvPr/>
          </p:nvPicPr>
          <p:blipFill>
            <a:blip r:embed="rId3" cstate="print"/>
            <a:stretch>
              <a:fillRect/>
            </a:stretch>
          </p:blipFill>
          <p:spPr>
            <a:xfrm>
              <a:off x="2346960" y="3343655"/>
              <a:ext cx="557784" cy="554736"/>
            </a:xfrm>
            <a:prstGeom prst="rect">
              <a:avLst/>
            </a:prstGeom>
          </p:spPr>
        </p:pic>
        <p:pic>
          <p:nvPicPr>
            <p:cNvPr id="6" name="object 6"/>
            <p:cNvPicPr/>
            <p:nvPr/>
          </p:nvPicPr>
          <p:blipFill>
            <a:blip r:embed="rId4" cstate="print"/>
            <a:stretch>
              <a:fillRect/>
            </a:stretch>
          </p:blipFill>
          <p:spPr>
            <a:xfrm>
              <a:off x="5769863" y="3343655"/>
              <a:ext cx="554736" cy="554736"/>
            </a:xfrm>
            <a:prstGeom prst="rect">
              <a:avLst/>
            </a:prstGeom>
          </p:spPr>
        </p:pic>
        <p:pic>
          <p:nvPicPr>
            <p:cNvPr id="7" name="object 7"/>
            <p:cNvPicPr/>
            <p:nvPr/>
          </p:nvPicPr>
          <p:blipFill>
            <a:blip r:embed="rId5" cstate="print"/>
            <a:stretch>
              <a:fillRect/>
            </a:stretch>
          </p:blipFill>
          <p:spPr>
            <a:xfrm>
              <a:off x="9192767" y="3343655"/>
              <a:ext cx="554735" cy="554736"/>
            </a:xfrm>
            <a:prstGeom prst="rect">
              <a:avLst/>
            </a:prstGeom>
          </p:spPr>
        </p:pic>
        <p:pic>
          <p:nvPicPr>
            <p:cNvPr id="8" name="object 8"/>
            <p:cNvPicPr/>
            <p:nvPr/>
          </p:nvPicPr>
          <p:blipFill>
            <a:blip r:embed="rId6" cstate="print"/>
            <a:stretch>
              <a:fillRect/>
            </a:stretch>
          </p:blipFill>
          <p:spPr>
            <a:xfrm>
              <a:off x="10500360" y="0"/>
              <a:ext cx="3563111" cy="3343655"/>
            </a:xfrm>
            <a:prstGeom prst="rect">
              <a:avLst/>
            </a:prstGeom>
          </p:spPr>
        </p:pic>
      </p:grpSp>
      <p:sp>
        <p:nvSpPr>
          <p:cNvPr id="9" name="object 9"/>
          <p:cNvSpPr txBox="1"/>
          <p:nvPr/>
        </p:nvSpPr>
        <p:spPr>
          <a:xfrm>
            <a:off x="2427477" y="4135373"/>
            <a:ext cx="2934970" cy="840105"/>
          </a:xfrm>
          <a:prstGeom prst="rect">
            <a:avLst/>
          </a:prstGeom>
        </p:spPr>
        <p:txBody>
          <a:bodyPr vert="horz" wrap="square" lIns="0" tIns="16510" rIns="0" bIns="0" rtlCol="0">
            <a:spAutoFit/>
          </a:bodyPr>
          <a:lstStyle/>
          <a:p>
            <a:pPr marL="12700">
              <a:lnSpc>
                <a:spcPct val="100000"/>
              </a:lnSpc>
              <a:spcBef>
                <a:spcPts val="130"/>
              </a:spcBef>
            </a:pPr>
            <a:r>
              <a:rPr sz="2150" spc="-15" dirty="0">
                <a:solidFill>
                  <a:srgbClr val="FF0000"/>
                </a:solidFill>
                <a:latin typeface="Arial MT"/>
                <a:cs typeface="Arial MT"/>
              </a:rPr>
              <a:t>Fuel</a:t>
            </a:r>
            <a:r>
              <a:rPr sz="2150" spc="125" dirty="0">
                <a:solidFill>
                  <a:srgbClr val="FF0000"/>
                </a:solidFill>
                <a:latin typeface="Arial MT"/>
                <a:cs typeface="Arial MT"/>
              </a:rPr>
              <a:t> </a:t>
            </a:r>
            <a:r>
              <a:rPr sz="2150" spc="-5" dirty="0">
                <a:solidFill>
                  <a:srgbClr val="FF0000"/>
                </a:solidFill>
                <a:latin typeface="Arial MT"/>
                <a:cs typeface="Arial MT"/>
              </a:rPr>
              <a:t>Efficiency</a:t>
            </a:r>
            <a:endParaRPr sz="2150">
              <a:latin typeface="Arial MT"/>
              <a:cs typeface="Arial MT"/>
            </a:endParaRPr>
          </a:p>
          <a:p>
            <a:pPr marL="12700">
              <a:lnSpc>
                <a:spcPct val="100000"/>
              </a:lnSpc>
              <a:spcBef>
                <a:spcPts val="1700"/>
              </a:spcBef>
            </a:pPr>
            <a:r>
              <a:rPr sz="1750" dirty="0">
                <a:solidFill>
                  <a:srgbClr val="39362F"/>
                </a:solidFill>
                <a:latin typeface="Malgun Gothic Semilight"/>
                <a:cs typeface="Malgun Gothic Semilight"/>
              </a:rPr>
              <a:t>R</a:t>
            </a:r>
            <a:r>
              <a:rPr sz="1750" spc="-250" dirty="0">
                <a:solidFill>
                  <a:srgbClr val="39362F"/>
                </a:solidFill>
                <a:latin typeface="Malgun Gothic Semilight"/>
                <a:cs typeface="Malgun Gothic Semilight"/>
              </a:rPr>
              <a:t> </a:t>
            </a:r>
            <a:r>
              <a:rPr sz="1750" spc="-45" dirty="0">
                <a:solidFill>
                  <a:srgbClr val="39362F"/>
                </a:solidFill>
                <a:latin typeface="Malgun Gothic Semilight"/>
                <a:cs typeface="Malgun Gothic Semilight"/>
              </a:rPr>
              <a:t>o</a:t>
            </a:r>
            <a:r>
              <a:rPr sz="1750" spc="-10" dirty="0">
                <a:solidFill>
                  <a:srgbClr val="39362F"/>
                </a:solidFill>
                <a:latin typeface="Malgun Gothic Semilight"/>
                <a:cs typeface="Malgun Gothic Semilight"/>
              </a:rPr>
              <a:t>lli</a:t>
            </a:r>
            <a:r>
              <a:rPr sz="1750" dirty="0">
                <a:solidFill>
                  <a:srgbClr val="39362F"/>
                </a:solidFill>
                <a:latin typeface="Malgun Gothic Semilight"/>
                <a:cs typeface="Malgun Gothic Semilight"/>
              </a:rPr>
              <a:t>ng</a:t>
            </a:r>
            <a:r>
              <a:rPr sz="1750" spc="-15" dirty="0">
                <a:solidFill>
                  <a:srgbClr val="39362F"/>
                </a:solidFill>
                <a:latin typeface="Malgun Gothic Semilight"/>
                <a:cs typeface="Malgun Gothic Semilight"/>
              </a:rPr>
              <a:t> </a:t>
            </a:r>
            <a:r>
              <a:rPr sz="1750" spc="-35" dirty="0">
                <a:solidFill>
                  <a:srgbClr val="39362F"/>
                </a:solidFill>
                <a:latin typeface="Malgun Gothic Semilight"/>
                <a:cs typeface="Malgun Gothic Semilight"/>
              </a:rPr>
              <a:t>r</a:t>
            </a:r>
            <a:r>
              <a:rPr sz="1750" spc="35" dirty="0">
                <a:solidFill>
                  <a:srgbClr val="39362F"/>
                </a:solidFill>
                <a:latin typeface="Malgun Gothic Semilight"/>
                <a:cs typeface="Malgun Gothic Semilight"/>
              </a:rPr>
              <a:t>e</a:t>
            </a:r>
            <a:r>
              <a:rPr sz="1750" spc="160" dirty="0">
                <a:solidFill>
                  <a:srgbClr val="39362F"/>
                </a:solidFill>
                <a:latin typeface="Malgun Gothic Semilight"/>
                <a:cs typeface="Malgun Gothic Semilight"/>
              </a:rPr>
              <a:t>s</a:t>
            </a:r>
            <a:r>
              <a:rPr sz="1750" spc="-10" dirty="0">
                <a:solidFill>
                  <a:srgbClr val="39362F"/>
                </a:solidFill>
                <a:latin typeface="Malgun Gothic Semilight"/>
                <a:cs typeface="Malgun Gothic Semilight"/>
              </a:rPr>
              <a:t>i</a:t>
            </a:r>
            <a:r>
              <a:rPr sz="1750" spc="160" dirty="0">
                <a:solidFill>
                  <a:srgbClr val="39362F"/>
                </a:solidFill>
                <a:latin typeface="Malgun Gothic Semilight"/>
                <a:cs typeface="Malgun Gothic Semilight"/>
              </a:rPr>
              <a:t>s</a:t>
            </a:r>
            <a:r>
              <a:rPr sz="1750" spc="-85" dirty="0">
                <a:solidFill>
                  <a:srgbClr val="39362F"/>
                </a:solidFill>
                <a:latin typeface="Malgun Gothic Semilight"/>
                <a:cs typeface="Malgun Gothic Semilight"/>
              </a:rPr>
              <a:t>t</a:t>
            </a:r>
            <a:r>
              <a:rPr sz="1750" spc="55" dirty="0">
                <a:solidFill>
                  <a:srgbClr val="39362F"/>
                </a:solidFill>
                <a:latin typeface="Malgun Gothic Semilight"/>
                <a:cs typeface="Malgun Gothic Semilight"/>
              </a:rPr>
              <a:t>a</a:t>
            </a:r>
            <a:r>
              <a:rPr sz="1750" dirty="0">
                <a:solidFill>
                  <a:srgbClr val="39362F"/>
                </a:solidFill>
                <a:latin typeface="Malgun Gothic Semilight"/>
                <a:cs typeface="Malgun Gothic Semilight"/>
              </a:rPr>
              <a:t>n</a:t>
            </a:r>
            <a:r>
              <a:rPr sz="1750" spc="75" dirty="0">
                <a:solidFill>
                  <a:srgbClr val="39362F"/>
                </a:solidFill>
                <a:latin typeface="Malgun Gothic Semilight"/>
                <a:cs typeface="Malgun Gothic Semilight"/>
              </a:rPr>
              <a:t>c</a:t>
            </a:r>
            <a:r>
              <a:rPr sz="1750" dirty="0">
                <a:solidFill>
                  <a:srgbClr val="39362F"/>
                </a:solidFill>
                <a:latin typeface="Malgun Gothic Semilight"/>
                <a:cs typeface="Malgun Gothic Semilight"/>
              </a:rPr>
              <a:t>e</a:t>
            </a:r>
            <a:r>
              <a:rPr sz="1750" spc="85" dirty="0">
                <a:solidFill>
                  <a:srgbClr val="39362F"/>
                </a:solidFill>
                <a:latin typeface="Malgun Gothic Semilight"/>
                <a:cs typeface="Malgun Gothic Semilight"/>
              </a:rPr>
              <a:t> </a:t>
            </a:r>
            <a:r>
              <a:rPr sz="1750" spc="55" dirty="0">
                <a:solidFill>
                  <a:srgbClr val="39362F"/>
                </a:solidFill>
                <a:latin typeface="Malgun Gothic Semilight"/>
                <a:cs typeface="Malgun Gothic Semilight"/>
              </a:rPr>
              <a:t>a</a:t>
            </a:r>
            <a:r>
              <a:rPr sz="1750" spc="-65" dirty="0">
                <a:solidFill>
                  <a:srgbClr val="39362F"/>
                </a:solidFill>
                <a:latin typeface="Malgun Gothic Semilight"/>
                <a:cs typeface="Malgun Gothic Semilight"/>
              </a:rPr>
              <a:t>f</a:t>
            </a:r>
            <a:r>
              <a:rPr sz="1750" spc="-20" dirty="0">
                <a:solidFill>
                  <a:srgbClr val="39362F"/>
                </a:solidFill>
                <a:latin typeface="Malgun Gothic Semilight"/>
                <a:cs typeface="Malgun Gothic Semilight"/>
              </a:rPr>
              <a:t>f</a:t>
            </a:r>
            <a:r>
              <a:rPr sz="1750" spc="35" dirty="0">
                <a:solidFill>
                  <a:srgbClr val="39362F"/>
                </a:solidFill>
                <a:latin typeface="Malgun Gothic Semilight"/>
                <a:cs typeface="Malgun Gothic Semilight"/>
              </a:rPr>
              <a:t>e</a:t>
            </a:r>
            <a:r>
              <a:rPr sz="1750" spc="75" dirty="0">
                <a:solidFill>
                  <a:srgbClr val="39362F"/>
                </a:solidFill>
                <a:latin typeface="Malgun Gothic Semilight"/>
                <a:cs typeface="Malgun Gothic Semilight"/>
              </a:rPr>
              <a:t>c</a:t>
            </a:r>
            <a:r>
              <a:rPr sz="1750" spc="-85" dirty="0">
                <a:solidFill>
                  <a:srgbClr val="39362F"/>
                </a:solidFill>
                <a:latin typeface="Malgun Gothic Semilight"/>
                <a:cs typeface="Malgun Gothic Semilight"/>
              </a:rPr>
              <a:t>t</a:t>
            </a:r>
            <a:r>
              <a:rPr sz="1750" dirty="0">
                <a:solidFill>
                  <a:srgbClr val="39362F"/>
                </a:solidFill>
                <a:latin typeface="Malgun Gothic Semilight"/>
                <a:cs typeface="Malgun Gothic Semilight"/>
              </a:rPr>
              <a:t>s</a:t>
            </a:r>
            <a:r>
              <a:rPr sz="1750" spc="180" dirty="0">
                <a:solidFill>
                  <a:srgbClr val="39362F"/>
                </a:solidFill>
                <a:latin typeface="Malgun Gothic Semilight"/>
                <a:cs typeface="Malgun Gothic Semilight"/>
              </a:rPr>
              <a:t> </a:t>
            </a:r>
            <a:r>
              <a:rPr sz="1750" spc="-20" dirty="0">
                <a:solidFill>
                  <a:srgbClr val="39362F"/>
                </a:solidFill>
                <a:latin typeface="Malgun Gothic Semilight"/>
                <a:cs typeface="Malgun Gothic Semilight"/>
              </a:rPr>
              <a:t>f</a:t>
            </a:r>
            <a:r>
              <a:rPr sz="1750" spc="-5" dirty="0">
                <a:solidFill>
                  <a:srgbClr val="39362F"/>
                </a:solidFill>
                <a:latin typeface="Malgun Gothic Semilight"/>
                <a:cs typeface="Malgun Gothic Semilight"/>
              </a:rPr>
              <a:t>u</a:t>
            </a:r>
            <a:r>
              <a:rPr sz="1750" spc="60" dirty="0">
                <a:solidFill>
                  <a:srgbClr val="39362F"/>
                </a:solidFill>
                <a:latin typeface="Malgun Gothic Semilight"/>
                <a:cs typeface="Malgun Gothic Semilight"/>
              </a:rPr>
              <a:t>e</a:t>
            </a:r>
            <a:r>
              <a:rPr sz="1750" dirty="0">
                <a:solidFill>
                  <a:srgbClr val="39362F"/>
                </a:solidFill>
                <a:latin typeface="Malgun Gothic Semilight"/>
                <a:cs typeface="Malgun Gothic Semilight"/>
              </a:rPr>
              <a:t>l</a:t>
            </a:r>
            <a:endParaRPr sz="1750">
              <a:latin typeface="Malgun Gothic Semilight"/>
              <a:cs typeface="Malgun Gothic Semilight"/>
            </a:endParaRPr>
          </a:p>
        </p:txBody>
      </p:sp>
      <p:sp>
        <p:nvSpPr>
          <p:cNvPr id="10" name="object 10"/>
          <p:cNvSpPr txBox="1"/>
          <p:nvPr/>
        </p:nvSpPr>
        <p:spPr>
          <a:xfrm>
            <a:off x="2427477" y="4947382"/>
            <a:ext cx="1000125" cy="738505"/>
          </a:xfrm>
          <a:prstGeom prst="rect">
            <a:avLst/>
          </a:prstGeom>
        </p:spPr>
        <p:txBody>
          <a:bodyPr vert="horz" wrap="square" lIns="0" tIns="102235" rIns="0" bIns="0" rtlCol="0">
            <a:spAutoFit/>
          </a:bodyPr>
          <a:lstStyle/>
          <a:p>
            <a:pPr marL="12700">
              <a:lnSpc>
                <a:spcPct val="100000"/>
              </a:lnSpc>
              <a:spcBef>
                <a:spcPts val="805"/>
              </a:spcBef>
            </a:pPr>
            <a:r>
              <a:rPr sz="1750" spc="10" dirty="0">
                <a:solidFill>
                  <a:srgbClr val="39362F"/>
                </a:solidFill>
                <a:latin typeface="Malgun Gothic Semilight"/>
                <a:cs typeface="Malgun Gothic Semilight"/>
              </a:rPr>
              <a:t>efficiency;</a:t>
            </a:r>
            <a:endParaRPr sz="1750">
              <a:latin typeface="Malgun Gothic Semilight"/>
              <a:cs typeface="Malgun Gothic Semilight"/>
            </a:endParaRPr>
          </a:p>
          <a:p>
            <a:pPr marL="12700">
              <a:lnSpc>
                <a:spcPct val="100000"/>
              </a:lnSpc>
              <a:spcBef>
                <a:spcPts val="705"/>
              </a:spcBef>
            </a:pPr>
            <a:r>
              <a:rPr sz="1750" spc="15" dirty="0">
                <a:solidFill>
                  <a:srgbClr val="39362F"/>
                </a:solidFill>
                <a:latin typeface="Malgun Gothic Semilight"/>
                <a:cs typeface="Malgun Gothic Semilight"/>
              </a:rPr>
              <a:t>means</a:t>
            </a:r>
            <a:endParaRPr sz="1750">
              <a:latin typeface="Malgun Gothic Semilight"/>
              <a:cs typeface="Malgun Gothic Semilight"/>
            </a:endParaRPr>
          </a:p>
        </p:txBody>
      </p:sp>
      <p:sp>
        <p:nvSpPr>
          <p:cNvPr id="11" name="object 11"/>
          <p:cNvSpPr txBox="1"/>
          <p:nvPr/>
        </p:nvSpPr>
        <p:spPr>
          <a:xfrm>
            <a:off x="3595242" y="4947382"/>
            <a:ext cx="1767205" cy="738505"/>
          </a:xfrm>
          <a:prstGeom prst="rect">
            <a:avLst/>
          </a:prstGeom>
        </p:spPr>
        <p:txBody>
          <a:bodyPr vert="horz" wrap="square" lIns="0" tIns="102235" rIns="0" bIns="0" rtlCol="0">
            <a:spAutoFit/>
          </a:bodyPr>
          <a:lstStyle/>
          <a:p>
            <a:pPr marR="15240" algn="r">
              <a:lnSpc>
                <a:spcPct val="100000"/>
              </a:lnSpc>
              <a:spcBef>
                <a:spcPts val="805"/>
              </a:spcBef>
              <a:tabLst>
                <a:tab pos="725170" algn="l"/>
              </a:tabLst>
            </a:pPr>
            <a:r>
              <a:rPr sz="1750" dirty="0">
                <a:solidFill>
                  <a:srgbClr val="39362F"/>
                </a:solidFill>
                <a:latin typeface="Malgun Gothic Semilight"/>
                <a:cs typeface="Malgun Gothic Semilight"/>
              </a:rPr>
              <a:t>lower	</a:t>
            </a:r>
            <a:r>
              <a:rPr sz="1750" spc="35" dirty="0">
                <a:solidFill>
                  <a:srgbClr val="39362F"/>
                </a:solidFill>
                <a:latin typeface="Malgun Gothic Semilight"/>
                <a:cs typeface="Malgun Gothic Semilight"/>
              </a:rPr>
              <a:t>resistance</a:t>
            </a:r>
            <a:endParaRPr sz="1750" dirty="0">
              <a:latin typeface="Malgun Gothic Semilight"/>
              <a:cs typeface="Malgun Gothic Semilight"/>
            </a:endParaRPr>
          </a:p>
          <a:p>
            <a:pPr marR="5080" algn="r">
              <a:lnSpc>
                <a:spcPct val="100000"/>
              </a:lnSpc>
              <a:spcBef>
                <a:spcPts val="705"/>
              </a:spcBef>
              <a:tabLst>
                <a:tab pos="1200785" algn="l"/>
              </a:tabLst>
            </a:pPr>
            <a:r>
              <a:rPr sz="1750" dirty="0">
                <a:solidFill>
                  <a:srgbClr val="39362F"/>
                </a:solidFill>
                <a:latin typeface="Malgun Gothic Semilight"/>
                <a:cs typeface="Malgun Gothic Semilight"/>
              </a:rPr>
              <a:t>lower	</a:t>
            </a:r>
            <a:r>
              <a:rPr sz="1750" spc="10" dirty="0">
                <a:solidFill>
                  <a:srgbClr val="39362F"/>
                </a:solidFill>
                <a:latin typeface="Malgun Gothic Semilight"/>
                <a:cs typeface="Malgun Gothic Semilight"/>
              </a:rPr>
              <a:t>fuel</a:t>
            </a:r>
            <a:endParaRPr sz="1750" dirty="0">
              <a:latin typeface="Malgun Gothic Semilight"/>
              <a:cs typeface="Malgun Gothic Semilight"/>
            </a:endParaRPr>
          </a:p>
        </p:txBody>
      </p:sp>
      <p:sp>
        <p:nvSpPr>
          <p:cNvPr id="12" name="object 12"/>
          <p:cNvSpPr txBox="1"/>
          <p:nvPr/>
        </p:nvSpPr>
        <p:spPr>
          <a:xfrm>
            <a:off x="2427477" y="5750178"/>
            <a:ext cx="1350645" cy="292735"/>
          </a:xfrm>
          <a:prstGeom prst="rect">
            <a:avLst/>
          </a:prstGeom>
        </p:spPr>
        <p:txBody>
          <a:bodyPr vert="horz" wrap="square" lIns="0" tIns="12700" rIns="0" bIns="0" rtlCol="0">
            <a:spAutoFit/>
          </a:bodyPr>
          <a:lstStyle/>
          <a:p>
            <a:pPr marL="12700">
              <a:lnSpc>
                <a:spcPct val="100000"/>
              </a:lnSpc>
              <a:spcBef>
                <a:spcPts val="100"/>
              </a:spcBef>
            </a:pPr>
            <a:r>
              <a:rPr sz="1750" spc="75" dirty="0">
                <a:solidFill>
                  <a:srgbClr val="39362F"/>
                </a:solidFill>
                <a:latin typeface="Malgun Gothic Semilight"/>
                <a:cs typeface="Malgun Gothic Semilight"/>
              </a:rPr>
              <a:t>c</a:t>
            </a:r>
            <a:r>
              <a:rPr sz="1750" spc="-40" dirty="0">
                <a:solidFill>
                  <a:srgbClr val="39362F"/>
                </a:solidFill>
                <a:latin typeface="Malgun Gothic Semilight"/>
                <a:cs typeface="Malgun Gothic Semilight"/>
              </a:rPr>
              <a:t>o</a:t>
            </a:r>
            <a:r>
              <a:rPr sz="1750" dirty="0">
                <a:solidFill>
                  <a:srgbClr val="39362F"/>
                </a:solidFill>
                <a:latin typeface="Malgun Gothic Semilight"/>
                <a:cs typeface="Malgun Gothic Semilight"/>
              </a:rPr>
              <a:t>ns</a:t>
            </a:r>
            <a:r>
              <a:rPr sz="1750" spc="-325" dirty="0">
                <a:solidFill>
                  <a:srgbClr val="39362F"/>
                </a:solidFill>
                <a:latin typeface="Malgun Gothic Semilight"/>
                <a:cs typeface="Malgun Gothic Semilight"/>
              </a:rPr>
              <a:t> </a:t>
            </a:r>
            <a:r>
              <a:rPr sz="1750" spc="-5" dirty="0">
                <a:solidFill>
                  <a:srgbClr val="39362F"/>
                </a:solidFill>
                <a:latin typeface="Malgun Gothic Semilight"/>
                <a:cs typeface="Malgun Gothic Semilight"/>
              </a:rPr>
              <a:t>u</a:t>
            </a:r>
            <a:r>
              <a:rPr sz="1750" spc="-10" dirty="0">
                <a:solidFill>
                  <a:srgbClr val="39362F"/>
                </a:solidFill>
                <a:latin typeface="Malgun Gothic Semilight"/>
                <a:cs typeface="Malgun Gothic Semilight"/>
              </a:rPr>
              <a:t>m</a:t>
            </a:r>
            <a:r>
              <a:rPr sz="1750" spc="-40" dirty="0">
                <a:solidFill>
                  <a:srgbClr val="39362F"/>
                </a:solidFill>
                <a:latin typeface="Malgun Gothic Semilight"/>
                <a:cs typeface="Malgun Gothic Semilight"/>
              </a:rPr>
              <a:t>p</a:t>
            </a:r>
            <a:r>
              <a:rPr sz="1750" spc="-85" dirty="0">
                <a:solidFill>
                  <a:srgbClr val="39362F"/>
                </a:solidFill>
                <a:latin typeface="Malgun Gothic Semilight"/>
                <a:cs typeface="Malgun Gothic Semilight"/>
              </a:rPr>
              <a:t>t</a:t>
            </a:r>
            <a:r>
              <a:rPr sz="1750" spc="-10" dirty="0">
                <a:solidFill>
                  <a:srgbClr val="39362F"/>
                </a:solidFill>
                <a:latin typeface="Malgun Gothic Semilight"/>
                <a:cs typeface="Malgun Gothic Semilight"/>
              </a:rPr>
              <a:t>i</a:t>
            </a:r>
            <a:r>
              <a:rPr sz="1750" spc="-40" dirty="0">
                <a:solidFill>
                  <a:srgbClr val="39362F"/>
                </a:solidFill>
                <a:latin typeface="Malgun Gothic Semilight"/>
                <a:cs typeface="Malgun Gothic Semilight"/>
              </a:rPr>
              <a:t>o</a:t>
            </a:r>
            <a:r>
              <a:rPr sz="1750" spc="-20" dirty="0">
                <a:solidFill>
                  <a:srgbClr val="39362F"/>
                </a:solidFill>
                <a:latin typeface="Malgun Gothic Semilight"/>
                <a:cs typeface="Malgun Gothic Semilight"/>
              </a:rPr>
              <a:t>n</a:t>
            </a:r>
            <a:r>
              <a:rPr sz="1750" dirty="0">
                <a:solidFill>
                  <a:srgbClr val="39362F"/>
                </a:solidFill>
                <a:latin typeface="Malgun Gothic Semilight"/>
                <a:cs typeface="Malgun Gothic Semilight"/>
              </a:rPr>
              <a:t>.</a:t>
            </a:r>
            <a:endParaRPr sz="1750">
              <a:latin typeface="Malgun Gothic Semilight"/>
              <a:cs typeface="Malgun Gothic Semilight"/>
            </a:endParaRPr>
          </a:p>
        </p:txBody>
      </p:sp>
      <p:sp>
        <p:nvSpPr>
          <p:cNvPr id="13" name="object 13"/>
          <p:cNvSpPr txBox="1"/>
          <p:nvPr/>
        </p:nvSpPr>
        <p:spPr>
          <a:xfrm>
            <a:off x="5850763" y="4135373"/>
            <a:ext cx="1690370" cy="358775"/>
          </a:xfrm>
          <a:prstGeom prst="rect">
            <a:avLst/>
          </a:prstGeom>
        </p:spPr>
        <p:txBody>
          <a:bodyPr vert="horz" wrap="square" lIns="0" tIns="16510" rIns="0" bIns="0" rtlCol="0">
            <a:spAutoFit/>
          </a:bodyPr>
          <a:lstStyle/>
          <a:p>
            <a:pPr marL="12700">
              <a:lnSpc>
                <a:spcPct val="100000"/>
              </a:lnSpc>
              <a:spcBef>
                <a:spcPts val="130"/>
              </a:spcBef>
            </a:pPr>
            <a:r>
              <a:rPr sz="2150" spc="-215" dirty="0">
                <a:solidFill>
                  <a:srgbClr val="FF0000"/>
                </a:solidFill>
                <a:latin typeface="Arial MT"/>
                <a:cs typeface="Arial MT"/>
              </a:rPr>
              <a:t>R</a:t>
            </a:r>
            <a:r>
              <a:rPr sz="2150" spc="20" dirty="0">
                <a:solidFill>
                  <a:srgbClr val="FF0000"/>
                </a:solidFill>
                <a:latin typeface="Arial MT"/>
                <a:cs typeface="Arial MT"/>
              </a:rPr>
              <a:t>o</a:t>
            </a:r>
            <a:r>
              <a:rPr sz="2150" spc="5" dirty="0">
                <a:solidFill>
                  <a:srgbClr val="FF0000"/>
                </a:solidFill>
                <a:latin typeface="Arial MT"/>
                <a:cs typeface="Arial MT"/>
              </a:rPr>
              <a:t>l</a:t>
            </a:r>
            <a:r>
              <a:rPr sz="2150" spc="-5" dirty="0">
                <a:solidFill>
                  <a:srgbClr val="FF0000"/>
                </a:solidFill>
                <a:latin typeface="Arial MT"/>
                <a:cs typeface="Arial MT"/>
              </a:rPr>
              <a:t>l</a:t>
            </a:r>
            <a:r>
              <a:rPr sz="2150" spc="10" dirty="0">
                <a:solidFill>
                  <a:srgbClr val="FF0000"/>
                </a:solidFill>
                <a:latin typeface="Arial MT"/>
                <a:cs typeface="Arial MT"/>
              </a:rPr>
              <a:t>ing</a:t>
            </a:r>
            <a:r>
              <a:rPr sz="2150" spc="-105" dirty="0">
                <a:solidFill>
                  <a:srgbClr val="FF0000"/>
                </a:solidFill>
                <a:latin typeface="Arial MT"/>
                <a:cs typeface="Arial MT"/>
              </a:rPr>
              <a:t> </a:t>
            </a:r>
            <a:r>
              <a:rPr sz="2150" spc="-120" dirty="0">
                <a:solidFill>
                  <a:srgbClr val="FF0000"/>
                </a:solidFill>
                <a:latin typeface="Arial MT"/>
                <a:cs typeface="Arial MT"/>
              </a:rPr>
              <a:t>S</a:t>
            </a:r>
            <a:r>
              <a:rPr sz="2150" spc="20" dirty="0">
                <a:solidFill>
                  <a:srgbClr val="FF0000"/>
                </a:solidFill>
                <a:latin typeface="Arial MT"/>
                <a:cs typeface="Arial MT"/>
              </a:rPr>
              <a:t>o</a:t>
            </a:r>
            <a:r>
              <a:rPr sz="2150" spc="-5" dirty="0">
                <a:solidFill>
                  <a:srgbClr val="FF0000"/>
                </a:solidFill>
                <a:latin typeface="Arial MT"/>
                <a:cs typeface="Arial MT"/>
              </a:rPr>
              <a:t>u</a:t>
            </a:r>
            <a:r>
              <a:rPr sz="2150" spc="20" dirty="0">
                <a:solidFill>
                  <a:srgbClr val="FF0000"/>
                </a:solidFill>
                <a:latin typeface="Arial MT"/>
                <a:cs typeface="Arial MT"/>
              </a:rPr>
              <a:t>n</a:t>
            </a:r>
            <a:r>
              <a:rPr sz="2150" spc="15" dirty="0">
                <a:solidFill>
                  <a:srgbClr val="FF0000"/>
                </a:solidFill>
                <a:latin typeface="Arial MT"/>
                <a:cs typeface="Arial MT"/>
              </a:rPr>
              <a:t>d</a:t>
            </a:r>
            <a:endParaRPr sz="2150">
              <a:latin typeface="Arial MT"/>
              <a:cs typeface="Arial MT"/>
            </a:endParaRPr>
          </a:p>
        </p:txBody>
      </p:sp>
      <p:sp>
        <p:nvSpPr>
          <p:cNvPr id="14" name="object 14"/>
          <p:cNvSpPr txBox="1"/>
          <p:nvPr/>
        </p:nvSpPr>
        <p:spPr>
          <a:xfrm>
            <a:off x="5850763" y="4622661"/>
            <a:ext cx="2939415" cy="1420495"/>
          </a:xfrm>
          <a:prstGeom prst="rect">
            <a:avLst/>
          </a:prstGeom>
        </p:spPr>
        <p:txBody>
          <a:bodyPr vert="horz" wrap="square" lIns="0" tIns="73025" rIns="0" bIns="0" rtlCol="0">
            <a:spAutoFit/>
          </a:bodyPr>
          <a:lstStyle/>
          <a:p>
            <a:pPr marL="12700">
              <a:lnSpc>
                <a:spcPct val="100000"/>
              </a:lnSpc>
              <a:spcBef>
                <a:spcPts val="575"/>
              </a:spcBef>
              <a:tabLst>
                <a:tab pos="1237615" algn="l"/>
                <a:tab pos="1960245" algn="l"/>
              </a:tabLst>
            </a:pPr>
            <a:r>
              <a:rPr sz="1750" dirty="0">
                <a:solidFill>
                  <a:srgbClr val="39362F"/>
                </a:solidFill>
                <a:latin typeface="Malgun Gothic Semilight"/>
                <a:cs typeface="Malgun Gothic Semilight"/>
              </a:rPr>
              <a:t>R</a:t>
            </a:r>
            <a:r>
              <a:rPr sz="1750" spc="-250" dirty="0">
                <a:solidFill>
                  <a:srgbClr val="39362F"/>
                </a:solidFill>
                <a:latin typeface="Malgun Gothic Semilight"/>
                <a:cs typeface="Malgun Gothic Semilight"/>
              </a:rPr>
              <a:t> </a:t>
            </a:r>
            <a:r>
              <a:rPr sz="1750" spc="60" dirty="0">
                <a:solidFill>
                  <a:srgbClr val="39362F"/>
                </a:solidFill>
                <a:latin typeface="Malgun Gothic Semilight"/>
                <a:cs typeface="Malgun Gothic Semilight"/>
              </a:rPr>
              <a:t>e</a:t>
            </a:r>
            <a:r>
              <a:rPr sz="1750" spc="50" dirty="0">
                <a:solidFill>
                  <a:srgbClr val="39362F"/>
                </a:solidFill>
                <a:latin typeface="Malgun Gothic Semilight"/>
                <a:cs typeface="Malgun Gothic Semilight"/>
              </a:rPr>
              <a:t>c</a:t>
            </a:r>
            <a:r>
              <a:rPr sz="1750" spc="60" dirty="0">
                <a:solidFill>
                  <a:srgbClr val="39362F"/>
                </a:solidFill>
                <a:latin typeface="Malgun Gothic Semilight"/>
                <a:cs typeface="Malgun Gothic Semilight"/>
              </a:rPr>
              <a:t>e</a:t>
            </a:r>
            <a:r>
              <a:rPr sz="1750" dirty="0">
                <a:solidFill>
                  <a:srgbClr val="39362F"/>
                </a:solidFill>
                <a:latin typeface="Malgun Gothic Semilight"/>
                <a:cs typeface="Malgun Gothic Semilight"/>
              </a:rPr>
              <a:t>n</a:t>
            </a:r>
            <a:r>
              <a:rPr sz="1750" spc="-85" dirty="0">
                <a:solidFill>
                  <a:srgbClr val="39362F"/>
                </a:solidFill>
                <a:latin typeface="Malgun Gothic Semilight"/>
                <a:cs typeface="Malgun Gothic Semilight"/>
              </a:rPr>
              <a:t>t</a:t>
            </a:r>
            <a:r>
              <a:rPr sz="1750" spc="-10" dirty="0">
                <a:solidFill>
                  <a:srgbClr val="39362F"/>
                </a:solidFill>
                <a:latin typeface="Malgun Gothic Semilight"/>
                <a:cs typeface="Malgun Gothic Semilight"/>
              </a:rPr>
              <a:t>l</a:t>
            </a:r>
            <a:r>
              <a:rPr sz="1750" dirty="0">
                <a:solidFill>
                  <a:srgbClr val="39362F"/>
                </a:solidFill>
                <a:latin typeface="Malgun Gothic Semilight"/>
                <a:cs typeface="Malgun Gothic Semilight"/>
              </a:rPr>
              <a:t>y	</a:t>
            </a:r>
            <a:r>
              <a:rPr sz="1750" spc="170" dirty="0">
                <a:solidFill>
                  <a:srgbClr val="39362F"/>
                </a:solidFill>
                <a:latin typeface="Malgun Gothic Semilight"/>
                <a:cs typeface="Malgun Gothic Semilight"/>
              </a:rPr>
              <a:t>B</a:t>
            </a:r>
            <a:r>
              <a:rPr sz="1750" spc="45" dirty="0">
                <a:solidFill>
                  <a:srgbClr val="39362F"/>
                </a:solidFill>
                <a:latin typeface="Malgun Gothic Semilight"/>
                <a:cs typeface="Malgun Gothic Semilight"/>
              </a:rPr>
              <a:t>I</a:t>
            </a:r>
            <a:r>
              <a:rPr sz="1750" dirty="0">
                <a:solidFill>
                  <a:srgbClr val="39362F"/>
                </a:solidFill>
                <a:latin typeface="Malgun Gothic Semilight"/>
                <a:cs typeface="Malgun Gothic Semilight"/>
              </a:rPr>
              <a:t>S	</a:t>
            </a:r>
            <a:r>
              <a:rPr sz="1750" spc="-45" dirty="0">
                <a:solidFill>
                  <a:srgbClr val="39362F"/>
                </a:solidFill>
                <a:latin typeface="Malgun Gothic Semilight"/>
                <a:cs typeface="Malgun Gothic Semilight"/>
              </a:rPr>
              <a:t>p</a:t>
            </a:r>
            <a:r>
              <a:rPr sz="1750" spc="-5" dirty="0">
                <a:solidFill>
                  <a:srgbClr val="39362F"/>
                </a:solidFill>
                <a:latin typeface="Malgun Gothic Semilight"/>
                <a:cs typeface="Malgun Gothic Semilight"/>
              </a:rPr>
              <a:t>u</a:t>
            </a:r>
            <a:r>
              <a:rPr sz="1750" spc="-45" dirty="0">
                <a:solidFill>
                  <a:srgbClr val="39362F"/>
                </a:solidFill>
                <a:latin typeface="Malgun Gothic Semilight"/>
                <a:cs typeface="Malgun Gothic Semilight"/>
              </a:rPr>
              <a:t>b</a:t>
            </a:r>
            <a:r>
              <a:rPr sz="1750" spc="-10" dirty="0">
                <a:solidFill>
                  <a:srgbClr val="39362F"/>
                </a:solidFill>
                <a:latin typeface="Malgun Gothic Semilight"/>
                <a:cs typeface="Malgun Gothic Semilight"/>
              </a:rPr>
              <a:t>li</a:t>
            </a:r>
            <a:r>
              <a:rPr sz="1750" dirty="0">
                <a:solidFill>
                  <a:srgbClr val="39362F"/>
                </a:solidFill>
                <a:latin typeface="Malgun Gothic Semilight"/>
                <a:cs typeface="Malgun Gothic Semilight"/>
              </a:rPr>
              <a:t>s</a:t>
            </a:r>
            <a:r>
              <a:rPr sz="1750" spc="-330" dirty="0">
                <a:solidFill>
                  <a:srgbClr val="39362F"/>
                </a:solidFill>
                <a:latin typeface="Malgun Gothic Semilight"/>
                <a:cs typeface="Malgun Gothic Semilight"/>
              </a:rPr>
              <a:t> </a:t>
            </a:r>
            <a:r>
              <a:rPr sz="1750" dirty="0">
                <a:solidFill>
                  <a:srgbClr val="39362F"/>
                </a:solidFill>
                <a:latin typeface="Malgun Gothic Semilight"/>
                <a:cs typeface="Malgun Gothic Semilight"/>
              </a:rPr>
              <a:t>h</a:t>
            </a:r>
            <a:r>
              <a:rPr sz="1750" spc="60" dirty="0">
                <a:solidFill>
                  <a:srgbClr val="39362F"/>
                </a:solidFill>
                <a:latin typeface="Malgun Gothic Semilight"/>
                <a:cs typeface="Malgun Gothic Semilight"/>
              </a:rPr>
              <a:t>e</a:t>
            </a:r>
            <a:r>
              <a:rPr sz="1750" dirty="0">
                <a:solidFill>
                  <a:srgbClr val="39362F"/>
                </a:solidFill>
                <a:latin typeface="Malgun Gothic Semilight"/>
                <a:cs typeface="Malgun Gothic Semilight"/>
              </a:rPr>
              <a:t>d</a:t>
            </a:r>
            <a:endParaRPr sz="1750" dirty="0">
              <a:latin typeface="Malgun Gothic Semilight"/>
              <a:cs typeface="Malgun Gothic Semilight"/>
            </a:endParaRPr>
          </a:p>
          <a:p>
            <a:pPr marL="12700">
              <a:lnSpc>
                <a:spcPct val="100000"/>
              </a:lnSpc>
              <a:spcBef>
                <a:spcPts val="535"/>
              </a:spcBef>
              <a:tabLst>
                <a:tab pos="1338580" algn="l"/>
                <a:tab pos="2734945" algn="l"/>
              </a:tabLst>
            </a:pPr>
            <a:r>
              <a:rPr sz="1750" spc="15" dirty="0">
                <a:solidFill>
                  <a:srgbClr val="39362F"/>
                </a:solidFill>
                <a:latin typeface="Malgun Gothic Semilight"/>
                <a:cs typeface="Malgun Gothic Semilight"/>
              </a:rPr>
              <a:t>standard</a:t>
            </a:r>
            <a:r>
              <a:rPr sz="1750" spc="490" dirty="0">
                <a:solidFill>
                  <a:srgbClr val="39362F"/>
                </a:solidFill>
                <a:latin typeface="Malgun Gothic Semilight"/>
                <a:cs typeface="Malgun Gothic Semilight"/>
              </a:rPr>
              <a:t> </a:t>
            </a:r>
            <a:r>
              <a:rPr sz="1900" spc="20" dirty="0">
                <a:solidFill>
                  <a:srgbClr val="39362F"/>
                </a:solidFill>
                <a:latin typeface="Malgun Gothic Semilight"/>
                <a:cs typeface="Malgun Gothic Semilight"/>
              </a:rPr>
              <a:t>IS	</a:t>
            </a:r>
            <a:r>
              <a:rPr sz="1900" spc="10" dirty="0">
                <a:solidFill>
                  <a:srgbClr val="39362F"/>
                </a:solidFill>
                <a:latin typeface="Malgun Gothic Semilight"/>
                <a:cs typeface="Malgun Gothic Semilight"/>
              </a:rPr>
              <a:t>18258:2023</a:t>
            </a:r>
            <a:r>
              <a:rPr sz="1750" spc="10" dirty="0">
                <a:solidFill>
                  <a:srgbClr val="39362F"/>
                </a:solidFill>
                <a:latin typeface="Malgun Gothic Semilight"/>
                <a:cs typeface="Malgun Gothic Semilight"/>
              </a:rPr>
              <a:t>,	</a:t>
            </a:r>
            <a:r>
              <a:rPr sz="1750" spc="-85" dirty="0">
                <a:solidFill>
                  <a:srgbClr val="39362F"/>
                </a:solidFill>
                <a:latin typeface="Malgun Gothic Semilight"/>
                <a:cs typeface="Malgun Gothic Semilight"/>
              </a:rPr>
              <a:t>to</a:t>
            </a:r>
            <a:endParaRPr sz="1750" dirty="0">
              <a:latin typeface="Malgun Gothic Semilight"/>
              <a:cs typeface="Malgun Gothic Semilight"/>
            </a:endParaRPr>
          </a:p>
          <a:p>
            <a:pPr marL="12700">
              <a:lnSpc>
                <a:spcPct val="100000"/>
              </a:lnSpc>
              <a:spcBef>
                <a:spcPts val="680"/>
              </a:spcBef>
            </a:pPr>
            <a:r>
              <a:rPr sz="1750" spc="20" dirty="0">
                <a:solidFill>
                  <a:srgbClr val="39362F"/>
                </a:solidFill>
                <a:latin typeface="Malgun Gothic Semilight"/>
                <a:cs typeface="Malgun Gothic Semilight"/>
              </a:rPr>
              <a:t>address</a:t>
            </a:r>
            <a:r>
              <a:rPr sz="1750" spc="165" dirty="0">
                <a:solidFill>
                  <a:srgbClr val="39362F"/>
                </a:solidFill>
                <a:latin typeface="Malgun Gothic Semilight"/>
                <a:cs typeface="Malgun Gothic Semilight"/>
              </a:rPr>
              <a:t> </a:t>
            </a:r>
            <a:r>
              <a:rPr sz="1750" spc="-30" dirty="0">
                <a:solidFill>
                  <a:srgbClr val="39362F"/>
                </a:solidFill>
                <a:latin typeface="Malgun Gothic Semilight"/>
                <a:cs typeface="Malgun Gothic Semilight"/>
              </a:rPr>
              <a:t>the</a:t>
            </a:r>
            <a:r>
              <a:rPr sz="1750" spc="65" dirty="0">
                <a:solidFill>
                  <a:srgbClr val="39362F"/>
                </a:solidFill>
                <a:latin typeface="Malgun Gothic Semilight"/>
                <a:cs typeface="Malgun Gothic Semilight"/>
              </a:rPr>
              <a:t> </a:t>
            </a:r>
            <a:r>
              <a:rPr sz="1750" spc="-15" dirty="0">
                <a:solidFill>
                  <a:srgbClr val="39362F"/>
                </a:solidFill>
                <a:latin typeface="Malgun Gothic Semilight"/>
                <a:cs typeface="Malgun Gothic Semilight"/>
              </a:rPr>
              <a:t>rolling</a:t>
            </a:r>
            <a:r>
              <a:rPr sz="1750" spc="-45" dirty="0">
                <a:solidFill>
                  <a:srgbClr val="39362F"/>
                </a:solidFill>
                <a:latin typeface="Malgun Gothic Semilight"/>
                <a:cs typeface="Malgun Gothic Semilight"/>
              </a:rPr>
              <a:t> </a:t>
            </a:r>
            <a:r>
              <a:rPr sz="1750" spc="35" dirty="0">
                <a:solidFill>
                  <a:srgbClr val="39362F"/>
                </a:solidFill>
                <a:latin typeface="Malgun Gothic Semilight"/>
                <a:cs typeface="Malgun Gothic Semilight"/>
              </a:rPr>
              <a:t>resistance</a:t>
            </a:r>
            <a:endParaRPr sz="1750" dirty="0">
              <a:latin typeface="Malgun Gothic Semilight"/>
              <a:cs typeface="Malgun Gothic Semilight"/>
            </a:endParaRPr>
          </a:p>
          <a:p>
            <a:pPr marL="12700">
              <a:lnSpc>
                <a:spcPct val="100000"/>
              </a:lnSpc>
              <a:spcBef>
                <a:spcPts val="710"/>
              </a:spcBef>
            </a:pPr>
            <a:r>
              <a:rPr sz="1750" spc="25" dirty="0">
                <a:solidFill>
                  <a:srgbClr val="39362F"/>
                </a:solidFill>
                <a:latin typeface="Malgun Gothic Semilight"/>
                <a:cs typeface="Malgun Gothic Semilight"/>
              </a:rPr>
              <a:t>and</a:t>
            </a:r>
            <a:r>
              <a:rPr sz="1750" spc="-105" dirty="0">
                <a:solidFill>
                  <a:srgbClr val="39362F"/>
                </a:solidFill>
                <a:latin typeface="Malgun Gothic Semilight"/>
                <a:cs typeface="Malgun Gothic Semilight"/>
              </a:rPr>
              <a:t> </a:t>
            </a:r>
            <a:r>
              <a:rPr sz="1750" spc="-15" dirty="0">
                <a:solidFill>
                  <a:srgbClr val="39362F"/>
                </a:solidFill>
                <a:latin typeface="Malgun Gothic Semilight"/>
                <a:cs typeface="Malgun Gothic Semilight"/>
              </a:rPr>
              <a:t>rolling</a:t>
            </a:r>
            <a:r>
              <a:rPr sz="1750" spc="-75" dirty="0">
                <a:solidFill>
                  <a:srgbClr val="39362F"/>
                </a:solidFill>
                <a:latin typeface="Malgun Gothic Semilight"/>
                <a:cs typeface="Malgun Gothic Semilight"/>
              </a:rPr>
              <a:t> </a:t>
            </a:r>
            <a:r>
              <a:rPr sz="1750" spc="10" dirty="0">
                <a:solidFill>
                  <a:srgbClr val="39362F"/>
                </a:solidFill>
                <a:latin typeface="Malgun Gothic Semilight"/>
                <a:cs typeface="Malgun Gothic Semilight"/>
              </a:rPr>
              <a:t>sound.</a:t>
            </a:r>
            <a:endParaRPr sz="1750" dirty="0">
              <a:latin typeface="Malgun Gothic Semilight"/>
              <a:cs typeface="Malgun Gothic Semilight"/>
            </a:endParaRPr>
          </a:p>
        </p:txBody>
      </p:sp>
      <p:sp>
        <p:nvSpPr>
          <p:cNvPr id="15" name="object 15"/>
          <p:cNvSpPr txBox="1"/>
          <p:nvPr/>
        </p:nvSpPr>
        <p:spPr>
          <a:xfrm>
            <a:off x="9273667" y="4135373"/>
            <a:ext cx="1102995" cy="358775"/>
          </a:xfrm>
          <a:prstGeom prst="rect">
            <a:avLst/>
          </a:prstGeom>
        </p:spPr>
        <p:txBody>
          <a:bodyPr vert="horz" wrap="square" lIns="0" tIns="16510" rIns="0" bIns="0" rtlCol="0">
            <a:spAutoFit/>
          </a:bodyPr>
          <a:lstStyle/>
          <a:p>
            <a:pPr marL="12700">
              <a:lnSpc>
                <a:spcPct val="100000"/>
              </a:lnSpc>
              <a:spcBef>
                <a:spcPts val="130"/>
              </a:spcBef>
            </a:pPr>
            <a:r>
              <a:rPr sz="2150" spc="-25" dirty="0">
                <a:solidFill>
                  <a:srgbClr val="FF0000"/>
                </a:solidFill>
                <a:latin typeface="Arial MT"/>
                <a:cs typeface="Arial MT"/>
              </a:rPr>
              <a:t>Wet</a:t>
            </a:r>
            <a:r>
              <a:rPr sz="2150" spc="60" dirty="0">
                <a:solidFill>
                  <a:srgbClr val="FF0000"/>
                </a:solidFill>
                <a:latin typeface="Arial MT"/>
                <a:cs typeface="Arial MT"/>
              </a:rPr>
              <a:t> </a:t>
            </a:r>
            <a:r>
              <a:rPr sz="2150" spc="-20" dirty="0">
                <a:solidFill>
                  <a:srgbClr val="FF0000"/>
                </a:solidFill>
                <a:latin typeface="Arial MT"/>
                <a:cs typeface="Arial MT"/>
              </a:rPr>
              <a:t>Grip</a:t>
            </a:r>
            <a:endParaRPr sz="2150">
              <a:latin typeface="Arial MT"/>
              <a:cs typeface="Arial MT"/>
            </a:endParaRPr>
          </a:p>
        </p:txBody>
      </p:sp>
      <p:sp>
        <p:nvSpPr>
          <p:cNvPr id="16" name="object 16"/>
          <p:cNvSpPr txBox="1"/>
          <p:nvPr/>
        </p:nvSpPr>
        <p:spPr>
          <a:xfrm>
            <a:off x="9273667" y="4595563"/>
            <a:ext cx="2940050" cy="1090295"/>
          </a:xfrm>
          <a:prstGeom prst="rect">
            <a:avLst/>
          </a:prstGeom>
        </p:spPr>
        <p:txBody>
          <a:bodyPr vert="horz" wrap="square" lIns="0" tIns="11430" rIns="0" bIns="0" rtlCol="0">
            <a:spAutoFit/>
          </a:bodyPr>
          <a:lstStyle/>
          <a:p>
            <a:pPr marL="12700" marR="5080" algn="just">
              <a:lnSpc>
                <a:spcPct val="133200"/>
              </a:lnSpc>
              <a:spcBef>
                <a:spcPts val="90"/>
              </a:spcBef>
            </a:pPr>
            <a:r>
              <a:rPr sz="1750" spc="35" dirty="0">
                <a:solidFill>
                  <a:srgbClr val="39362F"/>
                </a:solidFill>
                <a:latin typeface="Malgun Gothic Semilight"/>
                <a:cs typeface="Malgun Gothic Semilight"/>
              </a:rPr>
              <a:t>This</a:t>
            </a:r>
            <a:r>
              <a:rPr sz="1750" spc="565" dirty="0">
                <a:solidFill>
                  <a:srgbClr val="39362F"/>
                </a:solidFill>
                <a:latin typeface="Malgun Gothic Semilight"/>
                <a:cs typeface="Malgun Gothic Semilight"/>
              </a:rPr>
              <a:t> </a:t>
            </a:r>
            <a:r>
              <a:rPr sz="1750" spc="15" dirty="0">
                <a:solidFill>
                  <a:srgbClr val="39362F"/>
                </a:solidFill>
                <a:latin typeface="Malgun Gothic Semilight"/>
                <a:cs typeface="Malgun Gothic Semilight"/>
              </a:rPr>
              <a:t>standard </a:t>
            </a:r>
            <a:r>
              <a:rPr sz="1750" spc="20" dirty="0">
                <a:solidFill>
                  <a:srgbClr val="39362F"/>
                </a:solidFill>
                <a:latin typeface="Malgun Gothic Semilight"/>
                <a:cs typeface="Malgun Gothic Semilight"/>
              </a:rPr>
              <a:t> </a:t>
            </a:r>
            <a:r>
              <a:rPr sz="1750" spc="50" dirty="0">
                <a:solidFill>
                  <a:srgbClr val="39362F"/>
                </a:solidFill>
                <a:latin typeface="Malgun Gothic Semilight"/>
                <a:cs typeface="Malgun Gothic Semilight"/>
              </a:rPr>
              <a:t>also </a:t>
            </a:r>
            <a:r>
              <a:rPr sz="1750" spc="-480" dirty="0">
                <a:solidFill>
                  <a:srgbClr val="39362F"/>
                </a:solidFill>
                <a:latin typeface="Malgun Gothic Semilight"/>
                <a:cs typeface="Malgun Gothic Semilight"/>
              </a:rPr>
              <a:t> </a:t>
            </a:r>
            <a:r>
              <a:rPr sz="1750" spc="85" dirty="0">
                <a:solidFill>
                  <a:srgbClr val="39362F"/>
                </a:solidFill>
                <a:latin typeface="Malgun Gothic Semilight"/>
                <a:cs typeface="Malgun Gothic Semilight"/>
              </a:rPr>
              <a:t>a</a:t>
            </a:r>
            <a:r>
              <a:rPr sz="1750" spc="-45" dirty="0">
                <a:solidFill>
                  <a:srgbClr val="39362F"/>
                </a:solidFill>
                <a:latin typeface="Malgun Gothic Semilight"/>
                <a:cs typeface="Malgun Gothic Semilight"/>
              </a:rPr>
              <a:t>dd</a:t>
            </a:r>
            <a:r>
              <a:rPr sz="1750" spc="-30" dirty="0">
                <a:solidFill>
                  <a:srgbClr val="39362F"/>
                </a:solidFill>
                <a:latin typeface="Malgun Gothic Semilight"/>
                <a:cs typeface="Malgun Gothic Semilight"/>
              </a:rPr>
              <a:t>r</a:t>
            </a:r>
            <a:r>
              <a:rPr sz="1750" spc="35" dirty="0">
                <a:solidFill>
                  <a:srgbClr val="39362F"/>
                </a:solidFill>
                <a:latin typeface="Malgun Gothic Semilight"/>
                <a:cs typeface="Malgun Gothic Semilight"/>
              </a:rPr>
              <a:t>e</a:t>
            </a:r>
            <a:r>
              <a:rPr sz="1750" spc="160" dirty="0">
                <a:solidFill>
                  <a:srgbClr val="39362F"/>
                </a:solidFill>
                <a:latin typeface="Malgun Gothic Semilight"/>
                <a:cs typeface="Malgun Gothic Semilight"/>
              </a:rPr>
              <a:t>ss</a:t>
            </a:r>
            <a:r>
              <a:rPr sz="1750" spc="35" dirty="0">
                <a:solidFill>
                  <a:srgbClr val="39362F"/>
                </a:solidFill>
                <a:latin typeface="Malgun Gothic Semilight"/>
                <a:cs typeface="Malgun Gothic Semilight"/>
              </a:rPr>
              <a:t>e</a:t>
            </a:r>
            <a:r>
              <a:rPr sz="1750" dirty="0">
                <a:solidFill>
                  <a:srgbClr val="39362F"/>
                </a:solidFill>
                <a:latin typeface="Malgun Gothic Semilight"/>
                <a:cs typeface="Malgun Gothic Semilight"/>
              </a:rPr>
              <a:t>s </a:t>
            </a:r>
            <a:r>
              <a:rPr sz="1750" spc="-70" dirty="0">
                <a:solidFill>
                  <a:srgbClr val="39362F"/>
                </a:solidFill>
                <a:latin typeface="Malgun Gothic Semilight"/>
                <a:cs typeface="Malgun Gothic Semilight"/>
              </a:rPr>
              <a:t> </a:t>
            </a:r>
            <a:r>
              <a:rPr sz="1750" spc="-85" dirty="0">
                <a:solidFill>
                  <a:srgbClr val="39362F"/>
                </a:solidFill>
                <a:latin typeface="Malgun Gothic Semilight"/>
                <a:cs typeface="Malgun Gothic Semilight"/>
              </a:rPr>
              <a:t>t</a:t>
            </a:r>
            <a:r>
              <a:rPr sz="1750" spc="-25" dirty="0">
                <a:solidFill>
                  <a:srgbClr val="39362F"/>
                </a:solidFill>
                <a:latin typeface="Malgun Gothic Semilight"/>
                <a:cs typeface="Malgun Gothic Semilight"/>
              </a:rPr>
              <a:t>h</a:t>
            </a:r>
            <a:r>
              <a:rPr sz="1750" dirty="0">
                <a:solidFill>
                  <a:srgbClr val="39362F"/>
                </a:solidFill>
                <a:latin typeface="Malgun Gothic Semilight"/>
                <a:cs typeface="Malgun Gothic Semilight"/>
              </a:rPr>
              <a:t>e </a:t>
            </a:r>
            <a:r>
              <a:rPr sz="1750" spc="-180" dirty="0">
                <a:solidFill>
                  <a:srgbClr val="39362F"/>
                </a:solidFill>
                <a:latin typeface="Malgun Gothic Semilight"/>
                <a:cs typeface="Malgun Gothic Semilight"/>
              </a:rPr>
              <a:t> </a:t>
            </a:r>
            <a:r>
              <a:rPr sz="1750" dirty="0">
                <a:solidFill>
                  <a:srgbClr val="39362F"/>
                </a:solidFill>
                <a:latin typeface="Malgun Gothic Semilight"/>
                <a:cs typeface="Malgun Gothic Semilight"/>
              </a:rPr>
              <a:t>R</a:t>
            </a:r>
            <a:r>
              <a:rPr sz="1750" spc="-275" dirty="0">
                <a:solidFill>
                  <a:srgbClr val="39362F"/>
                </a:solidFill>
                <a:latin typeface="Malgun Gothic Semilight"/>
                <a:cs typeface="Malgun Gothic Semilight"/>
              </a:rPr>
              <a:t> </a:t>
            </a:r>
            <a:r>
              <a:rPr sz="1750" spc="-45" dirty="0">
                <a:solidFill>
                  <a:srgbClr val="39362F"/>
                </a:solidFill>
                <a:latin typeface="Malgun Gothic Semilight"/>
                <a:cs typeface="Malgun Gothic Semilight"/>
              </a:rPr>
              <a:t>o</a:t>
            </a:r>
            <a:r>
              <a:rPr sz="1750" spc="-10" dirty="0">
                <a:solidFill>
                  <a:srgbClr val="39362F"/>
                </a:solidFill>
                <a:latin typeface="Malgun Gothic Semilight"/>
                <a:cs typeface="Malgun Gothic Semilight"/>
              </a:rPr>
              <a:t>lli</a:t>
            </a:r>
            <a:r>
              <a:rPr sz="1750" dirty="0">
                <a:solidFill>
                  <a:srgbClr val="39362F"/>
                </a:solidFill>
                <a:latin typeface="Malgun Gothic Semilight"/>
                <a:cs typeface="Malgun Gothic Semilight"/>
              </a:rPr>
              <a:t>ng</a:t>
            </a:r>
            <a:r>
              <a:rPr sz="1750" spc="185" dirty="0">
                <a:solidFill>
                  <a:srgbClr val="39362F"/>
                </a:solidFill>
                <a:latin typeface="Malgun Gothic Semilight"/>
                <a:cs typeface="Malgun Gothic Semilight"/>
              </a:rPr>
              <a:t> </a:t>
            </a:r>
            <a:r>
              <a:rPr sz="1750" spc="165" dirty="0">
                <a:solidFill>
                  <a:srgbClr val="39362F"/>
                </a:solidFill>
                <a:latin typeface="Malgun Gothic Semilight"/>
                <a:cs typeface="Malgun Gothic Semilight"/>
              </a:rPr>
              <a:t>s</a:t>
            </a:r>
            <a:r>
              <a:rPr sz="1750" spc="-40" dirty="0">
                <a:solidFill>
                  <a:srgbClr val="39362F"/>
                </a:solidFill>
                <a:latin typeface="Malgun Gothic Semilight"/>
                <a:cs typeface="Malgun Gothic Semilight"/>
              </a:rPr>
              <a:t>o</a:t>
            </a:r>
            <a:r>
              <a:rPr sz="1750" spc="-5" dirty="0">
                <a:solidFill>
                  <a:srgbClr val="39362F"/>
                </a:solidFill>
                <a:latin typeface="Malgun Gothic Semilight"/>
                <a:cs typeface="Malgun Gothic Semilight"/>
              </a:rPr>
              <a:t>u</a:t>
            </a:r>
            <a:r>
              <a:rPr sz="1750" spc="-20" dirty="0">
                <a:solidFill>
                  <a:srgbClr val="39362F"/>
                </a:solidFill>
                <a:latin typeface="Malgun Gothic Semilight"/>
                <a:cs typeface="Malgun Gothic Semilight"/>
              </a:rPr>
              <a:t>n</a:t>
            </a:r>
            <a:r>
              <a:rPr sz="1750" dirty="0">
                <a:solidFill>
                  <a:srgbClr val="39362F"/>
                </a:solidFill>
                <a:latin typeface="Malgun Gothic Semilight"/>
                <a:cs typeface="Malgun Gothic Semilight"/>
              </a:rPr>
              <a:t>d  </a:t>
            </a:r>
            <a:r>
              <a:rPr sz="1750" spc="35" dirty="0">
                <a:solidFill>
                  <a:srgbClr val="39362F"/>
                </a:solidFill>
                <a:latin typeface="Malgun Gothic Semilight"/>
                <a:cs typeface="Malgun Gothic Semilight"/>
              </a:rPr>
              <a:t>emission</a:t>
            </a:r>
            <a:r>
              <a:rPr sz="1750" spc="-85" dirty="0">
                <a:solidFill>
                  <a:srgbClr val="39362F"/>
                </a:solidFill>
                <a:latin typeface="Malgun Gothic Semilight"/>
                <a:cs typeface="Malgun Gothic Semilight"/>
              </a:rPr>
              <a:t> </a:t>
            </a:r>
            <a:r>
              <a:rPr sz="1750" spc="30" dirty="0">
                <a:solidFill>
                  <a:srgbClr val="39362F"/>
                </a:solidFill>
                <a:latin typeface="Malgun Gothic Semilight"/>
                <a:cs typeface="Malgun Gothic Semilight"/>
              </a:rPr>
              <a:t>and</a:t>
            </a:r>
            <a:r>
              <a:rPr sz="1750" spc="-55" dirty="0">
                <a:solidFill>
                  <a:srgbClr val="39362F"/>
                </a:solidFill>
                <a:latin typeface="Malgun Gothic Semilight"/>
                <a:cs typeface="Malgun Gothic Semilight"/>
              </a:rPr>
              <a:t> </a:t>
            </a:r>
            <a:r>
              <a:rPr sz="1750" spc="20" dirty="0">
                <a:solidFill>
                  <a:srgbClr val="39362F"/>
                </a:solidFill>
                <a:latin typeface="Malgun Gothic Semilight"/>
                <a:cs typeface="Malgun Gothic Semilight"/>
              </a:rPr>
              <a:t>wet</a:t>
            </a:r>
            <a:r>
              <a:rPr sz="1750" spc="-100" dirty="0">
                <a:solidFill>
                  <a:srgbClr val="39362F"/>
                </a:solidFill>
                <a:latin typeface="Malgun Gothic Semilight"/>
                <a:cs typeface="Malgun Gothic Semilight"/>
              </a:rPr>
              <a:t> </a:t>
            </a:r>
            <a:r>
              <a:rPr sz="1750" spc="-30" dirty="0">
                <a:solidFill>
                  <a:srgbClr val="39362F"/>
                </a:solidFill>
                <a:latin typeface="Malgun Gothic Semilight"/>
                <a:cs typeface="Malgun Gothic Semilight"/>
              </a:rPr>
              <a:t>grip.</a:t>
            </a:r>
            <a:endParaRPr sz="1750">
              <a:latin typeface="Malgun Gothic Semilight"/>
              <a:cs typeface="Malgun Gothic Semilight"/>
            </a:endParaRPr>
          </a:p>
        </p:txBody>
      </p:sp>
      <p:pic>
        <p:nvPicPr>
          <p:cNvPr id="17" name="object 17"/>
          <p:cNvPicPr/>
          <p:nvPr/>
        </p:nvPicPr>
        <p:blipFill>
          <a:blip r:embed="rId7" cstate="print"/>
          <a:stretch>
            <a:fillRect/>
          </a:stretch>
        </p:blipFill>
        <p:spPr>
          <a:xfrm>
            <a:off x="10482071" y="3331464"/>
            <a:ext cx="3594989" cy="353999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838200"/>
            <a:ext cx="14630400" cy="10975776"/>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5" name="object 5"/>
          <p:cNvSpPr txBox="1"/>
          <p:nvPr/>
        </p:nvSpPr>
        <p:spPr>
          <a:xfrm>
            <a:off x="972403" y="1326134"/>
            <a:ext cx="3733800" cy="5147563"/>
          </a:xfrm>
          <a:prstGeom prst="rect">
            <a:avLst/>
          </a:prstGeom>
        </p:spPr>
        <p:txBody>
          <a:bodyPr vert="horz" wrap="square" lIns="0" tIns="251460" rIns="0" bIns="0" rtlCol="0">
            <a:spAutoFit/>
          </a:bodyPr>
          <a:lstStyle/>
          <a:p>
            <a:pPr marL="12700">
              <a:lnSpc>
                <a:spcPct val="100000"/>
              </a:lnSpc>
              <a:spcBef>
                <a:spcPts val="1980"/>
              </a:spcBef>
            </a:pPr>
            <a:endParaRPr lang="en-US" sz="1600" spc="20" dirty="0" smtClean="0">
              <a:solidFill>
                <a:srgbClr val="FF0000"/>
              </a:solidFill>
              <a:latin typeface="Times New Roman" panose="02020603050405020304" pitchFamily="18" charset="0"/>
              <a:cs typeface="Times New Roman" panose="02020603050405020304" pitchFamily="18" charset="0"/>
            </a:endParaRPr>
          </a:p>
          <a:p>
            <a:pPr marL="12700">
              <a:lnSpc>
                <a:spcPct val="100000"/>
              </a:lnSpc>
              <a:spcBef>
                <a:spcPts val="1980"/>
              </a:spcBef>
            </a:pPr>
            <a:endParaRPr lang="en-US" sz="1600" spc="20" dirty="0">
              <a:solidFill>
                <a:srgbClr val="FF0000"/>
              </a:solidFill>
              <a:latin typeface="Times New Roman" panose="02020603050405020304" pitchFamily="18" charset="0"/>
              <a:cs typeface="Times New Roman" panose="02020603050405020304" pitchFamily="18" charset="0"/>
            </a:endParaRPr>
          </a:p>
          <a:p>
            <a:pPr marL="12700">
              <a:lnSpc>
                <a:spcPct val="100000"/>
              </a:lnSpc>
              <a:spcBef>
                <a:spcPts val="1980"/>
              </a:spcBef>
            </a:pPr>
            <a:r>
              <a:rPr lang="en-US" sz="2800" spc="20" dirty="0" smtClean="0">
                <a:solidFill>
                  <a:srgbClr val="FF0000"/>
                </a:solidFill>
                <a:latin typeface="Arial" panose="020B0604020202020204" pitchFamily="34" charset="0"/>
                <a:cs typeface="Arial" panose="020B0604020202020204" pitchFamily="34" charset="0"/>
              </a:rPr>
              <a:t>TPMS </a:t>
            </a:r>
            <a:r>
              <a:rPr lang="en-US" sz="2800" spc="20" dirty="0">
                <a:solidFill>
                  <a:srgbClr val="FF0000"/>
                </a:solidFill>
                <a:latin typeface="Arial" panose="020B0604020202020204" pitchFamily="34" charset="0"/>
                <a:cs typeface="Arial" panose="020B0604020202020204" pitchFamily="34" charset="0"/>
              </a:rPr>
              <a:t>Snap-In Valves Part 1 Identification </a:t>
            </a:r>
          </a:p>
          <a:p>
            <a:pPr marL="12700" algn="just">
              <a:spcBef>
                <a:spcPts val="1980"/>
              </a:spcBef>
            </a:pPr>
            <a:r>
              <a:rPr lang="en-IN" sz="2000" b="1" spc="20" dirty="0" smtClean="0">
                <a:solidFill>
                  <a:srgbClr val="39362F"/>
                </a:solidFill>
                <a:latin typeface="Times New Roman" panose="02020603050405020304" pitchFamily="18" charset="0"/>
                <a:cs typeface="Times New Roman" panose="02020603050405020304" pitchFamily="18" charset="0"/>
              </a:rPr>
              <a:t>IS/ISO </a:t>
            </a:r>
            <a:r>
              <a:rPr lang="en-IN" sz="2000" b="1" spc="20" dirty="0">
                <a:solidFill>
                  <a:srgbClr val="39362F"/>
                </a:solidFill>
                <a:latin typeface="Times New Roman" panose="02020603050405020304" pitchFamily="18" charset="0"/>
                <a:cs typeface="Times New Roman" panose="02020603050405020304" pitchFamily="18" charset="0"/>
              </a:rPr>
              <a:t>18885-1 : 2017 </a:t>
            </a:r>
            <a:r>
              <a:rPr lang="en-US" sz="2000" spc="20" dirty="0">
                <a:solidFill>
                  <a:srgbClr val="39362F"/>
                </a:solidFill>
                <a:latin typeface="Times New Roman" panose="02020603050405020304" pitchFamily="18" charset="0"/>
                <a:cs typeface="Times New Roman" panose="02020603050405020304" pitchFamily="18" charset="0"/>
              </a:rPr>
              <a:t>defines the characteristics of the </a:t>
            </a:r>
            <a:r>
              <a:rPr lang="en-US" sz="2000" spc="20" dirty="0" err="1">
                <a:solidFill>
                  <a:srgbClr val="39362F"/>
                </a:solidFill>
                <a:latin typeface="Times New Roman" panose="02020603050405020304" pitchFamily="18" charset="0"/>
                <a:cs typeface="Times New Roman" panose="02020603050405020304" pitchFamily="18" charset="0"/>
              </a:rPr>
              <a:t>tyre</a:t>
            </a:r>
            <a:r>
              <a:rPr lang="en-US" sz="2000" spc="20" dirty="0">
                <a:solidFill>
                  <a:srgbClr val="39362F"/>
                </a:solidFill>
                <a:latin typeface="Times New Roman" panose="02020603050405020304" pitchFamily="18" charset="0"/>
                <a:cs typeface="Times New Roman" panose="02020603050405020304" pitchFamily="18" charset="0"/>
              </a:rPr>
              <a:t> pressure monitoring system (TPMS) snap-in valve. Methods for identification and traceability of the valve are recommended. These parameters are defined to facilitate the snap-in valve TPMS application and identification in different countries. </a:t>
            </a:r>
            <a:endParaRPr lang="en-IN" sz="2000" spc="20" dirty="0">
              <a:solidFill>
                <a:srgbClr val="39362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808" y="1084442"/>
            <a:ext cx="7696200" cy="7489922"/>
          </a:xfrm>
          <a:prstGeom prst="rect">
            <a:avLst/>
          </a:prstGeom>
        </p:spPr>
      </p:pic>
      <p:sp>
        <p:nvSpPr>
          <p:cNvPr id="14" name="Title 13"/>
          <p:cNvSpPr>
            <a:spLocks noGrp="1"/>
          </p:cNvSpPr>
          <p:nvPr>
            <p:ph type="title"/>
          </p:nvPr>
        </p:nvSpPr>
        <p:spPr>
          <a:xfrm>
            <a:off x="167868" y="41972"/>
            <a:ext cx="14294662" cy="615553"/>
          </a:xfrm>
        </p:spPr>
        <p:txBody>
          <a:bodyPr/>
          <a:lstStyle/>
          <a:p>
            <a:pPr algn="ctr"/>
            <a:r>
              <a:rPr lang="en-US" dirty="0" err="1" smtClean="0"/>
              <a:t>Tyre</a:t>
            </a:r>
            <a:r>
              <a:rPr lang="en-US" dirty="0" smtClean="0"/>
              <a:t> Pressure Monitoring </a:t>
            </a:r>
            <a:r>
              <a:rPr lang="en-US" dirty="0" smtClean="0"/>
              <a:t>Systems (TPMS)  </a:t>
            </a:r>
            <a:endParaRPr lang="en-IN" dirty="0"/>
          </a:p>
        </p:txBody>
      </p:sp>
      <p:sp>
        <p:nvSpPr>
          <p:cNvPr id="15" name="Right Arrow 14"/>
          <p:cNvSpPr/>
          <p:nvPr/>
        </p:nvSpPr>
        <p:spPr>
          <a:xfrm>
            <a:off x="5105400" y="3657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916190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6397"/>
            <a:ext cx="14173200" cy="7527403"/>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5" name="object 5"/>
          <p:cNvSpPr txBox="1"/>
          <p:nvPr/>
        </p:nvSpPr>
        <p:spPr>
          <a:xfrm>
            <a:off x="1713240" y="349748"/>
            <a:ext cx="12688560" cy="7219925"/>
          </a:xfrm>
          <a:prstGeom prst="rect">
            <a:avLst/>
          </a:prstGeom>
        </p:spPr>
        <p:txBody>
          <a:bodyPr vert="horz" wrap="square" lIns="0" tIns="251460" rIns="0" bIns="0" rtlCol="0">
            <a:spAutoFit/>
          </a:bodyPr>
          <a:lstStyle/>
          <a:p>
            <a:pPr marL="12700">
              <a:lnSpc>
                <a:spcPct val="100000"/>
              </a:lnSpc>
              <a:spcBef>
                <a:spcPts val="1980"/>
              </a:spcBef>
            </a:pPr>
            <a:r>
              <a:rPr lang="en-IN" sz="2800" spc="20" dirty="0">
                <a:solidFill>
                  <a:srgbClr val="FF0000"/>
                </a:solidFill>
                <a:latin typeface="Arial" panose="020B0604020202020204" pitchFamily="34" charset="0"/>
                <a:cs typeface="Arial" panose="020B0604020202020204" pitchFamily="34" charset="0"/>
              </a:rPr>
              <a:t>TPMS </a:t>
            </a:r>
            <a:r>
              <a:rPr lang="en-IN" sz="2800" spc="20" dirty="0" smtClean="0">
                <a:solidFill>
                  <a:srgbClr val="FF0000"/>
                </a:solidFill>
                <a:latin typeface="Arial" panose="020B0604020202020204" pitchFamily="34" charset="0"/>
                <a:cs typeface="Arial" panose="020B0604020202020204" pitchFamily="34" charset="0"/>
              </a:rPr>
              <a:t>Snap-in </a:t>
            </a:r>
            <a:r>
              <a:rPr lang="en-IN" sz="2800" spc="20" dirty="0">
                <a:solidFill>
                  <a:srgbClr val="FF0000"/>
                </a:solidFill>
                <a:latin typeface="Arial" panose="020B0604020202020204" pitchFamily="34" charset="0"/>
                <a:cs typeface="Arial" panose="020B0604020202020204" pitchFamily="34" charset="0"/>
              </a:rPr>
              <a:t>Valves Part 2 Valve Environment </a:t>
            </a:r>
          </a:p>
          <a:p>
            <a:pPr marL="12700">
              <a:lnSpc>
                <a:spcPct val="100000"/>
              </a:lnSpc>
              <a:spcBef>
                <a:spcPts val="1980"/>
              </a:spcBef>
            </a:pPr>
            <a:r>
              <a:rPr lang="en-IN" sz="2000" b="1" dirty="0" smtClean="0">
                <a:latin typeface="Times New Roman" panose="02020603050405020304" pitchFamily="18" charset="0"/>
                <a:cs typeface="Times New Roman" panose="02020603050405020304" pitchFamily="18" charset="0"/>
              </a:rPr>
              <a:t>IS/ISO 18885-2 : 2018 </a:t>
            </a:r>
            <a:r>
              <a:rPr lang="en-US" sz="2000" dirty="0" smtClean="0">
                <a:latin typeface="Times New Roman" panose="02020603050405020304" pitchFamily="18" charset="0"/>
                <a:cs typeface="Times New Roman" panose="02020603050405020304" pitchFamily="18" charset="0"/>
              </a:rPr>
              <a:t>specifies some characteristics of TPMS snap-in valves geometry, valve hole of the rim, mounting process and valve limits. These parameters are defined to facilitate the use of snap-in valve for TPMS applications on passenger vehicles in different countries.</a:t>
            </a:r>
          </a:p>
          <a:p>
            <a:pPr marL="12700">
              <a:lnSpc>
                <a:spcPct val="100000"/>
              </a:lnSpc>
              <a:spcBef>
                <a:spcPts val="1980"/>
              </a:spcBef>
            </a:pPr>
            <a:r>
              <a:rPr lang="en-US" sz="2000" dirty="0" smtClean="0">
                <a:latin typeface="Times New Roman" panose="02020603050405020304" pitchFamily="18" charset="0"/>
                <a:cs typeface="Times New Roman" panose="02020603050405020304" pitchFamily="18" charset="0"/>
              </a:rPr>
              <a:t>Rim hole geometry Valve hole edges on the </a:t>
            </a:r>
            <a:r>
              <a:rPr lang="en-US" sz="2000" dirty="0" err="1" smtClean="0">
                <a:latin typeface="Times New Roman" panose="02020603050405020304" pitchFamily="18" charset="0"/>
                <a:cs typeface="Times New Roman" panose="02020603050405020304" pitchFamily="18" charset="0"/>
              </a:rPr>
              <a:t>tyre</a:t>
            </a:r>
            <a:r>
              <a:rPr lang="en-US" sz="2000" dirty="0" smtClean="0">
                <a:latin typeface="Times New Roman" panose="02020603050405020304" pitchFamily="18" charset="0"/>
                <a:cs typeface="Times New Roman" panose="02020603050405020304" pitchFamily="18" charset="0"/>
              </a:rPr>
              <a:t> side of rims shall be rounded or chamfered; valve hole edges on the weather side of rims shall be free from burrs that could damage the valve</a:t>
            </a:r>
            <a:r>
              <a:rPr lang="en-US" sz="1600" dirty="0" smtClean="0"/>
              <a:t>.</a:t>
            </a:r>
          </a:p>
          <a:p>
            <a:pPr marL="12700">
              <a:spcBef>
                <a:spcPts val="1980"/>
              </a:spcBef>
            </a:pPr>
            <a:r>
              <a:rPr lang="en-US" sz="2800" spc="20" dirty="0">
                <a:solidFill>
                  <a:srgbClr val="FF0000"/>
                </a:solidFill>
                <a:latin typeface="Arial" panose="020B0604020202020204" pitchFamily="34" charset="0"/>
                <a:cs typeface="Arial" panose="020B0604020202020204" pitchFamily="34" charset="0"/>
              </a:rPr>
              <a:t>TPMS </a:t>
            </a:r>
            <a:r>
              <a:rPr lang="en-US" sz="2800" spc="20" dirty="0" smtClean="0">
                <a:solidFill>
                  <a:srgbClr val="FF0000"/>
                </a:solidFill>
                <a:latin typeface="Arial" panose="020B0604020202020204" pitchFamily="34" charset="0"/>
                <a:cs typeface="Arial" panose="020B0604020202020204" pitchFamily="34" charset="0"/>
              </a:rPr>
              <a:t>Snap-in valves Part 3: Performance</a:t>
            </a:r>
            <a:endParaRPr lang="en-US" sz="2800" spc="20" dirty="0">
              <a:solidFill>
                <a:srgbClr val="FF0000"/>
              </a:solidFill>
              <a:latin typeface="Arial" panose="020B0604020202020204" pitchFamily="34" charset="0"/>
              <a:cs typeface="Arial" panose="020B0604020202020204" pitchFamily="34" charset="0"/>
            </a:endParaRPr>
          </a:p>
          <a:p>
            <a:pPr marL="12700">
              <a:lnSpc>
                <a:spcPct val="100000"/>
              </a:lnSpc>
              <a:spcBef>
                <a:spcPts val="1980"/>
              </a:spcBef>
            </a:pPr>
            <a:r>
              <a:rPr lang="en-IN" sz="2000" b="1" dirty="0">
                <a:latin typeface="Times New Roman" panose="02020603050405020304" pitchFamily="18" charset="0"/>
                <a:cs typeface="Times New Roman" panose="02020603050405020304" pitchFamily="18" charset="0"/>
              </a:rPr>
              <a:t>IS/ISO 18885-3 : 2021 </a:t>
            </a:r>
            <a:r>
              <a:rPr lang="en-US" sz="2000" dirty="0">
                <a:latin typeface="Times New Roman" panose="02020603050405020304" pitchFamily="18" charset="0"/>
                <a:cs typeface="Times New Roman" panose="02020603050405020304" pitchFamily="18" charset="0"/>
              </a:rPr>
              <a:t>specifies test methods for TPMS snap-in tubeless valves that determine the minimum level of performances requested.</a:t>
            </a:r>
          </a:p>
          <a:p>
            <a:pPr marL="12700">
              <a:lnSpc>
                <a:spcPct val="100000"/>
              </a:lnSpc>
              <a:spcBef>
                <a:spcPts val="1980"/>
              </a:spcBef>
            </a:pPr>
            <a:r>
              <a:rPr lang="en-US" sz="2000" dirty="0">
                <a:latin typeface="Times New Roman" panose="02020603050405020304" pitchFamily="18" charset="0"/>
                <a:cs typeface="Times New Roman" panose="02020603050405020304" pitchFamily="18" charset="0"/>
              </a:rPr>
              <a:t>Test method -The test is performed at a room temperature between 18 °C and 28 °C. a) Screw the cap with sealing gasket at 0,15 Nm to 0,20 Nm torque on valve without core. b) Soak the valve assembly in clean water at 23 °C ± 5 °C with mouth down vertically and not more than 100 mm under water </a:t>
            </a:r>
            <a:r>
              <a:rPr lang="en-US" sz="2000" dirty="0" smtClean="0">
                <a:latin typeface="Times New Roman" panose="02020603050405020304" pitchFamily="18" charset="0"/>
                <a:cs typeface="Times New Roman" panose="02020603050405020304" pitchFamily="18" charset="0"/>
              </a:rPr>
              <a:t>surface. </a:t>
            </a:r>
            <a:r>
              <a:rPr lang="en-US" sz="2000" dirty="0">
                <a:latin typeface="Times New Roman" panose="02020603050405020304" pitchFamily="18" charset="0"/>
                <a:cs typeface="Times New Roman" panose="02020603050405020304" pitchFamily="18" charset="0"/>
              </a:rPr>
              <a:t>c) Check for leakage with 475 </a:t>
            </a:r>
            <a:r>
              <a:rPr lang="en-US" sz="2000" dirty="0" err="1">
                <a:latin typeface="Times New Roman" panose="02020603050405020304" pitchFamily="18" charset="0"/>
                <a:cs typeface="Times New Roman" panose="02020603050405020304" pitchFamily="18" charset="0"/>
              </a:rPr>
              <a:t>kPa</a:t>
            </a:r>
            <a:r>
              <a:rPr lang="en-US" sz="2000" dirty="0">
                <a:latin typeface="Times New Roman" panose="02020603050405020304" pitchFamily="18" charset="0"/>
                <a:cs typeface="Times New Roman" panose="02020603050405020304" pitchFamily="18" charset="0"/>
              </a:rPr>
              <a:t> test pressure. </a:t>
            </a:r>
          </a:p>
          <a:p>
            <a:pPr marL="12700">
              <a:lnSpc>
                <a:spcPct val="100000"/>
              </a:lnSpc>
              <a:spcBef>
                <a:spcPts val="1980"/>
              </a:spcBef>
            </a:pPr>
            <a:r>
              <a:rPr lang="en-US" sz="2000" dirty="0">
                <a:latin typeface="Times New Roman" panose="02020603050405020304" pitchFamily="18" charset="0"/>
                <a:cs typeface="Times New Roman" panose="02020603050405020304" pitchFamily="18" charset="0"/>
              </a:rPr>
              <a:t> Performance Leakage at a rate of less than 0,2 cm3/min or with no bubble detaching during the test time of 1 min is considered acceptable</a:t>
            </a:r>
            <a:r>
              <a:rPr lang="en-US" sz="2000" dirty="0" smtClean="0">
                <a:latin typeface="Times New Roman" panose="02020603050405020304" pitchFamily="18" charset="0"/>
                <a:cs typeface="Times New Roman" panose="02020603050405020304" pitchFamily="18" charset="0"/>
              </a:rPr>
              <a:t>.</a:t>
            </a:r>
          </a:p>
          <a:p>
            <a:pPr marL="12700">
              <a:lnSpc>
                <a:spcPct val="100000"/>
              </a:lnSpc>
              <a:spcBef>
                <a:spcPts val="1980"/>
              </a:spcBef>
            </a:pPr>
            <a:r>
              <a:rPr lang="en-US" sz="2000" dirty="0" smtClean="0">
                <a:latin typeface="Times New Roman" panose="02020603050405020304" pitchFamily="18" charset="0"/>
                <a:cs typeface="Times New Roman" panose="02020603050405020304" pitchFamily="18" charset="0"/>
              </a:rPr>
              <a:t>Please refer above Indian Standards for more details.</a:t>
            </a:r>
            <a:r>
              <a:rPr lang="en-IN" sz="2000" dirty="0">
                <a:latin typeface="Times New Roman" panose="02020603050405020304" pitchFamily="18" charset="0"/>
                <a:cs typeface="Times New Roman" panose="02020603050405020304" pitchFamily="18" charset="0"/>
              </a:rPr>
              <a:t/>
            </a:r>
            <a:br>
              <a:rPr lang="en-IN" sz="2000" dirty="0">
                <a:latin typeface="Times New Roman" panose="02020603050405020304" pitchFamily="18" charset="0"/>
                <a:cs typeface="Times New Roman" panose="02020603050405020304" pitchFamily="18" charset="0"/>
              </a:rPr>
            </a:br>
            <a:endParaRP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4983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pic>
          <p:nvPicPr>
            <p:cNvPr id="4" name="object 4"/>
            <p:cNvPicPr/>
            <p:nvPr/>
          </p:nvPicPr>
          <p:blipFill>
            <a:blip r:embed="rId3" cstate="print"/>
            <a:stretch>
              <a:fillRect/>
            </a:stretch>
          </p:blipFill>
          <p:spPr>
            <a:xfrm>
              <a:off x="9144000" y="0"/>
              <a:ext cx="5486399" cy="8229598"/>
            </a:xfrm>
            <a:prstGeom prst="rect">
              <a:avLst/>
            </a:prstGeom>
          </p:spPr>
        </p:pic>
        <p:pic>
          <p:nvPicPr>
            <p:cNvPr id="5" name="object 5"/>
            <p:cNvPicPr/>
            <p:nvPr/>
          </p:nvPicPr>
          <p:blipFill>
            <a:blip r:embed="rId4" cstate="print"/>
            <a:stretch>
              <a:fillRect/>
            </a:stretch>
          </p:blipFill>
          <p:spPr>
            <a:xfrm>
              <a:off x="9421368" y="2264664"/>
              <a:ext cx="4931664" cy="3700272"/>
            </a:xfrm>
            <a:prstGeom prst="rect">
              <a:avLst/>
            </a:prstGeom>
          </p:spPr>
        </p:pic>
      </p:grpSp>
      <p:sp>
        <p:nvSpPr>
          <p:cNvPr id="6" name="object 6"/>
          <p:cNvSpPr txBox="1">
            <a:spLocks noGrp="1"/>
          </p:cNvSpPr>
          <p:nvPr>
            <p:ph type="title"/>
          </p:nvPr>
        </p:nvSpPr>
        <p:spPr>
          <a:xfrm>
            <a:off x="1486916" y="571795"/>
            <a:ext cx="6165215" cy="1398270"/>
          </a:xfrm>
          <a:prstGeom prst="rect">
            <a:avLst/>
          </a:prstGeom>
        </p:spPr>
        <p:txBody>
          <a:bodyPr vert="horz" wrap="square" lIns="0" tIns="12065" rIns="0" bIns="0" rtlCol="0">
            <a:spAutoFit/>
          </a:bodyPr>
          <a:lstStyle/>
          <a:p>
            <a:pPr marL="546100" marR="5080" indent="-533400">
              <a:lnSpc>
                <a:spcPct val="112599"/>
              </a:lnSpc>
              <a:spcBef>
                <a:spcPts val="95"/>
              </a:spcBef>
            </a:pPr>
            <a:r>
              <a:rPr spc="5" dirty="0">
                <a:solidFill>
                  <a:srgbClr val="466ED5"/>
                </a:solidFill>
              </a:rPr>
              <a:t>V</a:t>
            </a:r>
            <a:r>
              <a:rPr spc="-15" dirty="0">
                <a:solidFill>
                  <a:srgbClr val="466ED5"/>
                </a:solidFill>
              </a:rPr>
              <a:t>E</a:t>
            </a:r>
            <a:r>
              <a:rPr spc="5" dirty="0">
                <a:solidFill>
                  <a:srgbClr val="466ED5"/>
                </a:solidFill>
              </a:rPr>
              <a:t>HICLE</a:t>
            </a:r>
            <a:r>
              <a:rPr spc="-40" dirty="0">
                <a:solidFill>
                  <a:srgbClr val="466ED5"/>
                </a:solidFill>
              </a:rPr>
              <a:t> </a:t>
            </a:r>
            <a:r>
              <a:rPr spc="5" dirty="0">
                <a:solidFill>
                  <a:srgbClr val="466ED5"/>
                </a:solidFill>
              </a:rPr>
              <a:t>S</a:t>
            </a:r>
            <a:r>
              <a:rPr spc="-300" dirty="0">
                <a:solidFill>
                  <a:srgbClr val="466ED5"/>
                </a:solidFill>
              </a:rPr>
              <a:t>T</a:t>
            </a:r>
            <a:r>
              <a:rPr spc="5" dirty="0">
                <a:solidFill>
                  <a:srgbClr val="466ED5"/>
                </a:solidFill>
              </a:rPr>
              <a:t>A</a:t>
            </a:r>
            <a:r>
              <a:rPr spc="15" dirty="0">
                <a:solidFill>
                  <a:srgbClr val="466ED5"/>
                </a:solidFill>
              </a:rPr>
              <a:t>B</a:t>
            </a:r>
            <a:r>
              <a:rPr dirty="0">
                <a:solidFill>
                  <a:srgbClr val="466ED5"/>
                </a:solidFill>
              </a:rPr>
              <a:t>I</a:t>
            </a:r>
            <a:r>
              <a:rPr spc="-10" dirty="0">
                <a:solidFill>
                  <a:srgbClr val="466ED5"/>
                </a:solidFill>
              </a:rPr>
              <a:t>L</a:t>
            </a:r>
            <a:r>
              <a:rPr dirty="0">
                <a:solidFill>
                  <a:srgbClr val="466ED5"/>
                </a:solidFill>
              </a:rPr>
              <a:t>I</a:t>
            </a:r>
            <a:r>
              <a:rPr spc="-10" dirty="0">
                <a:solidFill>
                  <a:srgbClr val="466ED5"/>
                </a:solidFill>
              </a:rPr>
              <a:t>T</a:t>
            </a:r>
            <a:r>
              <a:rPr spc="5" dirty="0">
                <a:solidFill>
                  <a:srgbClr val="466ED5"/>
                </a:solidFill>
              </a:rPr>
              <a:t>Y</a:t>
            </a:r>
            <a:r>
              <a:rPr spc="-310" dirty="0">
                <a:solidFill>
                  <a:srgbClr val="466ED5"/>
                </a:solidFill>
              </a:rPr>
              <a:t> </a:t>
            </a:r>
            <a:r>
              <a:rPr spc="5" dirty="0">
                <a:solidFill>
                  <a:srgbClr val="466ED5"/>
                </a:solidFill>
              </a:rPr>
              <a:t>A</a:t>
            </a:r>
            <a:r>
              <a:rPr spc="15" dirty="0">
                <a:solidFill>
                  <a:srgbClr val="466ED5"/>
                </a:solidFill>
              </a:rPr>
              <a:t>N</a:t>
            </a:r>
            <a:r>
              <a:rPr dirty="0">
                <a:solidFill>
                  <a:srgbClr val="466ED5"/>
                </a:solidFill>
              </a:rPr>
              <a:t>D  </a:t>
            </a:r>
            <a:r>
              <a:rPr spc="5" dirty="0">
                <a:solidFill>
                  <a:srgbClr val="466ED5"/>
                </a:solidFill>
              </a:rPr>
              <a:t>CONTROL</a:t>
            </a:r>
            <a:r>
              <a:rPr spc="-100" dirty="0">
                <a:solidFill>
                  <a:srgbClr val="466ED5"/>
                </a:solidFill>
              </a:rPr>
              <a:t> </a:t>
            </a:r>
            <a:r>
              <a:rPr spc="-5" dirty="0">
                <a:solidFill>
                  <a:srgbClr val="466ED5"/>
                </a:solidFill>
              </a:rPr>
              <a:t>SYSTEMS</a:t>
            </a:r>
          </a:p>
        </p:txBody>
      </p:sp>
      <p:pic>
        <p:nvPicPr>
          <p:cNvPr id="7" name="object 7"/>
          <p:cNvPicPr/>
          <p:nvPr/>
        </p:nvPicPr>
        <p:blipFill>
          <a:blip r:embed="rId5" cstate="print"/>
          <a:stretch>
            <a:fillRect/>
          </a:stretch>
        </p:blipFill>
        <p:spPr>
          <a:xfrm>
            <a:off x="774191" y="2319527"/>
            <a:ext cx="1103376" cy="5303520"/>
          </a:xfrm>
          <a:prstGeom prst="rect">
            <a:avLst/>
          </a:prstGeom>
        </p:spPr>
      </p:pic>
      <p:sp>
        <p:nvSpPr>
          <p:cNvPr id="8" name="object 8"/>
          <p:cNvSpPr txBox="1"/>
          <p:nvPr/>
        </p:nvSpPr>
        <p:spPr>
          <a:xfrm>
            <a:off x="2209800" y="2553157"/>
            <a:ext cx="6007100" cy="5051511"/>
          </a:xfrm>
          <a:prstGeom prst="rect">
            <a:avLst/>
          </a:prstGeom>
        </p:spPr>
        <p:txBody>
          <a:bodyPr vert="horz" wrap="square" lIns="0" tIns="17145" rIns="0" bIns="0" rtlCol="0">
            <a:spAutoFit/>
          </a:bodyPr>
          <a:lstStyle/>
          <a:p>
            <a:pPr marL="12700">
              <a:lnSpc>
                <a:spcPct val="100000"/>
              </a:lnSpc>
              <a:spcBef>
                <a:spcPts val="135"/>
              </a:spcBef>
            </a:pPr>
            <a:r>
              <a:rPr sz="2000" spc="10" dirty="0">
                <a:solidFill>
                  <a:srgbClr val="FF0000"/>
                </a:solidFill>
                <a:latin typeface="Times New Roman" panose="02020603050405020304" pitchFamily="18" charset="0"/>
                <a:cs typeface="Times New Roman" panose="02020603050405020304" pitchFamily="18" charset="0"/>
              </a:rPr>
              <a:t>Stability</a:t>
            </a:r>
            <a:r>
              <a:rPr sz="2000" spc="-35" dirty="0">
                <a:solidFill>
                  <a:srgbClr val="FF0000"/>
                </a:solidFill>
                <a:latin typeface="Times New Roman" panose="02020603050405020304" pitchFamily="18" charset="0"/>
                <a:cs typeface="Times New Roman" panose="02020603050405020304" pitchFamily="18" charset="0"/>
              </a:rPr>
              <a:t> </a:t>
            </a:r>
            <a:r>
              <a:rPr sz="2000" spc="15" dirty="0">
                <a:solidFill>
                  <a:srgbClr val="FF0000"/>
                </a:solidFill>
                <a:latin typeface="Times New Roman" panose="02020603050405020304" pitchFamily="18" charset="0"/>
                <a:cs typeface="Times New Roman" panose="02020603050405020304" pitchFamily="18" charset="0"/>
              </a:rPr>
              <a:t>Control</a:t>
            </a:r>
            <a:endParaRPr sz="2000" dirty="0">
              <a:latin typeface="Times New Roman" panose="02020603050405020304" pitchFamily="18" charset="0"/>
              <a:cs typeface="Times New Roman" panose="02020603050405020304" pitchFamily="18" charset="0"/>
            </a:endParaRPr>
          </a:p>
          <a:p>
            <a:pPr marL="12700" marR="14604">
              <a:lnSpc>
                <a:spcPct val="136500"/>
              </a:lnSpc>
              <a:spcBef>
                <a:spcPts val="985"/>
              </a:spcBef>
              <a:tabLst>
                <a:tab pos="1009015" algn="l"/>
                <a:tab pos="1530350" algn="l"/>
                <a:tab pos="2411730" algn="l"/>
                <a:tab pos="2929890" algn="l"/>
                <a:tab pos="3987800" algn="l"/>
                <a:tab pos="4323080" algn="l"/>
                <a:tab pos="5301615" algn="l"/>
              </a:tabLst>
            </a:pPr>
            <a:r>
              <a:rPr sz="2000" spc="10" dirty="0">
                <a:solidFill>
                  <a:srgbClr val="15203E"/>
                </a:solidFill>
                <a:latin typeface="Times New Roman" panose="02020603050405020304" pitchFamily="18" charset="0"/>
                <a:cs typeface="Times New Roman" panose="02020603050405020304" pitchFamily="18" charset="0"/>
              </a:rPr>
              <a:t>S</a:t>
            </a:r>
            <a:r>
              <a:rPr sz="2000" spc="-210" dirty="0">
                <a:solidFill>
                  <a:srgbClr val="15203E"/>
                </a:solidFill>
                <a:latin typeface="Times New Roman" panose="02020603050405020304" pitchFamily="18" charset="0"/>
                <a:cs typeface="Times New Roman" panose="02020603050405020304" pitchFamily="18" charset="0"/>
              </a:rPr>
              <a:t> </a:t>
            </a:r>
            <a:r>
              <a:rPr sz="2000" spc="20" dirty="0">
                <a:solidFill>
                  <a:srgbClr val="15203E"/>
                </a:solidFill>
                <a:latin typeface="Times New Roman" panose="02020603050405020304" pitchFamily="18" charset="0"/>
                <a:cs typeface="Times New Roman" panose="02020603050405020304" pitchFamily="18" charset="0"/>
              </a:rPr>
              <a:t>y</a:t>
            </a:r>
            <a:r>
              <a:rPr sz="2000" spc="180" dirty="0">
                <a:solidFill>
                  <a:srgbClr val="15203E"/>
                </a:solidFill>
                <a:latin typeface="Times New Roman" panose="02020603050405020304" pitchFamily="18" charset="0"/>
                <a:cs typeface="Times New Roman" panose="02020603050405020304" pitchFamily="18" charset="0"/>
              </a:rPr>
              <a:t>s</a:t>
            </a:r>
            <a:r>
              <a:rPr sz="2000" spc="-70" dirty="0">
                <a:solidFill>
                  <a:srgbClr val="15203E"/>
                </a:solidFill>
                <a:latin typeface="Times New Roman" panose="02020603050405020304" pitchFamily="18" charset="0"/>
                <a:cs typeface="Times New Roman" panose="02020603050405020304" pitchFamily="18" charset="0"/>
              </a:rPr>
              <a:t>t</a:t>
            </a:r>
            <a:r>
              <a:rPr sz="2000" spc="85" dirty="0">
                <a:solidFill>
                  <a:srgbClr val="15203E"/>
                </a:solidFill>
                <a:latin typeface="Times New Roman" panose="02020603050405020304" pitchFamily="18" charset="0"/>
                <a:cs typeface="Times New Roman" panose="02020603050405020304" pitchFamily="18" charset="0"/>
              </a:rPr>
              <a:t>e</a:t>
            </a:r>
            <a:r>
              <a:rPr sz="2000" spc="-25" dirty="0">
                <a:solidFill>
                  <a:srgbClr val="15203E"/>
                </a:solidFill>
                <a:latin typeface="Times New Roman" panose="02020603050405020304" pitchFamily="18" charset="0"/>
                <a:cs typeface="Times New Roman" panose="02020603050405020304" pitchFamily="18" charset="0"/>
              </a:rPr>
              <a:t>m</a:t>
            </a:r>
            <a:r>
              <a:rPr sz="2000" spc="10" dirty="0">
                <a:solidFill>
                  <a:srgbClr val="15203E"/>
                </a:solidFill>
                <a:latin typeface="Times New Roman" panose="02020603050405020304" pitchFamily="18" charset="0"/>
                <a:cs typeface="Times New Roman" panose="02020603050405020304" pitchFamily="18" charset="0"/>
              </a:rPr>
              <a:t>s</a:t>
            </a:r>
            <a:r>
              <a:rPr sz="2000" dirty="0">
                <a:solidFill>
                  <a:srgbClr val="15203E"/>
                </a:solidFill>
                <a:latin typeface="Times New Roman" panose="02020603050405020304" pitchFamily="18" charset="0"/>
                <a:cs typeface="Times New Roman" panose="02020603050405020304" pitchFamily="18" charset="0"/>
              </a:rPr>
              <a:t>	</a:t>
            </a:r>
            <a:r>
              <a:rPr sz="2000" spc="-70" dirty="0">
                <a:solidFill>
                  <a:srgbClr val="15203E"/>
                </a:solidFill>
                <a:latin typeface="Times New Roman" panose="02020603050405020304" pitchFamily="18" charset="0"/>
                <a:cs typeface="Times New Roman" panose="02020603050405020304" pitchFamily="18" charset="0"/>
              </a:rPr>
              <a:t>t</a:t>
            </a:r>
            <a:r>
              <a:rPr sz="2000" spc="5" dirty="0">
                <a:solidFill>
                  <a:srgbClr val="15203E"/>
                </a:solidFill>
                <a:latin typeface="Times New Roman" panose="02020603050405020304" pitchFamily="18" charset="0"/>
                <a:cs typeface="Times New Roman" panose="02020603050405020304" pitchFamily="18" charset="0"/>
              </a:rPr>
              <a:t>h</a:t>
            </a:r>
            <a:r>
              <a:rPr sz="2000" spc="105" dirty="0">
                <a:solidFill>
                  <a:srgbClr val="15203E"/>
                </a:solidFill>
                <a:latin typeface="Times New Roman" panose="02020603050405020304" pitchFamily="18" charset="0"/>
                <a:cs typeface="Times New Roman" panose="02020603050405020304" pitchFamily="18" charset="0"/>
              </a:rPr>
              <a:t>a</a:t>
            </a:r>
            <a:r>
              <a:rPr sz="2000" spc="5" dirty="0">
                <a:solidFill>
                  <a:srgbClr val="15203E"/>
                </a:solidFill>
                <a:latin typeface="Times New Roman" panose="02020603050405020304" pitchFamily="18" charset="0"/>
                <a:cs typeface="Times New Roman" panose="02020603050405020304" pitchFamily="18" charset="0"/>
              </a:rPr>
              <a:t>t</a:t>
            </a:r>
            <a:r>
              <a:rPr sz="2000" dirty="0">
                <a:solidFill>
                  <a:srgbClr val="15203E"/>
                </a:solidFill>
                <a:latin typeface="Times New Roman" panose="02020603050405020304" pitchFamily="18" charset="0"/>
                <a:cs typeface="Times New Roman" panose="02020603050405020304" pitchFamily="18" charset="0"/>
              </a:rPr>
              <a:t>	</a:t>
            </a:r>
            <a:r>
              <a:rPr sz="2000" spc="-50" dirty="0">
                <a:solidFill>
                  <a:srgbClr val="15203E"/>
                </a:solidFill>
                <a:latin typeface="Times New Roman" panose="02020603050405020304" pitchFamily="18" charset="0"/>
                <a:cs typeface="Times New Roman" panose="02020603050405020304" pitchFamily="18" charset="0"/>
              </a:rPr>
              <a:t>m</a:t>
            </a:r>
            <a:r>
              <a:rPr sz="2000" spc="-35" dirty="0">
                <a:solidFill>
                  <a:srgbClr val="15203E"/>
                </a:solidFill>
                <a:latin typeface="Times New Roman" panose="02020603050405020304" pitchFamily="18" charset="0"/>
                <a:cs typeface="Times New Roman" panose="02020603050405020304" pitchFamily="18" charset="0"/>
              </a:rPr>
              <a:t>o</a:t>
            </a:r>
            <a:r>
              <a:rPr sz="2000" spc="5" dirty="0">
                <a:solidFill>
                  <a:srgbClr val="15203E"/>
                </a:solidFill>
                <a:latin typeface="Times New Roman" panose="02020603050405020304" pitchFamily="18" charset="0"/>
                <a:cs typeface="Times New Roman" panose="02020603050405020304" pitchFamily="18" charset="0"/>
              </a:rPr>
              <a:t>n</a:t>
            </a:r>
            <a:r>
              <a:rPr sz="2000" spc="20" dirty="0">
                <a:solidFill>
                  <a:srgbClr val="15203E"/>
                </a:solidFill>
                <a:latin typeface="Times New Roman" panose="02020603050405020304" pitchFamily="18" charset="0"/>
                <a:cs typeface="Times New Roman" panose="02020603050405020304" pitchFamily="18" charset="0"/>
              </a:rPr>
              <a:t>i</a:t>
            </a:r>
            <a:r>
              <a:rPr sz="2000" spc="-70" dirty="0">
                <a:solidFill>
                  <a:srgbClr val="15203E"/>
                </a:solidFill>
                <a:latin typeface="Times New Roman" panose="02020603050405020304" pitchFamily="18" charset="0"/>
                <a:cs typeface="Times New Roman" panose="02020603050405020304" pitchFamily="18" charset="0"/>
              </a:rPr>
              <a:t>t</a:t>
            </a:r>
            <a:r>
              <a:rPr sz="2000" spc="-35" dirty="0">
                <a:solidFill>
                  <a:srgbClr val="15203E"/>
                </a:solidFill>
                <a:latin typeface="Times New Roman" panose="02020603050405020304" pitchFamily="18" charset="0"/>
                <a:cs typeface="Times New Roman" panose="02020603050405020304" pitchFamily="18" charset="0"/>
              </a:rPr>
              <a:t>o</a:t>
            </a:r>
            <a:r>
              <a:rPr sz="2000" spc="5" dirty="0">
                <a:solidFill>
                  <a:srgbClr val="15203E"/>
                </a:solidFill>
                <a:latin typeface="Times New Roman" panose="02020603050405020304" pitchFamily="18" charset="0"/>
                <a:cs typeface="Times New Roman" panose="02020603050405020304" pitchFamily="18" charset="0"/>
              </a:rPr>
              <a:t>r</a:t>
            </a:r>
            <a:r>
              <a:rPr sz="2000" dirty="0">
                <a:solidFill>
                  <a:srgbClr val="15203E"/>
                </a:solidFill>
                <a:latin typeface="Times New Roman" panose="02020603050405020304" pitchFamily="18" charset="0"/>
                <a:cs typeface="Times New Roman" panose="02020603050405020304" pitchFamily="18" charset="0"/>
              </a:rPr>
              <a:t>	</a:t>
            </a:r>
            <a:r>
              <a:rPr sz="2000" spc="80" dirty="0">
                <a:solidFill>
                  <a:srgbClr val="15203E"/>
                </a:solidFill>
                <a:latin typeface="Times New Roman" panose="02020603050405020304" pitchFamily="18" charset="0"/>
                <a:cs typeface="Times New Roman" panose="02020603050405020304" pitchFamily="18" charset="0"/>
              </a:rPr>
              <a:t>a</a:t>
            </a:r>
            <a:r>
              <a:rPr sz="2000" spc="5" dirty="0">
                <a:solidFill>
                  <a:srgbClr val="15203E"/>
                </a:solidFill>
                <a:latin typeface="Times New Roman" panose="02020603050405020304" pitchFamily="18" charset="0"/>
                <a:cs typeface="Times New Roman" panose="02020603050405020304" pitchFamily="18" charset="0"/>
              </a:rPr>
              <a:t>n</a:t>
            </a:r>
            <a:r>
              <a:rPr sz="2000" spc="15" dirty="0">
                <a:solidFill>
                  <a:srgbClr val="15203E"/>
                </a:solidFill>
                <a:latin typeface="Times New Roman" panose="02020603050405020304" pitchFamily="18" charset="0"/>
                <a:cs typeface="Times New Roman" panose="02020603050405020304" pitchFamily="18" charset="0"/>
              </a:rPr>
              <a:t>d</a:t>
            </a:r>
            <a:r>
              <a:rPr sz="2000"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i</a:t>
            </a:r>
            <a:r>
              <a:rPr sz="2000" spc="20" dirty="0">
                <a:solidFill>
                  <a:srgbClr val="15203E"/>
                </a:solidFill>
                <a:latin typeface="Times New Roman" panose="02020603050405020304" pitchFamily="18" charset="0"/>
                <a:cs typeface="Times New Roman" panose="02020603050405020304" pitchFamily="18" charset="0"/>
              </a:rPr>
              <a:t>n</a:t>
            </a:r>
            <a:r>
              <a:rPr sz="2000" spc="-70" dirty="0">
                <a:solidFill>
                  <a:srgbClr val="15203E"/>
                </a:solidFill>
                <a:latin typeface="Times New Roman" panose="02020603050405020304" pitchFamily="18" charset="0"/>
                <a:cs typeface="Times New Roman" panose="02020603050405020304" pitchFamily="18" charset="0"/>
              </a:rPr>
              <a:t>t</a:t>
            </a:r>
            <a:r>
              <a:rPr sz="2000" spc="60" dirty="0">
                <a:solidFill>
                  <a:srgbClr val="15203E"/>
                </a:solidFill>
                <a:latin typeface="Times New Roman" panose="02020603050405020304" pitchFamily="18" charset="0"/>
                <a:cs typeface="Times New Roman" panose="02020603050405020304" pitchFamily="18" charset="0"/>
              </a:rPr>
              <a:t>e</a:t>
            </a:r>
            <a:r>
              <a:rPr sz="2000" spc="-20" dirty="0">
                <a:solidFill>
                  <a:srgbClr val="15203E"/>
                </a:solidFill>
                <a:latin typeface="Times New Roman" panose="02020603050405020304" pitchFamily="18" charset="0"/>
                <a:cs typeface="Times New Roman" panose="02020603050405020304" pitchFamily="18" charset="0"/>
              </a:rPr>
              <a:t>r</a:t>
            </a:r>
            <a:r>
              <a:rPr sz="2000" spc="75" dirty="0">
                <a:solidFill>
                  <a:srgbClr val="15203E"/>
                </a:solidFill>
                <a:latin typeface="Times New Roman" panose="02020603050405020304" pitchFamily="18" charset="0"/>
                <a:cs typeface="Times New Roman" panose="02020603050405020304" pitchFamily="18" charset="0"/>
              </a:rPr>
              <a:t>v</a:t>
            </a:r>
            <a:r>
              <a:rPr sz="2000" spc="60" dirty="0">
                <a:solidFill>
                  <a:srgbClr val="15203E"/>
                </a:solidFill>
                <a:latin typeface="Times New Roman" panose="02020603050405020304" pitchFamily="18" charset="0"/>
                <a:cs typeface="Times New Roman" panose="02020603050405020304" pitchFamily="18" charset="0"/>
              </a:rPr>
              <a:t>e</a:t>
            </a:r>
            <a:r>
              <a:rPr sz="2000" spc="5" dirty="0">
                <a:solidFill>
                  <a:srgbClr val="15203E"/>
                </a:solidFill>
                <a:latin typeface="Times New Roman" panose="02020603050405020304" pitchFamily="18" charset="0"/>
                <a:cs typeface="Times New Roman" panose="02020603050405020304" pitchFamily="18" charset="0"/>
              </a:rPr>
              <a:t>n</a:t>
            </a:r>
            <a:r>
              <a:rPr sz="2000" spc="10" dirty="0">
                <a:solidFill>
                  <a:srgbClr val="15203E"/>
                </a:solidFill>
                <a:latin typeface="Times New Roman" panose="02020603050405020304" pitchFamily="18" charset="0"/>
                <a:cs typeface="Times New Roman" panose="02020603050405020304" pitchFamily="18" charset="0"/>
              </a:rPr>
              <a:t>e</a:t>
            </a:r>
            <a:r>
              <a:rPr sz="2000" dirty="0">
                <a:solidFill>
                  <a:srgbClr val="15203E"/>
                </a:solidFill>
                <a:latin typeface="Times New Roman" panose="02020603050405020304" pitchFamily="18" charset="0"/>
                <a:cs typeface="Times New Roman" panose="02020603050405020304" pitchFamily="18" charset="0"/>
              </a:rPr>
              <a:t>	</a:t>
            </a:r>
            <a:r>
              <a:rPr sz="2000" spc="-70" dirty="0">
                <a:solidFill>
                  <a:srgbClr val="15203E"/>
                </a:solidFill>
                <a:latin typeface="Times New Roman" panose="02020603050405020304" pitchFamily="18" charset="0"/>
                <a:cs typeface="Times New Roman" panose="02020603050405020304" pitchFamily="18" charset="0"/>
              </a:rPr>
              <a:t>t</a:t>
            </a:r>
            <a:r>
              <a:rPr sz="2000" spc="15" dirty="0">
                <a:solidFill>
                  <a:srgbClr val="15203E"/>
                </a:solidFill>
                <a:latin typeface="Times New Roman" panose="02020603050405020304" pitchFamily="18" charset="0"/>
                <a:cs typeface="Times New Roman" panose="02020603050405020304" pitchFamily="18" charset="0"/>
              </a:rPr>
              <a:t>o</a:t>
            </a:r>
            <a:r>
              <a:rPr sz="2000" dirty="0">
                <a:solidFill>
                  <a:srgbClr val="15203E"/>
                </a:solidFill>
                <a:latin typeface="Times New Roman" panose="02020603050405020304" pitchFamily="18" charset="0"/>
                <a:cs typeface="Times New Roman" panose="02020603050405020304" pitchFamily="18" charset="0"/>
              </a:rPr>
              <a:t>	</a:t>
            </a:r>
            <a:r>
              <a:rPr sz="2000" spc="-50" dirty="0" smtClean="0">
                <a:solidFill>
                  <a:srgbClr val="15203E"/>
                </a:solidFill>
                <a:latin typeface="Times New Roman" panose="02020603050405020304" pitchFamily="18" charset="0"/>
                <a:cs typeface="Times New Roman" panose="02020603050405020304" pitchFamily="18" charset="0"/>
              </a:rPr>
              <a:t>m</a:t>
            </a:r>
            <a:r>
              <a:rPr sz="2000" spc="80" dirty="0" smtClean="0">
                <a:solidFill>
                  <a:srgbClr val="15203E"/>
                </a:solidFill>
                <a:latin typeface="Times New Roman" panose="02020603050405020304" pitchFamily="18" charset="0"/>
                <a:cs typeface="Times New Roman" panose="02020603050405020304" pitchFamily="18" charset="0"/>
              </a:rPr>
              <a:t>a</a:t>
            </a:r>
            <a:r>
              <a:rPr sz="2000" spc="20" dirty="0" smtClean="0">
                <a:solidFill>
                  <a:srgbClr val="15203E"/>
                </a:solidFill>
                <a:latin typeface="Times New Roman" panose="02020603050405020304" pitchFamily="18" charset="0"/>
                <a:cs typeface="Times New Roman" panose="02020603050405020304" pitchFamily="18" charset="0"/>
              </a:rPr>
              <a:t>i</a:t>
            </a:r>
            <a:r>
              <a:rPr sz="2000" spc="5" dirty="0" smtClean="0">
                <a:solidFill>
                  <a:srgbClr val="15203E"/>
                </a:solidFill>
                <a:latin typeface="Times New Roman" panose="02020603050405020304" pitchFamily="18" charset="0"/>
                <a:cs typeface="Times New Roman" panose="02020603050405020304" pitchFamily="18" charset="0"/>
              </a:rPr>
              <a:t>n</a:t>
            </a:r>
            <a:r>
              <a:rPr sz="2000" spc="-70" dirty="0" smtClean="0">
                <a:solidFill>
                  <a:srgbClr val="15203E"/>
                </a:solidFill>
                <a:latin typeface="Times New Roman" panose="02020603050405020304" pitchFamily="18" charset="0"/>
                <a:cs typeface="Times New Roman" panose="02020603050405020304" pitchFamily="18" charset="0"/>
              </a:rPr>
              <a:t>t</a:t>
            </a:r>
            <a:r>
              <a:rPr sz="2000" spc="80" dirty="0" smtClean="0">
                <a:solidFill>
                  <a:srgbClr val="15203E"/>
                </a:solidFill>
                <a:latin typeface="Times New Roman" panose="02020603050405020304" pitchFamily="18" charset="0"/>
                <a:cs typeface="Times New Roman" panose="02020603050405020304" pitchFamily="18" charset="0"/>
              </a:rPr>
              <a:t>a</a:t>
            </a:r>
            <a:r>
              <a:rPr sz="2000" spc="10" dirty="0" smtClean="0">
                <a:solidFill>
                  <a:srgbClr val="15203E"/>
                </a:solidFill>
                <a:latin typeface="Times New Roman" panose="02020603050405020304" pitchFamily="18" charset="0"/>
                <a:cs typeface="Times New Roman" panose="02020603050405020304" pitchFamily="18" charset="0"/>
              </a:rPr>
              <a:t>in</a:t>
            </a:r>
            <a:r>
              <a:rPr lang="en-IN" sz="2000" dirty="0">
                <a:solidFill>
                  <a:srgbClr val="15203E"/>
                </a:solidFill>
                <a:latin typeface="Times New Roman" panose="02020603050405020304" pitchFamily="18" charset="0"/>
                <a:cs typeface="Times New Roman" panose="02020603050405020304" pitchFamily="18" charset="0"/>
              </a:rPr>
              <a:t> </a:t>
            </a:r>
            <a:r>
              <a:rPr sz="2000" spc="75" dirty="0" smtClean="0">
                <a:solidFill>
                  <a:srgbClr val="15203E"/>
                </a:solidFill>
                <a:latin typeface="Times New Roman" panose="02020603050405020304" pitchFamily="18" charset="0"/>
                <a:cs typeface="Times New Roman" panose="02020603050405020304" pitchFamily="18" charset="0"/>
              </a:rPr>
              <a:t>v</a:t>
            </a:r>
            <a:r>
              <a:rPr sz="2000" spc="60" dirty="0" smtClean="0">
                <a:solidFill>
                  <a:srgbClr val="15203E"/>
                </a:solidFill>
                <a:latin typeface="Times New Roman" panose="02020603050405020304" pitchFamily="18" charset="0"/>
                <a:cs typeface="Times New Roman" panose="02020603050405020304" pitchFamily="18" charset="0"/>
              </a:rPr>
              <a:t>e</a:t>
            </a:r>
            <a:r>
              <a:rPr sz="2000" spc="5" dirty="0" smtClean="0">
                <a:solidFill>
                  <a:srgbClr val="15203E"/>
                </a:solidFill>
                <a:latin typeface="Times New Roman" panose="02020603050405020304" pitchFamily="18" charset="0"/>
                <a:cs typeface="Times New Roman" panose="02020603050405020304" pitchFamily="18" charset="0"/>
              </a:rPr>
              <a:t>h</a:t>
            </a:r>
            <a:r>
              <a:rPr sz="2000" spc="20" dirty="0" smtClean="0">
                <a:solidFill>
                  <a:srgbClr val="15203E"/>
                </a:solidFill>
                <a:latin typeface="Times New Roman" panose="02020603050405020304" pitchFamily="18" charset="0"/>
                <a:cs typeface="Times New Roman" panose="02020603050405020304" pitchFamily="18" charset="0"/>
              </a:rPr>
              <a:t>i</a:t>
            </a:r>
            <a:r>
              <a:rPr sz="2000" spc="70" dirty="0" smtClean="0">
                <a:solidFill>
                  <a:srgbClr val="15203E"/>
                </a:solidFill>
                <a:latin typeface="Times New Roman" panose="02020603050405020304" pitchFamily="18" charset="0"/>
                <a:cs typeface="Times New Roman" panose="02020603050405020304" pitchFamily="18" charset="0"/>
              </a:rPr>
              <a:t>c</a:t>
            </a:r>
            <a:r>
              <a:rPr sz="2000" spc="5" dirty="0" smtClean="0">
                <a:solidFill>
                  <a:srgbClr val="15203E"/>
                </a:solidFill>
                <a:latin typeface="Times New Roman" panose="02020603050405020304" pitchFamily="18" charset="0"/>
                <a:cs typeface="Times New Roman" panose="02020603050405020304" pitchFamily="18" charset="0"/>
              </a:rPr>
              <a:t>le  </a:t>
            </a:r>
            <a:r>
              <a:rPr sz="2000" spc="10" dirty="0">
                <a:solidFill>
                  <a:srgbClr val="15203E"/>
                </a:solidFill>
                <a:latin typeface="Times New Roman" panose="02020603050405020304" pitchFamily="18" charset="0"/>
                <a:cs typeface="Times New Roman" panose="02020603050405020304" pitchFamily="18" charset="0"/>
              </a:rPr>
              <a:t>stability</a:t>
            </a:r>
            <a:r>
              <a:rPr sz="2000" spc="110"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during</a:t>
            </a:r>
            <a:r>
              <a:rPr sz="2000" spc="-55"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critical</a:t>
            </a:r>
            <a:r>
              <a:rPr sz="2000" spc="50" dirty="0">
                <a:solidFill>
                  <a:srgbClr val="15203E"/>
                </a:solidFill>
                <a:latin typeface="Times New Roman" panose="02020603050405020304" pitchFamily="18" charset="0"/>
                <a:cs typeface="Times New Roman" panose="02020603050405020304" pitchFamily="18" charset="0"/>
              </a:rPr>
              <a:t> </a:t>
            </a:r>
            <a:r>
              <a:rPr sz="2000" spc="40" dirty="0">
                <a:solidFill>
                  <a:srgbClr val="15203E"/>
                </a:solidFill>
                <a:latin typeface="Times New Roman" panose="02020603050405020304" pitchFamily="18" charset="0"/>
                <a:cs typeface="Times New Roman" panose="02020603050405020304" pitchFamily="18" charset="0"/>
              </a:rPr>
              <a:t>maneuvers.</a:t>
            </a:r>
            <a:endParaRPr sz="2000" dirty="0">
              <a:latin typeface="Times New Roman" panose="02020603050405020304" pitchFamily="18" charset="0"/>
              <a:cs typeface="Times New Roman" panose="02020603050405020304" pitchFamily="18" charset="0"/>
            </a:endParaRPr>
          </a:p>
          <a:p>
            <a:pPr>
              <a:lnSpc>
                <a:spcPct val="100000"/>
              </a:lnSpc>
              <a:spcBef>
                <a:spcPts val="70"/>
              </a:spcBef>
            </a:pPr>
            <a:endParaRPr dirty="0">
              <a:latin typeface="Times New Roman" panose="02020603050405020304" pitchFamily="18" charset="0"/>
              <a:cs typeface="Times New Roman" panose="02020603050405020304" pitchFamily="18" charset="0"/>
            </a:endParaRPr>
          </a:p>
          <a:p>
            <a:pPr marL="12700">
              <a:lnSpc>
                <a:spcPct val="100000"/>
              </a:lnSpc>
            </a:pPr>
            <a:endParaRPr lang="en-IN" spc="-25" dirty="0">
              <a:solidFill>
                <a:srgbClr val="FF0000"/>
              </a:solidFill>
              <a:latin typeface="Times New Roman" panose="02020603050405020304" pitchFamily="18" charset="0"/>
              <a:cs typeface="Times New Roman" panose="02020603050405020304" pitchFamily="18" charset="0"/>
            </a:endParaRPr>
          </a:p>
          <a:p>
            <a:pPr marL="12700">
              <a:lnSpc>
                <a:spcPct val="100000"/>
              </a:lnSpc>
            </a:pPr>
            <a:endParaRPr lang="en-IN" spc="-25" dirty="0" smtClean="0">
              <a:solidFill>
                <a:srgbClr val="FF0000"/>
              </a:solidFill>
              <a:latin typeface="Times New Roman" panose="02020603050405020304" pitchFamily="18" charset="0"/>
              <a:cs typeface="Times New Roman" panose="02020603050405020304" pitchFamily="18" charset="0"/>
            </a:endParaRPr>
          </a:p>
          <a:p>
            <a:pPr marL="12700">
              <a:lnSpc>
                <a:spcPct val="100000"/>
              </a:lnSpc>
            </a:pPr>
            <a:r>
              <a:rPr sz="2000" spc="-25" dirty="0" smtClean="0">
                <a:solidFill>
                  <a:srgbClr val="FF0000"/>
                </a:solidFill>
                <a:latin typeface="Times New Roman" panose="02020603050405020304" pitchFamily="18" charset="0"/>
                <a:cs typeface="Times New Roman" panose="02020603050405020304" pitchFamily="18" charset="0"/>
              </a:rPr>
              <a:t>Traction</a:t>
            </a:r>
            <a:r>
              <a:rPr sz="2000" spc="-90" dirty="0" smtClean="0">
                <a:solidFill>
                  <a:srgbClr val="FF0000"/>
                </a:solidFill>
                <a:latin typeface="Times New Roman" panose="02020603050405020304" pitchFamily="18" charset="0"/>
                <a:cs typeface="Times New Roman" panose="02020603050405020304" pitchFamily="18" charset="0"/>
              </a:rPr>
              <a:t> </a:t>
            </a:r>
            <a:r>
              <a:rPr sz="2000" spc="15" dirty="0">
                <a:solidFill>
                  <a:srgbClr val="FF0000"/>
                </a:solidFill>
                <a:latin typeface="Times New Roman" panose="02020603050405020304" pitchFamily="18" charset="0"/>
                <a:cs typeface="Times New Roman" panose="02020603050405020304" pitchFamily="18" charset="0"/>
              </a:rPr>
              <a:t>Control</a:t>
            </a:r>
            <a:endParaRPr sz="2000" dirty="0">
              <a:latin typeface="Times New Roman" panose="02020603050405020304" pitchFamily="18" charset="0"/>
              <a:cs typeface="Times New Roman" panose="02020603050405020304" pitchFamily="18" charset="0"/>
            </a:endParaRPr>
          </a:p>
          <a:p>
            <a:pPr marL="12700">
              <a:lnSpc>
                <a:spcPct val="100000"/>
              </a:lnSpc>
              <a:spcBef>
                <a:spcPts val="1730"/>
              </a:spcBef>
            </a:pPr>
            <a:r>
              <a:rPr sz="2000" spc="30" dirty="0">
                <a:solidFill>
                  <a:srgbClr val="15203E"/>
                </a:solidFill>
                <a:latin typeface="Times New Roman" panose="02020603050405020304" pitchFamily="18" charset="0"/>
                <a:cs typeface="Times New Roman" panose="02020603050405020304" pitchFamily="18" charset="0"/>
              </a:rPr>
              <a:t>Regulating</a:t>
            </a:r>
            <a:r>
              <a:rPr sz="2000" spc="220" dirty="0">
                <a:solidFill>
                  <a:srgbClr val="15203E"/>
                </a:solidFill>
                <a:latin typeface="Times New Roman" panose="02020603050405020304" pitchFamily="18" charset="0"/>
                <a:cs typeface="Times New Roman" panose="02020603050405020304" pitchFamily="18" charset="0"/>
              </a:rPr>
              <a:t> </a:t>
            </a:r>
            <a:r>
              <a:rPr sz="2000" spc="10" dirty="0">
                <a:solidFill>
                  <a:srgbClr val="15203E"/>
                </a:solidFill>
                <a:latin typeface="Times New Roman" panose="02020603050405020304" pitchFamily="18" charset="0"/>
                <a:cs typeface="Times New Roman" panose="02020603050405020304" pitchFamily="18" charset="0"/>
              </a:rPr>
              <a:t>engine</a:t>
            </a:r>
            <a:r>
              <a:rPr sz="2000" spc="315" dirty="0">
                <a:solidFill>
                  <a:srgbClr val="15203E"/>
                </a:solidFill>
                <a:latin typeface="Times New Roman" panose="02020603050405020304" pitchFamily="18" charset="0"/>
                <a:cs typeface="Times New Roman" panose="02020603050405020304" pitchFamily="18" charset="0"/>
              </a:rPr>
              <a:t> </a:t>
            </a:r>
            <a:r>
              <a:rPr sz="2000" spc="10" dirty="0">
                <a:solidFill>
                  <a:srgbClr val="15203E"/>
                </a:solidFill>
                <a:latin typeface="Times New Roman" panose="02020603050405020304" pitchFamily="18" charset="0"/>
                <a:cs typeface="Times New Roman" panose="02020603050405020304" pitchFamily="18" charset="0"/>
              </a:rPr>
              <a:t>power</a:t>
            </a:r>
            <a:r>
              <a:rPr sz="2000" spc="245" dirty="0">
                <a:solidFill>
                  <a:srgbClr val="15203E"/>
                </a:solidFill>
                <a:latin typeface="Times New Roman" panose="02020603050405020304" pitchFamily="18" charset="0"/>
                <a:cs typeface="Times New Roman" panose="02020603050405020304" pitchFamily="18" charset="0"/>
              </a:rPr>
              <a:t> </a:t>
            </a:r>
            <a:r>
              <a:rPr sz="2000" spc="35" dirty="0">
                <a:solidFill>
                  <a:srgbClr val="15203E"/>
                </a:solidFill>
                <a:latin typeface="Times New Roman" panose="02020603050405020304" pitchFamily="18" charset="0"/>
                <a:cs typeface="Times New Roman" panose="02020603050405020304" pitchFamily="18" charset="0"/>
              </a:rPr>
              <a:t>and</a:t>
            </a:r>
            <a:r>
              <a:rPr sz="2000" spc="204"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braking</a:t>
            </a:r>
            <a:r>
              <a:rPr sz="2000" spc="215" dirty="0">
                <a:solidFill>
                  <a:srgbClr val="15203E"/>
                </a:solidFill>
                <a:latin typeface="Times New Roman" panose="02020603050405020304" pitchFamily="18" charset="0"/>
                <a:cs typeface="Times New Roman" panose="02020603050405020304" pitchFamily="18" charset="0"/>
              </a:rPr>
              <a:t> </a:t>
            </a:r>
            <a:r>
              <a:rPr sz="2000" spc="-25" dirty="0">
                <a:solidFill>
                  <a:srgbClr val="15203E"/>
                </a:solidFill>
                <a:latin typeface="Times New Roman" panose="02020603050405020304" pitchFamily="18" charset="0"/>
                <a:cs typeface="Times New Roman" panose="02020603050405020304" pitchFamily="18" charset="0"/>
              </a:rPr>
              <a:t>to</a:t>
            </a:r>
            <a:r>
              <a:rPr sz="2000" spc="210" dirty="0">
                <a:solidFill>
                  <a:srgbClr val="15203E"/>
                </a:solidFill>
                <a:latin typeface="Times New Roman" panose="02020603050405020304" pitchFamily="18" charset="0"/>
                <a:cs typeface="Times New Roman" panose="02020603050405020304" pitchFamily="18" charset="0"/>
              </a:rPr>
              <a:t> </a:t>
            </a:r>
            <a:r>
              <a:rPr sz="2000" spc="30" dirty="0">
                <a:solidFill>
                  <a:srgbClr val="15203E"/>
                </a:solidFill>
                <a:latin typeface="Times New Roman" panose="02020603050405020304" pitchFamily="18" charset="0"/>
                <a:cs typeface="Times New Roman" panose="02020603050405020304" pitchFamily="18" charset="0"/>
              </a:rPr>
              <a:t>prevent</a:t>
            </a:r>
            <a:r>
              <a:rPr sz="2000" spc="190" dirty="0">
                <a:solidFill>
                  <a:srgbClr val="15203E"/>
                </a:solidFill>
                <a:latin typeface="Times New Roman" panose="02020603050405020304" pitchFamily="18" charset="0"/>
                <a:cs typeface="Times New Roman" panose="02020603050405020304" pitchFamily="18" charset="0"/>
              </a:rPr>
              <a:t> </a:t>
            </a:r>
            <a:r>
              <a:rPr sz="2000" spc="30" dirty="0">
                <a:solidFill>
                  <a:srgbClr val="15203E"/>
                </a:solidFill>
                <a:latin typeface="Times New Roman" panose="02020603050405020304" pitchFamily="18" charset="0"/>
                <a:cs typeface="Times New Roman" panose="02020603050405020304" pitchFamily="18" charset="0"/>
              </a:rPr>
              <a:t>wheel</a:t>
            </a:r>
            <a:r>
              <a:rPr sz="2000" spc="250" dirty="0">
                <a:solidFill>
                  <a:srgbClr val="15203E"/>
                </a:solidFill>
                <a:latin typeface="Times New Roman" panose="02020603050405020304" pitchFamily="18" charset="0"/>
                <a:cs typeface="Times New Roman" panose="02020603050405020304" pitchFamily="18" charset="0"/>
              </a:rPr>
              <a:t> </a:t>
            </a:r>
            <a:r>
              <a:rPr sz="2000" spc="45" dirty="0" smtClean="0">
                <a:solidFill>
                  <a:srgbClr val="15203E"/>
                </a:solidFill>
                <a:latin typeface="Times New Roman" panose="02020603050405020304" pitchFamily="18" charset="0"/>
                <a:cs typeface="Times New Roman" panose="02020603050405020304" pitchFamily="18" charset="0"/>
              </a:rPr>
              <a:t>slip</a:t>
            </a:r>
            <a:r>
              <a:rPr lang="en-IN" sz="2000" spc="45" dirty="0" smtClean="0">
                <a:solidFill>
                  <a:srgbClr val="15203E"/>
                </a:solidFill>
                <a:latin typeface="Times New Roman" panose="02020603050405020304" pitchFamily="18" charset="0"/>
                <a:cs typeface="Times New Roman" panose="02020603050405020304" pitchFamily="18" charset="0"/>
              </a:rPr>
              <a:t> </a:t>
            </a:r>
            <a:r>
              <a:rPr sz="2000" spc="35" dirty="0" smtClean="0">
                <a:solidFill>
                  <a:srgbClr val="15203E"/>
                </a:solidFill>
                <a:latin typeface="Times New Roman" panose="02020603050405020304" pitchFamily="18" charset="0"/>
                <a:cs typeface="Times New Roman" panose="02020603050405020304" pitchFamily="18" charset="0"/>
              </a:rPr>
              <a:t>and</a:t>
            </a:r>
            <a:r>
              <a:rPr sz="2000" spc="-50" dirty="0" smtClean="0">
                <a:solidFill>
                  <a:srgbClr val="15203E"/>
                </a:solidFill>
                <a:latin typeface="Times New Roman" panose="02020603050405020304" pitchFamily="18" charset="0"/>
                <a:cs typeface="Times New Roman" panose="02020603050405020304" pitchFamily="18" charset="0"/>
              </a:rPr>
              <a:t> </a:t>
            </a:r>
            <a:r>
              <a:rPr sz="2000" dirty="0">
                <a:solidFill>
                  <a:srgbClr val="15203E"/>
                </a:solidFill>
                <a:latin typeface="Times New Roman" panose="02020603050405020304" pitchFamily="18" charset="0"/>
                <a:cs typeface="Times New Roman" panose="02020603050405020304" pitchFamily="18" charset="0"/>
              </a:rPr>
              <a:t>improve</a:t>
            </a:r>
            <a:r>
              <a:rPr sz="2000" spc="15" dirty="0">
                <a:solidFill>
                  <a:srgbClr val="15203E"/>
                </a:solidFill>
                <a:latin typeface="Times New Roman" panose="02020603050405020304" pitchFamily="18" charset="0"/>
                <a:cs typeface="Times New Roman" panose="02020603050405020304" pitchFamily="18" charset="0"/>
              </a:rPr>
              <a:t> </a:t>
            </a:r>
            <a:r>
              <a:rPr sz="2000" spc="25" dirty="0">
                <a:solidFill>
                  <a:srgbClr val="15203E"/>
                </a:solidFill>
                <a:latin typeface="Times New Roman" panose="02020603050405020304" pitchFamily="18" charset="0"/>
                <a:cs typeface="Times New Roman" panose="02020603050405020304" pitchFamily="18" charset="0"/>
              </a:rPr>
              <a:t>acceleration.</a:t>
            </a:r>
            <a:endParaRPr sz="2000" dirty="0">
              <a:latin typeface="Times New Roman" panose="02020603050405020304" pitchFamily="18" charset="0"/>
              <a:cs typeface="Times New Roman" panose="02020603050405020304" pitchFamily="18" charset="0"/>
            </a:endParaRPr>
          </a:p>
          <a:p>
            <a:pPr>
              <a:lnSpc>
                <a:spcPct val="100000"/>
              </a:lnSpc>
              <a:spcBef>
                <a:spcPts val="70"/>
              </a:spcBef>
            </a:pPr>
            <a:endParaRPr sz="2000" dirty="0">
              <a:latin typeface="Times New Roman" panose="02020603050405020304" pitchFamily="18" charset="0"/>
              <a:cs typeface="Times New Roman" panose="02020603050405020304" pitchFamily="18" charset="0"/>
            </a:endParaRPr>
          </a:p>
          <a:p>
            <a:pPr marL="12700">
              <a:lnSpc>
                <a:spcPct val="100000"/>
              </a:lnSpc>
              <a:spcBef>
                <a:spcPts val="5"/>
              </a:spcBef>
            </a:pPr>
            <a:endParaRPr lang="en-IN" sz="2000" spc="10" dirty="0" smtClean="0">
              <a:solidFill>
                <a:srgbClr val="FF0000"/>
              </a:solidFill>
              <a:latin typeface="Times New Roman" panose="02020603050405020304" pitchFamily="18" charset="0"/>
              <a:cs typeface="Times New Roman" panose="02020603050405020304" pitchFamily="18" charset="0"/>
            </a:endParaRPr>
          </a:p>
          <a:p>
            <a:pPr marL="12700">
              <a:lnSpc>
                <a:spcPct val="100000"/>
              </a:lnSpc>
              <a:spcBef>
                <a:spcPts val="5"/>
              </a:spcBef>
            </a:pPr>
            <a:r>
              <a:rPr sz="2000" spc="10" dirty="0" smtClean="0">
                <a:solidFill>
                  <a:srgbClr val="FF0000"/>
                </a:solidFill>
                <a:latin typeface="Times New Roman" panose="02020603050405020304" pitchFamily="18" charset="0"/>
                <a:cs typeface="Times New Roman" panose="02020603050405020304" pitchFamily="18" charset="0"/>
              </a:rPr>
              <a:t>Adaptive</a:t>
            </a:r>
            <a:r>
              <a:rPr sz="2000" spc="-10" dirty="0" smtClean="0">
                <a:solidFill>
                  <a:srgbClr val="FF0000"/>
                </a:solidFill>
                <a:latin typeface="Times New Roman" panose="02020603050405020304" pitchFamily="18" charset="0"/>
                <a:cs typeface="Times New Roman" panose="02020603050405020304" pitchFamily="18" charset="0"/>
              </a:rPr>
              <a:t> </a:t>
            </a:r>
            <a:r>
              <a:rPr sz="2000" spc="-10" dirty="0">
                <a:solidFill>
                  <a:srgbClr val="FF0000"/>
                </a:solidFill>
                <a:latin typeface="Times New Roman" panose="02020603050405020304" pitchFamily="18" charset="0"/>
                <a:cs typeface="Times New Roman" panose="02020603050405020304" pitchFamily="18" charset="0"/>
              </a:rPr>
              <a:t>Cruise</a:t>
            </a:r>
            <a:r>
              <a:rPr sz="2000" spc="110" dirty="0">
                <a:solidFill>
                  <a:srgbClr val="FF0000"/>
                </a:solidFill>
                <a:latin typeface="Times New Roman" panose="02020603050405020304" pitchFamily="18" charset="0"/>
                <a:cs typeface="Times New Roman" panose="02020603050405020304" pitchFamily="18" charset="0"/>
              </a:rPr>
              <a:t> </a:t>
            </a:r>
            <a:r>
              <a:rPr sz="2000" spc="10" dirty="0">
                <a:solidFill>
                  <a:srgbClr val="FF0000"/>
                </a:solidFill>
                <a:latin typeface="Times New Roman" panose="02020603050405020304" pitchFamily="18" charset="0"/>
                <a:cs typeface="Times New Roman" panose="02020603050405020304" pitchFamily="18" charset="0"/>
              </a:rPr>
              <a:t>Control</a:t>
            </a:r>
            <a:endParaRPr sz="2000" dirty="0">
              <a:latin typeface="Times New Roman" panose="02020603050405020304" pitchFamily="18" charset="0"/>
              <a:cs typeface="Times New Roman" panose="02020603050405020304" pitchFamily="18" charset="0"/>
            </a:endParaRPr>
          </a:p>
          <a:p>
            <a:pPr marL="12700">
              <a:lnSpc>
                <a:spcPct val="100000"/>
              </a:lnSpc>
              <a:spcBef>
                <a:spcPts val="1725"/>
              </a:spcBef>
              <a:tabLst>
                <a:tab pos="1454150" algn="l"/>
                <a:tab pos="2472690" algn="l"/>
                <a:tab pos="3295650" algn="l"/>
                <a:tab pos="4033520" algn="l"/>
                <a:tab pos="4350385" algn="l"/>
                <a:tab pos="5313680" algn="l"/>
                <a:tab pos="5570220" algn="l"/>
              </a:tabLst>
            </a:pPr>
            <a:r>
              <a:rPr sz="2000" spc="10" dirty="0" smtClean="0">
                <a:solidFill>
                  <a:srgbClr val="15203E"/>
                </a:solidFill>
                <a:latin typeface="Times New Roman" panose="02020603050405020304" pitchFamily="18" charset="0"/>
                <a:cs typeface="Times New Roman" panose="02020603050405020304" pitchFamily="18" charset="0"/>
              </a:rPr>
              <a:t>Automatically</a:t>
            </a:r>
            <a:r>
              <a:rPr lang="en-IN" sz="2000" spc="10" dirty="0" smtClean="0">
                <a:solidFill>
                  <a:srgbClr val="15203E"/>
                </a:solidFill>
                <a:latin typeface="Times New Roman" panose="02020603050405020304" pitchFamily="18" charset="0"/>
                <a:cs typeface="Times New Roman" panose="02020603050405020304" pitchFamily="18" charset="0"/>
              </a:rPr>
              <a:t> </a:t>
            </a:r>
            <a:r>
              <a:rPr sz="2000" spc="20" dirty="0" smtClean="0">
                <a:solidFill>
                  <a:srgbClr val="15203E"/>
                </a:solidFill>
                <a:latin typeface="Times New Roman" panose="02020603050405020304" pitchFamily="18" charset="0"/>
                <a:cs typeface="Times New Roman" panose="02020603050405020304" pitchFamily="18" charset="0"/>
              </a:rPr>
              <a:t>adjusting</a:t>
            </a:r>
            <a:r>
              <a:rPr lang="en-IN" sz="2000" spc="20" dirty="0" smtClean="0">
                <a:solidFill>
                  <a:srgbClr val="15203E"/>
                </a:solidFill>
                <a:latin typeface="Times New Roman" panose="02020603050405020304" pitchFamily="18" charset="0"/>
                <a:cs typeface="Times New Roman" panose="02020603050405020304" pitchFamily="18" charset="0"/>
              </a:rPr>
              <a:t> </a:t>
            </a:r>
            <a:r>
              <a:rPr sz="2000" spc="35" dirty="0" smtClean="0">
                <a:solidFill>
                  <a:srgbClr val="15203E"/>
                </a:solidFill>
                <a:latin typeface="Times New Roman" panose="02020603050405020304" pitchFamily="18" charset="0"/>
                <a:cs typeface="Times New Roman" panose="02020603050405020304" pitchFamily="18" charset="0"/>
              </a:rPr>
              <a:t>vehicle</a:t>
            </a:r>
            <a:r>
              <a:rPr lang="en-IN" sz="2000" spc="35" dirty="0" smtClean="0">
                <a:solidFill>
                  <a:srgbClr val="15203E"/>
                </a:solidFill>
                <a:latin typeface="Times New Roman" panose="02020603050405020304" pitchFamily="18" charset="0"/>
                <a:cs typeface="Times New Roman" panose="02020603050405020304" pitchFamily="18" charset="0"/>
              </a:rPr>
              <a:t> </a:t>
            </a:r>
            <a:r>
              <a:rPr sz="2000" spc="60" dirty="0" smtClean="0">
                <a:solidFill>
                  <a:srgbClr val="15203E"/>
                </a:solidFill>
                <a:latin typeface="Times New Roman" panose="02020603050405020304" pitchFamily="18" charset="0"/>
                <a:cs typeface="Times New Roman" panose="02020603050405020304" pitchFamily="18" charset="0"/>
              </a:rPr>
              <a:t>speed</a:t>
            </a:r>
            <a:r>
              <a:rPr lang="en-IN" sz="2000" spc="60" dirty="0" smtClean="0">
                <a:solidFill>
                  <a:srgbClr val="15203E"/>
                </a:solidFill>
                <a:latin typeface="Times New Roman" panose="02020603050405020304" pitchFamily="18" charset="0"/>
                <a:cs typeface="Times New Roman" panose="02020603050405020304" pitchFamily="18" charset="0"/>
              </a:rPr>
              <a:t> </a:t>
            </a:r>
            <a:r>
              <a:rPr sz="2000" spc="-25" dirty="0" smtClean="0">
                <a:solidFill>
                  <a:srgbClr val="15203E"/>
                </a:solidFill>
                <a:latin typeface="Times New Roman" panose="02020603050405020304" pitchFamily="18" charset="0"/>
                <a:cs typeface="Times New Roman" panose="02020603050405020304" pitchFamily="18" charset="0"/>
              </a:rPr>
              <a:t>to</a:t>
            </a:r>
            <a:r>
              <a:rPr lang="en-IN" sz="2000" spc="-25" dirty="0" smtClean="0">
                <a:solidFill>
                  <a:srgbClr val="15203E"/>
                </a:solidFill>
                <a:latin typeface="Times New Roman" panose="02020603050405020304" pitchFamily="18" charset="0"/>
                <a:cs typeface="Times New Roman" panose="02020603050405020304" pitchFamily="18" charset="0"/>
              </a:rPr>
              <a:t> </a:t>
            </a:r>
            <a:r>
              <a:rPr sz="2000" spc="10" dirty="0" smtClean="0">
                <a:solidFill>
                  <a:srgbClr val="15203E"/>
                </a:solidFill>
                <a:latin typeface="Times New Roman" panose="02020603050405020304" pitchFamily="18" charset="0"/>
                <a:cs typeface="Times New Roman" panose="02020603050405020304" pitchFamily="18" charset="0"/>
              </a:rPr>
              <a:t>maintain</a:t>
            </a:r>
            <a:r>
              <a:rPr lang="en-IN" sz="2000" spc="10" dirty="0" smtClean="0">
                <a:solidFill>
                  <a:srgbClr val="15203E"/>
                </a:solidFill>
                <a:latin typeface="Times New Roman" panose="02020603050405020304" pitchFamily="18" charset="0"/>
                <a:cs typeface="Times New Roman" panose="02020603050405020304" pitchFamily="18" charset="0"/>
              </a:rPr>
              <a:t> </a:t>
            </a:r>
            <a:r>
              <a:rPr sz="2000" spc="10" dirty="0" smtClean="0">
                <a:solidFill>
                  <a:srgbClr val="15203E"/>
                </a:solidFill>
                <a:latin typeface="Times New Roman" panose="02020603050405020304" pitchFamily="18" charset="0"/>
                <a:cs typeface="Times New Roman" panose="02020603050405020304" pitchFamily="18" charset="0"/>
              </a:rPr>
              <a:t>a</a:t>
            </a:r>
            <a:r>
              <a:rPr lang="en-IN" sz="2000" spc="10" dirty="0">
                <a:solidFill>
                  <a:srgbClr val="15203E"/>
                </a:solidFill>
                <a:latin typeface="Times New Roman" panose="02020603050405020304" pitchFamily="18" charset="0"/>
                <a:cs typeface="Times New Roman" panose="02020603050405020304" pitchFamily="18" charset="0"/>
              </a:rPr>
              <a:t> </a:t>
            </a:r>
            <a:r>
              <a:rPr sz="2000" spc="60" dirty="0" smtClean="0">
                <a:solidFill>
                  <a:srgbClr val="15203E"/>
                </a:solidFill>
                <a:latin typeface="Times New Roman" panose="02020603050405020304" pitchFamily="18" charset="0"/>
                <a:cs typeface="Times New Roman" panose="02020603050405020304" pitchFamily="18" charset="0"/>
              </a:rPr>
              <a:t>safe</a:t>
            </a:r>
            <a:r>
              <a:rPr lang="en-IN" sz="2000" spc="60" dirty="0" smtClean="0">
                <a:solidFill>
                  <a:srgbClr val="15203E"/>
                </a:solidFill>
                <a:latin typeface="Times New Roman" panose="02020603050405020304" pitchFamily="18" charset="0"/>
                <a:cs typeface="Times New Roman" panose="02020603050405020304" pitchFamily="18" charset="0"/>
              </a:rPr>
              <a:t> </a:t>
            </a:r>
            <a:r>
              <a:rPr sz="2000" spc="-5" dirty="0" smtClean="0">
                <a:solidFill>
                  <a:srgbClr val="15203E"/>
                </a:solidFill>
                <a:latin typeface="Times New Roman" panose="02020603050405020304" pitchFamily="18" charset="0"/>
                <a:cs typeface="Times New Roman" panose="02020603050405020304" pitchFamily="18" charset="0"/>
              </a:rPr>
              <a:t>following</a:t>
            </a:r>
            <a:r>
              <a:rPr sz="2000" spc="-15" dirty="0" smtClean="0">
                <a:solidFill>
                  <a:srgbClr val="15203E"/>
                </a:solidFill>
                <a:latin typeface="Times New Roman" panose="02020603050405020304" pitchFamily="18" charset="0"/>
                <a:cs typeface="Times New Roman" panose="02020603050405020304" pitchFamily="18" charset="0"/>
              </a:rPr>
              <a:t> </a:t>
            </a:r>
            <a:r>
              <a:rPr sz="2000" spc="30" dirty="0">
                <a:solidFill>
                  <a:srgbClr val="15203E"/>
                </a:solidFill>
                <a:latin typeface="Times New Roman" panose="02020603050405020304" pitchFamily="18" charset="0"/>
                <a:cs typeface="Times New Roman" panose="02020603050405020304" pitchFamily="18" charset="0"/>
              </a:rPr>
              <a:t>distance.</a:t>
            </a: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242" y="476198"/>
            <a:ext cx="9646285" cy="545465"/>
          </a:xfrm>
          <a:prstGeom prst="rect">
            <a:avLst/>
          </a:prstGeom>
        </p:spPr>
        <p:txBody>
          <a:bodyPr vert="horz" wrap="square" lIns="0" tIns="13970" rIns="0" bIns="0" rtlCol="0">
            <a:spAutoFit/>
          </a:bodyPr>
          <a:lstStyle/>
          <a:p>
            <a:pPr marL="12700">
              <a:lnSpc>
                <a:spcPct val="100000"/>
              </a:lnSpc>
              <a:spcBef>
                <a:spcPts val="110"/>
              </a:spcBef>
            </a:pPr>
            <a:r>
              <a:rPr sz="3400" spc="-5" dirty="0"/>
              <a:t>REAR</a:t>
            </a:r>
            <a:r>
              <a:rPr sz="3400" spc="-10" dirty="0"/>
              <a:t> </a:t>
            </a:r>
            <a:r>
              <a:rPr sz="3400" spc="-40" dirty="0"/>
              <a:t>PARKING</a:t>
            </a:r>
            <a:r>
              <a:rPr sz="3400" spc="-120" dirty="0"/>
              <a:t> </a:t>
            </a:r>
            <a:r>
              <a:rPr sz="3400" spc="-30" dirty="0"/>
              <a:t>ASSISTANCE</a:t>
            </a:r>
            <a:r>
              <a:rPr sz="3400" spc="-15" dirty="0"/>
              <a:t> </a:t>
            </a:r>
            <a:r>
              <a:rPr sz="3400" spc="10" dirty="0"/>
              <a:t>SYSTEM</a:t>
            </a:r>
            <a:r>
              <a:rPr sz="3400" spc="-95" dirty="0"/>
              <a:t> </a:t>
            </a:r>
            <a:r>
              <a:rPr sz="3400" spc="-50" dirty="0"/>
              <a:t>(RPAS)</a:t>
            </a:r>
            <a:endParaRPr sz="3400" dirty="0"/>
          </a:p>
        </p:txBody>
      </p:sp>
      <p:sp>
        <p:nvSpPr>
          <p:cNvPr id="3" name="object 3"/>
          <p:cNvSpPr txBox="1"/>
          <p:nvPr/>
        </p:nvSpPr>
        <p:spPr>
          <a:xfrm>
            <a:off x="6709664" y="1446987"/>
            <a:ext cx="7197725" cy="6445885"/>
          </a:xfrm>
          <a:prstGeom prst="rect">
            <a:avLst/>
          </a:prstGeom>
        </p:spPr>
        <p:txBody>
          <a:bodyPr vert="horz" wrap="square" lIns="0" tIns="13970" rIns="0" bIns="0" rtlCol="0">
            <a:spAutoFit/>
          </a:bodyPr>
          <a:lstStyle/>
          <a:p>
            <a:pPr marL="356870" marR="298450" indent="-344805" algn="just">
              <a:lnSpc>
                <a:spcPct val="100000"/>
              </a:lnSpc>
              <a:spcBef>
                <a:spcPts val="110"/>
              </a:spcBef>
              <a:buFont typeface="Arial MT"/>
              <a:buChar char="•"/>
              <a:tabLst>
                <a:tab pos="357505" algn="l"/>
              </a:tabLst>
            </a:pPr>
            <a:r>
              <a:rPr sz="2200" spc="5" dirty="0">
                <a:latin typeface="Calibri"/>
                <a:cs typeface="Calibri"/>
              </a:rPr>
              <a:t>A</a:t>
            </a:r>
            <a:r>
              <a:rPr sz="2200" spc="10" dirty="0">
                <a:latin typeface="Calibri"/>
                <a:cs typeface="Calibri"/>
              </a:rPr>
              <a:t> </a:t>
            </a:r>
            <a:r>
              <a:rPr sz="2200" spc="-10" dirty="0">
                <a:latin typeface="Calibri"/>
                <a:cs typeface="Calibri"/>
              </a:rPr>
              <a:t>Rear</a:t>
            </a:r>
            <a:r>
              <a:rPr sz="2200" spc="-5" dirty="0">
                <a:latin typeface="Calibri"/>
                <a:cs typeface="Calibri"/>
              </a:rPr>
              <a:t> </a:t>
            </a:r>
            <a:r>
              <a:rPr sz="2200" spc="-10" dirty="0">
                <a:latin typeface="Calibri"/>
                <a:cs typeface="Calibri"/>
              </a:rPr>
              <a:t>Parking</a:t>
            </a:r>
            <a:r>
              <a:rPr sz="2200" spc="-5" dirty="0">
                <a:latin typeface="Calibri"/>
                <a:cs typeface="Calibri"/>
              </a:rPr>
              <a:t> </a:t>
            </a:r>
            <a:r>
              <a:rPr sz="2200" spc="-10" dirty="0">
                <a:latin typeface="Calibri"/>
                <a:cs typeface="Calibri"/>
              </a:rPr>
              <a:t>Assistance</a:t>
            </a:r>
            <a:r>
              <a:rPr sz="2200" spc="-5" dirty="0">
                <a:latin typeface="Calibri"/>
                <a:cs typeface="Calibri"/>
              </a:rPr>
              <a:t> </a:t>
            </a:r>
            <a:r>
              <a:rPr sz="2200" spc="-15" dirty="0">
                <a:latin typeface="Calibri"/>
                <a:cs typeface="Calibri"/>
              </a:rPr>
              <a:t>System</a:t>
            </a:r>
            <a:r>
              <a:rPr sz="2200" spc="-10" dirty="0">
                <a:latin typeface="Calibri"/>
                <a:cs typeface="Calibri"/>
              </a:rPr>
              <a:t> </a:t>
            </a:r>
            <a:r>
              <a:rPr sz="2200" spc="-30" dirty="0">
                <a:latin typeface="Calibri"/>
                <a:cs typeface="Calibri"/>
              </a:rPr>
              <a:t>(RPAS)</a:t>
            </a:r>
            <a:r>
              <a:rPr sz="2200" spc="-25" dirty="0">
                <a:latin typeface="Calibri"/>
                <a:cs typeface="Calibri"/>
              </a:rPr>
              <a:t> </a:t>
            </a:r>
            <a:r>
              <a:rPr sz="2200" dirty="0">
                <a:latin typeface="Calibri"/>
                <a:cs typeface="Calibri"/>
              </a:rPr>
              <a:t>is</a:t>
            </a:r>
            <a:r>
              <a:rPr sz="2200" spc="5" dirty="0">
                <a:latin typeface="Calibri"/>
                <a:cs typeface="Calibri"/>
              </a:rPr>
              <a:t> a  </a:t>
            </a:r>
            <a:r>
              <a:rPr sz="2200" spc="-20" dirty="0">
                <a:latin typeface="Calibri"/>
                <a:cs typeface="Calibri"/>
              </a:rPr>
              <a:t>safety </a:t>
            </a:r>
            <a:r>
              <a:rPr sz="2200" spc="-15" dirty="0">
                <a:latin typeface="Calibri"/>
                <a:cs typeface="Calibri"/>
              </a:rPr>
              <a:t> feature</a:t>
            </a:r>
            <a:r>
              <a:rPr sz="2200" spc="-10" dirty="0">
                <a:latin typeface="Calibri"/>
                <a:cs typeface="Calibri"/>
              </a:rPr>
              <a:t> </a:t>
            </a:r>
            <a:r>
              <a:rPr sz="2200" spc="-5" dirty="0">
                <a:latin typeface="Calibri"/>
                <a:cs typeface="Calibri"/>
              </a:rPr>
              <a:t>designed</a:t>
            </a:r>
            <a:r>
              <a:rPr sz="2200" dirty="0">
                <a:latin typeface="Calibri"/>
                <a:cs typeface="Calibri"/>
              </a:rPr>
              <a:t> </a:t>
            </a:r>
            <a:r>
              <a:rPr sz="2200" spc="-20" dirty="0">
                <a:latin typeface="Calibri"/>
                <a:cs typeface="Calibri"/>
              </a:rPr>
              <a:t>to</a:t>
            </a:r>
            <a:r>
              <a:rPr sz="2200" spc="-15" dirty="0">
                <a:latin typeface="Calibri"/>
                <a:cs typeface="Calibri"/>
              </a:rPr>
              <a:t> </a:t>
            </a:r>
            <a:r>
              <a:rPr sz="2200" spc="-10" dirty="0">
                <a:latin typeface="Calibri"/>
                <a:cs typeface="Calibri"/>
              </a:rPr>
              <a:t>assist</a:t>
            </a:r>
            <a:r>
              <a:rPr sz="2200" spc="-5" dirty="0">
                <a:latin typeface="Calibri"/>
                <a:cs typeface="Calibri"/>
              </a:rPr>
              <a:t> </a:t>
            </a:r>
            <a:r>
              <a:rPr sz="2200" spc="-10" dirty="0">
                <a:latin typeface="Calibri"/>
                <a:cs typeface="Calibri"/>
              </a:rPr>
              <a:t>drivers</a:t>
            </a:r>
            <a:r>
              <a:rPr sz="2200" spc="-5" dirty="0">
                <a:latin typeface="Calibri"/>
                <a:cs typeface="Calibri"/>
              </a:rPr>
              <a:t> </a:t>
            </a:r>
            <a:r>
              <a:rPr sz="2200" dirty="0">
                <a:latin typeface="Calibri"/>
                <a:cs typeface="Calibri"/>
              </a:rPr>
              <a:t>when </a:t>
            </a:r>
            <a:r>
              <a:rPr sz="2200" spc="-15" dirty="0">
                <a:latin typeface="Calibri"/>
                <a:cs typeface="Calibri"/>
              </a:rPr>
              <a:t>reversing</a:t>
            </a:r>
            <a:r>
              <a:rPr sz="2200" spc="-10" dirty="0">
                <a:latin typeface="Calibri"/>
                <a:cs typeface="Calibri"/>
              </a:rPr>
              <a:t> </a:t>
            </a:r>
            <a:r>
              <a:rPr sz="2200" spc="-5" dirty="0">
                <a:latin typeface="Calibri"/>
                <a:cs typeface="Calibri"/>
              </a:rPr>
              <a:t>their </a:t>
            </a:r>
            <a:r>
              <a:rPr sz="2200" spc="-484" dirty="0">
                <a:latin typeface="Calibri"/>
                <a:cs typeface="Calibri"/>
              </a:rPr>
              <a:t> </a:t>
            </a:r>
            <a:r>
              <a:rPr sz="2200" dirty="0">
                <a:latin typeface="Calibri"/>
                <a:cs typeface="Calibri"/>
              </a:rPr>
              <a:t>vehicle.</a:t>
            </a:r>
          </a:p>
          <a:p>
            <a:pPr marL="356870" indent="-344805" algn="just">
              <a:lnSpc>
                <a:spcPct val="100000"/>
              </a:lnSpc>
              <a:spcBef>
                <a:spcPts val="530"/>
              </a:spcBef>
              <a:buFont typeface="Arial MT"/>
              <a:buChar char="•"/>
              <a:tabLst>
                <a:tab pos="357505" algn="l"/>
              </a:tabLst>
            </a:pPr>
            <a:r>
              <a:rPr sz="2200" dirty="0">
                <a:latin typeface="Calibri"/>
                <a:cs typeface="Calibri"/>
              </a:rPr>
              <a:t>It</a:t>
            </a:r>
            <a:r>
              <a:rPr sz="2200" spc="-35" dirty="0">
                <a:latin typeface="Calibri"/>
                <a:cs typeface="Calibri"/>
              </a:rPr>
              <a:t> </a:t>
            </a:r>
            <a:r>
              <a:rPr sz="2200" spc="-5" dirty="0">
                <a:latin typeface="Calibri"/>
                <a:cs typeface="Calibri"/>
              </a:rPr>
              <a:t>typically</a:t>
            </a:r>
            <a:r>
              <a:rPr sz="2200" spc="-50" dirty="0">
                <a:latin typeface="Calibri"/>
                <a:cs typeface="Calibri"/>
              </a:rPr>
              <a:t> </a:t>
            </a:r>
            <a:r>
              <a:rPr sz="2200" spc="-5" dirty="0">
                <a:latin typeface="Calibri"/>
                <a:cs typeface="Calibri"/>
              </a:rPr>
              <a:t>consists</a:t>
            </a:r>
            <a:r>
              <a:rPr sz="2200" spc="-25" dirty="0">
                <a:latin typeface="Calibri"/>
                <a:cs typeface="Calibri"/>
              </a:rPr>
              <a:t> </a:t>
            </a:r>
            <a:r>
              <a:rPr sz="2200" dirty="0">
                <a:latin typeface="Calibri"/>
                <a:cs typeface="Calibri"/>
              </a:rPr>
              <a:t>of:</a:t>
            </a:r>
          </a:p>
          <a:p>
            <a:pPr marL="756285" lvl="1" indent="-287020" algn="just">
              <a:lnSpc>
                <a:spcPct val="100000"/>
              </a:lnSpc>
              <a:spcBef>
                <a:spcPts val="530"/>
              </a:spcBef>
              <a:buFont typeface="Wingdings"/>
              <a:buChar char=""/>
              <a:tabLst>
                <a:tab pos="756920" algn="l"/>
              </a:tabLst>
            </a:pPr>
            <a:r>
              <a:rPr sz="2200" b="1" spc="-5" dirty="0">
                <a:latin typeface="Calibri"/>
                <a:cs typeface="Calibri"/>
              </a:rPr>
              <a:t>Sensors:</a:t>
            </a:r>
            <a:r>
              <a:rPr sz="2200" b="1" spc="450" dirty="0">
                <a:latin typeface="Calibri"/>
                <a:cs typeface="Calibri"/>
              </a:rPr>
              <a:t> </a:t>
            </a:r>
            <a:r>
              <a:rPr sz="2200" spc="-10" dirty="0">
                <a:latin typeface="Calibri"/>
                <a:cs typeface="Calibri"/>
              </a:rPr>
              <a:t>Installed</a:t>
            </a:r>
            <a:r>
              <a:rPr sz="2200" spc="450" dirty="0">
                <a:latin typeface="Calibri"/>
                <a:cs typeface="Calibri"/>
              </a:rPr>
              <a:t> </a:t>
            </a:r>
            <a:r>
              <a:rPr sz="2200" spc="5" dirty="0">
                <a:latin typeface="Calibri"/>
                <a:cs typeface="Calibri"/>
              </a:rPr>
              <a:t>on</a:t>
            </a:r>
            <a:r>
              <a:rPr sz="2200" spc="425" dirty="0">
                <a:latin typeface="Calibri"/>
                <a:cs typeface="Calibri"/>
              </a:rPr>
              <a:t> </a:t>
            </a:r>
            <a:r>
              <a:rPr sz="2200" dirty="0">
                <a:latin typeface="Calibri"/>
                <a:cs typeface="Calibri"/>
              </a:rPr>
              <a:t>the</a:t>
            </a:r>
            <a:r>
              <a:rPr sz="2200" spc="434" dirty="0">
                <a:latin typeface="Calibri"/>
                <a:cs typeface="Calibri"/>
              </a:rPr>
              <a:t> </a:t>
            </a:r>
            <a:r>
              <a:rPr sz="2200" spc="-5" dirty="0">
                <a:latin typeface="Calibri"/>
                <a:cs typeface="Calibri"/>
              </a:rPr>
              <a:t>rear</a:t>
            </a:r>
            <a:r>
              <a:rPr sz="2200" spc="459" dirty="0">
                <a:latin typeface="Calibri"/>
                <a:cs typeface="Calibri"/>
              </a:rPr>
              <a:t> </a:t>
            </a:r>
            <a:r>
              <a:rPr sz="2200" spc="-10" dirty="0">
                <a:latin typeface="Calibri"/>
                <a:cs typeface="Calibri"/>
              </a:rPr>
              <a:t>bumper</a:t>
            </a:r>
            <a:r>
              <a:rPr sz="2200" spc="459" dirty="0">
                <a:latin typeface="Calibri"/>
                <a:cs typeface="Calibri"/>
              </a:rPr>
              <a:t> </a:t>
            </a:r>
            <a:r>
              <a:rPr sz="2200" spc="-5" dirty="0">
                <a:latin typeface="Calibri"/>
                <a:cs typeface="Calibri"/>
              </a:rPr>
              <a:t>or</a:t>
            </a:r>
            <a:r>
              <a:rPr sz="2200" spc="459" dirty="0">
                <a:latin typeface="Calibri"/>
                <a:cs typeface="Calibri"/>
              </a:rPr>
              <a:t> </a:t>
            </a:r>
            <a:r>
              <a:rPr sz="2200" spc="-5" dirty="0">
                <a:latin typeface="Calibri"/>
                <a:cs typeface="Calibri"/>
              </a:rPr>
              <a:t>trunk</a:t>
            </a:r>
            <a:r>
              <a:rPr sz="2200" spc="459" dirty="0">
                <a:latin typeface="Calibri"/>
                <a:cs typeface="Calibri"/>
              </a:rPr>
              <a:t> </a:t>
            </a:r>
            <a:r>
              <a:rPr sz="2200" spc="-10" dirty="0">
                <a:latin typeface="Calibri"/>
                <a:cs typeface="Calibri"/>
              </a:rPr>
              <a:t>lid,</a:t>
            </a:r>
            <a:endParaRPr sz="2200" dirty="0">
              <a:latin typeface="Calibri"/>
              <a:cs typeface="Calibri"/>
            </a:endParaRPr>
          </a:p>
          <a:p>
            <a:pPr marL="756285" algn="just">
              <a:lnSpc>
                <a:spcPct val="100000"/>
              </a:lnSpc>
            </a:pPr>
            <a:r>
              <a:rPr sz="2200" dirty="0">
                <a:latin typeface="Calibri"/>
                <a:cs typeface="Calibri"/>
              </a:rPr>
              <a:t>these</a:t>
            </a:r>
            <a:r>
              <a:rPr sz="2200" spc="-20" dirty="0">
                <a:latin typeface="Calibri"/>
                <a:cs typeface="Calibri"/>
              </a:rPr>
              <a:t> </a:t>
            </a:r>
            <a:r>
              <a:rPr sz="2200" spc="-5" dirty="0">
                <a:latin typeface="Calibri"/>
                <a:cs typeface="Calibri"/>
              </a:rPr>
              <a:t>sensors</a:t>
            </a:r>
            <a:r>
              <a:rPr sz="2200" spc="-25" dirty="0">
                <a:latin typeface="Calibri"/>
                <a:cs typeface="Calibri"/>
              </a:rPr>
              <a:t> </a:t>
            </a:r>
            <a:r>
              <a:rPr sz="2200" spc="-5" dirty="0">
                <a:latin typeface="Calibri"/>
                <a:cs typeface="Calibri"/>
              </a:rPr>
              <a:t>detect obstacles</a:t>
            </a:r>
            <a:r>
              <a:rPr sz="2200" spc="-65" dirty="0">
                <a:latin typeface="Calibri"/>
                <a:cs typeface="Calibri"/>
              </a:rPr>
              <a:t> </a:t>
            </a:r>
            <a:r>
              <a:rPr sz="2200" spc="-5" dirty="0">
                <a:latin typeface="Calibri"/>
                <a:cs typeface="Calibri"/>
              </a:rPr>
              <a:t>behind</a:t>
            </a:r>
            <a:r>
              <a:rPr sz="2200" spc="-35" dirty="0">
                <a:latin typeface="Calibri"/>
                <a:cs typeface="Calibri"/>
              </a:rPr>
              <a:t> </a:t>
            </a:r>
            <a:r>
              <a:rPr sz="2200" dirty="0">
                <a:latin typeface="Calibri"/>
                <a:cs typeface="Calibri"/>
              </a:rPr>
              <a:t>the vehicle.</a:t>
            </a:r>
          </a:p>
          <a:p>
            <a:pPr marL="756285" lvl="1" indent="-287020" algn="just">
              <a:lnSpc>
                <a:spcPct val="100000"/>
              </a:lnSpc>
              <a:spcBef>
                <a:spcPts val="530"/>
              </a:spcBef>
              <a:buFont typeface="Wingdings"/>
              <a:buChar char=""/>
              <a:tabLst>
                <a:tab pos="756920" algn="l"/>
              </a:tabLst>
            </a:pPr>
            <a:r>
              <a:rPr sz="2200" b="1" spc="-10" dirty="0">
                <a:latin typeface="Calibri"/>
                <a:cs typeface="Calibri"/>
              </a:rPr>
              <a:t>Camera:</a:t>
            </a:r>
            <a:r>
              <a:rPr sz="2200" b="1" spc="235" dirty="0">
                <a:latin typeface="Calibri"/>
                <a:cs typeface="Calibri"/>
              </a:rPr>
              <a:t> </a:t>
            </a:r>
            <a:r>
              <a:rPr sz="2200" dirty="0">
                <a:latin typeface="Calibri"/>
                <a:cs typeface="Calibri"/>
              </a:rPr>
              <a:t>A</a:t>
            </a:r>
            <a:r>
              <a:rPr sz="2200" spc="240" dirty="0">
                <a:latin typeface="Calibri"/>
                <a:cs typeface="Calibri"/>
              </a:rPr>
              <a:t> </a:t>
            </a:r>
            <a:r>
              <a:rPr sz="2200" spc="-5" dirty="0">
                <a:latin typeface="Calibri"/>
                <a:cs typeface="Calibri"/>
              </a:rPr>
              <a:t>rearview</a:t>
            </a:r>
            <a:r>
              <a:rPr sz="2200" spc="254" dirty="0">
                <a:latin typeface="Calibri"/>
                <a:cs typeface="Calibri"/>
              </a:rPr>
              <a:t> </a:t>
            </a:r>
            <a:r>
              <a:rPr sz="2200" spc="-15" dirty="0">
                <a:latin typeface="Calibri"/>
                <a:cs typeface="Calibri"/>
              </a:rPr>
              <a:t>camera</a:t>
            </a:r>
            <a:r>
              <a:rPr sz="2200" spc="250" dirty="0">
                <a:latin typeface="Calibri"/>
                <a:cs typeface="Calibri"/>
              </a:rPr>
              <a:t> </a:t>
            </a:r>
            <a:r>
              <a:rPr sz="2200" spc="-10" dirty="0">
                <a:latin typeface="Calibri"/>
                <a:cs typeface="Calibri"/>
              </a:rPr>
              <a:t>provides</a:t>
            </a:r>
            <a:r>
              <a:rPr sz="2200" spc="254" dirty="0">
                <a:latin typeface="Calibri"/>
                <a:cs typeface="Calibri"/>
              </a:rPr>
              <a:t> </a:t>
            </a:r>
            <a:r>
              <a:rPr sz="2200" dirty="0">
                <a:latin typeface="Calibri"/>
                <a:cs typeface="Calibri"/>
              </a:rPr>
              <a:t>a</a:t>
            </a:r>
            <a:r>
              <a:rPr sz="2200" spc="245" dirty="0">
                <a:latin typeface="Calibri"/>
                <a:cs typeface="Calibri"/>
              </a:rPr>
              <a:t> </a:t>
            </a:r>
            <a:r>
              <a:rPr sz="2200" spc="-5" dirty="0">
                <a:latin typeface="Calibri"/>
                <a:cs typeface="Calibri"/>
              </a:rPr>
              <a:t>clear</a:t>
            </a:r>
            <a:r>
              <a:rPr sz="2200" spc="225" dirty="0">
                <a:latin typeface="Calibri"/>
                <a:cs typeface="Calibri"/>
              </a:rPr>
              <a:t> </a:t>
            </a:r>
            <a:r>
              <a:rPr sz="2200" spc="-5" dirty="0">
                <a:latin typeface="Calibri"/>
                <a:cs typeface="Calibri"/>
              </a:rPr>
              <a:t>view</a:t>
            </a:r>
            <a:r>
              <a:rPr sz="2200" spc="254" dirty="0">
                <a:latin typeface="Calibri"/>
                <a:cs typeface="Calibri"/>
              </a:rPr>
              <a:t> </a:t>
            </a:r>
            <a:r>
              <a:rPr sz="2200" spc="10" dirty="0">
                <a:latin typeface="Calibri"/>
                <a:cs typeface="Calibri"/>
              </a:rPr>
              <a:t>of</a:t>
            </a:r>
            <a:endParaRPr sz="2200" dirty="0">
              <a:latin typeface="Calibri"/>
              <a:cs typeface="Calibri"/>
            </a:endParaRPr>
          </a:p>
          <a:p>
            <a:pPr marL="756285" algn="just">
              <a:lnSpc>
                <a:spcPct val="100000"/>
              </a:lnSpc>
            </a:pPr>
            <a:r>
              <a:rPr sz="2200" dirty="0">
                <a:latin typeface="Calibri"/>
                <a:cs typeface="Calibri"/>
              </a:rPr>
              <a:t>the</a:t>
            </a:r>
            <a:r>
              <a:rPr sz="2200" spc="-30" dirty="0">
                <a:latin typeface="Calibri"/>
                <a:cs typeface="Calibri"/>
              </a:rPr>
              <a:t> </a:t>
            </a:r>
            <a:r>
              <a:rPr sz="2200" spc="-5" dirty="0">
                <a:latin typeface="Calibri"/>
                <a:cs typeface="Calibri"/>
              </a:rPr>
              <a:t>area</a:t>
            </a:r>
            <a:r>
              <a:rPr sz="2200" spc="-20" dirty="0">
                <a:latin typeface="Calibri"/>
                <a:cs typeface="Calibri"/>
              </a:rPr>
              <a:t> </a:t>
            </a:r>
            <a:r>
              <a:rPr sz="2200" spc="-5" dirty="0">
                <a:latin typeface="Calibri"/>
                <a:cs typeface="Calibri"/>
              </a:rPr>
              <a:t>behind</a:t>
            </a:r>
            <a:r>
              <a:rPr sz="2200" spc="-35" dirty="0">
                <a:latin typeface="Calibri"/>
                <a:cs typeface="Calibri"/>
              </a:rPr>
              <a:t> </a:t>
            </a:r>
            <a:r>
              <a:rPr sz="2200" dirty="0">
                <a:latin typeface="Calibri"/>
                <a:cs typeface="Calibri"/>
              </a:rPr>
              <a:t>the</a:t>
            </a:r>
            <a:r>
              <a:rPr sz="2200" spc="-5" dirty="0">
                <a:latin typeface="Calibri"/>
                <a:cs typeface="Calibri"/>
              </a:rPr>
              <a:t> </a:t>
            </a:r>
            <a:r>
              <a:rPr sz="2200" dirty="0">
                <a:latin typeface="Calibri"/>
                <a:cs typeface="Calibri"/>
              </a:rPr>
              <a:t>vehicle.</a:t>
            </a:r>
          </a:p>
          <a:p>
            <a:pPr marL="756285" marR="300355" lvl="1" indent="-287020" algn="just">
              <a:lnSpc>
                <a:spcPct val="100000"/>
              </a:lnSpc>
              <a:spcBef>
                <a:spcPts val="530"/>
              </a:spcBef>
              <a:buFont typeface="Wingdings"/>
              <a:buChar char=""/>
              <a:tabLst>
                <a:tab pos="821055" algn="l"/>
              </a:tabLst>
            </a:pPr>
            <a:r>
              <a:rPr dirty="0"/>
              <a:t>	</a:t>
            </a:r>
            <a:r>
              <a:rPr sz="2200" b="1" spc="-5" dirty="0">
                <a:latin typeface="Calibri"/>
                <a:cs typeface="Calibri"/>
              </a:rPr>
              <a:t>Display: </a:t>
            </a:r>
            <a:r>
              <a:rPr sz="2200" dirty="0">
                <a:latin typeface="Calibri"/>
                <a:cs typeface="Calibri"/>
              </a:rPr>
              <a:t>A </a:t>
            </a:r>
            <a:r>
              <a:rPr sz="2200" spc="-5" dirty="0">
                <a:latin typeface="Calibri"/>
                <a:cs typeface="Calibri"/>
              </a:rPr>
              <a:t>monitor or </a:t>
            </a:r>
            <a:r>
              <a:rPr sz="2200" spc="-10" dirty="0">
                <a:latin typeface="Calibri"/>
                <a:cs typeface="Calibri"/>
              </a:rPr>
              <a:t>screen </a:t>
            </a:r>
            <a:r>
              <a:rPr sz="2200" spc="-15" dirty="0">
                <a:latin typeface="Calibri"/>
                <a:cs typeface="Calibri"/>
              </a:rPr>
              <a:t>displays </a:t>
            </a:r>
            <a:r>
              <a:rPr sz="2200" dirty="0">
                <a:latin typeface="Calibri"/>
                <a:cs typeface="Calibri"/>
              </a:rPr>
              <a:t>the </a:t>
            </a:r>
            <a:r>
              <a:rPr sz="2200" spc="-10" dirty="0">
                <a:latin typeface="Calibri"/>
                <a:cs typeface="Calibri"/>
              </a:rPr>
              <a:t>rearview </a:t>
            </a:r>
            <a:r>
              <a:rPr sz="2200" spc="-5" dirty="0">
                <a:latin typeface="Calibri"/>
                <a:cs typeface="Calibri"/>
              </a:rPr>
              <a:t> </a:t>
            </a:r>
            <a:r>
              <a:rPr sz="2200" spc="-10" dirty="0">
                <a:latin typeface="Calibri"/>
                <a:cs typeface="Calibri"/>
              </a:rPr>
              <a:t>camera</a:t>
            </a:r>
            <a:r>
              <a:rPr sz="2200" spc="-45" dirty="0">
                <a:latin typeface="Calibri"/>
                <a:cs typeface="Calibri"/>
              </a:rPr>
              <a:t> </a:t>
            </a:r>
            <a:r>
              <a:rPr sz="2200" spc="-10" dirty="0">
                <a:latin typeface="Calibri"/>
                <a:cs typeface="Calibri"/>
              </a:rPr>
              <a:t>feed</a:t>
            </a:r>
            <a:r>
              <a:rPr sz="2200" spc="-5" dirty="0">
                <a:latin typeface="Calibri"/>
                <a:cs typeface="Calibri"/>
              </a:rPr>
              <a:t> </a:t>
            </a:r>
            <a:r>
              <a:rPr sz="2200" dirty="0">
                <a:latin typeface="Calibri"/>
                <a:cs typeface="Calibri"/>
              </a:rPr>
              <a:t>and</a:t>
            </a:r>
            <a:r>
              <a:rPr sz="2200" spc="-30" dirty="0">
                <a:latin typeface="Calibri"/>
                <a:cs typeface="Calibri"/>
              </a:rPr>
              <a:t> </a:t>
            </a:r>
            <a:r>
              <a:rPr sz="2200" dirty="0">
                <a:latin typeface="Calibri"/>
                <a:cs typeface="Calibri"/>
              </a:rPr>
              <a:t>sensor</a:t>
            </a:r>
            <a:r>
              <a:rPr sz="2200" spc="-20" dirty="0">
                <a:latin typeface="Calibri"/>
                <a:cs typeface="Calibri"/>
              </a:rPr>
              <a:t> </a:t>
            </a:r>
            <a:r>
              <a:rPr sz="2200" spc="-10" dirty="0">
                <a:latin typeface="Calibri"/>
                <a:cs typeface="Calibri"/>
              </a:rPr>
              <a:t>data.</a:t>
            </a:r>
            <a:endParaRPr sz="2200" dirty="0">
              <a:latin typeface="Calibri"/>
              <a:cs typeface="Calibri"/>
            </a:endParaRPr>
          </a:p>
          <a:p>
            <a:pPr marL="756285" marR="300355" lvl="1" indent="-287020" algn="just">
              <a:lnSpc>
                <a:spcPct val="100000"/>
              </a:lnSpc>
              <a:spcBef>
                <a:spcPts val="530"/>
              </a:spcBef>
              <a:buFont typeface="Wingdings"/>
              <a:buChar char=""/>
              <a:tabLst>
                <a:tab pos="756920" algn="l"/>
              </a:tabLst>
            </a:pPr>
            <a:r>
              <a:rPr sz="2200" b="1" spc="-15" dirty="0">
                <a:latin typeface="Calibri"/>
                <a:cs typeface="Calibri"/>
              </a:rPr>
              <a:t>Warning system: </a:t>
            </a:r>
            <a:r>
              <a:rPr sz="2200" spc="-5" dirty="0">
                <a:latin typeface="Calibri"/>
                <a:cs typeface="Calibri"/>
              </a:rPr>
              <a:t>Audible and/or visual alerts </a:t>
            </a:r>
            <a:r>
              <a:rPr sz="2200" dirty="0">
                <a:latin typeface="Calibri"/>
                <a:cs typeface="Calibri"/>
              </a:rPr>
              <a:t>notify </a:t>
            </a:r>
            <a:r>
              <a:rPr sz="2200" spc="5" dirty="0">
                <a:latin typeface="Calibri"/>
                <a:cs typeface="Calibri"/>
              </a:rPr>
              <a:t> </a:t>
            </a:r>
            <a:r>
              <a:rPr sz="2200" dirty="0">
                <a:latin typeface="Calibri"/>
                <a:cs typeface="Calibri"/>
              </a:rPr>
              <a:t>the</a:t>
            </a:r>
            <a:r>
              <a:rPr sz="2200" spc="-20" dirty="0">
                <a:latin typeface="Calibri"/>
                <a:cs typeface="Calibri"/>
              </a:rPr>
              <a:t> </a:t>
            </a:r>
            <a:r>
              <a:rPr sz="2200" spc="-5" dirty="0">
                <a:latin typeface="Calibri"/>
                <a:cs typeface="Calibri"/>
              </a:rPr>
              <a:t>driver</a:t>
            </a:r>
            <a:r>
              <a:rPr sz="2200" spc="-15" dirty="0">
                <a:latin typeface="Calibri"/>
                <a:cs typeface="Calibri"/>
              </a:rPr>
              <a:t> </a:t>
            </a:r>
            <a:r>
              <a:rPr sz="2200" spc="5" dirty="0">
                <a:latin typeface="Calibri"/>
                <a:cs typeface="Calibri"/>
              </a:rPr>
              <a:t>of</a:t>
            </a:r>
            <a:r>
              <a:rPr sz="2200" spc="-20" dirty="0">
                <a:latin typeface="Calibri"/>
                <a:cs typeface="Calibri"/>
              </a:rPr>
              <a:t> </a:t>
            </a:r>
            <a:r>
              <a:rPr sz="2200" spc="-5" dirty="0">
                <a:latin typeface="Calibri"/>
                <a:cs typeface="Calibri"/>
              </a:rPr>
              <a:t>potential</a:t>
            </a:r>
            <a:r>
              <a:rPr sz="2200" spc="-45" dirty="0">
                <a:latin typeface="Calibri"/>
                <a:cs typeface="Calibri"/>
              </a:rPr>
              <a:t> </a:t>
            </a:r>
            <a:r>
              <a:rPr sz="2200" spc="-5" dirty="0">
                <a:latin typeface="Calibri"/>
                <a:cs typeface="Calibri"/>
              </a:rPr>
              <a:t>collisions.</a:t>
            </a:r>
            <a:endParaRPr sz="2200" dirty="0">
              <a:latin typeface="Calibri"/>
              <a:cs typeface="Calibri"/>
            </a:endParaRPr>
          </a:p>
          <a:p>
            <a:pPr lvl="1">
              <a:lnSpc>
                <a:spcPct val="100000"/>
              </a:lnSpc>
              <a:spcBef>
                <a:spcPts val="10"/>
              </a:spcBef>
              <a:buFont typeface="Wingdings"/>
              <a:buChar char=""/>
            </a:pPr>
            <a:endParaRPr sz="2650" dirty="0">
              <a:latin typeface="Calibri"/>
              <a:cs typeface="Calibri"/>
            </a:endParaRPr>
          </a:p>
          <a:p>
            <a:pPr marL="150495">
              <a:lnSpc>
                <a:spcPct val="100000"/>
              </a:lnSpc>
            </a:pPr>
            <a:r>
              <a:rPr sz="1800" b="1" spc="-5" dirty="0">
                <a:solidFill>
                  <a:srgbClr val="FF0000"/>
                </a:solidFill>
                <a:latin typeface="Calibri"/>
                <a:cs typeface="Calibri"/>
              </a:rPr>
              <a:t>Benefits</a:t>
            </a:r>
            <a:r>
              <a:rPr sz="1800" b="1" spc="-20" dirty="0">
                <a:solidFill>
                  <a:srgbClr val="FF0000"/>
                </a:solidFill>
                <a:latin typeface="Calibri"/>
                <a:cs typeface="Calibri"/>
              </a:rPr>
              <a:t> </a:t>
            </a:r>
            <a:r>
              <a:rPr sz="1800" b="1" spc="-5" dirty="0">
                <a:solidFill>
                  <a:srgbClr val="FF0000"/>
                </a:solidFill>
                <a:latin typeface="Calibri"/>
                <a:cs typeface="Calibri"/>
              </a:rPr>
              <a:t>of</a:t>
            </a:r>
            <a:r>
              <a:rPr sz="1800" b="1" spc="-20" dirty="0">
                <a:solidFill>
                  <a:srgbClr val="FF0000"/>
                </a:solidFill>
                <a:latin typeface="Calibri"/>
                <a:cs typeface="Calibri"/>
              </a:rPr>
              <a:t> </a:t>
            </a:r>
            <a:r>
              <a:rPr sz="1800" b="1" spc="-35" dirty="0">
                <a:solidFill>
                  <a:srgbClr val="FF0000"/>
                </a:solidFill>
                <a:latin typeface="Calibri"/>
                <a:cs typeface="Calibri"/>
              </a:rPr>
              <a:t>RPAS</a:t>
            </a:r>
            <a:r>
              <a:rPr sz="1800" b="1" spc="-15" dirty="0">
                <a:solidFill>
                  <a:srgbClr val="FF0000"/>
                </a:solidFill>
                <a:latin typeface="Calibri"/>
                <a:cs typeface="Calibri"/>
              </a:rPr>
              <a:t> </a:t>
            </a:r>
            <a:r>
              <a:rPr sz="1800" b="1" dirty="0">
                <a:solidFill>
                  <a:srgbClr val="FF0000"/>
                </a:solidFill>
                <a:latin typeface="Calibri"/>
                <a:cs typeface="Calibri"/>
              </a:rPr>
              <a:t>:</a:t>
            </a:r>
            <a:endParaRPr sz="1800" dirty="0">
              <a:latin typeface="Calibri"/>
              <a:cs typeface="Calibri"/>
            </a:endParaRPr>
          </a:p>
          <a:p>
            <a:pPr marL="1043940" marR="5080" lvl="2" indent="-344805">
              <a:lnSpc>
                <a:spcPct val="100000"/>
              </a:lnSpc>
              <a:buFont typeface="Wingdings"/>
              <a:buChar char=""/>
              <a:tabLst>
                <a:tab pos="1043940" algn="l"/>
                <a:tab pos="1044575" algn="l"/>
              </a:tabLst>
            </a:pPr>
            <a:r>
              <a:rPr sz="1800" spc="-5" dirty="0">
                <a:latin typeface="Calibri"/>
                <a:cs typeface="Calibri"/>
              </a:rPr>
              <a:t>Enhanced</a:t>
            </a:r>
            <a:r>
              <a:rPr sz="1800" spc="95" dirty="0">
                <a:latin typeface="Calibri"/>
                <a:cs typeface="Calibri"/>
              </a:rPr>
              <a:t> </a:t>
            </a:r>
            <a:r>
              <a:rPr sz="1800" spc="-10" dirty="0">
                <a:latin typeface="Calibri"/>
                <a:cs typeface="Calibri"/>
              </a:rPr>
              <a:t>safety:</a:t>
            </a:r>
            <a:r>
              <a:rPr sz="1800" spc="100" dirty="0">
                <a:latin typeface="Calibri"/>
                <a:cs typeface="Calibri"/>
              </a:rPr>
              <a:t> </a:t>
            </a:r>
            <a:r>
              <a:rPr sz="1800" spc="-5" dirty="0">
                <a:latin typeface="Calibri"/>
                <a:cs typeface="Calibri"/>
              </a:rPr>
              <a:t>Reduces</a:t>
            </a:r>
            <a:r>
              <a:rPr sz="1800" spc="100" dirty="0">
                <a:latin typeface="Calibri"/>
                <a:cs typeface="Calibri"/>
              </a:rPr>
              <a:t> </a:t>
            </a:r>
            <a:r>
              <a:rPr sz="1800" dirty="0">
                <a:latin typeface="Calibri"/>
                <a:cs typeface="Calibri"/>
              </a:rPr>
              <a:t>the</a:t>
            </a:r>
            <a:r>
              <a:rPr sz="1800" spc="95" dirty="0">
                <a:latin typeface="Calibri"/>
                <a:cs typeface="Calibri"/>
              </a:rPr>
              <a:t> </a:t>
            </a:r>
            <a:r>
              <a:rPr sz="1800" spc="5" dirty="0">
                <a:latin typeface="Calibri"/>
                <a:cs typeface="Calibri"/>
              </a:rPr>
              <a:t>risk</a:t>
            </a:r>
            <a:r>
              <a:rPr sz="1800" spc="100" dirty="0">
                <a:latin typeface="Calibri"/>
                <a:cs typeface="Calibri"/>
              </a:rPr>
              <a:t> </a:t>
            </a:r>
            <a:r>
              <a:rPr sz="1800" spc="5" dirty="0">
                <a:latin typeface="Calibri"/>
                <a:cs typeface="Calibri"/>
              </a:rPr>
              <a:t>of</a:t>
            </a:r>
            <a:r>
              <a:rPr sz="1800" spc="100" dirty="0">
                <a:latin typeface="Calibri"/>
                <a:cs typeface="Calibri"/>
              </a:rPr>
              <a:t> </a:t>
            </a:r>
            <a:r>
              <a:rPr sz="1800" spc="-5" dirty="0">
                <a:latin typeface="Calibri"/>
                <a:cs typeface="Calibri"/>
              </a:rPr>
              <a:t>accidents</a:t>
            </a:r>
            <a:r>
              <a:rPr sz="1800" spc="80" dirty="0">
                <a:latin typeface="Calibri"/>
                <a:cs typeface="Calibri"/>
              </a:rPr>
              <a:t> </a:t>
            </a:r>
            <a:r>
              <a:rPr sz="1800" dirty="0">
                <a:latin typeface="Calibri"/>
                <a:cs typeface="Calibri"/>
              </a:rPr>
              <a:t>and</a:t>
            </a:r>
            <a:r>
              <a:rPr sz="1800" spc="90" dirty="0">
                <a:latin typeface="Calibri"/>
                <a:cs typeface="Calibri"/>
              </a:rPr>
              <a:t> </a:t>
            </a:r>
            <a:r>
              <a:rPr sz="1800" spc="-5" dirty="0">
                <a:latin typeface="Calibri"/>
                <a:cs typeface="Calibri"/>
              </a:rPr>
              <a:t>injuries</a:t>
            </a:r>
            <a:r>
              <a:rPr sz="1800" spc="95" dirty="0">
                <a:latin typeface="Calibri"/>
                <a:cs typeface="Calibri"/>
              </a:rPr>
              <a:t> </a:t>
            </a:r>
            <a:r>
              <a:rPr sz="1800" spc="5" dirty="0">
                <a:latin typeface="Calibri"/>
                <a:cs typeface="Calibri"/>
              </a:rPr>
              <a:t>when </a:t>
            </a:r>
            <a:r>
              <a:rPr sz="1800" spc="-390" dirty="0">
                <a:latin typeface="Calibri"/>
                <a:cs typeface="Calibri"/>
              </a:rPr>
              <a:t> </a:t>
            </a:r>
            <a:r>
              <a:rPr sz="1800" spc="-15" dirty="0">
                <a:latin typeface="Calibri"/>
                <a:cs typeface="Calibri"/>
              </a:rPr>
              <a:t>reversing.</a:t>
            </a:r>
            <a:endParaRPr sz="1800" dirty="0">
              <a:latin typeface="Calibri"/>
              <a:cs typeface="Calibri"/>
            </a:endParaRPr>
          </a:p>
          <a:p>
            <a:pPr marL="1043940" marR="6985" lvl="2" indent="-344805">
              <a:lnSpc>
                <a:spcPct val="100000"/>
              </a:lnSpc>
              <a:buFont typeface="Wingdings"/>
              <a:buChar char=""/>
              <a:tabLst>
                <a:tab pos="1043940" algn="l"/>
                <a:tab pos="1044575" algn="l"/>
                <a:tab pos="2074545" algn="l"/>
                <a:tab pos="3293745" algn="l"/>
                <a:tab pos="4043679" algn="l"/>
                <a:tab pos="4808855" algn="l"/>
                <a:tab pos="5113655" algn="l"/>
                <a:tab pos="5680710" algn="l"/>
                <a:tab pos="6433820" algn="l"/>
                <a:tab pos="6769100" algn="l"/>
              </a:tabLst>
            </a:pPr>
            <a:r>
              <a:rPr sz="1800" dirty="0">
                <a:latin typeface="Calibri"/>
                <a:cs typeface="Calibri"/>
              </a:rPr>
              <a:t>I</a:t>
            </a:r>
            <a:r>
              <a:rPr sz="1800" spc="-10" dirty="0">
                <a:latin typeface="Calibri"/>
                <a:cs typeface="Calibri"/>
              </a:rPr>
              <a:t>n</a:t>
            </a:r>
            <a:r>
              <a:rPr sz="1800" spc="5" dirty="0">
                <a:latin typeface="Calibri"/>
                <a:cs typeface="Calibri"/>
              </a:rPr>
              <a:t>c</a:t>
            </a:r>
            <a:r>
              <a:rPr sz="1800" spc="-30" dirty="0">
                <a:latin typeface="Calibri"/>
                <a:cs typeface="Calibri"/>
              </a:rPr>
              <a:t>r</a:t>
            </a:r>
            <a:r>
              <a:rPr sz="1800" spc="-10" dirty="0">
                <a:latin typeface="Calibri"/>
                <a:cs typeface="Calibri"/>
              </a:rPr>
              <a:t>e</a:t>
            </a:r>
            <a:r>
              <a:rPr sz="1800" dirty="0">
                <a:latin typeface="Calibri"/>
                <a:cs typeface="Calibri"/>
              </a:rPr>
              <a:t>a</a:t>
            </a:r>
            <a:r>
              <a:rPr sz="1800" spc="-10" dirty="0">
                <a:latin typeface="Calibri"/>
                <a:cs typeface="Calibri"/>
              </a:rPr>
              <a:t>s</a:t>
            </a:r>
            <a:r>
              <a:rPr sz="1800" spc="15" dirty="0">
                <a:latin typeface="Calibri"/>
                <a:cs typeface="Calibri"/>
              </a:rPr>
              <a:t>e</a:t>
            </a:r>
            <a:r>
              <a:rPr sz="1800" dirty="0">
                <a:latin typeface="Calibri"/>
                <a:cs typeface="Calibri"/>
              </a:rPr>
              <a:t>d	</a:t>
            </a:r>
            <a:r>
              <a:rPr sz="1800" spc="-20" dirty="0">
                <a:latin typeface="Calibri"/>
                <a:cs typeface="Calibri"/>
              </a:rPr>
              <a:t>c</a:t>
            </a:r>
            <a:r>
              <a:rPr sz="1800" spc="5" dirty="0">
                <a:latin typeface="Calibri"/>
                <a:cs typeface="Calibri"/>
              </a:rPr>
              <a:t>o</a:t>
            </a:r>
            <a:r>
              <a:rPr sz="1800" spc="-10" dirty="0">
                <a:latin typeface="Calibri"/>
                <a:cs typeface="Calibri"/>
              </a:rPr>
              <a:t>n</a:t>
            </a:r>
            <a:r>
              <a:rPr sz="1800" spc="-5" dirty="0">
                <a:latin typeface="Calibri"/>
                <a:cs typeface="Calibri"/>
              </a:rPr>
              <a:t>fi</a:t>
            </a:r>
            <a:r>
              <a:rPr sz="1800" spc="10" dirty="0">
                <a:latin typeface="Calibri"/>
                <a:cs typeface="Calibri"/>
              </a:rPr>
              <a:t>d</a:t>
            </a:r>
            <a:r>
              <a:rPr sz="1800" spc="15" dirty="0">
                <a:latin typeface="Calibri"/>
                <a:cs typeface="Calibri"/>
              </a:rPr>
              <a:t>e</a:t>
            </a:r>
            <a:r>
              <a:rPr sz="1800" spc="-10" dirty="0">
                <a:latin typeface="Calibri"/>
                <a:cs typeface="Calibri"/>
              </a:rPr>
              <a:t>n</a:t>
            </a:r>
            <a:r>
              <a:rPr sz="1800" spc="5" dirty="0">
                <a:latin typeface="Calibri"/>
                <a:cs typeface="Calibri"/>
              </a:rPr>
              <a:t>c</a:t>
            </a:r>
            <a:r>
              <a:rPr sz="1800" spc="-5" dirty="0">
                <a:latin typeface="Calibri"/>
                <a:cs typeface="Calibri"/>
              </a:rPr>
              <a:t>e</a:t>
            </a:r>
            <a:r>
              <a:rPr sz="1800" dirty="0">
                <a:latin typeface="Calibri"/>
                <a:cs typeface="Calibri"/>
              </a:rPr>
              <a:t>:	</a:t>
            </a:r>
            <a:r>
              <a:rPr sz="1800" spc="10" dirty="0">
                <a:latin typeface="Calibri"/>
                <a:cs typeface="Calibri"/>
              </a:rPr>
              <a:t>A</a:t>
            </a:r>
            <a:r>
              <a:rPr sz="1800" spc="-10" dirty="0">
                <a:latin typeface="Calibri"/>
                <a:cs typeface="Calibri"/>
              </a:rPr>
              <a:t>ss</a:t>
            </a:r>
            <a:r>
              <a:rPr sz="1800" spc="-5" dirty="0">
                <a:latin typeface="Calibri"/>
                <a:cs typeface="Calibri"/>
              </a:rPr>
              <a:t>i</a:t>
            </a:r>
            <a:r>
              <a:rPr sz="1800" spc="-35" dirty="0">
                <a:latin typeface="Calibri"/>
                <a:cs typeface="Calibri"/>
              </a:rPr>
              <a:t>s</a:t>
            </a:r>
            <a:r>
              <a:rPr sz="1800" dirty="0">
                <a:latin typeface="Calibri"/>
                <a:cs typeface="Calibri"/>
              </a:rPr>
              <a:t>ts	</a:t>
            </a:r>
            <a:r>
              <a:rPr sz="1800" spc="-10" dirty="0">
                <a:latin typeface="Calibri"/>
                <a:cs typeface="Calibri"/>
              </a:rPr>
              <a:t>d</a:t>
            </a:r>
            <a:r>
              <a:rPr sz="1800" dirty="0">
                <a:latin typeface="Calibri"/>
                <a:cs typeface="Calibri"/>
              </a:rPr>
              <a:t>r</a:t>
            </a:r>
            <a:r>
              <a:rPr sz="1800" spc="-15" dirty="0">
                <a:latin typeface="Calibri"/>
                <a:cs typeface="Calibri"/>
              </a:rPr>
              <a:t>i</a:t>
            </a:r>
            <a:r>
              <a:rPr sz="1800" spc="-25" dirty="0">
                <a:latin typeface="Calibri"/>
                <a:cs typeface="Calibri"/>
              </a:rPr>
              <a:t>v</a:t>
            </a:r>
            <a:r>
              <a:rPr sz="1800" spc="-10" dirty="0">
                <a:latin typeface="Calibri"/>
                <a:cs typeface="Calibri"/>
              </a:rPr>
              <a:t>e</a:t>
            </a:r>
            <a:r>
              <a:rPr sz="1800" spc="-30" dirty="0">
                <a:latin typeface="Calibri"/>
                <a:cs typeface="Calibri"/>
              </a:rPr>
              <a:t>r</a:t>
            </a:r>
            <a:r>
              <a:rPr sz="1800" dirty="0">
                <a:latin typeface="Calibri"/>
                <a:cs typeface="Calibri"/>
              </a:rPr>
              <a:t>s	</a:t>
            </a:r>
            <a:r>
              <a:rPr sz="1800" spc="-10" dirty="0">
                <a:latin typeface="Calibri"/>
                <a:cs typeface="Calibri"/>
              </a:rPr>
              <a:t>i</a:t>
            </a:r>
            <a:r>
              <a:rPr sz="1800" dirty="0">
                <a:latin typeface="Calibri"/>
                <a:cs typeface="Calibri"/>
              </a:rPr>
              <a:t>n	t</a:t>
            </a:r>
            <a:r>
              <a:rPr sz="1800" spc="10" dirty="0">
                <a:latin typeface="Calibri"/>
                <a:cs typeface="Calibri"/>
              </a:rPr>
              <a:t>ig</a:t>
            </a:r>
            <a:r>
              <a:rPr sz="1800" spc="-35" dirty="0">
                <a:latin typeface="Calibri"/>
                <a:cs typeface="Calibri"/>
              </a:rPr>
              <a:t>h</a:t>
            </a:r>
            <a:r>
              <a:rPr sz="1800" dirty="0">
                <a:latin typeface="Calibri"/>
                <a:cs typeface="Calibri"/>
              </a:rPr>
              <a:t>t	</a:t>
            </a:r>
            <a:r>
              <a:rPr sz="1800" spc="-10" dirty="0">
                <a:latin typeface="Calibri"/>
                <a:cs typeface="Calibri"/>
              </a:rPr>
              <a:t>sp</a:t>
            </a:r>
            <a:r>
              <a:rPr sz="1800" dirty="0">
                <a:latin typeface="Calibri"/>
                <a:cs typeface="Calibri"/>
              </a:rPr>
              <a:t>a</a:t>
            </a:r>
            <a:r>
              <a:rPr sz="1800" spc="30" dirty="0">
                <a:latin typeface="Calibri"/>
                <a:cs typeface="Calibri"/>
              </a:rPr>
              <a:t>c</a:t>
            </a:r>
            <a:r>
              <a:rPr sz="1800" spc="-10" dirty="0">
                <a:latin typeface="Calibri"/>
                <a:cs typeface="Calibri"/>
              </a:rPr>
              <a:t>e</a:t>
            </a:r>
            <a:r>
              <a:rPr sz="1800" dirty="0">
                <a:latin typeface="Calibri"/>
                <a:cs typeface="Calibri"/>
              </a:rPr>
              <a:t>s	</a:t>
            </a:r>
            <a:r>
              <a:rPr sz="1800" spc="10" dirty="0">
                <a:latin typeface="Calibri"/>
                <a:cs typeface="Calibri"/>
              </a:rPr>
              <a:t>o</a:t>
            </a:r>
            <a:r>
              <a:rPr sz="1800" dirty="0">
                <a:latin typeface="Calibri"/>
                <a:cs typeface="Calibri"/>
              </a:rPr>
              <a:t>r	</a:t>
            </a:r>
            <a:r>
              <a:rPr sz="1800" spc="5" dirty="0">
                <a:latin typeface="Calibri"/>
                <a:cs typeface="Calibri"/>
              </a:rPr>
              <a:t>w</a:t>
            </a:r>
            <a:r>
              <a:rPr sz="1800" spc="-5" dirty="0">
                <a:latin typeface="Calibri"/>
                <a:cs typeface="Calibri"/>
              </a:rPr>
              <a:t>i</a:t>
            </a:r>
            <a:r>
              <a:rPr sz="1800" dirty="0">
                <a:latin typeface="Calibri"/>
                <a:cs typeface="Calibri"/>
              </a:rPr>
              <a:t>th  </a:t>
            </a:r>
            <a:r>
              <a:rPr sz="1800" spc="-10" dirty="0">
                <a:latin typeface="Calibri"/>
                <a:cs typeface="Calibri"/>
              </a:rPr>
              <a:t>limited</a:t>
            </a:r>
            <a:r>
              <a:rPr sz="1800" spc="30" dirty="0">
                <a:latin typeface="Calibri"/>
                <a:cs typeface="Calibri"/>
              </a:rPr>
              <a:t> </a:t>
            </a:r>
            <a:r>
              <a:rPr sz="1800" spc="-20" dirty="0">
                <a:latin typeface="Calibri"/>
                <a:cs typeface="Calibri"/>
              </a:rPr>
              <a:t>visibility.</a:t>
            </a:r>
            <a:endParaRPr sz="1800" dirty="0">
              <a:latin typeface="Calibri"/>
              <a:cs typeface="Calibri"/>
            </a:endParaRPr>
          </a:p>
          <a:p>
            <a:pPr marL="1043940" lvl="2" indent="-345440">
              <a:lnSpc>
                <a:spcPct val="100000"/>
              </a:lnSpc>
              <a:spcBef>
                <a:spcPts val="5"/>
              </a:spcBef>
              <a:buFont typeface="Wingdings"/>
              <a:buChar char=""/>
              <a:tabLst>
                <a:tab pos="1043940" algn="l"/>
                <a:tab pos="1044575" algn="l"/>
              </a:tabLst>
            </a:pPr>
            <a:r>
              <a:rPr sz="1800" spc="-10" dirty="0">
                <a:latin typeface="Calibri"/>
                <a:cs typeface="Calibri"/>
              </a:rPr>
              <a:t>Convenience:</a:t>
            </a:r>
            <a:r>
              <a:rPr sz="1800" spc="70" dirty="0">
                <a:latin typeface="Calibri"/>
                <a:cs typeface="Calibri"/>
              </a:rPr>
              <a:t> </a:t>
            </a:r>
            <a:r>
              <a:rPr sz="1800" spc="-10" dirty="0">
                <a:latin typeface="Calibri"/>
                <a:cs typeface="Calibri"/>
              </a:rPr>
              <a:t>Simplifies</a:t>
            </a:r>
            <a:r>
              <a:rPr sz="1800" spc="65" dirty="0">
                <a:latin typeface="Calibri"/>
                <a:cs typeface="Calibri"/>
              </a:rPr>
              <a:t> </a:t>
            </a:r>
            <a:r>
              <a:rPr sz="1800" spc="-5" dirty="0">
                <a:latin typeface="Calibri"/>
                <a:cs typeface="Calibri"/>
              </a:rPr>
              <a:t>parking</a:t>
            </a:r>
            <a:r>
              <a:rPr sz="1800" spc="15" dirty="0">
                <a:latin typeface="Calibri"/>
                <a:cs typeface="Calibri"/>
              </a:rPr>
              <a:t> </a:t>
            </a:r>
            <a:r>
              <a:rPr sz="1800" spc="-5" dirty="0">
                <a:latin typeface="Calibri"/>
                <a:cs typeface="Calibri"/>
              </a:rPr>
              <a:t>and</a:t>
            </a:r>
            <a:r>
              <a:rPr sz="1800" spc="40" dirty="0">
                <a:latin typeface="Calibri"/>
                <a:cs typeface="Calibri"/>
              </a:rPr>
              <a:t> </a:t>
            </a:r>
            <a:r>
              <a:rPr sz="1800" spc="-15" dirty="0">
                <a:latin typeface="Calibri"/>
                <a:cs typeface="Calibri"/>
              </a:rPr>
              <a:t>reversing</a:t>
            </a:r>
            <a:r>
              <a:rPr sz="1800" spc="45" dirty="0">
                <a:latin typeface="Calibri"/>
                <a:cs typeface="Calibri"/>
              </a:rPr>
              <a:t> </a:t>
            </a:r>
            <a:r>
              <a:rPr sz="1800" spc="-15" dirty="0">
                <a:latin typeface="Calibri"/>
                <a:cs typeface="Calibri"/>
              </a:rPr>
              <a:t>maneuvers.</a:t>
            </a:r>
            <a:endParaRPr sz="1800" dirty="0">
              <a:latin typeface="Calibri"/>
              <a:cs typeface="Calibri"/>
            </a:endParaRPr>
          </a:p>
        </p:txBody>
      </p:sp>
      <p:pic>
        <p:nvPicPr>
          <p:cNvPr id="4" name="object 4"/>
          <p:cNvPicPr/>
          <p:nvPr/>
        </p:nvPicPr>
        <p:blipFill>
          <a:blip r:embed="rId2" cstate="print"/>
          <a:stretch>
            <a:fillRect/>
          </a:stretch>
        </p:blipFill>
        <p:spPr>
          <a:xfrm>
            <a:off x="493776" y="1490472"/>
            <a:ext cx="5943600" cy="6092952"/>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5257" y="197866"/>
            <a:ext cx="13803630" cy="8506559"/>
          </a:xfrm>
          <a:prstGeom prst="rect">
            <a:avLst/>
          </a:prstGeom>
        </p:spPr>
        <p:txBody>
          <a:bodyPr vert="horz" wrap="square" lIns="0" tIns="12700" rIns="0" bIns="0" rtlCol="0">
            <a:spAutoFit/>
          </a:bodyPr>
          <a:lstStyle/>
          <a:p>
            <a:pPr marL="531495" algn="ctr">
              <a:lnSpc>
                <a:spcPct val="100000"/>
              </a:lnSpc>
              <a:spcBef>
                <a:spcPts val="100"/>
              </a:spcBef>
            </a:pPr>
            <a:r>
              <a:rPr sz="2400" b="1" dirty="0">
                <a:solidFill>
                  <a:srgbClr val="006FC0"/>
                </a:solidFill>
                <a:latin typeface="Arial"/>
                <a:cs typeface="Arial"/>
              </a:rPr>
              <a:t>IS</a:t>
            </a:r>
            <a:r>
              <a:rPr sz="2400" b="1" spc="-35" dirty="0">
                <a:solidFill>
                  <a:srgbClr val="006FC0"/>
                </a:solidFill>
                <a:latin typeface="Arial"/>
                <a:cs typeface="Arial"/>
              </a:rPr>
              <a:t> </a:t>
            </a:r>
            <a:r>
              <a:rPr sz="2400" b="1" dirty="0">
                <a:solidFill>
                  <a:srgbClr val="006FC0"/>
                </a:solidFill>
                <a:latin typeface="Arial"/>
                <a:cs typeface="Arial"/>
              </a:rPr>
              <a:t>17270:</a:t>
            </a:r>
            <a:r>
              <a:rPr sz="2400" b="1" spc="-70" dirty="0">
                <a:solidFill>
                  <a:srgbClr val="006FC0"/>
                </a:solidFill>
                <a:latin typeface="Arial"/>
                <a:cs typeface="Arial"/>
              </a:rPr>
              <a:t> </a:t>
            </a:r>
            <a:r>
              <a:rPr sz="2400" b="1" dirty="0">
                <a:solidFill>
                  <a:srgbClr val="006FC0"/>
                </a:solidFill>
                <a:latin typeface="Arial"/>
                <a:cs typeface="Arial"/>
              </a:rPr>
              <a:t>2019</a:t>
            </a:r>
            <a:endParaRPr sz="2400" dirty="0">
              <a:latin typeface="Arial"/>
              <a:cs typeface="Arial"/>
            </a:endParaRPr>
          </a:p>
          <a:p>
            <a:pPr marL="353060">
              <a:lnSpc>
                <a:spcPct val="100000"/>
              </a:lnSpc>
            </a:pPr>
            <a:r>
              <a:rPr sz="2400" b="1" dirty="0">
                <a:solidFill>
                  <a:srgbClr val="006FC0"/>
                </a:solidFill>
                <a:latin typeface="Arial"/>
                <a:cs typeface="Arial"/>
              </a:rPr>
              <a:t>INTELLIGENT</a:t>
            </a:r>
            <a:r>
              <a:rPr sz="2400" b="1" spc="-40" dirty="0">
                <a:solidFill>
                  <a:srgbClr val="006FC0"/>
                </a:solidFill>
                <a:latin typeface="Arial"/>
                <a:cs typeface="Arial"/>
              </a:rPr>
              <a:t> </a:t>
            </a:r>
            <a:r>
              <a:rPr sz="2400" b="1" spc="-10" dirty="0">
                <a:solidFill>
                  <a:srgbClr val="006FC0"/>
                </a:solidFill>
                <a:latin typeface="Arial"/>
                <a:cs typeface="Arial"/>
              </a:rPr>
              <a:t>TRANSPORT</a:t>
            </a:r>
            <a:r>
              <a:rPr sz="2400" b="1" spc="80" dirty="0">
                <a:solidFill>
                  <a:srgbClr val="006FC0"/>
                </a:solidFill>
                <a:latin typeface="Arial"/>
                <a:cs typeface="Arial"/>
              </a:rPr>
              <a:t> </a:t>
            </a:r>
            <a:r>
              <a:rPr sz="2400" b="1" spc="-5" dirty="0">
                <a:solidFill>
                  <a:srgbClr val="006FC0"/>
                </a:solidFill>
                <a:latin typeface="Arial"/>
                <a:cs typeface="Arial"/>
              </a:rPr>
              <a:t>SYSTEMS</a:t>
            </a:r>
            <a:r>
              <a:rPr sz="2400" b="1" spc="15" dirty="0">
                <a:solidFill>
                  <a:srgbClr val="006FC0"/>
                </a:solidFill>
                <a:latin typeface="Arial"/>
                <a:cs typeface="Arial"/>
              </a:rPr>
              <a:t> </a:t>
            </a:r>
            <a:r>
              <a:rPr sz="2400" b="1" spc="-5" dirty="0">
                <a:solidFill>
                  <a:srgbClr val="006FC0"/>
                </a:solidFill>
                <a:latin typeface="Arial"/>
                <a:cs typeface="Arial"/>
              </a:rPr>
              <a:t>(ITS):</a:t>
            </a:r>
            <a:r>
              <a:rPr sz="2400" b="1" spc="-30" dirty="0">
                <a:solidFill>
                  <a:srgbClr val="006FC0"/>
                </a:solidFill>
                <a:latin typeface="Arial"/>
                <a:cs typeface="Arial"/>
              </a:rPr>
              <a:t> </a:t>
            </a:r>
            <a:r>
              <a:rPr sz="2400" b="1" dirty="0">
                <a:solidFill>
                  <a:srgbClr val="006FC0"/>
                </a:solidFill>
                <a:latin typeface="Arial"/>
                <a:cs typeface="Arial"/>
              </a:rPr>
              <a:t>REVERSE </a:t>
            </a:r>
            <a:r>
              <a:rPr sz="2400" b="1" spc="-40" dirty="0">
                <a:solidFill>
                  <a:srgbClr val="006FC0"/>
                </a:solidFill>
                <a:latin typeface="Arial"/>
                <a:cs typeface="Arial"/>
              </a:rPr>
              <a:t>PARKING</a:t>
            </a:r>
            <a:r>
              <a:rPr sz="2400" b="1" spc="-15" dirty="0">
                <a:solidFill>
                  <a:srgbClr val="006FC0"/>
                </a:solidFill>
                <a:latin typeface="Arial"/>
                <a:cs typeface="Arial"/>
              </a:rPr>
              <a:t> </a:t>
            </a:r>
            <a:r>
              <a:rPr sz="2400" b="1" spc="-20" dirty="0">
                <a:solidFill>
                  <a:srgbClr val="006FC0"/>
                </a:solidFill>
                <a:latin typeface="Arial"/>
                <a:cs typeface="Arial"/>
              </a:rPr>
              <a:t>ALERT</a:t>
            </a:r>
            <a:r>
              <a:rPr sz="2400" b="1" spc="75" dirty="0">
                <a:solidFill>
                  <a:srgbClr val="006FC0"/>
                </a:solidFill>
                <a:latin typeface="Arial"/>
                <a:cs typeface="Arial"/>
              </a:rPr>
              <a:t> </a:t>
            </a:r>
            <a:r>
              <a:rPr sz="2400" b="1" spc="-5" dirty="0">
                <a:solidFill>
                  <a:srgbClr val="006FC0"/>
                </a:solidFill>
                <a:latin typeface="Arial"/>
                <a:cs typeface="Arial"/>
              </a:rPr>
              <a:t>SYSTEM</a:t>
            </a:r>
            <a:r>
              <a:rPr sz="2400" b="1" spc="-15" dirty="0">
                <a:solidFill>
                  <a:srgbClr val="006FC0"/>
                </a:solidFill>
                <a:latin typeface="Arial"/>
                <a:cs typeface="Arial"/>
              </a:rPr>
              <a:t> </a:t>
            </a:r>
            <a:r>
              <a:rPr sz="2400" b="1" spc="-45" dirty="0">
                <a:solidFill>
                  <a:srgbClr val="006FC0"/>
                </a:solidFill>
                <a:latin typeface="Arial"/>
                <a:cs typeface="Arial"/>
              </a:rPr>
              <a:t>(RPAS)</a:t>
            </a:r>
            <a:endParaRPr sz="2400" dirty="0">
              <a:latin typeface="Arial"/>
              <a:cs typeface="Arial"/>
            </a:endParaRPr>
          </a:p>
          <a:p>
            <a:pPr marL="187325">
              <a:lnSpc>
                <a:spcPct val="100000"/>
              </a:lnSpc>
              <a:spcBef>
                <a:spcPts val="840"/>
              </a:spcBef>
            </a:pPr>
            <a:r>
              <a:rPr sz="2800" b="1" spc="-5" dirty="0">
                <a:solidFill>
                  <a:srgbClr val="C00000"/>
                </a:solidFill>
                <a:latin typeface="Calibri"/>
                <a:cs typeface="Calibri"/>
              </a:rPr>
              <a:t>Introduction</a:t>
            </a:r>
            <a:endParaRPr sz="2800" dirty="0">
              <a:latin typeface="Calibri"/>
              <a:cs typeface="Calibri"/>
            </a:endParaRPr>
          </a:p>
          <a:p>
            <a:pPr marL="12700" marR="261620" algn="just">
              <a:lnSpc>
                <a:spcPct val="99200"/>
              </a:lnSpc>
              <a:spcBef>
                <a:spcPts val="894"/>
              </a:spcBef>
            </a:pPr>
            <a:r>
              <a:rPr sz="2400" b="1" spc="-5" dirty="0">
                <a:latin typeface="Times New Roman"/>
                <a:cs typeface="Times New Roman"/>
              </a:rPr>
              <a:t>IS </a:t>
            </a:r>
            <a:r>
              <a:rPr sz="2400" b="1" dirty="0">
                <a:latin typeface="Times New Roman"/>
                <a:cs typeface="Times New Roman"/>
              </a:rPr>
              <a:t>17270: 2019 </a:t>
            </a:r>
            <a:r>
              <a:rPr sz="2400" spc="-5" dirty="0" smtClean="0">
                <a:latin typeface="Times New Roman"/>
                <a:cs typeface="Times New Roman"/>
              </a:rPr>
              <a:t>specifies </a:t>
            </a:r>
            <a:r>
              <a:rPr sz="2400" spc="-5" dirty="0">
                <a:latin typeface="Times New Roman"/>
                <a:cs typeface="Times New Roman"/>
              </a:rPr>
              <a:t>requirements </a:t>
            </a:r>
            <a:r>
              <a:rPr sz="2400" dirty="0">
                <a:latin typeface="Times New Roman"/>
                <a:cs typeface="Times New Roman"/>
              </a:rPr>
              <a:t> for </a:t>
            </a:r>
            <a:r>
              <a:rPr sz="2400" spc="-5" dirty="0">
                <a:latin typeface="Times New Roman"/>
                <a:cs typeface="Times New Roman"/>
              </a:rPr>
              <a:t>Reverse </a:t>
            </a:r>
            <a:r>
              <a:rPr sz="2400" dirty="0">
                <a:latin typeface="Times New Roman"/>
                <a:cs typeface="Times New Roman"/>
              </a:rPr>
              <a:t>Parking Alert </a:t>
            </a:r>
            <a:r>
              <a:rPr sz="2400" spc="-5" dirty="0">
                <a:latin typeface="Times New Roman"/>
                <a:cs typeface="Times New Roman"/>
              </a:rPr>
              <a:t>Systems</a:t>
            </a:r>
            <a:r>
              <a:rPr sz="2400" dirty="0">
                <a:latin typeface="Times New Roman"/>
                <a:cs typeface="Times New Roman"/>
              </a:rPr>
              <a:t> (RPAS) used in </a:t>
            </a:r>
            <a:r>
              <a:rPr sz="2400" spc="-5" dirty="0">
                <a:latin typeface="Times New Roman"/>
                <a:cs typeface="Times New Roman"/>
              </a:rPr>
              <a:t>vehicles </a:t>
            </a:r>
            <a:r>
              <a:rPr sz="2400" spc="-10" dirty="0">
                <a:latin typeface="Times New Roman"/>
                <a:cs typeface="Times New Roman"/>
              </a:rPr>
              <a:t>as</a:t>
            </a:r>
            <a:r>
              <a:rPr sz="2400" spc="580" dirty="0">
                <a:latin typeface="Times New Roman"/>
                <a:cs typeface="Times New Roman"/>
              </a:rPr>
              <a:t> </a:t>
            </a:r>
            <a:r>
              <a:rPr sz="2400" spc="-5" dirty="0">
                <a:latin typeface="Times New Roman"/>
                <a:cs typeface="Times New Roman"/>
              </a:rPr>
              <a:t>part </a:t>
            </a:r>
            <a:r>
              <a:rPr sz="2400" dirty="0">
                <a:latin typeface="Times New Roman"/>
                <a:cs typeface="Times New Roman"/>
              </a:rPr>
              <a:t>of </a:t>
            </a:r>
            <a:r>
              <a:rPr sz="2400" spc="-5" dirty="0">
                <a:latin typeface="Times New Roman"/>
                <a:cs typeface="Times New Roman"/>
              </a:rPr>
              <a:t>Intelligent Transport </a:t>
            </a:r>
            <a:r>
              <a:rPr sz="2400" dirty="0">
                <a:latin typeface="Times New Roman"/>
                <a:cs typeface="Times New Roman"/>
              </a:rPr>
              <a:t>Systems </a:t>
            </a:r>
            <a:r>
              <a:rPr sz="2400" spc="-5" dirty="0">
                <a:latin typeface="Times New Roman"/>
                <a:cs typeface="Times New Roman"/>
              </a:rPr>
              <a:t>(ITS). </a:t>
            </a:r>
            <a:r>
              <a:rPr sz="2400" dirty="0">
                <a:latin typeface="Times New Roman"/>
                <a:cs typeface="Times New Roman"/>
              </a:rPr>
              <a:t> This</a:t>
            </a:r>
            <a:r>
              <a:rPr sz="2400" spc="5" dirty="0">
                <a:latin typeface="Times New Roman"/>
                <a:cs typeface="Times New Roman"/>
              </a:rPr>
              <a:t> </a:t>
            </a:r>
            <a:r>
              <a:rPr sz="2400" spc="-5" dirty="0">
                <a:latin typeface="Times New Roman"/>
                <a:cs typeface="Times New Roman"/>
              </a:rPr>
              <a:t>standard</a:t>
            </a:r>
            <a:r>
              <a:rPr sz="2400" dirty="0">
                <a:latin typeface="Times New Roman"/>
                <a:cs typeface="Times New Roman"/>
              </a:rPr>
              <a:t> </a:t>
            </a:r>
            <a:r>
              <a:rPr sz="2400" spc="-5" dirty="0">
                <a:latin typeface="Times New Roman"/>
                <a:cs typeface="Times New Roman"/>
              </a:rPr>
              <a:t>aims</a:t>
            </a:r>
            <a:r>
              <a:rPr sz="2400" dirty="0">
                <a:latin typeface="Times New Roman"/>
                <a:cs typeface="Times New Roman"/>
              </a:rPr>
              <a:t> to</a:t>
            </a:r>
            <a:r>
              <a:rPr sz="2400" spc="5" dirty="0">
                <a:latin typeface="Times New Roman"/>
                <a:cs typeface="Times New Roman"/>
              </a:rPr>
              <a:t> </a:t>
            </a:r>
            <a:r>
              <a:rPr sz="2400" spc="-5" dirty="0">
                <a:latin typeface="Times New Roman"/>
                <a:cs typeface="Times New Roman"/>
              </a:rPr>
              <a:t>enhance</a:t>
            </a:r>
            <a:r>
              <a:rPr sz="2400" dirty="0">
                <a:latin typeface="Times New Roman"/>
                <a:cs typeface="Times New Roman"/>
              </a:rPr>
              <a:t> vehicle</a:t>
            </a:r>
            <a:r>
              <a:rPr sz="2400" spc="5" dirty="0">
                <a:latin typeface="Times New Roman"/>
                <a:cs typeface="Times New Roman"/>
              </a:rPr>
              <a:t> </a:t>
            </a:r>
            <a:r>
              <a:rPr sz="2400" dirty="0">
                <a:latin typeface="Times New Roman"/>
                <a:cs typeface="Times New Roman"/>
              </a:rPr>
              <a:t>safety</a:t>
            </a:r>
            <a:r>
              <a:rPr sz="2400" spc="5" dirty="0">
                <a:latin typeface="Times New Roman"/>
                <a:cs typeface="Times New Roman"/>
              </a:rPr>
              <a:t> </a:t>
            </a:r>
            <a:r>
              <a:rPr sz="2400" spc="10" dirty="0">
                <a:latin typeface="Times New Roman"/>
                <a:cs typeface="Times New Roman"/>
              </a:rPr>
              <a:t>by</a:t>
            </a:r>
            <a:r>
              <a:rPr sz="2400" spc="15" dirty="0">
                <a:latin typeface="Times New Roman"/>
                <a:cs typeface="Times New Roman"/>
              </a:rPr>
              <a:t> </a:t>
            </a:r>
            <a:r>
              <a:rPr sz="2400" dirty="0">
                <a:latin typeface="Times New Roman"/>
                <a:cs typeface="Times New Roman"/>
              </a:rPr>
              <a:t>providing</a:t>
            </a:r>
            <a:r>
              <a:rPr sz="2400" spc="5" dirty="0">
                <a:latin typeface="Times New Roman"/>
                <a:cs typeface="Times New Roman"/>
              </a:rPr>
              <a:t> </a:t>
            </a:r>
            <a:r>
              <a:rPr sz="2400" spc="-5" dirty="0">
                <a:latin typeface="Times New Roman"/>
                <a:cs typeface="Times New Roman"/>
              </a:rPr>
              <a:t>guidelines</a:t>
            </a:r>
            <a:r>
              <a:rPr sz="2400" dirty="0">
                <a:latin typeface="Times New Roman"/>
                <a:cs typeface="Times New Roman"/>
              </a:rPr>
              <a:t> for</a:t>
            </a:r>
            <a:r>
              <a:rPr sz="2400" spc="5" dirty="0">
                <a:latin typeface="Times New Roman"/>
                <a:cs typeface="Times New Roman"/>
              </a:rPr>
              <a:t> </a:t>
            </a:r>
            <a:r>
              <a:rPr sz="2400" dirty="0">
                <a:latin typeface="Times New Roman"/>
                <a:cs typeface="Times New Roman"/>
              </a:rPr>
              <a:t>the</a:t>
            </a:r>
            <a:r>
              <a:rPr sz="2400" spc="5" dirty="0">
                <a:latin typeface="Times New Roman"/>
                <a:cs typeface="Times New Roman"/>
              </a:rPr>
              <a:t> </a:t>
            </a:r>
            <a:r>
              <a:rPr sz="2400" spc="-5" dirty="0">
                <a:latin typeface="Times New Roman"/>
                <a:cs typeface="Times New Roman"/>
              </a:rPr>
              <a:t>design,</a:t>
            </a:r>
            <a:r>
              <a:rPr sz="2400" dirty="0">
                <a:latin typeface="Times New Roman"/>
                <a:cs typeface="Times New Roman"/>
              </a:rPr>
              <a:t> </a:t>
            </a:r>
            <a:r>
              <a:rPr sz="2400" spc="-5" dirty="0">
                <a:latin typeface="Times New Roman"/>
                <a:cs typeface="Times New Roman"/>
              </a:rPr>
              <a:t>installation,</a:t>
            </a:r>
            <a:r>
              <a:rPr sz="2400" dirty="0">
                <a:latin typeface="Times New Roman"/>
                <a:cs typeface="Times New Roman"/>
              </a:rPr>
              <a:t> </a:t>
            </a:r>
            <a:r>
              <a:rPr sz="2400" spc="-5" dirty="0">
                <a:latin typeface="Times New Roman"/>
                <a:cs typeface="Times New Roman"/>
              </a:rPr>
              <a:t>and </a:t>
            </a:r>
            <a:r>
              <a:rPr sz="2400" dirty="0">
                <a:latin typeface="Times New Roman"/>
                <a:cs typeface="Times New Roman"/>
              </a:rPr>
              <a:t> </a:t>
            </a:r>
            <a:r>
              <a:rPr sz="2400" spc="-5" dirty="0">
                <a:latin typeface="Times New Roman"/>
                <a:cs typeface="Times New Roman"/>
              </a:rPr>
              <a:t>performance</a:t>
            </a:r>
            <a:r>
              <a:rPr sz="2400" spc="10" dirty="0">
                <a:latin typeface="Times New Roman"/>
                <a:cs typeface="Times New Roman"/>
              </a:rPr>
              <a:t> </a:t>
            </a:r>
            <a:r>
              <a:rPr sz="2400" dirty="0">
                <a:latin typeface="Times New Roman"/>
                <a:cs typeface="Times New Roman"/>
              </a:rPr>
              <a:t>of</a:t>
            </a:r>
            <a:r>
              <a:rPr sz="2400" spc="-10" dirty="0">
                <a:latin typeface="Times New Roman"/>
                <a:cs typeface="Times New Roman"/>
              </a:rPr>
              <a:t> </a:t>
            </a:r>
            <a:r>
              <a:rPr sz="2400" dirty="0">
                <a:latin typeface="Times New Roman"/>
                <a:cs typeface="Times New Roman"/>
              </a:rPr>
              <a:t>RPAS.</a:t>
            </a:r>
          </a:p>
          <a:p>
            <a:pPr marL="187325">
              <a:lnSpc>
                <a:spcPct val="100000"/>
              </a:lnSpc>
              <a:spcBef>
                <a:spcPts val="800"/>
              </a:spcBef>
            </a:pPr>
            <a:endParaRPr lang="en-IN" sz="2800" b="1" dirty="0" smtClean="0">
              <a:solidFill>
                <a:srgbClr val="C00000"/>
              </a:solidFill>
              <a:latin typeface="Calibri"/>
              <a:cs typeface="Calibri"/>
            </a:endParaRPr>
          </a:p>
          <a:p>
            <a:pPr marL="187325">
              <a:lnSpc>
                <a:spcPct val="100000"/>
              </a:lnSpc>
              <a:spcBef>
                <a:spcPts val="800"/>
              </a:spcBef>
            </a:pPr>
            <a:r>
              <a:rPr sz="2800" b="1" dirty="0" smtClean="0">
                <a:solidFill>
                  <a:srgbClr val="C00000"/>
                </a:solidFill>
                <a:latin typeface="Calibri"/>
                <a:cs typeface="Calibri"/>
              </a:rPr>
              <a:t>Benefits</a:t>
            </a:r>
            <a:endParaRPr lang="en-IN" sz="2800" b="1" dirty="0" smtClean="0">
              <a:solidFill>
                <a:srgbClr val="C00000"/>
              </a:solidFill>
              <a:latin typeface="Calibri"/>
              <a:cs typeface="Calibri"/>
            </a:endParaRPr>
          </a:p>
          <a:p>
            <a:pPr marL="187325" algn="just">
              <a:spcBef>
                <a:spcPts val="800"/>
              </a:spcBef>
            </a:pPr>
            <a:r>
              <a:rPr lang="en-US" sz="2400" spc="-20" dirty="0">
                <a:latin typeface="Times New Roman"/>
                <a:cs typeface="Times New Roman"/>
              </a:rPr>
              <a:t>IS </a:t>
            </a:r>
            <a:r>
              <a:rPr lang="en-US" sz="2400" spc="-5" dirty="0">
                <a:latin typeface="Times New Roman"/>
                <a:cs typeface="Times New Roman"/>
              </a:rPr>
              <a:t>17270: </a:t>
            </a:r>
            <a:r>
              <a:rPr lang="en-US" sz="2400" dirty="0">
                <a:latin typeface="Times New Roman"/>
                <a:cs typeface="Times New Roman"/>
              </a:rPr>
              <a:t>2019 provides a </a:t>
            </a:r>
            <a:r>
              <a:rPr lang="en-US" sz="2400" spc="-5" dirty="0">
                <a:latin typeface="Times New Roman"/>
                <a:cs typeface="Times New Roman"/>
              </a:rPr>
              <a:t>comprehensive framework </a:t>
            </a:r>
            <a:r>
              <a:rPr lang="en-US" sz="2400" dirty="0">
                <a:latin typeface="Times New Roman"/>
                <a:cs typeface="Times New Roman"/>
              </a:rPr>
              <a:t>for the development </a:t>
            </a:r>
            <a:r>
              <a:rPr lang="en-US" sz="2400" spc="-5" dirty="0">
                <a:latin typeface="Times New Roman"/>
                <a:cs typeface="Times New Roman"/>
              </a:rPr>
              <a:t>and implementation </a:t>
            </a:r>
            <a:r>
              <a:rPr lang="en-US" sz="2400" dirty="0">
                <a:latin typeface="Times New Roman"/>
                <a:cs typeface="Times New Roman"/>
              </a:rPr>
              <a:t>of </a:t>
            </a:r>
            <a:r>
              <a:rPr lang="en-US" sz="2400" spc="-5" dirty="0">
                <a:latin typeface="Times New Roman"/>
                <a:cs typeface="Times New Roman"/>
              </a:rPr>
              <a:t>Reverse </a:t>
            </a:r>
            <a:r>
              <a:rPr lang="en-US" sz="2400" dirty="0">
                <a:latin typeface="Times New Roman"/>
                <a:cs typeface="Times New Roman"/>
              </a:rPr>
              <a:t> </a:t>
            </a:r>
            <a:r>
              <a:rPr lang="en-US" sz="2400" spc="-5" dirty="0">
                <a:latin typeface="Times New Roman"/>
                <a:cs typeface="Times New Roman"/>
              </a:rPr>
              <a:t>Parking Alert Systems </a:t>
            </a:r>
            <a:r>
              <a:rPr lang="en-US" sz="2400" dirty="0">
                <a:latin typeface="Times New Roman"/>
                <a:cs typeface="Times New Roman"/>
              </a:rPr>
              <a:t>in </a:t>
            </a:r>
            <a:r>
              <a:rPr lang="en-US" sz="2400" spc="-5" dirty="0">
                <a:latin typeface="Times New Roman"/>
                <a:cs typeface="Times New Roman"/>
              </a:rPr>
              <a:t>vehicles. </a:t>
            </a:r>
            <a:r>
              <a:rPr lang="en-US" sz="2400" dirty="0">
                <a:latin typeface="Times New Roman"/>
                <a:cs typeface="Times New Roman"/>
              </a:rPr>
              <a:t>By </a:t>
            </a:r>
            <a:r>
              <a:rPr lang="en-US" sz="2400" spc="-5" dirty="0">
                <a:latin typeface="Times New Roman"/>
                <a:cs typeface="Times New Roman"/>
              </a:rPr>
              <a:t>adhering </a:t>
            </a:r>
            <a:r>
              <a:rPr lang="en-US" sz="2400" dirty="0">
                <a:latin typeface="Times New Roman"/>
                <a:cs typeface="Times New Roman"/>
              </a:rPr>
              <a:t>to this </a:t>
            </a:r>
            <a:r>
              <a:rPr lang="en-US" sz="2400" spc="-5" dirty="0">
                <a:latin typeface="Times New Roman"/>
                <a:cs typeface="Times New Roman"/>
              </a:rPr>
              <a:t>standard, manufacturers </a:t>
            </a:r>
            <a:r>
              <a:rPr lang="en-US" sz="2400" spc="-10" dirty="0">
                <a:latin typeface="Times New Roman"/>
                <a:cs typeface="Times New Roman"/>
              </a:rPr>
              <a:t>can </a:t>
            </a:r>
            <a:r>
              <a:rPr lang="en-US" sz="2400" dirty="0">
                <a:latin typeface="Times New Roman"/>
                <a:cs typeface="Times New Roman"/>
              </a:rPr>
              <a:t>ensure </a:t>
            </a:r>
            <a:r>
              <a:rPr lang="en-US" sz="2400" spc="-5" dirty="0">
                <a:latin typeface="Times New Roman"/>
                <a:cs typeface="Times New Roman"/>
              </a:rPr>
              <a:t>that </a:t>
            </a:r>
            <a:r>
              <a:rPr lang="en-US" sz="2400" dirty="0">
                <a:latin typeface="Times New Roman"/>
                <a:cs typeface="Times New Roman"/>
              </a:rPr>
              <a:t>their RPAS </a:t>
            </a:r>
            <a:r>
              <a:rPr lang="en-US" sz="2400" spc="-5" dirty="0">
                <a:latin typeface="Times New Roman"/>
                <a:cs typeface="Times New Roman"/>
              </a:rPr>
              <a:t>offer </a:t>
            </a:r>
            <a:r>
              <a:rPr lang="en-US" sz="2400" dirty="0">
                <a:latin typeface="Times New Roman"/>
                <a:cs typeface="Times New Roman"/>
              </a:rPr>
              <a:t> </a:t>
            </a:r>
            <a:r>
              <a:rPr lang="en-US" sz="2400" spc="-5" dirty="0">
                <a:latin typeface="Times New Roman"/>
                <a:cs typeface="Times New Roman"/>
              </a:rPr>
              <a:t>reliable</a:t>
            </a:r>
            <a:r>
              <a:rPr lang="en-US" sz="2400" dirty="0">
                <a:latin typeface="Times New Roman"/>
                <a:cs typeface="Times New Roman"/>
              </a:rPr>
              <a:t> </a:t>
            </a:r>
            <a:r>
              <a:rPr lang="en-US" sz="2400" spc="-10" dirty="0">
                <a:latin typeface="Times New Roman"/>
                <a:cs typeface="Times New Roman"/>
              </a:rPr>
              <a:t>performance</a:t>
            </a:r>
            <a:r>
              <a:rPr lang="en-US" sz="2400" spc="-5" dirty="0">
                <a:latin typeface="Times New Roman"/>
                <a:cs typeface="Times New Roman"/>
              </a:rPr>
              <a:t> </a:t>
            </a:r>
            <a:r>
              <a:rPr lang="en-US" sz="2400" dirty="0">
                <a:latin typeface="Times New Roman"/>
                <a:cs typeface="Times New Roman"/>
              </a:rPr>
              <a:t>and</a:t>
            </a:r>
            <a:r>
              <a:rPr lang="en-US" sz="2400" spc="5" dirty="0">
                <a:latin typeface="Times New Roman"/>
                <a:cs typeface="Times New Roman"/>
              </a:rPr>
              <a:t> </a:t>
            </a:r>
            <a:r>
              <a:rPr lang="en-US" sz="2400" spc="-5" dirty="0">
                <a:latin typeface="Times New Roman"/>
                <a:cs typeface="Times New Roman"/>
              </a:rPr>
              <a:t>enhance</a:t>
            </a:r>
            <a:r>
              <a:rPr lang="en-US" sz="2400" dirty="0">
                <a:latin typeface="Times New Roman"/>
                <a:cs typeface="Times New Roman"/>
              </a:rPr>
              <a:t> </a:t>
            </a:r>
            <a:r>
              <a:rPr lang="en-US" sz="2400" spc="-5" dirty="0">
                <a:latin typeface="Times New Roman"/>
                <a:cs typeface="Times New Roman"/>
              </a:rPr>
              <a:t>vehicle</a:t>
            </a:r>
            <a:r>
              <a:rPr lang="en-US" sz="2400" dirty="0">
                <a:latin typeface="Times New Roman"/>
                <a:cs typeface="Times New Roman"/>
              </a:rPr>
              <a:t> </a:t>
            </a:r>
            <a:r>
              <a:rPr lang="en-US" sz="2400" spc="-10" dirty="0">
                <a:latin typeface="Times New Roman"/>
                <a:cs typeface="Times New Roman"/>
              </a:rPr>
              <a:t>safety,</a:t>
            </a:r>
            <a:r>
              <a:rPr lang="en-US" sz="2400" spc="-5" dirty="0">
                <a:latin typeface="Times New Roman"/>
                <a:cs typeface="Times New Roman"/>
              </a:rPr>
              <a:t> </a:t>
            </a:r>
            <a:r>
              <a:rPr lang="en-US" sz="2400" dirty="0">
                <a:latin typeface="Times New Roman"/>
                <a:cs typeface="Times New Roman"/>
              </a:rPr>
              <a:t>thereby</a:t>
            </a:r>
            <a:r>
              <a:rPr lang="en-US" sz="2400" spc="5" dirty="0">
                <a:latin typeface="Times New Roman"/>
                <a:cs typeface="Times New Roman"/>
              </a:rPr>
              <a:t> </a:t>
            </a:r>
            <a:r>
              <a:rPr lang="en-US" sz="2400" dirty="0">
                <a:latin typeface="Times New Roman"/>
                <a:cs typeface="Times New Roman"/>
              </a:rPr>
              <a:t>contributing</a:t>
            </a:r>
            <a:r>
              <a:rPr lang="en-US" sz="2400" spc="5" dirty="0">
                <a:latin typeface="Times New Roman"/>
                <a:cs typeface="Times New Roman"/>
              </a:rPr>
              <a:t> </a:t>
            </a:r>
            <a:r>
              <a:rPr lang="en-US" sz="2400" dirty="0">
                <a:latin typeface="Times New Roman"/>
                <a:cs typeface="Times New Roman"/>
              </a:rPr>
              <a:t>to</a:t>
            </a:r>
            <a:r>
              <a:rPr lang="en-US" sz="2400" spc="5" dirty="0">
                <a:latin typeface="Times New Roman"/>
                <a:cs typeface="Times New Roman"/>
              </a:rPr>
              <a:t> </a:t>
            </a:r>
            <a:r>
              <a:rPr lang="en-US" sz="2400" dirty="0">
                <a:latin typeface="Times New Roman"/>
                <a:cs typeface="Times New Roman"/>
              </a:rPr>
              <a:t>the</a:t>
            </a:r>
            <a:r>
              <a:rPr lang="en-US" sz="2400" spc="5" dirty="0">
                <a:latin typeface="Times New Roman"/>
                <a:cs typeface="Times New Roman"/>
              </a:rPr>
              <a:t> </a:t>
            </a:r>
            <a:r>
              <a:rPr lang="en-US" sz="2400" spc="-5" dirty="0">
                <a:latin typeface="Times New Roman"/>
                <a:cs typeface="Times New Roman"/>
              </a:rPr>
              <a:t>overall</a:t>
            </a:r>
            <a:r>
              <a:rPr lang="en-US" sz="2400" dirty="0">
                <a:latin typeface="Times New Roman"/>
                <a:cs typeface="Times New Roman"/>
              </a:rPr>
              <a:t> </a:t>
            </a:r>
            <a:r>
              <a:rPr lang="en-US" sz="2400" spc="-10" dirty="0">
                <a:latin typeface="Times New Roman"/>
                <a:cs typeface="Times New Roman"/>
              </a:rPr>
              <a:t>goals</a:t>
            </a:r>
            <a:r>
              <a:rPr lang="en-US" sz="2400" spc="580" dirty="0">
                <a:latin typeface="Times New Roman"/>
                <a:cs typeface="Times New Roman"/>
              </a:rPr>
              <a:t> </a:t>
            </a:r>
            <a:r>
              <a:rPr lang="en-US" sz="2400" spc="-5" dirty="0">
                <a:latin typeface="Times New Roman"/>
                <a:cs typeface="Times New Roman"/>
              </a:rPr>
              <a:t>of</a:t>
            </a:r>
            <a:r>
              <a:rPr lang="en-US" sz="2400" spc="590" dirty="0">
                <a:latin typeface="Times New Roman"/>
                <a:cs typeface="Times New Roman"/>
              </a:rPr>
              <a:t> </a:t>
            </a:r>
            <a:r>
              <a:rPr lang="en-US" sz="2400" spc="-10" dirty="0">
                <a:latin typeface="Times New Roman"/>
                <a:cs typeface="Times New Roman"/>
              </a:rPr>
              <a:t>Intelligent </a:t>
            </a:r>
            <a:r>
              <a:rPr lang="en-US" sz="2400" spc="-5" dirty="0">
                <a:latin typeface="Times New Roman"/>
                <a:cs typeface="Times New Roman"/>
              </a:rPr>
              <a:t> Transport</a:t>
            </a:r>
            <a:r>
              <a:rPr lang="en-US" sz="2400" spc="5" dirty="0">
                <a:latin typeface="Times New Roman"/>
                <a:cs typeface="Times New Roman"/>
              </a:rPr>
              <a:t> </a:t>
            </a:r>
            <a:r>
              <a:rPr lang="en-US" sz="2400" spc="-10" dirty="0">
                <a:latin typeface="Times New Roman"/>
                <a:cs typeface="Times New Roman"/>
              </a:rPr>
              <a:t>Systems.</a:t>
            </a:r>
            <a:endParaRPr lang="en-US" sz="2400" dirty="0">
              <a:latin typeface="Times New Roman"/>
              <a:cs typeface="Times New Roman"/>
            </a:endParaRPr>
          </a:p>
          <a:p>
            <a:pPr marL="187325">
              <a:lnSpc>
                <a:spcPct val="100000"/>
              </a:lnSpc>
              <a:spcBef>
                <a:spcPts val="800"/>
              </a:spcBef>
            </a:pPr>
            <a:endParaRPr sz="2800" dirty="0">
              <a:latin typeface="Calibri"/>
              <a:cs typeface="Calibri"/>
            </a:endParaRPr>
          </a:p>
          <a:p>
            <a:pPr marL="356870" indent="-344805">
              <a:lnSpc>
                <a:spcPct val="100000"/>
              </a:lnSpc>
              <a:spcBef>
                <a:spcPts val="685"/>
              </a:spcBef>
              <a:buSzPct val="41666"/>
              <a:buFont typeface="Symbol"/>
              <a:buChar char=""/>
              <a:tabLst>
                <a:tab pos="356870" algn="l"/>
                <a:tab pos="357505" algn="l"/>
              </a:tabLst>
            </a:pPr>
            <a:r>
              <a:rPr sz="2400" b="1" dirty="0">
                <a:latin typeface="Times New Roman"/>
                <a:cs typeface="Times New Roman"/>
              </a:rPr>
              <a:t>Enhanced</a:t>
            </a:r>
            <a:r>
              <a:rPr sz="2400" b="1" spc="-20" dirty="0">
                <a:latin typeface="Times New Roman"/>
                <a:cs typeface="Times New Roman"/>
              </a:rPr>
              <a:t> </a:t>
            </a:r>
            <a:r>
              <a:rPr sz="2400" b="1" dirty="0">
                <a:latin typeface="Times New Roman"/>
                <a:cs typeface="Times New Roman"/>
              </a:rPr>
              <a:t>Safety</a:t>
            </a:r>
            <a:r>
              <a:rPr sz="2400" dirty="0">
                <a:latin typeface="Times New Roman"/>
                <a:cs typeface="Times New Roman"/>
              </a:rPr>
              <a:t>:</a:t>
            </a:r>
            <a:r>
              <a:rPr sz="2400" spc="-20" dirty="0">
                <a:latin typeface="Times New Roman"/>
                <a:cs typeface="Times New Roman"/>
              </a:rPr>
              <a:t> </a:t>
            </a:r>
            <a:r>
              <a:rPr sz="2400" spc="-5" dirty="0">
                <a:latin typeface="Times New Roman"/>
                <a:cs typeface="Times New Roman"/>
              </a:rPr>
              <a:t>Reduces</a:t>
            </a:r>
            <a:r>
              <a:rPr sz="2400" spc="20" dirty="0">
                <a:latin typeface="Times New Roman"/>
                <a:cs typeface="Times New Roman"/>
              </a:rPr>
              <a:t> </a:t>
            </a:r>
            <a:r>
              <a:rPr sz="2400" dirty="0">
                <a:latin typeface="Times New Roman"/>
                <a:cs typeface="Times New Roman"/>
              </a:rPr>
              <a:t>the</a:t>
            </a:r>
            <a:r>
              <a:rPr sz="2400" spc="-5" dirty="0">
                <a:latin typeface="Times New Roman"/>
                <a:cs typeface="Times New Roman"/>
              </a:rPr>
              <a:t> risk</a:t>
            </a:r>
            <a:r>
              <a:rPr sz="2400" spc="5" dirty="0">
                <a:latin typeface="Times New Roman"/>
                <a:cs typeface="Times New Roman"/>
              </a:rPr>
              <a:t> </a:t>
            </a:r>
            <a:r>
              <a:rPr sz="2400" dirty="0">
                <a:latin typeface="Times New Roman"/>
                <a:cs typeface="Times New Roman"/>
              </a:rPr>
              <a:t>of </a:t>
            </a:r>
            <a:r>
              <a:rPr sz="2400" spc="-5" dirty="0">
                <a:latin typeface="Times New Roman"/>
                <a:cs typeface="Times New Roman"/>
              </a:rPr>
              <a:t>accidents</a:t>
            </a:r>
            <a:r>
              <a:rPr sz="2400" spc="30" dirty="0">
                <a:latin typeface="Times New Roman"/>
                <a:cs typeface="Times New Roman"/>
              </a:rPr>
              <a:t> </a:t>
            </a:r>
            <a:r>
              <a:rPr sz="2400" dirty="0">
                <a:latin typeface="Times New Roman"/>
                <a:cs typeface="Times New Roman"/>
              </a:rPr>
              <a:t>while</a:t>
            </a:r>
            <a:r>
              <a:rPr sz="2400" spc="-35" dirty="0">
                <a:latin typeface="Times New Roman"/>
                <a:cs typeface="Times New Roman"/>
              </a:rPr>
              <a:t> </a:t>
            </a:r>
            <a:r>
              <a:rPr sz="2400" spc="-5" dirty="0">
                <a:latin typeface="Times New Roman"/>
                <a:cs typeface="Times New Roman"/>
              </a:rPr>
              <a:t>reversing</a:t>
            </a:r>
            <a:r>
              <a:rPr sz="2400" spc="25" dirty="0">
                <a:latin typeface="Times New Roman"/>
                <a:cs typeface="Times New Roman"/>
              </a:rPr>
              <a:t> </a:t>
            </a:r>
            <a:r>
              <a:rPr sz="2400" dirty="0">
                <a:latin typeface="Times New Roman"/>
                <a:cs typeface="Times New Roman"/>
              </a:rPr>
              <a:t>by </a:t>
            </a:r>
            <a:r>
              <a:rPr sz="2400" spc="-5" dirty="0">
                <a:latin typeface="Times New Roman"/>
                <a:cs typeface="Times New Roman"/>
              </a:rPr>
              <a:t>alerting </a:t>
            </a:r>
            <a:r>
              <a:rPr sz="2400" dirty="0">
                <a:latin typeface="Times New Roman"/>
                <a:cs typeface="Times New Roman"/>
              </a:rPr>
              <a:t>the</a:t>
            </a:r>
            <a:r>
              <a:rPr sz="2400" spc="-5" dirty="0">
                <a:latin typeface="Times New Roman"/>
                <a:cs typeface="Times New Roman"/>
              </a:rPr>
              <a:t> driver </a:t>
            </a:r>
            <a:r>
              <a:rPr sz="2400" dirty="0">
                <a:latin typeface="Times New Roman"/>
                <a:cs typeface="Times New Roman"/>
              </a:rPr>
              <a:t>to </a:t>
            </a:r>
            <a:r>
              <a:rPr sz="2400" spc="-5" dirty="0">
                <a:latin typeface="Times New Roman"/>
                <a:cs typeface="Times New Roman"/>
              </a:rPr>
              <a:t>obstacles.</a:t>
            </a:r>
            <a:endParaRPr sz="2400" dirty="0">
              <a:latin typeface="Times New Roman"/>
              <a:cs typeface="Times New Roman"/>
            </a:endParaRPr>
          </a:p>
          <a:p>
            <a:pPr marL="356870" indent="-344805">
              <a:lnSpc>
                <a:spcPct val="100000"/>
              </a:lnSpc>
              <a:spcBef>
                <a:spcPts val="745"/>
              </a:spcBef>
              <a:buSzPct val="41666"/>
              <a:buFont typeface="Symbol"/>
              <a:buChar char=""/>
              <a:tabLst>
                <a:tab pos="356870" algn="l"/>
                <a:tab pos="357505" algn="l"/>
              </a:tabLst>
            </a:pPr>
            <a:r>
              <a:rPr sz="2400" b="1" spc="-5" dirty="0">
                <a:latin typeface="Times New Roman"/>
                <a:cs typeface="Times New Roman"/>
              </a:rPr>
              <a:t>Convenience</a:t>
            </a:r>
            <a:r>
              <a:rPr sz="2400" spc="-5" dirty="0">
                <a:latin typeface="Times New Roman"/>
                <a:cs typeface="Times New Roman"/>
              </a:rPr>
              <a:t>:</a:t>
            </a:r>
            <a:r>
              <a:rPr sz="2400" dirty="0">
                <a:latin typeface="Times New Roman"/>
                <a:cs typeface="Times New Roman"/>
              </a:rPr>
              <a:t> Assists</a:t>
            </a:r>
            <a:r>
              <a:rPr sz="2400" spc="10" dirty="0">
                <a:latin typeface="Times New Roman"/>
                <a:cs typeface="Times New Roman"/>
              </a:rPr>
              <a:t> </a:t>
            </a:r>
            <a:r>
              <a:rPr sz="2400" spc="-5" dirty="0">
                <a:latin typeface="Times New Roman"/>
                <a:cs typeface="Times New Roman"/>
              </a:rPr>
              <a:t>drivers</a:t>
            </a:r>
            <a:r>
              <a:rPr sz="2400" spc="5" dirty="0">
                <a:latin typeface="Times New Roman"/>
                <a:cs typeface="Times New Roman"/>
              </a:rPr>
              <a:t> </a:t>
            </a:r>
            <a:r>
              <a:rPr sz="2400" dirty="0">
                <a:latin typeface="Times New Roman"/>
                <a:cs typeface="Times New Roman"/>
              </a:rPr>
              <a:t>in</a:t>
            </a:r>
            <a:r>
              <a:rPr sz="2400" spc="5" dirty="0">
                <a:latin typeface="Times New Roman"/>
                <a:cs typeface="Times New Roman"/>
              </a:rPr>
              <a:t> </a:t>
            </a:r>
            <a:r>
              <a:rPr sz="2400" spc="-5" dirty="0">
                <a:latin typeface="Times New Roman"/>
                <a:cs typeface="Times New Roman"/>
              </a:rPr>
              <a:t>parking and</a:t>
            </a:r>
            <a:r>
              <a:rPr sz="2400" spc="5" dirty="0">
                <a:latin typeface="Times New Roman"/>
                <a:cs typeface="Times New Roman"/>
              </a:rPr>
              <a:t> </a:t>
            </a:r>
            <a:r>
              <a:rPr sz="2400" spc="-5" dirty="0">
                <a:latin typeface="Times New Roman"/>
                <a:cs typeface="Times New Roman"/>
              </a:rPr>
              <a:t>maneuvering</a:t>
            </a:r>
            <a:r>
              <a:rPr sz="2400" spc="20" dirty="0">
                <a:latin typeface="Times New Roman"/>
                <a:cs typeface="Times New Roman"/>
              </a:rPr>
              <a:t> </a:t>
            </a:r>
            <a:r>
              <a:rPr sz="2400" dirty="0">
                <a:latin typeface="Times New Roman"/>
                <a:cs typeface="Times New Roman"/>
              </a:rPr>
              <a:t>in</a:t>
            </a:r>
            <a:r>
              <a:rPr sz="2400" spc="-15" dirty="0">
                <a:latin typeface="Times New Roman"/>
                <a:cs typeface="Times New Roman"/>
              </a:rPr>
              <a:t> </a:t>
            </a:r>
            <a:r>
              <a:rPr sz="2400" spc="-5" dirty="0">
                <a:latin typeface="Times New Roman"/>
                <a:cs typeface="Times New Roman"/>
              </a:rPr>
              <a:t>tight</a:t>
            </a:r>
            <a:r>
              <a:rPr sz="2400" spc="5" dirty="0">
                <a:latin typeface="Times New Roman"/>
                <a:cs typeface="Times New Roman"/>
              </a:rPr>
              <a:t> </a:t>
            </a:r>
            <a:r>
              <a:rPr sz="2400" spc="-5" dirty="0">
                <a:latin typeface="Times New Roman"/>
                <a:cs typeface="Times New Roman"/>
              </a:rPr>
              <a:t>spaces.</a:t>
            </a:r>
            <a:endParaRPr sz="2400" dirty="0">
              <a:latin typeface="Times New Roman"/>
              <a:cs typeface="Times New Roman"/>
            </a:endParaRPr>
          </a:p>
          <a:p>
            <a:pPr marL="356870" indent="-344805">
              <a:lnSpc>
                <a:spcPct val="100000"/>
              </a:lnSpc>
              <a:spcBef>
                <a:spcPts val="795"/>
              </a:spcBef>
              <a:buSzPct val="41666"/>
              <a:buFont typeface="Symbol"/>
              <a:buChar char=""/>
              <a:tabLst>
                <a:tab pos="356870" algn="l"/>
                <a:tab pos="357505" algn="l"/>
              </a:tabLst>
            </a:pPr>
            <a:r>
              <a:rPr sz="2400" b="1" spc="-10" dirty="0">
                <a:latin typeface="Times New Roman"/>
                <a:cs typeface="Times New Roman"/>
              </a:rPr>
              <a:t>Prevention</a:t>
            </a:r>
            <a:r>
              <a:rPr sz="2400" b="1" spc="35" dirty="0">
                <a:latin typeface="Times New Roman"/>
                <a:cs typeface="Times New Roman"/>
              </a:rPr>
              <a:t> </a:t>
            </a:r>
            <a:r>
              <a:rPr sz="2400" b="1" dirty="0">
                <a:latin typeface="Times New Roman"/>
                <a:cs typeface="Times New Roman"/>
              </a:rPr>
              <a:t>of</a:t>
            </a:r>
            <a:r>
              <a:rPr sz="2400" b="1" spc="-10" dirty="0">
                <a:latin typeface="Times New Roman"/>
                <a:cs typeface="Times New Roman"/>
              </a:rPr>
              <a:t> Damage</a:t>
            </a:r>
            <a:r>
              <a:rPr sz="2400" spc="-10" dirty="0">
                <a:latin typeface="Times New Roman"/>
                <a:cs typeface="Times New Roman"/>
              </a:rPr>
              <a:t>:</a:t>
            </a:r>
            <a:r>
              <a:rPr sz="2400" spc="50" dirty="0">
                <a:latin typeface="Times New Roman"/>
                <a:cs typeface="Times New Roman"/>
              </a:rPr>
              <a:t> </a:t>
            </a:r>
            <a:r>
              <a:rPr sz="2400" spc="-5" dirty="0">
                <a:latin typeface="Times New Roman"/>
                <a:cs typeface="Times New Roman"/>
              </a:rPr>
              <a:t>Helps</a:t>
            </a:r>
            <a:r>
              <a:rPr sz="2400" spc="10" dirty="0">
                <a:latin typeface="Times New Roman"/>
                <a:cs typeface="Times New Roman"/>
              </a:rPr>
              <a:t> </a:t>
            </a:r>
            <a:r>
              <a:rPr sz="2400" spc="-5" dirty="0">
                <a:latin typeface="Times New Roman"/>
                <a:cs typeface="Times New Roman"/>
              </a:rPr>
              <a:t>prevent</a:t>
            </a:r>
            <a:r>
              <a:rPr sz="2400" spc="25" dirty="0">
                <a:latin typeface="Times New Roman"/>
                <a:cs typeface="Times New Roman"/>
              </a:rPr>
              <a:t> </a:t>
            </a:r>
            <a:r>
              <a:rPr sz="2400" spc="-10" dirty="0">
                <a:latin typeface="Times New Roman"/>
                <a:cs typeface="Times New Roman"/>
              </a:rPr>
              <a:t>damage</a:t>
            </a:r>
            <a:r>
              <a:rPr sz="2400" spc="15" dirty="0">
                <a:latin typeface="Times New Roman"/>
                <a:cs typeface="Times New Roman"/>
              </a:rPr>
              <a:t> </a:t>
            </a:r>
            <a:r>
              <a:rPr sz="2400" dirty="0">
                <a:latin typeface="Times New Roman"/>
                <a:cs typeface="Times New Roman"/>
              </a:rPr>
              <a:t>to</a:t>
            </a:r>
            <a:r>
              <a:rPr sz="2400" spc="5" dirty="0">
                <a:latin typeface="Times New Roman"/>
                <a:cs typeface="Times New Roman"/>
              </a:rPr>
              <a:t> </a:t>
            </a:r>
            <a:r>
              <a:rPr sz="2400" dirty="0">
                <a:latin typeface="Times New Roman"/>
                <a:cs typeface="Times New Roman"/>
              </a:rPr>
              <a:t>the</a:t>
            </a:r>
            <a:r>
              <a:rPr sz="2400" spc="10" dirty="0">
                <a:latin typeface="Times New Roman"/>
                <a:cs typeface="Times New Roman"/>
              </a:rPr>
              <a:t> </a:t>
            </a:r>
            <a:r>
              <a:rPr sz="2400" spc="-5" dirty="0">
                <a:latin typeface="Times New Roman"/>
                <a:cs typeface="Times New Roman"/>
              </a:rPr>
              <a:t>vehicle</a:t>
            </a:r>
            <a:r>
              <a:rPr sz="2400" spc="5" dirty="0">
                <a:latin typeface="Times New Roman"/>
                <a:cs typeface="Times New Roman"/>
              </a:rPr>
              <a:t> </a:t>
            </a:r>
            <a:r>
              <a:rPr sz="2400" spc="-10" dirty="0">
                <a:latin typeface="Times New Roman"/>
                <a:cs typeface="Times New Roman"/>
              </a:rPr>
              <a:t>and</a:t>
            </a:r>
            <a:r>
              <a:rPr sz="2400" spc="5" dirty="0">
                <a:latin typeface="Times New Roman"/>
                <a:cs typeface="Times New Roman"/>
              </a:rPr>
              <a:t> </a:t>
            </a:r>
            <a:r>
              <a:rPr sz="2400" spc="-5" dirty="0">
                <a:latin typeface="Times New Roman"/>
                <a:cs typeface="Times New Roman"/>
              </a:rPr>
              <a:t>other objects.</a:t>
            </a:r>
            <a:endParaRPr sz="2400" dirty="0">
              <a:latin typeface="Times New Roman"/>
              <a:cs typeface="Times New Roman"/>
            </a:endParaRPr>
          </a:p>
          <a:p>
            <a:pPr>
              <a:lnSpc>
                <a:spcPct val="100000"/>
              </a:lnSpc>
              <a:spcBef>
                <a:spcPts val="45"/>
              </a:spcBef>
            </a:pPr>
            <a:endParaRPr sz="2500" dirty="0">
              <a:latin typeface="Times New Roman"/>
              <a:cs typeface="Times New Roman"/>
            </a:endParaRPr>
          </a:p>
          <a:p>
            <a:pPr marL="187325">
              <a:lnSpc>
                <a:spcPct val="100000"/>
              </a:lnSpc>
            </a:pPr>
            <a:endParaRPr sz="2800" dirty="0">
              <a:latin typeface="Calibri"/>
              <a:cs typeface="Calibri"/>
            </a:endParaRPr>
          </a:p>
          <a:p>
            <a:pPr>
              <a:lnSpc>
                <a:spcPct val="100000"/>
              </a:lnSpc>
              <a:spcBef>
                <a:spcPts val="30"/>
              </a:spcBef>
            </a:pPr>
            <a:endParaRPr sz="2450" dirty="0">
              <a:latin typeface="Calibri"/>
              <a:cs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4104" y="197865"/>
            <a:ext cx="2199640" cy="406400"/>
          </a:xfrm>
          <a:prstGeom prst="rect">
            <a:avLst/>
          </a:prstGeom>
        </p:spPr>
        <p:txBody>
          <a:bodyPr vert="horz" wrap="square" lIns="0" tIns="12065" rIns="0" bIns="0" rtlCol="0">
            <a:spAutoFit/>
          </a:bodyPr>
          <a:lstStyle/>
          <a:p>
            <a:pPr marL="12700">
              <a:lnSpc>
                <a:spcPct val="100000"/>
              </a:lnSpc>
              <a:spcBef>
                <a:spcPts val="95"/>
              </a:spcBef>
            </a:pPr>
            <a:r>
              <a:rPr sz="2500" spc="-5" dirty="0"/>
              <a:t>IS</a:t>
            </a:r>
            <a:r>
              <a:rPr sz="2500" spc="-25" dirty="0"/>
              <a:t> </a:t>
            </a:r>
            <a:r>
              <a:rPr sz="2500" dirty="0"/>
              <a:t>17270:</a:t>
            </a:r>
            <a:r>
              <a:rPr sz="2500" spc="-50" dirty="0"/>
              <a:t> </a:t>
            </a:r>
            <a:r>
              <a:rPr sz="2500" dirty="0"/>
              <a:t>2019</a:t>
            </a:r>
            <a:endParaRPr sz="2500"/>
          </a:p>
        </p:txBody>
      </p:sp>
      <p:sp>
        <p:nvSpPr>
          <p:cNvPr id="3" name="object 3"/>
          <p:cNvSpPr txBox="1"/>
          <p:nvPr/>
        </p:nvSpPr>
        <p:spPr>
          <a:xfrm>
            <a:off x="445719" y="510815"/>
            <a:ext cx="13872210" cy="6784975"/>
          </a:xfrm>
          <a:prstGeom prst="rect">
            <a:avLst/>
          </a:prstGeom>
        </p:spPr>
        <p:txBody>
          <a:bodyPr vert="horz" wrap="square" lIns="0" tIns="80010" rIns="0" bIns="0" rtlCol="0">
            <a:spAutoFit/>
          </a:bodyPr>
          <a:lstStyle/>
          <a:p>
            <a:pPr marL="12700">
              <a:lnSpc>
                <a:spcPct val="100000"/>
              </a:lnSpc>
              <a:spcBef>
                <a:spcPts val="630"/>
              </a:spcBef>
            </a:pPr>
            <a:r>
              <a:rPr sz="2500" b="1" spc="-5" dirty="0">
                <a:solidFill>
                  <a:srgbClr val="006FC0"/>
                </a:solidFill>
                <a:latin typeface="Arial"/>
                <a:cs typeface="Arial"/>
              </a:rPr>
              <a:t>INTELLIGENT</a:t>
            </a:r>
            <a:r>
              <a:rPr sz="2500" b="1" spc="15" dirty="0">
                <a:solidFill>
                  <a:srgbClr val="006FC0"/>
                </a:solidFill>
                <a:latin typeface="Arial"/>
                <a:cs typeface="Arial"/>
              </a:rPr>
              <a:t> </a:t>
            </a:r>
            <a:r>
              <a:rPr sz="2500" b="1" spc="-20" dirty="0">
                <a:solidFill>
                  <a:srgbClr val="006FC0"/>
                </a:solidFill>
                <a:latin typeface="Arial"/>
                <a:cs typeface="Arial"/>
              </a:rPr>
              <a:t>TRANSPORT</a:t>
            </a:r>
            <a:r>
              <a:rPr sz="2500" b="1" spc="140" dirty="0">
                <a:solidFill>
                  <a:srgbClr val="006FC0"/>
                </a:solidFill>
                <a:latin typeface="Arial"/>
                <a:cs typeface="Arial"/>
              </a:rPr>
              <a:t> </a:t>
            </a:r>
            <a:r>
              <a:rPr sz="2500" b="1" spc="-10" dirty="0">
                <a:solidFill>
                  <a:srgbClr val="006FC0"/>
                </a:solidFill>
                <a:latin typeface="Arial"/>
                <a:cs typeface="Arial"/>
              </a:rPr>
              <a:t>SYSTEMS</a:t>
            </a:r>
            <a:r>
              <a:rPr sz="2500" b="1" spc="50" dirty="0">
                <a:solidFill>
                  <a:srgbClr val="006FC0"/>
                </a:solidFill>
                <a:latin typeface="Arial"/>
                <a:cs typeface="Arial"/>
              </a:rPr>
              <a:t> </a:t>
            </a:r>
            <a:r>
              <a:rPr sz="2500" b="1" spc="-5" dirty="0">
                <a:solidFill>
                  <a:srgbClr val="006FC0"/>
                </a:solidFill>
                <a:latin typeface="Arial"/>
                <a:cs typeface="Arial"/>
              </a:rPr>
              <a:t>(ITS):</a:t>
            </a:r>
            <a:r>
              <a:rPr sz="2500" b="1" spc="15" dirty="0">
                <a:solidFill>
                  <a:srgbClr val="006FC0"/>
                </a:solidFill>
                <a:latin typeface="Arial"/>
                <a:cs typeface="Arial"/>
              </a:rPr>
              <a:t> </a:t>
            </a:r>
            <a:r>
              <a:rPr sz="2500" b="1" spc="-10" dirty="0">
                <a:solidFill>
                  <a:srgbClr val="006FC0"/>
                </a:solidFill>
                <a:latin typeface="Arial"/>
                <a:cs typeface="Arial"/>
              </a:rPr>
              <a:t>REVERSE</a:t>
            </a:r>
            <a:r>
              <a:rPr sz="2500" b="1" spc="45" dirty="0">
                <a:solidFill>
                  <a:srgbClr val="006FC0"/>
                </a:solidFill>
                <a:latin typeface="Arial"/>
                <a:cs typeface="Arial"/>
              </a:rPr>
              <a:t> </a:t>
            </a:r>
            <a:r>
              <a:rPr sz="2500" b="1" spc="-50" dirty="0">
                <a:solidFill>
                  <a:srgbClr val="006FC0"/>
                </a:solidFill>
                <a:latin typeface="Arial"/>
                <a:cs typeface="Arial"/>
              </a:rPr>
              <a:t>PARKING</a:t>
            </a:r>
            <a:r>
              <a:rPr sz="2500" b="1" spc="20" dirty="0">
                <a:solidFill>
                  <a:srgbClr val="006FC0"/>
                </a:solidFill>
                <a:latin typeface="Arial"/>
                <a:cs typeface="Arial"/>
              </a:rPr>
              <a:t> </a:t>
            </a:r>
            <a:r>
              <a:rPr sz="2500" b="1" spc="-25" dirty="0">
                <a:solidFill>
                  <a:srgbClr val="006FC0"/>
                </a:solidFill>
                <a:latin typeface="Arial"/>
                <a:cs typeface="Arial"/>
              </a:rPr>
              <a:t>ALERT</a:t>
            </a:r>
            <a:r>
              <a:rPr sz="2500" b="1" spc="114" dirty="0">
                <a:solidFill>
                  <a:srgbClr val="006FC0"/>
                </a:solidFill>
                <a:latin typeface="Arial"/>
                <a:cs typeface="Arial"/>
              </a:rPr>
              <a:t> </a:t>
            </a:r>
            <a:r>
              <a:rPr sz="2500" b="1" spc="-15" dirty="0">
                <a:solidFill>
                  <a:srgbClr val="006FC0"/>
                </a:solidFill>
                <a:latin typeface="Arial"/>
                <a:cs typeface="Arial"/>
              </a:rPr>
              <a:t>SYSTEM</a:t>
            </a:r>
            <a:r>
              <a:rPr sz="2500" b="1" spc="45" dirty="0">
                <a:solidFill>
                  <a:srgbClr val="006FC0"/>
                </a:solidFill>
                <a:latin typeface="Arial"/>
                <a:cs typeface="Arial"/>
              </a:rPr>
              <a:t> </a:t>
            </a:r>
            <a:r>
              <a:rPr sz="2500" b="1" spc="-55" dirty="0">
                <a:solidFill>
                  <a:srgbClr val="006FC0"/>
                </a:solidFill>
                <a:latin typeface="Arial"/>
                <a:cs typeface="Arial"/>
              </a:rPr>
              <a:t>(RPAS)</a:t>
            </a:r>
            <a:endParaRPr sz="2500" dirty="0">
              <a:latin typeface="Arial"/>
              <a:cs typeface="Arial"/>
            </a:endParaRPr>
          </a:p>
          <a:p>
            <a:pPr marL="12700">
              <a:lnSpc>
                <a:spcPct val="100000"/>
              </a:lnSpc>
              <a:spcBef>
                <a:spcPts val="610"/>
              </a:spcBef>
            </a:pPr>
            <a:r>
              <a:rPr sz="2800" b="1" dirty="0">
                <a:solidFill>
                  <a:srgbClr val="C00000"/>
                </a:solidFill>
                <a:latin typeface="Calibri"/>
                <a:cs typeface="Calibri"/>
              </a:rPr>
              <a:t>Key</a:t>
            </a:r>
            <a:r>
              <a:rPr sz="2800" b="1" spc="-5" dirty="0">
                <a:solidFill>
                  <a:srgbClr val="C00000"/>
                </a:solidFill>
                <a:latin typeface="Calibri"/>
                <a:cs typeface="Calibri"/>
              </a:rPr>
              <a:t> </a:t>
            </a:r>
            <a:r>
              <a:rPr sz="2800" b="1" dirty="0">
                <a:solidFill>
                  <a:srgbClr val="C00000"/>
                </a:solidFill>
                <a:latin typeface="Calibri"/>
                <a:cs typeface="Calibri"/>
              </a:rPr>
              <a:t>Components</a:t>
            </a:r>
            <a:r>
              <a:rPr sz="2800" b="1" spc="-75" dirty="0">
                <a:solidFill>
                  <a:srgbClr val="C00000"/>
                </a:solidFill>
                <a:latin typeface="Calibri"/>
                <a:cs typeface="Calibri"/>
              </a:rPr>
              <a:t> </a:t>
            </a:r>
            <a:r>
              <a:rPr sz="2800" b="1" dirty="0">
                <a:solidFill>
                  <a:srgbClr val="C00000"/>
                </a:solidFill>
                <a:latin typeface="Calibri"/>
                <a:cs typeface="Calibri"/>
              </a:rPr>
              <a:t>of</a:t>
            </a:r>
            <a:r>
              <a:rPr sz="2800" b="1" spc="-10" dirty="0">
                <a:solidFill>
                  <a:srgbClr val="C00000"/>
                </a:solidFill>
                <a:latin typeface="Calibri"/>
                <a:cs typeface="Calibri"/>
              </a:rPr>
              <a:t> </a:t>
            </a:r>
            <a:r>
              <a:rPr sz="2800" b="1" spc="5" dirty="0">
                <a:solidFill>
                  <a:srgbClr val="C00000"/>
                </a:solidFill>
                <a:latin typeface="Calibri"/>
                <a:cs typeface="Calibri"/>
              </a:rPr>
              <a:t>the</a:t>
            </a:r>
            <a:r>
              <a:rPr sz="2800" b="1" dirty="0">
                <a:solidFill>
                  <a:srgbClr val="C00000"/>
                </a:solidFill>
                <a:latin typeface="Calibri"/>
                <a:cs typeface="Calibri"/>
              </a:rPr>
              <a:t> Standard:</a:t>
            </a:r>
            <a:endParaRPr sz="2800" dirty="0">
              <a:latin typeface="Calibri"/>
              <a:cs typeface="Calibri"/>
            </a:endParaRPr>
          </a:p>
          <a:p>
            <a:pPr marL="356870" indent="-344805">
              <a:lnSpc>
                <a:spcPct val="100000"/>
              </a:lnSpc>
              <a:spcBef>
                <a:spcPts val="919"/>
              </a:spcBef>
              <a:buAutoNum type="arabicPeriod"/>
              <a:tabLst>
                <a:tab pos="356870" algn="l"/>
                <a:tab pos="357505" algn="l"/>
              </a:tabLst>
            </a:pPr>
            <a:r>
              <a:rPr sz="2000" b="1" spc="-5" dirty="0">
                <a:latin typeface="Times New Roman"/>
                <a:cs typeface="Times New Roman"/>
              </a:rPr>
              <a:t>Scope:</a:t>
            </a:r>
            <a:r>
              <a:rPr sz="2000" b="1" spc="110" dirty="0">
                <a:latin typeface="Times New Roman"/>
                <a:cs typeface="Times New Roman"/>
              </a:rPr>
              <a:t> </a:t>
            </a:r>
            <a:r>
              <a:rPr sz="2000" dirty="0">
                <a:latin typeface="Times New Roman"/>
                <a:cs typeface="Times New Roman"/>
              </a:rPr>
              <a:t>The</a:t>
            </a:r>
            <a:r>
              <a:rPr sz="2000" spc="114" dirty="0">
                <a:latin typeface="Times New Roman"/>
                <a:cs typeface="Times New Roman"/>
              </a:rPr>
              <a:t> </a:t>
            </a:r>
            <a:r>
              <a:rPr sz="2000" spc="-5" dirty="0">
                <a:latin typeface="Times New Roman"/>
                <a:cs typeface="Times New Roman"/>
              </a:rPr>
              <a:t>standard</a:t>
            </a:r>
            <a:r>
              <a:rPr sz="2000" spc="105" dirty="0">
                <a:latin typeface="Times New Roman"/>
                <a:cs typeface="Times New Roman"/>
              </a:rPr>
              <a:t> </a:t>
            </a:r>
            <a:r>
              <a:rPr sz="2000" spc="-5" dirty="0">
                <a:latin typeface="Times New Roman"/>
                <a:cs typeface="Times New Roman"/>
              </a:rPr>
              <a:t>covers</a:t>
            </a:r>
            <a:r>
              <a:rPr sz="2000" spc="105" dirty="0">
                <a:latin typeface="Times New Roman"/>
                <a:cs typeface="Times New Roman"/>
              </a:rPr>
              <a:t> </a:t>
            </a:r>
            <a:r>
              <a:rPr sz="2000" spc="-10" dirty="0">
                <a:latin typeface="Times New Roman"/>
                <a:cs typeface="Times New Roman"/>
              </a:rPr>
              <a:t>RPAS</a:t>
            </a:r>
            <a:r>
              <a:rPr sz="2000" spc="100" dirty="0">
                <a:latin typeface="Times New Roman"/>
                <a:cs typeface="Times New Roman"/>
              </a:rPr>
              <a:t> </a:t>
            </a:r>
            <a:r>
              <a:rPr sz="2000" spc="-5" dirty="0">
                <a:latin typeface="Times New Roman"/>
                <a:cs typeface="Times New Roman"/>
              </a:rPr>
              <a:t>systems</a:t>
            </a:r>
            <a:r>
              <a:rPr sz="2000" spc="110" dirty="0">
                <a:latin typeface="Times New Roman"/>
                <a:cs typeface="Times New Roman"/>
              </a:rPr>
              <a:t> </a:t>
            </a:r>
            <a:r>
              <a:rPr sz="2000" spc="-5" dirty="0">
                <a:latin typeface="Times New Roman"/>
                <a:cs typeface="Times New Roman"/>
              </a:rPr>
              <a:t>installed</a:t>
            </a:r>
            <a:r>
              <a:rPr sz="2000" spc="120" dirty="0">
                <a:latin typeface="Times New Roman"/>
                <a:cs typeface="Times New Roman"/>
              </a:rPr>
              <a:t> </a:t>
            </a:r>
            <a:r>
              <a:rPr sz="2000" spc="-5" dirty="0">
                <a:latin typeface="Times New Roman"/>
                <a:cs typeface="Times New Roman"/>
              </a:rPr>
              <a:t>in</a:t>
            </a:r>
            <a:r>
              <a:rPr sz="2000" spc="120" dirty="0">
                <a:latin typeface="Times New Roman"/>
                <a:cs typeface="Times New Roman"/>
              </a:rPr>
              <a:t> </a:t>
            </a:r>
            <a:r>
              <a:rPr sz="2000" spc="-5" dirty="0">
                <a:latin typeface="Times New Roman"/>
                <a:cs typeface="Times New Roman"/>
              </a:rPr>
              <a:t>motor</a:t>
            </a:r>
            <a:r>
              <a:rPr sz="2000" spc="125" dirty="0">
                <a:latin typeface="Times New Roman"/>
                <a:cs typeface="Times New Roman"/>
              </a:rPr>
              <a:t> </a:t>
            </a:r>
            <a:r>
              <a:rPr sz="2000" spc="-10" dirty="0">
                <a:latin typeface="Times New Roman"/>
                <a:cs typeface="Times New Roman"/>
              </a:rPr>
              <a:t>vehicles</a:t>
            </a:r>
            <a:r>
              <a:rPr sz="2000" spc="95" dirty="0">
                <a:latin typeface="Times New Roman"/>
                <a:cs typeface="Times New Roman"/>
              </a:rPr>
              <a:t> </a:t>
            </a:r>
            <a:r>
              <a:rPr sz="2000" spc="-5" dirty="0">
                <a:latin typeface="Times New Roman"/>
                <a:cs typeface="Times New Roman"/>
              </a:rPr>
              <a:t>to</a:t>
            </a:r>
            <a:r>
              <a:rPr sz="2000" spc="120" dirty="0">
                <a:latin typeface="Times New Roman"/>
                <a:cs typeface="Times New Roman"/>
              </a:rPr>
              <a:t> </a:t>
            </a:r>
            <a:r>
              <a:rPr sz="2000" spc="-10" dirty="0">
                <a:latin typeface="Times New Roman"/>
                <a:cs typeface="Times New Roman"/>
              </a:rPr>
              <a:t>assist</a:t>
            </a:r>
            <a:r>
              <a:rPr sz="2000" spc="105" dirty="0">
                <a:latin typeface="Times New Roman"/>
                <a:cs typeface="Times New Roman"/>
              </a:rPr>
              <a:t> </a:t>
            </a:r>
            <a:r>
              <a:rPr sz="2000" spc="-5" dirty="0">
                <a:latin typeface="Times New Roman"/>
                <a:cs typeface="Times New Roman"/>
              </a:rPr>
              <a:t>drivers</a:t>
            </a:r>
            <a:r>
              <a:rPr sz="2000" spc="110" dirty="0">
                <a:latin typeface="Times New Roman"/>
                <a:cs typeface="Times New Roman"/>
              </a:rPr>
              <a:t> </a:t>
            </a:r>
            <a:r>
              <a:rPr sz="2000" spc="-5" dirty="0">
                <a:latin typeface="Times New Roman"/>
                <a:cs typeface="Times New Roman"/>
              </a:rPr>
              <a:t>during</a:t>
            </a:r>
            <a:r>
              <a:rPr sz="2000" spc="100" dirty="0">
                <a:latin typeface="Times New Roman"/>
                <a:cs typeface="Times New Roman"/>
              </a:rPr>
              <a:t> </a:t>
            </a:r>
            <a:r>
              <a:rPr sz="2000" spc="-5" dirty="0">
                <a:latin typeface="Times New Roman"/>
                <a:cs typeface="Times New Roman"/>
              </a:rPr>
              <a:t>reversing</a:t>
            </a:r>
            <a:r>
              <a:rPr sz="2000" spc="105" dirty="0">
                <a:latin typeface="Times New Roman"/>
                <a:cs typeface="Times New Roman"/>
              </a:rPr>
              <a:t> </a:t>
            </a:r>
            <a:r>
              <a:rPr sz="2000" spc="-10" dirty="0">
                <a:latin typeface="Times New Roman"/>
                <a:cs typeface="Times New Roman"/>
              </a:rPr>
              <a:t>maneuvers.</a:t>
            </a:r>
            <a:r>
              <a:rPr sz="2000" spc="114" dirty="0">
                <a:latin typeface="Times New Roman"/>
                <a:cs typeface="Times New Roman"/>
              </a:rPr>
              <a:t> </a:t>
            </a:r>
            <a:r>
              <a:rPr sz="2000" dirty="0">
                <a:latin typeface="Times New Roman"/>
                <a:cs typeface="Times New Roman"/>
              </a:rPr>
              <a:t>It</a:t>
            </a:r>
            <a:r>
              <a:rPr sz="2000" spc="130" dirty="0">
                <a:latin typeface="Times New Roman"/>
                <a:cs typeface="Times New Roman"/>
              </a:rPr>
              <a:t> </a:t>
            </a:r>
            <a:r>
              <a:rPr sz="2000" spc="-5" dirty="0">
                <a:latin typeface="Times New Roman"/>
                <a:cs typeface="Times New Roman"/>
              </a:rPr>
              <a:t>specifies</a:t>
            </a:r>
            <a:r>
              <a:rPr sz="2000" spc="105" dirty="0">
                <a:latin typeface="Times New Roman"/>
                <a:cs typeface="Times New Roman"/>
              </a:rPr>
              <a:t> </a:t>
            </a:r>
            <a:r>
              <a:rPr sz="2000" spc="-10" dirty="0">
                <a:latin typeface="Times New Roman"/>
                <a:cs typeface="Times New Roman"/>
              </a:rPr>
              <a:t>the</a:t>
            </a:r>
            <a:endParaRPr sz="2000" dirty="0">
              <a:latin typeface="Times New Roman"/>
              <a:cs typeface="Times New Roman"/>
            </a:endParaRPr>
          </a:p>
          <a:p>
            <a:pPr marL="356870">
              <a:lnSpc>
                <a:spcPct val="100000"/>
              </a:lnSpc>
            </a:pPr>
            <a:r>
              <a:rPr sz="2000" spc="-10" dirty="0">
                <a:latin typeface="Times New Roman"/>
                <a:cs typeface="Times New Roman"/>
              </a:rPr>
              <a:t>performance</a:t>
            </a:r>
            <a:r>
              <a:rPr sz="2000" spc="55" dirty="0">
                <a:latin typeface="Times New Roman"/>
                <a:cs typeface="Times New Roman"/>
              </a:rPr>
              <a:t> </a:t>
            </a:r>
            <a:r>
              <a:rPr sz="2000" spc="-10" dirty="0">
                <a:latin typeface="Times New Roman"/>
                <a:cs typeface="Times New Roman"/>
              </a:rPr>
              <a:t>requirements,</a:t>
            </a:r>
            <a:r>
              <a:rPr sz="2000" spc="75" dirty="0">
                <a:latin typeface="Times New Roman"/>
                <a:cs typeface="Times New Roman"/>
              </a:rPr>
              <a:t> </a:t>
            </a:r>
            <a:r>
              <a:rPr sz="2000" spc="-10" dirty="0">
                <a:latin typeface="Times New Roman"/>
                <a:cs typeface="Times New Roman"/>
              </a:rPr>
              <a:t>testing</a:t>
            </a:r>
            <a:r>
              <a:rPr sz="2000" spc="25" dirty="0">
                <a:latin typeface="Times New Roman"/>
                <a:cs typeface="Times New Roman"/>
              </a:rPr>
              <a:t> </a:t>
            </a:r>
            <a:r>
              <a:rPr sz="2000" spc="-5" dirty="0">
                <a:latin typeface="Times New Roman"/>
                <a:cs typeface="Times New Roman"/>
              </a:rPr>
              <a:t>procedures,</a:t>
            </a:r>
            <a:r>
              <a:rPr sz="2000" spc="5" dirty="0">
                <a:latin typeface="Times New Roman"/>
                <a:cs typeface="Times New Roman"/>
              </a:rPr>
              <a:t> </a:t>
            </a:r>
            <a:r>
              <a:rPr sz="2000" spc="-10" dirty="0">
                <a:latin typeface="Times New Roman"/>
                <a:cs typeface="Times New Roman"/>
              </a:rPr>
              <a:t>and</a:t>
            </a:r>
            <a:r>
              <a:rPr sz="2000" spc="25" dirty="0">
                <a:latin typeface="Times New Roman"/>
                <a:cs typeface="Times New Roman"/>
              </a:rPr>
              <a:t> </a:t>
            </a:r>
            <a:r>
              <a:rPr sz="2000" spc="-5" dirty="0">
                <a:latin typeface="Times New Roman"/>
                <a:cs typeface="Times New Roman"/>
              </a:rPr>
              <a:t>installation</a:t>
            </a:r>
            <a:r>
              <a:rPr sz="2000" spc="5" dirty="0">
                <a:latin typeface="Times New Roman"/>
                <a:cs typeface="Times New Roman"/>
              </a:rPr>
              <a:t> </a:t>
            </a:r>
            <a:r>
              <a:rPr sz="2000" spc="-10" dirty="0">
                <a:latin typeface="Times New Roman"/>
                <a:cs typeface="Times New Roman"/>
              </a:rPr>
              <a:t>guidelines</a:t>
            </a:r>
            <a:r>
              <a:rPr sz="2000" spc="60" dirty="0">
                <a:latin typeface="Times New Roman"/>
                <a:cs typeface="Times New Roman"/>
              </a:rPr>
              <a:t> </a:t>
            </a:r>
            <a:r>
              <a:rPr sz="2000" spc="-10" dirty="0">
                <a:latin typeface="Times New Roman"/>
                <a:cs typeface="Times New Roman"/>
              </a:rPr>
              <a:t>for</a:t>
            </a:r>
            <a:r>
              <a:rPr sz="2000" spc="25" dirty="0">
                <a:latin typeface="Times New Roman"/>
                <a:cs typeface="Times New Roman"/>
              </a:rPr>
              <a:t> </a:t>
            </a:r>
            <a:r>
              <a:rPr sz="2000" spc="-10" dirty="0">
                <a:latin typeface="Times New Roman"/>
                <a:cs typeface="Times New Roman"/>
              </a:rPr>
              <a:t>RPAS.</a:t>
            </a:r>
            <a:endParaRPr sz="2000" dirty="0">
              <a:latin typeface="Times New Roman"/>
              <a:cs typeface="Times New Roman"/>
            </a:endParaRPr>
          </a:p>
          <a:p>
            <a:pPr marL="356870" indent="-344805">
              <a:lnSpc>
                <a:spcPct val="100000"/>
              </a:lnSpc>
              <a:spcBef>
                <a:spcPts val="795"/>
              </a:spcBef>
              <a:buAutoNum type="arabicPeriod" startAt="2"/>
              <a:tabLst>
                <a:tab pos="356870" algn="l"/>
                <a:tab pos="357505" algn="l"/>
              </a:tabLst>
            </a:pPr>
            <a:r>
              <a:rPr sz="2000" b="1" spc="-10" dirty="0">
                <a:latin typeface="Times New Roman"/>
                <a:cs typeface="Times New Roman"/>
              </a:rPr>
              <a:t>Performance</a:t>
            </a:r>
            <a:r>
              <a:rPr sz="2000" b="1" spc="10" dirty="0">
                <a:latin typeface="Times New Roman"/>
                <a:cs typeface="Times New Roman"/>
              </a:rPr>
              <a:t> </a:t>
            </a:r>
            <a:r>
              <a:rPr sz="2000" b="1" spc="-10" dirty="0">
                <a:latin typeface="Times New Roman"/>
                <a:cs typeface="Times New Roman"/>
              </a:rPr>
              <a:t>Requirements:</a:t>
            </a:r>
            <a:endParaRPr sz="2000" dirty="0">
              <a:latin typeface="Times New Roman"/>
              <a:cs typeface="Times New Roman"/>
            </a:endParaRPr>
          </a:p>
          <a:p>
            <a:pPr marL="12700">
              <a:lnSpc>
                <a:spcPct val="100000"/>
              </a:lnSpc>
              <a:spcBef>
                <a:spcPts val="795"/>
              </a:spcBef>
            </a:pPr>
            <a:r>
              <a:rPr sz="2000" spc="-5" dirty="0">
                <a:latin typeface="Times New Roman"/>
                <a:cs typeface="Times New Roman"/>
              </a:rPr>
              <a:t>Detection</a:t>
            </a:r>
            <a:r>
              <a:rPr sz="2000" spc="5" dirty="0">
                <a:latin typeface="Times New Roman"/>
                <a:cs typeface="Times New Roman"/>
              </a:rPr>
              <a:t> </a:t>
            </a:r>
            <a:r>
              <a:rPr sz="2000" spc="-10" dirty="0">
                <a:latin typeface="Times New Roman"/>
                <a:cs typeface="Times New Roman"/>
              </a:rPr>
              <a:t>Range:</a:t>
            </a:r>
            <a:r>
              <a:rPr sz="2000" spc="60" dirty="0">
                <a:latin typeface="Times New Roman"/>
                <a:cs typeface="Times New Roman"/>
              </a:rPr>
              <a:t> </a:t>
            </a:r>
            <a:r>
              <a:rPr sz="2000" spc="-15" dirty="0">
                <a:latin typeface="Times New Roman"/>
                <a:cs typeface="Times New Roman"/>
              </a:rPr>
              <a:t>RPAS</a:t>
            </a:r>
            <a:r>
              <a:rPr sz="2000" spc="60" dirty="0">
                <a:latin typeface="Times New Roman"/>
                <a:cs typeface="Times New Roman"/>
              </a:rPr>
              <a:t> </a:t>
            </a:r>
            <a:r>
              <a:rPr sz="2000" spc="-25" dirty="0">
                <a:latin typeface="Times New Roman"/>
                <a:cs typeface="Times New Roman"/>
              </a:rPr>
              <a:t>must</a:t>
            </a:r>
            <a:r>
              <a:rPr sz="2000" spc="65" dirty="0">
                <a:latin typeface="Times New Roman"/>
                <a:cs typeface="Times New Roman"/>
              </a:rPr>
              <a:t> </a:t>
            </a:r>
            <a:r>
              <a:rPr sz="2000" spc="-10" dirty="0">
                <a:latin typeface="Times New Roman"/>
                <a:cs typeface="Times New Roman"/>
              </a:rPr>
              <a:t>effectively</a:t>
            </a:r>
            <a:r>
              <a:rPr sz="2000" spc="50" dirty="0">
                <a:latin typeface="Times New Roman"/>
                <a:cs typeface="Times New Roman"/>
              </a:rPr>
              <a:t> </a:t>
            </a:r>
            <a:r>
              <a:rPr sz="2000" spc="-5" dirty="0">
                <a:latin typeface="Times New Roman"/>
                <a:cs typeface="Times New Roman"/>
              </a:rPr>
              <a:t>detect obstacles</a:t>
            </a:r>
            <a:r>
              <a:rPr sz="2000" spc="15" dirty="0">
                <a:latin typeface="Times New Roman"/>
                <a:cs typeface="Times New Roman"/>
              </a:rPr>
              <a:t> </a:t>
            </a:r>
            <a:r>
              <a:rPr sz="2000" spc="-20" dirty="0">
                <a:latin typeface="Times New Roman"/>
                <a:cs typeface="Times New Roman"/>
              </a:rPr>
              <a:t>within</a:t>
            </a:r>
            <a:r>
              <a:rPr sz="2000" spc="70" dirty="0">
                <a:latin typeface="Times New Roman"/>
                <a:cs typeface="Times New Roman"/>
              </a:rPr>
              <a:t> </a:t>
            </a:r>
            <a:r>
              <a:rPr sz="2000" spc="-5" dirty="0">
                <a:latin typeface="Times New Roman"/>
                <a:cs typeface="Times New Roman"/>
              </a:rPr>
              <a:t>a</a:t>
            </a:r>
            <a:r>
              <a:rPr sz="2000" spc="15" dirty="0">
                <a:latin typeface="Times New Roman"/>
                <a:cs typeface="Times New Roman"/>
              </a:rPr>
              <a:t> </a:t>
            </a:r>
            <a:r>
              <a:rPr sz="2000" spc="-5" dirty="0">
                <a:latin typeface="Times New Roman"/>
                <a:cs typeface="Times New Roman"/>
              </a:rPr>
              <a:t>specified</a:t>
            </a:r>
            <a:r>
              <a:rPr sz="2000" spc="35" dirty="0">
                <a:latin typeface="Times New Roman"/>
                <a:cs typeface="Times New Roman"/>
              </a:rPr>
              <a:t> </a:t>
            </a:r>
            <a:r>
              <a:rPr sz="2000" spc="-10" dirty="0">
                <a:latin typeface="Times New Roman"/>
                <a:cs typeface="Times New Roman"/>
              </a:rPr>
              <a:t>range</a:t>
            </a:r>
            <a:r>
              <a:rPr sz="2000" spc="40" dirty="0">
                <a:latin typeface="Times New Roman"/>
                <a:cs typeface="Times New Roman"/>
              </a:rPr>
              <a:t> </a:t>
            </a:r>
            <a:r>
              <a:rPr sz="2000" spc="-10" dirty="0">
                <a:latin typeface="Times New Roman"/>
                <a:cs typeface="Times New Roman"/>
              </a:rPr>
              <a:t>behind</a:t>
            </a:r>
            <a:r>
              <a:rPr sz="2000" spc="25" dirty="0">
                <a:latin typeface="Times New Roman"/>
                <a:cs typeface="Times New Roman"/>
              </a:rPr>
              <a:t> </a:t>
            </a:r>
            <a:r>
              <a:rPr sz="2000" spc="-10" dirty="0">
                <a:latin typeface="Times New Roman"/>
                <a:cs typeface="Times New Roman"/>
              </a:rPr>
              <a:t>the</a:t>
            </a:r>
            <a:r>
              <a:rPr sz="2000" spc="15" dirty="0">
                <a:latin typeface="Times New Roman"/>
                <a:cs typeface="Times New Roman"/>
              </a:rPr>
              <a:t> </a:t>
            </a:r>
            <a:r>
              <a:rPr sz="2000" spc="-10" dirty="0">
                <a:latin typeface="Times New Roman"/>
                <a:cs typeface="Times New Roman"/>
              </a:rPr>
              <a:t>vehicle.</a:t>
            </a:r>
            <a:endParaRPr sz="2000" dirty="0">
              <a:latin typeface="Times New Roman"/>
              <a:cs typeface="Times New Roman"/>
            </a:endParaRPr>
          </a:p>
          <a:p>
            <a:pPr marL="12700">
              <a:lnSpc>
                <a:spcPct val="100000"/>
              </a:lnSpc>
              <a:spcBef>
                <a:spcPts val="815"/>
              </a:spcBef>
            </a:pPr>
            <a:r>
              <a:rPr sz="2000" spc="-10" dirty="0">
                <a:latin typeface="Times New Roman"/>
                <a:cs typeface="Times New Roman"/>
              </a:rPr>
              <a:t>Alert</a:t>
            </a:r>
            <a:r>
              <a:rPr sz="2000" spc="470" dirty="0">
                <a:latin typeface="Times New Roman"/>
                <a:cs typeface="Times New Roman"/>
              </a:rPr>
              <a:t> </a:t>
            </a:r>
            <a:r>
              <a:rPr sz="2000" spc="-10" dirty="0">
                <a:latin typeface="Times New Roman"/>
                <a:cs typeface="Times New Roman"/>
              </a:rPr>
              <a:t>Mechanism:</a:t>
            </a:r>
            <a:r>
              <a:rPr sz="2000" spc="465" dirty="0">
                <a:latin typeface="Times New Roman"/>
                <a:cs typeface="Times New Roman"/>
              </a:rPr>
              <a:t> </a:t>
            </a:r>
            <a:r>
              <a:rPr sz="2000" dirty="0">
                <a:latin typeface="Times New Roman"/>
                <a:cs typeface="Times New Roman"/>
              </a:rPr>
              <a:t>The</a:t>
            </a:r>
            <a:r>
              <a:rPr sz="2000" spc="475" dirty="0">
                <a:latin typeface="Times New Roman"/>
                <a:cs typeface="Times New Roman"/>
              </a:rPr>
              <a:t> </a:t>
            </a:r>
            <a:r>
              <a:rPr sz="2000" spc="-10" dirty="0">
                <a:latin typeface="Times New Roman"/>
                <a:cs typeface="Times New Roman"/>
              </a:rPr>
              <a:t>system</a:t>
            </a:r>
            <a:r>
              <a:rPr sz="2000" spc="434" dirty="0">
                <a:latin typeface="Times New Roman"/>
                <a:cs typeface="Times New Roman"/>
              </a:rPr>
              <a:t> </a:t>
            </a:r>
            <a:r>
              <a:rPr sz="2000" spc="-5" dirty="0">
                <a:latin typeface="Times New Roman"/>
                <a:cs typeface="Times New Roman"/>
              </a:rPr>
              <a:t>should</a:t>
            </a:r>
            <a:r>
              <a:rPr sz="2000" spc="480" dirty="0">
                <a:latin typeface="Times New Roman"/>
                <a:cs typeface="Times New Roman"/>
              </a:rPr>
              <a:t> </a:t>
            </a:r>
            <a:r>
              <a:rPr sz="2000" spc="-5" dirty="0">
                <a:latin typeface="Times New Roman"/>
                <a:cs typeface="Times New Roman"/>
              </a:rPr>
              <a:t>provide</a:t>
            </a:r>
            <a:r>
              <a:rPr sz="2000" spc="480" dirty="0">
                <a:latin typeface="Times New Roman"/>
                <a:cs typeface="Times New Roman"/>
              </a:rPr>
              <a:t> </a:t>
            </a:r>
            <a:r>
              <a:rPr sz="2000" spc="-10" dirty="0">
                <a:latin typeface="Times New Roman"/>
                <a:cs typeface="Times New Roman"/>
              </a:rPr>
              <a:t>clear</a:t>
            </a:r>
            <a:r>
              <a:rPr sz="2000" spc="480" dirty="0">
                <a:latin typeface="Times New Roman"/>
                <a:cs typeface="Times New Roman"/>
              </a:rPr>
              <a:t> </a:t>
            </a:r>
            <a:r>
              <a:rPr sz="2000" spc="-10" dirty="0">
                <a:latin typeface="Times New Roman"/>
                <a:cs typeface="Times New Roman"/>
              </a:rPr>
              <a:t>and</a:t>
            </a:r>
            <a:r>
              <a:rPr sz="2000" spc="459" dirty="0">
                <a:latin typeface="Times New Roman"/>
                <a:cs typeface="Times New Roman"/>
              </a:rPr>
              <a:t> </a:t>
            </a:r>
            <a:r>
              <a:rPr sz="2000" spc="-10" dirty="0">
                <a:latin typeface="Times New Roman"/>
                <a:cs typeface="Times New Roman"/>
              </a:rPr>
              <a:t>timely</a:t>
            </a:r>
            <a:r>
              <a:rPr sz="2000" spc="434" dirty="0">
                <a:latin typeface="Times New Roman"/>
                <a:cs typeface="Times New Roman"/>
              </a:rPr>
              <a:t> </a:t>
            </a:r>
            <a:r>
              <a:rPr sz="2000" spc="-5" dirty="0">
                <a:latin typeface="Times New Roman"/>
                <a:cs typeface="Times New Roman"/>
              </a:rPr>
              <a:t>alerts</a:t>
            </a:r>
            <a:r>
              <a:rPr sz="2000" spc="465" dirty="0">
                <a:latin typeface="Times New Roman"/>
                <a:cs typeface="Times New Roman"/>
              </a:rPr>
              <a:t> </a:t>
            </a:r>
            <a:r>
              <a:rPr sz="2000" spc="-10" dirty="0">
                <a:latin typeface="Times New Roman"/>
                <a:cs typeface="Times New Roman"/>
              </a:rPr>
              <a:t>to</a:t>
            </a:r>
            <a:r>
              <a:rPr sz="2000" spc="480" dirty="0">
                <a:latin typeface="Times New Roman"/>
                <a:cs typeface="Times New Roman"/>
              </a:rPr>
              <a:t> </a:t>
            </a:r>
            <a:r>
              <a:rPr sz="2000" spc="-10" dirty="0">
                <a:latin typeface="Times New Roman"/>
                <a:cs typeface="Times New Roman"/>
              </a:rPr>
              <a:t>the</a:t>
            </a:r>
            <a:r>
              <a:rPr sz="2000" spc="470" dirty="0">
                <a:latin typeface="Times New Roman"/>
                <a:cs typeface="Times New Roman"/>
              </a:rPr>
              <a:t> </a:t>
            </a:r>
            <a:r>
              <a:rPr sz="2000" spc="-5" dirty="0">
                <a:latin typeface="Times New Roman"/>
                <a:cs typeface="Times New Roman"/>
              </a:rPr>
              <a:t>driver</a:t>
            </a:r>
            <a:r>
              <a:rPr sz="2000" spc="465" dirty="0">
                <a:latin typeface="Times New Roman"/>
                <a:cs typeface="Times New Roman"/>
              </a:rPr>
              <a:t> </a:t>
            </a:r>
            <a:r>
              <a:rPr sz="2000" spc="-10" dirty="0">
                <a:latin typeface="Times New Roman"/>
                <a:cs typeface="Times New Roman"/>
              </a:rPr>
              <a:t>about</a:t>
            </a:r>
            <a:r>
              <a:rPr sz="2000" spc="470" dirty="0">
                <a:latin typeface="Times New Roman"/>
                <a:cs typeface="Times New Roman"/>
              </a:rPr>
              <a:t> </a:t>
            </a:r>
            <a:r>
              <a:rPr sz="2000" spc="-5" dirty="0">
                <a:latin typeface="Times New Roman"/>
                <a:cs typeface="Times New Roman"/>
              </a:rPr>
              <a:t>obstacles.</a:t>
            </a:r>
            <a:r>
              <a:rPr sz="2000" spc="450" dirty="0">
                <a:latin typeface="Times New Roman"/>
                <a:cs typeface="Times New Roman"/>
              </a:rPr>
              <a:t> </a:t>
            </a:r>
            <a:r>
              <a:rPr sz="2000" spc="-5" dirty="0">
                <a:latin typeface="Times New Roman"/>
                <a:cs typeface="Times New Roman"/>
              </a:rPr>
              <a:t>Accuracy:</a:t>
            </a:r>
            <a:r>
              <a:rPr sz="2000" spc="465" dirty="0">
                <a:latin typeface="Times New Roman"/>
                <a:cs typeface="Times New Roman"/>
              </a:rPr>
              <a:t> </a:t>
            </a:r>
            <a:r>
              <a:rPr sz="2000" spc="-10" dirty="0">
                <a:latin typeface="Times New Roman"/>
                <a:cs typeface="Times New Roman"/>
              </a:rPr>
              <a:t>The</a:t>
            </a:r>
            <a:r>
              <a:rPr sz="2000" spc="475" dirty="0">
                <a:latin typeface="Times New Roman"/>
                <a:cs typeface="Times New Roman"/>
              </a:rPr>
              <a:t> </a:t>
            </a:r>
            <a:r>
              <a:rPr sz="2000" spc="-10" dirty="0">
                <a:latin typeface="Times New Roman"/>
                <a:cs typeface="Times New Roman"/>
              </a:rPr>
              <a:t>system</a:t>
            </a:r>
            <a:r>
              <a:rPr sz="2000" spc="459" dirty="0">
                <a:latin typeface="Times New Roman"/>
                <a:cs typeface="Times New Roman"/>
              </a:rPr>
              <a:t> </a:t>
            </a:r>
            <a:r>
              <a:rPr sz="2000" spc="-10" dirty="0">
                <a:latin typeface="Times New Roman"/>
                <a:cs typeface="Times New Roman"/>
              </a:rPr>
              <a:t>must</a:t>
            </a:r>
            <a:endParaRPr sz="2000" dirty="0">
              <a:latin typeface="Times New Roman"/>
              <a:cs typeface="Times New Roman"/>
            </a:endParaRPr>
          </a:p>
          <a:p>
            <a:pPr marL="12700">
              <a:lnSpc>
                <a:spcPct val="100000"/>
              </a:lnSpc>
            </a:pPr>
            <a:r>
              <a:rPr sz="2000" spc="-5" dirty="0">
                <a:latin typeface="Times New Roman"/>
                <a:cs typeface="Times New Roman"/>
              </a:rPr>
              <a:t>accurately</a:t>
            </a:r>
            <a:r>
              <a:rPr sz="2000" spc="25" dirty="0">
                <a:latin typeface="Times New Roman"/>
                <a:cs typeface="Times New Roman"/>
              </a:rPr>
              <a:t> </a:t>
            </a:r>
            <a:r>
              <a:rPr sz="2000" spc="-5" dirty="0">
                <a:latin typeface="Times New Roman"/>
                <a:cs typeface="Times New Roman"/>
              </a:rPr>
              <a:t>detect</a:t>
            </a:r>
            <a:r>
              <a:rPr sz="2000" spc="-10" dirty="0">
                <a:latin typeface="Times New Roman"/>
                <a:cs typeface="Times New Roman"/>
              </a:rPr>
              <a:t> </a:t>
            </a:r>
            <a:r>
              <a:rPr sz="2000" spc="-5" dirty="0">
                <a:latin typeface="Times New Roman"/>
                <a:cs typeface="Times New Roman"/>
              </a:rPr>
              <a:t>obstacles</a:t>
            </a:r>
            <a:r>
              <a:rPr sz="2000" spc="-15" dirty="0">
                <a:latin typeface="Times New Roman"/>
                <a:cs typeface="Times New Roman"/>
              </a:rPr>
              <a:t> </a:t>
            </a:r>
            <a:r>
              <a:rPr sz="2000" spc="-10" dirty="0">
                <a:latin typeface="Times New Roman"/>
                <a:cs typeface="Times New Roman"/>
              </a:rPr>
              <a:t>and</a:t>
            </a:r>
            <a:r>
              <a:rPr sz="2000" spc="20" dirty="0">
                <a:latin typeface="Times New Roman"/>
                <a:cs typeface="Times New Roman"/>
              </a:rPr>
              <a:t> </a:t>
            </a:r>
            <a:r>
              <a:rPr sz="2000" spc="-20" dirty="0">
                <a:latin typeface="Times New Roman"/>
                <a:cs typeface="Times New Roman"/>
              </a:rPr>
              <a:t>minimize</a:t>
            </a:r>
            <a:r>
              <a:rPr sz="2000" spc="105" dirty="0">
                <a:latin typeface="Times New Roman"/>
                <a:cs typeface="Times New Roman"/>
              </a:rPr>
              <a:t> </a:t>
            </a:r>
            <a:r>
              <a:rPr sz="2000" spc="-10" dirty="0">
                <a:latin typeface="Times New Roman"/>
                <a:cs typeface="Times New Roman"/>
              </a:rPr>
              <a:t>false</a:t>
            </a:r>
            <a:r>
              <a:rPr sz="2000" spc="10" dirty="0">
                <a:latin typeface="Times New Roman"/>
                <a:cs typeface="Times New Roman"/>
              </a:rPr>
              <a:t> </a:t>
            </a:r>
            <a:r>
              <a:rPr sz="2000" spc="-5" dirty="0">
                <a:latin typeface="Times New Roman"/>
                <a:cs typeface="Times New Roman"/>
              </a:rPr>
              <a:t>alerts.</a:t>
            </a:r>
            <a:endParaRPr sz="2000" dirty="0">
              <a:latin typeface="Times New Roman"/>
              <a:cs typeface="Times New Roman"/>
            </a:endParaRPr>
          </a:p>
          <a:p>
            <a:pPr marL="264795" indent="-252729">
              <a:lnSpc>
                <a:spcPct val="100000"/>
              </a:lnSpc>
              <a:spcBef>
                <a:spcPts val="795"/>
              </a:spcBef>
              <a:buAutoNum type="arabicPeriod" startAt="3"/>
              <a:tabLst>
                <a:tab pos="265430" algn="l"/>
              </a:tabLst>
            </a:pPr>
            <a:r>
              <a:rPr sz="2000" b="1" spc="-5" dirty="0">
                <a:latin typeface="Times New Roman"/>
                <a:cs typeface="Times New Roman"/>
              </a:rPr>
              <a:t>System</a:t>
            </a:r>
            <a:r>
              <a:rPr sz="2000" b="1" spc="-25" dirty="0">
                <a:latin typeface="Times New Roman"/>
                <a:cs typeface="Times New Roman"/>
              </a:rPr>
              <a:t> </a:t>
            </a:r>
            <a:r>
              <a:rPr sz="2000" b="1" spc="-10" dirty="0">
                <a:latin typeface="Times New Roman"/>
                <a:cs typeface="Times New Roman"/>
              </a:rPr>
              <a:t>Components</a:t>
            </a:r>
            <a:r>
              <a:rPr sz="2000" b="1" spc="45" dirty="0">
                <a:latin typeface="Times New Roman"/>
                <a:cs typeface="Times New Roman"/>
              </a:rPr>
              <a:t> </a:t>
            </a:r>
            <a:r>
              <a:rPr sz="2000" b="1" spc="-5" dirty="0">
                <a:latin typeface="Times New Roman"/>
                <a:cs typeface="Times New Roman"/>
              </a:rPr>
              <a:t>:</a:t>
            </a:r>
            <a:endParaRPr sz="2000" dirty="0">
              <a:latin typeface="Times New Roman"/>
              <a:cs typeface="Times New Roman"/>
            </a:endParaRPr>
          </a:p>
          <a:p>
            <a:pPr marL="12700">
              <a:lnSpc>
                <a:spcPct val="100000"/>
              </a:lnSpc>
              <a:spcBef>
                <a:spcPts val="790"/>
              </a:spcBef>
            </a:pPr>
            <a:r>
              <a:rPr sz="2000" spc="-5" dirty="0">
                <a:latin typeface="Times New Roman"/>
                <a:cs typeface="Times New Roman"/>
              </a:rPr>
              <a:t>Sensors:</a:t>
            </a:r>
            <a:r>
              <a:rPr sz="2000" spc="170" dirty="0">
                <a:latin typeface="Times New Roman"/>
                <a:cs typeface="Times New Roman"/>
              </a:rPr>
              <a:t> </a:t>
            </a:r>
            <a:r>
              <a:rPr sz="2000" spc="-10" dirty="0">
                <a:latin typeface="Times New Roman"/>
                <a:cs typeface="Times New Roman"/>
              </a:rPr>
              <a:t>Typically,</a:t>
            </a:r>
            <a:r>
              <a:rPr sz="2000" spc="195" dirty="0">
                <a:latin typeface="Times New Roman"/>
                <a:cs typeface="Times New Roman"/>
              </a:rPr>
              <a:t> </a:t>
            </a:r>
            <a:r>
              <a:rPr sz="2000" spc="-5" dirty="0">
                <a:latin typeface="Times New Roman"/>
                <a:cs typeface="Times New Roman"/>
              </a:rPr>
              <a:t>ultrasonic</a:t>
            </a:r>
            <a:r>
              <a:rPr sz="2000" spc="210" dirty="0">
                <a:latin typeface="Times New Roman"/>
                <a:cs typeface="Times New Roman"/>
              </a:rPr>
              <a:t> </a:t>
            </a:r>
            <a:r>
              <a:rPr sz="2000" dirty="0">
                <a:latin typeface="Times New Roman"/>
                <a:cs typeface="Times New Roman"/>
              </a:rPr>
              <a:t>or</a:t>
            </a:r>
            <a:r>
              <a:rPr sz="2000" spc="165" dirty="0">
                <a:latin typeface="Times New Roman"/>
                <a:cs typeface="Times New Roman"/>
              </a:rPr>
              <a:t> </a:t>
            </a:r>
            <a:r>
              <a:rPr sz="2000" spc="-5" dirty="0">
                <a:latin typeface="Times New Roman"/>
                <a:cs typeface="Times New Roman"/>
              </a:rPr>
              <a:t>radar</a:t>
            </a:r>
            <a:r>
              <a:rPr sz="2000" spc="185" dirty="0">
                <a:latin typeface="Times New Roman"/>
                <a:cs typeface="Times New Roman"/>
              </a:rPr>
              <a:t> </a:t>
            </a:r>
            <a:r>
              <a:rPr sz="2000" spc="-10" dirty="0">
                <a:latin typeface="Times New Roman"/>
                <a:cs typeface="Times New Roman"/>
              </a:rPr>
              <a:t>sensors</a:t>
            </a:r>
            <a:r>
              <a:rPr sz="2000" spc="180" dirty="0">
                <a:latin typeface="Times New Roman"/>
                <a:cs typeface="Times New Roman"/>
              </a:rPr>
              <a:t> </a:t>
            </a:r>
            <a:r>
              <a:rPr sz="2000" spc="-10" dirty="0">
                <a:latin typeface="Times New Roman"/>
                <a:cs typeface="Times New Roman"/>
              </a:rPr>
              <a:t>used</a:t>
            </a:r>
            <a:r>
              <a:rPr sz="2000" spc="195" dirty="0">
                <a:latin typeface="Times New Roman"/>
                <a:cs typeface="Times New Roman"/>
              </a:rPr>
              <a:t> </a:t>
            </a:r>
            <a:r>
              <a:rPr sz="2000" spc="-5" dirty="0">
                <a:latin typeface="Times New Roman"/>
                <a:cs typeface="Times New Roman"/>
              </a:rPr>
              <a:t>to</a:t>
            </a:r>
            <a:r>
              <a:rPr sz="2000" spc="190" dirty="0">
                <a:latin typeface="Times New Roman"/>
                <a:cs typeface="Times New Roman"/>
              </a:rPr>
              <a:t> </a:t>
            </a:r>
            <a:r>
              <a:rPr sz="2000" spc="-10" dirty="0">
                <a:latin typeface="Times New Roman"/>
                <a:cs typeface="Times New Roman"/>
              </a:rPr>
              <a:t>detect</a:t>
            </a:r>
            <a:r>
              <a:rPr sz="2000" spc="180" dirty="0">
                <a:latin typeface="Times New Roman"/>
                <a:cs typeface="Times New Roman"/>
              </a:rPr>
              <a:t> </a:t>
            </a:r>
            <a:r>
              <a:rPr sz="2000" spc="-5" dirty="0">
                <a:latin typeface="Times New Roman"/>
                <a:cs typeface="Times New Roman"/>
              </a:rPr>
              <a:t>obstacles.</a:t>
            </a:r>
            <a:r>
              <a:rPr sz="2000" spc="185" dirty="0">
                <a:latin typeface="Times New Roman"/>
                <a:cs typeface="Times New Roman"/>
              </a:rPr>
              <a:t> </a:t>
            </a:r>
            <a:r>
              <a:rPr sz="2000" spc="-5" dirty="0">
                <a:latin typeface="Times New Roman"/>
                <a:cs typeface="Times New Roman"/>
              </a:rPr>
              <a:t>Control</a:t>
            </a:r>
            <a:r>
              <a:rPr sz="2000" spc="185" dirty="0">
                <a:latin typeface="Times New Roman"/>
                <a:cs typeface="Times New Roman"/>
              </a:rPr>
              <a:t> </a:t>
            </a:r>
            <a:r>
              <a:rPr sz="2000" spc="-10" dirty="0">
                <a:latin typeface="Times New Roman"/>
                <a:cs typeface="Times New Roman"/>
              </a:rPr>
              <a:t>Unit:</a:t>
            </a:r>
            <a:r>
              <a:rPr sz="2000" spc="155" dirty="0">
                <a:latin typeface="Times New Roman"/>
                <a:cs typeface="Times New Roman"/>
              </a:rPr>
              <a:t> </a:t>
            </a:r>
            <a:r>
              <a:rPr sz="2000" spc="-5" dirty="0">
                <a:latin typeface="Times New Roman"/>
                <a:cs typeface="Times New Roman"/>
              </a:rPr>
              <a:t>Processes</a:t>
            </a:r>
            <a:r>
              <a:rPr sz="2000" spc="170" dirty="0">
                <a:latin typeface="Times New Roman"/>
                <a:cs typeface="Times New Roman"/>
              </a:rPr>
              <a:t> </a:t>
            </a:r>
            <a:r>
              <a:rPr sz="2000" spc="-5" dirty="0">
                <a:latin typeface="Times New Roman"/>
                <a:cs typeface="Times New Roman"/>
              </a:rPr>
              <a:t>data</a:t>
            </a:r>
            <a:r>
              <a:rPr sz="2000" spc="190" dirty="0">
                <a:latin typeface="Times New Roman"/>
                <a:cs typeface="Times New Roman"/>
              </a:rPr>
              <a:t> </a:t>
            </a:r>
            <a:r>
              <a:rPr sz="2000" spc="-10" dirty="0">
                <a:latin typeface="Times New Roman"/>
                <a:cs typeface="Times New Roman"/>
              </a:rPr>
              <a:t>from</a:t>
            </a:r>
            <a:r>
              <a:rPr sz="2000" spc="145" dirty="0">
                <a:latin typeface="Times New Roman"/>
                <a:cs typeface="Times New Roman"/>
              </a:rPr>
              <a:t> </a:t>
            </a:r>
            <a:r>
              <a:rPr sz="2000" spc="-5" dirty="0">
                <a:latin typeface="Times New Roman"/>
                <a:cs typeface="Times New Roman"/>
              </a:rPr>
              <a:t>sensors</a:t>
            </a:r>
            <a:r>
              <a:rPr sz="2000" spc="180" dirty="0">
                <a:latin typeface="Times New Roman"/>
                <a:cs typeface="Times New Roman"/>
              </a:rPr>
              <a:t> </a:t>
            </a:r>
            <a:r>
              <a:rPr sz="2000" dirty="0">
                <a:latin typeface="Times New Roman"/>
                <a:cs typeface="Times New Roman"/>
              </a:rPr>
              <a:t>and</a:t>
            </a:r>
            <a:r>
              <a:rPr sz="2000" spc="185" dirty="0">
                <a:latin typeface="Times New Roman"/>
                <a:cs typeface="Times New Roman"/>
              </a:rPr>
              <a:t> </a:t>
            </a:r>
            <a:r>
              <a:rPr sz="2000" spc="-5" dirty="0">
                <a:latin typeface="Times New Roman"/>
                <a:cs typeface="Times New Roman"/>
              </a:rPr>
              <a:t>triggers</a:t>
            </a:r>
            <a:r>
              <a:rPr sz="2000" spc="180" dirty="0">
                <a:latin typeface="Times New Roman"/>
                <a:cs typeface="Times New Roman"/>
              </a:rPr>
              <a:t> </a:t>
            </a:r>
            <a:r>
              <a:rPr sz="2000" spc="-5" dirty="0">
                <a:latin typeface="Times New Roman"/>
                <a:cs typeface="Times New Roman"/>
              </a:rPr>
              <a:t>alerts.</a:t>
            </a:r>
            <a:endParaRPr sz="2000" dirty="0">
              <a:latin typeface="Times New Roman"/>
              <a:cs typeface="Times New Roman"/>
            </a:endParaRPr>
          </a:p>
          <a:p>
            <a:pPr marL="12700">
              <a:lnSpc>
                <a:spcPct val="100000"/>
              </a:lnSpc>
              <a:spcBef>
                <a:spcPts val="5"/>
              </a:spcBef>
            </a:pPr>
            <a:r>
              <a:rPr sz="2000" spc="-10" dirty="0">
                <a:latin typeface="Times New Roman"/>
                <a:cs typeface="Times New Roman"/>
              </a:rPr>
              <a:t>Alert</a:t>
            </a:r>
            <a:r>
              <a:rPr sz="2000" spc="35" dirty="0">
                <a:latin typeface="Times New Roman"/>
                <a:cs typeface="Times New Roman"/>
              </a:rPr>
              <a:t> </a:t>
            </a:r>
            <a:r>
              <a:rPr sz="2000" spc="-10" dirty="0">
                <a:latin typeface="Times New Roman"/>
                <a:cs typeface="Times New Roman"/>
              </a:rPr>
              <a:t>Mechanism:</a:t>
            </a:r>
            <a:r>
              <a:rPr sz="2000" spc="55" dirty="0">
                <a:latin typeface="Times New Roman"/>
                <a:cs typeface="Times New Roman"/>
              </a:rPr>
              <a:t> </a:t>
            </a:r>
            <a:r>
              <a:rPr sz="2000" spc="-10" dirty="0">
                <a:latin typeface="Times New Roman"/>
                <a:cs typeface="Times New Roman"/>
              </a:rPr>
              <a:t>Visual,</a:t>
            </a:r>
            <a:r>
              <a:rPr sz="2000" spc="40" dirty="0">
                <a:latin typeface="Times New Roman"/>
                <a:cs typeface="Times New Roman"/>
              </a:rPr>
              <a:t> </a:t>
            </a:r>
            <a:r>
              <a:rPr sz="2000" spc="-5" dirty="0">
                <a:latin typeface="Times New Roman"/>
                <a:cs typeface="Times New Roman"/>
              </a:rPr>
              <a:t>audible,</a:t>
            </a:r>
            <a:r>
              <a:rPr sz="2000" spc="20" dirty="0">
                <a:latin typeface="Times New Roman"/>
                <a:cs typeface="Times New Roman"/>
              </a:rPr>
              <a:t> </a:t>
            </a:r>
            <a:r>
              <a:rPr sz="2000" dirty="0">
                <a:latin typeface="Times New Roman"/>
                <a:cs typeface="Times New Roman"/>
              </a:rPr>
              <a:t>or</a:t>
            </a:r>
            <a:r>
              <a:rPr sz="2000" spc="-15" dirty="0">
                <a:latin typeface="Times New Roman"/>
                <a:cs typeface="Times New Roman"/>
              </a:rPr>
              <a:t> </a:t>
            </a:r>
            <a:r>
              <a:rPr sz="2000" spc="-5" dirty="0">
                <a:latin typeface="Times New Roman"/>
                <a:cs typeface="Times New Roman"/>
              </a:rPr>
              <a:t>haptic</a:t>
            </a:r>
            <a:r>
              <a:rPr sz="2000" spc="10" dirty="0">
                <a:latin typeface="Times New Roman"/>
                <a:cs typeface="Times New Roman"/>
              </a:rPr>
              <a:t> </a:t>
            </a:r>
            <a:r>
              <a:rPr sz="2000" spc="-5" dirty="0">
                <a:latin typeface="Times New Roman"/>
                <a:cs typeface="Times New Roman"/>
              </a:rPr>
              <a:t>alerts</a:t>
            </a:r>
            <a:r>
              <a:rPr sz="2000" spc="-25" dirty="0">
                <a:latin typeface="Times New Roman"/>
                <a:cs typeface="Times New Roman"/>
              </a:rPr>
              <a:t> </a:t>
            </a:r>
            <a:r>
              <a:rPr sz="2000" spc="-5" dirty="0">
                <a:latin typeface="Times New Roman"/>
                <a:cs typeface="Times New Roman"/>
              </a:rPr>
              <a:t>provided</a:t>
            </a:r>
            <a:r>
              <a:rPr sz="2000" spc="10" dirty="0">
                <a:latin typeface="Times New Roman"/>
                <a:cs typeface="Times New Roman"/>
              </a:rPr>
              <a:t> </a:t>
            </a:r>
            <a:r>
              <a:rPr sz="2000" spc="-10" dirty="0">
                <a:latin typeface="Times New Roman"/>
                <a:cs typeface="Times New Roman"/>
              </a:rPr>
              <a:t>to</a:t>
            </a:r>
            <a:r>
              <a:rPr sz="2000" spc="-5" dirty="0">
                <a:latin typeface="Times New Roman"/>
                <a:cs typeface="Times New Roman"/>
              </a:rPr>
              <a:t> </a:t>
            </a:r>
            <a:r>
              <a:rPr sz="2000" spc="-10" dirty="0">
                <a:latin typeface="Times New Roman"/>
                <a:cs typeface="Times New Roman"/>
              </a:rPr>
              <a:t>the</a:t>
            </a:r>
            <a:r>
              <a:rPr sz="2000" spc="35" dirty="0">
                <a:latin typeface="Times New Roman"/>
                <a:cs typeface="Times New Roman"/>
              </a:rPr>
              <a:t> </a:t>
            </a:r>
            <a:r>
              <a:rPr sz="2000" spc="-5" dirty="0">
                <a:latin typeface="Times New Roman"/>
                <a:cs typeface="Times New Roman"/>
              </a:rPr>
              <a:t>driver.</a:t>
            </a:r>
            <a:endParaRPr sz="2000" dirty="0">
              <a:latin typeface="Times New Roman"/>
              <a:cs typeface="Times New Roman"/>
            </a:endParaRPr>
          </a:p>
          <a:p>
            <a:pPr marL="271780" indent="-259079">
              <a:lnSpc>
                <a:spcPct val="100000"/>
              </a:lnSpc>
              <a:spcBef>
                <a:spcPts val="815"/>
              </a:spcBef>
              <a:buAutoNum type="arabicPeriod" startAt="4"/>
              <a:tabLst>
                <a:tab pos="271780" algn="l"/>
              </a:tabLst>
            </a:pPr>
            <a:r>
              <a:rPr sz="2000" b="1" spc="-5" dirty="0">
                <a:latin typeface="Times New Roman"/>
                <a:cs typeface="Times New Roman"/>
              </a:rPr>
              <a:t>Installation</a:t>
            </a:r>
            <a:r>
              <a:rPr sz="2000" b="1" spc="15" dirty="0">
                <a:latin typeface="Times New Roman"/>
                <a:cs typeface="Times New Roman"/>
              </a:rPr>
              <a:t> </a:t>
            </a:r>
            <a:r>
              <a:rPr sz="2000" b="1" spc="-10" dirty="0">
                <a:latin typeface="Times New Roman"/>
                <a:cs typeface="Times New Roman"/>
              </a:rPr>
              <a:t>Guidelines</a:t>
            </a:r>
            <a:r>
              <a:rPr sz="2000" b="1" spc="25" dirty="0">
                <a:latin typeface="Times New Roman"/>
                <a:cs typeface="Times New Roman"/>
              </a:rPr>
              <a:t> </a:t>
            </a:r>
            <a:r>
              <a:rPr sz="2000" b="1" spc="-5" dirty="0">
                <a:latin typeface="Times New Roman"/>
                <a:cs typeface="Times New Roman"/>
              </a:rPr>
              <a:t>:</a:t>
            </a:r>
            <a:r>
              <a:rPr sz="2000" b="1" spc="25" dirty="0">
                <a:latin typeface="Times New Roman"/>
                <a:cs typeface="Times New Roman"/>
              </a:rPr>
              <a:t> </a:t>
            </a:r>
            <a:r>
              <a:rPr sz="2000" dirty="0">
                <a:latin typeface="Times New Roman"/>
                <a:cs typeface="Times New Roman"/>
              </a:rPr>
              <a:t>Proper</a:t>
            </a:r>
            <a:r>
              <a:rPr sz="2000" spc="35" dirty="0">
                <a:latin typeface="Times New Roman"/>
                <a:cs typeface="Times New Roman"/>
              </a:rPr>
              <a:t> </a:t>
            </a:r>
            <a:r>
              <a:rPr sz="2000" spc="-10" dirty="0">
                <a:latin typeface="Times New Roman"/>
                <a:cs typeface="Times New Roman"/>
              </a:rPr>
              <a:t>placement</a:t>
            </a:r>
            <a:r>
              <a:rPr sz="2000" spc="45" dirty="0">
                <a:latin typeface="Times New Roman"/>
                <a:cs typeface="Times New Roman"/>
              </a:rPr>
              <a:t> </a:t>
            </a:r>
            <a:r>
              <a:rPr sz="2000" dirty="0">
                <a:latin typeface="Times New Roman"/>
                <a:cs typeface="Times New Roman"/>
              </a:rPr>
              <a:t>of</a:t>
            </a:r>
            <a:r>
              <a:rPr sz="2000" spc="25" dirty="0">
                <a:latin typeface="Times New Roman"/>
                <a:cs typeface="Times New Roman"/>
              </a:rPr>
              <a:t> </a:t>
            </a:r>
            <a:r>
              <a:rPr sz="2000" spc="-10" dirty="0">
                <a:latin typeface="Times New Roman"/>
                <a:cs typeface="Times New Roman"/>
              </a:rPr>
              <a:t>sensors</a:t>
            </a:r>
            <a:r>
              <a:rPr sz="2000" spc="40" dirty="0">
                <a:latin typeface="Times New Roman"/>
                <a:cs typeface="Times New Roman"/>
              </a:rPr>
              <a:t> </a:t>
            </a:r>
            <a:r>
              <a:rPr sz="2000" spc="-5" dirty="0">
                <a:latin typeface="Times New Roman"/>
                <a:cs typeface="Times New Roman"/>
              </a:rPr>
              <a:t>to</a:t>
            </a:r>
            <a:r>
              <a:rPr sz="2000" spc="30" dirty="0">
                <a:latin typeface="Times New Roman"/>
                <a:cs typeface="Times New Roman"/>
              </a:rPr>
              <a:t> </a:t>
            </a:r>
            <a:r>
              <a:rPr sz="2000" spc="-5" dirty="0">
                <a:latin typeface="Times New Roman"/>
                <a:cs typeface="Times New Roman"/>
              </a:rPr>
              <a:t>ensure</a:t>
            </a:r>
            <a:r>
              <a:rPr sz="2000" spc="45" dirty="0">
                <a:latin typeface="Times New Roman"/>
                <a:cs typeface="Times New Roman"/>
              </a:rPr>
              <a:t> </a:t>
            </a:r>
            <a:r>
              <a:rPr sz="2000" spc="-10" dirty="0">
                <a:latin typeface="Times New Roman"/>
                <a:cs typeface="Times New Roman"/>
              </a:rPr>
              <a:t>optimal</a:t>
            </a:r>
            <a:r>
              <a:rPr sz="2000" spc="50" dirty="0">
                <a:latin typeface="Times New Roman"/>
                <a:cs typeface="Times New Roman"/>
              </a:rPr>
              <a:t> </a:t>
            </a:r>
            <a:r>
              <a:rPr sz="2000" spc="-5" dirty="0">
                <a:latin typeface="Times New Roman"/>
                <a:cs typeface="Times New Roman"/>
              </a:rPr>
              <a:t>detection.Integration</a:t>
            </a:r>
            <a:r>
              <a:rPr sz="2000" spc="35" dirty="0">
                <a:latin typeface="Times New Roman"/>
                <a:cs typeface="Times New Roman"/>
              </a:rPr>
              <a:t> </a:t>
            </a:r>
            <a:r>
              <a:rPr sz="2000" spc="-20" dirty="0">
                <a:latin typeface="Times New Roman"/>
                <a:cs typeface="Times New Roman"/>
              </a:rPr>
              <a:t>with</a:t>
            </a:r>
            <a:r>
              <a:rPr sz="2000" spc="25" dirty="0">
                <a:latin typeface="Times New Roman"/>
                <a:cs typeface="Times New Roman"/>
              </a:rPr>
              <a:t> </a:t>
            </a:r>
            <a:r>
              <a:rPr sz="2000" spc="-10" dirty="0">
                <a:latin typeface="Times New Roman"/>
                <a:cs typeface="Times New Roman"/>
              </a:rPr>
              <a:t>the</a:t>
            </a:r>
            <a:r>
              <a:rPr sz="2000" spc="50" dirty="0">
                <a:latin typeface="Times New Roman"/>
                <a:cs typeface="Times New Roman"/>
              </a:rPr>
              <a:t> </a:t>
            </a:r>
            <a:r>
              <a:rPr sz="2000" spc="-5" dirty="0">
                <a:latin typeface="Times New Roman"/>
                <a:cs typeface="Times New Roman"/>
              </a:rPr>
              <a:t>vehicle's</a:t>
            </a:r>
            <a:r>
              <a:rPr sz="2000" spc="45" dirty="0">
                <a:latin typeface="Times New Roman"/>
                <a:cs typeface="Times New Roman"/>
              </a:rPr>
              <a:t> </a:t>
            </a:r>
            <a:r>
              <a:rPr sz="2000" spc="-5" dirty="0">
                <a:latin typeface="Times New Roman"/>
                <a:cs typeface="Times New Roman"/>
              </a:rPr>
              <a:t>electrical</a:t>
            </a:r>
            <a:r>
              <a:rPr sz="2000" spc="45" dirty="0">
                <a:latin typeface="Times New Roman"/>
                <a:cs typeface="Times New Roman"/>
              </a:rPr>
              <a:t> </a:t>
            </a:r>
            <a:r>
              <a:rPr sz="2000" spc="-10" dirty="0">
                <a:latin typeface="Times New Roman"/>
                <a:cs typeface="Times New Roman"/>
              </a:rPr>
              <a:t>and</a:t>
            </a:r>
            <a:r>
              <a:rPr sz="2000" spc="55" dirty="0">
                <a:latin typeface="Times New Roman"/>
                <a:cs typeface="Times New Roman"/>
              </a:rPr>
              <a:t> </a:t>
            </a:r>
            <a:r>
              <a:rPr sz="2000" spc="-5" dirty="0">
                <a:latin typeface="Times New Roman"/>
                <a:cs typeface="Times New Roman"/>
              </a:rPr>
              <a:t>control</a:t>
            </a:r>
            <a:endParaRPr sz="2000" dirty="0">
              <a:latin typeface="Times New Roman"/>
              <a:cs typeface="Times New Roman"/>
            </a:endParaRPr>
          </a:p>
          <a:p>
            <a:pPr marL="12700">
              <a:lnSpc>
                <a:spcPct val="100000"/>
              </a:lnSpc>
            </a:pPr>
            <a:r>
              <a:rPr sz="2000" spc="-20" dirty="0">
                <a:latin typeface="Times New Roman"/>
                <a:cs typeface="Times New Roman"/>
              </a:rPr>
              <a:t>systems.</a:t>
            </a:r>
            <a:endParaRPr sz="2000" dirty="0">
              <a:latin typeface="Times New Roman"/>
              <a:cs typeface="Times New Roman"/>
            </a:endParaRPr>
          </a:p>
          <a:p>
            <a:pPr marL="12700" marR="5080" algn="just">
              <a:lnSpc>
                <a:spcPct val="100000"/>
              </a:lnSpc>
              <a:spcBef>
                <a:spcPts val="795"/>
              </a:spcBef>
              <a:buAutoNum type="arabicPeriod" startAt="5"/>
              <a:tabLst>
                <a:tab pos="327025" algn="l"/>
              </a:tabLst>
            </a:pPr>
            <a:r>
              <a:rPr sz="2000" b="1" spc="-10" dirty="0">
                <a:latin typeface="Times New Roman"/>
                <a:cs typeface="Times New Roman"/>
              </a:rPr>
              <a:t>Testing</a:t>
            </a:r>
            <a:r>
              <a:rPr sz="2000" b="1" spc="-5" dirty="0">
                <a:latin typeface="Times New Roman"/>
                <a:cs typeface="Times New Roman"/>
              </a:rPr>
              <a:t> Procedures:</a:t>
            </a:r>
            <a:r>
              <a:rPr sz="2000" b="1" dirty="0">
                <a:latin typeface="Times New Roman"/>
                <a:cs typeface="Times New Roman"/>
              </a:rPr>
              <a:t> </a:t>
            </a:r>
            <a:r>
              <a:rPr sz="2000" spc="-5" dirty="0">
                <a:latin typeface="Times New Roman"/>
                <a:cs typeface="Times New Roman"/>
              </a:rPr>
              <a:t>Bench</a:t>
            </a:r>
            <a:r>
              <a:rPr sz="2000" dirty="0">
                <a:latin typeface="Times New Roman"/>
                <a:cs typeface="Times New Roman"/>
              </a:rPr>
              <a:t> </a:t>
            </a:r>
            <a:r>
              <a:rPr sz="2000" spc="-5" dirty="0">
                <a:latin typeface="Times New Roman"/>
                <a:cs typeface="Times New Roman"/>
              </a:rPr>
              <a:t>Tests:</a:t>
            </a:r>
            <a:r>
              <a:rPr sz="2000" dirty="0">
                <a:latin typeface="Times New Roman"/>
                <a:cs typeface="Times New Roman"/>
              </a:rPr>
              <a:t> </a:t>
            </a:r>
            <a:r>
              <a:rPr sz="2000" spc="10" dirty="0">
                <a:latin typeface="Times New Roman"/>
                <a:cs typeface="Times New Roman"/>
              </a:rPr>
              <a:t>To </a:t>
            </a:r>
            <a:r>
              <a:rPr sz="2000" spc="-5" dirty="0">
                <a:latin typeface="Times New Roman"/>
                <a:cs typeface="Times New Roman"/>
              </a:rPr>
              <a:t>verify </a:t>
            </a:r>
            <a:r>
              <a:rPr sz="2000" spc="-10" dirty="0">
                <a:latin typeface="Times New Roman"/>
                <a:cs typeface="Times New Roman"/>
              </a:rPr>
              <a:t>the</a:t>
            </a:r>
            <a:r>
              <a:rPr sz="2000" spc="-5" dirty="0">
                <a:latin typeface="Times New Roman"/>
                <a:cs typeface="Times New Roman"/>
              </a:rPr>
              <a:t> functionality </a:t>
            </a:r>
            <a:r>
              <a:rPr sz="2000" dirty="0">
                <a:latin typeface="Times New Roman"/>
                <a:cs typeface="Times New Roman"/>
              </a:rPr>
              <a:t>of </a:t>
            </a:r>
            <a:r>
              <a:rPr sz="2000" spc="-5" dirty="0">
                <a:latin typeface="Times New Roman"/>
                <a:cs typeface="Times New Roman"/>
              </a:rPr>
              <a:t>individual</a:t>
            </a:r>
            <a:r>
              <a:rPr sz="2000" dirty="0">
                <a:latin typeface="Times New Roman"/>
                <a:cs typeface="Times New Roman"/>
              </a:rPr>
              <a:t> </a:t>
            </a:r>
            <a:r>
              <a:rPr sz="2000" spc="-5" dirty="0">
                <a:latin typeface="Times New Roman"/>
                <a:cs typeface="Times New Roman"/>
              </a:rPr>
              <a:t>components.</a:t>
            </a:r>
            <a:r>
              <a:rPr sz="2000" dirty="0">
                <a:latin typeface="Times New Roman"/>
                <a:cs typeface="Times New Roman"/>
              </a:rPr>
              <a:t> </a:t>
            </a:r>
            <a:r>
              <a:rPr sz="2000" spc="-5" dirty="0">
                <a:latin typeface="Times New Roman"/>
                <a:cs typeface="Times New Roman"/>
              </a:rPr>
              <a:t>Field</a:t>
            </a:r>
            <a:r>
              <a:rPr sz="2000" dirty="0">
                <a:latin typeface="Times New Roman"/>
                <a:cs typeface="Times New Roman"/>
              </a:rPr>
              <a:t> </a:t>
            </a:r>
            <a:r>
              <a:rPr sz="2000" spc="-5" dirty="0">
                <a:latin typeface="Times New Roman"/>
                <a:cs typeface="Times New Roman"/>
              </a:rPr>
              <a:t>Tests:</a:t>
            </a:r>
            <a:r>
              <a:rPr sz="2000" dirty="0">
                <a:latin typeface="Times New Roman"/>
                <a:cs typeface="Times New Roman"/>
              </a:rPr>
              <a:t> </a:t>
            </a:r>
            <a:r>
              <a:rPr sz="2000" spc="10" dirty="0">
                <a:latin typeface="Times New Roman"/>
                <a:cs typeface="Times New Roman"/>
              </a:rPr>
              <a:t>To </a:t>
            </a:r>
            <a:r>
              <a:rPr sz="2000" spc="-10" dirty="0">
                <a:latin typeface="Times New Roman"/>
                <a:cs typeface="Times New Roman"/>
              </a:rPr>
              <a:t>assess</a:t>
            </a:r>
            <a:r>
              <a:rPr sz="2000" spc="-5" dirty="0">
                <a:latin typeface="Times New Roman"/>
                <a:cs typeface="Times New Roman"/>
              </a:rPr>
              <a:t> </a:t>
            </a:r>
            <a:r>
              <a:rPr sz="2000" spc="-10" dirty="0">
                <a:latin typeface="Times New Roman"/>
                <a:cs typeface="Times New Roman"/>
              </a:rPr>
              <a:t>the</a:t>
            </a:r>
            <a:r>
              <a:rPr sz="2000" spc="-5" dirty="0">
                <a:latin typeface="Times New Roman"/>
                <a:cs typeface="Times New Roman"/>
              </a:rPr>
              <a:t> system's </a:t>
            </a:r>
            <a:r>
              <a:rPr sz="2000" dirty="0">
                <a:latin typeface="Times New Roman"/>
                <a:cs typeface="Times New Roman"/>
              </a:rPr>
              <a:t> </a:t>
            </a:r>
            <a:r>
              <a:rPr sz="2000" spc="-10" dirty="0">
                <a:latin typeface="Times New Roman"/>
                <a:cs typeface="Times New Roman"/>
              </a:rPr>
              <a:t>performance under </a:t>
            </a:r>
            <a:r>
              <a:rPr sz="2000" spc="-5" dirty="0">
                <a:latin typeface="Times New Roman"/>
                <a:cs typeface="Times New Roman"/>
              </a:rPr>
              <a:t>real-world conditions. Environmental Tests: </a:t>
            </a:r>
            <a:r>
              <a:rPr sz="2000" spc="5" dirty="0">
                <a:latin typeface="Times New Roman"/>
                <a:cs typeface="Times New Roman"/>
              </a:rPr>
              <a:t>To </a:t>
            </a:r>
            <a:r>
              <a:rPr sz="2000" spc="-10" dirty="0">
                <a:latin typeface="Times New Roman"/>
                <a:cs typeface="Times New Roman"/>
              </a:rPr>
              <a:t>ensure </a:t>
            </a:r>
            <a:r>
              <a:rPr sz="2000" spc="-5" dirty="0">
                <a:latin typeface="Times New Roman"/>
                <a:cs typeface="Times New Roman"/>
              </a:rPr>
              <a:t>reliability under </a:t>
            </a:r>
            <a:r>
              <a:rPr sz="2000" spc="-10" dirty="0">
                <a:latin typeface="Times New Roman"/>
                <a:cs typeface="Times New Roman"/>
              </a:rPr>
              <a:t>various environmental </a:t>
            </a:r>
            <a:r>
              <a:rPr sz="2000" spc="-5" dirty="0">
                <a:latin typeface="Times New Roman"/>
                <a:cs typeface="Times New Roman"/>
              </a:rPr>
              <a:t>conditions (e.g., </a:t>
            </a:r>
            <a:r>
              <a:rPr sz="2000" dirty="0">
                <a:latin typeface="Times New Roman"/>
                <a:cs typeface="Times New Roman"/>
              </a:rPr>
              <a:t> </a:t>
            </a:r>
            <a:r>
              <a:rPr sz="2000" spc="-10" dirty="0">
                <a:latin typeface="Times New Roman"/>
                <a:cs typeface="Times New Roman"/>
              </a:rPr>
              <a:t>temperature,</a:t>
            </a:r>
            <a:r>
              <a:rPr sz="2000" spc="40" dirty="0">
                <a:latin typeface="Times New Roman"/>
                <a:cs typeface="Times New Roman"/>
              </a:rPr>
              <a:t> </a:t>
            </a:r>
            <a:r>
              <a:rPr sz="2000" spc="-15" dirty="0">
                <a:latin typeface="Times New Roman"/>
                <a:cs typeface="Times New Roman"/>
              </a:rPr>
              <a:t>humidity).</a:t>
            </a:r>
            <a:endParaRPr sz="2000" dirty="0">
              <a:latin typeface="Times New Roman"/>
              <a:cs typeface="Times New Roman"/>
            </a:endParaRPr>
          </a:p>
          <a:p>
            <a:pPr marL="290195" indent="-278130" algn="just">
              <a:lnSpc>
                <a:spcPct val="100000"/>
              </a:lnSpc>
              <a:spcBef>
                <a:spcPts val="795"/>
              </a:spcBef>
              <a:buAutoNum type="arabicPeriod" startAt="5"/>
              <a:tabLst>
                <a:tab pos="290830" algn="l"/>
              </a:tabLst>
            </a:pPr>
            <a:r>
              <a:rPr sz="2000" b="1" spc="-5" dirty="0">
                <a:latin typeface="Times New Roman"/>
                <a:cs typeface="Times New Roman"/>
              </a:rPr>
              <a:t>Safety</a:t>
            </a:r>
            <a:r>
              <a:rPr sz="2000" b="1" spc="170" dirty="0">
                <a:latin typeface="Times New Roman"/>
                <a:cs typeface="Times New Roman"/>
              </a:rPr>
              <a:t> </a:t>
            </a:r>
            <a:r>
              <a:rPr sz="2000" b="1" spc="-5" dirty="0">
                <a:latin typeface="Times New Roman"/>
                <a:cs typeface="Times New Roman"/>
              </a:rPr>
              <a:t>and</a:t>
            </a:r>
            <a:r>
              <a:rPr sz="2000" b="1" spc="180" dirty="0">
                <a:latin typeface="Times New Roman"/>
                <a:cs typeface="Times New Roman"/>
              </a:rPr>
              <a:t> </a:t>
            </a:r>
            <a:r>
              <a:rPr sz="2000" b="1" spc="-10" dirty="0">
                <a:latin typeface="Times New Roman"/>
                <a:cs typeface="Times New Roman"/>
              </a:rPr>
              <a:t>Compliance</a:t>
            </a:r>
            <a:r>
              <a:rPr sz="2000" b="1" spc="180" dirty="0">
                <a:latin typeface="Times New Roman"/>
                <a:cs typeface="Times New Roman"/>
              </a:rPr>
              <a:t> </a:t>
            </a:r>
            <a:r>
              <a:rPr sz="2000" b="1" spc="-10" dirty="0">
                <a:latin typeface="Times New Roman"/>
                <a:cs typeface="Times New Roman"/>
              </a:rPr>
              <a:t>:</a:t>
            </a:r>
            <a:r>
              <a:rPr sz="2000" spc="-10" dirty="0">
                <a:latin typeface="Times New Roman"/>
                <a:cs typeface="Times New Roman"/>
              </a:rPr>
              <a:t>Ensuring</a:t>
            </a:r>
            <a:r>
              <a:rPr sz="2000" spc="180" dirty="0">
                <a:latin typeface="Times New Roman"/>
                <a:cs typeface="Times New Roman"/>
              </a:rPr>
              <a:t> </a:t>
            </a:r>
            <a:r>
              <a:rPr sz="2000" spc="-10" dirty="0">
                <a:latin typeface="Times New Roman"/>
                <a:cs typeface="Times New Roman"/>
              </a:rPr>
              <a:t>that</a:t>
            </a:r>
            <a:r>
              <a:rPr sz="2000" spc="180" dirty="0">
                <a:latin typeface="Times New Roman"/>
                <a:cs typeface="Times New Roman"/>
              </a:rPr>
              <a:t> </a:t>
            </a:r>
            <a:r>
              <a:rPr sz="2000" spc="-10" dirty="0">
                <a:latin typeface="Times New Roman"/>
                <a:cs typeface="Times New Roman"/>
              </a:rPr>
              <a:t>the</a:t>
            </a:r>
            <a:r>
              <a:rPr sz="2000" spc="185" dirty="0">
                <a:latin typeface="Times New Roman"/>
                <a:cs typeface="Times New Roman"/>
              </a:rPr>
              <a:t> </a:t>
            </a:r>
            <a:r>
              <a:rPr sz="2000" spc="-5" dirty="0">
                <a:latin typeface="Times New Roman"/>
                <a:cs typeface="Times New Roman"/>
              </a:rPr>
              <a:t>RPAS</a:t>
            </a:r>
            <a:r>
              <a:rPr sz="2000" spc="180" dirty="0">
                <a:latin typeface="Times New Roman"/>
                <a:cs typeface="Times New Roman"/>
              </a:rPr>
              <a:t> </a:t>
            </a:r>
            <a:r>
              <a:rPr sz="2000" spc="-5" dirty="0">
                <a:latin typeface="Times New Roman"/>
                <a:cs typeface="Times New Roman"/>
              </a:rPr>
              <a:t>does</a:t>
            </a:r>
            <a:r>
              <a:rPr sz="2000" spc="185" dirty="0">
                <a:latin typeface="Times New Roman"/>
                <a:cs typeface="Times New Roman"/>
              </a:rPr>
              <a:t> </a:t>
            </a:r>
            <a:r>
              <a:rPr sz="2000" spc="-10" dirty="0">
                <a:latin typeface="Times New Roman"/>
                <a:cs typeface="Times New Roman"/>
              </a:rPr>
              <a:t>not</a:t>
            </a:r>
            <a:r>
              <a:rPr sz="2000" spc="185" dirty="0">
                <a:latin typeface="Times New Roman"/>
                <a:cs typeface="Times New Roman"/>
              </a:rPr>
              <a:t> </a:t>
            </a:r>
            <a:r>
              <a:rPr sz="2000" spc="-10" dirty="0">
                <a:latin typeface="Times New Roman"/>
                <a:cs typeface="Times New Roman"/>
              </a:rPr>
              <a:t>interfere</a:t>
            </a:r>
            <a:r>
              <a:rPr sz="2000" spc="190" dirty="0">
                <a:latin typeface="Times New Roman"/>
                <a:cs typeface="Times New Roman"/>
              </a:rPr>
              <a:t> </a:t>
            </a:r>
            <a:r>
              <a:rPr sz="2000" spc="-15" dirty="0">
                <a:latin typeface="Times New Roman"/>
                <a:cs typeface="Times New Roman"/>
              </a:rPr>
              <a:t>with</a:t>
            </a:r>
            <a:r>
              <a:rPr sz="2000" spc="175" dirty="0">
                <a:latin typeface="Times New Roman"/>
                <a:cs typeface="Times New Roman"/>
              </a:rPr>
              <a:t> </a:t>
            </a:r>
            <a:r>
              <a:rPr sz="2000" spc="-10" dirty="0">
                <a:latin typeface="Times New Roman"/>
                <a:cs typeface="Times New Roman"/>
              </a:rPr>
              <a:t>other</a:t>
            </a:r>
            <a:r>
              <a:rPr sz="2000" spc="200" dirty="0">
                <a:latin typeface="Times New Roman"/>
                <a:cs typeface="Times New Roman"/>
              </a:rPr>
              <a:t> </a:t>
            </a:r>
            <a:r>
              <a:rPr sz="2000" spc="-10" dirty="0">
                <a:latin typeface="Times New Roman"/>
                <a:cs typeface="Times New Roman"/>
              </a:rPr>
              <a:t>vehicle</a:t>
            </a:r>
            <a:r>
              <a:rPr sz="2000" spc="180" dirty="0">
                <a:latin typeface="Times New Roman"/>
                <a:cs typeface="Times New Roman"/>
              </a:rPr>
              <a:t> </a:t>
            </a:r>
            <a:r>
              <a:rPr sz="2000" spc="-10" dirty="0">
                <a:latin typeface="Times New Roman"/>
                <a:cs typeface="Times New Roman"/>
              </a:rPr>
              <a:t>systems.</a:t>
            </a:r>
            <a:r>
              <a:rPr sz="2000" spc="190" dirty="0">
                <a:latin typeface="Times New Roman"/>
                <a:cs typeface="Times New Roman"/>
              </a:rPr>
              <a:t> </a:t>
            </a:r>
            <a:r>
              <a:rPr sz="2000" spc="-5" dirty="0">
                <a:latin typeface="Times New Roman"/>
                <a:cs typeface="Times New Roman"/>
              </a:rPr>
              <a:t>Compliance</a:t>
            </a:r>
            <a:r>
              <a:rPr sz="2000" spc="220" dirty="0">
                <a:latin typeface="Times New Roman"/>
                <a:cs typeface="Times New Roman"/>
              </a:rPr>
              <a:t> </a:t>
            </a:r>
            <a:r>
              <a:rPr sz="2000" spc="-15" dirty="0">
                <a:latin typeface="Times New Roman"/>
                <a:cs typeface="Times New Roman"/>
              </a:rPr>
              <a:t>with</a:t>
            </a:r>
            <a:r>
              <a:rPr sz="2000" spc="175" dirty="0">
                <a:latin typeface="Times New Roman"/>
                <a:cs typeface="Times New Roman"/>
              </a:rPr>
              <a:t> </a:t>
            </a:r>
            <a:r>
              <a:rPr sz="2000" spc="-5" dirty="0">
                <a:latin typeface="Times New Roman"/>
                <a:cs typeface="Times New Roman"/>
              </a:rPr>
              <a:t>relevant</a:t>
            </a:r>
            <a:r>
              <a:rPr sz="2000" spc="185" dirty="0">
                <a:latin typeface="Times New Roman"/>
                <a:cs typeface="Times New Roman"/>
              </a:rPr>
              <a:t> </a:t>
            </a:r>
            <a:r>
              <a:rPr sz="2000" spc="-5" dirty="0">
                <a:latin typeface="Times New Roman"/>
                <a:cs typeface="Times New Roman"/>
              </a:rPr>
              <a:t>vehicle</a:t>
            </a:r>
            <a:endParaRPr sz="2000" dirty="0">
              <a:latin typeface="Times New Roman"/>
              <a:cs typeface="Times New Roman"/>
            </a:endParaRPr>
          </a:p>
          <a:p>
            <a:pPr marL="12700" algn="just">
              <a:lnSpc>
                <a:spcPct val="100000"/>
              </a:lnSpc>
            </a:pPr>
            <a:r>
              <a:rPr sz="2000" spc="-10" dirty="0">
                <a:latin typeface="Times New Roman"/>
                <a:cs typeface="Times New Roman"/>
              </a:rPr>
              <a:t>safety</a:t>
            </a:r>
            <a:r>
              <a:rPr sz="2000" spc="10" dirty="0">
                <a:latin typeface="Times New Roman"/>
                <a:cs typeface="Times New Roman"/>
              </a:rPr>
              <a:t> </a:t>
            </a:r>
            <a:r>
              <a:rPr sz="2000" spc="-10" dirty="0">
                <a:latin typeface="Times New Roman"/>
                <a:cs typeface="Times New Roman"/>
              </a:rPr>
              <a:t>regulations</a:t>
            </a:r>
            <a:r>
              <a:rPr sz="2000" spc="25" dirty="0">
                <a:latin typeface="Times New Roman"/>
                <a:cs typeface="Times New Roman"/>
              </a:rPr>
              <a:t> </a:t>
            </a:r>
            <a:r>
              <a:rPr sz="2000" spc="-10" dirty="0">
                <a:latin typeface="Times New Roman"/>
                <a:cs typeface="Times New Roman"/>
              </a:rPr>
              <a:t>and</a:t>
            </a:r>
            <a:r>
              <a:rPr sz="2000" spc="35" dirty="0">
                <a:latin typeface="Times New Roman"/>
                <a:cs typeface="Times New Roman"/>
              </a:rPr>
              <a:t> </a:t>
            </a:r>
            <a:r>
              <a:rPr sz="2000" spc="-5" dirty="0">
                <a:latin typeface="Times New Roman"/>
                <a:cs typeface="Times New Roman"/>
              </a:rPr>
              <a:t>standards.</a:t>
            </a:r>
            <a:endParaRPr sz="2000" dirty="0">
              <a:latin typeface="Times New Roman"/>
              <a:cs typeface="Times New Roman"/>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4013" y="474929"/>
            <a:ext cx="5494655" cy="545465"/>
          </a:xfrm>
          <a:prstGeom prst="rect">
            <a:avLst/>
          </a:prstGeom>
        </p:spPr>
        <p:txBody>
          <a:bodyPr vert="horz" wrap="square" lIns="0" tIns="13970" rIns="0" bIns="0" rtlCol="0">
            <a:spAutoFit/>
          </a:bodyPr>
          <a:lstStyle/>
          <a:p>
            <a:pPr marL="12700">
              <a:lnSpc>
                <a:spcPct val="100000"/>
              </a:lnSpc>
              <a:spcBef>
                <a:spcPts val="110"/>
              </a:spcBef>
              <a:tabLst>
                <a:tab pos="2410460" algn="l"/>
              </a:tabLst>
            </a:pPr>
            <a:r>
              <a:rPr sz="3400" spc="5" dirty="0"/>
              <a:t>ELECTRIC	POWER</a:t>
            </a:r>
            <a:r>
              <a:rPr sz="3400" spc="-100" dirty="0"/>
              <a:t> </a:t>
            </a:r>
            <a:r>
              <a:rPr sz="3400" spc="-5" dirty="0"/>
              <a:t>TRAIN</a:t>
            </a:r>
            <a:endParaRPr sz="3400"/>
          </a:p>
        </p:txBody>
      </p:sp>
      <p:sp>
        <p:nvSpPr>
          <p:cNvPr id="3" name="object 3"/>
          <p:cNvSpPr/>
          <p:nvPr/>
        </p:nvSpPr>
        <p:spPr>
          <a:xfrm>
            <a:off x="1122451" y="1746123"/>
            <a:ext cx="94615" cy="283845"/>
          </a:xfrm>
          <a:custGeom>
            <a:avLst/>
            <a:gdLst/>
            <a:ahLst/>
            <a:cxnLst/>
            <a:rect l="l" t="t" r="r" b="b"/>
            <a:pathLst>
              <a:path w="94615" h="283844">
                <a:moveTo>
                  <a:pt x="94487" y="0"/>
                </a:moveTo>
                <a:lnTo>
                  <a:pt x="0" y="0"/>
                </a:lnTo>
                <a:lnTo>
                  <a:pt x="0" y="283463"/>
                </a:lnTo>
                <a:lnTo>
                  <a:pt x="94487" y="283463"/>
                </a:lnTo>
                <a:lnTo>
                  <a:pt x="94487" y="0"/>
                </a:lnTo>
                <a:close/>
              </a:path>
            </a:pathLst>
          </a:custGeom>
          <a:solidFill>
            <a:srgbClr val="FFFFFF"/>
          </a:solidFill>
        </p:spPr>
        <p:txBody>
          <a:bodyPr wrap="square" lIns="0" tIns="0" rIns="0" bIns="0" rtlCol="0"/>
          <a:lstStyle/>
          <a:p>
            <a:endParaRPr/>
          </a:p>
        </p:txBody>
      </p:sp>
      <p:sp>
        <p:nvSpPr>
          <p:cNvPr id="4" name="object 4"/>
          <p:cNvSpPr txBox="1"/>
          <p:nvPr/>
        </p:nvSpPr>
        <p:spPr>
          <a:xfrm>
            <a:off x="613054" y="1553495"/>
            <a:ext cx="6909434" cy="5903595"/>
          </a:xfrm>
          <a:prstGeom prst="rect">
            <a:avLst/>
          </a:prstGeom>
        </p:spPr>
        <p:txBody>
          <a:bodyPr vert="horz" wrap="square" lIns="0" tIns="12065" rIns="0" bIns="0" rtlCol="0">
            <a:spAutoFit/>
          </a:bodyPr>
          <a:lstStyle/>
          <a:p>
            <a:pPr marL="356870" marR="5080" indent="-344805" algn="just">
              <a:lnSpc>
                <a:spcPct val="150100"/>
              </a:lnSpc>
              <a:spcBef>
                <a:spcPts val="95"/>
              </a:spcBef>
              <a:buChar char="•"/>
              <a:tabLst>
                <a:tab pos="357505" algn="l"/>
              </a:tabLst>
            </a:pPr>
            <a:r>
              <a:rPr sz="2000" spc="-10" dirty="0">
                <a:solidFill>
                  <a:srgbClr val="2A2A2A"/>
                </a:solidFill>
                <a:latin typeface="Arial MT"/>
                <a:cs typeface="Arial MT"/>
              </a:rPr>
              <a:t>A </a:t>
            </a:r>
            <a:r>
              <a:rPr sz="2000" spc="-5" dirty="0">
                <a:solidFill>
                  <a:srgbClr val="2A2A2A"/>
                </a:solidFill>
                <a:latin typeface="Arial MT"/>
                <a:cs typeface="Arial MT"/>
              </a:rPr>
              <a:t>powertrain </a:t>
            </a:r>
            <a:r>
              <a:rPr sz="2000" spc="-15" dirty="0">
                <a:solidFill>
                  <a:srgbClr val="2A2A2A"/>
                </a:solidFill>
                <a:latin typeface="Arial MT"/>
                <a:cs typeface="Arial MT"/>
              </a:rPr>
              <a:t>is </a:t>
            </a:r>
            <a:r>
              <a:rPr sz="2000" spc="-5" dirty="0">
                <a:solidFill>
                  <a:srgbClr val="2A2A2A"/>
                </a:solidFill>
                <a:latin typeface="Arial MT"/>
                <a:cs typeface="Arial MT"/>
              </a:rPr>
              <a:t>a system </a:t>
            </a:r>
            <a:r>
              <a:rPr sz="2000" spc="-10" dirty="0">
                <a:solidFill>
                  <a:srgbClr val="2A2A2A"/>
                </a:solidFill>
                <a:latin typeface="Arial MT"/>
                <a:cs typeface="Arial MT"/>
              </a:rPr>
              <a:t>of </a:t>
            </a:r>
            <a:r>
              <a:rPr sz="2000" spc="-5" dirty="0">
                <a:solidFill>
                  <a:srgbClr val="2A2A2A"/>
                </a:solidFill>
                <a:latin typeface="Arial MT"/>
                <a:cs typeface="Arial MT"/>
              </a:rPr>
              <a:t>components </a:t>
            </a:r>
            <a:r>
              <a:rPr sz="2000" spc="-15" dirty="0">
                <a:solidFill>
                  <a:srgbClr val="2A2A2A"/>
                </a:solidFill>
                <a:latin typeface="Arial MT"/>
                <a:cs typeface="Arial MT"/>
              </a:rPr>
              <a:t>in </a:t>
            </a:r>
            <a:r>
              <a:rPr sz="2000" spc="-5" dirty="0">
                <a:solidFill>
                  <a:srgbClr val="2A2A2A"/>
                </a:solidFill>
                <a:latin typeface="Arial MT"/>
                <a:cs typeface="Arial MT"/>
              </a:rPr>
              <a:t>a </a:t>
            </a:r>
            <a:r>
              <a:rPr sz="2000" dirty="0">
                <a:solidFill>
                  <a:srgbClr val="2A2A2A"/>
                </a:solidFill>
                <a:latin typeface="Arial MT"/>
                <a:cs typeface="Arial MT"/>
              </a:rPr>
              <a:t>vehicle </a:t>
            </a:r>
            <a:r>
              <a:rPr sz="2000" spc="-5" dirty="0">
                <a:solidFill>
                  <a:srgbClr val="2A2A2A"/>
                </a:solidFill>
                <a:latin typeface="Arial MT"/>
                <a:cs typeface="Arial MT"/>
              </a:rPr>
              <a:t>that </a:t>
            </a:r>
            <a:r>
              <a:rPr sz="2000" dirty="0">
                <a:solidFill>
                  <a:srgbClr val="2A2A2A"/>
                </a:solidFill>
                <a:latin typeface="Arial MT"/>
                <a:cs typeface="Arial MT"/>
              </a:rPr>
              <a:t> </a:t>
            </a:r>
            <a:r>
              <a:rPr sz="2000" spc="-10" dirty="0">
                <a:solidFill>
                  <a:srgbClr val="2A2A2A"/>
                </a:solidFill>
                <a:latin typeface="Arial MT"/>
                <a:cs typeface="Arial MT"/>
              </a:rPr>
              <a:t>converts the </a:t>
            </a:r>
            <a:r>
              <a:rPr sz="2000" dirty="0">
                <a:solidFill>
                  <a:srgbClr val="2A2A2A"/>
                </a:solidFill>
                <a:latin typeface="Arial MT"/>
                <a:cs typeface="Arial MT"/>
              </a:rPr>
              <a:t>chemical energy </a:t>
            </a:r>
            <a:r>
              <a:rPr sz="2000" spc="-5" dirty="0">
                <a:solidFill>
                  <a:srgbClr val="2A2A2A"/>
                </a:solidFill>
                <a:latin typeface="Arial MT"/>
                <a:cs typeface="Arial MT"/>
              </a:rPr>
              <a:t>of </a:t>
            </a:r>
            <a:r>
              <a:rPr sz="2000" spc="-10" dirty="0">
                <a:solidFill>
                  <a:srgbClr val="2A2A2A"/>
                </a:solidFill>
                <a:latin typeface="Arial MT"/>
                <a:cs typeface="Arial MT"/>
              </a:rPr>
              <a:t>the </a:t>
            </a:r>
            <a:r>
              <a:rPr sz="2000" spc="-5" dirty="0">
                <a:solidFill>
                  <a:srgbClr val="2A2A2A"/>
                </a:solidFill>
                <a:latin typeface="Arial MT"/>
                <a:cs typeface="Arial MT"/>
              </a:rPr>
              <a:t>fuel </a:t>
            </a:r>
            <a:r>
              <a:rPr sz="2000" spc="-10" dirty="0">
                <a:solidFill>
                  <a:srgbClr val="2A2A2A"/>
                </a:solidFill>
                <a:latin typeface="Arial MT"/>
                <a:cs typeface="Arial MT"/>
              </a:rPr>
              <a:t>in </a:t>
            </a:r>
            <a:r>
              <a:rPr sz="2000" dirty="0">
                <a:solidFill>
                  <a:srgbClr val="2A2A2A"/>
                </a:solidFill>
                <a:latin typeface="Arial MT"/>
                <a:cs typeface="Arial MT"/>
              </a:rPr>
              <a:t>the mechanical </a:t>
            </a:r>
            <a:r>
              <a:rPr sz="2000" spc="-545" dirty="0">
                <a:solidFill>
                  <a:srgbClr val="2A2A2A"/>
                </a:solidFill>
                <a:latin typeface="Arial MT"/>
                <a:cs typeface="Arial MT"/>
              </a:rPr>
              <a:t> </a:t>
            </a:r>
            <a:r>
              <a:rPr sz="2000" spc="-10" dirty="0">
                <a:solidFill>
                  <a:srgbClr val="2A2A2A"/>
                </a:solidFill>
                <a:latin typeface="Arial MT"/>
                <a:cs typeface="Arial MT"/>
              </a:rPr>
              <a:t>energy</a:t>
            </a:r>
            <a:r>
              <a:rPr sz="2000" spc="35" dirty="0">
                <a:solidFill>
                  <a:srgbClr val="2A2A2A"/>
                </a:solidFill>
                <a:latin typeface="Arial MT"/>
                <a:cs typeface="Arial MT"/>
              </a:rPr>
              <a:t> </a:t>
            </a:r>
            <a:r>
              <a:rPr sz="2000" spc="-10" dirty="0">
                <a:solidFill>
                  <a:srgbClr val="2A2A2A"/>
                </a:solidFill>
                <a:latin typeface="Arial MT"/>
                <a:cs typeface="Arial MT"/>
              </a:rPr>
              <a:t>that propels</a:t>
            </a:r>
            <a:r>
              <a:rPr sz="2000" spc="30" dirty="0">
                <a:solidFill>
                  <a:srgbClr val="2A2A2A"/>
                </a:solidFill>
                <a:latin typeface="Arial MT"/>
                <a:cs typeface="Arial MT"/>
              </a:rPr>
              <a:t> </a:t>
            </a:r>
            <a:r>
              <a:rPr sz="2000" spc="-5" dirty="0">
                <a:solidFill>
                  <a:srgbClr val="2A2A2A"/>
                </a:solidFill>
                <a:latin typeface="Arial MT"/>
                <a:cs typeface="Arial MT"/>
              </a:rPr>
              <a:t>the</a:t>
            </a:r>
            <a:r>
              <a:rPr sz="2000" spc="10" dirty="0">
                <a:solidFill>
                  <a:srgbClr val="2A2A2A"/>
                </a:solidFill>
                <a:latin typeface="Arial MT"/>
                <a:cs typeface="Arial MT"/>
              </a:rPr>
              <a:t> </a:t>
            </a:r>
            <a:r>
              <a:rPr sz="2000" spc="-5" dirty="0">
                <a:solidFill>
                  <a:srgbClr val="2A2A2A"/>
                </a:solidFill>
                <a:latin typeface="Arial MT"/>
                <a:cs typeface="Arial MT"/>
              </a:rPr>
              <a:t>motion</a:t>
            </a:r>
            <a:r>
              <a:rPr sz="2000" spc="-10" dirty="0">
                <a:solidFill>
                  <a:srgbClr val="2A2A2A"/>
                </a:solidFill>
                <a:latin typeface="Arial MT"/>
                <a:cs typeface="Arial MT"/>
              </a:rPr>
              <a:t> of an</a:t>
            </a:r>
            <a:r>
              <a:rPr sz="2000" spc="15" dirty="0">
                <a:solidFill>
                  <a:srgbClr val="2A2A2A"/>
                </a:solidFill>
                <a:latin typeface="Arial MT"/>
                <a:cs typeface="Arial MT"/>
              </a:rPr>
              <a:t> </a:t>
            </a:r>
            <a:r>
              <a:rPr sz="2000" spc="-5" dirty="0">
                <a:solidFill>
                  <a:srgbClr val="2A2A2A"/>
                </a:solidFill>
                <a:latin typeface="Arial MT"/>
                <a:cs typeface="Arial MT"/>
              </a:rPr>
              <a:t>automobile.</a:t>
            </a:r>
            <a:endParaRPr sz="2000">
              <a:latin typeface="Arial MT"/>
              <a:cs typeface="Arial MT"/>
            </a:endParaRPr>
          </a:p>
          <a:p>
            <a:pPr marL="356870" marR="5080" indent="-344805" algn="just">
              <a:lnSpc>
                <a:spcPct val="150000"/>
              </a:lnSpc>
              <a:spcBef>
                <a:spcPts val="480"/>
              </a:spcBef>
              <a:buFont typeface="Arial MT"/>
              <a:buChar char="•"/>
              <a:tabLst>
                <a:tab pos="357505" algn="l"/>
              </a:tabLst>
            </a:pPr>
            <a:r>
              <a:rPr sz="2000" spc="-5" dirty="0">
                <a:latin typeface="Calibri"/>
                <a:cs typeface="Calibri"/>
              </a:rPr>
              <a:t>Electric</a:t>
            </a:r>
            <a:r>
              <a:rPr sz="2000" dirty="0">
                <a:latin typeface="Calibri"/>
                <a:cs typeface="Calibri"/>
              </a:rPr>
              <a:t> </a:t>
            </a:r>
            <a:r>
              <a:rPr sz="2000" spc="-10" dirty="0">
                <a:latin typeface="Calibri"/>
                <a:cs typeface="Calibri"/>
              </a:rPr>
              <a:t>powertrains</a:t>
            </a:r>
            <a:r>
              <a:rPr sz="2000" spc="-5" dirty="0">
                <a:latin typeface="Calibri"/>
                <a:cs typeface="Calibri"/>
              </a:rPr>
              <a:t> </a:t>
            </a:r>
            <a:r>
              <a:rPr sz="2000" spc="-25" dirty="0">
                <a:latin typeface="Calibri"/>
                <a:cs typeface="Calibri"/>
              </a:rPr>
              <a:t>offer</a:t>
            </a:r>
            <a:r>
              <a:rPr sz="2000" spc="-20" dirty="0">
                <a:latin typeface="Calibri"/>
                <a:cs typeface="Calibri"/>
              </a:rPr>
              <a:t> </a:t>
            </a:r>
            <a:r>
              <a:rPr sz="2000" spc="-5" dirty="0">
                <a:latin typeface="Calibri"/>
                <a:cs typeface="Calibri"/>
              </a:rPr>
              <a:t>a</a:t>
            </a:r>
            <a:r>
              <a:rPr sz="2000" dirty="0">
                <a:latin typeface="Calibri"/>
                <a:cs typeface="Calibri"/>
              </a:rPr>
              <a:t> </a:t>
            </a:r>
            <a:r>
              <a:rPr sz="2000" spc="-10" dirty="0">
                <a:latin typeface="Calibri"/>
                <a:cs typeface="Calibri"/>
              </a:rPr>
              <a:t>sustainable</a:t>
            </a:r>
            <a:r>
              <a:rPr sz="2000" spc="-5" dirty="0">
                <a:latin typeface="Calibri"/>
                <a:cs typeface="Calibri"/>
              </a:rPr>
              <a:t> solution</a:t>
            </a:r>
            <a:r>
              <a:rPr sz="2000" dirty="0">
                <a:latin typeface="Calibri"/>
                <a:cs typeface="Calibri"/>
              </a:rPr>
              <a:t> </a:t>
            </a:r>
            <a:r>
              <a:rPr sz="2000" spc="-25" dirty="0">
                <a:latin typeface="Calibri"/>
                <a:cs typeface="Calibri"/>
              </a:rPr>
              <a:t>for </a:t>
            </a:r>
            <a:r>
              <a:rPr sz="2000" spc="-20" dirty="0">
                <a:latin typeface="Calibri"/>
                <a:cs typeface="Calibri"/>
              </a:rPr>
              <a:t> </a:t>
            </a:r>
            <a:r>
              <a:rPr sz="2000" spc="-10" dirty="0">
                <a:latin typeface="Calibri"/>
                <a:cs typeface="Calibri"/>
              </a:rPr>
              <a:t>transportation.</a:t>
            </a:r>
            <a:endParaRPr sz="2000">
              <a:latin typeface="Calibri"/>
              <a:cs typeface="Calibri"/>
            </a:endParaRPr>
          </a:p>
          <a:p>
            <a:pPr marL="356870" indent="-344805">
              <a:lnSpc>
                <a:spcPct val="100000"/>
              </a:lnSpc>
              <a:spcBef>
                <a:spcPts val="1685"/>
              </a:spcBef>
              <a:buFont typeface="Arial MT"/>
              <a:buChar char="•"/>
              <a:tabLst>
                <a:tab pos="356870" algn="l"/>
                <a:tab pos="357505" algn="l"/>
                <a:tab pos="1369060" algn="l"/>
                <a:tab pos="2292985" algn="l"/>
                <a:tab pos="2902585" algn="l"/>
                <a:tab pos="4149090" algn="l"/>
                <a:tab pos="5304790" algn="l"/>
                <a:tab pos="6506209" algn="l"/>
              </a:tabLst>
            </a:pPr>
            <a:r>
              <a:rPr sz="2000" spc="-5" dirty="0">
                <a:latin typeface="Calibri"/>
                <a:cs typeface="Calibri"/>
              </a:rPr>
              <a:t>B</a:t>
            </a:r>
            <a:r>
              <a:rPr sz="2000" spc="-20" dirty="0">
                <a:latin typeface="Calibri"/>
                <a:cs typeface="Calibri"/>
              </a:rPr>
              <a:t>e</a:t>
            </a:r>
            <a:r>
              <a:rPr sz="2000" spc="25" dirty="0">
                <a:latin typeface="Calibri"/>
                <a:cs typeface="Calibri"/>
              </a:rPr>
              <a:t>n</a:t>
            </a:r>
            <a:r>
              <a:rPr sz="2000" spc="-40" dirty="0">
                <a:latin typeface="Calibri"/>
                <a:cs typeface="Calibri"/>
              </a:rPr>
              <a:t>e</a:t>
            </a:r>
            <a:r>
              <a:rPr sz="2000" spc="-15" dirty="0">
                <a:latin typeface="Calibri"/>
                <a:cs typeface="Calibri"/>
              </a:rPr>
              <a:t>f</a:t>
            </a:r>
            <a:r>
              <a:rPr sz="2000" spc="15" dirty="0">
                <a:latin typeface="Calibri"/>
                <a:cs typeface="Calibri"/>
              </a:rPr>
              <a:t>i</a:t>
            </a:r>
            <a:r>
              <a:rPr sz="2000" spc="-5" dirty="0">
                <a:latin typeface="Calibri"/>
                <a:cs typeface="Calibri"/>
              </a:rPr>
              <a:t>ts</a:t>
            </a:r>
            <a:r>
              <a:rPr sz="2000" dirty="0">
                <a:latin typeface="Calibri"/>
                <a:cs typeface="Calibri"/>
              </a:rPr>
              <a:t>	</a:t>
            </a:r>
            <a:r>
              <a:rPr sz="2000" spc="-5" dirty="0">
                <a:latin typeface="Calibri"/>
                <a:cs typeface="Calibri"/>
              </a:rPr>
              <a:t>i</a:t>
            </a:r>
            <a:r>
              <a:rPr sz="2000" dirty="0">
                <a:latin typeface="Calibri"/>
                <a:cs typeface="Calibri"/>
              </a:rPr>
              <a:t>n</a:t>
            </a:r>
            <a:r>
              <a:rPr sz="2000" spc="15" dirty="0">
                <a:latin typeface="Calibri"/>
                <a:cs typeface="Calibri"/>
              </a:rPr>
              <a:t>c</a:t>
            </a:r>
            <a:r>
              <a:rPr sz="2000" spc="-5" dirty="0">
                <a:latin typeface="Calibri"/>
                <a:cs typeface="Calibri"/>
              </a:rPr>
              <a:t>l</a:t>
            </a:r>
            <a:r>
              <a:rPr sz="2000" dirty="0">
                <a:latin typeface="Calibri"/>
                <a:cs typeface="Calibri"/>
              </a:rPr>
              <a:t>ud</a:t>
            </a:r>
            <a:r>
              <a:rPr sz="2000" spc="-5" dirty="0">
                <a:latin typeface="Calibri"/>
                <a:cs typeface="Calibri"/>
              </a:rPr>
              <a:t>e</a:t>
            </a:r>
            <a:r>
              <a:rPr sz="2000" dirty="0">
                <a:latin typeface="Calibri"/>
                <a:cs typeface="Calibri"/>
              </a:rPr>
              <a:t>	</a:t>
            </a:r>
            <a:r>
              <a:rPr sz="2000" spc="-50" dirty="0">
                <a:latin typeface="Calibri"/>
                <a:cs typeface="Calibri"/>
              </a:rPr>
              <a:t>z</a:t>
            </a:r>
            <a:r>
              <a:rPr sz="2000" spc="-15" dirty="0">
                <a:latin typeface="Calibri"/>
                <a:cs typeface="Calibri"/>
              </a:rPr>
              <a:t>e</a:t>
            </a:r>
            <a:r>
              <a:rPr sz="2000" spc="-30" dirty="0">
                <a:latin typeface="Calibri"/>
                <a:cs typeface="Calibri"/>
              </a:rPr>
              <a:t>r</a:t>
            </a:r>
            <a:r>
              <a:rPr sz="2000" spc="-5" dirty="0">
                <a:latin typeface="Calibri"/>
                <a:cs typeface="Calibri"/>
              </a:rPr>
              <a:t>o</a:t>
            </a:r>
            <a:r>
              <a:rPr sz="2000" dirty="0">
                <a:latin typeface="Calibri"/>
                <a:cs typeface="Calibri"/>
              </a:rPr>
              <a:t>	</a:t>
            </a:r>
            <a:r>
              <a:rPr sz="2000" spc="5" dirty="0">
                <a:latin typeface="Calibri"/>
                <a:cs typeface="Calibri"/>
              </a:rPr>
              <a:t>e</a:t>
            </a:r>
            <a:r>
              <a:rPr sz="2000" spc="-20" dirty="0">
                <a:latin typeface="Calibri"/>
                <a:cs typeface="Calibri"/>
              </a:rPr>
              <a:t>m</a:t>
            </a:r>
            <a:r>
              <a:rPr sz="2000" spc="15" dirty="0">
                <a:latin typeface="Calibri"/>
                <a:cs typeface="Calibri"/>
              </a:rPr>
              <a:t>i</a:t>
            </a:r>
            <a:r>
              <a:rPr sz="2000" spc="5" dirty="0">
                <a:latin typeface="Calibri"/>
                <a:cs typeface="Calibri"/>
              </a:rPr>
              <a:t>s</a:t>
            </a:r>
            <a:r>
              <a:rPr sz="2000" spc="-20" dirty="0">
                <a:latin typeface="Calibri"/>
                <a:cs typeface="Calibri"/>
              </a:rPr>
              <a:t>s</a:t>
            </a:r>
            <a:r>
              <a:rPr sz="2000" spc="-5" dirty="0">
                <a:latin typeface="Calibri"/>
                <a:cs typeface="Calibri"/>
              </a:rPr>
              <a:t>io</a:t>
            </a:r>
            <a:r>
              <a:rPr sz="2000" spc="5" dirty="0">
                <a:latin typeface="Calibri"/>
                <a:cs typeface="Calibri"/>
              </a:rPr>
              <a:t>n</a:t>
            </a:r>
            <a:r>
              <a:rPr sz="2000" spc="-20" dirty="0">
                <a:latin typeface="Calibri"/>
                <a:cs typeface="Calibri"/>
              </a:rPr>
              <a:t>s</a:t>
            </a:r>
            <a:r>
              <a:rPr sz="2000" spc="-5" dirty="0">
                <a:latin typeface="Calibri"/>
                <a:cs typeface="Calibri"/>
              </a:rPr>
              <a:t>,</a:t>
            </a:r>
            <a:r>
              <a:rPr sz="2000" dirty="0">
                <a:latin typeface="Calibri"/>
                <a:cs typeface="Calibri"/>
              </a:rPr>
              <a:t>	</a:t>
            </a:r>
            <a:r>
              <a:rPr sz="2000" spc="15" dirty="0">
                <a:latin typeface="Calibri"/>
                <a:cs typeface="Calibri"/>
              </a:rPr>
              <a:t>i</a:t>
            </a:r>
            <a:r>
              <a:rPr sz="2000" spc="-20" dirty="0">
                <a:latin typeface="Calibri"/>
                <a:cs typeface="Calibri"/>
              </a:rPr>
              <a:t>m</a:t>
            </a:r>
            <a:r>
              <a:rPr sz="2000" dirty="0">
                <a:latin typeface="Calibri"/>
                <a:cs typeface="Calibri"/>
              </a:rPr>
              <a:t>p</a:t>
            </a:r>
            <a:r>
              <a:rPr sz="2000" spc="-30" dirty="0">
                <a:latin typeface="Calibri"/>
                <a:cs typeface="Calibri"/>
              </a:rPr>
              <a:t>r</a:t>
            </a:r>
            <a:r>
              <a:rPr sz="2000" spc="-5" dirty="0">
                <a:latin typeface="Calibri"/>
                <a:cs typeface="Calibri"/>
              </a:rPr>
              <a:t>o</a:t>
            </a:r>
            <a:r>
              <a:rPr sz="2000" spc="-45" dirty="0">
                <a:latin typeface="Calibri"/>
                <a:cs typeface="Calibri"/>
              </a:rPr>
              <a:t>v</a:t>
            </a:r>
            <a:r>
              <a:rPr sz="2000" spc="-15" dirty="0">
                <a:latin typeface="Calibri"/>
                <a:cs typeface="Calibri"/>
              </a:rPr>
              <a:t>e</a:t>
            </a:r>
            <a:r>
              <a:rPr sz="2000" spc="-5" dirty="0">
                <a:latin typeface="Calibri"/>
                <a:cs typeface="Calibri"/>
              </a:rPr>
              <a:t>d</a:t>
            </a:r>
            <a:r>
              <a:rPr sz="2000" dirty="0">
                <a:latin typeface="Calibri"/>
                <a:cs typeface="Calibri"/>
              </a:rPr>
              <a:t>	</a:t>
            </a:r>
            <a:r>
              <a:rPr sz="2000" spc="-15" dirty="0">
                <a:latin typeface="Calibri"/>
                <a:cs typeface="Calibri"/>
              </a:rPr>
              <a:t>eff</a:t>
            </a:r>
            <a:r>
              <a:rPr sz="2000" spc="-5" dirty="0">
                <a:latin typeface="Calibri"/>
                <a:cs typeface="Calibri"/>
              </a:rPr>
              <a:t>i</a:t>
            </a:r>
            <a:r>
              <a:rPr sz="2000" spc="10" dirty="0">
                <a:latin typeface="Calibri"/>
                <a:cs typeface="Calibri"/>
              </a:rPr>
              <a:t>c</a:t>
            </a:r>
            <a:r>
              <a:rPr sz="2000" spc="-5" dirty="0">
                <a:latin typeface="Calibri"/>
                <a:cs typeface="Calibri"/>
              </a:rPr>
              <a:t>i</a:t>
            </a:r>
            <a:r>
              <a:rPr sz="2000" spc="-15" dirty="0">
                <a:latin typeface="Calibri"/>
                <a:cs typeface="Calibri"/>
              </a:rPr>
              <a:t>e</a:t>
            </a:r>
            <a:r>
              <a:rPr sz="2000" dirty="0">
                <a:latin typeface="Calibri"/>
                <a:cs typeface="Calibri"/>
              </a:rPr>
              <a:t>n</a:t>
            </a:r>
            <a:r>
              <a:rPr sz="2000" spc="-5" dirty="0">
                <a:latin typeface="Calibri"/>
                <a:cs typeface="Calibri"/>
              </a:rPr>
              <a:t>c</a:t>
            </a:r>
            <a:r>
              <a:rPr sz="2000" spc="-145" dirty="0">
                <a:latin typeface="Calibri"/>
                <a:cs typeface="Calibri"/>
              </a:rPr>
              <a:t>y</a:t>
            </a:r>
            <a:r>
              <a:rPr sz="2000" spc="-5" dirty="0">
                <a:latin typeface="Calibri"/>
                <a:cs typeface="Calibri"/>
              </a:rPr>
              <a:t>,</a:t>
            </a:r>
            <a:r>
              <a:rPr sz="2000" dirty="0">
                <a:latin typeface="Calibri"/>
                <a:cs typeface="Calibri"/>
              </a:rPr>
              <a:t>	</a:t>
            </a:r>
            <a:r>
              <a:rPr sz="2000" spc="-5" dirty="0">
                <a:latin typeface="Calibri"/>
                <a:cs typeface="Calibri"/>
              </a:rPr>
              <a:t>a</a:t>
            </a:r>
            <a:r>
              <a:rPr sz="2000" spc="5" dirty="0">
                <a:latin typeface="Calibri"/>
                <a:cs typeface="Calibri"/>
              </a:rPr>
              <a:t>n</a:t>
            </a:r>
            <a:r>
              <a:rPr sz="2000" spc="-5" dirty="0">
                <a:latin typeface="Calibri"/>
                <a:cs typeface="Calibri"/>
              </a:rPr>
              <a:t>d</a:t>
            </a:r>
            <a:endParaRPr sz="2000">
              <a:latin typeface="Calibri"/>
              <a:cs typeface="Calibri"/>
            </a:endParaRPr>
          </a:p>
          <a:p>
            <a:pPr marL="356870">
              <a:lnSpc>
                <a:spcPct val="100000"/>
              </a:lnSpc>
              <a:spcBef>
                <a:spcPts val="1200"/>
              </a:spcBef>
            </a:pPr>
            <a:r>
              <a:rPr sz="2000" spc="-10" dirty="0">
                <a:latin typeface="Calibri"/>
                <a:cs typeface="Calibri"/>
              </a:rPr>
              <a:t>reduced</a:t>
            </a:r>
            <a:r>
              <a:rPr sz="2000" spc="25" dirty="0">
                <a:latin typeface="Calibri"/>
                <a:cs typeface="Calibri"/>
              </a:rPr>
              <a:t> </a:t>
            </a:r>
            <a:r>
              <a:rPr sz="2000" spc="-10" dirty="0">
                <a:latin typeface="Calibri"/>
                <a:cs typeface="Calibri"/>
              </a:rPr>
              <a:t>maintenance.</a:t>
            </a:r>
            <a:endParaRPr sz="2000">
              <a:latin typeface="Calibri"/>
              <a:cs typeface="Calibri"/>
            </a:endParaRPr>
          </a:p>
          <a:p>
            <a:pPr marL="356870" indent="-344805">
              <a:lnSpc>
                <a:spcPct val="100000"/>
              </a:lnSpc>
              <a:spcBef>
                <a:spcPts val="915"/>
              </a:spcBef>
              <a:buChar char="•"/>
              <a:tabLst>
                <a:tab pos="356870" algn="l"/>
                <a:tab pos="357505" algn="l"/>
                <a:tab pos="960755" algn="l"/>
                <a:tab pos="1680210" algn="l"/>
                <a:tab pos="3228340" algn="l"/>
                <a:tab pos="3606800" algn="l"/>
                <a:tab pos="4575810" algn="l"/>
                <a:tab pos="5436235" algn="l"/>
                <a:tab pos="6094095" algn="l"/>
                <a:tab pos="6628130" algn="l"/>
              </a:tabLst>
            </a:pPr>
            <a:r>
              <a:rPr sz="2000" spc="20" dirty="0">
                <a:solidFill>
                  <a:srgbClr val="2A2A2A"/>
                </a:solidFill>
                <a:latin typeface="Arial MT"/>
                <a:cs typeface="Arial MT"/>
              </a:rPr>
              <a:t>T</a:t>
            </a:r>
            <a:r>
              <a:rPr sz="2000" spc="-5" dirty="0">
                <a:solidFill>
                  <a:srgbClr val="2A2A2A"/>
                </a:solidFill>
                <a:latin typeface="Arial MT"/>
                <a:cs typeface="Arial MT"/>
              </a:rPr>
              <a:t>he</a:t>
            </a:r>
            <a:r>
              <a:rPr sz="2000" dirty="0">
                <a:solidFill>
                  <a:srgbClr val="2A2A2A"/>
                </a:solidFill>
                <a:latin typeface="Arial MT"/>
                <a:cs typeface="Arial MT"/>
              </a:rPr>
              <a:t>	</a:t>
            </a:r>
            <a:r>
              <a:rPr sz="2000" spc="30" dirty="0">
                <a:solidFill>
                  <a:srgbClr val="2A2A2A"/>
                </a:solidFill>
                <a:latin typeface="Arial MT"/>
                <a:cs typeface="Arial MT"/>
              </a:rPr>
              <a:t>m</a:t>
            </a:r>
            <a:r>
              <a:rPr sz="2000" spc="-5" dirty="0">
                <a:solidFill>
                  <a:srgbClr val="2A2A2A"/>
                </a:solidFill>
                <a:latin typeface="Arial MT"/>
                <a:cs typeface="Arial MT"/>
              </a:rPr>
              <a:t>a</a:t>
            </a:r>
            <a:r>
              <a:rPr sz="2000" spc="-20" dirty="0">
                <a:solidFill>
                  <a:srgbClr val="2A2A2A"/>
                </a:solidFill>
                <a:latin typeface="Arial MT"/>
                <a:cs typeface="Arial MT"/>
              </a:rPr>
              <a:t>i</a:t>
            </a:r>
            <a:r>
              <a:rPr sz="2000" spc="-5" dirty="0">
                <a:solidFill>
                  <a:srgbClr val="2A2A2A"/>
                </a:solidFill>
                <a:latin typeface="Arial MT"/>
                <a:cs typeface="Arial MT"/>
              </a:rPr>
              <a:t>n</a:t>
            </a:r>
            <a:r>
              <a:rPr sz="2000" dirty="0">
                <a:solidFill>
                  <a:srgbClr val="2A2A2A"/>
                </a:solidFill>
                <a:latin typeface="Arial MT"/>
                <a:cs typeface="Arial MT"/>
              </a:rPr>
              <a:t>	</a:t>
            </a:r>
            <a:r>
              <a:rPr sz="2000" spc="5" dirty="0">
                <a:solidFill>
                  <a:srgbClr val="2A2A2A"/>
                </a:solidFill>
                <a:latin typeface="Arial MT"/>
                <a:cs typeface="Arial MT"/>
              </a:rPr>
              <a:t>c</a:t>
            </a:r>
            <a:r>
              <a:rPr sz="2000" spc="-35" dirty="0">
                <a:solidFill>
                  <a:srgbClr val="2A2A2A"/>
                </a:solidFill>
                <a:latin typeface="Arial MT"/>
                <a:cs typeface="Arial MT"/>
              </a:rPr>
              <a:t>o</a:t>
            </a:r>
            <a:r>
              <a:rPr sz="2000" spc="30" dirty="0">
                <a:solidFill>
                  <a:srgbClr val="2A2A2A"/>
                </a:solidFill>
                <a:latin typeface="Arial MT"/>
                <a:cs typeface="Arial MT"/>
              </a:rPr>
              <a:t>m</a:t>
            </a:r>
            <a:r>
              <a:rPr sz="2000" spc="-5" dirty="0">
                <a:solidFill>
                  <a:srgbClr val="2A2A2A"/>
                </a:solidFill>
                <a:latin typeface="Arial MT"/>
                <a:cs typeface="Arial MT"/>
              </a:rPr>
              <a:t>p</a:t>
            </a:r>
            <a:r>
              <a:rPr sz="2000" spc="-15" dirty="0">
                <a:solidFill>
                  <a:srgbClr val="2A2A2A"/>
                </a:solidFill>
                <a:latin typeface="Arial MT"/>
                <a:cs typeface="Arial MT"/>
              </a:rPr>
              <a:t>o</a:t>
            </a:r>
            <a:r>
              <a:rPr sz="2000" spc="-5" dirty="0">
                <a:solidFill>
                  <a:srgbClr val="2A2A2A"/>
                </a:solidFill>
                <a:latin typeface="Arial MT"/>
                <a:cs typeface="Arial MT"/>
              </a:rPr>
              <a:t>n</a:t>
            </a:r>
            <a:r>
              <a:rPr sz="2000" spc="-15" dirty="0">
                <a:solidFill>
                  <a:srgbClr val="2A2A2A"/>
                </a:solidFill>
                <a:latin typeface="Arial MT"/>
                <a:cs typeface="Arial MT"/>
              </a:rPr>
              <a:t>e</a:t>
            </a:r>
            <a:r>
              <a:rPr sz="2000" spc="-5" dirty="0">
                <a:solidFill>
                  <a:srgbClr val="2A2A2A"/>
                </a:solidFill>
                <a:latin typeface="Arial MT"/>
                <a:cs typeface="Arial MT"/>
              </a:rPr>
              <a:t>nts</a:t>
            </a:r>
            <a:r>
              <a:rPr sz="2000" dirty="0">
                <a:solidFill>
                  <a:srgbClr val="2A2A2A"/>
                </a:solidFill>
                <a:latin typeface="Arial MT"/>
                <a:cs typeface="Arial MT"/>
              </a:rPr>
              <a:t>	</a:t>
            </a:r>
            <a:r>
              <a:rPr sz="2000" spc="-10" dirty="0">
                <a:solidFill>
                  <a:srgbClr val="2A2A2A"/>
                </a:solidFill>
                <a:latin typeface="Arial MT"/>
                <a:cs typeface="Arial MT"/>
              </a:rPr>
              <a:t>o</a:t>
            </a:r>
            <a:r>
              <a:rPr sz="2000" spc="-5" dirty="0">
                <a:solidFill>
                  <a:srgbClr val="2A2A2A"/>
                </a:solidFill>
                <a:latin typeface="Arial MT"/>
                <a:cs typeface="Arial MT"/>
              </a:rPr>
              <a:t>f</a:t>
            </a:r>
            <a:r>
              <a:rPr sz="2000" dirty="0">
                <a:solidFill>
                  <a:srgbClr val="2A2A2A"/>
                </a:solidFill>
                <a:latin typeface="Arial MT"/>
                <a:cs typeface="Arial MT"/>
              </a:rPr>
              <a:t>	</a:t>
            </a:r>
            <a:r>
              <a:rPr sz="2000" spc="-5" dirty="0">
                <a:solidFill>
                  <a:srgbClr val="2A2A2A"/>
                </a:solidFill>
                <a:latin typeface="Arial MT"/>
                <a:cs typeface="Arial MT"/>
              </a:rPr>
              <a:t>e</a:t>
            </a:r>
            <a:r>
              <a:rPr sz="2000" spc="-20" dirty="0">
                <a:solidFill>
                  <a:srgbClr val="2A2A2A"/>
                </a:solidFill>
                <a:latin typeface="Arial MT"/>
                <a:cs typeface="Arial MT"/>
              </a:rPr>
              <a:t>l</a:t>
            </a:r>
            <a:r>
              <a:rPr sz="2000" spc="-5" dirty="0">
                <a:solidFill>
                  <a:srgbClr val="2A2A2A"/>
                </a:solidFill>
                <a:latin typeface="Arial MT"/>
                <a:cs typeface="Arial MT"/>
              </a:rPr>
              <a:t>e</a:t>
            </a:r>
            <a:r>
              <a:rPr sz="2000" dirty="0">
                <a:solidFill>
                  <a:srgbClr val="2A2A2A"/>
                </a:solidFill>
                <a:latin typeface="Arial MT"/>
                <a:cs typeface="Arial MT"/>
              </a:rPr>
              <a:t>c</a:t>
            </a:r>
            <a:r>
              <a:rPr sz="2000" spc="-5" dirty="0">
                <a:solidFill>
                  <a:srgbClr val="2A2A2A"/>
                </a:solidFill>
                <a:latin typeface="Arial MT"/>
                <a:cs typeface="Arial MT"/>
              </a:rPr>
              <a:t>tr</a:t>
            </a:r>
            <a:r>
              <a:rPr sz="2000" spc="-15" dirty="0">
                <a:solidFill>
                  <a:srgbClr val="2A2A2A"/>
                </a:solidFill>
                <a:latin typeface="Arial MT"/>
                <a:cs typeface="Arial MT"/>
              </a:rPr>
              <a:t>i</a:t>
            </a:r>
            <a:r>
              <a:rPr sz="2000" spc="-5" dirty="0">
                <a:solidFill>
                  <a:srgbClr val="2A2A2A"/>
                </a:solidFill>
                <a:latin typeface="Arial MT"/>
                <a:cs typeface="Arial MT"/>
              </a:rPr>
              <a:t>c</a:t>
            </a:r>
            <a:r>
              <a:rPr sz="2000" dirty="0">
                <a:solidFill>
                  <a:srgbClr val="2A2A2A"/>
                </a:solidFill>
                <a:latin typeface="Arial MT"/>
                <a:cs typeface="Arial MT"/>
              </a:rPr>
              <a:t>	</a:t>
            </a:r>
            <a:r>
              <a:rPr sz="2000" spc="-5" dirty="0">
                <a:solidFill>
                  <a:srgbClr val="2A2A2A"/>
                </a:solidFill>
                <a:latin typeface="Arial MT"/>
                <a:cs typeface="Arial MT"/>
              </a:rPr>
              <a:t>p</a:t>
            </a:r>
            <a:r>
              <a:rPr sz="2000" spc="5" dirty="0">
                <a:solidFill>
                  <a:srgbClr val="2A2A2A"/>
                </a:solidFill>
                <a:latin typeface="Arial MT"/>
                <a:cs typeface="Arial MT"/>
              </a:rPr>
              <a:t>o</a:t>
            </a:r>
            <a:r>
              <a:rPr sz="2000" spc="-5" dirty="0">
                <a:solidFill>
                  <a:srgbClr val="2A2A2A"/>
                </a:solidFill>
                <a:latin typeface="Arial MT"/>
                <a:cs typeface="Arial MT"/>
              </a:rPr>
              <a:t>wer</a:t>
            </a:r>
            <a:r>
              <a:rPr sz="2000" dirty="0">
                <a:solidFill>
                  <a:srgbClr val="2A2A2A"/>
                </a:solidFill>
                <a:latin typeface="Arial MT"/>
                <a:cs typeface="Arial MT"/>
              </a:rPr>
              <a:t>	</a:t>
            </a:r>
            <a:r>
              <a:rPr sz="2000" spc="-5" dirty="0">
                <a:solidFill>
                  <a:srgbClr val="2A2A2A"/>
                </a:solidFill>
                <a:latin typeface="Arial MT"/>
                <a:cs typeface="Arial MT"/>
              </a:rPr>
              <a:t>tra</a:t>
            </a:r>
            <a:r>
              <a:rPr sz="2000" spc="-20" dirty="0">
                <a:solidFill>
                  <a:srgbClr val="2A2A2A"/>
                </a:solidFill>
                <a:latin typeface="Arial MT"/>
                <a:cs typeface="Arial MT"/>
              </a:rPr>
              <a:t>i</a:t>
            </a:r>
            <a:r>
              <a:rPr sz="2000" spc="-5" dirty="0">
                <a:solidFill>
                  <a:srgbClr val="2A2A2A"/>
                </a:solidFill>
                <a:latin typeface="Arial MT"/>
                <a:cs typeface="Arial MT"/>
              </a:rPr>
              <a:t>n</a:t>
            </a:r>
            <a:r>
              <a:rPr sz="2000" dirty="0">
                <a:solidFill>
                  <a:srgbClr val="2A2A2A"/>
                </a:solidFill>
                <a:latin typeface="Arial MT"/>
                <a:cs typeface="Arial MT"/>
              </a:rPr>
              <a:t>	</a:t>
            </a:r>
            <a:r>
              <a:rPr sz="2000" spc="-5" dirty="0">
                <a:solidFill>
                  <a:srgbClr val="2A2A2A"/>
                </a:solidFill>
                <a:latin typeface="Arial MT"/>
                <a:cs typeface="Arial MT"/>
              </a:rPr>
              <a:t>are</a:t>
            </a:r>
            <a:r>
              <a:rPr sz="2000" dirty="0">
                <a:solidFill>
                  <a:srgbClr val="2A2A2A"/>
                </a:solidFill>
                <a:latin typeface="Arial MT"/>
                <a:cs typeface="Arial MT"/>
              </a:rPr>
              <a:t>	</a:t>
            </a:r>
            <a:r>
              <a:rPr sz="2000" spc="-10" dirty="0">
                <a:solidFill>
                  <a:srgbClr val="2A2A2A"/>
                </a:solidFill>
                <a:latin typeface="Arial MT"/>
                <a:cs typeface="Arial MT"/>
              </a:rPr>
              <a:t>as</a:t>
            </a:r>
            <a:endParaRPr sz="2000">
              <a:latin typeface="Arial MT"/>
              <a:cs typeface="Arial MT"/>
            </a:endParaRPr>
          </a:p>
          <a:p>
            <a:pPr marL="356870">
              <a:lnSpc>
                <a:spcPct val="100000"/>
              </a:lnSpc>
            </a:pPr>
            <a:r>
              <a:rPr sz="2000" spc="-10" dirty="0">
                <a:solidFill>
                  <a:srgbClr val="2A2A2A"/>
                </a:solidFill>
                <a:latin typeface="Arial MT"/>
                <a:cs typeface="Arial MT"/>
              </a:rPr>
              <a:t>follows:</a:t>
            </a:r>
            <a:endParaRPr sz="2000">
              <a:latin typeface="Arial MT"/>
              <a:cs typeface="Arial MT"/>
            </a:endParaRPr>
          </a:p>
          <a:p>
            <a:pPr>
              <a:lnSpc>
                <a:spcPct val="100000"/>
              </a:lnSpc>
              <a:spcBef>
                <a:spcPts val="25"/>
              </a:spcBef>
            </a:pPr>
            <a:endParaRPr sz="2900">
              <a:latin typeface="Arial MT"/>
              <a:cs typeface="Arial MT"/>
            </a:endParaRPr>
          </a:p>
          <a:p>
            <a:pPr marL="1225550" lvl="1" indent="-299085">
              <a:lnSpc>
                <a:spcPct val="100000"/>
              </a:lnSpc>
              <a:buFont typeface="Wingdings"/>
              <a:buChar char=""/>
              <a:tabLst>
                <a:tab pos="1226185" algn="l"/>
              </a:tabLst>
            </a:pPr>
            <a:r>
              <a:rPr sz="2000" spc="-10" dirty="0">
                <a:solidFill>
                  <a:srgbClr val="2A2A2A"/>
                </a:solidFill>
                <a:latin typeface="Arial MT"/>
                <a:cs typeface="Arial MT"/>
              </a:rPr>
              <a:t>Battery</a:t>
            </a:r>
            <a:r>
              <a:rPr sz="2000" spc="-25" dirty="0">
                <a:solidFill>
                  <a:srgbClr val="2A2A2A"/>
                </a:solidFill>
                <a:latin typeface="Arial MT"/>
                <a:cs typeface="Arial MT"/>
              </a:rPr>
              <a:t> </a:t>
            </a:r>
            <a:r>
              <a:rPr sz="2000" spc="-5" dirty="0">
                <a:solidFill>
                  <a:srgbClr val="2A2A2A"/>
                </a:solidFill>
                <a:latin typeface="Arial MT"/>
                <a:cs typeface="Arial MT"/>
              </a:rPr>
              <a:t>pack</a:t>
            </a:r>
            <a:endParaRPr sz="2000">
              <a:latin typeface="Arial MT"/>
              <a:cs typeface="Arial MT"/>
            </a:endParaRPr>
          </a:p>
          <a:p>
            <a:pPr marL="1155700" lvl="1" indent="-229235">
              <a:lnSpc>
                <a:spcPct val="100000"/>
              </a:lnSpc>
              <a:spcBef>
                <a:spcPts val="484"/>
              </a:spcBef>
              <a:buFont typeface="Wingdings"/>
              <a:buChar char=""/>
              <a:tabLst>
                <a:tab pos="1156335" algn="l"/>
              </a:tabLst>
            </a:pPr>
            <a:r>
              <a:rPr sz="2000" spc="-10" dirty="0">
                <a:solidFill>
                  <a:srgbClr val="2A2A2A"/>
                </a:solidFill>
                <a:latin typeface="Arial MT"/>
                <a:cs typeface="Arial MT"/>
              </a:rPr>
              <a:t>Traction</a:t>
            </a:r>
            <a:r>
              <a:rPr sz="2000" spc="-45" dirty="0">
                <a:solidFill>
                  <a:srgbClr val="2A2A2A"/>
                </a:solidFill>
                <a:latin typeface="Arial MT"/>
                <a:cs typeface="Arial MT"/>
              </a:rPr>
              <a:t> </a:t>
            </a:r>
            <a:r>
              <a:rPr sz="2000" spc="-10" dirty="0">
                <a:solidFill>
                  <a:srgbClr val="2A2A2A"/>
                </a:solidFill>
                <a:latin typeface="Arial MT"/>
                <a:cs typeface="Arial MT"/>
              </a:rPr>
              <a:t>inverters</a:t>
            </a:r>
            <a:endParaRPr sz="2000">
              <a:latin typeface="Arial MT"/>
              <a:cs typeface="Arial MT"/>
            </a:endParaRPr>
          </a:p>
          <a:p>
            <a:pPr marL="1155700" lvl="1" indent="-229235">
              <a:lnSpc>
                <a:spcPct val="100000"/>
              </a:lnSpc>
              <a:spcBef>
                <a:spcPts val="480"/>
              </a:spcBef>
              <a:buFont typeface="Wingdings"/>
              <a:buChar char=""/>
              <a:tabLst>
                <a:tab pos="1156335" algn="l"/>
              </a:tabLst>
            </a:pPr>
            <a:r>
              <a:rPr sz="2000" spc="-10" dirty="0">
                <a:solidFill>
                  <a:srgbClr val="2A2A2A"/>
                </a:solidFill>
                <a:latin typeface="Arial MT"/>
                <a:cs typeface="Arial MT"/>
              </a:rPr>
              <a:t>Electric</a:t>
            </a:r>
            <a:r>
              <a:rPr sz="2000" spc="20" dirty="0">
                <a:solidFill>
                  <a:srgbClr val="2A2A2A"/>
                </a:solidFill>
                <a:latin typeface="Arial MT"/>
                <a:cs typeface="Arial MT"/>
              </a:rPr>
              <a:t> </a:t>
            </a:r>
            <a:r>
              <a:rPr sz="2000" dirty="0">
                <a:solidFill>
                  <a:srgbClr val="2A2A2A"/>
                </a:solidFill>
                <a:latin typeface="Arial MT"/>
                <a:cs typeface="Arial MT"/>
              </a:rPr>
              <a:t>motor</a:t>
            </a:r>
            <a:r>
              <a:rPr sz="2000" spc="-25" dirty="0">
                <a:solidFill>
                  <a:srgbClr val="2A2A2A"/>
                </a:solidFill>
                <a:latin typeface="Arial MT"/>
                <a:cs typeface="Arial MT"/>
              </a:rPr>
              <a:t> </a:t>
            </a:r>
            <a:r>
              <a:rPr sz="2000" spc="-10" dirty="0">
                <a:solidFill>
                  <a:srgbClr val="2A2A2A"/>
                </a:solidFill>
                <a:latin typeface="Arial MT"/>
                <a:cs typeface="Arial MT"/>
              </a:rPr>
              <a:t>and</a:t>
            </a:r>
            <a:r>
              <a:rPr sz="2000" spc="10" dirty="0">
                <a:solidFill>
                  <a:srgbClr val="2A2A2A"/>
                </a:solidFill>
                <a:latin typeface="Arial MT"/>
                <a:cs typeface="Arial MT"/>
              </a:rPr>
              <a:t> </a:t>
            </a:r>
            <a:r>
              <a:rPr sz="2000" spc="-10" dirty="0">
                <a:solidFill>
                  <a:srgbClr val="2A2A2A"/>
                </a:solidFill>
                <a:latin typeface="Arial MT"/>
                <a:cs typeface="Arial MT"/>
              </a:rPr>
              <a:t>reduction</a:t>
            </a:r>
            <a:r>
              <a:rPr sz="2000" spc="10" dirty="0">
                <a:solidFill>
                  <a:srgbClr val="2A2A2A"/>
                </a:solidFill>
                <a:latin typeface="Arial MT"/>
                <a:cs typeface="Arial MT"/>
              </a:rPr>
              <a:t> </a:t>
            </a:r>
            <a:r>
              <a:rPr sz="2000" spc="-10" dirty="0">
                <a:solidFill>
                  <a:srgbClr val="2A2A2A"/>
                </a:solidFill>
                <a:latin typeface="Arial MT"/>
                <a:cs typeface="Arial MT"/>
              </a:rPr>
              <a:t>drive</a:t>
            </a:r>
            <a:endParaRPr sz="2000">
              <a:latin typeface="Arial MT"/>
              <a:cs typeface="Arial MT"/>
            </a:endParaRPr>
          </a:p>
          <a:p>
            <a:pPr marL="1155700" lvl="1" indent="-229235">
              <a:lnSpc>
                <a:spcPct val="100000"/>
              </a:lnSpc>
              <a:spcBef>
                <a:spcPts val="480"/>
              </a:spcBef>
              <a:buFont typeface="Wingdings"/>
              <a:buChar char=""/>
              <a:tabLst>
                <a:tab pos="1156335" algn="l"/>
              </a:tabLst>
            </a:pPr>
            <a:r>
              <a:rPr sz="2000" spc="-5" dirty="0">
                <a:solidFill>
                  <a:srgbClr val="2A2A2A"/>
                </a:solidFill>
                <a:latin typeface="Arial MT"/>
                <a:cs typeface="Arial MT"/>
              </a:rPr>
              <a:t>On-board</a:t>
            </a:r>
            <a:r>
              <a:rPr sz="2000" spc="-30" dirty="0">
                <a:solidFill>
                  <a:srgbClr val="2A2A2A"/>
                </a:solidFill>
                <a:latin typeface="Arial MT"/>
                <a:cs typeface="Arial MT"/>
              </a:rPr>
              <a:t> </a:t>
            </a:r>
            <a:r>
              <a:rPr sz="2000" spc="-5" dirty="0">
                <a:solidFill>
                  <a:srgbClr val="2A2A2A"/>
                </a:solidFill>
                <a:latin typeface="Arial MT"/>
                <a:cs typeface="Arial MT"/>
              </a:rPr>
              <a:t>charger</a:t>
            </a:r>
            <a:r>
              <a:rPr sz="2000" dirty="0">
                <a:solidFill>
                  <a:srgbClr val="2A2A2A"/>
                </a:solidFill>
                <a:latin typeface="Arial MT"/>
                <a:cs typeface="Arial MT"/>
              </a:rPr>
              <a:t> </a:t>
            </a:r>
            <a:r>
              <a:rPr sz="2000" spc="-5" dirty="0">
                <a:solidFill>
                  <a:srgbClr val="2A2A2A"/>
                </a:solidFill>
                <a:latin typeface="Arial MT"/>
                <a:cs typeface="Arial MT"/>
              </a:rPr>
              <a:t>(OBC)</a:t>
            </a:r>
            <a:endParaRPr sz="2000">
              <a:latin typeface="Arial MT"/>
              <a:cs typeface="Arial MT"/>
            </a:endParaRPr>
          </a:p>
        </p:txBody>
      </p:sp>
      <p:pic>
        <p:nvPicPr>
          <p:cNvPr id="5" name="object 5"/>
          <p:cNvPicPr/>
          <p:nvPr/>
        </p:nvPicPr>
        <p:blipFill>
          <a:blip r:embed="rId2" cstate="print"/>
          <a:stretch>
            <a:fillRect/>
          </a:stretch>
        </p:blipFill>
        <p:spPr>
          <a:xfrm>
            <a:off x="7833359" y="1420367"/>
            <a:ext cx="6412992" cy="62605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p:nvPr/>
        </p:nvSpPr>
        <p:spPr>
          <a:xfrm>
            <a:off x="833627" y="6167628"/>
            <a:ext cx="356870" cy="356870"/>
          </a:xfrm>
          <a:custGeom>
            <a:avLst/>
            <a:gdLst/>
            <a:ahLst/>
            <a:cxnLst/>
            <a:rect l="l" t="t" r="r" b="b"/>
            <a:pathLst>
              <a:path w="356869" h="356870">
                <a:moveTo>
                  <a:pt x="0" y="178308"/>
                </a:moveTo>
                <a:lnTo>
                  <a:pt x="6369" y="130924"/>
                </a:lnTo>
                <a:lnTo>
                  <a:pt x="24344" y="88335"/>
                </a:lnTo>
                <a:lnTo>
                  <a:pt x="52225" y="52244"/>
                </a:lnTo>
                <a:lnTo>
                  <a:pt x="88312" y="24355"/>
                </a:lnTo>
                <a:lnTo>
                  <a:pt x="130907" y="6372"/>
                </a:lnTo>
                <a:lnTo>
                  <a:pt x="178308" y="0"/>
                </a:lnTo>
                <a:lnTo>
                  <a:pt x="225708" y="6372"/>
                </a:lnTo>
                <a:lnTo>
                  <a:pt x="268303" y="24355"/>
                </a:lnTo>
                <a:lnTo>
                  <a:pt x="304390" y="52244"/>
                </a:lnTo>
                <a:lnTo>
                  <a:pt x="332271" y="88335"/>
                </a:lnTo>
                <a:lnTo>
                  <a:pt x="350246" y="130924"/>
                </a:lnTo>
                <a:lnTo>
                  <a:pt x="356616" y="178308"/>
                </a:lnTo>
                <a:lnTo>
                  <a:pt x="350246" y="225691"/>
                </a:lnTo>
                <a:lnTo>
                  <a:pt x="332271" y="268280"/>
                </a:lnTo>
                <a:lnTo>
                  <a:pt x="304390" y="304371"/>
                </a:lnTo>
                <a:lnTo>
                  <a:pt x="268303" y="332260"/>
                </a:lnTo>
                <a:lnTo>
                  <a:pt x="225708" y="350243"/>
                </a:lnTo>
                <a:lnTo>
                  <a:pt x="178308" y="356616"/>
                </a:lnTo>
                <a:lnTo>
                  <a:pt x="130907" y="350243"/>
                </a:lnTo>
                <a:lnTo>
                  <a:pt x="88312" y="332260"/>
                </a:lnTo>
                <a:lnTo>
                  <a:pt x="52225" y="304371"/>
                </a:lnTo>
                <a:lnTo>
                  <a:pt x="24344" y="268280"/>
                </a:lnTo>
                <a:lnTo>
                  <a:pt x="6369" y="225691"/>
                </a:lnTo>
                <a:lnTo>
                  <a:pt x="0" y="178308"/>
                </a:lnTo>
                <a:close/>
              </a:path>
            </a:pathLst>
          </a:custGeom>
          <a:ln w="9144">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5956808" y="291540"/>
            <a:ext cx="2767965" cy="757555"/>
          </a:xfrm>
          <a:prstGeom prst="rect">
            <a:avLst/>
          </a:prstGeom>
        </p:spPr>
        <p:txBody>
          <a:bodyPr vert="horz" wrap="square" lIns="0" tIns="12700" rIns="0" bIns="0" rtlCol="0">
            <a:spAutoFit/>
          </a:bodyPr>
          <a:lstStyle/>
          <a:p>
            <a:pPr marL="12700">
              <a:lnSpc>
                <a:spcPct val="100000"/>
              </a:lnSpc>
              <a:spcBef>
                <a:spcPts val="100"/>
              </a:spcBef>
            </a:pPr>
            <a:r>
              <a:rPr sz="4800" dirty="0"/>
              <a:t>S</a:t>
            </a:r>
            <a:r>
              <a:rPr sz="4800" spc="-20" dirty="0"/>
              <a:t>P</a:t>
            </a:r>
            <a:r>
              <a:rPr sz="4800" dirty="0"/>
              <a:t>RINGS</a:t>
            </a:r>
            <a:endParaRPr sz="4800"/>
          </a:p>
        </p:txBody>
      </p:sp>
      <p:sp>
        <p:nvSpPr>
          <p:cNvPr id="5" name="object 5"/>
          <p:cNvSpPr txBox="1"/>
          <p:nvPr/>
        </p:nvSpPr>
        <p:spPr>
          <a:xfrm>
            <a:off x="283260" y="1740154"/>
            <a:ext cx="14116685" cy="5212080"/>
          </a:xfrm>
          <a:prstGeom prst="rect">
            <a:avLst/>
          </a:prstGeom>
        </p:spPr>
        <p:txBody>
          <a:bodyPr vert="horz" wrap="square" lIns="0" tIns="13335" rIns="0" bIns="0" rtlCol="0">
            <a:spAutoFit/>
          </a:bodyPr>
          <a:lstStyle/>
          <a:p>
            <a:pPr marL="12700" marR="5080" algn="just">
              <a:lnSpc>
                <a:spcPct val="100000"/>
              </a:lnSpc>
              <a:spcBef>
                <a:spcPts val="105"/>
              </a:spcBef>
            </a:pPr>
            <a:r>
              <a:rPr sz="4000" dirty="0">
                <a:latin typeface="Calibri"/>
                <a:cs typeface="Calibri"/>
              </a:rPr>
              <a:t>A </a:t>
            </a:r>
            <a:r>
              <a:rPr sz="4000" spc="-5" dirty="0">
                <a:latin typeface="Calibri"/>
                <a:cs typeface="Calibri"/>
              </a:rPr>
              <a:t>Spring is </a:t>
            </a:r>
            <a:r>
              <a:rPr sz="4000" spc="-10" dirty="0">
                <a:latin typeface="Calibri"/>
                <a:cs typeface="Calibri"/>
              </a:rPr>
              <a:t>defined </a:t>
            </a:r>
            <a:r>
              <a:rPr sz="4000" dirty="0">
                <a:latin typeface="Calibri"/>
                <a:cs typeface="Calibri"/>
              </a:rPr>
              <a:t>as </a:t>
            </a:r>
            <a:r>
              <a:rPr sz="4000" spc="-15" dirty="0">
                <a:latin typeface="Calibri"/>
                <a:cs typeface="Calibri"/>
              </a:rPr>
              <a:t>Elastic </a:t>
            </a:r>
            <a:r>
              <a:rPr sz="4000" spc="-10" dirty="0">
                <a:latin typeface="Calibri"/>
                <a:cs typeface="Calibri"/>
              </a:rPr>
              <a:t>machine </a:t>
            </a:r>
            <a:r>
              <a:rPr sz="4000" spc="-15" dirty="0">
                <a:latin typeface="Calibri"/>
                <a:cs typeface="Calibri"/>
              </a:rPr>
              <a:t>element </a:t>
            </a:r>
            <a:r>
              <a:rPr sz="4000" spc="-5" dirty="0">
                <a:latin typeface="Calibri"/>
                <a:cs typeface="Calibri"/>
              </a:rPr>
              <a:t>which </a:t>
            </a:r>
            <a:r>
              <a:rPr sz="4000" spc="-10" dirty="0">
                <a:latin typeface="Calibri"/>
                <a:cs typeface="Calibri"/>
              </a:rPr>
              <a:t>deflects </a:t>
            </a:r>
            <a:r>
              <a:rPr sz="4000" spc="-30" dirty="0">
                <a:latin typeface="Calibri"/>
                <a:cs typeface="Calibri"/>
              </a:rPr>
              <a:t>on </a:t>
            </a:r>
            <a:r>
              <a:rPr sz="4000" spc="-25" dirty="0">
                <a:latin typeface="Calibri"/>
                <a:cs typeface="Calibri"/>
              </a:rPr>
              <a:t> </a:t>
            </a:r>
            <a:r>
              <a:rPr sz="4000" spc="-10" dirty="0">
                <a:latin typeface="Calibri"/>
                <a:cs typeface="Calibri"/>
              </a:rPr>
              <a:t>application</a:t>
            </a:r>
            <a:r>
              <a:rPr sz="4000" spc="-5" dirty="0">
                <a:latin typeface="Calibri"/>
                <a:cs typeface="Calibri"/>
              </a:rPr>
              <a:t> </a:t>
            </a:r>
            <a:r>
              <a:rPr sz="4000" dirty="0">
                <a:latin typeface="Calibri"/>
                <a:cs typeface="Calibri"/>
              </a:rPr>
              <a:t>of</a:t>
            </a:r>
            <a:r>
              <a:rPr sz="4000" spc="5" dirty="0">
                <a:latin typeface="Calibri"/>
                <a:cs typeface="Calibri"/>
              </a:rPr>
              <a:t> </a:t>
            </a:r>
            <a:r>
              <a:rPr sz="4000" spc="-5" dirty="0">
                <a:latin typeface="Calibri"/>
                <a:cs typeface="Calibri"/>
              </a:rPr>
              <a:t>load</a:t>
            </a:r>
            <a:r>
              <a:rPr sz="4000" dirty="0">
                <a:latin typeface="Calibri"/>
                <a:cs typeface="Calibri"/>
              </a:rPr>
              <a:t> and</a:t>
            </a:r>
            <a:r>
              <a:rPr sz="4000" spc="5" dirty="0">
                <a:latin typeface="Calibri"/>
                <a:cs typeface="Calibri"/>
              </a:rPr>
              <a:t> </a:t>
            </a:r>
            <a:r>
              <a:rPr sz="4000" spc="-15" dirty="0">
                <a:latin typeface="Calibri"/>
                <a:cs typeface="Calibri"/>
              </a:rPr>
              <a:t>returns</a:t>
            </a:r>
            <a:r>
              <a:rPr sz="4000" spc="-10" dirty="0">
                <a:latin typeface="Calibri"/>
                <a:cs typeface="Calibri"/>
              </a:rPr>
              <a:t> </a:t>
            </a:r>
            <a:r>
              <a:rPr sz="4000" spc="-20" dirty="0">
                <a:latin typeface="Calibri"/>
                <a:cs typeface="Calibri"/>
              </a:rPr>
              <a:t>to</a:t>
            </a:r>
            <a:r>
              <a:rPr sz="4000" spc="-15" dirty="0">
                <a:latin typeface="Calibri"/>
                <a:cs typeface="Calibri"/>
              </a:rPr>
              <a:t> </a:t>
            </a:r>
            <a:r>
              <a:rPr sz="4000" spc="-10" dirty="0">
                <a:latin typeface="Calibri"/>
                <a:cs typeface="Calibri"/>
              </a:rPr>
              <a:t>original</a:t>
            </a:r>
            <a:r>
              <a:rPr sz="4000" spc="-5" dirty="0">
                <a:latin typeface="Calibri"/>
                <a:cs typeface="Calibri"/>
              </a:rPr>
              <a:t> shape</a:t>
            </a:r>
            <a:r>
              <a:rPr sz="4000" dirty="0">
                <a:latin typeface="Calibri"/>
                <a:cs typeface="Calibri"/>
              </a:rPr>
              <a:t> </a:t>
            </a:r>
            <a:r>
              <a:rPr sz="4000" spc="-5" dirty="0">
                <a:latin typeface="Calibri"/>
                <a:cs typeface="Calibri"/>
              </a:rPr>
              <a:t>when</a:t>
            </a:r>
            <a:r>
              <a:rPr sz="4000" dirty="0">
                <a:latin typeface="Calibri"/>
                <a:cs typeface="Calibri"/>
              </a:rPr>
              <a:t> </a:t>
            </a:r>
            <a:r>
              <a:rPr sz="4000" spc="-5" dirty="0">
                <a:latin typeface="Calibri"/>
                <a:cs typeface="Calibri"/>
              </a:rPr>
              <a:t>load</a:t>
            </a:r>
            <a:r>
              <a:rPr sz="4000" dirty="0">
                <a:latin typeface="Calibri"/>
                <a:cs typeface="Calibri"/>
              </a:rPr>
              <a:t> </a:t>
            </a:r>
            <a:r>
              <a:rPr sz="4000" spc="-10" dirty="0">
                <a:latin typeface="Calibri"/>
                <a:cs typeface="Calibri"/>
              </a:rPr>
              <a:t>is </a:t>
            </a:r>
            <a:r>
              <a:rPr sz="4000" spc="-5" dirty="0">
                <a:latin typeface="Calibri"/>
                <a:cs typeface="Calibri"/>
              </a:rPr>
              <a:t> </a:t>
            </a:r>
            <a:r>
              <a:rPr sz="4000" spc="-20" dirty="0">
                <a:latin typeface="Calibri"/>
                <a:cs typeface="Calibri"/>
              </a:rPr>
              <a:t>removed</a:t>
            </a:r>
            <a:endParaRPr sz="4000" dirty="0">
              <a:latin typeface="Calibri"/>
              <a:cs typeface="Calibri"/>
            </a:endParaRPr>
          </a:p>
          <a:p>
            <a:pPr>
              <a:lnSpc>
                <a:spcPct val="100000"/>
              </a:lnSpc>
              <a:spcBef>
                <a:spcPts val="55"/>
              </a:spcBef>
            </a:pPr>
            <a:endParaRPr sz="3500" dirty="0">
              <a:latin typeface="Calibri"/>
              <a:cs typeface="Calibri"/>
            </a:endParaRPr>
          </a:p>
          <a:p>
            <a:pPr marL="4902835">
              <a:lnSpc>
                <a:spcPct val="100000"/>
              </a:lnSpc>
            </a:pPr>
            <a:r>
              <a:rPr sz="4000" b="1" spc="-10" dirty="0">
                <a:solidFill>
                  <a:srgbClr val="FF0000"/>
                </a:solidFill>
                <a:latin typeface="Calibri"/>
                <a:cs typeface="Calibri"/>
              </a:rPr>
              <a:t>Important</a:t>
            </a:r>
            <a:r>
              <a:rPr sz="4000" b="1" spc="-65" dirty="0">
                <a:solidFill>
                  <a:srgbClr val="FF0000"/>
                </a:solidFill>
                <a:latin typeface="Calibri"/>
                <a:cs typeface="Calibri"/>
              </a:rPr>
              <a:t> </a:t>
            </a:r>
            <a:r>
              <a:rPr sz="4000" b="1" spc="5" dirty="0">
                <a:solidFill>
                  <a:srgbClr val="FF0000"/>
                </a:solidFill>
                <a:latin typeface="Calibri"/>
                <a:cs typeface="Calibri"/>
              </a:rPr>
              <a:t>Functions</a:t>
            </a:r>
            <a:endParaRPr sz="4000" dirty="0">
              <a:latin typeface="Calibri"/>
              <a:cs typeface="Calibri"/>
            </a:endParaRPr>
          </a:p>
          <a:p>
            <a:pPr marL="524510" indent="-512445">
              <a:lnSpc>
                <a:spcPct val="100000"/>
              </a:lnSpc>
              <a:spcBef>
                <a:spcPts val="20"/>
              </a:spcBef>
              <a:buFont typeface="Wingdings"/>
              <a:buChar char=""/>
              <a:tabLst>
                <a:tab pos="525145" algn="l"/>
              </a:tabLst>
            </a:pPr>
            <a:r>
              <a:rPr sz="3600" spc="-5" dirty="0">
                <a:latin typeface="Calibri"/>
                <a:cs typeface="Calibri"/>
              </a:rPr>
              <a:t>Springs</a:t>
            </a:r>
            <a:r>
              <a:rPr sz="3600" spc="-20" dirty="0">
                <a:latin typeface="Calibri"/>
                <a:cs typeface="Calibri"/>
              </a:rPr>
              <a:t> are </a:t>
            </a:r>
            <a:r>
              <a:rPr sz="3600" dirty="0">
                <a:latin typeface="Calibri"/>
                <a:cs typeface="Calibri"/>
              </a:rPr>
              <a:t>used</a:t>
            </a:r>
            <a:r>
              <a:rPr sz="3600" spc="-15" dirty="0">
                <a:latin typeface="Calibri"/>
                <a:cs typeface="Calibri"/>
              </a:rPr>
              <a:t> </a:t>
            </a:r>
            <a:r>
              <a:rPr sz="3600" spc="-20" dirty="0">
                <a:latin typeface="Calibri"/>
                <a:cs typeface="Calibri"/>
              </a:rPr>
              <a:t>to</a:t>
            </a:r>
            <a:r>
              <a:rPr sz="3600" spc="-35" dirty="0">
                <a:latin typeface="Calibri"/>
                <a:cs typeface="Calibri"/>
              </a:rPr>
              <a:t> </a:t>
            </a:r>
            <a:r>
              <a:rPr sz="3600" spc="-10" dirty="0">
                <a:latin typeface="Calibri"/>
                <a:cs typeface="Calibri"/>
              </a:rPr>
              <a:t>Absorbs Shocks</a:t>
            </a:r>
            <a:r>
              <a:rPr sz="3600" spc="-5" dirty="0">
                <a:latin typeface="Calibri"/>
                <a:cs typeface="Calibri"/>
              </a:rPr>
              <a:t> </a:t>
            </a:r>
            <a:r>
              <a:rPr sz="3600" dirty="0">
                <a:latin typeface="Calibri"/>
                <a:cs typeface="Calibri"/>
              </a:rPr>
              <a:t>and</a:t>
            </a:r>
            <a:r>
              <a:rPr sz="3600" spc="-25" dirty="0">
                <a:latin typeface="Calibri"/>
                <a:cs typeface="Calibri"/>
              </a:rPr>
              <a:t> </a:t>
            </a:r>
            <a:r>
              <a:rPr sz="3600" spc="-15" dirty="0">
                <a:latin typeface="Calibri"/>
                <a:cs typeface="Calibri"/>
              </a:rPr>
              <a:t>vibrations</a:t>
            </a:r>
            <a:endParaRPr sz="3600" dirty="0">
              <a:latin typeface="Calibri"/>
              <a:cs typeface="Calibri"/>
            </a:endParaRPr>
          </a:p>
          <a:p>
            <a:pPr marL="524510" indent="-512445">
              <a:lnSpc>
                <a:spcPct val="100000"/>
              </a:lnSpc>
              <a:buFont typeface="Wingdings"/>
              <a:buChar char=""/>
              <a:tabLst>
                <a:tab pos="525145" algn="l"/>
              </a:tabLst>
            </a:pPr>
            <a:r>
              <a:rPr sz="3600" spc="-5" dirty="0">
                <a:latin typeface="Calibri"/>
                <a:cs typeface="Calibri"/>
              </a:rPr>
              <a:t>Springs</a:t>
            </a:r>
            <a:r>
              <a:rPr sz="3600" spc="-35" dirty="0">
                <a:latin typeface="Calibri"/>
                <a:cs typeface="Calibri"/>
              </a:rPr>
              <a:t> </a:t>
            </a:r>
            <a:r>
              <a:rPr sz="3600" spc="-20" dirty="0">
                <a:latin typeface="Calibri"/>
                <a:cs typeface="Calibri"/>
              </a:rPr>
              <a:t>are</a:t>
            </a:r>
            <a:r>
              <a:rPr sz="3600" spc="-25" dirty="0">
                <a:latin typeface="Calibri"/>
                <a:cs typeface="Calibri"/>
              </a:rPr>
              <a:t> </a:t>
            </a:r>
            <a:r>
              <a:rPr sz="3600" dirty="0">
                <a:latin typeface="Calibri"/>
                <a:cs typeface="Calibri"/>
              </a:rPr>
              <a:t>used</a:t>
            </a:r>
            <a:r>
              <a:rPr sz="3600" spc="-20" dirty="0">
                <a:latin typeface="Calibri"/>
                <a:cs typeface="Calibri"/>
              </a:rPr>
              <a:t> </a:t>
            </a:r>
            <a:r>
              <a:rPr sz="3600" spc="-15" dirty="0">
                <a:latin typeface="Calibri"/>
                <a:cs typeface="Calibri"/>
              </a:rPr>
              <a:t>to</a:t>
            </a:r>
            <a:r>
              <a:rPr sz="3600" spc="-35" dirty="0">
                <a:latin typeface="Calibri"/>
                <a:cs typeface="Calibri"/>
              </a:rPr>
              <a:t> </a:t>
            </a:r>
            <a:r>
              <a:rPr sz="3600" spc="-20" dirty="0">
                <a:latin typeface="Calibri"/>
                <a:cs typeface="Calibri"/>
              </a:rPr>
              <a:t>Store</a:t>
            </a:r>
            <a:r>
              <a:rPr sz="3600" spc="-25" dirty="0">
                <a:latin typeface="Calibri"/>
                <a:cs typeface="Calibri"/>
              </a:rPr>
              <a:t> </a:t>
            </a:r>
            <a:r>
              <a:rPr sz="3600" spc="-10" dirty="0">
                <a:latin typeface="Calibri"/>
                <a:cs typeface="Calibri"/>
              </a:rPr>
              <a:t>energy</a:t>
            </a:r>
            <a:endParaRPr sz="3600" dirty="0">
              <a:latin typeface="Calibri"/>
              <a:cs typeface="Calibri"/>
            </a:endParaRPr>
          </a:p>
          <a:p>
            <a:pPr marL="524510" indent="-512445">
              <a:lnSpc>
                <a:spcPct val="100000"/>
              </a:lnSpc>
              <a:buFont typeface="Wingdings"/>
              <a:buChar char=""/>
              <a:tabLst>
                <a:tab pos="525145" algn="l"/>
              </a:tabLst>
            </a:pPr>
            <a:r>
              <a:rPr sz="3600" spc="-5" dirty="0">
                <a:latin typeface="Calibri"/>
                <a:cs typeface="Calibri"/>
              </a:rPr>
              <a:t>Springs</a:t>
            </a:r>
            <a:r>
              <a:rPr sz="3600" spc="-25" dirty="0">
                <a:latin typeface="Calibri"/>
                <a:cs typeface="Calibri"/>
              </a:rPr>
              <a:t> </a:t>
            </a:r>
            <a:r>
              <a:rPr sz="3600" spc="-20" dirty="0">
                <a:latin typeface="Calibri"/>
                <a:cs typeface="Calibri"/>
              </a:rPr>
              <a:t>are </a:t>
            </a:r>
            <a:r>
              <a:rPr sz="3600" dirty="0">
                <a:latin typeface="Calibri"/>
                <a:cs typeface="Calibri"/>
              </a:rPr>
              <a:t>used</a:t>
            </a:r>
            <a:r>
              <a:rPr sz="3600" spc="-20" dirty="0">
                <a:latin typeface="Calibri"/>
                <a:cs typeface="Calibri"/>
              </a:rPr>
              <a:t> to</a:t>
            </a:r>
            <a:r>
              <a:rPr sz="3600" spc="-35" dirty="0">
                <a:latin typeface="Calibri"/>
                <a:cs typeface="Calibri"/>
              </a:rPr>
              <a:t> </a:t>
            </a:r>
            <a:r>
              <a:rPr sz="3600" spc="-10" dirty="0">
                <a:latin typeface="Calibri"/>
                <a:cs typeface="Calibri"/>
              </a:rPr>
              <a:t>Measure</a:t>
            </a:r>
            <a:r>
              <a:rPr sz="3600" spc="-25" dirty="0">
                <a:latin typeface="Calibri"/>
                <a:cs typeface="Calibri"/>
              </a:rPr>
              <a:t> forces</a:t>
            </a:r>
            <a:endParaRPr sz="3600" dirty="0">
              <a:latin typeface="Calibri"/>
              <a:cs typeface="Calibri"/>
            </a:endParaRPr>
          </a:p>
          <a:p>
            <a:pPr marL="524510" indent="-512445">
              <a:lnSpc>
                <a:spcPct val="100000"/>
              </a:lnSpc>
              <a:buFont typeface="Wingdings"/>
              <a:buChar char=""/>
              <a:tabLst>
                <a:tab pos="525145" algn="l"/>
              </a:tabLst>
            </a:pPr>
            <a:r>
              <a:rPr sz="3600" spc="-5" dirty="0">
                <a:latin typeface="Calibri"/>
                <a:cs typeface="Calibri"/>
              </a:rPr>
              <a:t>Springs</a:t>
            </a:r>
            <a:r>
              <a:rPr sz="3600" spc="-20" dirty="0">
                <a:latin typeface="Calibri"/>
                <a:cs typeface="Calibri"/>
              </a:rPr>
              <a:t> are </a:t>
            </a:r>
            <a:r>
              <a:rPr sz="3600" dirty="0">
                <a:latin typeface="Calibri"/>
                <a:cs typeface="Calibri"/>
              </a:rPr>
              <a:t>used</a:t>
            </a:r>
            <a:r>
              <a:rPr sz="3600" spc="-15" dirty="0">
                <a:latin typeface="Calibri"/>
                <a:cs typeface="Calibri"/>
              </a:rPr>
              <a:t> </a:t>
            </a:r>
            <a:r>
              <a:rPr sz="3600" spc="-20" dirty="0">
                <a:latin typeface="Calibri"/>
                <a:cs typeface="Calibri"/>
              </a:rPr>
              <a:t>to</a:t>
            </a:r>
            <a:r>
              <a:rPr sz="3600" spc="-35" dirty="0">
                <a:latin typeface="Calibri"/>
                <a:cs typeface="Calibri"/>
              </a:rPr>
              <a:t> </a:t>
            </a:r>
            <a:r>
              <a:rPr sz="3600" dirty="0">
                <a:latin typeface="Calibri"/>
                <a:cs typeface="Calibri"/>
              </a:rPr>
              <a:t>apply</a:t>
            </a:r>
            <a:r>
              <a:rPr sz="3600" spc="-25" dirty="0">
                <a:latin typeface="Calibri"/>
                <a:cs typeface="Calibri"/>
              </a:rPr>
              <a:t> </a:t>
            </a:r>
            <a:r>
              <a:rPr sz="3600" spc="-30" dirty="0">
                <a:latin typeface="Calibri"/>
                <a:cs typeface="Calibri"/>
              </a:rPr>
              <a:t>force</a:t>
            </a:r>
            <a:r>
              <a:rPr sz="3600" spc="-5" dirty="0">
                <a:latin typeface="Calibri"/>
                <a:cs typeface="Calibri"/>
              </a:rPr>
              <a:t> </a:t>
            </a:r>
            <a:r>
              <a:rPr sz="3600" dirty="0">
                <a:latin typeface="Calibri"/>
                <a:cs typeface="Calibri"/>
              </a:rPr>
              <a:t>and</a:t>
            </a:r>
            <a:r>
              <a:rPr sz="3600" spc="-30" dirty="0">
                <a:latin typeface="Calibri"/>
                <a:cs typeface="Calibri"/>
              </a:rPr>
              <a:t> </a:t>
            </a:r>
            <a:r>
              <a:rPr sz="3600" spc="-20" dirty="0">
                <a:latin typeface="Calibri"/>
                <a:cs typeface="Calibri"/>
              </a:rPr>
              <a:t>control</a:t>
            </a:r>
            <a:r>
              <a:rPr sz="3600" spc="-25" dirty="0">
                <a:latin typeface="Calibri"/>
                <a:cs typeface="Calibri"/>
              </a:rPr>
              <a:t> </a:t>
            </a:r>
            <a:r>
              <a:rPr sz="3600" spc="-5" dirty="0">
                <a:latin typeface="Calibri"/>
                <a:cs typeface="Calibri"/>
              </a:rPr>
              <a:t>motion</a:t>
            </a:r>
            <a:endParaRPr sz="3600" dirty="0">
              <a:latin typeface="Calibri"/>
              <a:cs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0772" y="23571"/>
            <a:ext cx="12463145" cy="1222375"/>
          </a:xfrm>
          <a:prstGeom prst="rect">
            <a:avLst/>
          </a:prstGeom>
        </p:spPr>
        <p:txBody>
          <a:bodyPr vert="horz" wrap="square" lIns="0" tIns="12065" rIns="0" bIns="0" rtlCol="0">
            <a:spAutoFit/>
          </a:bodyPr>
          <a:lstStyle/>
          <a:p>
            <a:pPr marR="69215" algn="ctr">
              <a:lnSpc>
                <a:spcPct val="100000"/>
              </a:lnSpc>
              <a:spcBef>
                <a:spcPts val="95"/>
              </a:spcBef>
            </a:pPr>
            <a:r>
              <a:rPr sz="2500" b="1" spc="-5" dirty="0">
                <a:solidFill>
                  <a:srgbClr val="006FC0"/>
                </a:solidFill>
                <a:latin typeface="Arial"/>
                <a:cs typeface="Arial"/>
              </a:rPr>
              <a:t>IS</a:t>
            </a:r>
            <a:r>
              <a:rPr sz="2500" b="1" spc="-15" dirty="0">
                <a:solidFill>
                  <a:srgbClr val="006FC0"/>
                </a:solidFill>
                <a:latin typeface="Arial"/>
                <a:cs typeface="Arial"/>
              </a:rPr>
              <a:t> </a:t>
            </a:r>
            <a:r>
              <a:rPr sz="2500" b="1" spc="-5" dirty="0">
                <a:solidFill>
                  <a:srgbClr val="006FC0"/>
                </a:solidFill>
                <a:latin typeface="Arial"/>
                <a:cs typeface="Arial"/>
              </a:rPr>
              <a:t>18590:</a:t>
            </a:r>
            <a:r>
              <a:rPr sz="2500" b="1" spc="-25" dirty="0">
                <a:solidFill>
                  <a:srgbClr val="006FC0"/>
                </a:solidFill>
                <a:latin typeface="Arial"/>
                <a:cs typeface="Arial"/>
              </a:rPr>
              <a:t> </a:t>
            </a:r>
            <a:r>
              <a:rPr sz="2500" b="1" dirty="0">
                <a:solidFill>
                  <a:srgbClr val="006FC0"/>
                </a:solidFill>
                <a:latin typeface="Arial"/>
                <a:cs typeface="Arial"/>
              </a:rPr>
              <a:t>2024</a:t>
            </a:r>
            <a:endParaRPr sz="2500">
              <a:latin typeface="Arial"/>
              <a:cs typeface="Arial"/>
            </a:endParaRPr>
          </a:p>
          <a:p>
            <a:pPr algn="ctr">
              <a:lnSpc>
                <a:spcPct val="100000"/>
              </a:lnSpc>
              <a:spcBef>
                <a:spcPts val="5"/>
              </a:spcBef>
            </a:pPr>
            <a:r>
              <a:rPr sz="2500" b="1" spc="-10" dirty="0">
                <a:solidFill>
                  <a:srgbClr val="006FC0"/>
                </a:solidFill>
                <a:latin typeface="Arial"/>
                <a:cs typeface="Arial"/>
              </a:rPr>
              <a:t>ELECTRIC</a:t>
            </a:r>
            <a:r>
              <a:rPr sz="2500" b="1" spc="30" dirty="0">
                <a:solidFill>
                  <a:srgbClr val="006FC0"/>
                </a:solidFill>
                <a:latin typeface="Arial"/>
                <a:cs typeface="Arial"/>
              </a:rPr>
              <a:t> </a:t>
            </a:r>
            <a:r>
              <a:rPr sz="2500" b="1" spc="-10" dirty="0">
                <a:solidFill>
                  <a:srgbClr val="006FC0"/>
                </a:solidFill>
                <a:latin typeface="Arial"/>
                <a:cs typeface="Arial"/>
              </a:rPr>
              <a:t>POWER</a:t>
            </a:r>
            <a:r>
              <a:rPr sz="2500" b="1" spc="35" dirty="0">
                <a:solidFill>
                  <a:srgbClr val="006FC0"/>
                </a:solidFill>
                <a:latin typeface="Arial"/>
                <a:cs typeface="Arial"/>
              </a:rPr>
              <a:t> </a:t>
            </a:r>
            <a:r>
              <a:rPr sz="2500" b="1" spc="-30" dirty="0">
                <a:solidFill>
                  <a:srgbClr val="006FC0"/>
                </a:solidFill>
                <a:latin typeface="Arial"/>
                <a:cs typeface="Arial"/>
              </a:rPr>
              <a:t>TRAIN</a:t>
            </a:r>
            <a:r>
              <a:rPr sz="2500" b="1" spc="130" dirty="0">
                <a:solidFill>
                  <a:srgbClr val="006FC0"/>
                </a:solidFill>
                <a:latin typeface="Arial"/>
                <a:cs typeface="Arial"/>
              </a:rPr>
              <a:t> </a:t>
            </a:r>
            <a:r>
              <a:rPr sz="2500" b="1" spc="-5" dirty="0">
                <a:solidFill>
                  <a:srgbClr val="006FC0"/>
                </a:solidFill>
                <a:latin typeface="Arial"/>
                <a:cs typeface="Arial"/>
              </a:rPr>
              <a:t>OF</a:t>
            </a:r>
            <a:r>
              <a:rPr sz="2500" b="1" spc="20" dirty="0">
                <a:solidFill>
                  <a:srgbClr val="006FC0"/>
                </a:solidFill>
                <a:latin typeface="Arial"/>
                <a:cs typeface="Arial"/>
              </a:rPr>
              <a:t> </a:t>
            </a:r>
            <a:r>
              <a:rPr sz="2500" b="1" spc="-5" dirty="0">
                <a:solidFill>
                  <a:srgbClr val="006FC0"/>
                </a:solidFill>
                <a:latin typeface="Arial"/>
                <a:cs typeface="Arial"/>
              </a:rPr>
              <a:t>L</a:t>
            </a:r>
            <a:r>
              <a:rPr sz="2500" b="1" spc="-30" dirty="0">
                <a:solidFill>
                  <a:srgbClr val="006FC0"/>
                </a:solidFill>
                <a:latin typeface="Arial"/>
                <a:cs typeface="Arial"/>
              </a:rPr>
              <a:t> </a:t>
            </a:r>
            <a:r>
              <a:rPr sz="2500" b="1" spc="-55" dirty="0">
                <a:solidFill>
                  <a:srgbClr val="006FC0"/>
                </a:solidFill>
                <a:latin typeface="Arial"/>
                <a:cs typeface="Arial"/>
              </a:rPr>
              <a:t>CATEGORY</a:t>
            </a:r>
            <a:r>
              <a:rPr sz="2500" b="1" spc="75" dirty="0">
                <a:solidFill>
                  <a:srgbClr val="006FC0"/>
                </a:solidFill>
                <a:latin typeface="Arial"/>
                <a:cs typeface="Arial"/>
              </a:rPr>
              <a:t> </a:t>
            </a:r>
            <a:r>
              <a:rPr sz="2500" b="1" spc="-10" dirty="0">
                <a:solidFill>
                  <a:srgbClr val="006FC0"/>
                </a:solidFill>
                <a:latin typeface="Arial"/>
                <a:cs typeface="Arial"/>
              </a:rPr>
              <a:t>VEHICLES</a:t>
            </a:r>
            <a:r>
              <a:rPr sz="2500" b="1" spc="25" dirty="0">
                <a:solidFill>
                  <a:srgbClr val="006FC0"/>
                </a:solidFill>
                <a:latin typeface="Arial"/>
                <a:cs typeface="Arial"/>
              </a:rPr>
              <a:t> </a:t>
            </a:r>
            <a:r>
              <a:rPr sz="2500" b="1" spc="-10" dirty="0">
                <a:solidFill>
                  <a:srgbClr val="006FC0"/>
                </a:solidFill>
                <a:latin typeface="Arial"/>
                <a:cs typeface="Arial"/>
              </a:rPr>
              <a:t>SPECIFIC</a:t>
            </a:r>
            <a:r>
              <a:rPr sz="2500" b="1" spc="30" dirty="0">
                <a:solidFill>
                  <a:srgbClr val="006FC0"/>
                </a:solidFill>
                <a:latin typeface="Arial"/>
                <a:cs typeface="Arial"/>
              </a:rPr>
              <a:t> </a:t>
            </a:r>
            <a:r>
              <a:rPr sz="2500" b="1" spc="-10" dirty="0">
                <a:solidFill>
                  <a:srgbClr val="006FC0"/>
                </a:solidFill>
                <a:latin typeface="Arial"/>
                <a:cs typeface="Arial"/>
              </a:rPr>
              <a:t>REQUIREMENTS</a:t>
            </a:r>
            <a:endParaRPr sz="2500">
              <a:latin typeface="Arial"/>
              <a:cs typeface="Arial"/>
            </a:endParaRPr>
          </a:p>
          <a:p>
            <a:pPr marL="5414645">
              <a:lnSpc>
                <a:spcPct val="100000"/>
              </a:lnSpc>
              <a:spcBef>
                <a:spcPts val="55"/>
              </a:spcBef>
            </a:pPr>
            <a:r>
              <a:rPr sz="2800" b="1" spc="5" dirty="0">
                <a:solidFill>
                  <a:srgbClr val="C00000"/>
                </a:solidFill>
                <a:latin typeface="Times New Roman"/>
                <a:cs typeface="Times New Roman"/>
              </a:rPr>
              <a:t>2.</a:t>
            </a:r>
            <a:r>
              <a:rPr sz="2800" b="1" spc="-40" dirty="0">
                <a:solidFill>
                  <a:srgbClr val="C00000"/>
                </a:solidFill>
                <a:latin typeface="Times New Roman"/>
                <a:cs typeface="Times New Roman"/>
              </a:rPr>
              <a:t> </a:t>
            </a:r>
            <a:r>
              <a:rPr sz="2800" b="1" dirty="0">
                <a:solidFill>
                  <a:srgbClr val="C00000"/>
                </a:solidFill>
                <a:latin typeface="Times New Roman"/>
                <a:cs typeface="Times New Roman"/>
              </a:rPr>
              <a:t>Performance</a:t>
            </a:r>
            <a:r>
              <a:rPr sz="2800" b="1" spc="-75" dirty="0">
                <a:solidFill>
                  <a:srgbClr val="C00000"/>
                </a:solidFill>
                <a:latin typeface="Times New Roman"/>
                <a:cs typeface="Times New Roman"/>
              </a:rPr>
              <a:t> </a:t>
            </a:r>
            <a:r>
              <a:rPr sz="2800" b="1" dirty="0">
                <a:solidFill>
                  <a:srgbClr val="C00000"/>
                </a:solidFill>
                <a:latin typeface="Times New Roman"/>
                <a:cs typeface="Times New Roman"/>
              </a:rPr>
              <a:t>Requirements</a:t>
            </a:r>
            <a:endParaRPr sz="2800">
              <a:latin typeface="Times New Roman"/>
              <a:cs typeface="Times New Roman"/>
            </a:endParaRPr>
          </a:p>
        </p:txBody>
      </p:sp>
      <p:sp>
        <p:nvSpPr>
          <p:cNvPr id="3" name="object 3"/>
          <p:cNvSpPr txBox="1"/>
          <p:nvPr/>
        </p:nvSpPr>
        <p:spPr>
          <a:xfrm>
            <a:off x="6352794" y="1333882"/>
            <a:ext cx="7570470" cy="677545"/>
          </a:xfrm>
          <a:prstGeom prst="rect">
            <a:avLst/>
          </a:prstGeom>
        </p:spPr>
        <p:txBody>
          <a:bodyPr vert="horz" wrap="square" lIns="0" tIns="33655" rIns="0" bIns="0" rtlCol="0">
            <a:spAutoFit/>
          </a:bodyPr>
          <a:lstStyle/>
          <a:p>
            <a:pPr marL="356870" indent="-344805">
              <a:lnSpc>
                <a:spcPct val="100000"/>
              </a:lnSpc>
              <a:spcBef>
                <a:spcPts val="265"/>
              </a:spcBef>
              <a:buSzPct val="50000"/>
              <a:buFont typeface="Symbol"/>
              <a:buChar char=""/>
              <a:tabLst>
                <a:tab pos="356870" algn="l"/>
                <a:tab pos="357505" algn="l"/>
              </a:tabLst>
            </a:pPr>
            <a:r>
              <a:rPr sz="2000" b="1" dirty="0">
                <a:latin typeface="Times New Roman"/>
                <a:cs typeface="Times New Roman"/>
              </a:rPr>
              <a:t>Power</a:t>
            </a:r>
            <a:r>
              <a:rPr sz="2000" b="1" spc="-10" dirty="0">
                <a:latin typeface="Times New Roman"/>
                <a:cs typeface="Times New Roman"/>
              </a:rPr>
              <a:t> </a:t>
            </a:r>
            <a:r>
              <a:rPr sz="2000" b="1" spc="-5" dirty="0">
                <a:latin typeface="Times New Roman"/>
                <a:cs typeface="Times New Roman"/>
              </a:rPr>
              <a:t>Output</a:t>
            </a:r>
            <a:r>
              <a:rPr sz="2000" spc="-5" dirty="0">
                <a:latin typeface="Times New Roman"/>
                <a:cs typeface="Times New Roman"/>
              </a:rPr>
              <a:t>:</a:t>
            </a:r>
            <a:r>
              <a:rPr sz="2000" dirty="0">
                <a:latin typeface="Times New Roman"/>
                <a:cs typeface="Times New Roman"/>
              </a:rPr>
              <a:t> </a:t>
            </a:r>
            <a:r>
              <a:rPr sz="2000" spc="-15" dirty="0">
                <a:latin typeface="Times New Roman"/>
                <a:cs typeface="Times New Roman"/>
              </a:rPr>
              <a:t>Minimum</a:t>
            </a:r>
            <a:r>
              <a:rPr sz="2000" spc="65" dirty="0">
                <a:latin typeface="Times New Roman"/>
                <a:cs typeface="Times New Roman"/>
              </a:rPr>
              <a:t> </a:t>
            </a:r>
            <a:r>
              <a:rPr sz="2000" spc="-10" dirty="0">
                <a:latin typeface="Times New Roman"/>
                <a:cs typeface="Times New Roman"/>
              </a:rPr>
              <a:t>and</a:t>
            </a:r>
            <a:r>
              <a:rPr sz="2000" spc="15" dirty="0">
                <a:latin typeface="Times New Roman"/>
                <a:cs typeface="Times New Roman"/>
              </a:rPr>
              <a:t> </a:t>
            </a:r>
            <a:r>
              <a:rPr sz="2000" spc="-20" dirty="0">
                <a:latin typeface="Times New Roman"/>
                <a:cs typeface="Times New Roman"/>
              </a:rPr>
              <a:t>maximum</a:t>
            </a:r>
            <a:r>
              <a:rPr sz="2000" spc="85" dirty="0">
                <a:latin typeface="Times New Roman"/>
                <a:cs typeface="Times New Roman"/>
              </a:rPr>
              <a:t> </a:t>
            </a:r>
            <a:r>
              <a:rPr sz="2000" spc="-15" dirty="0">
                <a:latin typeface="Times New Roman"/>
                <a:cs typeface="Times New Roman"/>
              </a:rPr>
              <a:t>power</a:t>
            </a:r>
            <a:r>
              <a:rPr sz="2000" spc="45" dirty="0">
                <a:latin typeface="Times New Roman"/>
                <a:cs typeface="Times New Roman"/>
              </a:rPr>
              <a:t> </a:t>
            </a:r>
            <a:r>
              <a:rPr sz="2000" spc="-10" dirty="0">
                <a:latin typeface="Times New Roman"/>
                <a:cs typeface="Times New Roman"/>
              </a:rPr>
              <a:t>ratings</a:t>
            </a:r>
            <a:r>
              <a:rPr sz="2000" spc="20" dirty="0">
                <a:latin typeface="Times New Roman"/>
                <a:cs typeface="Times New Roman"/>
              </a:rPr>
              <a:t> </a:t>
            </a:r>
            <a:r>
              <a:rPr sz="2000" spc="-10" dirty="0">
                <a:latin typeface="Times New Roman"/>
                <a:cs typeface="Times New Roman"/>
              </a:rPr>
              <a:t>for the</a:t>
            </a:r>
            <a:r>
              <a:rPr sz="2000" spc="40" dirty="0">
                <a:latin typeface="Times New Roman"/>
                <a:cs typeface="Times New Roman"/>
              </a:rPr>
              <a:t> </a:t>
            </a:r>
            <a:r>
              <a:rPr sz="2000" spc="-5" dirty="0">
                <a:latin typeface="Times New Roman"/>
                <a:cs typeface="Times New Roman"/>
              </a:rPr>
              <a:t>electric</a:t>
            </a:r>
            <a:endParaRPr sz="2000">
              <a:latin typeface="Times New Roman"/>
              <a:cs typeface="Times New Roman"/>
            </a:endParaRPr>
          </a:p>
          <a:p>
            <a:pPr marL="356870">
              <a:lnSpc>
                <a:spcPct val="100000"/>
              </a:lnSpc>
              <a:spcBef>
                <a:spcPts val="170"/>
              </a:spcBef>
            </a:pPr>
            <a:r>
              <a:rPr sz="2000" spc="-10" dirty="0">
                <a:latin typeface="Times New Roman"/>
                <a:cs typeface="Times New Roman"/>
              </a:rPr>
              <a:t>motor(s).</a:t>
            </a:r>
            <a:endParaRPr sz="2000">
              <a:latin typeface="Times New Roman"/>
              <a:cs typeface="Times New Roman"/>
            </a:endParaRPr>
          </a:p>
        </p:txBody>
      </p:sp>
      <p:sp>
        <p:nvSpPr>
          <p:cNvPr id="4" name="object 4"/>
          <p:cNvSpPr txBox="1"/>
          <p:nvPr/>
        </p:nvSpPr>
        <p:spPr>
          <a:xfrm>
            <a:off x="6352794" y="2089835"/>
            <a:ext cx="7306945" cy="678180"/>
          </a:xfrm>
          <a:prstGeom prst="rect">
            <a:avLst/>
          </a:prstGeom>
        </p:spPr>
        <p:txBody>
          <a:bodyPr vert="horz" wrap="square" lIns="0" tIns="12700" rIns="0" bIns="0" rtlCol="0">
            <a:spAutoFit/>
          </a:bodyPr>
          <a:lstStyle/>
          <a:p>
            <a:pPr marL="356870" marR="5080" indent="-344805">
              <a:lnSpc>
                <a:spcPct val="107000"/>
              </a:lnSpc>
              <a:spcBef>
                <a:spcPts val="100"/>
              </a:spcBef>
              <a:buSzPct val="50000"/>
              <a:buFont typeface="Symbol"/>
              <a:buChar char=""/>
              <a:tabLst>
                <a:tab pos="356870" algn="l"/>
                <a:tab pos="357505" algn="l"/>
              </a:tabLst>
            </a:pPr>
            <a:r>
              <a:rPr sz="2000" b="1" spc="-5" dirty="0">
                <a:latin typeface="Times New Roman"/>
                <a:cs typeface="Times New Roman"/>
              </a:rPr>
              <a:t>Efficiency</a:t>
            </a:r>
            <a:r>
              <a:rPr sz="2000" spc="-5" dirty="0">
                <a:latin typeface="Times New Roman"/>
                <a:cs typeface="Times New Roman"/>
              </a:rPr>
              <a:t>:</a:t>
            </a:r>
            <a:r>
              <a:rPr sz="2000" spc="-20" dirty="0">
                <a:latin typeface="Times New Roman"/>
                <a:cs typeface="Times New Roman"/>
              </a:rPr>
              <a:t> </a:t>
            </a:r>
            <a:r>
              <a:rPr sz="2000" spc="-5" dirty="0">
                <a:latin typeface="Times New Roman"/>
                <a:cs typeface="Times New Roman"/>
              </a:rPr>
              <a:t>Standards</a:t>
            </a:r>
            <a:r>
              <a:rPr sz="2000" spc="5" dirty="0">
                <a:latin typeface="Times New Roman"/>
                <a:cs typeface="Times New Roman"/>
              </a:rPr>
              <a:t> </a:t>
            </a:r>
            <a:r>
              <a:rPr sz="2000" spc="-10" dirty="0">
                <a:latin typeface="Times New Roman"/>
                <a:cs typeface="Times New Roman"/>
              </a:rPr>
              <a:t>for</a:t>
            </a:r>
            <a:r>
              <a:rPr sz="2000" spc="10" dirty="0">
                <a:latin typeface="Times New Roman"/>
                <a:cs typeface="Times New Roman"/>
              </a:rPr>
              <a:t> </a:t>
            </a:r>
            <a:r>
              <a:rPr sz="2000" spc="-10" dirty="0">
                <a:latin typeface="Times New Roman"/>
                <a:cs typeface="Times New Roman"/>
              </a:rPr>
              <a:t>the</a:t>
            </a:r>
            <a:r>
              <a:rPr sz="2000" spc="40" dirty="0">
                <a:latin typeface="Times New Roman"/>
                <a:cs typeface="Times New Roman"/>
              </a:rPr>
              <a:t> </a:t>
            </a:r>
            <a:r>
              <a:rPr sz="2000" spc="-5" dirty="0">
                <a:latin typeface="Times New Roman"/>
                <a:cs typeface="Times New Roman"/>
              </a:rPr>
              <a:t>overall</a:t>
            </a:r>
            <a:r>
              <a:rPr sz="2000" spc="-10" dirty="0">
                <a:latin typeface="Times New Roman"/>
                <a:cs typeface="Times New Roman"/>
              </a:rPr>
              <a:t> efficiency</a:t>
            </a:r>
            <a:r>
              <a:rPr sz="2000" spc="50" dirty="0">
                <a:latin typeface="Times New Roman"/>
                <a:cs typeface="Times New Roman"/>
              </a:rPr>
              <a:t> </a:t>
            </a:r>
            <a:r>
              <a:rPr sz="2000" dirty="0">
                <a:latin typeface="Times New Roman"/>
                <a:cs typeface="Times New Roman"/>
              </a:rPr>
              <a:t>of</a:t>
            </a:r>
            <a:r>
              <a:rPr sz="2000" spc="-10" dirty="0">
                <a:latin typeface="Times New Roman"/>
                <a:cs typeface="Times New Roman"/>
              </a:rPr>
              <a:t> the</a:t>
            </a:r>
            <a:r>
              <a:rPr sz="2000" spc="40" dirty="0">
                <a:latin typeface="Times New Roman"/>
                <a:cs typeface="Times New Roman"/>
              </a:rPr>
              <a:t> </a:t>
            </a:r>
            <a:r>
              <a:rPr sz="2000" spc="-5" dirty="0">
                <a:latin typeface="Times New Roman"/>
                <a:cs typeface="Times New Roman"/>
              </a:rPr>
              <a:t>electric</a:t>
            </a:r>
            <a:r>
              <a:rPr sz="2000" spc="-10" dirty="0">
                <a:latin typeface="Times New Roman"/>
                <a:cs typeface="Times New Roman"/>
              </a:rPr>
              <a:t> </a:t>
            </a:r>
            <a:r>
              <a:rPr sz="2000" spc="-15" dirty="0">
                <a:latin typeface="Times New Roman"/>
                <a:cs typeface="Times New Roman"/>
              </a:rPr>
              <a:t>power </a:t>
            </a:r>
            <a:r>
              <a:rPr sz="2000" spc="-484" dirty="0">
                <a:latin typeface="Times New Roman"/>
                <a:cs typeface="Times New Roman"/>
              </a:rPr>
              <a:t> </a:t>
            </a:r>
            <a:r>
              <a:rPr sz="2000" spc="-5" dirty="0">
                <a:latin typeface="Times New Roman"/>
                <a:cs typeface="Times New Roman"/>
              </a:rPr>
              <a:t>train,</a:t>
            </a:r>
            <a:r>
              <a:rPr sz="2000" spc="5" dirty="0">
                <a:latin typeface="Times New Roman"/>
                <a:cs typeface="Times New Roman"/>
              </a:rPr>
              <a:t> </a:t>
            </a:r>
            <a:r>
              <a:rPr sz="2000" spc="-10" dirty="0">
                <a:latin typeface="Times New Roman"/>
                <a:cs typeface="Times New Roman"/>
              </a:rPr>
              <a:t>including</a:t>
            </a:r>
            <a:r>
              <a:rPr sz="2000" spc="35" dirty="0">
                <a:latin typeface="Times New Roman"/>
                <a:cs typeface="Times New Roman"/>
              </a:rPr>
              <a:t> </a:t>
            </a:r>
            <a:r>
              <a:rPr sz="2000" spc="-10" dirty="0">
                <a:latin typeface="Times New Roman"/>
                <a:cs typeface="Times New Roman"/>
              </a:rPr>
              <a:t>motor</a:t>
            </a:r>
            <a:r>
              <a:rPr sz="2000" spc="5" dirty="0">
                <a:latin typeface="Times New Roman"/>
                <a:cs typeface="Times New Roman"/>
              </a:rPr>
              <a:t> </a:t>
            </a:r>
            <a:r>
              <a:rPr sz="2000" spc="-10" dirty="0">
                <a:latin typeface="Times New Roman"/>
                <a:cs typeface="Times New Roman"/>
              </a:rPr>
              <a:t>and</a:t>
            </a:r>
            <a:r>
              <a:rPr sz="2000" spc="10" dirty="0">
                <a:latin typeface="Times New Roman"/>
                <a:cs typeface="Times New Roman"/>
              </a:rPr>
              <a:t> </a:t>
            </a:r>
            <a:r>
              <a:rPr sz="2000" spc="-5" dirty="0">
                <a:latin typeface="Times New Roman"/>
                <a:cs typeface="Times New Roman"/>
              </a:rPr>
              <a:t>battery</a:t>
            </a:r>
            <a:r>
              <a:rPr sz="2000" spc="-10" dirty="0">
                <a:latin typeface="Times New Roman"/>
                <a:cs typeface="Times New Roman"/>
              </a:rPr>
              <a:t> </a:t>
            </a:r>
            <a:r>
              <a:rPr sz="2000" spc="-15" dirty="0">
                <a:latin typeface="Times New Roman"/>
                <a:cs typeface="Times New Roman"/>
              </a:rPr>
              <a:t>efficiency.</a:t>
            </a:r>
            <a:endParaRPr sz="2000">
              <a:latin typeface="Times New Roman"/>
              <a:cs typeface="Times New Roman"/>
            </a:endParaRPr>
          </a:p>
        </p:txBody>
      </p:sp>
      <p:sp>
        <p:nvSpPr>
          <p:cNvPr id="5" name="object 5"/>
          <p:cNvSpPr txBox="1"/>
          <p:nvPr/>
        </p:nvSpPr>
        <p:spPr>
          <a:xfrm>
            <a:off x="6352794" y="2842945"/>
            <a:ext cx="7300595" cy="678180"/>
          </a:xfrm>
          <a:prstGeom prst="rect">
            <a:avLst/>
          </a:prstGeom>
        </p:spPr>
        <p:txBody>
          <a:bodyPr vert="horz" wrap="square" lIns="0" tIns="12700" rIns="0" bIns="0" rtlCol="0">
            <a:spAutoFit/>
          </a:bodyPr>
          <a:lstStyle/>
          <a:p>
            <a:pPr marL="356870" marR="5080" indent="-344805">
              <a:lnSpc>
                <a:spcPct val="107000"/>
              </a:lnSpc>
              <a:spcBef>
                <a:spcPts val="100"/>
              </a:spcBef>
              <a:buSzPct val="50000"/>
              <a:buFont typeface="Symbol"/>
              <a:buChar char=""/>
              <a:tabLst>
                <a:tab pos="356870" algn="l"/>
                <a:tab pos="357505" algn="l"/>
              </a:tabLst>
            </a:pPr>
            <a:r>
              <a:rPr sz="2000" b="1" dirty="0">
                <a:latin typeface="Times New Roman"/>
                <a:cs typeface="Times New Roman"/>
              </a:rPr>
              <a:t>Range</a:t>
            </a:r>
            <a:r>
              <a:rPr sz="2000" dirty="0">
                <a:latin typeface="Times New Roman"/>
                <a:cs typeface="Times New Roman"/>
              </a:rPr>
              <a:t>:</a:t>
            </a:r>
            <a:r>
              <a:rPr sz="2000" spc="-5" dirty="0">
                <a:latin typeface="Times New Roman"/>
                <a:cs typeface="Times New Roman"/>
              </a:rPr>
              <a:t> </a:t>
            </a:r>
            <a:r>
              <a:rPr sz="2000" spc="-10" dirty="0">
                <a:latin typeface="Times New Roman"/>
                <a:cs typeface="Times New Roman"/>
              </a:rPr>
              <a:t>Requirements</a:t>
            </a:r>
            <a:r>
              <a:rPr sz="2000" spc="65" dirty="0">
                <a:latin typeface="Times New Roman"/>
                <a:cs typeface="Times New Roman"/>
              </a:rPr>
              <a:t> </a:t>
            </a:r>
            <a:r>
              <a:rPr sz="2000" spc="-10" dirty="0">
                <a:latin typeface="Times New Roman"/>
                <a:cs typeface="Times New Roman"/>
              </a:rPr>
              <a:t>for the</a:t>
            </a:r>
            <a:r>
              <a:rPr sz="2000" spc="30" dirty="0">
                <a:latin typeface="Times New Roman"/>
                <a:cs typeface="Times New Roman"/>
              </a:rPr>
              <a:t> </a:t>
            </a:r>
            <a:r>
              <a:rPr sz="2000" spc="-20" dirty="0">
                <a:latin typeface="Times New Roman"/>
                <a:cs typeface="Times New Roman"/>
              </a:rPr>
              <a:t>minimum</a:t>
            </a:r>
            <a:r>
              <a:rPr sz="2000" spc="80" dirty="0">
                <a:latin typeface="Times New Roman"/>
                <a:cs typeface="Times New Roman"/>
              </a:rPr>
              <a:t> </a:t>
            </a:r>
            <a:r>
              <a:rPr sz="2000" spc="-5" dirty="0">
                <a:latin typeface="Times New Roman"/>
                <a:cs typeface="Times New Roman"/>
              </a:rPr>
              <a:t>distance</a:t>
            </a:r>
            <a:r>
              <a:rPr sz="2000" spc="10" dirty="0">
                <a:latin typeface="Times New Roman"/>
                <a:cs typeface="Times New Roman"/>
              </a:rPr>
              <a:t> </a:t>
            </a:r>
            <a:r>
              <a:rPr sz="2000" spc="-10" dirty="0">
                <a:latin typeface="Times New Roman"/>
                <a:cs typeface="Times New Roman"/>
              </a:rPr>
              <a:t>the</a:t>
            </a:r>
            <a:r>
              <a:rPr sz="2000" spc="5" dirty="0">
                <a:latin typeface="Times New Roman"/>
                <a:cs typeface="Times New Roman"/>
              </a:rPr>
              <a:t> </a:t>
            </a:r>
            <a:r>
              <a:rPr sz="2000" spc="-10" dirty="0">
                <a:latin typeface="Times New Roman"/>
                <a:cs typeface="Times New Roman"/>
              </a:rPr>
              <a:t>vehicle</a:t>
            </a:r>
            <a:r>
              <a:rPr sz="2000" spc="35" dirty="0">
                <a:latin typeface="Times New Roman"/>
                <a:cs typeface="Times New Roman"/>
              </a:rPr>
              <a:t> </a:t>
            </a:r>
            <a:r>
              <a:rPr sz="2000" spc="-25" dirty="0">
                <a:latin typeface="Times New Roman"/>
                <a:cs typeface="Times New Roman"/>
              </a:rPr>
              <a:t>must</a:t>
            </a:r>
            <a:r>
              <a:rPr sz="2000" spc="45" dirty="0">
                <a:latin typeface="Times New Roman"/>
                <a:cs typeface="Times New Roman"/>
              </a:rPr>
              <a:t> </a:t>
            </a:r>
            <a:r>
              <a:rPr sz="2000" dirty="0">
                <a:latin typeface="Times New Roman"/>
                <a:cs typeface="Times New Roman"/>
              </a:rPr>
              <a:t>be </a:t>
            </a:r>
            <a:r>
              <a:rPr sz="2000" spc="-484" dirty="0">
                <a:latin typeface="Times New Roman"/>
                <a:cs typeface="Times New Roman"/>
              </a:rPr>
              <a:t> </a:t>
            </a:r>
            <a:r>
              <a:rPr sz="2000" spc="-5" dirty="0">
                <a:latin typeface="Times New Roman"/>
                <a:cs typeface="Times New Roman"/>
              </a:rPr>
              <a:t>able</a:t>
            </a:r>
            <a:r>
              <a:rPr sz="2000" spc="-25" dirty="0">
                <a:latin typeface="Times New Roman"/>
                <a:cs typeface="Times New Roman"/>
              </a:rPr>
              <a:t> </a:t>
            </a:r>
            <a:r>
              <a:rPr sz="2000" spc="-5" dirty="0">
                <a:latin typeface="Times New Roman"/>
                <a:cs typeface="Times New Roman"/>
              </a:rPr>
              <a:t>to</a:t>
            </a:r>
            <a:r>
              <a:rPr sz="2000" spc="10" dirty="0">
                <a:latin typeface="Times New Roman"/>
                <a:cs typeface="Times New Roman"/>
              </a:rPr>
              <a:t> </a:t>
            </a:r>
            <a:r>
              <a:rPr sz="2000" spc="-5" dirty="0">
                <a:latin typeface="Times New Roman"/>
                <a:cs typeface="Times New Roman"/>
              </a:rPr>
              <a:t>travel</a:t>
            </a:r>
            <a:r>
              <a:rPr sz="2000" dirty="0">
                <a:latin typeface="Times New Roman"/>
                <a:cs typeface="Times New Roman"/>
              </a:rPr>
              <a:t> on</a:t>
            </a:r>
            <a:r>
              <a:rPr sz="2000" spc="-10" dirty="0">
                <a:latin typeface="Times New Roman"/>
                <a:cs typeface="Times New Roman"/>
              </a:rPr>
              <a:t> </a:t>
            </a:r>
            <a:r>
              <a:rPr sz="2000" spc="-5" dirty="0">
                <a:latin typeface="Times New Roman"/>
                <a:cs typeface="Times New Roman"/>
              </a:rPr>
              <a:t>a</a:t>
            </a:r>
            <a:r>
              <a:rPr sz="2000" spc="5" dirty="0">
                <a:latin typeface="Times New Roman"/>
                <a:cs typeface="Times New Roman"/>
              </a:rPr>
              <a:t> </a:t>
            </a:r>
            <a:r>
              <a:rPr sz="2000" spc="-10" dirty="0">
                <a:latin typeface="Times New Roman"/>
                <a:cs typeface="Times New Roman"/>
              </a:rPr>
              <a:t>single</a:t>
            </a:r>
            <a:r>
              <a:rPr sz="2000" spc="25" dirty="0">
                <a:latin typeface="Times New Roman"/>
                <a:cs typeface="Times New Roman"/>
              </a:rPr>
              <a:t> </a:t>
            </a:r>
            <a:r>
              <a:rPr sz="2000" spc="-10" dirty="0">
                <a:latin typeface="Times New Roman"/>
                <a:cs typeface="Times New Roman"/>
              </a:rPr>
              <a:t>charge.</a:t>
            </a:r>
            <a:endParaRPr sz="2000" dirty="0">
              <a:latin typeface="Times New Roman"/>
              <a:cs typeface="Times New Roman"/>
            </a:endParaRPr>
          </a:p>
        </p:txBody>
      </p:sp>
      <p:sp>
        <p:nvSpPr>
          <p:cNvPr id="6" name="object 6"/>
          <p:cNvSpPr txBox="1"/>
          <p:nvPr/>
        </p:nvSpPr>
        <p:spPr>
          <a:xfrm>
            <a:off x="6352794" y="3596182"/>
            <a:ext cx="7272020" cy="1226185"/>
          </a:xfrm>
          <a:prstGeom prst="rect">
            <a:avLst/>
          </a:prstGeom>
        </p:spPr>
        <p:txBody>
          <a:bodyPr vert="horz" wrap="square" lIns="0" tIns="12700" rIns="0" bIns="0" rtlCol="0">
            <a:spAutoFit/>
          </a:bodyPr>
          <a:lstStyle/>
          <a:p>
            <a:pPr marL="356870" marR="5080" indent="-344805">
              <a:lnSpc>
                <a:spcPct val="107000"/>
              </a:lnSpc>
              <a:spcBef>
                <a:spcPts val="100"/>
              </a:spcBef>
              <a:buSzPct val="50000"/>
              <a:buFont typeface="Symbol"/>
              <a:buChar char=""/>
              <a:tabLst>
                <a:tab pos="356870" algn="l"/>
                <a:tab pos="357505" algn="l"/>
              </a:tabLst>
            </a:pPr>
            <a:r>
              <a:rPr sz="2000" b="1" spc="-5" dirty="0">
                <a:latin typeface="Times New Roman"/>
                <a:cs typeface="Times New Roman"/>
              </a:rPr>
              <a:t>Acceleration</a:t>
            </a:r>
            <a:r>
              <a:rPr sz="2000" spc="-5" dirty="0">
                <a:latin typeface="Times New Roman"/>
                <a:cs typeface="Times New Roman"/>
              </a:rPr>
              <a:t>:</a:t>
            </a:r>
            <a:r>
              <a:rPr sz="2000" spc="-15" dirty="0">
                <a:latin typeface="Times New Roman"/>
                <a:cs typeface="Times New Roman"/>
              </a:rPr>
              <a:t> Minimum</a:t>
            </a:r>
            <a:r>
              <a:rPr sz="2000" spc="75" dirty="0">
                <a:latin typeface="Times New Roman"/>
                <a:cs typeface="Times New Roman"/>
              </a:rPr>
              <a:t> </a:t>
            </a:r>
            <a:r>
              <a:rPr sz="2000" spc="-5" dirty="0">
                <a:latin typeface="Times New Roman"/>
                <a:cs typeface="Times New Roman"/>
              </a:rPr>
              <a:t>acceleration</a:t>
            </a:r>
            <a:r>
              <a:rPr sz="2000" spc="5" dirty="0">
                <a:latin typeface="Times New Roman"/>
                <a:cs typeface="Times New Roman"/>
              </a:rPr>
              <a:t> </a:t>
            </a:r>
            <a:r>
              <a:rPr sz="2000" spc="-10" dirty="0">
                <a:latin typeface="Times New Roman"/>
                <a:cs typeface="Times New Roman"/>
              </a:rPr>
              <a:t>performance</a:t>
            </a:r>
            <a:r>
              <a:rPr sz="2000" spc="45" dirty="0">
                <a:latin typeface="Times New Roman"/>
                <a:cs typeface="Times New Roman"/>
              </a:rPr>
              <a:t> </a:t>
            </a:r>
            <a:r>
              <a:rPr sz="2000" spc="-5" dirty="0">
                <a:latin typeface="Times New Roman"/>
                <a:cs typeface="Times New Roman"/>
              </a:rPr>
              <a:t>criteria to</a:t>
            </a:r>
            <a:r>
              <a:rPr sz="2000" dirty="0">
                <a:latin typeface="Times New Roman"/>
                <a:cs typeface="Times New Roman"/>
              </a:rPr>
              <a:t> </a:t>
            </a:r>
            <a:r>
              <a:rPr sz="2000" spc="-10" dirty="0">
                <a:latin typeface="Times New Roman"/>
                <a:cs typeface="Times New Roman"/>
              </a:rPr>
              <a:t>ensure </a:t>
            </a:r>
            <a:r>
              <a:rPr sz="2000" spc="-484" dirty="0">
                <a:latin typeface="Times New Roman"/>
                <a:cs typeface="Times New Roman"/>
              </a:rPr>
              <a:t> </a:t>
            </a:r>
            <a:r>
              <a:rPr sz="2000" spc="-5" dirty="0">
                <a:latin typeface="Times New Roman"/>
                <a:cs typeface="Times New Roman"/>
              </a:rPr>
              <a:t>adequate</a:t>
            </a:r>
            <a:r>
              <a:rPr sz="2000" dirty="0">
                <a:latin typeface="Times New Roman"/>
                <a:cs typeface="Times New Roman"/>
              </a:rPr>
              <a:t> </a:t>
            </a:r>
            <a:r>
              <a:rPr sz="2000" spc="-15" dirty="0">
                <a:latin typeface="Times New Roman"/>
                <a:cs typeface="Times New Roman"/>
              </a:rPr>
              <a:t>power</a:t>
            </a:r>
            <a:r>
              <a:rPr sz="2000" spc="35" dirty="0">
                <a:latin typeface="Times New Roman"/>
                <a:cs typeface="Times New Roman"/>
              </a:rPr>
              <a:t> </a:t>
            </a:r>
            <a:r>
              <a:rPr sz="2000" spc="-10" dirty="0">
                <a:latin typeface="Times New Roman"/>
                <a:cs typeface="Times New Roman"/>
              </a:rPr>
              <a:t>delivery.</a:t>
            </a:r>
            <a:endParaRPr sz="2000">
              <a:latin typeface="Times New Roman"/>
              <a:cs typeface="Times New Roman"/>
            </a:endParaRPr>
          </a:p>
          <a:p>
            <a:pPr marL="12700">
              <a:lnSpc>
                <a:spcPct val="100000"/>
              </a:lnSpc>
              <a:spcBef>
                <a:spcPts val="955"/>
              </a:spcBef>
            </a:pPr>
            <a:r>
              <a:rPr sz="2800" b="1" spc="5" dirty="0">
                <a:solidFill>
                  <a:srgbClr val="C00000"/>
                </a:solidFill>
                <a:latin typeface="Times New Roman"/>
                <a:cs typeface="Times New Roman"/>
              </a:rPr>
              <a:t>3.</a:t>
            </a:r>
            <a:r>
              <a:rPr sz="2800" b="1" spc="-35" dirty="0">
                <a:solidFill>
                  <a:srgbClr val="C00000"/>
                </a:solidFill>
                <a:latin typeface="Times New Roman"/>
                <a:cs typeface="Times New Roman"/>
              </a:rPr>
              <a:t> </a:t>
            </a:r>
            <a:r>
              <a:rPr sz="2800" b="1" dirty="0">
                <a:solidFill>
                  <a:srgbClr val="C00000"/>
                </a:solidFill>
                <a:latin typeface="Times New Roman"/>
                <a:cs typeface="Times New Roman"/>
              </a:rPr>
              <a:t>Safety</a:t>
            </a:r>
            <a:r>
              <a:rPr sz="2800" b="1" spc="-65" dirty="0">
                <a:solidFill>
                  <a:srgbClr val="C00000"/>
                </a:solidFill>
                <a:latin typeface="Times New Roman"/>
                <a:cs typeface="Times New Roman"/>
              </a:rPr>
              <a:t> </a:t>
            </a:r>
            <a:r>
              <a:rPr sz="2800" b="1" dirty="0">
                <a:solidFill>
                  <a:srgbClr val="C00000"/>
                </a:solidFill>
                <a:latin typeface="Times New Roman"/>
                <a:cs typeface="Times New Roman"/>
              </a:rPr>
              <a:t>Requirements</a:t>
            </a:r>
            <a:endParaRPr sz="2800">
              <a:latin typeface="Times New Roman"/>
              <a:cs typeface="Times New Roman"/>
            </a:endParaRPr>
          </a:p>
        </p:txBody>
      </p:sp>
      <p:sp>
        <p:nvSpPr>
          <p:cNvPr id="7" name="object 7"/>
          <p:cNvSpPr txBox="1"/>
          <p:nvPr/>
        </p:nvSpPr>
        <p:spPr>
          <a:xfrm>
            <a:off x="6352794" y="4909870"/>
            <a:ext cx="7637780" cy="678180"/>
          </a:xfrm>
          <a:prstGeom prst="rect">
            <a:avLst/>
          </a:prstGeom>
        </p:spPr>
        <p:txBody>
          <a:bodyPr vert="horz" wrap="square" lIns="0" tIns="12700" rIns="0" bIns="0" rtlCol="0">
            <a:spAutoFit/>
          </a:bodyPr>
          <a:lstStyle/>
          <a:p>
            <a:pPr marL="356870" marR="5080" indent="-344805">
              <a:lnSpc>
                <a:spcPct val="107100"/>
              </a:lnSpc>
              <a:spcBef>
                <a:spcPts val="100"/>
              </a:spcBef>
              <a:buSzPct val="50000"/>
              <a:buFont typeface="Symbol"/>
              <a:buChar char=""/>
              <a:tabLst>
                <a:tab pos="356870" algn="l"/>
                <a:tab pos="357505" algn="l"/>
              </a:tabLst>
            </a:pPr>
            <a:r>
              <a:rPr sz="2000" b="1" spc="-5" dirty="0">
                <a:latin typeface="Times New Roman"/>
                <a:cs typeface="Times New Roman"/>
              </a:rPr>
              <a:t>Electrical</a:t>
            </a:r>
            <a:r>
              <a:rPr sz="2000" b="1" dirty="0">
                <a:latin typeface="Times New Roman"/>
                <a:cs typeface="Times New Roman"/>
              </a:rPr>
              <a:t> Safety</a:t>
            </a:r>
            <a:r>
              <a:rPr sz="2000" dirty="0">
                <a:latin typeface="Times New Roman"/>
                <a:cs typeface="Times New Roman"/>
              </a:rPr>
              <a:t>:</a:t>
            </a:r>
            <a:r>
              <a:rPr sz="2000" spc="-45" dirty="0">
                <a:latin typeface="Times New Roman"/>
                <a:cs typeface="Times New Roman"/>
              </a:rPr>
              <a:t> </a:t>
            </a:r>
            <a:r>
              <a:rPr sz="2000" spc="-10" dirty="0">
                <a:latin typeface="Times New Roman"/>
                <a:cs typeface="Times New Roman"/>
              </a:rPr>
              <a:t>Insulation,</a:t>
            </a:r>
            <a:r>
              <a:rPr sz="2000" spc="35" dirty="0">
                <a:latin typeface="Times New Roman"/>
                <a:cs typeface="Times New Roman"/>
              </a:rPr>
              <a:t> </a:t>
            </a:r>
            <a:r>
              <a:rPr sz="2000" spc="-10" dirty="0">
                <a:latin typeface="Times New Roman"/>
                <a:cs typeface="Times New Roman"/>
              </a:rPr>
              <a:t>grounding,</a:t>
            </a:r>
            <a:r>
              <a:rPr sz="2000" spc="55" dirty="0">
                <a:latin typeface="Times New Roman"/>
                <a:cs typeface="Times New Roman"/>
              </a:rPr>
              <a:t> </a:t>
            </a:r>
            <a:r>
              <a:rPr sz="2000" spc="-10" dirty="0">
                <a:latin typeface="Times New Roman"/>
                <a:cs typeface="Times New Roman"/>
              </a:rPr>
              <a:t>and</a:t>
            </a:r>
            <a:r>
              <a:rPr sz="2000" spc="20" dirty="0">
                <a:latin typeface="Times New Roman"/>
                <a:cs typeface="Times New Roman"/>
              </a:rPr>
              <a:t> </a:t>
            </a:r>
            <a:r>
              <a:rPr sz="2000" dirty="0">
                <a:latin typeface="Times New Roman"/>
                <a:cs typeface="Times New Roman"/>
              </a:rPr>
              <a:t>protection</a:t>
            </a:r>
            <a:r>
              <a:rPr sz="2000" spc="-30" dirty="0">
                <a:latin typeface="Times New Roman"/>
                <a:cs typeface="Times New Roman"/>
              </a:rPr>
              <a:t> </a:t>
            </a:r>
            <a:r>
              <a:rPr sz="2000" spc="-10" dirty="0">
                <a:latin typeface="Times New Roman"/>
                <a:cs typeface="Times New Roman"/>
              </a:rPr>
              <a:t>against</a:t>
            </a:r>
            <a:r>
              <a:rPr sz="2000" spc="30" dirty="0">
                <a:latin typeface="Times New Roman"/>
                <a:cs typeface="Times New Roman"/>
              </a:rPr>
              <a:t> </a:t>
            </a:r>
            <a:r>
              <a:rPr sz="2000" spc="-5" dirty="0">
                <a:latin typeface="Times New Roman"/>
                <a:cs typeface="Times New Roman"/>
              </a:rPr>
              <a:t>electric </a:t>
            </a:r>
            <a:r>
              <a:rPr sz="2000" spc="-484" dirty="0">
                <a:latin typeface="Times New Roman"/>
                <a:cs typeface="Times New Roman"/>
              </a:rPr>
              <a:t> </a:t>
            </a:r>
            <a:r>
              <a:rPr sz="2000" spc="-10" dirty="0">
                <a:latin typeface="Times New Roman"/>
                <a:cs typeface="Times New Roman"/>
              </a:rPr>
              <a:t>shock.</a:t>
            </a:r>
            <a:endParaRPr sz="2000">
              <a:latin typeface="Times New Roman"/>
              <a:cs typeface="Times New Roman"/>
            </a:endParaRPr>
          </a:p>
        </p:txBody>
      </p:sp>
      <p:sp>
        <p:nvSpPr>
          <p:cNvPr id="8" name="object 8"/>
          <p:cNvSpPr txBox="1"/>
          <p:nvPr/>
        </p:nvSpPr>
        <p:spPr>
          <a:xfrm>
            <a:off x="6352794" y="5663566"/>
            <a:ext cx="7042784" cy="677545"/>
          </a:xfrm>
          <a:prstGeom prst="rect">
            <a:avLst/>
          </a:prstGeom>
        </p:spPr>
        <p:txBody>
          <a:bodyPr vert="horz" wrap="square" lIns="0" tIns="33655" rIns="0" bIns="0" rtlCol="0">
            <a:spAutoFit/>
          </a:bodyPr>
          <a:lstStyle/>
          <a:p>
            <a:pPr marL="356870" indent="-344805">
              <a:lnSpc>
                <a:spcPct val="100000"/>
              </a:lnSpc>
              <a:spcBef>
                <a:spcPts val="265"/>
              </a:spcBef>
              <a:buSzPct val="50000"/>
              <a:buFont typeface="Symbol"/>
              <a:buChar char=""/>
              <a:tabLst>
                <a:tab pos="356870" algn="l"/>
                <a:tab pos="357505" algn="l"/>
              </a:tabLst>
            </a:pPr>
            <a:r>
              <a:rPr sz="2000" b="1" spc="-15" dirty="0">
                <a:latin typeface="Times New Roman"/>
                <a:cs typeface="Times New Roman"/>
              </a:rPr>
              <a:t>Thermal</a:t>
            </a:r>
            <a:r>
              <a:rPr sz="2000" b="1" spc="70" dirty="0">
                <a:latin typeface="Times New Roman"/>
                <a:cs typeface="Times New Roman"/>
              </a:rPr>
              <a:t> </a:t>
            </a:r>
            <a:r>
              <a:rPr sz="2000" b="1" spc="-5" dirty="0">
                <a:latin typeface="Times New Roman"/>
                <a:cs typeface="Times New Roman"/>
              </a:rPr>
              <a:t>Management</a:t>
            </a:r>
            <a:r>
              <a:rPr sz="2000" spc="-5" dirty="0">
                <a:latin typeface="Times New Roman"/>
                <a:cs typeface="Times New Roman"/>
              </a:rPr>
              <a:t>:</a:t>
            </a:r>
            <a:r>
              <a:rPr sz="2000" dirty="0">
                <a:latin typeface="Times New Roman"/>
                <a:cs typeface="Times New Roman"/>
              </a:rPr>
              <a:t> Proper</a:t>
            </a:r>
            <a:r>
              <a:rPr sz="2000" spc="-60" dirty="0">
                <a:latin typeface="Times New Roman"/>
                <a:cs typeface="Times New Roman"/>
              </a:rPr>
              <a:t> </a:t>
            </a:r>
            <a:r>
              <a:rPr sz="2000" spc="-5" dirty="0">
                <a:latin typeface="Times New Roman"/>
                <a:cs typeface="Times New Roman"/>
              </a:rPr>
              <a:t>cooling</a:t>
            </a:r>
            <a:r>
              <a:rPr sz="2000" spc="10" dirty="0">
                <a:latin typeface="Times New Roman"/>
                <a:cs typeface="Times New Roman"/>
              </a:rPr>
              <a:t> </a:t>
            </a:r>
            <a:r>
              <a:rPr sz="2000" spc="-10" dirty="0">
                <a:latin typeface="Times New Roman"/>
                <a:cs typeface="Times New Roman"/>
              </a:rPr>
              <a:t>and</a:t>
            </a:r>
            <a:r>
              <a:rPr sz="2000" spc="15" dirty="0">
                <a:latin typeface="Times New Roman"/>
                <a:cs typeface="Times New Roman"/>
              </a:rPr>
              <a:t> </a:t>
            </a:r>
            <a:r>
              <a:rPr sz="2000" spc="-10" dirty="0">
                <a:latin typeface="Times New Roman"/>
                <a:cs typeface="Times New Roman"/>
              </a:rPr>
              <a:t>thermal</a:t>
            </a:r>
            <a:r>
              <a:rPr sz="2000" spc="25" dirty="0">
                <a:latin typeface="Times New Roman"/>
                <a:cs typeface="Times New Roman"/>
              </a:rPr>
              <a:t> </a:t>
            </a:r>
            <a:r>
              <a:rPr sz="2000" spc="-15" dirty="0">
                <a:latin typeface="Times New Roman"/>
                <a:cs typeface="Times New Roman"/>
              </a:rPr>
              <a:t>management</a:t>
            </a:r>
            <a:endParaRPr sz="2000">
              <a:latin typeface="Times New Roman"/>
              <a:cs typeface="Times New Roman"/>
            </a:endParaRPr>
          </a:p>
          <a:p>
            <a:pPr marL="356870">
              <a:lnSpc>
                <a:spcPct val="100000"/>
              </a:lnSpc>
              <a:spcBef>
                <a:spcPts val="170"/>
              </a:spcBef>
            </a:pPr>
            <a:r>
              <a:rPr sz="2000" spc="-20" dirty="0">
                <a:latin typeface="Times New Roman"/>
                <a:cs typeface="Times New Roman"/>
              </a:rPr>
              <a:t>systems</a:t>
            </a:r>
            <a:r>
              <a:rPr sz="2000" spc="80" dirty="0">
                <a:latin typeface="Times New Roman"/>
                <a:cs typeface="Times New Roman"/>
              </a:rPr>
              <a:t> </a:t>
            </a:r>
            <a:r>
              <a:rPr sz="2000" spc="-5" dirty="0">
                <a:latin typeface="Times New Roman"/>
                <a:cs typeface="Times New Roman"/>
              </a:rPr>
              <a:t>to</a:t>
            </a:r>
            <a:r>
              <a:rPr sz="2000" spc="-20" dirty="0">
                <a:latin typeface="Times New Roman"/>
                <a:cs typeface="Times New Roman"/>
              </a:rPr>
              <a:t> </a:t>
            </a:r>
            <a:r>
              <a:rPr sz="2000" spc="-5" dirty="0">
                <a:latin typeface="Times New Roman"/>
                <a:cs typeface="Times New Roman"/>
              </a:rPr>
              <a:t>prevent</a:t>
            </a:r>
            <a:r>
              <a:rPr sz="2000" spc="15" dirty="0">
                <a:latin typeface="Times New Roman"/>
                <a:cs typeface="Times New Roman"/>
              </a:rPr>
              <a:t> </a:t>
            </a:r>
            <a:r>
              <a:rPr sz="2000" spc="-10" dirty="0">
                <a:latin typeface="Times New Roman"/>
                <a:cs typeface="Times New Roman"/>
              </a:rPr>
              <a:t>overheating.</a:t>
            </a:r>
            <a:endParaRPr sz="2000">
              <a:latin typeface="Times New Roman"/>
              <a:cs typeface="Times New Roman"/>
            </a:endParaRPr>
          </a:p>
        </p:txBody>
      </p:sp>
      <p:sp>
        <p:nvSpPr>
          <p:cNvPr id="9" name="object 9"/>
          <p:cNvSpPr txBox="1"/>
          <p:nvPr/>
        </p:nvSpPr>
        <p:spPr>
          <a:xfrm>
            <a:off x="6352794" y="6419876"/>
            <a:ext cx="7090409" cy="677545"/>
          </a:xfrm>
          <a:prstGeom prst="rect">
            <a:avLst/>
          </a:prstGeom>
        </p:spPr>
        <p:txBody>
          <a:bodyPr vert="horz" wrap="square" lIns="0" tIns="33655" rIns="0" bIns="0" rtlCol="0">
            <a:spAutoFit/>
          </a:bodyPr>
          <a:lstStyle/>
          <a:p>
            <a:pPr marL="356870" indent="-344805">
              <a:lnSpc>
                <a:spcPct val="100000"/>
              </a:lnSpc>
              <a:spcBef>
                <a:spcPts val="265"/>
              </a:spcBef>
              <a:buSzPct val="50000"/>
              <a:buFont typeface="Symbol"/>
              <a:buChar char=""/>
              <a:tabLst>
                <a:tab pos="356870" algn="l"/>
                <a:tab pos="357505" algn="l"/>
              </a:tabLst>
            </a:pPr>
            <a:r>
              <a:rPr sz="2000" b="1" spc="-5" dirty="0">
                <a:latin typeface="Times New Roman"/>
                <a:cs typeface="Times New Roman"/>
              </a:rPr>
              <a:t>Fault</a:t>
            </a:r>
            <a:r>
              <a:rPr sz="2000" b="1" spc="-20" dirty="0">
                <a:latin typeface="Times New Roman"/>
                <a:cs typeface="Times New Roman"/>
              </a:rPr>
              <a:t> </a:t>
            </a:r>
            <a:r>
              <a:rPr sz="2000" b="1" dirty="0">
                <a:latin typeface="Times New Roman"/>
                <a:cs typeface="Times New Roman"/>
              </a:rPr>
              <a:t>Protection</a:t>
            </a:r>
            <a:r>
              <a:rPr sz="2000" dirty="0">
                <a:latin typeface="Times New Roman"/>
                <a:cs typeface="Times New Roman"/>
              </a:rPr>
              <a:t>:</a:t>
            </a:r>
            <a:r>
              <a:rPr sz="2000" spc="-25" dirty="0">
                <a:latin typeface="Times New Roman"/>
                <a:cs typeface="Times New Roman"/>
              </a:rPr>
              <a:t> </a:t>
            </a:r>
            <a:r>
              <a:rPr sz="2000" spc="-20" dirty="0">
                <a:latin typeface="Times New Roman"/>
                <a:cs typeface="Times New Roman"/>
              </a:rPr>
              <a:t>Systems</a:t>
            </a:r>
            <a:r>
              <a:rPr sz="2000" spc="90" dirty="0">
                <a:latin typeface="Times New Roman"/>
                <a:cs typeface="Times New Roman"/>
              </a:rPr>
              <a:t> </a:t>
            </a:r>
            <a:r>
              <a:rPr sz="2000" spc="-5" dirty="0">
                <a:latin typeface="Times New Roman"/>
                <a:cs typeface="Times New Roman"/>
              </a:rPr>
              <a:t>to</a:t>
            </a:r>
            <a:r>
              <a:rPr sz="2000" spc="-10" dirty="0">
                <a:latin typeface="Times New Roman"/>
                <a:cs typeface="Times New Roman"/>
              </a:rPr>
              <a:t> </a:t>
            </a:r>
            <a:r>
              <a:rPr sz="2000" spc="-5" dirty="0">
                <a:latin typeface="Times New Roman"/>
                <a:cs typeface="Times New Roman"/>
              </a:rPr>
              <a:t>detect </a:t>
            </a:r>
            <a:r>
              <a:rPr sz="2000" spc="-10" dirty="0">
                <a:latin typeface="Times New Roman"/>
                <a:cs typeface="Times New Roman"/>
              </a:rPr>
              <a:t>and</a:t>
            </a:r>
            <a:r>
              <a:rPr sz="2000" spc="10" dirty="0">
                <a:latin typeface="Times New Roman"/>
                <a:cs typeface="Times New Roman"/>
              </a:rPr>
              <a:t> </a:t>
            </a:r>
            <a:r>
              <a:rPr sz="2000" spc="-5" dirty="0">
                <a:latin typeface="Times New Roman"/>
                <a:cs typeface="Times New Roman"/>
              </a:rPr>
              <a:t>respond to</a:t>
            </a:r>
            <a:r>
              <a:rPr sz="2000" spc="10" dirty="0">
                <a:latin typeface="Times New Roman"/>
                <a:cs typeface="Times New Roman"/>
              </a:rPr>
              <a:t> </a:t>
            </a:r>
            <a:r>
              <a:rPr sz="2000" spc="-10" dirty="0">
                <a:latin typeface="Times New Roman"/>
                <a:cs typeface="Times New Roman"/>
              </a:rPr>
              <a:t>faults,</a:t>
            </a:r>
            <a:r>
              <a:rPr sz="2000" spc="25" dirty="0">
                <a:latin typeface="Times New Roman"/>
                <a:cs typeface="Times New Roman"/>
              </a:rPr>
              <a:t> </a:t>
            </a:r>
            <a:r>
              <a:rPr sz="2000" spc="-10" dirty="0">
                <a:latin typeface="Times New Roman"/>
                <a:cs typeface="Times New Roman"/>
              </a:rPr>
              <a:t>such</a:t>
            </a:r>
            <a:r>
              <a:rPr sz="2000" spc="15" dirty="0">
                <a:latin typeface="Times New Roman"/>
                <a:cs typeface="Times New Roman"/>
              </a:rPr>
              <a:t> </a:t>
            </a:r>
            <a:r>
              <a:rPr sz="2000" spc="-5" dirty="0">
                <a:latin typeface="Times New Roman"/>
                <a:cs typeface="Times New Roman"/>
              </a:rPr>
              <a:t>as</a:t>
            </a:r>
            <a:endParaRPr sz="2000">
              <a:latin typeface="Times New Roman"/>
              <a:cs typeface="Times New Roman"/>
            </a:endParaRPr>
          </a:p>
          <a:p>
            <a:pPr marL="356870">
              <a:lnSpc>
                <a:spcPct val="100000"/>
              </a:lnSpc>
              <a:spcBef>
                <a:spcPts val="170"/>
              </a:spcBef>
            </a:pPr>
            <a:r>
              <a:rPr sz="2000" spc="-5" dirty="0">
                <a:latin typeface="Times New Roman"/>
                <a:cs typeface="Times New Roman"/>
              </a:rPr>
              <a:t>overcurrent,</a:t>
            </a:r>
            <a:r>
              <a:rPr sz="2000" dirty="0">
                <a:latin typeface="Times New Roman"/>
                <a:cs typeface="Times New Roman"/>
              </a:rPr>
              <a:t> </a:t>
            </a:r>
            <a:r>
              <a:rPr sz="2000" spc="-10" dirty="0">
                <a:latin typeface="Times New Roman"/>
                <a:cs typeface="Times New Roman"/>
              </a:rPr>
              <a:t>short</a:t>
            </a:r>
            <a:r>
              <a:rPr sz="2000" spc="-5" dirty="0">
                <a:latin typeface="Times New Roman"/>
                <a:cs typeface="Times New Roman"/>
              </a:rPr>
              <a:t> circuits,</a:t>
            </a:r>
            <a:r>
              <a:rPr sz="2000" spc="5" dirty="0">
                <a:latin typeface="Times New Roman"/>
                <a:cs typeface="Times New Roman"/>
              </a:rPr>
              <a:t> </a:t>
            </a:r>
            <a:r>
              <a:rPr sz="2000" spc="-10" dirty="0">
                <a:latin typeface="Times New Roman"/>
                <a:cs typeface="Times New Roman"/>
              </a:rPr>
              <a:t>and</a:t>
            </a:r>
            <a:r>
              <a:rPr sz="2000" spc="5" dirty="0">
                <a:latin typeface="Times New Roman"/>
                <a:cs typeface="Times New Roman"/>
              </a:rPr>
              <a:t> </a:t>
            </a:r>
            <a:r>
              <a:rPr sz="2000" spc="-10" dirty="0">
                <a:latin typeface="Times New Roman"/>
                <a:cs typeface="Times New Roman"/>
              </a:rPr>
              <a:t>thermal</a:t>
            </a:r>
            <a:r>
              <a:rPr sz="2000" spc="50" dirty="0">
                <a:latin typeface="Times New Roman"/>
                <a:cs typeface="Times New Roman"/>
              </a:rPr>
              <a:t> </a:t>
            </a:r>
            <a:r>
              <a:rPr sz="2000" spc="-5" dirty="0">
                <a:latin typeface="Times New Roman"/>
                <a:cs typeface="Times New Roman"/>
              </a:rPr>
              <a:t>overload.</a:t>
            </a:r>
            <a:endParaRPr sz="2000">
              <a:latin typeface="Times New Roman"/>
              <a:cs typeface="Times New Roman"/>
            </a:endParaRPr>
          </a:p>
        </p:txBody>
      </p:sp>
      <p:sp>
        <p:nvSpPr>
          <p:cNvPr id="10" name="object 10"/>
          <p:cNvSpPr txBox="1"/>
          <p:nvPr/>
        </p:nvSpPr>
        <p:spPr>
          <a:xfrm>
            <a:off x="6352794" y="7172986"/>
            <a:ext cx="7683500" cy="1003935"/>
          </a:xfrm>
          <a:prstGeom prst="rect">
            <a:avLst/>
          </a:prstGeom>
        </p:spPr>
        <p:txBody>
          <a:bodyPr vert="horz" wrap="square" lIns="0" tIns="12065" rIns="0" bIns="0" rtlCol="0">
            <a:spAutoFit/>
          </a:bodyPr>
          <a:lstStyle/>
          <a:p>
            <a:pPr marL="356870" marR="5080" indent="-344805">
              <a:lnSpc>
                <a:spcPct val="107000"/>
              </a:lnSpc>
              <a:spcBef>
                <a:spcPts val="95"/>
              </a:spcBef>
              <a:buSzPct val="50000"/>
              <a:buFont typeface="Symbol"/>
              <a:buChar char=""/>
              <a:tabLst>
                <a:tab pos="356870" algn="l"/>
                <a:tab pos="357505" algn="l"/>
              </a:tabLst>
            </a:pPr>
            <a:r>
              <a:rPr sz="2000" b="1" dirty="0">
                <a:latin typeface="Times New Roman"/>
                <a:cs typeface="Times New Roman"/>
              </a:rPr>
              <a:t>Battery</a:t>
            </a:r>
            <a:r>
              <a:rPr sz="2000" b="1" spc="-30" dirty="0">
                <a:latin typeface="Times New Roman"/>
                <a:cs typeface="Times New Roman"/>
              </a:rPr>
              <a:t> </a:t>
            </a:r>
            <a:r>
              <a:rPr sz="2000" b="1" dirty="0">
                <a:latin typeface="Times New Roman"/>
                <a:cs typeface="Times New Roman"/>
              </a:rPr>
              <a:t>Safety</a:t>
            </a:r>
            <a:r>
              <a:rPr sz="2000" dirty="0">
                <a:latin typeface="Times New Roman"/>
                <a:cs typeface="Times New Roman"/>
              </a:rPr>
              <a:t>:</a:t>
            </a:r>
            <a:r>
              <a:rPr sz="2000" spc="-20" dirty="0">
                <a:latin typeface="Times New Roman"/>
                <a:cs typeface="Times New Roman"/>
              </a:rPr>
              <a:t> </a:t>
            </a:r>
            <a:r>
              <a:rPr sz="2000" spc="-5" dirty="0">
                <a:latin typeface="Times New Roman"/>
                <a:cs typeface="Times New Roman"/>
              </a:rPr>
              <a:t>Standards</a:t>
            </a:r>
            <a:r>
              <a:rPr sz="2000" spc="5" dirty="0">
                <a:latin typeface="Times New Roman"/>
                <a:cs typeface="Times New Roman"/>
              </a:rPr>
              <a:t> </a:t>
            </a:r>
            <a:r>
              <a:rPr sz="2000" spc="-10" dirty="0">
                <a:latin typeface="Times New Roman"/>
                <a:cs typeface="Times New Roman"/>
              </a:rPr>
              <a:t>for the</a:t>
            </a:r>
            <a:r>
              <a:rPr sz="2000" spc="40" dirty="0">
                <a:latin typeface="Times New Roman"/>
                <a:cs typeface="Times New Roman"/>
              </a:rPr>
              <a:t> </a:t>
            </a:r>
            <a:r>
              <a:rPr sz="2000" spc="-10" dirty="0">
                <a:latin typeface="Times New Roman"/>
                <a:cs typeface="Times New Roman"/>
              </a:rPr>
              <a:t>safe</a:t>
            </a:r>
            <a:r>
              <a:rPr sz="2000" spc="15" dirty="0">
                <a:latin typeface="Times New Roman"/>
                <a:cs typeface="Times New Roman"/>
              </a:rPr>
              <a:t> </a:t>
            </a:r>
            <a:r>
              <a:rPr sz="2000" spc="-5" dirty="0">
                <a:latin typeface="Times New Roman"/>
                <a:cs typeface="Times New Roman"/>
              </a:rPr>
              <a:t>operation,</a:t>
            </a:r>
            <a:r>
              <a:rPr sz="2000" spc="-15" dirty="0">
                <a:latin typeface="Times New Roman"/>
                <a:cs typeface="Times New Roman"/>
              </a:rPr>
              <a:t> </a:t>
            </a:r>
            <a:r>
              <a:rPr sz="2000" spc="-10" dirty="0">
                <a:latin typeface="Times New Roman"/>
                <a:cs typeface="Times New Roman"/>
              </a:rPr>
              <a:t>charging,</a:t>
            </a:r>
            <a:r>
              <a:rPr sz="2000" spc="60" dirty="0">
                <a:latin typeface="Times New Roman"/>
                <a:cs typeface="Times New Roman"/>
              </a:rPr>
              <a:t> </a:t>
            </a:r>
            <a:r>
              <a:rPr sz="2000" spc="-10" dirty="0">
                <a:latin typeface="Times New Roman"/>
                <a:cs typeface="Times New Roman"/>
              </a:rPr>
              <a:t>and</a:t>
            </a:r>
            <a:r>
              <a:rPr sz="2000" spc="15" dirty="0">
                <a:latin typeface="Times New Roman"/>
                <a:cs typeface="Times New Roman"/>
              </a:rPr>
              <a:t> </a:t>
            </a:r>
            <a:r>
              <a:rPr sz="2000" spc="-5" dirty="0">
                <a:latin typeface="Times New Roman"/>
                <a:cs typeface="Times New Roman"/>
              </a:rPr>
              <a:t>disposal </a:t>
            </a:r>
            <a:r>
              <a:rPr sz="2000" spc="-484" dirty="0">
                <a:latin typeface="Times New Roman"/>
                <a:cs typeface="Times New Roman"/>
              </a:rPr>
              <a:t> </a:t>
            </a:r>
            <a:r>
              <a:rPr sz="2000" dirty="0">
                <a:latin typeface="Times New Roman"/>
                <a:cs typeface="Times New Roman"/>
              </a:rPr>
              <a:t>of</a:t>
            </a:r>
            <a:r>
              <a:rPr sz="2000" spc="-15" dirty="0">
                <a:latin typeface="Times New Roman"/>
                <a:cs typeface="Times New Roman"/>
              </a:rPr>
              <a:t> </a:t>
            </a:r>
            <a:r>
              <a:rPr sz="2000" spc="-5" dirty="0">
                <a:latin typeface="Times New Roman"/>
                <a:cs typeface="Times New Roman"/>
              </a:rPr>
              <a:t>batteries,</a:t>
            </a:r>
            <a:r>
              <a:rPr sz="2000" spc="-15" dirty="0">
                <a:latin typeface="Times New Roman"/>
                <a:cs typeface="Times New Roman"/>
              </a:rPr>
              <a:t> </a:t>
            </a:r>
            <a:r>
              <a:rPr sz="2000" spc="-10" dirty="0">
                <a:latin typeface="Times New Roman"/>
                <a:cs typeface="Times New Roman"/>
              </a:rPr>
              <a:t>including</a:t>
            </a:r>
            <a:r>
              <a:rPr sz="2000" spc="40" dirty="0">
                <a:latin typeface="Times New Roman"/>
                <a:cs typeface="Times New Roman"/>
              </a:rPr>
              <a:t> </a:t>
            </a:r>
            <a:r>
              <a:rPr sz="2000" spc="-5" dirty="0">
                <a:latin typeface="Times New Roman"/>
                <a:cs typeface="Times New Roman"/>
              </a:rPr>
              <a:t>protection</a:t>
            </a:r>
            <a:r>
              <a:rPr sz="2000" spc="-30" dirty="0">
                <a:latin typeface="Times New Roman"/>
                <a:cs typeface="Times New Roman"/>
              </a:rPr>
              <a:t> </a:t>
            </a:r>
            <a:r>
              <a:rPr sz="2000" spc="-10" dirty="0">
                <a:latin typeface="Times New Roman"/>
                <a:cs typeface="Times New Roman"/>
              </a:rPr>
              <a:t>against</a:t>
            </a:r>
            <a:r>
              <a:rPr sz="2000" spc="25" dirty="0">
                <a:latin typeface="Times New Roman"/>
                <a:cs typeface="Times New Roman"/>
              </a:rPr>
              <a:t> </a:t>
            </a:r>
            <a:r>
              <a:rPr sz="2000" spc="-10" dirty="0">
                <a:latin typeface="Times New Roman"/>
                <a:cs typeface="Times New Roman"/>
              </a:rPr>
              <a:t>overcharging</a:t>
            </a:r>
            <a:r>
              <a:rPr sz="2000" spc="40" dirty="0">
                <a:latin typeface="Times New Roman"/>
                <a:cs typeface="Times New Roman"/>
              </a:rPr>
              <a:t> </a:t>
            </a:r>
            <a:r>
              <a:rPr sz="2000" spc="-10" dirty="0">
                <a:latin typeface="Times New Roman"/>
                <a:cs typeface="Times New Roman"/>
              </a:rPr>
              <a:t>and</a:t>
            </a:r>
            <a:r>
              <a:rPr sz="2000" spc="10" dirty="0">
                <a:latin typeface="Times New Roman"/>
                <a:cs typeface="Times New Roman"/>
              </a:rPr>
              <a:t> </a:t>
            </a:r>
            <a:r>
              <a:rPr sz="2000" spc="-10" dirty="0">
                <a:latin typeface="Times New Roman"/>
                <a:cs typeface="Times New Roman"/>
              </a:rPr>
              <a:t>thermal </a:t>
            </a:r>
            <a:r>
              <a:rPr sz="2000" spc="-5" dirty="0">
                <a:latin typeface="Times New Roman"/>
                <a:cs typeface="Times New Roman"/>
              </a:rPr>
              <a:t> </a:t>
            </a:r>
            <a:r>
              <a:rPr sz="2000" spc="-20" dirty="0">
                <a:latin typeface="Times New Roman"/>
                <a:cs typeface="Times New Roman"/>
              </a:rPr>
              <a:t>runaway.</a:t>
            </a:r>
            <a:endParaRPr sz="2000">
              <a:latin typeface="Times New Roman"/>
              <a:cs typeface="Times New Roman"/>
            </a:endParaRPr>
          </a:p>
        </p:txBody>
      </p:sp>
      <p:sp>
        <p:nvSpPr>
          <p:cNvPr id="11" name="object 11"/>
          <p:cNvSpPr txBox="1"/>
          <p:nvPr/>
        </p:nvSpPr>
        <p:spPr>
          <a:xfrm>
            <a:off x="105257" y="1573783"/>
            <a:ext cx="5888990" cy="4293235"/>
          </a:xfrm>
          <a:prstGeom prst="rect">
            <a:avLst/>
          </a:prstGeom>
        </p:spPr>
        <p:txBody>
          <a:bodyPr vert="horz" wrap="square" lIns="0" tIns="11430" rIns="0" bIns="0" rtlCol="0">
            <a:spAutoFit/>
          </a:bodyPr>
          <a:lstStyle/>
          <a:p>
            <a:pPr marL="12700" marR="8255" algn="just">
              <a:lnSpc>
                <a:spcPct val="100000"/>
              </a:lnSpc>
              <a:spcBef>
                <a:spcPts val="90"/>
              </a:spcBef>
            </a:pPr>
            <a:r>
              <a:rPr sz="2000" dirty="0">
                <a:latin typeface="Times New Roman"/>
                <a:cs typeface="Times New Roman"/>
              </a:rPr>
              <a:t>Scope: This</a:t>
            </a:r>
            <a:r>
              <a:rPr sz="2000" spc="5" dirty="0">
                <a:latin typeface="Times New Roman"/>
                <a:cs typeface="Times New Roman"/>
              </a:rPr>
              <a:t> </a:t>
            </a:r>
            <a:r>
              <a:rPr sz="2000" spc="-5" dirty="0">
                <a:latin typeface="Times New Roman"/>
                <a:cs typeface="Times New Roman"/>
              </a:rPr>
              <a:t>section</a:t>
            </a:r>
            <a:r>
              <a:rPr sz="2000" dirty="0">
                <a:latin typeface="Times New Roman"/>
                <a:cs typeface="Times New Roman"/>
              </a:rPr>
              <a:t> </a:t>
            </a:r>
            <a:r>
              <a:rPr sz="2000" spc="-10" dirty="0">
                <a:latin typeface="Times New Roman"/>
                <a:cs typeface="Times New Roman"/>
              </a:rPr>
              <a:t>defines</a:t>
            </a:r>
            <a:r>
              <a:rPr sz="2000" spc="-5" dirty="0">
                <a:latin typeface="Times New Roman"/>
                <a:cs typeface="Times New Roman"/>
              </a:rPr>
              <a:t> </a:t>
            </a:r>
            <a:r>
              <a:rPr sz="2000" spc="-10" dirty="0">
                <a:latin typeface="Times New Roman"/>
                <a:cs typeface="Times New Roman"/>
              </a:rPr>
              <a:t>the</a:t>
            </a:r>
            <a:r>
              <a:rPr sz="2000" spc="-5" dirty="0">
                <a:latin typeface="Times New Roman"/>
                <a:cs typeface="Times New Roman"/>
              </a:rPr>
              <a:t> </a:t>
            </a:r>
            <a:r>
              <a:rPr sz="2000" spc="-10" dirty="0">
                <a:latin typeface="Times New Roman"/>
                <a:cs typeface="Times New Roman"/>
              </a:rPr>
              <a:t>range</a:t>
            </a:r>
            <a:r>
              <a:rPr sz="2000" spc="-5" dirty="0">
                <a:latin typeface="Times New Roman"/>
                <a:cs typeface="Times New Roman"/>
              </a:rPr>
              <a:t> </a:t>
            </a:r>
            <a:r>
              <a:rPr sz="2000" dirty="0">
                <a:latin typeface="Times New Roman"/>
                <a:cs typeface="Times New Roman"/>
              </a:rPr>
              <a:t>of </a:t>
            </a:r>
            <a:r>
              <a:rPr sz="2000" spc="-5" dirty="0">
                <a:latin typeface="Times New Roman"/>
                <a:cs typeface="Times New Roman"/>
              </a:rPr>
              <a:t>vehicles</a:t>
            </a:r>
            <a:r>
              <a:rPr sz="2000" dirty="0">
                <a:latin typeface="Times New Roman"/>
                <a:cs typeface="Times New Roman"/>
              </a:rPr>
              <a:t> </a:t>
            </a:r>
            <a:r>
              <a:rPr sz="2000" spc="-10" dirty="0">
                <a:latin typeface="Times New Roman"/>
                <a:cs typeface="Times New Roman"/>
              </a:rPr>
              <a:t>and </a:t>
            </a:r>
            <a:r>
              <a:rPr sz="2000" spc="-5" dirty="0">
                <a:latin typeface="Times New Roman"/>
                <a:cs typeface="Times New Roman"/>
              </a:rPr>
              <a:t> components covered </a:t>
            </a:r>
            <a:r>
              <a:rPr sz="2000" dirty="0">
                <a:latin typeface="Times New Roman"/>
                <a:cs typeface="Times New Roman"/>
              </a:rPr>
              <a:t>by </a:t>
            </a:r>
            <a:r>
              <a:rPr sz="2000" spc="-5" dirty="0">
                <a:latin typeface="Times New Roman"/>
                <a:cs typeface="Times New Roman"/>
              </a:rPr>
              <a:t>the </a:t>
            </a:r>
            <a:r>
              <a:rPr sz="2000" dirty="0">
                <a:latin typeface="Times New Roman"/>
                <a:cs typeface="Times New Roman"/>
              </a:rPr>
              <a:t>standard. </a:t>
            </a:r>
            <a:r>
              <a:rPr sz="2000" spc="-5" dirty="0">
                <a:latin typeface="Times New Roman"/>
                <a:cs typeface="Times New Roman"/>
              </a:rPr>
              <a:t>L category vehicles </a:t>
            </a:r>
            <a:r>
              <a:rPr sz="2000" spc="-484" dirty="0">
                <a:latin typeface="Times New Roman"/>
                <a:cs typeface="Times New Roman"/>
              </a:rPr>
              <a:t> </a:t>
            </a:r>
            <a:r>
              <a:rPr sz="2000" spc="-5" dirty="0">
                <a:latin typeface="Times New Roman"/>
                <a:cs typeface="Times New Roman"/>
              </a:rPr>
              <a:t>typically </a:t>
            </a:r>
            <a:r>
              <a:rPr sz="2000" spc="-10" dirty="0">
                <a:latin typeface="Times New Roman"/>
                <a:cs typeface="Times New Roman"/>
              </a:rPr>
              <a:t>include:</a:t>
            </a:r>
            <a:endParaRPr sz="2000" dirty="0">
              <a:latin typeface="Times New Roman"/>
              <a:cs typeface="Times New Roman"/>
            </a:endParaRPr>
          </a:p>
          <a:p>
            <a:pPr marL="299085" marR="5080" indent="-287020" algn="just">
              <a:lnSpc>
                <a:spcPct val="100000"/>
              </a:lnSpc>
              <a:buFont typeface="Wingdings"/>
              <a:buChar char=""/>
              <a:tabLst>
                <a:tab pos="299720" algn="l"/>
              </a:tabLst>
            </a:pPr>
            <a:r>
              <a:rPr sz="2000" spc="-10" dirty="0">
                <a:latin typeface="Times New Roman"/>
                <a:cs typeface="Times New Roman"/>
              </a:rPr>
              <a:t>L1:</a:t>
            </a:r>
            <a:r>
              <a:rPr sz="2000" spc="-5" dirty="0">
                <a:latin typeface="Times New Roman"/>
                <a:cs typeface="Times New Roman"/>
              </a:rPr>
              <a:t> Two-wheeled</a:t>
            </a:r>
            <a:r>
              <a:rPr sz="2000" dirty="0">
                <a:latin typeface="Times New Roman"/>
                <a:cs typeface="Times New Roman"/>
              </a:rPr>
              <a:t> </a:t>
            </a:r>
            <a:r>
              <a:rPr sz="2000" spc="-10" dirty="0">
                <a:latin typeface="Times New Roman"/>
                <a:cs typeface="Times New Roman"/>
              </a:rPr>
              <a:t>vehicles</a:t>
            </a:r>
            <a:r>
              <a:rPr sz="2000" spc="-5" dirty="0">
                <a:latin typeface="Times New Roman"/>
                <a:cs typeface="Times New Roman"/>
              </a:rPr>
              <a:t> </a:t>
            </a:r>
            <a:r>
              <a:rPr sz="2000" spc="-10" dirty="0">
                <a:latin typeface="Times New Roman"/>
                <a:cs typeface="Times New Roman"/>
              </a:rPr>
              <a:t>with</a:t>
            </a:r>
            <a:r>
              <a:rPr sz="2000" spc="-5" dirty="0">
                <a:latin typeface="Times New Roman"/>
                <a:cs typeface="Times New Roman"/>
              </a:rPr>
              <a:t> a</a:t>
            </a:r>
            <a:r>
              <a:rPr sz="2000" dirty="0">
                <a:latin typeface="Times New Roman"/>
                <a:cs typeface="Times New Roman"/>
              </a:rPr>
              <a:t> </a:t>
            </a:r>
            <a:r>
              <a:rPr sz="2000" spc="-10" dirty="0">
                <a:latin typeface="Times New Roman"/>
                <a:cs typeface="Times New Roman"/>
              </a:rPr>
              <a:t>maximum</a:t>
            </a:r>
            <a:r>
              <a:rPr sz="2000" spc="-5" dirty="0">
                <a:latin typeface="Times New Roman"/>
                <a:cs typeface="Times New Roman"/>
              </a:rPr>
              <a:t> design </a:t>
            </a:r>
            <a:r>
              <a:rPr sz="2000" spc="-484" dirty="0">
                <a:latin typeface="Times New Roman"/>
                <a:cs typeface="Times New Roman"/>
              </a:rPr>
              <a:t> </a:t>
            </a:r>
            <a:r>
              <a:rPr sz="2000" spc="-5" dirty="0">
                <a:latin typeface="Times New Roman"/>
                <a:cs typeface="Times New Roman"/>
              </a:rPr>
              <a:t>speed </a:t>
            </a:r>
            <a:r>
              <a:rPr sz="2000" spc="-10" dirty="0">
                <a:latin typeface="Times New Roman"/>
                <a:cs typeface="Times New Roman"/>
              </a:rPr>
              <a:t>not </a:t>
            </a:r>
            <a:r>
              <a:rPr sz="2000" spc="-5" dirty="0">
                <a:latin typeface="Times New Roman"/>
                <a:cs typeface="Times New Roman"/>
              </a:rPr>
              <a:t>exceeding </a:t>
            </a:r>
            <a:r>
              <a:rPr sz="2000" dirty="0">
                <a:latin typeface="Times New Roman"/>
                <a:cs typeface="Times New Roman"/>
              </a:rPr>
              <a:t>45 </a:t>
            </a:r>
            <a:r>
              <a:rPr sz="2000" spc="-15" dirty="0">
                <a:latin typeface="Times New Roman"/>
                <a:cs typeface="Times New Roman"/>
              </a:rPr>
              <a:t>km/h </a:t>
            </a:r>
            <a:r>
              <a:rPr sz="2000" spc="-10" dirty="0">
                <a:latin typeface="Times New Roman"/>
                <a:cs typeface="Times New Roman"/>
              </a:rPr>
              <a:t>and </a:t>
            </a:r>
            <a:r>
              <a:rPr sz="2000" spc="-5" dirty="0">
                <a:latin typeface="Times New Roman"/>
                <a:cs typeface="Times New Roman"/>
              </a:rPr>
              <a:t>an </a:t>
            </a:r>
            <a:r>
              <a:rPr sz="2000" spc="-15" dirty="0">
                <a:latin typeface="Times New Roman"/>
                <a:cs typeface="Times New Roman"/>
              </a:rPr>
              <a:t>engine </a:t>
            </a:r>
            <a:r>
              <a:rPr sz="2000" dirty="0">
                <a:latin typeface="Times New Roman"/>
                <a:cs typeface="Times New Roman"/>
              </a:rPr>
              <a:t>capacity </a:t>
            </a:r>
            <a:r>
              <a:rPr sz="2000" spc="5" dirty="0">
                <a:latin typeface="Times New Roman"/>
                <a:cs typeface="Times New Roman"/>
              </a:rPr>
              <a:t> </a:t>
            </a:r>
            <a:r>
              <a:rPr sz="2000" spc="-10" dirty="0">
                <a:latin typeface="Times New Roman"/>
                <a:cs typeface="Times New Roman"/>
              </a:rPr>
              <a:t>not</a:t>
            </a:r>
            <a:r>
              <a:rPr sz="2000" spc="-5" dirty="0">
                <a:latin typeface="Times New Roman"/>
                <a:cs typeface="Times New Roman"/>
              </a:rPr>
              <a:t> exceeding</a:t>
            </a:r>
            <a:r>
              <a:rPr sz="2000" dirty="0">
                <a:latin typeface="Times New Roman"/>
                <a:cs typeface="Times New Roman"/>
              </a:rPr>
              <a:t> 50</a:t>
            </a:r>
            <a:r>
              <a:rPr sz="2000" spc="5" dirty="0">
                <a:latin typeface="Times New Roman"/>
                <a:cs typeface="Times New Roman"/>
              </a:rPr>
              <a:t> </a:t>
            </a:r>
            <a:r>
              <a:rPr sz="2000" spc="-5" dirty="0">
                <a:latin typeface="Times New Roman"/>
                <a:cs typeface="Times New Roman"/>
              </a:rPr>
              <a:t>cc</a:t>
            </a:r>
            <a:r>
              <a:rPr sz="2000" dirty="0">
                <a:latin typeface="Times New Roman"/>
                <a:cs typeface="Times New Roman"/>
              </a:rPr>
              <a:t> </a:t>
            </a:r>
            <a:r>
              <a:rPr sz="2000" spc="-5" dirty="0">
                <a:latin typeface="Times New Roman"/>
                <a:cs typeface="Times New Roman"/>
              </a:rPr>
              <a:t>(if</a:t>
            </a:r>
            <a:r>
              <a:rPr sz="2000" dirty="0">
                <a:latin typeface="Times New Roman"/>
                <a:cs typeface="Times New Roman"/>
              </a:rPr>
              <a:t> </a:t>
            </a:r>
            <a:r>
              <a:rPr sz="2000" spc="-10" dirty="0">
                <a:latin typeface="Times New Roman"/>
                <a:cs typeface="Times New Roman"/>
              </a:rPr>
              <a:t>equipped</a:t>
            </a:r>
            <a:r>
              <a:rPr sz="2000" spc="-5" dirty="0">
                <a:latin typeface="Times New Roman"/>
                <a:cs typeface="Times New Roman"/>
              </a:rPr>
              <a:t> </a:t>
            </a:r>
            <a:r>
              <a:rPr sz="2000" spc="-15" dirty="0">
                <a:latin typeface="Times New Roman"/>
                <a:cs typeface="Times New Roman"/>
              </a:rPr>
              <a:t>with</a:t>
            </a:r>
            <a:r>
              <a:rPr sz="2000" spc="-10" dirty="0">
                <a:latin typeface="Times New Roman"/>
                <a:cs typeface="Times New Roman"/>
              </a:rPr>
              <a:t> </a:t>
            </a:r>
            <a:r>
              <a:rPr sz="2000" spc="-5" dirty="0">
                <a:latin typeface="Times New Roman"/>
                <a:cs typeface="Times New Roman"/>
              </a:rPr>
              <a:t>an</a:t>
            </a:r>
            <a:r>
              <a:rPr sz="2000" dirty="0">
                <a:latin typeface="Times New Roman"/>
                <a:cs typeface="Times New Roman"/>
              </a:rPr>
              <a:t> </a:t>
            </a:r>
            <a:r>
              <a:rPr sz="2000" spc="-10" dirty="0">
                <a:latin typeface="Times New Roman"/>
                <a:cs typeface="Times New Roman"/>
              </a:rPr>
              <a:t>internal </a:t>
            </a:r>
            <a:r>
              <a:rPr sz="2000" spc="-5" dirty="0">
                <a:latin typeface="Times New Roman"/>
                <a:cs typeface="Times New Roman"/>
              </a:rPr>
              <a:t> </a:t>
            </a:r>
            <a:r>
              <a:rPr sz="2000" spc="-10" dirty="0">
                <a:latin typeface="Times New Roman"/>
                <a:cs typeface="Times New Roman"/>
              </a:rPr>
              <a:t>combustion</a:t>
            </a:r>
            <a:r>
              <a:rPr sz="2000" spc="40" dirty="0">
                <a:latin typeface="Times New Roman"/>
                <a:cs typeface="Times New Roman"/>
              </a:rPr>
              <a:t> </a:t>
            </a:r>
            <a:r>
              <a:rPr sz="2000" spc="-10" dirty="0">
                <a:latin typeface="Times New Roman"/>
                <a:cs typeface="Times New Roman"/>
              </a:rPr>
              <a:t>engine).</a:t>
            </a:r>
            <a:endParaRPr sz="2000" dirty="0">
              <a:latin typeface="Times New Roman"/>
              <a:cs typeface="Times New Roman"/>
            </a:endParaRPr>
          </a:p>
          <a:p>
            <a:pPr marL="299085" marR="9525" indent="-287020" algn="just">
              <a:lnSpc>
                <a:spcPct val="100000"/>
              </a:lnSpc>
              <a:spcBef>
                <a:spcPts val="5"/>
              </a:spcBef>
              <a:buFont typeface="Wingdings"/>
              <a:buChar char=""/>
              <a:tabLst>
                <a:tab pos="299720" algn="l"/>
              </a:tabLst>
            </a:pPr>
            <a:r>
              <a:rPr sz="2000" spc="-10" dirty="0">
                <a:latin typeface="Times New Roman"/>
                <a:cs typeface="Times New Roman"/>
              </a:rPr>
              <a:t>L2:</a:t>
            </a:r>
            <a:r>
              <a:rPr sz="2000" spc="-5" dirty="0">
                <a:latin typeface="Times New Roman"/>
                <a:cs typeface="Times New Roman"/>
              </a:rPr>
              <a:t> Three-wheeled</a:t>
            </a:r>
            <a:r>
              <a:rPr sz="2000" dirty="0">
                <a:latin typeface="Times New Roman"/>
                <a:cs typeface="Times New Roman"/>
              </a:rPr>
              <a:t> </a:t>
            </a:r>
            <a:r>
              <a:rPr sz="2000" spc="-5" dirty="0">
                <a:latin typeface="Times New Roman"/>
                <a:cs typeface="Times New Roman"/>
              </a:rPr>
              <a:t>vehicles</a:t>
            </a:r>
            <a:r>
              <a:rPr sz="2000" dirty="0">
                <a:latin typeface="Times New Roman"/>
                <a:cs typeface="Times New Roman"/>
              </a:rPr>
              <a:t> </a:t>
            </a:r>
            <a:r>
              <a:rPr sz="2000" spc="-10" dirty="0">
                <a:latin typeface="Times New Roman"/>
                <a:cs typeface="Times New Roman"/>
              </a:rPr>
              <a:t>with</a:t>
            </a:r>
            <a:r>
              <a:rPr sz="2000" spc="-5" dirty="0">
                <a:latin typeface="Times New Roman"/>
                <a:cs typeface="Times New Roman"/>
              </a:rPr>
              <a:t> similar</a:t>
            </a:r>
            <a:r>
              <a:rPr sz="2000" dirty="0">
                <a:latin typeface="Times New Roman"/>
                <a:cs typeface="Times New Roman"/>
              </a:rPr>
              <a:t> </a:t>
            </a:r>
            <a:r>
              <a:rPr sz="2000" spc="-5" dirty="0">
                <a:latin typeface="Times New Roman"/>
                <a:cs typeface="Times New Roman"/>
              </a:rPr>
              <a:t>speed</a:t>
            </a:r>
            <a:r>
              <a:rPr sz="2000" dirty="0">
                <a:latin typeface="Times New Roman"/>
                <a:cs typeface="Times New Roman"/>
              </a:rPr>
              <a:t> </a:t>
            </a:r>
            <a:r>
              <a:rPr sz="2000" spc="-10" dirty="0">
                <a:latin typeface="Times New Roman"/>
                <a:cs typeface="Times New Roman"/>
              </a:rPr>
              <a:t>and </a:t>
            </a:r>
            <a:r>
              <a:rPr sz="2000" spc="-484" dirty="0">
                <a:latin typeface="Times New Roman"/>
                <a:cs typeface="Times New Roman"/>
              </a:rPr>
              <a:t> </a:t>
            </a:r>
            <a:r>
              <a:rPr sz="2000" spc="-15" dirty="0">
                <a:latin typeface="Times New Roman"/>
                <a:cs typeface="Times New Roman"/>
              </a:rPr>
              <a:t>engine</a:t>
            </a:r>
            <a:r>
              <a:rPr sz="2000" spc="50" dirty="0">
                <a:latin typeface="Times New Roman"/>
                <a:cs typeface="Times New Roman"/>
              </a:rPr>
              <a:t> </a:t>
            </a:r>
            <a:r>
              <a:rPr sz="2000" spc="-5" dirty="0">
                <a:latin typeface="Times New Roman"/>
                <a:cs typeface="Times New Roman"/>
              </a:rPr>
              <a:t>capacity </a:t>
            </a:r>
            <a:r>
              <a:rPr sz="2000" spc="-15" dirty="0">
                <a:latin typeface="Times New Roman"/>
                <a:cs typeface="Times New Roman"/>
              </a:rPr>
              <a:t>limits.</a:t>
            </a:r>
            <a:endParaRPr sz="2000" dirty="0">
              <a:latin typeface="Times New Roman"/>
              <a:cs typeface="Times New Roman"/>
            </a:endParaRPr>
          </a:p>
          <a:p>
            <a:pPr marL="299085" indent="-287020" algn="just">
              <a:lnSpc>
                <a:spcPct val="100000"/>
              </a:lnSpc>
              <a:spcBef>
                <a:spcPts val="5"/>
              </a:spcBef>
              <a:buFont typeface="Wingdings"/>
              <a:buChar char=""/>
              <a:tabLst>
                <a:tab pos="299720" algn="l"/>
              </a:tabLst>
            </a:pPr>
            <a:r>
              <a:rPr sz="2000" spc="-10" dirty="0">
                <a:latin typeface="Times New Roman"/>
                <a:cs typeface="Times New Roman"/>
              </a:rPr>
              <a:t>L3:</a:t>
            </a:r>
            <a:r>
              <a:rPr sz="2000" spc="50" dirty="0">
                <a:latin typeface="Times New Roman"/>
                <a:cs typeface="Times New Roman"/>
              </a:rPr>
              <a:t> </a:t>
            </a:r>
            <a:r>
              <a:rPr sz="2000" spc="-5" dirty="0">
                <a:latin typeface="Times New Roman"/>
                <a:cs typeface="Times New Roman"/>
              </a:rPr>
              <a:t>Two-wheeled</a:t>
            </a:r>
            <a:r>
              <a:rPr sz="2000" spc="90" dirty="0">
                <a:latin typeface="Times New Roman"/>
                <a:cs typeface="Times New Roman"/>
              </a:rPr>
              <a:t> </a:t>
            </a:r>
            <a:r>
              <a:rPr sz="2000" spc="-10" dirty="0">
                <a:latin typeface="Times New Roman"/>
                <a:cs typeface="Times New Roman"/>
              </a:rPr>
              <a:t>motorcycles</a:t>
            </a:r>
            <a:r>
              <a:rPr sz="2000" spc="85" dirty="0">
                <a:latin typeface="Times New Roman"/>
                <a:cs typeface="Times New Roman"/>
              </a:rPr>
              <a:t> </a:t>
            </a:r>
            <a:r>
              <a:rPr sz="2000" spc="-15" dirty="0">
                <a:latin typeface="Times New Roman"/>
                <a:cs typeface="Times New Roman"/>
              </a:rPr>
              <a:t>with</a:t>
            </a:r>
            <a:r>
              <a:rPr sz="2000" spc="40" dirty="0">
                <a:latin typeface="Times New Roman"/>
                <a:cs typeface="Times New Roman"/>
              </a:rPr>
              <a:t> </a:t>
            </a:r>
            <a:r>
              <a:rPr sz="2000" spc="-5" dirty="0">
                <a:latin typeface="Times New Roman"/>
                <a:cs typeface="Times New Roman"/>
              </a:rPr>
              <a:t>a</a:t>
            </a:r>
            <a:r>
              <a:rPr sz="2000" spc="55" dirty="0">
                <a:latin typeface="Times New Roman"/>
                <a:cs typeface="Times New Roman"/>
              </a:rPr>
              <a:t> </a:t>
            </a:r>
            <a:r>
              <a:rPr sz="2000" spc="-5" dirty="0">
                <a:latin typeface="Times New Roman"/>
                <a:cs typeface="Times New Roman"/>
              </a:rPr>
              <a:t>speed</a:t>
            </a:r>
            <a:r>
              <a:rPr sz="2000" spc="60" dirty="0">
                <a:latin typeface="Times New Roman"/>
                <a:cs typeface="Times New Roman"/>
              </a:rPr>
              <a:t> </a:t>
            </a:r>
            <a:r>
              <a:rPr sz="2000" spc="-5" dirty="0">
                <a:latin typeface="Times New Roman"/>
                <a:cs typeface="Times New Roman"/>
              </a:rPr>
              <a:t>exceeding</a:t>
            </a:r>
            <a:endParaRPr sz="2000" dirty="0">
              <a:latin typeface="Times New Roman"/>
              <a:cs typeface="Times New Roman"/>
            </a:endParaRPr>
          </a:p>
          <a:p>
            <a:pPr marL="299085" algn="just">
              <a:lnSpc>
                <a:spcPct val="100000"/>
              </a:lnSpc>
            </a:pPr>
            <a:r>
              <a:rPr sz="2000" dirty="0">
                <a:latin typeface="Times New Roman"/>
                <a:cs typeface="Times New Roman"/>
              </a:rPr>
              <a:t>45</a:t>
            </a:r>
            <a:r>
              <a:rPr sz="2000" spc="-45" dirty="0">
                <a:latin typeface="Times New Roman"/>
                <a:cs typeface="Times New Roman"/>
              </a:rPr>
              <a:t> </a:t>
            </a:r>
            <a:r>
              <a:rPr sz="2000" spc="-20" dirty="0">
                <a:latin typeface="Times New Roman"/>
                <a:cs typeface="Times New Roman"/>
              </a:rPr>
              <a:t>km/h.</a:t>
            </a:r>
            <a:endParaRPr sz="2000" dirty="0">
              <a:latin typeface="Times New Roman"/>
              <a:cs typeface="Times New Roman"/>
            </a:endParaRPr>
          </a:p>
          <a:p>
            <a:pPr marL="299085" marR="10160" indent="-287020" algn="just">
              <a:lnSpc>
                <a:spcPct val="100000"/>
              </a:lnSpc>
              <a:buFont typeface="Wingdings"/>
              <a:buChar char=""/>
              <a:tabLst>
                <a:tab pos="299720" algn="l"/>
              </a:tabLst>
            </a:pPr>
            <a:r>
              <a:rPr sz="2000" spc="-10" dirty="0">
                <a:latin typeface="Times New Roman"/>
                <a:cs typeface="Times New Roman"/>
              </a:rPr>
              <a:t>L4,</a:t>
            </a:r>
            <a:r>
              <a:rPr sz="2000" spc="-5" dirty="0">
                <a:latin typeface="Times New Roman"/>
                <a:cs typeface="Times New Roman"/>
              </a:rPr>
              <a:t> </a:t>
            </a:r>
            <a:r>
              <a:rPr sz="2000" spc="-10" dirty="0">
                <a:latin typeface="Times New Roman"/>
                <a:cs typeface="Times New Roman"/>
              </a:rPr>
              <a:t>L5:</a:t>
            </a:r>
            <a:r>
              <a:rPr sz="2000" spc="-5" dirty="0">
                <a:latin typeface="Times New Roman"/>
                <a:cs typeface="Times New Roman"/>
              </a:rPr>
              <a:t> Three-wheeled</a:t>
            </a:r>
            <a:r>
              <a:rPr sz="2000" dirty="0">
                <a:latin typeface="Times New Roman"/>
                <a:cs typeface="Times New Roman"/>
              </a:rPr>
              <a:t> </a:t>
            </a:r>
            <a:r>
              <a:rPr sz="2000" spc="-10" dirty="0">
                <a:latin typeface="Times New Roman"/>
                <a:cs typeface="Times New Roman"/>
              </a:rPr>
              <a:t>motorcycles</a:t>
            </a:r>
            <a:r>
              <a:rPr sz="2000" spc="-5" dirty="0">
                <a:latin typeface="Times New Roman"/>
                <a:cs typeface="Times New Roman"/>
              </a:rPr>
              <a:t> </a:t>
            </a:r>
            <a:r>
              <a:rPr sz="2000" spc="-10" dirty="0">
                <a:latin typeface="Times New Roman"/>
                <a:cs typeface="Times New Roman"/>
              </a:rPr>
              <a:t>and</a:t>
            </a:r>
            <a:r>
              <a:rPr sz="2000" spc="-5" dirty="0">
                <a:latin typeface="Times New Roman"/>
                <a:cs typeface="Times New Roman"/>
              </a:rPr>
              <a:t> </a:t>
            </a:r>
            <a:r>
              <a:rPr sz="2000" spc="-10" dirty="0">
                <a:latin typeface="Times New Roman"/>
                <a:cs typeface="Times New Roman"/>
              </a:rPr>
              <a:t>motor </a:t>
            </a:r>
            <a:r>
              <a:rPr sz="2000" spc="-5" dirty="0">
                <a:latin typeface="Times New Roman"/>
                <a:cs typeface="Times New Roman"/>
              </a:rPr>
              <a:t> </a:t>
            </a:r>
            <a:r>
              <a:rPr sz="2000" spc="-10" dirty="0">
                <a:latin typeface="Times New Roman"/>
                <a:cs typeface="Times New Roman"/>
              </a:rPr>
              <a:t>tricycles.</a:t>
            </a:r>
            <a:endParaRPr sz="2000" dirty="0">
              <a:latin typeface="Times New Roman"/>
              <a:cs typeface="Times New Roman"/>
            </a:endParaRPr>
          </a:p>
          <a:p>
            <a:pPr marL="299085" indent="-287020" algn="just">
              <a:lnSpc>
                <a:spcPct val="100000"/>
              </a:lnSpc>
              <a:buFont typeface="Wingdings"/>
              <a:buChar char=""/>
              <a:tabLst>
                <a:tab pos="299720" algn="l"/>
              </a:tabLst>
            </a:pPr>
            <a:r>
              <a:rPr sz="2000" spc="-10" dirty="0">
                <a:latin typeface="Times New Roman"/>
                <a:cs typeface="Times New Roman"/>
              </a:rPr>
              <a:t>L6,</a:t>
            </a:r>
            <a:r>
              <a:rPr sz="2000" spc="5" dirty="0">
                <a:latin typeface="Times New Roman"/>
                <a:cs typeface="Times New Roman"/>
              </a:rPr>
              <a:t> </a:t>
            </a:r>
            <a:r>
              <a:rPr sz="2000" spc="-10" dirty="0">
                <a:latin typeface="Times New Roman"/>
                <a:cs typeface="Times New Roman"/>
              </a:rPr>
              <a:t>L7:</a:t>
            </a:r>
            <a:r>
              <a:rPr sz="2000" spc="25" dirty="0">
                <a:latin typeface="Times New Roman"/>
                <a:cs typeface="Times New Roman"/>
              </a:rPr>
              <a:t> </a:t>
            </a:r>
            <a:r>
              <a:rPr sz="2000" spc="-15" dirty="0">
                <a:latin typeface="Times New Roman"/>
                <a:cs typeface="Times New Roman"/>
              </a:rPr>
              <a:t>Light</a:t>
            </a:r>
            <a:r>
              <a:rPr sz="2000" spc="55" dirty="0">
                <a:latin typeface="Times New Roman"/>
                <a:cs typeface="Times New Roman"/>
              </a:rPr>
              <a:t> </a:t>
            </a:r>
            <a:r>
              <a:rPr sz="2000" spc="-10" dirty="0">
                <a:latin typeface="Times New Roman"/>
                <a:cs typeface="Times New Roman"/>
              </a:rPr>
              <a:t>quadricycles</a:t>
            </a:r>
            <a:r>
              <a:rPr sz="2000" spc="30" dirty="0">
                <a:latin typeface="Times New Roman"/>
                <a:cs typeface="Times New Roman"/>
              </a:rPr>
              <a:t> </a:t>
            </a:r>
            <a:r>
              <a:rPr sz="2000" spc="-10" dirty="0">
                <a:latin typeface="Times New Roman"/>
                <a:cs typeface="Times New Roman"/>
              </a:rPr>
              <a:t>and</a:t>
            </a:r>
            <a:r>
              <a:rPr sz="2000" spc="10" dirty="0">
                <a:latin typeface="Times New Roman"/>
                <a:cs typeface="Times New Roman"/>
              </a:rPr>
              <a:t> </a:t>
            </a:r>
            <a:r>
              <a:rPr sz="2000" spc="-10" dirty="0">
                <a:latin typeface="Times New Roman"/>
                <a:cs typeface="Times New Roman"/>
              </a:rPr>
              <a:t>heavy</a:t>
            </a:r>
            <a:r>
              <a:rPr sz="2000" spc="40" dirty="0">
                <a:latin typeface="Times New Roman"/>
                <a:cs typeface="Times New Roman"/>
              </a:rPr>
              <a:t> </a:t>
            </a:r>
            <a:r>
              <a:rPr sz="2000" spc="-5" dirty="0">
                <a:latin typeface="Times New Roman"/>
                <a:cs typeface="Times New Roman"/>
              </a:rPr>
              <a:t>quadricycles.</a:t>
            </a:r>
            <a:endParaRPr sz="2000" dirty="0">
              <a:latin typeface="Times New Roman"/>
              <a:cs typeface="Times New Roman"/>
            </a:endParaRPr>
          </a:p>
        </p:txBody>
      </p:sp>
      <p:sp>
        <p:nvSpPr>
          <p:cNvPr id="12" name="object 12"/>
          <p:cNvSpPr txBox="1"/>
          <p:nvPr/>
        </p:nvSpPr>
        <p:spPr>
          <a:xfrm>
            <a:off x="105257" y="6147308"/>
            <a:ext cx="5890895" cy="1211580"/>
          </a:xfrm>
          <a:prstGeom prst="rect">
            <a:avLst/>
          </a:prstGeom>
        </p:spPr>
        <p:txBody>
          <a:bodyPr vert="horz" wrap="square" lIns="0" tIns="11430" rIns="0" bIns="0" rtlCol="0">
            <a:spAutoFit/>
          </a:bodyPr>
          <a:lstStyle/>
          <a:p>
            <a:pPr marL="299085" marR="5080" indent="-287020" algn="just">
              <a:lnSpc>
                <a:spcPct val="100000"/>
              </a:lnSpc>
              <a:spcBef>
                <a:spcPts val="90"/>
              </a:spcBef>
              <a:buFont typeface="Wingdings"/>
              <a:buChar char=""/>
              <a:tabLst>
                <a:tab pos="299720" algn="l"/>
              </a:tabLst>
            </a:pPr>
            <a:r>
              <a:rPr sz="2000" spc="-5" dirty="0">
                <a:latin typeface="Times New Roman"/>
                <a:cs typeface="Times New Roman"/>
              </a:rPr>
              <a:t>Application: Specifies that the standard applies </a:t>
            </a:r>
            <a:r>
              <a:rPr sz="2000" spc="-10" dirty="0">
                <a:latin typeface="Times New Roman"/>
                <a:cs typeface="Times New Roman"/>
              </a:rPr>
              <a:t>to </a:t>
            </a:r>
            <a:r>
              <a:rPr sz="2000" spc="-5" dirty="0">
                <a:latin typeface="Times New Roman"/>
                <a:cs typeface="Times New Roman"/>
              </a:rPr>
              <a:t>new </a:t>
            </a:r>
            <a:r>
              <a:rPr sz="2000" dirty="0">
                <a:latin typeface="Times New Roman"/>
                <a:cs typeface="Times New Roman"/>
              </a:rPr>
              <a:t> </a:t>
            </a:r>
            <a:r>
              <a:rPr sz="2000" spc="-10" dirty="0">
                <a:latin typeface="Times New Roman"/>
                <a:cs typeface="Times New Roman"/>
              </a:rPr>
              <a:t>vehicle</a:t>
            </a:r>
            <a:r>
              <a:rPr sz="2000" spc="-5" dirty="0">
                <a:latin typeface="Times New Roman"/>
                <a:cs typeface="Times New Roman"/>
              </a:rPr>
              <a:t> designs</a:t>
            </a:r>
            <a:r>
              <a:rPr sz="2000" dirty="0">
                <a:latin typeface="Times New Roman"/>
                <a:cs typeface="Times New Roman"/>
              </a:rPr>
              <a:t> </a:t>
            </a:r>
            <a:r>
              <a:rPr sz="2000" spc="-5" dirty="0">
                <a:latin typeface="Times New Roman"/>
                <a:cs typeface="Times New Roman"/>
              </a:rPr>
              <a:t>and</a:t>
            </a:r>
            <a:r>
              <a:rPr sz="2000" dirty="0">
                <a:latin typeface="Times New Roman"/>
                <a:cs typeface="Times New Roman"/>
              </a:rPr>
              <a:t> </a:t>
            </a:r>
            <a:r>
              <a:rPr sz="2000" spc="-10" dirty="0">
                <a:latin typeface="Times New Roman"/>
                <a:cs typeface="Times New Roman"/>
              </a:rPr>
              <a:t>may</a:t>
            </a:r>
            <a:r>
              <a:rPr sz="2000" spc="-5" dirty="0">
                <a:latin typeface="Times New Roman"/>
                <a:cs typeface="Times New Roman"/>
              </a:rPr>
              <a:t> </a:t>
            </a:r>
            <a:r>
              <a:rPr sz="2000" dirty="0">
                <a:latin typeface="Times New Roman"/>
                <a:cs typeface="Times New Roman"/>
              </a:rPr>
              <a:t>also</a:t>
            </a:r>
            <a:r>
              <a:rPr sz="2000" spc="5" dirty="0">
                <a:latin typeface="Times New Roman"/>
                <a:cs typeface="Times New Roman"/>
              </a:rPr>
              <a:t> </a:t>
            </a:r>
            <a:r>
              <a:rPr sz="2000" dirty="0">
                <a:latin typeface="Times New Roman"/>
                <a:cs typeface="Times New Roman"/>
              </a:rPr>
              <a:t>apply</a:t>
            </a:r>
            <a:r>
              <a:rPr sz="2000" spc="5" dirty="0">
                <a:latin typeface="Times New Roman"/>
                <a:cs typeface="Times New Roman"/>
              </a:rPr>
              <a:t> </a:t>
            </a:r>
            <a:r>
              <a:rPr sz="2000" spc="-5" dirty="0">
                <a:latin typeface="Times New Roman"/>
                <a:cs typeface="Times New Roman"/>
              </a:rPr>
              <a:t>to</a:t>
            </a:r>
            <a:r>
              <a:rPr sz="2000" dirty="0">
                <a:latin typeface="Times New Roman"/>
                <a:cs typeface="Times New Roman"/>
              </a:rPr>
              <a:t> </a:t>
            </a:r>
            <a:r>
              <a:rPr sz="2000" spc="-10" dirty="0">
                <a:latin typeface="Times New Roman"/>
                <a:cs typeface="Times New Roman"/>
              </a:rPr>
              <a:t>significant </a:t>
            </a:r>
            <a:r>
              <a:rPr sz="2000" spc="-5" dirty="0">
                <a:latin typeface="Times New Roman"/>
                <a:cs typeface="Times New Roman"/>
              </a:rPr>
              <a:t> </a:t>
            </a:r>
            <a:r>
              <a:rPr sz="2000" spc="-10" dirty="0">
                <a:latin typeface="Times New Roman"/>
                <a:cs typeface="Times New Roman"/>
              </a:rPr>
              <a:t>modifications</a:t>
            </a:r>
            <a:r>
              <a:rPr sz="2000" spc="50" dirty="0">
                <a:latin typeface="Times New Roman"/>
                <a:cs typeface="Times New Roman"/>
              </a:rPr>
              <a:t> </a:t>
            </a:r>
            <a:r>
              <a:rPr sz="2000" dirty="0">
                <a:latin typeface="Times New Roman"/>
                <a:cs typeface="Times New Roman"/>
              </a:rPr>
              <a:t>of</a:t>
            </a:r>
            <a:r>
              <a:rPr sz="2000" spc="-15" dirty="0">
                <a:latin typeface="Times New Roman"/>
                <a:cs typeface="Times New Roman"/>
              </a:rPr>
              <a:t> </a:t>
            </a:r>
            <a:r>
              <a:rPr sz="2000" spc="-10" dirty="0">
                <a:latin typeface="Times New Roman"/>
                <a:cs typeface="Times New Roman"/>
              </a:rPr>
              <a:t>existing</a:t>
            </a:r>
            <a:r>
              <a:rPr sz="2000" spc="40" dirty="0">
                <a:latin typeface="Times New Roman"/>
                <a:cs typeface="Times New Roman"/>
              </a:rPr>
              <a:t> </a:t>
            </a:r>
            <a:r>
              <a:rPr sz="2000" spc="-10" dirty="0">
                <a:latin typeface="Times New Roman"/>
                <a:cs typeface="Times New Roman"/>
              </a:rPr>
              <a:t>vehicles</a:t>
            </a:r>
            <a:endParaRPr sz="2000">
              <a:latin typeface="Times New Roman"/>
              <a:cs typeface="Times New Roman"/>
            </a:endParaRPr>
          </a:p>
          <a:p>
            <a:pPr marL="12700">
              <a:lnSpc>
                <a:spcPts val="2145"/>
              </a:lnSpc>
            </a:pPr>
            <a:r>
              <a:rPr sz="1800" dirty="0">
                <a:latin typeface="Times New Roman"/>
                <a:cs typeface="Times New Roman"/>
              </a:rPr>
              <a:t>.</a:t>
            </a:r>
            <a:endParaRPr sz="1800">
              <a:latin typeface="Times New Roman"/>
              <a:cs typeface="Times New Roman"/>
            </a:endParaRPr>
          </a:p>
        </p:txBody>
      </p:sp>
      <p:sp>
        <p:nvSpPr>
          <p:cNvPr id="13" name="object 13"/>
          <p:cNvSpPr txBox="1"/>
          <p:nvPr/>
        </p:nvSpPr>
        <p:spPr>
          <a:xfrm>
            <a:off x="51307" y="1074242"/>
            <a:ext cx="3510915" cy="45402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C00000"/>
                </a:solidFill>
                <a:latin typeface="Times New Roman"/>
                <a:cs typeface="Times New Roman"/>
              </a:rPr>
              <a:t>1</a:t>
            </a:r>
            <a:r>
              <a:rPr sz="2800" b="1" dirty="0">
                <a:solidFill>
                  <a:srgbClr val="C00000"/>
                </a:solidFill>
                <a:latin typeface="Times New Roman"/>
                <a:cs typeface="Times New Roman"/>
              </a:rPr>
              <a:t>.</a:t>
            </a:r>
            <a:r>
              <a:rPr sz="2800" b="1" spc="-15" dirty="0">
                <a:solidFill>
                  <a:srgbClr val="C00000"/>
                </a:solidFill>
                <a:latin typeface="Times New Roman"/>
                <a:cs typeface="Times New Roman"/>
              </a:rPr>
              <a:t> </a:t>
            </a:r>
            <a:r>
              <a:rPr sz="2800" b="1" spc="5" dirty="0">
                <a:solidFill>
                  <a:srgbClr val="C00000"/>
                </a:solidFill>
                <a:latin typeface="Times New Roman"/>
                <a:cs typeface="Times New Roman"/>
              </a:rPr>
              <a:t>Scope</a:t>
            </a:r>
            <a:r>
              <a:rPr sz="2800" b="1" spc="-25" dirty="0">
                <a:solidFill>
                  <a:srgbClr val="C00000"/>
                </a:solidFill>
                <a:latin typeface="Times New Roman"/>
                <a:cs typeface="Times New Roman"/>
              </a:rPr>
              <a:t> </a:t>
            </a:r>
            <a:r>
              <a:rPr sz="2800" b="1" spc="5" dirty="0">
                <a:solidFill>
                  <a:srgbClr val="C00000"/>
                </a:solidFill>
                <a:latin typeface="Times New Roman"/>
                <a:cs typeface="Times New Roman"/>
              </a:rPr>
              <a:t>&amp;</a:t>
            </a:r>
            <a:r>
              <a:rPr sz="2800" b="1" spc="-165" dirty="0">
                <a:solidFill>
                  <a:srgbClr val="C00000"/>
                </a:solidFill>
                <a:latin typeface="Times New Roman"/>
                <a:cs typeface="Times New Roman"/>
              </a:rPr>
              <a:t> </a:t>
            </a:r>
            <a:r>
              <a:rPr sz="2800" b="1" spc="-10" dirty="0">
                <a:solidFill>
                  <a:srgbClr val="C00000"/>
                </a:solidFill>
                <a:latin typeface="Times New Roman"/>
                <a:cs typeface="Times New Roman"/>
              </a:rPr>
              <a:t>A</a:t>
            </a:r>
            <a:r>
              <a:rPr sz="2800" b="1" dirty="0">
                <a:solidFill>
                  <a:srgbClr val="C00000"/>
                </a:solidFill>
                <a:latin typeface="Times New Roman"/>
                <a:cs typeface="Times New Roman"/>
              </a:rPr>
              <a:t>ppl</a:t>
            </a:r>
            <a:r>
              <a:rPr sz="2800" b="1" spc="10" dirty="0">
                <a:solidFill>
                  <a:srgbClr val="C00000"/>
                </a:solidFill>
                <a:latin typeface="Times New Roman"/>
                <a:cs typeface="Times New Roman"/>
              </a:rPr>
              <a:t>i</a:t>
            </a:r>
            <a:r>
              <a:rPr sz="2800" b="1" dirty="0">
                <a:solidFill>
                  <a:srgbClr val="C00000"/>
                </a:solidFill>
                <a:latin typeface="Times New Roman"/>
                <a:cs typeface="Times New Roman"/>
              </a:rPr>
              <a:t>c</a:t>
            </a:r>
            <a:r>
              <a:rPr sz="2800" b="1" spc="10" dirty="0">
                <a:solidFill>
                  <a:srgbClr val="C00000"/>
                </a:solidFill>
                <a:latin typeface="Times New Roman"/>
                <a:cs typeface="Times New Roman"/>
              </a:rPr>
              <a:t>a</a:t>
            </a:r>
            <a:r>
              <a:rPr sz="2800" b="1" dirty="0">
                <a:solidFill>
                  <a:srgbClr val="C00000"/>
                </a:solidFill>
                <a:latin typeface="Times New Roman"/>
                <a:cs typeface="Times New Roman"/>
              </a:rPr>
              <a:t>t</a:t>
            </a:r>
            <a:r>
              <a:rPr sz="2800" b="1" spc="5" dirty="0">
                <a:solidFill>
                  <a:srgbClr val="C00000"/>
                </a:solidFill>
                <a:latin typeface="Times New Roman"/>
                <a:cs typeface="Times New Roman"/>
              </a:rPr>
              <a:t>i</a:t>
            </a:r>
            <a:r>
              <a:rPr sz="2800" b="1" spc="-10" dirty="0">
                <a:solidFill>
                  <a:srgbClr val="C00000"/>
                </a:solidFill>
                <a:latin typeface="Times New Roman"/>
                <a:cs typeface="Times New Roman"/>
              </a:rPr>
              <a:t>o</a:t>
            </a:r>
            <a:r>
              <a:rPr sz="2800" b="1" spc="5" dirty="0">
                <a:solidFill>
                  <a:srgbClr val="C00000"/>
                </a:solidFill>
                <a:latin typeface="Times New Roman"/>
                <a:cs typeface="Times New Roman"/>
              </a:rPr>
              <a:t>n</a:t>
            </a:r>
            <a:endParaRPr sz="2800">
              <a:latin typeface="Times New Roman"/>
              <a:cs typeface="Times New Roman"/>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4740" y="197865"/>
            <a:ext cx="2196465" cy="406400"/>
          </a:xfrm>
          <a:prstGeom prst="rect">
            <a:avLst/>
          </a:prstGeom>
        </p:spPr>
        <p:txBody>
          <a:bodyPr vert="horz" wrap="square" lIns="0" tIns="12065" rIns="0" bIns="0" rtlCol="0">
            <a:spAutoFit/>
          </a:bodyPr>
          <a:lstStyle/>
          <a:p>
            <a:pPr marL="12700">
              <a:lnSpc>
                <a:spcPct val="100000"/>
              </a:lnSpc>
              <a:spcBef>
                <a:spcPts val="95"/>
              </a:spcBef>
            </a:pPr>
            <a:r>
              <a:rPr sz="2500" spc="-5" dirty="0"/>
              <a:t>IS</a:t>
            </a:r>
            <a:r>
              <a:rPr sz="2500" spc="-15" dirty="0"/>
              <a:t> </a:t>
            </a:r>
            <a:r>
              <a:rPr sz="2500" spc="-5" dirty="0"/>
              <a:t>18590:</a:t>
            </a:r>
            <a:r>
              <a:rPr sz="2500" spc="-35" dirty="0"/>
              <a:t> </a:t>
            </a:r>
            <a:r>
              <a:rPr sz="2500" spc="-5" dirty="0"/>
              <a:t>2024</a:t>
            </a:r>
            <a:endParaRPr sz="2500"/>
          </a:p>
        </p:txBody>
      </p:sp>
      <p:sp>
        <p:nvSpPr>
          <p:cNvPr id="3" name="object 3"/>
          <p:cNvSpPr txBox="1"/>
          <p:nvPr/>
        </p:nvSpPr>
        <p:spPr>
          <a:xfrm>
            <a:off x="1080312" y="578865"/>
            <a:ext cx="12463145" cy="406400"/>
          </a:xfrm>
          <a:prstGeom prst="rect">
            <a:avLst/>
          </a:prstGeom>
        </p:spPr>
        <p:txBody>
          <a:bodyPr vert="horz" wrap="square" lIns="0" tIns="12065" rIns="0" bIns="0" rtlCol="0">
            <a:spAutoFit/>
          </a:bodyPr>
          <a:lstStyle/>
          <a:p>
            <a:pPr marL="12700">
              <a:lnSpc>
                <a:spcPct val="100000"/>
              </a:lnSpc>
              <a:spcBef>
                <a:spcPts val="95"/>
              </a:spcBef>
            </a:pPr>
            <a:r>
              <a:rPr sz="2500" b="1" spc="-10" dirty="0">
                <a:solidFill>
                  <a:srgbClr val="006FC0"/>
                </a:solidFill>
                <a:latin typeface="Arial"/>
                <a:cs typeface="Arial"/>
              </a:rPr>
              <a:t>ELECTRIC</a:t>
            </a:r>
            <a:r>
              <a:rPr sz="2500" b="1" spc="30" dirty="0">
                <a:solidFill>
                  <a:srgbClr val="006FC0"/>
                </a:solidFill>
                <a:latin typeface="Arial"/>
                <a:cs typeface="Arial"/>
              </a:rPr>
              <a:t> </a:t>
            </a:r>
            <a:r>
              <a:rPr sz="2500" b="1" spc="-10" dirty="0">
                <a:solidFill>
                  <a:srgbClr val="006FC0"/>
                </a:solidFill>
                <a:latin typeface="Arial"/>
                <a:cs typeface="Arial"/>
              </a:rPr>
              <a:t>POWER</a:t>
            </a:r>
            <a:r>
              <a:rPr sz="2500" b="1" spc="35" dirty="0">
                <a:solidFill>
                  <a:srgbClr val="006FC0"/>
                </a:solidFill>
                <a:latin typeface="Arial"/>
                <a:cs typeface="Arial"/>
              </a:rPr>
              <a:t> </a:t>
            </a:r>
            <a:r>
              <a:rPr sz="2500" b="1" spc="-30" dirty="0">
                <a:solidFill>
                  <a:srgbClr val="006FC0"/>
                </a:solidFill>
                <a:latin typeface="Arial"/>
                <a:cs typeface="Arial"/>
              </a:rPr>
              <a:t>TRAIN</a:t>
            </a:r>
            <a:r>
              <a:rPr sz="2500" b="1" spc="130" dirty="0">
                <a:solidFill>
                  <a:srgbClr val="006FC0"/>
                </a:solidFill>
                <a:latin typeface="Arial"/>
                <a:cs typeface="Arial"/>
              </a:rPr>
              <a:t> </a:t>
            </a:r>
            <a:r>
              <a:rPr sz="2500" b="1" spc="-5" dirty="0">
                <a:solidFill>
                  <a:srgbClr val="006FC0"/>
                </a:solidFill>
                <a:latin typeface="Arial"/>
                <a:cs typeface="Arial"/>
              </a:rPr>
              <a:t>OF</a:t>
            </a:r>
            <a:r>
              <a:rPr sz="2500" b="1" spc="20" dirty="0">
                <a:solidFill>
                  <a:srgbClr val="006FC0"/>
                </a:solidFill>
                <a:latin typeface="Arial"/>
                <a:cs typeface="Arial"/>
              </a:rPr>
              <a:t> </a:t>
            </a:r>
            <a:r>
              <a:rPr sz="2500" b="1" spc="-5" dirty="0">
                <a:solidFill>
                  <a:srgbClr val="006FC0"/>
                </a:solidFill>
                <a:latin typeface="Arial"/>
                <a:cs typeface="Arial"/>
              </a:rPr>
              <a:t>L</a:t>
            </a:r>
            <a:r>
              <a:rPr sz="2500" b="1" spc="-30" dirty="0">
                <a:solidFill>
                  <a:srgbClr val="006FC0"/>
                </a:solidFill>
                <a:latin typeface="Arial"/>
                <a:cs typeface="Arial"/>
              </a:rPr>
              <a:t> </a:t>
            </a:r>
            <a:r>
              <a:rPr sz="2500" b="1" spc="-55" dirty="0">
                <a:solidFill>
                  <a:srgbClr val="006FC0"/>
                </a:solidFill>
                <a:latin typeface="Arial"/>
                <a:cs typeface="Arial"/>
              </a:rPr>
              <a:t>CATEGORY</a:t>
            </a:r>
            <a:r>
              <a:rPr sz="2500" b="1" spc="75" dirty="0">
                <a:solidFill>
                  <a:srgbClr val="006FC0"/>
                </a:solidFill>
                <a:latin typeface="Arial"/>
                <a:cs typeface="Arial"/>
              </a:rPr>
              <a:t> </a:t>
            </a:r>
            <a:r>
              <a:rPr sz="2500" b="1" spc="-10" dirty="0">
                <a:solidFill>
                  <a:srgbClr val="006FC0"/>
                </a:solidFill>
                <a:latin typeface="Arial"/>
                <a:cs typeface="Arial"/>
              </a:rPr>
              <a:t>VEHICLES</a:t>
            </a:r>
            <a:r>
              <a:rPr sz="2500" b="1" spc="25" dirty="0">
                <a:solidFill>
                  <a:srgbClr val="006FC0"/>
                </a:solidFill>
                <a:latin typeface="Arial"/>
                <a:cs typeface="Arial"/>
              </a:rPr>
              <a:t> </a:t>
            </a:r>
            <a:r>
              <a:rPr sz="2500" b="1" spc="-10" dirty="0">
                <a:solidFill>
                  <a:srgbClr val="006FC0"/>
                </a:solidFill>
                <a:latin typeface="Arial"/>
                <a:cs typeface="Arial"/>
              </a:rPr>
              <a:t>SPECIFIC</a:t>
            </a:r>
            <a:r>
              <a:rPr sz="2500" b="1" spc="35" dirty="0">
                <a:solidFill>
                  <a:srgbClr val="006FC0"/>
                </a:solidFill>
                <a:latin typeface="Arial"/>
                <a:cs typeface="Arial"/>
              </a:rPr>
              <a:t> </a:t>
            </a:r>
            <a:r>
              <a:rPr sz="2500" b="1" spc="-10" dirty="0">
                <a:solidFill>
                  <a:srgbClr val="006FC0"/>
                </a:solidFill>
                <a:latin typeface="Arial"/>
                <a:cs typeface="Arial"/>
              </a:rPr>
              <a:t>REQUIREMENTS</a:t>
            </a:r>
            <a:endParaRPr sz="2500">
              <a:latin typeface="Arial"/>
              <a:cs typeface="Arial"/>
            </a:endParaRPr>
          </a:p>
        </p:txBody>
      </p:sp>
      <p:sp>
        <p:nvSpPr>
          <p:cNvPr id="4" name="object 4"/>
          <p:cNvSpPr txBox="1"/>
          <p:nvPr/>
        </p:nvSpPr>
        <p:spPr>
          <a:xfrm>
            <a:off x="6655434" y="1145235"/>
            <a:ext cx="4201795"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Times New Roman"/>
                <a:cs typeface="Times New Roman"/>
              </a:rPr>
              <a:t>5.</a:t>
            </a:r>
            <a:r>
              <a:rPr sz="2800" b="1" spc="-30" dirty="0">
                <a:solidFill>
                  <a:srgbClr val="C00000"/>
                </a:solidFill>
                <a:latin typeface="Times New Roman"/>
                <a:cs typeface="Times New Roman"/>
              </a:rPr>
              <a:t> </a:t>
            </a:r>
            <a:r>
              <a:rPr sz="2800" b="1" spc="5" dirty="0">
                <a:solidFill>
                  <a:srgbClr val="C00000"/>
                </a:solidFill>
                <a:latin typeface="Times New Roman"/>
                <a:cs typeface="Times New Roman"/>
              </a:rPr>
              <a:t>Testing</a:t>
            </a:r>
            <a:r>
              <a:rPr sz="2800" b="1" spc="-80" dirty="0">
                <a:solidFill>
                  <a:srgbClr val="C00000"/>
                </a:solidFill>
                <a:latin typeface="Times New Roman"/>
                <a:cs typeface="Times New Roman"/>
              </a:rPr>
              <a:t> </a:t>
            </a:r>
            <a:r>
              <a:rPr sz="2800" b="1" spc="5" dirty="0">
                <a:solidFill>
                  <a:srgbClr val="C00000"/>
                </a:solidFill>
                <a:latin typeface="Times New Roman"/>
                <a:cs typeface="Times New Roman"/>
              </a:rPr>
              <a:t>and</a:t>
            </a:r>
            <a:r>
              <a:rPr sz="2800" b="1" spc="-25" dirty="0">
                <a:solidFill>
                  <a:srgbClr val="C00000"/>
                </a:solidFill>
                <a:latin typeface="Times New Roman"/>
                <a:cs typeface="Times New Roman"/>
              </a:rPr>
              <a:t> </a:t>
            </a:r>
            <a:r>
              <a:rPr sz="2800" b="1" dirty="0">
                <a:solidFill>
                  <a:srgbClr val="C00000"/>
                </a:solidFill>
                <a:latin typeface="Times New Roman"/>
                <a:cs typeface="Times New Roman"/>
              </a:rPr>
              <a:t>Certification</a:t>
            </a:r>
            <a:endParaRPr sz="2800">
              <a:latin typeface="Times New Roman"/>
              <a:cs typeface="Times New Roman"/>
            </a:endParaRPr>
          </a:p>
        </p:txBody>
      </p:sp>
      <p:sp>
        <p:nvSpPr>
          <p:cNvPr id="5" name="object 5"/>
          <p:cNvSpPr txBox="1"/>
          <p:nvPr/>
        </p:nvSpPr>
        <p:spPr>
          <a:xfrm>
            <a:off x="6655434" y="1706626"/>
            <a:ext cx="7707630" cy="391160"/>
          </a:xfrm>
          <a:prstGeom prst="rect">
            <a:avLst/>
          </a:prstGeom>
        </p:spPr>
        <p:txBody>
          <a:bodyPr vert="horz" wrap="square" lIns="0" tIns="12700" rIns="0" bIns="0" rtlCol="0">
            <a:spAutoFit/>
          </a:bodyPr>
          <a:lstStyle/>
          <a:p>
            <a:pPr marL="356870" indent="-344805">
              <a:lnSpc>
                <a:spcPct val="100000"/>
              </a:lnSpc>
              <a:spcBef>
                <a:spcPts val="100"/>
              </a:spcBef>
              <a:buSzPct val="41666"/>
              <a:buFont typeface="Wingdings"/>
              <a:buChar char=""/>
              <a:tabLst>
                <a:tab pos="356870" algn="l"/>
                <a:tab pos="357505" algn="l"/>
                <a:tab pos="2155825" algn="l"/>
                <a:tab pos="3210560" algn="l"/>
                <a:tab pos="5094605" algn="l"/>
                <a:tab pos="5929630" algn="l"/>
                <a:tab pos="6460490" algn="l"/>
              </a:tabLst>
            </a:pPr>
            <a:r>
              <a:rPr sz="2400" b="1" spc="-5" dirty="0">
                <a:latin typeface="Times New Roman"/>
                <a:cs typeface="Times New Roman"/>
              </a:rPr>
              <a:t>Laboratory	Tests</a:t>
            </a:r>
            <a:r>
              <a:rPr sz="2400" spc="-5" dirty="0">
                <a:latin typeface="Times New Roman"/>
                <a:cs typeface="Times New Roman"/>
              </a:rPr>
              <a:t>:	Standardized	tests	</a:t>
            </a:r>
            <a:r>
              <a:rPr sz="2400" dirty="0">
                <a:latin typeface="Times New Roman"/>
                <a:cs typeface="Times New Roman"/>
              </a:rPr>
              <a:t>in	</a:t>
            </a:r>
            <a:r>
              <a:rPr sz="2400" spc="-5" dirty="0">
                <a:latin typeface="Times New Roman"/>
                <a:cs typeface="Times New Roman"/>
              </a:rPr>
              <a:t>controlled</a:t>
            </a:r>
            <a:endParaRPr sz="2400">
              <a:latin typeface="Times New Roman"/>
              <a:cs typeface="Times New Roman"/>
            </a:endParaRP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356870" marR="10795" algn="just">
              <a:lnSpc>
                <a:spcPct val="106700"/>
              </a:lnSpc>
              <a:spcBef>
                <a:spcPts val="100"/>
              </a:spcBef>
            </a:pPr>
            <a:r>
              <a:rPr spc="-5" dirty="0"/>
              <a:t>environments</a:t>
            </a:r>
            <a:r>
              <a:rPr dirty="0"/>
              <a:t> to</a:t>
            </a:r>
            <a:r>
              <a:rPr spc="5" dirty="0"/>
              <a:t> </a:t>
            </a:r>
            <a:r>
              <a:rPr spc="-10" dirty="0"/>
              <a:t>measure</a:t>
            </a:r>
            <a:r>
              <a:rPr spc="-5" dirty="0"/>
              <a:t> performance,</a:t>
            </a:r>
            <a:r>
              <a:rPr dirty="0"/>
              <a:t> </a:t>
            </a:r>
            <a:r>
              <a:rPr spc="-5" dirty="0"/>
              <a:t>safety,</a:t>
            </a:r>
            <a:r>
              <a:rPr dirty="0"/>
              <a:t> </a:t>
            </a:r>
            <a:r>
              <a:rPr spc="-5" dirty="0"/>
              <a:t>and </a:t>
            </a:r>
            <a:r>
              <a:rPr spc="-585" dirty="0"/>
              <a:t> </a:t>
            </a:r>
            <a:r>
              <a:rPr spc="-15" dirty="0"/>
              <a:t>efficiency.</a:t>
            </a:r>
          </a:p>
          <a:p>
            <a:pPr marL="356870" marR="5080" indent="-344805" algn="just">
              <a:lnSpc>
                <a:spcPct val="107100"/>
              </a:lnSpc>
              <a:spcBef>
                <a:spcPts val="805"/>
              </a:spcBef>
              <a:buSzPct val="41666"/>
              <a:buFont typeface="Wingdings"/>
              <a:buChar char=""/>
              <a:tabLst>
                <a:tab pos="357505" algn="l"/>
              </a:tabLst>
            </a:pPr>
            <a:r>
              <a:rPr b="1" spc="-5" dirty="0">
                <a:latin typeface="Times New Roman"/>
                <a:cs typeface="Times New Roman"/>
              </a:rPr>
              <a:t>On-Road</a:t>
            </a:r>
            <a:r>
              <a:rPr b="1" dirty="0">
                <a:latin typeface="Times New Roman"/>
                <a:cs typeface="Times New Roman"/>
              </a:rPr>
              <a:t> </a:t>
            </a:r>
            <a:r>
              <a:rPr b="1" spc="-5" dirty="0">
                <a:latin typeface="Times New Roman"/>
                <a:cs typeface="Times New Roman"/>
              </a:rPr>
              <a:t>Tests</a:t>
            </a:r>
            <a:r>
              <a:rPr spc="-5" dirty="0"/>
              <a:t>:</a:t>
            </a:r>
            <a:r>
              <a:rPr dirty="0"/>
              <a:t> </a:t>
            </a:r>
            <a:r>
              <a:rPr spc="-5" dirty="0"/>
              <a:t>Real-world</a:t>
            </a:r>
            <a:r>
              <a:rPr dirty="0"/>
              <a:t> driving</a:t>
            </a:r>
            <a:r>
              <a:rPr spc="5" dirty="0"/>
              <a:t> </a:t>
            </a:r>
            <a:r>
              <a:rPr spc="-5" dirty="0"/>
              <a:t>tests</a:t>
            </a:r>
            <a:r>
              <a:rPr dirty="0"/>
              <a:t> to</a:t>
            </a:r>
            <a:r>
              <a:rPr spc="5" dirty="0"/>
              <a:t> </a:t>
            </a:r>
            <a:r>
              <a:rPr dirty="0"/>
              <a:t>verify </a:t>
            </a:r>
            <a:r>
              <a:rPr spc="5" dirty="0"/>
              <a:t> </a:t>
            </a:r>
            <a:r>
              <a:rPr spc="-5" dirty="0"/>
              <a:t>laboratory</a:t>
            </a:r>
            <a:r>
              <a:rPr dirty="0"/>
              <a:t> </a:t>
            </a:r>
            <a:r>
              <a:rPr spc="-5" dirty="0"/>
              <a:t>results</a:t>
            </a:r>
            <a:r>
              <a:rPr dirty="0"/>
              <a:t> </a:t>
            </a:r>
            <a:r>
              <a:rPr spc="-5" dirty="0"/>
              <a:t>and</a:t>
            </a:r>
            <a:r>
              <a:rPr dirty="0"/>
              <a:t> </a:t>
            </a:r>
            <a:r>
              <a:rPr spc="-5" dirty="0"/>
              <a:t>ensure</a:t>
            </a:r>
            <a:r>
              <a:rPr dirty="0"/>
              <a:t> </a:t>
            </a:r>
            <a:r>
              <a:rPr spc="-5" dirty="0"/>
              <a:t>performance</a:t>
            </a:r>
            <a:r>
              <a:rPr dirty="0"/>
              <a:t> </a:t>
            </a:r>
            <a:r>
              <a:rPr spc="-5" dirty="0"/>
              <a:t>under</a:t>
            </a:r>
            <a:r>
              <a:rPr dirty="0"/>
              <a:t> </a:t>
            </a:r>
            <a:r>
              <a:rPr spc="-5" dirty="0"/>
              <a:t>actual </a:t>
            </a:r>
            <a:r>
              <a:rPr dirty="0"/>
              <a:t> driving conditions.</a:t>
            </a:r>
          </a:p>
        </p:txBody>
      </p:sp>
      <p:sp>
        <p:nvSpPr>
          <p:cNvPr id="7" name="object 7"/>
          <p:cNvSpPr txBox="1"/>
          <p:nvPr/>
        </p:nvSpPr>
        <p:spPr>
          <a:xfrm>
            <a:off x="6655434" y="4231131"/>
            <a:ext cx="7706359" cy="812800"/>
          </a:xfrm>
          <a:prstGeom prst="rect">
            <a:avLst/>
          </a:prstGeom>
        </p:spPr>
        <p:txBody>
          <a:bodyPr vert="horz" wrap="square" lIns="0" tIns="12700" rIns="0" bIns="0" rtlCol="0">
            <a:spAutoFit/>
          </a:bodyPr>
          <a:lstStyle/>
          <a:p>
            <a:pPr marL="356870" marR="5080" indent="-344805">
              <a:lnSpc>
                <a:spcPct val="107600"/>
              </a:lnSpc>
              <a:spcBef>
                <a:spcPts val="100"/>
              </a:spcBef>
              <a:buSzPct val="41666"/>
              <a:buFont typeface="Wingdings"/>
              <a:buChar char=""/>
              <a:tabLst>
                <a:tab pos="356870" algn="l"/>
                <a:tab pos="357505" algn="l"/>
              </a:tabLst>
            </a:pPr>
            <a:r>
              <a:rPr sz="2400" b="1" spc="-5" dirty="0">
                <a:latin typeface="Times New Roman"/>
                <a:cs typeface="Times New Roman"/>
              </a:rPr>
              <a:t>Simulations</a:t>
            </a:r>
            <a:r>
              <a:rPr sz="2400" spc="-5" dirty="0">
                <a:latin typeface="Times New Roman"/>
                <a:cs typeface="Times New Roman"/>
              </a:rPr>
              <a:t>:</a:t>
            </a:r>
            <a:r>
              <a:rPr sz="2400" spc="160" dirty="0">
                <a:latin typeface="Times New Roman"/>
                <a:cs typeface="Times New Roman"/>
              </a:rPr>
              <a:t> </a:t>
            </a:r>
            <a:r>
              <a:rPr sz="2400" spc="-5" dirty="0">
                <a:latin typeface="Times New Roman"/>
                <a:cs typeface="Times New Roman"/>
              </a:rPr>
              <a:t>Computer</a:t>
            </a:r>
            <a:r>
              <a:rPr sz="2400" spc="125" dirty="0">
                <a:latin typeface="Times New Roman"/>
                <a:cs typeface="Times New Roman"/>
              </a:rPr>
              <a:t> </a:t>
            </a:r>
            <a:r>
              <a:rPr sz="2400" spc="-5" dirty="0">
                <a:latin typeface="Times New Roman"/>
                <a:cs typeface="Times New Roman"/>
              </a:rPr>
              <a:t>simulations</a:t>
            </a:r>
            <a:r>
              <a:rPr sz="2400" spc="165" dirty="0">
                <a:latin typeface="Times New Roman"/>
                <a:cs typeface="Times New Roman"/>
              </a:rPr>
              <a:t> </a:t>
            </a:r>
            <a:r>
              <a:rPr sz="2400" dirty="0">
                <a:latin typeface="Times New Roman"/>
                <a:cs typeface="Times New Roman"/>
              </a:rPr>
              <a:t>to</a:t>
            </a:r>
            <a:r>
              <a:rPr sz="2400" spc="130" dirty="0">
                <a:latin typeface="Times New Roman"/>
                <a:cs typeface="Times New Roman"/>
              </a:rPr>
              <a:t> </a:t>
            </a:r>
            <a:r>
              <a:rPr sz="2400" spc="-5" dirty="0">
                <a:latin typeface="Times New Roman"/>
                <a:cs typeface="Times New Roman"/>
              </a:rPr>
              <a:t>predict</a:t>
            </a:r>
            <a:r>
              <a:rPr sz="2400" spc="155" dirty="0">
                <a:latin typeface="Times New Roman"/>
                <a:cs typeface="Times New Roman"/>
              </a:rPr>
              <a:t> </a:t>
            </a:r>
            <a:r>
              <a:rPr sz="2400" spc="-5" dirty="0">
                <a:latin typeface="Times New Roman"/>
                <a:cs typeface="Times New Roman"/>
              </a:rPr>
              <a:t>performance </a:t>
            </a:r>
            <a:r>
              <a:rPr sz="2400" spc="-585" dirty="0">
                <a:latin typeface="Times New Roman"/>
                <a:cs typeface="Times New Roman"/>
              </a:rPr>
              <a:t> </a:t>
            </a:r>
            <a:r>
              <a:rPr sz="2400" spc="-5" dirty="0">
                <a:latin typeface="Times New Roman"/>
                <a:cs typeface="Times New Roman"/>
              </a:rPr>
              <a:t>and </a:t>
            </a:r>
            <a:r>
              <a:rPr sz="2400" dirty="0">
                <a:latin typeface="Times New Roman"/>
                <a:cs typeface="Times New Roman"/>
              </a:rPr>
              <a:t>identify</a:t>
            </a:r>
            <a:r>
              <a:rPr sz="2400" spc="-5" dirty="0">
                <a:latin typeface="Times New Roman"/>
                <a:cs typeface="Times New Roman"/>
              </a:rPr>
              <a:t> </a:t>
            </a:r>
            <a:r>
              <a:rPr sz="2400" dirty="0">
                <a:latin typeface="Times New Roman"/>
                <a:cs typeface="Times New Roman"/>
              </a:rPr>
              <a:t>potential</a:t>
            </a:r>
            <a:r>
              <a:rPr sz="2400" spc="-30" dirty="0">
                <a:latin typeface="Times New Roman"/>
                <a:cs typeface="Times New Roman"/>
              </a:rPr>
              <a:t> </a:t>
            </a:r>
            <a:r>
              <a:rPr sz="2400" spc="-5" dirty="0">
                <a:latin typeface="Times New Roman"/>
                <a:cs typeface="Times New Roman"/>
              </a:rPr>
              <a:t>issues</a:t>
            </a:r>
            <a:r>
              <a:rPr sz="2400" spc="5" dirty="0">
                <a:latin typeface="Times New Roman"/>
                <a:cs typeface="Times New Roman"/>
              </a:rPr>
              <a:t> </a:t>
            </a:r>
            <a:r>
              <a:rPr sz="2400" dirty="0">
                <a:latin typeface="Times New Roman"/>
                <a:cs typeface="Times New Roman"/>
              </a:rPr>
              <a:t>without</a:t>
            </a:r>
            <a:r>
              <a:rPr sz="2400" spc="-15" dirty="0">
                <a:latin typeface="Times New Roman"/>
                <a:cs typeface="Times New Roman"/>
              </a:rPr>
              <a:t> physical</a:t>
            </a:r>
            <a:r>
              <a:rPr sz="2400" spc="75" dirty="0">
                <a:latin typeface="Times New Roman"/>
                <a:cs typeface="Times New Roman"/>
              </a:rPr>
              <a:t> </a:t>
            </a:r>
            <a:r>
              <a:rPr sz="2400" spc="-10" dirty="0">
                <a:latin typeface="Times New Roman"/>
                <a:cs typeface="Times New Roman"/>
              </a:rPr>
              <a:t>prototypes.</a:t>
            </a:r>
            <a:endParaRPr sz="2400">
              <a:latin typeface="Times New Roman"/>
              <a:cs typeface="Times New Roman"/>
            </a:endParaRPr>
          </a:p>
        </p:txBody>
      </p:sp>
      <p:sp>
        <p:nvSpPr>
          <p:cNvPr id="8" name="object 8"/>
          <p:cNvSpPr txBox="1"/>
          <p:nvPr/>
        </p:nvSpPr>
        <p:spPr>
          <a:xfrm>
            <a:off x="6655434" y="5121133"/>
            <a:ext cx="7707630" cy="1196975"/>
          </a:xfrm>
          <a:prstGeom prst="rect">
            <a:avLst/>
          </a:prstGeom>
        </p:spPr>
        <p:txBody>
          <a:bodyPr vert="horz" wrap="square" lIns="0" tIns="12700" rIns="0" bIns="0" rtlCol="0">
            <a:spAutoFit/>
          </a:bodyPr>
          <a:lstStyle/>
          <a:p>
            <a:pPr marL="356870" marR="5080" indent="-344805" algn="just">
              <a:lnSpc>
                <a:spcPct val="106700"/>
              </a:lnSpc>
              <a:spcBef>
                <a:spcPts val="100"/>
              </a:spcBef>
              <a:buSzPct val="41666"/>
              <a:buFont typeface="Wingdings"/>
              <a:buChar char=""/>
              <a:tabLst>
                <a:tab pos="357505" algn="l"/>
              </a:tabLst>
            </a:pPr>
            <a:r>
              <a:rPr sz="2400" b="1" spc="-5" dirty="0">
                <a:latin typeface="Times New Roman"/>
                <a:cs typeface="Times New Roman"/>
              </a:rPr>
              <a:t>Certification Process</a:t>
            </a:r>
            <a:r>
              <a:rPr sz="2400" spc="-5" dirty="0">
                <a:latin typeface="Times New Roman"/>
                <a:cs typeface="Times New Roman"/>
              </a:rPr>
              <a:t>: </a:t>
            </a:r>
            <a:r>
              <a:rPr sz="2400" dirty="0">
                <a:latin typeface="Times New Roman"/>
                <a:cs typeface="Times New Roman"/>
              </a:rPr>
              <a:t>Steps </a:t>
            </a:r>
            <a:r>
              <a:rPr sz="2400" spc="-5" dirty="0">
                <a:latin typeface="Times New Roman"/>
                <a:cs typeface="Times New Roman"/>
              </a:rPr>
              <a:t>for manufacturers </a:t>
            </a:r>
            <a:r>
              <a:rPr sz="2400" dirty="0">
                <a:latin typeface="Times New Roman"/>
                <a:cs typeface="Times New Roman"/>
              </a:rPr>
              <a:t>to </a:t>
            </a:r>
            <a:r>
              <a:rPr sz="2400" spc="-5" dirty="0">
                <a:latin typeface="Times New Roman"/>
                <a:cs typeface="Times New Roman"/>
              </a:rPr>
              <a:t>obtain </a:t>
            </a:r>
            <a:r>
              <a:rPr sz="2400" dirty="0">
                <a:latin typeface="Times New Roman"/>
                <a:cs typeface="Times New Roman"/>
              </a:rPr>
              <a:t> </a:t>
            </a:r>
            <a:r>
              <a:rPr sz="2400" spc="-5" dirty="0">
                <a:latin typeface="Times New Roman"/>
                <a:cs typeface="Times New Roman"/>
              </a:rPr>
              <a:t>certification, </a:t>
            </a:r>
            <a:r>
              <a:rPr sz="2400" dirty="0">
                <a:latin typeface="Times New Roman"/>
                <a:cs typeface="Times New Roman"/>
              </a:rPr>
              <a:t>including documentation, </a:t>
            </a:r>
            <a:r>
              <a:rPr sz="2400" spc="-5" dirty="0">
                <a:latin typeface="Times New Roman"/>
                <a:cs typeface="Times New Roman"/>
              </a:rPr>
              <a:t>testing and approval </a:t>
            </a:r>
            <a:r>
              <a:rPr sz="2400" spc="-585" dirty="0">
                <a:latin typeface="Times New Roman"/>
                <a:cs typeface="Times New Roman"/>
              </a:rPr>
              <a:t> </a:t>
            </a:r>
            <a:r>
              <a:rPr sz="2400" dirty="0">
                <a:latin typeface="Times New Roman"/>
                <a:cs typeface="Times New Roman"/>
              </a:rPr>
              <a:t>by</a:t>
            </a:r>
            <a:r>
              <a:rPr sz="2400" spc="-5" dirty="0">
                <a:latin typeface="Times New Roman"/>
                <a:cs typeface="Times New Roman"/>
              </a:rPr>
              <a:t> relevant</a:t>
            </a:r>
            <a:r>
              <a:rPr sz="2400" spc="5" dirty="0">
                <a:latin typeface="Times New Roman"/>
                <a:cs typeface="Times New Roman"/>
              </a:rPr>
              <a:t> </a:t>
            </a:r>
            <a:r>
              <a:rPr sz="2400" spc="-5" dirty="0">
                <a:latin typeface="Times New Roman"/>
                <a:cs typeface="Times New Roman"/>
              </a:rPr>
              <a:t>authorities.</a:t>
            </a:r>
            <a:endParaRPr sz="2400" dirty="0">
              <a:latin typeface="Times New Roman"/>
              <a:cs typeface="Times New Roman"/>
            </a:endParaRPr>
          </a:p>
        </p:txBody>
      </p:sp>
      <p:sp>
        <p:nvSpPr>
          <p:cNvPr id="9" name="object 9"/>
          <p:cNvSpPr txBox="1"/>
          <p:nvPr/>
        </p:nvSpPr>
        <p:spPr>
          <a:xfrm>
            <a:off x="122021" y="1130248"/>
            <a:ext cx="4330065"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Times New Roman"/>
                <a:cs typeface="Times New Roman"/>
              </a:rPr>
              <a:t>4.</a:t>
            </a:r>
            <a:r>
              <a:rPr sz="2800" b="1" spc="-35" dirty="0">
                <a:solidFill>
                  <a:srgbClr val="C00000"/>
                </a:solidFill>
                <a:latin typeface="Times New Roman"/>
                <a:cs typeface="Times New Roman"/>
              </a:rPr>
              <a:t> </a:t>
            </a:r>
            <a:r>
              <a:rPr sz="2800" b="1" dirty="0">
                <a:solidFill>
                  <a:srgbClr val="C00000"/>
                </a:solidFill>
                <a:latin typeface="Times New Roman"/>
                <a:cs typeface="Times New Roman"/>
              </a:rPr>
              <a:t>Environmental</a:t>
            </a:r>
            <a:r>
              <a:rPr sz="2800" b="1" spc="-85" dirty="0">
                <a:solidFill>
                  <a:srgbClr val="C00000"/>
                </a:solidFill>
                <a:latin typeface="Times New Roman"/>
                <a:cs typeface="Times New Roman"/>
              </a:rPr>
              <a:t> </a:t>
            </a:r>
            <a:r>
              <a:rPr sz="2800" b="1" spc="5" dirty="0">
                <a:solidFill>
                  <a:srgbClr val="C00000"/>
                </a:solidFill>
                <a:latin typeface="Times New Roman"/>
                <a:cs typeface="Times New Roman"/>
              </a:rPr>
              <a:t>Standards</a:t>
            </a:r>
            <a:endParaRPr sz="2800">
              <a:latin typeface="Times New Roman"/>
              <a:cs typeface="Times New Roman"/>
            </a:endParaRPr>
          </a:p>
        </p:txBody>
      </p:sp>
      <p:sp>
        <p:nvSpPr>
          <p:cNvPr id="10" name="object 10"/>
          <p:cNvSpPr txBox="1"/>
          <p:nvPr/>
        </p:nvSpPr>
        <p:spPr>
          <a:xfrm>
            <a:off x="122021" y="1664666"/>
            <a:ext cx="6093460" cy="2086610"/>
          </a:xfrm>
          <a:prstGeom prst="rect">
            <a:avLst/>
          </a:prstGeom>
        </p:spPr>
        <p:txBody>
          <a:bodyPr vert="horz" wrap="square" lIns="0" tIns="13335" rIns="0" bIns="0" rtlCol="0">
            <a:spAutoFit/>
          </a:bodyPr>
          <a:lstStyle/>
          <a:p>
            <a:pPr marL="356870" marR="5080" indent="-344805" algn="just">
              <a:lnSpc>
                <a:spcPct val="107200"/>
              </a:lnSpc>
              <a:spcBef>
                <a:spcPts val="105"/>
              </a:spcBef>
              <a:buSzPct val="41666"/>
              <a:buFont typeface="Wingdings"/>
              <a:buChar char=""/>
              <a:tabLst>
                <a:tab pos="357505" algn="l"/>
              </a:tabLst>
            </a:pPr>
            <a:r>
              <a:rPr sz="2400" b="1" spc="-5" dirty="0">
                <a:latin typeface="Times New Roman"/>
                <a:cs typeface="Times New Roman"/>
              </a:rPr>
              <a:t>Emissions</a:t>
            </a:r>
            <a:r>
              <a:rPr sz="2400" spc="-5" dirty="0">
                <a:latin typeface="Times New Roman"/>
                <a:cs typeface="Times New Roman"/>
              </a:rPr>
              <a:t>: While electric vehicles have </a:t>
            </a:r>
            <a:r>
              <a:rPr sz="2400" dirty="0">
                <a:latin typeface="Times New Roman"/>
                <a:cs typeface="Times New Roman"/>
              </a:rPr>
              <a:t>zero </a:t>
            </a:r>
            <a:r>
              <a:rPr sz="2400" spc="5" dirty="0">
                <a:latin typeface="Times New Roman"/>
                <a:cs typeface="Times New Roman"/>
              </a:rPr>
              <a:t> </a:t>
            </a:r>
            <a:r>
              <a:rPr sz="2400" dirty="0">
                <a:latin typeface="Times New Roman"/>
                <a:cs typeface="Times New Roman"/>
              </a:rPr>
              <a:t>tailpipe</a:t>
            </a:r>
            <a:r>
              <a:rPr sz="2400" spc="5" dirty="0">
                <a:latin typeface="Times New Roman"/>
                <a:cs typeface="Times New Roman"/>
              </a:rPr>
              <a:t> </a:t>
            </a:r>
            <a:r>
              <a:rPr sz="2400" dirty="0">
                <a:latin typeface="Times New Roman"/>
                <a:cs typeface="Times New Roman"/>
              </a:rPr>
              <a:t>emissions,</a:t>
            </a:r>
            <a:r>
              <a:rPr sz="2400" spc="5" dirty="0">
                <a:latin typeface="Times New Roman"/>
                <a:cs typeface="Times New Roman"/>
              </a:rPr>
              <a:t> </a:t>
            </a:r>
            <a:r>
              <a:rPr sz="2400" spc="-5" dirty="0">
                <a:latin typeface="Times New Roman"/>
                <a:cs typeface="Times New Roman"/>
              </a:rPr>
              <a:t>this</a:t>
            </a:r>
            <a:r>
              <a:rPr sz="2400" dirty="0">
                <a:latin typeface="Times New Roman"/>
                <a:cs typeface="Times New Roman"/>
              </a:rPr>
              <a:t> </a:t>
            </a:r>
            <a:r>
              <a:rPr sz="2400" spc="-5" dirty="0">
                <a:latin typeface="Times New Roman"/>
                <a:cs typeface="Times New Roman"/>
              </a:rPr>
              <a:t>section</a:t>
            </a:r>
            <a:r>
              <a:rPr sz="2400" dirty="0">
                <a:latin typeface="Times New Roman"/>
                <a:cs typeface="Times New Roman"/>
              </a:rPr>
              <a:t> may</a:t>
            </a:r>
            <a:r>
              <a:rPr sz="2400" spc="5" dirty="0">
                <a:latin typeface="Times New Roman"/>
                <a:cs typeface="Times New Roman"/>
              </a:rPr>
              <a:t> </a:t>
            </a:r>
            <a:r>
              <a:rPr sz="2400" dirty="0">
                <a:latin typeface="Times New Roman"/>
                <a:cs typeface="Times New Roman"/>
              </a:rPr>
              <a:t>cover </a:t>
            </a:r>
            <a:r>
              <a:rPr sz="2400" spc="5" dirty="0">
                <a:latin typeface="Times New Roman"/>
                <a:cs typeface="Times New Roman"/>
              </a:rPr>
              <a:t> </a:t>
            </a:r>
            <a:r>
              <a:rPr sz="2400" spc="-5" dirty="0">
                <a:latin typeface="Times New Roman"/>
                <a:cs typeface="Times New Roman"/>
              </a:rPr>
              <a:t>indirect</a:t>
            </a:r>
            <a:r>
              <a:rPr sz="2400" dirty="0">
                <a:latin typeface="Times New Roman"/>
                <a:cs typeface="Times New Roman"/>
              </a:rPr>
              <a:t> </a:t>
            </a:r>
            <a:r>
              <a:rPr sz="2400" spc="-5" dirty="0">
                <a:latin typeface="Times New Roman"/>
                <a:cs typeface="Times New Roman"/>
              </a:rPr>
              <a:t>emissions,</a:t>
            </a:r>
            <a:r>
              <a:rPr sz="2400" dirty="0">
                <a:latin typeface="Times New Roman"/>
                <a:cs typeface="Times New Roman"/>
              </a:rPr>
              <a:t> </a:t>
            </a:r>
            <a:r>
              <a:rPr sz="2400" spc="-10" dirty="0">
                <a:latin typeface="Times New Roman"/>
                <a:cs typeface="Times New Roman"/>
              </a:rPr>
              <a:t>such</a:t>
            </a:r>
            <a:r>
              <a:rPr sz="2400" spc="-5" dirty="0">
                <a:latin typeface="Times New Roman"/>
                <a:cs typeface="Times New Roman"/>
              </a:rPr>
              <a:t> </a:t>
            </a:r>
            <a:r>
              <a:rPr sz="2400" spc="-10" dirty="0">
                <a:latin typeface="Times New Roman"/>
                <a:cs typeface="Times New Roman"/>
              </a:rPr>
              <a:t>as</a:t>
            </a:r>
            <a:r>
              <a:rPr sz="2400" spc="-5" dirty="0">
                <a:latin typeface="Times New Roman"/>
                <a:cs typeface="Times New Roman"/>
              </a:rPr>
              <a:t> </a:t>
            </a:r>
            <a:r>
              <a:rPr sz="2400" dirty="0">
                <a:latin typeface="Times New Roman"/>
                <a:cs typeface="Times New Roman"/>
              </a:rPr>
              <a:t>those</a:t>
            </a:r>
            <a:r>
              <a:rPr sz="2400" spc="5" dirty="0">
                <a:latin typeface="Times New Roman"/>
                <a:cs typeface="Times New Roman"/>
              </a:rPr>
              <a:t> </a:t>
            </a:r>
            <a:r>
              <a:rPr sz="2400" spc="-5" dirty="0">
                <a:latin typeface="Times New Roman"/>
                <a:cs typeface="Times New Roman"/>
              </a:rPr>
              <a:t>from</a:t>
            </a:r>
            <a:r>
              <a:rPr sz="2400" dirty="0">
                <a:latin typeface="Times New Roman"/>
                <a:cs typeface="Times New Roman"/>
              </a:rPr>
              <a:t> the </a:t>
            </a:r>
            <a:r>
              <a:rPr sz="2400" spc="5" dirty="0">
                <a:latin typeface="Times New Roman"/>
                <a:cs typeface="Times New Roman"/>
              </a:rPr>
              <a:t> </a:t>
            </a:r>
            <a:r>
              <a:rPr sz="2400" spc="-5" dirty="0">
                <a:latin typeface="Times New Roman"/>
                <a:cs typeface="Times New Roman"/>
              </a:rPr>
              <a:t>electricity</a:t>
            </a:r>
            <a:r>
              <a:rPr sz="2400" spc="-25" dirty="0">
                <a:latin typeface="Times New Roman"/>
                <a:cs typeface="Times New Roman"/>
              </a:rPr>
              <a:t> </a:t>
            </a:r>
            <a:r>
              <a:rPr sz="2400" spc="-10" dirty="0">
                <a:latin typeface="Times New Roman"/>
                <a:cs typeface="Times New Roman"/>
              </a:rPr>
              <a:t>generation</a:t>
            </a:r>
            <a:r>
              <a:rPr sz="2400" spc="45" dirty="0">
                <a:latin typeface="Times New Roman"/>
                <a:cs typeface="Times New Roman"/>
              </a:rPr>
              <a:t> </a:t>
            </a:r>
            <a:r>
              <a:rPr sz="2400" spc="-5" dirty="0">
                <a:latin typeface="Times New Roman"/>
                <a:cs typeface="Times New Roman"/>
              </a:rPr>
              <a:t>process.</a:t>
            </a:r>
            <a:endParaRPr sz="2400" dirty="0">
              <a:latin typeface="Times New Roman"/>
              <a:cs typeface="Times New Roman"/>
            </a:endParaRPr>
          </a:p>
          <a:p>
            <a:pPr marL="356870" indent="-344805" algn="just">
              <a:lnSpc>
                <a:spcPct val="100000"/>
              </a:lnSpc>
              <a:spcBef>
                <a:spcPts val="985"/>
              </a:spcBef>
              <a:buSzPct val="41666"/>
              <a:buFont typeface="Wingdings"/>
              <a:buChar char=""/>
              <a:tabLst>
                <a:tab pos="357505" algn="l"/>
              </a:tabLst>
            </a:pPr>
            <a:r>
              <a:rPr sz="2400" b="1" spc="-5" dirty="0">
                <a:latin typeface="Times New Roman"/>
                <a:cs typeface="Times New Roman"/>
              </a:rPr>
              <a:t>Noise</a:t>
            </a:r>
            <a:r>
              <a:rPr sz="2400" spc="-5" dirty="0">
                <a:latin typeface="Times New Roman"/>
                <a:cs typeface="Times New Roman"/>
              </a:rPr>
              <a:t>:</a:t>
            </a:r>
            <a:r>
              <a:rPr sz="2400" spc="1220" dirty="0">
                <a:latin typeface="Times New Roman"/>
                <a:cs typeface="Times New Roman"/>
              </a:rPr>
              <a:t> </a:t>
            </a:r>
            <a:r>
              <a:rPr sz="2400" spc="-5" dirty="0">
                <a:latin typeface="Times New Roman"/>
                <a:cs typeface="Times New Roman"/>
              </a:rPr>
              <a:t>Noise</a:t>
            </a:r>
            <a:r>
              <a:rPr sz="2400" spc="1215" dirty="0">
                <a:latin typeface="Times New Roman"/>
                <a:cs typeface="Times New Roman"/>
              </a:rPr>
              <a:t> </a:t>
            </a:r>
            <a:r>
              <a:rPr sz="2400" spc="-5" dirty="0">
                <a:latin typeface="Times New Roman"/>
                <a:cs typeface="Times New Roman"/>
              </a:rPr>
              <a:t>limits</a:t>
            </a:r>
            <a:r>
              <a:rPr sz="2400" spc="1235" dirty="0">
                <a:latin typeface="Times New Roman"/>
                <a:cs typeface="Times New Roman"/>
              </a:rPr>
              <a:t> </a:t>
            </a:r>
            <a:r>
              <a:rPr sz="2400" dirty="0">
                <a:latin typeface="Times New Roman"/>
                <a:cs typeface="Times New Roman"/>
              </a:rPr>
              <a:t>for   the  </a:t>
            </a:r>
            <a:r>
              <a:rPr sz="2400" spc="20" dirty="0">
                <a:latin typeface="Times New Roman"/>
                <a:cs typeface="Times New Roman"/>
              </a:rPr>
              <a:t> </a:t>
            </a:r>
            <a:r>
              <a:rPr sz="2400" spc="-5" dirty="0">
                <a:latin typeface="Times New Roman"/>
                <a:cs typeface="Times New Roman"/>
              </a:rPr>
              <a:t>operation</a:t>
            </a:r>
            <a:r>
              <a:rPr sz="2400" spc="1220" dirty="0">
                <a:latin typeface="Times New Roman"/>
                <a:cs typeface="Times New Roman"/>
              </a:rPr>
              <a:t> </a:t>
            </a:r>
            <a:r>
              <a:rPr sz="2400" dirty="0">
                <a:latin typeface="Times New Roman"/>
                <a:cs typeface="Times New Roman"/>
              </a:rPr>
              <a:t>of</a:t>
            </a:r>
          </a:p>
        </p:txBody>
      </p:sp>
      <p:sp>
        <p:nvSpPr>
          <p:cNvPr id="11" name="object 11"/>
          <p:cNvSpPr txBox="1"/>
          <p:nvPr/>
        </p:nvSpPr>
        <p:spPr>
          <a:xfrm>
            <a:off x="466750" y="3752545"/>
            <a:ext cx="5746115" cy="391795"/>
          </a:xfrm>
          <a:prstGeom prst="rect">
            <a:avLst/>
          </a:prstGeom>
        </p:spPr>
        <p:txBody>
          <a:bodyPr vert="horz" wrap="square" lIns="0" tIns="12700" rIns="0" bIns="0" rtlCol="0">
            <a:spAutoFit/>
          </a:bodyPr>
          <a:lstStyle/>
          <a:p>
            <a:pPr marL="12700">
              <a:lnSpc>
                <a:spcPct val="100000"/>
              </a:lnSpc>
              <a:spcBef>
                <a:spcPts val="100"/>
              </a:spcBef>
              <a:tabLst>
                <a:tab pos="1066800" algn="l"/>
                <a:tab pos="2152650" algn="l"/>
                <a:tab pos="3060700" algn="l"/>
                <a:tab pos="3594100" algn="l"/>
                <a:tab pos="4886960" algn="l"/>
              </a:tabLst>
            </a:pPr>
            <a:r>
              <a:rPr sz="2400" spc="-5" dirty="0">
                <a:latin typeface="Times New Roman"/>
                <a:cs typeface="Times New Roman"/>
              </a:rPr>
              <a:t>electric	</a:t>
            </a:r>
            <a:r>
              <a:rPr sz="2400" dirty="0">
                <a:latin typeface="Times New Roman"/>
                <a:cs typeface="Times New Roman"/>
              </a:rPr>
              <a:t>motors,	</a:t>
            </a:r>
            <a:r>
              <a:rPr sz="2400" spc="-5" dirty="0">
                <a:latin typeface="Times New Roman"/>
                <a:cs typeface="Times New Roman"/>
              </a:rPr>
              <a:t>which	</a:t>
            </a:r>
            <a:r>
              <a:rPr sz="2400" spc="-10" dirty="0">
                <a:latin typeface="Times New Roman"/>
                <a:cs typeface="Times New Roman"/>
              </a:rPr>
              <a:t>are	</a:t>
            </a:r>
            <a:r>
              <a:rPr sz="2400" spc="-5" dirty="0">
                <a:latin typeface="Times New Roman"/>
                <a:cs typeface="Times New Roman"/>
              </a:rPr>
              <a:t>generally	quieter</a:t>
            </a:r>
            <a:endParaRPr sz="2400" dirty="0">
              <a:latin typeface="Times New Roman"/>
              <a:cs typeface="Times New Roman"/>
            </a:endParaRPr>
          </a:p>
        </p:txBody>
      </p:sp>
      <p:sp>
        <p:nvSpPr>
          <p:cNvPr id="12" name="object 12"/>
          <p:cNvSpPr txBox="1"/>
          <p:nvPr/>
        </p:nvSpPr>
        <p:spPr>
          <a:xfrm>
            <a:off x="466750" y="4115815"/>
            <a:ext cx="5746750" cy="812165"/>
          </a:xfrm>
          <a:prstGeom prst="rect">
            <a:avLst/>
          </a:prstGeom>
        </p:spPr>
        <p:txBody>
          <a:bodyPr vert="horz" wrap="square" lIns="0" tIns="12700" rIns="0" bIns="0" rtlCol="0">
            <a:spAutoFit/>
          </a:bodyPr>
          <a:lstStyle/>
          <a:p>
            <a:pPr marL="12700" marR="5080">
              <a:lnSpc>
                <a:spcPct val="107500"/>
              </a:lnSpc>
              <a:spcBef>
                <a:spcPts val="100"/>
              </a:spcBef>
            </a:pPr>
            <a:r>
              <a:rPr sz="2400" dirty="0">
                <a:latin typeface="Times New Roman"/>
                <a:cs typeface="Times New Roman"/>
              </a:rPr>
              <a:t>than</a:t>
            </a:r>
            <a:r>
              <a:rPr sz="2400" spc="245" dirty="0">
                <a:latin typeface="Times New Roman"/>
                <a:cs typeface="Times New Roman"/>
              </a:rPr>
              <a:t> </a:t>
            </a:r>
            <a:r>
              <a:rPr sz="2400" spc="-5" dirty="0">
                <a:latin typeface="Times New Roman"/>
                <a:cs typeface="Times New Roman"/>
              </a:rPr>
              <a:t>internal</a:t>
            </a:r>
            <a:r>
              <a:rPr sz="2400" spc="270" dirty="0">
                <a:latin typeface="Times New Roman"/>
                <a:cs typeface="Times New Roman"/>
              </a:rPr>
              <a:t> </a:t>
            </a:r>
            <a:r>
              <a:rPr sz="2400" spc="-5" dirty="0">
                <a:latin typeface="Times New Roman"/>
                <a:cs typeface="Times New Roman"/>
              </a:rPr>
              <a:t>combustion</a:t>
            </a:r>
            <a:r>
              <a:rPr sz="2400" spc="240" dirty="0">
                <a:latin typeface="Times New Roman"/>
                <a:cs typeface="Times New Roman"/>
              </a:rPr>
              <a:t> </a:t>
            </a:r>
            <a:r>
              <a:rPr sz="2400" spc="-5" dirty="0">
                <a:latin typeface="Times New Roman"/>
                <a:cs typeface="Times New Roman"/>
              </a:rPr>
              <a:t>engines</a:t>
            </a:r>
            <a:r>
              <a:rPr sz="2400" spc="254" dirty="0">
                <a:latin typeface="Times New Roman"/>
                <a:cs typeface="Times New Roman"/>
              </a:rPr>
              <a:t> </a:t>
            </a:r>
            <a:r>
              <a:rPr sz="2400" dirty="0">
                <a:latin typeface="Times New Roman"/>
                <a:cs typeface="Times New Roman"/>
              </a:rPr>
              <a:t>but</a:t>
            </a:r>
            <a:r>
              <a:rPr sz="2400" spc="260" dirty="0">
                <a:latin typeface="Times New Roman"/>
                <a:cs typeface="Times New Roman"/>
              </a:rPr>
              <a:t> </a:t>
            </a:r>
            <a:r>
              <a:rPr sz="2400" spc="-10" dirty="0">
                <a:latin typeface="Times New Roman"/>
                <a:cs typeface="Times New Roman"/>
              </a:rPr>
              <a:t>can</a:t>
            </a:r>
            <a:r>
              <a:rPr sz="2400" spc="250" dirty="0">
                <a:latin typeface="Times New Roman"/>
                <a:cs typeface="Times New Roman"/>
              </a:rPr>
              <a:t> </a:t>
            </a:r>
            <a:r>
              <a:rPr sz="2400" spc="-10" dirty="0">
                <a:latin typeface="Times New Roman"/>
                <a:cs typeface="Times New Roman"/>
              </a:rPr>
              <a:t>still </a:t>
            </a:r>
            <a:r>
              <a:rPr sz="2400" spc="-585" dirty="0">
                <a:latin typeface="Times New Roman"/>
                <a:cs typeface="Times New Roman"/>
              </a:rPr>
              <a:t> </a:t>
            </a:r>
            <a:r>
              <a:rPr sz="2400" spc="-5" dirty="0">
                <a:latin typeface="Times New Roman"/>
                <a:cs typeface="Times New Roman"/>
              </a:rPr>
              <a:t>produce</a:t>
            </a:r>
            <a:r>
              <a:rPr sz="2400" spc="5" dirty="0">
                <a:latin typeface="Times New Roman"/>
                <a:cs typeface="Times New Roman"/>
              </a:rPr>
              <a:t> </a:t>
            </a:r>
            <a:r>
              <a:rPr sz="2400" dirty="0">
                <a:latin typeface="Times New Roman"/>
                <a:cs typeface="Times New Roman"/>
              </a:rPr>
              <a:t>some</a:t>
            </a:r>
            <a:r>
              <a:rPr sz="2400" spc="-10" dirty="0">
                <a:latin typeface="Times New Roman"/>
                <a:cs typeface="Times New Roman"/>
              </a:rPr>
              <a:t> </a:t>
            </a:r>
            <a:r>
              <a:rPr sz="2400" spc="-5" dirty="0">
                <a:latin typeface="Times New Roman"/>
                <a:cs typeface="Times New Roman"/>
              </a:rPr>
              <a:t>noise.</a:t>
            </a:r>
            <a:endParaRPr sz="2400" dirty="0">
              <a:latin typeface="Times New Roman"/>
              <a:cs typeface="Times New Roman"/>
            </a:endParaRPr>
          </a:p>
        </p:txBody>
      </p:sp>
      <p:sp>
        <p:nvSpPr>
          <p:cNvPr id="13" name="object 13"/>
          <p:cNvSpPr txBox="1"/>
          <p:nvPr/>
        </p:nvSpPr>
        <p:spPr>
          <a:xfrm>
            <a:off x="122021" y="5000321"/>
            <a:ext cx="6090920" cy="1592580"/>
          </a:xfrm>
          <a:prstGeom prst="rect">
            <a:avLst/>
          </a:prstGeom>
        </p:spPr>
        <p:txBody>
          <a:bodyPr vert="horz" wrap="square" lIns="0" tIns="13970" rIns="0" bIns="0" rtlCol="0">
            <a:spAutoFit/>
          </a:bodyPr>
          <a:lstStyle/>
          <a:p>
            <a:pPr marL="356870" marR="5080" indent="-344805" algn="just">
              <a:lnSpc>
                <a:spcPct val="107000"/>
              </a:lnSpc>
              <a:spcBef>
                <a:spcPts val="110"/>
              </a:spcBef>
              <a:buSzPct val="41666"/>
              <a:buFont typeface="Wingdings"/>
              <a:buChar char=""/>
              <a:tabLst>
                <a:tab pos="357505" algn="l"/>
                <a:tab pos="3079750" algn="l"/>
                <a:tab pos="5822950" algn="l"/>
              </a:tabLst>
            </a:pPr>
            <a:r>
              <a:rPr sz="2400" b="1" dirty="0">
                <a:latin typeface="Times New Roman"/>
                <a:cs typeface="Times New Roman"/>
              </a:rPr>
              <a:t>Su</a:t>
            </a:r>
            <a:r>
              <a:rPr sz="2400" b="1" spc="-5" dirty="0">
                <a:latin typeface="Times New Roman"/>
                <a:cs typeface="Times New Roman"/>
              </a:rPr>
              <a:t>stai</a:t>
            </a:r>
            <a:r>
              <a:rPr sz="2400" b="1" dirty="0">
                <a:latin typeface="Times New Roman"/>
                <a:cs typeface="Times New Roman"/>
              </a:rPr>
              <a:t>n</a:t>
            </a:r>
            <a:r>
              <a:rPr sz="2400" b="1" spc="-5" dirty="0">
                <a:latin typeface="Times New Roman"/>
                <a:cs typeface="Times New Roman"/>
              </a:rPr>
              <a:t>a</a:t>
            </a:r>
            <a:r>
              <a:rPr sz="2400" b="1" dirty="0">
                <a:latin typeface="Times New Roman"/>
                <a:cs typeface="Times New Roman"/>
              </a:rPr>
              <a:t>b</a:t>
            </a:r>
            <a:r>
              <a:rPr sz="2400" b="1" spc="-20" dirty="0">
                <a:latin typeface="Times New Roman"/>
                <a:cs typeface="Times New Roman"/>
              </a:rPr>
              <a:t>i</a:t>
            </a:r>
            <a:r>
              <a:rPr sz="2400" b="1" dirty="0">
                <a:latin typeface="Times New Roman"/>
                <a:cs typeface="Times New Roman"/>
              </a:rPr>
              <a:t>l</a:t>
            </a:r>
            <a:r>
              <a:rPr sz="2400" b="1" spc="5" dirty="0">
                <a:latin typeface="Times New Roman"/>
                <a:cs typeface="Times New Roman"/>
              </a:rPr>
              <a:t>i</a:t>
            </a:r>
            <a:r>
              <a:rPr sz="2400" b="1" dirty="0">
                <a:latin typeface="Times New Roman"/>
                <a:cs typeface="Times New Roman"/>
              </a:rPr>
              <a:t>t</a:t>
            </a:r>
            <a:r>
              <a:rPr sz="2400" b="1" spc="5" dirty="0">
                <a:latin typeface="Times New Roman"/>
                <a:cs typeface="Times New Roman"/>
              </a:rPr>
              <a:t>y</a:t>
            </a:r>
            <a:r>
              <a:rPr sz="2400" dirty="0">
                <a:latin typeface="Times New Roman"/>
                <a:cs typeface="Times New Roman"/>
              </a:rPr>
              <a:t>:	E</a:t>
            </a:r>
            <a:r>
              <a:rPr sz="2400" spc="-30" dirty="0">
                <a:latin typeface="Times New Roman"/>
                <a:cs typeface="Times New Roman"/>
              </a:rPr>
              <a:t>n</a:t>
            </a:r>
            <a:r>
              <a:rPr sz="2400" spc="-10" dirty="0">
                <a:latin typeface="Times New Roman"/>
                <a:cs typeface="Times New Roman"/>
              </a:rPr>
              <a:t>c</a:t>
            </a:r>
            <a:r>
              <a:rPr sz="2400" dirty="0">
                <a:latin typeface="Times New Roman"/>
                <a:cs typeface="Times New Roman"/>
              </a:rPr>
              <a:t>oura</a:t>
            </a:r>
            <a:r>
              <a:rPr sz="2400" spc="-25" dirty="0">
                <a:latin typeface="Times New Roman"/>
                <a:cs typeface="Times New Roman"/>
              </a:rPr>
              <a:t>g</a:t>
            </a:r>
            <a:r>
              <a:rPr sz="2400" spc="-10" dirty="0">
                <a:latin typeface="Times New Roman"/>
                <a:cs typeface="Times New Roman"/>
              </a:rPr>
              <a:t>e</a:t>
            </a:r>
            <a:r>
              <a:rPr sz="2400" dirty="0">
                <a:latin typeface="Times New Roman"/>
                <a:cs typeface="Times New Roman"/>
              </a:rPr>
              <a:t>ment	or  </a:t>
            </a:r>
            <a:r>
              <a:rPr sz="2400" spc="-5" dirty="0">
                <a:latin typeface="Times New Roman"/>
                <a:cs typeface="Times New Roman"/>
              </a:rPr>
              <a:t>requirements</a:t>
            </a:r>
            <a:r>
              <a:rPr sz="2400" dirty="0">
                <a:latin typeface="Times New Roman"/>
                <a:cs typeface="Times New Roman"/>
              </a:rPr>
              <a:t> </a:t>
            </a:r>
            <a:r>
              <a:rPr sz="2400" spc="-5" dirty="0">
                <a:latin typeface="Times New Roman"/>
                <a:cs typeface="Times New Roman"/>
              </a:rPr>
              <a:t>for</a:t>
            </a:r>
            <a:r>
              <a:rPr sz="2400" dirty="0">
                <a:latin typeface="Times New Roman"/>
                <a:cs typeface="Times New Roman"/>
              </a:rPr>
              <a:t> the</a:t>
            </a:r>
            <a:r>
              <a:rPr sz="2400" spc="5" dirty="0">
                <a:latin typeface="Times New Roman"/>
                <a:cs typeface="Times New Roman"/>
              </a:rPr>
              <a:t> </a:t>
            </a:r>
            <a:r>
              <a:rPr sz="2400" dirty="0">
                <a:latin typeface="Times New Roman"/>
                <a:cs typeface="Times New Roman"/>
              </a:rPr>
              <a:t>use</a:t>
            </a:r>
            <a:r>
              <a:rPr sz="2400" spc="5" dirty="0">
                <a:latin typeface="Times New Roman"/>
                <a:cs typeface="Times New Roman"/>
              </a:rPr>
              <a:t> </a:t>
            </a:r>
            <a:r>
              <a:rPr sz="2400" spc="-5" dirty="0">
                <a:latin typeface="Times New Roman"/>
                <a:cs typeface="Times New Roman"/>
              </a:rPr>
              <a:t>of</a:t>
            </a:r>
            <a:r>
              <a:rPr sz="2400" dirty="0">
                <a:latin typeface="Times New Roman"/>
                <a:cs typeface="Times New Roman"/>
              </a:rPr>
              <a:t> sustainable </a:t>
            </a:r>
            <a:r>
              <a:rPr sz="2400" spc="5" dirty="0">
                <a:latin typeface="Times New Roman"/>
                <a:cs typeface="Times New Roman"/>
              </a:rPr>
              <a:t> </a:t>
            </a:r>
            <a:r>
              <a:rPr sz="2400" spc="-5" dirty="0">
                <a:latin typeface="Times New Roman"/>
                <a:cs typeface="Times New Roman"/>
              </a:rPr>
              <a:t>materials</a:t>
            </a:r>
            <a:r>
              <a:rPr sz="2400" dirty="0">
                <a:latin typeface="Times New Roman"/>
                <a:cs typeface="Times New Roman"/>
              </a:rPr>
              <a:t> </a:t>
            </a:r>
            <a:r>
              <a:rPr sz="2400" spc="-5" dirty="0">
                <a:latin typeface="Times New Roman"/>
                <a:cs typeface="Times New Roman"/>
              </a:rPr>
              <a:t>and</a:t>
            </a:r>
            <a:r>
              <a:rPr sz="2400" dirty="0">
                <a:latin typeface="Times New Roman"/>
                <a:cs typeface="Times New Roman"/>
              </a:rPr>
              <a:t> </a:t>
            </a:r>
            <a:r>
              <a:rPr sz="2400" spc="-5" dirty="0">
                <a:latin typeface="Times New Roman"/>
                <a:cs typeface="Times New Roman"/>
              </a:rPr>
              <a:t>recycling</a:t>
            </a:r>
            <a:r>
              <a:rPr sz="2400" dirty="0">
                <a:latin typeface="Times New Roman"/>
                <a:cs typeface="Times New Roman"/>
              </a:rPr>
              <a:t> of</a:t>
            </a:r>
            <a:r>
              <a:rPr sz="2400" spc="5" dirty="0">
                <a:latin typeface="Times New Roman"/>
                <a:cs typeface="Times New Roman"/>
              </a:rPr>
              <a:t> </a:t>
            </a:r>
            <a:r>
              <a:rPr sz="2400" spc="-5" dirty="0">
                <a:latin typeface="Times New Roman"/>
                <a:cs typeface="Times New Roman"/>
              </a:rPr>
              <a:t>components, </a:t>
            </a:r>
            <a:r>
              <a:rPr sz="2400" spc="-585" dirty="0">
                <a:latin typeface="Times New Roman"/>
                <a:cs typeface="Times New Roman"/>
              </a:rPr>
              <a:t> </a:t>
            </a:r>
            <a:r>
              <a:rPr sz="2400" spc="-5" dirty="0">
                <a:latin typeface="Times New Roman"/>
                <a:cs typeface="Times New Roman"/>
              </a:rPr>
              <a:t>especially</a:t>
            </a:r>
            <a:r>
              <a:rPr sz="2400" dirty="0">
                <a:latin typeface="Times New Roman"/>
                <a:cs typeface="Times New Roman"/>
              </a:rPr>
              <a:t> </a:t>
            </a:r>
            <a:r>
              <a:rPr sz="2400" spc="-5" dirty="0">
                <a:latin typeface="Times New Roman"/>
                <a:cs typeface="Times New Roman"/>
              </a:rPr>
              <a:t>batteries.</a:t>
            </a:r>
            <a:endParaRPr sz="2400">
              <a:latin typeface="Times New Roman"/>
              <a:cs typeface="Times New Roman"/>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pic>
          <p:nvPicPr>
            <p:cNvPr id="4" name="object 4"/>
            <p:cNvPicPr/>
            <p:nvPr/>
          </p:nvPicPr>
          <p:blipFill>
            <a:blip r:embed="rId3" cstate="print"/>
            <a:stretch>
              <a:fillRect/>
            </a:stretch>
          </p:blipFill>
          <p:spPr>
            <a:xfrm>
              <a:off x="0" y="0"/>
              <a:ext cx="5486400" cy="8229598"/>
            </a:xfrm>
            <a:prstGeom prst="rect">
              <a:avLst/>
            </a:prstGeom>
          </p:spPr>
        </p:pic>
        <p:pic>
          <p:nvPicPr>
            <p:cNvPr id="5" name="object 5"/>
            <p:cNvPicPr/>
            <p:nvPr/>
          </p:nvPicPr>
          <p:blipFill>
            <a:blip r:embed="rId4" cstate="print"/>
            <a:stretch>
              <a:fillRect/>
            </a:stretch>
          </p:blipFill>
          <p:spPr>
            <a:xfrm>
              <a:off x="262127" y="2667000"/>
              <a:ext cx="4962144" cy="2895600"/>
            </a:xfrm>
            <a:prstGeom prst="rect">
              <a:avLst/>
            </a:prstGeom>
          </p:spPr>
        </p:pic>
      </p:grpSp>
      <p:sp>
        <p:nvSpPr>
          <p:cNvPr id="6" name="object 6"/>
          <p:cNvSpPr txBox="1">
            <a:spLocks noGrp="1"/>
          </p:cNvSpPr>
          <p:nvPr>
            <p:ph type="title"/>
          </p:nvPr>
        </p:nvSpPr>
        <p:spPr>
          <a:xfrm>
            <a:off x="6431660" y="1083385"/>
            <a:ext cx="7257415" cy="1317625"/>
          </a:xfrm>
          <a:prstGeom prst="rect">
            <a:avLst/>
          </a:prstGeom>
        </p:spPr>
        <p:txBody>
          <a:bodyPr vert="horz" wrap="square" lIns="0" tIns="0" rIns="0" bIns="0" rtlCol="0">
            <a:spAutoFit/>
          </a:bodyPr>
          <a:lstStyle/>
          <a:p>
            <a:pPr marL="12700" marR="5080" indent="762000">
              <a:lnSpc>
                <a:spcPts val="5190"/>
              </a:lnSpc>
            </a:pPr>
            <a:r>
              <a:rPr sz="4150" dirty="0"/>
              <a:t>FUTURE TRENDS AND </a:t>
            </a:r>
            <a:r>
              <a:rPr sz="4150" spc="5" dirty="0"/>
              <a:t> </a:t>
            </a:r>
            <a:r>
              <a:rPr sz="4150" dirty="0"/>
              <a:t>EMERGING</a:t>
            </a:r>
            <a:r>
              <a:rPr sz="4150" spc="-125" dirty="0"/>
              <a:t> </a:t>
            </a:r>
            <a:r>
              <a:rPr sz="4150" dirty="0"/>
              <a:t>TECHNOLOGIES</a:t>
            </a:r>
          </a:p>
        </p:txBody>
      </p:sp>
      <p:sp>
        <p:nvSpPr>
          <p:cNvPr id="7" name="object 7"/>
          <p:cNvSpPr/>
          <p:nvPr/>
        </p:nvSpPr>
        <p:spPr>
          <a:xfrm>
            <a:off x="6224015" y="2712720"/>
            <a:ext cx="7668895" cy="939165"/>
          </a:xfrm>
          <a:custGeom>
            <a:avLst/>
            <a:gdLst/>
            <a:ahLst/>
            <a:cxnLst/>
            <a:rect l="l" t="t" r="r" b="b"/>
            <a:pathLst>
              <a:path w="7668894" h="939164">
                <a:moveTo>
                  <a:pt x="7668768" y="0"/>
                </a:moveTo>
                <a:lnTo>
                  <a:pt x="0" y="0"/>
                </a:lnTo>
                <a:lnTo>
                  <a:pt x="0" y="938784"/>
                </a:lnTo>
                <a:lnTo>
                  <a:pt x="7668768" y="938784"/>
                </a:lnTo>
                <a:lnTo>
                  <a:pt x="7668768" y="0"/>
                </a:lnTo>
                <a:close/>
              </a:path>
            </a:pathLst>
          </a:custGeom>
          <a:solidFill>
            <a:srgbClr val="DEE7F7"/>
          </a:solidFill>
        </p:spPr>
        <p:txBody>
          <a:bodyPr wrap="square" lIns="0" tIns="0" rIns="0" bIns="0" rtlCol="0"/>
          <a:lstStyle/>
          <a:p>
            <a:endParaRPr/>
          </a:p>
        </p:txBody>
      </p:sp>
      <p:sp>
        <p:nvSpPr>
          <p:cNvPr id="8" name="object 8"/>
          <p:cNvSpPr txBox="1"/>
          <p:nvPr/>
        </p:nvSpPr>
        <p:spPr>
          <a:xfrm>
            <a:off x="6526021" y="2924936"/>
            <a:ext cx="1906270" cy="278130"/>
          </a:xfrm>
          <a:prstGeom prst="rect">
            <a:avLst/>
          </a:prstGeom>
        </p:spPr>
        <p:txBody>
          <a:bodyPr vert="horz" wrap="square" lIns="0" tIns="13335" rIns="0" bIns="0" rtlCol="0">
            <a:spAutoFit/>
          </a:bodyPr>
          <a:lstStyle/>
          <a:p>
            <a:pPr>
              <a:lnSpc>
                <a:spcPct val="100000"/>
              </a:lnSpc>
              <a:spcBef>
                <a:spcPts val="105"/>
              </a:spcBef>
            </a:pPr>
            <a:r>
              <a:rPr sz="1650" spc="-5" dirty="0">
                <a:solidFill>
                  <a:srgbClr val="15203E"/>
                </a:solidFill>
                <a:latin typeface="Arial MT"/>
                <a:cs typeface="Arial MT"/>
              </a:rPr>
              <a:t>Autonomous </a:t>
            </a:r>
            <a:r>
              <a:rPr sz="1650" dirty="0">
                <a:solidFill>
                  <a:srgbClr val="15203E"/>
                </a:solidFill>
                <a:latin typeface="Arial MT"/>
                <a:cs typeface="Arial MT"/>
              </a:rPr>
              <a:t>Driving</a:t>
            </a:r>
            <a:endParaRPr sz="1650">
              <a:latin typeface="Arial MT"/>
              <a:cs typeface="Arial MT"/>
            </a:endParaRPr>
          </a:p>
        </p:txBody>
      </p:sp>
      <p:sp>
        <p:nvSpPr>
          <p:cNvPr id="9" name="object 9"/>
          <p:cNvSpPr txBox="1"/>
          <p:nvPr/>
        </p:nvSpPr>
        <p:spPr>
          <a:xfrm>
            <a:off x="10366247" y="2832506"/>
            <a:ext cx="3239135" cy="715010"/>
          </a:xfrm>
          <a:prstGeom prst="rect">
            <a:avLst/>
          </a:prstGeom>
        </p:spPr>
        <p:txBody>
          <a:bodyPr vert="horz" wrap="square" lIns="0" tIns="12700" rIns="0" bIns="0" rtlCol="0">
            <a:spAutoFit/>
          </a:bodyPr>
          <a:lstStyle/>
          <a:p>
            <a:pPr marR="5080">
              <a:lnSpc>
                <a:spcPct val="137100"/>
              </a:lnSpc>
              <a:spcBef>
                <a:spcPts val="100"/>
              </a:spcBef>
              <a:tabLst>
                <a:tab pos="929640" algn="l"/>
                <a:tab pos="1432560" algn="l"/>
                <a:tab pos="1926589" algn="l"/>
                <a:tab pos="2874645" algn="l"/>
              </a:tabLst>
            </a:pPr>
            <a:r>
              <a:rPr sz="1650" spc="-100" dirty="0">
                <a:solidFill>
                  <a:srgbClr val="15203E"/>
                </a:solidFill>
                <a:latin typeface="Arial MT"/>
                <a:cs typeface="Arial MT"/>
              </a:rPr>
              <a:t>V</a:t>
            </a:r>
            <a:r>
              <a:rPr sz="1650" spc="-10" dirty="0">
                <a:solidFill>
                  <a:srgbClr val="15203E"/>
                </a:solidFill>
                <a:latin typeface="Arial MT"/>
                <a:cs typeface="Arial MT"/>
              </a:rPr>
              <a:t>ehi</a:t>
            </a:r>
            <a:r>
              <a:rPr sz="1650" spc="5" dirty="0">
                <a:solidFill>
                  <a:srgbClr val="15203E"/>
                </a:solidFill>
                <a:latin typeface="Arial MT"/>
                <a:cs typeface="Arial MT"/>
              </a:rPr>
              <a:t>c</a:t>
            </a:r>
            <a:r>
              <a:rPr sz="1650" spc="-10" dirty="0">
                <a:solidFill>
                  <a:srgbClr val="15203E"/>
                </a:solidFill>
                <a:latin typeface="Arial MT"/>
                <a:cs typeface="Arial MT"/>
              </a:rPr>
              <a:t>le</a:t>
            </a:r>
            <a:r>
              <a:rPr sz="1650" dirty="0">
                <a:solidFill>
                  <a:srgbClr val="15203E"/>
                </a:solidFill>
                <a:latin typeface="Arial MT"/>
                <a:cs typeface="Arial MT"/>
              </a:rPr>
              <a:t>s	</a:t>
            </a:r>
            <a:r>
              <a:rPr sz="1650" spc="15" dirty="0">
                <a:solidFill>
                  <a:srgbClr val="15203E"/>
                </a:solidFill>
                <a:latin typeface="Arial MT"/>
                <a:cs typeface="Arial MT"/>
              </a:rPr>
              <a:t>t</a:t>
            </a:r>
            <a:r>
              <a:rPr sz="1650" spc="-10" dirty="0">
                <a:solidFill>
                  <a:srgbClr val="15203E"/>
                </a:solidFill>
                <a:latin typeface="Arial MT"/>
                <a:cs typeface="Arial MT"/>
              </a:rPr>
              <a:t>h</a:t>
            </a:r>
            <a:r>
              <a:rPr sz="1650" spc="10" dirty="0">
                <a:solidFill>
                  <a:srgbClr val="15203E"/>
                </a:solidFill>
                <a:latin typeface="Arial MT"/>
                <a:cs typeface="Arial MT"/>
              </a:rPr>
              <a:t>a</a:t>
            </a:r>
            <a:r>
              <a:rPr sz="1650" dirty="0">
                <a:solidFill>
                  <a:srgbClr val="15203E"/>
                </a:solidFill>
                <a:latin typeface="Arial MT"/>
                <a:cs typeface="Arial MT"/>
              </a:rPr>
              <a:t>t	</a:t>
            </a:r>
            <a:r>
              <a:rPr sz="1650" spc="5" dirty="0">
                <a:solidFill>
                  <a:srgbClr val="15203E"/>
                </a:solidFill>
                <a:latin typeface="Arial MT"/>
                <a:cs typeface="Arial MT"/>
              </a:rPr>
              <a:t>c</a:t>
            </a:r>
            <a:r>
              <a:rPr sz="1650" spc="10" dirty="0">
                <a:solidFill>
                  <a:srgbClr val="15203E"/>
                </a:solidFill>
                <a:latin typeface="Arial MT"/>
                <a:cs typeface="Arial MT"/>
              </a:rPr>
              <a:t>a</a:t>
            </a:r>
            <a:r>
              <a:rPr sz="1650" dirty="0">
                <a:solidFill>
                  <a:srgbClr val="15203E"/>
                </a:solidFill>
                <a:latin typeface="Arial MT"/>
                <a:cs typeface="Arial MT"/>
              </a:rPr>
              <a:t>n	</a:t>
            </a:r>
            <a:r>
              <a:rPr sz="1650" spc="-10" dirty="0">
                <a:solidFill>
                  <a:srgbClr val="15203E"/>
                </a:solidFill>
                <a:latin typeface="Arial MT"/>
                <a:cs typeface="Arial MT"/>
              </a:rPr>
              <a:t>na</a:t>
            </a:r>
            <a:r>
              <a:rPr sz="1650" spc="5" dirty="0">
                <a:solidFill>
                  <a:srgbClr val="15203E"/>
                </a:solidFill>
                <a:latin typeface="Arial MT"/>
                <a:cs typeface="Arial MT"/>
              </a:rPr>
              <a:t>v</a:t>
            </a:r>
            <a:r>
              <a:rPr sz="1650" spc="-10" dirty="0">
                <a:solidFill>
                  <a:srgbClr val="15203E"/>
                </a:solidFill>
                <a:latin typeface="Arial MT"/>
                <a:cs typeface="Arial MT"/>
              </a:rPr>
              <a:t>i</a:t>
            </a:r>
            <a:r>
              <a:rPr sz="1650" spc="10" dirty="0">
                <a:solidFill>
                  <a:srgbClr val="15203E"/>
                </a:solidFill>
                <a:latin typeface="Arial MT"/>
                <a:cs typeface="Arial MT"/>
              </a:rPr>
              <a:t>g</a:t>
            </a:r>
            <a:r>
              <a:rPr sz="1650" spc="-10" dirty="0">
                <a:solidFill>
                  <a:srgbClr val="15203E"/>
                </a:solidFill>
                <a:latin typeface="Arial MT"/>
                <a:cs typeface="Arial MT"/>
              </a:rPr>
              <a:t>a</a:t>
            </a:r>
            <a:r>
              <a:rPr sz="1650" spc="15" dirty="0">
                <a:solidFill>
                  <a:srgbClr val="15203E"/>
                </a:solidFill>
                <a:latin typeface="Arial MT"/>
                <a:cs typeface="Arial MT"/>
              </a:rPr>
              <a:t>t</a:t>
            </a:r>
            <a:r>
              <a:rPr sz="1650" dirty="0">
                <a:solidFill>
                  <a:srgbClr val="15203E"/>
                </a:solidFill>
                <a:latin typeface="Arial MT"/>
                <a:cs typeface="Arial MT"/>
              </a:rPr>
              <a:t>e	</a:t>
            </a:r>
            <a:r>
              <a:rPr sz="1650" spc="-10" dirty="0">
                <a:solidFill>
                  <a:srgbClr val="15203E"/>
                </a:solidFill>
                <a:latin typeface="Arial MT"/>
                <a:cs typeface="Arial MT"/>
              </a:rPr>
              <a:t>a</a:t>
            </a:r>
            <a:r>
              <a:rPr sz="1650" spc="10" dirty="0">
                <a:solidFill>
                  <a:srgbClr val="15203E"/>
                </a:solidFill>
                <a:latin typeface="Arial MT"/>
                <a:cs typeface="Arial MT"/>
              </a:rPr>
              <a:t>n</a:t>
            </a:r>
            <a:r>
              <a:rPr sz="1650" dirty="0">
                <a:solidFill>
                  <a:srgbClr val="15203E"/>
                </a:solidFill>
                <a:latin typeface="Arial MT"/>
                <a:cs typeface="Arial MT"/>
              </a:rPr>
              <a:t>d  </a:t>
            </a:r>
            <a:r>
              <a:rPr sz="1650" spc="-5" dirty="0">
                <a:solidFill>
                  <a:srgbClr val="15203E"/>
                </a:solidFill>
                <a:latin typeface="Arial MT"/>
                <a:cs typeface="Arial MT"/>
              </a:rPr>
              <a:t>operate</a:t>
            </a:r>
            <a:r>
              <a:rPr sz="1650" spc="50" dirty="0">
                <a:solidFill>
                  <a:srgbClr val="15203E"/>
                </a:solidFill>
                <a:latin typeface="Arial MT"/>
                <a:cs typeface="Arial MT"/>
              </a:rPr>
              <a:t> </a:t>
            </a:r>
            <a:r>
              <a:rPr sz="1650" spc="-10" dirty="0">
                <a:solidFill>
                  <a:srgbClr val="15203E"/>
                </a:solidFill>
                <a:latin typeface="Arial MT"/>
                <a:cs typeface="Arial MT"/>
              </a:rPr>
              <a:t>without</a:t>
            </a:r>
            <a:r>
              <a:rPr sz="1650" spc="85" dirty="0">
                <a:solidFill>
                  <a:srgbClr val="15203E"/>
                </a:solidFill>
                <a:latin typeface="Arial MT"/>
                <a:cs typeface="Arial MT"/>
              </a:rPr>
              <a:t> </a:t>
            </a:r>
            <a:r>
              <a:rPr sz="1650" spc="-10" dirty="0">
                <a:solidFill>
                  <a:srgbClr val="15203E"/>
                </a:solidFill>
                <a:latin typeface="Arial MT"/>
                <a:cs typeface="Arial MT"/>
              </a:rPr>
              <a:t>human</a:t>
            </a:r>
            <a:r>
              <a:rPr sz="1650" spc="35" dirty="0">
                <a:solidFill>
                  <a:srgbClr val="15203E"/>
                </a:solidFill>
                <a:latin typeface="Arial MT"/>
                <a:cs typeface="Arial MT"/>
              </a:rPr>
              <a:t> </a:t>
            </a:r>
            <a:r>
              <a:rPr sz="1650" spc="-10" dirty="0">
                <a:solidFill>
                  <a:srgbClr val="15203E"/>
                </a:solidFill>
                <a:latin typeface="Arial MT"/>
                <a:cs typeface="Arial MT"/>
              </a:rPr>
              <a:t>input</a:t>
            </a:r>
            <a:endParaRPr sz="1650" dirty="0">
              <a:latin typeface="Arial MT"/>
              <a:cs typeface="Arial MT"/>
            </a:endParaRPr>
          </a:p>
        </p:txBody>
      </p:sp>
      <p:graphicFrame>
        <p:nvGraphicFramePr>
          <p:cNvPr id="10" name="object 10"/>
          <p:cNvGraphicFramePr>
            <a:graphicFrameLocks noGrp="1"/>
          </p:cNvGraphicFramePr>
          <p:nvPr/>
        </p:nvGraphicFramePr>
        <p:xfrm>
          <a:off x="6494271" y="3899137"/>
          <a:ext cx="7130415" cy="921009"/>
        </p:xfrm>
        <a:graphic>
          <a:graphicData uri="http://schemas.openxmlformats.org/drawingml/2006/table">
            <a:tbl>
              <a:tblPr firstRow="1" bandRow="1">
                <a:tableStyleId>{2D5ABB26-0587-4C30-8999-92F81FD0307C}</a:tableStyleId>
              </a:tblPr>
              <a:tblGrid>
                <a:gridCol w="2569210"/>
                <a:gridCol w="3756025"/>
                <a:gridCol w="805180"/>
              </a:tblGrid>
              <a:tr h="289690">
                <a:tc>
                  <a:txBody>
                    <a:bodyPr/>
                    <a:lstStyle/>
                    <a:p>
                      <a:pPr marL="31750">
                        <a:lnSpc>
                          <a:spcPts val="1830"/>
                        </a:lnSpc>
                      </a:pPr>
                      <a:r>
                        <a:rPr sz="1650" spc="-10" dirty="0">
                          <a:solidFill>
                            <a:srgbClr val="15203E"/>
                          </a:solidFill>
                          <a:latin typeface="Arial MT"/>
                          <a:cs typeface="Arial MT"/>
                        </a:rPr>
                        <a:t>Electrification</a:t>
                      </a:r>
                      <a:endParaRPr sz="1650" dirty="0">
                        <a:latin typeface="Arial MT"/>
                        <a:cs typeface="Arial MT"/>
                      </a:endParaRPr>
                    </a:p>
                  </a:txBody>
                  <a:tcPr marL="0" marR="0" marT="0" marB="0"/>
                </a:tc>
                <a:tc>
                  <a:txBody>
                    <a:bodyPr/>
                    <a:lstStyle/>
                    <a:p>
                      <a:pPr marL="1302385">
                        <a:lnSpc>
                          <a:spcPts val="1830"/>
                        </a:lnSpc>
                        <a:tabLst>
                          <a:tab pos="1958339" algn="l"/>
                          <a:tab pos="3110230" algn="l"/>
                        </a:tabLst>
                      </a:pPr>
                      <a:r>
                        <a:rPr sz="1650" spc="-30" dirty="0">
                          <a:solidFill>
                            <a:srgbClr val="15203E"/>
                          </a:solidFill>
                          <a:latin typeface="Arial MT"/>
                          <a:cs typeface="Arial MT"/>
                        </a:rPr>
                        <a:t>The	</a:t>
                      </a:r>
                      <a:r>
                        <a:rPr sz="1650" spc="-5" dirty="0">
                          <a:solidFill>
                            <a:srgbClr val="15203E"/>
                          </a:solidFill>
                          <a:latin typeface="Arial MT"/>
                          <a:cs typeface="Arial MT"/>
                        </a:rPr>
                        <a:t>transition	</a:t>
                      </a:r>
                      <a:r>
                        <a:rPr sz="1650" dirty="0">
                          <a:solidFill>
                            <a:srgbClr val="15203E"/>
                          </a:solidFill>
                          <a:latin typeface="Arial MT"/>
                          <a:cs typeface="Arial MT"/>
                        </a:rPr>
                        <a:t>from</a:t>
                      </a:r>
                      <a:endParaRPr sz="1650" dirty="0">
                        <a:latin typeface="Arial MT"/>
                        <a:cs typeface="Arial MT"/>
                      </a:endParaRPr>
                    </a:p>
                  </a:txBody>
                  <a:tcPr marL="0" marR="0" marT="0" marB="0"/>
                </a:tc>
                <a:tc>
                  <a:txBody>
                    <a:bodyPr/>
                    <a:lstStyle/>
                    <a:p>
                      <a:pPr marR="24130" algn="r">
                        <a:lnSpc>
                          <a:spcPts val="1830"/>
                        </a:lnSpc>
                      </a:pPr>
                      <a:r>
                        <a:rPr sz="1650" dirty="0">
                          <a:solidFill>
                            <a:srgbClr val="15203E"/>
                          </a:solidFill>
                          <a:latin typeface="Arial MT"/>
                          <a:cs typeface="Arial MT"/>
                        </a:rPr>
                        <a:t>internal</a:t>
                      </a:r>
                      <a:endParaRPr sz="1650">
                        <a:latin typeface="Arial MT"/>
                        <a:cs typeface="Arial MT"/>
                      </a:endParaRPr>
                    </a:p>
                  </a:txBody>
                  <a:tcPr marL="0" marR="0" marT="0" marB="0"/>
                </a:tc>
              </a:tr>
              <a:tr h="343026">
                <a:tc>
                  <a:txBody>
                    <a:bodyPr/>
                    <a:lstStyle/>
                    <a:p>
                      <a:pPr>
                        <a:lnSpc>
                          <a:spcPct val="100000"/>
                        </a:lnSpc>
                      </a:pPr>
                      <a:endParaRPr sz="1900">
                        <a:latin typeface="Times New Roman"/>
                        <a:cs typeface="Times New Roman"/>
                      </a:endParaRPr>
                    </a:p>
                  </a:txBody>
                  <a:tcPr marL="0" marR="0" marT="0" marB="0"/>
                </a:tc>
                <a:tc>
                  <a:txBody>
                    <a:bodyPr/>
                    <a:lstStyle/>
                    <a:p>
                      <a:pPr marL="1302385">
                        <a:lnSpc>
                          <a:spcPct val="100000"/>
                        </a:lnSpc>
                        <a:spcBef>
                          <a:spcPts val="280"/>
                        </a:spcBef>
                        <a:tabLst>
                          <a:tab pos="2573655" algn="l"/>
                          <a:tab pos="3500754" algn="l"/>
                        </a:tabLst>
                      </a:pPr>
                      <a:r>
                        <a:rPr sz="1650" dirty="0">
                          <a:solidFill>
                            <a:srgbClr val="15203E"/>
                          </a:solidFill>
                          <a:latin typeface="Arial MT"/>
                          <a:cs typeface="Arial MT"/>
                        </a:rPr>
                        <a:t>combustion	</a:t>
                      </a:r>
                      <a:r>
                        <a:rPr sz="1650" spc="-5" dirty="0">
                          <a:solidFill>
                            <a:srgbClr val="15203E"/>
                          </a:solidFill>
                          <a:latin typeface="Arial MT"/>
                          <a:cs typeface="Arial MT"/>
                        </a:rPr>
                        <a:t>engines	to</a:t>
                      </a:r>
                      <a:endParaRPr sz="1650">
                        <a:latin typeface="Arial MT"/>
                        <a:cs typeface="Arial MT"/>
                      </a:endParaRPr>
                    </a:p>
                  </a:txBody>
                  <a:tcPr marL="0" marR="0" marT="35560" marB="0"/>
                </a:tc>
                <a:tc>
                  <a:txBody>
                    <a:bodyPr/>
                    <a:lstStyle/>
                    <a:p>
                      <a:pPr marR="24130" algn="r">
                        <a:lnSpc>
                          <a:spcPct val="100000"/>
                        </a:lnSpc>
                        <a:spcBef>
                          <a:spcPts val="280"/>
                        </a:spcBef>
                      </a:pPr>
                      <a:r>
                        <a:rPr sz="1650" spc="-5" dirty="0">
                          <a:solidFill>
                            <a:srgbClr val="15203E"/>
                          </a:solidFill>
                          <a:latin typeface="Arial MT"/>
                          <a:cs typeface="Arial MT"/>
                        </a:rPr>
                        <a:t>electric</a:t>
                      </a:r>
                      <a:endParaRPr sz="1650">
                        <a:latin typeface="Arial MT"/>
                        <a:cs typeface="Arial MT"/>
                      </a:endParaRPr>
                    </a:p>
                  </a:txBody>
                  <a:tcPr marL="0" marR="0" marT="35560" marB="0"/>
                </a:tc>
              </a:tr>
              <a:tr h="288293">
                <a:tc>
                  <a:txBody>
                    <a:bodyPr/>
                    <a:lstStyle/>
                    <a:p>
                      <a:pPr>
                        <a:lnSpc>
                          <a:spcPct val="100000"/>
                        </a:lnSpc>
                      </a:pPr>
                      <a:endParaRPr sz="1800">
                        <a:latin typeface="Times New Roman"/>
                        <a:cs typeface="Times New Roman"/>
                      </a:endParaRPr>
                    </a:p>
                  </a:txBody>
                  <a:tcPr marL="0" marR="0" marT="0" marB="0"/>
                </a:tc>
                <a:tc>
                  <a:txBody>
                    <a:bodyPr/>
                    <a:lstStyle/>
                    <a:p>
                      <a:pPr marL="1302385">
                        <a:lnSpc>
                          <a:spcPts val="1900"/>
                        </a:lnSpc>
                        <a:spcBef>
                          <a:spcPts val="270"/>
                        </a:spcBef>
                      </a:pPr>
                      <a:r>
                        <a:rPr sz="1650" spc="-10" dirty="0">
                          <a:solidFill>
                            <a:srgbClr val="15203E"/>
                          </a:solidFill>
                          <a:latin typeface="Arial MT"/>
                          <a:cs typeface="Arial MT"/>
                        </a:rPr>
                        <a:t>powertrains</a:t>
                      </a:r>
                      <a:endParaRPr sz="1650">
                        <a:latin typeface="Arial MT"/>
                        <a:cs typeface="Arial MT"/>
                      </a:endParaRPr>
                    </a:p>
                  </a:txBody>
                  <a:tcPr marL="0" marR="0" marT="34290" marB="0"/>
                </a:tc>
                <a:tc>
                  <a:txBody>
                    <a:bodyPr/>
                    <a:lstStyle/>
                    <a:p>
                      <a:pPr>
                        <a:lnSpc>
                          <a:spcPct val="100000"/>
                        </a:lnSpc>
                      </a:pPr>
                      <a:endParaRPr sz="1800" dirty="0">
                        <a:latin typeface="Times New Roman"/>
                        <a:cs typeface="Times New Roman"/>
                      </a:endParaRPr>
                    </a:p>
                  </a:txBody>
                  <a:tcPr marL="0" marR="0" marT="0" marB="0"/>
                </a:tc>
              </a:tr>
            </a:tbl>
          </a:graphicData>
        </a:graphic>
      </p:graphicFrame>
      <p:sp>
        <p:nvSpPr>
          <p:cNvPr id="11" name="object 11"/>
          <p:cNvSpPr/>
          <p:nvPr/>
        </p:nvSpPr>
        <p:spPr>
          <a:xfrm>
            <a:off x="6224015" y="4928615"/>
            <a:ext cx="7668895" cy="1414780"/>
          </a:xfrm>
          <a:custGeom>
            <a:avLst/>
            <a:gdLst/>
            <a:ahLst/>
            <a:cxnLst/>
            <a:rect l="l" t="t" r="r" b="b"/>
            <a:pathLst>
              <a:path w="7668894" h="1414779">
                <a:moveTo>
                  <a:pt x="7668768" y="0"/>
                </a:moveTo>
                <a:lnTo>
                  <a:pt x="0" y="0"/>
                </a:lnTo>
                <a:lnTo>
                  <a:pt x="0" y="1414272"/>
                </a:lnTo>
                <a:lnTo>
                  <a:pt x="7668768" y="1414272"/>
                </a:lnTo>
                <a:lnTo>
                  <a:pt x="7668768" y="0"/>
                </a:lnTo>
                <a:close/>
              </a:path>
            </a:pathLst>
          </a:custGeom>
          <a:solidFill>
            <a:srgbClr val="DEE7F7"/>
          </a:solidFill>
        </p:spPr>
        <p:txBody>
          <a:bodyPr wrap="square" lIns="0" tIns="0" rIns="0" bIns="0" rtlCol="0"/>
          <a:lstStyle/>
          <a:p>
            <a:endParaRPr/>
          </a:p>
        </p:txBody>
      </p:sp>
      <p:sp>
        <p:nvSpPr>
          <p:cNvPr id="12" name="object 12"/>
          <p:cNvSpPr txBox="1"/>
          <p:nvPr/>
        </p:nvSpPr>
        <p:spPr>
          <a:xfrm>
            <a:off x="6526021" y="5144211"/>
            <a:ext cx="1764030" cy="278765"/>
          </a:xfrm>
          <a:prstGeom prst="rect">
            <a:avLst/>
          </a:prstGeom>
        </p:spPr>
        <p:txBody>
          <a:bodyPr vert="horz" wrap="square" lIns="0" tIns="13335" rIns="0" bIns="0" rtlCol="0">
            <a:spAutoFit/>
          </a:bodyPr>
          <a:lstStyle/>
          <a:p>
            <a:pPr>
              <a:lnSpc>
                <a:spcPct val="100000"/>
              </a:lnSpc>
              <a:spcBef>
                <a:spcPts val="105"/>
              </a:spcBef>
            </a:pPr>
            <a:r>
              <a:rPr sz="1650" dirty="0">
                <a:solidFill>
                  <a:srgbClr val="15203E"/>
                </a:solidFill>
                <a:latin typeface="Arial MT"/>
                <a:cs typeface="Arial MT"/>
              </a:rPr>
              <a:t>Advanced</a:t>
            </a:r>
            <a:r>
              <a:rPr sz="1650" spc="-20" dirty="0">
                <a:solidFill>
                  <a:srgbClr val="15203E"/>
                </a:solidFill>
                <a:latin typeface="Arial MT"/>
                <a:cs typeface="Arial MT"/>
              </a:rPr>
              <a:t> Sensors</a:t>
            </a:r>
            <a:endParaRPr sz="1650">
              <a:latin typeface="Arial MT"/>
              <a:cs typeface="Arial MT"/>
            </a:endParaRPr>
          </a:p>
        </p:txBody>
      </p:sp>
      <p:sp>
        <p:nvSpPr>
          <p:cNvPr id="13" name="object 13"/>
          <p:cNvSpPr txBox="1"/>
          <p:nvPr/>
        </p:nvSpPr>
        <p:spPr>
          <a:xfrm>
            <a:off x="10366247" y="5051835"/>
            <a:ext cx="3238500" cy="715645"/>
          </a:xfrm>
          <a:prstGeom prst="rect">
            <a:avLst/>
          </a:prstGeom>
        </p:spPr>
        <p:txBody>
          <a:bodyPr vert="horz" wrap="square" lIns="0" tIns="106045" rIns="0" bIns="0" rtlCol="0">
            <a:spAutoFit/>
          </a:bodyPr>
          <a:lstStyle/>
          <a:p>
            <a:pPr>
              <a:lnSpc>
                <a:spcPct val="100000"/>
              </a:lnSpc>
              <a:spcBef>
                <a:spcPts val="835"/>
              </a:spcBef>
            </a:pPr>
            <a:r>
              <a:rPr sz="1650" spc="-20" dirty="0">
                <a:solidFill>
                  <a:srgbClr val="15203E"/>
                </a:solidFill>
                <a:latin typeface="Arial MT"/>
                <a:cs typeface="Arial MT"/>
              </a:rPr>
              <a:t>Cameras,</a:t>
            </a:r>
            <a:r>
              <a:rPr sz="1650" spc="-35" dirty="0">
                <a:solidFill>
                  <a:srgbClr val="15203E"/>
                </a:solidFill>
                <a:latin typeface="Arial MT"/>
                <a:cs typeface="Arial MT"/>
              </a:rPr>
              <a:t> </a:t>
            </a:r>
            <a:r>
              <a:rPr sz="1650" spc="-15" dirty="0">
                <a:solidFill>
                  <a:srgbClr val="15203E"/>
                </a:solidFill>
                <a:latin typeface="Arial MT"/>
                <a:cs typeface="Arial MT"/>
              </a:rPr>
              <a:t>radar,</a:t>
            </a:r>
            <a:r>
              <a:rPr sz="1650" spc="-10" dirty="0">
                <a:solidFill>
                  <a:srgbClr val="15203E"/>
                </a:solidFill>
                <a:latin typeface="Arial MT"/>
                <a:cs typeface="Arial MT"/>
              </a:rPr>
              <a:t> </a:t>
            </a:r>
            <a:r>
              <a:rPr sz="1650" dirty="0">
                <a:solidFill>
                  <a:srgbClr val="15203E"/>
                </a:solidFill>
                <a:latin typeface="Arial MT"/>
                <a:cs typeface="Arial MT"/>
              </a:rPr>
              <a:t>and</a:t>
            </a:r>
            <a:r>
              <a:rPr sz="1650" spc="60" dirty="0">
                <a:solidFill>
                  <a:srgbClr val="15203E"/>
                </a:solidFill>
                <a:latin typeface="Arial MT"/>
                <a:cs typeface="Arial MT"/>
              </a:rPr>
              <a:t> </a:t>
            </a:r>
            <a:r>
              <a:rPr sz="1650" spc="-5" dirty="0">
                <a:solidFill>
                  <a:srgbClr val="15203E"/>
                </a:solidFill>
                <a:latin typeface="Arial MT"/>
                <a:cs typeface="Arial MT"/>
              </a:rPr>
              <a:t>lidar</a:t>
            </a:r>
            <a:r>
              <a:rPr sz="1650" spc="70" dirty="0">
                <a:solidFill>
                  <a:srgbClr val="15203E"/>
                </a:solidFill>
                <a:latin typeface="Arial MT"/>
                <a:cs typeface="Arial MT"/>
              </a:rPr>
              <a:t> </a:t>
            </a:r>
            <a:r>
              <a:rPr sz="1650" spc="5" dirty="0">
                <a:solidFill>
                  <a:srgbClr val="15203E"/>
                </a:solidFill>
                <a:latin typeface="Arial MT"/>
                <a:cs typeface="Arial MT"/>
              </a:rPr>
              <a:t>enabling</a:t>
            </a:r>
            <a:endParaRPr sz="1650" dirty="0">
              <a:latin typeface="Arial MT"/>
              <a:cs typeface="Arial MT"/>
            </a:endParaRPr>
          </a:p>
          <a:p>
            <a:pPr>
              <a:lnSpc>
                <a:spcPct val="100000"/>
              </a:lnSpc>
              <a:spcBef>
                <a:spcPts val="735"/>
              </a:spcBef>
            </a:pPr>
            <a:r>
              <a:rPr sz="1650" spc="-5" dirty="0">
                <a:solidFill>
                  <a:srgbClr val="15203E"/>
                </a:solidFill>
                <a:latin typeface="Arial MT"/>
                <a:cs typeface="Arial MT"/>
              </a:rPr>
              <a:t>greater</a:t>
            </a:r>
            <a:r>
              <a:rPr sz="1650" spc="50" dirty="0">
                <a:solidFill>
                  <a:srgbClr val="15203E"/>
                </a:solidFill>
                <a:latin typeface="Arial MT"/>
                <a:cs typeface="Arial MT"/>
              </a:rPr>
              <a:t> </a:t>
            </a:r>
            <a:r>
              <a:rPr sz="1650" spc="-5" dirty="0">
                <a:solidFill>
                  <a:srgbClr val="15203E"/>
                </a:solidFill>
                <a:latin typeface="Arial MT"/>
                <a:cs typeface="Arial MT"/>
              </a:rPr>
              <a:t>perception</a:t>
            </a:r>
            <a:r>
              <a:rPr sz="1650" spc="40" dirty="0">
                <a:solidFill>
                  <a:srgbClr val="15203E"/>
                </a:solidFill>
                <a:latin typeface="Arial MT"/>
                <a:cs typeface="Arial MT"/>
              </a:rPr>
              <a:t> </a:t>
            </a:r>
            <a:r>
              <a:rPr sz="1650" spc="-5" dirty="0">
                <a:solidFill>
                  <a:srgbClr val="15203E"/>
                </a:solidFill>
                <a:latin typeface="Arial MT"/>
                <a:cs typeface="Arial MT"/>
              </a:rPr>
              <a:t>and</a:t>
            </a:r>
            <a:r>
              <a:rPr sz="1650" spc="20" dirty="0">
                <a:solidFill>
                  <a:srgbClr val="15203E"/>
                </a:solidFill>
                <a:latin typeface="Arial MT"/>
                <a:cs typeface="Arial MT"/>
              </a:rPr>
              <a:t> </a:t>
            </a:r>
            <a:r>
              <a:rPr sz="1650" spc="-5" dirty="0">
                <a:solidFill>
                  <a:srgbClr val="15203E"/>
                </a:solidFill>
                <a:latin typeface="Arial MT"/>
                <a:cs typeface="Arial MT"/>
              </a:rPr>
              <a:t>awareness</a:t>
            </a:r>
            <a:endParaRPr sz="1650" dirty="0">
              <a:latin typeface="Arial MT"/>
              <a:cs typeface="Arial MT"/>
            </a:endParaRPr>
          </a:p>
        </p:txBody>
      </p:sp>
      <p:sp>
        <p:nvSpPr>
          <p:cNvPr id="14" name="object 14"/>
          <p:cNvSpPr txBox="1"/>
          <p:nvPr/>
        </p:nvSpPr>
        <p:spPr>
          <a:xfrm>
            <a:off x="6513321" y="6685280"/>
            <a:ext cx="1149350" cy="278130"/>
          </a:xfrm>
          <a:prstGeom prst="rect">
            <a:avLst/>
          </a:prstGeom>
        </p:spPr>
        <p:txBody>
          <a:bodyPr vert="horz" wrap="square" lIns="0" tIns="13335" rIns="0" bIns="0" rtlCol="0">
            <a:spAutoFit/>
          </a:bodyPr>
          <a:lstStyle/>
          <a:p>
            <a:pPr marL="12700">
              <a:lnSpc>
                <a:spcPct val="100000"/>
              </a:lnSpc>
              <a:spcBef>
                <a:spcPts val="105"/>
              </a:spcBef>
            </a:pPr>
            <a:r>
              <a:rPr sz="1650" spc="-15" dirty="0">
                <a:solidFill>
                  <a:srgbClr val="15203E"/>
                </a:solidFill>
                <a:latin typeface="Arial MT"/>
                <a:cs typeface="Arial MT"/>
              </a:rPr>
              <a:t>Connectivity</a:t>
            </a:r>
            <a:endParaRPr sz="1650" dirty="0">
              <a:latin typeface="Arial MT"/>
              <a:cs typeface="Arial MT"/>
            </a:endParaRPr>
          </a:p>
        </p:txBody>
      </p:sp>
      <p:sp>
        <p:nvSpPr>
          <p:cNvPr id="15" name="object 15"/>
          <p:cNvSpPr txBox="1"/>
          <p:nvPr/>
        </p:nvSpPr>
        <p:spPr>
          <a:xfrm>
            <a:off x="10353547" y="6330594"/>
            <a:ext cx="3251200" cy="1056640"/>
          </a:xfrm>
          <a:prstGeom prst="rect">
            <a:avLst/>
          </a:prstGeom>
        </p:spPr>
        <p:txBody>
          <a:bodyPr vert="horz" wrap="square" lIns="0" tIns="13970" rIns="0" bIns="0" rtlCol="0">
            <a:spAutoFit/>
          </a:bodyPr>
          <a:lstStyle/>
          <a:p>
            <a:pPr marL="12700" marR="5080" algn="just">
              <a:lnSpc>
                <a:spcPct val="136400"/>
              </a:lnSpc>
              <a:spcBef>
                <a:spcPts val="110"/>
              </a:spcBef>
            </a:pPr>
            <a:r>
              <a:rPr sz="1650" spc="-5" dirty="0">
                <a:solidFill>
                  <a:srgbClr val="15203E"/>
                </a:solidFill>
                <a:latin typeface="Arial MT"/>
                <a:cs typeface="Arial MT"/>
              </a:rPr>
              <a:t>Vehicle-to-vehicle</a:t>
            </a:r>
            <a:r>
              <a:rPr sz="1650" dirty="0">
                <a:solidFill>
                  <a:srgbClr val="15203E"/>
                </a:solidFill>
                <a:latin typeface="Arial MT"/>
                <a:cs typeface="Arial MT"/>
              </a:rPr>
              <a:t> </a:t>
            </a:r>
            <a:r>
              <a:rPr sz="1650" spc="-5" dirty="0">
                <a:solidFill>
                  <a:srgbClr val="15203E"/>
                </a:solidFill>
                <a:latin typeface="Arial MT"/>
                <a:cs typeface="Arial MT"/>
              </a:rPr>
              <a:t>and</a:t>
            </a:r>
            <a:r>
              <a:rPr sz="1650" dirty="0">
                <a:solidFill>
                  <a:srgbClr val="15203E"/>
                </a:solidFill>
                <a:latin typeface="Arial MT"/>
                <a:cs typeface="Arial MT"/>
              </a:rPr>
              <a:t> </a:t>
            </a:r>
            <a:r>
              <a:rPr sz="1650" spc="-5" dirty="0">
                <a:solidFill>
                  <a:srgbClr val="15203E"/>
                </a:solidFill>
                <a:latin typeface="Arial MT"/>
                <a:cs typeface="Arial MT"/>
              </a:rPr>
              <a:t>vehicle-to- </a:t>
            </a:r>
            <a:r>
              <a:rPr sz="1650" spc="-445" dirty="0">
                <a:solidFill>
                  <a:srgbClr val="15203E"/>
                </a:solidFill>
                <a:latin typeface="Arial MT"/>
                <a:cs typeface="Arial MT"/>
              </a:rPr>
              <a:t> </a:t>
            </a:r>
            <a:r>
              <a:rPr sz="1650" spc="-5" dirty="0">
                <a:solidFill>
                  <a:srgbClr val="15203E"/>
                </a:solidFill>
                <a:latin typeface="Arial MT"/>
                <a:cs typeface="Arial MT"/>
              </a:rPr>
              <a:t>infrastructure</a:t>
            </a:r>
            <a:r>
              <a:rPr sz="1650" dirty="0">
                <a:solidFill>
                  <a:srgbClr val="15203E"/>
                </a:solidFill>
                <a:latin typeface="Arial MT"/>
                <a:cs typeface="Arial MT"/>
              </a:rPr>
              <a:t> communication</a:t>
            </a:r>
            <a:r>
              <a:rPr sz="1650" spc="5" dirty="0">
                <a:solidFill>
                  <a:srgbClr val="15203E"/>
                </a:solidFill>
                <a:latin typeface="Arial MT"/>
                <a:cs typeface="Arial MT"/>
              </a:rPr>
              <a:t> </a:t>
            </a:r>
            <a:r>
              <a:rPr sz="1650" dirty="0">
                <a:solidFill>
                  <a:srgbClr val="15203E"/>
                </a:solidFill>
                <a:latin typeface="Arial MT"/>
                <a:cs typeface="Arial MT"/>
              </a:rPr>
              <a:t>for </a:t>
            </a:r>
            <a:r>
              <a:rPr sz="1650" spc="-445" dirty="0">
                <a:solidFill>
                  <a:srgbClr val="15203E"/>
                </a:solidFill>
                <a:latin typeface="Arial MT"/>
                <a:cs typeface="Arial MT"/>
              </a:rPr>
              <a:t> </a:t>
            </a:r>
            <a:r>
              <a:rPr sz="1650" spc="-5" dirty="0">
                <a:solidFill>
                  <a:srgbClr val="15203E"/>
                </a:solidFill>
                <a:latin typeface="Arial MT"/>
                <a:cs typeface="Arial MT"/>
              </a:rPr>
              <a:t>improved</a:t>
            </a:r>
            <a:r>
              <a:rPr sz="1650" spc="35" dirty="0">
                <a:solidFill>
                  <a:srgbClr val="15203E"/>
                </a:solidFill>
                <a:latin typeface="Arial MT"/>
                <a:cs typeface="Arial MT"/>
              </a:rPr>
              <a:t> </a:t>
            </a:r>
            <a:r>
              <a:rPr sz="1650" dirty="0">
                <a:solidFill>
                  <a:srgbClr val="15203E"/>
                </a:solidFill>
                <a:latin typeface="Arial MT"/>
                <a:cs typeface="Arial MT"/>
              </a:rPr>
              <a:t>safety</a:t>
            </a:r>
            <a:r>
              <a:rPr sz="1650" spc="-45" dirty="0">
                <a:solidFill>
                  <a:srgbClr val="15203E"/>
                </a:solidFill>
                <a:latin typeface="Arial MT"/>
                <a:cs typeface="Arial MT"/>
              </a:rPr>
              <a:t> </a:t>
            </a:r>
            <a:r>
              <a:rPr sz="1650" spc="-5" dirty="0">
                <a:solidFill>
                  <a:srgbClr val="15203E"/>
                </a:solidFill>
                <a:latin typeface="Arial MT"/>
                <a:cs typeface="Arial MT"/>
              </a:rPr>
              <a:t>and</a:t>
            </a:r>
            <a:r>
              <a:rPr sz="1650" spc="30" dirty="0">
                <a:solidFill>
                  <a:srgbClr val="15203E"/>
                </a:solidFill>
                <a:latin typeface="Arial MT"/>
                <a:cs typeface="Arial MT"/>
              </a:rPr>
              <a:t> </a:t>
            </a:r>
            <a:r>
              <a:rPr sz="1650" spc="-5" dirty="0">
                <a:solidFill>
                  <a:srgbClr val="15203E"/>
                </a:solidFill>
                <a:latin typeface="Arial MT"/>
                <a:cs typeface="Arial MT"/>
              </a:rPr>
              <a:t>efficiency</a:t>
            </a:r>
            <a:endParaRPr sz="1650" dirty="0">
              <a:latin typeface="Arial MT"/>
              <a:cs typeface="Arial M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4568" y="246888"/>
            <a:ext cx="13365480" cy="554990"/>
          </a:xfrm>
          <a:prstGeom prst="rect">
            <a:avLst/>
          </a:prstGeom>
          <a:solidFill>
            <a:srgbClr val="7E5F00"/>
          </a:solidFill>
        </p:spPr>
        <p:txBody>
          <a:bodyPr vert="horz" wrap="square" lIns="0" tIns="48260" rIns="0" bIns="0" rtlCol="0">
            <a:spAutoFit/>
          </a:bodyPr>
          <a:lstStyle/>
          <a:p>
            <a:pPr marL="1444625">
              <a:lnSpc>
                <a:spcPct val="100000"/>
              </a:lnSpc>
              <a:spcBef>
                <a:spcPts val="380"/>
              </a:spcBef>
            </a:pPr>
            <a:r>
              <a:rPr sz="2900" spc="70" dirty="0">
                <a:solidFill>
                  <a:srgbClr val="FFFFFF"/>
                </a:solidFill>
              </a:rPr>
              <a:t>HOW</a:t>
            </a:r>
            <a:r>
              <a:rPr sz="2900" spc="-130" dirty="0">
                <a:solidFill>
                  <a:srgbClr val="FFFFFF"/>
                </a:solidFill>
              </a:rPr>
              <a:t> </a:t>
            </a:r>
            <a:r>
              <a:rPr sz="2900" spc="35" dirty="0">
                <a:solidFill>
                  <a:srgbClr val="FFFFFF"/>
                </a:solidFill>
              </a:rPr>
              <a:t>TO</a:t>
            </a:r>
            <a:r>
              <a:rPr sz="2900" spc="-114" dirty="0">
                <a:solidFill>
                  <a:srgbClr val="FFFFFF"/>
                </a:solidFill>
              </a:rPr>
              <a:t> </a:t>
            </a:r>
            <a:r>
              <a:rPr sz="2900" spc="10" dirty="0">
                <a:solidFill>
                  <a:srgbClr val="FFFFFF"/>
                </a:solidFill>
              </a:rPr>
              <a:t>DOWNLOAD</a:t>
            </a:r>
            <a:r>
              <a:rPr sz="2900" spc="-150" dirty="0">
                <a:solidFill>
                  <a:srgbClr val="FFFFFF"/>
                </a:solidFill>
              </a:rPr>
              <a:t> </a:t>
            </a:r>
            <a:r>
              <a:rPr sz="2900" spc="85" dirty="0">
                <a:solidFill>
                  <a:srgbClr val="FFFFFF"/>
                </a:solidFill>
              </a:rPr>
              <a:t>INDIAN</a:t>
            </a:r>
            <a:r>
              <a:rPr sz="2900" spc="-160" dirty="0">
                <a:solidFill>
                  <a:srgbClr val="FFFFFF"/>
                </a:solidFill>
              </a:rPr>
              <a:t> </a:t>
            </a:r>
            <a:r>
              <a:rPr sz="2900" spc="-5" dirty="0">
                <a:solidFill>
                  <a:srgbClr val="FFFFFF"/>
                </a:solidFill>
              </a:rPr>
              <a:t>STANDARDS</a:t>
            </a:r>
            <a:r>
              <a:rPr sz="2900" spc="-150" dirty="0">
                <a:solidFill>
                  <a:srgbClr val="FFFFFF"/>
                </a:solidFill>
              </a:rPr>
              <a:t> </a:t>
            </a:r>
            <a:r>
              <a:rPr sz="2900" dirty="0">
                <a:solidFill>
                  <a:srgbClr val="FFFFFF"/>
                </a:solidFill>
              </a:rPr>
              <a:t>FREE</a:t>
            </a:r>
            <a:r>
              <a:rPr sz="2900" spc="-145" dirty="0">
                <a:solidFill>
                  <a:srgbClr val="FFFFFF"/>
                </a:solidFill>
              </a:rPr>
              <a:t> </a:t>
            </a:r>
            <a:r>
              <a:rPr sz="2900" spc="25" dirty="0">
                <a:solidFill>
                  <a:srgbClr val="FFFFFF"/>
                </a:solidFill>
              </a:rPr>
              <a:t>OF</a:t>
            </a:r>
            <a:r>
              <a:rPr sz="2900" spc="-120" dirty="0">
                <a:solidFill>
                  <a:srgbClr val="FFFFFF"/>
                </a:solidFill>
              </a:rPr>
              <a:t> </a:t>
            </a:r>
            <a:r>
              <a:rPr sz="2900" spc="45" dirty="0">
                <a:solidFill>
                  <a:srgbClr val="FFFFFF"/>
                </a:solidFill>
              </a:rPr>
              <a:t>COST</a:t>
            </a:r>
            <a:endParaRPr sz="2900"/>
          </a:p>
        </p:txBody>
      </p:sp>
      <p:sp>
        <p:nvSpPr>
          <p:cNvPr id="3" name="object 3"/>
          <p:cNvSpPr txBox="1"/>
          <p:nvPr/>
        </p:nvSpPr>
        <p:spPr>
          <a:xfrm>
            <a:off x="847750" y="1684146"/>
            <a:ext cx="3660140" cy="391160"/>
          </a:xfrm>
          <a:prstGeom prst="rect">
            <a:avLst/>
          </a:prstGeom>
        </p:spPr>
        <p:txBody>
          <a:bodyPr vert="horz" wrap="square" lIns="0" tIns="12700" rIns="0" bIns="0" rtlCol="0">
            <a:spAutoFit/>
          </a:bodyPr>
          <a:lstStyle/>
          <a:p>
            <a:pPr marL="424180" indent="-412115">
              <a:lnSpc>
                <a:spcPct val="100000"/>
              </a:lnSpc>
              <a:spcBef>
                <a:spcPts val="100"/>
              </a:spcBef>
              <a:buFont typeface="Wingdings"/>
              <a:buChar char=""/>
              <a:tabLst>
                <a:tab pos="424180" algn="l"/>
                <a:tab pos="424815" algn="l"/>
              </a:tabLst>
            </a:pPr>
            <a:r>
              <a:rPr sz="2400" b="1" spc="45" dirty="0">
                <a:solidFill>
                  <a:srgbClr val="FF0000"/>
                </a:solidFill>
                <a:latin typeface="Arial"/>
                <a:cs typeface="Arial"/>
              </a:rPr>
              <a:t>Step</a:t>
            </a:r>
            <a:r>
              <a:rPr sz="2400" b="1" spc="-145" dirty="0">
                <a:solidFill>
                  <a:srgbClr val="FF0000"/>
                </a:solidFill>
                <a:latin typeface="Arial"/>
                <a:cs typeface="Arial"/>
              </a:rPr>
              <a:t> </a:t>
            </a:r>
            <a:r>
              <a:rPr sz="2400" b="1" spc="25" dirty="0">
                <a:solidFill>
                  <a:srgbClr val="FF0000"/>
                </a:solidFill>
                <a:latin typeface="Arial"/>
                <a:cs typeface="Arial"/>
              </a:rPr>
              <a:t>1:</a:t>
            </a:r>
            <a:r>
              <a:rPr sz="2400" b="1" spc="-100" dirty="0">
                <a:solidFill>
                  <a:srgbClr val="FF0000"/>
                </a:solidFill>
                <a:latin typeface="Arial"/>
                <a:cs typeface="Arial"/>
              </a:rPr>
              <a:t> </a:t>
            </a:r>
            <a:r>
              <a:rPr sz="2400" b="1" spc="10" dirty="0">
                <a:latin typeface="Arial"/>
                <a:cs typeface="Arial"/>
              </a:rPr>
              <a:t>Visit</a:t>
            </a:r>
            <a:r>
              <a:rPr sz="2400" b="1" spc="-165" dirty="0">
                <a:latin typeface="Arial"/>
                <a:cs typeface="Arial"/>
              </a:rPr>
              <a:t> </a:t>
            </a:r>
            <a:r>
              <a:rPr sz="2400" b="1" spc="-25" dirty="0">
                <a:solidFill>
                  <a:srgbClr val="8496AF"/>
                </a:solidFill>
                <a:latin typeface="Arial"/>
                <a:cs typeface="Arial"/>
              </a:rPr>
              <a:t>bis.gov.in</a:t>
            </a:r>
            <a:endParaRPr sz="2400">
              <a:latin typeface="Arial"/>
              <a:cs typeface="Arial"/>
            </a:endParaRPr>
          </a:p>
        </p:txBody>
      </p:sp>
      <p:sp>
        <p:nvSpPr>
          <p:cNvPr id="4" name="object 4"/>
          <p:cNvSpPr txBox="1"/>
          <p:nvPr/>
        </p:nvSpPr>
        <p:spPr>
          <a:xfrm>
            <a:off x="847750" y="3148309"/>
            <a:ext cx="4190365" cy="1671320"/>
          </a:xfrm>
          <a:prstGeom prst="rect">
            <a:avLst/>
          </a:prstGeom>
        </p:spPr>
        <p:txBody>
          <a:bodyPr vert="horz" wrap="square" lIns="0" tIns="12065" rIns="0" bIns="0" rtlCol="0">
            <a:spAutoFit/>
          </a:bodyPr>
          <a:lstStyle/>
          <a:p>
            <a:pPr marL="424180" marR="5080" indent="-412115">
              <a:lnSpc>
                <a:spcPct val="150000"/>
              </a:lnSpc>
              <a:spcBef>
                <a:spcPts val="95"/>
              </a:spcBef>
              <a:buFont typeface="Wingdings"/>
              <a:buChar char=""/>
              <a:tabLst>
                <a:tab pos="424180" algn="l"/>
                <a:tab pos="424815" algn="l"/>
              </a:tabLst>
            </a:pPr>
            <a:r>
              <a:rPr sz="2400" b="1" spc="45" dirty="0">
                <a:solidFill>
                  <a:srgbClr val="FF0000"/>
                </a:solidFill>
                <a:latin typeface="Arial"/>
                <a:cs typeface="Arial"/>
              </a:rPr>
              <a:t>Step </a:t>
            </a:r>
            <a:r>
              <a:rPr sz="2400" b="1" spc="25" dirty="0">
                <a:solidFill>
                  <a:srgbClr val="FF0000"/>
                </a:solidFill>
                <a:latin typeface="Arial"/>
                <a:cs typeface="Arial"/>
              </a:rPr>
              <a:t>2: </a:t>
            </a:r>
            <a:r>
              <a:rPr sz="2400" b="1" spc="20" dirty="0">
                <a:latin typeface="Arial"/>
                <a:cs typeface="Arial"/>
              </a:rPr>
              <a:t>Click </a:t>
            </a:r>
            <a:r>
              <a:rPr sz="2400" b="1" spc="-15" dirty="0">
                <a:latin typeface="Arial"/>
                <a:cs typeface="Arial"/>
              </a:rPr>
              <a:t>on </a:t>
            </a:r>
            <a:r>
              <a:rPr sz="2400" b="1" spc="-10" dirty="0">
                <a:latin typeface="Arial"/>
                <a:cs typeface="Arial"/>
              </a:rPr>
              <a:t> </a:t>
            </a:r>
            <a:r>
              <a:rPr sz="2400" b="1" spc="10" dirty="0">
                <a:latin typeface="Arial"/>
                <a:cs typeface="Arial"/>
              </a:rPr>
              <a:t>“</a:t>
            </a:r>
            <a:r>
              <a:rPr sz="2400" b="1" spc="10" dirty="0">
                <a:solidFill>
                  <a:srgbClr val="8496AF"/>
                </a:solidFill>
                <a:latin typeface="Arial"/>
                <a:cs typeface="Arial"/>
              </a:rPr>
              <a:t>Standards</a:t>
            </a:r>
            <a:r>
              <a:rPr sz="2400" b="1" spc="10" dirty="0">
                <a:latin typeface="Arial"/>
                <a:cs typeface="Arial"/>
              </a:rPr>
              <a:t>”</a:t>
            </a:r>
            <a:r>
              <a:rPr sz="2400" b="1" spc="-150" dirty="0">
                <a:latin typeface="Arial"/>
                <a:cs typeface="Arial"/>
              </a:rPr>
              <a:t> </a:t>
            </a:r>
            <a:r>
              <a:rPr sz="2400" b="1" spc="55" dirty="0">
                <a:latin typeface="Arial"/>
                <a:cs typeface="Arial"/>
              </a:rPr>
              <a:t>tab</a:t>
            </a:r>
            <a:r>
              <a:rPr sz="2400" b="1" spc="-120" dirty="0">
                <a:latin typeface="Arial"/>
                <a:cs typeface="Arial"/>
              </a:rPr>
              <a:t> </a:t>
            </a:r>
            <a:r>
              <a:rPr sz="2400" b="1" spc="20" dirty="0">
                <a:latin typeface="Arial"/>
                <a:cs typeface="Arial"/>
              </a:rPr>
              <a:t>available </a:t>
            </a:r>
            <a:r>
              <a:rPr sz="2400" b="1" spc="-650" dirty="0">
                <a:latin typeface="Arial"/>
                <a:cs typeface="Arial"/>
              </a:rPr>
              <a:t> </a:t>
            </a:r>
            <a:r>
              <a:rPr sz="2400" b="1" spc="-15" dirty="0">
                <a:latin typeface="Arial"/>
                <a:cs typeface="Arial"/>
              </a:rPr>
              <a:t>on</a:t>
            </a:r>
            <a:r>
              <a:rPr sz="2400" b="1" spc="-85" dirty="0">
                <a:latin typeface="Arial"/>
                <a:cs typeface="Arial"/>
              </a:rPr>
              <a:t> </a:t>
            </a:r>
            <a:r>
              <a:rPr sz="2400" b="1" spc="45" dirty="0">
                <a:latin typeface="Arial"/>
                <a:cs typeface="Arial"/>
              </a:rPr>
              <a:t>the</a:t>
            </a:r>
            <a:r>
              <a:rPr sz="2400" b="1" spc="-105" dirty="0">
                <a:latin typeface="Arial"/>
                <a:cs typeface="Arial"/>
              </a:rPr>
              <a:t> </a:t>
            </a:r>
            <a:r>
              <a:rPr sz="2400" b="1" spc="25" dirty="0">
                <a:latin typeface="Arial"/>
                <a:cs typeface="Arial"/>
              </a:rPr>
              <a:t>top</a:t>
            </a:r>
            <a:endParaRPr sz="2400">
              <a:latin typeface="Arial"/>
              <a:cs typeface="Arial"/>
            </a:endParaRPr>
          </a:p>
        </p:txBody>
      </p:sp>
      <p:grpSp>
        <p:nvGrpSpPr>
          <p:cNvPr id="5" name="object 5"/>
          <p:cNvGrpSpPr/>
          <p:nvPr/>
        </p:nvGrpSpPr>
        <p:grpSpPr>
          <a:xfrm>
            <a:off x="624840" y="158495"/>
            <a:ext cx="13588365" cy="7522845"/>
            <a:chOff x="624840" y="158495"/>
            <a:chExt cx="13588365" cy="7522845"/>
          </a:xfrm>
        </p:grpSpPr>
        <p:sp>
          <p:nvSpPr>
            <p:cNvPr id="6" name="object 6"/>
            <p:cNvSpPr/>
            <p:nvPr/>
          </p:nvSpPr>
          <p:spPr>
            <a:xfrm>
              <a:off x="632460" y="166115"/>
              <a:ext cx="13573125" cy="7507605"/>
            </a:xfrm>
            <a:custGeom>
              <a:avLst/>
              <a:gdLst/>
              <a:ahLst/>
              <a:cxnLst/>
              <a:rect l="l" t="t" r="r" b="b"/>
              <a:pathLst>
                <a:path w="13573125" h="7507605">
                  <a:moveTo>
                    <a:pt x="0" y="7507224"/>
                  </a:moveTo>
                  <a:lnTo>
                    <a:pt x="13572744" y="7507224"/>
                  </a:lnTo>
                  <a:lnTo>
                    <a:pt x="13572744" y="0"/>
                  </a:lnTo>
                  <a:lnTo>
                    <a:pt x="0" y="0"/>
                  </a:lnTo>
                  <a:lnTo>
                    <a:pt x="0" y="7507224"/>
                  </a:lnTo>
                  <a:close/>
                </a:path>
              </a:pathLst>
            </a:custGeom>
            <a:ln w="15239">
              <a:solidFill>
                <a:srgbClr val="000000"/>
              </a:solidFill>
            </a:ln>
          </p:spPr>
          <p:txBody>
            <a:bodyPr wrap="square" lIns="0" tIns="0" rIns="0" bIns="0" rtlCol="0"/>
            <a:lstStyle/>
            <a:p>
              <a:endParaRPr/>
            </a:p>
          </p:txBody>
        </p:sp>
        <p:sp>
          <p:nvSpPr>
            <p:cNvPr id="7" name="object 7"/>
            <p:cNvSpPr/>
            <p:nvPr/>
          </p:nvSpPr>
          <p:spPr>
            <a:xfrm>
              <a:off x="1630679" y="880872"/>
              <a:ext cx="11571605" cy="0"/>
            </a:xfrm>
            <a:custGeom>
              <a:avLst/>
              <a:gdLst/>
              <a:ahLst/>
              <a:cxnLst/>
              <a:rect l="l" t="t" r="r" b="b"/>
              <a:pathLst>
                <a:path w="11571605">
                  <a:moveTo>
                    <a:pt x="0" y="0"/>
                  </a:moveTo>
                  <a:lnTo>
                    <a:pt x="11571351" y="0"/>
                  </a:lnTo>
                </a:path>
              </a:pathLst>
            </a:custGeom>
            <a:ln w="24384">
              <a:solidFill>
                <a:srgbClr val="385622"/>
              </a:solidFill>
            </a:ln>
          </p:spPr>
          <p:txBody>
            <a:bodyPr wrap="square" lIns="0" tIns="0" rIns="0" bIns="0" rtlCol="0"/>
            <a:lstStyle/>
            <a:p>
              <a:endParaRPr/>
            </a:p>
          </p:txBody>
        </p:sp>
      </p:grpSp>
      <p:sp>
        <p:nvSpPr>
          <p:cNvPr id="8" name="object 8"/>
          <p:cNvSpPr txBox="1"/>
          <p:nvPr/>
        </p:nvSpPr>
        <p:spPr>
          <a:xfrm>
            <a:off x="557580" y="5891657"/>
            <a:ext cx="4715510" cy="2052955"/>
          </a:xfrm>
          <a:prstGeom prst="rect">
            <a:avLst/>
          </a:prstGeom>
        </p:spPr>
        <p:txBody>
          <a:bodyPr vert="horz" wrap="square" lIns="0" tIns="12700" rIns="0" bIns="0" rtlCol="0">
            <a:spAutoFit/>
          </a:bodyPr>
          <a:lstStyle/>
          <a:p>
            <a:pPr marL="714375" marR="5080" indent="-412115">
              <a:lnSpc>
                <a:spcPct val="150100"/>
              </a:lnSpc>
              <a:spcBef>
                <a:spcPts val="100"/>
              </a:spcBef>
              <a:buFont typeface="Wingdings"/>
              <a:buChar char=""/>
              <a:tabLst>
                <a:tab pos="714375" algn="l"/>
                <a:tab pos="715010" algn="l"/>
              </a:tabLst>
            </a:pPr>
            <a:r>
              <a:rPr sz="2400" b="1" spc="45" dirty="0">
                <a:solidFill>
                  <a:srgbClr val="FF0000"/>
                </a:solidFill>
                <a:latin typeface="Arial"/>
                <a:cs typeface="Arial"/>
              </a:rPr>
              <a:t>Step</a:t>
            </a:r>
            <a:r>
              <a:rPr sz="2400" b="1" spc="-140" dirty="0">
                <a:solidFill>
                  <a:srgbClr val="FF0000"/>
                </a:solidFill>
                <a:latin typeface="Arial"/>
                <a:cs typeface="Arial"/>
              </a:rPr>
              <a:t> </a:t>
            </a:r>
            <a:r>
              <a:rPr sz="2400" b="1" spc="25" dirty="0">
                <a:solidFill>
                  <a:srgbClr val="FF0000"/>
                </a:solidFill>
                <a:latin typeface="Arial"/>
                <a:cs typeface="Arial"/>
              </a:rPr>
              <a:t>3:</a:t>
            </a:r>
            <a:r>
              <a:rPr sz="2400" b="1" spc="-95" dirty="0">
                <a:solidFill>
                  <a:srgbClr val="FF0000"/>
                </a:solidFill>
                <a:latin typeface="Arial"/>
                <a:cs typeface="Arial"/>
              </a:rPr>
              <a:t> </a:t>
            </a:r>
            <a:r>
              <a:rPr sz="2400" b="1" spc="20" dirty="0">
                <a:latin typeface="Arial"/>
                <a:cs typeface="Arial"/>
              </a:rPr>
              <a:t>Click</a:t>
            </a:r>
            <a:r>
              <a:rPr sz="2400" b="1" spc="-160" dirty="0">
                <a:latin typeface="Arial"/>
                <a:cs typeface="Arial"/>
              </a:rPr>
              <a:t> </a:t>
            </a:r>
            <a:r>
              <a:rPr sz="2400" b="1" spc="-15" dirty="0">
                <a:latin typeface="Arial"/>
                <a:cs typeface="Arial"/>
              </a:rPr>
              <a:t>on</a:t>
            </a:r>
            <a:r>
              <a:rPr sz="2400" b="1" spc="-85" dirty="0">
                <a:latin typeface="Arial"/>
                <a:cs typeface="Arial"/>
              </a:rPr>
              <a:t> </a:t>
            </a:r>
            <a:r>
              <a:rPr sz="2400" b="1" spc="10" dirty="0">
                <a:latin typeface="Arial"/>
                <a:cs typeface="Arial"/>
              </a:rPr>
              <a:t>“</a:t>
            </a:r>
            <a:r>
              <a:rPr sz="2400" b="1" spc="10" dirty="0">
                <a:solidFill>
                  <a:srgbClr val="8496AF"/>
                </a:solidFill>
                <a:latin typeface="Arial"/>
                <a:cs typeface="Arial"/>
              </a:rPr>
              <a:t>Download </a:t>
            </a:r>
            <a:r>
              <a:rPr sz="2400" b="1" spc="-650" dirty="0">
                <a:solidFill>
                  <a:srgbClr val="8496AF"/>
                </a:solidFill>
                <a:latin typeface="Arial"/>
                <a:cs typeface="Arial"/>
              </a:rPr>
              <a:t> </a:t>
            </a:r>
            <a:r>
              <a:rPr sz="2400" b="1" spc="30" dirty="0">
                <a:solidFill>
                  <a:srgbClr val="8496AF"/>
                </a:solidFill>
                <a:latin typeface="Arial"/>
                <a:cs typeface="Arial"/>
              </a:rPr>
              <a:t>Standard</a:t>
            </a:r>
            <a:r>
              <a:rPr sz="2400" b="1" spc="30" dirty="0">
                <a:latin typeface="Arial"/>
                <a:cs typeface="Arial"/>
              </a:rPr>
              <a:t>”</a:t>
            </a:r>
            <a:endParaRPr sz="2400">
              <a:latin typeface="Arial"/>
              <a:cs typeface="Arial"/>
            </a:endParaRPr>
          </a:p>
          <a:p>
            <a:pPr>
              <a:lnSpc>
                <a:spcPct val="100000"/>
              </a:lnSpc>
            </a:pPr>
            <a:endParaRPr sz="2800">
              <a:latin typeface="Arial"/>
              <a:cs typeface="Arial"/>
            </a:endParaRPr>
          </a:p>
          <a:p>
            <a:pPr marL="12700">
              <a:lnSpc>
                <a:spcPct val="100000"/>
              </a:lnSpc>
              <a:spcBef>
                <a:spcPts val="1940"/>
              </a:spcBef>
            </a:pPr>
            <a:r>
              <a:rPr sz="1800" spc="-5" dirty="0">
                <a:latin typeface="Calibri"/>
                <a:cs typeface="Calibri"/>
              </a:rPr>
              <a:t>25-07-2024</a:t>
            </a:r>
            <a:endParaRPr sz="1800">
              <a:latin typeface="Calibri"/>
              <a:cs typeface="Calibri"/>
            </a:endParaRPr>
          </a:p>
        </p:txBody>
      </p:sp>
      <p:grpSp>
        <p:nvGrpSpPr>
          <p:cNvPr id="9" name="object 9"/>
          <p:cNvGrpSpPr/>
          <p:nvPr/>
        </p:nvGrpSpPr>
        <p:grpSpPr>
          <a:xfrm>
            <a:off x="5422391" y="1542288"/>
            <a:ext cx="8795385" cy="5637530"/>
            <a:chOff x="5422391" y="1542288"/>
            <a:chExt cx="8795385" cy="5637530"/>
          </a:xfrm>
        </p:grpSpPr>
        <p:pic>
          <p:nvPicPr>
            <p:cNvPr id="10" name="object 10"/>
            <p:cNvPicPr/>
            <p:nvPr/>
          </p:nvPicPr>
          <p:blipFill>
            <a:blip r:embed="rId2" cstate="print"/>
            <a:stretch>
              <a:fillRect/>
            </a:stretch>
          </p:blipFill>
          <p:spPr>
            <a:xfrm>
              <a:off x="5422391" y="1591119"/>
              <a:ext cx="8794877" cy="5588253"/>
            </a:xfrm>
            <a:prstGeom prst="rect">
              <a:avLst/>
            </a:prstGeom>
          </p:spPr>
        </p:pic>
        <p:pic>
          <p:nvPicPr>
            <p:cNvPr id="11" name="object 11"/>
            <p:cNvPicPr/>
            <p:nvPr/>
          </p:nvPicPr>
          <p:blipFill>
            <a:blip r:embed="rId3" cstate="print"/>
            <a:stretch>
              <a:fillRect/>
            </a:stretch>
          </p:blipFill>
          <p:spPr>
            <a:xfrm>
              <a:off x="5489447" y="1658112"/>
              <a:ext cx="8610600" cy="5404103"/>
            </a:xfrm>
            <a:prstGeom prst="rect">
              <a:avLst/>
            </a:prstGeom>
          </p:spPr>
        </p:pic>
        <p:sp>
          <p:nvSpPr>
            <p:cNvPr id="12" name="object 12"/>
            <p:cNvSpPr/>
            <p:nvPr/>
          </p:nvSpPr>
          <p:spPr>
            <a:xfrm>
              <a:off x="5469635" y="1638300"/>
              <a:ext cx="8650605" cy="5443855"/>
            </a:xfrm>
            <a:custGeom>
              <a:avLst/>
              <a:gdLst/>
              <a:ahLst/>
              <a:cxnLst/>
              <a:rect l="l" t="t" r="r" b="b"/>
              <a:pathLst>
                <a:path w="8650605" h="5443855">
                  <a:moveTo>
                    <a:pt x="0" y="5443728"/>
                  </a:moveTo>
                  <a:lnTo>
                    <a:pt x="8650223" y="5443728"/>
                  </a:lnTo>
                  <a:lnTo>
                    <a:pt x="8650223" y="0"/>
                  </a:lnTo>
                  <a:lnTo>
                    <a:pt x="0" y="0"/>
                  </a:lnTo>
                  <a:lnTo>
                    <a:pt x="0" y="5443728"/>
                  </a:lnTo>
                  <a:close/>
                </a:path>
              </a:pathLst>
            </a:custGeom>
            <a:ln w="39624">
              <a:solidFill>
                <a:srgbClr val="000000"/>
              </a:solidFill>
            </a:ln>
          </p:spPr>
          <p:txBody>
            <a:bodyPr wrap="square" lIns="0" tIns="0" rIns="0" bIns="0" rtlCol="0"/>
            <a:lstStyle/>
            <a:p>
              <a:endParaRPr/>
            </a:p>
          </p:txBody>
        </p:sp>
        <p:sp>
          <p:nvSpPr>
            <p:cNvPr id="13" name="object 13"/>
            <p:cNvSpPr/>
            <p:nvPr/>
          </p:nvSpPr>
          <p:spPr>
            <a:xfrm>
              <a:off x="5931407" y="1548384"/>
              <a:ext cx="7980045" cy="2060575"/>
            </a:xfrm>
            <a:custGeom>
              <a:avLst/>
              <a:gdLst/>
              <a:ahLst/>
              <a:cxnLst/>
              <a:rect l="l" t="t" r="r" b="b"/>
              <a:pathLst>
                <a:path w="7980044" h="2060575">
                  <a:moveTo>
                    <a:pt x="0" y="288036"/>
                  </a:moveTo>
                  <a:lnTo>
                    <a:pt x="11982" y="236247"/>
                  </a:lnTo>
                  <a:lnTo>
                    <a:pt x="46531" y="187509"/>
                  </a:lnTo>
                  <a:lnTo>
                    <a:pt x="101543" y="142635"/>
                  </a:lnTo>
                  <a:lnTo>
                    <a:pt x="136067" y="121900"/>
                  </a:lnTo>
                  <a:lnTo>
                    <a:pt x="174919" y="102436"/>
                  </a:lnTo>
                  <a:lnTo>
                    <a:pt x="217836" y="84343"/>
                  </a:lnTo>
                  <a:lnTo>
                    <a:pt x="264557" y="67724"/>
                  </a:lnTo>
                  <a:lnTo>
                    <a:pt x="314817" y="52681"/>
                  </a:lnTo>
                  <a:lnTo>
                    <a:pt x="368356" y="39313"/>
                  </a:lnTo>
                  <a:lnTo>
                    <a:pt x="424909" y="27724"/>
                  </a:lnTo>
                  <a:lnTo>
                    <a:pt x="484215" y="18014"/>
                  </a:lnTo>
                  <a:lnTo>
                    <a:pt x="546011" y="10285"/>
                  </a:lnTo>
                  <a:lnTo>
                    <a:pt x="610034" y="4638"/>
                  </a:lnTo>
                  <a:lnTo>
                    <a:pt x="676022" y="1176"/>
                  </a:lnTo>
                  <a:lnTo>
                    <a:pt x="743712" y="0"/>
                  </a:lnTo>
                  <a:lnTo>
                    <a:pt x="811401" y="1176"/>
                  </a:lnTo>
                  <a:lnTo>
                    <a:pt x="877389" y="4638"/>
                  </a:lnTo>
                  <a:lnTo>
                    <a:pt x="941412" y="10285"/>
                  </a:lnTo>
                  <a:lnTo>
                    <a:pt x="1003208" y="18014"/>
                  </a:lnTo>
                  <a:lnTo>
                    <a:pt x="1062514" y="27724"/>
                  </a:lnTo>
                  <a:lnTo>
                    <a:pt x="1119067" y="39313"/>
                  </a:lnTo>
                  <a:lnTo>
                    <a:pt x="1172606" y="52681"/>
                  </a:lnTo>
                  <a:lnTo>
                    <a:pt x="1222866" y="67724"/>
                  </a:lnTo>
                  <a:lnTo>
                    <a:pt x="1269587" y="84343"/>
                  </a:lnTo>
                  <a:lnTo>
                    <a:pt x="1312504" y="102436"/>
                  </a:lnTo>
                  <a:lnTo>
                    <a:pt x="1351356" y="121900"/>
                  </a:lnTo>
                  <a:lnTo>
                    <a:pt x="1385880" y="142635"/>
                  </a:lnTo>
                  <a:lnTo>
                    <a:pt x="1440892" y="187509"/>
                  </a:lnTo>
                  <a:lnTo>
                    <a:pt x="1475441" y="236247"/>
                  </a:lnTo>
                  <a:lnTo>
                    <a:pt x="1487423" y="288036"/>
                  </a:lnTo>
                  <a:lnTo>
                    <a:pt x="1484384" y="314261"/>
                  </a:lnTo>
                  <a:lnTo>
                    <a:pt x="1460856" y="364625"/>
                  </a:lnTo>
                  <a:lnTo>
                    <a:pt x="1415813" y="411533"/>
                  </a:lnTo>
                  <a:lnTo>
                    <a:pt x="1351356" y="454171"/>
                  </a:lnTo>
                  <a:lnTo>
                    <a:pt x="1312504" y="473635"/>
                  </a:lnTo>
                  <a:lnTo>
                    <a:pt x="1269587" y="491728"/>
                  </a:lnTo>
                  <a:lnTo>
                    <a:pt x="1222866" y="508347"/>
                  </a:lnTo>
                  <a:lnTo>
                    <a:pt x="1172606" y="523390"/>
                  </a:lnTo>
                  <a:lnTo>
                    <a:pt x="1119067" y="536758"/>
                  </a:lnTo>
                  <a:lnTo>
                    <a:pt x="1062514" y="548347"/>
                  </a:lnTo>
                  <a:lnTo>
                    <a:pt x="1003208" y="558057"/>
                  </a:lnTo>
                  <a:lnTo>
                    <a:pt x="941412" y="565786"/>
                  </a:lnTo>
                  <a:lnTo>
                    <a:pt x="877389" y="571433"/>
                  </a:lnTo>
                  <a:lnTo>
                    <a:pt x="811401" y="574895"/>
                  </a:lnTo>
                  <a:lnTo>
                    <a:pt x="743712" y="576072"/>
                  </a:lnTo>
                  <a:lnTo>
                    <a:pt x="676022" y="574895"/>
                  </a:lnTo>
                  <a:lnTo>
                    <a:pt x="610034" y="571433"/>
                  </a:lnTo>
                  <a:lnTo>
                    <a:pt x="546011" y="565786"/>
                  </a:lnTo>
                  <a:lnTo>
                    <a:pt x="484215" y="558057"/>
                  </a:lnTo>
                  <a:lnTo>
                    <a:pt x="424909" y="548347"/>
                  </a:lnTo>
                  <a:lnTo>
                    <a:pt x="368356" y="536758"/>
                  </a:lnTo>
                  <a:lnTo>
                    <a:pt x="314817" y="523390"/>
                  </a:lnTo>
                  <a:lnTo>
                    <a:pt x="264557" y="508347"/>
                  </a:lnTo>
                  <a:lnTo>
                    <a:pt x="217836" y="491728"/>
                  </a:lnTo>
                  <a:lnTo>
                    <a:pt x="174919" y="473635"/>
                  </a:lnTo>
                  <a:lnTo>
                    <a:pt x="136067" y="454171"/>
                  </a:lnTo>
                  <a:lnTo>
                    <a:pt x="101543" y="433436"/>
                  </a:lnTo>
                  <a:lnTo>
                    <a:pt x="46531" y="388562"/>
                  </a:lnTo>
                  <a:lnTo>
                    <a:pt x="11982" y="339824"/>
                  </a:lnTo>
                  <a:lnTo>
                    <a:pt x="0" y="288036"/>
                  </a:lnTo>
                  <a:close/>
                </a:path>
                <a:path w="7980044" h="2060575">
                  <a:moveTo>
                    <a:pt x="4166616" y="1353312"/>
                  </a:moveTo>
                  <a:lnTo>
                    <a:pt x="4171402" y="1302813"/>
                  </a:lnTo>
                  <a:lnTo>
                    <a:pt x="4185548" y="1253272"/>
                  </a:lnTo>
                  <a:lnTo>
                    <a:pt x="4208730" y="1204808"/>
                  </a:lnTo>
                  <a:lnTo>
                    <a:pt x="4240625" y="1157543"/>
                  </a:lnTo>
                  <a:lnTo>
                    <a:pt x="4280911" y="1111594"/>
                  </a:lnTo>
                  <a:lnTo>
                    <a:pt x="4329265" y="1067082"/>
                  </a:lnTo>
                  <a:lnTo>
                    <a:pt x="4385365" y="1024126"/>
                  </a:lnTo>
                  <a:lnTo>
                    <a:pt x="4448888" y="982847"/>
                  </a:lnTo>
                  <a:lnTo>
                    <a:pt x="4483333" y="962873"/>
                  </a:lnTo>
                  <a:lnTo>
                    <a:pt x="4519512" y="943364"/>
                  </a:lnTo>
                  <a:lnTo>
                    <a:pt x="4557386" y="924333"/>
                  </a:lnTo>
                  <a:lnTo>
                    <a:pt x="4596913" y="905795"/>
                  </a:lnTo>
                  <a:lnTo>
                    <a:pt x="4638055" y="887767"/>
                  </a:lnTo>
                  <a:lnTo>
                    <a:pt x="4680770" y="870262"/>
                  </a:lnTo>
                  <a:lnTo>
                    <a:pt x="4725019" y="853297"/>
                  </a:lnTo>
                  <a:lnTo>
                    <a:pt x="4770760" y="836884"/>
                  </a:lnTo>
                  <a:lnTo>
                    <a:pt x="4817954" y="821041"/>
                  </a:lnTo>
                  <a:lnTo>
                    <a:pt x="4866559" y="805781"/>
                  </a:lnTo>
                  <a:lnTo>
                    <a:pt x="4916537" y="791119"/>
                  </a:lnTo>
                  <a:lnTo>
                    <a:pt x="4967847" y="777072"/>
                  </a:lnTo>
                  <a:lnTo>
                    <a:pt x="5020447" y="763652"/>
                  </a:lnTo>
                  <a:lnTo>
                    <a:pt x="5074299" y="750876"/>
                  </a:lnTo>
                  <a:lnTo>
                    <a:pt x="5129361" y="738759"/>
                  </a:lnTo>
                  <a:lnTo>
                    <a:pt x="5185593" y="727314"/>
                  </a:lnTo>
                  <a:lnTo>
                    <a:pt x="5242955" y="716558"/>
                  </a:lnTo>
                  <a:lnTo>
                    <a:pt x="5301407" y="706506"/>
                  </a:lnTo>
                  <a:lnTo>
                    <a:pt x="5360908" y="697171"/>
                  </a:lnTo>
                  <a:lnTo>
                    <a:pt x="5421418" y="688570"/>
                  </a:lnTo>
                  <a:lnTo>
                    <a:pt x="5482897" y="680717"/>
                  </a:lnTo>
                  <a:lnTo>
                    <a:pt x="5545304" y="673627"/>
                  </a:lnTo>
                  <a:lnTo>
                    <a:pt x="5608599" y="667315"/>
                  </a:lnTo>
                  <a:lnTo>
                    <a:pt x="5672741" y="661797"/>
                  </a:lnTo>
                  <a:lnTo>
                    <a:pt x="5737691" y="657086"/>
                  </a:lnTo>
                  <a:lnTo>
                    <a:pt x="5803408" y="653198"/>
                  </a:lnTo>
                  <a:lnTo>
                    <a:pt x="5869852" y="650148"/>
                  </a:lnTo>
                  <a:lnTo>
                    <a:pt x="5936982" y="647951"/>
                  </a:lnTo>
                  <a:lnTo>
                    <a:pt x="6004758" y="646622"/>
                  </a:lnTo>
                  <a:lnTo>
                    <a:pt x="6073140" y="646176"/>
                  </a:lnTo>
                  <a:lnTo>
                    <a:pt x="6141521" y="646622"/>
                  </a:lnTo>
                  <a:lnTo>
                    <a:pt x="6209297" y="647951"/>
                  </a:lnTo>
                  <a:lnTo>
                    <a:pt x="6276427" y="650148"/>
                  </a:lnTo>
                  <a:lnTo>
                    <a:pt x="6342871" y="653198"/>
                  </a:lnTo>
                  <a:lnTo>
                    <a:pt x="6408588" y="657086"/>
                  </a:lnTo>
                  <a:lnTo>
                    <a:pt x="6473538" y="661797"/>
                  </a:lnTo>
                  <a:lnTo>
                    <a:pt x="6537680" y="667315"/>
                  </a:lnTo>
                  <a:lnTo>
                    <a:pt x="6600975" y="673627"/>
                  </a:lnTo>
                  <a:lnTo>
                    <a:pt x="6663382" y="680717"/>
                  </a:lnTo>
                  <a:lnTo>
                    <a:pt x="6724861" y="688570"/>
                  </a:lnTo>
                  <a:lnTo>
                    <a:pt x="6785371" y="697171"/>
                  </a:lnTo>
                  <a:lnTo>
                    <a:pt x="6844872" y="706506"/>
                  </a:lnTo>
                  <a:lnTo>
                    <a:pt x="6903324" y="716558"/>
                  </a:lnTo>
                  <a:lnTo>
                    <a:pt x="6960686" y="727314"/>
                  </a:lnTo>
                  <a:lnTo>
                    <a:pt x="7016918" y="738759"/>
                  </a:lnTo>
                  <a:lnTo>
                    <a:pt x="7071980" y="750876"/>
                  </a:lnTo>
                  <a:lnTo>
                    <a:pt x="7125832" y="763652"/>
                  </a:lnTo>
                  <a:lnTo>
                    <a:pt x="7178432" y="777072"/>
                  </a:lnTo>
                  <a:lnTo>
                    <a:pt x="7229742" y="791119"/>
                  </a:lnTo>
                  <a:lnTo>
                    <a:pt x="7279720" y="805781"/>
                  </a:lnTo>
                  <a:lnTo>
                    <a:pt x="7328325" y="821041"/>
                  </a:lnTo>
                  <a:lnTo>
                    <a:pt x="7375519" y="836884"/>
                  </a:lnTo>
                  <a:lnTo>
                    <a:pt x="7421260" y="853297"/>
                  </a:lnTo>
                  <a:lnTo>
                    <a:pt x="7465509" y="870262"/>
                  </a:lnTo>
                  <a:lnTo>
                    <a:pt x="7508224" y="887767"/>
                  </a:lnTo>
                  <a:lnTo>
                    <a:pt x="7549366" y="905795"/>
                  </a:lnTo>
                  <a:lnTo>
                    <a:pt x="7588893" y="924333"/>
                  </a:lnTo>
                  <a:lnTo>
                    <a:pt x="7626767" y="943364"/>
                  </a:lnTo>
                  <a:lnTo>
                    <a:pt x="7662946" y="962873"/>
                  </a:lnTo>
                  <a:lnTo>
                    <a:pt x="7697391" y="982847"/>
                  </a:lnTo>
                  <a:lnTo>
                    <a:pt x="7730060" y="1003270"/>
                  </a:lnTo>
                  <a:lnTo>
                    <a:pt x="7789912" y="1045402"/>
                  </a:lnTo>
                  <a:lnTo>
                    <a:pt x="7842179" y="1089151"/>
                  </a:lnTo>
                  <a:lnTo>
                    <a:pt x="7886540" y="1134396"/>
                  </a:lnTo>
                  <a:lnTo>
                    <a:pt x="7922671" y="1181018"/>
                  </a:lnTo>
                  <a:lnTo>
                    <a:pt x="7950250" y="1228898"/>
                  </a:lnTo>
                  <a:lnTo>
                    <a:pt x="7968954" y="1277915"/>
                  </a:lnTo>
                  <a:lnTo>
                    <a:pt x="7978460" y="1327950"/>
                  </a:lnTo>
                  <a:lnTo>
                    <a:pt x="7979663" y="1353312"/>
                  </a:lnTo>
                  <a:lnTo>
                    <a:pt x="7978460" y="1378673"/>
                  </a:lnTo>
                  <a:lnTo>
                    <a:pt x="7968954" y="1428708"/>
                  </a:lnTo>
                  <a:lnTo>
                    <a:pt x="7950250" y="1477725"/>
                  </a:lnTo>
                  <a:lnTo>
                    <a:pt x="7922671" y="1525605"/>
                  </a:lnTo>
                  <a:lnTo>
                    <a:pt x="7886540" y="1572227"/>
                  </a:lnTo>
                  <a:lnTo>
                    <a:pt x="7842179" y="1617472"/>
                  </a:lnTo>
                  <a:lnTo>
                    <a:pt x="7789912" y="1661221"/>
                  </a:lnTo>
                  <a:lnTo>
                    <a:pt x="7730060" y="1703353"/>
                  </a:lnTo>
                  <a:lnTo>
                    <a:pt x="7697391" y="1723776"/>
                  </a:lnTo>
                  <a:lnTo>
                    <a:pt x="7662946" y="1743750"/>
                  </a:lnTo>
                  <a:lnTo>
                    <a:pt x="7626767" y="1763259"/>
                  </a:lnTo>
                  <a:lnTo>
                    <a:pt x="7588893" y="1782290"/>
                  </a:lnTo>
                  <a:lnTo>
                    <a:pt x="7549366" y="1800828"/>
                  </a:lnTo>
                  <a:lnTo>
                    <a:pt x="7508224" y="1818856"/>
                  </a:lnTo>
                  <a:lnTo>
                    <a:pt x="7465509" y="1836361"/>
                  </a:lnTo>
                  <a:lnTo>
                    <a:pt x="7421260" y="1853326"/>
                  </a:lnTo>
                  <a:lnTo>
                    <a:pt x="7375519" y="1869739"/>
                  </a:lnTo>
                  <a:lnTo>
                    <a:pt x="7328325" y="1885582"/>
                  </a:lnTo>
                  <a:lnTo>
                    <a:pt x="7279720" y="1900842"/>
                  </a:lnTo>
                  <a:lnTo>
                    <a:pt x="7229742" y="1915504"/>
                  </a:lnTo>
                  <a:lnTo>
                    <a:pt x="7178432" y="1929551"/>
                  </a:lnTo>
                  <a:lnTo>
                    <a:pt x="7125832" y="1942971"/>
                  </a:lnTo>
                  <a:lnTo>
                    <a:pt x="7071980" y="1955747"/>
                  </a:lnTo>
                  <a:lnTo>
                    <a:pt x="7016918" y="1967864"/>
                  </a:lnTo>
                  <a:lnTo>
                    <a:pt x="6960686" y="1979309"/>
                  </a:lnTo>
                  <a:lnTo>
                    <a:pt x="6903324" y="1990065"/>
                  </a:lnTo>
                  <a:lnTo>
                    <a:pt x="6844872" y="2000117"/>
                  </a:lnTo>
                  <a:lnTo>
                    <a:pt x="6785371" y="2009452"/>
                  </a:lnTo>
                  <a:lnTo>
                    <a:pt x="6724861" y="2018053"/>
                  </a:lnTo>
                  <a:lnTo>
                    <a:pt x="6663382" y="2025906"/>
                  </a:lnTo>
                  <a:lnTo>
                    <a:pt x="6600975" y="2032996"/>
                  </a:lnTo>
                  <a:lnTo>
                    <a:pt x="6537680" y="2039308"/>
                  </a:lnTo>
                  <a:lnTo>
                    <a:pt x="6473538" y="2044826"/>
                  </a:lnTo>
                  <a:lnTo>
                    <a:pt x="6408588" y="2049537"/>
                  </a:lnTo>
                  <a:lnTo>
                    <a:pt x="6342871" y="2053425"/>
                  </a:lnTo>
                  <a:lnTo>
                    <a:pt x="6276427" y="2056475"/>
                  </a:lnTo>
                  <a:lnTo>
                    <a:pt x="6209297" y="2058672"/>
                  </a:lnTo>
                  <a:lnTo>
                    <a:pt x="6141521" y="2060001"/>
                  </a:lnTo>
                  <a:lnTo>
                    <a:pt x="6073140" y="2060448"/>
                  </a:lnTo>
                  <a:lnTo>
                    <a:pt x="6004758" y="2060001"/>
                  </a:lnTo>
                  <a:lnTo>
                    <a:pt x="5936982" y="2058672"/>
                  </a:lnTo>
                  <a:lnTo>
                    <a:pt x="5869852" y="2056475"/>
                  </a:lnTo>
                  <a:lnTo>
                    <a:pt x="5803408" y="2053425"/>
                  </a:lnTo>
                  <a:lnTo>
                    <a:pt x="5737691" y="2049537"/>
                  </a:lnTo>
                  <a:lnTo>
                    <a:pt x="5672741" y="2044826"/>
                  </a:lnTo>
                  <a:lnTo>
                    <a:pt x="5608599" y="2039308"/>
                  </a:lnTo>
                  <a:lnTo>
                    <a:pt x="5545304" y="2032996"/>
                  </a:lnTo>
                  <a:lnTo>
                    <a:pt x="5482897" y="2025906"/>
                  </a:lnTo>
                  <a:lnTo>
                    <a:pt x="5421418" y="2018053"/>
                  </a:lnTo>
                  <a:lnTo>
                    <a:pt x="5360908" y="2009452"/>
                  </a:lnTo>
                  <a:lnTo>
                    <a:pt x="5301407" y="2000117"/>
                  </a:lnTo>
                  <a:lnTo>
                    <a:pt x="5242955" y="1990065"/>
                  </a:lnTo>
                  <a:lnTo>
                    <a:pt x="5185593" y="1979309"/>
                  </a:lnTo>
                  <a:lnTo>
                    <a:pt x="5129361" y="1967864"/>
                  </a:lnTo>
                  <a:lnTo>
                    <a:pt x="5074299" y="1955747"/>
                  </a:lnTo>
                  <a:lnTo>
                    <a:pt x="5020447" y="1942971"/>
                  </a:lnTo>
                  <a:lnTo>
                    <a:pt x="4967847" y="1929551"/>
                  </a:lnTo>
                  <a:lnTo>
                    <a:pt x="4916537" y="1915504"/>
                  </a:lnTo>
                  <a:lnTo>
                    <a:pt x="4866559" y="1900842"/>
                  </a:lnTo>
                  <a:lnTo>
                    <a:pt x="4817954" y="1885582"/>
                  </a:lnTo>
                  <a:lnTo>
                    <a:pt x="4770760" y="1869739"/>
                  </a:lnTo>
                  <a:lnTo>
                    <a:pt x="4725019" y="1853326"/>
                  </a:lnTo>
                  <a:lnTo>
                    <a:pt x="4680770" y="1836361"/>
                  </a:lnTo>
                  <a:lnTo>
                    <a:pt x="4638055" y="1818856"/>
                  </a:lnTo>
                  <a:lnTo>
                    <a:pt x="4596913" y="1800828"/>
                  </a:lnTo>
                  <a:lnTo>
                    <a:pt x="4557386" y="1782290"/>
                  </a:lnTo>
                  <a:lnTo>
                    <a:pt x="4519512" y="1763259"/>
                  </a:lnTo>
                  <a:lnTo>
                    <a:pt x="4483333" y="1743750"/>
                  </a:lnTo>
                  <a:lnTo>
                    <a:pt x="4448888" y="1723776"/>
                  </a:lnTo>
                  <a:lnTo>
                    <a:pt x="4416219" y="1703353"/>
                  </a:lnTo>
                  <a:lnTo>
                    <a:pt x="4356367" y="1661221"/>
                  </a:lnTo>
                  <a:lnTo>
                    <a:pt x="4304100" y="1617472"/>
                  </a:lnTo>
                  <a:lnTo>
                    <a:pt x="4259739" y="1572227"/>
                  </a:lnTo>
                  <a:lnTo>
                    <a:pt x="4223608" y="1525605"/>
                  </a:lnTo>
                  <a:lnTo>
                    <a:pt x="4196029" y="1477725"/>
                  </a:lnTo>
                  <a:lnTo>
                    <a:pt x="4177325" y="1428708"/>
                  </a:lnTo>
                  <a:lnTo>
                    <a:pt x="4167819" y="1378673"/>
                  </a:lnTo>
                  <a:lnTo>
                    <a:pt x="4166616" y="1353312"/>
                  </a:lnTo>
                  <a:close/>
                </a:path>
              </a:pathLst>
            </a:custGeom>
            <a:ln w="12192">
              <a:solidFill>
                <a:srgbClr val="FF0000"/>
              </a:solidFill>
            </a:ln>
          </p:spPr>
          <p:txBody>
            <a:bodyPr wrap="square" lIns="0" tIns="0" rIns="0" bIns="0" rtlCol="0"/>
            <a:lstStyle/>
            <a:p>
              <a:endParaRPr/>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4568" y="246888"/>
            <a:ext cx="13365480" cy="554990"/>
          </a:xfrm>
          <a:prstGeom prst="rect">
            <a:avLst/>
          </a:prstGeom>
          <a:solidFill>
            <a:srgbClr val="7E5F00"/>
          </a:solidFill>
        </p:spPr>
        <p:txBody>
          <a:bodyPr vert="horz" wrap="square" lIns="0" tIns="48260" rIns="0" bIns="0" rtlCol="0">
            <a:spAutoFit/>
          </a:bodyPr>
          <a:lstStyle/>
          <a:p>
            <a:pPr marL="1444625">
              <a:lnSpc>
                <a:spcPct val="100000"/>
              </a:lnSpc>
              <a:spcBef>
                <a:spcPts val="380"/>
              </a:spcBef>
            </a:pPr>
            <a:r>
              <a:rPr sz="2900" spc="70" dirty="0">
                <a:solidFill>
                  <a:srgbClr val="FFFFFF"/>
                </a:solidFill>
              </a:rPr>
              <a:t>HOW</a:t>
            </a:r>
            <a:r>
              <a:rPr sz="2900" spc="-130" dirty="0">
                <a:solidFill>
                  <a:srgbClr val="FFFFFF"/>
                </a:solidFill>
              </a:rPr>
              <a:t> </a:t>
            </a:r>
            <a:r>
              <a:rPr sz="2900" spc="35" dirty="0">
                <a:solidFill>
                  <a:srgbClr val="FFFFFF"/>
                </a:solidFill>
              </a:rPr>
              <a:t>TO</a:t>
            </a:r>
            <a:r>
              <a:rPr sz="2900" spc="-114" dirty="0">
                <a:solidFill>
                  <a:srgbClr val="FFFFFF"/>
                </a:solidFill>
              </a:rPr>
              <a:t> </a:t>
            </a:r>
            <a:r>
              <a:rPr sz="2900" spc="10" dirty="0">
                <a:solidFill>
                  <a:srgbClr val="FFFFFF"/>
                </a:solidFill>
              </a:rPr>
              <a:t>DOWNLOAD</a:t>
            </a:r>
            <a:r>
              <a:rPr sz="2900" spc="-150" dirty="0">
                <a:solidFill>
                  <a:srgbClr val="FFFFFF"/>
                </a:solidFill>
              </a:rPr>
              <a:t> </a:t>
            </a:r>
            <a:r>
              <a:rPr sz="2900" spc="85" dirty="0">
                <a:solidFill>
                  <a:srgbClr val="FFFFFF"/>
                </a:solidFill>
              </a:rPr>
              <a:t>INDIAN</a:t>
            </a:r>
            <a:r>
              <a:rPr sz="2900" spc="-160" dirty="0">
                <a:solidFill>
                  <a:srgbClr val="FFFFFF"/>
                </a:solidFill>
              </a:rPr>
              <a:t> </a:t>
            </a:r>
            <a:r>
              <a:rPr sz="2900" spc="-5" dirty="0">
                <a:solidFill>
                  <a:srgbClr val="FFFFFF"/>
                </a:solidFill>
              </a:rPr>
              <a:t>STANDARDS</a:t>
            </a:r>
            <a:r>
              <a:rPr sz="2900" spc="-150" dirty="0">
                <a:solidFill>
                  <a:srgbClr val="FFFFFF"/>
                </a:solidFill>
              </a:rPr>
              <a:t> </a:t>
            </a:r>
            <a:r>
              <a:rPr sz="2900" dirty="0">
                <a:solidFill>
                  <a:srgbClr val="FFFFFF"/>
                </a:solidFill>
              </a:rPr>
              <a:t>FREE</a:t>
            </a:r>
            <a:r>
              <a:rPr sz="2900" spc="-145" dirty="0">
                <a:solidFill>
                  <a:srgbClr val="FFFFFF"/>
                </a:solidFill>
              </a:rPr>
              <a:t> </a:t>
            </a:r>
            <a:r>
              <a:rPr sz="2900" spc="25" dirty="0">
                <a:solidFill>
                  <a:srgbClr val="FFFFFF"/>
                </a:solidFill>
              </a:rPr>
              <a:t>OF</a:t>
            </a:r>
            <a:r>
              <a:rPr sz="2900" spc="-120" dirty="0">
                <a:solidFill>
                  <a:srgbClr val="FFFFFF"/>
                </a:solidFill>
              </a:rPr>
              <a:t> </a:t>
            </a:r>
            <a:r>
              <a:rPr sz="2900" spc="45" dirty="0">
                <a:solidFill>
                  <a:srgbClr val="FFFFFF"/>
                </a:solidFill>
              </a:rPr>
              <a:t>COST</a:t>
            </a:r>
            <a:endParaRPr sz="2900"/>
          </a:p>
        </p:txBody>
      </p:sp>
      <p:grpSp>
        <p:nvGrpSpPr>
          <p:cNvPr id="3" name="object 3"/>
          <p:cNvGrpSpPr/>
          <p:nvPr/>
        </p:nvGrpSpPr>
        <p:grpSpPr>
          <a:xfrm>
            <a:off x="624840" y="158495"/>
            <a:ext cx="13588365" cy="7522845"/>
            <a:chOff x="624840" y="158495"/>
            <a:chExt cx="13588365" cy="7522845"/>
          </a:xfrm>
        </p:grpSpPr>
        <p:sp>
          <p:nvSpPr>
            <p:cNvPr id="4" name="object 4"/>
            <p:cNvSpPr/>
            <p:nvPr/>
          </p:nvSpPr>
          <p:spPr>
            <a:xfrm>
              <a:off x="632460" y="166115"/>
              <a:ext cx="13573125" cy="7507605"/>
            </a:xfrm>
            <a:custGeom>
              <a:avLst/>
              <a:gdLst/>
              <a:ahLst/>
              <a:cxnLst/>
              <a:rect l="l" t="t" r="r" b="b"/>
              <a:pathLst>
                <a:path w="13573125" h="7507605">
                  <a:moveTo>
                    <a:pt x="0" y="7507224"/>
                  </a:moveTo>
                  <a:lnTo>
                    <a:pt x="13572744" y="7507224"/>
                  </a:lnTo>
                  <a:lnTo>
                    <a:pt x="13572744" y="0"/>
                  </a:lnTo>
                  <a:lnTo>
                    <a:pt x="0" y="0"/>
                  </a:lnTo>
                  <a:lnTo>
                    <a:pt x="0" y="7507224"/>
                  </a:lnTo>
                  <a:close/>
                </a:path>
              </a:pathLst>
            </a:custGeom>
            <a:ln w="15239">
              <a:solidFill>
                <a:srgbClr val="000000"/>
              </a:solidFill>
            </a:ln>
          </p:spPr>
          <p:txBody>
            <a:bodyPr wrap="square" lIns="0" tIns="0" rIns="0" bIns="0" rtlCol="0"/>
            <a:lstStyle/>
            <a:p>
              <a:endParaRPr/>
            </a:p>
          </p:txBody>
        </p:sp>
        <p:sp>
          <p:nvSpPr>
            <p:cNvPr id="5" name="object 5"/>
            <p:cNvSpPr/>
            <p:nvPr/>
          </p:nvSpPr>
          <p:spPr>
            <a:xfrm>
              <a:off x="1630679" y="880872"/>
              <a:ext cx="11571605" cy="0"/>
            </a:xfrm>
            <a:custGeom>
              <a:avLst/>
              <a:gdLst/>
              <a:ahLst/>
              <a:cxnLst/>
              <a:rect l="l" t="t" r="r" b="b"/>
              <a:pathLst>
                <a:path w="11571605">
                  <a:moveTo>
                    <a:pt x="0" y="0"/>
                  </a:moveTo>
                  <a:lnTo>
                    <a:pt x="11571351" y="0"/>
                  </a:lnTo>
                </a:path>
              </a:pathLst>
            </a:custGeom>
            <a:ln w="24384">
              <a:solidFill>
                <a:srgbClr val="385622"/>
              </a:solidFill>
            </a:ln>
          </p:spPr>
          <p:txBody>
            <a:bodyPr wrap="square" lIns="0" tIns="0" rIns="0" bIns="0" rtlCol="0"/>
            <a:lstStyle/>
            <a:p>
              <a:endParaRPr/>
            </a:p>
          </p:txBody>
        </p:sp>
      </p:grpSp>
      <p:sp>
        <p:nvSpPr>
          <p:cNvPr id="6" name="object 6"/>
          <p:cNvSpPr txBox="1"/>
          <p:nvPr/>
        </p:nvSpPr>
        <p:spPr>
          <a:xfrm>
            <a:off x="557580" y="1141200"/>
            <a:ext cx="5128260" cy="6803390"/>
          </a:xfrm>
          <a:prstGeom prst="rect">
            <a:avLst/>
          </a:prstGeom>
        </p:spPr>
        <p:txBody>
          <a:bodyPr vert="horz" wrap="square" lIns="0" tIns="12065" rIns="0" bIns="0" rtlCol="0">
            <a:spAutoFit/>
          </a:bodyPr>
          <a:lstStyle/>
          <a:p>
            <a:pPr marL="788670" marR="121920" indent="-412115">
              <a:lnSpc>
                <a:spcPct val="150000"/>
              </a:lnSpc>
              <a:spcBef>
                <a:spcPts val="95"/>
              </a:spcBef>
              <a:buFont typeface="Wingdings"/>
              <a:buChar char=""/>
              <a:tabLst>
                <a:tab pos="788670" algn="l"/>
                <a:tab pos="789305" algn="l"/>
              </a:tabLst>
            </a:pPr>
            <a:r>
              <a:rPr sz="2400" b="1" spc="45" dirty="0">
                <a:solidFill>
                  <a:srgbClr val="FF0000"/>
                </a:solidFill>
                <a:latin typeface="Arial"/>
                <a:cs typeface="Arial"/>
              </a:rPr>
              <a:t>Step </a:t>
            </a:r>
            <a:r>
              <a:rPr sz="2400" b="1" spc="25" dirty="0">
                <a:solidFill>
                  <a:srgbClr val="FF0000"/>
                </a:solidFill>
                <a:latin typeface="Arial"/>
                <a:cs typeface="Arial"/>
              </a:rPr>
              <a:t>4: </a:t>
            </a:r>
            <a:r>
              <a:rPr sz="2400" spc="-5" dirty="0">
                <a:latin typeface="Times New Roman"/>
                <a:cs typeface="Times New Roman"/>
              </a:rPr>
              <a:t>Click </a:t>
            </a:r>
            <a:r>
              <a:rPr sz="2400" dirty="0">
                <a:latin typeface="Times New Roman"/>
                <a:cs typeface="Times New Roman"/>
              </a:rPr>
              <a:t>on </a:t>
            </a:r>
            <a:r>
              <a:rPr sz="2400" b="1" spc="-5" dirty="0">
                <a:solidFill>
                  <a:srgbClr val="8496AF"/>
                </a:solidFill>
                <a:latin typeface="Times New Roman"/>
                <a:cs typeface="Times New Roman"/>
              </a:rPr>
              <a:t>Register </a:t>
            </a:r>
            <a:r>
              <a:rPr sz="2400" spc="-5" dirty="0">
                <a:latin typeface="Times New Roman"/>
                <a:cs typeface="Times New Roman"/>
              </a:rPr>
              <a:t>and </a:t>
            </a:r>
            <a:r>
              <a:rPr sz="2400" dirty="0">
                <a:latin typeface="Times New Roman"/>
                <a:cs typeface="Times New Roman"/>
              </a:rPr>
              <a:t> </a:t>
            </a:r>
            <a:r>
              <a:rPr sz="2400" b="1" spc="-15" dirty="0">
                <a:solidFill>
                  <a:srgbClr val="8496AF"/>
                </a:solidFill>
                <a:latin typeface="Times New Roman"/>
                <a:cs typeface="Times New Roman"/>
              </a:rPr>
              <a:t>Create </a:t>
            </a:r>
            <a:r>
              <a:rPr sz="2400" b="1" dirty="0">
                <a:solidFill>
                  <a:srgbClr val="8496AF"/>
                </a:solidFill>
                <a:latin typeface="Times New Roman"/>
                <a:cs typeface="Times New Roman"/>
              </a:rPr>
              <a:t>an </a:t>
            </a:r>
            <a:r>
              <a:rPr sz="2400" b="1" spc="-5" dirty="0">
                <a:solidFill>
                  <a:srgbClr val="8496AF"/>
                </a:solidFill>
                <a:latin typeface="Times New Roman"/>
                <a:cs typeface="Times New Roman"/>
              </a:rPr>
              <a:t>account </a:t>
            </a:r>
            <a:r>
              <a:rPr sz="2400" dirty="0">
                <a:latin typeface="Times New Roman"/>
                <a:cs typeface="Times New Roman"/>
              </a:rPr>
              <a:t>with </a:t>
            </a:r>
            <a:r>
              <a:rPr sz="2400" spc="-5" dirty="0">
                <a:latin typeface="Times New Roman"/>
                <a:cs typeface="Times New Roman"/>
              </a:rPr>
              <a:t>E-mail </a:t>
            </a:r>
            <a:r>
              <a:rPr sz="2400" spc="-30" dirty="0">
                <a:latin typeface="Times New Roman"/>
                <a:cs typeface="Times New Roman"/>
              </a:rPr>
              <a:t>Id </a:t>
            </a:r>
            <a:r>
              <a:rPr sz="2400" spc="-585" dirty="0">
                <a:latin typeface="Times New Roman"/>
                <a:cs typeface="Times New Roman"/>
              </a:rPr>
              <a:t> </a:t>
            </a:r>
            <a:r>
              <a:rPr sz="2400" spc="-5" dirty="0">
                <a:latin typeface="Times New Roman"/>
                <a:cs typeface="Times New Roman"/>
              </a:rPr>
              <a:t>and </a:t>
            </a:r>
            <a:r>
              <a:rPr sz="2400" dirty="0">
                <a:latin typeface="Times New Roman"/>
                <a:cs typeface="Times New Roman"/>
              </a:rPr>
              <a:t>Mobile</a:t>
            </a:r>
            <a:r>
              <a:rPr sz="2400" spc="-5" dirty="0">
                <a:latin typeface="Times New Roman"/>
                <a:cs typeface="Times New Roman"/>
              </a:rPr>
              <a:t> </a:t>
            </a:r>
            <a:r>
              <a:rPr sz="2400" spc="-25" dirty="0">
                <a:latin typeface="Times New Roman"/>
                <a:cs typeface="Times New Roman"/>
              </a:rPr>
              <a:t>Number.</a:t>
            </a:r>
            <a:endParaRPr sz="2400">
              <a:latin typeface="Times New Roman"/>
              <a:cs typeface="Times New Roman"/>
            </a:endParaRPr>
          </a:p>
          <a:p>
            <a:pPr>
              <a:lnSpc>
                <a:spcPct val="100000"/>
              </a:lnSpc>
              <a:buClr>
                <a:srgbClr val="FF0000"/>
              </a:buClr>
              <a:buFont typeface="Wingdings"/>
              <a:buChar char=""/>
            </a:pPr>
            <a:endParaRPr sz="2600">
              <a:latin typeface="Times New Roman"/>
              <a:cs typeface="Times New Roman"/>
            </a:endParaRPr>
          </a:p>
          <a:p>
            <a:pPr>
              <a:lnSpc>
                <a:spcPct val="100000"/>
              </a:lnSpc>
              <a:spcBef>
                <a:spcPts val="10"/>
              </a:spcBef>
              <a:buClr>
                <a:srgbClr val="FF0000"/>
              </a:buClr>
              <a:buFont typeface="Wingdings"/>
              <a:buChar char=""/>
            </a:pPr>
            <a:endParaRPr sz="2400">
              <a:latin typeface="Times New Roman"/>
              <a:cs typeface="Times New Roman"/>
            </a:endParaRPr>
          </a:p>
          <a:p>
            <a:pPr marL="788670" indent="-412115">
              <a:lnSpc>
                <a:spcPct val="100000"/>
              </a:lnSpc>
              <a:buFont typeface="Wingdings"/>
              <a:buChar char=""/>
              <a:tabLst>
                <a:tab pos="788670" algn="l"/>
                <a:tab pos="789305" algn="l"/>
              </a:tabLst>
            </a:pPr>
            <a:r>
              <a:rPr sz="2400" b="1" spc="15" dirty="0">
                <a:solidFill>
                  <a:srgbClr val="FF0000"/>
                </a:solidFill>
                <a:latin typeface="Arial"/>
                <a:cs typeface="Arial"/>
              </a:rPr>
              <a:t>Confirmation</a:t>
            </a:r>
            <a:r>
              <a:rPr sz="2400" b="1" spc="-160" dirty="0">
                <a:solidFill>
                  <a:srgbClr val="FF0000"/>
                </a:solidFill>
                <a:latin typeface="Arial"/>
                <a:cs typeface="Arial"/>
              </a:rPr>
              <a:t> </a:t>
            </a:r>
            <a:r>
              <a:rPr sz="2400" b="1" spc="20" dirty="0">
                <a:solidFill>
                  <a:srgbClr val="FF0000"/>
                </a:solidFill>
                <a:latin typeface="Arial"/>
                <a:cs typeface="Arial"/>
              </a:rPr>
              <a:t>Mail</a:t>
            </a:r>
            <a:r>
              <a:rPr sz="2400" b="1" spc="-125" dirty="0">
                <a:solidFill>
                  <a:srgbClr val="FF0000"/>
                </a:solidFill>
                <a:latin typeface="Arial"/>
                <a:cs typeface="Arial"/>
              </a:rPr>
              <a:t> </a:t>
            </a:r>
            <a:r>
              <a:rPr sz="2400" b="1" spc="15" dirty="0">
                <a:solidFill>
                  <a:srgbClr val="FF0000"/>
                </a:solidFill>
                <a:latin typeface="Arial"/>
                <a:cs typeface="Arial"/>
              </a:rPr>
              <a:t>will</a:t>
            </a:r>
            <a:r>
              <a:rPr sz="2400" b="1" spc="-150" dirty="0">
                <a:solidFill>
                  <a:srgbClr val="FF0000"/>
                </a:solidFill>
                <a:latin typeface="Arial"/>
                <a:cs typeface="Arial"/>
              </a:rPr>
              <a:t> </a:t>
            </a:r>
            <a:r>
              <a:rPr sz="2400" b="1" spc="75" dirty="0">
                <a:solidFill>
                  <a:srgbClr val="FF0000"/>
                </a:solidFill>
                <a:latin typeface="Arial"/>
                <a:cs typeface="Arial"/>
              </a:rPr>
              <a:t>be</a:t>
            </a:r>
            <a:r>
              <a:rPr sz="2400" b="1" spc="-114" dirty="0">
                <a:solidFill>
                  <a:srgbClr val="FF0000"/>
                </a:solidFill>
                <a:latin typeface="Arial"/>
                <a:cs typeface="Arial"/>
              </a:rPr>
              <a:t> </a:t>
            </a:r>
            <a:r>
              <a:rPr sz="2400" b="1" spc="25" dirty="0">
                <a:solidFill>
                  <a:srgbClr val="FF0000"/>
                </a:solidFill>
                <a:latin typeface="Arial"/>
                <a:cs typeface="Arial"/>
              </a:rPr>
              <a:t>sent</a:t>
            </a:r>
            <a:endParaRPr sz="2400">
              <a:latin typeface="Arial"/>
              <a:cs typeface="Arial"/>
            </a:endParaRPr>
          </a:p>
          <a:p>
            <a:pPr marL="788670">
              <a:lnSpc>
                <a:spcPct val="100000"/>
              </a:lnSpc>
              <a:spcBef>
                <a:spcPts val="1445"/>
              </a:spcBef>
            </a:pPr>
            <a:r>
              <a:rPr sz="2400" b="1" spc="20" dirty="0">
                <a:solidFill>
                  <a:srgbClr val="FF0000"/>
                </a:solidFill>
                <a:latin typeface="Arial"/>
                <a:cs typeface="Arial"/>
              </a:rPr>
              <a:t>to</a:t>
            </a:r>
            <a:r>
              <a:rPr sz="2400" b="1" spc="-85" dirty="0">
                <a:solidFill>
                  <a:srgbClr val="FF0000"/>
                </a:solidFill>
                <a:latin typeface="Arial"/>
                <a:cs typeface="Arial"/>
              </a:rPr>
              <a:t> </a:t>
            </a:r>
            <a:r>
              <a:rPr sz="2400" b="1" spc="45" dirty="0">
                <a:solidFill>
                  <a:srgbClr val="FF0000"/>
                </a:solidFill>
                <a:latin typeface="Arial"/>
                <a:cs typeface="Arial"/>
              </a:rPr>
              <a:t>the</a:t>
            </a:r>
            <a:r>
              <a:rPr sz="2400" b="1" spc="-110" dirty="0">
                <a:solidFill>
                  <a:srgbClr val="FF0000"/>
                </a:solidFill>
                <a:latin typeface="Arial"/>
                <a:cs typeface="Arial"/>
              </a:rPr>
              <a:t> </a:t>
            </a:r>
            <a:r>
              <a:rPr sz="2400" b="1" spc="40" dirty="0">
                <a:solidFill>
                  <a:srgbClr val="FF0000"/>
                </a:solidFill>
                <a:latin typeface="Arial"/>
                <a:cs typeface="Arial"/>
              </a:rPr>
              <a:t>registered</a:t>
            </a:r>
            <a:r>
              <a:rPr sz="2400" b="1" spc="-130" dirty="0">
                <a:solidFill>
                  <a:srgbClr val="FF0000"/>
                </a:solidFill>
                <a:latin typeface="Arial"/>
                <a:cs typeface="Arial"/>
              </a:rPr>
              <a:t> </a:t>
            </a:r>
            <a:r>
              <a:rPr sz="2400" b="1" spc="35" dirty="0">
                <a:solidFill>
                  <a:srgbClr val="FF0000"/>
                </a:solidFill>
                <a:latin typeface="Arial"/>
                <a:cs typeface="Arial"/>
              </a:rPr>
              <a:t>email</a:t>
            </a:r>
            <a:r>
              <a:rPr sz="2400" b="1" spc="-150" dirty="0">
                <a:solidFill>
                  <a:srgbClr val="FF0000"/>
                </a:solidFill>
                <a:latin typeface="Arial"/>
                <a:cs typeface="Arial"/>
              </a:rPr>
              <a:t> </a:t>
            </a:r>
            <a:r>
              <a:rPr sz="2400" b="1" spc="45" dirty="0">
                <a:solidFill>
                  <a:srgbClr val="FF0000"/>
                </a:solidFill>
                <a:latin typeface="Arial"/>
                <a:cs typeface="Arial"/>
              </a:rPr>
              <a:t>id.</a:t>
            </a:r>
            <a:endParaRPr sz="2400">
              <a:latin typeface="Arial"/>
              <a:cs typeface="Arial"/>
            </a:endParaRPr>
          </a:p>
          <a:p>
            <a:pPr>
              <a:lnSpc>
                <a:spcPct val="100000"/>
              </a:lnSpc>
            </a:pPr>
            <a:endParaRPr sz="2800">
              <a:latin typeface="Arial"/>
              <a:cs typeface="Arial"/>
            </a:endParaRPr>
          </a:p>
          <a:p>
            <a:pPr>
              <a:lnSpc>
                <a:spcPct val="100000"/>
              </a:lnSpc>
              <a:spcBef>
                <a:spcPts val="10"/>
              </a:spcBef>
            </a:pPr>
            <a:endParaRPr sz="2200">
              <a:latin typeface="Arial"/>
              <a:cs typeface="Arial"/>
            </a:endParaRPr>
          </a:p>
          <a:p>
            <a:pPr marL="788670" indent="-412115">
              <a:lnSpc>
                <a:spcPct val="100000"/>
              </a:lnSpc>
              <a:spcBef>
                <a:spcPts val="5"/>
              </a:spcBef>
              <a:buFont typeface="Wingdings"/>
              <a:buChar char=""/>
              <a:tabLst>
                <a:tab pos="788670" algn="l"/>
                <a:tab pos="789305" algn="l"/>
              </a:tabLst>
            </a:pPr>
            <a:r>
              <a:rPr sz="2400" b="1" spc="50" dirty="0">
                <a:solidFill>
                  <a:srgbClr val="FF0000"/>
                </a:solidFill>
                <a:latin typeface="Arial"/>
                <a:cs typeface="Arial"/>
              </a:rPr>
              <a:t>Step</a:t>
            </a:r>
            <a:r>
              <a:rPr sz="2400" b="1" spc="-145" dirty="0">
                <a:solidFill>
                  <a:srgbClr val="FF0000"/>
                </a:solidFill>
                <a:latin typeface="Arial"/>
                <a:cs typeface="Arial"/>
              </a:rPr>
              <a:t> </a:t>
            </a:r>
            <a:r>
              <a:rPr sz="2400" b="1" spc="25" dirty="0">
                <a:solidFill>
                  <a:srgbClr val="FF0000"/>
                </a:solidFill>
                <a:latin typeface="Arial"/>
                <a:cs typeface="Arial"/>
              </a:rPr>
              <a:t>5:</a:t>
            </a:r>
            <a:r>
              <a:rPr sz="2400" b="1" spc="-95" dirty="0">
                <a:solidFill>
                  <a:srgbClr val="FF0000"/>
                </a:solidFill>
                <a:latin typeface="Arial"/>
                <a:cs typeface="Arial"/>
              </a:rPr>
              <a:t> </a:t>
            </a:r>
            <a:r>
              <a:rPr sz="2400" dirty="0">
                <a:latin typeface="Times New Roman"/>
                <a:cs typeface="Times New Roman"/>
              </a:rPr>
              <a:t>Click</a:t>
            </a:r>
            <a:r>
              <a:rPr sz="2400" spc="-40" dirty="0">
                <a:latin typeface="Times New Roman"/>
                <a:cs typeface="Times New Roman"/>
              </a:rPr>
              <a:t> </a:t>
            </a:r>
            <a:r>
              <a:rPr sz="2400" dirty="0">
                <a:latin typeface="Times New Roman"/>
                <a:cs typeface="Times New Roman"/>
              </a:rPr>
              <a:t>on</a:t>
            </a:r>
            <a:r>
              <a:rPr sz="2400" spc="-15" dirty="0">
                <a:latin typeface="Times New Roman"/>
                <a:cs typeface="Times New Roman"/>
              </a:rPr>
              <a:t> </a:t>
            </a:r>
            <a:r>
              <a:rPr sz="2400" b="1" spc="-5" dirty="0">
                <a:solidFill>
                  <a:srgbClr val="4471C4"/>
                </a:solidFill>
                <a:latin typeface="Times New Roman"/>
                <a:cs typeface="Times New Roman"/>
              </a:rPr>
              <a:t>verification</a:t>
            </a:r>
            <a:endParaRPr sz="2400">
              <a:latin typeface="Times New Roman"/>
              <a:cs typeface="Times New Roman"/>
            </a:endParaRPr>
          </a:p>
          <a:p>
            <a:pPr marL="788670">
              <a:lnSpc>
                <a:spcPct val="100000"/>
              </a:lnSpc>
              <a:spcBef>
                <a:spcPts val="1440"/>
              </a:spcBef>
            </a:pPr>
            <a:r>
              <a:rPr sz="2400" b="1" dirty="0">
                <a:solidFill>
                  <a:srgbClr val="4471C4"/>
                </a:solidFill>
                <a:latin typeface="Times New Roman"/>
                <a:cs typeface="Times New Roman"/>
              </a:rPr>
              <a:t>link.</a:t>
            </a:r>
            <a:endParaRPr sz="2400">
              <a:latin typeface="Times New Roman"/>
              <a:cs typeface="Times New Roman"/>
            </a:endParaRPr>
          </a:p>
          <a:p>
            <a:pPr marL="788670" marR="56515" indent="-412115">
              <a:lnSpc>
                <a:spcPts val="4320"/>
              </a:lnSpc>
              <a:spcBef>
                <a:spcPts val="385"/>
              </a:spcBef>
              <a:buFont typeface="Wingdings"/>
              <a:buChar char=""/>
              <a:tabLst>
                <a:tab pos="788670" algn="l"/>
                <a:tab pos="789305" algn="l"/>
              </a:tabLst>
            </a:pPr>
            <a:r>
              <a:rPr sz="2400" b="1" spc="-5" dirty="0">
                <a:solidFill>
                  <a:srgbClr val="FF0000"/>
                </a:solidFill>
                <a:latin typeface="Times New Roman"/>
                <a:cs typeface="Times New Roman"/>
              </a:rPr>
              <a:t>Step </a:t>
            </a:r>
            <a:r>
              <a:rPr sz="2400" b="1" dirty="0">
                <a:solidFill>
                  <a:srgbClr val="FF0000"/>
                </a:solidFill>
                <a:latin typeface="Times New Roman"/>
                <a:cs typeface="Times New Roman"/>
              </a:rPr>
              <a:t>6:</a:t>
            </a:r>
            <a:r>
              <a:rPr sz="2400" b="1" spc="-15" dirty="0">
                <a:solidFill>
                  <a:srgbClr val="FF0000"/>
                </a:solidFill>
                <a:latin typeface="Times New Roman"/>
                <a:cs typeface="Times New Roman"/>
              </a:rPr>
              <a:t> </a:t>
            </a:r>
            <a:r>
              <a:rPr sz="2400" spc="-15" dirty="0">
                <a:solidFill>
                  <a:srgbClr val="474846"/>
                </a:solidFill>
                <a:latin typeface="Times New Roman"/>
                <a:cs typeface="Times New Roman"/>
              </a:rPr>
              <a:t>Login</a:t>
            </a:r>
            <a:r>
              <a:rPr sz="2400" spc="65" dirty="0">
                <a:solidFill>
                  <a:srgbClr val="474846"/>
                </a:solidFill>
                <a:latin typeface="Times New Roman"/>
                <a:cs typeface="Times New Roman"/>
              </a:rPr>
              <a:t> </a:t>
            </a:r>
            <a:r>
              <a:rPr sz="2400" dirty="0">
                <a:solidFill>
                  <a:srgbClr val="474846"/>
                </a:solidFill>
                <a:latin typeface="Times New Roman"/>
                <a:cs typeface="Times New Roman"/>
              </a:rPr>
              <a:t>with</a:t>
            </a:r>
            <a:r>
              <a:rPr sz="2400" spc="-10" dirty="0">
                <a:solidFill>
                  <a:srgbClr val="474846"/>
                </a:solidFill>
                <a:latin typeface="Times New Roman"/>
                <a:cs typeface="Times New Roman"/>
              </a:rPr>
              <a:t> </a:t>
            </a:r>
            <a:r>
              <a:rPr sz="2400" dirty="0">
                <a:solidFill>
                  <a:srgbClr val="474846"/>
                </a:solidFill>
                <a:latin typeface="Times New Roman"/>
                <a:cs typeface="Times New Roman"/>
              </a:rPr>
              <a:t>the</a:t>
            </a:r>
            <a:r>
              <a:rPr sz="2400" spc="-50" dirty="0">
                <a:solidFill>
                  <a:srgbClr val="474846"/>
                </a:solidFill>
                <a:latin typeface="Times New Roman"/>
                <a:cs typeface="Times New Roman"/>
              </a:rPr>
              <a:t> </a:t>
            </a:r>
            <a:r>
              <a:rPr sz="2400" spc="-5" dirty="0">
                <a:solidFill>
                  <a:srgbClr val="4471C4"/>
                </a:solidFill>
                <a:latin typeface="Times New Roman"/>
                <a:cs typeface="Times New Roman"/>
              </a:rPr>
              <a:t>User</a:t>
            </a:r>
            <a:r>
              <a:rPr sz="2400" spc="5" dirty="0">
                <a:solidFill>
                  <a:srgbClr val="4471C4"/>
                </a:solidFill>
                <a:latin typeface="Times New Roman"/>
                <a:cs typeface="Times New Roman"/>
              </a:rPr>
              <a:t> </a:t>
            </a:r>
            <a:r>
              <a:rPr sz="2400" spc="-30" dirty="0">
                <a:solidFill>
                  <a:srgbClr val="4471C4"/>
                </a:solidFill>
                <a:latin typeface="Times New Roman"/>
                <a:cs typeface="Times New Roman"/>
              </a:rPr>
              <a:t>Id</a:t>
            </a:r>
            <a:r>
              <a:rPr sz="2400" spc="60" dirty="0">
                <a:solidFill>
                  <a:srgbClr val="4471C4"/>
                </a:solidFill>
                <a:latin typeface="Times New Roman"/>
                <a:cs typeface="Times New Roman"/>
              </a:rPr>
              <a:t> </a:t>
            </a:r>
            <a:r>
              <a:rPr sz="2400" spc="-5" dirty="0">
                <a:solidFill>
                  <a:srgbClr val="474846"/>
                </a:solidFill>
                <a:latin typeface="Times New Roman"/>
                <a:cs typeface="Times New Roman"/>
              </a:rPr>
              <a:t>and </a:t>
            </a:r>
            <a:r>
              <a:rPr sz="2400" spc="-585" dirty="0">
                <a:solidFill>
                  <a:srgbClr val="474846"/>
                </a:solidFill>
                <a:latin typeface="Times New Roman"/>
                <a:cs typeface="Times New Roman"/>
              </a:rPr>
              <a:t> </a:t>
            </a:r>
            <a:r>
              <a:rPr sz="2400" spc="-5" dirty="0">
                <a:solidFill>
                  <a:srgbClr val="4471C4"/>
                </a:solidFill>
                <a:latin typeface="Times New Roman"/>
                <a:cs typeface="Times New Roman"/>
              </a:rPr>
              <a:t>Password</a:t>
            </a:r>
            <a:r>
              <a:rPr sz="2400" spc="-5" dirty="0">
                <a:solidFill>
                  <a:srgbClr val="474846"/>
                </a:solidFill>
                <a:latin typeface="Times New Roman"/>
                <a:cs typeface="Times New Roman"/>
              </a:rPr>
              <a:t>.</a:t>
            </a:r>
            <a:endParaRPr sz="2400">
              <a:latin typeface="Times New Roman"/>
              <a:cs typeface="Times New Roman"/>
            </a:endParaRPr>
          </a:p>
          <a:p>
            <a:pPr>
              <a:lnSpc>
                <a:spcPct val="100000"/>
              </a:lnSpc>
              <a:spcBef>
                <a:spcPts val="20"/>
              </a:spcBef>
            </a:pPr>
            <a:endParaRPr sz="2850">
              <a:latin typeface="Times New Roman"/>
              <a:cs typeface="Times New Roman"/>
            </a:endParaRPr>
          </a:p>
          <a:p>
            <a:pPr marL="12700">
              <a:lnSpc>
                <a:spcPct val="100000"/>
              </a:lnSpc>
            </a:pPr>
            <a:r>
              <a:rPr sz="1800" spc="-5" dirty="0">
                <a:latin typeface="Calibri"/>
                <a:cs typeface="Calibri"/>
              </a:rPr>
              <a:t>25-07-2024</a:t>
            </a:r>
            <a:endParaRPr sz="1800">
              <a:latin typeface="Calibri"/>
              <a:cs typeface="Calibri"/>
            </a:endParaRPr>
          </a:p>
        </p:txBody>
      </p:sp>
      <p:grpSp>
        <p:nvGrpSpPr>
          <p:cNvPr id="7" name="object 7"/>
          <p:cNvGrpSpPr/>
          <p:nvPr/>
        </p:nvGrpSpPr>
        <p:grpSpPr>
          <a:xfrm>
            <a:off x="5705855" y="1079300"/>
            <a:ext cx="8286115" cy="6014720"/>
            <a:chOff x="5705855" y="1079300"/>
            <a:chExt cx="8286115" cy="6014720"/>
          </a:xfrm>
        </p:grpSpPr>
        <p:pic>
          <p:nvPicPr>
            <p:cNvPr id="8" name="object 8"/>
            <p:cNvPicPr/>
            <p:nvPr/>
          </p:nvPicPr>
          <p:blipFill>
            <a:blip r:embed="rId2" cstate="print"/>
            <a:stretch>
              <a:fillRect/>
            </a:stretch>
          </p:blipFill>
          <p:spPr>
            <a:xfrm>
              <a:off x="6075034" y="1079300"/>
              <a:ext cx="7916311" cy="6014356"/>
            </a:xfrm>
            <a:prstGeom prst="rect">
              <a:avLst/>
            </a:prstGeom>
          </p:spPr>
        </p:pic>
        <p:pic>
          <p:nvPicPr>
            <p:cNvPr id="9" name="object 9"/>
            <p:cNvPicPr/>
            <p:nvPr/>
          </p:nvPicPr>
          <p:blipFill>
            <a:blip r:embed="rId3" cstate="print"/>
            <a:stretch>
              <a:fillRect/>
            </a:stretch>
          </p:blipFill>
          <p:spPr>
            <a:xfrm>
              <a:off x="6132575" y="1136903"/>
              <a:ext cx="7751064" cy="5849112"/>
            </a:xfrm>
            <a:prstGeom prst="rect">
              <a:avLst/>
            </a:prstGeom>
          </p:spPr>
        </p:pic>
        <p:sp>
          <p:nvSpPr>
            <p:cNvPr id="10" name="object 10"/>
            <p:cNvSpPr/>
            <p:nvPr/>
          </p:nvSpPr>
          <p:spPr>
            <a:xfrm>
              <a:off x="6112763" y="1117091"/>
              <a:ext cx="7790815" cy="5888990"/>
            </a:xfrm>
            <a:custGeom>
              <a:avLst/>
              <a:gdLst/>
              <a:ahLst/>
              <a:cxnLst/>
              <a:rect l="l" t="t" r="r" b="b"/>
              <a:pathLst>
                <a:path w="7790815" h="5888990">
                  <a:moveTo>
                    <a:pt x="0" y="5888735"/>
                  </a:moveTo>
                  <a:lnTo>
                    <a:pt x="7790688" y="5888735"/>
                  </a:lnTo>
                  <a:lnTo>
                    <a:pt x="7790688" y="0"/>
                  </a:lnTo>
                  <a:lnTo>
                    <a:pt x="0" y="0"/>
                  </a:lnTo>
                  <a:lnTo>
                    <a:pt x="0" y="5888735"/>
                  </a:lnTo>
                  <a:close/>
                </a:path>
              </a:pathLst>
            </a:custGeom>
            <a:ln w="39624">
              <a:solidFill>
                <a:srgbClr val="000000"/>
              </a:solidFill>
            </a:ln>
          </p:spPr>
          <p:txBody>
            <a:bodyPr wrap="square" lIns="0" tIns="0" rIns="0" bIns="0" rtlCol="0"/>
            <a:lstStyle/>
            <a:p>
              <a:endParaRPr/>
            </a:p>
          </p:txBody>
        </p:sp>
        <p:sp>
          <p:nvSpPr>
            <p:cNvPr id="11" name="object 11"/>
            <p:cNvSpPr/>
            <p:nvPr/>
          </p:nvSpPr>
          <p:spPr>
            <a:xfrm>
              <a:off x="5711951" y="1804415"/>
              <a:ext cx="5809615" cy="3139440"/>
            </a:xfrm>
            <a:custGeom>
              <a:avLst/>
              <a:gdLst/>
              <a:ahLst/>
              <a:cxnLst/>
              <a:rect l="l" t="t" r="r" b="b"/>
              <a:pathLst>
                <a:path w="5809615" h="3139440">
                  <a:moveTo>
                    <a:pt x="3797807" y="288036"/>
                  </a:moveTo>
                  <a:lnTo>
                    <a:pt x="3807796" y="247274"/>
                  </a:lnTo>
                  <a:lnTo>
                    <a:pt x="3836855" y="208272"/>
                  </a:lnTo>
                  <a:lnTo>
                    <a:pt x="3883621" y="171421"/>
                  </a:lnTo>
                  <a:lnTo>
                    <a:pt x="3946733" y="137109"/>
                  </a:lnTo>
                  <a:lnTo>
                    <a:pt x="3983993" y="121027"/>
                  </a:lnTo>
                  <a:lnTo>
                    <a:pt x="4024829" y="105725"/>
                  </a:lnTo>
                  <a:lnTo>
                    <a:pt x="4069071" y="91253"/>
                  </a:lnTo>
                  <a:lnTo>
                    <a:pt x="4116548" y="77659"/>
                  </a:lnTo>
                  <a:lnTo>
                    <a:pt x="4167090" y="64992"/>
                  </a:lnTo>
                  <a:lnTo>
                    <a:pt x="4220528" y="53300"/>
                  </a:lnTo>
                  <a:lnTo>
                    <a:pt x="4276689" y="42633"/>
                  </a:lnTo>
                  <a:lnTo>
                    <a:pt x="4335406" y="33038"/>
                  </a:lnTo>
                  <a:lnTo>
                    <a:pt x="4396507" y="24565"/>
                  </a:lnTo>
                  <a:lnTo>
                    <a:pt x="4459821" y="17261"/>
                  </a:lnTo>
                  <a:lnTo>
                    <a:pt x="4525180" y="11177"/>
                  </a:lnTo>
                  <a:lnTo>
                    <a:pt x="4592412" y="6360"/>
                  </a:lnTo>
                  <a:lnTo>
                    <a:pt x="4661347" y="2859"/>
                  </a:lnTo>
                  <a:lnTo>
                    <a:pt x="4731816" y="722"/>
                  </a:lnTo>
                  <a:lnTo>
                    <a:pt x="4803648" y="0"/>
                  </a:lnTo>
                  <a:lnTo>
                    <a:pt x="4875479" y="722"/>
                  </a:lnTo>
                  <a:lnTo>
                    <a:pt x="4945948" y="2859"/>
                  </a:lnTo>
                  <a:lnTo>
                    <a:pt x="5014883" y="6360"/>
                  </a:lnTo>
                  <a:lnTo>
                    <a:pt x="5082115" y="11177"/>
                  </a:lnTo>
                  <a:lnTo>
                    <a:pt x="5147474" y="17261"/>
                  </a:lnTo>
                  <a:lnTo>
                    <a:pt x="5210788" y="24565"/>
                  </a:lnTo>
                  <a:lnTo>
                    <a:pt x="5271889" y="33038"/>
                  </a:lnTo>
                  <a:lnTo>
                    <a:pt x="5330606" y="42633"/>
                  </a:lnTo>
                  <a:lnTo>
                    <a:pt x="5386767" y="53300"/>
                  </a:lnTo>
                  <a:lnTo>
                    <a:pt x="5440205" y="64992"/>
                  </a:lnTo>
                  <a:lnTo>
                    <a:pt x="5490747" y="77659"/>
                  </a:lnTo>
                  <a:lnTo>
                    <a:pt x="5538224" y="91253"/>
                  </a:lnTo>
                  <a:lnTo>
                    <a:pt x="5582466" y="105725"/>
                  </a:lnTo>
                  <a:lnTo>
                    <a:pt x="5623302" y="121027"/>
                  </a:lnTo>
                  <a:lnTo>
                    <a:pt x="5660562" y="137109"/>
                  </a:lnTo>
                  <a:lnTo>
                    <a:pt x="5723674" y="171421"/>
                  </a:lnTo>
                  <a:lnTo>
                    <a:pt x="5770440" y="208272"/>
                  </a:lnTo>
                  <a:lnTo>
                    <a:pt x="5799499" y="247274"/>
                  </a:lnTo>
                  <a:lnTo>
                    <a:pt x="5809488" y="288036"/>
                  </a:lnTo>
                  <a:lnTo>
                    <a:pt x="5806962" y="308612"/>
                  </a:lnTo>
                  <a:lnTo>
                    <a:pt x="5787268" y="348542"/>
                  </a:lnTo>
                  <a:lnTo>
                    <a:pt x="5749186" y="386517"/>
                  </a:lnTo>
                  <a:lnTo>
                    <a:pt x="5694076" y="422148"/>
                  </a:lnTo>
                  <a:lnTo>
                    <a:pt x="5623302" y="455044"/>
                  </a:lnTo>
                  <a:lnTo>
                    <a:pt x="5582466" y="470346"/>
                  </a:lnTo>
                  <a:lnTo>
                    <a:pt x="5538224" y="484818"/>
                  </a:lnTo>
                  <a:lnTo>
                    <a:pt x="5490747" y="498412"/>
                  </a:lnTo>
                  <a:lnTo>
                    <a:pt x="5440205" y="511079"/>
                  </a:lnTo>
                  <a:lnTo>
                    <a:pt x="5386767" y="522771"/>
                  </a:lnTo>
                  <a:lnTo>
                    <a:pt x="5330606" y="533438"/>
                  </a:lnTo>
                  <a:lnTo>
                    <a:pt x="5271889" y="543033"/>
                  </a:lnTo>
                  <a:lnTo>
                    <a:pt x="5210788" y="551506"/>
                  </a:lnTo>
                  <a:lnTo>
                    <a:pt x="5147474" y="558810"/>
                  </a:lnTo>
                  <a:lnTo>
                    <a:pt x="5082115" y="564894"/>
                  </a:lnTo>
                  <a:lnTo>
                    <a:pt x="5014883" y="569711"/>
                  </a:lnTo>
                  <a:lnTo>
                    <a:pt x="4945948" y="573212"/>
                  </a:lnTo>
                  <a:lnTo>
                    <a:pt x="4875479" y="575349"/>
                  </a:lnTo>
                  <a:lnTo>
                    <a:pt x="4803648" y="576072"/>
                  </a:lnTo>
                  <a:lnTo>
                    <a:pt x="4731816" y="575349"/>
                  </a:lnTo>
                  <a:lnTo>
                    <a:pt x="4661347" y="573212"/>
                  </a:lnTo>
                  <a:lnTo>
                    <a:pt x="4592412" y="569711"/>
                  </a:lnTo>
                  <a:lnTo>
                    <a:pt x="4525180" y="564894"/>
                  </a:lnTo>
                  <a:lnTo>
                    <a:pt x="4459821" y="558810"/>
                  </a:lnTo>
                  <a:lnTo>
                    <a:pt x="4396507" y="551506"/>
                  </a:lnTo>
                  <a:lnTo>
                    <a:pt x="4335406" y="543033"/>
                  </a:lnTo>
                  <a:lnTo>
                    <a:pt x="4276689" y="533438"/>
                  </a:lnTo>
                  <a:lnTo>
                    <a:pt x="4220528" y="522771"/>
                  </a:lnTo>
                  <a:lnTo>
                    <a:pt x="4167090" y="511079"/>
                  </a:lnTo>
                  <a:lnTo>
                    <a:pt x="4116548" y="498412"/>
                  </a:lnTo>
                  <a:lnTo>
                    <a:pt x="4069071" y="484818"/>
                  </a:lnTo>
                  <a:lnTo>
                    <a:pt x="4024829" y="470346"/>
                  </a:lnTo>
                  <a:lnTo>
                    <a:pt x="3983993" y="455044"/>
                  </a:lnTo>
                  <a:lnTo>
                    <a:pt x="3946733" y="438962"/>
                  </a:lnTo>
                  <a:lnTo>
                    <a:pt x="3883621" y="404650"/>
                  </a:lnTo>
                  <a:lnTo>
                    <a:pt x="3836855" y="367799"/>
                  </a:lnTo>
                  <a:lnTo>
                    <a:pt x="3807796" y="328797"/>
                  </a:lnTo>
                  <a:lnTo>
                    <a:pt x="3797807" y="288036"/>
                  </a:lnTo>
                  <a:close/>
                </a:path>
                <a:path w="5809615" h="3139440">
                  <a:moveTo>
                    <a:pt x="0" y="2718816"/>
                  </a:moveTo>
                  <a:lnTo>
                    <a:pt x="6507" y="2679453"/>
                  </a:lnTo>
                  <a:lnTo>
                    <a:pt x="25643" y="2641113"/>
                  </a:lnTo>
                  <a:lnTo>
                    <a:pt x="56829" y="2603957"/>
                  </a:lnTo>
                  <a:lnTo>
                    <a:pt x="99487" y="2568147"/>
                  </a:lnTo>
                  <a:lnTo>
                    <a:pt x="153039" y="2533845"/>
                  </a:lnTo>
                  <a:lnTo>
                    <a:pt x="216906" y="2501212"/>
                  </a:lnTo>
                  <a:lnTo>
                    <a:pt x="252528" y="2485572"/>
                  </a:lnTo>
                  <a:lnTo>
                    <a:pt x="290510" y="2470410"/>
                  </a:lnTo>
                  <a:lnTo>
                    <a:pt x="330783" y="2455746"/>
                  </a:lnTo>
                  <a:lnTo>
                    <a:pt x="373273" y="2441600"/>
                  </a:lnTo>
                  <a:lnTo>
                    <a:pt x="417908" y="2427993"/>
                  </a:lnTo>
                  <a:lnTo>
                    <a:pt x="464615" y="2414944"/>
                  </a:lnTo>
                  <a:lnTo>
                    <a:pt x="513323" y="2402475"/>
                  </a:lnTo>
                  <a:lnTo>
                    <a:pt x="563959" y="2390605"/>
                  </a:lnTo>
                  <a:lnTo>
                    <a:pt x="616451" y="2379354"/>
                  </a:lnTo>
                  <a:lnTo>
                    <a:pt x="670727" y="2368742"/>
                  </a:lnTo>
                  <a:lnTo>
                    <a:pt x="726714" y="2358791"/>
                  </a:lnTo>
                  <a:lnTo>
                    <a:pt x="784339" y="2349519"/>
                  </a:lnTo>
                  <a:lnTo>
                    <a:pt x="843531" y="2340948"/>
                  </a:lnTo>
                  <a:lnTo>
                    <a:pt x="904218" y="2333097"/>
                  </a:lnTo>
                  <a:lnTo>
                    <a:pt x="966326" y="2325987"/>
                  </a:lnTo>
                  <a:lnTo>
                    <a:pt x="1029785" y="2319637"/>
                  </a:lnTo>
                  <a:lnTo>
                    <a:pt x="1094520" y="2314069"/>
                  </a:lnTo>
                  <a:lnTo>
                    <a:pt x="1160461" y="2309302"/>
                  </a:lnTo>
                  <a:lnTo>
                    <a:pt x="1227535" y="2305356"/>
                  </a:lnTo>
                  <a:lnTo>
                    <a:pt x="1295669" y="2302252"/>
                  </a:lnTo>
                  <a:lnTo>
                    <a:pt x="1364791" y="2300010"/>
                  </a:lnTo>
                  <a:lnTo>
                    <a:pt x="1434830" y="2298649"/>
                  </a:lnTo>
                  <a:lnTo>
                    <a:pt x="1505712" y="2298192"/>
                  </a:lnTo>
                  <a:lnTo>
                    <a:pt x="1576593" y="2298649"/>
                  </a:lnTo>
                  <a:lnTo>
                    <a:pt x="1646632" y="2300010"/>
                  </a:lnTo>
                  <a:lnTo>
                    <a:pt x="1715754" y="2302252"/>
                  </a:lnTo>
                  <a:lnTo>
                    <a:pt x="1783888" y="2305356"/>
                  </a:lnTo>
                  <a:lnTo>
                    <a:pt x="1850962" y="2309302"/>
                  </a:lnTo>
                  <a:lnTo>
                    <a:pt x="1916903" y="2314069"/>
                  </a:lnTo>
                  <a:lnTo>
                    <a:pt x="1981638" y="2319637"/>
                  </a:lnTo>
                  <a:lnTo>
                    <a:pt x="2045097" y="2325987"/>
                  </a:lnTo>
                  <a:lnTo>
                    <a:pt x="2107205" y="2333097"/>
                  </a:lnTo>
                  <a:lnTo>
                    <a:pt x="2167892" y="2340948"/>
                  </a:lnTo>
                  <a:lnTo>
                    <a:pt x="2227084" y="2349519"/>
                  </a:lnTo>
                  <a:lnTo>
                    <a:pt x="2284709" y="2358791"/>
                  </a:lnTo>
                  <a:lnTo>
                    <a:pt x="2340696" y="2368742"/>
                  </a:lnTo>
                  <a:lnTo>
                    <a:pt x="2394972" y="2379354"/>
                  </a:lnTo>
                  <a:lnTo>
                    <a:pt x="2447464" y="2390605"/>
                  </a:lnTo>
                  <a:lnTo>
                    <a:pt x="2498100" y="2402475"/>
                  </a:lnTo>
                  <a:lnTo>
                    <a:pt x="2546808" y="2414944"/>
                  </a:lnTo>
                  <a:lnTo>
                    <a:pt x="2593515" y="2427993"/>
                  </a:lnTo>
                  <a:lnTo>
                    <a:pt x="2638150" y="2441600"/>
                  </a:lnTo>
                  <a:lnTo>
                    <a:pt x="2680640" y="2455746"/>
                  </a:lnTo>
                  <a:lnTo>
                    <a:pt x="2720913" y="2470410"/>
                  </a:lnTo>
                  <a:lnTo>
                    <a:pt x="2758895" y="2485572"/>
                  </a:lnTo>
                  <a:lnTo>
                    <a:pt x="2794517" y="2501212"/>
                  </a:lnTo>
                  <a:lnTo>
                    <a:pt x="2858384" y="2533845"/>
                  </a:lnTo>
                  <a:lnTo>
                    <a:pt x="2911936" y="2568147"/>
                  </a:lnTo>
                  <a:lnTo>
                    <a:pt x="2954594" y="2603957"/>
                  </a:lnTo>
                  <a:lnTo>
                    <a:pt x="2985780" y="2641113"/>
                  </a:lnTo>
                  <a:lnTo>
                    <a:pt x="3004916" y="2679453"/>
                  </a:lnTo>
                  <a:lnTo>
                    <a:pt x="3011424" y="2718816"/>
                  </a:lnTo>
                  <a:lnTo>
                    <a:pt x="3009785" y="2738614"/>
                  </a:lnTo>
                  <a:lnTo>
                    <a:pt x="2996891" y="2777486"/>
                  </a:lnTo>
                  <a:lnTo>
                    <a:pt x="2971657" y="2815254"/>
                  </a:lnTo>
                  <a:lnTo>
                    <a:pt x="2934663" y="2851757"/>
                  </a:lnTo>
                  <a:lnTo>
                    <a:pt x="2886485" y="2886833"/>
                  </a:lnTo>
                  <a:lnTo>
                    <a:pt x="2827703" y="2920321"/>
                  </a:lnTo>
                  <a:lnTo>
                    <a:pt x="2758895" y="2952059"/>
                  </a:lnTo>
                  <a:lnTo>
                    <a:pt x="2720913" y="2967221"/>
                  </a:lnTo>
                  <a:lnTo>
                    <a:pt x="2680640" y="2981885"/>
                  </a:lnTo>
                  <a:lnTo>
                    <a:pt x="2638150" y="2996031"/>
                  </a:lnTo>
                  <a:lnTo>
                    <a:pt x="2593515" y="3009638"/>
                  </a:lnTo>
                  <a:lnTo>
                    <a:pt x="2546808" y="3022687"/>
                  </a:lnTo>
                  <a:lnTo>
                    <a:pt x="2498100" y="3035156"/>
                  </a:lnTo>
                  <a:lnTo>
                    <a:pt x="2447464" y="3047026"/>
                  </a:lnTo>
                  <a:lnTo>
                    <a:pt x="2394972" y="3058277"/>
                  </a:lnTo>
                  <a:lnTo>
                    <a:pt x="2340696" y="3068889"/>
                  </a:lnTo>
                  <a:lnTo>
                    <a:pt x="2284709" y="3078840"/>
                  </a:lnTo>
                  <a:lnTo>
                    <a:pt x="2227084" y="3088112"/>
                  </a:lnTo>
                  <a:lnTo>
                    <a:pt x="2167892" y="3096683"/>
                  </a:lnTo>
                  <a:lnTo>
                    <a:pt x="2107205" y="3104534"/>
                  </a:lnTo>
                  <a:lnTo>
                    <a:pt x="2045097" y="3111644"/>
                  </a:lnTo>
                  <a:lnTo>
                    <a:pt x="1981638" y="3117994"/>
                  </a:lnTo>
                  <a:lnTo>
                    <a:pt x="1916903" y="3123562"/>
                  </a:lnTo>
                  <a:lnTo>
                    <a:pt x="1850962" y="3128329"/>
                  </a:lnTo>
                  <a:lnTo>
                    <a:pt x="1783888" y="3132275"/>
                  </a:lnTo>
                  <a:lnTo>
                    <a:pt x="1715754" y="3135379"/>
                  </a:lnTo>
                  <a:lnTo>
                    <a:pt x="1646632" y="3137621"/>
                  </a:lnTo>
                  <a:lnTo>
                    <a:pt x="1576593" y="3138982"/>
                  </a:lnTo>
                  <a:lnTo>
                    <a:pt x="1505712" y="3139440"/>
                  </a:lnTo>
                  <a:lnTo>
                    <a:pt x="1434830" y="3138982"/>
                  </a:lnTo>
                  <a:lnTo>
                    <a:pt x="1364791" y="3137621"/>
                  </a:lnTo>
                  <a:lnTo>
                    <a:pt x="1295669" y="3135379"/>
                  </a:lnTo>
                  <a:lnTo>
                    <a:pt x="1227535" y="3132275"/>
                  </a:lnTo>
                  <a:lnTo>
                    <a:pt x="1160461" y="3128329"/>
                  </a:lnTo>
                  <a:lnTo>
                    <a:pt x="1094520" y="3123562"/>
                  </a:lnTo>
                  <a:lnTo>
                    <a:pt x="1029785" y="3117994"/>
                  </a:lnTo>
                  <a:lnTo>
                    <a:pt x="966326" y="3111644"/>
                  </a:lnTo>
                  <a:lnTo>
                    <a:pt x="904218" y="3104534"/>
                  </a:lnTo>
                  <a:lnTo>
                    <a:pt x="843531" y="3096683"/>
                  </a:lnTo>
                  <a:lnTo>
                    <a:pt x="784339" y="3088112"/>
                  </a:lnTo>
                  <a:lnTo>
                    <a:pt x="726714" y="3078840"/>
                  </a:lnTo>
                  <a:lnTo>
                    <a:pt x="670727" y="3068889"/>
                  </a:lnTo>
                  <a:lnTo>
                    <a:pt x="616451" y="3058277"/>
                  </a:lnTo>
                  <a:lnTo>
                    <a:pt x="563959" y="3047026"/>
                  </a:lnTo>
                  <a:lnTo>
                    <a:pt x="513323" y="3035156"/>
                  </a:lnTo>
                  <a:lnTo>
                    <a:pt x="464615" y="3022687"/>
                  </a:lnTo>
                  <a:lnTo>
                    <a:pt x="417908" y="3009638"/>
                  </a:lnTo>
                  <a:lnTo>
                    <a:pt x="373273" y="2996031"/>
                  </a:lnTo>
                  <a:lnTo>
                    <a:pt x="330783" y="2981885"/>
                  </a:lnTo>
                  <a:lnTo>
                    <a:pt x="290510" y="2967221"/>
                  </a:lnTo>
                  <a:lnTo>
                    <a:pt x="252528" y="2952059"/>
                  </a:lnTo>
                  <a:lnTo>
                    <a:pt x="216906" y="2936419"/>
                  </a:lnTo>
                  <a:lnTo>
                    <a:pt x="153039" y="2903786"/>
                  </a:lnTo>
                  <a:lnTo>
                    <a:pt x="99487" y="2869484"/>
                  </a:lnTo>
                  <a:lnTo>
                    <a:pt x="56829" y="2833674"/>
                  </a:lnTo>
                  <a:lnTo>
                    <a:pt x="25643" y="2796518"/>
                  </a:lnTo>
                  <a:lnTo>
                    <a:pt x="6507" y="2758178"/>
                  </a:lnTo>
                  <a:lnTo>
                    <a:pt x="0" y="2718816"/>
                  </a:lnTo>
                  <a:close/>
                </a:path>
              </a:pathLst>
            </a:custGeom>
            <a:ln w="12192">
              <a:solidFill>
                <a:srgbClr val="FF0000"/>
              </a:solidFill>
            </a:ln>
          </p:spPr>
          <p:txBody>
            <a:bodyPr wrap="square" lIns="0" tIns="0" rIns="0" bIns="0" rtlCol="0"/>
            <a:lstStyle/>
            <a:p>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4568" y="246888"/>
            <a:ext cx="13365480" cy="554990"/>
          </a:xfrm>
          <a:prstGeom prst="rect">
            <a:avLst/>
          </a:prstGeom>
          <a:solidFill>
            <a:srgbClr val="7E5F00"/>
          </a:solidFill>
        </p:spPr>
        <p:txBody>
          <a:bodyPr vert="horz" wrap="square" lIns="0" tIns="48260" rIns="0" bIns="0" rtlCol="0">
            <a:spAutoFit/>
          </a:bodyPr>
          <a:lstStyle/>
          <a:p>
            <a:pPr marL="1444625">
              <a:lnSpc>
                <a:spcPct val="100000"/>
              </a:lnSpc>
              <a:spcBef>
                <a:spcPts val="380"/>
              </a:spcBef>
            </a:pPr>
            <a:r>
              <a:rPr sz="2900" spc="70" dirty="0">
                <a:solidFill>
                  <a:srgbClr val="FFFFFF"/>
                </a:solidFill>
              </a:rPr>
              <a:t>HOW</a:t>
            </a:r>
            <a:r>
              <a:rPr sz="2900" spc="-130" dirty="0">
                <a:solidFill>
                  <a:srgbClr val="FFFFFF"/>
                </a:solidFill>
              </a:rPr>
              <a:t> </a:t>
            </a:r>
            <a:r>
              <a:rPr sz="2900" spc="35" dirty="0">
                <a:solidFill>
                  <a:srgbClr val="FFFFFF"/>
                </a:solidFill>
              </a:rPr>
              <a:t>TO</a:t>
            </a:r>
            <a:r>
              <a:rPr sz="2900" spc="-114" dirty="0">
                <a:solidFill>
                  <a:srgbClr val="FFFFFF"/>
                </a:solidFill>
              </a:rPr>
              <a:t> </a:t>
            </a:r>
            <a:r>
              <a:rPr sz="2900" spc="10" dirty="0">
                <a:solidFill>
                  <a:srgbClr val="FFFFFF"/>
                </a:solidFill>
              </a:rPr>
              <a:t>DOWNLOAD</a:t>
            </a:r>
            <a:r>
              <a:rPr sz="2900" spc="-150" dirty="0">
                <a:solidFill>
                  <a:srgbClr val="FFFFFF"/>
                </a:solidFill>
              </a:rPr>
              <a:t> </a:t>
            </a:r>
            <a:r>
              <a:rPr sz="2900" spc="85" dirty="0">
                <a:solidFill>
                  <a:srgbClr val="FFFFFF"/>
                </a:solidFill>
              </a:rPr>
              <a:t>INDIAN</a:t>
            </a:r>
            <a:r>
              <a:rPr sz="2900" spc="-160" dirty="0">
                <a:solidFill>
                  <a:srgbClr val="FFFFFF"/>
                </a:solidFill>
              </a:rPr>
              <a:t> </a:t>
            </a:r>
            <a:r>
              <a:rPr sz="2900" spc="-5" dirty="0">
                <a:solidFill>
                  <a:srgbClr val="FFFFFF"/>
                </a:solidFill>
              </a:rPr>
              <a:t>STANDARDS</a:t>
            </a:r>
            <a:r>
              <a:rPr sz="2900" spc="-150" dirty="0">
                <a:solidFill>
                  <a:srgbClr val="FFFFFF"/>
                </a:solidFill>
              </a:rPr>
              <a:t> </a:t>
            </a:r>
            <a:r>
              <a:rPr sz="2900" dirty="0">
                <a:solidFill>
                  <a:srgbClr val="FFFFFF"/>
                </a:solidFill>
              </a:rPr>
              <a:t>FREE</a:t>
            </a:r>
            <a:r>
              <a:rPr sz="2900" spc="-145" dirty="0">
                <a:solidFill>
                  <a:srgbClr val="FFFFFF"/>
                </a:solidFill>
              </a:rPr>
              <a:t> </a:t>
            </a:r>
            <a:r>
              <a:rPr sz="2900" spc="25" dirty="0">
                <a:solidFill>
                  <a:srgbClr val="FFFFFF"/>
                </a:solidFill>
              </a:rPr>
              <a:t>OF</a:t>
            </a:r>
            <a:r>
              <a:rPr sz="2900" spc="-120" dirty="0">
                <a:solidFill>
                  <a:srgbClr val="FFFFFF"/>
                </a:solidFill>
              </a:rPr>
              <a:t> </a:t>
            </a:r>
            <a:r>
              <a:rPr sz="2900" spc="45" dirty="0">
                <a:solidFill>
                  <a:srgbClr val="FFFFFF"/>
                </a:solidFill>
              </a:rPr>
              <a:t>COST</a:t>
            </a:r>
            <a:endParaRPr sz="2900"/>
          </a:p>
        </p:txBody>
      </p:sp>
      <p:grpSp>
        <p:nvGrpSpPr>
          <p:cNvPr id="3" name="object 3"/>
          <p:cNvGrpSpPr/>
          <p:nvPr/>
        </p:nvGrpSpPr>
        <p:grpSpPr>
          <a:xfrm>
            <a:off x="624840" y="158495"/>
            <a:ext cx="13588365" cy="7522845"/>
            <a:chOff x="624840" y="158495"/>
            <a:chExt cx="13588365" cy="7522845"/>
          </a:xfrm>
        </p:grpSpPr>
        <p:sp>
          <p:nvSpPr>
            <p:cNvPr id="4" name="object 4"/>
            <p:cNvSpPr/>
            <p:nvPr/>
          </p:nvSpPr>
          <p:spPr>
            <a:xfrm>
              <a:off x="632460" y="166115"/>
              <a:ext cx="13573125" cy="7507605"/>
            </a:xfrm>
            <a:custGeom>
              <a:avLst/>
              <a:gdLst/>
              <a:ahLst/>
              <a:cxnLst/>
              <a:rect l="l" t="t" r="r" b="b"/>
              <a:pathLst>
                <a:path w="13573125" h="7507605">
                  <a:moveTo>
                    <a:pt x="0" y="7507224"/>
                  </a:moveTo>
                  <a:lnTo>
                    <a:pt x="13572744" y="7507224"/>
                  </a:lnTo>
                  <a:lnTo>
                    <a:pt x="13572744" y="0"/>
                  </a:lnTo>
                  <a:lnTo>
                    <a:pt x="0" y="0"/>
                  </a:lnTo>
                  <a:lnTo>
                    <a:pt x="0" y="7507224"/>
                  </a:lnTo>
                  <a:close/>
                </a:path>
              </a:pathLst>
            </a:custGeom>
            <a:ln w="15239">
              <a:solidFill>
                <a:srgbClr val="000000"/>
              </a:solidFill>
            </a:ln>
          </p:spPr>
          <p:txBody>
            <a:bodyPr wrap="square" lIns="0" tIns="0" rIns="0" bIns="0" rtlCol="0"/>
            <a:lstStyle/>
            <a:p>
              <a:endParaRPr/>
            </a:p>
          </p:txBody>
        </p:sp>
        <p:sp>
          <p:nvSpPr>
            <p:cNvPr id="5" name="object 5"/>
            <p:cNvSpPr/>
            <p:nvPr/>
          </p:nvSpPr>
          <p:spPr>
            <a:xfrm>
              <a:off x="1630679" y="880872"/>
              <a:ext cx="11571605" cy="0"/>
            </a:xfrm>
            <a:custGeom>
              <a:avLst/>
              <a:gdLst/>
              <a:ahLst/>
              <a:cxnLst/>
              <a:rect l="l" t="t" r="r" b="b"/>
              <a:pathLst>
                <a:path w="11571605">
                  <a:moveTo>
                    <a:pt x="0" y="0"/>
                  </a:moveTo>
                  <a:lnTo>
                    <a:pt x="11571351" y="0"/>
                  </a:lnTo>
                </a:path>
              </a:pathLst>
            </a:custGeom>
            <a:ln w="24384">
              <a:solidFill>
                <a:srgbClr val="385622"/>
              </a:solidFill>
            </a:ln>
          </p:spPr>
          <p:txBody>
            <a:bodyPr wrap="square" lIns="0" tIns="0" rIns="0" bIns="0" rtlCol="0"/>
            <a:lstStyle/>
            <a:p>
              <a:endParaRPr/>
            </a:p>
          </p:txBody>
        </p:sp>
      </p:grpSp>
      <p:sp>
        <p:nvSpPr>
          <p:cNvPr id="6" name="object 6"/>
          <p:cNvSpPr txBox="1"/>
          <p:nvPr/>
        </p:nvSpPr>
        <p:spPr>
          <a:xfrm>
            <a:off x="557580" y="1141200"/>
            <a:ext cx="4869815" cy="6803390"/>
          </a:xfrm>
          <a:prstGeom prst="rect">
            <a:avLst/>
          </a:prstGeom>
        </p:spPr>
        <p:txBody>
          <a:bodyPr vert="horz" wrap="square" lIns="0" tIns="194945" rIns="0" bIns="0" rtlCol="0">
            <a:spAutoFit/>
          </a:bodyPr>
          <a:lstStyle/>
          <a:p>
            <a:pPr marL="788670" indent="-412115">
              <a:lnSpc>
                <a:spcPct val="100000"/>
              </a:lnSpc>
              <a:spcBef>
                <a:spcPts val="1535"/>
              </a:spcBef>
              <a:buFont typeface="Wingdings"/>
              <a:buChar char=""/>
              <a:tabLst>
                <a:tab pos="788670" algn="l"/>
                <a:tab pos="789305" algn="l"/>
              </a:tabLst>
            </a:pPr>
            <a:r>
              <a:rPr sz="2400" b="1" spc="45" dirty="0">
                <a:solidFill>
                  <a:srgbClr val="FF0000"/>
                </a:solidFill>
                <a:latin typeface="Arial"/>
                <a:cs typeface="Arial"/>
              </a:rPr>
              <a:t>Step</a:t>
            </a:r>
            <a:r>
              <a:rPr sz="2400" b="1" spc="-135" dirty="0">
                <a:solidFill>
                  <a:srgbClr val="FF0000"/>
                </a:solidFill>
                <a:latin typeface="Arial"/>
                <a:cs typeface="Arial"/>
              </a:rPr>
              <a:t> </a:t>
            </a:r>
            <a:r>
              <a:rPr sz="2400" b="1" spc="25" dirty="0">
                <a:solidFill>
                  <a:srgbClr val="FF0000"/>
                </a:solidFill>
                <a:latin typeface="Arial"/>
                <a:cs typeface="Arial"/>
              </a:rPr>
              <a:t>7:</a:t>
            </a:r>
            <a:r>
              <a:rPr sz="2400" b="1" spc="-95" dirty="0">
                <a:solidFill>
                  <a:srgbClr val="FF0000"/>
                </a:solidFill>
                <a:latin typeface="Arial"/>
                <a:cs typeface="Arial"/>
              </a:rPr>
              <a:t> </a:t>
            </a:r>
            <a:r>
              <a:rPr sz="2400" spc="-5" dirty="0">
                <a:latin typeface="Times New Roman"/>
                <a:cs typeface="Times New Roman"/>
              </a:rPr>
              <a:t>Use</a:t>
            </a:r>
            <a:r>
              <a:rPr sz="2400" spc="5" dirty="0">
                <a:latin typeface="Times New Roman"/>
                <a:cs typeface="Times New Roman"/>
              </a:rPr>
              <a:t> </a:t>
            </a:r>
            <a:r>
              <a:rPr sz="2400" b="1" spc="-5" dirty="0">
                <a:latin typeface="Times New Roman"/>
                <a:cs typeface="Times New Roman"/>
              </a:rPr>
              <a:t>IS</a:t>
            </a:r>
            <a:r>
              <a:rPr sz="2400" b="1" spc="5" dirty="0">
                <a:latin typeface="Times New Roman"/>
                <a:cs typeface="Times New Roman"/>
              </a:rPr>
              <a:t> </a:t>
            </a:r>
            <a:r>
              <a:rPr sz="2400" b="1" spc="-10" dirty="0">
                <a:latin typeface="Times New Roman"/>
                <a:cs typeface="Times New Roman"/>
              </a:rPr>
              <a:t>number</a:t>
            </a:r>
            <a:r>
              <a:rPr sz="2400" b="1" spc="20" dirty="0">
                <a:latin typeface="Times New Roman"/>
                <a:cs typeface="Times New Roman"/>
              </a:rPr>
              <a:t> </a:t>
            </a:r>
            <a:r>
              <a:rPr sz="2400" dirty="0">
                <a:latin typeface="Times New Roman"/>
                <a:cs typeface="Times New Roman"/>
              </a:rPr>
              <a:t>or</a:t>
            </a:r>
            <a:r>
              <a:rPr sz="2400" spc="-15" dirty="0">
                <a:latin typeface="Times New Roman"/>
                <a:cs typeface="Times New Roman"/>
              </a:rPr>
              <a:t> </a:t>
            </a:r>
            <a:r>
              <a:rPr sz="2400" b="1" spc="-10" dirty="0">
                <a:latin typeface="Times New Roman"/>
                <a:cs typeface="Times New Roman"/>
              </a:rPr>
              <a:t>Title</a:t>
            </a:r>
            <a:endParaRPr sz="2400">
              <a:latin typeface="Times New Roman"/>
              <a:cs typeface="Times New Roman"/>
            </a:endParaRPr>
          </a:p>
          <a:p>
            <a:pPr marR="375285" algn="ctr">
              <a:lnSpc>
                <a:spcPct val="100000"/>
              </a:lnSpc>
              <a:spcBef>
                <a:spcPts val="1440"/>
              </a:spcBef>
            </a:pPr>
            <a:r>
              <a:rPr sz="2400" dirty="0">
                <a:latin typeface="Times New Roman"/>
                <a:cs typeface="Times New Roman"/>
              </a:rPr>
              <a:t>to</a:t>
            </a:r>
            <a:r>
              <a:rPr sz="2400" spc="-10" dirty="0">
                <a:latin typeface="Times New Roman"/>
                <a:cs typeface="Times New Roman"/>
              </a:rPr>
              <a:t> search</a:t>
            </a:r>
            <a:r>
              <a:rPr sz="2400" spc="5" dirty="0">
                <a:latin typeface="Times New Roman"/>
                <a:cs typeface="Times New Roman"/>
              </a:rPr>
              <a:t> </a:t>
            </a:r>
            <a:r>
              <a:rPr sz="2400" spc="-20" dirty="0">
                <a:latin typeface="Times New Roman"/>
                <a:cs typeface="Times New Roman"/>
              </a:rPr>
              <a:t>your</a:t>
            </a:r>
            <a:r>
              <a:rPr sz="2400" spc="50" dirty="0">
                <a:latin typeface="Times New Roman"/>
                <a:cs typeface="Times New Roman"/>
              </a:rPr>
              <a:t> </a:t>
            </a:r>
            <a:r>
              <a:rPr sz="2400" spc="-5" dirty="0">
                <a:latin typeface="Times New Roman"/>
                <a:cs typeface="Times New Roman"/>
              </a:rPr>
              <a:t>standard.</a:t>
            </a:r>
            <a:endParaRPr sz="2400">
              <a:latin typeface="Times New Roman"/>
              <a:cs typeface="Times New Roman"/>
            </a:endParaRPr>
          </a:p>
          <a:p>
            <a:pPr>
              <a:lnSpc>
                <a:spcPct val="100000"/>
              </a:lnSpc>
              <a:spcBef>
                <a:spcPts val="10"/>
              </a:spcBef>
            </a:pPr>
            <a:endParaRPr sz="3750">
              <a:latin typeface="Times New Roman"/>
              <a:cs typeface="Times New Roman"/>
            </a:endParaRPr>
          </a:p>
          <a:p>
            <a:pPr marL="788670" marR="525780" indent="-412115">
              <a:lnSpc>
                <a:spcPct val="150000"/>
              </a:lnSpc>
              <a:buFont typeface="Wingdings"/>
              <a:buChar char=""/>
              <a:tabLst>
                <a:tab pos="788670" algn="l"/>
                <a:tab pos="789305" algn="l"/>
              </a:tabLst>
            </a:pPr>
            <a:r>
              <a:rPr sz="2400" b="1" spc="45" dirty="0">
                <a:solidFill>
                  <a:srgbClr val="FF0000"/>
                </a:solidFill>
                <a:latin typeface="Arial"/>
                <a:cs typeface="Arial"/>
              </a:rPr>
              <a:t>Step</a:t>
            </a:r>
            <a:r>
              <a:rPr sz="2400" b="1" spc="-140" dirty="0">
                <a:solidFill>
                  <a:srgbClr val="FF0000"/>
                </a:solidFill>
                <a:latin typeface="Arial"/>
                <a:cs typeface="Arial"/>
              </a:rPr>
              <a:t> </a:t>
            </a:r>
            <a:r>
              <a:rPr sz="2400" b="1" spc="25" dirty="0">
                <a:solidFill>
                  <a:srgbClr val="FF0000"/>
                </a:solidFill>
                <a:latin typeface="Arial"/>
                <a:cs typeface="Arial"/>
              </a:rPr>
              <a:t>8:</a:t>
            </a:r>
            <a:r>
              <a:rPr sz="2400" b="1" spc="-105" dirty="0">
                <a:solidFill>
                  <a:srgbClr val="FF0000"/>
                </a:solidFill>
                <a:latin typeface="Arial"/>
                <a:cs typeface="Arial"/>
              </a:rPr>
              <a:t> </a:t>
            </a:r>
            <a:r>
              <a:rPr sz="2400" spc="-5" dirty="0">
                <a:latin typeface="Times New Roman"/>
                <a:cs typeface="Times New Roman"/>
              </a:rPr>
              <a:t>Click</a:t>
            </a:r>
            <a:r>
              <a:rPr sz="2400" spc="-35" dirty="0">
                <a:latin typeface="Times New Roman"/>
                <a:cs typeface="Times New Roman"/>
              </a:rPr>
              <a:t> </a:t>
            </a:r>
            <a:r>
              <a:rPr sz="2400" dirty="0">
                <a:latin typeface="Times New Roman"/>
                <a:cs typeface="Times New Roman"/>
              </a:rPr>
              <a:t>on</a:t>
            </a:r>
            <a:r>
              <a:rPr sz="2400" spc="-5" dirty="0">
                <a:latin typeface="Times New Roman"/>
                <a:cs typeface="Times New Roman"/>
              </a:rPr>
              <a:t> </a:t>
            </a:r>
            <a:r>
              <a:rPr sz="2400" b="1" dirty="0">
                <a:solidFill>
                  <a:srgbClr val="00AFEF"/>
                </a:solidFill>
                <a:latin typeface="Times New Roman"/>
                <a:cs typeface="Times New Roman"/>
              </a:rPr>
              <a:t>Download </a:t>
            </a:r>
            <a:r>
              <a:rPr sz="2400" b="1" spc="-585" dirty="0">
                <a:solidFill>
                  <a:srgbClr val="00AFEF"/>
                </a:solidFill>
                <a:latin typeface="Times New Roman"/>
                <a:cs typeface="Times New Roman"/>
              </a:rPr>
              <a:t> </a:t>
            </a:r>
            <a:r>
              <a:rPr sz="2400" b="1" spc="-70" dirty="0">
                <a:solidFill>
                  <a:srgbClr val="00AFEF"/>
                </a:solidFill>
                <a:latin typeface="Times New Roman"/>
                <a:cs typeface="Times New Roman"/>
              </a:rPr>
              <a:t>PDF.</a:t>
            </a:r>
            <a:endParaRPr sz="2400">
              <a:latin typeface="Times New Roman"/>
              <a:cs typeface="Times New Roman"/>
            </a:endParaRPr>
          </a:p>
          <a:p>
            <a:pPr>
              <a:lnSpc>
                <a:spcPct val="100000"/>
              </a:lnSpc>
              <a:spcBef>
                <a:spcPts val="15"/>
              </a:spcBef>
              <a:buClr>
                <a:srgbClr val="FF0000"/>
              </a:buClr>
              <a:buFont typeface="Wingdings"/>
              <a:buChar char=""/>
            </a:pPr>
            <a:endParaRPr sz="3750">
              <a:latin typeface="Times New Roman"/>
              <a:cs typeface="Times New Roman"/>
            </a:endParaRPr>
          </a:p>
          <a:p>
            <a:pPr marL="788670" marR="29209" indent="-412115">
              <a:lnSpc>
                <a:spcPct val="150000"/>
              </a:lnSpc>
              <a:buFont typeface="Wingdings"/>
              <a:buChar char=""/>
              <a:tabLst>
                <a:tab pos="788670" algn="l"/>
                <a:tab pos="789305" algn="l"/>
              </a:tabLst>
            </a:pPr>
            <a:r>
              <a:rPr sz="2400" b="1" spc="-5" dirty="0">
                <a:solidFill>
                  <a:srgbClr val="FF0000"/>
                </a:solidFill>
                <a:latin typeface="Times New Roman"/>
                <a:cs typeface="Times New Roman"/>
              </a:rPr>
              <a:t>Step</a:t>
            </a:r>
            <a:r>
              <a:rPr sz="2400" b="1" spc="-10" dirty="0">
                <a:solidFill>
                  <a:srgbClr val="FF0000"/>
                </a:solidFill>
                <a:latin typeface="Times New Roman"/>
                <a:cs typeface="Times New Roman"/>
              </a:rPr>
              <a:t> </a:t>
            </a:r>
            <a:r>
              <a:rPr sz="2400" b="1" dirty="0">
                <a:solidFill>
                  <a:srgbClr val="FF0000"/>
                </a:solidFill>
                <a:latin typeface="Times New Roman"/>
                <a:cs typeface="Times New Roman"/>
              </a:rPr>
              <a:t>9:</a:t>
            </a:r>
            <a:r>
              <a:rPr sz="2400" b="1" spc="-15" dirty="0">
                <a:solidFill>
                  <a:srgbClr val="FF0000"/>
                </a:solidFill>
                <a:latin typeface="Times New Roman"/>
                <a:cs typeface="Times New Roman"/>
              </a:rPr>
              <a:t> </a:t>
            </a:r>
            <a:r>
              <a:rPr sz="2400" dirty="0">
                <a:latin typeface="Times New Roman"/>
                <a:cs typeface="Times New Roman"/>
              </a:rPr>
              <a:t>Enter the</a:t>
            </a:r>
            <a:r>
              <a:rPr sz="2400" spc="-45" dirty="0">
                <a:latin typeface="Times New Roman"/>
                <a:cs typeface="Times New Roman"/>
              </a:rPr>
              <a:t> </a:t>
            </a:r>
            <a:r>
              <a:rPr sz="2400" spc="-5" dirty="0">
                <a:latin typeface="Times New Roman"/>
                <a:cs typeface="Times New Roman"/>
              </a:rPr>
              <a:t>Capcha</a:t>
            </a:r>
            <a:r>
              <a:rPr sz="2400" spc="5" dirty="0">
                <a:latin typeface="Times New Roman"/>
                <a:cs typeface="Times New Roman"/>
              </a:rPr>
              <a:t> </a:t>
            </a:r>
            <a:r>
              <a:rPr sz="2400" spc="-5" dirty="0">
                <a:latin typeface="Times New Roman"/>
                <a:cs typeface="Times New Roman"/>
              </a:rPr>
              <a:t>and</a:t>
            </a:r>
            <a:r>
              <a:rPr sz="2400" spc="-15" dirty="0">
                <a:latin typeface="Times New Roman"/>
                <a:cs typeface="Times New Roman"/>
              </a:rPr>
              <a:t> </a:t>
            </a:r>
            <a:r>
              <a:rPr sz="2400" spc="-5" dirty="0">
                <a:latin typeface="Times New Roman"/>
                <a:cs typeface="Times New Roman"/>
              </a:rPr>
              <a:t>Go </a:t>
            </a:r>
            <a:r>
              <a:rPr sz="2400" spc="-585" dirty="0">
                <a:latin typeface="Times New Roman"/>
                <a:cs typeface="Times New Roman"/>
              </a:rPr>
              <a:t> </a:t>
            </a:r>
            <a:r>
              <a:rPr sz="2400" spc="-5" dirty="0">
                <a:latin typeface="Times New Roman"/>
                <a:cs typeface="Times New Roman"/>
              </a:rPr>
              <a:t>ahead.</a:t>
            </a:r>
            <a:endParaRPr sz="2400">
              <a:latin typeface="Times New Roman"/>
              <a:cs typeface="Times New Roman"/>
            </a:endParaRPr>
          </a:p>
          <a:p>
            <a:pPr>
              <a:lnSpc>
                <a:spcPct val="100000"/>
              </a:lnSpc>
              <a:spcBef>
                <a:spcPts val="5"/>
              </a:spcBef>
            </a:pPr>
            <a:endParaRPr sz="3750">
              <a:latin typeface="Times New Roman"/>
              <a:cs typeface="Times New Roman"/>
            </a:endParaRPr>
          </a:p>
          <a:p>
            <a:pPr marL="377190" marR="165100">
              <a:lnSpc>
                <a:spcPct val="150100"/>
              </a:lnSpc>
            </a:pPr>
            <a:r>
              <a:rPr sz="2400" b="1" dirty="0">
                <a:solidFill>
                  <a:srgbClr val="FF0000"/>
                </a:solidFill>
                <a:latin typeface="Times New Roman"/>
                <a:cs typeface="Times New Roman"/>
              </a:rPr>
              <a:t>Indian</a:t>
            </a:r>
            <a:r>
              <a:rPr sz="2400" b="1" spc="-25" dirty="0">
                <a:solidFill>
                  <a:srgbClr val="FF0000"/>
                </a:solidFill>
                <a:latin typeface="Times New Roman"/>
                <a:cs typeface="Times New Roman"/>
              </a:rPr>
              <a:t> </a:t>
            </a:r>
            <a:r>
              <a:rPr sz="2400" b="1" dirty="0">
                <a:solidFill>
                  <a:srgbClr val="FF0000"/>
                </a:solidFill>
                <a:latin typeface="Times New Roman"/>
                <a:cs typeface="Times New Roman"/>
              </a:rPr>
              <a:t>Standards</a:t>
            </a:r>
            <a:r>
              <a:rPr sz="2400" b="1" spc="-25" dirty="0">
                <a:solidFill>
                  <a:srgbClr val="FF0000"/>
                </a:solidFill>
                <a:latin typeface="Times New Roman"/>
                <a:cs typeface="Times New Roman"/>
              </a:rPr>
              <a:t> </a:t>
            </a:r>
            <a:r>
              <a:rPr sz="2400" b="1" dirty="0">
                <a:solidFill>
                  <a:srgbClr val="FF0000"/>
                </a:solidFill>
                <a:latin typeface="Times New Roman"/>
                <a:cs typeface="Times New Roman"/>
              </a:rPr>
              <a:t>Copy</a:t>
            </a:r>
            <a:r>
              <a:rPr sz="2400" b="1" spc="15" dirty="0">
                <a:solidFill>
                  <a:srgbClr val="FF0000"/>
                </a:solidFill>
                <a:latin typeface="Times New Roman"/>
                <a:cs typeface="Times New Roman"/>
              </a:rPr>
              <a:t> </a:t>
            </a:r>
            <a:r>
              <a:rPr sz="2400" b="1" spc="5" dirty="0">
                <a:solidFill>
                  <a:srgbClr val="FF0000"/>
                </a:solidFill>
                <a:latin typeface="Times New Roman"/>
                <a:cs typeface="Times New Roman"/>
              </a:rPr>
              <a:t>will</a:t>
            </a:r>
            <a:r>
              <a:rPr sz="2400" b="1" spc="-45" dirty="0">
                <a:solidFill>
                  <a:srgbClr val="FF0000"/>
                </a:solidFill>
                <a:latin typeface="Times New Roman"/>
                <a:cs typeface="Times New Roman"/>
              </a:rPr>
              <a:t> </a:t>
            </a:r>
            <a:r>
              <a:rPr sz="2400" b="1" dirty="0">
                <a:solidFill>
                  <a:srgbClr val="FF0000"/>
                </a:solidFill>
                <a:latin typeface="Times New Roman"/>
                <a:cs typeface="Times New Roman"/>
              </a:rPr>
              <a:t>be</a:t>
            </a:r>
            <a:r>
              <a:rPr sz="2400" b="1" spc="-15" dirty="0">
                <a:solidFill>
                  <a:srgbClr val="FF0000"/>
                </a:solidFill>
                <a:latin typeface="Times New Roman"/>
                <a:cs typeface="Times New Roman"/>
              </a:rPr>
              <a:t> </a:t>
            </a:r>
            <a:r>
              <a:rPr sz="2400" b="1" dirty="0">
                <a:solidFill>
                  <a:srgbClr val="FF0000"/>
                </a:solidFill>
                <a:latin typeface="Times New Roman"/>
                <a:cs typeface="Times New Roman"/>
              </a:rPr>
              <a:t>in </a:t>
            </a:r>
            <a:r>
              <a:rPr sz="2400" b="1" spc="-585" dirty="0">
                <a:solidFill>
                  <a:srgbClr val="FF0000"/>
                </a:solidFill>
                <a:latin typeface="Times New Roman"/>
                <a:cs typeface="Times New Roman"/>
              </a:rPr>
              <a:t> </a:t>
            </a:r>
            <a:r>
              <a:rPr sz="2400" b="1" dirty="0">
                <a:solidFill>
                  <a:srgbClr val="FF0000"/>
                </a:solidFill>
                <a:latin typeface="Times New Roman"/>
                <a:cs typeface="Times New Roman"/>
              </a:rPr>
              <a:t>your</a:t>
            </a:r>
            <a:r>
              <a:rPr sz="2400" b="1" spc="-60" dirty="0">
                <a:solidFill>
                  <a:srgbClr val="FF0000"/>
                </a:solidFill>
                <a:latin typeface="Times New Roman"/>
                <a:cs typeface="Times New Roman"/>
              </a:rPr>
              <a:t> </a:t>
            </a:r>
            <a:r>
              <a:rPr sz="2400" b="1" spc="-5" dirty="0">
                <a:solidFill>
                  <a:srgbClr val="FF0000"/>
                </a:solidFill>
                <a:latin typeface="Times New Roman"/>
                <a:cs typeface="Times New Roman"/>
              </a:rPr>
              <a:t>PC/Mobile</a:t>
            </a:r>
            <a:r>
              <a:rPr sz="2400" b="1" spc="10" dirty="0">
                <a:solidFill>
                  <a:srgbClr val="FF0000"/>
                </a:solidFill>
                <a:latin typeface="Times New Roman"/>
                <a:cs typeface="Times New Roman"/>
              </a:rPr>
              <a:t> </a:t>
            </a:r>
            <a:r>
              <a:rPr sz="2400" b="1" dirty="0">
                <a:solidFill>
                  <a:srgbClr val="FF0000"/>
                </a:solidFill>
                <a:latin typeface="Times New Roman"/>
                <a:cs typeface="Times New Roman"/>
              </a:rPr>
              <a:t>within</a:t>
            </a:r>
            <a:r>
              <a:rPr sz="2400" b="1" spc="-40" dirty="0">
                <a:solidFill>
                  <a:srgbClr val="FF0000"/>
                </a:solidFill>
                <a:latin typeface="Times New Roman"/>
                <a:cs typeface="Times New Roman"/>
              </a:rPr>
              <a:t> </a:t>
            </a:r>
            <a:r>
              <a:rPr sz="2400" b="1" dirty="0">
                <a:solidFill>
                  <a:srgbClr val="FF0000"/>
                </a:solidFill>
                <a:latin typeface="Times New Roman"/>
                <a:cs typeface="Times New Roman"/>
              </a:rPr>
              <a:t>seconds.</a:t>
            </a:r>
            <a:endParaRPr sz="2400">
              <a:latin typeface="Times New Roman"/>
              <a:cs typeface="Times New Roman"/>
            </a:endParaRPr>
          </a:p>
          <a:p>
            <a:pPr>
              <a:lnSpc>
                <a:spcPct val="100000"/>
              </a:lnSpc>
            </a:pPr>
            <a:endParaRPr sz="3200">
              <a:latin typeface="Times New Roman"/>
              <a:cs typeface="Times New Roman"/>
            </a:endParaRPr>
          </a:p>
          <a:p>
            <a:pPr marL="12700">
              <a:lnSpc>
                <a:spcPct val="100000"/>
              </a:lnSpc>
            </a:pPr>
            <a:r>
              <a:rPr sz="1800" spc="-5" dirty="0">
                <a:latin typeface="Calibri"/>
                <a:cs typeface="Calibri"/>
              </a:rPr>
              <a:t>25-07-2024</a:t>
            </a:r>
            <a:endParaRPr sz="1800">
              <a:latin typeface="Calibri"/>
              <a:cs typeface="Calibri"/>
            </a:endParaRPr>
          </a:p>
        </p:txBody>
      </p:sp>
      <p:grpSp>
        <p:nvGrpSpPr>
          <p:cNvPr id="7" name="object 7"/>
          <p:cNvGrpSpPr/>
          <p:nvPr/>
        </p:nvGrpSpPr>
        <p:grpSpPr>
          <a:xfrm>
            <a:off x="5812535" y="1377696"/>
            <a:ext cx="8126095" cy="5633085"/>
            <a:chOff x="5812535" y="1377696"/>
            <a:chExt cx="8126095" cy="5633085"/>
          </a:xfrm>
        </p:grpSpPr>
        <p:pic>
          <p:nvPicPr>
            <p:cNvPr id="8" name="object 8"/>
            <p:cNvPicPr/>
            <p:nvPr/>
          </p:nvPicPr>
          <p:blipFill>
            <a:blip r:embed="rId2" cstate="print"/>
            <a:stretch>
              <a:fillRect/>
            </a:stretch>
          </p:blipFill>
          <p:spPr>
            <a:xfrm>
              <a:off x="5812535" y="1377696"/>
              <a:ext cx="8119871" cy="5632704"/>
            </a:xfrm>
            <a:prstGeom prst="rect">
              <a:avLst/>
            </a:prstGeom>
          </p:spPr>
        </p:pic>
        <p:sp>
          <p:nvSpPr>
            <p:cNvPr id="9" name="object 9"/>
            <p:cNvSpPr/>
            <p:nvPr/>
          </p:nvSpPr>
          <p:spPr>
            <a:xfrm>
              <a:off x="6839711" y="2350008"/>
              <a:ext cx="7092950" cy="1649095"/>
            </a:xfrm>
            <a:custGeom>
              <a:avLst/>
              <a:gdLst/>
              <a:ahLst/>
              <a:cxnLst/>
              <a:rect l="l" t="t" r="r" b="b"/>
              <a:pathLst>
                <a:path w="7092950" h="1649095">
                  <a:moveTo>
                    <a:pt x="5077968" y="1360931"/>
                  </a:moveTo>
                  <a:lnTo>
                    <a:pt x="5087970" y="1320170"/>
                  </a:lnTo>
                  <a:lnTo>
                    <a:pt x="5117070" y="1281168"/>
                  </a:lnTo>
                  <a:lnTo>
                    <a:pt x="5163904" y="1244317"/>
                  </a:lnTo>
                  <a:lnTo>
                    <a:pt x="5227107" y="1210005"/>
                  </a:lnTo>
                  <a:lnTo>
                    <a:pt x="5264422" y="1193923"/>
                  </a:lnTo>
                  <a:lnTo>
                    <a:pt x="5305318" y="1178621"/>
                  </a:lnTo>
                  <a:lnTo>
                    <a:pt x="5349625" y="1164149"/>
                  </a:lnTo>
                  <a:lnTo>
                    <a:pt x="5397173" y="1150555"/>
                  </a:lnTo>
                  <a:lnTo>
                    <a:pt x="5447790" y="1137888"/>
                  </a:lnTo>
                  <a:lnTo>
                    <a:pt x="5501307" y="1126196"/>
                  </a:lnTo>
                  <a:lnTo>
                    <a:pt x="5557554" y="1115529"/>
                  </a:lnTo>
                  <a:lnTo>
                    <a:pt x="5616359" y="1105934"/>
                  </a:lnTo>
                  <a:lnTo>
                    <a:pt x="5677553" y="1097461"/>
                  </a:lnTo>
                  <a:lnTo>
                    <a:pt x="5740965" y="1090157"/>
                  </a:lnTo>
                  <a:lnTo>
                    <a:pt x="5806425" y="1084073"/>
                  </a:lnTo>
                  <a:lnTo>
                    <a:pt x="5873762" y="1079256"/>
                  </a:lnTo>
                  <a:lnTo>
                    <a:pt x="5942805" y="1075755"/>
                  </a:lnTo>
                  <a:lnTo>
                    <a:pt x="6013385" y="1073618"/>
                  </a:lnTo>
                  <a:lnTo>
                    <a:pt x="6085332" y="1072895"/>
                  </a:lnTo>
                  <a:lnTo>
                    <a:pt x="6157278" y="1073618"/>
                  </a:lnTo>
                  <a:lnTo>
                    <a:pt x="6227858" y="1075755"/>
                  </a:lnTo>
                  <a:lnTo>
                    <a:pt x="6296901" y="1079256"/>
                  </a:lnTo>
                  <a:lnTo>
                    <a:pt x="6364238" y="1084073"/>
                  </a:lnTo>
                  <a:lnTo>
                    <a:pt x="6429698" y="1090157"/>
                  </a:lnTo>
                  <a:lnTo>
                    <a:pt x="6493110" y="1097461"/>
                  </a:lnTo>
                  <a:lnTo>
                    <a:pt x="6554304" y="1105934"/>
                  </a:lnTo>
                  <a:lnTo>
                    <a:pt x="6613109" y="1115529"/>
                  </a:lnTo>
                  <a:lnTo>
                    <a:pt x="6669356" y="1126196"/>
                  </a:lnTo>
                  <a:lnTo>
                    <a:pt x="6722873" y="1137888"/>
                  </a:lnTo>
                  <a:lnTo>
                    <a:pt x="6773490" y="1150555"/>
                  </a:lnTo>
                  <a:lnTo>
                    <a:pt x="6821038" y="1164149"/>
                  </a:lnTo>
                  <a:lnTo>
                    <a:pt x="6865345" y="1178621"/>
                  </a:lnTo>
                  <a:lnTo>
                    <a:pt x="6906241" y="1193923"/>
                  </a:lnTo>
                  <a:lnTo>
                    <a:pt x="6943556" y="1210005"/>
                  </a:lnTo>
                  <a:lnTo>
                    <a:pt x="7006759" y="1244317"/>
                  </a:lnTo>
                  <a:lnTo>
                    <a:pt x="7053593" y="1281168"/>
                  </a:lnTo>
                  <a:lnTo>
                    <a:pt x="7082693" y="1320170"/>
                  </a:lnTo>
                  <a:lnTo>
                    <a:pt x="7092696" y="1360931"/>
                  </a:lnTo>
                  <a:lnTo>
                    <a:pt x="7090166" y="1381508"/>
                  </a:lnTo>
                  <a:lnTo>
                    <a:pt x="7070445" y="1421438"/>
                  </a:lnTo>
                  <a:lnTo>
                    <a:pt x="7032308" y="1459413"/>
                  </a:lnTo>
                  <a:lnTo>
                    <a:pt x="6977119" y="1495044"/>
                  </a:lnTo>
                  <a:lnTo>
                    <a:pt x="6906241" y="1527940"/>
                  </a:lnTo>
                  <a:lnTo>
                    <a:pt x="6865345" y="1543242"/>
                  </a:lnTo>
                  <a:lnTo>
                    <a:pt x="6821038" y="1557714"/>
                  </a:lnTo>
                  <a:lnTo>
                    <a:pt x="6773490" y="1571308"/>
                  </a:lnTo>
                  <a:lnTo>
                    <a:pt x="6722873" y="1583975"/>
                  </a:lnTo>
                  <a:lnTo>
                    <a:pt x="6669356" y="1595667"/>
                  </a:lnTo>
                  <a:lnTo>
                    <a:pt x="6613109" y="1606334"/>
                  </a:lnTo>
                  <a:lnTo>
                    <a:pt x="6554304" y="1615929"/>
                  </a:lnTo>
                  <a:lnTo>
                    <a:pt x="6493110" y="1624402"/>
                  </a:lnTo>
                  <a:lnTo>
                    <a:pt x="6429698" y="1631706"/>
                  </a:lnTo>
                  <a:lnTo>
                    <a:pt x="6364238" y="1637790"/>
                  </a:lnTo>
                  <a:lnTo>
                    <a:pt x="6296901" y="1642607"/>
                  </a:lnTo>
                  <a:lnTo>
                    <a:pt x="6227858" y="1646108"/>
                  </a:lnTo>
                  <a:lnTo>
                    <a:pt x="6157278" y="1648245"/>
                  </a:lnTo>
                  <a:lnTo>
                    <a:pt x="6085332" y="1648967"/>
                  </a:lnTo>
                  <a:lnTo>
                    <a:pt x="6013385" y="1648245"/>
                  </a:lnTo>
                  <a:lnTo>
                    <a:pt x="5942805" y="1646108"/>
                  </a:lnTo>
                  <a:lnTo>
                    <a:pt x="5873762" y="1642607"/>
                  </a:lnTo>
                  <a:lnTo>
                    <a:pt x="5806425" y="1637790"/>
                  </a:lnTo>
                  <a:lnTo>
                    <a:pt x="5740965" y="1631706"/>
                  </a:lnTo>
                  <a:lnTo>
                    <a:pt x="5677553" y="1624402"/>
                  </a:lnTo>
                  <a:lnTo>
                    <a:pt x="5616359" y="1615929"/>
                  </a:lnTo>
                  <a:lnTo>
                    <a:pt x="5557554" y="1606334"/>
                  </a:lnTo>
                  <a:lnTo>
                    <a:pt x="5501307" y="1595667"/>
                  </a:lnTo>
                  <a:lnTo>
                    <a:pt x="5447790" y="1583975"/>
                  </a:lnTo>
                  <a:lnTo>
                    <a:pt x="5397173" y="1571308"/>
                  </a:lnTo>
                  <a:lnTo>
                    <a:pt x="5349625" y="1557714"/>
                  </a:lnTo>
                  <a:lnTo>
                    <a:pt x="5305318" y="1543242"/>
                  </a:lnTo>
                  <a:lnTo>
                    <a:pt x="5264422" y="1527940"/>
                  </a:lnTo>
                  <a:lnTo>
                    <a:pt x="5227107" y="1511858"/>
                  </a:lnTo>
                  <a:lnTo>
                    <a:pt x="5163904" y="1477546"/>
                  </a:lnTo>
                  <a:lnTo>
                    <a:pt x="5117070" y="1440695"/>
                  </a:lnTo>
                  <a:lnTo>
                    <a:pt x="5087970" y="1401693"/>
                  </a:lnTo>
                  <a:lnTo>
                    <a:pt x="5077968" y="1360931"/>
                  </a:lnTo>
                  <a:close/>
                </a:path>
                <a:path w="7092950" h="1649095">
                  <a:moveTo>
                    <a:pt x="0" y="419100"/>
                  </a:moveTo>
                  <a:lnTo>
                    <a:pt x="6501" y="379867"/>
                  </a:lnTo>
                  <a:lnTo>
                    <a:pt x="25618" y="341657"/>
                  </a:lnTo>
                  <a:lnTo>
                    <a:pt x="56775" y="304629"/>
                  </a:lnTo>
                  <a:lnTo>
                    <a:pt x="99392" y="268945"/>
                  </a:lnTo>
                  <a:lnTo>
                    <a:pt x="152893" y="234764"/>
                  </a:lnTo>
                  <a:lnTo>
                    <a:pt x="216698" y="202249"/>
                  </a:lnTo>
                  <a:lnTo>
                    <a:pt x="252284" y="186666"/>
                  </a:lnTo>
                  <a:lnTo>
                    <a:pt x="290230" y="171559"/>
                  </a:lnTo>
                  <a:lnTo>
                    <a:pt x="330463" y="156949"/>
                  </a:lnTo>
                  <a:lnTo>
                    <a:pt x="372911" y="142856"/>
                  </a:lnTo>
                  <a:lnTo>
                    <a:pt x="417502" y="129300"/>
                  </a:lnTo>
                  <a:lnTo>
                    <a:pt x="464163" y="116300"/>
                  </a:lnTo>
                  <a:lnTo>
                    <a:pt x="512823" y="103878"/>
                  </a:lnTo>
                  <a:lnTo>
                    <a:pt x="563409" y="92053"/>
                  </a:lnTo>
                  <a:lnTo>
                    <a:pt x="615848" y="80845"/>
                  </a:lnTo>
                  <a:lnTo>
                    <a:pt x="670069" y="70274"/>
                  </a:lnTo>
                  <a:lnTo>
                    <a:pt x="725999" y="60361"/>
                  </a:lnTo>
                  <a:lnTo>
                    <a:pt x="783566" y="51125"/>
                  </a:lnTo>
                  <a:lnTo>
                    <a:pt x="842698" y="42587"/>
                  </a:lnTo>
                  <a:lnTo>
                    <a:pt x="903323" y="34767"/>
                  </a:lnTo>
                  <a:lnTo>
                    <a:pt x="965368" y="27684"/>
                  </a:lnTo>
                  <a:lnTo>
                    <a:pt x="1028760" y="21360"/>
                  </a:lnTo>
                  <a:lnTo>
                    <a:pt x="1093429" y="15813"/>
                  </a:lnTo>
                  <a:lnTo>
                    <a:pt x="1159301" y="11065"/>
                  </a:lnTo>
                  <a:lnTo>
                    <a:pt x="1226305" y="7135"/>
                  </a:lnTo>
                  <a:lnTo>
                    <a:pt x="1294368" y="4043"/>
                  </a:lnTo>
                  <a:lnTo>
                    <a:pt x="1363417" y="1810"/>
                  </a:lnTo>
                  <a:lnTo>
                    <a:pt x="1433381" y="456"/>
                  </a:lnTo>
                  <a:lnTo>
                    <a:pt x="1504188" y="0"/>
                  </a:lnTo>
                  <a:lnTo>
                    <a:pt x="1574994" y="456"/>
                  </a:lnTo>
                  <a:lnTo>
                    <a:pt x="1644958" y="1810"/>
                  </a:lnTo>
                  <a:lnTo>
                    <a:pt x="1714007" y="4043"/>
                  </a:lnTo>
                  <a:lnTo>
                    <a:pt x="1782070" y="7135"/>
                  </a:lnTo>
                  <a:lnTo>
                    <a:pt x="1849074" y="11065"/>
                  </a:lnTo>
                  <a:lnTo>
                    <a:pt x="1914946" y="15813"/>
                  </a:lnTo>
                  <a:lnTo>
                    <a:pt x="1979615" y="21360"/>
                  </a:lnTo>
                  <a:lnTo>
                    <a:pt x="2043007" y="27684"/>
                  </a:lnTo>
                  <a:lnTo>
                    <a:pt x="2105052" y="34767"/>
                  </a:lnTo>
                  <a:lnTo>
                    <a:pt x="2165677" y="42587"/>
                  </a:lnTo>
                  <a:lnTo>
                    <a:pt x="2224809" y="51125"/>
                  </a:lnTo>
                  <a:lnTo>
                    <a:pt x="2282376" y="60361"/>
                  </a:lnTo>
                  <a:lnTo>
                    <a:pt x="2338306" y="70274"/>
                  </a:lnTo>
                  <a:lnTo>
                    <a:pt x="2392527" y="80845"/>
                  </a:lnTo>
                  <a:lnTo>
                    <a:pt x="2444966" y="92053"/>
                  </a:lnTo>
                  <a:lnTo>
                    <a:pt x="2495552" y="103878"/>
                  </a:lnTo>
                  <a:lnTo>
                    <a:pt x="2544212" y="116300"/>
                  </a:lnTo>
                  <a:lnTo>
                    <a:pt x="2590873" y="129300"/>
                  </a:lnTo>
                  <a:lnTo>
                    <a:pt x="2635464" y="142856"/>
                  </a:lnTo>
                  <a:lnTo>
                    <a:pt x="2677912" y="156949"/>
                  </a:lnTo>
                  <a:lnTo>
                    <a:pt x="2718145" y="171559"/>
                  </a:lnTo>
                  <a:lnTo>
                    <a:pt x="2756091" y="186666"/>
                  </a:lnTo>
                  <a:lnTo>
                    <a:pt x="2791677" y="202249"/>
                  </a:lnTo>
                  <a:lnTo>
                    <a:pt x="2855482" y="234764"/>
                  </a:lnTo>
                  <a:lnTo>
                    <a:pt x="2908983" y="268945"/>
                  </a:lnTo>
                  <a:lnTo>
                    <a:pt x="2951600" y="304629"/>
                  </a:lnTo>
                  <a:lnTo>
                    <a:pt x="2982757" y="341657"/>
                  </a:lnTo>
                  <a:lnTo>
                    <a:pt x="3001874" y="379867"/>
                  </a:lnTo>
                  <a:lnTo>
                    <a:pt x="3008376" y="419100"/>
                  </a:lnTo>
                  <a:lnTo>
                    <a:pt x="3006738" y="438833"/>
                  </a:lnTo>
                  <a:lnTo>
                    <a:pt x="2993857" y="477575"/>
                  </a:lnTo>
                  <a:lnTo>
                    <a:pt x="2968647" y="515214"/>
                  </a:lnTo>
                  <a:lnTo>
                    <a:pt x="2931688" y="551590"/>
                  </a:lnTo>
                  <a:lnTo>
                    <a:pt x="2883557" y="586543"/>
                  </a:lnTo>
                  <a:lnTo>
                    <a:pt x="2824832" y="619911"/>
                  </a:lnTo>
                  <a:lnTo>
                    <a:pt x="2756091" y="651533"/>
                  </a:lnTo>
                  <a:lnTo>
                    <a:pt x="2718145" y="666640"/>
                  </a:lnTo>
                  <a:lnTo>
                    <a:pt x="2677912" y="681250"/>
                  </a:lnTo>
                  <a:lnTo>
                    <a:pt x="2635464" y="695343"/>
                  </a:lnTo>
                  <a:lnTo>
                    <a:pt x="2590873" y="708899"/>
                  </a:lnTo>
                  <a:lnTo>
                    <a:pt x="2544212" y="721899"/>
                  </a:lnTo>
                  <a:lnTo>
                    <a:pt x="2495552" y="734321"/>
                  </a:lnTo>
                  <a:lnTo>
                    <a:pt x="2444966" y="746146"/>
                  </a:lnTo>
                  <a:lnTo>
                    <a:pt x="2392527" y="757354"/>
                  </a:lnTo>
                  <a:lnTo>
                    <a:pt x="2338306" y="767925"/>
                  </a:lnTo>
                  <a:lnTo>
                    <a:pt x="2282376" y="777838"/>
                  </a:lnTo>
                  <a:lnTo>
                    <a:pt x="2224809" y="787074"/>
                  </a:lnTo>
                  <a:lnTo>
                    <a:pt x="2165677" y="795612"/>
                  </a:lnTo>
                  <a:lnTo>
                    <a:pt x="2105052" y="803432"/>
                  </a:lnTo>
                  <a:lnTo>
                    <a:pt x="2043007" y="810515"/>
                  </a:lnTo>
                  <a:lnTo>
                    <a:pt x="1979615" y="816839"/>
                  </a:lnTo>
                  <a:lnTo>
                    <a:pt x="1914946" y="822386"/>
                  </a:lnTo>
                  <a:lnTo>
                    <a:pt x="1849074" y="827134"/>
                  </a:lnTo>
                  <a:lnTo>
                    <a:pt x="1782070" y="831064"/>
                  </a:lnTo>
                  <a:lnTo>
                    <a:pt x="1714007" y="834156"/>
                  </a:lnTo>
                  <a:lnTo>
                    <a:pt x="1644958" y="836389"/>
                  </a:lnTo>
                  <a:lnTo>
                    <a:pt x="1574994" y="837743"/>
                  </a:lnTo>
                  <a:lnTo>
                    <a:pt x="1504188" y="838200"/>
                  </a:lnTo>
                  <a:lnTo>
                    <a:pt x="1433381" y="837743"/>
                  </a:lnTo>
                  <a:lnTo>
                    <a:pt x="1363417" y="836389"/>
                  </a:lnTo>
                  <a:lnTo>
                    <a:pt x="1294368" y="834156"/>
                  </a:lnTo>
                  <a:lnTo>
                    <a:pt x="1226305" y="831064"/>
                  </a:lnTo>
                  <a:lnTo>
                    <a:pt x="1159301" y="827134"/>
                  </a:lnTo>
                  <a:lnTo>
                    <a:pt x="1093429" y="822386"/>
                  </a:lnTo>
                  <a:lnTo>
                    <a:pt x="1028760" y="816839"/>
                  </a:lnTo>
                  <a:lnTo>
                    <a:pt x="965368" y="810515"/>
                  </a:lnTo>
                  <a:lnTo>
                    <a:pt x="903323" y="803432"/>
                  </a:lnTo>
                  <a:lnTo>
                    <a:pt x="842698" y="795612"/>
                  </a:lnTo>
                  <a:lnTo>
                    <a:pt x="783566" y="787074"/>
                  </a:lnTo>
                  <a:lnTo>
                    <a:pt x="725999" y="777838"/>
                  </a:lnTo>
                  <a:lnTo>
                    <a:pt x="670069" y="767925"/>
                  </a:lnTo>
                  <a:lnTo>
                    <a:pt x="615848" y="757354"/>
                  </a:lnTo>
                  <a:lnTo>
                    <a:pt x="563409" y="746146"/>
                  </a:lnTo>
                  <a:lnTo>
                    <a:pt x="512823" y="734321"/>
                  </a:lnTo>
                  <a:lnTo>
                    <a:pt x="464163" y="721899"/>
                  </a:lnTo>
                  <a:lnTo>
                    <a:pt x="417502" y="708899"/>
                  </a:lnTo>
                  <a:lnTo>
                    <a:pt x="372911" y="695343"/>
                  </a:lnTo>
                  <a:lnTo>
                    <a:pt x="330463" y="681250"/>
                  </a:lnTo>
                  <a:lnTo>
                    <a:pt x="290230" y="666640"/>
                  </a:lnTo>
                  <a:lnTo>
                    <a:pt x="252284" y="651533"/>
                  </a:lnTo>
                  <a:lnTo>
                    <a:pt x="216698" y="635950"/>
                  </a:lnTo>
                  <a:lnTo>
                    <a:pt x="152893" y="603435"/>
                  </a:lnTo>
                  <a:lnTo>
                    <a:pt x="99392" y="569254"/>
                  </a:lnTo>
                  <a:lnTo>
                    <a:pt x="56775" y="533570"/>
                  </a:lnTo>
                  <a:lnTo>
                    <a:pt x="25618" y="496542"/>
                  </a:lnTo>
                  <a:lnTo>
                    <a:pt x="6501" y="458332"/>
                  </a:lnTo>
                  <a:lnTo>
                    <a:pt x="0" y="419100"/>
                  </a:lnTo>
                  <a:close/>
                </a:path>
              </a:pathLst>
            </a:custGeom>
            <a:ln w="12192">
              <a:solidFill>
                <a:srgbClr val="FF0000"/>
              </a:solidFill>
            </a:ln>
          </p:spPr>
          <p:txBody>
            <a:bodyPr wrap="square" lIns="0" tIns="0" rIns="0" bIns="0" rtlCol="0"/>
            <a:lstStyle/>
            <a:p>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4568" y="246888"/>
            <a:ext cx="13365480" cy="554990"/>
          </a:xfrm>
          <a:prstGeom prst="rect">
            <a:avLst/>
          </a:prstGeom>
          <a:solidFill>
            <a:srgbClr val="7E5F00"/>
          </a:solidFill>
        </p:spPr>
        <p:txBody>
          <a:bodyPr vert="horz" wrap="square" lIns="0" tIns="48260" rIns="0" bIns="0" rtlCol="0">
            <a:spAutoFit/>
          </a:bodyPr>
          <a:lstStyle/>
          <a:p>
            <a:pPr algn="ctr">
              <a:lnSpc>
                <a:spcPct val="100000"/>
              </a:lnSpc>
              <a:spcBef>
                <a:spcPts val="380"/>
              </a:spcBef>
            </a:pPr>
            <a:r>
              <a:rPr sz="2900" spc="70" dirty="0">
                <a:solidFill>
                  <a:srgbClr val="FFFFFF"/>
                </a:solidFill>
              </a:rPr>
              <a:t>HOW</a:t>
            </a:r>
            <a:r>
              <a:rPr sz="2900" spc="-145" dirty="0">
                <a:solidFill>
                  <a:srgbClr val="FFFFFF"/>
                </a:solidFill>
              </a:rPr>
              <a:t> </a:t>
            </a:r>
            <a:r>
              <a:rPr sz="2900" spc="35" dirty="0">
                <a:solidFill>
                  <a:srgbClr val="FFFFFF"/>
                </a:solidFill>
              </a:rPr>
              <a:t>TO</a:t>
            </a:r>
            <a:r>
              <a:rPr sz="2900" spc="-125" dirty="0">
                <a:solidFill>
                  <a:srgbClr val="FFFFFF"/>
                </a:solidFill>
              </a:rPr>
              <a:t> </a:t>
            </a:r>
            <a:r>
              <a:rPr sz="2900" spc="55" dirty="0">
                <a:solidFill>
                  <a:srgbClr val="FFFFFF"/>
                </a:solidFill>
              </a:rPr>
              <a:t>USE</a:t>
            </a:r>
            <a:r>
              <a:rPr sz="2900" spc="-165" dirty="0">
                <a:solidFill>
                  <a:srgbClr val="FFFFFF"/>
                </a:solidFill>
              </a:rPr>
              <a:t> </a:t>
            </a:r>
            <a:r>
              <a:rPr sz="2900" spc="45" dirty="0">
                <a:solidFill>
                  <a:srgbClr val="FFFFFF"/>
                </a:solidFill>
              </a:rPr>
              <a:t>BIS</a:t>
            </a:r>
            <a:r>
              <a:rPr sz="2900" spc="-145" dirty="0">
                <a:solidFill>
                  <a:srgbClr val="FFFFFF"/>
                </a:solidFill>
              </a:rPr>
              <a:t> </a:t>
            </a:r>
            <a:r>
              <a:rPr sz="2900" spc="20" dirty="0">
                <a:solidFill>
                  <a:srgbClr val="FFFFFF"/>
                </a:solidFill>
              </a:rPr>
              <a:t>CARE</a:t>
            </a:r>
            <a:r>
              <a:rPr sz="2900" spc="-170" dirty="0">
                <a:solidFill>
                  <a:srgbClr val="FFFFFF"/>
                </a:solidFill>
              </a:rPr>
              <a:t> </a:t>
            </a:r>
            <a:r>
              <a:rPr sz="2900" spc="10" dirty="0">
                <a:solidFill>
                  <a:srgbClr val="FFFFFF"/>
                </a:solidFill>
              </a:rPr>
              <a:t>APP</a:t>
            </a:r>
            <a:endParaRPr sz="2900"/>
          </a:p>
        </p:txBody>
      </p:sp>
      <p:grpSp>
        <p:nvGrpSpPr>
          <p:cNvPr id="3" name="object 3"/>
          <p:cNvGrpSpPr/>
          <p:nvPr/>
        </p:nvGrpSpPr>
        <p:grpSpPr>
          <a:xfrm>
            <a:off x="624840" y="158495"/>
            <a:ext cx="13588365" cy="7522845"/>
            <a:chOff x="624840" y="158495"/>
            <a:chExt cx="13588365" cy="7522845"/>
          </a:xfrm>
        </p:grpSpPr>
        <p:sp>
          <p:nvSpPr>
            <p:cNvPr id="4" name="object 4"/>
            <p:cNvSpPr/>
            <p:nvPr/>
          </p:nvSpPr>
          <p:spPr>
            <a:xfrm>
              <a:off x="632460" y="166115"/>
              <a:ext cx="13573125" cy="7507605"/>
            </a:xfrm>
            <a:custGeom>
              <a:avLst/>
              <a:gdLst/>
              <a:ahLst/>
              <a:cxnLst/>
              <a:rect l="l" t="t" r="r" b="b"/>
              <a:pathLst>
                <a:path w="13573125" h="7507605">
                  <a:moveTo>
                    <a:pt x="0" y="7507224"/>
                  </a:moveTo>
                  <a:lnTo>
                    <a:pt x="13572744" y="7507224"/>
                  </a:lnTo>
                  <a:lnTo>
                    <a:pt x="13572744" y="0"/>
                  </a:lnTo>
                  <a:lnTo>
                    <a:pt x="0" y="0"/>
                  </a:lnTo>
                  <a:lnTo>
                    <a:pt x="0" y="7507224"/>
                  </a:lnTo>
                  <a:close/>
                </a:path>
              </a:pathLst>
            </a:custGeom>
            <a:ln w="15239">
              <a:solidFill>
                <a:srgbClr val="000000"/>
              </a:solidFill>
            </a:ln>
          </p:spPr>
          <p:txBody>
            <a:bodyPr wrap="square" lIns="0" tIns="0" rIns="0" bIns="0" rtlCol="0"/>
            <a:lstStyle/>
            <a:p>
              <a:endParaRPr/>
            </a:p>
          </p:txBody>
        </p:sp>
        <p:sp>
          <p:nvSpPr>
            <p:cNvPr id="5" name="object 5"/>
            <p:cNvSpPr/>
            <p:nvPr/>
          </p:nvSpPr>
          <p:spPr>
            <a:xfrm>
              <a:off x="1630679" y="880872"/>
              <a:ext cx="11571605" cy="0"/>
            </a:xfrm>
            <a:custGeom>
              <a:avLst/>
              <a:gdLst/>
              <a:ahLst/>
              <a:cxnLst/>
              <a:rect l="l" t="t" r="r" b="b"/>
              <a:pathLst>
                <a:path w="11571605">
                  <a:moveTo>
                    <a:pt x="0" y="0"/>
                  </a:moveTo>
                  <a:lnTo>
                    <a:pt x="11571351" y="0"/>
                  </a:lnTo>
                </a:path>
              </a:pathLst>
            </a:custGeom>
            <a:ln w="24384">
              <a:solidFill>
                <a:srgbClr val="385622"/>
              </a:solidFill>
            </a:ln>
          </p:spPr>
          <p:txBody>
            <a:bodyPr wrap="square" lIns="0" tIns="0" rIns="0" bIns="0" rtlCol="0"/>
            <a:lstStyle/>
            <a:p>
              <a:endParaRPr/>
            </a:p>
          </p:txBody>
        </p:sp>
      </p:grpSp>
      <p:sp>
        <p:nvSpPr>
          <p:cNvPr id="6" name="object 6"/>
          <p:cNvSpPr txBox="1"/>
          <p:nvPr/>
        </p:nvSpPr>
        <p:spPr>
          <a:xfrm>
            <a:off x="557580" y="7644485"/>
            <a:ext cx="109220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25-07-2024</a:t>
            </a:r>
            <a:endParaRPr sz="1800">
              <a:latin typeface="Calibri"/>
              <a:cs typeface="Calibri"/>
            </a:endParaRPr>
          </a:p>
        </p:txBody>
      </p:sp>
      <p:grpSp>
        <p:nvGrpSpPr>
          <p:cNvPr id="7" name="object 7"/>
          <p:cNvGrpSpPr/>
          <p:nvPr/>
        </p:nvGrpSpPr>
        <p:grpSpPr>
          <a:xfrm>
            <a:off x="1155191" y="938783"/>
            <a:ext cx="12494260" cy="6751320"/>
            <a:chOff x="1155191" y="938783"/>
            <a:chExt cx="12494260" cy="6751320"/>
          </a:xfrm>
        </p:grpSpPr>
        <p:pic>
          <p:nvPicPr>
            <p:cNvPr id="8" name="object 8"/>
            <p:cNvPicPr/>
            <p:nvPr/>
          </p:nvPicPr>
          <p:blipFill>
            <a:blip r:embed="rId2" cstate="print"/>
            <a:stretch>
              <a:fillRect/>
            </a:stretch>
          </p:blipFill>
          <p:spPr>
            <a:xfrm>
              <a:off x="1155191" y="963167"/>
              <a:ext cx="3703320" cy="6117335"/>
            </a:xfrm>
            <a:prstGeom prst="rect">
              <a:avLst/>
            </a:prstGeom>
          </p:spPr>
        </p:pic>
        <p:pic>
          <p:nvPicPr>
            <p:cNvPr id="9" name="object 9"/>
            <p:cNvPicPr/>
            <p:nvPr/>
          </p:nvPicPr>
          <p:blipFill>
            <a:blip r:embed="rId3" cstate="print"/>
            <a:stretch>
              <a:fillRect/>
            </a:stretch>
          </p:blipFill>
          <p:spPr>
            <a:xfrm>
              <a:off x="5480303" y="938783"/>
              <a:ext cx="8168640" cy="6751320"/>
            </a:xfrm>
            <a:prstGeom prst="rect">
              <a:avLst/>
            </a:prstGeom>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92936" y="3971544"/>
            <a:ext cx="1188720" cy="966469"/>
            <a:chOff x="1392936" y="3971544"/>
            <a:chExt cx="1188720" cy="966469"/>
          </a:xfrm>
        </p:grpSpPr>
        <p:sp>
          <p:nvSpPr>
            <p:cNvPr id="3" name="object 3"/>
            <p:cNvSpPr/>
            <p:nvPr/>
          </p:nvSpPr>
          <p:spPr>
            <a:xfrm>
              <a:off x="1399032" y="3977640"/>
              <a:ext cx="1176655" cy="954405"/>
            </a:xfrm>
            <a:custGeom>
              <a:avLst/>
              <a:gdLst/>
              <a:ahLst/>
              <a:cxnLst/>
              <a:rect l="l" t="t" r="r" b="b"/>
              <a:pathLst>
                <a:path w="1176655" h="954404">
                  <a:moveTo>
                    <a:pt x="588263" y="0"/>
                  </a:moveTo>
                  <a:lnTo>
                    <a:pt x="534723" y="1949"/>
                  </a:lnTo>
                  <a:lnTo>
                    <a:pt x="482528" y="7686"/>
                  </a:lnTo>
                  <a:lnTo>
                    <a:pt x="431888" y="17042"/>
                  </a:lnTo>
                  <a:lnTo>
                    <a:pt x="383009" y="29848"/>
                  </a:lnTo>
                  <a:lnTo>
                    <a:pt x="336099" y="45936"/>
                  </a:lnTo>
                  <a:lnTo>
                    <a:pt x="291366" y="65136"/>
                  </a:lnTo>
                  <a:lnTo>
                    <a:pt x="249018" y="87282"/>
                  </a:lnTo>
                  <a:lnTo>
                    <a:pt x="209262" y="112203"/>
                  </a:lnTo>
                  <a:lnTo>
                    <a:pt x="172307" y="139731"/>
                  </a:lnTo>
                  <a:lnTo>
                    <a:pt x="138359" y="169699"/>
                  </a:lnTo>
                  <a:lnTo>
                    <a:pt x="107628" y="201936"/>
                  </a:lnTo>
                  <a:lnTo>
                    <a:pt x="80320" y="236276"/>
                  </a:lnTo>
                  <a:lnTo>
                    <a:pt x="56643" y="272549"/>
                  </a:lnTo>
                  <a:lnTo>
                    <a:pt x="36805" y="310586"/>
                  </a:lnTo>
                  <a:lnTo>
                    <a:pt x="21014" y="350220"/>
                  </a:lnTo>
                  <a:lnTo>
                    <a:pt x="9478" y="391281"/>
                  </a:lnTo>
                  <a:lnTo>
                    <a:pt x="2404" y="433601"/>
                  </a:lnTo>
                  <a:lnTo>
                    <a:pt x="0" y="477012"/>
                  </a:lnTo>
                  <a:lnTo>
                    <a:pt x="2404" y="520422"/>
                  </a:lnTo>
                  <a:lnTo>
                    <a:pt x="9478" y="562742"/>
                  </a:lnTo>
                  <a:lnTo>
                    <a:pt x="21014" y="603803"/>
                  </a:lnTo>
                  <a:lnTo>
                    <a:pt x="36805" y="643437"/>
                  </a:lnTo>
                  <a:lnTo>
                    <a:pt x="56643" y="681474"/>
                  </a:lnTo>
                  <a:lnTo>
                    <a:pt x="80320" y="717747"/>
                  </a:lnTo>
                  <a:lnTo>
                    <a:pt x="107628" y="752087"/>
                  </a:lnTo>
                  <a:lnTo>
                    <a:pt x="138359" y="784324"/>
                  </a:lnTo>
                  <a:lnTo>
                    <a:pt x="172307" y="814292"/>
                  </a:lnTo>
                  <a:lnTo>
                    <a:pt x="209262" y="841820"/>
                  </a:lnTo>
                  <a:lnTo>
                    <a:pt x="249018" y="866741"/>
                  </a:lnTo>
                  <a:lnTo>
                    <a:pt x="291366" y="888887"/>
                  </a:lnTo>
                  <a:lnTo>
                    <a:pt x="336099" y="908087"/>
                  </a:lnTo>
                  <a:lnTo>
                    <a:pt x="383009" y="924175"/>
                  </a:lnTo>
                  <a:lnTo>
                    <a:pt x="431888" y="936981"/>
                  </a:lnTo>
                  <a:lnTo>
                    <a:pt x="482528" y="946337"/>
                  </a:lnTo>
                  <a:lnTo>
                    <a:pt x="534723" y="952074"/>
                  </a:lnTo>
                  <a:lnTo>
                    <a:pt x="588263" y="954024"/>
                  </a:lnTo>
                  <a:lnTo>
                    <a:pt x="641804" y="952074"/>
                  </a:lnTo>
                  <a:lnTo>
                    <a:pt x="693999" y="946337"/>
                  </a:lnTo>
                  <a:lnTo>
                    <a:pt x="744639" y="936981"/>
                  </a:lnTo>
                  <a:lnTo>
                    <a:pt x="793518" y="924175"/>
                  </a:lnTo>
                  <a:lnTo>
                    <a:pt x="840428" y="908087"/>
                  </a:lnTo>
                  <a:lnTo>
                    <a:pt x="885161" y="888887"/>
                  </a:lnTo>
                  <a:lnTo>
                    <a:pt x="927509" y="866741"/>
                  </a:lnTo>
                  <a:lnTo>
                    <a:pt x="967265" y="841820"/>
                  </a:lnTo>
                  <a:lnTo>
                    <a:pt x="1004220" y="814292"/>
                  </a:lnTo>
                  <a:lnTo>
                    <a:pt x="1038168" y="784324"/>
                  </a:lnTo>
                  <a:lnTo>
                    <a:pt x="1068899" y="752087"/>
                  </a:lnTo>
                  <a:lnTo>
                    <a:pt x="1096207" y="717747"/>
                  </a:lnTo>
                  <a:lnTo>
                    <a:pt x="1119884" y="681474"/>
                  </a:lnTo>
                  <a:lnTo>
                    <a:pt x="1139722" y="643437"/>
                  </a:lnTo>
                  <a:lnTo>
                    <a:pt x="1155513" y="603803"/>
                  </a:lnTo>
                  <a:lnTo>
                    <a:pt x="1167049" y="562742"/>
                  </a:lnTo>
                  <a:lnTo>
                    <a:pt x="1174123" y="520422"/>
                  </a:lnTo>
                  <a:lnTo>
                    <a:pt x="1176528" y="477012"/>
                  </a:lnTo>
                  <a:lnTo>
                    <a:pt x="1174123" y="433601"/>
                  </a:lnTo>
                  <a:lnTo>
                    <a:pt x="1167049" y="391281"/>
                  </a:lnTo>
                  <a:lnTo>
                    <a:pt x="1155513" y="350220"/>
                  </a:lnTo>
                  <a:lnTo>
                    <a:pt x="1139722" y="310586"/>
                  </a:lnTo>
                  <a:lnTo>
                    <a:pt x="1119884" y="272549"/>
                  </a:lnTo>
                  <a:lnTo>
                    <a:pt x="1096207" y="236276"/>
                  </a:lnTo>
                  <a:lnTo>
                    <a:pt x="1068899" y="201936"/>
                  </a:lnTo>
                  <a:lnTo>
                    <a:pt x="1038168" y="169699"/>
                  </a:lnTo>
                  <a:lnTo>
                    <a:pt x="1004220" y="139731"/>
                  </a:lnTo>
                  <a:lnTo>
                    <a:pt x="967265" y="112203"/>
                  </a:lnTo>
                  <a:lnTo>
                    <a:pt x="927509" y="87282"/>
                  </a:lnTo>
                  <a:lnTo>
                    <a:pt x="885161" y="65136"/>
                  </a:lnTo>
                  <a:lnTo>
                    <a:pt x="840428" y="45936"/>
                  </a:lnTo>
                  <a:lnTo>
                    <a:pt x="793518" y="29848"/>
                  </a:lnTo>
                  <a:lnTo>
                    <a:pt x="744639" y="17042"/>
                  </a:lnTo>
                  <a:lnTo>
                    <a:pt x="693999" y="7686"/>
                  </a:lnTo>
                  <a:lnTo>
                    <a:pt x="641804" y="1949"/>
                  </a:lnTo>
                  <a:lnTo>
                    <a:pt x="588263" y="0"/>
                  </a:lnTo>
                  <a:close/>
                </a:path>
              </a:pathLst>
            </a:custGeom>
            <a:solidFill>
              <a:srgbClr val="4471C4"/>
            </a:solidFill>
          </p:spPr>
          <p:txBody>
            <a:bodyPr wrap="square" lIns="0" tIns="0" rIns="0" bIns="0" rtlCol="0"/>
            <a:lstStyle/>
            <a:p>
              <a:endParaRPr/>
            </a:p>
          </p:txBody>
        </p:sp>
        <p:sp>
          <p:nvSpPr>
            <p:cNvPr id="4" name="object 4"/>
            <p:cNvSpPr/>
            <p:nvPr/>
          </p:nvSpPr>
          <p:spPr>
            <a:xfrm>
              <a:off x="1399032" y="3977640"/>
              <a:ext cx="1176655" cy="954405"/>
            </a:xfrm>
            <a:custGeom>
              <a:avLst/>
              <a:gdLst/>
              <a:ahLst/>
              <a:cxnLst/>
              <a:rect l="l" t="t" r="r" b="b"/>
              <a:pathLst>
                <a:path w="1176655" h="954404">
                  <a:moveTo>
                    <a:pt x="0" y="477012"/>
                  </a:moveTo>
                  <a:lnTo>
                    <a:pt x="2404" y="433601"/>
                  </a:lnTo>
                  <a:lnTo>
                    <a:pt x="9478" y="391281"/>
                  </a:lnTo>
                  <a:lnTo>
                    <a:pt x="21014" y="350220"/>
                  </a:lnTo>
                  <a:lnTo>
                    <a:pt x="36805" y="310586"/>
                  </a:lnTo>
                  <a:lnTo>
                    <a:pt x="56643" y="272549"/>
                  </a:lnTo>
                  <a:lnTo>
                    <a:pt x="80320" y="236276"/>
                  </a:lnTo>
                  <a:lnTo>
                    <a:pt x="107628" y="201936"/>
                  </a:lnTo>
                  <a:lnTo>
                    <a:pt x="138359" y="169699"/>
                  </a:lnTo>
                  <a:lnTo>
                    <a:pt x="172307" y="139731"/>
                  </a:lnTo>
                  <a:lnTo>
                    <a:pt x="209262" y="112203"/>
                  </a:lnTo>
                  <a:lnTo>
                    <a:pt x="249018" y="87282"/>
                  </a:lnTo>
                  <a:lnTo>
                    <a:pt x="291366" y="65136"/>
                  </a:lnTo>
                  <a:lnTo>
                    <a:pt x="336099" y="45936"/>
                  </a:lnTo>
                  <a:lnTo>
                    <a:pt x="383009" y="29848"/>
                  </a:lnTo>
                  <a:lnTo>
                    <a:pt x="431888" y="17042"/>
                  </a:lnTo>
                  <a:lnTo>
                    <a:pt x="482528" y="7686"/>
                  </a:lnTo>
                  <a:lnTo>
                    <a:pt x="534723" y="1949"/>
                  </a:lnTo>
                  <a:lnTo>
                    <a:pt x="588263" y="0"/>
                  </a:lnTo>
                  <a:lnTo>
                    <a:pt x="641804" y="1949"/>
                  </a:lnTo>
                  <a:lnTo>
                    <a:pt x="693999" y="7686"/>
                  </a:lnTo>
                  <a:lnTo>
                    <a:pt x="744639" y="17042"/>
                  </a:lnTo>
                  <a:lnTo>
                    <a:pt x="793518" y="29848"/>
                  </a:lnTo>
                  <a:lnTo>
                    <a:pt x="840428" y="45936"/>
                  </a:lnTo>
                  <a:lnTo>
                    <a:pt x="885161" y="65136"/>
                  </a:lnTo>
                  <a:lnTo>
                    <a:pt x="927509" y="87282"/>
                  </a:lnTo>
                  <a:lnTo>
                    <a:pt x="967265" y="112203"/>
                  </a:lnTo>
                  <a:lnTo>
                    <a:pt x="1004220" y="139731"/>
                  </a:lnTo>
                  <a:lnTo>
                    <a:pt x="1038168" y="169699"/>
                  </a:lnTo>
                  <a:lnTo>
                    <a:pt x="1068899" y="201936"/>
                  </a:lnTo>
                  <a:lnTo>
                    <a:pt x="1096207" y="236276"/>
                  </a:lnTo>
                  <a:lnTo>
                    <a:pt x="1119884" y="272549"/>
                  </a:lnTo>
                  <a:lnTo>
                    <a:pt x="1139722" y="310586"/>
                  </a:lnTo>
                  <a:lnTo>
                    <a:pt x="1155513" y="350220"/>
                  </a:lnTo>
                  <a:lnTo>
                    <a:pt x="1167049" y="391281"/>
                  </a:lnTo>
                  <a:lnTo>
                    <a:pt x="1174123" y="433601"/>
                  </a:lnTo>
                  <a:lnTo>
                    <a:pt x="1176528" y="477012"/>
                  </a:lnTo>
                  <a:lnTo>
                    <a:pt x="1174123" y="520422"/>
                  </a:lnTo>
                  <a:lnTo>
                    <a:pt x="1167049" y="562742"/>
                  </a:lnTo>
                  <a:lnTo>
                    <a:pt x="1155513" y="603803"/>
                  </a:lnTo>
                  <a:lnTo>
                    <a:pt x="1139722" y="643437"/>
                  </a:lnTo>
                  <a:lnTo>
                    <a:pt x="1119884" y="681474"/>
                  </a:lnTo>
                  <a:lnTo>
                    <a:pt x="1096207" y="717747"/>
                  </a:lnTo>
                  <a:lnTo>
                    <a:pt x="1068899" y="752087"/>
                  </a:lnTo>
                  <a:lnTo>
                    <a:pt x="1038168" y="784324"/>
                  </a:lnTo>
                  <a:lnTo>
                    <a:pt x="1004220" y="814292"/>
                  </a:lnTo>
                  <a:lnTo>
                    <a:pt x="967265" y="841820"/>
                  </a:lnTo>
                  <a:lnTo>
                    <a:pt x="927509" y="866741"/>
                  </a:lnTo>
                  <a:lnTo>
                    <a:pt x="885161" y="888887"/>
                  </a:lnTo>
                  <a:lnTo>
                    <a:pt x="840428" y="908087"/>
                  </a:lnTo>
                  <a:lnTo>
                    <a:pt x="793518" y="924175"/>
                  </a:lnTo>
                  <a:lnTo>
                    <a:pt x="744639" y="936981"/>
                  </a:lnTo>
                  <a:lnTo>
                    <a:pt x="693999" y="946337"/>
                  </a:lnTo>
                  <a:lnTo>
                    <a:pt x="641804" y="952074"/>
                  </a:lnTo>
                  <a:lnTo>
                    <a:pt x="588263" y="954024"/>
                  </a:lnTo>
                  <a:lnTo>
                    <a:pt x="534723" y="952074"/>
                  </a:lnTo>
                  <a:lnTo>
                    <a:pt x="482528" y="946337"/>
                  </a:lnTo>
                  <a:lnTo>
                    <a:pt x="431888" y="936981"/>
                  </a:lnTo>
                  <a:lnTo>
                    <a:pt x="383009" y="924175"/>
                  </a:lnTo>
                  <a:lnTo>
                    <a:pt x="336099" y="908087"/>
                  </a:lnTo>
                  <a:lnTo>
                    <a:pt x="291366" y="888887"/>
                  </a:lnTo>
                  <a:lnTo>
                    <a:pt x="249018" y="866741"/>
                  </a:lnTo>
                  <a:lnTo>
                    <a:pt x="209262" y="841820"/>
                  </a:lnTo>
                  <a:lnTo>
                    <a:pt x="172307" y="814292"/>
                  </a:lnTo>
                  <a:lnTo>
                    <a:pt x="138359" y="784324"/>
                  </a:lnTo>
                  <a:lnTo>
                    <a:pt x="107628" y="752087"/>
                  </a:lnTo>
                  <a:lnTo>
                    <a:pt x="80320" y="717747"/>
                  </a:lnTo>
                  <a:lnTo>
                    <a:pt x="56643" y="681474"/>
                  </a:lnTo>
                  <a:lnTo>
                    <a:pt x="36805" y="643437"/>
                  </a:lnTo>
                  <a:lnTo>
                    <a:pt x="21014" y="603803"/>
                  </a:lnTo>
                  <a:lnTo>
                    <a:pt x="9478" y="562742"/>
                  </a:lnTo>
                  <a:lnTo>
                    <a:pt x="2404" y="520422"/>
                  </a:lnTo>
                  <a:lnTo>
                    <a:pt x="0" y="477012"/>
                  </a:lnTo>
                  <a:close/>
                </a:path>
              </a:pathLst>
            </a:custGeom>
            <a:ln w="12192">
              <a:solidFill>
                <a:srgbClr val="172C51"/>
              </a:solidFill>
            </a:ln>
          </p:spPr>
          <p:txBody>
            <a:bodyPr wrap="square" lIns="0" tIns="0" rIns="0" bIns="0" rtlCol="0"/>
            <a:lstStyle/>
            <a:p>
              <a:endParaRPr/>
            </a:p>
          </p:txBody>
        </p:sp>
      </p:grpSp>
      <p:pic>
        <p:nvPicPr>
          <p:cNvPr id="5" name="object 5"/>
          <p:cNvPicPr/>
          <p:nvPr/>
        </p:nvPicPr>
        <p:blipFill>
          <a:blip r:embed="rId2" cstate="print"/>
          <a:stretch>
            <a:fillRect/>
          </a:stretch>
        </p:blipFill>
        <p:spPr>
          <a:xfrm>
            <a:off x="6896227" y="762000"/>
            <a:ext cx="3447415" cy="6751320"/>
          </a:xfrm>
          <a:prstGeom prst="rect">
            <a:avLst/>
          </a:prstGeom>
        </p:spPr>
      </p:pic>
      <p:sp>
        <p:nvSpPr>
          <p:cNvPr id="6" name="object 6"/>
          <p:cNvSpPr txBox="1"/>
          <p:nvPr/>
        </p:nvSpPr>
        <p:spPr>
          <a:xfrm>
            <a:off x="3804030" y="784986"/>
            <a:ext cx="2987040" cy="5074920"/>
          </a:xfrm>
          <a:prstGeom prst="rect">
            <a:avLst/>
          </a:prstGeom>
        </p:spPr>
        <p:txBody>
          <a:bodyPr vert="horz" wrap="square" lIns="0" tIns="12700" rIns="0" bIns="0" rtlCol="0">
            <a:spAutoFit/>
          </a:bodyPr>
          <a:lstStyle/>
          <a:p>
            <a:pPr marL="356870" marR="5080" indent="-344805" algn="just">
              <a:lnSpc>
                <a:spcPct val="100000"/>
              </a:lnSpc>
              <a:spcBef>
                <a:spcPts val="100"/>
              </a:spcBef>
              <a:buFont typeface="Wingdings"/>
              <a:buChar char=""/>
              <a:tabLst>
                <a:tab pos="357505" algn="l"/>
              </a:tabLst>
            </a:pPr>
            <a:r>
              <a:rPr sz="2400" b="1" i="1" dirty="0">
                <a:solidFill>
                  <a:srgbClr val="FF0000"/>
                </a:solidFill>
                <a:latin typeface="Times New Roman"/>
                <a:cs typeface="Times New Roman"/>
              </a:rPr>
              <a:t>STEP</a:t>
            </a:r>
            <a:r>
              <a:rPr sz="2400" b="1" i="1" spc="5" dirty="0">
                <a:solidFill>
                  <a:srgbClr val="FF0000"/>
                </a:solidFill>
                <a:latin typeface="Times New Roman"/>
                <a:cs typeface="Times New Roman"/>
              </a:rPr>
              <a:t> </a:t>
            </a:r>
            <a:r>
              <a:rPr sz="2400" b="1" i="1" dirty="0">
                <a:solidFill>
                  <a:srgbClr val="FF0000"/>
                </a:solidFill>
                <a:latin typeface="Times New Roman"/>
                <a:cs typeface="Times New Roman"/>
              </a:rPr>
              <a:t>1:</a:t>
            </a:r>
            <a:r>
              <a:rPr sz="2400" b="1" i="1" spc="5" dirty="0">
                <a:solidFill>
                  <a:srgbClr val="FF0000"/>
                </a:solidFill>
                <a:latin typeface="Times New Roman"/>
                <a:cs typeface="Times New Roman"/>
              </a:rPr>
              <a:t> </a:t>
            </a:r>
            <a:r>
              <a:rPr sz="2400" b="1" i="1" spc="-5" dirty="0">
                <a:solidFill>
                  <a:srgbClr val="4471C4"/>
                </a:solidFill>
                <a:latin typeface="Times New Roman"/>
                <a:cs typeface="Times New Roman"/>
              </a:rPr>
              <a:t>Click</a:t>
            </a:r>
            <a:r>
              <a:rPr sz="2400" b="1" i="1" dirty="0">
                <a:solidFill>
                  <a:srgbClr val="4471C4"/>
                </a:solidFill>
                <a:latin typeface="Times New Roman"/>
                <a:cs typeface="Times New Roman"/>
              </a:rPr>
              <a:t> </a:t>
            </a:r>
            <a:r>
              <a:rPr sz="2400" b="1" i="1" spc="-30" dirty="0">
                <a:solidFill>
                  <a:srgbClr val="4471C4"/>
                </a:solidFill>
                <a:latin typeface="Times New Roman"/>
                <a:cs typeface="Times New Roman"/>
              </a:rPr>
              <a:t>on </a:t>
            </a:r>
            <a:r>
              <a:rPr sz="2400" b="1" i="1" spc="-25" dirty="0">
                <a:solidFill>
                  <a:srgbClr val="4471C4"/>
                </a:solidFill>
                <a:latin typeface="Times New Roman"/>
                <a:cs typeface="Times New Roman"/>
              </a:rPr>
              <a:t> </a:t>
            </a:r>
            <a:r>
              <a:rPr sz="2400" b="1" i="1" spc="-45" dirty="0">
                <a:solidFill>
                  <a:srgbClr val="4471C4"/>
                </a:solidFill>
                <a:latin typeface="Times New Roman"/>
                <a:cs typeface="Times New Roman"/>
              </a:rPr>
              <a:t>“Verify</a:t>
            </a:r>
            <a:r>
              <a:rPr sz="2400" b="1" i="1" spc="515" dirty="0">
                <a:solidFill>
                  <a:srgbClr val="4471C4"/>
                </a:solidFill>
                <a:latin typeface="Times New Roman"/>
                <a:cs typeface="Times New Roman"/>
              </a:rPr>
              <a:t> </a:t>
            </a:r>
            <a:r>
              <a:rPr sz="2400" b="1" i="1" dirty="0">
                <a:solidFill>
                  <a:srgbClr val="4471C4"/>
                </a:solidFill>
                <a:latin typeface="Times New Roman"/>
                <a:cs typeface="Times New Roman"/>
              </a:rPr>
              <a:t>Hallmark” </a:t>
            </a:r>
            <a:r>
              <a:rPr sz="2400" b="1" i="1" spc="-585" dirty="0">
                <a:solidFill>
                  <a:srgbClr val="4471C4"/>
                </a:solidFill>
                <a:latin typeface="Times New Roman"/>
                <a:cs typeface="Times New Roman"/>
              </a:rPr>
              <a:t> </a:t>
            </a:r>
            <a:r>
              <a:rPr sz="2400" b="1" i="1" dirty="0">
                <a:solidFill>
                  <a:srgbClr val="4471C4"/>
                </a:solidFill>
                <a:latin typeface="Times New Roman"/>
                <a:cs typeface="Times New Roman"/>
              </a:rPr>
              <a:t>to</a:t>
            </a:r>
            <a:r>
              <a:rPr sz="2400" b="1" i="1" spc="5" dirty="0">
                <a:solidFill>
                  <a:srgbClr val="4471C4"/>
                </a:solidFill>
                <a:latin typeface="Times New Roman"/>
                <a:cs typeface="Times New Roman"/>
              </a:rPr>
              <a:t> </a:t>
            </a:r>
            <a:r>
              <a:rPr sz="2400" b="1" i="1" spc="-10" dirty="0">
                <a:solidFill>
                  <a:srgbClr val="4471C4"/>
                </a:solidFill>
                <a:latin typeface="Times New Roman"/>
                <a:cs typeface="Times New Roman"/>
              </a:rPr>
              <a:t>check</a:t>
            </a:r>
            <a:r>
              <a:rPr sz="2400" b="1" i="1" spc="-5" dirty="0">
                <a:solidFill>
                  <a:srgbClr val="4471C4"/>
                </a:solidFill>
                <a:latin typeface="Times New Roman"/>
                <a:cs typeface="Times New Roman"/>
              </a:rPr>
              <a:t> </a:t>
            </a:r>
            <a:r>
              <a:rPr sz="2400" b="1" i="1" dirty="0">
                <a:solidFill>
                  <a:srgbClr val="4471C4"/>
                </a:solidFill>
                <a:latin typeface="Times New Roman"/>
                <a:cs typeface="Times New Roman"/>
              </a:rPr>
              <a:t>the</a:t>
            </a:r>
            <a:r>
              <a:rPr sz="2400" b="1" i="1" spc="600" dirty="0">
                <a:solidFill>
                  <a:srgbClr val="4471C4"/>
                </a:solidFill>
                <a:latin typeface="Times New Roman"/>
                <a:cs typeface="Times New Roman"/>
              </a:rPr>
              <a:t> </a:t>
            </a:r>
            <a:r>
              <a:rPr sz="2400" b="1" i="1" spc="-10" dirty="0">
                <a:solidFill>
                  <a:srgbClr val="4471C4"/>
                </a:solidFill>
                <a:latin typeface="Times New Roman"/>
                <a:cs typeface="Times New Roman"/>
              </a:rPr>
              <a:t>purity </a:t>
            </a:r>
            <a:r>
              <a:rPr sz="2400" b="1" i="1" spc="-585" dirty="0">
                <a:solidFill>
                  <a:srgbClr val="4471C4"/>
                </a:solidFill>
                <a:latin typeface="Times New Roman"/>
                <a:cs typeface="Times New Roman"/>
              </a:rPr>
              <a:t> </a:t>
            </a:r>
            <a:r>
              <a:rPr sz="2400" b="1" i="1" dirty="0">
                <a:solidFill>
                  <a:srgbClr val="4471C4"/>
                </a:solidFill>
                <a:latin typeface="Times New Roman"/>
                <a:cs typeface="Times New Roman"/>
              </a:rPr>
              <a:t>of</a:t>
            </a:r>
            <a:r>
              <a:rPr sz="2400" b="1" i="1" spc="-15" dirty="0">
                <a:solidFill>
                  <a:srgbClr val="4471C4"/>
                </a:solidFill>
                <a:latin typeface="Times New Roman"/>
                <a:cs typeface="Times New Roman"/>
              </a:rPr>
              <a:t> </a:t>
            </a:r>
            <a:r>
              <a:rPr sz="2400" b="1" i="1" spc="-5" dirty="0">
                <a:solidFill>
                  <a:srgbClr val="4471C4"/>
                </a:solidFill>
                <a:latin typeface="Times New Roman"/>
                <a:cs typeface="Times New Roman"/>
              </a:rPr>
              <a:t>Gold.</a:t>
            </a:r>
            <a:endParaRPr sz="2400">
              <a:latin typeface="Times New Roman"/>
              <a:cs typeface="Times New Roman"/>
            </a:endParaRPr>
          </a:p>
          <a:p>
            <a:pPr>
              <a:lnSpc>
                <a:spcPct val="100000"/>
              </a:lnSpc>
              <a:spcBef>
                <a:spcPts val="10"/>
              </a:spcBef>
              <a:buClr>
                <a:srgbClr val="FF0000"/>
              </a:buClr>
              <a:buFont typeface="Wingdings"/>
              <a:buChar char=""/>
            </a:pPr>
            <a:endParaRPr sz="3500">
              <a:latin typeface="Times New Roman"/>
              <a:cs typeface="Times New Roman"/>
            </a:endParaRPr>
          </a:p>
          <a:p>
            <a:pPr marL="356870" marR="5080" indent="-344805" algn="just">
              <a:lnSpc>
                <a:spcPct val="100000"/>
              </a:lnSpc>
              <a:buFont typeface="Wingdings"/>
              <a:buChar char=""/>
              <a:tabLst>
                <a:tab pos="357505" algn="l"/>
              </a:tabLst>
            </a:pPr>
            <a:r>
              <a:rPr sz="2400" b="1" i="1" dirty="0">
                <a:solidFill>
                  <a:srgbClr val="FF0000"/>
                </a:solidFill>
                <a:latin typeface="Times New Roman"/>
                <a:cs typeface="Times New Roman"/>
              </a:rPr>
              <a:t>STEP</a:t>
            </a:r>
            <a:r>
              <a:rPr sz="2400" b="1" i="1" spc="5" dirty="0">
                <a:solidFill>
                  <a:srgbClr val="FF0000"/>
                </a:solidFill>
                <a:latin typeface="Times New Roman"/>
                <a:cs typeface="Times New Roman"/>
              </a:rPr>
              <a:t> </a:t>
            </a:r>
            <a:r>
              <a:rPr sz="2400" b="1" i="1" spc="-5" dirty="0">
                <a:solidFill>
                  <a:srgbClr val="FF0000"/>
                </a:solidFill>
                <a:latin typeface="Times New Roman"/>
                <a:cs typeface="Times New Roman"/>
              </a:rPr>
              <a:t>2:</a:t>
            </a:r>
            <a:r>
              <a:rPr sz="2400" b="1" i="1" dirty="0">
                <a:solidFill>
                  <a:srgbClr val="FF0000"/>
                </a:solidFill>
                <a:latin typeface="Times New Roman"/>
                <a:cs typeface="Times New Roman"/>
              </a:rPr>
              <a:t> </a:t>
            </a:r>
            <a:r>
              <a:rPr sz="2400" b="1" i="1" spc="-5" dirty="0">
                <a:solidFill>
                  <a:srgbClr val="4471C4"/>
                </a:solidFill>
                <a:latin typeface="Times New Roman"/>
                <a:cs typeface="Times New Roman"/>
              </a:rPr>
              <a:t>Enter</a:t>
            </a:r>
            <a:r>
              <a:rPr sz="2400" b="1" i="1" dirty="0">
                <a:solidFill>
                  <a:srgbClr val="4471C4"/>
                </a:solidFill>
                <a:latin typeface="Times New Roman"/>
                <a:cs typeface="Times New Roman"/>
              </a:rPr>
              <a:t> </a:t>
            </a:r>
            <a:r>
              <a:rPr sz="2400" b="1" i="1" spc="-5" dirty="0">
                <a:solidFill>
                  <a:srgbClr val="4471C4"/>
                </a:solidFill>
                <a:latin typeface="Times New Roman"/>
                <a:cs typeface="Times New Roman"/>
              </a:rPr>
              <a:t>the </a:t>
            </a:r>
            <a:r>
              <a:rPr sz="2400" b="1" i="1" spc="-585" dirty="0">
                <a:solidFill>
                  <a:srgbClr val="4471C4"/>
                </a:solidFill>
                <a:latin typeface="Times New Roman"/>
                <a:cs typeface="Times New Roman"/>
              </a:rPr>
              <a:t> </a:t>
            </a:r>
            <a:r>
              <a:rPr sz="2400" b="1" i="1" dirty="0">
                <a:solidFill>
                  <a:srgbClr val="4471C4"/>
                </a:solidFill>
                <a:latin typeface="Times New Roman"/>
                <a:cs typeface="Times New Roman"/>
              </a:rPr>
              <a:t>HUID</a:t>
            </a:r>
            <a:r>
              <a:rPr sz="2400" b="1" i="1" spc="5" dirty="0">
                <a:solidFill>
                  <a:srgbClr val="4471C4"/>
                </a:solidFill>
                <a:latin typeface="Times New Roman"/>
                <a:cs typeface="Times New Roman"/>
              </a:rPr>
              <a:t> </a:t>
            </a:r>
            <a:r>
              <a:rPr sz="2400" b="1" i="1" dirty="0">
                <a:solidFill>
                  <a:srgbClr val="4471C4"/>
                </a:solidFill>
                <a:latin typeface="Times New Roman"/>
                <a:cs typeface="Times New Roman"/>
              </a:rPr>
              <a:t>number</a:t>
            </a:r>
            <a:r>
              <a:rPr sz="2400" b="1" i="1" spc="605" dirty="0">
                <a:solidFill>
                  <a:srgbClr val="4471C4"/>
                </a:solidFill>
                <a:latin typeface="Times New Roman"/>
                <a:cs typeface="Times New Roman"/>
              </a:rPr>
              <a:t> </a:t>
            </a:r>
            <a:r>
              <a:rPr sz="2400" b="1" i="1" dirty="0">
                <a:solidFill>
                  <a:srgbClr val="4471C4"/>
                </a:solidFill>
                <a:latin typeface="Times New Roman"/>
                <a:cs typeface="Times New Roman"/>
              </a:rPr>
              <a:t>of </a:t>
            </a:r>
            <a:r>
              <a:rPr sz="2400" b="1" i="1" spc="5" dirty="0">
                <a:solidFill>
                  <a:srgbClr val="4471C4"/>
                </a:solidFill>
                <a:latin typeface="Times New Roman"/>
                <a:cs typeface="Times New Roman"/>
              </a:rPr>
              <a:t> </a:t>
            </a:r>
            <a:r>
              <a:rPr sz="2400" b="1" i="1" dirty="0">
                <a:solidFill>
                  <a:srgbClr val="4471C4"/>
                </a:solidFill>
                <a:latin typeface="Times New Roman"/>
                <a:cs typeface="Times New Roman"/>
              </a:rPr>
              <a:t>the </a:t>
            </a:r>
            <a:r>
              <a:rPr sz="2400" b="1" i="1" spc="-5" dirty="0">
                <a:solidFill>
                  <a:srgbClr val="4471C4"/>
                </a:solidFill>
                <a:latin typeface="Times New Roman"/>
                <a:cs typeface="Times New Roman"/>
              </a:rPr>
              <a:t>article </a:t>
            </a:r>
            <a:r>
              <a:rPr sz="2400" b="1" i="1" dirty="0">
                <a:solidFill>
                  <a:srgbClr val="4471C4"/>
                </a:solidFill>
                <a:latin typeface="Times New Roman"/>
                <a:cs typeface="Times New Roman"/>
              </a:rPr>
              <a:t>and </a:t>
            </a:r>
            <a:r>
              <a:rPr sz="2400" b="1" i="1" spc="-5" dirty="0">
                <a:solidFill>
                  <a:srgbClr val="4471C4"/>
                </a:solidFill>
                <a:latin typeface="Times New Roman"/>
                <a:cs typeface="Times New Roman"/>
              </a:rPr>
              <a:t>Click </a:t>
            </a:r>
            <a:r>
              <a:rPr sz="2400" b="1" i="1" spc="-585" dirty="0">
                <a:solidFill>
                  <a:srgbClr val="4471C4"/>
                </a:solidFill>
                <a:latin typeface="Times New Roman"/>
                <a:cs typeface="Times New Roman"/>
              </a:rPr>
              <a:t> </a:t>
            </a:r>
            <a:r>
              <a:rPr sz="2400" b="1" i="1" spc="-5" dirty="0">
                <a:solidFill>
                  <a:srgbClr val="4471C4"/>
                </a:solidFill>
                <a:latin typeface="Times New Roman"/>
                <a:cs typeface="Times New Roman"/>
              </a:rPr>
              <a:t>on</a:t>
            </a:r>
            <a:r>
              <a:rPr sz="2400" b="1" i="1" dirty="0">
                <a:solidFill>
                  <a:srgbClr val="4471C4"/>
                </a:solidFill>
                <a:latin typeface="Times New Roman"/>
                <a:cs typeface="Times New Roman"/>
              </a:rPr>
              <a:t> </a:t>
            </a:r>
            <a:r>
              <a:rPr sz="2400" b="1" i="1" spc="-5" dirty="0">
                <a:solidFill>
                  <a:srgbClr val="4471C4"/>
                </a:solidFill>
                <a:latin typeface="Times New Roman"/>
                <a:cs typeface="Times New Roman"/>
              </a:rPr>
              <a:t>‘Search’.</a:t>
            </a:r>
            <a:endParaRPr sz="2400">
              <a:latin typeface="Times New Roman"/>
              <a:cs typeface="Times New Roman"/>
            </a:endParaRPr>
          </a:p>
          <a:p>
            <a:pPr>
              <a:lnSpc>
                <a:spcPct val="100000"/>
              </a:lnSpc>
              <a:spcBef>
                <a:spcPts val="15"/>
              </a:spcBef>
              <a:buClr>
                <a:srgbClr val="FF0000"/>
              </a:buClr>
              <a:buFont typeface="Wingdings"/>
              <a:buChar char=""/>
            </a:pPr>
            <a:endParaRPr sz="3500">
              <a:latin typeface="Times New Roman"/>
              <a:cs typeface="Times New Roman"/>
            </a:endParaRPr>
          </a:p>
          <a:p>
            <a:pPr marL="356870" marR="5080" indent="-344805" algn="just">
              <a:lnSpc>
                <a:spcPct val="100000"/>
              </a:lnSpc>
              <a:buFont typeface="Wingdings"/>
              <a:buChar char=""/>
              <a:tabLst>
                <a:tab pos="357505" algn="l"/>
              </a:tabLst>
            </a:pPr>
            <a:r>
              <a:rPr sz="2400" b="1" i="1" spc="-85" dirty="0">
                <a:solidFill>
                  <a:srgbClr val="FF0000"/>
                </a:solidFill>
                <a:latin typeface="Times New Roman"/>
                <a:cs typeface="Times New Roman"/>
              </a:rPr>
              <a:t>You</a:t>
            </a:r>
            <a:r>
              <a:rPr sz="2400" b="1" i="1" spc="-80" dirty="0">
                <a:solidFill>
                  <a:srgbClr val="FF0000"/>
                </a:solidFill>
                <a:latin typeface="Times New Roman"/>
                <a:cs typeface="Times New Roman"/>
              </a:rPr>
              <a:t> </a:t>
            </a:r>
            <a:r>
              <a:rPr sz="2400" b="1" i="1" spc="-5" dirty="0">
                <a:solidFill>
                  <a:srgbClr val="FF0000"/>
                </a:solidFill>
                <a:latin typeface="Times New Roman"/>
                <a:cs typeface="Times New Roman"/>
              </a:rPr>
              <a:t>will</a:t>
            </a:r>
            <a:r>
              <a:rPr sz="2400" b="1" i="1" dirty="0">
                <a:solidFill>
                  <a:srgbClr val="FF0000"/>
                </a:solidFill>
                <a:latin typeface="Times New Roman"/>
                <a:cs typeface="Times New Roman"/>
              </a:rPr>
              <a:t> </a:t>
            </a:r>
            <a:r>
              <a:rPr sz="2400" b="1" i="1" spc="-5" dirty="0">
                <a:solidFill>
                  <a:srgbClr val="FF0000"/>
                </a:solidFill>
                <a:latin typeface="Times New Roman"/>
                <a:cs typeface="Times New Roman"/>
              </a:rPr>
              <a:t>get</a:t>
            </a:r>
            <a:r>
              <a:rPr sz="2400" b="1" i="1" dirty="0">
                <a:solidFill>
                  <a:srgbClr val="FF0000"/>
                </a:solidFill>
                <a:latin typeface="Times New Roman"/>
                <a:cs typeface="Times New Roman"/>
              </a:rPr>
              <a:t> </a:t>
            </a:r>
            <a:r>
              <a:rPr sz="2400" b="1" i="1" spc="-5" dirty="0">
                <a:solidFill>
                  <a:srgbClr val="FF0000"/>
                </a:solidFill>
                <a:latin typeface="Times New Roman"/>
                <a:cs typeface="Times New Roman"/>
              </a:rPr>
              <a:t>the </a:t>
            </a:r>
            <a:r>
              <a:rPr sz="2400" b="1" i="1" spc="-585" dirty="0">
                <a:solidFill>
                  <a:srgbClr val="FF0000"/>
                </a:solidFill>
                <a:latin typeface="Times New Roman"/>
                <a:cs typeface="Times New Roman"/>
              </a:rPr>
              <a:t> </a:t>
            </a:r>
            <a:r>
              <a:rPr sz="2400" b="1" i="1" spc="-5" dirty="0">
                <a:solidFill>
                  <a:srgbClr val="FF0000"/>
                </a:solidFill>
                <a:latin typeface="Times New Roman"/>
                <a:cs typeface="Times New Roman"/>
              </a:rPr>
              <a:t>complete</a:t>
            </a:r>
            <a:r>
              <a:rPr sz="2400" b="1" i="1" dirty="0">
                <a:solidFill>
                  <a:srgbClr val="FF0000"/>
                </a:solidFill>
                <a:latin typeface="Times New Roman"/>
                <a:cs typeface="Times New Roman"/>
              </a:rPr>
              <a:t> details</a:t>
            </a:r>
            <a:r>
              <a:rPr sz="2400" b="1" i="1" spc="5" dirty="0">
                <a:solidFill>
                  <a:srgbClr val="FF0000"/>
                </a:solidFill>
                <a:latin typeface="Times New Roman"/>
                <a:cs typeface="Times New Roman"/>
              </a:rPr>
              <a:t> </a:t>
            </a:r>
            <a:r>
              <a:rPr sz="2400" b="1" i="1" spc="-5" dirty="0">
                <a:solidFill>
                  <a:srgbClr val="FF0000"/>
                </a:solidFill>
                <a:latin typeface="Times New Roman"/>
                <a:cs typeface="Times New Roman"/>
              </a:rPr>
              <a:t>of </a:t>
            </a:r>
            <a:r>
              <a:rPr sz="2400" b="1" i="1" dirty="0">
                <a:solidFill>
                  <a:srgbClr val="FF0000"/>
                </a:solidFill>
                <a:latin typeface="Times New Roman"/>
                <a:cs typeface="Times New Roman"/>
              </a:rPr>
              <a:t> the</a:t>
            </a:r>
            <a:r>
              <a:rPr sz="2400" b="1" i="1" spc="-15" dirty="0">
                <a:solidFill>
                  <a:srgbClr val="FF0000"/>
                </a:solidFill>
                <a:latin typeface="Times New Roman"/>
                <a:cs typeface="Times New Roman"/>
              </a:rPr>
              <a:t> </a:t>
            </a:r>
            <a:r>
              <a:rPr sz="2400" b="1" i="1" spc="-5" dirty="0">
                <a:solidFill>
                  <a:srgbClr val="FF0000"/>
                </a:solidFill>
                <a:latin typeface="Times New Roman"/>
                <a:cs typeface="Times New Roman"/>
              </a:rPr>
              <a:t>article,</a:t>
            </a:r>
            <a:endParaRPr sz="2400">
              <a:latin typeface="Times New Roman"/>
              <a:cs typeface="Times New Roman"/>
            </a:endParaRPr>
          </a:p>
        </p:txBody>
      </p:sp>
      <p:grpSp>
        <p:nvGrpSpPr>
          <p:cNvPr id="7" name="object 7"/>
          <p:cNvGrpSpPr/>
          <p:nvPr/>
        </p:nvGrpSpPr>
        <p:grpSpPr>
          <a:xfrm>
            <a:off x="88392" y="12191"/>
            <a:ext cx="14371319" cy="7641590"/>
            <a:chOff x="88392" y="12191"/>
            <a:chExt cx="14371319" cy="7641590"/>
          </a:xfrm>
        </p:grpSpPr>
        <p:pic>
          <p:nvPicPr>
            <p:cNvPr id="8" name="object 8"/>
            <p:cNvPicPr/>
            <p:nvPr/>
          </p:nvPicPr>
          <p:blipFill>
            <a:blip r:embed="rId3" cstate="print"/>
            <a:stretch>
              <a:fillRect/>
            </a:stretch>
          </p:blipFill>
          <p:spPr>
            <a:xfrm>
              <a:off x="10646663" y="603504"/>
              <a:ext cx="3813047" cy="6748272"/>
            </a:xfrm>
            <a:prstGeom prst="rect">
              <a:avLst/>
            </a:prstGeom>
          </p:spPr>
        </p:pic>
        <p:pic>
          <p:nvPicPr>
            <p:cNvPr id="9" name="object 9"/>
            <p:cNvPicPr/>
            <p:nvPr/>
          </p:nvPicPr>
          <p:blipFill>
            <a:blip r:embed="rId4" cstate="print"/>
            <a:stretch>
              <a:fillRect/>
            </a:stretch>
          </p:blipFill>
          <p:spPr>
            <a:xfrm>
              <a:off x="88392" y="576072"/>
              <a:ext cx="3617976" cy="7077456"/>
            </a:xfrm>
            <a:prstGeom prst="rect">
              <a:avLst/>
            </a:prstGeom>
          </p:spPr>
        </p:pic>
        <p:sp>
          <p:nvSpPr>
            <p:cNvPr id="10" name="object 10"/>
            <p:cNvSpPr/>
            <p:nvPr/>
          </p:nvSpPr>
          <p:spPr>
            <a:xfrm>
              <a:off x="778001" y="2934969"/>
              <a:ext cx="902335" cy="993140"/>
            </a:xfrm>
            <a:custGeom>
              <a:avLst/>
              <a:gdLst/>
              <a:ahLst/>
              <a:cxnLst/>
              <a:rect l="l" t="t" r="r" b="b"/>
              <a:pathLst>
                <a:path w="902335" h="993139">
                  <a:moveTo>
                    <a:pt x="222770" y="0"/>
                  </a:moveTo>
                  <a:lnTo>
                    <a:pt x="0" y="186943"/>
                  </a:lnTo>
                  <a:lnTo>
                    <a:pt x="567690" y="863600"/>
                  </a:lnTo>
                  <a:lnTo>
                    <a:pt x="456323" y="957071"/>
                  </a:lnTo>
                  <a:lnTo>
                    <a:pt x="866013" y="992885"/>
                  </a:lnTo>
                  <a:lnTo>
                    <a:pt x="901827" y="583310"/>
                  </a:lnTo>
                  <a:lnTo>
                    <a:pt x="790448" y="676782"/>
                  </a:lnTo>
                  <a:lnTo>
                    <a:pt x="222770" y="0"/>
                  </a:lnTo>
                  <a:close/>
                </a:path>
              </a:pathLst>
            </a:custGeom>
            <a:solidFill>
              <a:srgbClr val="FF0000"/>
            </a:solidFill>
          </p:spPr>
          <p:txBody>
            <a:bodyPr wrap="square" lIns="0" tIns="0" rIns="0" bIns="0" rtlCol="0"/>
            <a:lstStyle/>
            <a:p>
              <a:endParaRPr/>
            </a:p>
          </p:txBody>
        </p:sp>
        <p:sp>
          <p:nvSpPr>
            <p:cNvPr id="11" name="object 11"/>
            <p:cNvSpPr/>
            <p:nvPr/>
          </p:nvSpPr>
          <p:spPr>
            <a:xfrm>
              <a:off x="778001" y="2934969"/>
              <a:ext cx="902335" cy="993140"/>
            </a:xfrm>
            <a:custGeom>
              <a:avLst/>
              <a:gdLst/>
              <a:ahLst/>
              <a:cxnLst/>
              <a:rect l="l" t="t" r="r" b="b"/>
              <a:pathLst>
                <a:path w="902335" h="993139">
                  <a:moveTo>
                    <a:pt x="222770" y="0"/>
                  </a:moveTo>
                  <a:lnTo>
                    <a:pt x="790448" y="676782"/>
                  </a:lnTo>
                  <a:lnTo>
                    <a:pt x="901827" y="583310"/>
                  </a:lnTo>
                  <a:lnTo>
                    <a:pt x="866013" y="992885"/>
                  </a:lnTo>
                  <a:lnTo>
                    <a:pt x="456323" y="957071"/>
                  </a:lnTo>
                  <a:lnTo>
                    <a:pt x="567690" y="863600"/>
                  </a:lnTo>
                  <a:lnTo>
                    <a:pt x="0" y="186943"/>
                  </a:lnTo>
                  <a:lnTo>
                    <a:pt x="222770" y="0"/>
                  </a:lnTo>
                </a:path>
              </a:pathLst>
            </a:custGeom>
            <a:ln w="12700">
              <a:solidFill>
                <a:srgbClr val="FF0000"/>
              </a:solidFill>
            </a:ln>
          </p:spPr>
          <p:txBody>
            <a:bodyPr wrap="square" lIns="0" tIns="0" rIns="0" bIns="0" rtlCol="0"/>
            <a:lstStyle/>
            <a:p>
              <a:endParaRPr/>
            </a:p>
          </p:txBody>
        </p:sp>
        <p:sp>
          <p:nvSpPr>
            <p:cNvPr id="12" name="object 12"/>
            <p:cNvSpPr/>
            <p:nvPr/>
          </p:nvSpPr>
          <p:spPr>
            <a:xfrm>
              <a:off x="667511" y="12191"/>
              <a:ext cx="13365480" cy="554990"/>
            </a:xfrm>
            <a:custGeom>
              <a:avLst/>
              <a:gdLst/>
              <a:ahLst/>
              <a:cxnLst/>
              <a:rect l="l" t="t" r="r" b="b"/>
              <a:pathLst>
                <a:path w="13365480" h="554990">
                  <a:moveTo>
                    <a:pt x="13365480" y="0"/>
                  </a:moveTo>
                  <a:lnTo>
                    <a:pt x="0" y="0"/>
                  </a:lnTo>
                  <a:lnTo>
                    <a:pt x="0" y="554735"/>
                  </a:lnTo>
                  <a:lnTo>
                    <a:pt x="13365480" y="554735"/>
                  </a:lnTo>
                  <a:lnTo>
                    <a:pt x="13365480" y="0"/>
                  </a:lnTo>
                  <a:close/>
                </a:path>
              </a:pathLst>
            </a:custGeom>
            <a:solidFill>
              <a:srgbClr val="7E5F00"/>
            </a:solidFill>
          </p:spPr>
          <p:txBody>
            <a:bodyPr wrap="square" lIns="0" tIns="0" rIns="0" bIns="0" rtlCol="0"/>
            <a:lstStyle/>
            <a:p>
              <a:endParaRPr/>
            </a:p>
          </p:txBody>
        </p:sp>
      </p:grpSp>
      <p:sp>
        <p:nvSpPr>
          <p:cNvPr id="13" name="object 13"/>
          <p:cNvSpPr txBox="1">
            <a:spLocks noGrp="1"/>
          </p:cNvSpPr>
          <p:nvPr>
            <p:ph type="title"/>
          </p:nvPr>
        </p:nvSpPr>
        <p:spPr>
          <a:xfrm>
            <a:off x="4782058" y="47319"/>
            <a:ext cx="5130800" cy="468630"/>
          </a:xfrm>
          <a:prstGeom prst="rect">
            <a:avLst/>
          </a:prstGeom>
        </p:spPr>
        <p:txBody>
          <a:bodyPr vert="horz" wrap="square" lIns="0" tIns="13335" rIns="0" bIns="0" rtlCol="0">
            <a:spAutoFit/>
          </a:bodyPr>
          <a:lstStyle/>
          <a:p>
            <a:pPr marL="12700">
              <a:lnSpc>
                <a:spcPct val="100000"/>
              </a:lnSpc>
              <a:spcBef>
                <a:spcPts val="105"/>
              </a:spcBef>
            </a:pPr>
            <a:r>
              <a:rPr sz="2900" spc="70" dirty="0">
                <a:solidFill>
                  <a:srgbClr val="FFFFFF"/>
                </a:solidFill>
              </a:rPr>
              <a:t>HOW</a:t>
            </a:r>
            <a:r>
              <a:rPr sz="2900" spc="-145" dirty="0">
                <a:solidFill>
                  <a:srgbClr val="FFFFFF"/>
                </a:solidFill>
              </a:rPr>
              <a:t> </a:t>
            </a:r>
            <a:r>
              <a:rPr sz="2900" spc="35" dirty="0">
                <a:solidFill>
                  <a:srgbClr val="FFFFFF"/>
                </a:solidFill>
              </a:rPr>
              <a:t>TO</a:t>
            </a:r>
            <a:r>
              <a:rPr sz="2900" spc="-130" dirty="0">
                <a:solidFill>
                  <a:srgbClr val="FFFFFF"/>
                </a:solidFill>
              </a:rPr>
              <a:t> </a:t>
            </a:r>
            <a:r>
              <a:rPr sz="2900" spc="55" dirty="0">
                <a:solidFill>
                  <a:srgbClr val="FFFFFF"/>
                </a:solidFill>
              </a:rPr>
              <a:t>USE</a:t>
            </a:r>
            <a:r>
              <a:rPr sz="2900" spc="-165" dirty="0">
                <a:solidFill>
                  <a:srgbClr val="FFFFFF"/>
                </a:solidFill>
              </a:rPr>
              <a:t> </a:t>
            </a:r>
            <a:r>
              <a:rPr sz="2900" spc="45" dirty="0">
                <a:solidFill>
                  <a:srgbClr val="FFFFFF"/>
                </a:solidFill>
              </a:rPr>
              <a:t>BIS</a:t>
            </a:r>
            <a:r>
              <a:rPr sz="2900" spc="-145" dirty="0">
                <a:solidFill>
                  <a:srgbClr val="FFFFFF"/>
                </a:solidFill>
              </a:rPr>
              <a:t> </a:t>
            </a:r>
            <a:r>
              <a:rPr sz="2900" spc="20" dirty="0">
                <a:solidFill>
                  <a:srgbClr val="FFFFFF"/>
                </a:solidFill>
              </a:rPr>
              <a:t>CARE</a:t>
            </a:r>
            <a:r>
              <a:rPr sz="2900" spc="-175" dirty="0">
                <a:solidFill>
                  <a:srgbClr val="FFFFFF"/>
                </a:solidFill>
              </a:rPr>
              <a:t> </a:t>
            </a:r>
            <a:r>
              <a:rPr sz="2900" spc="10" dirty="0">
                <a:solidFill>
                  <a:srgbClr val="FFFFFF"/>
                </a:solidFill>
              </a:rPr>
              <a:t>APP</a:t>
            </a:r>
            <a:endParaRPr sz="29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04994" y="4232275"/>
            <a:ext cx="3947795" cy="902335"/>
          </a:xfrm>
          <a:prstGeom prst="rect">
            <a:avLst/>
          </a:prstGeom>
        </p:spPr>
        <p:txBody>
          <a:bodyPr vert="horz" wrap="square" lIns="0" tIns="11430" rIns="0" bIns="0" rtlCol="0">
            <a:spAutoFit/>
          </a:bodyPr>
          <a:lstStyle/>
          <a:p>
            <a:pPr marL="12700">
              <a:lnSpc>
                <a:spcPts val="3454"/>
              </a:lnSpc>
              <a:spcBef>
                <a:spcPts val="90"/>
              </a:spcBef>
              <a:tabLst>
                <a:tab pos="2432685" algn="l"/>
                <a:tab pos="3415029" algn="l"/>
              </a:tabLst>
            </a:pPr>
            <a:r>
              <a:rPr sz="3200" b="1" i="1" spc="-25" dirty="0">
                <a:solidFill>
                  <a:srgbClr val="4471C4"/>
                </a:solidFill>
                <a:latin typeface="Times New Roman"/>
                <a:cs typeface="Times New Roman"/>
              </a:rPr>
              <a:t>m</a:t>
            </a:r>
            <a:r>
              <a:rPr sz="3200" b="1" i="1" spc="-5" dirty="0">
                <a:solidFill>
                  <a:srgbClr val="4471C4"/>
                </a:solidFill>
                <a:latin typeface="Times New Roman"/>
                <a:cs typeface="Times New Roman"/>
              </a:rPr>
              <a:t>enti</a:t>
            </a:r>
            <a:r>
              <a:rPr sz="3200" b="1" i="1" dirty="0">
                <a:solidFill>
                  <a:srgbClr val="4471C4"/>
                </a:solidFill>
                <a:latin typeface="Times New Roman"/>
                <a:cs typeface="Times New Roman"/>
              </a:rPr>
              <a:t>o</a:t>
            </a:r>
            <a:r>
              <a:rPr sz="3200" b="1" i="1" spc="-5" dirty="0">
                <a:solidFill>
                  <a:srgbClr val="4471C4"/>
                </a:solidFill>
                <a:latin typeface="Times New Roman"/>
                <a:cs typeface="Times New Roman"/>
              </a:rPr>
              <a:t>ned</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a</a:t>
            </a:r>
            <a:r>
              <a:rPr sz="3200" b="1" i="1" spc="-5" dirty="0">
                <a:solidFill>
                  <a:srgbClr val="4471C4"/>
                </a:solidFill>
                <a:latin typeface="Times New Roman"/>
                <a:cs typeface="Times New Roman"/>
              </a:rPr>
              <a:t>t</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the</a:t>
            </a:r>
            <a:endParaRPr sz="3200">
              <a:latin typeface="Times New Roman"/>
              <a:cs typeface="Times New Roman"/>
            </a:endParaRPr>
          </a:p>
          <a:p>
            <a:pPr marR="5080" algn="r">
              <a:lnSpc>
                <a:spcPts val="3454"/>
              </a:lnSpc>
            </a:pPr>
            <a:r>
              <a:rPr sz="3200" b="1" i="1" spc="-5" dirty="0">
                <a:solidFill>
                  <a:srgbClr val="4471C4"/>
                </a:solidFill>
                <a:latin typeface="Times New Roman"/>
                <a:cs typeface="Times New Roman"/>
              </a:rPr>
              <a:t>ISI</a:t>
            </a:r>
            <a:endParaRPr sz="3200">
              <a:latin typeface="Times New Roman"/>
              <a:cs typeface="Times New Roman"/>
            </a:endParaRPr>
          </a:p>
        </p:txBody>
      </p:sp>
      <p:sp>
        <p:nvSpPr>
          <p:cNvPr id="3" name="object 3"/>
          <p:cNvSpPr txBox="1"/>
          <p:nvPr/>
        </p:nvSpPr>
        <p:spPr>
          <a:xfrm>
            <a:off x="4904994" y="4622114"/>
            <a:ext cx="2949575" cy="902969"/>
          </a:xfrm>
          <a:prstGeom prst="rect">
            <a:avLst/>
          </a:prstGeom>
        </p:spPr>
        <p:txBody>
          <a:bodyPr vert="horz" wrap="square" lIns="0" tIns="106045" rIns="0" bIns="0" rtlCol="0">
            <a:spAutoFit/>
          </a:bodyPr>
          <a:lstStyle/>
          <a:p>
            <a:pPr marL="12700" marR="5080">
              <a:lnSpc>
                <a:spcPts val="3070"/>
              </a:lnSpc>
              <a:spcBef>
                <a:spcPts val="835"/>
              </a:spcBef>
              <a:tabLst>
                <a:tab pos="1621790" algn="l"/>
                <a:tab pos="2417445" algn="l"/>
              </a:tabLst>
            </a:pPr>
            <a:r>
              <a:rPr sz="3200" b="1" i="1" dirty="0">
                <a:solidFill>
                  <a:srgbClr val="4471C4"/>
                </a:solidFill>
                <a:latin typeface="Times New Roman"/>
                <a:cs typeface="Times New Roman"/>
              </a:rPr>
              <a:t>bo</a:t>
            </a:r>
            <a:r>
              <a:rPr sz="3200" b="1" i="1" spc="-5" dirty="0">
                <a:solidFill>
                  <a:srgbClr val="4471C4"/>
                </a:solidFill>
                <a:latin typeface="Times New Roman"/>
                <a:cs typeface="Times New Roman"/>
              </a:rPr>
              <a:t>tt</a:t>
            </a:r>
            <a:r>
              <a:rPr sz="3200" b="1" i="1" dirty="0">
                <a:solidFill>
                  <a:srgbClr val="4471C4"/>
                </a:solidFill>
                <a:latin typeface="Times New Roman"/>
                <a:cs typeface="Times New Roman"/>
              </a:rPr>
              <a:t>o</a:t>
            </a:r>
            <a:r>
              <a:rPr sz="3200" b="1" i="1" spc="-5" dirty="0">
                <a:solidFill>
                  <a:srgbClr val="4471C4"/>
                </a:solidFill>
                <a:latin typeface="Times New Roman"/>
                <a:cs typeface="Times New Roman"/>
              </a:rPr>
              <a:t>m</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o</a:t>
            </a:r>
            <a:r>
              <a:rPr sz="3200" b="1" i="1" spc="-5" dirty="0">
                <a:solidFill>
                  <a:srgbClr val="4471C4"/>
                </a:solidFill>
                <a:latin typeface="Times New Roman"/>
                <a:cs typeface="Times New Roman"/>
              </a:rPr>
              <a:t>f</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the  Mark.</a:t>
            </a:r>
            <a:endParaRPr sz="3200">
              <a:latin typeface="Times New Roman"/>
              <a:cs typeface="Times New Roman"/>
            </a:endParaRPr>
          </a:p>
        </p:txBody>
      </p:sp>
      <p:sp>
        <p:nvSpPr>
          <p:cNvPr id="4" name="object 4"/>
          <p:cNvSpPr txBox="1"/>
          <p:nvPr/>
        </p:nvSpPr>
        <p:spPr>
          <a:xfrm>
            <a:off x="4560570" y="5988558"/>
            <a:ext cx="4293870" cy="1292860"/>
          </a:xfrm>
          <a:prstGeom prst="rect">
            <a:avLst/>
          </a:prstGeom>
        </p:spPr>
        <p:txBody>
          <a:bodyPr vert="horz" wrap="square" lIns="0" tIns="109220" rIns="0" bIns="0" rtlCol="0">
            <a:spAutoFit/>
          </a:bodyPr>
          <a:lstStyle/>
          <a:p>
            <a:pPr marL="356870" marR="5080" indent="-344805" algn="just">
              <a:lnSpc>
                <a:spcPct val="80000"/>
              </a:lnSpc>
              <a:spcBef>
                <a:spcPts val="860"/>
              </a:spcBef>
              <a:buFont typeface="Wingdings"/>
              <a:buChar char=""/>
              <a:tabLst>
                <a:tab pos="357505" algn="l"/>
              </a:tabLst>
            </a:pPr>
            <a:r>
              <a:rPr sz="3200" b="1" i="1" spc="-120" dirty="0">
                <a:solidFill>
                  <a:srgbClr val="FF0000"/>
                </a:solidFill>
                <a:latin typeface="Times New Roman"/>
                <a:cs typeface="Times New Roman"/>
              </a:rPr>
              <a:t>You</a:t>
            </a:r>
            <a:r>
              <a:rPr sz="3200" b="1" i="1" spc="-114" dirty="0">
                <a:solidFill>
                  <a:srgbClr val="FF0000"/>
                </a:solidFill>
                <a:latin typeface="Times New Roman"/>
                <a:cs typeface="Times New Roman"/>
              </a:rPr>
              <a:t> </a:t>
            </a:r>
            <a:r>
              <a:rPr sz="3200" b="1" i="1" spc="-5" dirty="0">
                <a:solidFill>
                  <a:srgbClr val="FF0000"/>
                </a:solidFill>
                <a:latin typeface="Times New Roman"/>
                <a:cs typeface="Times New Roman"/>
              </a:rPr>
              <a:t>will</a:t>
            </a:r>
            <a:r>
              <a:rPr sz="3200" b="1" i="1" dirty="0">
                <a:solidFill>
                  <a:srgbClr val="FF0000"/>
                </a:solidFill>
                <a:latin typeface="Times New Roman"/>
                <a:cs typeface="Times New Roman"/>
              </a:rPr>
              <a:t> </a:t>
            </a:r>
            <a:r>
              <a:rPr sz="3200" b="1" i="1" spc="-5" dirty="0">
                <a:solidFill>
                  <a:srgbClr val="FF0000"/>
                </a:solidFill>
                <a:latin typeface="Times New Roman"/>
                <a:cs typeface="Times New Roman"/>
              </a:rPr>
              <a:t>get</a:t>
            </a:r>
            <a:r>
              <a:rPr sz="3200" b="1" i="1" dirty="0">
                <a:solidFill>
                  <a:srgbClr val="FF0000"/>
                </a:solidFill>
                <a:latin typeface="Times New Roman"/>
                <a:cs typeface="Times New Roman"/>
              </a:rPr>
              <a:t> </a:t>
            </a:r>
            <a:r>
              <a:rPr sz="3200" b="1" i="1" spc="-5" dirty="0">
                <a:solidFill>
                  <a:srgbClr val="FF0000"/>
                </a:solidFill>
                <a:latin typeface="Times New Roman"/>
                <a:cs typeface="Times New Roman"/>
              </a:rPr>
              <a:t>the </a:t>
            </a:r>
            <a:r>
              <a:rPr sz="3200" b="1" i="1" dirty="0">
                <a:solidFill>
                  <a:srgbClr val="FF0000"/>
                </a:solidFill>
                <a:latin typeface="Times New Roman"/>
                <a:cs typeface="Times New Roman"/>
              </a:rPr>
              <a:t> </a:t>
            </a:r>
            <a:r>
              <a:rPr sz="3200" b="1" i="1" spc="-5" dirty="0">
                <a:solidFill>
                  <a:srgbClr val="FF0000"/>
                </a:solidFill>
                <a:latin typeface="Times New Roman"/>
                <a:cs typeface="Times New Roman"/>
              </a:rPr>
              <a:t>complete details </a:t>
            </a:r>
            <a:r>
              <a:rPr sz="3200" b="1" i="1" spc="10" dirty="0">
                <a:solidFill>
                  <a:srgbClr val="FF0000"/>
                </a:solidFill>
                <a:latin typeface="Times New Roman"/>
                <a:cs typeface="Times New Roman"/>
              </a:rPr>
              <a:t>of </a:t>
            </a:r>
            <a:r>
              <a:rPr sz="3200" b="1" i="1" spc="-5" dirty="0">
                <a:solidFill>
                  <a:srgbClr val="FF0000"/>
                </a:solidFill>
                <a:latin typeface="Times New Roman"/>
                <a:cs typeface="Times New Roman"/>
              </a:rPr>
              <a:t>the </a:t>
            </a:r>
            <a:r>
              <a:rPr sz="3200" b="1" i="1" dirty="0">
                <a:solidFill>
                  <a:srgbClr val="FF0000"/>
                </a:solidFill>
                <a:latin typeface="Times New Roman"/>
                <a:cs typeface="Times New Roman"/>
              </a:rPr>
              <a:t> product.</a:t>
            </a:r>
            <a:endParaRPr sz="3200">
              <a:latin typeface="Times New Roman"/>
              <a:cs typeface="Times New Roman"/>
            </a:endParaRPr>
          </a:p>
        </p:txBody>
      </p:sp>
      <p:grpSp>
        <p:nvGrpSpPr>
          <p:cNvPr id="5" name="object 5"/>
          <p:cNvGrpSpPr/>
          <p:nvPr/>
        </p:nvGrpSpPr>
        <p:grpSpPr>
          <a:xfrm>
            <a:off x="88392" y="0"/>
            <a:ext cx="14011910" cy="7653655"/>
            <a:chOff x="88392" y="0"/>
            <a:chExt cx="14011910" cy="7653655"/>
          </a:xfrm>
        </p:grpSpPr>
        <p:pic>
          <p:nvPicPr>
            <p:cNvPr id="6" name="object 6"/>
            <p:cNvPicPr/>
            <p:nvPr/>
          </p:nvPicPr>
          <p:blipFill>
            <a:blip r:embed="rId2" cstate="print"/>
            <a:stretch>
              <a:fillRect/>
            </a:stretch>
          </p:blipFill>
          <p:spPr>
            <a:xfrm>
              <a:off x="9787127" y="606551"/>
              <a:ext cx="3849624" cy="6830568"/>
            </a:xfrm>
            <a:prstGeom prst="rect">
              <a:avLst/>
            </a:prstGeom>
          </p:spPr>
        </p:pic>
        <p:sp>
          <p:nvSpPr>
            <p:cNvPr id="7" name="object 7"/>
            <p:cNvSpPr/>
            <p:nvPr/>
          </p:nvSpPr>
          <p:spPr>
            <a:xfrm>
              <a:off x="9774935" y="594359"/>
              <a:ext cx="3874135" cy="6855459"/>
            </a:xfrm>
            <a:custGeom>
              <a:avLst/>
              <a:gdLst/>
              <a:ahLst/>
              <a:cxnLst/>
              <a:rect l="l" t="t" r="r" b="b"/>
              <a:pathLst>
                <a:path w="3874134" h="6855459">
                  <a:moveTo>
                    <a:pt x="0" y="6854952"/>
                  </a:moveTo>
                  <a:lnTo>
                    <a:pt x="3874008" y="6854952"/>
                  </a:lnTo>
                  <a:lnTo>
                    <a:pt x="3874008" y="0"/>
                  </a:lnTo>
                  <a:lnTo>
                    <a:pt x="0" y="0"/>
                  </a:lnTo>
                  <a:lnTo>
                    <a:pt x="0" y="6854952"/>
                  </a:lnTo>
                  <a:close/>
                </a:path>
              </a:pathLst>
            </a:custGeom>
            <a:ln w="24384">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88392" y="576072"/>
              <a:ext cx="3998976" cy="7077456"/>
            </a:xfrm>
            <a:prstGeom prst="rect">
              <a:avLst/>
            </a:prstGeom>
          </p:spPr>
        </p:pic>
        <p:sp>
          <p:nvSpPr>
            <p:cNvPr id="9" name="object 9"/>
            <p:cNvSpPr/>
            <p:nvPr/>
          </p:nvSpPr>
          <p:spPr>
            <a:xfrm>
              <a:off x="1035164" y="3064382"/>
              <a:ext cx="978535" cy="910590"/>
            </a:xfrm>
            <a:custGeom>
              <a:avLst/>
              <a:gdLst/>
              <a:ahLst/>
              <a:cxnLst/>
              <a:rect l="l" t="t" r="r" b="b"/>
              <a:pathLst>
                <a:path w="978535" h="910589">
                  <a:moveTo>
                    <a:pt x="786650" y="0"/>
                  </a:moveTo>
                  <a:lnTo>
                    <a:pt x="122669" y="582549"/>
                  </a:lnTo>
                  <a:lnTo>
                    <a:pt x="26784" y="473328"/>
                  </a:lnTo>
                  <a:lnTo>
                    <a:pt x="0" y="883665"/>
                  </a:lnTo>
                  <a:lnTo>
                    <a:pt x="410349" y="910463"/>
                  </a:lnTo>
                  <a:lnTo>
                    <a:pt x="314464" y="801115"/>
                  </a:lnTo>
                  <a:lnTo>
                    <a:pt x="978420" y="218566"/>
                  </a:lnTo>
                  <a:lnTo>
                    <a:pt x="786650" y="0"/>
                  </a:lnTo>
                  <a:close/>
                </a:path>
              </a:pathLst>
            </a:custGeom>
            <a:solidFill>
              <a:srgbClr val="FF0000"/>
            </a:solidFill>
          </p:spPr>
          <p:txBody>
            <a:bodyPr wrap="square" lIns="0" tIns="0" rIns="0" bIns="0" rtlCol="0"/>
            <a:lstStyle/>
            <a:p>
              <a:endParaRPr/>
            </a:p>
          </p:txBody>
        </p:sp>
        <p:sp>
          <p:nvSpPr>
            <p:cNvPr id="10" name="object 10"/>
            <p:cNvSpPr/>
            <p:nvPr/>
          </p:nvSpPr>
          <p:spPr>
            <a:xfrm>
              <a:off x="1035164" y="3064382"/>
              <a:ext cx="978535" cy="910590"/>
            </a:xfrm>
            <a:custGeom>
              <a:avLst/>
              <a:gdLst/>
              <a:ahLst/>
              <a:cxnLst/>
              <a:rect l="l" t="t" r="r" b="b"/>
              <a:pathLst>
                <a:path w="978535" h="910589">
                  <a:moveTo>
                    <a:pt x="978420" y="218566"/>
                  </a:moveTo>
                  <a:lnTo>
                    <a:pt x="314464" y="801115"/>
                  </a:lnTo>
                  <a:lnTo>
                    <a:pt x="410349" y="910463"/>
                  </a:lnTo>
                  <a:lnTo>
                    <a:pt x="0" y="883665"/>
                  </a:lnTo>
                  <a:lnTo>
                    <a:pt x="26784" y="473328"/>
                  </a:lnTo>
                  <a:lnTo>
                    <a:pt x="122669" y="582549"/>
                  </a:lnTo>
                  <a:lnTo>
                    <a:pt x="786650" y="0"/>
                  </a:lnTo>
                  <a:lnTo>
                    <a:pt x="978420" y="218566"/>
                  </a:lnTo>
                  <a:close/>
                </a:path>
              </a:pathLst>
            </a:custGeom>
            <a:ln w="12700">
              <a:solidFill>
                <a:srgbClr val="172C51"/>
              </a:solidFill>
            </a:ln>
          </p:spPr>
          <p:txBody>
            <a:bodyPr wrap="square" lIns="0" tIns="0" rIns="0" bIns="0" rtlCol="0"/>
            <a:lstStyle/>
            <a:p>
              <a:endParaRPr/>
            </a:p>
          </p:txBody>
        </p:sp>
        <p:sp>
          <p:nvSpPr>
            <p:cNvPr id="11" name="object 11"/>
            <p:cNvSpPr/>
            <p:nvPr/>
          </p:nvSpPr>
          <p:spPr>
            <a:xfrm>
              <a:off x="734568" y="0"/>
              <a:ext cx="13365480" cy="554990"/>
            </a:xfrm>
            <a:custGeom>
              <a:avLst/>
              <a:gdLst/>
              <a:ahLst/>
              <a:cxnLst/>
              <a:rect l="l" t="t" r="r" b="b"/>
              <a:pathLst>
                <a:path w="13365480" h="554990">
                  <a:moveTo>
                    <a:pt x="13365480" y="0"/>
                  </a:moveTo>
                  <a:lnTo>
                    <a:pt x="0" y="0"/>
                  </a:lnTo>
                  <a:lnTo>
                    <a:pt x="0" y="554735"/>
                  </a:lnTo>
                  <a:lnTo>
                    <a:pt x="13365480" y="554735"/>
                  </a:lnTo>
                  <a:lnTo>
                    <a:pt x="13365480" y="0"/>
                  </a:lnTo>
                  <a:close/>
                </a:path>
              </a:pathLst>
            </a:custGeom>
            <a:solidFill>
              <a:srgbClr val="7E5F00"/>
            </a:solidFill>
          </p:spPr>
          <p:txBody>
            <a:bodyPr wrap="square" lIns="0" tIns="0" rIns="0" bIns="0" rtlCol="0"/>
            <a:lstStyle/>
            <a:p>
              <a:endParaRPr/>
            </a:p>
          </p:txBody>
        </p:sp>
      </p:grpSp>
      <p:sp>
        <p:nvSpPr>
          <p:cNvPr id="12" name="object 12"/>
          <p:cNvSpPr txBox="1"/>
          <p:nvPr/>
        </p:nvSpPr>
        <p:spPr>
          <a:xfrm>
            <a:off x="4560570" y="36322"/>
            <a:ext cx="5420360" cy="4317365"/>
          </a:xfrm>
          <a:prstGeom prst="rect">
            <a:avLst/>
          </a:prstGeom>
        </p:spPr>
        <p:txBody>
          <a:bodyPr vert="horz" wrap="square" lIns="0" tIns="12700" rIns="0" bIns="0" rtlCol="0">
            <a:spAutoFit/>
          </a:bodyPr>
          <a:lstStyle/>
          <a:p>
            <a:pPr marL="301625">
              <a:lnSpc>
                <a:spcPct val="100000"/>
              </a:lnSpc>
              <a:spcBef>
                <a:spcPts val="100"/>
              </a:spcBef>
            </a:pPr>
            <a:r>
              <a:rPr sz="2900" b="1" spc="65" dirty="0">
                <a:solidFill>
                  <a:srgbClr val="FFFFFF"/>
                </a:solidFill>
                <a:latin typeface="Arial"/>
                <a:cs typeface="Arial"/>
              </a:rPr>
              <a:t>HOW</a:t>
            </a:r>
            <a:r>
              <a:rPr sz="2900" b="1" spc="-145" dirty="0">
                <a:solidFill>
                  <a:srgbClr val="FFFFFF"/>
                </a:solidFill>
                <a:latin typeface="Arial"/>
                <a:cs typeface="Arial"/>
              </a:rPr>
              <a:t> </a:t>
            </a:r>
            <a:r>
              <a:rPr sz="2900" b="1" spc="35" dirty="0">
                <a:solidFill>
                  <a:srgbClr val="FFFFFF"/>
                </a:solidFill>
                <a:latin typeface="Arial"/>
                <a:cs typeface="Arial"/>
              </a:rPr>
              <a:t>TO</a:t>
            </a:r>
            <a:r>
              <a:rPr sz="2900" b="1" spc="-120" dirty="0">
                <a:solidFill>
                  <a:srgbClr val="FFFFFF"/>
                </a:solidFill>
                <a:latin typeface="Arial"/>
                <a:cs typeface="Arial"/>
              </a:rPr>
              <a:t> </a:t>
            </a:r>
            <a:r>
              <a:rPr sz="2900" b="1" spc="50" dirty="0">
                <a:solidFill>
                  <a:srgbClr val="FFFFFF"/>
                </a:solidFill>
                <a:latin typeface="Arial"/>
                <a:cs typeface="Arial"/>
              </a:rPr>
              <a:t>USE</a:t>
            </a:r>
            <a:r>
              <a:rPr sz="2900" b="1" spc="-160" dirty="0">
                <a:solidFill>
                  <a:srgbClr val="FFFFFF"/>
                </a:solidFill>
                <a:latin typeface="Arial"/>
                <a:cs typeface="Arial"/>
              </a:rPr>
              <a:t> </a:t>
            </a:r>
            <a:r>
              <a:rPr sz="2900" b="1" spc="45" dirty="0">
                <a:solidFill>
                  <a:srgbClr val="FFFFFF"/>
                </a:solidFill>
                <a:latin typeface="Arial"/>
                <a:cs typeface="Arial"/>
              </a:rPr>
              <a:t>BIS</a:t>
            </a:r>
            <a:r>
              <a:rPr sz="2900" b="1" spc="-140" dirty="0">
                <a:solidFill>
                  <a:srgbClr val="FFFFFF"/>
                </a:solidFill>
                <a:latin typeface="Arial"/>
                <a:cs typeface="Arial"/>
              </a:rPr>
              <a:t> </a:t>
            </a:r>
            <a:r>
              <a:rPr sz="2900" b="1" spc="20" dirty="0">
                <a:solidFill>
                  <a:srgbClr val="FFFFFF"/>
                </a:solidFill>
                <a:latin typeface="Arial"/>
                <a:cs typeface="Arial"/>
              </a:rPr>
              <a:t>CARE</a:t>
            </a:r>
            <a:r>
              <a:rPr sz="2900" b="1" spc="-165" dirty="0">
                <a:solidFill>
                  <a:srgbClr val="FFFFFF"/>
                </a:solidFill>
                <a:latin typeface="Arial"/>
                <a:cs typeface="Arial"/>
              </a:rPr>
              <a:t> </a:t>
            </a:r>
            <a:r>
              <a:rPr sz="2900" b="1" spc="10" dirty="0">
                <a:solidFill>
                  <a:srgbClr val="FFFFFF"/>
                </a:solidFill>
                <a:latin typeface="Arial"/>
                <a:cs typeface="Arial"/>
              </a:rPr>
              <a:t>APP</a:t>
            </a:r>
            <a:endParaRPr sz="2900">
              <a:latin typeface="Arial"/>
              <a:cs typeface="Arial"/>
            </a:endParaRPr>
          </a:p>
          <a:p>
            <a:pPr>
              <a:lnSpc>
                <a:spcPct val="100000"/>
              </a:lnSpc>
              <a:spcBef>
                <a:spcPts val="55"/>
              </a:spcBef>
            </a:pPr>
            <a:endParaRPr sz="3600">
              <a:latin typeface="Arial"/>
              <a:cs typeface="Arial"/>
            </a:endParaRPr>
          </a:p>
          <a:p>
            <a:pPr marL="356870" marR="1130300" indent="-344805" algn="just">
              <a:lnSpc>
                <a:spcPct val="80000"/>
              </a:lnSpc>
              <a:buFont typeface="Wingdings"/>
              <a:buChar char=""/>
              <a:tabLst>
                <a:tab pos="357505" algn="l"/>
                <a:tab pos="2969260" algn="l"/>
              </a:tabLst>
            </a:pPr>
            <a:r>
              <a:rPr sz="3200" b="1" i="1" spc="-5" dirty="0">
                <a:solidFill>
                  <a:srgbClr val="FF0000"/>
                </a:solidFill>
                <a:latin typeface="Times New Roman"/>
                <a:cs typeface="Times New Roman"/>
              </a:rPr>
              <a:t>STEP</a:t>
            </a:r>
            <a:r>
              <a:rPr sz="3200" b="1" i="1" dirty="0">
                <a:solidFill>
                  <a:srgbClr val="FF0000"/>
                </a:solidFill>
                <a:latin typeface="Times New Roman"/>
                <a:cs typeface="Times New Roman"/>
              </a:rPr>
              <a:t> 1:</a:t>
            </a:r>
            <a:r>
              <a:rPr sz="3200" b="1" i="1" spc="5" dirty="0">
                <a:solidFill>
                  <a:srgbClr val="FF0000"/>
                </a:solidFill>
                <a:latin typeface="Times New Roman"/>
                <a:cs typeface="Times New Roman"/>
              </a:rPr>
              <a:t> </a:t>
            </a:r>
            <a:r>
              <a:rPr sz="3200" b="1" i="1" spc="-5" dirty="0">
                <a:solidFill>
                  <a:srgbClr val="4471C4"/>
                </a:solidFill>
                <a:latin typeface="Times New Roman"/>
                <a:cs typeface="Times New Roman"/>
              </a:rPr>
              <a:t>Click</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on </a:t>
            </a:r>
            <a:r>
              <a:rPr sz="3200" b="1" i="1" spc="-785" dirty="0">
                <a:solidFill>
                  <a:srgbClr val="4471C4"/>
                </a:solidFill>
                <a:latin typeface="Times New Roman"/>
                <a:cs typeface="Times New Roman"/>
              </a:rPr>
              <a:t> </a:t>
            </a:r>
            <a:r>
              <a:rPr sz="3200" b="1" i="1" dirty="0">
                <a:solidFill>
                  <a:srgbClr val="4471C4"/>
                </a:solidFill>
                <a:latin typeface="Times New Roman"/>
                <a:cs typeface="Times New Roman"/>
              </a:rPr>
              <a:t>“</a:t>
            </a:r>
            <a:r>
              <a:rPr sz="3200" b="1" i="1" spc="-390" dirty="0">
                <a:solidFill>
                  <a:srgbClr val="4471C4"/>
                </a:solidFill>
                <a:latin typeface="Times New Roman"/>
                <a:cs typeface="Times New Roman"/>
              </a:rPr>
              <a:t>V</a:t>
            </a:r>
            <a:r>
              <a:rPr sz="3200" b="1" i="1" spc="-5" dirty="0">
                <a:solidFill>
                  <a:srgbClr val="4471C4"/>
                </a:solidFill>
                <a:latin typeface="Times New Roman"/>
                <a:cs typeface="Times New Roman"/>
              </a:rPr>
              <a:t>er</a:t>
            </a:r>
            <a:r>
              <a:rPr sz="3200" b="1" i="1" spc="15" dirty="0">
                <a:solidFill>
                  <a:srgbClr val="4471C4"/>
                </a:solidFill>
                <a:latin typeface="Times New Roman"/>
                <a:cs typeface="Times New Roman"/>
              </a:rPr>
              <a:t>i</a:t>
            </a:r>
            <a:r>
              <a:rPr sz="3200" b="1" i="1" spc="-5" dirty="0">
                <a:solidFill>
                  <a:srgbClr val="4471C4"/>
                </a:solidFill>
                <a:latin typeface="Times New Roman"/>
                <a:cs typeface="Times New Roman"/>
              </a:rPr>
              <a:t>fy</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L</a:t>
            </a:r>
            <a:r>
              <a:rPr sz="3200" b="1" i="1" spc="5" dirty="0">
                <a:solidFill>
                  <a:srgbClr val="4471C4"/>
                </a:solidFill>
                <a:latin typeface="Times New Roman"/>
                <a:cs typeface="Times New Roman"/>
              </a:rPr>
              <a:t>i</a:t>
            </a:r>
            <a:r>
              <a:rPr sz="3200" b="1" i="1" spc="-5" dirty="0">
                <a:solidFill>
                  <a:srgbClr val="4471C4"/>
                </a:solidFill>
                <a:latin typeface="Times New Roman"/>
                <a:cs typeface="Times New Roman"/>
              </a:rPr>
              <a:t>cence  Details”</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to</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check</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the </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authenticity</a:t>
            </a:r>
            <a:r>
              <a:rPr sz="3200" b="1" i="1" dirty="0">
                <a:solidFill>
                  <a:srgbClr val="4471C4"/>
                </a:solidFill>
                <a:latin typeface="Times New Roman"/>
                <a:cs typeface="Times New Roman"/>
              </a:rPr>
              <a:t> of</a:t>
            </a:r>
            <a:r>
              <a:rPr sz="3200" b="1" i="1" spc="5" dirty="0">
                <a:solidFill>
                  <a:srgbClr val="4471C4"/>
                </a:solidFill>
                <a:latin typeface="Times New Roman"/>
                <a:cs typeface="Times New Roman"/>
              </a:rPr>
              <a:t> </a:t>
            </a:r>
            <a:r>
              <a:rPr sz="3200" b="1" i="1" spc="-5" dirty="0">
                <a:solidFill>
                  <a:srgbClr val="4471C4"/>
                </a:solidFill>
                <a:latin typeface="Times New Roman"/>
                <a:cs typeface="Times New Roman"/>
              </a:rPr>
              <a:t>the </a:t>
            </a:r>
            <a:r>
              <a:rPr sz="3200" b="1" i="1" spc="-785" dirty="0">
                <a:solidFill>
                  <a:srgbClr val="4471C4"/>
                </a:solidFill>
                <a:latin typeface="Times New Roman"/>
                <a:cs typeface="Times New Roman"/>
              </a:rPr>
              <a:t> </a:t>
            </a:r>
            <a:r>
              <a:rPr sz="3200" b="1" i="1" spc="-5" dirty="0">
                <a:solidFill>
                  <a:srgbClr val="4471C4"/>
                </a:solidFill>
                <a:latin typeface="Times New Roman"/>
                <a:cs typeface="Times New Roman"/>
              </a:rPr>
              <a:t>product</a:t>
            </a:r>
            <a:r>
              <a:rPr sz="3200" b="1" i="1" spc="-10" dirty="0">
                <a:solidFill>
                  <a:srgbClr val="4471C4"/>
                </a:solidFill>
                <a:latin typeface="Times New Roman"/>
                <a:cs typeface="Times New Roman"/>
              </a:rPr>
              <a:t> </a:t>
            </a:r>
            <a:r>
              <a:rPr sz="3200" b="1" i="1" spc="-5" dirty="0">
                <a:solidFill>
                  <a:srgbClr val="4471C4"/>
                </a:solidFill>
                <a:latin typeface="Times New Roman"/>
                <a:cs typeface="Times New Roman"/>
              </a:rPr>
              <a:t>with</a:t>
            </a:r>
            <a:r>
              <a:rPr sz="3200" b="1" i="1" spc="-10" dirty="0">
                <a:solidFill>
                  <a:srgbClr val="4471C4"/>
                </a:solidFill>
                <a:latin typeface="Times New Roman"/>
                <a:cs typeface="Times New Roman"/>
              </a:rPr>
              <a:t> </a:t>
            </a:r>
            <a:r>
              <a:rPr sz="3200" b="1" i="1" spc="-5" dirty="0">
                <a:solidFill>
                  <a:srgbClr val="4471C4"/>
                </a:solidFill>
                <a:latin typeface="Times New Roman"/>
                <a:cs typeface="Times New Roman"/>
              </a:rPr>
              <a:t>ISI</a:t>
            </a:r>
            <a:r>
              <a:rPr sz="3200" b="1" i="1" spc="10" dirty="0">
                <a:solidFill>
                  <a:srgbClr val="4471C4"/>
                </a:solidFill>
                <a:latin typeface="Times New Roman"/>
                <a:cs typeface="Times New Roman"/>
              </a:rPr>
              <a:t> </a:t>
            </a:r>
            <a:r>
              <a:rPr sz="3200" b="1" i="1" spc="-5" dirty="0">
                <a:solidFill>
                  <a:srgbClr val="4471C4"/>
                </a:solidFill>
                <a:latin typeface="Times New Roman"/>
                <a:cs typeface="Times New Roman"/>
              </a:rPr>
              <a:t>Mark.</a:t>
            </a:r>
            <a:endParaRPr sz="3200">
              <a:latin typeface="Times New Roman"/>
              <a:cs typeface="Times New Roman"/>
            </a:endParaRPr>
          </a:p>
          <a:p>
            <a:pPr>
              <a:lnSpc>
                <a:spcPct val="100000"/>
              </a:lnSpc>
              <a:spcBef>
                <a:spcPts val="45"/>
              </a:spcBef>
              <a:buClr>
                <a:srgbClr val="FF0000"/>
              </a:buClr>
              <a:buFont typeface="Wingdings"/>
              <a:buChar char=""/>
            </a:pPr>
            <a:endParaRPr sz="3950">
              <a:latin typeface="Times New Roman"/>
              <a:cs typeface="Times New Roman"/>
            </a:endParaRPr>
          </a:p>
          <a:p>
            <a:pPr marL="356870" marR="1134110" indent="-344805" algn="just">
              <a:lnSpc>
                <a:spcPts val="3070"/>
              </a:lnSpc>
              <a:buFont typeface="Wingdings"/>
              <a:buChar char=""/>
              <a:tabLst>
                <a:tab pos="357505" algn="l"/>
                <a:tab pos="2966085" algn="l"/>
              </a:tabLst>
            </a:pPr>
            <a:r>
              <a:rPr sz="3200" b="1" i="1" spc="-5" dirty="0">
                <a:solidFill>
                  <a:srgbClr val="FF0000"/>
                </a:solidFill>
                <a:latin typeface="Times New Roman"/>
                <a:cs typeface="Times New Roman"/>
              </a:rPr>
              <a:t>STEP</a:t>
            </a:r>
            <a:r>
              <a:rPr sz="3200" b="1" i="1" dirty="0">
                <a:solidFill>
                  <a:srgbClr val="FF0000"/>
                </a:solidFill>
                <a:latin typeface="Times New Roman"/>
                <a:cs typeface="Times New Roman"/>
              </a:rPr>
              <a:t> 2:</a:t>
            </a:r>
            <a:r>
              <a:rPr sz="3200" b="1" i="1" spc="5" dirty="0">
                <a:solidFill>
                  <a:srgbClr val="FF0000"/>
                </a:solidFill>
                <a:latin typeface="Times New Roman"/>
                <a:cs typeface="Times New Roman"/>
              </a:rPr>
              <a:t> </a:t>
            </a:r>
            <a:r>
              <a:rPr sz="3200" b="1" i="1" spc="-5" dirty="0">
                <a:solidFill>
                  <a:srgbClr val="4471C4"/>
                </a:solidFill>
                <a:latin typeface="Times New Roman"/>
                <a:cs typeface="Times New Roman"/>
              </a:rPr>
              <a:t>Enter</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the </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CM/L</a:t>
            </a:r>
            <a:r>
              <a:rPr sz="3200" b="1" i="1" dirty="0">
                <a:solidFill>
                  <a:srgbClr val="4471C4"/>
                </a:solidFill>
                <a:latin typeface="Times New Roman"/>
                <a:cs typeface="Times New Roman"/>
              </a:rPr>
              <a:t>	</a:t>
            </a:r>
            <a:r>
              <a:rPr sz="3200" b="1" i="1" spc="-5" dirty="0">
                <a:solidFill>
                  <a:srgbClr val="4471C4"/>
                </a:solidFill>
                <a:latin typeface="Times New Roman"/>
                <a:cs typeface="Times New Roman"/>
              </a:rPr>
              <a:t>n</a:t>
            </a:r>
            <a:r>
              <a:rPr sz="3200" b="1" i="1" spc="10" dirty="0">
                <a:solidFill>
                  <a:srgbClr val="4471C4"/>
                </a:solidFill>
                <a:latin typeface="Times New Roman"/>
                <a:cs typeface="Times New Roman"/>
              </a:rPr>
              <a:t>u</a:t>
            </a:r>
            <a:r>
              <a:rPr sz="3200" b="1" i="1" spc="-20" dirty="0">
                <a:solidFill>
                  <a:srgbClr val="4471C4"/>
                </a:solidFill>
                <a:latin typeface="Times New Roman"/>
                <a:cs typeface="Times New Roman"/>
              </a:rPr>
              <a:t>m</a:t>
            </a:r>
            <a:r>
              <a:rPr sz="3200" b="1" i="1" dirty="0">
                <a:solidFill>
                  <a:srgbClr val="4471C4"/>
                </a:solidFill>
                <a:latin typeface="Times New Roman"/>
                <a:cs typeface="Times New Roman"/>
              </a:rPr>
              <a:t>b</a:t>
            </a:r>
            <a:r>
              <a:rPr sz="3200" b="1" i="1" spc="-5" dirty="0">
                <a:solidFill>
                  <a:srgbClr val="4471C4"/>
                </a:solidFill>
                <a:latin typeface="Times New Roman"/>
                <a:cs typeface="Times New Roman"/>
              </a:rPr>
              <a:t>er</a:t>
            </a:r>
            <a:endParaRPr sz="3200">
              <a:latin typeface="Times New Roman"/>
              <a:cs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 y="1194816"/>
            <a:ext cx="3377565" cy="6205855"/>
            <a:chOff x="914400" y="1194816"/>
            <a:chExt cx="3377565" cy="6205855"/>
          </a:xfrm>
        </p:grpSpPr>
        <p:pic>
          <p:nvPicPr>
            <p:cNvPr id="3" name="object 3"/>
            <p:cNvPicPr/>
            <p:nvPr/>
          </p:nvPicPr>
          <p:blipFill>
            <a:blip r:embed="rId2" cstate="print"/>
            <a:stretch>
              <a:fillRect/>
            </a:stretch>
          </p:blipFill>
          <p:spPr>
            <a:xfrm>
              <a:off x="938783" y="1219200"/>
              <a:ext cx="3328416" cy="6156960"/>
            </a:xfrm>
            <a:prstGeom prst="rect">
              <a:avLst/>
            </a:prstGeom>
          </p:spPr>
        </p:pic>
        <p:sp>
          <p:nvSpPr>
            <p:cNvPr id="4" name="object 4"/>
            <p:cNvSpPr/>
            <p:nvPr/>
          </p:nvSpPr>
          <p:spPr>
            <a:xfrm>
              <a:off x="926591" y="1207008"/>
              <a:ext cx="3352800" cy="6181725"/>
            </a:xfrm>
            <a:custGeom>
              <a:avLst/>
              <a:gdLst/>
              <a:ahLst/>
              <a:cxnLst/>
              <a:rect l="l" t="t" r="r" b="b"/>
              <a:pathLst>
                <a:path w="3352800" h="6181725">
                  <a:moveTo>
                    <a:pt x="0" y="6181344"/>
                  </a:moveTo>
                  <a:lnTo>
                    <a:pt x="3352800" y="6181344"/>
                  </a:lnTo>
                  <a:lnTo>
                    <a:pt x="3352800" y="0"/>
                  </a:lnTo>
                  <a:lnTo>
                    <a:pt x="0" y="0"/>
                  </a:lnTo>
                  <a:lnTo>
                    <a:pt x="0" y="6181344"/>
                  </a:lnTo>
                  <a:close/>
                </a:path>
              </a:pathLst>
            </a:custGeom>
            <a:ln w="24384">
              <a:solidFill>
                <a:srgbClr val="000000"/>
              </a:solidFill>
            </a:ln>
          </p:spPr>
          <p:txBody>
            <a:bodyPr wrap="square" lIns="0" tIns="0" rIns="0" bIns="0" rtlCol="0"/>
            <a:lstStyle/>
            <a:p>
              <a:endParaRPr/>
            </a:p>
          </p:txBody>
        </p:sp>
      </p:grpSp>
      <p:grpSp>
        <p:nvGrpSpPr>
          <p:cNvPr id="5" name="object 5"/>
          <p:cNvGrpSpPr/>
          <p:nvPr/>
        </p:nvGrpSpPr>
        <p:grpSpPr>
          <a:xfrm>
            <a:off x="5407152" y="1228344"/>
            <a:ext cx="3164205" cy="6141720"/>
            <a:chOff x="5407152" y="1228344"/>
            <a:chExt cx="3164205" cy="6141720"/>
          </a:xfrm>
        </p:grpSpPr>
        <p:pic>
          <p:nvPicPr>
            <p:cNvPr id="6" name="object 6"/>
            <p:cNvPicPr/>
            <p:nvPr/>
          </p:nvPicPr>
          <p:blipFill>
            <a:blip r:embed="rId3" cstate="print"/>
            <a:stretch>
              <a:fillRect/>
            </a:stretch>
          </p:blipFill>
          <p:spPr>
            <a:xfrm>
              <a:off x="5431536" y="1252728"/>
              <a:ext cx="3115056" cy="6092952"/>
            </a:xfrm>
            <a:prstGeom prst="rect">
              <a:avLst/>
            </a:prstGeom>
          </p:spPr>
        </p:pic>
        <p:sp>
          <p:nvSpPr>
            <p:cNvPr id="7" name="object 7"/>
            <p:cNvSpPr/>
            <p:nvPr/>
          </p:nvSpPr>
          <p:spPr>
            <a:xfrm>
              <a:off x="5419344" y="1240536"/>
              <a:ext cx="3139440" cy="6117590"/>
            </a:xfrm>
            <a:custGeom>
              <a:avLst/>
              <a:gdLst/>
              <a:ahLst/>
              <a:cxnLst/>
              <a:rect l="l" t="t" r="r" b="b"/>
              <a:pathLst>
                <a:path w="3139440" h="6117590">
                  <a:moveTo>
                    <a:pt x="0" y="6117336"/>
                  </a:moveTo>
                  <a:lnTo>
                    <a:pt x="3139440" y="6117336"/>
                  </a:lnTo>
                  <a:lnTo>
                    <a:pt x="3139440" y="0"/>
                  </a:lnTo>
                  <a:lnTo>
                    <a:pt x="0" y="0"/>
                  </a:lnTo>
                  <a:lnTo>
                    <a:pt x="0" y="6117336"/>
                  </a:lnTo>
                  <a:close/>
                </a:path>
              </a:pathLst>
            </a:custGeom>
            <a:ln w="24384">
              <a:solidFill>
                <a:srgbClr val="000000"/>
              </a:solidFill>
            </a:ln>
          </p:spPr>
          <p:txBody>
            <a:bodyPr wrap="square" lIns="0" tIns="0" rIns="0" bIns="0" rtlCol="0"/>
            <a:lstStyle/>
            <a:p>
              <a:endParaRPr/>
            </a:p>
          </p:txBody>
        </p:sp>
      </p:grpSp>
      <p:sp>
        <p:nvSpPr>
          <p:cNvPr id="8" name="object 8"/>
          <p:cNvSpPr txBox="1"/>
          <p:nvPr/>
        </p:nvSpPr>
        <p:spPr>
          <a:xfrm>
            <a:off x="9013063" y="1718894"/>
            <a:ext cx="4672330" cy="468630"/>
          </a:xfrm>
          <a:prstGeom prst="rect">
            <a:avLst/>
          </a:prstGeom>
        </p:spPr>
        <p:txBody>
          <a:bodyPr vert="horz" wrap="square" lIns="0" tIns="13335" rIns="0" bIns="0" rtlCol="0">
            <a:spAutoFit/>
          </a:bodyPr>
          <a:lstStyle/>
          <a:p>
            <a:pPr marL="390525" indent="-378460">
              <a:lnSpc>
                <a:spcPct val="100000"/>
              </a:lnSpc>
              <a:spcBef>
                <a:spcPts val="105"/>
              </a:spcBef>
              <a:buFont typeface="Wingdings"/>
              <a:buChar char=""/>
              <a:tabLst>
                <a:tab pos="391160" algn="l"/>
                <a:tab pos="795655" algn="l"/>
                <a:tab pos="1487805" algn="l"/>
                <a:tab pos="2237740" algn="l"/>
                <a:tab pos="2969260" algn="l"/>
                <a:tab pos="3883660" algn="l"/>
                <a:tab pos="4271010" algn="l"/>
              </a:tabLst>
            </a:pPr>
            <a:r>
              <a:rPr sz="2900" b="1" i="1" spc="-5" dirty="0">
                <a:solidFill>
                  <a:srgbClr val="44536A"/>
                </a:solidFill>
                <a:latin typeface="Times New Roman"/>
                <a:cs typeface="Times New Roman"/>
              </a:rPr>
              <a:t>I</a:t>
            </a:r>
            <a:r>
              <a:rPr sz="2900" b="1" i="1" dirty="0">
                <a:solidFill>
                  <a:srgbClr val="44536A"/>
                </a:solidFill>
                <a:latin typeface="Times New Roman"/>
                <a:cs typeface="Times New Roman"/>
              </a:rPr>
              <a:t>f	</a:t>
            </a:r>
            <a:r>
              <a:rPr sz="2900" b="1" i="1" spc="-20" dirty="0">
                <a:solidFill>
                  <a:srgbClr val="44536A"/>
                </a:solidFill>
                <a:latin typeface="Times New Roman"/>
                <a:cs typeface="Times New Roman"/>
              </a:rPr>
              <a:t>y</a:t>
            </a:r>
            <a:r>
              <a:rPr sz="2900" b="1" i="1" spc="5" dirty="0">
                <a:solidFill>
                  <a:srgbClr val="44536A"/>
                </a:solidFill>
                <a:latin typeface="Times New Roman"/>
                <a:cs typeface="Times New Roman"/>
              </a:rPr>
              <a:t>o</a:t>
            </a:r>
            <a:r>
              <a:rPr sz="2900" b="1" i="1" dirty="0">
                <a:solidFill>
                  <a:srgbClr val="44536A"/>
                </a:solidFill>
                <a:latin typeface="Times New Roman"/>
                <a:cs typeface="Times New Roman"/>
              </a:rPr>
              <a:t>u	</a:t>
            </a:r>
            <a:r>
              <a:rPr sz="2900" b="1" i="1" spc="-35" dirty="0">
                <a:solidFill>
                  <a:srgbClr val="44536A"/>
                </a:solidFill>
                <a:latin typeface="Times New Roman"/>
                <a:cs typeface="Times New Roman"/>
              </a:rPr>
              <a:t>f</a:t>
            </a:r>
            <a:r>
              <a:rPr sz="2900" b="1" i="1" dirty="0">
                <a:solidFill>
                  <a:srgbClr val="44536A"/>
                </a:solidFill>
                <a:latin typeface="Times New Roman"/>
                <a:cs typeface="Times New Roman"/>
              </a:rPr>
              <a:t>ind	th</a:t>
            </a:r>
            <a:r>
              <a:rPr sz="2900" b="1" i="1" spc="-15" dirty="0">
                <a:solidFill>
                  <a:srgbClr val="44536A"/>
                </a:solidFill>
                <a:latin typeface="Times New Roman"/>
                <a:cs typeface="Times New Roman"/>
              </a:rPr>
              <a:t>a</a:t>
            </a:r>
            <a:r>
              <a:rPr sz="2900" b="1" i="1" dirty="0">
                <a:solidFill>
                  <a:srgbClr val="44536A"/>
                </a:solidFill>
                <a:latin typeface="Times New Roman"/>
                <a:cs typeface="Times New Roman"/>
              </a:rPr>
              <a:t>t	t</a:t>
            </a:r>
            <a:r>
              <a:rPr sz="2900" b="1" i="1" spc="-25" dirty="0">
                <a:solidFill>
                  <a:srgbClr val="44536A"/>
                </a:solidFill>
                <a:latin typeface="Times New Roman"/>
                <a:cs typeface="Times New Roman"/>
              </a:rPr>
              <a:t>h</a:t>
            </a:r>
            <a:r>
              <a:rPr sz="2900" b="1" i="1" dirty="0">
                <a:solidFill>
                  <a:srgbClr val="44536A"/>
                </a:solidFill>
                <a:latin typeface="Times New Roman"/>
                <a:cs typeface="Times New Roman"/>
              </a:rPr>
              <a:t>ere	</a:t>
            </a:r>
            <a:r>
              <a:rPr sz="2900" b="1" i="1" spc="10" dirty="0">
                <a:solidFill>
                  <a:srgbClr val="44536A"/>
                </a:solidFill>
                <a:latin typeface="Times New Roman"/>
                <a:cs typeface="Times New Roman"/>
              </a:rPr>
              <a:t>i</a:t>
            </a:r>
            <a:r>
              <a:rPr sz="2900" b="1" i="1" dirty="0">
                <a:solidFill>
                  <a:srgbClr val="44536A"/>
                </a:solidFill>
                <a:latin typeface="Times New Roman"/>
                <a:cs typeface="Times New Roman"/>
              </a:rPr>
              <a:t>s	</a:t>
            </a:r>
            <a:r>
              <a:rPr sz="2900" b="1" i="1" spc="-10" dirty="0">
                <a:solidFill>
                  <a:srgbClr val="44536A"/>
                </a:solidFill>
                <a:latin typeface="Times New Roman"/>
                <a:cs typeface="Times New Roman"/>
              </a:rPr>
              <a:t>no</a:t>
            </a:r>
            <a:endParaRPr sz="2900">
              <a:latin typeface="Times New Roman"/>
              <a:cs typeface="Times New Roman"/>
            </a:endParaRPr>
          </a:p>
        </p:txBody>
      </p:sp>
      <p:sp>
        <p:nvSpPr>
          <p:cNvPr id="9" name="object 9"/>
          <p:cNvSpPr txBox="1"/>
          <p:nvPr/>
        </p:nvSpPr>
        <p:spPr>
          <a:xfrm>
            <a:off x="9013063" y="2170557"/>
            <a:ext cx="865505" cy="910590"/>
          </a:xfrm>
          <a:prstGeom prst="rect">
            <a:avLst/>
          </a:prstGeom>
        </p:spPr>
        <p:txBody>
          <a:bodyPr vert="horz" wrap="square" lIns="0" tIns="13335" rIns="0" bIns="0" rtlCol="0">
            <a:spAutoFit/>
          </a:bodyPr>
          <a:lstStyle/>
          <a:p>
            <a:pPr marL="12700" marR="5080">
              <a:lnSpc>
                <a:spcPct val="100000"/>
              </a:lnSpc>
              <a:spcBef>
                <a:spcPts val="105"/>
              </a:spcBef>
            </a:pPr>
            <a:r>
              <a:rPr sz="2900" b="1" i="1" dirty="0">
                <a:solidFill>
                  <a:srgbClr val="44536A"/>
                </a:solidFill>
                <a:latin typeface="Times New Roman"/>
                <a:cs typeface="Times New Roman"/>
              </a:rPr>
              <a:t>such </a:t>
            </a:r>
            <a:r>
              <a:rPr sz="2900" b="1" i="1" spc="5" dirty="0">
                <a:solidFill>
                  <a:srgbClr val="44536A"/>
                </a:solidFill>
                <a:latin typeface="Times New Roman"/>
                <a:cs typeface="Times New Roman"/>
              </a:rPr>
              <a:t> M</a:t>
            </a:r>
            <a:r>
              <a:rPr sz="2900" b="1" i="1" spc="15" dirty="0">
                <a:solidFill>
                  <a:srgbClr val="44536A"/>
                </a:solidFill>
                <a:latin typeface="Times New Roman"/>
                <a:cs typeface="Times New Roman"/>
              </a:rPr>
              <a:t>a</a:t>
            </a:r>
            <a:r>
              <a:rPr sz="2900" b="1" i="1" spc="-30" dirty="0">
                <a:solidFill>
                  <a:srgbClr val="44536A"/>
                </a:solidFill>
                <a:latin typeface="Times New Roman"/>
                <a:cs typeface="Times New Roman"/>
              </a:rPr>
              <a:t>r</a:t>
            </a:r>
            <a:r>
              <a:rPr sz="2900" b="1" i="1" dirty="0">
                <a:solidFill>
                  <a:srgbClr val="44536A"/>
                </a:solidFill>
                <a:latin typeface="Times New Roman"/>
                <a:cs typeface="Times New Roman"/>
              </a:rPr>
              <a:t>k</a:t>
            </a:r>
            <a:endParaRPr sz="2900">
              <a:latin typeface="Times New Roman"/>
              <a:cs typeface="Times New Roman"/>
            </a:endParaRPr>
          </a:p>
        </p:txBody>
      </p:sp>
      <p:sp>
        <p:nvSpPr>
          <p:cNvPr id="10" name="object 10"/>
          <p:cNvSpPr txBox="1"/>
          <p:nvPr/>
        </p:nvSpPr>
        <p:spPr>
          <a:xfrm>
            <a:off x="10031094" y="2170557"/>
            <a:ext cx="3656329" cy="910590"/>
          </a:xfrm>
          <a:prstGeom prst="rect">
            <a:avLst/>
          </a:prstGeom>
        </p:spPr>
        <p:txBody>
          <a:bodyPr vert="horz" wrap="square" lIns="0" tIns="13335" rIns="0" bIns="0" rtlCol="0">
            <a:spAutoFit/>
          </a:bodyPr>
          <a:lstStyle/>
          <a:p>
            <a:pPr marL="320675" marR="5080" indent="-308610">
              <a:lnSpc>
                <a:spcPct val="100000"/>
              </a:lnSpc>
              <a:spcBef>
                <a:spcPts val="105"/>
              </a:spcBef>
              <a:tabLst>
                <a:tab pos="1134110" algn="l"/>
                <a:tab pos="1381125" algn="l"/>
                <a:tab pos="2518410" algn="l"/>
                <a:tab pos="3149600" algn="l"/>
              </a:tabLst>
            </a:pPr>
            <a:r>
              <a:rPr sz="2900" b="1" i="1" spc="5" dirty="0">
                <a:solidFill>
                  <a:srgbClr val="44536A"/>
                </a:solidFill>
                <a:latin typeface="Times New Roman"/>
                <a:cs typeface="Times New Roman"/>
              </a:rPr>
              <a:t>li</a:t>
            </a:r>
            <a:r>
              <a:rPr sz="2900" b="1" i="1" spc="-15" dirty="0">
                <a:solidFill>
                  <a:srgbClr val="44536A"/>
                </a:solidFill>
                <a:latin typeface="Times New Roman"/>
                <a:cs typeface="Times New Roman"/>
              </a:rPr>
              <a:t>c</a:t>
            </a:r>
            <a:r>
              <a:rPr sz="2900" b="1" i="1" spc="5" dirty="0">
                <a:solidFill>
                  <a:srgbClr val="44536A"/>
                </a:solidFill>
                <a:latin typeface="Times New Roman"/>
                <a:cs typeface="Times New Roman"/>
              </a:rPr>
              <a:t>e</a:t>
            </a:r>
            <a:r>
              <a:rPr sz="2900" b="1" i="1" dirty="0">
                <a:solidFill>
                  <a:srgbClr val="44536A"/>
                </a:solidFill>
                <a:latin typeface="Times New Roman"/>
                <a:cs typeface="Times New Roman"/>
              </a:rPr>
              <a:t>nce		</a:t>
            </a:r>
            <a:r>
              <a:rPr sz="2900" b="1" i="1" spc="-15" dirty="0">
                <a:solidFill>
                  <a:srgbClr val="44536A"/>
                </a:solidFill>
                <a:latin typeface="Times New Roman"/>
                <a:cs typeface="Times New Roman"/>
              </a:rPr>
              <a:t>e</a:t>
            </a:r>
            <a:r>
              <a:rPr sz="2900" b="1" i="1" spc="10" dirty="0">
                <a:solidFill>
                  <a:srgbClr val="44536A"/>
                </a:solidFill>
                <a:latin typeface="Times New Roman"/>
                <a:cs typeface="Times New Roman"/>
              </a:rPr>
              <a:t>x</a:t>
            </a:r>
            <a:r>
              <a:rPr sz="2900" b="1" i="1" dirty="0">
                <a:solidFill>
                  <a:srgbClr val="44536A"/>
                </a:solidFill>
                <a:latin typeface="Times New Roman"/>
                <a:cs typeface="Times New Roman"/>
              </a:rPr>
              <a:t>i</a:t>
            </a:r>
            <a:r>
              <a:rPr sz="2900" b="1" i="1" spc="-15" dirty="0">
                <a:solidFill>
                  <a:srgbClr val="44536A"/>
                </a:solidFill>
                <a:latin typeface="Times New Roman"/>
                <a:cs typeface="Times New Roman"/>
              </a:rPr>
              <a:t>st</a:t>
            </a:r>
            <a:r>
              <a:rPr sz="2900" b="1" i="1" dirty="0">
                <a:solidFill>
                  <a:srgbClr val="44536A"/>
                </a:solidFill>
                <a:latin typeface="Times New Roman"/>
                <a:cs typeface="Times New Roman"/>
              </a:rPr>
              <a:t>s	</a:t>
            </a:r>
            <a:r>
              <a:rPr sz="2900" b="1" i="1" spc="10" dirty="0">
                <a:solidFill>
                  <a:srgbClr val="44536A"/>
                </a:solidFill>
                <a:latin typeface="Times New Roman"/>
                <a:cs typeface="Times New Roman"/>
              </a:rPr>
              <a:t>o</a:t>
            </a:r>
            <a:r>
              <a:rPr sz="2900" b="1" i="1" dirty="0">
                <a:solidFill>
                  <a:srgbClr val="44536A"/>
                </a:solidFill>
                <a:latin typeface="Times New Roman"/>
                <a:cs typeface="Times New Roman"/>
              </a:rPr>
              <a:t>r	ISI  </a:t>
            </a:r>
            <a:r>
              <a:rPr sz="2900" b="1" i="1" spc="10" dirty="0">
                <a:solidFill>
                  <a:srgbClr val="44536A"/>
                </a:solidFill>
                <a:latin typeface="Times New Roman"/>
                <a:cs typeface="Times New Roman"/>
              </a:rPr>
              <a:t>o</a:t>
            </a:r>
            <a:r>
              <a:rPr sz="2900" b="1" i="1" dirty="0">
                <a:solidFill>
                  <a:srgbClr val="44536A"/>
                </a:solidFill>
                <a:latin typeface="Times New Roman"/>
                <a:cs typeface="Times New Roman"/>
              </a:rPr>
              <a:t>r	h</a:t>
            </a:r>
            <a:r>
              <a:rPr sz="2900" b="1" i="1" spc="-25" dirty="0">
                <a:solidFill>
                  <a:srgbClr val="44536A"/>
                </a:solidFill>
                <a:latin typeface="Times New Roman"/>
                <a:cs typeface="Times New Roman"/>
              </a:rPr>
              <a:t>a</a:t>
            </a:r>
            <a:r>
              <a:rPr sz="2900" b="1" i="1" spc="-15" dirty="0">
                <a:solidFill>
                  <a:srgbClr val="44536A"/>
                </a:solidFill>
                <a:latin typeface="Times New Roman"/>
                <a:cs typeface="Times New Roman"/>
              </a:rPr>
              <a:t>l</a:t>
            </a:r>
            <a:r>
              <a:rPr sz="2900" b="1" i="1" dirty="0">
                <a:solidFill>
                  <a:srgbClr val="44536A"/>
                </a:solidFill>
                <a:latin typeface="Times New Roman"/>
                <a:cs typeface="Times New Roman"/>
              </a:rPr>
              <a:t>l</a:t>
            </a:r>
            <a:r>
              <a:rPr sz="2900" b="1" i="1" spc="-20" dirty="0">
                <a:solidFill>
                  <a:srgbClr val="44536A"/>
                </a:solidFill>
                <a:latin typeface="Times New Roman"/>
                <a:cs typeface="Times New Roman"/>
              </a:rPr>
              <a:t>m</a:t>
            </a:r>
            <a:r>
              <a:rPr sz="2900" b="1" i="1" spc="5" dirty="0">
                <a:solidFill>
                  <a:srgbClr val="44536A"/>
                </a:solidFill>
                <a:latin typeface="Times New Roman"/>
                <a:cs typeface="Times New Roman"/>
              </a:rPr>
              <a:t>a</a:t>
            </a:r>
            <a:r>
              <a:rPr sz="2900" b="1" i="1" dirty="0">
                <a:solidFill>
                  <a:srgbClr val="44536A"/>
                </a:solidFill>
                <a:latin typeface="Times New Roman"/>
                <a:cs typeface="Times New Roman"/>
              </a:rPr>
              <a:t>rks	</a:t>
            </a:r>
            <a:r>
              <a:rPr sz="2900" b="1" i="1" spc="5" dirty="0">
                <a:solidFill>
                  <a:srgbClr val="44536A"/>
                </a:solidFill>
                <a:latin typeface="Times New Roman"/>
                <a:cs typeface="Times New Roman"/>
              </a:rPr>
              <a:t>a</a:t>
            </a:r>
            <a:r>
              <a:rPr sz="2900" b="1" i="1" dirty="0">
                <a:solidFill>
                  <a:srgbClr val="44536A"/>
                </a:solidFill>
                <a:latin typeface="Times New Roman"/>
                <a:cs typeface="Times New Roman"/>
              </a:rPr>
              <a:t>re</a:t>
            </a:r>
            <a:endParaRPr sz="2900">
              <a:latin typeface="Times New Roman"/>
              <a:cs typeface="Times New Roman"/>
            </a:endParaRPr>
          </a:p>
        </p:txBody>
      </p:sp>
      <p:sp>
        <p:nvSpPr>
          <p:cNvPr id="11" name="object 11"/>
          <p:cNvSpPr txBox="1"/>
          <p:nvPr/>
        </p:nvSpPr>
        <p:spPr>
          <a:xfrm>
            <a:off x="9013063" y="3054857"/>
            <a:ext cx="4672965" cy="467995"/>
          </a:xfrm>
          <a:prstGeom prst="rect">
            <a:avLst/>
          </a:prstGeom>
        </p:spPr>
        <p:txBody>
          <a:bodyPr vert="horz" wrap="square" lIns="0" tIns="13335" rIns="0" bIns="0" rtlCol="0">
            <a:spAutoFit/>
          </a:bodyPr>
          <a:lstStyle/>
          <a:p>
            <a:pPr marL="12700">
              <a:lnSpc>
                <a:spcPct val="100000"/>
              </a:lnSpc>
              <a:spcBef>
                <a:spcPts val="105"/>
              </a:spcBef>
              <a:tabLst>
                <a:tab pos="1506220" algn="l"/>
                <a:tab pos="2356485" algn="l"/>
                <a:tab pos="3082290" algn="l"/>
                <a:tab pos="3810635" algn="l"/>
                <a:tab pos="4475480" algn="l"/>
              </a:tabLst>
            </a:pPr>
            <a:r>
              <a:rPr sz="2900" b="1" i="1" dirty="0">
                <a:solidFill>
                  <a:srgbClr val="44536A"/>
                </a:solidFill>
                <a:latin typeface="Times New Roman"/>
                <a:cs typeface="Times New Roman"/>
              </a:rPr>
              <a:t>misus</a:t>
            </a:r>
            <a:r>
              <a:rPr sz="2900" b="1" i="1" spc="-25" dirty="0">
                <a:solidFill>
                  <a:srgbClr val="44536A"/>
                </a:solidFill>
                <a:latin typeface="Times New Roman"/>
                <a:cs typeface="Times New Roman"/>
              </a:rPr>
              <a:t>e</a:t>
            </a:r>
            <a:r>
              <a:rPr sz="2900" b="1" i="1" spc="5" dirty="0">
                <a:solidFill>
                  <a:srgbClr val="44536A"/>
                </a:solidFill>
                <a:latin typeface="Times New Roman"/>
                <a:cs typeface="Times New Roman"/>
              </a:rPr>
              <a:t>d</a:t>
            </a:r>
            <a:r>
              <a:rPr sz="2900" b="1" i="1" dirty="0">
                <a:solidFill>
                  <a:srgbClr val="44536A"/>
                </a:solidFill>
                <a:latin typeface="Times New Roman"/>
                <a:cs typeface="Times New Roman"/>
              </a:rPr>
              <a:t>,	then	</a:t>
            </a:r>
            <a:r>
              <a:rPr sz="2900" b="1" i="1" spc="5" dirty="0">
                <a:solidFill>
                  <a:srgbClr val="44536A"/>
                </a:solidFill>
                <a:latin typeface="Times New Roman"/>
                <a:cs typeface="Times New Roman"/>
              </a:rPr>
              <a:t>y</a:t>
            </a:r>
            <a:r>
              <a:rPr sz="2900" b="1" i="1" spc="10" dirty="0">
                <a:solidFill>
                  <a:srgbClr val="44536A"/>
                </a:solidFill>
                <a:latin typeface="Times New Roman"/>
                <a:cs typeface="Times New Roman"/>
              </a:rPr>
              <a:t>o</a:t>
            </a:r>
            <a:r>
              <a:rPr sz="2900" b="1" i="1" dirty="0">
                <a:solidFill>
                  <a:srgbClr val="44536A"/>
                </a:solidFill>
                <a:latin typeface="Times New Roman"/>
                <a:cs typeface="Times New Roman"/>
              </a:rPr>
              <a:t>u	c</a:t>
            </a:r>
            <a:r>
              <a:rPr sz="2900" b="1" i="1" spc="10" dirty="0">
                <a:solidFill>
                  <a:srgbClr val="44536A"/>
                </a:solidFill>
                <a:latin typeface="Times New Roman"/>
                <a:cs typeface="Times New Roman"/>
              </a:rPr>
              <a:t>a</a:t>
            </a:r>
            <a:r>
              <a:rPr sz="2900" b="1" i="1" dirty="0">
                <a:solidFill>
                  <a:srgbClr val="44536A"/>
                </a:solidFill>
                <a:latin typeface="Times New Roman"/>
                <a:cs typeface="Times New Roman"/>
              </a:rPr>
              <a:t>n	f</a:t>
            </a:r>
            <a:r>
              <a:rPr sz="2900" b="1" i="1" spc="-25" dirty="0">
                <a:solidFill>
                  <a:srgbClr val="44536A"/>
                </a:solidFill>
                <a:latin typeface="Times New Roman"/>
                <a:cs typeface="Times New Roman"/>
              </a:rPr>
              <a:t>i</a:t>
            </a:r>
            <a:r>
              <a:rPr sz="2900" b="1" i="1" dirty="0">
                <a:solidFill>
                  <a:srgbClr val="44536A"/>
                </a:solidFill>
                <a:latin typeface="Times New Roman"/>
                <a:cs typeface="Times New Roman"/>
              </a:rPr>
              <a:t>le	a</a:t>
            </a:r>
            <a:endParaRPr sz="2900">
              <a:latin typeface="Times New Roman"/>
              <a:cs typeface="Times New Roman"/>
            </a:endParaRPr>
          </a:p>
        </p:txBody>
      </p:sp>
      <p:sp>
        <p:nvSpPr>
          <p:cNvPr id="12" name="object 12"/>
          <p:cNvSpPr txBox="1"/>
          <p:nvPr/>
        </p:nvSpPr>
        <p:spPr>
          <a:xfrm>
            <a:off x="9013063" y="3496513"/>
            <a:ext cx="3289935" cy="468630"/>
          </a:xfrm>
          <a:prstGeom prst="rect">
            <a:avLst/>
          </a:prstGeom>
        </p:spPr>
        <p:txBody>
          <a:bodyPr vert="horz" wrap="square" lIns="0" tIns="13335" rIns="0" bIns="0" rtlCol="0">
            <a:spAutoFit/>
          </a:bodyPr>
          <a:lstStyle/>
          <a:p>
            <a:pPr marL="12700">
              <a:lnSpc>
                <a:spcPct val="100000"/>
              </a:lnSpc>
              <a:spcBef>
                <a:spcPts val="105"/>
              </a:spcBef>
              <a:tabLst>
                <a:tab pos="2439035" algn="l"/>
              </a:tabLst>
            </a:pPr>
            <a:r>
              <a:rPr sz="2900" b="1" i="1" dirty="0">
                <a:solidFill>
                  <a:srgbClr val="44536A"/>
                </a:solidFill>
                <a:latin typeface="Times New Roman"/>
                <a:cs typeface="Times New Roman"/>
              </a:rPr>
              <a:t>c</a:t>
            </a:r>
            <a:r>
              <a:rPr sz="2900" b="1" i="1" spc="10" dirty="0">
                <a:solidFill>
                  <a:srgbClr val="44536A"/>
                </a:solidFill>
                <a:latin typeface="Times New Roman"/>
                <a:cs typeface="Times New Roman"/>
              </a:rPr>
              <a:t>o</a:t>
            </a:r>
            <a:r>
              <a:rPr sz="2900" b="1" i="1" spc="-25" dirty="0">
                <a:solidFill>
                  <a:srgbClr val="44536A"/>
                </a:solidFill>
                <a:latin typeface="Times New Roman"/>
                <a:cs typeface="Times New Roman"/>
              </a:rPr>
              <a:t>m</a:t>
            </a:r>
            <a:r>
              <a:rPr sz="2900" b="1" i="1" spc="5" dirty="0">
                <a:solidFill>
                  <a:srgbClr val="44536A"/>
                </a:solidFill>
                <a:latin typeface="Times New Roman"/>
                <a:cs typeface="Times New Roman"/>
              </a:rPr>
              <a:t>p</a:t>
            </a:r>
            <a:r>
              <a:rPr sz="2900" b="1" i="1" spc="-15" dirty="0">
                <a:solidFill>
                  <a:srgbClr val="44536A"/>
                </a:solidFill>
                <a:latin typeface="Times New Roman"/>
                <a:cs typeface="Times New Roman"/>
              </a:rPr>
              <a:t>la</a:t>
            </a:r>
            <a:r>
              <a:rPr sz="2900" b="1" i="1" dirty="0">
                <a:solidFill>
                  <a:srgbClr val="44536A"/>
                </a:solidFill>
                <a:latin typeface="Times New Roman"/>
                <a:cs typeface="Times New Roman"/>
              </a:rPr>
              <a:t>int	usi</a:t>
            </a:r>
            <a:r>
              <a:rPr sz="2900" b="1" i="1" spc="-30" dirty="0">
                <a:solidFill>
                  <a:srgbClr val="44536A"/>
                </a:solidFill>
                <a:latin typeface="Times New Roman"/>
                <a:cs typeface="Times New Roman"/>
              </a:rPr>
              <a:t>n</a:t>
            </a:r>
            <a:r>
              <a:rPr sz="2900" b="1" i="1" dirty="0">
                <a:solidFill>
                  <a:srgbClr val="44536A"/>
                </a:solidFill>
                <a:latin typeface="Times New Roman"/>
                <a:cs typeface="Times New Roman"/>
              </a:rPr>
              <a:t>g</a:t>
            </a:r>
            <a:endParaRPr sz="2900">
              <a:latin typeface="Times New Roman"/>
              <a:cs typeface="Times New Roman"/>
            </a:endParaRPr>
          </a:p>
        </p:txBody>
      </p:sp>
      <p:sp>
        <p:nvSpPr>
          <p:cNvPr id="13" name="object 13"/>
          <p:cNvSpPr txBox="1"/>
          <p:nvPr/>
        </p:nvSpPr>
        <p:spPr>
          <a:xfrm>
            <a:off x="13189712" y="3496513"/>
            <a:ext cx="497205" cy="468630"/>
          </a:xfrm>
          <a:prstGeom prst="rect">
            <a:avLst/>
          </a:prstGeom>
        </p:spPr>
        <p:txBody>
          <a:bodyPr vert="horz" wrap="square" lIns="0" tIns="13335" rIns="0" bIns="0" rtlCol="0">
            <a:spAutoFit/>
          </a:bodyPr>
          <a:lstStyle/>
          <a:p>
            <a:pPr marL="12700">
              <a:lnSpc>
                <a:spcPct val="100000"/>
              </a:lnSpc>
              <a:spcBef>
                <a:spcPts val="105"/>
              </a:spcBef>
            </a:pPr>
            <a:r>
              <a:rPr sz="2900" b="1" i="1" dirty="0">
                <a:solidFill>
                  <a:srgbClr val="44536A"/>
                </a:solidFill>
                <a:latin typeface="Times New Roman"/>
                <a:cs typeface="Times New Roman"/>
              </a:rPr>
              <a:t>the</a:t>
            </a:r>
            <a:endParaRPr sz="2900">
              <a:latin typeface="Times New Roman"/>
              <a:cs typeface="Times New Roman"/>
            </a:endParaRPr>
          </a:p>
        </p:txBody>
      </p:sp>
      <p:sp>
        <p:nvSpPr>
          <p:cNvPr id="14" name="object 14"/>
          <p:cNvSpPr txBox="1"/>
          <p:nvPr/>
        </p:nvSpPr>
        <p:spPr>
          <a:xfrm>
            <a:off x="9013063" y="3939032"/>
            <a:ext cx="2639060" cy="467995"/>
          </a:xfrm>
          <a:prstGeom prst="rect">
            <a:avLst/>
          </a:prstGeom>
        </p:spPr>
        <p:txBody>
          <a:bodyPr vert="horz" wrap="square" lIns="0" tIns="13335" rIns="0" bIns="0" rtlCol="0">
            <a:spAutoFit/>
          </a:bodyPr>
          <a:lstStyle/>
          <a:p>
            <a:pPr marL="12700">
              <a:lnSpc>
                <a:spcPct val="100000"/>
              </a:lnSpc>
              <a:spcBef>
                <a:spcPts val="105"/>
              </a:spcBef>
            </a:pPr>
            <a:r>
              <a:rPr sz="2900" b="1" i="1" spc="-10" dirty="0">
                <a:solidFill>
                  <a:srgbClr val="44536A"/>
                </a:solidFill>
                <a:latin typeface="Times New Roman"/>
                <a:cs typeface="Times New Roman"/>
              </a:rPr>
              <a:t>‘</a:t>
            </a:r>
            <a:r>
              <a:rPr sz="2900" b="1" i="1" dirty="0">
                <a:solidFill>
                  <a:srgbClr val="FF0000"/>
                </a:solidFill>
                <a:latin typeface="Times New Roman"/>
                <a:cs typeface="Times New Roman"/>
              </a:rPr>
              <a:t>C</a:t>
            </a:r>
            <a:r>
              <a:rPr sz="2900" b="1" i="1" spc="15" dirty="0">
                <a:solidFill>
                  <a:srgbClr val="FF0000"/>
                </a:solidFill>
                <a:latin typeface="Times New Roman"/>
                <a:cs typeface="Times New Roman"/>
              </a:rPr>
              <a:t>o</a:t>
            </a:r>
            <a:r>
              <a:rPr sz="2900" b="1" i="1" dirty="0">
                <a:solidFill>
                  <a:srgbClr val="FF0000"/>
                </a:solidFill>
                <a:latin typeface="Times New Roman"/>
                <a:cs typeface="Times New Roman"/>
              </a:rPr>
              <a:t>mp</a:t>
            </a:r>
            <a:r>
              <a:rPr sz="2900" b="1" i="1" spc="10" dirty="0">
                <a:solidFill>
                  <a:srgbClr val="FF0000"/>
                </a:solidFill>
                <a:latin typeface="Times New Roman"/>
                <a:cs typeface="Times New Roman"/>
              </a:rPr>
              <a:t>l</a:t>
            </a:r>
            <a:r>
              <a:rPr sz="2900" b="1" i="1" spc="5" dirty="0">
                <a:solidFill>
                  <a:srgbClr val="FF0000"/>
                </a:solidFill>
                <a:latin typeface="Times New Roman"/>
                <a:cs typeface="Times New Roman"/>
              </a:rPr>
              <a:t>a</a:t>
            </a:r>
            <a:r>
              <a:rPr sz="2900" b="1" i="1" dirty="0">
                <a:solidFill>
                  <a:srgbClr val="FF0000"/>
                </a:solidFill>
                <a:latin typeface="Times New Roman"/>
                <a:cs typeface="Times New Roman"/>
              </a:rPr>
              <a:t>in</a:t>
            </a:r>
            <a:r>
              <a:rPr sz="2900" b="1" i="1" spc="-15" dirty="0">
                <a:solidFill>
                  <a:srgbClr val="FF0000"/>
                </a:solidFill>
                <a:latin typeface="Times New Roman"/>
                <a:cs typeface="Times New Roman"/>
              </a:rPr>
              <a:t>t</a:t>
            </a:r>
            <a:r>
              <a:rPr sz="2900" b="1" i="1" spc="5" dirty="0">
                <a:solidFill>
                  <a:srgbClr val="FF0000"/>
                </a:solidFill>
                <a:latin typeface="Times New Roman"/>
                <a:cs typeface="Times New Roman"/>
              </a:rPr>
              <a:t>s</a:t>
            </a:r>
            <a:r>
              <a:rPr sz="2900" b="1" i="1" dirty="0">
                <a:solidFill>
                  <a:srgbClr val="44536A"/>
                </a:solidFill>
                <a:latin typeface="Times New Roman"/>
                <a:cs typeface="Times New Roman"/>
              </a:rPr>
              <a:t>’</a:t>
            </a:r>
            <a:r>
              <a:rPr sz="2900" b="1" i="1" spc="-305" dirty="0">
                <a:solidFill>
                  <a:srgbClr val="44536A"/>
                </a:solidFill>
                <a:latin typeface="Times New Roman"/>
                <a:cs typeface="Times New Roman"/>
              </a:rPr>
              <a:t> </a:t>
            </a:r>
            <a:r>
              <a:rPr sz="2900" b="1" i="1" dirty="0">
                <a:solidFill>
                  <a:srgbClr val="44536A"/>
                </a:solidFill>
                <a:latin typeface="Times New Roman"/>
                <a:cs typeface="Times New Roman"/>
              </a:rPr>
              <a:t>t</a:t>
            </a:r>
            <a:r>
              <a:rPr sz="2900" b="1" i="1" spc="15" dirty="0">
                <a:solidFill>
                  <a:srgbClr val="44536A"/>
                </a:solidFill>
                <a:latin typeface="Times New Roman"/>
                <a:cs typeface="Times New Roman"/>
              </a:rPr>
              <a:t>ab</a:t>
            </a:r>
            <a:r>
              <a:rPr sz="2900" b="1" i="1" dirty="0">
                <a:solidFill>
                  <a:srgbClr val="44536A"/>
                </a:solidFill>
                <a:latin typeface="Times New Roman"/>
                <a:cs typeface="Times New Roman"/>
              </a:rPr>
              <a:t>.</a:t>
            </a:r>
            <a:endParaRPr sz="2900">
              <a:latin typeface="Times New Roman"/>
              <a:cs typeface="Times New Roman"/>
            </a:endParaRPr>
          </a:p>
        </p:txBody>
      </p:sp>
      <p:sp>
        <p:nvSpPr>
          <p:cNvPr id="15" name="object 15"/>
          <p:cNvSpPr/>
          <p:nvPr/>
        </p:nvSpPr>
        <p:spPr>
          <a:xfrm>
            <a:off x="734568" y="76200"/>
            <a:ext cx="13365480" cy="554990"/>
          </a:xfrm>
          <a:custGeom>
            <a:avLst/>
            <a:gdLst/>
            <a:ahLst/>
            <a:cxnLst/>
            <a:rect l="l" t="t" r="r" b="b"/>
            <a:pathLst>
              <a:path w="13365480" h="554990">
                <a:moveTo>
                  <a:pt x="13365480" y="0"/>
                </a:moveTo>
                <a:lnTo>
                  <a:pt x="0" y="0"/>
                </a:lnTo>
                <a:lnTo>
                  <a:pt x="0" y="554735"/>
                </a:lnTo>
                <a:lnTo>
                  <a:pt x="13365480" y="554735"/>
                </a:lnTo>
                <a:lnTo>
                  <a:pt x="13365480" y="0"/>
                </a:lnTo>
                <a:close/>
              </a:path>
            </a:pathLst>
          </a:custGeom>
          <a:solidFill>
            <a:srgbClr val="7E5F00"/>
          </a:solidFill>
        </p:spPr>
        <p:txBody>
          <a:bodyPr wrap="square" lIns="0" tIns="0" rIns="0" bIns="0" rtlCol="0"/>
          <a:lstStyle/>
          <a:p>
            <a:endParaRPr/>
          </a:p>
        </p:txBody>
      </p:sp>
      <p:sp>
        <p:nvSpPr>
          <p:cNvPr id="16" name="object 16"/>
          <p:cNvSpPr txBox="1">
            <a:spLocks noGrp="1"/>
          </p:cNvSpPr>
          <p:nvPr>
            <p:ph type="title"/>
          </p:nvPr>
        </p:nvSpPr>
        <p:spPr>
          <a:xfrm>
            <a:off x="4849495" y="111963"/>
            <a:ext cx="5130800" cy="468630"/>
          </a:xfrm>
          <a:prstGeom prst="rect">
            <a:avLst/>
          </a:prstGeom>
        </p:spPr>
        <p:txBody>
          <a:bodyPr vert="horz" wrap="square" lIns="0" tIns="13335" rIns="0" bIns="0" rtlCol="0">
            <a:spAutoFit/>
          </a:bodyPr>
          <a:lstStyle/>
          <a:p>
            <a:pPr marL="12700">
              <a:lnSpc>
                <a:spcPct val="100000"/>
              </a:lnSpc>
              <a:spcBef>
                <a:spcPts val="105"/>
              </a:spcBef>
            </a:pPr>
            <a:r>
              <a:rPr sz="2900" spc="70" dirty="0">
                <a:solidFill>
                  <a:srgbClr val="FFFFFF"/>
                </a:solidFill>
              </a:rPr>
              <a:t>HOW</a:t>
            </a:r>
            <a:r>
              <a:rPr sz="2900" spc="-145" dirty="0">
                <a:solidFill>
                  <a:srgbClr val="FFFFFF"/>
                </a:solidFill>
              </a:rPr>
              <a:t> </a:t>
            </a:r>
            <a:r>
              <a:rPr sz="2900" spc="35" dirty="0">
                <a:solidFill>
                  <a:srgbClr val="FFFFFF"/>
                </a:solidFill>
              </a:rPr>
              <a:t>TO</a:t>
            </a:r>
            <a:r>
              <a:rPr sz="2900" spc="-130" dirty="0">
                <a:solidFill>
                  <a:srgbClr val="FFFFFF"/>
                </a:solidFill>
              </a:rPr>
              <a:t> </a:t>
            </a:r>
            <a:r>
              <a:rPr sz="2900" spc="55" dirty="0">
                <a:solidFill>
                  <a:srgbClr val="FFFFFF"/>
                </a:solidFill>
              </a:rPr>
              <a:t>USE</a:t>
            </a:r>
            <a:r>
              <a:rPr sz="2900" spc="-165" dirty="0">
                <a:solidFill>
                  <a:srgbClr val="FFFFFF"/>
                </a:solidFill>
              </a:rPr>
              <a:t> </a:t>
            </a:r>
            <a:r>
              <a:rPr sz="2900" spc="45" dirty="0">
                <a:solidFill>
                  <a:srgbClr val="FFFFFF"/>
                </a:solidFill>
              </a:rPr>
              <a:t>BIS</a:t>
            </a:r>
            <a:r>
              <a:rPr sz="2900" spc="-145" dirty="0">
                <a:solidFill>
                  <a:srgbClr val="FFFFFF"/>
                </a:solidFill>
              </a:rPr>
              <a:t> </a:t>
            </a:r>
            <a:r>
              <a:rPr sz="2900" spc="20" dirty="0">
                <a:solidFill>
                  <a:srgbClr val="FFFFFF"/>
                </a:solidFill>
              </a:rPr>
              <a:t>CARE</a:t>
            </a:r>
            <a:r>
              <a:rPr sz="2900" spc="-175" dirty="0">
                <a:solidFill>
                  <a:srgbClr val="FFFFFF"/>
                </a:solidFill>
              </a:rPr>
              <a:t> </a:t>
            </a:r>
            <a:r>
              <a:rPr sz="2900" spc="10" dirty="0">
                <a:solidFill>
                  <a:srgbClr val="FFFFFF"/>
                </a:solidFill>
              </a:rPr>
              <a:t>APP</a:t>
            </a:r>
            <a:endParaRPr sz="2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305800" cy="6971139"/>
          </a:xfrm>
        </p:spPr>
        <p:txBody>
          <a:bodyPr/>
          <a:lstStyle/>
          <a:p>
            <a:pPr algn="l"/>
            <a:r>
              <a:rPr lang="en-IN" sz="4650" dirty="0">
                <a:solidFill>
                  <a:srgbClr val="466ED5"/>
                </a:solidFill>
              </a:rPr>
              <a:t>INDIAN STANDARDS FOR </a:t>
            </a:r>
            <a:r>
              <a:rPr lang="en-IN" sz="4650" dirty="0" smtClean="0">
                <a:solidFill>
                  <a:srgbClr val="466ED5"/>
                </a:solidFill>
              </a:rPr>
              <a:t>AUTOMOTIVE SPRINGS</a:t>
            </a:r>
            <a:r>
              <a:rPr lang="en-IN" sz="4650" dirty="0">
                <a:solidFill>
                  <a:srgbClr val="466ED5"/>
                </a:solidFill>
              </a:rPr>
              <a:t/>
            </a:r>
            <a:br>
              <a:rPr lang="en-IN" sz="4650" dirty="0">
                <a:solidFill>
                  <a:srgbClr val="466ED5"/>
                </a:solidFill>
              </a:rPr>
            </a:br>
            <a:r>
              <a:rPr lang="en-IN" spc="5" dirty="0" smtClean="0"/>
              <a:t/>
            </a:r>
            <a:br>
              <a:rPr lang="en-IN" spc="5" dirty="0" smtClean="0"/>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The Indian Standards provide comprehensive guidelines and specifications for various types of springs used in automotive </a:t>
            </a:r>
            <a:r>
              <a:rPr lang="en-IN" sz="2000" b="0" kern="1200" spc="20" dirty="0" smtClean="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suspension systems.</a:t>
            </a:r>
            <a:br>
              <a:rPr lang="en-IN" sz="2000" b="0" kern="1200" spc="20" dirty="0" smtClean="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
            </a:r>
            <a:b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
            </a:r>
            <a:b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These Standards cover the design materials, performance and testing requirements to ensure the durability, reliability and safety of springs in vehicles.</a:t>
            </a:r>
            <a:b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
            </a:r>
            <a:b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From leaf springs and helical compression springs to torsion bar springs these </a:t>
            </a:r>
            <a:r>
              <a:rPr lang="en-IN" sz="2000" b="0" kern="1200" spc="20" dirty="0" smtClean="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standards </a:t>
            </a: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ensure consistent quality and optimal functionality of the critical components that contribute to </a:t>
            </a:r>
            <a:r>
              <a:rPr lang="en-IN" sz="2000" b="0" kern="1200" spc="20" dirty="0" smtClean="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a smooth </a:t>
            </a:r>
            <a: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t>and comfortable ride.</a:t>
            </a:r>
            <a:br>
              <a:rPr lang="en-IN" sz="2000" b="0" kern="1200" spc="20" dirty="0">
                <a:solidFill>
                  <a:srgbClr val="15203E"/>
                </a:solidFill>
                <a:latin typeface="Times New Roman" panose="02020603050405020304" pitchFamily="18" charset="0"/>
                <a:ea typeface="Malgun Gothic" panose="020B0503020000020004" pitchFamily="34" charset="-127"/>
                <a:cs typeface="Times New Roman" panose="02020603050405020304" pitchFamily="18" charset="0"/>
              </a:rPr>
            </a:br>
            <a:r>
              <a:rPr lang="en-IN" sz="2000" b="0" spc="5" dirty="0">
                <a:latin typeface="Times New Roman" panose="02020603050405020304" pitchFamily="18" charset="0"/>
                <a:ea typeface="Malgun Gothic" panose="020B0503020000020004" pitchFamily="34" charset="-127"/>
                <a:cs typeface="Times New Roman" panose="02020603050405020304" pitchFamily="18" charset="0"/>
              </a:rPr>
              <a:t/>
            </a:r>
            <a:br>
              <a:rPr lang="en-IN" sz="2000" b="0" spc="5" dirty="0">
                <a:latin typeface="Times New Roman" panose="02020603050405020304" pitchFamily="18" charset="0"/>
                <a:ea typeface="Malgun Gothic" panose="020B0503020000020004" pitchFamily="34" charset="-127"/>
                <a:cs typeface="Times New Roman" panose="02020603050405020304" pitchFamily="18" charset="0"/>
              </a:rPr>
            </a:br>
            <a:r>
              <a:rPr lang="en-IN" b="0" spc="5" dirty="0" smtClean="0">
                <a:latin typeface="Times New Roman" panose="02020603050405020304" pitchFamily="18" charset="0"/>
                <a:cs typeface="Times New Roman" panose="02020603050405020304" pitchFamily="18" charset="0"/>
              </a:rPr>
              <a:t/>
            </a:r>
            <a:br>
              <a:rPr lang="en-IN" b="0" spc="5" dirty="0" smtClean="0">
                <a:latin typeface="Times New Roman" panose="02020603050405020304" pitchFamily="18" charset="0"/>
                <a:cs typeface="Times New Roman" panose="02020603050405020304" pitchFamily="18" charset="0"/>
              </a:rPr>
            </a:br>
            <a:endParaRPr lang="en-IN" b="0" dirty="0">
              <a:latin typeface="Times New Roman" panose="02020603050405020304" pitchFamily="18" charset="0"/>
              <a:cs typeface="Times New Roman" panose="02020603050405020304" pitchFamily="18" charset="0"/>
            </a:endParaRPr>
          </a:p>
        </p:txBody>
      </p:sp>
      <p:pic>
        <p:nvPicPr>
          <p:cNvPr id="4" name="object 3"/>
          <p:cNvPicPr/>
          <p:nvPr/>
        </p:nvPicPr>
        <p:blipFill>
          <a:blip r:embed="rId2" cstate="print"/>
          <a:stretch>
            <a:fillRect/>
          </a:stretch>
        </p:blipFill>
        <p:spPr>
          <a:xfrm>
            <a:off x="8915400" y="2209799"/>
            <a:ext cx="4114800" cy="4495801"/>
          </a:xfrm>
          <a:prstGeom prst="rect">
            <a:avLst/>
          </a:prstGeom>
        </p:spPr>
      </p:pic>
    </p:spTree>
    <p:extLst>
      <p:ext uri="{BB962C8B-B14F-4D97-AF65-F5344CB8AC3E}">
        <p14:creationId xmlns:p14="http://schemas.microsoft.com/office/powerpoint/2010/main" val="16459617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4291710" y="2807665"/>
            <a:ext cx="8738490" cy="1368323"/>
          </a:xfrm>
          <a:prstGeom prst="rect">
            <a:avLst/>
          </a:prstGeom>
        </p:spPr>
        <p:txBody>
          <a:bodyPr vert="horz" wrap="square" lIns="0" tIns="13970" rIns="0" bIns="0" rtlCol="0">
            <a:spAutoFit/>
          </a:bodyPr>
          <a:lstStyle/>
          <a:p>
            <a:pPr marL="12700">
              <a:lnSpc>
                <a:spcPct val="100000"/>
              </a:lnSpc>
              <a:spcBef>
                <a:spcPts val="110"/>
              </a:spcBef>
              <a:tabLst>
                <a:tab pos="4225925" algn="l"/>
              </a:tabLst>
            </a:pPr>
            <a:r>
              <a:rPr sz="8800" b="0" spc="705" dirty="0">
                <a:latin typeface="Arial" panose="020B0604020202020204" pitchFamily="34" charset="0"/>
                <a:cs typeface="Arial" panose="020B0604020202020204" pitchFamily="34" charset="0"/>
              </a:rPr>
              <a:t>T</a:t>
            </a:r>
            <a:r>
              <a:rPr sz="8800" b="0" spc="125" dirty="0">
                <a:latin typeface="Arial" panose="020B0604020202020204" pitchFamily="34" charset="0"/>
                <a:cs typeface="Arial" panose="020B0604020202020204" pitchFamily="34" charset="0"/>
              </a:rPr>
              <a:t>H</a:t>
            </a:r>
            <a:r>
              <a:rPr sz="8800" b="0" spc="620" dirty="0">
                <a:latin typeface="Arial" panose="020B0604020202020204" pitchFamily="34" charset="0"/>
                <a:cs typeface="Arial" panose="020B0604020202020204" pitchFamily="34" charset="0"/>
              </a:rPr>
              <a:t>A</a:t>
            </a:r>
            <a:r>
              <a:rPr sz="8800" b="0" spc="-180" dirty="0">
                <a:latin typeface="Arial" panose="020B0604020202020204" pitchFamily="34" charset="0"/>
                <a:cs typeface="Arial" panose="020B0604020202020204" pitchFamily="34" charset="0"/>
              </a:rPr>
              <a:t>N</a:t>
            </a:r>
            <a:r>
              <a:rPr sz="8800" b="0" spc="5" dirty="0">
                <a:latin typeface="Arial" panose="020B0604020202020204" pitchFamily="34" charset="0"/>
                <a:cs typeface="Arial" panose="020B0604020202020204" pitchFamily="34" charset="0"/>
              </a:rPr>
              <a:t>K</a:t>
            </a:r>
            <a:r>
              <a:rPr sz="8800" b="0" dirty="0">
                <a:latin typeface="Arial" panose="020B0604020202020204" pitchFamily="34" charset="0"/>
                <a:cs typeface="Arial" panose="020B0604020202020204" pitchFamily="34" charset="0"/>
              </a:rPr>
              <a:t>	</a:t>
            </a:r>
            <a:r>
              <a:rPr lang="en-IN" sz="8800" b="0" dirty="0" smtClean="0">
                <a:latin typeface="Arial" panose="020B0604020202020204" pitchFamily="34" charset="0"/>
                <a:cs typeface="Arial" panose="020B0604020202020204" pitchFamily="34" charset="0"/>
              </a:rPr>
              <a:t> </a:t>
            </a:r>
            <a:r>
              <a:rPr sz="8800" b="0" spc="944" dirty="0" smtClean="0">
                <a:latin typeface="Arial" panose="020B0604020202020204" pitchFamily="34" charset="0"/>
                <a:cs typeface="Arial" panose="020B0604020202020204" pitchFamily="34" charset="0"/>
              </a:rPr>
              <a:t>Y</a:t>
            </a:r>
            <a:r>
              <a:rPr sz="8800" b="0" spc="5" dirty="0" smtClean="0">
                <a:latin typeface="Arial" panose="020B0604020202020204" pitchFamily="34" charset="0"/>
                <a:cs typeface="Arial" panose="020B0604020202020204" pitchFamily="34" charset="0"/>
              </a:rPr>
              <a:t>OU</a:t>
            </a:r>
            <a:endParaRPr sz="88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8" y="41971"/>
            <a:ext cx="14294662" cy="492443"/>
          </a:xfrm>
        </p:spPr>
        <p:txBody>
          <a:bodyPr/>
          <a:lstStyle/>
          <a:p>
            <a:pPr algn="ctr"/>
            <a:r>
              <a:rPr lang="en-IN" sz="3200" spc="-5" dirty="0"/>
              <a:t>COMPREHENSIVE</a:t>
            </a:r>
            <a:r>
              <a:rPr lang="en-IN" sz="3200" spc="10" dirty="0"/>
              <a:t> </a:t>
            </a:r>
            <a:r>
              <a:rPr lang="en-IN" sz="3200" spc="-45" dirty="0"/>
              <a:t>STANDARDS</a:t>
            </a:r>
            <a:r>
              <a:rPr lang="en-IN" sz="3200" spc="125" dirty="0"/>
              <a:t> </a:t>
            </a:r>
            <a:r>
              <a:rPr lang="en-IN" sz="3200" dirty="0"/>
              <a:t>FOR</a:t>
            </a:r>
            <a:r>
              <a:rPr lang="en-IN" sz="3200" spc="-160" dirty="0"/>
              <a:t> </a:t>
            </a:r>
            <a:r>
              <a:rPr lang="en-IN" sz="3200" spc="-20" dirty="0"/>
              <a:t>AUTOMOTIVE</a:t>
            </a:r>
            <a:r>
              <a:rPr lang="en-IN" sz="3200" spc="90" dirty="0"/>
              <a:t> </a:t>
            </a:r>
            <a:r>
              <a:rPr lang="en-IN" sz="3200" spc="-5" dirty="0"/>
              <a:t>SPRINGS</a:t>
            </a:r>
            <a:endParaRPr lang="en-IN" sz="3200" dirty="0"/>
          </a:p>
        </p:txBody>
      </p:sp>
      <p:pic>
        <p:nvPicPr>
          <p:cNvPr id="6" name="object 6"/>
          <p:cNvPicPr/>
          <p:nvPr/>
        </p:nvPicPr>
        <p:blipFill>
          <a:blip r:embed="rId2" cstate="print"/>
          <a:stretch>
            <a:fillRect/>
          </a:stretch>
        </p:blipFill>
        <p:spPr>
          <a:xfrm>
            <a:off x="1219200" y="1489754"/>
            <a:ext cx="3034665" cy="215372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a:stretch>
            <a:fillRect/>
          </a:stretch>
        </p:blipFill>
        <p:spPr>
          <a:xfrm>
            <a:off x="5867400" y="1457097"/>
            <a:ext cx="2286000" cy="2145978"/>
          </a:xfrm>
          <a:prstGeom prst="rect">
            <a:avLst/>
          </a:prstGeom>
        </p:spPr>
      </p:pic>
      <p:pic>
        <p:nvPicPr>
          <p:cNvPr id="8" name="Picture 7"/>
          <p:cNvPicPr>
            <a:picLocks noChangeAspect="1"/>
          </p:cNvPicPr>
          <p:nvPr/>
        </p:nvPicPr>
        <p:blipFill rotWithShape="1">
          <a:blip r:embed="rId4"/>
          <a:srcRect b="51057"/>
          <a:stretch/>
        </p:blipFill>
        <p:spPr>
          <a:xfrm>
            <a:off x="10515600" y="1579530"/>
            <a:ext cx="2647384" cy="2076743"/>
          </a:xfrm>
          <a:prstGeom prst="rect">
            <a:avLst/>
          </a:prstGeom>
        </p:spPr>
      </p:pic>
      <p:sp>
        <p:nvSpPr>
          <p:cNvPr id="12" name="Rectangle 11"/>
          <p:cNvSpPr/>
          <p:nvPr/>
        </p:nvSpPr>
        <p:spPr>
          <a:xfrm>
            <a:off x="1219200" y="3930134"/>
            <a:ext cx="3034665" cy="2646878"/>
          </a:xfrm>
          <a:prstGeom prst="rect">
            <a:avLst/>
          </a:prstGeom>
        </p:spPr>
        <p:txBody>
          <a:bodyPr wrap="square">
            <a:spAutoFit/>
          </a:bodyPr>
          <a:lstStyle/>
          <a:p>
            <a:pPr algn="ctr"/>
            <a:r>
              <a:rPr lang="en-IN" sz="2000" dirty="0">
                <a:solidFill>
                  <a:srgbClr val="FF0000"/>
                </a:solidFill>
              </a:rPr>
              <a:t>Leaf Spring </a:t>
            </a:r>
            <a:r>
              <a:rPr lang="en-IN" sz="2000" dirty="0" smtClean="0">
                <a:solidFill>
                  <a:srgbClr val="FF0000"/>
                </a:solidFill>
              </a:rPr>
              <a:t>Assemblies</a:t>
            </a:r>
          </a:p>
          <a:p>
            <a:pPr algn="ctr"/>
            <a:endParaRPr lang="en-IN" sz="2000" dirty="0" smtClean="0">
              <a:solidFill>
                <a:srgbClr val="FF0000"/>
              </a:solidFill>
            </a:endParaRPr>
          </a:p>
          <a:p>
            <a:pPr algn="just"/>
            <a:r>
              <a:rPr lang="en-IN" dirty="0" smtClean="0"/>
              <a:t>IS 1135:2018 and related standards provide detailed specifications for the design, materials, and testing of leaf spring assemblies used in automotive suspension systems.</a:t>
            </a:r>
            <a:endParaRPr lang="en-IN" dirty="0"/>
          </a:p>
        </p:txBody>
      </p:sp>
      <p:sp>
        <p:nvSpPr>
          <p:cNvPr id="13" name="Rectangle 12"/>
          <p:cNvSpPr/>
          <p:nvPr/>
        </p:nvSpPr>
        <p:spPr>
          <a:xfrm>
            <a:off x="5715000" y="3930134"/>
            <a:ext cx="3352800" cy="2339102"/>
          </a:xfrm>
          <a:prstGeom prst="rect">
            <a:avLst/>
          </a:prstGeom>
        </p:spPr>
        <p:txBody>
          <a:bodyPr wrap="square">
            <a:spAutoFit/>
          </a:bodyPr>
          <a:lstStyle/>
          <a:p>
            <a:pPr algn="just"/>
            <a:r>
              <a:rPr lang="en-IN" sz="2000" dirty="0">
                <a:solidFill>
                  <a:srgbClr val="FF0000"/>
                </a:solidFill>
              </a:rPr>
              <a:t>Helical </a:t>
            </a:r>
            <a:r>
              <a:rPr lang="en-IN" sz="2000" dirty="0" smtClean="0">
                <a:solidFill>
                  <a:srgbClr val="FF0000"/>
                </a:solidFill>
              </a:rPr>
              <a:t>Compression </a:t>
            </a:r>
            <a:r>
              <a:rPr lang="en-IN" sz="2000" dirty="0">
                <a:solidFill>
                  <a:srgbClr val="FF0000"/>
                </a:solidFill>
              </a:rPr>
              <a:t>Springs</a:t>
            </a:r>
          </a:p>
          <a:p>
            <a:pPr algn="just"/>
            <a:endParaRPr lang="en-IN" dirty="0"/>
          </a:p>
          <a:p>
            <a:pPr algn="just"/>
            <a:r>
              <a:rPr lang="en-IN" dirty="0" smtClean="0"/>
              <a:t>The IS 7906 series cover the</a:t>
            </a:r>
          </a:p>
          <a:p>
            <a:pPr algn="just"/>
            <a:r>
              <a:rPr lang="en-IN" dirty="0" smtClean="0"/>
              <a:t> design, calculation, and specifications  for various types of helical compression springs, ensuring optimal performance and reliability.</a:t>
            </a:r>
            <a:endParaRPr lang="en-IN" dirty="0"/>
          </a:p>
        </p:txBody>
      </p:sp>
      <p:sp>
        <p:nvSpPr>
          <p:cNvPr id="14" name="Rectangle 13"/>
          <p:cNvSpPr/>
          <p:nvPr/>
        </p:nvSpPr>
        <p:spPr>
          <a:xfrm>
            <a:off x="10467692" y="3930134"/>
            <a:ext cx="2743200" cy="2308324"/>
          </a:xfrm>
          <a:prstGeom prst="rect">
            <a:avLst/>
          </a:prstGeom>
        </p:spPr>
        <p:txBody>
          <a:bodyPr wrap="square">
            <a:spAutoFit/>
          </a:bodyPr>
          <a:lstStyle/>
          <a:p>
            <a:pPr algn="just"/>
            <a:r>
              <a:rPr lang="en-IN" dirty="0">
                <a:solidFill>
                  <a:srgbClr val="FF0000"/>
                </a:solidFill>
              </a:rPr>
              <a:t>Helical </a:t>
            </a:r>
            <a:r>
              <a:rPr lang="en-IN" dirty="0" err="1" smtClean="0">
                <a:solidFill>
                  <a:srgbClr val="FF0000"/>
                </a:solidFill>
              </a:rPr>
              <a:t>Extenstion</a:t>
            </a:r>
            <a:r>
              <a:rPr lang="en-IN" dirty="0" smtClean="0">
                <a:solidFill>
                  <a:srgbClr val="FF0000"/>
                </a:solidFill>
              </a:rPr>
              <a:t> Springs</a:t>
            </a:r>
            <a:endParaRPr lang="en-IN" dirty="0">
              <a:solidFill>
                <a:srgbClr val="FF0000"/>
              </a:solidFill>
            </a:endParaRPr>
          </a:p>
          <a:p>
            <a:pPr algn="just"/>
            <a:endParaRPr lang="en-IN" dirty="0" smtClean="0">
              <a:solidFill>
                <a:srgbClr val="FF0000"/>
              </a:solidFill>
            </a:endParaRPr>
          </a:p>
          <a:p>
            <a:pPr algn="just"/>
            <a:r>
              <a:rPr lang="en-IN" dirty="0"/>
              <a:t>IS</a:t>
            </a:r>
            <a:r>
              <a:rPr lang="en-IN" dirty="0">
                <a:solidFill>
                  <a:srgbClr val="FF0000"/>
                </a:solidFill>
              </a:rPr>
              <a:t> </a:t>
            </a:r>
            <a:r>
              <a:rPr lang="en-IN" dirty="0" smtClean="0"/>
              <a:t>7907 series outlines the design, calculation, and specifications for helical extension springs, focusing on their use in automotive applications.</a:t>
            </a:r>
            <a:endParaRPr lang="en-IN" dirty="0"/>
          </a:p>
        </p:txBody>
      </p:sp>
    </p:spTree>
    <p:extLst>
      <p:ext uri="{BB962C8B-B14F-4D97-AF65-F5344CB8AC3E}">
        <p14:creationId xmlns:p14="http://schemas.microsoft.com/office/powerpoint/2010/main" val="374180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8" y="41971"/>
            <a:ext cx="14294662" cy="1231106"/>
          </a:xfrm>
        </p:spPr>
        <p:txBody>
          <a:bodyPr/>
          <a:lstStyle/>
          <a:p>
            <a:pPr algn="ctr"/>
            <a:r>
              <a:rPr lang="en-IN" spc="-5" dirty="0" smtClean="0"/>
              <a:t/>
            </a:r>
            <a:br>
              <a:rPr lang="en-IN" spc="-5" dirty="0" smtClean="0"/>
            </a:br>
            <a:r>
              <a:rPr lang="en-IN" spc="-5" dirty="0" smtClean="0"/>
              <a:t>HELICAL</a:t>
            </a:r>
            <a:r>
              <a:rPr lang="en-IN" spc="-100" dirty="0" smtClean="0"/>
              <a:t> </a:t>
            </a:r>
            <a:r>
              <a:rPr lang="en-IN" spc="-5" dirty="0"/>
              <a:t>COMPRESSION </a:t>
            </a:r>
            <a:r>
              <a:rPr lang="en-IN" dirty="0"/>
              <a:t>SPRINGS</a:t>
            </a:r>
          </a:p>
        </p:txBody>
      </p:sp>
      <p:sp>
        <p:nvSpPr>
          <p:cNvPr id="4" name="Rectangle 3"/>
          <p:cNvSpPr/>
          <p:nvPr/>
        </p:nvSpPr>
        <p:spPr>
          <a:xfrm>
            <a:off x="533400" y="2743200"/>
            <a:ext cx="3581400" cy="3016210"/>
          </a:xfrm>
          <a:prstGeom prst="rect">
            <a:avLst/>
          </a:prstGeom>
          <a:solidFill>
            <a:srgbClr val="FFF8E1">
              <a:alpha val="84706"/>
            </a:srgbClr>
          </a:solidFill>
        </p:spPr>
        <p:txBody>
          <a:bodyPr wrap="square">
            <a:spAutoFit/>
          </a:bodyPr>
          <a:lstStyle/>
          <a:p>
            <a:pPr algn="ctr"/>
            <a:r>
              <a:rPr lang="en-IN" sz="3200" dirty="0">
                <a:solidFill>
                  <a:srgbClr val="FF0000"/>
                </a:solidFill>
              </a:rPr>
              <a:t>Design and Calculation</a:t>
            </a:r>
          </a:p>
          <a:p>
            <a:r>
              <a:rPr lang="en-IN" dirty="0" smtClean="0"/>
              <a:t>   </a:t>
            </a:r>
            <a:endParaRPr lang="en-IN" dirty="0"/>
          </a:p>
          <a:p>
            <a:pPr algn="just"/>
            <a:r>
              <a:rPr lang="en-IN" dirty="0" smtClean="0"/>
              <a:t>IS 7906 Part 1 provides guidelines for the design and calculation of helical compression springs made from circular section wire and bar, ensuring optimal performance and load-bearing capacity.</a:t>
            </a:r>
            <a:endParaRPr lang="en-IN" dirty="0"/>
          </a:p>
        </p:txBody>
      </p:sp>
      <p:sp>
        <p:nvSpPr>
          <p:cNvPr id="6" name="Rectangle 5"/>
          <p:cNvSpPr/>
          <p:nvPr/>
        </p:nvSpPr>
        <p:spPr>
          <a:xfrm>
            <a:off x="4658062" y="3352800"/>
            <a:ext cx="3733800" cy="2277547"/>
          </a:xfrm>
          <a:prstGeom prst="rect">
            <a:avLst/>
          </a:prstGeom>
          <a:solidFill>
            <a:srgbClr val="FFF8E1"/>
          </a:solidFill>
        </p:spPr>
        <p:txBody>
          <a:bodyPr wrap="square">
            <a:spAutoFit/>
          </a:bodyPr>
          <a:lstStyle/>
          <a:p>
            <a:r>
              <a:rPr lang="en-IN" sz="3200" dirty="0">
                <a:solidFill>
                  <a:srgbClr val="FF0000"/>
                </a:solidFill>
              </a:rPr>
              <a:t>Cold Coiled </a:t>
            </a:r>
            <a:r>
              <a:rPr lang="en-IN" sz="3200" dirty="0" smtClean="0">
                <a:solidFill>
                  <a:srgbClr val="FF0000"/>
                </a:solidFill>
              </a:rPr>
              <a:t>Springs</a:t>
            </a:r>
          </a:p>
          <a:p>
            <a:pPr algn="just"/>
            <a:endParaRPr lang="en-IN" sz="2000" dirty="0">
              <a:solidFill>
                <a:srgbClr val="FF0000"/>
              </a:solidFill>
            </a:endParaRPr>
          </a:p>
          <a:p>
            <a:pPr algn="just"/>
            <a:r>
              <a:rPr lang="en-IN" dirty="0"/>
              <a:t>IS 7906 Part 2 specifies the requirements for cold coiled helical compression springs, including material properties, dimensions, and testing procedures.</a:t>
            </a:r>
          </a:p>
        </p:txBody>
      </p:sp>
      <p:sp>
        <p:nvSpPr>
          <p:cNvPr id="8" name="Rectangle 7"/>
          <p:cNvSpPr/>
          <p:nvPr/>
        </p:nvSpPr>
        <p:spPr>
          <a:xfrm>
            <a:off x="8945882" y="2814190"/>
            <a:ext cx="3276600" cy="2800767"/>
          </a:xfrm>
          <a:prstGeom prst="rect">
            <a:avLst/>
          </a:prstGeom>
          <a:solidFill>
            <a:srgbClr val="FFF8E1"/>
          </a:solidFill>
        </p:spPr>
        <p:txBody>
          <a:bodyPr wrap="square">
            <a:spAutoFit/>
          </a:bodyPr>
          <a:lstStyle/>
          <a:p>
            <a:endParaRPr lang="en-IN" dirty="0" smtClean="0"/>
          </a:p>
          <a:p>
            <a:r>
              <a:rPr lang="en-IN" sz="3200" dirty="0" smtClean="0">
                <a:solidFill>
                  <a:srgbClr val="FF0000"/>
                </a:solidFill>
              </a:rPr>
              <a:t>Hot Coiled Springs</a:t>
            </a:r>
          </a:p>
          <a:p>
            <a:endParaRPr lang="en-IN" dirty="0"/>
          </a:p>
          <a:p>
            <a:r>
              <a:rPr lang="en-IN" dirty="0" smtClean="0"/>
              <a:t>IS 7906 Part 5 outlines the specifications for hot coiled helical compression springs, focusing on material selection, manufacturing processes, and performance criteria.</a:t>
            </a:r>
            <a:endParaRPr lang="en-IN" dirty="0"/>
          </a:p>
        </p:txBody>
      </p:sp>
      <p:pic>
        <p:nvPicPr>
          <p:cNvPr id="9" name="Picture 8"/>
          <p:cNvPicPr>
            <a:picLocks noChangeAspect="1"/>
          </p:cNvPicPr>
          <p:nvPr/>
        </p:nvPicPr>
        <p:blipFill>
          <a:blip r:embed="rId2"/>
          <a:stretch>
            <a:fillRect/>
          </a:stretch>
        </p:blipFill>
        <p:spPr>
          <a:xfrm>
            <a:off x="12305255" y="2324802"/>
            <a:ext cx="2158171" cy="3853006"/>
          </a:xfrm>
          <a:prstGeom prst="rect">
            <a:avLst/>
          </a:prstGeom>
        </p:spPr>
      </p:pic>
    </p:spTree>
    <p:extLst>
      <p:ext uri="{BB962C8B-B14F-4D97-AF65-F5344CB8AC3E}">
        <p14:creationId xmlns:p14="http://schemas.microsoft.com/office/powerpoint/2010/main" val="344856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1524000"/>
            <a:ext cx="14401800" cy="6577583"/>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83260" y="438734"/>
            <a:ext cx="13508940" cy="764311"/>
          </a:xfrm>
          <a:prstGeom prst="rect">
            <a:avLst/>
          </a:prstGeom>
        </p:spPr>
        <p:txBody>
          <a:bodyPr vert="horz" wrap="square" lIns="0" tIns="58419" rIns="0" bIns="0" rtlCol="0">
            <a:spAutoFit/>
          </a:bodyPr>
          <a:lstStyle/>
          <a:p>
            <a:pPr marL="12700" marR="5080" algn="ctr">
              <a:lnSpc>
                <a:spcPts val="5500"/>
              </a:lnSpc>
              <a:spcBef>
                <a:spcPts val="459"/>
              </a:spcBef>
            </a:pPr>
            <a:r>
              <a:rPr sz="4800" spc="-5" dirty="0"/>
              <a:t>HELICAL</a:t>
            </a:r>
            <a:r>
              <a:rPr sz="4800" spc="-120" dirty="0"/>
              <a:t> </a:t>
            </a:r>
            <a:r>
              <a:rPr sz="4800" spc="-5" dirty="0"/>
              <a:t>EXTENSION </a:t>
            </a:r>
            <a:r>
              <a:rPr sz="4800" spc="-1320" dirty="0"/>
              <a:t> </a:t>
            </a:r>
            <a:r>
              <a:rPr sz="4800" spc="-5" dirty="0"/>
              <a:t>SPRINGS</a:t>
            </a:r>
            <a:endParaRPr sz="4800" dirty="0"/>
          </a:p>
        </p:txBody>
      </p:sp>
      <p:sp>
        <p:nvSpPr>
          <p:cNvPr id="4" name="object 4"/>
          <p:cNvSpPr txBox="1"/>
          <p:nvPr/>
        </p:nvSpPr>
        <p:spPr>
          <a:xfrm>
            <a:off x="283259" y="1766386"/>
            <a:ext cx="7336741" cy="5064976"/>
          </a:xfrm>
          <a:prstGeom prst="rect">
            <a:avLst/>
          </a:prstGeom>
        </p:spPr>
        <p:txBody>
          <a:bodyPr vert="horz" wrap="square" lIns="0" tIns="190500" rIns="0" bIns="0" rtlCol="0">
            <a:spAutoFit/>
          </a:bodyPr>
          <a:lstStyle/>
          <a:p>
            <a:pPr marL="12700">
              <a:lnSpc>
                <a:spcPct val="100000"/>
              </a:lnSpc>
              <a:spcBef>
                <a:spcPts val="1500"/>
              </a:spcBef>
            </a:pPr>
            <a:r>
              <a:rPr sz="3600" spc="-10" dirty="0">
                <a:solidFill>
                  <a:srgbClr val="FF0000"/>
                </a:solidFill>
                <a:latin typeface="Sitka Display"/>
                <a:cs typeface="Sitka Display"/>
              </a:rPr>
              <a:t>Design</a:t>
            </a:r>
            <a:r>
              <a:rPr sz="3600" spc="-30" dirty="0">
                <a:solidFill>
                  <a:srgbClr val="FF0000"/>
                </a:solidFill>
                <a:latin typeface="Sitka Display"/>
                <a:cs typeface="Sitka Display"/>
              </a:rPr>
              <a:t> </a:t>
            </a:r>
            <a:r>
              <a:rPr sz="3600" dirty="0">
                <a:solidFill>
                  <a:srgbClr val="FF0000"/>
                </a:solidFill>
                <a:latin typeface="Sitka Display"/>
                <a:cs typeface="Sitka Display"/>
              </a:rPr>
              <a:t>and</a:t>
            </a:r>
            <a:r>
              <a:rPr sz="3600" spc="-10" dirty="0">
                <a:solidFill>
                  <a:srgbClr val="FF0000"/>
                </a:solidFill>
                <a:latin typeface="Sitka Display"/>
                <a:cs typeface="Sitka Display"/>
              </a:rPr>
              <a:t> </a:t>
            </a:r>
            <a:r>
              <a:rPr sz="3600" dirty="0">
                <a:solidFill>
                  <a:srgbClr val="FF0000"/>
                </a:solidFill>
                <a:latin typeface="Sitka Display"/>
                <a:cs typeface="Sitka Display"/>
              </a:rPr>
              <a:t>Calculation</a:t>
            </a:r>
            <a:endParaRPr sz="3600" dirty="0">
              <a:latin typeface="Sitka Display"/>
              <a:cs typeface="Sitka Display"/>
            </a:endParaRPr>
          </a:p>
          <a:p>
            <a:pPr marL="74295" marR="192405" algn="just">
              <a:lnSpc>
                <a:spcPct val="83300"/>
              </a:lnSpc>
              <a:spcBef>
                <a:spcPts val="1660"/>
              </a:spcBef>
            </a:pPr>
            <a:r>
              <a:rPr sz="2800" b="1" spc="5" dirty="0">
                <a:solidFill>
                  <a:srgbClr val="39362F"/>
                </a:solidFill>
                <a:latin typeface="Arial"/>
                <a:cs typeface="Arial"/>
              </a:rPr>
              <a:t>IS</a:t>
            </a:r>
            <a:r>
              <a:rPr sz="2800" b="1" spc="-95" dirty="0">
                <a:solidFill>
                  <a:srgbClr val="39362F"/>
                </a:solidFill>
                <a:latin typeface="Arial"/>
                <a:cs typeface="Arial"/>
              </a:rPr>
              <a:t> </a:t>
            </a:r>
            <a:r>
              <a:rPr sz="2800" b="1" dirty="0">
                <a:solidFill>
                  <a:srgbClr val="39362F"/>
                </a:solidFill>
                <a:latin typeface="Arial"/>
                <a:cs typeface="Arial"/>
              </a:rPr>
              <a:t>7907 </a:t>
            </a:r>
            <a:r>
              <a:rPr sz="2800" b="1" spc="-5" dirty="0">
                <a:solidFill>
                  <a:srgbClr val="39362F"/>
                </a:solidFill>
                <a:latin typeface="Arial"/>
                <a:cs typeface="Arial"/>
              </a:rPr>
              <a:t>Part</a:t>
            </a:r>
            <a:r>
              <a:rPr sz="2800" b="1" spc="-10" dirty="0">
                <a:solidFill>
                  <a:srgbClr val="39362F"/>
                </a:solidFill>
                <a:latin typeface="Arial"/>
                <a:cs typeface="Arial"/>
              </a:rPr>
              <a:t> </a:t>
            </a:r>
            <a:r>
              <a:rPr sz="2800" b="1" dirty="0">
                <a:solidFill>
                  <a:srgbClr val="39362F"/>
                </a:solidFill>
                <a:latin typeface="Arial"/>
                <a:cs typeface="Arial"/>
              </a:rPr>
              <a:t>1</a:t>
            </a:r>
            <a:r>
              <a:rPr sz="2800" b="1" spc="-65" dirty="0">
                <a:solidFill>
                  <a:srgbClr val="39362F"/>
                </a:solidFill>
                <a:latin typeface="Arial"/>
                <a:cs typeface="Arial"/>
              </a:rPr>
              <a:t> </a:t>
            </a:r>
            <a:r>
              <a:rPr sz="2800" spc="-5" dirty="0">
                <a:solidFill>
                  <a:srgbClr val="39362F"/>
                </a:solidFill>
                <a:latin typeface="Sitka Display"/>
                <a:cs typeface="Sitka Display"/>
              </a:rPr>
              <a:t>specifies</a:t>
            </a:r>
            <a:r>
              <a:rPr sz="2800" spc="45" dirty="0">
                <a:solidFill>
                  <a:srgbClr val="39362F"/>
                </a:solidFill>
                <a:latin typeface="Sitka Display"/>
                <a:cs typeface="Sitka Display"/>
              </a:rPr>
              <a:t> </a:t>
            </a:r>
            <a:r>
              <a:rPr sz="2800" spc="5" dirty="0">
                <a:solidFill>
                  <a:srgbClr val="39362F"/>
                </a:solidFill>
                <a:latin typeface="Sitka Display"/>
                <a:cs typeface="Sitka Display"/>
              </a:rPr>
              <a:t>the</a:t>
            </a:r>
            <a:r>
              <a:rPr sz="2800" spc="-5" dirty="0">
                <a:solidFill>
                  <a:srgbClr val="39362F"/>
                </a:solidFill>
                <a:latin typeface="Sitka Display"/>
                <a:cs typeface="Sitka Display"/>
              </a:rPr>
              <a:t> </a:t>
            </a:r>
            <a:r>
              <a:rPr sz="2800" spc="-25" dirty="0">
                <a:solidFill>
                  <a:srgbClr val="39362F"/>
                </a:solidFill>
                <a:latin typeface="Sitka Display"/>
                <a:cs typeface="Sitka Display"/>
              </a:rPr>
              <a:t>design </a:t>
            </a:r>
            <a:r>
              <a:rPr sz="2800" spc="-655" dirty="0">
                <a:solidFill>
                  <a:srgbClr val="39362F"/>
                </a:solidFill>
                <a:latin typeface="Sitka Display"/>
                <a:cs typeface="Sitka Display"/>
              </a:rPr>
              <a:t> </a:t>
            </a:r>
            <a:r>
              <a:rPr sz="2800" dirty="0">
                <a:solidFill>
                  <a:srgbClr val="39362F"/>
                </a:solidFill>
                <a:latin typeface="Sitka Display"/>
                <a:cs typeface="Sitka Display"/>
              </a:rPr>
              <a:t>and </a:t>
            </a:r>
            <a:r>
              <a:rPr sz="2800" spc="-5" dirty="0">
                <a:solidFill>
                  <a:srgbClr val="39362F"/>
                </a:solidFill>
                <a:latin typeface="Sitka Display"/>
                <a:cs typeface="Sitka Display"/>
              </a:rPr>
              <a:t>calculation methods </a:t>
            </a:r>
            <a:r>
              <a:rPr sz="2800" dirty="0">
                <a:solidFill>
                  <a:srgbClr val="39362F"/>
                </a:solidFill>
                <a:latin typeface="Sitka Display"/>
                <a:cs typeface="Sitka Display"/>
              </a:rPr>
              <a:t>for helical </a:t>
            </a:r>
            <a:r>
              <a:rPr sz="2800" spc="5" dirty="0">
                <a:solidFill>
                  <a:srgbClr val="39362F"/>
                </a:solidFill>
                <a:latin typeface="Sitka Display"/>
                <a:cs typeface="Sitka Display"/>
              </a:rPr>
              <a:t> </a:t>
            </a:r>
            <a:r>
              <a:rPr sz="2800" dirty="0">
                <a:solidFill>
                  <a:srgbClr val="39362F"/>
                </a:solidFill>
                <a:latin typeface="Sitka Display"/>
                <a:cs typeface="Sitka Display"/>
              </a:rPr>
              <a:t>extension </a:t>
            </a:r>
            <a:r>
              <a:rPr sz="2800" spc="-5" dirty="0">
                <a:solidFill>
                  <a:srgbClr val="39362F"/>
                </a:solidFill>
                <a:latin typeface="Sitka Display"/>
                <a:cs typeface="Sitka Display"/>
              </a:rPr>
              <a:t>springs, ensuring </a:t>
            </a:r>
            <a:r>
              <a:rPr sz="2800" spc="-10" dirty="0">
                <a:solidFill>
                  <a:srgbClr val="39362F"/>
                </a:solidFill>
                <a:latin typeface="Sitka Display"/>
                <a:cs typeface="Sitka Display"/>
              </a:rPr>
              <a:t>proper </a:t>
            </a:r>
            <a:r>
              <a:rPr sz="2800" spc="-5" dirty="0">
                <a:solidFill>
                  <a:srgbClr val="39362F"/>
                </a:solidFill>
                <a:latin typeface="Sitka Display"/>
                <a:cs typeface="Sitka Display"/>
              </a:rPr>
              <a:t> functionality</a:t>
            </a:r>
            <a:r>
              <a:rPr sz="2800" dirty="0">
                <a:solidFill>
                  <a:srgbClr val="39362F"/>
                </a:solidFill>
                <a:latin typeface="Sitka Display"/>
                <a:cs typeface="Sitka Display"/>
              </a:rPr>
              <a:t> and</a:t>
            </a:r>
            <a:r>
              <a:rPr sz="2800" spc="5" dirty="0">
                <a:solidFill>
                  <a:srgbClr val="39362F"/>
                </a:solidFill>
                <a:latin typeface="Sitka Display"/>
                <a:cs typeface="Sitka Display"/>
              </a:rPr>
              <a:t> </a:t>
            </a:r>
            <a:r>
              <a:rPr sz="2800" spc="-5" dirty="0">
                <a:solidFill>
                  <a:srgbClr val="39362F"/>
                </a:solidFill>
                <a:latin typeface="Sitka Display"/>
                <a:cs typeface="Sitka Display"/>
              </a:rPr>
              <a:t>load-bearing </a:t>
            </a:r>
            <a:r>
              <a:rPr sz="2800" spc="-650" dirty="0">
                <a:solidFill>
                  <a:srgbClr val="39362F"/>
                </a:solidFill>
                <a:latin typeface="Sitka Display"/>
                <a:cs typeface="Sitka Display"/>
              </a:rPr>
              <a:t> </a:t>
            </a:r>
            <a:r>
              <a:rPr sz="2800" spc="-5" dirty="0">
                <a:solidFill>
                  <a:srgbClr val="39362F"/>
                </a:solidFill>
                <a:latin typeface="Sitka Display"/>
                <a:cs typeface="Sitka Display"/>
              </a:rPr>
              <a:t>capacity.</a:t>
            </a:r>
            <a:endParaRPr sz="2800" dirty="0">
              <a:latin typeface="Sitka Display"/>
              <a:cs typeface="Sitka Display"/>
            </a:endParaRPr>
          </a:p>
          <a:p>
            <a:pPr>
              <a:lnSpc>
                <a:spcPct val="100000"/>
              </a:lnSpc>
              <a:spcBef>
                <a:spcPts val="60"/>
              </a:spcBef>
            </a:pPr>
            <a:endParaRPr sz="2500" dirty="0">
              <a:latin typeface="Sitka Display"/>
              <a:cs typeface="Sitka Display"/>
            </a:endParaRPr>
          </a:p>
          <a:p>
            <a:pPr marL="18415">
              <a:lnSpc>
                <a:spcPct val="100000"/>
              </a:lnSpc>
            </a:pPr>
            <a:r>
              <a:rPr sz="3600" dirty="0">
                <a:solidFill>
                  <a:srgbClr val="FF0000"/>
                </a:solidFill>
                <a:latin typeface="Sitka Display"/>
                <a:cs typeface="Sitka Display"/>
              </a:rPr>
              <a:t>Cold</a:t>
            </a:r>
            <a:r>
              <a:rPr sz="3600" spc="-25" dirty="0">
                <a:solidFill>
                  <a:srgbClr val="FF0000"/>
                </a:solidFill>
                <a:latin typeface="Sitka Display"/>
                <a:cs typeface="Sitka Display"/>
              </a:rPr>
              <a:t> </a:t>
            </a:r>
            <a:r>
              <a:rPr sz="3600" dirty="0">
                <a:solidFill>
                  <a:srgbClr val="FF0000"/>
                </a:solidFill>
                <a:latin typeface="Sitka Display"/>
                <a:cs typeface="Sitka Display"/>
              </a:rPr>
              <a:t>Coiled</a:t>
            </a:r>
            <a:r>
              <a:rPr sz="3600" spc="-20" dirty="0">
                <a:solidFill>
                  <a:srgbClr val="FF0000"/>
                </a:solidFill>
                <a:latin typeface="Sitka Display"/>
                <a:cs typeface="Sitka Display"/>
              </a:rPr>
              <a:t> </a:t>
            </a:r>
            <a:r>
              <a:rPr sz="3600" spc="-5" dirty="0">
                <a:solidFill>
                  <a:srgbClr val="FF0000"/>
                </a:solidFill>
                <a:latin typeface="Sitka Display"/>
                <a:cs typeface="Sitka Display"/>
              </a:rPr>
              <a:t>Springs</a:t>
            </a:r>
            <a:endParaRPr sz="3600" dirty="0">
              <a:latin typeface="Sitka Display"/>
              <a:cs typeface="Sitka Display"/>
            </a:endParaRPr>
          </a:p>
          <a:p>
            <a:pPr marL="74295" marR="5080" algn="just">
              <a:lnSpc>
                <a:spcPts val="2780"/>
              </a:lnSpc>
              <a:spcBef>
                <a:spcPts val="2160"/>
              </a:spcBef>
              <a:tabLst>
                <a:tab pos="927735" algn="l"/>
                <a:tab pos="2141220" algn="l"/>
                <a:tab pos="2235835" algn="l"/>
                <a:tab pos="2726690" algn="l"/>
                <a:tab pos="3446145" algn="l"/>
                <a:tab pos="3470910" algn="l"/>
                <a:tab pos="4162425" algn="l"/>
                <a:tab pos="4464050" algn="l"/>
              </a:tabLst>
            </a:pPr>
            <a:r>
              <a:rPr sz="2800" b="1" spc="10" dirty="0">
                <a:solidFill>
                  <a:srgbClr val="39362F"/>
                </a:solidFill>
                <a:latin typeface="Arial"/>
                <a:cs typeface="Arial"/>
              </a:rPr>
              <a:t>I</a:t>
            </a:r>
            <a:r>
              <a:rPr sz="2800" b="1" spc="5" dirty="0">
                <a:solidFill>
                  <a:srgbClr val="39362F"/>
                </a:solidFill>
                <a:latin typeface="Arial"/>
                <a:cs typeface="Arial"/>
              </a:rPr>
              <a:t>S</a:t>
            </a:r>
            <a:r>
              <a:rPr sz="2800" b="1" dirty="0">
                <a:solidFill>
                  <a:srgbClr val="39362F"/>
                </a:solidFill>
                <a:latin typeface="Arial"/>
                <a:cs typeface="Arial"/>
              </a:rPr>
              <a:t>	</a:t>
            </a:r>
            <a:r>
              <a:rPr sz="2800" b="1" spc="-5" dirty="0">
                <a:solidFill>
                  <a:srgbClr val="39362F"/>
                </a:solidFill>
                <a:latin typeface="Arial"/>
                <a:cs typeface="Arial"/>
              </a:rPr>
              <a:t>790</a:t>
            </a:r>
            <a:r>
              <a:rPr sz="2800" b="1" dirty="0">
                <a:solidFill>
                  <a:srgbClr val="39362F"/>
                </a:solidFill>
                <a:latin typeface="Arial"/>
                <a:cs typeface="Arial"/>
              </a:rPr>
              <a:t>7		Pa</a:t>
            </a:r>
            <a:r>
              <a:rPr sz="2800" b="1" spc="5" dirty="0">
                <a:solidFill>
                  <a:srgbClr val="39362F"/>
                </a:solidFill>
                <a:latin typeface="Arial"/>
                <a:cs typeface="Arial"/>
              </a:rPr>
              <a:t>r</a:t>
            </a:r>
            <a:r>
              <a:rPr sz="2800" b="1" dirty="0">
                <a:solidFill>
                  <a:srgbClr val="39362F"/>
                </a:solidFill>
                <a:latin typeface="Arial"/>
                <a:cs typeface="Arial"/>
              </a:rPr>
              <a:t>t	2	</a:t>
            </a:r>
            <a:r>
              <a:rPr sz="2800" spc="-25" dirty="0">
                <a:solidFill>
                  <a:srgbClr val="39362F"/>
                </a:solidFill>
                <a:latin typeface="Sitka Display"/>
                <a:cs typeface="Sitka Display"/>
              </a:rPr>
              <a:t>p</a:t>
            </a:r>
            <a:r>
              <a:rPr sz="2800" dirty="0">
                <a:solidFill>
                  <a:srgbClr val="39362F"/>
                </a:solidFill>
                <a:latin typeface="Sitka Display"/>
                <a:cs typeface="Sitka Display"/>
              </a:rPr>
              <a:t>r</a:t>
            </a:r>
            <a:r>
              <a:rPr sz="2800" spc="-15" dirty="0">
                <a:solidFill>
                  <a:srgbClr val="39362F"/>
                </a:solidFill>
                <a:latin typeface="Sitka Display"/>
                <a:cs typeface="Sitka Display"/>
              </a:rPr>
              <a:t>o</a:t>
            </a:r>
            <a:r>
              <a:rPr sz="2800" dirty="0">
                <a:solidFill>
                  <a:srgbClr val="39362F"/>
                </a:solidFill>
                <a:latin typeface="Sitka Display"/>
                <a:cs typeface="Sitka Display"/>
              </a:rPr>
              <a:t>v</a:t>
            </a:r>
            <a:r>
              <a:rPr sz="2800" spc="10" dirty="0">
                <a:solidFill>
                  <a:srgbClr val="39362F"/>
                </a:solidFill>
                <a:latin typeface="Sitka Display"/>
                <a:cs typeface="Sitka Display"/>
              </a:rPr>
              <a:t>i</a:t>
            </a:r>
            <a:r>
              <a:rPr sz="2800" spc="-10" dirty="0">
                <a:solidFill>
                  <a:srgbClr val="39362F"/>
                </a:solidFill>
                <a:latin typeface="Sitka Display"/>
                <a:cs typeface="Sitka Display"/>
              </a:rPr>
              <a:t>d</a:t>
            </a:r>
            <a:r>
              <a:rPr sz="2800" dirty="0">
                <a:solidFill>
                  <a:srgbClr val="39362F"/>
                </a:solidFill>
                <a:latin typeface="Sitka Display"/>
                <a:cs typeface="Sitka Display"/>
              </a:rPr>
              <a:t>es </a:t>
            </a:r>
            <a:r>
              <a:rPr sz="2800" dirty="0" smtClean="0">
                <a:solidFill>
                  <a:srgbClr val="39362F"/>
                </a:solidFill>
                <a:latin typeface="Sitka Display"/>
                <a:cs typeface="Sitka Display"/>
              </a:rPr>
              <a:t> </a:t>
            </a:r>
            <a:r>
              <a:rPr sz="2800" spc="-5" dirty="0" smtClean="0">
                <a:solidFill>
                  <a:srgbClr val="39362F"/>
                </a:solidFill>
                <a:latin typeface="Sitka Display"/>
                <a:cs typeface="Sitka Display"/>
              </a:rPr>
              <a:t>sp</a:t>
            </a:r>
            <a:r>
              <a:rPr sz="2800" spc="-15" dirty="0" smtClean="0">
                <a:solidFill>
                  <a:srgbClr val="39362F"/>
                </a:solidFill>
                <a:latin typeface="Sitka Display"/>
                <a:cs typeface="Sitka Display"/>
              </a:rPr>
              <a:t>ec</a:t>
            </a:r>
            <a:r>
              <a:rPr sz="2800" dirty="0" smtClean="0">
                <a:solidFill>
                  <a:srgbClr val="39362F"/>
                </a:solidFill>
                <a:latin typeface="Sitka Display"/>
                <a:cs typeface="Sitka Display"/>
              </a:rPr>
              <a:t>i</a:t>
            </a:r>
            <a:r>
              <a:rPr sz="2800" spc="-5" dirty="0" smtClean="0">
                <a:solidFill>
                  <a:srgbClr val="39362F"/>
                </a:solidFill>
                <a:latin typeface="Sitka Display"/>
                <a:cs typeface="Sitka Display"/>
              </a:rPr>
              <a:t>fi</a:t>
            </a:r>
            <a:r>
              <a:rPr sz="2800" spc="-15" dirty="0" smtClean="0">
                <a:solidFill>
                  <a:srgbClr val="39362F"/>
                </a:solidFill>
                <a:latin typeface="Sitka Display"/>
                <a:cs typeface="Sitka Display"/>
              </a:rPr>
              <a:t>c</a:t>
            </a:r>
            <a:r>
              <a:rPr sz="2800" spc="-10" dirty="0" smtClean="0">
                <a:solidFill>
                  <a:srgbClr val="39362F"/>
                </a:solidFill>
                <a:latin typeface="Sitka Display"/>
                <a:cs typeface="Sitka Display"/>
              </a:rPr>
              <a:t>a</a:t>
            </a:r>
            <a:r>
              <a:rPr sz="2800" dirty="0" smtClean="0">
                <a:solidFill>
                  <a:srgbClr val="39362F"/>
                </a:solidFill>
                <a:latin typeface="Sitka Display"/>
                <a:cs typeface="Sitka Display"/>
              </a:rPr>
              <a:t>ti</a:t>
            </a:r>
            <a:r>
              <a:rPr sz="2800" spc="10" dirty="0" smtClean="0">
                <a:solidFill>
                  <a:srgbClr val="39362F"/>
                </a:solidFill>
                <a:latin typeface="Sitka Display"/>
                <a:cs typeface="Sitka Display"/>
              </a:rPr>
              <a:t>o</a:t>
            </a:r>
            <a:r>
              <a:rPr sz="2800" dirty="0" smtClean="0">
                <a:solidFill>
                  <a:srgbClr val="39362F"/>
                </a:solidFill>
                <a:latin typeface="Sitka Display"/>
                <a:cs typeface="Sitka Display"/>
              </a:rPr>
              <a:t>ns</a:t>
            </a:r>
            <a:r>
              <a:rPr sz="2800" dirty="0">
                <a:solidFill>
                  <a:srgbClr val="39362F"/>
                </a:solidFill>
                <a:latin typeface="Sitka Display"/>
                <a:cs typeface="Sitka Display"/>
              </a:rPr>
              <a:t>	</a:t>
            </a:r>
            <a:r>
              <a:rPr sz="2800" spc="-5" dirty="0">
                <a:solidFill>
                  <a:srgbClr val="39362F"/>
                </a:solidFill>
                <a:latin typeface="Sitka Display"/>
                <a:cs typeface="Sitka Display"/>
              </a:rPr>
              <a:t>fo</a:t>
            </a:r>
            <a:r>
              <a:rPr sz="2800" dirty="0">
                <a:solidFill>
                  <a:srgbClr val="39362F"/>
                </a:solidFill>
                <a:latin typeface="Sitka Display"/>
                <a:cs typeface="Sitka Display"/>
              </a:rPr>
              <a:t>r	</a:t>
            </a:r>
            <a:r>
              <a:rPr sz="2800" spc="-40" dirty="0">
                <a:solidFill>
                  <a:srgbClr val="39362F"/>
                </a:solidFill>
                <a:latin typeface="Sitka Display"/>
                <a:cs typeface="Sitka Display"/>
              </a:rPr>
              <a:t>c</a:t>
            </a:r>
            <a:r>
              <a:rPr sz="2800" spc="5" dirty="0">
                <a:solidFill>
                  <a:srgbClr val="39362F"/>
                </a:solidFill>
                <a:latin typeface="Sitka Display"/>
                <a:cs typeface="Sitka Display"/>
              </a:rPr>
              <a:t>o</a:t>
            </a:r>
            <a:r>
              <a:rPr sz="2800" spc="-20" dirty="0">
                <a:solidFill>
                  <a:srgbClr val="39362F"/>
                </a:solidFill>
                <a:latin typeface="Sitka Display"/>
                <a:cs typeface="Sitka Display"/>
              </a:rPr>
              <a:t>l</a:t>
            </a:r>
            <a:r>
              <a:rPr sz="2800" spc="5" dirty="0">
                <a:solidFill>
                  <a:srgbClr val="39362F"/>
                </a:solidFill>
                <a:latin typeface="Sitka Display"/>
                <a:cs typeface="Sitka Display"/>
              </a:rPr>
              <a:t>d</a:t>
            </a:r>
            <a:r>
              <a:rPr sz="2800" dirty="0">
                <a:solidFill>
                  <a:srgbClr val="39362F"/>
                </a:solidFill>
                <a:latin typeface="Sitka Display"/>
                <a:cs typeface="Sitka Display"/>
              </a:rPr>
              <a:t>		</a:t>
            </a:r>
            <a:r>
              <a:rPr sz="2800" spc="-15" dirty="0">
                <a:solidFill>
                  <a:srgbClr val="39362F"/>
                </a:solidFill>
                <a:latin typeface="Sitka Display"/>
                <a:cs typeface="Sitka Display"/>
              </a:rPr>
              <a:t>c</a:t>
            </a:r>
            <a:r>
              <a:rPr sz="2800" spc="5" dirty="0">
                <a:solidFill>
                  <a:srgbClr val="39362F"/>
                </a:solidFill>
                <a:latin typeface="Sitka Display"/>
                <a:cs typeface="Sitka Display"/>
              </a:rPr>
              <a:t>o</a:t>
            </a:r>
            <a:r>
              <a:rPr sz="2800" dirty="0">
                <a:solidFill>
                  <a:srgbClr val="39362F"/>
                </a:solidFill>
                <a:latin typeface="Sitka Display"/>
                <a:cs typeface="Sitka Display"/>
              </a:rPr>
              <a:t>iled	</a:t>
            </a:r>
            <a:r>
              <a:rPr sz="2800" dirty="0" smtClean="0">
                <a:solidFill>
                  <a:srgbClr val="39362F"/>
                </a:solidFill>
                <a:latin typeface="Sitka Display"/>
                <a:cs typeface="Sitka Display"/>
              </a:rPr>
              <a:t>he</a:t>
            </a:r>
            <a:r>
              <a:rPr sz="2800" spc="-20" dirty="0" smtClean="0">
                <a:solidFill>
                  <a:srgbClr val="39362F"/>
                </a:solidFill>
                <a:latin typeface="Sitka Display"/>
                <a:cs typeface="Sitka Display"/>
              </a:rPr>
              <a:t>l</a:t>
            </a:r>
            <a:r>
              <a:rPr sz="2800" dirty="0" smtClean="0">
                <a:solidFill>
                  <a:srgbClr val="39362F"/>
                </a:solidFill>
                <a:latin typeface="Sitka Display"/>
                <a:cs typeface="Sitka Display"/>
              </a:rPr>
              <a:t>i</a:t>
            </a:r>
            <a:r>
              <a:rPr sz="2800" spc="-15" dirty="0" smtClean="0">
                <a:solidFill>
                  <a:srgbClr val="39362F"/>
                </a:solidFill>
                <a:latin typeface="Sitka Display"/>
                <a:cs typeface="Sitka Display"/>
              </a:rPr>
              <a:t>c</a:t>
            </a:r>
            <a:r>
              <a:rPr sz="2800" spc="-10" dirty="0" smtClean="0">
                <a:solidFill>
                  <a:srgbClr val="39362F"/>
                </a:solidFill>
                <a:latin typeface="Sitka Display"/>
                <a:cs typeface="Sitka Display"/>
              </a:rPr>
              <a:t>a</a:t>
            </a:r>
            <a:r>
              <a:rPr sz="2800" dirty="0" smtClean="0">
                <a:solidFill>
                  <a:srgbClr val="39362F"/>
                </a:solidFill>
                <a:latin typeface="Sitka Display"/>
                <a:cs typeface="Sitka Display"/>
              </a:rPr>
              <a:t>l</a:t>
            </a:r>
            <a:r>
              <a:rPr lang="en-IN" sz="2800" dirty="0" smtClean="0">
                <a:solidFill>
                  <a:srgbClr val="39362F"/>
                </a:solidFill>
                <a:latin typeface="Sitka Display"/>
                <a:cs typeface="Sitka Display"/>
              </a:rPr>
              <a:t> extension springs, including guidelines on material selection, manufacturing processes, and testing methods.</a:t>
            </a:r>
            <a:endParaRPr sz="2800" dirty="0">
              <a:latin typeface="Sitka Display"/>
              <a:cs typeface="Sitka Display"/>
            </a:endParaRPr>
          </a:p>
        </p:txBody>
      </p:sp>
      <p:grpSp>
        <p:nvGrpSpPr>
          <p:cNvPr id="8" name="object 8"/>
          <p:cNvGrpSpPr/>
          <p:nvPr/>
        </p:nvGrpSpPr>
        <p:grpSpPr>
          <a:xfrm>
            <a:off x="9144000" y="1894789"/>
            <a:ext cx="4879752" cy="6030011"/>
            <a:chOff x="8150352" y="1589989"/>
            <a:chExt cx="6480047" cy="6639607"/>
          </a:xfrm>
        </p:grpSpPr>
        <p:pic>
          <p:nvPicPr>
            <p:cNvPr id="9" name="object 9"/>
            <p:cNvPicPr/>
            <p:nvPr/>
          </p:nvPicPr>
          <p:blipFill>
            <a:blip r:embed="rId3" cstate="print"/>
            <a:stretch>
              <a:fillRect/>
            </a:stretch>
          </p:blipFill>
          <p:spPr>
            <a:xfrm>
              <a:off x="8150352" y="7784597"/>
              <a:ext cx="6480047" cy="444999"/>
            </a:xfrm>
            <a:prstGeom prst="rect">
              <a:avLst/>
            </a:prstGeom>
          </p:spPr>
        </p:pic>
        <p:pic>
          <p:nvPicPr>
            <p:cNvPr id="10" name="object 10"/>
            <p:cNvPicPr/>
            <p:nvPr/>
          </p:nvPicPr>
          <p:blipFill>
            <a:blip r:embed="rId4" cstate="print"/>
            <a:stretch>
              <a:fillRect/>
            </a:stretch>
          </p:blipFill>
          <p:spPr>
            <a:xfrm>
              <a:off x="8168640" y="1589989"/>
              <a:ext cx="6461759" cy="6206794"/>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190296" y="208229"/>
            <a:ext cx="14314169" cy="362585"/>
          </a:xfrm>
          <a:prstGeom prst="rect">
            <a:avLst/>
          </a:prstGeom>
        </p:spPr>
        <p:txBody>
          <a:bodyPr vert="horz" wrap="square" lIns="0" tIns="13970" rIns="0" bIns="0" rtlCol="0">
            <a:spAutoFit/>
          </a:bodyPr>
          <a:lstStyle/>
          <a:p>
            <a:pPr marL="12700">
              <a:lnSpc>
                <a:spcPct val="100000"/>
              </a:lnSpc>
              <a:spcBef>
                <a:spcPts val="110"/>
              </a:spcBef>
              <a:tabLst>
                <a:tab pos="2369185" algn="l"/>
                <a:tab pos="6287135" algn="l"/>
              </a:tabLst>
            </a:pPr>
            <a:r>
              <a:rPr sz="2200" spc="5" dirty="0"/>
              <a:t>IS</a:t>
            </a:r>
            <a:r>
              <a:rPr sz="2200" spc="-20" dirty="0"/>
              <a:t> </a:t>
            </a:r>
            <a:r>
              <a:rPr sz="2200" dirty="0"/>
              <a:t>7906 </a:t>
            </a:r>
            <a:r>
              <a:rPr sz="2200" spc="-50" dirty="0"/>
              <a:t>(PART</a:t>
            </a:r>
            <a:r>
              <a:rPr sz="2200" spc="80" dirty="0"/>
              <a:t> </a:t>
            </a:r>
            <a:r>
              <a:rPr sz="2200" dirty="0"/>
              <a:t>1)	</a:t>
            </a:r>
            <a:r>
              <a:rPr sz="2200" spc="5" dirty="0"/>
              <a:t>&amp;</a:t>
            </a:r>
            <a:r>
              <a:rPr sz="2200" spc="-20" dirty="0"/>
              <a:t> </a:t>
            </a:r>
            <a:r>
              <a:rPr sz="2200" spc="5" dirty="0"/>
              <a:t>IS</a:t>
            </a:r>
            <a:r>
              <a:rPr sz="2200" spc="-15" dirty="0"/>
              <a:t> </a:t>
            </a:r>
            <a:r>
              <a:rPr sz="2200" dirty="0"/>
              <a:t>7907 </a:t>
            </a:r>
            <a:r>
              <a:rPr sz="2200" spc="-50" dirty="0"/>
              <a:t>(PART</a:t>
            </a:r>
            <a:r>
              <a:rPr sz="2200" spc="85" dirty="0"/>
              <a:t> </a:t>
            </a:r>
            <a:r>
              <a:rPr sz="2200" dirty="0"/>
              <a:t>1)</a:t>
            </a:r>
            <a:r>
              <a:rPr sz="2200" spc="-5" dirty="0"/>
              <a:t> </a:t>
            </a:r>
            <a:r>
              <a:rPr sz="2200" spc="-15" dirty="0"/>
              <a:t>HELICAL	</a:t>
            </a:r>
            <a:r>
              <a:rPr sz="2200" dirty="0"/>
              <a:t>COMPRESSION</a:t>
            </a:r>
            <a:r>
              <a:rPr sz="2200" spc="-70" dirty="0"/>
              <a:t> </a:t>
            </a:r>
            <a:r>
              <a:rPr sz="2200" spc="-5" dirty="0"/>
              <a:t>SPRINGS</a:t>
            </a:r>
            <a:r>
              <a:rPr sz="2200" spc="-25" dirty="0"/>
              <a:t> </a:t>
            </a:r>
            <a:r>
              <a:rPr sz="2200" spc="5" dirty="0"/>
              <a:t>&amp;</a:t>
            </a:r>
            <a:r>
              <a:rPr sz="2200" spc="-25" dirty="0"/>
              <a:t> </a:t>
            </a:r>
            <a:r>
              <a:rPr sz="2200" spc="-15" dirty="0"/>
              <a:t>HELICAL</a:t>
            </a:r>
            <a:r>
              <a:rPr sz="2200" spc="45" dirty="0"/>
              <a:t> </a:t>
            </a:r>
            <a:r>
              <a:rPr sz="2200" spc="-5" dirty="0"/>
              <a:t>EXTENSION</a:t>
            </a:r>
            <a:r>
              <a:rPr sz="2200" spc="-25" dirty="0"/>
              <a:t> </a:t>
            </a:r>
            <a:r>
              <a:rPr sz="2200" spc="-5" dirty="0"/>
              <a:t>SPRINGS</a:t>
            </a:r>
            <a:endParaRPr sz="2200"/>
          </a:p>
        </p:txBody>
      </p:sp>
      <p:sp>
        <p:nvSpPr>
          <p:cNvPr id="4" name="object 4"/>
          <p:cNvSpPr txBox="1"/>
          <p:nvPr/>
        </p:nvSpPr>
        <p:spPr>
          <a:xfrm>
            <a:off x="548436" y="1059636"/>
            <a:ext cx="13047980" cy="5246308"/>
          </a:xfrm>
          <a:prstGeom prst="rect">
            <a:avLst/>
          </a:prstGeom>
        </p:spPr>
        <p:txBody>
          <a:bodyPr vert="horz" wrap="square" lIns="0" tIns="13970" rIns="0" bIns="0" rtlCol="0">
            <a:spAutoFit/>
          </a:bodyPr>
          <a:lstStyle/>
          <a:p>
            <a:pPr marL="12700" marR="5080" algn="just">
              <a:lnSpc>
                <a:spcPct val="100000"/>
              </a:lnSpc>
              <a:spcBef>
                <a:spcPts val="110"/>
              </a:spcBef>
              <a:buSzPct val="97058"/>
              <a:buFont typeface="Wingdings"/>
              <a:buChar char=""/>
              <a:tabLst>
                <a:tab pos="399415" algn="l"/>
              </a:tabLst>
            </a:pPr>
            <a:r>
              <a:rPr sz="3400" spc="5" dirty="0">
                <a:latin typeface="Times New Roman"/>
                <a:cs typeface="Times New Roman"/>
              </a:rPr>
              <a:t>The </a:t>
            </a:r>
            <a:r>
              <a:rPr sz="3400" spc="-5" dirty="0">
                <a:latin typeface="Times New Roman"/>
                <a:cs typeface="Times New Roman"/>
              </a:rPr>
              <a:t>main requirements to </a:t>
            </a:r>
            <a:r>
              <a:rPr sz="3400" dirty="0">
                <a:latin typeface="Times New Roman"/>
                <a:cs typeface="Times New Roman"/>
              </a:rPr>
              <a:t>be </a:t>
            </a:r>
            <a:r>
              <a:rPr sz="3400" spc="-5" dirty="0">
                <a:latin typeface="Times New Roman"/>
                <a:cs typeface="Times New Roman"/>
              </a:rPr>
              <a:t>satisfied in the </a:t>
            </a:r>
            <a:r>
              <a:rPr sz="3400" dirty="0">
                <a:latin typeface="Times New Roman"/>
                <a:cs typeface="Times New Roman"/>
              </a:rPr>
              <a:t>design of </a:t>
            </a:r>
            <a:r>
              <a:rPr sz="3400" spc="-5" dirty="0">
                <a:latin typeface="Times New Roman"/>
                <a:cs typeface="Times New Roman"/>
              </a:rPr>
              <a:t>helical springs </a:t>
            </a:r>
            <a:r>
              <a:rPr sz="3400" dirty="0">
                <a:latin typeface="Times New Roman"/>
                <a:cs typeface="Times New Roman"/>
              </a:rPr>
              <a:t>are </a:t>
            </a:r>
            <a:r>
              <a:rPr sz="3400" spc="5" dirty="0">
                <a:latin typeface="Times New Roman"/>
                <a:cs typeface="Times New Roman"/>
              </a:rPr>
              <a:t> </a:t>
            </a:r>
            <a:r>
              <a:rPr sz="3400" dirty="0">
                <a:latin typeface="Times New Roman"/>
                <a:cs typeface="Times New Roman"/>
              </a:rPr>
              <a:t>maximum </a:t>
            </a:r>
            <a:r>
              <a:rPr sz="3400" spc="-5" dirty="0">
                <a:latin typeface="Times New Roman"/>
                <a:cs typeface="Times New Roman"/>
              </a:rPr>
              <a:t>possible </a:t>
            </a:r>
            <a:r>
              <a:rPr sz="3400" dirty="0">
                <a:latin typeface="Times New Roman"/>
                <a:cs typeface="Times New Roman"/>
              </a:rPr>
              <a:t>dependability and </a:t>
            </a:r>
            <a:r>
              <a:rPr sz="3400" spc="-5" dirty="0">
                <a:latin typeface="Times New Roman"/>
                <a:cs typeface="Times New Roman"/>
              </a:rPr>
              <a:t>life </a:t>
            </a:r>
            <a:r>
              <a:rPr sz="3400" dirty="0">
                <a:latin typeface="Times New Roman"/>
                <a:cs typeface="Times New Roman"/>
              </a:rPr>
              <a:t>combined </a:t>
            </a:r>
            <a:r>
              <a:rPr sz="3400" spc="-5" dirty="0">
                <a:latin typeface="Times New Roman"/>
                <a:cs typeface="Times New Roman"/>
              </a:rPr>
              <a:t>with </a:t>
            </a:r>
            <a:r>
              <a:rPr sz="3400" dirty="0">
                <a:latin typeface="Times New Roman"/>
                <a:cs typeface="Times New Roman"/>
              </a:rPr>
              <a:t>lowest </a:t>
            </a:r>
            <a:r>
              <a:rPr sz="3400" spc="-5" dirty="0">
                <a:latin typeface="Times New Roman"/>
                <a:cs typeface="Times New Roman"/>
              </a:rPr>
              <a:t>possible </a:t>
            </a:r>
            <a:r>
              <a:rPr sz="3400" dirty="0">
                <a:latin typeface="Times New Roman"/>
                <a:cs typeface="Times New Roman"/>
              </a:rPr>
              <a:t> weight</a:t>
            </a:r>
            <a:r>
              <a:rPr sz="3400" spc="-30" dirty="0">
                <a:latin typeface="Times New Roman"/>
                <a:cs typeface="Times New Roman"/>
              </a:rPr>
              <a:t> </a:t>
            </a:r>
            <a:r>
              <a:rPr sz="3400" spc="5" dirty="0">
                <a:latin typeface="Times New Roman"/>
                <a:cs typeface="Times New Roman"/>
              </a:rPr>
              <a:t>and</a:t>
            </a:r>
            <a:r>
              <a:rPr sz="3400" spc="-15" dirty="0">
                <a:latin typeface="Times New Roman"/>
                <a:cs typeface="Times New Roman"/>
              </a:rPr>
              <a:t> </a:t>
            </a:r>
            <a:r>
              <a:rPr sz="3400" spc="-5" dirty="0">
                <a:latin typeface="Times New Roman"/>
                <a:cs typeface="Times New Roman"/>
              </a:rPr>
              <a:t>cost.</a:t>
            </a:r>
            <a:endParaRPr sz="3400" dirty="0">
              <a:latin typeface="Times New Roman"/>
              <a:cs typeface="Times New Roman"/>
            </a:endParaRPr>
          </a:p>
          <a:p>
            <a:pPr marL="12700" marR="7620" algn="just">
              <a:lnSpc>
                <a:spcPct val="100000"/>
              </a:lnSpc>
              <a:spcBef>
                <a:spcPts val="5"/>
              </a:spcBef>
              <a:buSzPct val="97058"/>
              <a:buFont typeface="Wingdings"/>
              <a:buChar char=""/>
              <a:tabLst>
                <a:tab pos="399415" algn="l"/>
              </a:tabLst>
            </a:pPr>
            <a:r>
              <a:rPr lang="en-IN" sz="3400" spc="-5" dirty="0" smtClean="0">
                <a:latin typeface="Times New Roman"/>
                <a:cs typeface="Times New Roman"/>
              </a:rPr>
              <a:t> </a:t>
            </a:r>
            <a:r>
              <a:rPr sz="3400" spc="-5" dirty="0" smtClean="0">
                <a:latin typeface="Times New Roman"/>
                <a:cs typeface="Times New Roman"/>
              </a:rPr>
              <a:t>In </a:t>
            </a:r>
            <a:r>
              <a:rPr sz="3400" spc="-5" dirty="0">
                <a:latin typeface="Times New Roman"/>
                <a:cs typeface="Times New Roman"/>
              </a:rPr>
              <a:t>spring </a:t>
            </a:r>
            <a:r>
              <a:rPr sz="3400" dirty="0">
                <a:latin typeface="Times New Roman"/>
                <a:cs typeface="Times New Roman"/>
              </a:rPr>
              <a:t>calculations, a </a:t>
            </a:r>
            <a:r>
              <a:rPr sz="3400" spc="-5" dirty="0">
                <a:latin typeface="Times New Roman"/>
                <a:cs typeface="Times New Roman"/>
              </a:rPr>
              <a:t>distinction </a:t>
            </a:r>
            <a:r>
              <a:rPr sz="3400" spc="-10" dirty="0">
                <a:latin typeface="Times New Roman"/>
                <a:cs typeface="Times New Roman"/>
              </a:rPr>
              <a:t>is </a:t>
            </a:r>
            <a:r>
              <a:rPr sz="3400" dirty="0">
                <a:latin typeface="Times New Roman"/>
                <a:cs typeface="Times New Roman"/>
              </a:rPr>
              <a:t>made between </a:t>
            </a:r>
            <a:r>
              <a:rPr sz="3400" spc="-5" dirty="0">
                <a:latin typeface="Times New Roman"/>
                <a:cs typeface="Times New Roman"/>
              </a:rPr>
              <a:t>springs </a:t>
            </a:r>
            <a:r>
              <a:rPr sz="3400" dirty="0">
                <a:latin typeface="Times New Roman"/>
                <a:cs typeface="Times New Roman"/>
              </a:rPr>
              <a:t>subjected </a:t>
            </a:r>
            <a:r>
              <a:rPr sz="3400" spc="-15" dirty="0">
                <a:latin typeface="Times New Roman"/>
                <a:cs typeface="Times New Roman"/>
              </a:rPr>
              <a:t>to </a:t>
            </a:r>
            <a:r>
              <a:rPr sz="3400" spc="-835" dirty="0">
                <a:latin typeface="Times New Roman"/>
                <a:cs typeface="Times New Roman"/>
              </a:rPr>
              <a:t> </a:t>
            </a:r>
            <a:r>
              <a:rPr sz="3400" dirty="0">
                <a:latin typeface="Times New Roman"/>
                <a:cs typeface="Times New Roman"/>
              </a:rPr>
              <a:t>a static or infrequently varying </a:t>
            </a:r>
            <a:r>
              <a:rPr sz="3400" spc="5" dirty="0">
                <a:latin typeface="Times New Roman"/>
                <a:cs typeface="Times New Roman"/>
              </a:rPr>
              <a:t>load and </a:t>
            </a:r>
            <a:r>
              <a:rPr sz="3400" dirty="0">
                <a:latin typeface="Times New Roman"/>
                <a:cs typeface="Times New Roman"/>
              </a:rPr>
              <a:t>springs </a:t>
            </a:r>
            <a:r>
              <a:rPr sz="3400" spc="5" dirty="0">
                <a:latin typeface="Times New Roman"/>
                <a:cs typeface="Times New Roman"/>
              </a:rPr>
              <a:t>subjected </a:t>
            </a:r>
            <a:r>
              <a:rPr sz="3400" spc="-5" dirty="0">
                <a:latin typeface="Times New Roman"/>
                <a:cs typeface="Times New Roman"/>
              </a:rPr>
              <a:t>to dynamic </a:t>
            </a:r>
            <a:r>
              <a:rPr sz="3400" dirty="0">
                <a:latin typeface="Times New Roman"/>
                <a:cs typeface="Times New Roman"/>
              </a:rPr>
              <a:t> loads.</a:t>
            </a:r>
          </a:p>
          <a:p>
            <a:pPr marL="12700" marR="6985" algn="just">
              <a:lnSpc>
                <a:spcPct val="100000"/>
              </a:lnSpc>
              <a:spcBef>
                <a:spcPts val="5"/>
              </a:spcBef>
              <a:buSzPct val="97058"/>
              <a:buFont typeface="Wingdings"/>
              <a:buChar char=""/>
              <a:tabLst>
                <a:tab pos="399415" algn="l"/>
              </a:tabLst>
            </a:pPr>
            <a:r>
              <a:rPr sz="3400" dirty="0">
                <a:latin typeface="Times New Roman"/>
                <a:cs typeface="Times New Roman"/>
              </a:rPr>
              <a:t>The cross </a:t>
            </a:r>
            <a:r>
              <a:rPr sz="3400" spc="-5" dirty="0">
                <a:latin typeface="Times New Roman"/>
                <a:cs typeface="Times New Roman"/>
              </a:rPr>
              <a:t>section </a:t>
            </a:r>
            <a:r>
              <a:rPr sz="3400" dirty="0">
                <a:latin typeface="Times New Roman"/>
                <a:cs typeface="Times New Roman"/>
              </a:rPr>
              <a:t>of </a:t>
            </a:r>
            <a:r>
              <a:rPr sz="3400" spc="-5" dirty="0">
                <a:latin typeface="Times New Roman"/>
                <a:cs typeface="Times New Roman"/>
              </a:rPr>
              <a:t>the </a:t>
            </a:r>
            <a:r>
              <a:rPr sz="3400" dirty="0">
                <a:latin typeface="Times New Roman"/>
                <a:cs typeface="Times New Roman"/>
              </a:rPr>
              <a:t>wire or </a:t>
            </a:r>
            <a:r>
              <a:rPr sz="3400" spc="-5" dirty="0">
                <a:latin typeface="Times New Roman"/>
                <a:cs typeface="Times New Roman"/>
              </a:rPr>
              <a:t>bar </a:t>
            </a:r>
            <a:r>
              <a:rPr sz="3400" dirty="0">
                <a:latin typeface="Times New Roman"/>
                <a:cs typeface="Times New Roman"/>
              </a:rPr>
              <a:t>of which a helical </a:t>
            </a:r>
            <a:r>
              <a:rPr sz="3400" spc="-5" dirty="0">
                <a:latin typeface="Times New Roman"/>
                <a:cs typeface="Times New Roman"/>
              </a:rPr>
              <a:t>spring </a:t>
            </a:r>
            <a:r>
              <a:rPr sz="3400" spc="-10" dirty="0">
                <a:latin typeface="Times New Roman"/>
                <a:cs typeface="Times New Roman"/>
              </a:rPr>
              <a:t>is </a:t>
            </a:r>
            <a:r>
              <a:rPr sz="3400" dirty="0">
                <a:latin typeface="Times New Roman"/>
                <a:cs typeface="Times New Roman"/>
              </a:rPr>
              <a:t>made, </a:t>
            </a:r>
            <a:r>
              <a:rPr sz="3400" spc="-15" dirty="0">
                <a:latin typeface="Times New Roman"/>
                <a:cs typeface="Times New Roman"/>
              </a:rPr>
              <a:t>is </a:t>
            </a:r>
            <a:r>
              <a:rPr sz="3400" spc="-10" dirty="0">
                <a:latin typeface="Times New Roman"/>
                <a:cs typeface="Times New Roman"/>
              </a:rPr>
              <a:t> </a:t>
            </a:r>
            <a:r>
              <a:rPr sz="3400" dirty="0">
                <a:latin typeface="Times New Roman"/>
                <a:cs typeface="Times New Roman"/>
              </a:rPr>
              <a:t>stressed mainly </a:t>
            </a:r>
            <a:r>
              <a:rPr sz="3400" spc="5" dirty="0">
                <a:latin typeface="Times New Roman"/>
                <a:cs typeface="Times New Roman"/>
              </a:rPr>
              <a:t>in </a:t>
            </a:r>
            <a:r>
              <a:rPr sz="3400" spc="-5" dirty="0">
                <a:latin typeface="Times New Roman"/>
                <a:cs typeface="Times New Roman"/>
              </a:rPr>
              <a:t>torsion. In the calculations, </a:t>
            </a:r>
            <a:r>
              <a:rPr sz="3400" dirty="0">
                <a:latin typeface="Times New Roman"/>
                <a:cs typeface="Times New Roman"/>
              </a:rPr>
              <a:t>therefore, </a:t>
            </a:r>
            <a:r>
              <a:rPr sz="3400" spc="-5" dirty="0">
                <a:latin typeface="Times New Roman"/>
                <a:cs typeface="Times New Roman"/>
              </a:rPr>
              <a:t>the </a:t>
            </a:r>
            <a:r>
              <a:rPr sz="3400" dirty="0">
                <a:latin typeface="Times New Roman"/>
                <a:cs typeface="Times New Roman"/>
              </a:rPr>
              <a:t>shear stresses </a:t>
            </a:r>
            <a:r>
              <a:rPr sz="3400" spc="5" dirty="0">
                <a:latin typeface="Times New Roman"/>
                <a:cs typeface="Times New Roman"/>
              </a:rPr>
              <a:t> </a:t>
            </a:r>
            <a:r>
              <a:rPr sz="3400" dirty="0">
                <a:latin typeface="Times New Roman"/>
                <a:cs typeface="Times New Roman"/>
              </a:rPr>
              <a:t>likely</a:t>
            </a:r>
            <a:r>
              <a:rPr sz="3400" spc="5" dirty="0">
                <a:latin typeface="Times New Roman"/>
                <a:cs typeface="Times New Roman"/>
              </a:rPr>
              <a:t> </a:t>
            </a:r>
            <a:r>
              <a:rPr sz="3400" spc="-5" dirty="0">
                <a:latin typeface="Times New Roman"/>
                <a:cs typeface="Times New Roman"/>
              </a:rPr>
              <a:t>to</a:t>
            </a:r>
            <a:r>
              <a:rPr sz="3400" dirty="0">
                <a:latin typeface="Times New Roman"/>
                <a:cs typeface="Times New Roman"/>
              </a:rPr>
              <a:t> occur</a:t>
            </a:r>
            <a:r>
              <a:rPr sz="3400" spc="5" dirty="0">
                <a:latin typeface="Times New Roman"/>
                <a:cs typeface="Times New Roman"/>
              </a:rPr>
              <a:t> </a:t>
            </a:r>
            <a:r>
              <a:rPr sz="3400" dirty="0">
                <a:latin typeface="Times New Roman"/>
                <a:cs typeface="Times New Roman"/>
              </a:rPr>
              <a:t>under</a:t>
            </a:r>
            <a:r>
              <a:rPr sz="3400" spc="5" dirty="0">
                <a:latin typeface="Times New Roman"/>
                <a:cs typeface="Times New Roman"/>
              </a:rPr>
              <a:t> </a:t>
            </a:r>
            <a:r>
              <a:rPr sz="3400" dirty="0">
                <a:latin typeface="Times New Roman"/>
                <a:cs typeface="Times New Roman"/>
              </a:rPr>
              <a:t>load</a:t>
            </a:r>
            <a:r>
              <a:rPr sz="3400" spc="5" dirty="0">
                <a:latin typeface="Times New Roman"/>
                <a:cs typeface="Times New Roman"/>
              </a:rPr>
              <a:t> </a:t>
            </a:r>
            <a:r>
              <a:rPr sz="3400" dirty="0">
                <a:latin typeface="Times New Roman"/>
                <a:cs typeface="Times New Roman"/>
              </a:rPr>
              <a:t>are</a:t>
            </a:r>
            <a:r>
              <a:rPr sz="3400" spc="5" dirty="0">
                <a:latin typeface="Times New Roman"/>
                <a:cs typeface="Times New Roman"/>
              </a:rPr>
              <a:t> </a:t>
            </a:r>
            <a:r>
              <a:rPr sz="3400" dirty="0">
                <a:latin typeface="Times New Roman"/>
                <a:cs typeface="Times New Roman"/>
              </a:rPr>
              <a:t>compared</a:t>
            </a:r>
            <a:r>
              <a:rPr sz="3400" spc="5" dirty="0">
                <a:latin typeface="Times New Roman"/>
                <a:cs typeface="Times New Roman"/>
              </a:rPr>
              <a:t> </a:t>
            </a:r>
            <a:r>
              <a:rPr sz="3400" spc="-5" dirty="0">
                <a:latin typeface="Times New Roman"/>
                <a:cs typeface="Times New Roman"/>
              </a:rPr>
              <a:t>with</a:t>
            </a:r>
            <a:r>
              <a:rPr sz="3400" dirty="0">
                <a:latin typeface="Times New Roman"/>
                <a:cs typeface="Times New Roman"/>
              </a:rPr>
              <a:t> </a:t>
            </a:r>
            <a:r>
              <a:rPr sz="3400" spc="-10" dirty="0">
                <a:latin typeface="Times New Roman"/>
                <a:cs typeface="Times New Roman"/>
              </a:rPr>
              <a:t>the</a:t>
            </a:r>
            <a:r>
              <a:rPr sz="3400" spc="830" dirty="0">
                <a:latin typeface="Times New Roman"/>
                <a:cs typeface="Times New Roman"/>
              </a:rPr>
              <a:t> </a:t>
            </a:r>
            <a:r>
              <a:rPr sz="3400" spc="-5" dirty="0">
                <a:latin typeface="Times New Roman"/>
                <a:cs typeface="Times New Roman"/>
              </a:rPr>
              <a:t>permissible</a:t>
            </a:r>
            <a:r>
              <a:rPr sz="3400" spc="840" dirty="0">
                <a:latin typeface="Times New Roman"/>
                <a:cs typeface="Times New Roman"/>
              </a:rPr>
              <a:t> </a:t>
            </a:r>
            <a:r>
              <a:rPr sz="3400" dirty="0">
                <a:latin typeface="Times New Roman"/>
                <a:cs typeface="Times New Roman"/>
              </a:rPr>
              <a:t>shear </a:t>
            </a:r>
            <a:r>
              <a:rPr sz="3400" spc="5" dirty="0">
                <a:latin typeface="Times New Roman"/>
                <a:cs typeface="Times New Roman"/>
              </a:rPr>
              <a:t> </a:t>
            </a:r>
            <a:r>
              <a:rPr sz="3400" spc="-5" dirty="0">
                <a:latin typeface="Times New Roman"/>
                <a:cs typeface="Times New Roman"/>
              </a:rPr>
              <a:t>stresses.</a:t>
            </a:r>
            <a:endParaRPr sz="3400" dirty="0">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190296" y="208229"/>
            <a:ext cx="14314169" cy="362585"/>
          </a:xfrm>
          <a:prstGeom prst="rect">
            <a:avLst/>
          </a:prstGeom>
        </p:spPr>
        <p:txBody>
          <a:bodyPr vert="horz" wrap="square" lIns="0" tIns="13970" rIns="0" bIns="0" rtlCol="0">
            <a:spAutoFit/>
          </a:bodyPr>
          <a:lstStyle/>
          <a:p>
            <a:pPr marL="12700">
              <a:lnSpc>
                <a:spcPct val="100000"/>
              </a:lnSpc>
              <a:spcBef>
                <a:spcPts val="110"/>
              </a:spcBef>
              <a:tabLst>
                <a:tab pos="2369185" algn="l"/>
                <a:tab pos="6287135" algn="l"/>
              </a:tabLst>
            </a:pPr>
            <a:r>
              <a:rPr sz="2200" spc="5" dirty="0"/>
              <a:t>IS</a:t>
            </a:r>
            <a:r>
              <a:rPr sz="2200" spc="-20" dirty="0"/>
              <a:t> </a:t>
            </a:r>
            <a:r>
              <a:rPr sz="2200" dirty="0"/>
              <a:t>7906 </a:t>
            </a:r>
            <a:r>
              <a:rPr sz="2200" spc="-50" dirty="0"/>
              <a:t>(PART</a:t>
            </a:r>
            <a:r>
              <a:rPr sz="2200" spc="80" dirty="0"/>
              <a:t> </a:t>
            </a:r>
            <a:r>
              <a:rPr sz="2200" dirty="0"/>
              <a:t>1)	</a:t>
            </a:r>
            <a:r>
              <a:rPr sz="2200" spc="5" dirty="0"/>
              <a:t>&amp;</a:t>
            </a:r>
            <a:r>
              <a:rPr sz="2200" spc="-20" dirty="0"/>
              <a:t> </a:t>
            </a:r>
            <a:r>
              <a:rPr sz="2200" spc="5" dirty="0"/>
              <a:t>IS</a:t>
            </a:r>
            <a:r>
              <a:rPr sz="2200" spc="-15" dirty="0"/>
              <a:t> </a:t>
            </a:r>
            <a:r>
              <a:rPr sz="2200" dirty="0"/>
              <a:t>7907 </a:t>
            </a:r>
            <a:r>
              <a:rPr sz="2200" spc="-50" dirty="0"/>
              <a:t>(PART</a:t>
            </a:r>
            <a:r>
              <a:rPr sz="2200" spc="85" dirty="0"/>
              <a:t> </a:t>
            </a:r>
            <a:r>
              <a:rPr sz="2200" dirty="0"/>
              <a:t>1)</a:t>
            </a:r>
            <a:r>
              <a:rPr sz="2200" spc="-5" dirty="0"/>
              <a:t> </a:t>
            </a:r>
            <a:r>
              <a:rPr sz="2200" spc="-15" dirty="0"/>
              <a:t>HELICAL	</a:t>
            </a:r>
            <a:r>
              <a:rPr sz="2200" dirty="0"/>
              <a:t>COMPRESSION</a:t>
            </a:r>
            <a:r>
              <a:rPr sz="2200" spc="-70" dirty="0"/>
              <a:t> </a:t>
            </a:r>
            <a:r>
              <a:rPr sz="2200" spc="-5" dirty="0"/>
              <a:t>SPRINGS</a:t>
            </a:r>
            <a:r>
              <a:rPr sz="2200" spc="-25" dirty="0"/>
              <a:t> </a:t>
            </a:r>
            <a:r>
              <a:rPr sz="2200" spc="5" dirty="0"/>
              <a:t>&amp;</a:t>
            </a:r>
            <a:r>
              <a:rPr sz="2200" spc="-25" dirty="0"/>
              <a:t> </a:t>
            </a:r>
            <a:r>
              <a:rPr sz="2200" spc="-15" dirty="0"/>
              <a:t>HELICAL</a:t>
            </a:r>
            <a:r>
              <a:rPr sz="2200" spc="45" dirty="0"/>
              <a:t> </a:t>
            </a:r>
            <a:r>
              <a:rPr sz="2200" spc="-5" dirty="0"/>
              <a:t>EXTENSION</a:t>
            </a:r>
            <a:r>
              <a:rPr sz="2200" spc="-25" dirty="0"/>
              <a:t> </a:t>
            </a:r>
            <a:r>
              <a:rPr sz="2200" spc="-5" dirty="0"/>
              <a:t>SPRINGS</a:t>
            </a:r>
            <a:endParaRPr sz="2200"/>
          </a:p>
        </p:txBody>
      </p:sp>
      <p:sp>
        <p:nvSpPr>
          <p:cNvPr id="4" name="object 4"/>
          <p:cNvSpPr txBox="1"/>
          <p:nvPr/>
        </p:nvSpPr>
        <p:spPr>
          <a:xfrm>
            <a:off x="548436" y="1062989"/>
            <a:ext cx="13046710" cy="6366510"/>
          </a:xfrm>
          <a:prstGeom prst="rect">
            <a:avLst/>
          </a:prstGeom>
        </p:spPr>
        <p:txBody>
          <a:bodyPr vert="horz" wrap="square" lIns="0" tIns="11430" rIns="0" bIns="0" rtlCol="0">
            <a:spAutoFit/>
          </a:bodyPr>
          <a:lstStyle/>
          <a:p>
            <a:pPr marL="12700" marR="8255" algn="just">
              <a:lnSpc>
                <a:spcPct val="100000"/>
              </a:lnSpc>
              <a:spcBef>
                <a:spcPts val="90"/>
              </a:spcBef>
              <a:buSzPct val="96875"/>
              <a:buFont typeface="Wingdings"/>
              <a:buChar char=""/>
              <a:tabLst>
                <a:tab pos="375920" algn="l"/>
              </a:tabLst>
            </a:pPr>
            <a:r>
              <a:rPr sz="3200" spc="-5" dirty="0">
                <a:latin typeface="Times New Roman"/>
                <a:cs typeface="Times New Roman"/>
              </a:rPr>
              <a:t>The stressing imposed </a:t>
            </a:r>
            <a:r>
              <a:rPr sz="3200" dirty="0">
                <a:latin typeface="Times New Roman"/>
                <a:cs typeface="Times New Roman"/>
              </a:rPr>
              <a:t>on </a:t>
            </a:r>
            <a:r>
              <a:rPr sz="3200" spc="-5" dirty="0">
                <a:latin typeface="Times New Roman"/>
                <a:cs typeface="Times New Roman"/>
              </a:rPr>
              <a:t>the </a:t>
            </a:r>
            <a:r>
              <a:rPr sz="3200" dirty="0">
                <a:latin typeface="Times New Roman"/>
                <a:cs typeface="Times New Roman"/>
              </a:rPr>
              <a:t>spring, </a:t>
            </a:r>
            <a:r>
              <a:rPr sz="3200" spc="-5" dirty="0">
                <a:latin typeface="Times New Roman"/>
                <a:cs typeface="Times New Roman"/>
              </a:rPr>
              <a:t>consisting in fact </a:t>
            </a:r>
            <a:r>
              <a:rPr sz="3200" spc="-15" dirty="0">
                <a:latin typeface="Times New Roman"/>
                <a:cs typeface="Times New Roman"/>
              </a:rPr>
              <a:t>of </a:t>
            </a:r>
            <a:r>
              <a:rPr sz="3200" spc="-10" dirty="0">
                <a:latin typeface="Times New Roman"/>
                <a:cs typeface="Times New Roman"/>
              </a:rPr>
              <a:t>an </a:t>
            </a:r>
            <a:r>
              <a:rPr sz="3200" spc="-5" dirty="0">
                <a:latin typeface="Times New Roman"/>
                <a:cs typeface="Times New Roman"/>
              </a:rPr>
              <a:t>overwhelmingly </a:t>
            </a:r>
            <a:r>
              <a:rPr sz="3200" dirty="0">
                <a:latin typeface="Times New Roman"/>
                <a:cs typeface="Times New Roman"/>
              </a:rPr>
              <a:t> </a:t>
            </a:r>
            <a:r>
              <a:rPr sz="3200" spc="-5" dirty="0">
                <a:latin typeface="Times New Roman"/>
                <a:cs typeface="Times New Roman"/>
              </a:rPr>
              <a:t>torsional element </a:t>
            </a:r>
            <a:r>
              <a:rPr sz="3200" dirty="0">
                <a:latin typeface="Times New Roman"/>
                <a:cs typeface="Times New Roman"/>
              </a:rPr>
              <a:t>and </a:t>
            </a:r>
            <a:r>
              <a:rPr sz="3200" spc="-5" dirty="0">
                <a:latin typeface="Times New Roman"/>
                <a:cs typeface="Times New Roman"/>
              </a:rPr>
              <a:t>a negligibly </a:t>
            </a:r>
            <a:r>
              <a:rPr sz="3200" dirty="0">
                <a:latin typeface="Times New Roman"/>
                <a:cs typeface="Times New Roman"/>
              </a:rPr>
              <a:t>small </a:t>
            </a:r>
            <a:r>
              <a:rPr sz="3200" spc="-5" dirty="0">
                <a:latin typeface="Times New Roman"/>
                <a:cs typeface="Times New Roman"/>
              </a:rPr>
              <a:t>bending element, is </a:t>
            </a:r>
            <a:r>
              <a:rPr sz="3200" spc="-15" dirty="0">
                <a:latin typeface="Times New Roman"/>
                <a:cs typeface="Times New Roman"/>
              </a:rPr>
              <a:t>more </a:t>
            </a:r>
            <a:r>
              <a:rPr sz="3200" dirty="0">
                <a:latin typeface="Times New Roman"/>
                <a:cs typeface="Times New Roman"/>
              </a:rPr>
              <a:t>severe on </a:t>
            </a:r>
            <a:r>
              <a:rPr sz="3200" spc="-5" dirty="0">
                <a:latin typeface="Times New Roman"/>
                <a:cs typeface="Times New Roman"/>
              </a:rPr>
              <a:t>the </a:t>
            </a:r>
            <a:r>
              <a:rPr sz="3200" spc="-785" dirty="0">
                <a:latin typeface="Times New Roman"/>
                <a:cs typeface="Times New Roman"/>
              </a:rPr>
              <a:t> </a:t>
            </a:r>
            <a:r>
              <a:rPr sz="3200" dirty="0">
                <a:latin typeface="Times New Roman"/>
                <a:cs typeface="Times New Roman"/>
              </a:rPr>
              <a:t>inside</a:t>
            </a:r>
            <a:r>
              <a:rPr sz="3200" spc="-5" dirty="0">
                <a:latin typeface="Times New Roman"/>
                <a:cs typeface="Times New Roman"/>
              </a:rPr>
              <a:t> </a:t>
            </a:r>
            <a:r>
              <a:rPr sz="3200" dirty="0">
                <a:latin typeface="Times New Roman"/>
                <a:cs typeface="Times New Roman"/>
              </a:rPr>
              <a:t>of</a:t>
            </a:r>
            <a:r>
              <a:rPr sz="3200" spc="-20" dirty="0">
                <a:latin typeface="Times New Roman"/>
                <a:cs typeface="Times New Roman"/>
              </a:rPr>
              <a:t> </a:t>
            </a:r>
            <a:r>
              <a:rPr sz="3200" spc="-5" dirty="0">
                <a:latin typeface="Times New Roman"/>
                <a:cs typeface="Times New Roman"/>
              </a:rPr>
              <a:t>the</a:t>
            </a:r>
            <a:r>
              <a:rPr sz="3200" spc="15" dirty="0">
                <a:latin typeface="Times New Roman"/>
                <a:cs typeface="Times New Roman"/>
              </a:rPr>
              <a:t> </a:t>
            </a:r>
            <a:r>
              <a:rPr sz="3200" spc="-5" dirty="0">
                <a:latin typeface="Times New Roman"/>
                <a:cs typeface="Times New Roman"/>
              </a:rPr>
              <a:t>coil</a:t>
            </a:r>
            <a:r>
              <a:rPr sz="3200" spc="-10" dirty="0">
                <a:latin typeface="Times New Roman"/>
                <a:cs typeface="Times New Roman"/>
              </a:rPr>
              <a:t> </a:t>
            </a:r>
            <a:r>
              <a:rPr sz="3200" spc="-5" dirty="0">
                <a:latin typeface="Times New Roman"/>
                <a:cs typeface="Times New Roman"/>
              </a:rPr>
              <a:t>than</a:t>
            </a:r>
            <a:r>
              <a:rPr sz="3200" spc="5" dirty="0">
                <a:latin typeface="Times New Roman"/>
                <a:cs typeface="Times New Roman"/>
              </a:rPr>
              <a:t> </a:t>
            </a:r>
            <a:r>
              <a:rPr sz="3200" dirty="0">
                <a:latin typeface="Times New Roman"/>
                <a:cs typeface="Times New Roman"/>
              </a:rPr>
              <a:t>on </a:t>
            </a:r>
            <a:r>
              <a:rPr sz="3200" spc="-5" dirty="0">
                <a:latin typeface="Times New Roman"/>
                <a:cs typeface="Times New Roman"/>
              </a:rPr>
              <a:t>the</a:t>
            </a:r>
            <a:r>
              <a:rPr sz="3200" spc="-10" dirty="0">
                <a:latin typeface="Times New Roman"/>
                <a:cs typeface="Times New Roman"/>
              </a:rPr>
              <a:t> </a:t>
            </a:r>
            <a:r>
              <a:rPr sz="3200" dirty="0">
                <a:latin typeface="Times New Roman"/>
                <a:cs typeface="Times New Roman"/>
              </a:rPr>
              <a:t>outside.</a:t>
            </a:r>
          </a:p>
          <a:p>
            <a:pPr marL="12700" marR="5080" algn="just">
              <a:lnSpc>
                <a:spcPct val="100000"/>
              </a:lnSpc>
              <a:spcBef>
                <a:spcPts val="5"/>
              </a:spcBef>
              <a:buSzPct val="96875"/>
              <a:buFont typeface="Wingdings"/>
              <a:buChar char=""/>
              <a:tabLst>
                <a:tab pos="375920" algn="l"/>
              </a:tabLst>
            </a:pPr>
            <a:r>
              <a:rPr sz="3200" spc="-5" dirty="0">
                <a:latin typeface="Times New Roman"/>
                <a:cs typeface="Times New Roman"/>
              </a:rPr>
              <a:t>This maximum </a:t>
            </a:r>
            <a:r>
              <a:rPr sz="3200" dirty="0">
                <a:latin typeface="Times New Roman"/>
                <a:cs typeface="Times New Roman"/>
              </a:rPr>
              <a:t>stress </a:t>
            </a:r>
            <a:r>
              <a:rPr sz="3200" spc="-5" dirty="0">
                <a:latin typeface="Times New Roman"/>
                <a:cs typeface="Times New Roman"/>
              </a:rPr>
              <a:t>is </a:t>
            </a:r>
            <a:r>
              <a:rPr sz="3200" dirty="0">
                <a:latin typeface="Times New Roman"/>
                <a:cs typeface="Times New Roman"/>
              </a:rPr>
              <a:t>taken </a:t>
            </a:r>
            <a:r>
              <a:rPr sz="3200" spc="-5" dirty="0">
                <a:latin typeface="Times New Roman"/>
                <a:cs typeface="Times New Roman"/>
              </a:rPr>
              <a:t>into </a:t>
            </a:r>
            <a:r>
              <a:rPr sz="3200" dirty="0">
                <a:latin typeface="Times New Roman"/>
                <a:cs typeface="Times New Roman"/>
              </a:rPr>
              <a:t>account </a:t>
            </a:r>
            <a:r>
              <a:rPr sz="3200" spc="-5" dirty="0">
                <a:latin typeface="Times New Roman"/>
                <a:cs typeface="Times New Roman"/>
              </a:rPr>
              <a:t>in the </a:t>
            </a:r>
            <a:r>
              <a:rPr sz="3200" dirty="0">
                <a:latin typeface="Times New Roman"/>
                <a:cs typeface="Times New Roman"/>
              </a:rPr>
              <a:t>calculation by </a:t>
            </a:r>
            <a:r>
              <a:rPr sz="3200" spc="-5" dirty="0">
                <a:latin typeface="Times New Roman"/>
                <a:cs typeface="Times New Roman"/>
              </a:rPr>
              <a:t>introducing </a:t>
            </a:r>
            <a:r>
              <a:rPr sz="3200" dirty="0">
                <a:latin typeface="Times New Roman"/>
                <a:cs typeface="Times New Roman"/>
              </a:rPr>
              <a:t> </a:t>
            </a:r>
            <a:r>
              <a:rPr sz="3200" spc="-5" dirty="0">
                <a:latin typeface="Times New Roman"/>
                <a:cs typeface="Times New Roman"/>
              </a:rPr>
              <a:t>stress correction factor </a:t>
            </a:r>
            <a:r>
              <a:rPr sz="3200" b="1" i="1" dirty="0">
                <a:latin typeface="Times New Roman"/>
                <a:cs typeface="Times New Roman"/>
              </a:rPr>
              <a:t>k. </a:t>
            </a:r>
            <a:r>
              <a:rPr sz="3200" spc="-50" dirty="0">
                <a:latin typeface="Times New Roman"/>
                <a:cs typeface="Times New Roman"/>
              </a:rPr>
              <a:t>Tests</a:t>
            </a:r>
            <a:r>
              <a:rPr sz="3200" spc="-45" dirty="0">
                <a:latin typeface="Times New Roman"/>
                <a:cs typeface="Times New Roman"/>
              </a:rPr>
              <a:t> </a:t>
            </a:r>
            <a:r>
              <a:rPr sz="3200" spc="-5" dirty="0">
                <a:latin typeface="Times New Roman"/>
                <a:cs typeface="Times New Roman"/>
              </a:rPr>
              <a:t>have shown, </a:t>
            </a:r>
            <a:r>
              <a:rPr sz="3200" spc="-20" dirty="0">
                <a:latin typeface="Times New Roman"/>
                <a:cs typeface="Times New Roman"/>
              </a:rPr>
              <a:t>however, </a:t>
            </a:r>
            <a:r>
              <a:rPr sz="3200" spc="-5" dirty="0">
                <a:latin typeface="Times New Roman"/>
                <a:cs typeface="Times New Roman"/>
              </a:rPr>
              <a:t>that stress </a:t>
            </a:r>
            <a:r>
              <a:rPr sz="3200" dirty="0">
                <a:latin typeface="Times New Roman"/>
                <a:cs typeface="Times New Roman"/>
              </a:rPr>
              <a:t>correction </a:t>
            </a:r>
            <a:r>
              <a:rPr sz="3200" spc="5" dirty="0">
                <a:latin typeface="Times New Roman"/>
                <a:cs typeface="Times New Roman"/>
              </a:rPr>
              <a:t> </a:t>
            </a:r>
            <a:r>
              <a:rPr sz="3200" spc="-5" dirty="0">
                <a:latin typeface="Times New Roman"/>
                <a:cs typeface="Times New Roman"/>
              </a:rPr>
              <a:t>factor </a:t>
            </a:r>
            <a:r>
              <a:rPr sz="3200" b="1" i="1" spc="-5" dirty="0">
                <a:latin typeface="Times New Roman"/>
                <a:cs typeface="Times New Roman"/>
              </a:rPr>
              <a:t>k </a:t>
            </a:r>
            <a:r>
              <a:rPr sz="3200" dirty="0">
                <a:latin typeface="Times New Roman"/>
                <a:cs typeface="Times New Roman"/>
              </a:rPr>
              <a:t>can be </a:t>
            </a:r>
            <a:r>
              <a:rPr sz="3200" spc="-5" dirty="0">
                <a:latin typeface="Times New Roman"/>
                <a:cs typeface="Times New Roman"/>
              </a:rPr>
              <a:t>omitted in </a:t>
            </a:r>
            <a:r>
              <a:rPr sz="3200" dirty="0">
                <a:latin typeface="Times New Roman"/>
                <a:cs typeface="Times New Roman"/>
              </a:rPr>
              <a:t>calculations </a:t>
            </a:r>
            <a:r>
              <a:rPr sz="3200" spc="-5" dirty="0">
                <a:latin typeface="Times New Roman"/>
                <a:cs typeface="Times New Roman"/>
              </a:rPr>
              <a:t>concerned </a:t>
            </a:r>
            <a:r>
              <a:rPr sz="3200" dirty="0">
                <a:latin typeface="Times New Roman"/>
                <a:cs typeface="Times New Roman"/>
              </a:rPr>
              <a:t>with springs subjected </a:t>
            </a:r>
            <a:r>
              <a:rPr sz="3200" spc="-5" dirty="0">
                <a:latin typeface="Times New Roman"/>
                <a:cs typeface="Times New Roman"/>
              </a:rPr>
              <a:t>to a </a:t>
            </a:r>
            <a:r>
              <a:rPr sz="3200" dirty="0">
                <a:latin typeface="Times New Roman"/>
                <a:cs typeface="Times New Roman"/>
              </a:rPr>
              <a:t> </a:t>
            </a:r>
            <a:r>
              <a:rPr sz="3200" spc="-5" dirty="0">
                <a:latin typeface="Times New Roman"/>
                <a:cs typeface="Times New Roman"/>
              </a:rPr>
              <a:t>static</a:t>
            </a:r>
            <a:r>
              <a:rPr sz="3200" spc="15" dirty="0">
                <a:latin typeface="Times New Roman"/>
                <a:cs typeface="Times New Roman"/>
              </a:rPr>
              <a:t> </a:t>
            </a:r>
            <a:r>
              <a:rPr sz="3200" dirty="0">
                <a:latin typeface="Times New Roman"/>
                <a:cs typeface="Times New Roman"/>
              </a:rPr>
              <a:t>or</a:t>
            </a:r>
            <a:r>
              <a:rPr sz="3200" spc="-20" dirty="0">
                <a:latin typeface="Times New Roman"/>
                <a:cs typeface="Times New Roman"/>
              </a:rPr>
              <a:t> </a:t>
            </a:r>
            <a:r>
              <a:rPr sz="3200" spc="-5" dirty="0">
                <a:latin typeface="Times New Roman"/>
                <a:cs typeface="Times New Roman"/>
              </a:rPr>
              <a:t>infrequently</a:t>
            </a:r>
            <a:r>
              <a:rPr sz="3200" spc="5" dirty="0">
                <a:latin typeface="Times New Roman"/>
                <a:cs typeface="Times New Roman"/>
              </a:rPr>
              <a:t> </a:t>
            </a:r>
            <a:r>
              <a:rPr sz="3200" spc="-5" dirty="0">
                <a:latin typeface="Times New Roman"/>
                <a:cs typeface="Times New Roman"/>
              </a:rPr>
              <a:t>varying</a:t>
            </a:r>
            <a:r>
              <a:rPr sz="3200" spc="20" dirty="0">
                <a:latin typeface="Times New Roman"/>
                <a:cs typeface="Times New Roman"/>
              </a:rPr>
              <a:t> </a:t>
            </a:r>
            <a:r>
              <a:rPr sz="3200" dirty="0">
                <a:latin typeface="Times New Roman"/>
                <a:cs typeface="Times New Roman"/>
              </a:rPr>
              <a:t>load.</a:t>
            </a:r>
          </a:p>
          <a:p>
            <a:pPr marL="12700" marR="5715" algn="just">
              <a:lnSpc>
                <a:spcPct val="100000"/>
              </a:lnSpc>
              <a:spcBef>
                <a:spcPts val="5"/>
              </a:spcBef>
              <a:buSzPct val="96875"/>
              <a:buFont typeface="Wingdings"/>
              <a:buChar char=""/>
              <a:tabLst>
                <a:tab pos="375920" algn="l"/>
              </a:tabLst>
            </a:pPr>
            <a:r>
              <a:rPr sz="3200" spc="-10" dirty="0">
                <a:latin typeface="Times New Roman"/>
                <a:cs typeface="Times New Roman"/>
              </a:rPr>
              <a:t>If </a:t>
            </a:r>
            <a:r>
              <a:rPr sz="3200" spc="-5" dirty="0">
                <a:latin typeface="Times New Roman"/>
                <a:cs typeface="Times New Roman"/>
              </a:rPr>
              <a:t>the </a:t>
            </a:r>
            <a:r>
              <a:rPr sz="3200" dirty="0">
                <a:latin typeface="Times New Roman"/>
                <a:cs typeface="Times New Roman"/>
              </a:rPr>
              <a:t>shear stresses </a:t>
            </a:r>
            <a:r>
              <a:rPr sz="3200" spc="-5" dirty="0">
                <a:latin typeface="Times New Roman"/>
                <a:cs typeface="Times New Roman"/>
              </a:rPr>
              <a:t>occurring in </a:t>
            </a:r>
            <a:r>
              <a:rPr sz="3200" spc="5" dirty="0">
                <a:latin typeface="Times New Roman"/>
                <a:cs typeface="Times New Roman"/>
              </a:rPr>
              <a:t>the </a:t>
            </a:r>
            <a:r>
              <a:rPr sz="3200" spc="-5" dirty="0">
                <a:latin typeface="Times New Roman"/>
                <a:cs typeface="Times New Roman"/>
              </a:rPr>
              <a:t>spring remain below the permissible </a:t>
            </a:r>
            <a:r>
              <a:rPr sz="3200" dirty="0">
                <a:latin typeface="Times New Roman"/>
                <a:cs typeface="Times New Roman"/>
              </a:rPr>
              <a:t> </a:t>
            </a:r>
            <a:r>
              <a:rPr sz="3200" spc="-5" dirty="0">
                <a:latin typeface="Times New Roman"/>
                <a:cs typeface="Times New Roman"/>
              </a:rPr>
              <a:t>range</a:t>
            </a:r>
            <a:r>
              <a:rPr sz="3200" dirty="0">
                <a:latin typeface="Times New Roman"/>
                <a:cs typeface="Times New Roman"/>
              </a:rPr>
              <a:t> of</a:t>
            </a:r>
            <a:r>
              <a:rPr sz="3200" spc="5" dirty="0">
                <a:latin typeface="Times New Roman"/>
                <a:cs typeface="Times New Roman"/>
              </a:rPr>
              <a:t> </a:t>
            </a:r>
            <a:r>
              <a:rPr sz="3200" spc="-5" dirty="0">
                <a:latin typeface="Times New Roman"/>
                <a:cs typeface="Times New Roman"/>
              </a:rPr>
              <a:t>stress</a:t>
            </a:r>
            <a:r>
              <a:rPr sz="3200" dirty="0">
                <a:latin typeface="Times New Roman"/>
                <a:cs typeface="Times New Roman"/>
              </a:rPr>
              <a:t> or </a:t>
            </a:r>
            <a:r>
              <a:rPr sz="3200" spc="-5" dirty="0">
                <a:latin typeface="Times New Roman"/>
                <a:cs typeface="Times New Roman"/>
              </a:rPr>
              <a:t>below</a:t>
            </a:r>
            <a:r>
              <a:rPr sz="3200" dirty="0">
                <a:latin typeface="Times New Roman"/>
                <a:cs typeface="Times New Roman"/>
              </a:rPr>
              <a:t> </a:t>
            </a:r>
            <a:r>
              <a:rPr sz="3200" spc="-5" dirty="0">
                <a:latin typeface="Times New Roman"/>
                <a:cs typeface="Times New Roman"/>
              </a:rPr>
              <a:t>the</a:t>
            </a:r>
            <a:r>
              <a:rPr sz="3200" dirty="0">
                <a:latin typeface="Times New Roman"/>
                <a:cs typeface="Times New Roman"/>
              </a:rPr>
              <a:t> </a:t>
            </a:r>
            <a:r>
              <a:rPr sz="3200" spc="-5" dirty="0">
                <a:latin typeface="Times New Roman"/>
                <a:cs typeface="Times New Roman"/>
              </a:rPr>
              <a:t>fatigue</a:t>
            </a:r>
            <a:r>
              <a:rPr sz="3200" dirty="0">
                <a:latin typeface="Times New Roman"/>
                <a:cs typeface="Times New Roman"/>
              </a:rPr>
              <a:t> </a:t>
            </a:r>
            <a:r>
              <a:rPr sz="3200" spc="-5" dirty="0">
                <a:latin typeface="Times New Roman"/>
                <a:cs typeface="Times New Roman"/>
              </a:rPr>
              <a:t>strength</a:t>
            </a:r>
            <a:r>
              <a:rPr sz="3200" dirty="0">
                <a:latin typeface="Times New Roman"/>
                <a:cs typeface="Times New Roman"/>
              </a:rPr>
              <a:t> </a:t>
            </a:r>
            <a:r>
              <a:rPr sz="3200" spc="-5" dirty="0">
                <a:latin typeface="Times New Roman"/>
                <a:cs typeface="Times New Roman"/>
              </a:rPr>
              <a:t>values</a:t>
            </a:r>
            <a:r>
              <a:rPr sz="3200" dirty="0">
                <a:latin typeface="Times New Roman"/>
                <a:cs typeface="Times New Roman"/>
              </a:rPr>
              <a:t> </a:t>
            </a:r>
            <a:r>
              <a:rPr sz="3200" spc="-5" dirty="0">
                <a:latin typeface="Times New Roman"/>
                <a:cs typeface="Times New Roman"/>
              </a:rPr>
              <a:t>in</a:t>
            </a:r>
            <a:r>
              <a:rPr sz="3200" dirty="0">
                <a:latin typeface="Times New Roman"/>
                <a:cs typeface="Times New Roman"/>
              </a:rPr>
              <a:t> </a:t>
            </a:r>
            <a:r>
              <a:rPr sz="3200" spc="-5" dirty="0">
                <a:latin typeface="Times New Roman"/>
                <a:cs typeface="Times New Roman"/>
              </a:rPr>
              <a:t>the</a:t>
            </a:r>
            <a:r>
              <a:rPr sz="3200" dirty="0">
                <a:latin typeface="Times New Roman"/>
                <a:cs typeface="Times New Roman"/>
              </a:rPr>
              <a:t> </a:t>
            </a:r>
            <a:r>
              <a:rPr sz="3200" spc="-5" dirty="0">
                <a:latin typeface="Times New Roman"/>
                <a:cs typeface="Times New Roman"/>
              </a:rPr>
              <a:t>case</a:t>
            </a:r>
            <a:r>
              <a:rPr sz="3200" dirty="0">
                <a:latin typeface="Times New Roman"/>
                <a:cs typeface="Times New Roman"/>
              </a:rPr>
              <a:t> of</a:t>
            </a:r>
            <a:r>
              <a:rPr sz="3200" spc="5" dirty="0">
                <a:latin typeface="Times New Roman"/>
                <a:cs typeface="Times New Roman"/>
              </a:rPr>
              <a:t> </a:t>
            </a:r>
            <a:r>
              <a:rPr sz="3200" dirty="0">
                <a:latin typeface="Times New Roman"/>
                <a:cs typeface="Times New Roman"/>
              </a:rPr>
              <a:t>springs </a:t>
            </a:r>
            <a:r>
              <a:rPr sz="3200" spc="-785" dirty="0">
                <a:latin typeface="Times New Roman"/>
                <a:cs typeface="Times New Roman"/>
              </a:rPr>
              <a:t> </a:t>
            </a:r>
            <a:r>
              <a:rPr sz="3200" spc="-5" dirty="0">
                <a:latin typeface="Times New Roman"/>
                <a:cs typeface="Times New Roman"/>
              </a:rPr>
              <a:t>subjected to </a:t>
            </a:r>
            <a:r>
              <a:rPr sz="3200" dirty="0">
                <a:latin typeface="Times New Roman"/>
                <a:cs typeface="Times New Roman"/>
              </a:rPr>
              <a:t>alternating </a:t>
            </a:r>
            <a:r>
              <a:rPr sz="3200" spc="-5" dirty="0">
                <a:latin typeface="Times New Roman"/>
                <a:cs typeface="Times New Roman"/>
              </a:rPr>
              <a:t>load, </a:t>
            </a:r>
            <a:r>
              <a:rPr sz="3200" dirty="0">
                <a:latin typeface="Times New Roman"/>
                <a:cs typeface="Times New Roman"/>
              </a:rPr>
              <a:t>the spring </a:t>
            </a:r>
            <a:r>
              <a:rPr sz="3200" spc="-5" dirty="0">
                <a:latin typeface="Times New Roman"/>
                <a:cs typeface="Times New Roman"/>
              </a:rPr>
              <a:t>will </a:t>
            </a:r>
            <a:r>
              <a:rPr sz="3200" dirty="0">
                <a:latin typeface="Times New Roman"/>
                <a:cs typeface="Times New Roman"/>
              </a:rPr>
              <a:t>not fall or </a:t>
            </a:r>
            <a:r>
              <a:rPr sz="3200" spc="-5" dirty="0">
                <a:latin typeface="Times New Roman"/>
                <a:cs typeface="Times New Roman"/>
              </a:rPr>
              <a:t>become </a:t>
            </a:r>
            <a:r>
              <a:rPr sz="3200" dirty="0">
                <a:latin typeface="Times New Roman"/>
                <a:cs typeface="Times New Roman"/>
              </a:rPr>
              <a:t>fatigued </a:t>
            </a:r>
            <a:r>
              <a:rPr sz="3200" spc="-5" dirty="0">
                <a:latin typeface="Times New Roman"/>
                <a:cs typeface="Times New Roman"/>
              </a:rPr>
              <a:t>within </a:t>
            </a:r>
            <a:r>
              <a:rPr sz="3200" dirty="0">
                <a:latin typeface="Times New Roman"/>
                <a:cs typeface="Times New Roman"/>
              </a:rPr>
              <a:t> </a:t>
            </a:r>
            <a:r>
              <a:rPr sz="3200" spc="-5" dirty="0">
                <a:latin typeface="Times New Roman"/>
                <a:cs typeface="Times New Roman"/>
              </a:rPr>
              <a:t>the</a:t>
            </a:r>
            <a:r>
              <a:rPr sz="3200" spc="-15" dirty="0">
                <a:latin typeface="Times New Roman"/>
                <a:cs typeface="Times New Roman"/>
              </a:rPr>
              <a:t> </a:t>
            </a:r>
            <a:r>
              <a:rPr sz="3200" dirty="0">
                <a:latin typeface="Times New Roman"/>
                <a:cs typeface="Times New Roman"/>
              </a:rPr>
              <a:t>envisaged</a:t>
            </a:r>
            <a:r>
              <a:rPr sz="3200" spc="25" dirty="0">
                <a:latin typeface="Times New Roman"/>
                <a:cs typeface="Times New Roman"/>
              </a:rPr>
              <a:t> </a:t>
            </a:r>
            <a:r>
              <a:rPr sz="3200" dirty="0">
                <a:latin typeface="Times New Roman"/>
                <a:cs typeface="Times New Roman"/>
              </a:rPr>
              <a:t>life.</a:t>
            </a:r>
          </a:p>
          <a:p>
            <a:pPr marL="12700" marR="6350" algn="just">
              <a:lnSpc>
                <a:spcPct val="100000"/>
              </a:lnSpc>
              <a:spcBef>
                <a:spcPts val="5"/>
              </a:spcBef>
              <a:buSzPct val="96875"/>
              <a:buFont typeface="Wingdings"/>
              <a:buChar char=""/>
              <a:tabLst>
                <a:tab pos="375920" algn="l"/>
              </a:tabLst>
            </a:pPr>
            <a:r>
              <a:rPr sz="3200" spc="-5" dirty="0">
                <a:latin typeface="Times New Roman"/>
                <a:cs typeface="Times New Roman"/>
              </a:rPr>
              <a:t>The permissible </a:t>
            </a:r>
            <a:r>
              <a:rPr sz="3200" dirty="0">
                <a:latin typeface="Times New Roman"/>
                <a:cs typeface="Times New Roman"/>
              </a:rPr>
              <a:t>shear stresses </a:t>
            </a:r>
            <a:r>
              <a:rPr sz="3200" spc="-5" dirty="0">
                <a:latin typeface="Times New Roman"/>
                <a:cs typeface="Times New Roman"/>
              </a:rPr>
              <a:t>and </a:t>
            </a:r>
            <a:r>
              <a:rPr sz="3200" dirty="0">
                <a:latin typeface="Times New Roman"/>
                <a:cs typeface="Times New Roman"/>
              </a:rPr>
              <a:t>fatigue </a:t>
            </a:r>
            <a:r>
              <a:rPr sz="3200" spc="-5" dirty="0">
                <a:latin typeface="Times New Roman"/>
                <a:cs typeface="Times New Roman"/>
              </a:rPr>
              <a:t>strength for cold and </a:t>
            </a:r>
            <a:r>
              <a:rPr sz="3200" dirty="0">
                <a:latin typeface="Times New Roman"/>
                <a:cs typeface="Times New Roman"/>
              </a:rPr>
              <a:t>hot </a:t>
            </a:r>
            <a:r>
              <a:rPr sz="3200" spc="-10" dirty="0">
                <a:latin typeface="Times New Roman"/>
                <a:cs typeface="Times New Roman"/>
              </a:rPr>
              <a:t>coiled </a:t>
            </a:r>
            <a:r>
              <a:rPr sz="3200" spc="-5" dirty="0">
                <a:latin typeface="Times New Roman"/>
                <a:cs typeface="Times New Roman"/>
              </a:rPr>
              <a:t> </a:t>
            </a:r>
            <a:r>
              <a:rPr sz="3200" dirty="0">
                <a:latin typeface="Times New Roman"/>
                <a:cs typeface="Times New Roman"/>
              </a:rPr>
              <a:t>springs</a:t>
            </a:r>
            <a:r>
              <a:rPr sz="3200" spc="10" dirty="0">
                <a:latin typeface="Times New Roman"/>
                <a:cs typeface="Times New Roman"/>
              </a:rPr>
              <a:t> </a:t>
            </a:r>
            <a:r>
              <a:rPr sz="3200" spc="-5" dirty="0">
                <a:latin typeface="Times New Roman"/>
                <a:cs typeface="Times New Roman"/>
              </a:rPr>
              <a:t>have</a:t>
            </a:r>
            <a:r>
              <a:rPr sz="3200" dirty="0">
                <a:latin typeface="Times New Roman"/>
                <a:cs typeface="Times New Roman"/>
              </a:rPr>
              <a:t> </a:t>
            </a:r>
            <a:r>
              <a:rPr sz="3200" spc="-5" dirty="0">
                <a:latin typeface="Times New Roman"/>
                <a:cs typeface="Times New Roman"/>
              </a:rPr>
              <a:t>been</a:t>
            </a:r>
            <a:r>
              <a:rPr sz="3200" spc="30" dirty="0">
                <a:latin typeface="Times New Roman"/>
                <a:cs typeface="Times New Roman"/>
              </a:rPr>
              <a:t> </a:t>
            </a:r>
            <a:r>
              <a:rPr sz="3200" spc="-5" dirty="0">
                <a:latin typeface="Times New Roman"/>
                <a:cs typeface="Times New Roman"/>
              </a:rPr>
              <a:t>included </a:t>
            </a:r>
            <a:r>
              <a:rPr sz="3200" dirty="0">
                <a:latin typeface="Times New Roman"/>
                <a:cs typeface="Times New Roman"/>
              </a:rPr>
              <a:t>for</a:t>
            </a:r>
            <a:r>
              <a:rPr sz="3200" spc="-5" dirty="0">
                <a:latin typeface="Times New Roman"/>
                <a:cs typeface="Times New Roman"/>
              </a:rPr>
              <a:t> spring</a:t>
            </a:r>
            <a:r>
              <a:rPr sz="3200" spc="15" dirty="0">
                <a:latin typeface="Times New Roman"/>
                <a:cs typeface="Times New Roman"/>
              </a:rPr>
              <a:t> </a:t>
            </a:r>
            <a:r>
              <a:rPr sz="3200" spc="-10" dirty="0">
                <a:latin typeface="Times New Roman"/>
                <a:cs typeface="Times New Roman"/>
              </a:rPr>
              <a:t>materials</a:t>
            </a:r>
            <a:r>
              <a:rPr sz="3200" spc="100" dirty="0">
                <a:latin typeface="Times New Roman"/>
                <a:cs typeface="Times New Roman"/>
              </a:rPr>
              <a:t> </a:t>
            </a:r>
            <a:r>
              <a:rPr sz="3200" spc="-15" dirty="0">
                <a:latin typeface="Times New Roman"/>
                <a:cs typeface="Times New Roman"/>
              </a:rPr>
              <a:t>meeting</a:t>
            </a:r>
            <a:r>
              <a:rPr sz="3200" spc="85" dirty="0">
                <a:latin typeface="Times New Roman"/>
                <a:cs typeface="Times New Roman"/>
              </a:rPr>
              <a:t> </a:t>
            </a:r>
            <a:r>
              <a:rPr sz="3200" spc="-5" dirty="0">
                <a:latin typeface="Times New Roman"/>
                <a:cs typeface="Times New Roman"/>
              </a:rPr>
              <a:t>general</a:t>
            </a:r>
            <a:r>
              <a:rPr sz="3200" spc="20" dirty="0">
                <a:latin typeface="Times New Roman"/>
                <a:cs typeface="Times New Roman"/>
              </a:rPr>
              <a:t> </a:t>
            </a:r>
            <a:r>
              <a:rPr sz="3200" spc="-10" dirty="0">
                <a:latin typeface="Times New Roman"/>
                <a:cs typeface="Times New Roman"/>
              </a:rPr>
              <a:t>requirements.</a:t>
            </a:r>
            <a:endParaRPr sz="3200" dirty="0">
              <a:latin typeface="Times New Roman"/>
              <a:cs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1370" y="429259"/>
            <a:ext cx="1812289" cy="695325"/>
          </a:xfrm>
          <a:prstGeom prst="rect">
            <a:avLst/>
          </a:prstGeom>
        </p:spPr>
        <p:txBody>
          <a:bodyPr vert="horz" wrap="square" lIns="0" tIns="11430" rIns="0" bIns="0" rtlCol="0">
            <a:spAutoFit/>
          </a:bodyPr>
          <a:lstStyle/>
          <a:p>
            <a:pPr marL="12700">
              <a:lnSpc>
                <a:spcPct val="100000"/>
              </a:lnSpc>
              <a:spcBef>
                <a:spcPts val="90"/>
              </a:spcBef>
            </a:pPr>
            <a:r>
              <a:rPr sz="4400" spc="-5" dirty="0">
                <a:latin typeface="Times New Roman"/>
                <a:cs typeface="Times New Roman"/>
              </a:rPr>
              <a:t>IS</a:t>
            </a:r>
            <a:r>
              <a:rPr sz="4400" spc="-70" dirty="0">
                <a:latin typeface="Times New Roman"/>
                <a:cs typeface="Times New Roman"/>
              </a:rPr>
              <a:t> </a:t>
            </a:r>
            <a:r>
              <a:rPr sz="4400" spc="-5" dirty="0">
                <a:latin typeface="Times New Roman"/>
                <a:cs typeface="Times New Roman"/>
              </a:rPr>
              <a:t>5423</a:t>
            </a:r>
            <a:endParaRPr sz="4400">
              <a:latin typeface="Times New Roman"/>
              <a:cs typeface="Times New Roman"/>
            </a:endParaRPr>
          </a:p>
        </p:txBody>
      </p:sp>
      <p:sp>
        <p:nvSpPr>
          <p:cNvPr id="3" name="object 3"/>
          <p:cNvSpPr txBox="1"/>
          <p:nvPr/>
        </p:nvSpPr>
        <p:spPr>
          <a:xfrm>
            <a:off x="5824066" y="429259"/>
            <a:ext cx="5222240" cy="695325"/>
          </a:xfrm>
          <a:prstGeom prst="rect">
            <a:avLst/>
          </a:prstGeom>
        </p:spPr>
        <p:txBody>
          <a:bodyPr vert="horz" wrap="square" lIns="0" tIns="11430" rIns="0" bIns="0" rtlCol="0">
            <a:spAutoFit/>
          </a:bodyPr>
          <a:lstStyle/>
          <a:p>
            <a:pPr marL="12700">
              <a:lnSpc>
                <a:spcPct val="100000"/>
              </a:lnSpc>
              <a:spcBef>
                <a:spcPts val="90"/>
              </a:spcBef>
            </a:pPr>
            <a:r>
              <a:rPr sz="4400" b="1" spc="-10" dirty="0">
                <a:solidFill>
                  <a:srgbClr val="006FC0"/>
                </a:solidFill>
                <a:latin typeface="Times New Roman"/>
                <a:cs typeface="Times New Roman"/>
              </a:rPr>
              <a:t>SHOCK</a:t>
            </a:r>
            <a:r>
              <a:rPr sz="4400" b="1" spc="-254" dirty="0">
                <a:solidFill>
                  <a:srgbClr val="006FC0"/>
                </a:solidFill>
                <a:latin typeface="Times New Roman"/>
                <a:cs typeface="Times New Roman"/>
              </a:rPr>
              <a:t> </a:t>
            </a:r>
            <a:r>
              <a:rPr sz="4400" b="1" spc="-10" dirty="0">
                <a:solidFill>
                  <a:srgbClr val="006FC0"/>
                </a:solidFill>
                <a:latin typeface="Times New Roman"/>
                <a:cs typeface="Times New Roman"/>
              </a:rPr>
              <a:t>ABSORBER</a:t>
            </a:r>
            <a:endParaRPr sz="4400" dirty="0">
              <a:latin typeface="Times New Roman"/>
              <a:cs typeface="Times New Roman"/>
            </a:endParaRPr>
          </a:p>
        </p:txBody>
      </p:sp>
      <p:sp>
        <p:nvSpPr>
          <p:cNvPr id="4" name="object 4"/>
          <p:cNvSpPr txBox="1"/>
          <p:nvPr/>
        </p:nvSpPr>
        <p:spPr>
          <a:xfrm>
            <a:off x="2895600" y="6909943"/>
            <a:ext cx="9108286" cy="920124"/>
          </a:xfrm>
          <a:prstGeom prst="rect">
            <a:avLst/>
          </a:prstGeom>
        </p:spPr>
        <p:txBody>
          <a:bodyPr vert="horz" wrap="square" lIns="0" tIns="98425" rIns="0" bIns="0" rtlCol="0">
            <a:spAutoFit/>
          </a:bodyPr>
          <a:lstStyle/>
          <a:p>
            <a:pPr marL="2969895" marR="5080" indent="-2957195">
              <a:lnSpc>
                <a:spcPts val="2790"/>
              </a:lnSpc>
              <a:spcBef>
                <a:spcPts val="775"/>
              </a:spcBef>
            </a:pPr>
            <a:r>
              <a:rPr lang="en-IN" sz="2800" spc="-10" dirty="0" smtClean="0">
                <a:latin typeface="Times New Roman" panose="02020603050405020304" pitchFamily="18" charset="0"/>
                <a:cs typeface="Times New Roman" panose="02020603050405020304" pitchFamily="18" charset="0"/>
              </a:rPr>
              <a:t>This standard c</a:t>
            </a:r>
            <a:r>
              <a:rPr sz="2800" spc="-10" dirty="0" smtClean="0">
                <a:latin typeface="Times New Roman" panose="02020603050405020304" pitchFamily="18" charset="0"/>
                <a:cs typeface="Times New Roman" panose="02020603050405020304" pitchFamily="18" charset="0"/>
              </a:rPr>
              <a:t>overs</a:t>
            </a:r>
            <a:r>
              <a:rPr sz="2800" spc="45" dirty="0" smtClean="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Hydraulic</a:t>
            </a:r>
            <a:r>
              <a:rPr sz="2800" spc="7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telescopic</a:t>
            </a:r>
            <a:r>
              <a:rPr sz="2800" spc="-4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shock</a:t>
            </a:r>
            <a:r>
              <a:rPr sz="2800" spc="-20" dirty="0">
                <a:latin typeface="Times New Roman" panose="02020603050405020304" pitchFamily="18" charset="0"/>
                <a:cs typeface="Times New Roman" panose="02020603050405020304" pitchFamily="18" charset="0"/>
              </a:rPr>
              <a:t> </a:t>
            </a:r>
            <a:r>
              <a:rPr sz="2800" spc="-5" dirty="0" smtClean="0">
                <a:latin typeface="Times New Roman" panose="02020603050405020304" pitchFamily="18" charset="0"/>
                <a:cs typeface="Times New Roman" panose="02020603050405020304" pitchFamily="18" charset="0"/>
              </a:rPr>
              <a:t>absorbers</a:t>
            </a:r>
            <a:r>
              <a:rPr lang="en-IN" sz="2800" spc="-5" dirty="0" smtClean="0">
                <a:latin typeface="Times New Roman" panose="02020603050405020304" pitchFamily="18" charset="0"/>
                <a:cs typeface="Times New Roman" panose="02020603050405020304" pitchFamily="18" charset="0"/>
              </a:rPr>
              <a:t>  </a:t>
            </a:r>
            <a:r>
              <a:rPr sz="2800" spc="-5" dirty="0" smtClean="0">
                <a:latin typeface="Times New Roman" panose="02020603050405020304" pitchFamily="18" charset="0"/>
                <a:cs typeface="Times New Roman" panose="02020603050405020304" pitchFamily="18" charset="0"/>
              </a:rPr>
              <a:t>and</a:t>
            </a:r>
            <a:endParaRPr lang="en-IN" sz="2800" spc="10" dirty="0" smtClean="0">
              <a:latin typeface="Times New Roman" panose="02020603050405020304" pitchFamily="18" charset="0"/>
              <a:cs typeface="Times New Roman" panose="02020603050405020304" pitchFamily="18" charset="0"/>
            </a:endParaRPr>
          </a:p>
          <a:p>
            <a:pPr marL="2969895" marR="5080" indent="-2957195">
              <a:lnSpc>
                <a:spcPts val="2790"/>
              </a:lnSpc>
              <a:spcBef>
                <a:spcPts val="775"/>
              </a:spcBef>
            </a:pPr>
            <a:r>
              <a:rPr sz="2800" dirty="0" smtClean="0">
                <a:latin typeface="Times New Roman" panose="02020603050405020304" pitchFamily="18" charset="0"/>
                <a:cs typeface="Times New Roman" panose="02020603050405020304" pitchFamily="18" charset="0"/>
              </a:rPr>
              <a:t>gas charged </a:t>
            </a:r>
            <a:r>
              <a:rPr sz="2800" spc="-795" dirty="0" smtClean="0">
                <a:latin typeface="Times New Roman" panose="02020603050405020304" pitchFamily="18" charset="0"/>
                <a:cs typeface="Times New Roman" panose="02020603050405020304" pitchFamily="18" charset="0"/>
              </a:rPr>
              <a:t> </a:t>
            </a:r>
            <a:r>
              <a:rPr sz="2800" spc="-5" dirty="0" smtClean="0">
                <a:latin typeface="Times New Roman" panose="02020603050405020304" pitchFamily="18" charset="0"/>
                <a:cs typeface="Times New Roman" panose="02020603050405020304" pitchFamily="18" charset="0"/>
              </a:rPr>
              <a:t>hydraulic</a:t>
            </a:r>
            <a:r>
              <a:rPr sz="2800" spc="40" dirty="0" smtClean="0">
                <a:latin typeface="Times New Roman" panose="02020603050405020304" pitchFamily="18" charset="0"/>
                <a:cs typeface="Times New Roman" panose="02020603050405020304" pitchFamily="18" charset="0"/>
              </a:rPr>
              <a:t> </a:t>
            </a:r>
            <a:r>
              <a:rPr sz="2800" dirty="0" smtClean="0">
                <a:latin typeface="Times New Roman" panose="02020603050405020304" pitchFamily="18" charset="0"/>
                <a:cs typeface="Times New Roman" panose="02020603050405020304" pitchFamily="18" charset="0"/>
              </a:rPr>
              <a:t>shock</a:t>
            </a:r>
            <a:r>
              <a:rPr sz="2800" spc="-20" dirty="0" smtClean="0">
                <a:latin typeface="Times New Roman" panose="02020603050405020304" pitchFamily="18" charset="0"/>
                <a:cs typeface="Times New Roman" panose="02020603050405020304" pitchFamily="18" charset="0"/>
              </a:rPr>
              <a:t> </a:t>
            </a:r>
            <a:r>
              <a:rPr sz="2800" dirty="0" smtClean="0">
                <a:latin typeface="Times New Roman" panose="02020603050405020304" pitchFamily="18" charset="0"/>
                <a:cs typeface="Times New Roman" panose="02020603050405020304" pitchFamily="18" charset="0"/>
              </a:rPr>
              <a:t>absorbers</a:t>
            </a:r>
            <a:endParaRPr sz="2800" dirty="0">
              <a:latin typeface="Times New Roman" panose="02020603050405020304" pitchFamily="18" charset="0"/>
              <a:cs typeface="Times New Roman" panose="02020603050405020304" pitchFamily="18" charset="0"/>
            </a:endParaRPr>
          </a:p>
        </p:txBody>
      </p:sp>
      <p:pic>
        <p:nvPicPr>
          <p:cNvPr id="5" name="object 5"/>
          <p:cNvPicPr/>
          <p:nvPr/>
        </p:nvPicPr>
        <p:blipFill>
          <a:blip r:embed="rId2" cstate="print"/>
          <a:stretch>
            <a:fillRect/>
          </a:stretch>
        </p:blipFill>
        <p:spPr>
          <a:xfrm>
            <a:off x="4136135" y="1731264"/>
            <a:ext cx="6114288" cy="4587239"/>
          </a:xfrm>
          <a:prstGeom prst="rect">
            <a:avLst/>
          </a:prstGeom>
        </p:spPr>
      </p:pic>
    </p:spTree>
    <p:extLst>
      <p:ext uri="{BB962C8B-B14F-4D97-AF65-F5344CB8AC3E}">
        <p14:creationId xmlns:p14="http://schemas.microsoft.com/office/powerpoint/2010/main" val="998395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322" y="-228600"/>
            <a:ext cx="14630400" cy="8229600"/>
          </a:xfrm>
          <a:prstGeom prst="rect">
            <a:avLst/>
          </a:prstGeom>
        </p:spPr>
      </p:pic>
      <p:sp>
        <p:nvSpPr>
          <p:cNvPr id="3" name="object 3"/>
          <p:cNvSpPr txBox="1">
            <a:spLocks noGrp="1"/>
          </p:cNvSpPr>
          <p:nvPr>
            <p:ph type="title"/>
          </p:nvPr>
        </p:nvSpPr>
        <p:spPr>
          <a:xfrm>
            <a:off x="152400" y="0"/>
            <a:ext cx="14330045" cy="8986434"/>
          </a:xfrm>
          <a:prstGeom prst="rect">
            <a:avLst/>
          </a:prstGeom>
        </p:spPr>
        <p:txBody>
          <a:bodyPr vert="horz" wrap="square" lIns="0" tIns="14605" rIns="0" bIns="0" rtlCol="0">
            <a:spAutoFit/>
          </a:bodyPr>
          <a:lstStyle/>
          <a:p>
            <a:pPr marL="12700" algn="l">
              <a:spcBef>
                <a:spcPts val="115"/>
              </a:spcBef>
            </a:pPr>
            <a:r>
              <a:rPr lang="en-US" sz="6300" spc="5" dirty="0" smtClean="0">
                <a:solidFill>
                  <a:schemeClr val="tx2"/>
                </a:solidFill>
              </a:rPr>
              <a:t>               </a:t>
            </a:r>
            <a:r>
              <a:rPr lang="en-US" sz="4800" spc="5" dirty="0" smtClean="0">
                <a:solidFill>
                  <a:srgbClr val="0070C0"/>
                </a:solidFill>
              </a:rPr>
              <a:t>BROAD AREAS COVERED</a:t>
            </a:r>
            <a:r>
              <a:rPr lang="en-US" sz="6300" spc="5" dirty="0" smtClean="0">
                <a:solidFill>
                  <a:srgbClr val="0070C0"/>
                </a:solidFill>
              </a:rPr>
              <a:t/>
            </a:r>
            <a:br>
              <a:rPr lang="en-US" sz="6300" spc="5" dirty="0" smtClean="0">
                <a:solidFill>
                  <a:srgbClr val="0070C0"/>
                </a:solidFill>
              </a:rPr>
            </a:br>
            <a:r>
              <a:rPr lang="en-US" spc="5" dirty="0" smtClean="0">
                <a:solidFill>
                  <a:srgbClr val="0070C0"/>
                </a:solidFill>
                <a:latin typeface="Arial" panose="020B0604020202020204" pitchFamily="34" charset="0"/>
                <a:cs typeface="Arial" panose="020B0604020202020204" pitchFamily="34" charset="0"/>
              </a:rPr>
              <a:t/>
            </a:r>
            <a:br>
              <a:rPr lang="en-US" spc="5" dirty="0" smtClean="0">
                <a:solidFill>
                  <a:srgbClr val="0070C0"/>
                </a:solidFill>
                <a:latin typeface="Arial" panose="020B0604020202020204" pitchFamily="34" charset="0"/>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1. Automotive Braking Systems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2. Suspension and Ride comfort</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2. Automotive Steering Systems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3. Advanced Driver Assistance Systems (ADAS)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4. Anti-lock Braking </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Systems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5. </a:t>
            </a:r>
            <a:r>
              <a:rPr lang="en-US" spc="5" dirty="0" err="1" smtClean="0">
                <a:solidFill>
                  <a:schemeClr val="tx2"/>
                </a:solidFill>
                <a:latin typeface="Arial" panose="020B0604020202020204" pitchFamily="34" charset="0"/>
                <a:ea typeface="Malgun Gothic" panose="020B0503020000020004" pitchFamily="34" charset="-127"/>
                <a:cs typeface="Arial" panose="020B0604020202020204" pitchFamily="34" charset="0"/>
              </a:rPr>
              <a:t>Tyre</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 Pressure Monitoring Systems (TPMS) </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6. </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Rear Parking Assistance Systems (RPAS)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7. </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Electric Power Trains</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8. How to download Indian Standards free of cost</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pc="5" dirty="0">
                <a:solidFill>
                  <a:schemeClr val="tx2"/>
                </a:solidFill>
                <a:latin typeface="Arial" panose="020B0604020202020204" pitchFamily="34" charset="0"/>
                <a:ea typeface="Malgun Gothic" panose="020B0503020000020004" pitchFamily="34" charset="-127"/>
                <a:cs typeface="Arial" panose="020B0604020202020204" pitchFamily="34" charset="0"/>
              </a:rPr>
              <a:t>9</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 How to use BIS CARE App</a:t>
            </a:r>
            <a: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
            </a:r>
            <a:br>
              <a:rPr lang="en-US"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IN"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t/>
            </a:r>
            <a:br>
              <a:rPr lang="en-IN" spc="5" dirty="0" smtClean="0">
                <a:solidFill>
                  <a:schemeClr val="tx2"/>
                </a:solidFill>
                <a:latin typeface="Arial" panose="020B0604020202020204" pitchFamily="34" charset="0"/>
                <a:ea typeface="Malgun Gothic" panose="020B0503020000020004" pitchFamily="34" charset="-127"/>
                <a:cs typeface="Arial" panose="020B0604020202020204" pitchFamily="34" charset="0"/>
              </a:rPr>
            </a:br>
            <a:r>
              <a:rPr lang="en-US" sz="2000" spc="5" dirty="0" smtClean="0">
                <a:solidFill>
                  <a:schemeClr val="tx2"/>
                </a:solidFill>
                <a:latin typeface="Malgun Gothic" panose="020B0503020000020004" pitchFamily="34" charset="-127"/>
                <a:ea typeface="Malgun Gothic" panose="020B0503020000020004" pitchFamily="34" charset="-127"/>
              </a:rPr>
              <a:t/>
            </a:r>
            <a:br>
              <a:rPr lang="en-US" sz="2000" spc="5" dirty="0" smtClean="0">
                <a:solidFill>
                  <a:schemeClr val="tx2"/>
                </a:solidFill>
                <a:latin typeface="Malgun Gothic" panose="020B0503020000020004" pitchFamily="34" charset="-127"/>
                <a:ea typeface="Malgun Gothic" panose="020B0503020000020004" pitchFamily="34" charset="-127"/>
              </a:rPr>
            </a:br>
            <a:endParaRPr lang="en-US" sz="2000" spc="5" dirty="0">
              <a:solidFill>
                <a:schemeClr val="tx2"/>
              </a:solidFill>
              <a:latin typeface="Malgun Gothic" panose="020B0503020000020004" pitchFamily="34" charset="-127"/>
              <a:ea typeface="Malgun Gothic" panose="020B0503020000020004" pitchFamily="34" charset="-127"/>
            </a:endParaRPr>
          </a:p>
        </p:txBody>
      </p:sp>
      <p:sp>
        <p:nvSpPr>
          <p:cNvPr id="4" name="object 4"/>
          <p:cNvSpPr/>
          <p:nvPr/>
        </p:nvSpPr>
        <p:spPr>
          <a:xfrm>
            <a:off x="6350508" y="6825995"/>
            <a:ext cx="396240" cy="396240"/>
          </a:xfrm>
          <a:custGeom>
            <a:avLst/>
            <a:gdLst/>
            <a:ahLst/>
            <a:cxnLst/>
            <a:rect l="l" t="t" r="r" b="b"/>
            <a:pathLst>
              <a:path w="396240" h="396240">
                <a:moveTo>
                  <a:pt x="0" y="198119"/>
                </a:moveTo>
                <a:lnTo>
                  <a:pt x="5229" y="152675"/>
                </a:lnTo>
                <a:lnTo>
                  <a:pt x="20127" y="110967"/>
                </a:lnTo>
                <a:lnTo>
                  <a:pt x="43507" y="74182"/>
                </a:lnTo>
                <a:lnTo>
                  <a:pt x="74182" y="43507"/>
                </a:lnTo>
                <a:lnTo>
                  <a:pt x="110967" y="20127"/>
                </a:lnTo>
                <a:lnTo>
                  <a:pt x="152675" y="5229"/>
                </a:lnTo>
                <a:lnTo>
                  <a:pt x="198119" y="0"/>
                </a:lnTo>
                <a:lnTo>
                  <a:pt x="243564" y="5229"/>
                </a:lnTo>
                <a:lnTo>
                  <a:pt x="285272" y="20127"/>
                </a:lnTo>
                <a:lnTo>
                  <a:pt x="322057" y="43507"/>
                </a:lnTo>
                <a:lnTo>
                  <a:pt x="352732" y="74182"/>
                </a:lnTo>
                <a:lnTo>
                  <a:pt x="376112" y="110967"/>
                </a:lnTo>
                <a:lnTo>
                  <a:pt x="391010" y="152675"/>
                </a:lnTo>
                <a:lnTo>
                  <a:pt x="396239" y="198119"/>
                </a:lnTo>
                <a:lnTo>
                  <a:pt x="391010" y="243548"/>
                </a:lnTo>
                <a:lnTo>
                  <a:pt x="376112" y="285250"/>
                </a:lnTo>
                <a:lnTo>
                  <a:pt x="352732" y="322035"/>
                </a:lnTo>
                <a:lnTo>
                  <a:pt x="322057" y="352716"/>
                </a:lnTo>
                <a:lnTo>
                  <a:pt x="285272" y="376103"/>
                </a:lnTo>
                <a:lnTo>
                  <a:pt x="243564" y="391007"/>
                </a:lnTo>
                <a:lnTo>
                  <a:pt x="198119" y="396239"/>
                </a:lnTo>
                <a:lnTo>
                  <a:pt x="152675" y="391007"/>
                </a:lnTo>
                <a:lnTo>
                  <a:pt x="110967" y="376103"/>
                </a:lnTo>
                <a:lnTo>
                  <a:pt x="74182" y="352716"/>
                </a:lnTo>
                <a:lnTo>
                  <a:pt x="43507" y="322035"/>
                </a:lnTo>
                <a:lnTo>
                  <a:pt x="20127" y="285250"/>
                </a:lnTo>
                <a:lnTo>
                  <a:pt x="5229" y="243548"/>
                </a:lnTo>
                <a:lnTo>
                  <a:pt x="0" y="198119"/>
                </a:lnTo>
                <a:close/>
              </a:path>
            </a:pathLst>
          </a:custGeom>
          <a:ln w="9144">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21598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910" y="5629402"/>
            <a:ext cx="12743815" cy="1351915"/>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0000"/>
                </a:solidFill>
                <a:latin typeface="Calibri"/>
                <a:cs typeface="Calibri"/>
              </a:rPr>
              <a:t>DIMENSIONS</a:t>
            </a:r>
            <a:r>
              <a:rPr sz="3000" spc="-85" dirty="0">
                <a:solidFill>
                  <a:srgbClr val="FF0000"/>
                </a:solidFill>
                <a:latin typeface="Calibri"/>
                <a:cs typeface="Calibri"/>
              </a:rPr>
              <a:t> </a:t>
            </a:r>
            <a:r>
              <a:rPr sz="3000" spc="-15" dirty="0">
                <a:solidFill>
                  <a:srgbClr val="FF0000"/>
                </a:solidFill>
                <a:latin typeface="Calibri"/>
                <a:cs typeface="Calibri"/>
              </a:rPr>
              <a:t>FOR</a:t>
            </a:r>
            <a:r>
              <a:rPr sz="3000" spc="-10" dirty="0">
                <a:solidFill>
                  <a:srgbClr val="FF0000"/>
                </a:solidFill>
                <a:latin typeface="Calibri"/>
                <a:cs typeface="Calibri"/>
              </a:rPr>
              <a:t> </a:t>
            </a:r>
            <a:r>
              <a:rPr sz="3000" spc="-5" dirty="0">
                <a:solidFill>
                  <a:srgbClr val="FF0000"/>
                </a:solidFill>
                <a:latin typeface="Calibri"/>
                <a:cs typeface="Calibri"/>
              </a:rPr>
              <a:t>SHOCK</a:t>
            </a:r>
            <a:r>
              <a:rPr sz="3000" spc="-10" dirty="0">
                <a:solidFill>
                  <a:srgbClr val="FF0000"/>
                </a:solidFill>
                <a:latin typeface="Calibri"/>
                <a:cs typeface="Calibri"/>
              </a:rPr>
              <a:t> </a:t>
            </a:r>
            <a:r>
              <a:rPr sz="3000" spc="-10" dirty="0" smtClean="0">
                <a:solidFill>
                  <a:srgbClr val="FF0000"/>
                </a:solidFill>
                <a:latin typeface="Calibri"/>
                <a:cs typeface="Calibri"/>
              </a:rPr>
              <a:t>ABSORBERS</a:t>
            </a:r>
            <a:endParaRPr sz="3000" dirty="0" smtClean="0">
              <a:latin typeface="Calibri"/>
              <a:cs typeface="Calibri"/>
            </a:endParaRPr>
          </a:p>
          <a:p>
            <a:pPr marL="6804025">
              <a:lnSpc>
                <a:spcPct val="100000"/>
              </a:lnSpc>
              <a:spcBef>
                <a:spcPts val="1670"/>
              </a:spcBef>
            </a:pPr>
            <a:r>
              <a:rPr sz="2150" b="1" spc="-10" dirty="0" smtClean="0">
                <a:latin typeface="Calibri"/>
                <a:cs typeface="Calibri"/>
              </a:rPr>
              <a:t>Required</a:t>
            </a:r>
            <a:r>
              <a:rPr sz="2150" b="1" spc="-5" dirty="0" smtClean="0">
                <a:latin typeface="Calibri"/>
                <a:cs typeface="Calibri"/>
              </a:rPr>
              <a:t> </a:t>
            </a:r>
            <a:r>
              <a:rPr sz="2150" b="1" spc="-10" dirty="0" smtClean="0">
                <a:latin typeface="Calibri"/>
                <a:cs typeface="Calibri"/>
              </a:rPr>
              <a:t>tests</a:t>
            </a:r>
            <a:r>
              <a:rPr sz="2150" b="1" spc="5" dirty="0" smtClean="0">
                <a:latin typeface="Calibri"/>
                <a:cs typeface="Calibri"/>
              </a:rPr>
              <a:t> </a:t>
            </a:r>
            <a:r>
              <a:rPr sz="2150" b="1" spc="-15" dirty="0" smtClean="0">
                <a:latin typeface="Calibri"/>
                <a:cs typeface="Calibri"/>
              </a:rPr>
              <a:t>to</a:t>
            </a:r>
            <a:r>
              <a:rPr sz="2150" b="1" dirty="0" smtClean="0">
                <a:latin typeface="Calibri"/>
                <a:cs typeface="Calibri"/>
              </a:rPr>
              <a:t> </a:t>
            </a:r>
            <a:r>
              <a:rPr sz="2150" b="1" spc="-5" dirty="0" smtClean="0">
                <a:latin typeface="Calibri"/>
                <a:cs typeface="Calibri"/>
              </a:rPr>
              <a:t>assure</a:t>
            </a:r>
            <a:r>
              <a:rPr sz="2150" b="1" dirty="0" smtClean="0">
                <a:latin typeface="Calibri"/>
                <a:cs typeface="Calibri"/>
              </a:rPr>
              <a:t> </a:t>
            </a:r>
            <a:r>
              <a:rPr sz="2150" b="1" spc="-5" dirty="0" smtClean="0">
                <a:latin typeface="Calibri"/>
                <a:cs typeface="Calibri"/>
              </a:rPr>
              <a:t>performance</a:t>
            </a:r>
            <a:r>
              <a:rPr lang="en-IN" sz="2150" b="1" spc="-5" dirty="0" smtClean="0">
                <a:latin typeface="Calibri"/>
                <a:cs typeface="Calibri"/>
              </a:rPr>
              <a:t> :</a:t>
            </a:r>
            <a:endParaRPr sz="2150" dirty="0" smtClean="0">
              <a:latin typeface="Calibri"/>
              <a:cs typeface="Calibri"/>
            </a:endParaRPr>
          </a:p>
          <a:p>
            <a:pPr marL="6804025">
              <a:lnSpc>
                <a:spcPct val="100000"/>
              </a:lnSpc>
              <a:spcBef>
                <a:spcPts val="10"/>
              </a:spcBef>
            </a:pPr>
            <a:r>
              <a:rPr sz="2150" spc="-5" dirty="0" smtClean="0">
                <a:latin typeface="Calibri"/>
                <a:cs typeface="Calibri"/>
              </a:rPr>
              <a:t>Measurements</a:t>
            </a:r>
            <a:r>
              <a:rPr sz="2150" spc="-5" dirty="0">
                <a:latin typeface="Calibri"/>
                <a:cs typeface="Calibri"/>
              </a:rPr>
              <a:t>,</a:t>
            </a:r>
            <a:r>
              <a:rPr sz="2150" spc="20" dirty="0">
                <a:latin typeface="Calibri"/>
                <a:cs typeface="Calibri"/>
              </a:rPr>
              <a:t> </a:t>
            </a:r>
            <a:r>
              <a:rPr sz="2150" dirty="0">
                <a:latin typeface="Calibri"/>
                <a:cs typeface="Calibri"/>
              </a:rPr>
              <a:t>Damping</a:t>
            </a:r>
            <a:r>
              <a:rPr sz="2150" spc="20" dirty="0">
                <a:latin typeface="Calibri"/>
                <a:cs typeface="Calibri"/>
              </a:rPr>
              <a:t> </a:t>
            </a:r>
            <a:r>
              <a:rPr sz="2150" spc="-20" dirty="0">
                <a:latin typeface="Calibri"/>
                <a:cs typeface="Calibri"/>
              </a:rPr>
              <a:t>force</a:t>
            </a:r>
            <a:r>
              <a:rPr sz="2150" spc="20" dirty="0">
                <a:latin typeface="Calibri"/>
                <a:cs typeface="Calibri"/>
              </a:rPr>
              <a:t> </a:t>
            </a:r>
            <a:r>
              <a:rPr sz="2150" spc="-10" dirty="0">
                <a:latin typeface="Calibri"/>
                <a:cs typeface="Calibri"/>
              </a:rPr>
              <a:t>test</a:t>
            </a:r>
            <a:r>
              <a:rPr sz="2150" spc="10" dirty="0">
                <a:latin typeface="Calibri"/>
                <a:cs typeface="Calibri"/>
              </a:rPr>
              <a:t> </a:t>
            </a:r>
            <a:r>
              <a:rPr sz="2150" spc="5" dirty="0">
                <a:latin typeface="Calibri"/>
                <a:cs typeface="Calibri"/>
              </a:rPr>
              <a:t>&amp;</a:t>
            </a:r>
            <a:r>
              <a:rPr sz="2150" spc="30" dirty="0">
                <a:latin typeface="Calibri"/>
                <a:cs typeface="Calibri"/>
              </a:rPr>
              <a:t> </a:t>
            </a:r>
            <a:r>
              <a:rPr sz="2150" spc="-10" dirty="0">
                <a:latin typeface="Calibri"/>
                <a:cs typeface="Calibri"/>
              </a:rPr>
              <a:t>Endurance</a:t>
            </a:r>
            <a:r>
              <a:rPr sz="2150" spc="40" dirty="0">
                <a:latin typeface="Calibri"/>
                <a:cs typeface="Calibri"/>
              </a:rPr>
              <a:t> </a:t>
            </a:r>
            <a:r>
              <a:rPr sz="2150" spc="-50" dirty="0">
                <a:latin typeface="Calibri"/>
                <a:cs typeface="Calibri"/>
              </a:rPr>
              <a:t>Test</a:t>
            </a:r>
            <a:endParaRPr sz="2150" dirty="0">
              <a:latin typeface="Calibri"/>
              <a:cs typeface="Calibri"/>
            </a:endParaRPr>
          </a:p>
        </p:txBody>
      </p:sp>
      <p:pic>
        <p:nvPicPr>
          <p:cNvPr id="3" name="object 3"/>
          <p:cNvPicPr/>
          <p:nvPr/>
        </p:nvPicPr>
        <p:blipFill>
          <a:blip r:embed="rId2" cstate="print"/>
          <a:stretch>
            <a:fillRect/>
          </a:stretch>
        </p:blipFill>
        <p:spPr>
          <a:xfrm>
            <a:off x="570092" y="957154"/>
            <a:ext cx="5494798" cy="4119248"/>
          </a:xfrm>
          <a:prstGeom prst="rect">
            <a:avLst/>
          </a:prstGeom>
        </p:spPr>
      </p:pic>
      <p:pic>
        <p:nvPicPr>
          <p:cNvPr id="4" name="object 4"/>
          <p:cNvPicPr/>
          <p:nvPr/>
        </p:nvPicPr>
        <p:blipFill>
          <a:blip r:embed="rId3" cstate="print"/>
          <a:stretch>
            <a:fillRect/>
          </a:stretch>
        </p:blipFill>
        <p:spPr>
          <a:xfrm>
            <a:off x="6870834" y="1186931"/>
            <a:ext cx="6476891" cy="2770057"/>
          </a:xfrm>
          <a:prstGeom prst="rect">
            <a:avLst/>
          </a:prstGeom>
        </p:spPr>
      </p:pic>
    </p:spTree>
    <p:extLst>
      <p:ext uri="{BB962C8B-B14F-4D97-AF65-F5344CB8AC3E}">
        <p14:creationId xmlns:p14="http://schemas.microsoft.com/office/powerpoint/2010/main" val="3558327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413528" y="1732202"/>
            <a:ext cx="5464272" cy="2324686"/>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alpha val="85096"/>
            </a:srgbClr>
          </a:solidFill>
        </p:spPr>
        <p:txBody>
          <a:bodyPr wrap="square" lIns="0" tIns="0" rIns="0" bIns="0" rtlCol="0"/>
          <a:lstStyle/>
          <a:p>
            <a:pPr algn="ctr"/>
            <a:r>
              <a:rPr lang="en-US" sz="3200" spc="-10" dirty="0">
                <a:solidFill>
                  <a:srgbClr val="FF0000"/>
                </a:solidFill>
                <a:latin typeface="Sitka Display"/>
                <a:cs typeface="Sitka Display"/>
              </a:rPr>
              <a:t>Testing </a:t>
            </a:r>
            <a:r>
              <a:rPr lang="en-US" sz="3200" spc="-10" dirty="0" smtClean="0">
                <a:solidFill>
                  <a:srgbClr val="FF0000"/>
                </a:solidFill>
                <a:latin typeface="Sitka Display"/>
                <a:cs typeface="Sitka Display"/>
              </a:rPr>
              <a:t>Procedures</a:t>
            </a:r>
          </a:p>
          <a:p>
            <a:pPr algn="just"/>
            <a:endParaRPr lang="en-US" sz="2000" spc="-10" dirty="0" smtClean="0">
              <a:latin typeface="Malgun Gothic" panose="020B0503020000020004" pitchFamily="34" charset="-127"/>
              <a:ea typeface="Malgun Gothic" panose="020B0503020000020004" pitchFamily="34" charset="-127"/>
              <a:cs typeface="Sitka Display"/>
            </a:endParaRPr>
          </a:p>
          <a:p>
            <a:pPr algn="just"/>
            <a:r>
              <a:rPr lang="en-US" sz="2000" spc="-10" dirty="0" smtClean="0">
                <a:latin typeface="Malgun Gothic" panose="020B0503020000020004" pitchFamily="34" charset="-127"/>
                <a:ea typeface="Malgun Gothic" panose="020B0503020000020004" pitchFamily="34" charset="-127"/>
                <a:cs typeface="Sitka Display"/>
              </a:rPr>
              <a:t>The Standards outline comprehensive testing methods to evaluate the strength, resilience, and reliability of leaf spring assemblies, ensuring they meet the demands of automotive applications.</a:t>
            </a:r>
            <a:endParaRPr lang="en-US" sz="2000" spc="-10" dirty="0">
              <a:latin typeface="Malgun Gothic" panose="020B0503020000020004" pitchFamily="34" charset="-127"/>
              <a:ea typeface="Malgun Gothic" panose="020B0503020000020004" pitchFamily="34" charset="-127"/>
              <a:cs typeface="Sitka Display"/>
            </a:endParaRPr>
          </a:p>
          <a:p>
            <a:endParaRPr lang="en-US" dirty="0"/>
          </a:p>
        </p:txBody>
      </p:sp>
      <p:sp>
        <p:nvSpPr>
          <p:cNvPr id="3" name="object 3"/>
          <p:cNvSpPr txBox="1">
            <a:spLocks noGrp="1"/>
          </p:cNvSpPr>
          <p:nvPr>
            <p:ph type="title"/>
          </p:nvPr>
        </p:nvSpPr>
        <p:spPr>
          <a:xfrm>
            <a:off x="293624" y="635889"/>
            <a:ext cx="13734415" cy="574040"/>
          </a:xfrm>
          <a:prstGeom prst="rect">
            <a:avLst/>
          </a:prstGeom>
        </p:spPr>
        <p:txBody>
          <a:bodyPr vert="horz" wrap="square" lIns="0" tIns="12700" rIns="0" bIns="0" rtlCol="0">
            <a:spAutoFit/>
          </a:bodyPr>
          <a:lstStyle/>
          <a:p>
            <a:pPr marL="12700">
              <a:lnSpc>
                <a:spcPct val="100000"/>
              </a:lnSpc>
              <a:spcBef>
                <a:spcPts val="100"/>
              </a:spcBef>
            </a:pPr>
            <a:r>
              <a:rPr sz="3600" spc="-30" dirty="0"/>
              <a:t>LEAF</a:t>
            </a:r>
            <a:r>
              <a:rPr sz="3600" spc="110" dirty="0"/>
              <a:t> </a:t>
            </a:r>
            <a:r>
              <a:rPr sz="3600" spc="-5" dirty="0"/>
              <a:t>SPRINGS</a:t>
            </a:r>
            <a:r>
              <a:rPr sz="3600" spc="-130" dirty="0"/>
              <a:t> </a:t>
            </a:r>
            <a:r>
              <a:rPr sz="3600" spc="-60" dirty="0"/>
              <a:t>ASSEMBLY</a:t>
            </a:r>
            <a:r>
              <a:rPr sz="3600" spc="35" dirty="0"/>
              <a:t> </a:t>
            </a:r>
            <a:r>
              <a:rPr sz="3600" dirty="0"/>
              <a:t>FOR</a:t>
            </a:r>
            <a:r>
              <a:rPr sz="3600" spc="-140" dirty="0"/>
              <a:t> </a:t>
            </a:r>
            <a:r>
              <a:rPr sz="3600" spc="-20" dirty="0"/>
              <a:t>AUTOMOBILE</a:t>
            </a:r>
            <a:r>
              <a:rPr sz="3600" spc="-25" dirty="0"/>
              <a:t> </a:t>
            </a:r>
            <a:r>
              <a:rPr sz="3600" spc="-35" dirty="0"/>
              <a:t>APPLICATIONS</a:t>
            </a:r>
            <a:endParaRPr sz="3600" dirty="0"/>
          </a:p>
        </p:txBody>
      </p:sp>
      <p:grpSp>
        <p:nvGrpSpPr>
          <p:cNvPr id="4" name="object 4"/>
          <p:cNvGrpSpPr/>
          <p:nvPr/>
        </p:nvGrpSpPr>
        <p:grpSpPr>
          <a:xfrm>
            <a:off x="2456688" y="4029455"/>
            <a:ext cx="9717405" cy="1005840"/>
            <a:chOff x="2456688" y="4029455"/>
            <a:chExt cx="9717405" cy="1005840"/>
          </a:xfrm>
        </p:grpSpPr>
        <p:sp>
          <p:nvSpPr>
            <p:cNvPr id="5" name="object 5"/>
            <p:cNvSpPr/>
            <p:nvPr/>
          </p:nvSpPr>
          <p:spPr>
            <a:xfrm>
              <a:off x="2456688" y="4029455"/>
              <a:ext cx="9717405" cy="789940"/>
            </a:xfrm>
            <a:custGeom>
              <a:avLst/>
              <a:gdLst/>
              <a:ahLst/>
              <a:cxnLst/>
              <a:rect l="l" t="t" r="r" b="b"/>
              <a:pathLst>
                <a:path w="9717405" h="789939">
                  <a:moveTo>
                    <a:pt x="9717024" y="762000"/>
                  </a:moveTo>
                  <a:lnTo>
                    <a:pt x="2389632" y="762000"/>
                  </a:lnTo>
                  <a:lnTo>
                    <a:pt x="2389632" y="0"/>
                  </a:lnTo>
                  <a:lnTo>
                    <a:pt x="2362200" y="0"/>
                  </a:lnTo>
                  <a:lnTo>
                    <a:pt x="2362200" y="762000"/>
                  </a:lnTo>
                  <a:lnTo>
                    <a:pt x="0" y="762000"/>
                  </a:lnTo>
                  <a:lnTo>
                    <a:pt x="0" y="789432"/>
                  </a:lnTo>
                  <a:lnTo>
                    <a:pt x="9717024" y="789432"/>
                  </a:lnTo>
                  <a:lnTo>
                    <a:pt x="9717024" y="762000"/>
                  </a:lnTo>
                  <a:close/>
                </a:path>
              </a:pathLst>
            </a:custGeom>
            <a:solidFill>
              <a:srgbClr val="38512E"/>
            </a:solidFill>
          </p:spPr>
          <p:txBody>
            <a:bodyPr wrap="square" lIns="0" tIns="0" rIns="0" bIns="0" rtlCol="0"/>
            <a:lstStyle/>
            <a:p>
              <a:endParaRPr/>
            </a:p>
          </p:txBody>
        </p:sp>
        <p:sp>
          <p:nvSpPr>
            <p:cNvPr id="6" name="object 6"/>
            <p:cNvSpPr/>
            <p:nvPr/>
          </p:nvSpPr>
          <p:spPr>
            <a:xfrm>
              <a:off x="4587239" y="4547615"/>
              <a:ext cx="487680" cy="487680"/>
            </a:xfrm>
            <a:custGeom>
              <a:avLst/>
              <a:gdLst/>
              <a:ahLst/>
              <a:cxnLst/>
              <a:rect l="l" t="t" r="r" b="b"/>
              <a:pathLst>
                <a:path w="487679" h="487679">
                  <a:moveTo>
                    <a:pt x="422656" y="0"/>
                  </a:moveTo>
                  <a:lnTo>
                    <a:pt x="65024" y="0"/>
                  </a:lnTo>
                  <a:lnTo>
                    <a:pt x="39701" y="5105"/>
                  </a:lnTo>
                  <a:lnTo>
                    <a:pt x="19034" y="19034"/>
                  </a:lnTo>
                  <a:lnTo>
                    <a:pt x="5105" y="39701"/>
                  </a:lnTo>
                  <a:lnTo>
                    <a:pt x="0" y="65024"/>
                  </a:lnTo>
                  <a:lnTo>
                    <a:pt x="0" y="422656"/>
                  </a:lnTo>
                  <a:lnTo>
                    <a:pt x="5105" y="447978"/>
                  </a:lnTo>
                  <a:lnTo>
                    <a:pt x="19034" y="468645"/>
                  </a:lnTo>
                  <a:lnTo>
                    <a:pt x="39701" y="482574"/>
                  </a:lnTo>
                  <a:lnTo>
                    <a:pt x="65024" y="487680"/>
                  </a:lnTo>
                  <a:lnTo>
                    <a:pt x="422656" y="487680"/>
                  </a:lnTo>
                  <a:lnTo>
                    <a:pt x="447978" y="482574"/>
                  </a:lnTo>
                  <a:lnTo>
                    <a:pt x="468645" y="468645"/>
                  </a:lnTo>
                  <a:lnTo>
                    <a:pt x="482574" y="447978"/>
                  </a:lnTo>
                  <a:lnTo>
                    <a:pt x="487680" y="422656"/>
                  </a:lnTo>
                  <a:lnTo>
                    <a:pt x="487680" y="65024"/>
                  </a:lnTo>
                  <a:lnTo>
                    <a:pt x="482574" y="39701"/>
                  </a:lnTo>
                  <a:lnTo>
                    <a:pt x="468645" y="19034"/>
                  </a:lnTo>
                  <a:lnTo>
                    <a:pt x="447978" y="5105"/>
                  </a:lnTo>
                  <a:lnTo>
                    <a:pt x="422656" y="0"/>
                  </a:lnTo>
                  <a:close/>
                </a:path>
              </a:pathLst>
            </a:custGeom>
            <a:solidFill>
              <a:srgbClr val="F6E9D4"/>
            </a:solidFill>
          </p:spPr>
          <p:txBody>
            <a:bodyPr wrap="square" lIns="0" tIns="0" rIns="0" bIns="0" rtlCol="0"/>
            <a:lstStyle/>
            <a:p>
              <a:endParaRPr/>
            </a:p>
          </p:txBody>
        </p:sp>
      </p:grpSp>
      <p:sp>
        <p:nvSpPr>
          <p:cNvPr id="7" name="object 7"/>
          <p:cNvSpPr txBox="1"/>
          <p:nvPr/>
        </p:nvSpPr>
        <p:spPr>
          <a:xfrm>
            <a:off x="4737608" y="4469714"/>
            <a:ext cx="19367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12E"/>
                </a:solidFill>
                <a:latin typeface="Sitka Display"/>
                <a:cs typeface="Sitka Display"/>
              </a:rPr>
              <a:t>1</a:t>
            </a:r>
            <a:endParaRPr sz="3600">
              <a:latin typeface="Sitka Display"/>
              <a:cs typeface="Sitka Display"/>
            </a:endParaRPr>
          </a:p>
        </p:txBody>
      </p:sp>
      <p:sp>
        <p:nvSpPr>
          <p:cNvPr id="9" name="object 9"/>
          <p:cNvSpPr txBox="1"/>
          <p:nvPr/>
        </p:nvSpPr>
        <p:spPr>
          <a:xfrm>
            <a:off x="1751457" y="2760421"/>
            <a:ext cx="5161280" cy="383054"/>
          </a:xfrm>
          <a:prstGeom prst="rect">
            <a:avLst/>
          </a:prstGeom>
        </p:spPr>
        <p:txBody>
          <a:bodyPr vert="horz" wrap="square" lIns="0" tIns="35560" rIns="0" bIns="0" rtlCol="0">
            <a:spAutoFit/>
          </a:bodyPr>
          <a:lstStyle/>
          <a:p>
            <a:pPr marL="12700" marR="5080" algn="just">
              <a:lnSpc>
                <a:spcPct val="93800"/>
              </a:lnSpc>
              <a:spcBef>
                <a:spcPts val="280"/>
              </a:spcBef>
            </a:pPr>
            <a:endParaRPr sz="2400" dirty="0">
              <a:latin typeface="Sitka Display"/>
              <a:cs typeface="Sitka Display"/>
            </a:endParaRPr>
          </a:p>
        </p:txBody>
      </p:sp>
      <p:grpSp>
        <p:nvGrpSpPr>
          <p:cNvPr id="10" name="object 10"/>
          <p:cNvGrpSpPr/>
          <p:nvPr/>
        </p:nvGrpSpPr>
        <p:grpSpPr>
          <a:xfrm>
            <a:off x="7071359" y="4547615"/>
            <a:ext cx="487680" cy="1005840"/>
            <a:chOff x="7071359" y="4547615"/>
            <a:chExt cx="487680" cy="1005840"/>
          </a:xfrm>
        </p:grpSpPr>
        <p:sp>
          <p:nvSpPr>
            <p:cNvPr id="11" name="object 11"/>
            <p:cNvSpPr/>
            <p:nvPr/>
          </p:nvSpPr>
          <p:spPr>
            <a:xfrm>
              <a:off x="7303007" y="4791455"/>
              <a:ext cx="24765" cy="762000"/>
            </a:xfrm>
            <a:custGeom>
              <a:avLst/>
              <a:gdLst/>
              <a:ahLst/>
              <a:cxnLst/>
              <a:rect l="l" t="t" r="r" b="b"/>
              <a:pathLst>
                <a:path w="24765" h="762000">
                  <a:moveTo>
                    <a:pt x="24383" y="0"/>
                  </a:moveTo>
                  <a:lnTo>
                    <a:pt x="0" y="0"/>
                  </a:lnTo>
                  <a:lnTo>
                    <a:pt x="0" y="762000"/>
                  </a:lnTo>
                  <a:lnTo>
                    <a:pt x="24383" y="762000"/>
                  </a:lnTo>
                  <a:lnTo>
                    <a:pt x="24383" y="0"/>
                  </a:lnTo>
                  <a:close/>
                </a:path>
              </a:pathLst>
            </a:custGeom>
            <a:solidFill>
              <a:srgbClr val="38512E"/>
            </a:solidFill>
          </p:spPr>
          <p:txBody>
            <a:bodyPr wrap="square" lIns="0" tIns="0" rIns="0" bIns="0" rtlCol="0"/>
            <a:lstStyle/>
            <a:p>
              <a:endParaRPr/>
            </a:p>
          </p:txBody>
        </p:sp>
        <p:sp>
          <p:nvSpPr>
            <p:cNvPr id="12" name="object 12"/>
            <p:cNvSpPr/>
            <p:nvPr/>
          </p:nvSpPr>
          <p:spPr>
            <a:xfrm>
              <a:off x="7071359" y="4547615"/>
              <a:ext cx="487680" cy="487680"/>
            </a:xfrm>
            <a:custGeom>
              <a:avLst/>
              <a:gdLst/>
              <a:ahLst/>
              <a:cxnLst/>
              <a:rect l="l" t="t" r="r" b="b"/>
              <a:pathLst>
                <a:path w="487679" h="487679">
                  <a:moveTo>
                    <a:pt x="422656" y="0"/>
                  </a:moveTo>
                  <a:lnTo>
                    <a:pt x="65024" y="0"/>
                  </a:lnTo>
                  <a:lnTo>
                    <a:pt x="39701" y="5105"/>
                  </a:lnTo>
                  <a:lnTo>
                    <a:pt x="19034" y="19034"/>
                  </a:lnTo>
                  <a:lnTo>
                    <a:pt x="5105" y="39701"/>
                  </a:lnTo>
                  <a:lnTo>
                    <a:pt x="0" y="65024"/>
                  </a:lnTo>
                  <a:lnTo>
                    <a:pt x="0" y="422656"/>
                  </a:lnTo>
                  <a:lnTo>
                    <a:pt x="5105" y="447978"/>
                  </a:lnTo>
                  <a:lnTo>
                    <a:pt x="19034" y="468645"/>
                  </a:lnTo>
                  <a:lnTo>
                    <a:pt x="39701" y="482574"/>
                  </a:lnTo>
                  <a:lnTo>
                    <a:pt x="65024" y="487680"/>
                  </a:lnTo>
                  <a:lnTo>
                    <a:pt x="422656" y="487680"/>
                  </a:lnTo>
                  <a:lnTo>
                    <a:pt x="447978" y="482574"/>
                  </a:lnTo>
                  <a:lnTo>
                    <a:pt x="468645" y="468645"/>
                  </a:lnTo>
                  <a:lnTo>
                    <a:pt x="482574" y="447978"/>
                  </a:lnTo>
                  <a:lnTo>
                    <a:pt x="487680" y="422656"/>
                  </a:lnTo>
                  <a:lnTo>
                    <a:pt x="487680" y="65024"/>
                  </a:lnTo>
                  <a:lnTo>
                    <a:pt x="482574" y="39701"/>
                  </a:lnTo>
                  <a:lnTo>
                    <a:pt x="468645" y="19034"/>
                  </a:lnTo>
                  <a:lnTo>
                    <a:pt x="447978" y="5105"/>
                  </a:lnTo>
                  <a:lnTo>
                    <a:pt x="422656" y="0"/>
                  </a:lnTo>
                  <a:close/>
                </a:path>
              </a:pathLst>
            </a:custGeom>
            <a:solidFill>
              <a:srgbClr val="F6E9D4"/>
            </a:solidFill>
          </p:spPr>
          <p:txBody>
            <a:bodyPr wrap="square" lIns="0" tIns="0" rIns="0" bIns="0" rtlCol="0"/>
            <a:lstStyle/>
            <a:p>
              <a:endParaRPr/>
            </a:p>
          </p:txBody>
        </p:sp>
      </p:grpSp>
      <p:sp>
        <p:nvSpPr>
          <p:cNvPr id="13" name="object 13"/>
          <p:cNvSpPr txBox="1"/>
          <p:nvPr/>
        </p:nvSpPr>
        <p:spPr>
          <a:xfrm>
            <a:off x="7191247" y="4469714"/>
            <a:ext cx="25019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12E"/>
                </a:solidFill>
                <a:latin typeface="Sitka Display"/>
                <a:cs typeface="Sitka Display"/>
              </a:rPr>
              <a:t>2</a:t>
            </a:r>
            <a:endParaRPr sz="3600" dirty="0">
              <a:latin typeface="Sitka Display"/>
              <a:cs typeface="Sitka Display"/>
            </a:endParaRPr>
          </a:p>
        </p:txBody>
      </p:sp>
      <p:sp>
        <p:nvSpPr>
          <p:cNvPr id="14" name="object 14"/>
          <p:cNvSpPr txBox="1"/>
          <p:nvPr/>
        </p:nvSpPr>
        <p:spPr>
          <a:xfrm>
            <a:off x="5237226" y="5523658"/>
            <a:ext cx="4161154" cy="2211503"/>
          </a:xfrm>
          <a:prstGeom prst="rect">
            <a:avLst/>
          </a:prstGeom>
          <a:solidFill>
            <a:srgbClr val="FDF5E7"/>
          </a:solidFill>
        </p:spPr>
        <p:txBody>
          <a:bodyPr vert="horz" wrap="square" lIns="0" tIns="142875" rIns="0" bIns="0" rtlCol="0">
            <a:spAutoFit/>
          </a:bodyPr>
          <a:lstStyle/>
          <a:p>
            <a:pPr algn="ctr">
              <a:lnSpc>
                <a:spcPct val="100000"/>
              </a:lnSpc>
              <a:spcBef>
                <a:spcPts val="1125"/>
              </a:spcBef>
            </a:pPr>
            <a:r>
              <a:rPr sz="3200" dirty="0">
                <a:solidFill>
                  <a:srgbClr val="FF0000"/>
                </a:solidFill>
                <a:latin typeface="Sitka Display"/>
                <a:cs typeface="Sitka Display"/>
              </a:rPr>
              <a:t>Material</a:t>
            </a:r>
            <a:r>
              <a:rPr sz="3200" spc="-15" dirty="0">
                <a:solidFill>
                  <a:srgbClr val="FF0000"/>
                </a:solidFill>
                <a:latin typeface="Sitka Display"/>
                <a:cs typeface="Sitka Display"/>
              </a:rPr>
              <a:t> </a:t>
            </a:r>
            <a:r>
              <a:rPr sz="3200" spc="-10" dirty="0">
                <a:solidFill>
                  <a:srgbClr val="FF0000"/>
                </a:solidFill>
                <a:latin typeface="Sitka Display"/>
                <a:cs typeface="Sitka Display"/>
              </a:rPr>
              <a:t>Standards</a:t>
            </a:r>
            <a:endParaRPr sz="3200" dirty="0">
              <a:latin typeface="Sitka Display"/>
              <a:cs typeface="Sitka Display"/>
            </a:endParaRPr>
          </a:p>
          <a:p>
            <a:pPr marL="12700" marR="5080" algn="just">
              <a:lnSpc>
                <a:spcPct val="93800"/>
              </a:lnSpc>
              <a:spcBef>
                <a:spcPts val="960"/>
              </a:spcBef>
            </a:pPr>
            <a:r>
              <a:rPr sz="2000" spc="-5" dirty="0">
                <a:solidFill>
                  <a:srgbClr val="39362F"/>
                </a:solidFill>
                <a:latin typeface="Malgun Gothic" panose="020B0503020000020004" pitchFamily="34" charset="-127"/>
                <a:ea typeface="Malgun Gothic" panose="020B0503020000020004" pitchFamily="34" charset="-127"/>
                <a:cs typeface="Sitka Display"/>
              </a:rPr>
              <a:t>The</a:t>
            </a:r>
            <a:r>
              <a:rPr sz="2000" dirty="0">
                <a:solidFill>
                  <a:srgbClr val="39362F"/>
                </a:solidFill>
                <a:latin typeface="Malgun Gothic" panose="020B0503020000020004" pitchFamily="34" charset="-127"/>
                <a:ea typeface="Malgun Gothic" panose="020B0503020000020004" pitchFamily="34" charset="-127"/>
                <a:cs typeface="Sitka Display"/>
              </a:rPr>
              <a:t> </a:t>
            </a:r>
            <a:r>
              <a:rPr sz="2000" b="1" dirty="0">
                <a:solidFill>
                  <a:srgbClr val="39362F"/>
                </a:solidFill>
                <a:latin typeface="Malgun Gothic" panose="020B0503020000020004" pitchFamily="34" charset="-127"/>
                <a:ea typeface="Malgun Gothic" panose="020B0503020000020004" pitchFamily="34" charset="-127"/>
                <a:cs typeface="Arial"/>
              </a:rPr>
              <a:t>IS</a:t>
            </a:r>
            <a:r>
              <a:rPr sz="2000" b="1" spc="5" dirty="0">
                <a:solidFill>
                  <a:srgbClr val="39362F"/>
                </a:solidFill>
                <a:latin typeface="Malgun Gothic" panose="020B0503020000020004" pitchFamily="34" charset="-127"/>
                <a:ea typeface="Malgun Gothic" panose="020B0503020000020004" pitchFamily="34" charset="-127"/>
                <a:cs typeface="Arial"/>
              </a:rPr>
              <a:t> </a:t>
            </a:r>
            <a:r>
              <a:rPr sz="2000" b="1" spc="-5" dirty="0">
                <a:solidFill>
                  <a:srgbClr val="39362F"/>
                </a:solidFill>
                <a:latin typeface="Malgun Gothic" panose="020B0503020000020004" pitchFamily="34" charset="-127"/>
                <a:ea typeface="Malgun Gothic" panose="020B0503020000020004" pitchFamily="34" charset="-127"/>
                <a:cs typeface="Arial"/>
              </a:rPr>
              <a:t>4454</a:t>
            </a:r>
            <a:r>
              <a:rPr sz="2000" b="1" dirty="0">
                <a:solidFill>
                  <a:srgbClr val="39362F"/>
                </a:solidFill>
                <a:latin typeface="Malgun Gothic" panose="020B0503020000020004" pitchFamily="34" charset="-127"/>
                <a:ea typeface="Malgun Gothic" panose="020B0503020000020004" pitchFamily="34" charset="-127"/>
                <a:cs typeface="Arial"/>
              </a:rPr>
              <a:t> </a:t>
            </a:r>
            <a:r>
              <a:rPr sz="2000" spc="-5" dirty="0">
                <a:solidFill>
                  <a:srgbClr val="39362F"/>
                </a:solidFill>
                <a:latin typeface="Malgun Gothic" panose="020B0503020000020004" pitchFamily="34" charset="-127"/>
                <a:ea typeface="Malgun Gothic" panose="020B0503020000020004" pitchFamily="34" charset="-127"/>
                <a:cs typeface="Sitka Display"/>
              </a:rPr>
              <a:t>series</a:t>
            </a:r>
            <a:r>
              <a:rPr sz="2000" dirty="0">
                <a:solidFill>
                  <a:srgbClr val="39362F"/>
                </a:solidFill>
                <a:latin typeface="Malgun Gothic" panose="020B0503020000020004" pitchFamily="34" charset="-127"/>
                <a:ea typeface="Malgun Gothic" panose="020B0503020000020004" pitchFamily="34" charset="-127"/>
                <a:cs typeface="Sitka Display"/>
              </a:rPr>
              <a:t> covers</a:t>
            </a:r>
            <a:r>
              <a:rPr sz="2000" spc="5" dirty="0">
                <a:solidFill>
                  <a:srgbClr val="39362F"/>
                </a:solidFill>
                <a:latin typeface="Malgun Gothic" panose="020B0503020000020004" pitchFamily="34" charset="-127"/>
                <a:ea typeface="Malgun Gothic" panose="020B0503020000020004" pitchFamily="34" charset="-127"/>
                <a:cs typeface="Sitka Display"/>
              </a:rPr>
              <a:t> </a:t>
            </a:r>
            <a:r>
              <a:rPr sz="2000" dirty="0">
                <a:solidFill>
                  <a:srgbClr val="39362F"/>
                </a:solidFill>
                <a:latin typeface="Malgun Gothic" panose="020B0503020000020004" pitchFamily="34" charset="-127"/>
                <a:ea typeface="Malgun Gothic" panose="020B0503020000020004" pitchFamily="34" charset="-127"/>
                <a:cs typeface="Sitka Display"/>
              </a:rPr>
              <a:t>the </a:t>
            </a:r>
            <a:r>
              <a:rPr sz="2000" spc="5"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specifications </a:t>
            </a:r>
            <a:r>
              <a:rPr sz="2000" spc="5" dirty="0">
                <a:solidFill>
                  <a:srgbClr val="39362F"/>
                </a:solidFill>
                <a:latin typeface="Malgun Gothic" panose="020B0503020000020004" pitchFamily="34" charset="-127"/>
                <a:ea typeface="Malgun Gothic" panose="020B0503020000020004" pitchFamily="34" charset="-127"/>
                <a:cs typeface="Sitka Display"/>
              </a:rPr>
              <a:t>of </a:t>
            </a:r>
            <a:r>
              <a:rPr sz="2000" spc="-5" dirty="0">
                <a:solidFill>
                  <a:srgbClr val="39362F"/>
                </a:solidFill>
                <a:latin typeface="Malgun Gothic" panose="020B0503020000020004" pitchFamily="34" charset="-127"/>
                <a:ea typeface="Malgun Gothic" panose="020B0503020000020004" pitchFamily="34" charset="-127"/>
                <a:cs typeface="Sitka Display"/>
              </a:rPr>
              <a:t>materials used </a:t>
            </a:r>
            <a:r>
              <a:rPr sz="2000" spc="-10" dirty="0">
                <a:solidFill>
                  <a:srgbClr val="39362F"/>
                </a:solidFill>
                <a:latin typeface="Malgun Gothic" panose="020B0503020000020004" pitchFamily="34" charset="-127"/>
                <a:ea typeface="Malgun Gothic" panose="020B0503020000020004" pitchFamily="34" charset="-127"/>
                <a:cs typeface="Sitka Display"/>
              </a:rPr>
              <a:t>in </a:t>
            </a:r>
            <a:r>
              <a:rPr sz="2000" spc="-5" dirty="0">
                <a:solidFill>
                  <a:srgbClr val="39362F"/>
                </a:solidFill>
                <a:latin typeface="Malgun Gothic" panose="020B0503020000020004" pitchFamily="34" charset="-127"/>
                <a:ea typeface="Malgun Gothic" panose="020B0503020000020004" pitchFamily="34" charset="-127"/>
                <a:cs typeface="Sitka Display"/>
              </a:rPr>
              <a:t> </a:t>
            </a:r>
            <a:r>
              <a:rPr sz="2000" dirty="0">
                <a:solidFill>
                  <a:srgbClr val="39362F"/>
                </a:solidFill>
                <a:latin typeface="Malgun Gothic" panose="020B0503020000020004" pitchFamily="34" charset="-127"/>
                <a:ea typeface="Malgun Gothic" panose="020B0503020000020004" pitchFamily="34" charset="-127"/>
                <a:cs typeface="Sitka Display"/>
              </a:rPr>
              <a:t>the</a:t>
            </a:r>
            <a:r>
              <a:rPr sz="2000" spc="5" dirty="0">
                <a:solidFill>
                  <a:srgbClr val="39362F"/>
                </a:solidFill>
                <a:latin typeface="Malgun Gothic" panose="020B0503020000020004" pitchFamily="34" charset="-127"/>
                <a:ea typeface="Malgun Gothic" panose="020B0503020000020004" pitchFamily="34" charset="-127"/>
                <a:cs typeface="Sitka Display"/>
              </a:rPr>
              <a:t> </a:t>
            </a:r>
            <a:r>
              <a:rPr sz="2000" spc="-5" dirty="0" smtClean="0">
                <a:solidFill>
                  <a:srgbClr val="39362F"/>
                </a:solidFill>
                <a:latin typeface="Malgun Gothic" panose="020B0503020000020004" pitchFamily="34" charset="-127"/>
                <a:ea typeface="Malgun Gothic" panose="020B0503020000020004" pitchFamily="34" charset="-127"/>
                <a:cs typeface="Sitka Display"/>
              </a:rPr>
              <a:t>manufacture</a:t>
            </a:r>
            <a:r>
              <a:rPr sz="2000" dirty="0" smtClean="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of</a:t>
            </a:r>
            <a:r>
              <a:rPr sz="2000" spc="10"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mechanical </a:t>
            </a:r>
            <a:r>
              <a:rPr sz="2000"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springs,</a:t>
            </a:r>
            <a:r>
              <a:rPr sz="2000"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ensuring</a:t>
            </a:r>
            <a:r>
              <a:rPr sz="2000" dirty="0">
                <a:solidFill>
                  <a:srgbClr val="39362F"/>
                </a:solidFill>
                <a:latin typeface="Malgun Gothic" panose="020B0503020000020004" pitchFamily="34" charset="-127"/>
                <a:ea typeface="Malgun Gothic" panose="020B0503020000020004" pitchFamily="34" charset="-127"/>
                <a:cs typeface="Sitka Display"/>
              </a:rPr>
              <a:t> consistent </a:t>
            </a:r>
            <a:r>
              <a:rPr sz="2000" spc="-555"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quality</a:t>
            </a:r>
            <a:r>
              <a:rPr sz="2000" dirty="0">
                <a:solidFill>
                  <a:srgbClr val="39362F"/>
                </a:solidFill>
                <a:latin typeface="Malgun Gothic" panose="020B0503020000020004" pitchFamily="34" charset="-127"/>
                <a:ea typeface="Malgun Gothic" panose="020B0503020000020004" pitchFamily="34" charset="-127"/>
                <a:cs typeface="Sitka Display"/>
              </a:rPr>
              <a:t> and</a:t>
            </a:r>
            <a:r>
              <a:rPr sz="2000" spc="5" dirty="0">
                <a:solidFill>
                  <a:srgbClr val="39362F"/>
                </a:solidFill>
                <a:latin typeface="Malgun Gothic" panose="020B0503020000020004" pitchFamily="34" charset="-127"/>
                <a:ea typeface="Malgun Gothic" panose="020B0503020000020004" pitchFamily="34" charset="-127"/>
                <a:cs typeface="Sitka Display"/>
              </a:rPr>
              <a:t> </a:t>
            </a:r>
            <a:r>
              <a:rPr sz="2000" spc="-5" dirty="0">
                <a:solidFill>
                  <a:srgbClr val="39362F"/>
                </a:solidFill>
                <a:latin typeface="Malgun Gothic" panose="020B0503020000020004" pitchFamily="34" charset="-127"/>
                <a:ea typeface="Malgun Gothic" panose="020B0503020000020004" pitchFamily="34" charset="-127"/>
                <a:cs typeface="Sitka Display"/>
              </a:rPr>
              <a:t>durability.</a:t>
            </a:r>
            <a:endParaRPr sz="2000" dirty="0">
              <a:latin typeface="Malgun Gothic" panose="020B0503020000020004" pitchFamily="34" charset="-127"/>
              <a:ea typeface="Malgun Gothic" panose="020B0503020000020004" pitchFamily="34" charset="-127"/>
              <a:cs typeface="Sitka Display"/>
            </a:endParaRPr>
          </a:p>
        </p:txBody>
      </p:sp>
      <p:grpSp>
        <p:nvGrpSpPr>
          <p:cNvPr id="15" name="object 15"/>
          <p:cNvGrpSpPr/>
          <p:nvPr/>
        </p:nvGrpSpPr>
        <p:grpSpPr>
          <a:xfrm>
            <a:off x="9555480" y="4029455"/>
            <a:ext cx="487680" cy="1005840"/>
            <a:chOff x="9555480" y="4029455"/>
            <a:chExt cx="487680" cy="1005840"/>
          </a:xfrm>
        </p:grpSpPr>
        <p:sp>
          <p:nvSpPr>
            <p:cNvPr id="16" name="object 16"/>
            <p:cNvSpPr/>
            <p:nvPr/>
          </p:nvSpPr>
          <p:spPr>
            <a:xfrm>
              <a:off x="9784080" y="4029455"/>
              <a:ext cx="27940" cy="762000"/>
            </a:xfrm>
            <a:custGeom>
              <a:avLst/>
              <a:gdLst/>
              <a:ahLst/>
              <a:cxnLst/>
              <a:rect l="l" t="t" r="r" b="b"/>
              <a:pathLst>
                <a:path w="27940" h="762000">
                  <a:moveTo>
                    <a:pt x="27431" y="0"/>
                  </a:moveTo>
                  <a:lnTo>
                    <a:pt x="0" y="0"/>
                  </a:lnTo>
                  <a:lnTo>
                    <a:pt x="0" y="762000"/>
                  </a:lnTo>
                  <a:lnTo>
                    <a:pt x="27431" y="762000"/>
                  </a:lnTo>
                  <a:lnTo>
                    <a:pt x="27431" y="0"/>
                  </a:lnTo>
                  <a:close/>
                </a:path>
              </a:pathLst>
            </a:custGeom>
            <a:solidFill>
              <a:srgbClr val="38512E"/>
            </a:solidFill>
          </p:spPr>
          <p:txBody>
            <a:bodyPr wrap="square" lIns="0" tIns="0" rIns="0" bIns="0" rtlCol="0"/>
            <a:lstStyle/>
            <a:p>
              <a:endParaRPr/>
            </a:p>
          </p:txBody>
        </p:sp>
        <p:sp>
          <p:nvSpPr>
            <p:cNvPr id="17" name="object 17"/>
            <p:cNvSpPr/>
            <p:nvPr/>
          </p:nvSpPr>
          <p:spPr>
            <a:xfrm>
              <a:off x="9555480" y="4547615"/>
              <a:ext cx="487680" cy="487680"/>
            </a:xfrm>
            <a:custGeom>
              <a:avLst/>
              <a:gdLst/>
              <a:ahLst/>
              <a:cxnLst/>
              <a:rect l="l" t="t" r="r" b="b"/>
              <a:pathLst>
                <a:path w="487679" h="487679">
                  <a:moveTo>
                    <a:pt x="422655" y="0"/>
                  </a:moveTo>
                  <a:lnTo>
                    <a:pt x="65024" y="0"/>
                  </a:lnTo>
                  <a:lnTo>
                    <a:pt x="39701" y="5105"/>
                  </a:lnTo>
                  <a:lnTo>
                    <a:pt x="19034" y="19034"/>
                  </a:lnTo>
                  <a:lnTo>
                    <a:pt x="5105" y="39701"/>
                  </a:lnTo>
                  <a:lnTo>
                    <a:pt x="0" y="65024"/>
                  </a:lnTo>
                  <a:lnTo>
                    <a:pt x="0" y="422656"/>
                  </a:lnTo>
                  <a:lnTo>
                    <a:pt x="5105" y="447978"/>
                  </a:lnTo>
                  <a:lnTo>
                    <a:pt x="19034" y="468645"/>
                  </a:lnTo>
                  <a:lnTo>
                    <a:pt x="39701" y="482574"/>
                  </a:lnTo>
                  <a:lnTo>
                    <a:pt x="65024" y="487680"/>
                  </a:lnTo>
                  <a:lnTo>
                    <a:pt x="422655" y="487680"/>
                  </a:lnTo>
                  <a:lnTo>
                    <a:pt x="447978" y="482574"/>
                  </a:lnTo>
                  <a:lnTo>
                    <a:pt x="468645" y="468645"/>
                  </a:lnTo>
                  <a:lnTo>
                    <a:pt x="482574" y="447978"/>
                  </a:lnTo>
                  <a:lnTo>
                    <a:pt x="487679" y="422656"/>
                  </a:lnTo>
                  <a:lnTo>
                    <a:pt x="487679" y="65024"/>
                  </a:lnTo>
                  <a:lnTo>
                    <a:pt x="482574" y="39701"/>
                  </a:lnTo>
                  <a:lnTo>
                    <a:pt x="468645" y="19034"/>
                  </a:lnTo>
                  <a:lnTo>
                    <a:pt x="447978" y="5105"/>
                  </a:lnTo>
                  <a:lnTo>
                    <a:pt x="422655" y="0"/>
                  </a:lnTo>
                  <a:close/>
                </a:path>
              </a:pathLst>
            </a:custGeom>
            <a:solidFill>
              <a:srgbClr val="F6E9D4"/>
            </a:solidFill>
          </p:spPr>
          <p:txBody>
            <a:bodyPr wrap="square" lIns="0" tIns="0" rIns="0" bIns="0" rtlCol="0"/>
            <a:lstStyle/>
            <a:p>
              <a:endParaRPr/>
            </a:p>
          </p:txBody>
        </p:sp>
      </p:grpSp>
      <p:sp>
        <p:nvSpPr>
          <p:cNvPr id="18" name="object 18"/>
          <p:cNvSpPr txBox="1"/>
          <p:nvPr/>
        </p:nvSpPr>
        <p:spPr>
          <a:xfrm>
            <a:off x="9678669" y="4469714"/>
            <a:ext cx="24765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12E"/>
                </a:solidFill>
                <a:latin typeface="Sitka Display"/>
                <a:cs typeface="Sitka Display"/>
              </a:rPr>
              <a:t>3</a:t>
            </a:r>
            <a:endParaRPr sz="3600">
              <a:latin typeface="Sitka Display"/>
              <a:cs typeface="Sitka Display"/>
            </a:endParaRPr>
          </a:p>
        </p:txBody>
      </p:sp>
      <p:sp>
        <p:nvSpPr>
          <p:cNvPr id="19" name="object 19"/>
          <p:cNvSpPr txBox="1"/>
          <p:nvPr/>
        </p:nvSpPr>
        <p:spPr>
          <a:xfrm>
            <a:off x="990601" y="1357042"/>
            <a:ext cx="4069713" cy="3732432"/>
          </a:xfrm>
          <a:prstGeom prst="rect">
            <a:avLst/>
          </a:prstGeom>
          <a:solidFill>
            <a:srgbClr val="FDF5E7"/>
          </a:solidFill>
        </p:spPr>
        <p:txBody>
          <a:bodyPr vert="horz" wrap="square" lIns="0" tIns="142875" rIns="0" bIns="0" rtlCol="0">
            <a:spAutoFit/>
          </a:bodyPr>
          <a:lstStyle/>
          <a:p>
            <a:pPr marR="152400" algn="ctr">
              <a:lnSpc>
                <a:spcPct val="100000"/>
              </a:lnSpc>
              <a:spcBef>
                <a:spcPts val="1125"/>
              </a:spcBef>
              <a:tabLst>
                <a:tab pos="5129530" algn="l"/>
              </a:tabLst>
            </a:pPr>
            <a:r>
              <a:rPr sz="3200" spc="-10" dirty="0">
                <a:solidFill>
                  <a:srgbClr val="FF0000"/>
                </a:solidFill>
                <a:latin typeface="Sitka Display"/>
                <a:cs typeface="Sitka Display"/>
              </a:rPr>
              <a:t>Design</a:t>
            </a:r>
            <a:r>
              <a:rPr sz="3200" spc="55" dirty="0">
                <a:solidFill>
                  <a:srgbClr val="FF0000"/>
                </a:solidFill>
                <a:latin typeface="Sitka Display"/>
                <a:cs typeface="Sitka Display"/>
              </a:rPr>
              <a:t> </a:t>
            </a:r>
            <a:r>
              <a:rPr sz="3200" spc="-5" dirty="0" smtClean="0">
                <a:solidFill>
                  <a:srgbClr val="FF0000"/>
                </a:solidFill>
                <a:latin typeface="Sitka Display"/>
                <a:cs typeface="Sitka Display"/>
              </a:rPr>
              <a:t>Specifications</a:t>
            </a:r>
            <a:endParaRPr lang="en-IN" sz="3200" spc="-5" dirty="0" smtClean="0">
              <a:solidFill>
                <a:srgbClr val="FF0000"/>
              </a:solidFill>
              <a:latin typeface="Sitka Display"/>
              <a:cs typeface="Sitka Display"/>
            </a:endParaRPr>
          </a:p>
          <a:p>
            <a:pPr marR="152400" algn="just">
              <a:lnSpc>
                <a:spcPct val="100000"/>
              </a:lnSpc>
              <a:spcBef>
                <a:spcPts val="1125"/>
              </a:spcBef>
              <a:tabLst>
                <a:tab pos="5129530" algn="l"/>
              </a:tabLst>
            </a:pPr>
            <a:r>
              <a:rPr lang="en-IN" sz="2000" spc="-5" dirty="0" smtClean="0">
                <a:latin typeface="Malgun Gothic" panose="020B0503020000020004" pitchFamily="34" charset="-127"/>
                <a:ea typeface="Malgun Gothic" panose="020B0503020000020004" pitchFamily="34" charset="-127"/>
                <a:cs typeface="Mongolian Baiti" panose="03000500000000000000" pitchFamily="66" charset="0"/>
              </a:rPr>
              <a:t>IS 1135:2018 specifies the requirements for leaf spring assemblies used in automotive suspension systems, including terminology, design parameters, material properties, and performance criteria.</a:t>
            </a:r>
            <a:r>
              <a:rPr sz="3200" spc="-5" dirty="0" smtClean="0">
                <a:solidFill>
                  <a:srgbClr val="FF0000"/>
                </a:solidFill>
                <a:latin typeface="Sitka Display"/>
                <a:cs typeface="Sitka Display"/>
              </a:rPr>
              <a:t>	</a:t>
            </a:r>
            <a:endParaRPr sz="2400" dirty="0">
              <a:latin typeface="Sitka Display"/>
              <a:cs typeface="Sitka Display"/>
            </a:endParaRPr>
          </a:p>
        </p:txBody>
      </p:sp>
      <p:grpSp>
        <p:nvGrpSpPr>
          <p:cNvPr id="23" name="object 23"/>
          <p:cNvGrpSpPr/>
          <p:nvPr/>
        </p:nvGrpSpPr>
        <p:grpSpPr>
          <a:xfrm>
            <a:off x="819911" y="5526023"/>
            <a:ext cx="13470890" cy="2703830"/>
            <a:chOff x="819911" y="5526023"/>
            <a:chExt cx="13470890" cy="2703830"/>
          </a:xfrm>
        </p:grpSpPr>
        <p:pic>
          <p:nvPicPr>
            <p:cNvPr id="24" name="object 24"/>
            <p:cNvPicPr/>
            <p:nvPr/>
          </p:nvPicPr>
          <p:blipFill>
            <a:blip r:embed="rId2" cstate="print"/>
            <a:stretch>
              <a:fillRect/>
            </a:stretch>
          </p:blipFill>
          <p:spPr>
            <a:xfrm>
              <a:off x="10024871" y="7997952"/>
              <a:ext cx="4265422" cy="231645"/>
            </a:xfrm>
            <a:prstGeom prst="rect">
              <a:avLst/>
            </a:prstGeom>
          </p:spPr>
        </p:pic>
        <p:pic>
          <p:nvPicPr>
            <p:cNvPr id="25" name="object 25"/>
            <p:cNvPicPr/>
            <p:nvPr/>
          </p:nvPicPr>
          <p:blipFill>
            <a:blip r:embed="rId3" cstate="print"/>
            <a:stretch>
              <a:fillRect/>
            </a:stretch>
          </p:blipFill>
          <p:spPr>
            <a:xfrm>
              <a:off x="10043159" y="5526023"/>
              <a:ext cx="4233672" cy="2484120"/>
            </a:xfrm>
            <a:prstGeom prst="rect">
              <a:avLst/>
            </a:prstGeom>
          </p:spPr>
        </p:pic>
        <p:pic>
          <p:nvPicPr>
            <p:cNvPr id="26" name="object 26"/>
            <p:cNvPicPr/>
            <p:nvPr/>
          </p:nvPicPr>
          <p:blipFill>
            <a:blip r:embed="rId4" cstate="print"/>
            <a:stretch>
              <a:fillRect/>
            </a:stretch>
          </p:blipFill>
          <p:spPr>
            <a:xfrm>
              <a:off x="819911" y="7805930"/>
              <a:ext cx="3780790" cy="423666"/>
            </a:xfrm>
            <a:prstGeom prst="rect">
              <a:avLst/>
            </a:prstGeom>
          </p:spPr>
        </p:pic>
        <p:pic>
          <p:nvPicPr>
            <p:cNvPr id="27" name="object 27"/>
            <p:cNvPicPr/>
            <p:nvPr/>
          </p:nvPicPr>
          <p:blipFill>
            <a:blip r:embed="rId5" cstate="print"/>
            <a:stretch>
              <a:fillRect/>
            </a:stretch>
          </p:blipFill>
          <p:spPr>
            <a:xfrm>
              <a:off x="838199" y="5852159"/>
              <a:ext cx="3749040" cy="1965959"/>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78739" y="443306"/>
            <a:ext cx="9563735" cy="1456055"/>
          </a:xfrm>
          <a:prstGeom prst="rect">
            <a:avLst/>
          </a:prstGeom>
        </p:spPr>
        <p:txBody>
          <a:bodyPr vert="horz" wrap="square" lIns="0" tIns="58419" rIns="0" bIns="0" rtlCol="0">
            <a:spAutoFit/>
          </a:bodyPr>
          <a:lstStyle/>
          <a:p>
            <a:pPr marL="12700" marR="5080">
              <a:lnSpc>
                <a:spcPts val="5500"/>
              </a:lnSpc>
              <a:spcBef>
                <a:spcPts val="459"/>
              </a:spcBef>
            </a:pPr>
            <a:r>
              <a:rPr sz="4800" dirty="0"/>
              <a:t>COLD</a:t>
            </a:r>
            <a:r>
              <a:rPr sz="4800" spc="-35" dirty="0"/>
              <a:t> </a:t>
            </a:r>
            <a:r>
              <a:rPr sz="4800" spc="-60" dirty="0"/>
              <a:t>DRAWN</a:t>
            </a:r>
            <a:r>
              <a:rPr sz="4800" spc="10" dirty="0"/>
              <a:t> </a:t>
            </a:r>
            <a:r>
              <a:rPr sz="4800" spc="-10" dirty="0"/>
              <a:t>STEEL</a:t>
            </a:r>
            <a:r>
              <a:rPr sz="4800" spc="-65" dirty="0"/>
              <a:t> </a:t>
            </a:r>
            <a:r>
              <a:rPr sz="4800" dirty="0"/>
              <a:t>WIRE</a:t>
            </a:r>
            <a:r>
              <a:rPr sz="4800" spc="-40" dirty="0"/>
              <a:t> </a:t>
            </a:r>
            <a:r>
              <a:rPr sz="4800" dirty="0"/>
              <a:t>FOR </a:t>
            </a:r>
            <a:r>
              <a:rPr sz="4800" spc="-1315" dirty="0"/>
              <a:t> </a:t>
            </a:r>
            <a:r>
              <a:rPr sz="4800" spc="-5" dirty="0"/>
              <a:t>MECHANICAL</a:t>
            </a:r>
            <a:r>
              <a:rPr sz="4800" spc="-65" dirty="0"/>
              <a:t> </a:t>
            </a:r>
            <a:r>
              <a:rPr sz="4800" spc="-5" dirty="0"/>
              <a:t>SPRINGS</a:t>
            </a:r>
            <a:endParaRPr sz="4800" dirty="0"/>
          </a:p>
        </p:txBody>
      </p:sp>
      <p:sp>
        <p:nvSpPr>
          <p:cNvPr id="4" name="object 4"/>
          <p:cNvSpPr txBox="1"/>
          <p:nvPr/>
        </p:nvSpPr>
        <p:spPr>
          <a:xfrm>
            <a:off x="1681733" y="2089061"/>
            <a:ext cx="6595745" cy="5217795"/>
          </a:xfrm>
          <a:prstGeom prst="rect">
            <a:avLst/>
          </a:prstGeom>
        </p:spPr>
        <p:txBody>
          <a:bodyPr vert="horz" wrap="square" lIns="0" tIns="259079" rIns="0" bIns="0" rtlCol="0">
            <a:spAutoFit/>
          </a:bodyPr>
          <a:lstStyle/>
          <a:p>
            <a:pPr marL="12700" algn="just">
              <a:lnSpc>
                <a:spcPct val="100000"/>
              </a:lnSpc>
              <a:spcBef>
                <a:spcPts val="2039"/>
              </a:spcBef>
            </a:pPr>
            <a:r>
              <a:rPr sz="3600" spc="-5" dirty="0">
                <a:solidFill>
                  <a:srgbClr val="FF0000"/>
                </a:solidFill>
                <a:latin typeface="Sitka Display"/>
                <a:cs typeface="Sitka Display"/>
              </a:rPr>
              <a:t>Material</a:t>
            </a:r>
            <a:r>
              <a:rPr sz="3600" spc="20" dirty="0">
                <a:solidFill>
                  <a:srgbClr val="FF0000"/>
                </a:solidFill>
                <a:latin typeface="Sitka Display"/>
                <a:cs typeface="Sitka Display"/>
              </a:rPr>
              <a:t> </a:t>
            </a:r>
            <a:r>
              <a:rPr sz="3600" spc="-5" dirty="0">
                <a:solidFill>
                  <a:srgbClr val="FF0000"/>
                </a:solidFill>
                <a:latin typeface="Sitka Display"/>
                <a:cs typeface="Sitka Display"/>
              </a:rPr>
              <a:t>Specifications</a:t>
            </a:r>
            <a:endParaRPr sz="3600" dirty="0">
              <a:latin typeface="Sitka Display"/>
              <a:cs typeface="Sitka Display"/>
            </a:endParaRPr>
          </a:p>
          <a:p>
            <a:pPr marL="12700" marR="5080" algn="just">
              <a:lnSpc>
                <a:spcPct val="83100"/>
              </a:lnSpc>
              <a:spcBef>
                <a:spcPts val="2095"/>
              </a:spcBef>
            </a:pPr>
            <a:r>
              <a:rPr sz="2800" b="1" spc="5" dirty="0">
                <a:solidFill>
                  <a:srgbClr val="39362F"/>
                </a:solidFill>
                <a:latin typeface="Arial"/>
                <a:cs typeface="Arial"/>
              </a:rPr>
              <a:t>IS </a:t>
            </a:r>
            <a:r>
              <a:rPr sz="2800" b="1" dirty="0">
                <a:solidFill>
                  <a:srgbClr val="39362F"/>
                </a:solidFill>
                <a:latin typeface="Arial"/>
                <a:cs typeface="Arial"/>
              </a:rPr>
              <a:t>4454 Part </a:t>
            </a:r>
            <a:r>
              <a:rPr sz="2800" b="1" spc="5" dirty="0">
                <a:solidFill>
                  <a:srgbClr val="39362F"/>
                </a:solidFill>
                <a:latin typeface="Arial"/>
                <a:cs typeface="Arial"/>
              </a:rPr>
              <a:t>1 </a:t>
            </a:r>
            <a:r>
              <a:rPr sz="2800" spc="-10" dirty="0">
                <a:solidFill>
                  <a:srgbClr val="39362F"/>
                </a:solidFill>
                <a:latin typeface="Sitka Display"/>
                <a:cs typeface="Sitka Display"/>
              </a:rPr>
              <a:t>covers </a:t>
            </a:r>
            <a:r>
              <a:rPr sz="2800" dirty="0">
                <a:solidFill>
                  <a:srgbClr val="39362F"/>
                </a:solidFill>
                <a:latin typeface="Sitka Display"/>
                <a:cs typeface="Sitka Display"/>
              </a:rPr>
              <a:t>the </a:t>
            </a:r>
            <a:r>
              <a:rPr sz="2800" spc="-5" dirty="0">
                <a:solidFill>
                  <a:srgbClr val="39362F"/>
                </a:solidFill>
                <a:latin typeface="Sitka Display"/>
                <a:cs typeface="Sitka Display"/>
              </a:rPr>
              <a:t>specifications for </a:t>
            </a:r>
            <a:r>
              <a:rPr sz="2800" dirty="0">
                <a:solidFill>
                  <a:srgbClr val="39362F"/>
                </a:solidFill>
                <a:latin typeface="Sitka Display"/>
                <a:cs typeface="Sitka Display"/>
              </a:rPr>
              <a:t> cold </a:t>
            </a:r>
            <a:r>
              <a:rPr sz="2800" spc="-5" dirty="0">
                <a:solidFill>
                  <a:srgbClr val="39362F"/>
                </a:solidFill>
                <a:latin typeface="Sitka Display"/>
                <a:cs typeface="Sitka Display"/>
              </a:rPr>
              <a:t>drawn unalloyed steel </a:t>
            </a:r>
            <a:r>
              <a:rPr sz="2800" dirty="0">
                <a:solidFill>
                  <a:srgbClr val="39362F"/>
                </a:solidFill>
                <a:latin typeface="Sitka Display"/>
                <a:cs typeface="Sitka Display"/>
              </a:rPr>
              <a:t>wire </a:t>
            </a:r>
            <a:r>
              <a:rPr sz="2800" spc="-5" dirty="0">
                <a:solidFill>
                  <a:srgbClr val="39362F"/>
                </a:solidFill>
                <a:latin typeface="Sitka Display"/>
                <a:cs typeface="Sitka Display"/>
              </a:rPr>
              <a:t>used </a:t>
            </a:r>
            <a:r>
              <a:rPr sz="2800" spc="5" dirty="0">
                <a:solidFill>
                  <a:srgbClr val="39362F"/>
                </a:solidFill>
                <a:latin typeface="Sitka Display"/>
                <a:cs typeface="Sitka Display"/>
              </a:rPr>
              <a:t>in the </a:t>
            </a:r>
            <a:r>
              <a:rPr sz="2800" spc="10" dirty="0">
                <a:solidFill>
                  <a:srgbClr val="39362F"/>
                </a:solidFill>
                <a:latin typeface="Sitka Display"/>
                <a:cs typeface="Sitka Display"/>
              </a:rPr>
              <a:t> </a:t>
            </a:r>
            <a:r>
              <a:rPr sz="2800" spc="-5" dirty="0">
                <a:solidFill>
                  <a:srgbClr val="39362F"/>
                </a:solidFill>
                <a:latin typeface="Sitka Display"/>
                <a:cs typeface="Sitka Display"/>
              </a:rPr>
              <a:t>manufacture </a:t>
            </a:r>
            <a:r>
              <a:rPr sz="2800" spc="5" dirty="0">
                <a:solidFill>
                  <a:srgbClr val="39362F"/>
                </a:solidFill>
                <a:latin typeface="Sitka Display"/>
                <a:cs typeface="Sitka Display"/>
              </a:rPr>
              <a:t>of </a:t>
            </a:r>
            <a:r>
              <a:rPr sz="2800" spc="-5" dirty="0">
                <a:solidFill>
                  <a:srgbClr val="39362F"/>
                </a:solidFill>
                <a:latin typeface="Sitka Display"/>
                <a:cs typeface="Sitka Display"/>
              </a:rPr>
              <a:t>mechanical </a:t>
            </a:r>
            <a:r>
              <a:rPr sz="2800" dirty="0">
                <a:solidFill>
                  <a:srgbClr val="39362F"/>
                </a:solidFill>
                <a:latin typeface="Sitka Display"/>
                <a:cs typeface="Sitka Display"/>
              </a:rPr>
              <a:t>springs, </a:t>
            </a:r>
            <a:r>
              <a:rPr sz="2800" spc="-5" dirty="0">
                <a:solidFill>
                  <a:srgbClr val="39362F"/>
                </a:solidFill>
                <a:latin typeface="Sitka Display"/>
                <a:cs typeface="Sitka Display"/>
              </a:rPr>
              <a:t>ensuring </a:t>
            </a:r>
            <a:r>
              <a:rPr sz="2800" dirty="0">
                <a:solidFill>
                  <a:srgbClr val="39362F"/>
                </a:solidFill>
                <a:latin typeface="Sitka Display"/>
                <a:cs typeface="Sitka Display"/>
              </a:rPr>
              <a:t> </a:t>
            </a:r>
            <a:r>
              <a:rPr sz="2800" spc="-5" dirty="0">
                <a:solidFill>
                  <a:srgbClr val="39362F"/>
                </a:solidFill>
                <a:latin typeface="Sitka Display"/>
                <a:cs typeface="Sitka Display"/>
              </a:rPr>
              <a:t>consistent</a:t>
            </a:r>
            <a:r>
              <a:rPr sz="2800" spc="-35" dirty="0">
                <a:solidFill>
                  <a:srgbClr val="39362F"/>
                </a:solidFill>
                <a:latin typeface="Sitka Display"/>
                <a:cs typeface="Sitka Display"/>
              </a:rPr>
              <a:t> </a:t>
            </a:r>
            <a:r>
              <a:rPr sz="2800" spc="-5" dirty="0">
                <a:solidFill>
                  <a:srgbClr val="39362F"/>
                </a:solidFill>
                <a:latin typeface="Sitka Display"/>
                <a:cs typeface="Sitka Display"/>
              </a:rPr>
              <a:t>quality</a:t>
            </a:r>
            <a:r>
              <a:rPr sz="2800" spc="-10" dirty="0">
                <a:solidFill>
                  <a:srgbClr val="39362F"/>
                </a:solidFill>
                <a:latin typeface="Sitka Display"/>
                <a:cs typeface="Sitka Display"/>
              </a:rPr>
              <a:t> </a:t>
            </a:r>
            <a:r>
              <a:rPr sz="2800" spc="-5" dirty="0">
                <a:solidFill>
                  <a:srgbClr val="39362F"/>
                </a:solidFill>
                <a:latin typeface="Sitka Display"/>
                <a:cs typeface="Sitka Display"/>
              </a:rPr>
              <a:t>and</a:t>
            </a:r>
            <a:r>
              <a:rPr sz="2800" spc="5" dirty="0">
                <a:solidFill>
                  <a:srgbClr val="39362F"/>
                </a:solidFill>
                <a:latin typeface="Sitka Display"/>
                <a:cs typeface="Sitka Display"/>
              </a:rPr>
              <a:t> </a:t>
            </a:r>
            <a:r>
              <a:rPr sz="2800" dirty="0">
                <a:solidFill>
                  <a:srgbClr val="39362F"/>
                </a:solidFill>
                <a:latin typeface="Sitka Display"/>
                <a:cs typeface="Sitka Display"/>
              </a:rPr>
              <a:t>performance.</a:t>
            </a:r>
            <a:endParaRPr sz="2800" dirty="0">
              <a:latin typeface="Sitka Display"/>
              <a:cs typeface="Sitka Display"/>
            </a:endParaRPr>
          </a:p>
          <a:p>
            <a:pPr>
              <a:lnSpc>
                <a:spcPct val="100000"/>
              </a:lnSpc>
              <a:spcBef>
                <a:spcPts val="40"/>
              </a:spcBef>
            </a:pPr>
            <a:endParaRPr sz="2250" dirty="0">
              <a:latin typeface="Sitka Display"/>
              <a:cs typeface="Sitka Display"/>
            </a:endParaRPr>
          </a:p>
          <a:p>
            <a:pPr marL="12700" algn="just">
              <a:lnSpc>
                <a:spcPct val="100000"/>
              </a:lnSpc>
            </a:pPr>
            <a:r>
              <a:rPr sz="3600" dirty="0">
                <a:solidFill>
                  <a:srgbClr val="FF0000"/>
                </a:solidFill>
                <a:latin typeface="Sitka Display"/>
                <a:cs typeface="Sitka Display"/>
              </a:rPr>
              <a:t>Mechanical</a:t>
            </a:r>
            <a:r>
              <a:rPr sz="3600" spc="-40" dirty="0">
                <a:solidFill>
                  <a:srgbClr val="FF0000"/>
                </a:solidFill>
                <a:latin typeface="Sitka Display"/>
                <a:cs typeface="Sitka Display"/>
              </a:rPr>
              <a:t> </a:t>
            </a:r>
            <a:r>
              <a:rPr sz="3600" spc="-5" dirty="0">
                <a:solidFill>
                  <a:srgbClr val="FF0000"/>
                </a:solidFill>
                <a:latin typeface="Sitka Display"/>
                <a:cs typeface="Sitka Display"/>
              </a:rPr>
              <a:t>Properties</a:t>
            </a:r>
            <a:endParaRPr sz="3600" dirty="0">
              <a:latin typeface="Sitka Display"/>
              <a:cs typeface="Sitka Display"/>
            </a:endParaRPr>
          </a:p>
          <a:p>
            <a:pPr marL="12700" marR="5715" algn="just">
              <a:lnSpc>
                <a:spcPct val="83400"/>
              </a:lnSpc>
              <a:spcBef>
                <a:spcPts val="2975"/>
              </a:spcBef>
            </a:pPr>
            <a:r>
              <a:rPr sz="2800" dirty="0">
                <a:solidFill>
                  <a:srgbClr val="39362F"/>
                </a:solidFill>
                <a:latin typeface="Sitka Display"/>
                <a:cs typeface="Sitka Display"/>
              </a:rPr>
              <a:t>The</a:t>
            </a:r>
            <a:r>
              <a:rPr sz="2800" spc="5" dirty="0">
                <a:solidFill>
                  <a:srgbClr val="39362F"/>
                </a:solidFill>
                <a:latin typeface="Sitka Display"/>
                <a:cs typeface="Sitka Display"/>
              </a:rPr>
              <a:t> </a:t>
            </a:r>
            <a:r>
              <a:rPr sz="2800" spc="-5" dirty="0">
                <a:solidFill>
                  <a:srgbClr val="39362F"/>
                </a:solidFill>
                <a:latin typeface="Sitka Display"/>
                <a:cs typeface="Sitka Display"/>
              </a:rPr>
              <a:t>standard</a:t>
            </a:r>
            <a:r>
              <a:rPr sz="2800" dirty="0">
                <a:solidFill>
                  <a:srgbClr val="39362F"/>
                </a:solidFill>
                <a:latin typeface="Sitka Display"/>
                <a:cs typeface="Sitka Display"/>
              </a:rPr>
              <a:t> </a:t>
            </a:r>
            <a:r>
              <a:rPr sz="2800" spc="-10" dirty="0">
                <a:solidFill>
                  <a:srgbClr val="39362F"/>
                </a:solidFill>
                <a:latin typeface="Sitka Display"/>
                <a:cs typeface="Sitka Display"/>
              </a:rPr>
              <a:t>provides</a:t>
            </a:r>
            <a:r>
              <a:rPr sz="2800" spc="-5" dirty="0">
                <a:solidFill>
                  <a:srgbClr val="39362F"/>
                </a:solidFill>
                <a:latin typeface="Sitka Display"/>
                <a:cs typeface="Sitka Display"/>
              </a:rPr>
              <a:t> </a:t>
            </a:r>
            <a:r>
              <a:rPr sz="2800" dirty="0">
                <a:solidFill>
                  <a:srgbClr val="39362F"/>
                </a:solidFill>
                <a:latin typeface="Sitka Display"/>
                <a:cs typeface="Sitka Display"/>
              </a:rPr>
              <a:t>guidelines</a:t>
            </a:r>
            <a:r>
              <a:rPr sz="2800" spc="5" dirty="0">
                <a:solidFill>
                  <a:srgbClr val="39362F"/>
                </a:solidFill>
                <a:latin typeface="Sitka Display"/>
                <a:cs typeface="Sitka Display"/>
              </a:rPr>
              <a:t> </a:t>
            </a:r>
            <a:r>
              <a:rPr sz="2800" spc="-5" dirty="0">
                <a:solidFill>
                  <a:srgbClr val="39362F"/>
                </a:solidFill>
                <a:latin typeface="Sitka Display"/>
                <a:cs typeface="Sitka Display"/>
              </a:rPr>
              <a:t>on</a:t>
            </a:r>
            <a:r>
              <a:rPr sz="2800" dirty="0">
                <a:solidFill>
                  <a:srgbClr val="39362F"/>
                </a:solidFill>
                <a:latin typeface="Sitka Display"/>
                <a:cs typeface="Sitka Display"/>
              </a:rPr>
              <a:t> </a:t>
            </a:r>
            <a:r>
              <a:rPr sz="2800" spc="5" dirty="0">
                <a:solidFill>
                  <a:srgbClr val="39362F"/>
                </a:solidFill>
                <a:latin typeface="Sitka Display"/>
                <a:cs typeface="Sitka Display"/>
              </a:rPr>
              <a:t>the </a:t>
            </a:r>
            <a:r>
              <a:rPr sz="2800" spc="10" dirty="0">
                <a:solidFill>
                  <a:srgbClr val="39362F"/>
                </a:solidFill>
                <a:latin typeface="Sitka Display"/>
                <a:cs typeface="Sitka Display"/>
              </a:rPr>
              <a:t> </a:t>
            </a:r>
            <a:r>
              <a:rPr sz="2800" dirty="0">
                <a:solidFill>
                  <a:srgbClr val="39362F"/>
                </a:solidFill>
                <a:latin typeface="Sitka Display"/>
                <a:cs typeface="Sitka Display"/>
              </a:rPr>
              <a:t>mechanical </a:t>
            </a:r>
            <a:r>
              <a:rPr sz="2800" spc="-5" dirty="0">
                <a:solidFill>
                  <a:srgbClr val="39362F"/>
                </a:solidFill>
                <a:latin typeface="Sitka Display"/>
                <a:cs typeface="Sitka Display"/>
              </a:rPr>
              <a:t>properties, tolerances, </a:t>
            </a:r>
            <a:r>
              <a:rPr sz="2800" dirty="0">
                <a:solidFill>
                  <a:srgbClr val="39362F"/>
                </a:solidFill>
                <a:latin typeface="Sitka Display"/>
                <a:cs typeface="Sitka Display"/>
              </a:rPr>
              <a:t>and testing </a:t>
            </a:r>
            <a:r>
              <a:rPr sz="2800" spc="5" dirty="0">
                <a:solidFill>
                  <a:srgbClr val="39362F"/>
                </a:solidFill>
                <a:latin typeface="Sitka Display"/>
                <a:cs typeface="Sitka Display"/>
              </a:rPr>
              <a:t> </a:t>
            </a:r>
            <a:r>
              <a:rPr sz="2800" spc="-5" dirty="0">
                <a:solidFill>
                  <a:srgbClr val="39362F"/>
                </a:solidFill>
                <a:latin typeface="Sitka Display"/>
                <a:cs typeface="Sitka Display"/>
              </a:rPr>
              <a:t>procedures</a:t>
            </a:r>
            <a:r>
              <a:rPr sz="2800" dirty="0">
                <a:solidFill>
                  <a:srgbClr val="39362F"/>
                </a:solidFill>
                <a:latin typeface="Sitka Display"/>
                <a:cs typeface="Sitka Display"/>
              </a:rPr>
              <a:t> </a:t>
            </a:r>
            <a:r>
              <a:rPr sz="2800" spc="-5" dirty="0">
                <a:solidFill>
                  <a:srgbClr val="39362F"/>
                </a:solidFill>
                <a:latin typeface="Sitka Display"/>
                <a:cs typeface="Sitka Display"/>
              </a:rPr>
              <a:t>for</a:t>
            </a:r>
            <a:r>
              <a:rPr sz="2800" dirty="0">
                <a:solidFill>
                  <a:srgbClr val="39362F"/>
                </a:solidFill>
                <a:latin typeface="Sitka Display"/>
                <a:cs typeface="Sitka Display"/>
              </a:rPr>
              <a:t> </a:t>
            </a:r>
            <a:r>
              <a:rPr sz="2800" spc="-5" dirty="0">
                <a:solidFill>
                  <a:srgbClr val="39362F"/>
                </a:solidFill>
                <a:latin typeface="Sitka Display"/>
                <a:cs typeface="Sitka Display"/>
              </a:rPr>
              <a:t>the</a:t>
            </a:r>
            <a:r>
              <a:rPr sz="2800" dirty="0">
                <a:solidFill>
                  <a:srgbClr val="39362F"/>
                </a:solidFill>
                <a:latin typeface="Sitka Display"/>
                <a:cs typeface="Sitka Display"/>
              </a:rPr>
              <a:t> </a:t>
            </a:r>
            <a:r>
              <a:rPr sz="2800" spc="-5" dirty="0">
                <a:solidFill>
                  <a:srgbClr val="39362F"/>
                </a:solidFill>
                <a:latin typeface="Sitka Display"/>
                <a:cs typeface="Sitka Display"/>
              </a:rPr>
              <a:t>steel</a:t>
            </a:r>
            <a:r>
              <a:rPr sz="2800" dirty="0">
                <a:solidFill>
                  <a:srgbClr val="39362F"/>
                </a:solidFill>
                <a:latin typeface="Sitka Display"/>
                <a:cs typeface="Sitka Display"/>
              </a:rPr>
              <a:t> wire</a:t>
            </a:r>
            <a:r>
              <a:rPr sz="2800" spc="5" dirty="0">
                <a:solidFill>
                  <a:srgbClr val="39362F"/>
                </a:solidFill>
                <a:latin typeface="Sitka Display"/>
                <a:cs typeface="Sitka Display"/>
              </a:rPr>
              <a:t> </a:t>
            </a:r>
            <a:r>
              <a:rPr sz="2800" spc="-10" dirty="0">
                <a:solidFill>
                  <a:srgbClr val="39362F"/>
                </a:solidFill>
                <a:latin typeface="Sitka Display"/>
                <a:cs typeface="Sitka Display"/>
              </a:rPr>
              <a:t>to</a:t>
            </a:r>
            <a:r>
              <a:rPr sz="2800" spc="-5" dirty="0">
                <a:solidFill>
                  <a:srgbClr val="39362F"/>
                </a:solidFill>
                <a:latin typeface="Sitka Display"/>
                <a:cs typeface="Sitka Display"/>
              </a:rPr>
              <a:t> </a:t>
            </a:r>
            <a:r>
              <a:rPr sz="2800" dirty="0">
                <a:solidFill>
                  <a:srgbClr val="39362F"/>
                </a:solidFill>
                <a:latin typeface="Sitka Display"/>
                <a:cs typeface="Sitka Display"/>
              </a:rPr>
              <a:t>meet</a:t>
            </a:r>
            <a:r>
              <a:rPr sz="2800" spc="5" dirty="0">
                <a:solidFill>
                  <a:srgbClr val="39362F"/>
                </a:solidFill>
                <a:latin typeface="Sitka Display"/>
                <a:cs typeface="Sitka Display"/>
              </a:rPr>
              <a:t> the </a:t>
            </a:r>
            <a:r>
              <a:rPr sz="2800" spc="10" dirty="0">
                <a:solidFill>
                  <a:srgbClr val="39362F"/>
                </a:solidFill>
                <a:latin typeface="Sitka Display"/>
                <a:cs typeface="Sitka Display"/>
              </a:rPr>
              <a:t> </a:t>
            </a:r>
            <a:r>
              <a:rPr sz="2800" spc="-5" dirty="0">
                <a:solidFill>
                  <a:srgbClr val="39362F"/>
                </a:solidFill>
                <a:latin typeface="Sitka Display"/>
                <a:cs typeface="Sitka Display"/>
              </a:rPr>
              <a:t>requirements</a:t>
            </a:r>
            <a:r>
              <a:rPr sz="2800" spc="-40" dirty="0">
                <a:solidFill>
                  <a:srgbClr val="39362F"/>
                </a:solidFill>
                <a:latin typeface="Sitka Display"/>
                <a:cs typeface="Sitka Display"/>
              </a:rPr>
              <a:t> </a:t>
            </a:r>
            <a:r>
              <a:rPr sz="2800" spc="5" dirty="0">
                <a:solidFill>
                  <a:srgbClr val="39362F"/>
                </a:solidFill>
                <a:latin typeface="Sitka Display"/>
                <a:cs typeface="Sitka Display"/>
              </a:rPr>
              <a:t>of</a:t>
            </a:r>
            <a:r>
              <a:rPr sz="2800" spc="-5" dirty="0">
                <a:solidFill>
                  <a:srgbClr val="39362F"/>
                </a:solidFill>
                <a:latin typeface="Sitka Display"/>
                <a:cs typeface="Sitka Display"/>
              </a:rPr>
              <a:t> </a:t>
            </a:r>
            <a:r>
              <a:rPr sz="2800" dirty="0">
                <a:solidFill>
                  <a:srgbClr val="39362F"/>
                </a:solidFill>
                <a:latin typeface="Sitka Display"/>
                <a:cs typeface="Sitka Display"/>
              </a:rPr>
              <a:t>spring</a:t>
            </a:r>
            <a:r>
              <a:rPr sz="2800" spc="-40" dirty="0">
                <a:solidFill>
                  <a:srgbClr val="39362F"/>
                </a:solidFill>
                <a:latin typeface="Sitka Display"/>
                <a:cs typeface="Sitka Display"/>
              </a:rPr>
              <a:t> </a:t>
            </a:r>
            <a:r>
              <a:rPr sz="2800" dirty="0">
                <a:solidFill>
                  <a:srgbClr val="39362F"/>
                </a:solidFill>
                <a:latin typeface="Sitka Display"/>
                <a:cs typeface="Sitka Display"/>
              </a:rPr>
              <a:t>applications.</a:t>
            </a:r>
            <a:endParaRPr sz="2800" dirty="0">
              <a:latin typeface="Sitka Display"/>
              <a:cs typeface="Sitka Display"/>
            </a:endParaRPr>
          </a:p>
        </p:txBody>
      </p:sp>
      <p:grpSp>
        <p:nvGrpSpPr>
          <p:cNvPr id="5" name="object 5"/>
          <p:cNvGrpSpPr/>
          <p:nvPr/>
        </p:nvGrpSpPr>
        <p:grpSpPr>
          <a:xfrm>
            <a:off x="9482328" y="1249680"/>
            <a:ext cx="3558540" cy="6979920"/>
            <a:chOff x="9482328" y="1249680"/>
            <a:chExt cx="3558540" cy="6979920"/>
          </a:xfrm>
        </p:grpSpPr>
        <p:pic>
          <p:nvPicPr>
            <p:cNvPr id="6" name="object 6"/>
            <p:cNvPicPr/>
            <p:nvPr/>
          </p:nvPicPr>
          <p:blipFill>
            <a:blip r:embed="rId2" cstate="print"/>
            <a:stretch>
              <a:fillRect/>
            </a:stretch>
          </p:blipFill>
          <p:spPr>
            <a:xfrm>
              <a:off x="9482328" y="4102544"/>
              <a:ext cx="3558285" cy="2896997"/>
            </a:xfrm>
            <a:prstGeom prst="rect">
              <a:avLst/>
            </a:prstGeom>
          </p:spPr>
        </p:pic>
        <p:pic>
          <p:nvPicPr>
            <p:cNvPr id="7" name="object 7"/>
            <p:cNvPicPr/>
            <p:nvPr/>
          </p:nvPicPr>
          <p:blipFill>
            <a:blip r:embed="rId3" cstate="print"/>
            <a:stretch>
              <a:fillRect/>
            </a:stretch>
          </p:blipFill>
          <p:spPr>
            <a:xfrm>
              <a:off x="9500616" y="1249680"/>
              <a:ext cx="3526535" cy="2865120"/>
            </a:xfrm>
            <a:prstGeom prst="rect">
              <a:avLst/>
            </a:prstGeom>
          </p:spPr>
        </p:pic>
        <p:pic>
          <p:nvPicPr>
            <p:cNvPr id="8" name="object 8"/>
            <p:cNvPicPr/>
            <p:nvPr/>
          </p:nvPicPr>
          <p:blipFill>
            <a:blip r:embed="rId4" cstate="print"/>
            <a:stretch>
              <a:fillRect/>
            </a:stretch>
          </p:blipFill>
          <p:spPr>
            <a:xfrm>
              <a:off x="9656064" y="7181087"/>
              <a:ext cx="3384676" cy="1048509"/>
            </a:xfrm>
            <a:prstGeom prst="rect">
              <a:avLst/>
            </a:prstGeom>
          </p:spPr>
        </p:pic>
        <p:pic>
          <p:nvPicPr>
            <p:cNvPr id="9" name="object 9"/>
            <p:cNvPicPr/>
            <p:nvPr/>
          </p:nvPicPr>
          <p:blipFill>
            <a:blip r:embed="rId5" cstate="print"/>
            <a:stretch>
              <a:fillRect/>
            </a:stretch>
          </p:blipFill>
          <p:spPr>
            <a:xfrm>
              <a:off x="9674352" y="5099303"/>
              <a:ext cx="3352800" cy="2093976"/>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593242" y="443941"/>
            <a:ext cx="12432030" cy="695325"/>
          </a:xfrm>
          <a:prstGeom prst="rect">
            <a:avLst/>
          </a:prstGeom>
        </p:spPr>
        <p:txBody>
          <a:bodyPr vert="horz" wrap="square" lIns="0" tIns="12065" rIns="0" bIns="0" rtlCol="0">
            <a:spAutoFit/>
          </a:bodyPr>
          <a:lstStyle/>
          <a:p>
            <a:pPr marL="12700">
              <a:lnSpc>
                <a:spcPct val="100000"/>
              </a:lnSpc>
              <a:spcBef>
                <a:spcPts val="95"/>
              </a:spcBef>
            </a:pPr>
            <a:r>
              <a:rPr sz="4400" spc="-5" dirty="0"/>
              <a:t>OIL</a:t>
            </a:r>
            <a:r>
              <a:rPr sz="4400" spc="-90" dirty="0"/>
              <a:t> </a:t>
            </a:r>
            <a:r>
              <a:rPr sz="4400" spc="-10" dirty="0"/>
              <a:t>HARDENED</a:t>
            </a:r>
            <a:r>
              <a:rPr sz="4400" spc="-120" dirty="0"/>
              <a:t> </a:t>
            </a:r>
            <a:r>
              <a:rPr sz="4400" spc="-5" dirty="0"/>
              <a:t>AND</a:t>
            </a:r>
            <a:r>
              <a:rPr sz="4400" dirty="0"/>
              <a:t> </a:t>
            </a:r>
            <a:r>
              <a:rPr sz="4400" spc="-10" dirty="0"/>
              <a:t>TEMPERED</a:t>
            </a:r>
            <a:r>
              <a:rPr sz="4400" spc="45" dirty="0"/>
              <a:t> </a:t>
            </a:r>
            <a:r>
              <a:rPr sz="4400" spc="-5" dirty="0"/>
              <a:t>STEEL</a:t>
            </a:r>
            <a:r>
              <a:rPr sz="4400" spc="-65" dirty="0"/>
              <a:t> </a:t>
            </a:r>
            <a:r>
              <a:rPr sz="4400" spc="-5" dirty="0"/>
              <a:t>WIRE</a:t>
            </a:r>
            <a:endParaRPr sz="4400" dirty="0"/>
          </a:p>
        </p:txBody>
      </p:sp>
      <p:sp>
        <p:nvSpPr>
          <p:cNvPr id="4" name="object 4"/>
          <p:cNvSpPr/>
          <p:nvPr/>
        </p:nvSpPr>
        <p:spPr>
          <a:xfrm>
            <a:off x="1347216" y="1749551"/>
            <a:ext cx="5824855" cy="2941320"/>
          </a:xfrm>
          <a:custGeom>
            <a:avLst/>
            <a:gdLst/>
            <a:ahLst/>
            <a:cxnLst/>
            <a:rect l="l" t="t" r="r" b="b"/>
            <a:pathLst>
              <a:path w="5824855" h="2941320">
                <a:moveTo>
                  <a:pt x="5752211" y="0"/>
                </a:moveTo>
                <a:lnTo>
                  <a:pt x="72517" y="0"/>
                </a:lnTo>
                <a:lnTo>
                  <a:pt x="44309" y="5705"/>
                </a:lnTo>
                <a:lnTo>
                  <a:pt x="21256" y="21256"/>
                </a:lnTo>
                <a:lnTo>
                  <a:pt x="5705" y="44309"/>
                </a:lnTo>
                <a:lnTo>
                  <a:pt x="0" y="72517"/>
                </a:lnTo>
                <a:lnTo>
                  <a:pt x="0" y="2868803"/>
                </a:lnTo>
                <a:lnTo>
                  <a:pt x="5705" y="2897010"/>
                </a:lnTo>
                <a:lnTo>
                  <a:pt x="21256" y="2920063"/>
                </a:lnTo>
                <a:lnTo>
                  <a:pt x="44309" y="2935614"/>
                </a:lnTo>
                <a:lnTo>
                  <a:pt x="72517" y="2941320"/>
                </a:lnTo>
                <a:lnTo>
                  <a:pt x="5752211" y="2941320"/>
                </a:lnTo>
                <a:lnTo>
                  <a:pt x="5780418" y="2935614"/>
                </a:lnTo>
                <a:lnTo>
                  <a:pt x="5803471" y="2920063"/>
                </a:lnTo>
                <a:lnTo>
                  <a:pt x="5819022" y="2897010"/>
                </a:lnTo>
                <a:lnTo>
                  <a:pt x="5824728" y="2868803"/>
                </a:lnTo>
                <a:lnTo>
                  <a:pt x="5824728" y="72517"/>
                </a:lnTo>
                <a:lnTo>
                  <a:pt x="5819022" y="44309"/>
                </a:lnTo>
                <a:lnTo>
                  <a:pt x="5803471" y="21256"/>
                </a:lnTo>
                <a:lnTo>
                  <a:pt x="5780418" y="5705"/>
                </a:lnTo>
                <a:lnTo>
                  <a:pt x="5752211" y="0"/>
                </a:lnTo>
                <a:close/>
              </a:path>
            </a:pathLst>
          </a:custGeom>
          <a:solidFill>
            <a:srgbClr val="F6E9D4"/>
          </a:solidFill>
        </p:spPr>
        <p:txBody>
          <a:bodyPr wrap="square" lIns="0" tIns="0" rIns="0" bIns="0" rtlCol="0"/>
          <a:lstStyle/>
          <a:p>
            <a:endParaRPr/>
          </a:p>
        </p:txBody>
      </p:sp>
      <p:sp>
        <p:nvSpPr>
          <p:cNvPr id="5" name="object 5"/>
          <p:cNvSpPr txBox="1"/>
          <p:nvPr/>
        </p:nvSpPr>
        <p:spPr>
          <a:xfrm>
            <a:off x="1973960" y="1832863"/>
            <a:ext cx="4682490" cy="442429"/>
          </a:xfrm>
          <a:prstGeom prst="rect">
            <a:avLst/>
          </a:prstGeom>
        </p:spPr>
        <p:txBody>
          <a:bodyPr vert="horz" wrap="square" lIns="0" tIns="11430" rIns="0" bIns="0" rtlCol="0">
            <a:spAutoFit/>
          </a:bodyPr>
          <a:lstStyle/>
          <a:p>
            <a:pPr marL="12700">
              <a:lnSpc>
                <a:spcPct val="100000"/>
              </a:lnSpc>
              <a:spcBef>
                <a:spcPts val="90"/>
              </a:spcBef>
            </a:pPr>
            <a:r>
              <a:rPr sz="2800" spc="-10" dirty="0">
                <a:solidFill>
                  <a:srgbClr val="FF0000"/>
                </a:solidFill>
                <a:latin typeface="Times New Roman" panose="02020603050405020304" pitchFamily="18" charset="0"/>
                <a:cs typeface="Times New Roman" panose="02020603050405020304" pitchFamily="18" charset="0"/>
              </a:rPr>
              <a:t>High</a:t>
            </a:r>
            <a:r>
              <a:rPr sz="2800" spc="20" dirty="0">
                <a:solidFill>
                  <a:srgbClr val="FF0000"/>
                </a:solidFill>
                <a:latin typeface="Times New Roman" panose="02020603050405020304" pitchFamily="18" charset="0"/>
                <a:cs typeface="Times New Roman" panose="02020603050405020304" pitchFamily="18" charset="0"/>
              </a:rPr>
              <a:t> </a:t>
            </a:r>
            <a:r>
              <a:rPr sz="2800" spc="-10" dirty="0">
                <a:solidFill>
                  <a:srgbClr val="FF0000"/>
                </a:solidFill>
                <a:latin typeface="Times New Roman" panose="02020603050405020304" pitchFamily="18" charset="0"/>
                <a:cs typeface="Times New Roman" panose="02020603050405020304" pitchFamily="18" charset="0"/>
              </a:rPr>
              <a:t>Strength</a:t>
            </a:r>
            <a:r>
              <a:rPr sz="2800" spc="25" dirty="0">
                <a:solidFill>
                  <a:srgbClr val="FF0000"/>
                </a:solidFill>
                <a:latin typeface="Times New Roman" panose="02020603050405020304" pitchFamily="18" charset="0"/>
                <a:cs typeface="Times New Roman" panose="02020603050405020304" pitchFamily="18" charset="0"/>
              </a:rPr>
              <a:t> </a:t>
            </a:r>
            <a:r>
              <a:rPr sz="2800" spc="-5" dirty="0">
                <a:solidFill>
                  <a:srgbClr val="FF0000"/>
                </a:solidFill>
                <a:latin typeface="Times New Roman" panose="02020603050405020304" pitchFamily="18" charset="0"/>
                <a:cs typeface="Times New Roman" panose="02020603050405020304" pitchFamily="18" charset="0"/>
              </a:rPr>
              <a:t>and</a:t>
            </a:r>
            <a:r>
              <a:rPr sz="2800" spc="-10" dirty="0">
                <a:solidFill>
                  <a:srgbClr val="FF0000"/>
                </a:solidFill>
                <a:latin typeface="Times New Roman" panose="02020603050405020304" pitchFamily="18" charset="0"/>
                <a:cs typeface="Times New Roman" panose="02020603050405020304" pitchFamily="18" charset="0"/>
              </a:rPr>
              <a:t> Resilience</a:t>
            </a:r>
            <a:endParaRPr sz="2800" dirty="0">
              <a:latin typeface="Times New Roman" panose="02020603050405020304" pitchFamily="18" charset="0"/>
              <a:cs typeface="Times New Roman" panose="02020603050405020304" pitchFamily="18" charset="0"/>
            </a:endParaRPr>
          </a:p>
        </p:txBody>
      </p:sp>
      <p:sp>
        <p:nvSpPr>
          <p:cNvPr id="6" name="object 6"/>
          <p:cNvSpPr txBox="1"/>
          <p:nvPr/>
        </p:nvSpPr>
        <p:spPr>
          <a:xfrm>
            <a:off x="1973960" y="2635707"/>
            <a:ext cx="2205990" cy="391795"/>
          </a:xfrm>
          <a:prstGeom prst="rect">
            <a:avLst/>
          </a:prstGeom>
        </p:spPr>
        <p:txBody>
          <a:bodyPr vert="horz" wrap="square" lIns="0" tIns="12700" rIns="0" bIns="0" rtlCol="0">
            <a:spAutoFit/>
          </a:bodyPr>
          <a:lstStyle/>
          <a:p>
            <a:pPr marL="12700">
              <a:lnSpc>
                <a:spcPct val="100000"/>
              </a:lnSpc>
              <a:spcBef>
                <a:spcPts val="100"/>
              </a:spcBef>
              <a:tabLst>
                <a:tab pos="610235" algn="l"/>
                <a:tab pos="1597660" algn="l"/>
              </a:tabLst>
            </a:pPr>
            <a:r>
              <a:rPr sz="2400" b="1" dirty="0">
                <a:solidFill>
                  <a:srgbClr val="39362F"/>
                </a:solidFill>
                <a:latin typeface="Times New Roman" panose="02020603050405020304" pitchFamily="18" charset="0"/>
                <a:cs typeface="Times New Roman" panose="02020603050405020304" pitchFamily="18" charset="0"/>
              </a:rPr>
              <a:t>IS	44</a:t>
            </a:r>
            <a:r>
              <a:rPr sz="2400" b="1" spc="-20" dirty="0">
                <a:solidFill>
                  <a:srgbClr val="39362F"/>
                </a:solidFill>
                <a:latin typeface="Times New Roman" panose="02020603050405020304" pitchFamily="18" charset="0"/>
                <a:cs typeface="Times New Roman" panose="02020603050405020304" pitchFamily="18" charset="0"/>
              </a:rPr>
              <a:t>5</a:t>
            </a:r>
            <a:r>
              <a:rPr sz="2400" b="1" dirty="0">
                <a:solidFill>
                  <a:srgbClr val="39362F"/>
                </a:solidFill>
                <a:latin typeface="Times New Roman" panose="02020603050405020304" pitchFamily="18" charset="0"/>
                <a:cs typeface="Times New Roman" panose="02020603050405020304" pitchFamily="18" charset="0"/>
              </a:rPr>
              <a:t>4	P</a:t>
            </a:r>
            <a:r>
              <a:rPr sz="2400" b="1" spc="10" dirty="0">
                <a:solidFill>
                  <a:srgbClr val="39362F"/>
                </a:solidFill>
                <a:latin typeface="Times New Roman" panose="02020603050405020304" pitchFamily="18" charset="0"/>
                <a:cs typeface="Times New Roman" panose="02020603050405020304" pitchFamily="18" charset="0"/>
              </a:rPr>
              <a:t>a</a:t>
            </a:r>
            <a:r>
              <a:rPr sz="2400" b="1" dirty="0">
                <a:solidFill>
                  <a:srgbClr val="39362F"/>
                </a:solidFill>
                <a:latin typeface="Times New Roman" panose="02020603050405020304" pitchFamily="18" charset="0"/>
                <a:cs typeface="Times New Roman" panose="02020603050405020304" pitchFamily="18" charset="0"/>
              </a:rPr>
              <a:t>rt</a:t>
            </a:r>
            <a:endParaRPr sz="2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1973960" y="2992882"/>
            <a:ext cx="2206625" cy="391160"/>
          </a:xfrm>
          <a:prstGeom prst="rect">
            <a:avLst/>
          </a:prstGeom>
        </p:spPr>
        <p:txBody>
          <a:bodyPr vert="horz" wrap="square" lIns="0" tIns="12700" rIns="0" bIns="0" rtlCol="0">
            <a:spAutoFit/>
          </a:bodyPr>
          <a:lstStyle/>
          <a:p>
            <a:pPr marL="12700">
              <a:lnSpc>
                <a:spcPct val="100000"/>
              </a:lnSpc>
              <a:spcBef>
                <a:spcPts val="100"/>
              </a:spcBef>
              <a:tabLst>
                <a:tab pos="1841500" algn="l"/>
              </a:tabLst>
            </a:pPr>
            <a:r>
              <a:rPr sz="2400" spc="-1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eq</a:t>
            </a:r>
            <a:r>
              <a:rPr sz="2400" spc="10" dirty="0">
                <a:solidFill>
                  <a:srgbClr val="39362F"/>
                </a:solidFill>
                <a:latin typeface="Times New Roman" panose="02020603050405020304" pitchFamily="18" charset="0"/>
                <a:cs typeface="Times New Roman" panose="02020603050405020304" pitchFamily="18" charset="0"/>
              </a:rPr>
              <a:t>u</a:t>
            </a:r>
            <a:r>
              <a:rPr sz="2400" spc="-5" dirty="0">
                <a:solidFill>
                  <a:srgbClr val="39362F"/>
                </a:solidFill>
                <a:latin typeface="Times New Roman" panose="02020603050405020304" pitchFamily="18" charset="0"/>
                <a:cs typeface="Times New Roman" panose="02020603050405020304" pitchFamily="18" charset="0"/>
              </a:rPr>
              <a:t>i</a:t>
            </a:r>
            <a:r>
              <a:rPr sz="2400" dirty="0">
                <a:solidFill>
                  <a:srgbClr val="39362F"/>
                </a:solidFill>
                <a:latin typeface="Times New Roman" panose="02020603050405020304" pitchFamily="18" charset="0"/>
                <a:cs typeface="Times New Roman" panose="02020603050405020304" pitchFamily="18" charset="0"/>
              </a:rPr>
              <a:t>re</a:t>
            </a:r>
            <a:r>
              <a:rPr sz="2400" spc="-10" dirty="0">
                <a:solidFill>
                  <a:srgbClr val="39362F"/>
                </a:solidFill>
                <a:latin typeface="Times New Roman" panose="02020603050405020304" pitchFamily="18" charset="0"/>
                <a:cs typeface="Times New Roman" panose="02020603050405020304" pitchFamily="18" charset="0"/>
              </a:rPr>
              <a:t>m</a:t>
            </a:r>
            <a:r>
              <a:rPr sz="2400" dirty="0">
                <a:solidFill>
                  <a:srgbClr val="39362F"/>
                </a:solidFill>
                <a:latin typeface="Times New Roman" panose="02020603050405020304" pitchFamily="18" charset="0"/>
                <a:cs typeface="Times New Roman" panose="02020603050405020304" pitchFamily="18" charset="0"/>
              </a:rPr>
              <a:t>en</a:t>
            </a:r>
            <a:r>
              <a:rPr sz="2400" spc="1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s	</a:t>
            </a:r>
            <a:r>
              <a:rPr sz="2400" spc="-10" dirty="0">
                <a:solidFill>
                  <a:srgbClr val="39362F"/>
                </a:solidFill>
                <a:latin typeface="Times New Roman" panose="02020603050405020304" pitchFamily="18" charset="0"/>
                <a:cs typeface="Times New Roman" panose="02020603050405020304" pitchFamily="18" charset="0"/>
              </a:rPr>
              <a:t>f</a:t>
            </a:r>
            <a:r>
              <a:rPr sz="2400" spc="5" dirty="0">
                <a:solidFill>
                  <a:srgbClr val="39362F"/>
                </a:solidFill>
                <a:latin typeface="Times New Roman" panose="02020603050405020304" pitchFamily="18" charset="0"/>
                <a:cs typeface="Times New Roman" panose="02020603050405020304" pitchFamily="18" charset="0"/>
              </a:rPr>
              <a:t>o</a:t>
            </a:r>
            <a:r>
              <a:rPr sz="2400" dirty="0">
                <a:solidFill>
                  <a:srgbClr val="39362F"/>
                </a:solidFill>
                <a:latin typeface="Times New Roman" panose="02020603050405020304" pitchFamily="18" charset="0"/>
                <a:cs typeface="Times New Roman" panose="02020603050405020304" pitchFamily="18" charset="0"/>
              </a:rPr>
              <a:t>r</a:t>
            </a:r>
            <a:endParaRPr sz="24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4355084" y="2635707"/>
            <a:ext cx="2318385" cy="748665"/>
          </a:xfrm>
          <a:prstGeom prst="rect">
            <a:avLst/>
          </a:prstGeom>
        </p:spPr>
        <p:txBody>
          <a:bodyPr vert="horz" wrap="square" lIns="0" tIns="12700" rIns="0" bIns="0" rtlCol="0">
            <a:spAutoFit/>
          </a:bodyPr>
          <a:lstStyle/>
          <a:p>
            <a:pPr marL="118745">
              <a:lnSpc>
                <a:spcPts val="2845"/>
              </a:lnSpc>
              <a:spcBef>
                <a:spcPts val="100"/>
              </a:spcBef>
              <a:tabLst>
                <a:tab pos="597535" algn="l"/>
                <a:tab pos="1920875" algn="l"/>
              </a:tabLst>
            </a:pPr>
            <a:r>
              <a:rPr sz="2400" b="1" dirty="0">
                <a:solidFill>
                  <a:srgbClr val="39362F"/>
                </a:solidFill>
                <a:latin typeface="Times New Roman" panose="02020603050405020304" pitchFamily="18" charset="0"/>
                <a:cs typeface="Times New Roman" panose="02020603050405020304" pitchFamily="18" charset="0"/>
              </a:rPr>
              <a:t>2</a:t>
            </a:r>
            <a:r>
              <a:rPr sz="2400" b="1" dirty="0">
                <a:solidFill>
                  <a:srgbClr val="39362F"/>
                </a:solidFill>
                <a:latin typeface="Arial"/>
                <a:cs typeface="Arial"/>
              </a:rPr>
              <a:t>	</a:t>
            </a:r>
            <a:r>
              <a:rPr sz="2400" spc="-15" dirty="0" smtClean="0">
                <a:solidFill>
                  <a:srgbClr val="39362F"/>
                </a:solidFill>
                <a:latin typeface="Times New Roman" panose="02020603050405020304" pitchFamily="18" charset="0"/>
                <a:cs typeface="Times New Roman" panose="02020603050405020304" pitchFamily="18" charset="0"/>
              </a:rPr>
              <a:t>sp</a:t>
            </a:r>
            <a:r>
              <a:rPr sz="2400" dirty="0" smtClean="0">
                <a:solidFill>
                  <a:srgbClr val="39362F"/>
                </a:solidFill>
                <a:latin typeface="Times New Roman" panose="02020603050405020304" pitchFamily="18" charset="0"/>
                <a:cs typeface="Times New Roman" panose="02020603050405020304" pitchFamily="18" charset="0"/>
              </a:rPr>
              <a:t>eci</a:t>
            </a:r>
            <a:r>
              <a:rPr sz="2400" spc="10" dirty="0" smtClean="0">
                <a:solidFill>
                  <a:srgbClr val="39362F"/>
                </a:solidFill>
                <a:latin typeface="Times New Roman" panose="02020603050405020304" pitchFamily="18" charset="0"/>
                <a:cs typeface="Times New Roman" panose="02020603050405020304" pitchFamily="18" charset="0"/>
              </a:rPr>
              <a:t>f</a:t>
            </a:r>
            <a:r>
              <a:rPr sz="2400" spc="-10" dirty="0" smtClean="0">
                <a:solidFill>
                  <a:srgbClr val="39362F"/>
                </a:solidFill>
                <a:latin typeface="Times New Roman" panose="02020603050405020304" pitchFamily="18" charset="0"/>
                <a:cs typeface="Times New Roman" panose="02020603050405020304" pitchFamily="18" charset="0"/>
              </a:rPr>
              <a:t>i</a:t>
            </a:r>
            <a:r>
              <a:rPr sz="2400" dirty="0" smtClean="0">
                <a:solidFill>
                  <a:srgbClr val="39362F"/>
                </a:solidFill>
                <a:latin typeface="Times New Roman" panose="02020603050405020304" pitchFamily="18" charset="0"/>
                <a:cs typeface="Times New Roman" panose="02020603050405020304" pitchFamily="18" charset="0"/>
              </a:rPr>
              <a:t>es</a:t>
            </a:r>
            <a:r>
              <a:rPr sz="2400" dirty="0">
                <a:solidFill>
                  <a:srgbClr val="39362F"/>
                </a:solidFill>
                <a:latin typeface="Times New Roman" panose="02020603050405020304" pitchFamily="18" charset="0"/>
                <a:cs typeface="Times New Roman" panose="02020603050405020304" pitchFamily="18" charset="0"/>
              </a:rPr>
              <a:t>	the</a:t>
            </a:r>
            <a:endParaRPr sz="2400" dirty="0">
              <a:latin typeface="Times New Roman" panose="02020603050405020304" pitchFamily="18" charset="0"/>
              <a:cs typeface="Times New Roman" panose="02020603050405020304" pitchFamily="18" charset="0"/>
            </a:endParaRPr>
          </a:p>
          <a:p>
            <a:pPr marL="12700">
              <a:lnSpc>
                <a:spcPts val="2845"/>
              </a:lnSpc>
              <a:tabLst>
                <a:tab pos="512445" algn="l"/>
                <a:tab pos="1853564" algn="l"/>
              </a:tabLst>
            </a:pPr>
            <a:r>
              <a:rPr sz="2400" spc="5" dirty="0">
                <a:solidFill>
                  <a:srgbClr val="39362F"/>
                </a:solidFill>
                <a:latin typeface="Times New Roman" panose="02020603050405020304" pitchFamily="18" charset="0"/>
                <a:cs typeface="Times New Roman" panose="02020603050405020304" pitchFamily="18" charset="0"/>
              </a:rPr>
              <a:t>o</a:t>
            </a:r>
            <a:r>
              <a:rPr sz="2400" spc="-5" dirty="0">
                <a:solidFill>
                  <a:srgbClr val="39362F"/>
                </a:solidFill>
                <a:latin typeface="Times New Roman" panose="02020603050405020304" pitchFamily="18" charset="0"/>
                <a:cs typeface="Times New Roman" panose="02020603050405020304" pitchFamily="18" charset="0"/>
              </a:rPr>
              <a:t>i</a:t>
            </a:r>
            <a:r>
              <a:rPr sz="2400" dirty="0">
                <a:solidFill>
                  <a:srgbClr val="39362F"/>
                </a:solidFill>
                <a:latin typeface="Times New Roman" panose="02020603050405020304" pitchFamily="18" charset="0"/>
                <a:cs typeface="Times New Roman" panose="02020603050405020304" pitchFamily="18" charset="0"/>
              </a:rPr>
              <a:t>l	h</a:t>
            </a:r>
            <a:r>
              <a:rPr sz="2400" spc="5" dirty="0">
                <a:solidFill>
                  <a:srgbClr val="39362F"/>
                </a:solidFill>
                <a:latin typeface="Times New Roman" panose="02020603050405020304" pitchFamily="18" charset="0"/>
                <a:cs typeface="Times New Roman" panose="02020603050405020304" pitchFamily="18" charset="0"/>
              </a:rPr>
              <a:t>a</a:t>
            </a:r>
            <a:r>
              <a:rPr sz="2400" spc="-1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dened	a</a:t>
            </a:r>
            <a:r>
              <a:rPr sz="2400" spc="10" dirty="0">
                <a:solidFill>
                  <a:srgbClr val="39362F"/>
                </a:solidFill>
                <a:latin typeface="Times New Roman" panose="02020603050405020304" pitchFamily="18" charset="0"/>
                <a:cs typeface="Times New Roman" panose="02020603050405020304" pitchFamily="18" charset="0"/>
              </a:rPr>
              <a:t>n</a:t>
            </a:r>
            <a:r>
              <a:rPr sz="2400" dirty="0">
                <a:solidFill>
                  <a:srgbClr val="39362F"/>
                </a:solidFill>
                <a:latin typeface="Times New Roman" panose="02020603050405020304" pitchFamily="18" charset="0"/>
                <a:cs typeface="Times New Roman" panose="02020603050405020304" pitchFamily="18" charset="0"/>
              </a:rPr>
              <a:t>d</a:t>
            </a:r>
            <a:endParaRPr sz="2400" dirty="0">
              <a:latin typeface="Times New Roman" panose="02020603050405020304" pitchFamily="18" charset="0"/>
              <a:cs typeface="Times New Roman" panose="02020603050405020304" pitchFamily="18" charset="0"/>
            </a:endParaRPr>
          </a:p>
        </p:txBody>
      </p:sp>
      <p:sp>
        <p:nvSpPr>
          <p:cNvPr id="9" name="object 9"/>
          <p:cNvSpPr/>
          <p:nvPr/>
        </p:nvSpPr>
        <p:spPr>
          <a:xfrm>
            <a:off x="1347216" y="4931664"/>
            <a:ext cx="5824855" cy="3179445"/>
          </a:xfrm>
          <a:custGeom>
            <a:avLst/>
            <a:gdLst/>
            <a:ahLst/>
            <a:cxnLst/>
            <a:rect l="l" t="t" r="r" b="b"/>
            <a:pathLst>
              <a:path w="5824855" h="3179445">
                <a:moveTo>
                  <a:pt x="5746242" y="0"/>
                </a:moveTo>
                <a:lnTo>
                  <a:pt x="78486" y="0"/>
                </a:lnTo>
                <a:lnTo>
                  <a:pt x="47898" y="6155"/>
                </a:lnTo>
                <a:lnTo>
                  <a:pt x="22955" y="22955"/>
                </a:lnTo>
                <a:lnTo>
                  <a:pt x="6155" y="47898"/>
                </a:lnTo>
                <a:lnTo>
                  <a:pt x="0" y="78486"/>
                </a:lnTo>
                <a:lnTo>
                  <a:pt x="0" y="3100641"/>
                </a:lnTo>
                <a:lnTo>
                  <a:pt x="6155" y="3131165"/>
                </a:lnTo>
                <a:lnTo>
                  <a:pt x="22955" y="3156092"/>
                </a:lnTo>
                <a:lnTo>
                  <a:pt x="47898" y="3172900"/>
                </a:lnTo>
                <a:lnTo>
                  <a:pt x="78486" y="3179064"/>
                </a:lnTo>
                <a:lnTo>
                  <a:pt x="5746242" y="3179064"/>
                </a:lnTo>
                <a:lnTo>
                  <a:pt x="5776829" y="3172900"/>
                </a:lnTo>
                <a:lnTo>
                  <a:pt x="5801772" y="3156092"/>
                </a:lnTo>
                <a:lnTo>
                  <a:pt x="5818572" y="3131165"/>
                </a:lnTo>
                <a:lnTo>
                  <a:pt x="5824728" y="3100641"/>
                </a:lnTo>
                <a:lnTo>
                  <a:pt x="5824728" y="78486"/>
                </a:lnTo>
                <a:lnTo>
                  <a:pt x="5818572" y="47898"/>
                </a:lnTo>
                <a:lnTo>
                  <a:pt x="5801772" y="22955"/>
                </a:lnTo>
                <a:lnTo>
                  <a:pt x="5776829" y="6155"/>
                </a:lnTo>
                <a:lnTo>
                  <a:pt x="5746242" y="0"/>
                </a:lnTo>
                <a:close/>
              </a:path>
            </a:pathLst>
          </a:custGeom>
          <a:solidFill>
            <a:srgbClr val="F6E9D4"/>
          </a:solidFill>
        </p:spPr>
        <p:txBody>
          <a:bodyPr wrap="square" lIns="0" tIns="0" rIns="0" bIns="0" rtlCol="0"/>
          <a:lstStyle/>
          <a:p>
            <a:endParaRPr/>
          </a:p>
        </p:txBody>
      </p:sp>
      <p:sp>
        <p:nvSpPr>
          <p:cNvPr id="10" name="object 10"/>
          <p:cNvSpPr txBox="1"/>
          <p:nvPr/>
        </p:nvSpPr>
        <p:spPr>
          <a:xfrm>
            <a:off x="1973960" y="3349193"/>
            <a:ext cx="4977765" cy="3526154"/>
          </a:xfrm>
          <a:prstGeom prst="rect">
            <a:avLst/>
          </a:prstGeom>
        </p:spPr>
        <p:txBody>
          <a:bodyPr vert="horz" wrap="square" lIns="0" tIns="23495" rIns="0" bIns="0" rtlCol="0">
            <a:spAutoFit/>
          </a:bodyPr>
          <a:lstStyle/>
          <a:p>
            <a:pPr marL="12700" marR="281305" algn="just">
              <a:lnSpc>
                <a:spcPct val="97100"/>
              </a:lnSpc>
              <a:spcBef>
                <a:spcPts val="185"/>
              </a:spcBef>
            </a:pPr>
            <a:r>
              <a:rPr sz="2400" spc="-5" dirty="0">
                <a:solidFill>
                  <a:srgbClr val="39362F"/>
                </a:solidFill>
                <a:latin typeface="Times New Roman" panose="02020603050405020304" pitchFamily="18" charset="0"/>
                <a:cs typeface="Times New Roman" panose="02020603050405020304" pitchFamily="18" charset="0"/>
              </a:rPr>
              <a:t>tempered </a:t>
            </a:r>
            <a:r>
              <a:rPr sz="2400" dirty="0">
                <a:solidFill>
                  <a:srgbClr val="39362F"/>
                </a:solidFill>
                <a:latin typeface="Times New Roman" panose="02020603050405020304" pitchFamily="18" charset="0"/>
                <a:cs typeface="Times New Roman" panose="02020603050405020304" pitchFamily="18" charset="0"/>
              </a:rPr>
              <a:t>steel wire, which </a:t>
            </a:r>
            <a:r>
              <a:rPr sz="2400" spc="-5" dirty="0">
                <a:solidFill>
                  <a:srgbClr val="39362F"/>
                </a:solidFill>
                <a:latin typeface="Times New Roman" panose="02020603050405020304" pitchFamily="18" charset="0"/>
                <a:cs typeface="Times New Roman" panose="02020603050405020304" pitchFamily="18" charset="0"/>
              </a:rPr>
              <a:t>is used for </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making</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mechanical</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springs</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that </a:t>
            </a:r>
            <a:r>
              <a:rPr sz="2400"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require</a:t>
            </a:r>
            <a:r>
              <a:rPr sz="2400" spc="7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high</a:t>
            </a:r>
            <a:r>
              <a:rPr sz="2400" spc="-2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strength</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and</a:t>
            </a:r>
            <a:r>
              <a:rPr sz="2400" spc="-2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resilience.</a:t>
            </a:r>
            <a:endParaRPr sz="2400" dirty="0">
              <a:latin typeface="Times New Roman" panose="02020603050405020304" pitchFamily="18" charset="0"/>
              <a:cs typeface="Times New Roman" panose="02020603050405020304" pitchFamily="18" charset="0"/>
            </a:endParaRPr>
          </a:p>
          <a:p>
            <a:pPr algn="just">
              <a:lnSpc>
                <a:spcPct val="100000"/>
              </a:lnSpc>
            </a:pPr>
            <a:endParaRPr sz="2400" dirty="0">
              <a:latin typeface="Times New Roman" panose="02020603050405020304" pitchFamily="18" charset="0"/>
              <a:cs typeface="Times New Roman" panose="02020603050405020304" pitchFamily="18" charset="0"/>
            </a:endParaRPr>
          </a:p>
          <a:p>
            <a:pPr marL="484505" algn="just">
              <a:lnSpc>
                <a:spcPct val="100000"/>
              </a:lnSpc>
              <a:spcBef>
                <a:spcPts val="1950"/>
              </a:spcBef>
            </a:pPr>
            <a:r>
              <a:rPr sz="3200" spc="-5" dirty="0">
                <a:solidFill>
                  <a:srgbClr val="FF0000"/>
                </a:solidFill>
                <a:latin typeface="Times New Roman" panose="02020603050405020304" pitchFamily="18" charset="0"/>
                <a:cs typeface="Times New Roman" panose="02020603050405020304" pitchFamily="18" charset="0"/>
              </a:rPr>
              <a:t>Chemical</a:t>
            </a:r>
            <a:r>
              <a:rPr sz="3200" spc="-20" dirty="0">
                <a:solidFill>
                  <a:srgbClr val="FF0000"/>
                </a:solidFill>
                <a:latin typeface="Times New Roman" panose="02020603050405020304" pitchFamily="18" charset="0"/>
                <a:cs typeface="Times New Roman" panose="02020603050405020304" pitchFamily="18" charset="0"/>
              </a:rPr>
              <a:t> </a:t>
            </a:r>
            <a:r>
              <a:rPr sz="3200" spc="-10" dirty="0">
                <a:solidFill>
                  <a:srgbClr val="FF0000"/>
                </a:solidFill>
                <a:latin typeface="Times New Roman" panose="02020603050405020304" pitchFamily="18" charset="0"/>
                <a:cs typeface="Times New Roman" panose="02020603050405020304" pitchFamily="18" charset="0"/>
              </a:rPr>
              <a:t>Composition</a:t>
            </a:r>
            <a:endParaRPr sz="3200" dirty="0">
              <a:latin typeface="Times New Roman" panose="02020603050405020304" pitchFamily="18" charset="0"/>
              <a:cs typeface="Times New Roman" panose="02020603050405020304" pitchFamily="18" charset="0"/>
            </a:endParaRPr>
          </a:p>
          <a:p>
            <a:pPr marL="12700" marR="5080" algn="just">
              <a:lnSpc>
                <a:spcPct val="97600"/>
              </a:lnSpc>
              <a:spcBef>
                <a:spcPts val="1864"/>
              </a:spcBef>
            </a:pPr>
            <a:r>
              <a:rPr sz="2400" spc="-5" dirty="0">
                <a:solidFill>
                  <a:srgbClr val="39362F"/>
                </a:solidFill>
                <a:latin typeface="Times New Roman" panose="02020603050405020304" pitchFamily="18" charset="0"/>
                <a:cs typeface="Times New Roman" panose="02020603050405020304" pitchFamily="18" charset="0"/>
              </a:rPr>
              <a:t>The</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standard</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includes</a:t>
            </a:r>
            <a:r>
              <a:rPr sz="2400" dirty="0">
                <a:solidFill>
                  <a:srgbClr val="39362F"/>
                </a:solidFill>
                <a:latin typeface="Times New Roman" panose="02020603050405020304" pitchFamily="18" charset="0"/>
                <a:cs typeface="Times New Roman" panose="02020603050405020304" pitchFamily="18" charset="0"/>
              </a:rPr>
              <a:t> details</a:t>
            </a:r>
            <a:r>
              <a:rPr sz="2400" spc="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on</a:t>
            </a:r>
            <a:r>
              <a:rPr sz="2400" spc="-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the </a:t>
            </a:r>
            <a:r>
              <a:rPr sz="2400" spc="-5" dirty="0">
                <a:solidFill>
                  <a:srgbClr val="39362F"/>
                </a:solidFill>
                <a:latin typeface="Times New Roman" panose="02020603050405020304" pitchFamily="18" charset="0"/>
                <a:cs typeface="Times New Roman" panose="02020603050405020304" pitchFamily="18" charset="0"/>
              </a:rPr>
              <a:t> chemical</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composition,</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mechanical </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properties,</a:t>
            </a:r>
            <a:r>
              <a:rPr sz="2400" spc="35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and</a:t>
            </a:r>
            <a:r>
              <a:rPr sz="2400" spc="36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testing</a:t>
            </a:r>
            <a:r>
              <a:rPr sz="2400" spc="38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methods</a:t>
            </a:r>
            <a:r>
              <a:rPr sz="2400" spc="36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for</a:t>
            </a:r>
            <a:r>
              <a:rPr sz="2400" spc="34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the</a:t>
            </a:r>
            <a:endParaRPr sz="2400" dirty="0">
              <a:latin typeface="Times New Roman" panose="02020603050405020304" pitchFamily="18" charset="0"/>
              <a:cs typeface="Times New Roman" panose="02020603050405020304" pitchFamily="18" charset="0"/>
            </a:endParaRPr>
          </a:p>
        </p:txBody>
      </p:sp>
      <p:sp>
        <p:nvSpPr>
          <p:cNvPr id="11" name="object 11"/>
          <p:cNvSpPr txBox="1"/>
          <p:nvPr/>
        </p:nvSpPr>
        <p:spPr>
          <a:xfrm>
            <a:off x="1973960" y="6837070"/>
            <a:ext cx="1869439" cy="391795"/>
          </a:xfrm>
          <a:prstGeom prst="rect">
            <a:avLst/>
          </a:prstGeom>
        </p:spPr>
        <p:txBody>
          <a:bodyPr vert="horz" wrap="square" lIns="0" tIns="12700" rIns="0" bIns="0" rtlCol="0">
            <a:spAutoFit/>
          </a:bodyPr>
          <a:lstStyle/>
          <a:p>
            <a:pPr marL="12700">
              <a:lnSpc>
                <a:spcPct val="100000"/>
              </a:lnSpc>
              <a:spcBef>
                <a:spcPts val="100"/>
              </a:spcBef>
              <a:tabLst>
                <a:tab pos="820419" algn="l"/>
                <a:tab pos="1616075" algn="l"/>
              </a:tabLst>
            </a:pPr>
            <a:r>
              <a:rPr sz="2400" spc="5" dirty="0">
                <a:solidFill>
                  <a:srgbClr val="39362F"/>
                </a:solidFill>
                <a:latin typeface="Times New Roman" panose="02020603050405020304" pitchFamily="18" charset="0"/>
                <a:cs typeface="Times New Roman" panose="02020603050405020304" pitchFamily="18" charset="0"/>
              </a:rPr>
              <a:t>s</a:t>
            </a:r>
            <a:r>
              <a:rPr sz="2400" dirty="0">
                <a:solidFill>
                  <a:srgbClr val="39362F"/>
                </a:solidFill>
                <a:latin typeface="Times New Roman" panose="02020603050405020304" pitchFamily="18" charset="0"/>
                <a:cs typeface="Times New Roman" panose="02020603050405020304" pitchFamily="18" charset="0"/>
              </a:rPr>
              <a:t>teel	w</a:t>
            </a:r>
            <a:r>
              <a:rPr sz="2400" spc="-15" dirty="0">
                <a:solidFill>
                  <a:srgbClr val="39362F"/>
                </a:solidFill>
                <a:latin typeface="Times New Roman" panose="02020603050405020304" pitchFamily="18" charset="0"/>
                <a:cs typeface="Times New Roman" panose="02020603050405020304" pitchFamily="18" charset="0"/>
              </a:rPr>
              <a:t>i</a:t>
            </a:r>
            <a:r>
              <a:rPr sz="2400" spc="-1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e	to</a:t>
            </a:r>
            <a:endParaRPr sz="2400" dirty="0">
              <a:latin typeface="Times New Roman" panose="02020603050405020304" pitchFamily="18" charset="0"/>
              <a:cs typeface="Times New Roman" panose="02020603050405020304" pitchFamily="18" charset="0"/>
            </a:endParaRPr>
          </a:p>
        </p:txBody>
      </p:sp>
      <p:sp>
        <p:nvSpPr>
          <p:cNvPr id="12" name="object 12"/>
          <p:cNvSpPr txBox="1"/>
          <p:nvPr/>
        </p:nvSpPr>
        <p:spPr>
          <a:xfrm>
            <a:off x="3989323" y="6837070"/>
            <a:ext cx="2961005" cy="748665"/>
          </a:xfrm>
          <a:prstGeom prst="rect">
            <a:avLst/>
          </a:prstGeom>
        </p:spPr>
        <p:txBody>
          <a:bodyPr vert="horz" wrap="square" lIns="0" tIns="12700" rIns="0" bIns="0" rtlCol="0">
            <a:spAutoFit/>
          </a:bodyPr>
          <a:lstStyle/>
          <a:p>
            <a:pPr marL="97790">
              <a:lnSpc>
                <a:spcPts val="2845"/>
              </a:lnSpc>
              <a:spcBef>
                <a:spcPts val="100"/>
              </a:spcBef>
              <a:tabLst>
                <a:tab pos="1167765" algn="l"/>
                <a:tab pos="1594485" algn="l"/>
                <a:tab pos="2566670" algn="l"/>
              </a:tabLst>
            </a:pPr>
            <a:r>
              <a:rPr sz="2400" dirty="0">
                <a:solidFill>
                  <a:srgbClr val="39362F"/>
                </a:solidFill>
                <a:latin typeface="Times New Roman" panose="02020603050405020304" pitchFamily="18" charset="0"/>
                <a:cs typeface="Times New Roman" panose="02020603050405020304" pitchFamily="18" charset="0"/>
              </a:rPr>
              <a:t>e</a:t>
            </a:r>
            <a:r>
              <a:rPr sz="2400" spc="-20" dirty="0">
                <a:solidFill>
                  <a:srgbClr val="39362F"/>
                </a:solidFill>
                <a:latin typeface="Times New Roman" panose="02020603050405020304" pitchFamily="18" charset="0"/>
                <a:cs typeface="Times New Roman" panose="02020603050405020304" pitchFamily="18" charset="0"/>
              </a:rPr>
              <a:t>n</a:t>
            </a:r>
            <a:r>
              <a:rPr sz="2400" spc="5" dirty="0">
                <a:solidFill>
                  <a:srgbClr val="39362F"/>
                </a:solidFill>
                <a:latin typeface="Times New Roman" panose="02020603050405020304" pitchFamily="18" charset="0"/>
                <a:cs typeface="Times New Roman" panose="02020603050405020304" pitchFamily="18" charset="0"/>
              </a:rPr>
              <a:t>s</a:t>
            </a:r>
            <a:r>
              <a:rPr sz="2400" spc="-15" dirty="0">
                <a:solidFill>
                  <a:srgbClr val="39362F"/>
                </a:solidFill>
                <a:latin typeface="Times New Roman" panose="02020603050405020304" pitchFamily="18" charset="0"/>
                <a:cs typeface="Times New Roman" panose="02020603050405020304" pitchFamily="18" charset="0"/>
              </a:rPr>
              <a:t>u</a:t>
            </a:r>
            <a:r>
              <a:rPr sz="2400" spc="-1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e	</a:t>
            </a:r>
            <a:r>
              <a:rPr sz="2400" spc="-10" dirty="0">
                <a:solidFill>
                  <a:srgbClr val="39362F"/>
                </a:solidFill>
                <a:latin typeface="Times New Roman" panose="02020603050405020304" pitchFamily="18" charset="0"/>
                <a:cs typeface="Times New Roman" panose="02020603050405020304" pitchFamily="18" charset="0"/>
              </a:rPr>
              <a:t>i</a:t>
            </a:r>
            <a:r>
              <a:rPr sz="2400" dirty="0">
                <a:solidFill>
                  <a:srgbClr val="39362F"/>
                </a:solidFill>
                <a:latin typeface="Times New Roman" panose="02020603050405020304" pitchFamily="18" charset="0"/>
                <a:cs typeface="Times New Roman" panose="02020603050405020304" pitchFamily="18" charset="0"/>
              </a:rPr>
              <a:t>t	</a:t>
            </a:r>
            <a:r>
              <a:rPr sz="2400" spc="-15" dirty="0">
                <a:solidFill>
                  <a:srgbClr val="39362F"/>
                </a:solidFill>
                <a:latin typeface="Times New Roman" panose="02020603050405020304" pitchFamily="18" charset="0"/>
                <a:cs typeface="Times New Roman" panose="02020603050405020304" pitchFamily="18" charset="0"/>
              </a:rPr>
              <a:t>m</a:t>
            </a:r>
            <a:r>
              <a:rPr sz="2400" dirty="0">
                <a:solidFill>
                  <a:srgbClr val="39362F"/>
                </a:solidFill>
                <a:latin typeface="Times New Roman" panose="02020603050405020304" pitchFamily="18" charset="0"/>
                <a:cs typeface="Times New Roman" panose="02020603050405020304" pitchFamily="18" charset="0"/>
              </a:rPr>
              <a:t>eets	</a:t>
            </a:r>
            <a:r>
              <a:rPr sz="2400" spc="-2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he</a:t>
            </a:r>
            <a:endParaRPr sz="2400" dirty="0">
              <a:latin typeface="Times New Roman" panose="02020603050405020304" pitchFamily="18" charset="0"/>
              <a:cs typeface="Times New Roman" panose="02020603050405020304" pitchFamily="18" charset="0"/>
            </a:endParaRPr>
          </a:p>
          <a:p>
            <a:pPr marL="12700">
              <a:lnSpc>
                <a:spcPts val="2845"/>
              </a:lnSpc>
              <a:tabLst>
                <a:tab pos="1353820" algn="l"/>
                <a:tab pos="2173605" algn="l"/>
              </a:tabLst>
            </a:pPr>
            <a:r>
              <a:rPr sz="2400" dirty="0">
                <a:solidFill>
                  <a:srgbClr val="39362F"/>
                </a:solidFill>
                <a:latin typeface="Times New Roman" panose="02020603050405020304" pitchFamily="18" charset="0"/>
                <a:cs typeface="Times New Roman" panose="02020603050405020304" pitchFamily="18" charset="0"/>
              </a:rPr>
              <a:t>criteria	</a:t>
            </a:r>
            <a:r>
              <a:rPr sz="2400" spc="-5" dirty="0">
                <a:solidFill>
                  <a:srgbClr val="39362F"/>
                </a:solidFill>
                <a:latin typeface="Times New Roman" panose="02020603050405020304" pitchFamily="18" charset="0"/>
                <a:cs typeface="Times New Roman" panose="02020603050405020304" pitchFamily="18" charset="0"/>
              </a:rPr>
              <a:t>for	spring</a:t>
            </a:r>
            <a:endParaRPr sz="2400" dirty="0">
              <a:latin typeface="Times New Roman" panose="02020603050405020304" pitchFamily="18" charset="0"/>
              <a:cs typeface="Times New Roman" panose="02020603050405020304" pitchFamily="18" charset="0"/>
            </a:endParaRPr>
          </a:p>
        </p:txBody>
      </p:sp>
      <p:sp>
        <p:nvSpPr>
          <p:cNvPr id="13" name="object 13"/>
          <p:cNvSpPr txBox="1"/>
          <p:nvPr/>
        </p:nvSpPr>
        <p:spPr>
          <a:xfrm>
            <a:off x="1973960" y="7194295"/>
            <a:ext cx="1569720" cy="748030"/>
          </a:xfrm>
          <a:prstGeom prst="rect">
            <a:avLst/>
          </a:prstGeom>
        </p:spPr>
        <p:txBody>
          <a:bodyPr vert="horz" wrap="square" lIns="0" tIns="31750" rIns="0" bIns="0" rtlCol="0">
            <a:spAutoFit/>
          </a:bodyPr>
          <a:lstStyle/>
          <a:p>
            <a:pPr marL="12700" marR="5080">
              <a:lnSpc>
                <a:spcPts val="2810"/>
              </a:lnSpc>
              <a:spcBef>
                <a:spcPts val="250"/>
              </a:spcBef>
            </a:pPr>
            <a:r>
              <a:rPr sz="2400" spc="-15" dirty="0">
                <a:solidFill>
                  <a:srgbClr val="39362F"/>
                </a:solidFill>
                <a:latin typeface="Times New Roman" panose="02020603050405020304" pitchFamily="18" charset="0"/>
                <a:cs typeface="Times New Roman" panose="02020603050405020304" pitchFamily="18" charset="0"/>
              </a:rPr>
              <a:t>p</a:t>
            </a:r>
            <a:r>
              <a:rPr sz="2400" dirty="0">
                <a:solidFill>
                  <a:srgbClr val="39362F"/>
                </a:solidFill>
                <a:latin typeface="Times New Roman" panose="02020603050405020304" pitchFamily="18" charset="0"/>
                <a:cs typeface="Times New Roman" panose="02020603050405020304" pitchFamily="18" charset="0"/>
              </a:rPr>
              <a:t>e</a:t>
            </a:r>
            <a:r>
              <a:rPr sz="2400" spc="-10" dirty="0">
                <a:solidFill>
                  <a:srgbClr val="39362F"/>
                </a:solidFill>
                <a:latin typeface="Times New Roman" panose="02020603050405020304" pitchFamily="18" charset="0"/>
                <a:cs typeface="Times New Roman" panose="02020603050405020304" pitchFamily="18" charset="0"/>
              </a:rPr>
              <a:t>rf</a:t>
            </a:r>
            <a:r>
              <a:rPr sz="2400" spc="5" dirty="0">
                <a:solidFill>
                  <a:srgbClr val="39362F"/>
                </a:solidFill>
                <a:latin typeface="Times New Roman" panose="02020603050405020304" pitchFamily="18" charset="0"/>
                <a:cs typeface="Times New Roman" panose="02020603050405020304" pitchFamily="18" charset="0"/>
              </a:rPr>
              <a:t>o</a:t>
            </a:r>
            <a:r>
              <a:rPr sz="2400" spc="10" dirty="0">
                <a:solidFill>
                  <a:srgbClr val="39362F"/>
                </a:solidFill>
                <a:latin typeface="Times New Roman" panose="02020603050405020304" pitchFamily="18" charset="0"/>
                <a:cs typeface="Times New Roman" panose="02020603050405020304" pitchFamily="18" charset="0"/>
              </a:rPr>
              <a:t>r</a:t>
            </a:r>
            <a:r>
              <a:rPr sz="2400" spc="-10" dirty="0">
                <a:solidFill>
                  <a:srgbClr val="39362F"/>
                </a:solidFill>
                <a:latin typeface="Times New Roman" panose="02020603050405020304" pitchFamily="18" charset="0"/>
                <a:cs typeface="Times New Roman" panose="02020603050405020304" pitchFamily="18" charset="0"/>
              </a:rPr>
              <a:t>m</a:t>
            </a:r>
            <a:r>
              <a:rPr sz="2400" dirty="0">
                <a:solidFill>
                  <a:srgbClr val="39362F"/>
                </a:solidFill>
                <a:latin typeface="Times New Roman" panose="02020603050405020304" pitchFamily="18" charset="0"/>
                <a:cs typeface="Times New Roman" panose="02020603050405020304" pitchFamily="18" charset="0"/>
              </a:rPr>
              <a:t>a</a:t>
            </a:r>
            <a:r>
              <a:rPr sz="2400" spc="10" dirty="0">
                <a:solidFill>
                  <a:srgbClr val="39362F"/>
                </a:solidFill>
                <a:latin typeface="Times New Roman" panose="02020603050405020304" pitchFamily="18" charset="0"/>
                <a:cs typeface="Times New Roman" panose="02020603050405020304" pitchFamily="18" charset="0"/>
              </a:rPr>
              <a:t>n</a:t>
            </a:r>
            <a:r>
              <a:rPr sz="2400" dirty="0">
                <a:solidFill>
                  <a:srgbClr val="39362F"/>
                </a:solidFill>
                <a:latin typeface="Times New Roman" panose="02020603050405020304" pitchFamily="18" charset="0"/>
                <a:cs typeface="Times New Roman" panose="02020603050405020304" pitchFamily="18" charset="0"/>
              </a:rPr>
              <a:t>ce  applications.</a:t>
            </a:r>
            <a:endParaRPr sz="2400" dirty="0">
              <a:latin typeface="Times New Roman" panose="02020603050405020304" pitchFamily="18" charset="0"/>
              <a:cs typeface="Times New Roman" panose="02020603050405020304" pitchFamily="18" charset="0"/>
            </a:endParaRPr>
          </a:p>
        </p:txBody>
      </p:sp>
      <p:grpSp>
        <p:nvGrpSpPr>
          <p:cNvPr id="14" name="object 14"/>
          <p:cNvGrpSpPr/>
          <p:nvPr/>
        </p:nvGrpSpPr>
        <p:grpSpPr>
          <a:xfrm>
            <a:off x="8272271" y="1725167"/>
            <a:ext cx="5624830" cy="6504940"/>
            <a:chOff x="8272271" y="1725167"/>
            <a:chExt cx="5624830" cy="6504940"/>
          </a:xfrm>
        </p:grpSpPr>
        <p:pic>
          <p:nvPicPr>
            <p:cNvPr id="15" name="object 15"/>
            <p:cNvPicPr/>
            <p:nvPr/>
          </p:nvPicPr>
          <p:blipFill>
            <a:blip r:embed="rId2" cstate="print"/>
            <a:stretch>
              <a:fillRect/>
            </a:stretch>
          </p:blipFill>
          <p:spPr>
            <a:xfrm>
              <a:off x="8272271" y="7620001"/>
              <a:ext cx="5624830" cy="609596"/>
            </a:xfrm>
            <a:prstGeom prst="rect">
              <a:avLst/>
            </a:prstGeom>
          </p:spPr>
        </p:pic>
        <p:pic>
          <p:nvPicPr>
            <p:cNvPr id="16" name="object 16"/>
            <p:cNvPicPr/>
            <p:nvPr/>
          </p:nvPicPr>
          <p:blipFill>
            <a:blip r:embed="rId3" cstate="print"/>
            <a:stretch>
              <a:fillRect/>
            </a:stretch>
          </p:blipFill>
          <p:spPr>
            <a:xfrm>
              <a:off x="8290559" y="1725167"/>
              <a:ext cx="5593080" cy="5907023"/>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1205585" y="202819"/>
            <a:ext cx="12289790" cy="695325"/>
          </a:xfrm>
          <a:prstGeom prst="rect">
            <a:avLst/>
          </a:prstGeom>
        </p:spPr>
        <p:txBody>
          <a:bodyPr vert="horz" wrap="square" lIns="0" tIns="11430" rIns="0" bIns="0" rtlCol="0">
            <a:spAutoFit/>
          </a:bodyPr>
          <a:lstStyle/>
          <a:p>
            <a:pPr marL="12700">
              <a:lnSpc>
                <a:spcPct val="100000"/>
              </a:lnSpc>
              <a:spcBef>
                <a:spcPts val="90"/>
              </a:spcBef>
            </a:pPr>
            <a:r>
              <a:rPr sz="4400" spc="-10" dirty="0"/>
              <a:t>STEEL</a:t>
            </a:r>
            <a:r>
              <a:rPr sz="4400" spc="-55" dirty="0"/>
              <a:t> </a:t>
            </a:r>
            <a:r>
              <a:rPr sz="4400" spc="-10" dirty="0"/>
              <a:t>WIRES</a:t>
            </a:r>
            <a:r>
              <a:rPr sz="4400" spc="25" dirty="0"/>
              <a:t> </a:t>
            </a:r>
            <a:r>
              <a:rPr sz="4400" spc="-10" dirty="0"/>
              <a:t>FOR</a:t>
            </a:r>
            <a:r>
              <a:rPr sz="4400" spc="10" dirty="0"/>
              <a:t> </a:t>
            </a:r>
            <a:r>
              <a:rPr sz="4400" spc="-10" dirty="0"/>
              <a:t>MECHANICAL</a:t>
            </a:r>
            <a:r>
              <a:rPr sz="4400" spc="-35" dirty="0"/>
              <a:t> </a:t>
            </a:r>
            <a:r>
              <a:rPr sz="4400" spc="-10" dirty="0"/>
              <a:t>PURPOSES</a:t>
            </a:r>
            <a:endParaRPr sz="4400" dirty="0"/>
          </a:p>
        </p:txBody>
      </p:sp>
      <p:sp>
        <p:nvSpPr>
          <p:cNvPr id="4" name="object 4"/>
          <p:cNvSpPr txBox="1"/>
          <p:nvPr/>
        </p:nvSpPr>
        <p:spPr>
          <a:xfrm>
            <a:off x="548436" y="1176349"/>
            <a:ext cx="13512165" cy="6031138"/>
          </a:xfrm>
          <a:prstGeom prst="rect">
            <a:avLst/>
          </a:prstGeom>
        </p:spPr>
        <p:txBody>
          <a:bodyPr vert="horz" wrap="square" lIns="0" tIns="13970" rIns="0" bIns="0" rtlCol="0">
            <a:spAutoFit/>
          </a:bodyPr>
          <a:lstStyle/>
          <a:p>
            <a:pPr marL="12700" marR="5080" algn="just">
              <a:lnSpc>
                <a:spcPct val="100000"/>
              </a:lnSpc>
              <a:spcBef>
                <a:spcPts val="110"/>
              </a:spcBef>
              <a:buSzPct val="96428"/>
              <a:buFont typeface="Wingdings"/>
              <a:buChar char=""/>
              <a:tabLst>
                <a:tab pos="331470" algn="l"/>
              </a:tabLst>
            </a:pPr>
            <a:r>
              <a:rPr sz="2800" spc="-5" dirty="0">
                <a:latin typeface="Times New Roman" panose="02020603050405020304" pitchFamily="18" charset="0"/>
                <a:cs typeface="Times New Roman" panose="02020603050405020304" pitchFamily="18" charset="0"/>
              </a:rPr>
              <a:t>The</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properties</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governing</a:t>
            </a:r>
            <a:r>
              <a:rPr sz="2800" spc="-5" dirty="0">
                <a:latin typeface="Times New Roman" panose="02020603050405020304" pitchFamily="18" charset="0"/>
                <a:cs typeface="Times New Roman" panose="02020603050405020304" pitchFamily="18" charset="0"/>
              </a:rPr>
              <a:t> the</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application</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steels</a:t>
            </a:r>
            <a:r>
              <a:rPr sz="2800" spc="-10"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for</a:t>
            </a:r>
            <a:r>
              <a:rPr sz="2800" spc="-1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springs</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maybe</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considerably </a:t>
            </a:r>
            <a:r>
              <a:rPr sz="2800" spc="-5" dirty="0">
                <a:latin typeface="Times New Roman" panose="02020603050405020304" pitchFamily="18" charset="0"/>
                <a:cs typeface="Times New Roman" panose="02020603050405020304" pitchFamily="18" charset="0"/>
              </a:rPr>
              <a:t> influenced </a:t>
            </a:r>
            <a:r>
              <a:rPr sz="2800" spc="-20" dirty="0">
                <a:latin typeface="Times New Roman" panose="02020603050405020304" pitchFamily="18" charset="0"/>
                <a:cs typeface="Times New Roman" panose="02020603050405020304" pitchFamily="18" charset="0"/>
              </a:rPr>
              <a:t>by </a:t>
            </a:r>
            <a:r>
              <a:rPr sz="2800" dirty="0">
                <a:latin typeface="Times New Roman" panose="02020603050405020304" pitchFamily="18" charset="0"/>
                <a:cs typeface="Times New Roman" panose="02020603050405020304" pitchFamily="18" charset="0"/>
              </a:rPr>
              <a:t>their </a:t>
            </a:r>
            <a:r>
              <a:rPr sz="2800" spc="-5" dirty="0">
                <a:latin typeface="Times New Roman" panose="02020603050405020304" pitchFamily="18" charset="0"/>
                <a:cs typeface="Times New Roman" panose="02020603050405020304" pitchFamily="18" charset="0"/>
              </a:rPr>
              <a:t>chemical composition </a:t>
            </a:r>
            <a:r>
              <a:rPr sz="2800" dirty="0">
                <a:latin typeface="Times New Roman" panose="02020603050405020304" pitchFamily="18" charset="0"/>
                <a:cs typeface="Times New Roman" panose="02020603050405020304" pitchFamily="18" charset="0"/>
              </a:rPr>
              <a:t>as </a:t>
            </a:r>
            <a:r>
              <a:rPr sz="2800" spc="-5" dirty="0">
                <a:latin typeface="Times New Roman" panose="02020603050405020304" pitchFamily="18" charset="0"/>
                <a:cs typeface="Times New Roman" panose="02020603050405020304" pitchFamily="18" charset="0"/>
              </a:rPr>
              <a:t>well </a:t>
            </a:r>
            <a:r>
              <a:rPr sz="2800" dirty="0">
                <a:latin typeface="Times New Roman" panose="02020603050405020304" pitchFamily="18" charset="0"/>
                <a:cs typeface="Times New Roman" panose="02020603050405020304" pitchFamily="18" charset="0"/>
              </a:rPr>
              <a:t>as </a:t>
            </a:r>
            <a:r>
              <a:rPr sz="2800" spc="-5" dirty="0">
                <a:latin typeface="Times New Roman" panose="02020603050405020304" pitchFamily="18" charset="0"/>
                <a:cs typeface="Times New Roman" panose="02020603050405020304" pitchFamily="18" charset="0"/>
              </a:rPr>
              <a:t>the modes </a:t>
            </a:r>
            <a:r>
              <a:rPr sz="2800" spc="5" dirty="0">
                <a:latin typeface="Times New Roman" panose="02020603050405020304" pitchFamily="18" charset="0"/>
                <a:cs typeface="Times New Roman" panose="02020603050405020304" pitchFamily="18" charset="0"/>
              </a:rPr>
              <a:t>of </a:t>
            </a:r>
            <a:r>
              <a:rPr sz="2800" spc="-5" dirty="0">
                <a:latin typeface="Times New Roman" panose="02020603050405020304" pitchFamily="18" charset="0"/>
                <a:cs typeface="Times New Roman" panose="02020603050405020304" pitchFamily="18" charset="0"/>
              </a:rPr>
              <a:t>mechanical </a:t>
            </a:r>
            <a:r>
              <a:rPr sz="2800" spc="-15" dirty="0">
                <a:latin typeface="Times New Roman" panose="02020603050405020304" pitchFamily="18" charset="0"/>
                <a:cs typeface="Times New Roman" panose="02020603050405020304" pitchFamily="18" charset="0"/>
              </a:rPr>
              <a:t>treatment </a:t>
            </a:r>
            <a:r>
              <a:rPr sz="2800" spc="10" dirty="0">
                <a:latin typeface="Times New Roman" panose="02020603050405020304" pitchFamily="18" charset="0"/>
                <a:cs typeface="Times New Roman" panose="02020603050405020304" pitchFamily="18" charset="0"/>
              </a:rPr>
              <a:t>and </a:t>
            </a:r>
            <a:r>
              <a:rPr sz="2800" spc="1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heat</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treatment</a:t>
            </a:r>
            <a:r>
              <a:rPr sz="2800" spc="-3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applied.</a:t>
            </a:r>
            <a:endParaRPr sz="2800" dirty="0">
              <a:latin typeface="Times New Roman" panose="02020603050405020304" pitchFamily="18" charset="0"/>
              <a:cs typeface="Times New Roman" panose="02020603050405020304" pitchFamily="18" charset="0"/>
            </a:endParaRPr>
          </a:p>
          <a:p>
            <a:pPr>
              <a:lnSpc>
                <a:spcPct val="100000"/>
              </a:lnSpc>
              <a:spcBef>
                <a:spcPts val="5"/>
              </a:spcBef>
              <a:buFont typeface="Wingdings"/>
              <a:buChar char=""/>
            </a:pPr>
            <a:endParaRPr sz="2750" dirty="0">
              <a:latin typeface="Times New Roman" panose="02020603050405020304" pitchFamily="18" charset="0"/>
              <a:cs typeface="Times New Roman" panose="02020603050405020304" pitchFamily="18" charset="0"/>
            </a:endParaRPr>
          </a:p>
          <a:p>
            <a:pPr marL="12700" marR="5080" algn="just">
              <a:lnSpc>
                <a:spcPct val="100000"/>
              </a:lnSpc>
              <a:buSzPct val="96428"/>
              <a:buFont typeface="Wingdings"/>
              <a:buChar char=""/>
              <a:tabLst>
                <a:tab pos="331470" algn="l"/>
              </a:tabLst>
            </a:pPr>
            <a:r>
              <a:rPr sz="2800" spc="-5" dirty="0">
                <a:latin typeface="Times New Roman" panose="02020603050405020304" pitchFamily="18" charset="0"/>
                <a:cs typeface="Times New Roman" panose="02020603050405020304" pitchFamily="18" charset="0"/>
              </a:rPr>
              <a:t>It</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is</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for</a:t>
            </a:r>
            <a:r>
              <a:rPr sz="2800" spc="-1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these</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reasons</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that</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a:t>
            </a:r>
            <a:r>
              <a:rPr sz="2800" spc="1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very</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large</a:t>
            </a:r>
            <a:r>
              <a:rPr sz="2800" spc="-10" dirty="0">
                <a:latin typeface="Times New Roman" panose="02020603050405020304" pitchFamily="18" charset="0"/>
                <a:cs typeface="Times New Roman" panose="02020603050405020304" pitchFamily="18" charset="0"/>
              </a:rPr>
              <a:t> variety</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steels</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maybe</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employed</a:t>
            </a:r>
            <a:r>
              <a:rPr sz="2800" dirty="0">
                <a:latin typeface="Times New Roman" panose="02020603050405020304" pitchFamily="18" charset="0"/>
                <a:cs typeface="Times New Roman" panose="02020603050405020304" pitchFamily="18" charset="0"/>
              </a:rPr>
              <a:t> in</a:t>
            </a:r>
            <a:r>
              <a:rPr sz="2800" spc="63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the </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manufacture </a:t>
            </a:r>
            <a:r>
              <a:rPr sz="2800" spc="5" dirty="0">
                <a:latin typeface="Times New Roman" panose="02020603050405020304" pitchFamily="18" charset="0"/>
                <a:cs typeface="Times New Roman" panose="02020603050405020304" pitchFamily="18" charset="0"/>
              </a:rPr>
              <a:t>of </a:t>
            </a:r>
            <a:r>
              <a:rPr sz="2800" spc="-10" dirty="0">
                <a:latin typeface="Times New Roman" panose="02020603050405020304" pitchFamily="18" charset="0"/>
                <a:cs typeface="Times New Roman" panose="02020603050405020304" pitchFamily="18" charset="0"/>
              </a:rPr>
              <a:t>steel </a:t>
            </a:r>
            <a:r>
              <a:rPr sz="2800" spc="-5" dirty="0">
                <a:latin typeface="Times New Roman" panose="02020603050405020304" pitchFamily="18" charset="0"/>
                <a:cs typeface="Times New Roman" panose="02020603050405020304" pitchFamily="18" charset="0"/>
              </a:rPr>
              <a:t>springs. This </a:t>
            </a:r>
            <a:r>
              <a:rPr sz="2800" spc="-10" dirty="0">
                <a:latin typeface="Times New Roman" panose="02020603050405020304" pitchFamily="18" charset="0"/>
                <a:cs typeface="Times New Roman" panose="02020603050405020304" pitchFamily="18" charset="0"/>
              </a:rPr>
              <a:t>variety is </a:t>
            </a:r>
            <a:r>
              <a:rPr sz="2800" spc="-5" dirty="0">
                <a:latin typeface="Times New Roman" panose="02020603050405020304" pitchFamily="18" charset="0"/>
                <a:cs typeface="Times New Roman" panose="02020603050405020304" pitchFamily="18" charset="0"/>
              </a:rPr>
              <a:t>further increased </a:t>
            </a:r>
            <a:r>
              <a:rPr sz="2800" spc="5" dirty="0">
                <a:latin typeface="Times New Roman" panose="02020603050405020304" pitchFamily="18" charset="0"/>
                <a:cs typeface="Times New Roman" panose="02020603050405020304" pitchFamily="18" charset="0"/>
              </a:rPr>
              <a:t>owing </a:t>
            </a:r>
            <a:r>
              <a:rPr sz="2800" spc="-15" dirty="0">
                <a:latin typeface="Times New Roman" panose="02020603050405020304" pitchFamily="18" charset="0"/>
                <a:cs typeface="Times New Roman" panose="02020603050405020304" pitchFamily="18" charset="0"/>
              </a:rPr>
              <a:t>to </a:t>
            </a:r>
            <a:r>
              <a:rPr sz="2800" spc="-5" dirty="0">
                <a:latin typeface="Times New Roman" panose="02020603050405020304" pitchFamily="18" charset="0"/>
                <a:cs typeface="Times New Roman" panose="02020603050405020304" pitchFamily="18" charset="0"/>
              </a:rPr>
              <a:t>the </a:t>
            </a:r>
            <a:r>
              <a:rPr sz="2800" spc="-15" dirty="0">
                <a:latin typeface="Times New Roman" panose="02020603050405020304" pitchFamily="18" charset="0"/>
                <a:cs typeface="Times New Roman" panose="02020603050405020304" pitchFamily="18" charset="0"/>
              </a:rPr>
              <a:t>fact </a:t>
            </a:r>
            <a:r>
              <a:rPr sz="2800" spc="-5" dirty="0">
                <a:latin typeface="Times New Roman" panose="02020603050405020304" pitchFamily="18" charset="0"/>
                <a:cs typeface="Times New Roman" panose="02020603050405020304" pitchFamily="18" charset="0"/>
              </a:rPr>
              <a:t>that </a:t>
            </a:r>
            <a:r>
              <a:rPr sz="2800" spc="15" dirty="0">
                <a:latin typeface="Times New Roman" panose="02020603050405020304" pitchFamily="18" charset="0"/>
                <a:cs typeface="Times New Roman" panose="02020603050405020304" pitchFamily="18" charset="0"/>
              </a:rPr>
              <a:t>in </a:t>
            </a:r>
            <a:r>
              <a:rPr sz="2800" spc="-5" dirty="0">
                <a:latin typeface="Times New Roman" panose="02020603050405020304" pitchFamily="18" charset="0"/>
                <a:cs typeface="Times New Roman" panose="02020603050405020304" pitchFamily="18" charset="0"/>
              </a:rPr>
              <a:t>certain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cases </a:t>
            </a:r>
            <a:r>
              <a:rPr sz="2800" dirty="0">
                <a:latin typeface="Times New Roman" panose="02020603050405020304" pitchFamily="18" charset="0"/>
                <a:cs typeface="Times New Roman" panose="02020603050405020304" pitchFamily="18" charset="0"/>
              </a:rPr>
              <a:t>these </a:t>
            </a:r>
            <a:r>
              <a:rPr sz="2800" spc="-5" dirty="0">
                <a:latin typeface="Times New Roman" panose="02020603050405020304" pitchFamily="18" charset="0"/>
                <a:cs typeface="Times New Roman" panose="02020603050405020304" pitchFamily="18" charset="0"/>
              </a:rPr>
              <a:t>springs </a:t>
            </a:r>
            <a:r>
              <a:rPr sz="2800" spc="-20" dirty="0">
                <a:latin typeface="Times New Roman" panose="02020603050405020304" pitchFamily="18" charset="0"/>
                <a:cs typeface="Times New Roman" panose="02020603050405020304" pitchFamily="18" charset="0"/>
              </a:rPr>
              <a:t>have </a:t>
            </a:r>
            <a:r>
              <a:rPr sz="2800" spc="-15" dirty="0">
                <a:latin typeface="Times New Roman" panose="02020603050405020304" pitchFamily="18" charset="0"/>
                <a:cs typeface="Times New Roman" panose="02020603050405020304" pitchFamily="18" charset="0"/>
              </a:rPr>
              <a:t>to </a:t>
            </a:r>
            <a:r>
              <a:rPr sz="2800" spc="-10" dirty="0">
                <a:latin typeface="Times New Roman" panose="02020603050405020304" pitchFamily="18" charset="0"/>
                <a:cs typeface="Times New Roman" panose="02020603050405020304" pitchFamily="18" charset="0"/>
              </a:rPr>
              <a:t>exhibit considerable </a:t>
            </a:r>
            <a:r>
              <a:rPr sz="2800" spc="-15" dirty="0">
                <a:latin typeface="Times New Roman" panose="02020603050405020304" pitchFamily="18" charset="0"/>
                <a:cs typeface="Times New Roman" panose="02020603050405020304" pitchFamily="18" charset="0"/>
              </a:rPr>
              <a:t>resistance </a:t>
            </a:r>
            <a:r>
              <a:rPr sz="2800" spc="-10" dirty="0">
                <a:latin typeface="Times New Roman" panose="02020603050405020304" pitchFamily="18" charset="0"/>
                <a:cs typeface="Times New Roman" panose="02020603050405020304" pitchFamily="18" charset="0"/>
              </a:rPr>
              <a:t>against corrosive influences </a:t>
            </a:r>
            <a:r>
              <a:rPr sz="2800" dirty="0">
                <a:latin typeface="Times New Roman" panose="02020603050405020304" pitchFamily="18" charset="0"/>
                <a:cs typeface="Times New Roman" panose="02020603050405020304" pitchFamily="18" charset="0"/>
              </a:rPr>
              <a:t>and </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withstand </a:t>
            </a:r>
            <a:r>
              <a:rPr sz="2800" spc="-15" dirty="0">
                <a:latin typeface="Times New Roman" panose="02020603050405020304" pitchFamily="18" charset="0"/>
                <a:cs typeface="Times New Roman" panose="02020603050405020304" pitchFamily="18" charset="0"/>
              </a:rPr>
              <a:t>elevated temperature </a:t>
            </a:r>
            <a:r>
              <a:rPr sz="2800" dirty="0">
                <a:latin typeface="Times New Roman" panose="02020603050405020304" pitchFamily="18" charset="0"/>
                <a:cs typeface="Times New Roman" panose="02020603050405020304" pitchFamily="18" charset="0"/>
              </a:rPr>
              <a:t>and </a:t>
            </a:r>
            <a:r>
              <a:rPr sz="2800" spc="-5" dirty="0">
                <a:latin typeface="Times New Roman" panose="02020603050405020304" pitchFamily="18" charset="0"/>
                <a:cs typeface="Times New Roman" panose="02020603050405020304" pitchFamily="18" charset="0"/>
              </a:rPr>
              <a:t>that the mechanical </a:t>
            </a:r>
            <a:r>
              <a:rPr sz="2800" spc="-10" dirty="0">
                <a:latin typeface="Times New Roman" panose="02020603050405020304" pitchFamily="18" charset="0"/>
                <a:cs typeface="Times New Roman" panose="02020603050405020304" pitchFamily="18" charset="0"/>
              </a:rPr>
              <a:t>stress </a:t>
            </a:r>
            <a:r>
              <a:rPr sz="2800" dirty="0">
                <a:latin typeface="Times New Roman" panose="02020603050405020304" pitchFamily="18" charset="0"/>
                <a:cs typeface="Times New Roman" panose="02020603050405020304" pitchFamily="18" charset="0"/>
              </a:rPr>
              <a:t>is imposed </a:t>
            </a:r>
            <a:r>
              <a:rPr sz="2800" spc="5" dirty="0">
                <a:latin typeface="Times New Roman" panose="02020603050405020304" pitchFamily="18" charset="0"/>
                <a:cs typeface="Times New Roman" panose="02020603050405020304" pitchFamily="18" charset="0"/>
              </a:rPr>
              <a:t>on </a:t>
            </a:r>
            <a:r>
              <a:rPr sz="2800" dirty="0">
                <a:latin typeface="Times New Roman" panose="02020603050405020304" pitchFamily="18" charset="0"/>
                <a:cs typeface="Times New Roman" panose="02020603050405020304" pitchFamily="18" charset="0"/>
              </a:rPr>
              <a:t>them </a:t>
            </a:r>
            <a:r>
              <a:rPr sz="2800" spc="-10" dirty="0">
                <a:latin typeface="Times New Roman" panose="02020603050405020304" pitchFamily="18" charset="0"/>
                <a:cs typeface="Times New Roman" panose="02020603050405020304" pitchFamily="18" charset="0"/>
              </a:rPr>
              <a:t>vary </a:t>
            </a:r>
            <a:r>
              <a:rPr sz="2800" spc="-5" dirty="0">
                <a:latin typeface="Times New Roman" panose="02020603050405020304" pitchFamily="18" charset="0"/>
                <a:cs typeface="Times New Roman" panose="02020603050405020304" pitchFamily="18" charset="0"/>
              </a:rPr>
              <a:t> </a:t>
            </a:r>
            <a:r>
              <a:rPr sz="2800" spc="-25" dirty="0">
                <a:latin typeface="Times New Roman" panose="02020603050405020304" pitchFamily="18" charset="0"/>
                <a:cs typeface="Times New Roman" panose="02020603050405020304" pitchFamily="18" charset="0"/>
              </a:rPr>
              <a:t>considerably.</a:t>
            </a:r>
            <a:endParaRPr sz="2800" dirty="0">
              <a:latin typeface="Times New Roman" panose="02020603050405020304" pitchFamily="18" charset="0"/>
              <a:cs typeface="Times New Roman" panose="02020603050405020304" pitchFamily="18" charset="0"/>
            </a:endParaRPr>
          </a:p>
          <a:p>
            <a:pPr>
              <a:lnSpc>
                <a:spcPct val="100000"/>
              </a:lnSpc>
              <a:spcBef>
                <a:spcPts val="10"/>
              </a:spcBef>
              <a:buFont typeface="Wingdings"/>
              <a:buChar char=""/>
            </a:pPr>
            <a:endParaRPr sz="2750" dirty="0">
              <a:latin typeface="Times New Roman" panose="02020603050405020304" pitchFamily="18" charset="0"/>
              <a:cs typeface="Times New Roman" panose="02020603050405020304" pitchFamily="18" charset="0"/>
            </a:endParaRPr>
          </a:p>
          <a:p>
            <a:pPr marL="330835" indent="-318770" algn="just">
              <a:lnSpc>
                <a:spcPct val="100000"/>
              </a:lnSpc>
              <a:buSzPct val="96428"/>
              <a:buFont typeface="Wingdings"/>
              <a:buChar char=""/>
              <a:tabLst>
                <a:tab pos="331470" algn="l"/>
              </a:tabLst>
            </a:pPr>
            <a:r>
              <a:rPr sz="2800" spc="-5" dirty="0">
                <a:latin typeface="Times New Roman" panose="02020603050405020304" pitchFamily="18" charset="0"/>
                <a:cs typeface="Times New Roman" panose="02020603050405020304" pitchFamily="18" charset="0"/>
              </a:rPr>
              <a:t>In</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order </a:t>
            </a:r>
            <a:r>
              <a:rPr sz="2800" spc="-15" dirty="0">
                <a:latin typeface="Times New Roman" panose="02020603050405020304" pitchFamily="18" charset="0"/>
                <a:cs typeface="Times New Roman" panose="02020603050405020304" pitchFamily="18" charset="0"/>
              </a:rPr>
              <a:t>to</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facilitate</a:t>
            </a:r>
            <a:r>
              <a:rPr sz="2800" spc="-6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clear</a:t>
            </a:r>
            <a:r>
              <a:rPr sz="2800" spc="-25" dirty="0">
                <a:latin typeface="Times New Roman" panose="02020603050405020304" pitchFamily="18" charset="0"/>
                <a:cs typeface="Times New Roman" panose="02020603050405020304" pitchFamily="18" charset="0"/>
              </a:rPr>
              <a:t> </a:t>
            </a:r>
            <a:r>
              <a:rPr sz="2800" spc="-35" dirty="0">
                <a:latin typeface="Times New Roman" panose="02020603050405020304" pitchFamily="18" charset="0"/>
                <a:cs typeface="Times New Roman" panose="02020603050405020304" pitchFamily="18" charset="0"/>
              </a:rPr>
              <a:t>survey,</a:t>
            </a:r>
            <a:r>
              <a:rPr sz="2800" spc="-5" dirty="0">
                <a:latin typeface="Times New Roman" panose="02020603050405020304" pitchFamily="18" charset="0"/>
                <a:cs typeface="Times New Roman" panose="02020603050405020304" pitchFamily="18" charset="0"/>
              </a:rPr>
              <a:t> the</a:t>
            </a:r>
            <a:r>
              <a:rPr sz="2800" spc="1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steels</a:t>
            </a:r>
            <a:r>
              <a:rPr sz="2800" spc="-2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are</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classified</a:t>
            </a:r>
            <a:r>
              <a:rPr sz="2800" spc="-4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into</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three</a:t>
            </a:r>
            <a:r>
              <a:rPr sz="2800" spc="-2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categories</a:t>
            </a:r>
            <a:r>
              <a:rPr sz="2800" spc="-2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on</a:t>
            </a:r>
            <a:r>
              <a:rPr sz="2800" spc="-1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which</a:t>
            </a:r>
          </a:p>
          <a:p>
            <a:pPr marL="368935">
              <a:lnSpc>
                <a:spcPct val="100000"/>
              </a:lnSpc>
              <a:spcBef>
                <a:spcPts val="30"/>
              </a:spcBef>
            </a:pPr>
            <a:r>
              <a:rPr sz="2800" b="1" spc="5" dirty="0">
                <a:latin typeface="Times New Roman" panose="02020603050405020304" pitchFamily="18" charset="0"/>
                <a:cs typeface="Times New Roman" panose="02020603050405020304" pitchFamily="18" charset="0"/>
              </a:rPr>
              <a:t>IS</a:t>
            </a:r>
            <a:r>
              <a:rPr sz="2800" b="1" spc="-30" dirty="0">
                <a:latin typeface="Times New Roman" panose="02020603050405020304" pitchFamily="18" charset="0"/>
                <a:cs typeface="Times New Roman" panose="02020603050405020304" pitchFamily="18" charset="0"/>
              </a:rPr>
              <a:t> </a:t>
            </a:r>
            <a:r>
              <a:rPr sz="2800" b="1" spc="10" dirty="0">
                <a:latin typeface="Times New Roman" panose="02020603050405020304" pitchFamily="18" charset="0"/>
                <a:cs typeface="Times New Roman" panose="02020603050405020304" pitchFamily="18" charset="0"/>
              </a:rPr>
              <a:t>4454</a:t>
            </a:r>
            <a:r>
              <a:rPr sz="2800" b="1" spc="-40" dirty="0">
                <a:latin typeface="Times New Roman" panose="02020603050405020304" pitchFamily="18" charset="0"/>
                <a:cs typeface="Times New Roman" panose="02020603050405020304" pitchFamily="18" charset="0"/>
              </a:rPr>
              <a:t> </a:t>
            </a:r>
            <a:r>
              <a:rPr sz="2800" b="1" spc="5" dirty="0">
                <a:latin typeface="Times New Roman" panose="02020603050405020304" pitchFamily="18" charset="0"/>
                <a:cs typeface="Times New Roman" panose="02020603050405020304" pitchFamily="18" charset="0"/>
              </a:rPr>
              <a:t>series</a:t>
            </a:r>
            <a:r>
              <a:rPr sz="2800" b="1"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a:t>
            </a:r>
            <a:r>
              <a:rPr sz="2800" spc="-8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Indian</a:t>
            </a:r>
            <a:r>
              <a:rPr sz="2800" spc="-5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Standards</a:t>
            </a:r>
            <a:r>
              <a:rPr sz="2800" spc="-8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on</a:t>
            </a:r>
            <a:r>
              <a:rPr sz="2800" spc="-15" dirty="0">
                <a:latin typeface="Times New Roman" panose="02020603050405020304" pitchFamily="18" charset="0"/>
                <a:cs typeface="Times New Roman" panose="02020603050405020304" pitchFamily="18" charset="0"/>
              </a:rPr>
              <a:t> </a:t>
            </a:r>
            <a:r>
              <a:rPr sz="2800" b="1" spc="-5" dirty="0">
                <a:latin typeface="Times New Roman" panose="02020603050405020304" pitchFamily="18" charset="0"/>
                <a:cs typeface="Times New Roman" panose="02020603050405020304" pitchFamily="18" charset="0"/>
              </a:rPr>
              <a:t>Steel</a:t>
            </a:r>
            <a:r>
              <a:rPr sz="2800" b="1" spc="-20" dirty="0">
                <a:latin typeface="Times New Roman" panose="02020603050405020304" pitchFamily="18" charset="0"/>
                <a:cs typeface="Times New Roman" panose="02020603050405020304" pitchFamily="18" charset="0"/>
              </a:rPr>
              <a:t> </a:t>
            </a:r>
            <a:r>
              <a:rPr sz="2800" b="1" spc="-5" dirty="0">
                <a:latin typeface="Times New Roman" panose="02020603050405020304" pitchFamily="18" charset="0"/>
                <a:cs typeface="Times New Roman" panose="02020603050405020304" pitchFamily="18" charset="0"/>
              </a:rPr>
              <a:t>wire </a:t>
            </a:r>
            <a:r>
              <a:rPr sz="2800" b="1" spc="-15" dirty="0">
                <a:latin typeface="Times New Roman" panose="02020603050405020304" pitchFamily="18" charset="0"/>
                <a:cs typeface="Times New Roman" panose="02020603050405020304" pitchFamily="18" charset="0"/>
              </a:rPr>
              <a:t>for</a:t>
            </a:r>
            <a:r>
              <a:rPr sz="2800" b="1" spc="5" dirty="0">
                <a:latin typeface="Times New Roman" panose="02020603050405020304" pitchFamily="18" charset="0"/>
                <a:cs typeface="Times New Roman" panose="02020603050405020304" pitchFamily="18" charset="0"/>
              </a:rPr>
              <a:t> </a:t>
            </a:r>
            <a:r>
              <a:rPr sz="2800" b="1" dirty="0">
                <a:latin typeface="Times New Roman" panose="02020603050405020304" pitchFamily="18" charset="0"/>
                <a:cs typeface="Times New Roman" panose="02020603050405020304" pitchFamily="18" charset="0"/>
              </a:rPr>
              <a:t>mechanical</a:t>
            </a:r>
            <a:r>
              <a:rPr sz="2800" b="1" spc="-30" dirty="0">
                <a:latin typeface="Times New Roman" panose="02020603050405020304" pitchFamily="18" charset="0"/>
                <a:cs typeface="Times New Roman" panose="02020603050405020304" pitchFamily="18" charset="0"/>
              </a:rPr>
              <a:t> </a:t>
            </a:r>
            <a:r>
              <a:rPr sz="2800" b="1" dirty="0">
                <a:latin typeface="Times New Roman" panose="02020603050405020304" pitchFamily="18" charset="0"/>
                <a:cs typeface="Times New Roman" panose="02020603050405020304" pitchFamily="18" charset="0"/>
              </a:rPr>
              <a:t>springs</a:t>
            </a:r>
            <a:r>
              <a:rPr sz="2800" b="1" spc="-4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exist:</a:t>
            </a:r>
            <a:endParaRPr sz="2800" dirty="0">
              <a:latin typeface="Times New Roman" panose="02020603050405020304" pitchFamily="18" charset="0"/>
              <a:cs typeface="Times New Roman" panose="02020603050405020304" pitchFamily="18" charset="0"/>
            </a:endParaRPr>
          </a:p>
          <a:p>
            <a:pPr marL="296545" indent="-284480">
              <a:lnSpc>
                <a:spcPct val="100000"/>
              </a:lnSpc>
              <a:buSzPct val="96428"/>
              <a:buFont typeface="Wingdings"/>
              <a:buChar char=""/>
              <a:tabLst>
                <a:tab pos="297180" algn="l"/>
              </a:tabLst>
            </a:pPr>
            <a:r>
              <a:rPr sz="2800" spc="-20" dirty="0">
                <a:latin typeface="Times New Roman" panose="02020603050405020304" pitchFamily="18" charset="0"/>
                <a:cs typeface="Times New Roman" panose="02020603050405020304" pitchFamily="18" charset="0"/>
              </a:rPr>
              <a:t>Part</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1:</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Cold</a:t>
            </a:r>
            <a:r>
              <a:rPr sz="2800" spc="-1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drawn</a:t>
            </a:r>
            <a:r>
              <a:rPr sz="2800" spc="-3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unalloyed</a:t>
            </a:r>
            <a:r>
              <a:rPr sz="2800" spc="-3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steel</a:t>
            </a:r>
            <a:r>
              <a:rPr sz="2800" spc="-3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wire</a:t>
            </a:r>
            <a:endParaRPr sz="2800" dirty="0">
              <a:latin typeface="Times New Roman" panose="02020603050405020304" pitchFamily="18" charset="0"/>
              <a:cs typeface="Times New Roman" panose="02020603050405020304" pitchFamily="18" charset="0"/>
            </a:endParaRPr>
          </a:p>
          <a:p>
            <a:pPr marL="296545" indent="-284480">
              <a:lnSpc>
                <a:spcPct val="100000"/>
              </a:lnSpc>
              <a:buSzPct val="96428"/>
              <a:buFont typeface="Wingdings"/>
              <a:buChar char=""/>
              <a:tabLst>
                <a:tab pos="297180" algn="l"/>
                <a:tab pos="1045844" algn="l"/>
                <a:tab pos="1567180" algn="l"/>
              </a:tabLst>
            </a:pPr>
            <a:r>
              <a:rPr sz="2800" spc="-20" dirty="0">
                <a:latin typeface="Times New Roman" panose="02020603050405020304" pitchFamily="18" charset="0"/>
                <a:cs typeface="Times New Roman" panose="02020603050405020304" pitchFamily="18" charset="0"/>
              </a:rPr>
              <a:t>Part	</a:t>
            </a:r>
            <a:r>
              <a:rPr sz="2800" dirty="0">
                <a:latin typeface="Times New Roman" panose="02020603050405020304" pitchFamily="18" charset="0"/>
                <a:cs typeface="Times New Roman" panose="02020603050405020304" pitchFamily="18" charset="0"/>
              </a:rPr>
              <a:t>2</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Oil</a:t>
            </a:r>
            <a:r>
              <a:rPr sz="2800" spc="-10" dirty="0">
                <a:latin typeface="Times New Roman" panose="02020603050405020304" pitchFamily="18" charset="0"/>
                <a:cs typeface="Times New Roman" panose="02020603050405020304" pitchFamily="18" charset="0"/>
              </a:rPr>
              <a:t> hardened</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and</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tempered</a:t>
            </a:r>
            <a:r>
              <a:rPr sz="2800" spc="-10" dirty="0">
                <a:latin typeface="Times New Roman" panose="02020603050405020304" pitchFamily="18" charset="0"/>
                <a:cs typeface="Times New Roman" panose="02020603050405020304" pitchFamily="18" charset="0"/>
              </a:rPr>
              <a:t> steel</a:t>
            </a:r>
            <a:r>
              <a:rPr sz="2800" spc="-3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wire</a:t>
            </a:r>
            <a:endParaRPr sz="2800" dirty="0">
              <a:latin typeface="Times New Roman" panose="02020603050405020304" pitchFamily="18" charset="0"/>
              <a:cs typeface="Times New Roman" panose="02020603050405020304" pitchFamily="18" charset="0"/>
            </a:endParaRPr>
          </a:p>
          <a:p>
            <a:pPr marL="296545" indent="-284480">
              <a:lnSpc>
                <a:spcPct val="100000"/>
              </a:lnSpc>
              <a:buSzPct val="96428"/>
              <a:buFont typeface="Wingdings"/>
              <a:buChar char=""/>
              <a:tabLst>
                <a:tab pos="297180" algn="l"/>
                <a:tab pos="1308100" algn="l"/>
                <a:tab pos="1567180" algn="l"/>
              </a:tabLst>
            </a:pPr>
            <a:r>
              <a:rPr sz="2800" spc="-20" dirty="0">
                <a:latin typeface="Times New Roman" panose="02020603050405020304" pitchFamily="18" charset="0"/>
                <a:cs typeface="Times New Roman" panose="02020603050405020304" pitchFamily="18" charset="0"/>
              </a:rPr>
              <a:t>Part</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4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Stainless</a:t>
            </a:r>
            <a:r>
              <a:rPr sz="2800" spc="-6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steel</a:t>
            </a:r>
            <a:r>
              <a:rPr sz="2800" spc="-1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wire</a:t>
            </a:r>
            <a:endParaRP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1205585" y="202819"/>
            <a:ext cx="12289790" cy="695325"/>
          </a:xfrm>
          <a:prstGeom prst="rect">
            <a:avLst/>
          </a:prstGeom>
        </p:spPr>
        <p:txBody>
          <a:bodyPr vert="horz" wrap="square" lIns="0" tIns="11430" rIns="0" bIns="0" rtlCol="0">
            <a:spAutoFit/>
          </a:bodyPr>
          <a:lstStyle/>
          <a:p>
            <a:pPr marL="12700">
              <a:lnSpc>
                <a:spcPct val="100000"/>
              </a:lnSpc>
              <a:spcBef>
                <a:spcPts val="90"/>
              </a:spcBef>
            </a:pPr>
            <a:r>
              <a:rPr sz="4400" spc="-10" dirty="0"/>
              <a:t>STEEL</a:t>
            </a:r>
            <a:r>
              <a:rPr sz="4400" spc="-55" dirty="0"/>
              <a:t> </a:t>
            </a:r>
            <a:r>
              <a:rPr sz="4400" spc="-10" dirty="0"/>
              <a:t>WIRES</a:t>
            </a:r>
            <a:r>
              <a:rPr sz="4400" spc="25" dirty="0"/>
              <a:t> </a:t>
            </a:r>
            <a:r>
              <a:rPr sz="4400" spc="-10" dirty="0"/>
              <a:t>FOR</a:t>
            </a:r>
            <a:r>
              <a:rPr sz="4400" spc="10" dirty="0"/>
              <a:t> </a:t>
            </a:r>
            <a:r>
              <a:rPr sz="4400" spc="-10" dirty="0"/>
              <a:t>MECHANICAL</a:t>
            </a:r>
            <a:r>
              <a:rPr sz="4400" spc="-35" dirty="0"/>
              <a:t> </a:t>
            </a:r>
            <a:r>
              <a:rPr sz="4400" spc="-10" dirty="0"/>
              <a:t>PURPOSES</a:t>
            </a:r>
            <a:endParaRPr sz="4400"/>
          </a:p>
        </p:txBody>
      </p:sp>
      <p:sp>
        <p:nvSpPr>
          <p:cNvPr id="4" name="object 4"/>
          <p:cNvSpPr txBox="1"/>
          <p:nvPr/>
        </p:nvSpPr>
        <p:spPr>
          <a:xfrm>
            <a:off x="548436" y="1178814"/>
            <a:ext cx="13051155" cy="6030497"/>
          </a:xfrm>
          <a:prstGeom prst="rect">
            <a:avLst/>
          </a:prstGeom>
        </p:spPr>
        <p:txBody>
          <a:bodyPr vert="horz" wrap="square" lIns="0" tIns="13335" rIns="0" bIns="0" rtlCol="0">
            <a:spAutoFit/>
          </a:bodyPr>
          <a:lstStyle/>
          <a:p>
            <a:pPr marL="12700" marR="7620" algn="just">
              <a:lnSpc>
                <a:spcPct val="100000"/>
              </a:lnSpc>
              <a:spcBef>
                <a:spcPts val="105"/>
              </a:spcBef>
              <a:buSzPct val="96428"/>
              <a:buFont typeface="Wingdings"/>
              <a:buChar char=""/>
              <a:tabLst>
                <a:tab pos="331470" algn="l"/>
              </a:tabLst>
            </a:pPr>
            <a:r>
              <a:rPr sz="2800" b="1" dirty="0">
                <a:latin typeface="Times New Roman" panose="02020603050405020304" pitchFamily="18" charset="0"/>
                <a:cs typeface="Times New Roman" panose="02020603050405020304" pitchFamily="18" charset="0"/>
              </a:rPr>
              <a:t>IS 4454 </a:t>
            </a:r>
            <a:r>
              <a:rPr sz="2800" b="1" spc="-10" dirty="0">
                <a:latin typeface="Times New Roman" panose="02020603050405020304" pitchFamily="18" charset="0"/>
                <a:cs typeface="Times New Roman" panose="02020603050405020304" pitchFamily="18" charset="0"/>
              </a:rPr>
              <a:t>(Part </a:t>
            </a:r>
            <a:r>
              <a:rPr sz="2800" b="1" spc="10" dirty="0">
                <a:latin typeface="Times New Roman" panose="02020603050405020304" pitchFamily="18" charset="0"/>
                <a:cs typeface="Times New Roman" panose="02020603050405020304" pitchFamily="18" charset="0"/>
              </a:rPr>
              <a:t>1) </a:t>
            </a:r>
            <a:r>
              <a:rPr sz="2800" b="1" dirty="0">
                <a:latin typeface="Times New Roman" panose="02020603050405020304" pitchFamily="18" charset="0"/>
                <a:cs typeface="Times New Roman" panose="02020603050405020304" pitchFamily="18" charset="0"/>
              </a:rPr>
              <a:t>: </a:t>
            </a:r>
            <a:r>
              <a:rPr sz="2800" b="1" spc="5" dirty="0">
                <a:latin typeface="Times New Roman" panose="02020603050405020304" pitchFamily="18" charset="0"/>
                <a:cs typeface="Times New Roman" panose="02020603050405020304" pitchFamily="18" charset="0"/>
              </a:rPr>
              <a:t>2001 </a:t>
            </a:r>
            <a:r>
              <a:rPr sz="2800" spc="-20" dirty="0">
                <a:latin typeface="Times New Roman" panose="02020603050405020304" pitchFamily="18" charset="0"/>
                <a:cs typeface="Times New Roman" panose="02020603050405020304" pitchFamily="18" charset="0"/>
              </a:rPr>
              <a:t>covers </a:t>
            </a:r>
            <a:r>
              <a:rPr sz="2800" spc="-5" dirty="0">
                <a:latin typeface="Times New Roman" panose="02020603050405020304" pitchFamily="18" charset="0"/>
                <a:cs typeface="Times New Roman" panose="02020603050405020304" pitchFamily="18" charset="0"/>
              </a:rPr>
              <a:t>the </a:t>
            </a:r>
            <a:r>
              <a:rPr sz="2800" spc="-10" dirty="0">
                <a:latin typeface="Times New Roman" panose="02020603050405020304" pitchFamily="18" charset="0"/>
                <a:cs typeface="Times New Roman" panose="02020603050405020304" pitchFamily="18" charset="0"/>
              </a:rPr>
              <a:t>requirements </a:t>
            </a:r>
            <a:r>
              <a:rPr sz="2800" spc="5" dirty="0">
                <a:latin typeface="Times New Roman" panose="02020603050405020304" pitchFamily="18" charset="0"/>
                <a:cs typeface="Times New Roman" panose="02020603050405020304" pitchFamily="18" charset="0"/>
              </a:rPr>
              <a:t>of </a:t>
            </a:r>
            <a:r>
              <a:rPr sz="2800" spc="-10" dirty="0">
                <a:latin typeface="Times New Roman" panose="02020603050405020304" pitchFamily="18" charset="0"/>
                <a:cs typeface="Times New Roman" panose="02020603050405020304" pitchFamily="18" charset="0"/>
              </a:rPr>
              <a:t>cold </a:t>
            </a:r>
            <a:r>
              <a:rPr sz="2800" spc="-15" dirty="0">
                <a:latin typeface="Times New Roman" panose="02020603050405020304" pitchFamily="18" charset="0"/>
                <a:cs typeface="Times New Roman" panose="02020603050405020304" pitchFamily="18" charset="0"/>
              </a:rPr>
              <a:t>drawn </a:t>
            </a:r>
            <a:r>
              <a:rPr sz="2800" spc="-5" dirty="0">
                <a:latin typeface="Times New Roman" panose="02020603050405020304" pitchFamily="18" charset="0"/>
                <a:cs typeface="Times New Roman" panose="02020603050405020304" pitchFamily="18" charset="0"/>
              </a:rPr>
              <a:t>unalloyed </a:t>
            </a:r>
            <a:r>
              <a:rPr sz="2800" spc="-10" dirty="0">
                <a:latin typeface="Times New Roman" panose="02020603050405020304" pitchFamily="18" charset="0"/>
                <a:cs typeface="Times New Roman" panose="02020603050405020304" pitchFamily="18" charset="0"/>
              </a:rPr>
              <a:t>steel wires </a:t>
            </a:r>
            <a:r>
              <a:rPr sz="2800" spc="5" dirty="0">
                <a:latin typeface="Times New Roman" panose="02020603050405020304" pitchFamily="18" charset="0"/>
                <a:cs typeface="Times New Roman" panose="02020603050405020304" pitchFamily="18" charset="0"/>
              </a:rPr>
              <a:t>of </a:t>
            </a:r>
            <a:r>
              <a:rPr sz="2800" spc="1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circular</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cross</a:t>
            </a:r>
            <a:r>
              <a:rPr sz="2800" spc="-5" dirty="0">
                <a:latin typeface="Times New Roman" panose="02020603050405020304" pitchFamily="18" charset="0"/>
                <a:cs typeface="Times New Roman" panose="02020603050405020304" pitchFamily="18" charset="0"/>
              </a:rPr>
              <a:t> section</a:t>
            </a:r>
            <a:r>
              <a:rPr sz="280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for</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a:t>
            </a:r>
            <a:r>
              <a:rPr sz="280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manufacture</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a:t>
            </a:r>
            <a:r>
              <a:rPr sz="2800" spc="1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mechanical</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springs</a:t>
            </a:r>
            <a:r>
              <a:rPr sz="2800" spc="5" dirty="0">
                <a:latin typeface="Times New Roman" panose="02020603050405020304" pitchFamily="18" charset="0"/>
                <a:cs typeface="Times New Roman" panose="02020603050405020304" pitchFamily="18" charset="0"/>
              </a:rPr>
              <a:t> </a:t>
            </a:r>
            <a:r>
              <a:rPr sz="2800" spc="-25" dirty="0">
                <a:latin typeface="Times New Roman" panose="02020603050405020304" pitchFamily="18" charset="0"/>
                <a:cs typeface="Times New Roman" panose="02020603050405020304" pitchFamily="18" charset="0"/>
              </a:rPr>
              <a:t>for</a:t>
            </a:r>
            <a:r>
              <a:rPr sz="2800" spc="-2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static</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duty</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and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dynamic</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duty</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applications.</a:t>
            </a:r>
            <a:endParaRPr sz="2800" dirty="0">
              <a:latin typeface="Times New Roman" panose="02020603050405020304" pitchFamily="18" charset="0"/>
              <a:cs typeface="Times New Roman" panose="02020603050405020304" pitchFamily="18" charset="0"/>
            </a:endParaRPr>
          </a:p>
          <a:p>
            <a:pPr>
              <a:lnSpc>
                <a:spcPct val="100000"/>
              </a:lnSpc>
              <a:spcBef>
                <a:spcPts val="10"/>
              </a:spcBef>
              <a:buFont typeface="Wingdings"/>
              <a:buChar char=""/>
            </a:pPr>
            <a:endParaRPr sz="2750" dirty="0">
              <a:latin typeface="Times New Roman" panose="02020603050405020304" pitchFamily="18" charset="0"/>
              <a:cs typeface="Times New Roman" panose="02020603050405020304" pitchFamily="18" charset="0"/>
            </a:endParaRPr>
          </a:p>
          <a:p>
            <a:pPr marL="12700" marR="10795" algn="just">
              <a:lnSpc>
                <a:spcPct val="100000"/>
              </a:lnSpc>
              <a:buSzPct val="96428"/>
              <a:buFont typeface="Wingdings"/>
              <a:buChar char=""/>
              <a:tabLst>
                <a:tab pos="331470" algn="l"/>
              </a:tabLst>
            </a:pPr>
            <a:r>
              <a:rPr sz="2800" b="1" spc="-5" dirty="0">
                <a:latin typeface="Times New Roman" panose="02020603050405020304" pitchFamily="18" charset="0"/>
                <a:cs typeface="Times New Roman" panose="02020603050405020304" pitchFamily="18" charset="0"/>
              </a:rPr>
              <a:t>IS </a:t>
            </a:r>
            <a:r>
              <a:rPr sz="2800" b="1" dirty="0">
                <a:latin typeface="Times New Roman" panose="02020603050405020304" pitchFamily="18" charset="0"/>
                <a:cs typeface="Times New Roman" panose="02020603050405020304" pitchFamily="18" charset="0"/>
              </a:rPr>
              <a:t>4454 ( </a:t>
            </a:r>
            <a:r>
              <a:rPr sz="2800" b="1" spc="-10" dirty="0">
                <a:latin typeface="Times New Roman" panose="02020603050405020304" pitchFamily="18" charset="0"/>
                <a:cs typeface="Times New Roman" panose="02020603050405020304" pitchFamily="18" charset="0"/>
              </a:rPr>
              <a:t>Part </a:t>
            </a:r>
            <a:r>
              <a:rPr sz="2800" b="1" spc="5" dirty="0">
                <a:latin typeface="Times New Roman" panose="02020603050405020304" pitchFamily="18" charset="0"/>
                <a:cs typeface="Times New Roman" panose="02020603050405020304" pitchFamily="18" charset="0"/>
              </a:rPr>
              <a:t>2 </a:t>
            </a:r>
            <a:r>
              <a:rPr sz="2800" b="1" dirty="0">
                <a:latin typeface="Times New Roman" panose="02020603050405020304" pitchFamily="18" charset="0"/>
                <a:cs typeface="Times New Roman" panose="02020603050405020304" pitchFamily="18" charset="0"/>
              </a:rPr>
              <a:t>) : 2001 </a:t>
            </a:r>
            <a:r>
              <a:rPr sz="2800" spc="-20" dirty="0">
                <a:latin typeface="Times New Roman" panose="02020603050405020304" pitchFamily="18" charset="0"/>
                <a:cs typeface="Times New Roman" panose="02020603050405020304" pitchFamily="18" charset="0"/>
              </a:rPr>
              <a:t>covers </a:t>
            </a:r>
            <a:r>
              <a:rPr sz="2800" spc="-10" dirty="0">
                <a:latin typeface="Times New Roman" panose="02020603050405020304" pitchFamily="18" charset="0"/>
                <a:cs typeface="Times New Roman" panose="02020603050405020304" pitchFamily="18" charset="0"/>
              </a:rPr>
              <a:t>requirements </a:t>
            </a:r>
            <a:r>
              <a:rPr sz="2800" spc="-15" dirty="0">
                <a:latin typeface="Times New Roman" panose="02020603050405020304" pitchFamily="18" charset="0"/>
                <a:cs typeface="Times New Roman" panose="02020603050405020304" pitchFamily="18" charset="0"/>
              </a:rPr>
              <a:t>for </a:t>
            </a:r>
            <a:r>
              <a:rPr sz="2800" spc="-5" dirty="0">
                <a:latin typeface="Times New Roman" panose="02020603050405020304" pitchFamily="18" charset="0"/>
                <a:cs typeface="Times New Roman" panose="02020603050405020304" pitchFamily="18" charset="0"/>
              </a:rPr>
              <a:t>oil </a:t>
            </a:r>
            <a:r>
              <a:rPr sz="2800" spc="-10" dirty="0">
                <a:latin typeface="Times New Roman" panose="02020603050405020304" pitchFamily="18" charset="0"/>
                <a:cs typeface="Times New Roman" panose="02020603050405020304" pitchFamily="18" charset="0"/>
              </a:rPr>
              <a:t>hardened </a:t>
            </a:r>
            <a:r>
              <a:rPr sz="2800" spc="5" dirty="0">
                <a:latin typeface="Times New Roman" panose="02020603050405020304" pitchFamily="18" charset="0"/>
                <a:cs typeface="Times New Roman" panose="02020603050405020304" pitchFamily="18" charset="0"/>
              </a:rPr>
              <a:t>and </a:t>
            </a:r>
            <a:r>
              <a:rPr sz="2800" spc="-10" dirty="0">
                <a:latin typeface="Times New Roman" panose="02020603050405020304" pitchFamily="18" charset="0"/>
                <a:cs typeface="Times New Roman" panose="02020603050405020304" pitchFamily="18" charset="0"/>
              </a:rPr>
              <a:t>tempered carbon </a:t>
            </a:r>
            <a:r>
              <a:rPr sz="2800" dirty="0">
                <a:latin typeface="Times New Roman" panose="02020603050405020304" pitchFamily="18" charset="0"/>
                <a:cs typeface="Times New Roman" panose="02020603050405020304" pitchFamily="18" charset="0"/>
              </a:rPr>
              <a:t>and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low</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alloy</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steel</a:t>
            </a:r>
            <a:r>
              <a:rPr sz="2800" spc="-5"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wire,</a:t>
            </a:r>
            <a:r>
              <a:rPr sz="2800" spc="-15" dirty="0">
                <a:latin typeface="Times New Roman" panose="02020603050405020304" pitchFamily="18" charset="0"/>
                <a:cs typeface="Times New Roman" panose="02020603050405020304" pitchFamily="18" charset="0"/>
              </a:rPr>
              <a:t> for</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manufacture</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mechanical</a:t>
            </a:r>
            <a:r>
              <a:rPr sz="2800" dirty="0">
                <a:latin typeface="Times New Roman" panose="02020603050405020304" pitchFamily="18" charset="0"/>
                <a:cs typeface="Times New Roman" panose="02020603050405020304" pitchFamily="18" charset="0"/>
              </a:rPr>
              <a:t> springs</a:t>
            </a:r>
            <a:r>
              <a:rPr sz="2800" spc="5"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for</a:t>
            </a:r>
            <a:r>
              <a:rPr sz="2800" spc="-15"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static</a:t>
            </a:r>
            <a:r>
              <a:rPr sz="2800" spc="59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duty</a:t>
            </a:r>
            <a:r>
              <a:rPr sz="2800" spc="63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and </a:t>
            </a:r>
            <a:r>
              <a:rPr sz="2800" spc="1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dynamic duty</a:t>
            </a:r>
            <a:r>
              <a:rPr sz="2800" spc="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applications.</a:t>
            </a:r>
            <a:endParaRPr sz="2800" dirty="0">
              <a:latin typeface="Times New Roman" panose="02020603050405020304" pitchFamily="18" charset="0"/>
              <a:cs typeface="Times New Roman" panose="02020603050405020304" pitchFamily="18" charset="0"/>
            </a:endParaRPr>
          </a:p>
          <a:p>
            <a:pPr>
              <a:lnSpc>
                <a:spcPct val="100000"/>
              </a:lnSpc>
              <a:spcBef>
                <a:spcPts val="5"/>
              </a:spcBef>
              <a:buFont typeface="Wingdings"/>
              <a:buChar char=""/>
            </a:pPr>
            <a:endParaRPr sz="2750" dirty="0">
              <a:latin typeface="Times New Roman" panose="02020603050405020304" pitchFamily="18" charset="0"/>
              <a:cs typeface="Times New Roman" panose="02020603050405020304" pitchFamily="18" charset="0"/>
            </a:endParaRPr>
          </a:p>
          <a:p>
            <a:pPr marL="12700" marR="5080" algn="just">
              <a:lnSpc>
                <a:spcPct val="100000"/>
              </a:lnSpc>
              <a:buSzPct val="96428"/>
              <a:buFont typeface="Wingdings"/>
              <a:buChar char=""/>
              <a:tabLst>
                <a:tab pos="331470" algn="l"/>
              </a:tabLst>
            </a:pPr>
            <a:r>
              <a:rPr sz="2800" b="1" spc="-5" dirty="0">
                <a:latin typeface="Times New Roman" panose="02020603050405020304" pitchFamily="18" charset="0"/>
                <a:cs typeface="Times New Roman" panose="02020603050405020304" pitchFamily="18" charset="0"/>
              </a:rPr>
              <a:t>IS </a:t>
            </a:r>
            <a:r>
              <a:rPr sz="2800" b="1" dirty="0">
                <a:latin typeface="Times New Roman" panose="02020603050405020304" pitchFamily="18" charset="0"/>
                <a:cs typeface="Times New Roman" panose="02020603050405020304" pitchFamily="18" charset="0"/>
              </a:rPr>
              <a:t>4454 </a:t>
            </a:r>
            <a:r>
              <a:rPr sz="2800" b="1" spc="-10" dirty="0">
                <a:latin typeface="Times New Roman" panose="02020603050405020304" pitchFamily="18" charset="0"/>
                <a:cs typeface="Times New Roman" panose="02020603050405020304" pitchFamily="18" charset="0"/>
              </a:rPr>
              <a:t>(Part </a:t>
            </a:r>
            <a:r>
              <a:rPr sz="2800" b="1" spc="-5" dirty="0">
                <a:latin typeface="Times New Roman" panose="02020603050405020304" pitchFamily="18" charset="0"/>
                <a:cs typeface="Times New Roman" panose="02020603050405020304" pitchFamily="18" charset="0"/>
              </a:rPr>
              <a:t>4) </a:t>
            </a:r>
            <a:r>
              <a:rPr sz="2800" b="1" dirty="0">
                <a:latin typeface="Times New Roman" panose="02020603050405020304" pitchFamily="18" charset="0"/>
                <a:cs typeface="Times New Roman" panose="02020603050405020304" pitchFamily="18" charset="0"/>
              </a:rPr>
              <a:t>: </a:t>
            </a:r>
            <a:r>
              <a:rPr sz="2800" b="1" spc="5" dirty="0">
                <a:latin typeface="Times New Roman" panose="02020603050405020304" pitchFamily="18" charset="0"/>
                <a:cs typeface="Times New Roman" panose="02020603050405020304" pitchFamily="18" charset="0"/>
              </a:rPr>
              <a:t>2001</a:t>
            </a:r>
            <a:r>
              <a:rPr sz="2800" b="1" spc="10"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covers </a:t>
            </a:r>
            <a:r>
              <a:rPr sz="2800" spc="-5" dirty="0">
                <a:latin typeface="Times New Roman" panose="02020603050405020304" pitchFamily="18" charset="0"/>
                <a:cs typeface="Times New Roman" panose="02020603050405020304" pitchFamily="18" charset="0"/>
              </a:rPr>
              <a:t>stainless </a:t>
            </a:r>
            <a:r>
              <a:rPr sz="2800" spc="-15" dirty="0">
                <a:latin typeface="Times New Roman" panose="02020603050405020304" pitchFamily="18" charset="0"/>
                <a:cs typeface="Times New Roman" panose="02020603050405020304" pitchFamily="18" charset="0"/>
              </a:rPr>
              <a:t>steels </a:t>
            </a:r>
            <a:r>
              <a:rPr sz="2800" spc="-10" dirty="0">
                <a:latin typeface="Times New Roman" panose="02020603050405020304" pitchFamily="18" charset="0"/>
                <a:cs typeface="Times New Roman" panose="02020603050405020304" pitchFamily="18" charset="0"/>
              </a:rPr>
              <a:t>listed </a:t>
            </a:r>
            <a:r>
              <a:rPr sz="2800" dirty="0">
                <a:latin typeface="Times New Roman" panose="02020603050405020304" pitchFamily="18" charset="0"/>
                <a:cs typeface="Times New Roman" panose="02020603050405020304" pitchFamily="18" charset="0"/>
              </a:rPr>
              <a:t>in </a:t>
            </a:r>
            <a:r>
              <a:rPr sz="2800" spc="-45" dirty="0">
                <a:latin typeface="Times New Roman" panose="02020603050405020304" pitchFamily="18" charset="0"/>
                <a:cs typeface="Times New Roman" panose="02020603050405020304" pitchFamily="18" charset="0"/>
              </a:rPr>
              <a:t>Table </a:t>
            </a:r>
            <a:r>
              <a:rPr sz="2800" spc="5" dirty="0">
                <a:latin typeface="Times New Roman" panose="02020603050405020304" pitchFamily="18" charset="0"/>
                <a:cs typeface="Times New Roman" panose="02020603050405020304" pitchFamily="18" charset="0"/>
              </a:rPr>
              <a:t>1 </a:t>
            </a:r>
            <a:r>
              <a:rPr sz="2800" dirty="0">
                <a:latin typeface="Times New Roman" panose="02020603050405020304" pitchFamily="18" charset="0"/>
                <a:cs typeface="Times New Roman" panose="02020603050405020304" pitchFamily="18" charset="0"/>
              </a:rPr>
              <a:t>in </a:t>
            </a:r>
            <a:r>
              <a:rPr sz="2800" spc="-5" dirty="0">
                <a:latin typeface="Times New Roman" panose="02020603050405020304" pitchFamily="18" charset="0"/>
                <a:cs typeface="Times New Roman" panose="02020603050405020304" pitchFamily="18" charset="0"/>
              </a:rPr>
              <a:t>the </a:t>
            </a:r>
            <a:r>
              <a:rPr sz="2800" spc="-15" dirty="0">
                <a:latin typeface="Times New Roman" panose="02020603050405020304" pitchFamily="18" charset="0"/>
                <a:cs typeface="Times New Roman" panose="02020603050405020304" pitchFamily="18" charset="0"/>
              </a:rPr>
              <a:t>next </a:t>
            </a:r>
            <a:r>
              <a:rPr sz="2800" spc="-5" dirty="0">
                <a:latin typeface="Times New Roman" panose="02020603050405020304" pitchFamily="18" charset="0"/>
                <a:cs typeface="Times New Roman" panose="02020603050405020304" pitchFamily="18" charset="0"/>
              </a:rPr>
              <a:t>slide </a:t>
            </a:r>
            <a:r>
              <a:rPr sz="2800" dirty="0">
                <a:latin typeface="Times New Roman" panose="02020603050405020304" pitchFamily="18" charset="0"/>
                <a:cs typeface="Times New Roman" panose="02020603050405020304" pitchFamily="18" charset="0"/>
              </a:rPr>
              <a:t>which </a:t>
            </a:r>
            <a:r>
              <a:rPr sz="2800" spc="-15" dirty="0">
                <a:latin typeface="Times New Roman" panose="02020603050405020304" pitchFamily="18" charset="0"/>
                <a:cs typeface="Times New Roman" panose="02020603050405020304" pitchFamily="18" charset="0"/>
              </a:rPr>
              <a:t>are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usually used </a:t>
            </a:r>
            <a:r>
              <a:rPr sz="2800" dirty="0">
                <a:latin typeface="Times New Roman" panose="02020603050405020304" pitchFamily="18" charset="0"/>
                <a:cs typeface="Times New Roman" panose="02020603050405020304" pitchFamily="18" charset="0"/>
              </a:rPr>
              <a:t>in </a:t>
            </a:r>
            <a:r>
              <a:rPr sz="2800" spc="-5" dirty="0">
                <a:latin typeface="Times New Roman" panose="02020603050405020304" pitchFamily="18" charset="0"/>
                <a:cs typeface="Times New Roman" panose="02020603050405020304" pitchFamily="18" charset="0"/>
              </a:rPr>
              <a:t>the cold </a:t>
            </a:r>
            <a:r>
              <a:rPr sz="2800" spc="-15" dirty="0">
                <a:latin typeface="Times New Roman" panose="02020603050405020304" pitchFamily="18" charset="0"/>
                <a:cs typeface="Times New Roman" panose="02020603050405020304" pitchFamily="18" charset="0"/>
              </a:rPr>
              <a:t>drawn </a:t>
            </a:r>
            <a:r>
              <a:rPr sz="2800" spc="-5" dirty="0">
                <a:latin typeface="Times New Roman" panose="02020603050405020304" pitchFamily="18" charset="0"/>
                <a:cs typeface="Times New Roman" panose="02020603050405020304" pitchFamily="18" charset="0"/>
              </a:rPr>
              <a:t>condition </a:t>
            </a:r>
            <a:r>
              <a:rPr sz="2800" dirty="0">
                <a:latin typeface="Times New Roman" panose="02020603050405020304" pitchFamily="18" charset="0"/>
                <a:cs typeface="Times New Roman" panose="02020603050405020304" pitchFamily="18" charset="0"/>
              </a:rPr>
              <a:t>in </a:t>
            </a:r>
            <a:r>
              <a:rPr sz="2800" spc="5" dirty="0">
                <a:latin typeface="Times New Roman" panose="02020603050405020304" pitchFamily="18" charset="0"/>
                <a:cs typeface="Times New Roman" panose="02020603050405020304" pitchFamily="18" charset="0"/>
              </a:rPr>
              <a:t>the </a:t>
            </a:r>
            <a:r>
              <a:rPr sz="2800" spc="-10" dirty="0">
                <a:latin typeface="Times New Roman" panose="02020603050405020304" pitchFamily="18" charset="0"/>
                <a:cs typeface="Times New Roman" panose="02020603050405020304" pitchFamily="18" charset="0"/>
              </a:rPr>
              <a:t>form </a:t>
            </a:r>
            <a:r>
              <a:rPr sz="2800" spc="5" dirty="0">
                <a:latin typeface="Times New Roman" panose="02020603050405020304" pitchFamily="18" charset="0"/>
                <a:cs typeface="Times New Roman" panose="02020603050405020304" pitchFamily="18" charset="0"/>
              </a:rPr>
              <a:t>of </a:t>
            </a:r>
            <a:r>
              <a:rPr sz="2800" spc="-15" dirty="0">
                <a:latin typeface="Times New Roman" panose="02020603050405020304" pitchFamily="18" charset="0"/>
                <a:cs typeface="Times New Roman" panose="02020603050405020304" pitchFamily="18" charset="0"/>
              </a:rPr>
              <a:t>wire </a:t>
            </a:r>
            <a:r>
              <a:rPr sz="2800" spc="-10" dirty="0">
                <a:latin typeface="Times New Roman" panose="02020603050405020304" pitchFamily="18" charset="0"/>
                <a:cs typeface="Times New Roman" panose="02020603050405020304" pitchFamily="18" charset="0"/>
              </a:rPr>
              <a:t>of circular </a:t>
            </a:r>
            <a:r>
              <a:rPr sz="2800" spc="-5" dirty="0">
                <a:latin typeface="Times New Roman" panose="02020603050405020304" pitchFamily="18" charset="0"/>
                <a:cs typeface="Times New Roman" panose="02020603050405020304" pitchFamily="18" charset="0"/>
              </a:rPr>
              <a:t>cross-section </a:t>
            </a:r>
            <a:r>
              <a:rPr sz="2800" spc="5" dirty="0">
                <a:latin typeface="Times New Roman" panose="02020603050405020304" pitchFamily="18" charset="0"/>
                <a:cs typeface="Times New Roman" panose="02020603050405020304" pitchFamily="18" charset="0"/>
              </a:rPr>
              <a:t>up </a:t>
            </a:r>
            <a:r>
              <a:rPr sz="2800" spc="-30" dirty="0">
                <a:latin typeface="Times New Roman" panose="02020603050405020304" pitchFamily="18" charset="0"/>
                <a:cs typeface="Times New Roman" panose="02020603050405020304" pitchFamily="18" charset="0"/>
              </a:rPr>
              <a:t>to </a:t>
            </a:r>
            <a:r>
              <a:rPr sz="2800" spc="-2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10 mm in </a:t>
            </a:r>
            <a:r>
              <a:rPr sz="2800" spc="-35" dirty="0">
                <a:latin typeface="Times New Roman" panose="02020603050405020304" pitchFamily="18" charset="0"/>
                <a:cs typeface="Times New Roman" panose="02020603050405020304" pitchFamily="18" charset="0"/>
              </a:rPr>
              <a:t>diameter, </a:t>
            </a:r>
            <a:r>
              <a:rPr sz="2800" spc="-25" dirty="0">
                <a:latin typeface="Times New Roman" panose="02020603050405020304" pitchFamily="18" charset="0"/>
                <a:cs typeface="Times New Roman" panose="02020603050405020304" pitchFamily="18" charset="0"/>
              </a:rPr>
              <a:t>for </a:t>
            </a:r>
            <a:r>
              <a:rPr sz="2800" spc="-5" dirty="0">
                <a:latin typeface="Times New Roman" panose="02020603050405020304" pitchFamily="18" charset="0"/>
                <a:cs typeface="Times New Roman" panose="02020603050405020304" pitchFamily="18" charset="0"/>
              </a:rPr>
              <a:t>the </a:t>
            </a:r>
            <a:r>
              <a:rPr sz="2800" spc="-15" dirty="0">
                <a:latin typeface="Times New Roman" panose="02020603050405020304" pitchFamily="18" charset="0"/>
                <a:cs typeface="Times New Roman" panose="02020603050405020304" pitchFamily="18" charset="0"/>
              </a:rPr>
              <a:t>manufacture </a:t>
            </a:r>
            <a:r>
              <a:rPr sz="2800" spc="5" dirty="0">
                <a:latin typeface="Times New Roman" panose="02020603050405020304" pitchFamily="18" charset="0"/>
                <a:cs typeface="Times New Roman" panose="02020603050405020304" pitchFamily="18" charset="0"/>
              </a:rPr>
              <a:t>of </a:t>
            </a:r>
            <a:r>
              <a:rPr sz="2800" spc="-5" dirty="0">
                <a:latin typeface="Times New Roman" panose="02020603050405020304" pitchFamily="18" charset="0"/>
                <a:cs typeface="Times New Roman" panose="02020603050405020304" pitchFamily="18" charset="0"/>
              </a:rPr>
              <a:t>springs </a:t>
            </a:r>
            <a:r>
              <a:rPr sz="2800" dirty="0">
                <a:latin typeface="Times New Roman" panose="02020603050405020304" pitchFamily="18" charset="0"/>
                <a:cs typeface="Times New Roman" panose="02020603050405020304" pitchFamily="18" charset="0"/>
              </a:rPr>
              <a:t>and </a:t>
            </a:r>
            <a:r>
              <a:rPr sz="2800" spc="-5" dirty="0">
                <a:latin typeface="Times New Roman" panose="02020603050405020304" pitchFamily="18" charset="0"/>
                <a:cs typeface="Times New Roman" panose="02020603050405020304" pitchFamily="18" charset="0"/>
              </a:rPr>
              <a:t>spring </a:t>
            </a:r>
            <a:r>
              <a:rPr sz="2800" dirty="0">
                <a:latin typeface="Times New Roman" panose="02020603050405020304" pitchFamily="18" charset="0"/>
                <a:cs typeface="Times New Roman" panose="02020603050405020304" pitchFamily="18" charset="0"/>
              </a:rPr>
              <a:t>parts </a:t>
            </a:r>
            <a:r>
              <a:rPr sz="2800" spc="-10" dirty="0">
                <a:latin typeface="Times New Roman" panose="02020603050405020304" pitchFamily="18" charset="0"/>
                <a:cs typeface="Times New Roman" panose="02020603050405020304" pitchFamily="18" charset="0"/>
              </a:rPr>
              <a:t>that </a:t>
            </a:r>
            <a:r>
              <a:rPr sz="2800" spc="-15" dirty="0">
                <a:latin typeface="Times New Roman" panose="02020603050405020304" pitchFamily="18" charset="0"/>
                <a:cs typeface="Times New Roman" panose="02020603050405020304" pitchFamily="18" charset="0"/>
              </a:rPr>
              <a:t>are </a:t>
            </a:r>
            <a:r>
              <a:rPr sz="2800" spc="-10" dirty="0">
                <a:latin typeface="Times New Roman" panose="02020603050405020304" pitchFamily="18" charset="0"/>
                <a:cs typeface="Times New Roman" panose="02020603050405020304" pitchFamily="18" charset="0"/>
              </a:rPr>
              <a:t>exposed </a:t>
            </a:r>
            <a:r>
              <a:rPr sz="2800" spc="-30" dirty="0">
                <a:latin typeface="Times New Roman" panose="02020603050405020304" pitchFamily="18" charset="0"/>
                <a:cs typeface="Times New Roman" panose="02020603050405020304" pitchFamily="18" charset="0"/>
              </a:rPr>
              <a:t>to </a:t>
            </a:r>
            <a:r>
              <a:rPr sz="2800" spc="-2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corrosive </a:t>
            </a:r>
            <a:r>
              <a:rPr sz="2800" spc="-20" dirty="0">
                <a:latin typeface="Times New Roman" panose="02020603050405020304" pitchFamily="18" charset="0"/>
                <a:cs typeface="Times New Roman" panose="02020603050405020304" pitchFamily="18" charset="0"/>
              </a:rPr>
              <a:t>effects </a:t>
            </a:r>
            <a:r>
              <a:rPr sz="2800" spc="-5" dirty="0">
                <a:latin typeface="Times New Roman" panose="02020603050405020304" pitchFamily="18" charset="0"/>
                <a:cs typeface="Times New Roman" panose="02020603050405020304" pitchFamily="18" charset="0"/>
              </a:rPr>
              <a:t>and sometimes </a:t>
            </a:r>
            <a:r>
              <a:rPr sz="2800" spc="-15" dirty="0">
                <a:latin typeface="Times New Roman" panose="02020603050405020304" pitchFamily="18" charset="0"/>
                <a:cs typeface="Times New Roman" panose="02020603050405020304" pitchFamily="18" charset="0"/>
              </a:rPr>
              <a:t>to </a:t>
            </a:r>
            <a:r>
              <a:rPr sz="2800" spc="-5" dirty="0">
                <a:latin typeface="Times New Roman" panose="02020603050405020304" pitchFamily="18" charset="0"/>
                <a:cs typeface="Times New Roman" panose="02020603050405020304" pitchFamily="18" charset="0"/>
              </a:rPr>
              <a:t>slightly increased </a:t>
            </a:r>
            <a:r>
              <a:rPr sz="2800" spc="-15" dirty="0">
                <a:latin typeface="Times New Roman" panose="02020603050405020304" pitchFamily="18" charset="0"/>
                <a:cs typeface="Times New Roman" panose="02020603050405020304" pitchFamily="18" charset="0"/>
              </a:rPr>
              <a:t>temperatures. </a:t>
            </a:r>
            <a:r>
              <a:rPr sz="2800" spc="-5" dirty="0">
                <a:latin typeface="Times New Roman" panose="02020603050405020304" pitchFamily="18" charset="0"/>
                <a:cs typeface="Times New Roman" panose="02020603050405020304" pitchFamily="18" charset="0"/>
              </a:rPr>
              <a:t>Stainless </a:t>
            </a:r>
            <a:r>
              <a:rPr sz="2800" spc="-10" dirty="0">
                <a:latin typeface="Times New Roman" panose="02020603050405020304" pitchFamily="18" charset="0"/>
                <a:cs typeface="Times New Roman" panose="02020603050405020304" pitchFamily="18" charset="0"/>
              </a:rPr>
              <a:t>steels </a:t>
            </a:r>
            <a:r>
              <a:rPr sz="2800" dirty="0">
                <a:latin typeface="Times New Roman" panose="02020603050405020304" pitchFamily="18" charset="0"/>
                <a:cs typeface="Times New Roman" panose="02020603050405020304" pitchFamily="18" charset="0"/>
              </a:rPr>
              <a:t>which </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are</a:t>
            </a:r>
            <a:r>
              <a:rPr sz="2800" spc="-1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covered</a:t>
            </a:r>
            <a:r>
              <a:rPr sz="2800" spc="-1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in</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this</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standard</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and</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which</a:t>
            </a:r>
            <a:r>
              <a:rPr sz="2800" spc="1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exhibit</a:t>
            </a:r>
            <a:r>
              <a:rPr sz="2800" spc="-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special</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corrosion</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resistance</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are</a:t>
            </a:r>
            <a:r>
              <a:rPr sz="2800" spc="6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 </a:t>
            </a:r>
            <a:r>
              <a:rPr sz="2800" spc="1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austenitic </a:t>
            </a:r>
            <a:r>
              <a:rPr sz="2800" spc="-5" dirty="0">
                <a:latin typeface="Times New Roman" panose="02020603050405020304" pitchFamily="18" charset="0"/>
                <a:cs typeface="Times New Roman" panose="02020603050405020304" pitchFamily="18" charset="0"/>
              </a:rPr>
              <a:t>type </a:t>
            </a:r>
            <a:r>
              <a:rPr sz="2800" dirty="0">
                <a:latin typeface="Times New Roman" panose="02020603050405020304" pitchFamily="18" charset="0"/>
                <a:cs typeface="Times New Roman" panose="02020603050405020304" pitchFamily="18" charset="0"/>
              </a:rPr>
              <a:t>with </a:t>
            </a:r>
            <a:r>
              <a:rPr sz="2800" spc="-10" dirty="0">
                <a:latin typeface="Times New Roman" panose="02020603050405020304" pitchFamily="18" charset="0"/>
                <a:cs typeface="Times New Roman" panose="02020603050405020304" pitchFamily="18" charset="0"/>
              </a:rPr>
              <a:t>chromium </a:t>
            </a:r>
            <a:r>
              <a:rPr sz="2800" spc="-15" dirty="0">
                <a:latin typeface="Times New Roman" panose="02020603050405020304" pitchFamily="18" charset="0"/>
                <a:cs typeface="Times New Roman" panose="02020603050405020304" pitchFamily="18" charset="0"/>
              </a:rPr>
              <a:t>contents </a:t>
            </a:r>
            <a:r>
              <a:rPr sz="2800" spc="-5" dirty="0">
                <a:latin typeface="Times New Roman" panose="02020603050405020304" pitchFamily="18" charset="0"/>
                <a:cs typeface="Times New Roman" panose="02020603050405020304" pitchFamily="18" charset="0"/>
              </a:rPr>
              <a:t>higher </a:t>
            </a:r>
            <a:r>
              <a:rPr sz="2800" dirty="0">
                <a:latin typeface="Times New Roman" panose="02020603050405020304" pitchFamily="18" charset="0"/>
                <a:cs typeface="Times New Roman" panose="02020603050405020304" pitchFamily="18" charset="0"/>
              </a:rPr>
              <a:t>than 12 </a:t>
            </a:r>
            <a:r>
              <a:rPr sz="2800" spc="-15" dirty="0">
                <a:latin typeface="Times New Roman" panose="02020603050405020304" pitchFamily="18" charset="0"/>
                <a:cs typeface="Times New Roman" panose="02020603050405020304" pitchFamily="18" charset="0"/>
              </a:rPr>
              <a:t>percent </a:t>
            </a:r>
            <a:r>
              <a:rPr sz="2800" spc="5" dirty="0">
                <a:latin typeface="Times New Roman" panose="02020603050405020304" pitchFamily="18" charset="0"/>
                <a:cs typeface="Times New Roman" panose="02020603050405020304" pitchFamily="18" charset="0"/>
              </a:rPr>
              <a:t>and </a:t>
            </a:r>
            <a:r>
              <a:rPr sz="2800" spc="-15" dirty="0">
                <a:latin typeface="Times New Roman" panose="02020603050405020304" pitchFamily="18" charset="0"/>
                <a:cs typeface="Times New Roman" panose="02020603050405020304" pitchFamily="18" charset="0"/>
              </a:rPr>
              <a:t>are </a:t>
            </a:r>
            <a:r>
              <a:rPr sz="2800" spc="-5" dirty="0">
                <a:latin typeface="Times New Roman" panose="02020603050405020304" pitchFamily="18" charset="0"/>
                <a:cs typeface="Times New Roman" panose="02020603050405020304" pitchFamily="18" charset="0"/>
              </a:rPr>
              <a:t>spring hard </a:t>
            </a:r>
            <a:r>
              <a:rPr sz="2800" spc="-10" dirty="0">
                <a:latin typeface="Times New Roman" panose="02020603050405020304" pitchFamily="18" charset="0"/>
                <a:cs typeface="Times New Roman" panose="02020603050405020304" pitchFamily="18" charset="0"/>
              </a:rPr>
              <a:t>cold </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drawn.</a:t>
            </a:r>
            <a:endParaRP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1205585" y="202819"/>
            <a:ext cx="12289790" cy="695325"/>
          </a:xfrm>
          <a:prstGeom prst="rect">
            <a:avLst/>
          </a:prstGeom>
        </p:spPr>
        <p:txBody>
          <a:bodyPr vert="horz" wrap="square" lIns="0" tIns="11430" rIns="0" bIns="0" rtlCol="0">
            <a:spAutoFit/>
          </a:bodyPr>
          <a:lstStyle/>
          <a:p>
            <a:pPr marL="12700">
              <a:lnSpc>
                <a:spcPct val="100000"/>
              </a:lnSpc>
              <a:spcBef>
                <a:spcPts val="90"/>
              </a:spcBef>
            </a:pPr>
            <a:r>
              <a:rPr sz="4400" spc="-10" dirty="0"/>
              <a:t>STEEL</a:t>
            </a:r>
            <a:r>
              <a:rPr sz="4400" spc="-55" dirty="0"/>
              <a:t> </a:t>
            </a:r>
            <a:r>
              <a:rPr sz="4400" spc="-10" dirty="0"/>
              <a:t>WIRES</a:t>
            </a:r>
            <a:r>
              <a:rPr sz="4400" spc="25" dirty="0"/>
              <a:t> </a:t>
            </a:r>
            <a:r>
              <a:rPr sz="4400" spc="-10" dirty="0"/>
              <a:t>FOR</a:t>
            </a:r>
            <a:r>
              <a:rPr sz="4400" spc="10" dirty="0"/>
              <a:t> </a:t>
            </a:r>
            <a:r>
              <a:rPr sz="4400" spc="-10" dirty="0"/>
              <a:t>MECHANICAL</a:t>
            </a:r>
            <a:r>
              <a:rPr sz="4400" spc="-35" dirty="0"/>
              <a:t> </a:t>
            </a:r>
            <a:r>
              <a:rPr sz="4400" spc="-10" dirty="0"/>
              <a:t>PURPOSES</a:t>
            </a:r>
            <a:endParaRPr sz="4400"/>
          </a:p>
        </p:txBody>
      </p:sp>
      <p:pic>
        <p:nvPicPr>
          <p:cNvPr id="4" name="object 4"/>
          <p:cNvPicPr/>
          <p:nvPr/>
        </p:nvPicPr>
        <p:blipFill>
          <a:blip r:embed="rId2" cstate="print"/>
          <a:stretch>
            <a:fillRect/>
          </a:stretch>
        </p:blipFill>
        <p:spPr>
          <a:xfrm>
            <a:off x="0" y="1042416"/>
            <a:ext cx="14630400" cy="686409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1E3CF"/>
          </a:solidFill>
        </p:spPr>
        <p:txBody>
          <a:bodyPr wrap="square" lIns="0" tIns="0" rIns="0" bIns="0" rtlCol="0"/>
          <a:lstStyle/>
          <a:p>
            <a:endParaRPr/>
          </a:p>
        </p:txBody>
      </p:sp>
      <p:sp>
        <p:nvSpPr>
          <p:cNvPr id="3" name="object 3"/>
          <p:cNvSpPr txBox="1">
            <a:spLocks noGrp="1"/>
          </p:cNvSpPr>
          <p:nvPr>
            <p:ph type="title"/>
          </p:nvPr>
        </p:nvSpPr>
        <p:spPr>
          <a:xfrm>
            <a:off x="445414" y="333502"/>
            <a:ext cx="12394565" cy="756920"/>
          </a:xfrm>
          <a:prstGeom prst="rect">
            <a:avLst/>
          </a:prstGeom>
        </p:spPr>
        <p:txBody>
          <a:bodyPr vert="horz" wrap="square" lIns="0" tIns="12700" rIns="0" bIns="0" rtlCol="0">
            <a:spAutoFit/>
          </a:bodyPr>
          <a:lstStyle/>
          <a:p>
            <a:pPr marL="12700">
              <a:lnSpc>
                <a:spcPct val="100000"/>
              </a:lnSpc>
              <a:spcBef>
                <a:spcPts val="100"/>
              </a:spcBef>
            </a:pPr>
            <a:r>
              <a:rPr sz="4800" spc="-10" dirty="0"/>
              <a:t>BUSHES</a:t>
            </a:r>
            <a:r>
              <a:rPr sz="4800" spc="10" dirty="0"/>
              <a:t> </a:t>
            </a:r>
            <a:r>
              <a:rPr sz="4800" dirty="0"/>
              <a:t>FOR</a:t>
            </a:r>
            <a:r>
              <a:rPr sz="4800" spc="-15" dirty="0"/>
              <a:t> </a:t>
            </a:r>
            <a:r>
              <a:rPr sz="4800" spc="-5" dirty="0"/>
              <a:t>LEAF</a:t>
            </a:r>
            <a:r>
              <a:rPr sz="4800" spc="10" dirty="0"/>
              <a:t> </a:t>
            </a:r>
            <a:r>
              <a:rPr sz="4800" spc="-5" dirty="0"/>
              <a:t>SPRING</a:t>
            </a:r>
            <a:r>
              <a:rPr sz="4800" spc="-175" dirty="0"/>
              <a:t> </a:t>
            </a:r>
            <a:r>
              <a:rPr sz="4800" spc="-5" dirty="0"/>
              <a:t>ASSEMBLIES</a:t>
            </a:r>
            <a:endParaRPr sz="4800" dirty="0"/>
          </a:p>
        </p:txBody>
      </p:sp>
      <p:pic>
        <p:nvPicPr>
          <p:cNvPr id="4" name="object 4"/>
          <p:cNvPicPr/>
          <p:nvPr/>
        </p:nvPicPr>
        <p:blipFill>
          <a:blip r:embed="rId2" cstate="print"/>
          <a:stretch>
            <a:fillRect/>
          </a:stretch>
        </p:blipFill>
        <p:spPr>
          <a:xfrm>
            <a:off x="2069592" y="4727447"/>
            <a:ext cx="557783" cy="554735"/>
          </a:xfrm>
          <a:prstGeom prst="rect">
            <a:avLst/>
          </a:prstGeom>
        </p:spPr>
      </p:pic>
      <p:sp>
        <p:nvSpPr>
          <p:cNvPr id="5" name="object 5"/>
          <p:cNvSpPr txBox="1"/>
          <p:nvPr/>
        </p:nvSpPr>
        <p:spPr>
          <a:xfrm>
            <a:off x="445414" y="2248026"/>
            <a:ext cx="7403186" cy="5109347"/>
          </a:xfrm>
          <a:prstGeom prst="rect">
            <a:avLst/>
          </a:prstGeom>
        </p:spPr>
        <p:txBody>
          <a:bodyPr vert="horz" wrap="square" lIns="0" tIns="85090" rIns="0" bIns="0" rtlCol="0">
            <a:spAutoFit/>
          </a:bodyPr>
          <a:lstStyle/>
          <a:p>
            <a:pPr marL="12700" marR="581025" algn="just">
              <a:lnSpc>
                <a:spcPct val="83200"/>
              </a:lnSpc>
              <a:spcBef>
                <a:spcPts val="670"/>
              </a:spcBef>
            </a:pPr>
            <a:r>
              <a:rPr sz="2800" b="1" spc="5" dirty="0">
                <a:solidFill>
                  <a:srgbClr val="39362F"/>
                </a:solidFill>
                <a:latin typeface="Times New Roman" panose="02020603050405020304" pitchFamily="18" charset="0"/>
                <a:cs typeface="Times New Roman" panose="02020603050405020304" pitchFamily="18" charset="0"/>
              </a:rPr>
              <a:t>IS </a:t>
            </a:r>
            <a:r>
              <a:rPr sz="2800" b="1" dirty="0">
                <a:solidFill>
                  <a:srgbClr val="39362F"/>
                </a:solidFill>
                <a:latin typeface="Times New Roman" panose="02020603050405020304" pitchFamily="18" charset="0"/>
                <a:cs typeface="Times New Roman" panose="02020603050405020304" pitchFamily="18" charset="0"/>
              </a:rPr>
              <a:t>8924 </a:t>
            </a:r>
            <a:r>
              <a:rPr sz="2800" dirty="0">
                <a:solidFill>
                  <a:srgbClr val="39362F"/>
                </a:solidFill>
                <a:latin typeface="Times New Roman" panose="02020603050405020304" pitchFamily="18" charset="0"/>
                <a:cs typeface="Times New Roman" panose="02020603050405020304" pitchFamily="18" charset="0"/>
              </a:rPr>
              <a:t>covers </a:t>
            </a:r>
            <a:r>
              <a:rPr sz="2800" spc="-10" dirty="0">
                <a:solidFill>
                  <a:srgbClr val="39362F"/>
                </a:solidFill>
                <a:latin typeface="Times New Roman" panose="02020603050405020304" pitchFamily="18" charset="0"/>
                <a:cs typeface="Times New Roman" panose="02020603050405020304" pitchFamily="18" charset="0"/>
              </a:rPr>
              <a:t>technical </a:t>
            </a:r>
            <a:r>
              <a:rPr sz="2800" spc="-5" dirty="0">
                <a:solidFill>
                  <a:srgbClr val="39362F"/>
                </a:solidFill>
                <a:latin typeface="Times New Roman" panose="02020603050405020304" pitchFamily="18" charset="0"/>
                <a:cs typeface="Times New Roman" panose="02020603050405020304" pitchFamily="18" charset="0"/>
              </a:rPr>
              <a:t>supply </a:t>
            </a:r>
            <a:r>
              <a:rPr sz="2800" spc="-65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conditions for </a:t>
            </a:r>
            <a:r>
              <a:rPr sz="2800" spc="-10" dirty="0">
                <a:solidFill>
                  <a:srgbClr val="39362F"/>
                </a:solidFill>
                <a:latin typeface="Times New Roman" panose="02020603050405020304" pitchFamily="18" charset="0"/>
                <a:cs typeface="Times New Roman" panose="02020603050405020304" pitchFamily="18" charset="0"/>
              </a:rPr>
              <a:t>ferrous </a:t>
            </a:r>
            <a:r>
              <a:rPr sz="2800" spc="-5" dirty="0">
                <a:solidFill>
                  <a:srgbClr val="39362F"/>
                </a:solidFill>
                <a:latin typeface="Times New Roman" panose="02020603050405020304" pitchFamily="18" charset="0"/>
                <a:cs typeface="Times New Roman" panose="02020603050405020304" pitchFamily="18" charset="0"/>
              </a:rPr>
              <a:t>and non- </a:t>
            </a:r>
            <a:r>
              <a:rPr sz="2800" dirty="0">
                <a:solidFill>
                  <a:srgbClr val="39362F"/>
                </a:solidFill>
                <a:latin typeface="Times New Roman" panose="02020603050405020304" pitchFamily="18" charset="0"/>
                <a:cs typeface="Times New Roman" panose="02020603050405020304" pitchFamily="18" charset="0"/>
              </a:rPr>
              <a:t> ferrous</a:t>
            </a:r>
            <a:r>
              <a:rPr sz="2800"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bushes</a:t>
            </a:r>
            <a:r>
              <a:rPr sz="2800" dirty="0">
                <a:solidFill>
                  <a:srgbClr val="39362F"/>
                </a:solidFill>
                <a:latin typeface="Times New Roman" panose="02020603050405020304" pitchFamily="18" charset="0"/>
                <a:cs typeface="Times New Roman" panose="02020603050405020304" pitchFamily="18" charset="0"/>
              </a:rPr>
              <a:t> for</a:t>
            </a:r>
            <a:r>
              <a:rPr sz="2800" spc="5"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leaf</a:t>
            </a:r>
            <a:r>
              <a:rPr sz="2800" spc="-5"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spring </a:t>
            </a:r>
            <a:r>
              <a:rPr sz="2800"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assemblies</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for</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automotive </a:t>
            </a:r>
            <a:r>
              <a:rPr sz="2800" dirty="0">
                <a:solidFill>
                  <a:srgbClr val="39362F"/>
                </a:solidFill>
                <a:latin typeface="Times New Roman" panose="02020603050405020304" pitchFamily="18" charset="0"/>
                <a:cs typeface="Times New Roman" panose="02020603050405020304" pitchFamily="18" charset="0"/>
              </a:rPr>
              <a:t> suspension.</a:t>
            </a:r>
            <a:endParaRPr sz="2800" dirty="0">
              <a:latin typeface="Times New Roman" panose="02020603050405020304" pitchFamily="18" charset="0"/>
              <a:cs typeface="Times New Roman" panose="02020603050405020304" pitchFamily="18" charset="0"/>
            </a:endParaRPr>
          </a:p>
          <a:p>
            <a:pPr>
              <a:lnSpc>
                <a:spcPct val="100000"/>
              </a:lnSpc>
              <a:spcBef>
                <a:spcPts val="20"/>
              </a:spcBef>
            </a:pPr>
            <a:endParaRPr sz="3350" dirty="0">
              <a:latin typeface="Sitka Display"/>
              <a:cs typeface="Sitka Display"/>
            </a:endParaRPr>
          </a:p>
          <a:p>
            <a:pPr marL="877569" algn="ctr">
              <a:lnSpc>
                <a:spcPct val="100000"/>
              </a:lnSpc>
            </a:pPr>
            <a:endParaRPr lang="en-IN" sz="3600" spc="-5" dirty="0" smtClean="0">
              <a:solidFill>
                <a:srgbClr val="FF0000"/>
              </a:solidFill>
              <a:latin typeface="Times New Roman" panose="02020603050405020304" pitchFamily="18" charset="0"/>
              <a:cs typeface="Times New Roman" panose="02020603050405020304" pitchFamily="18" charset="0"/>
            </a:endParaRPr>
          </a:p>
          <a:p>
            <a:pPr marL="877569" algn="ctr">
              <a:lnSpc>
                <a:spcPct val="100000"/>
              </a:lnSpc>
            </a:pPr>
            <a:r>
              <a:rPr lang="en-IN" sz="3600" spc="-5" dirty="0" smtClean="0">
                <a:solidFill>
                  <a:srgbClr val="FF0000"/>
                </a:solidFill>
                <a:latin typeface="Times New Roman" panose="02020603050405020304" pitchFamily="18" charset="0"/>
                <a:cs typeface="Times New Roman" panose="02020603050405020304" pitchFamily="18" charset="0"/>
              </a:rPr>
              <a:t>       </a:t>
            </a:r>
            <a:r>
              <a:rPr sz="3600" spc="-5" dirty="0" smtClean="0">
                <a:solidFill>
                  <a:srgbClr val="FF0000"/>
                </a:solidFill>
                <a:latin typeface="Times New Roman" panose="02020603050405020304" pitchFamily="18" charset="0"/>
                <a:cs typeface="Times New Roman" panose="02020603050405020304" pitchFamily="18" charset="0"/>
              </a:rPr>
              <a:t>Proper</a:t>
            </a:r>
            <a:r>
              <a:rPr sz="3600" spc="-10" dirty="0" smtClean="0">
                <a:solidFill>
                  <a:srgbClr val="FF0000"/>
                </a:solidFill>
                <a:latin typeface="Times New Roman" panose="02020603050405020304" pitchFamily="18" charset="0"/>
                <a:cs typeface="Times New Roman" panose="02020603050405020304" pitchFamily="18" charset="0"/>
              </a:rPr>
              <a:t> </a:t>
            </a:r>
            <a:r>
              <a:rPr sz="3600" dirty="0">
                <a:solidFill>
                  <a:srgbClr val="FF0000"/>
                </a:solidFill>
                <a:latin typeface="Times New Roman" panose="02020603050405020304" pitchFamily="18" charset="0"/>
                <a:cs typeface="Times New Roman" panose="02020603050405020304" pitchFamily="18" charset="0"/>
              </a:rPr>
              <a:t>Fit</a:t>
            </a:r>
            <a:r>
              <a:rPr sz="3600" spc="-25" dirty="0">
                <a:solidFill>
                  <a:srgbClr val="FF0000"/>
                </a:solidFill>
                <a:latin typeface="Times New Roman" panose="02020603050405020304" pitchFamily="18" charset="0"/>
                <a:cs typeface="Times New Roman" panose="02020603050405020304" pitchFamily="18" charset="0"/>
              </a:rPr>
              <a:t> </a:t>
            </a:r>
            <a:r>
              <a:rPr sz="3600" dirty="0">
                <a:solidFill>
                  <a:srgbClr val="FF0000"/>
                </a:solidFill>
                <a:latin typeface="Times New Roman" panose="02020603050405020304" pitchFamily="18" charset="0"/>
                <a:cs typeface="Times New Roman" panose="02020603050405020304" pitchFamily="18" charset="0"/>
              </a:rPr>
              <a:t>and</a:t>
            </a:r>
            <a:r>
              <a:rPr sz="3600" spc="-5" dirty="0">
                <a:solidFill>
                  <a:srgbClr val="FF0000"/>
                </a:solidFill>
                <a:latin typeface="Times New Roman" panose="02020603050405020304" pitchFamily="18" charset="0"/>
                <a:cs typeface="Times New Roman" panose="02020603050405020304" pitchFamily="18" charset="0"/>
              </a:rPr>
              <a:t> </a:t>
            </a:r>
            <a:r>
              <a:rPr sz="3600" dirty="0">
                <a:solidFill>
                  <a:srgbClr val="FF0000"/>
                </a:solidFill>
                <a:latin typeface="Times New Roman" panose="02020603050405020304" pitchFamily="18" charset="0"/>
                <a:cs typeface="Times New Roman" panose="02020603050405020304" pitchFamily="18" charset="0"/>
              </a:rPr>
              <a:t>Function</a:t>
            </a:r>
            <a:endParaRPr sz="3600" dirty="0">
              <a:latin typeface="Times New Roman" panose="02020603050405020304" pitchFamily="18" charset="0"/>
              <a:cs typeface="Times New Roman" panose="02020603050405020304" pitchFamily="18" charset="0"/>
            </a:endParaRPr>
          </a:p>
          <a:p>
            <a:pPr marL="142875" marR="447040" algn="just">
              <a:lnSpc>
                <a:spcPct val="83400"/>
              </a:lnSpc>
              <a:spcBef>
                <a:spcPts val="2080"/>
              </a:spcBef>
            </a:pPr>
            <a:endParaRPr lang="en-IN" sz="2800" dirty="0" smtClean="0">
              <a:solidFill>
                <a:srgbClr val="39362F"/>
              </a:solidFill>
              <a:latin typeface="Times New Roman" panose="02020603050405020304" pitchFamily="18" charset="0"/>
              <a:cs typeface="Times New Roman" panose="02020603050405020304" pitchFamily="18" charset="0"/>
            </a:endParaRPr>
          </a:p>
          <a:p>
            <a:pPr marL="142875" marR="447040" algn="just">
              <a:lnSpc>
                <a:spcPct val="83400"/>
              </a:lnSpc>
              <a:spcBef>
                <a:spcPts val="2080"/>
              </a:spcBef>
            </a:pPr>
            <a:r>
              <a:rPr sz="2800" dirty="0" smtClean="0">
                <a:solidFill>
                  <a:srgbClr val="39362F"/>
                </a:solidFill>
                <a:latin typeface="Times New Roman" panose="02020603050405020304" pitchFamily="18" charset="0"/>
                <a:cs typeface="Times New Roman" panose="02020603050405020304" pitchFamily="18" charset="0"/>
              </a:rPr>
              <a:t>The</a:t>
            </a:r>
            <a:r>
              <a:rPr sz="2800" spc="5" dirty="0" smtClean="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standard</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ensures</a:t>
            </a:r>
            <a:r>
              <a:rPr sz="2800" dirty="0">
                <a:solidFill>
                  <a:srgbClr val="39362F"/>
                </a:solidFill>
                <a:latin typeface="Times New Roman" panose="02020603050405020304" pitchFamily="18" charset="0"/>
                <a:cs typeface="Times New Roman" panose="02020603050405020304" pitchFamily="18" charset="0"/>
              </a:rPr>
              <a:t> that</a:t>
            </a:r>
            <a:r>
              <a:rPr sz="2800" spc="5" dirty="0">
                <a:solidFill>
                  <a:srgbClr val="39362F"/>
                </a:solidFill>
                <a:latin typeface="Times New Roman" panose="02020603050405020304" pitchFamily="18" charset="0"/>
                <a:cs typeface="Times New Roman" panose="02020603050405020304" pitchFamily="18" charset="0"/>
              </a:rPr>
              <a:t> the </a:t>
            </a:r>
            <a:r>
              <a:rPr sz="2800" spc="-65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bushes</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provide</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the</a:t>
            </a:r>
            <a:r>
              <a:rPr sz="2800" spc="10"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necessary </a:t>
            </a:r>
            <a:r>
              <a:rPr sz="2800" spc="-650"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support</a:t>
            </a:r>
            <a:r>
              <a:rPr sz="2800" spc="5"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and</a:t>
            </a:r>
            <a:r>
              <a:rPr sz="2800" spc="5"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alignment</a:t>
            </a:r>
            <a:r>
              <a:rPr sz="2800" spc="-5"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for</a:t>
            </a:r>
            <a:r>
              <a:rPr sz="2800" spc="-5"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the </a:t>
            </a:r>
            <a:r>
              <a:rPr sz="2800" spc="-65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leaf</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spring</a:t>
            </a:r>
            <a:r>
              <a:rPr sz="2800"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assembly</a:t>
            </a:r>
            <a:r>
              <a:rPr sz="2800"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in</a:t>
            </a:r>
            <a:r>
              <a:rPr sz="2800" spc="1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the </a:t>
            </a:r>
            <a:r>
              <a:rPr sz="2800" dirty="0">
                <a:solidFill>
                  <a:srgbClr val="39362F"/>
                </a:solidFill>
                <a:latin typeface="Times New Roman" panose="02020603050405020304" pitchFamily="18" charset="0"/>
                <a:cs typeface="Times New Roman" panose="02020603050405020304" pitchFamily="18" charset="0"/>
              </a:rPr>
              <a:t> automotive</a:t>
            </a:r>
            <a:r>
              <a:rPr sz="2800" spc="-75"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suspension</a:t>
            </a:r>
            <a:r>
              <a:rPr sz="2800" spc="-3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system.</a:t>
            </a:r>
            <a:endParaRPr sz="2800" dirty="0">
              <a:latin typeface="Times New Roman" panose="02020603050405020304" pitchFamily="18" charset="0"/>
              <a:cs typeface="Times New Roman" panose="02020603050405020304" pitchFamily="18" charset="0"/>
            </a:endParaRPr>
          </a:p>
        </p:txBody>
      </p:sp>
      <p:grpSp>
        <p:nvGrpSpPr>
          <p:cNvPr id="6" name="object 6"/>
          <p:cNvGrpSpPr/>
          <p:nvPr/>
        </p:nvGrpSpPr>
        <p:grpSpPr>
          <a:xfrm>
            <a:off x="8354568" y="1584960"/>
            <a:ext cx="5551805" cy="6644640"/>
            <a:chOff x="8354568" y="1584960"/>
            <a:chExt cx="5551805" cy="6644640"/>
          </a:xfrm>
        </p:grpSpPr>
        <p:pic>
          <p:nvPicPr>
            <p:cNvPr id="7" name="object 7"/>
            <p:cNvPicPr/>
            <p:nvPr/>
          </p:nvPicPr>
          <p:blipFill>
            <a:blip r:embed="rId3" cstate="print"/>
            <a:stretch>
              <a:fillRect/>
            </a:stretch>
          </p:blipFill>
          <p:spPr>
            <a:xfrm>
              <a:off x="8354568" y="7857747"/>
              <a:ext cx="5551678" cy="371851"/>
            </a:xfrm>
            <a:prstGeom prst="rect">
              <a:avLst/>
            </a:prstGeom>
          </p:spPr>
        </p:pic>
        <p:pic>
          <p:nvPicPr>
            <p:cNvPr id="8" name="object 8"/>
            <p:cNvPicPr/>
            <p:nvPr/>
          </p:nvPicPr>
          <p:blipFill>
            <a:blip r:embed="rId4" cstate="print"/>
            <a:stretch>
              <a:fillRect/>
            </a:stretch>
          </p:blipFill>
          <p:spPr>
            <a:xfrm>
              <a:off x="8372856" y="1584960"/>
              <a:ext cx="5519928" cy="6284976"/>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2455" y="1299409"/>
            <a:ext cx="14365490" cy="4254887"/>
          </a:xfrm>
          <a:prstGeom prst="rect">
            <a:avLst/>
          </a:prstGeom>
        </p:spPr>
      </p:pic>
      <p:grpSp>
        <p:nvGrpSpPr>
          <p:cNvPr id="3" name="object 3"/>
          <p:cNvGrpSpPr/>
          <p:nvPr/>
        </p:nvGrpSpPr>
        <p:grpSpPr>
          <a:xfrm>
            <a:off x="0" y="5867400"/>
            <a:ext cx="14630400" cy="1577340"/>
            <a:chOff x="0" y="6425184"/>
            <a:chExt cx="14630400" cy="1577340"/>
          </a:xfrm>
        </p:grpSpPr>
        <p:pic>
          <p:nvPicPr>
            <p:cNvPr id="4" name="object 4"/>
            <p:cNvPicPr/>
            <p:nvPr/>
          </p:nvPicPr>
          <p:blipFill>
            <a:blip r:embed="rId3" cstate="print"/>
            <a:stretch>
              <a:fillRect/>
            </a:stretch>
          </p:blipFill>
          <p:spPr>
            <a:xfrm>
              <a:off x="0" y="6425184"/>
              <a:ext cx="14630400" cy="731520"/>
            </a:xfrm>
            <a:prstGeom prst="rect">
              <a:avLst/>
            </a:prstGeom>
          </p:spPr>
        </p:pic>
        <p:pic>
          <p:nvPicPr>
            <p:cNvPr id="5" name="object 5"/>
            <p:cNvPicPr/>
            <p:nvPr/>
          </p:nvPicPr>
          <p:blipFill>
            <a:blip r:embed="rId4" cstate="print"/>
            <a:stretch>
              <a:fillRect/>
            </a:stretch>
          </p:blipFill>
          <p:spPr>
            <a:xfrm>
              <a:off x="1626761" y="7156704"/>
              <a:ext cx="12285617" cy="845488"/>
            </a:xfrm>
            <a:prstGeom prst="rect">
              <a:avLst/>
            </a:prstGeom>
          </p:spPr>
        </p:pic>
      </p:grpSp>
      <p:sp>
        <p:nvSpPr>
          <p:cNvPr id="6" name="object 6"/>
          <p:cNvSpPr txBox="1">
            <a:spLocks noGrp="1"/>
          </p:cNvSpPr>
          <p:nvPr>
            <p:ph type="title"/>
          </p:nvPr>
        </p:nvSpPr>
        <p:spPr>
          <a:xfrm>
            <a:off x="856894" y="498805"/>
            <a:ext cx="12369800" cy="636905"/>
          </a:xfrm>
          <a:prstGeom prst="rect">
            <a:avLst/>
          </a:prstGeom>
        </p:spPr>
        <p:txBody>
          <a:bodyPr vert="horz" wrap="square" lIns="0" tIns="13970" rIns="0" bIns="0" rtlCol="0">
            <a:spAutoFit/>
          </a:bodyPr>
          <a:lstStyle/>
          <a:p>
            <a:pPr marL="12700">
              <a:lnSpc>
                <a:spcPct val="100000"/>
              </a:lnSpc>
              <a:spcBef>
                <a:spcPts val="110"/>
              </a:spcBef>
              <a:tabLst>
                <a:tab pos="2046605" algn="l"/>
              </a:tabLst>
            </a:pPr>
            <a:r>
              <a:rPr dirty="0"/>
              <a:t>IS</a:t>
            </a:r>
            <a:r>
              <a:rPr spc="-10" dirty="0"/>
              <a:t> </a:t>
            </a:r>
            <a:r>
              <a:rPr spc="5" dirty="0"/>
              <a:t>8924	BUSHES</a:t>
            </a:r>
            <a:r>
              <a:rPr spc="-80" dirty="0"/>
              <a:t> </a:t>
            </a:r>
            <a:r>
              <a:rPr spc="5" dirty="0"/>
              <a:t>FOR</a:t>
            </a:r>
            <a:r>
              <a:rPr spc="-35" dirty="0"/>
              <a:t> </a:t>
            </a:r>
            <a:r>
              <a:rPr dirty="0"/>
              <a:t>LEAF</a:t>
            </a:r>
            <a:r>
              <a:rPr spc="-35" dirty="0"/>
              <a:t> </a:t>
            </a:r>
            <a:r>
              <a:rPr dirty="0"/>
              <a:t>SPRING</a:t>
            </a:r>
            <a:r>
              <a:rPr spc="-180" dirty="0"/>
              <a:t> </a:t>
            </a:r>
            <a:r>
              <a:rPr dirty="0"/>
              <a:t>ASSEMBLIES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57800" y="2819400"/>
            <a:ext cx="3581400" cy="2895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AE5BE"/>
          </a:solidFill>
        </p:spPr>
        <p:txBody>
          <a:bodyPr wrap="square" lIns="0" tIns="0" rIns="0" bIns="0" rtlCol="0"/>
          <a:lstStyle/>
          <a:p>
            <a:r>
              <a:rPr lang="en-US" sz="2800" dirty="0" smtClean="0">
                <a:solidFill>
                  <a:srgbClr val="FF0000"/>
                </a:solidFill>
                <a:latin typeface="Times New Roman" panose="02020603050405020304" pitchFamily="18" charset="0"/>
                <a:cs typeface="Times New Roman" panose="02020603050405020304" pitchFamily="18" charset="0"/>
              </a:rPr>
              <a:t>Design and Calculation</a:t>
            </a:r>
          </a:p>
          <a:p>
            <a:endParaRPr lang="en-US" dirty="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ea typeface="Malgun Gothic" panose="020B0503020000020004" pitchFamily="34" charset="-127"/>
                <a:cs typeface="Times New Roman" panose="02020603050405020304" pitchFamily="18" charset="0"/>
              </a:rPr>
              <a:t>IS 10878 Part 1 covers the design and calculation for flat form springs made from rectangular cold-rolled strip detailing the parameters for ensuring adequate spring performance and durability.</a:t>
            </a:r>
            <a:endParaRPr lang="en-US" sz="2000" dirty="0">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 name="object 3"/>
          <p:cNvSpPr txBox="1">
            <a:spLocks noGrp="1"/>
          </p:cNvSpPr>
          <p:nvPr>
            <p:ph type="title"/>
          </p:nvPr>
        </p:nvSpPr>
        <p:spPr>
          <a:xfrm>
            <a:off x="4984750" y="1413509"/>
            <a:ext cx="7214870" cy="848360"/>
          </a:xfrm>
          <a:prstGeom prst="rect">
            <a:avLst/>
          </a:prstGeom>
        </p:spPr>
        <p:txBody>
          <a:bodyPr vert="horz" wrap="square" lIns="0" tIns="12700" rIns="0" bIns="0" rtlCol="0">
            <a:spAutoFit/>
          </a:bodyPr>
          <a:lstStyle/>
          <a:p>
            <a:pPr marL="12700">
              <a:lnSpc>
                <a:spcPct val="100000"/>
              </a:lnSpc>
              <a:spcBef>
                <a:spcPts val="100"/>
              </a:spcBef>
            </a:pPr>
            <a:r>
              <a:rPr sz="5400" spc="-114" dirty="0"/>
              <a:t>FLAT</a:t>
            </a:r>
            <a:r>
              <a:rPr sz="5400" dirty="0"/>
              <a:t> </a:t>
            </a:r>
            <a:r>
              <a:rPr sz="5400" spc="-5" dirty="0"/>
              <a:t>FORM</a:t>
            </a:r>
            <a:r>
              <a:rPr sz="5400" spc="-25" dirty="0"/>
              <a:t> </a:t>
            </a:r>
            <a:r>
              <a:rPr sz="5400" dirty="0"/>
              <a:t>SPRINGS</a:t>
            </a:r>
          </a:p>
        </p:txBody>
      </p:sp>
      <p:grpSp>
        <p:nvGrpSpPr>
          <p:cNvPr id="14" name="object 14"/>
          <p:cNvGrpSpPr/>
          <p:nvPr/>
        </p:nvGrpSpPr>
        <p:grpSpPr>
          <a:xfrm>
            <a:off x="152400" y="25078"/>
            <a:ext cx="4375150" cy="8229600"/>
            <a:chOff x="0" y="0"/>
            <a:chExt cx="4503420" cy="8229600"/>
          </a:xfrm>
        </p:grpSpPr>
        <p:pic>
          <p:nvPicPr>
            <p:cNvPr id="15" name="object 15"/>
            <p:cNvPicPr/>
            <p:nvPr/>
          </p:nvPicPr>
          <p:blipFill>
            <a:blip r:embed="rId2" cstate="print"/>
            <a:stretch>
              <a:fillRect/>
            </a:stretch>
          </p:blipFill>
          <p:spPr>
            <a:xfrm>
              <a:off x="0" y="8217407"/>
              <a:ext cx="4503293" cy="12191"/>
            </a:xfrm>
            <a:prstGeom prst="rect">
              <a:avLst/>
            </a:prstGeom>
          </p:spPr>
        </p:pic>
        <p:pic>
          <p:nvPicPr>
            <p:cNvPr id="16" name="object 16"/>
            <p:cNvPicPr/>
            <p:nvPr/>
          </p:nvPicPr>
          <p:blipFill>
            <a:blip r:embed="rId3" cstate="print"/>
            <a:stretch>
              <a:fillRect/>
            </a:stretch>
          </p:blipFill>
          <p:spPr>
            <a:xfrm>
              <a:off x="0" y="0"/>
              <a:ext cx="4489704" cy="8229599"/>
            </a:xfrm>
            <a:prstGeom prst="rect">
              <a:avLst/>
            </a:prstGeom>
          </p:spPr>
        </p:pic>
      </p:grpSp>
      <p:sp>
        <p:nvSpPr>
          <p:cNvPr id="18" name="Rectangle 17"/>
          <p:cNvSpPr/>
          <p:nvPr/>
        </p:nvSpPr>
        <p:spPr>
          <a:xfrm>
            <a:off x="9582775" y="2847372"/>
            <a:ext cx="3505200" cy="2369880"/>
          </a:xfrm>
          <a:prstGeom prst="rect">
            <a:avLst/>
          </a:prstGeom>
          <a:solidFill>
            <a:srgbClr val="FAE5BE"/>
          </a:solidFill>
        </p:spPr>
        <p:txBody>
          <a:bodyPr wrap="square">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Material Specifications</a:t>
            </a:r>
          </a:p>
          <a:p>
            <a:endParaRPr lang="en-US" sz="20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algn="just"/>
            <a:r>
              <a:rPr lang="en-US" sz="2000" dirty="0" smtClean="0">
                <a:latin typeface="Times New Roman" panose="02020603050405020304" pitchFamily="18" charset="0"/>
                <a:ea typeface="Malgun Gothic" panose="020B0503020000020004" pitchFamily="34" charset="-127"/>
                <a:cs typeface="Times New Roman" panose="02020603050405020304" pitchFamily="18" charset="0"/>
              </a:rPr>
              <a:t>IS 10878 Part 2 specifies the requirements for flat form springs, including material properties dimensions, and performance criteria.</a:t>
            </a:r>
            <a:endParaRPr lang="en-US" sz="2000" dirty="0">
              <a:latin typeface="Times New Roman" panose="02020603050405020304" pitchFamily="18" charset="0"/>
              <a:ea typeface="Malgun Gothic" panose="020B0503020000020004" pitchFamily="34" charset="-127"/>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792" y="153670"/>
            <a:ext cx="14630400" cy="8229600"/>
          </a:xfrm>
          <a:prstGeom prst="rect">
            <a:avLst/>
          </a:prstGeom>
        </p:spPr>
      </p:pic>
      <p:sp>
        <p:nvSpPr>
          <p:cNvPr id="3" name="object 3"/>
          <p:cNvSpPr txBox="1">
            <a:spLocks noGrp="1"/>
          </p:cNvSpPr>
          <p:nvPr>
            <p:ph type="title"/>
          </p:nvPr>
        </p:nvSpPr>
        <p:spPr>
          <a:xfrm>
            <a:off x="533288" y="762000"/>
            <a:ext cx="14098905" cy="5385449"/>
          </a:xfrm>
          <a:prstGeom prst="rect">
            <a:avLst/>
          </a:prstGeom>
        </p:spPr>
        <p:txBody>
          <a:bodyPr vert="horz" wrap="square" lIns="0" tIns="14605" rIns="0" bIns="0" rtlCol="0">
            <a:spAutoFit/>
          </a:bodyPr>
          <a:lstStyle/>
          <a:p>
            <a:pPr marL="12700" algn="l">
              <a:lnSpc>
                <a:spcPct val="100000"/>
              </a:lnSpc>
              <a:spcBef>
                <a:spcPts val="115"/>
              </a:spcBef>
            </a:pPr>
            <a:r>
              <a:rPr lang="en-US" sz="6300" dirty="0" smtClean="0">
                <a:solidFill>
                  <a:schemeClr val="tx2"/>
                </a:solidFill>
              </a:rPr>
              <a:t>                   </a:t>
            </a:r>
            <a:r>
              <a:rPr lang="en-US" sz="4800" dirty="0" smtClean="0">
                <a:solidFill>
                  <a:srgbClr val="0070C0"/>
                </a:solidFill>
              </a:rPr>
              <a:t>INTRODUCTION</a:t>
            </a:r>
            <a:r>
              <a:rPr lang="en-US" sz="6300" dirty="0" smtClean="0">
                <a:solidFill>
                  <a:schemeClr val="tx2"/>
                </a:solidFill>
              </a:rPr>
              <a:t/>
            </a:r>
            <a:br>
              <a:rPr lang="en-US" sz="6300" dirty="0" smtClean="0">
                <a:solidFill>
                  <a:schemeClr val="tx2"/>
                </a:solidFill>
              </a:rPr>
            </a:br>
            <a:r>
              <a:rPr lang="en-US" sz="6300" dirty="0" smtClean="0">
                <a:solidFill>
                  <a:schemeClr val="tx2"/>
                </a:solidFill>
              </a:rPr>
              <a:t/>
            </a:r>
            <a:br>
              <a:rPr lang="en-US" sz="6300" dirty="0" smtClean="0">
                <a:solidFill>
                  <a:schemeClr val="tx2"/>
                </a:solidFill>
              </a:rPr>
            </a:br>
            <a:r>
              <a:rPr lang="en-US" sz="3200" b="0" dirty="0" smtClean="0">
                <a:solidFill>
                  <a:schemeClr val="tx2"/>
                </a:solidFill>
                <a:latin typeface="Times New Roman" panose="02020603050405020304" pitchFamily="18" charset="0"/>
                <a:cs typeface="Times New Roman" panose="02020603050405020304" pitchFamily="18" charset="0"/>
              </a:rPr>
              <a:t>Vehicle Dynamics and Control is a field that focuses on understanding and optimizing the motion of vehicles.</a:t>
            </a:r>
            <a:r>
              <a:rPr lang="en-US" sz="6300" b="0" dirty="0">
                <a:solidFill>
                  <a:schemeClr val="tx2"/>
                </a:solidFill>
                <a:latin typeface="Times New Roman" panose="02020603050405020304" pitchFamily="18" charset="0"/>
                <a:cs typeface="Times New Roman" panose="02020603050405020304" pitchFamily="18" charset="0"/>
              </a:rPr>
              <a:t/>
            </a:r>
            <a:br>
              <a:rPr lang="en-US" sz="6300" b="0" dirty="0">
                <a:solidFill>
                  <a:schemeClr val="tx2"/>
                </a:solidFill>
                <a:latin typeface="Times New Roman" panose="02020603050405020304" pitchFamily="18" charset="0"/>
                <a:cs typeface="Times New Roman" panose="02020603050405020304" pitchFamily="18" charset="0"/>
              </a:rPr>
            </a:br>
            <a:r>
              <a:rPr lang="en-US" sz="6300" b="0" dirty="0" smtClean="0">
                <a:solidFill>
                  <a:schemeClr val="tx2"/>
                </a:solidFill>
                <a:latin typeface="Times New Roman" panose="02020603050405020304" pitchFamily="18" charset="0"/>
                <a:cs typeface="Times New Roman" panose="02020603050405020304" pitchFamily="18" charset="0"/>
              </a:rPr>
              <a:t/>
            </a:r>
            <a:br>
              <a:rPr lang="en-US" sz="6300" b="0" dirty="0" smtClean="0">
                <a:solidFill>
                  <a:schemeClr val="tx2"/>
                </a:solidFill>
                <a:latin typeface="Times New Roman" panose="02020603050405020304" pitchFamily="18" charset="0"/>
                <a:cs typeface="Times New Roman" panose="02020603050405020304" pitchFamily="18" charset="0"/>
              </a:rPr>
            </a:br>
            <a:r>
              <a:rPr lang="en-US" sz="3200" b="0" dirty="0">
                <a:solidFill>
                  <a:schemeClr val="tx2"/>
                </a:solidFill>
                <a:latin typeface="Times New Roman" panose="02020603050405020304" pitchFamily="18" charset="0"/>
                <a:cs typeface="Times New Roman" panose="02020603050405020304" pitchFamily="18" charset="0"/>
              </a:rPr>
              <a:t>It encompasses the study of </a:t>
            </a:r>
            <a:r>
              <a:rPr lang="en-US" sz="3200" b="0" dirty="0" err="1">
                <a:solidFill>
                  <a:schemeClr val="tx2"/>
                </a:solidFill>
                <a:latin typeface="Times New Roman" panose="02020603050405020304" pitchFamily="18" charset="0"/>
                <a:cs typeface="Times New Roman" panose="02020603050405020304" pitchFamily="18" charset="0"/>
              </a:rPr>
              <a:t>tyre</a:t>
            </a:r>
            <a:r>
              <a:rPr lang="en-US" sz="3200" b="0" dirty="0">
                <a:solidFill>
                  <a:schemeClr val="tx2"/>
                </a:solidFill>
                <a:latin typeface="Times New Roman" panose="02020603050405020304" pitchFamily="18" charset="0"/>
                <a:cs typeface="Times New Roman" panose="02020603050405020304" pitchFamily="18" charset="0"/>
              </a:rPr>
              <a:t>-road interactions, </a:t>
            </a:r>
            <a:r>
              <a:rPr lang="en-US" sz="3200" b="0" dirty="0" smtClean="0">
                <a:solidFill>
                  <a:schemeClr val="tx2"/>
                </a:solidFill>
                <a:latin typeface="Times New Roman" panose="02020603050405020304" pitchFamily="18" charset="0"/>
                <a:cs typeface="Times New Roman" panose="02020603050405020304" pitchFamily="18" charset="0"/>
              </a:rPr>
              <a:t>suspensions, design, steering systems and braking technologies, all of which are critical for enhancing vehicle performance, safety and handling.</a:t>
            </a:r>
            <a:endParaRPr sz="3200" b="0" dirty="0">
              <a:solidFill>
                <a:schemeClr val="tx2"/>
              </a:solidFill>
              <a:latin typeface="Times New Roman" panose="02020603050405020304" pitchFamily="18" charset="0"/>
              <a:cs typeface="Times New Roman" panose="02020603050405020304" pitchFamily="18" charset="0"/>
            </a:endParaRPr>
          </a:p>
        </p:txBody>
      </p:sp>
      <p:sp>
        <p:nvSpPr>
          <p:cNvPr id="4" name="object 4"/>
          <p:cNvSpPr/>
          <p:nvPr/>
        </p:nvSpPr>
        <p:spPr>
          <a:xfrm>
            <a:off x="6350508" y="6825995"/>
            <a:ext cx="396240" cy="396240"/>
          </a:xfrm>
          <a:custGeom>
            <a:avLst/>
            <a:gdLst/>
            <a:ahLst/>
            <a:cxnLst/>
            <a:rect l="l" t="t" r="r" b="b"/>
            <a:pathLst>
              <a:path w="396240" h="396240">
                <a:moveTo>
                  <a:pt x="0" y="198119"/>
                </a:moveTo>
                <a:lnTo>
                  <a:pt x="5229" y="152675"/>
                </a:lnTo>
                <a:lnTo>
                  <a:pt x="20127" y="110967"/>
                </a:lnTo>
                <a:lnTo>
                  <a:pt x="43507" y="74182"/>
                </a:lnTo>
                <a:lnTo>
                  <a:pt x="74182" y="43507"/>
                </a:lnTo>
                <a:lnTo>
                  <a:pt x="110967" y="20127"/>
                </a:lnTo>
                <a:lnTo>
                  <a:pt x="152675" y="5229"/>
                </a:lnTo>
                <a:lnTo>
                  <a:pt x="198119" y="0"/>
                </a:lnTo>
                <a:lnTo>
                  <a:pt x="243564" y="5229"/>
                </a:lnTo>
                <a:lnTo>
                  <a:pt x="285272" y="20127"/>
                </a:lnTo>
                <a:lnTo>
                  <a:pt x="322057" y="43507"/>
                </a:lnTo>
                <a:lnTo>
                  <a:pt x="352732" y="74182"/>
                </a:lnTo>
                <a:lnTo>
                  <a:pt x="376112" y="110967"/>
                </a:lnTo>
                <a:lnTo>
                  <a:pt x="391010" y="152675"/>
                </a:lnTo>
                <a:lnTo>
                  <a:pt x="396239" y="198119"/>
                </a:lnTo>
                <a:lnTo>
                  <a:pt x="391010" y="243548"/>
                </a:lnTo>
                <a:lnTo>
                  <a:pt x="376112" y="285250"/>
                </a:lnTo>
                <a:lnTo>
                  <a:pt x="352732" y="322035"/>
                </a:lnTo>
                <a:lnTo>
                  <a:pt x="322057" y="352716"/>
                </a:lnTo>
                <a:lnTo>
                  <a:pt x="285272" y="376103"/>
                </a:lnTo>
                <a:lnTo>
                  <a:pt x="243564" y="391007"/>
                </a:lnTo>
                <a:lnTo>
                  <a:pt x="198119" y="396239"/>
                </a:lnTo>
                <a:lnTo>
                  <a:pt x="152675" y="391007"/>
                </a:lnTo>
                <a:lnTo>
                  <a:pt x="110967" y="376103"/>
                </a:lnTo>
                <a:lnTo>
                  <a:pt x="74182" y="352716"/>
                </a:lnTo>
                <a:lnTo>
                  <a:pt x="43507" y="322035"/>
                </a:lnTo>
                <a:lnTo>
                  <a:pt x="20127" y="285250"/>
                </a:lnTo>
                <a:lnTo>
                  <a:pt x="5229" y="243548"/>
                </a:lnTo>
                <a:lnTo>
                  <a:pt x="0" y="198119"/>
                </a:lnTo>
                <a:close/>
              </a:path>
            </a:pathLst>
          </a:custGeom>
          <a:ln w="9144">
            <a:solidFill>
              <a:srgbClr val="FFFFFF"/>
            </a:solidFill>
          </a:ln>
        </p:spPr>
        <p:txBody>
          <a:bodyPr wrap="square" lIns="0" tIns="0" rIns="0" bIns="0" rtlCol="0"/>
          <a:lstStyle/>
          <a:p>
            <a:endParaRPr/>
          </a:p>
        </p:txBody>
      </p:sp>
      <p:sp>
        <p:nvSpPr>
          <p:cNvPr id="5" name="object 5"/>
          <p:cNvSpPr txBox="1"/>
          <p:nvPr/>
        </p:nvSpPr>
        <p:spPr>
          <a:xfrm>
            <a:off x="5394705" y="4268470"/>
            <a:ext cx="7847965" cy="1167627"/>
          </a:xfrm>
          <a:prstGeom prst="rect">
            <a:avLst/>
          </a:prstGeom>
        </p:spPr>
        <p:txBody>
          <a:bodyPr vert="horz" wrap="square" lIns="0" tIns="13335" rIns="0" bIns="0" rtlCol="0">
            <a:spAutoFit/>
          </a:bodyPr>
          <a:lstStyle/>
          <a:p>
            <a:pPr marL="12700">
              <a:lnSpc>
                <a:spcPct val="100000"/>
              </a:lnSpc>
              <a:spcBef>
                <a:spcPts val="105"/>
              </a:spcBef>
            </a:pPr>
            <a:endParaRPr lang="en-US" sz="3600" b="1" i="1" spc="5" dirty="0" smtClean="0">
              <a:solidFill>
                <a:srgbClr val="6F2F9F"/>
              </a:solidFill>
              <a:latin typeface="Monotype Corsiva" panose="03010101010201010101" pitchFamily="66" charset="0"/>
              <a:cs typeface="Calibri"/>
            </a:endParaRPr>
          </a:p>
          <a:p>
            <a:pPr>
              <a:lnSpc>
                <a:spcPct val="100000"/>
              </a:lnSpc>
              <a:spcBef>
                <a:spcPts val="45"/>
              </a:spcBef>
            </a:pPr>
            <a:endParaRPr sz="3900" dirty="0">
              <a:latin typeface="Calibri"/>
              <a:cs typeface="Calibri"/>
            </a:endParaRPr>
          </a:p>
        </p:txBody>
      </p:sp>
    </p:spTree>
    <p:extLst>
      <p:ext uri="{BB962C8B-B14F-4D97-AF65-F5344CB8AC3E}">
        <p14:creationId xmlns:p14="http://schemas.microsoft.com/office/powerpoint/2010/main" val="619424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912063" y="825245"/>
            <a:ext cx="8092440" cy="848360"/>
          </a:xfrm>
          <a:prstGeom prst="rect">
            <a:avLst/>
          </a:prstGeom>
        </p:spPr>
        <p:txBody>
          <a:bodyPr vert="horz" wrap="square" lIns="0" tIns="12700" rIns="0" bIns="0" rtlCol="0">
            <a:spAutoFit/>
          </a:bodyPr>
          <a:lstStyle/>
          <a:p>
            <a:pPr marL="12700">
              <a:lnSpc>
                <a:spcPct val="100000"/>
              </a:lnSpc>
              <a:spcBef>
                <a:spcPts val="100"/>
              </a:spcBef>
            </a:pPr>
            <a:r>
              <a:rPr sz="5400" spc="-15" dirty="0"/>
              <a:t>TORSION</a:t>
            </a:r>
            <a:r>
              <a:rPr sz="5400" spc="-45" dirty="0"/>
              <a:t> </a:t>
            </a:r>
            <a:r>
              <a:rPr sz="5400" spc="-5" dirty="0"/>
              <a:t>BAR</a:t>
            </a:r>
            <a:r>
              <a:rPr sz="5400" spc="-30" dirty="0"/>
              <a:t> </a:t>
            </a:r>
            <a:r>
              <a:rPr sz="5400" dirty="0"/>
              <a:t>SPRINGS</a:t>
            </a:r>
          </a:p>
        </p:txBody>
      </p:sp>
      <p:pic>
        <p:nvPicPr>
          <p:cNvPr id="4" name="object 4"/>
          <p:cNvPicPr/>
          <p:nvPr/>
        </p:nvPicPr>
        <p:blipFill>
          <a:blip r:embed="rId2" cstate="print"/>
          <a:stretch>
            <a:fillRect/>
          </a:stretch>
        </p:blipFill>
        <p:spPr>
          <a:xfrm>
            <a:off x="832103" y="1962911"/>
            <a:ext cx="1112520" cy="5330951"/>
          </a:xfrm>
          <a:prstGeom prst="rect">
            <a:avLst/>
          </a:prstGeom>
        </p:spPr>
      </p:pic>
      <p:sp>
        <p:nvSpPr>
          <p:cNvPr id="5" name="object 5"/>
          <p:cNvSpPr txBox="1"/>
          <p:nvPr/>
        </p:nvSpPr>
        <p:spPr>
          <a:xfrm>
            <a:off x="2343404" y="1906145"/>
            <a:ext cx="7722870" cy="5487400"/>
          </a:xfrm>
          <a:prstGeom prst="rect">
            <a:avLst/>
          </a:prstGeom>
        </p:spPr>
        <p:txBody>
          <a:bodyPr vert="horz" wrap="square" lIns="0" tIns="174625" rIns="0" bIns="0" rtlCol="0">
            <a:spAutoFit/>
          </a:bodyPr>
          <a:lstStyle/>
          <a:p>
            <a:pPr marL="26034">
              <a:lnSpc>
                <a:spcPct val="100000"/>
              </a:lnSpc>
              <a:spcBef>
                <a:spcPts val="1375"/>
              </a:spcBef>
            </a:pPr>
            <a:r>
              <a:rPr sz="3200" spc="-10" dirty="0">
                <a:solidFill>
                  <a:srgbClr val="FF0000"/>
                </a:solidFill>
                <a:latin typeface="Times New Roman" panose="02020603050405020304" pitchFamily="18" charset="0"/>
                <a:cs typeface="Times New Roman" panose="02020603050405020304" pitchFamily="18" charset="0"/>
              </a:rPr>
              <a:t>Suspension</a:t>
            </a:r>
            <a:r>
              <a:rPr sz="3200" spc="50" dirty="0">
                <a:solidFill>
                  <a:srgbClr val="FF0000"/>
                </a:solidFill>
                <a:latin typeface="Times New Roman" panose="02020603050405020304" pitchFamily="18" charset="0"/>
                <a:cs typeface="Times New Roman" panose="02020603050405020304" pitchFamily="18" charset="0"/>
              </a:rPr>
              <a:t> </a:t>
            </a:r>
            <a:r>
              <a:rPr sz="3200" spc="-5" dirty="0">
                <a:solidFill>
                  <a:srgbClr val="FF0000"/>
                </a:solidFill>
                <a:latin typeface="Times New Roman" panose="02020603050405020304" pitchFamily="18" charset="0"/>
                <a:cs typeface="Times New Roman" panose="02020603050405020304" pitchFamily="18" charset="0"/>
              </a:rPr>
              <a:t>Applications</a:t>
            </a:r>
            <a:endParaRPr sz="3200" dirty="0">
              <a:latin typeface="Times New Roman" panose="02020603050405020304" pitchFamily="18" charset="0"/>
              <a:cs typeface="Times New Roman" panose="02020603050405020304" pitchFamily="18" charset="0"/>
            </a:endParaRPr>
          </a:p>
          <a:p>
            <a:pPr marL="26034" marR="5080" algn="just">
              <a:lnSpc>
                <a:spcPct val="97500"/>
              </a:lnSpc>
              <a:spcBef>
                <a:spcPts val="1030"/>
              </a:spcBef>
            </a:pPr>
            <a:r>
              <a:rPr sz="2400" b="1" dirty="0">
                <a:solidFill>
                  <a:srgbClr val="39362F"/>
                </a:solidFill>
                <a:latin typeface="Times New Roman" panose="02020603050405020304" pitchFamily="18" charset="0"/>
                <a:cs typeface="Times New Roman" panose="02020603050405020304" pitchFamily="18" charset="0"/>
              </a:rPr>
              <a:t>IS</a:t>
            </a:r>
            <a:r>
              <a:rPr sz="2400" b="1" spc="5" dirty="0">
                <a:solidFill>
                  <a:srgbClr val="39362F"/>
                </a:solidFill>
                <a:latin typeface="Times New Roman" panose="02020603050405020304" pitchFamily="18" charset="0"/>
                <a:cs typeface="Times New Roman" panose="02020603050405020304" pitchFamily="18" charset="0"/>
              </a:rPr>
              <a:t> </a:t>
            </a:r>
            <a:r>
              <a:rPr sz="2400" b="1" spc="-5" dirty="0">
                <a:solidFill>
                  <a:srgbClr val="39362F"/>
                </a:solidFill>
                <a:latin typeface="Times New Roman" panose="02020603050405020304" pitchFamily="18" charset="0"/>
                <a:cs typeface="Times New Roman" panose="02020603050405020304" pitchFamily="18" charset="0"/>
              </a:rPr>
              <a:t>15453:2004</a:t>
            </a:r>
            <a:r>
              <a:rPr sz="2400" b="1"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covers</a:t>
            </a:r>
            <a:r>
              <a:rPr sz="2400" dirty="0">
                <a:solidFill>
                  <a:srgbClr val="39362F"/>
                </a:solidFill>
                <a:latin typeface="Times New Roman" panose="02020603050405020304" pitchFamily="18" charset="0"/>
                <a:cs typeface="Times New Roman" panose="02020603050405020304" pitchFamily="18" charset="0"/>
              </a:rPr>
              <a:t> the</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specifications</a:t>
            </a:r>
            <a:r>
              <a:rPr sz="2400"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for</a:t>
            </a:r>
            <a:r>
              <a:rPr sz="2400" spc="-5" dirty="0">
                <a:solidFill>
                  <a:srgbClr val="39362F"/>
                </a:solidFill>
                <a:latin typeface="Times New Roman" panose="02020603050405020304" pitchFamily="18" charset="0"/>
                <a:cs typeface="Times New Roman" panose="02020603050405020304" pitchFamily="18" charset="0"/>
              </a:rPr>
              <a:t> torsion</a:t>
            </a:r>
            <a:r>
              <a:rPr sz="2400" dirty="0">
                <a:solidFill>
                  <a:srgbClr val="39362F"/>
                </a:solidFill>
                <a:latin typeface="Times New Roman" panose="02020603050405020304" pitchFamily="18" charset="0"/>
                <a:cs typeface="Times New Roman" panose="02020603050405020304" pitchFamily="18" charset="0"/>
              </a:rPr>
              <a:t> bar </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springs,</a:t>
            </a:r>
            <a:r>
              <a:rPr sz="2400" dirty="0">
                <a:solidFill>
                  <a:srgbClr val="39362F"/>
                </a:solidFill>
                <a:latin typeface="Times New Roman" panose="02020603050405020304" pitchFamily="18" charset="0"/>
                <a:cs typeface="Times New Roman" panose="02020603050405020304" pitchFamily="18" charset="0"/>
              </a:rPr>
              <a:t> which</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are</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used</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in</a:t>
            </a:r>
            <a:r>
              <a:rPr sz="2400" dirty="0">
                <a:solidFill>
                  <a:srgbClr val="39362F"/>
                </a:solidFill>
                <a:latin typeface="Times New Roman" panose="02020603050405020304" pitchFamily="18" charset="0"/>
                <a:cs typeface="Times New Roman" panose="02020603050405020304" pitchFamily="18" charset="0"/>
              </a:rPr>
              <a:t> various</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vehicles</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for</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suspension </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purposes.</a:t>
            </a:r>
            <a:endParaRPr sz="2400" dirty="0">
              <a:latin typeface="Times New Roman" panose="02020603050405020304" pitchFamily="18" charset="0"/>
              <a:cs typeface="Times New Roman" panose="02020603050405020304" pitchFamily="18" charset="0"/>
            </a:endParaRPr>
          </a:p>
          <a:p>
            <a:pPr marL="26034">
              <a:lnSpc>
                <a:spcPts val="3285"/>
              </a:lnSpc>
            </a:pPr>
            <a:r>
              <a:rPr sz="3200" spc="-5" dirty="0">
                <a:solidFill>
                  <a:srgbClr val="FF0000"/>
                </a:solidFill>
                <a:latin typeface="Times New Roman" panose="02020603050405020304" pitchFamily="18" charset="0"/>
                <a:cs typeface="Times New Roman" panose="02020603050405020304" pitchFamily="18" charset="0"/>
              </a:rPr>
              <a:t>Durability</a:t>
            </a:r>
            <a:r>
              <a:rPr sz="3200" spc="15" dirty="0">
                <a:solidFill>
                  <a:srgbClr val="FF0000"/>
                </a:solidFill>
                <a:latin typeface="Times New Roman" panose="02020603050405020304" pitchFamily="18" charset="0"/>
                <a:cs typeface="Times New Roman" panose="02020603050405020304" pitchFamily="18" charset="0"/>
              </a:rPr>
              <a:t> </a:t>
            </a:r>
            <a:r>
              <a:rPr sz="3200" spc="-5" dirty="0">
                <a:solidFill>
                  <a:srgbClr val="FF0000"/>
                </a:solidFill>
                <a:latin typeface="Times New Roman" panose="02020603050405020304" pitchFamily="18" charset="0"/>
                <a:cs typeface="Times New Roman" panose="02020603050405020304" pitchFamily="18" charset="0"/>
              </a:rPr>
              <a:t>and</a:t>
            </a:r>
            <a:r>
              <a:rPr sz="3200" spc="10" dirty="0">
                <a:solidFill>
                  <a:srgbClr val="FF0000"/>
                </a:solidFill>
                <a:latin typeface="Times New Roman" panose="02020603050405020304" pitchFamily="18" charset="0"/>
                <a:cs typeface="Times New Roman" panose="02020603050405020304" pitchFamily="18" charset="0"/>
              </a:rPr>
              <a:t> </a:t>
            </a:r>
            <a:r>
              <a:rPr sz="3200" spc="-10" dirty="0">
                <a:solidFill>
                  <a:srgbClr val="FF0000"/>
                </a:solidFill>
                <a:latin typeface="Times New Roman" panose="02020603050405020304" pitchFamily="18" charset="0"/>
                <a:cs typeface="Times New Roman" panose="02020603050405020304" pitchFamily="18" charset="0"/>
              </a:rPr>
              <a:t>Performance</a:t>
            </a:r>
            <a:endParaRPr sz="3200" dirty="0">
              <a:latin typeface="Times New Roman" panose="02020603050405020304" pitchFamily="18" charset="0"/>
              <a:cs typeface="Times New Roman" panose="02020603050405020304" pitchFamily="18" charset="0"/>
            </a:endParaRPr>
          </a:p>
          <a:p>
            <a:pPr marL="12700" marR="18415" algn="just">
              <a:lnSpc>
                <a:spcPct val="97500"/>
              </a:lnSpc>
              <a:spcBef>
                <a:spcPts val="1125"/>
              </a:spcBef>
            </a:pPr>
            <a:r>
              <a:rPr sz="2400" dirty="0">
                <a:solidFill>
                  <a:srgbClr val="39362F"/>
                </a:solidFill>
                <a:latin typeface="Times New Roman" panose="02020603050405020304" pitchFamily="18" charset="0"/>
                <a:cs typeface="Times New Roman" panose="02020603050405020304" pitchFamily="18" charset="0"/>
              </a:rPr>
              <a:t>The</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standard</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ensures</a:t>
            </a:r>
            <a:r>
              <a:rPr sz="2400" dirty="0">
                <a:solidFill>
                  <a:srgbClr val="39362F"/>
                </a:solidFill>
                <a:latin typeface="Times New Roman" panose="02020603050405020304" pitchFamily="18" charset="0"/>
                <a:cs typeface="Times New Roman" panose="02020603050405020304" pitchFamily="18" charset="0"/>
              </a:rPr>
              <a:t> the</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torsion</a:t>
            </a:r>
            <a:r>
              <a:rPr sz="2400" dirty="0">
                <a:solidFill>
                  <a:srgbClr val="39362F"/>
                </a:solidFill>
                <a:latin typeface="Times New Roman" panose="02020603050405020304" pitchFamily="18" charset="0"/>
                <a:cs typeface="Times New Roman" panose="02020603050405020304" pitchFamily="18" charset="0"/>
              </a:rPr>
              <a:t> bar</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springs</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meet</a:t>
            </a:r>
            <a:r>
              <a:rPr sz="2400" dirty="0">
                <a:solidFill>
                  <a:srgbClr val="39362F"/>
                </a:solidFill>
                <a:latin typeface="Times New Roman" panose="02020603050405020304" pitchFamily="18" charset="0"/>
                <a:cs typeface="Times New Roman" panose="02020603050405020304" pitchFamily="18" charset="0"/>
              </a:rPr>
              <a:t> the </a:t>
            </a:r>
            <a:r>
              <a:rPr sz="2400" spc="-55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necessary</a:t>
            </a:r>
            <a:r>
              <a:rPr sz="2400" spc="27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requirements</a:t>
            </a:r>
            <a:r>
              <a:rPr sz="2400" spc="280"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for</a:t>
            </a:r>
            <a:r>
              <a:rPr sz="2400" spc="26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strength,</a:t>
            </a:r>
            <a:r>
              <a:rPr sz="2400" spc="27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resilience,</a:t>
            </a:r>
            <a:r>
              <a:rPr sz="2400" spc="26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and</a:t>
            </a:r>
            <a:r>
              <a:rPr sz="2400" spc="27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reliability </a:t>
            </a:r>
            <a:r>
              <a:rPr sz="2400" spc="-55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in</a:t>
            </a:r>
            <a:r>
              <a:rPr sz="2400" spc="1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automotive</a:t>
            </a:r>
            <a:r>
              <a:rPr sz="2400" spc="-2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suspension</a:t>
            </a:r>
            <a:r>
              <a:rPr sz="2400" dirty="0">
                <a:solidFill>
                  <a:srgbClr val="39362F"/>
                </a:solidFill>
                <a:latin typeface="Times New Roman" panose="02020603050405020304" pitchFamily="18" charset="0"/>
                <a:cs typeface="Times New Roman" panose="02020603050405020304" pitchFamily="18" charset="0"/>
              </a:rPr>
              <a:t> systems.</a:t>
            </a:r>
            <a:endParaRPr sz="2400" dirty="0">
              <a:latin typeface="Times New Roman" panose="02020603050405020304" pitchFamily="18" charset="0"/>
              <a:cs typeface="Times New Roman" panose="02020603050405020304" pitchFamily="18" charset="0"/>
            </a:endParaRPr>
          </a:p>
          <a:p>
            <a:pPr marL="26034">
              <a:lnSpc>
                <a:spcPct val="100000"/>
              </a:lnSpc>
              <a:spcBef>
                <a:spcPts val="1870"/>
              </a:spcBef>
            </a:pPr>
            <a:r>
              <a:rPr sz="3200" spc="-10" dirty="0">
                <a:solidFill>
                  <a:srgbClr val="FF0000"/>
                </a:solidFill>
                <a:latin typeface="Times New Roman" panose="02020603050405020304" pitchFamily="18" charset="0"/>
                <a:cs typeface="Times New Roman" panose="02020603050405020304" pitchFamily="18" charset="0"/>
              </a:rPr>
              <a:t>Consistent</a:t>
            </a:r>
            <a:r>
              <a:rPr sz="3200" spc="30" dirty="0">
                <a:solidFill>
                  <a:srgbClr val="FF0000"/>
                </a:solidFill>
                <a:latin typeface="Times New Roman" panose="02020603050405020304" pitchFamily="18" charset="0"/>
                <a:cs typeface="Times New Roman" panose="02020603050405020304" pitchFamily="18" charset="0"/>
              </a:rPr>
              <a:t> </a:t>
            </a:r>
            <a:r>
              <a:rPr sz="3200" spc="-5" dirty="0">
                <a:solidFill>
                  <a:srgbClr val="FF0000"/>
                </a:solidFill>
                <a:latin typeface="Times New Roman" panose="02020603050405020304" pitchFamily="18" charset="0"/>
                <a:cs typeface="Times New Roman" panose="02020603050405020304" pitchFamily="18" charset="0"/>
              </a:rPr>
              <a:t>Quality</a:t>
            </a:r>
            <a:endParaRPr sz="3200" dirty="0">
              <a:latin typeface="Times New Roman" panose="02020603050405020304" pitchFamily="18" charset="0"/>
              <a:cs typeface="Times New Roman" panose="02020603050405020304" pitchFamily="18" charset="0"/>
            </a:endParaRPr>
          </a:p>
          <a:p>
            <a:pPr marL="26034" marR="8255" algn="just">
              <a:lnSpc>
                <a:spcPts val="2810"/>
              </a:lnSpc>
              <a:spcBef>
                <a:spcPts val="1110"/>
              </a:spcBef>
            </a:pPr>
            <a:r>
              <a:rPr sz="2400" spc="-5" dirty="0">
                <a:solidFill>
                  <a:srgbClr val="39362F"/>
                </a:solidFill>
                <a:latin typeface="Times New Roman" panose="02020603050405020304" pitchFamily="18" charset="0"/>
                <a:cs typeface="Times New Roman" panose="02020603050405020304" pitchFamily="18" charset="0"/>
              </a:rPr>
              <a:t>The guidelines provided in </a:t>
            </a:r>
            <a:r>
              <a:rPr sz="2400" dirty="0">
                <a:solidFill>
                  <a:srgbClr val="39362F"/>
                </a:solidFill>
                <a:latin typeface="Times New Roman" panose="02020603050405020304" pitchFamily="18" charset="0"/>
                <a:cs typeface="Times New Roman" panose="02020603050405020304" pitchFamily="18" charset="0"/>
              </a:rPr>
              <a:t>the standard help </a:t>
            </a:r>
            <a:r>
              <a:rPr sz="2400" spc="-5" dirty="0">
                <a:solidFill>
                  <a:srgbClr val="39362F"/>
                </a:solidFill>
                <a:latin typeface="Times New Roman" panose="02020603050405020304" pitchFamily="18" charset="0"/>
                <a:cs typeface="Times New Roman" panose="02020603050405020304" pitchFamily="18" charset="0"/>
              </a:rPr>
              <a:t>manufacturers </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produce</a:t>
            </a:r>
            <a:r>
              <a:rPr sz="2400" dirty="0">
                <a:solidFill>
                  <a:srgbClr val="39362F"/>
                </a:solidFill>
                <a:latin typeface="Times New Roman" panose="02020603050405020304" pitchFamily="18" charset="0"/>
                <a:cs typeface="Times New Roman" panose="02020603050405020304" pitchFamily="18" charset="0"/>
              </a:rPr>
              <a:t> torsion</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bar</a:t>
            </a:r>
            <a:r>
              <a:rPr sz="2400" spc="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springs</a:t>
            </a:r>
            <a:r>
              <a:rPr sz="240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that</a:t>
            </a:r>
            <a:r>
              <a:rPr sz="2400"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consistently</a:t>
            </a:r>
            <a:r>
              <a:rPr sz="2400" spc="-5" dirty="0">
                <a:solidFill>
                  <a:srgbClr val="39362F"/>
                </a:solidFill>
                <a:latin typeface="Times New Roman" panose="02020603050405020304" pitchFamily="18" charset="0"/>
                <a:cs typeface="Times New Roman" panose="02020603050405020304" pitchFamily="18" charset="0"/>
              </a:rPr>
              <a:t> meet</a:t>
            </a:r>
            <a:r>
              <a:rPr sz="2400" spc="56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the </a:t>
            </a:r>
            <a:r>
              <a:rPr sz="2400" spc="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industry's</a:t>
            </a:r>
            <a:r>
              <a:rPr sz="2400" spc="4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quality</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and</a:t>
            </a:r>
            <a:r>
              <a:rPr sz="2400" spc="-1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safety standards.</a:t>
            </a:r>
            <a:endParaRPr sz="2400" dirty="0">
              <a:latin typeface="Times New Roman" panose="02020603050405020304" pitchFamily="18" charset="0"/>
              <a:cs typeface="Times New Roman" panose="02020603050405020304" pitchFamily="18" charset="0"/>
            </a:endParaRPr>
          </a:p>
        </p:txBody>
      </p:sp>
      <p:grpSp>
        <p:nvGrpSpPr>
          <p:cNvPr id="6" name="object 6"/>
          <p:cNvGrpSpPr/>
          <p:nvPr/>
        </p:nvGrpSpPr>
        <p:grpSpPr>
          <a:xfrm>
            <a:off x="10622280" y="807719"/>
            <a:ext cx="3168650" cy="7421880"/>
            <a:chOff x="10622280" y="807719"/>
            <a:chExt cx="3168650" cy="7421880"/>
          </a:xfrm>
        </p:grpSpPr>
        <p:pic>
          <p:nvPicPr>
            <p:cNvPr id="7" name="object 7"/>
            <p:cNvPicPr/>
            <p:nvPr/>
          </p:nvPicPr>
          <p:blipFill>
            <a:blip r:embed="rId3" cstate="print"/>
            <a:stretch>
              <a:fillRect/>
            </a:stretch>
          </p:blipFill>
          <p:spPr>
            <a:xfrm>
              <a:off x="10622280" y="7555995"/>
              <a:ext cx="3168141" cy="673602"/>
            </a:xfrm>
            <a:prstGeom prst="rect">
              <a:avLst/>
            </a:prstGeom>
          </p:spPr>
        </p:pic>
        <p:pic>
          <p:nvPicPr>
            <p:cNvPr id="8" name="object 8"/>
            <p:cNvPicPr/>
            <p:nvPr/>
          </p:nvPicPr>
          <p:blipFill>
            <a:blip r:embed="rId4" cstate="print"/>
            <a:stretch>
              <a:fillRect/>
            </a:stretch>
          </p:blipFill>
          <p:spPr>
            <a:xfrm>
              <a:off x="10640568" y="807719"/>
              <a:ext cx="3136391" cy="6760463"/>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pic>
          <p:nvPicPr>
            <p:cNvPr id="4" name="object 4"/>
            <p:cNvPicPr/>
            <p:nvPr/>
          </p:nvPicPr>
          <p:blipFill>
            <a:blip r:embed="rId3" cstate="print"/>
            <a:stretch>
              <a:fillRect/>
            </a:stretch>
          </p:blipFill>
          <p:spPr>
            <a:xfrm>
              <a:off x="0" y="0"/>
              <a:ext cx="5486400" cy="8229598"/>
            </a:xfrm>
            <a:prstGeom prst="rect">
              <a:avLst/>
            </a:prstGeom>
          </p:spPr>
        </p:pic>
        <p:pic>
          <p:nvPicPr>
            <p:cNvPr id="5" name="object 5"/>
            <p:cNvPicPr/>
            <p:nvPr/>
          </p:nvPicPr>
          <p:blipFill>
            <a:blip r:embed="rId4" cstate="print"/>
            <a:stretch>
              <a:fillRect/>
            </a:stretch>
          </p:blipFill>
          <p:spPr>
            <a:xfrm>
              <a:off x="0" y="6379403"/>
              <a:ext cx="5499989" cy="1850194"/>
            </a:xfrm>
            <a:prstGeom prst="rect">
              <a:avLst/>
            </a:prstGeom>
          </p:spPr>
        </p:pic>
        <p:pic>
          <p:nvPicPr>
            <p:cNvPr id="6" name="object 6"/>
            <p:cNvPicPr/>
            <p:nvPr/>
          </p:nvPicPr>
          <p:blipFill>
            <a:blip r:embed="rId5" cstate="print"/>
            <a:stretch>
              <a:fillRect/>
            </a:stretch>
          </p:blipFill>
          <p:spPr>
            <a:xfrm>
              <a:off x="0" y="341375"/>
              <a:ext cx="5486400" cy="6050280"/>
            </a:xfrm>
            <a:prstGeom prst="rect">
              <a:avLst/>
            </a:prstGeom>
          </p:spPr>
        </p:pic>
      </p:grpSp>
      <p:sp>
        <p:nvSpPr>
          <p:cNvPr id="7" name="object 7"/>
          <p:cNvSpPr txBox="1">
            <a:spLocks noGrp="1"/>
          </p:cNvSpPr>
          <p:nvPr>
            <p:ph type="title"/>
          </p:nvPr>
        </p:nvSpPr>
        <p:spPr>
          <a:xfrm>
            <a:off x="5819394" y="750823"/>
            <a:ext cx="8634730" cy="512445"/>
          </a:xfrm>
          <a:prstGeom prst="rect">
            <a:avLst/>
          </a:prstGeom>
        </p:spPr>
        <p:txBody>
          <a:bodyPr vert="horz" wrap="square" lIns="0" tIns="11430" rIns="0" bIns="0" rtlCol="0">
            <a:spAutoFit/>
          </a:bodyPr>
          <a:lstStyle/>
          <a:p>
            <a:pPr marL="12700">
              <a:lnSpc>
                <a:spcPct val="100000"/>
              </a:lnSpc>
              <a:spcBef>
                <a:spcPts val="90"/>
              </a:spcBef>
            </a:pPr>
            <a:r>
              <a:rPr sz="3200" spc="-5" dirty="0">
                <a:solidFill>
                  <a:srgbClr val="466ED5"/>
                </a:solidFill>
              </a:rPr>
              <a:t>STEERING</a:t>
            </a:r>
            <a:r>
              <a:rPr sz="3200" spc="20" dirty="0">
                <a:solidFill>
                  <a:srgbClr val="466ED5"/>
                </a:solidFill>
              </a:rPr>
              <a:t> </a:t>
            </a:r>
            <a:r>
              <a:rPr sz="3200" spc="-5" dirty="0">
                <a:solidFill>
                  <a:srgbClr val="466ED5"/>
                </a:solidFill>
              </a:rPr>
              <a:t>SYSTEM</a:t>
            </a:r>
            <a:r>
              <a:rPr sz="3200" spc="20" dirty="0">
                <a:solidFill>
                  <a:srgbClr val="466ED5"/>
                </a:solidFill>
              </a:rPr>
              <a:t> </a:t>
            </a:r>
            <a:r>
              <a:rPr sz="3200" spc="-10" dirty="0">
                <a:solidFill>
                  <a:srgbClr val="466ED5"/>
                </a:solidFill>
              </a:rPr>
              <a:t>DESIGN</a:t>
            </a:r>
            <a:r>
              <a:rPr sz="3200" spc="-105" dirty="0">
                <a:solidFill>
                  <a:srgbClr val="466ED5"/>
                </a:solidFill>
              </a:rPr>
              <a:t> </a:t>
            </a:r>
            <a:r>
              <a:rPr sz="3200" spc="-40" dirty="0">
                <a:solidFill>
                  <a:srgbClr val="466ED5"/>
                </a:solidFill>
              </a:rPr>
              <a:t>AND</a:t>
            </a:r>
            <a:r>
              <a:rPr sz="3200" spc="-15" dirty="0">
                <a:solidFill>
                  <a:srgbClr val="466ED5"/>
                </a:solidFill>
              </a:rPr>
              <a:t> </a:t>
            </a:r>
            <a:r>
              <a:rPr sz="3200" spc="-60" dirty="0">
                <a:solidFill>
                  <a:srgbClr val="466ED5"/>
                </a:solidFill>
              </a:rPr>
              <a:t>ANALYSIS</a:t>
            </a:r>
            <a:endParaRPr sz="3200" dirty="0"/>
          </a:p>
        </p:txBody>
      </p:sp>
      <p:sp>
        <p:nvSpPr>
          <p:cNvPr id="8" name="object 8"/>
          <p:cNvSpPr/>
          <p:nvPr/>
        </p:nvSpPr>
        <p:spPr>
          <a:xfrm>
            <a:off x="6257544" y="1905001"/>
            <a:ext cx="7602220" cy="5718174"/>
          </a:xfrm>
          <a:custGeom>
            <a:avLst/>
            <a:gdLst/>
            <a:ahLst/>
            <a:cxnLst/>
            <a:rect l="l" t="t" r="r" b="b"/>
            <a:pathLst>
              <a:path w="7602219" h="5306695">
                <a:moveTo>
                  <a:pt x="7601712" y="3814445"/>
                </a:moveTo>
                <a:lnTo>
                  <a:pt x="7594955" y="3772585"/>
                </a:lnTo>
                <a:lnTo>
                  <a:pt x="7576147" y="3736225"/>
                </a:lnTo>
                <a:lnTo>
                  <a:pt x="7547470" y="3707549"/>
                </a:lnTo>
                <a:lnTo>
                  <a:pt x="7511110" y="3688740"/>
                </a:lnTo>
                <a:lnTo>
                  <a:pt x="7469251" y="3681984"/>
                </a:lnTo>
                <a:lnTo>
                  <a:pt x="132461" y="3681984"/>
                </a:lnTo>
                <a:lnTo>
                  <a:pt x="90589" y="3688740"/>
                </a:lnTo>
                <a:lnTo>
                  <a:pt x="54229" y="3707549"/>
                </a:lnTo>
                <a:lnTo>
                  <a:pt x="25552" y="3736225"/>
                </a:lnTo>
                <a:lnTo>
                  <a:pt x="6743" y="3772585"/>
                </a:lnTo>
                <a:lnTo>
                  <a:pt x="0" y="3814445"/>
                </a:lnTo>
                <a:lnTo>
                  <a:pt x="0" y="5174145"/>
                </a:lnTo>
                <a:lnTo>
                  <a:pt x="6743" y="5216004"/>
                </a:lnTo>
                <a:lnTo>
                  <a:pt x="25552" y="5252364"/>
                </a:lnTo>
                <a:lnTo>
                  <a:pt x="54229" y="5281028"/>
                </a:lnTo>
                <a:lnTo>
                  <a:pt x="90589" y="5299824"/>
                </a:lnTo>
                <a:lnTo>
                  <a:pt x="132461" y="5306568"/>
                </a:lnTo>
                <a:lnTo>
                  <a:pt x="7469251" y="5306568"/>
                </a:lnTo>
                <a:lnTo>
                  <a:pt x="7511110" y="5299824"/>
                </a:lnTo>
                <a:lnTo>
                  <a:pt x="7547470" y="5281028"/>
                </a:lnTo>
                <a:lnTo>
                  <a:pt x="7576147" y="5252364"/>
                </a:lnTo>
                <a:lnTo>
                  <a:pt x="7594955" y="5216004"/>
                </a:lnTo>
                <a:lnTo>
                  <a:pt x="7601712" y="5174145"/>
                </a:lnTo>
                <a:lnTo>
                  <a:pt x="7601712" y="3814445"/>
                </a:lnTo>
                <a:close/>
              </a:path>
              <a:path w="7602219" h="5306695">
                <a:moveTo>
                  <a:pt x="7601712" y="1973199"/>
                </a:moveTo>
                <a:lnTo>
                  <a:pt x="7594968" y="1931416"/>
                </a:lnTo>
                <a:lnTo>
                  <a:pt x="7576198" y="1895119"/>
                </a:lnTo>
                <a:lnTo>
                  <a:pt x="7547584" y="1866506"/>
                </a:lnTo>
                <a:lnTo>
                  <a:pt x="7511288" y="1847735"/>
                </a:lnTo>
                <a:lnTo>
                  <a:pt x="7469505" y="1840992"/>
                </a:lnTo>
                <a:lnTo>
                  <a:pt x="132207" y="1840992"/>
                </a:lnTo>
                <a:lnTo>
                  <a:pt x="90411" y="1847735"/>
                </a:lnTo>
                <a:lnTo>
                  <a:pt x="54114" y="1866506"/>
                </a:lnTo>
                <a:lnTo>
                  <a:pt x="25501" y="1895119"/>
                </a:lnTo>
                <a:lnTo>
                  <a:pt x="6731" y="1931416"/>
                </a:lnTo>
                <a:lnTo>
                  <a:pt x="0" y="1973199"/>
                </a:lnTo>
                <a:lnTo>
                  <a:pt x="0" y="3330321"/>
                </a:lnTo>
                <a:lnTo>
                  <a:pt x="6731" y="3372116"/>
                </a:lnTo>
                <a:lnTo>
                  <a:pt x="25501" y="3408413"/>
                </a:lnTo>
                <a:lnTo>
                  <a:pt x="54114" y="3437026"/>
                </a:lnTo>
                <a:lnTo>
                  <a:pt x="90411" y="3455797"/>
                </a:lnTo>
                <a:lnTo>
                  <a:pt x="132207" y="3462528"/>
                </a:lnTo>
                <a:lnTo>
                  <a:pt x="7469505" y="3462528"/>
                </a:lnTo>
                <a:lnTo>
                  <a:pt x="7511288" y="3455797"/>
                </a:lnTo>
                <a:lnTo>
                  <a:pt x="7547584" y="3437026"/>
                </a:lnTo>
                <a:lnTo>
                  <a:pt x="7576198" y="3408413"/>
                </a:lnTo>
                <a:lnTo>
                  <a:pt x="7594968" y="3372116"/>
                </a:lnTo>
                <a:lnTo>
                  <a:pt x="7601712" y="3330321"/>
                </a:lnTo>
                <a:lnTo>
                  <a:pt x="7601712" y="1973199"/>
                </a:lnTo>
                <a:close/>
              </a:path>
              <a:path w="7602219" h="5306695">
                <a:moveTo>
                  <a:pt x="7601712" y="132207"/>
                </a:moveTo>
                <a:lnTo>
                  <a:pt x="7594968" y="90424"/>
                </a:lnTo>
                <a:lnTo>
                  <a:pt x="7576198" y="54127"/>
                </a:lnTo>
                <a:lnTo>
                  <a:pt x="7547584" y="25514"/>
                </a:lnTo>
                <a:lnTo>
                  <a:pt x="7511288" y="6743"/>
                </a:lnTo>
                <a:lnTo>
                  <a:pt x="7469505" y="0"/>
                </a:lnTo>
                <a:lnTo>
                  <a:pt x="132207" y="0"/>
                </a:lnTo>
                <a:lnTo>
                  <a:pt x="90411" y="6743"/>
                </a:lnTo>
                <a:lnTo>
                  <a:pt x="54114" y="25514"/>
                </a:lnTo>
                <a:lnTo>
                  <a:pt x="25501" y="54127"/>
                </a:lnTo>
                <a:lnTo>
                  <a:pt x="6731" y="90424"/>
                </a:lnTo>
                <a:lnTo>
                  <a:pt x="0" y="132207"/>
                </a:lnTo>
                <a:lnTo>
                  <a:pt x="0" y="1489329"/>
                </a:lnTo>
                <a:lnTo>
                  <a:pt x="6731" y="1531124"/>
                </a:lnTo>
                <a:lnTo>
                  <a:pt x="25501" y="1567421"/>
                </a:lnTo>
                <a:lnTo>
                  <a:pt x="54114" y="1596034"/>
                </a:lnTo>
                <a:lnTo>
                  <a:pt x="90411" y="1614805"/>
                </a:lnTo>
                <a:lnTo>
                  <a:pt x="132207" y="1621536"/>
                </a:lnTo>
                <a:lnTo>
                  <a:pt x="7469505" y="1621536"/>
                </a:lnTo>
                <a:lnTo>
                  <a:pt x="7511288" y="1614805"/>
                </a:lnTo>
                <a:lnTo>
                  <a:pt x="7547584" y="1596034"/>
                </a:lnTo>
                <a:lnTo>
                  <a:pt x="7576198" y="1567421"/>
                </a:lnTo>
                <a:lnTo>
                  <a:pt x="7594968" y="1531124"/>
                </a:lnTo>
                <a:lnTo>
                  <a:pt x="7601712" y="1489329"/>
                </a:lnTo>
                <a:lnTo>
                  <a:pt x="7601712" y="132207"/>
                </a:lnTo>
                <a:close/>
              </a:path>
            </a:pathLst>
          </a:custGeom>
          <a:solidFill>
            <a:srgbClr val="DEE7F7"/>
          </a:solidFill>
        </p:spPr>
        <p:txBody>
          <a:bodyPr wrap="square" lIns="0" tIns="0" rIns="0" bIns="0" rtlCol="0"/>
          <a:lstStyle/>
          <a:p>
            <a:endParaRPr/>
          </a:p>
        </p:txBody>
      </p:sp>
      <p:sp>
        <p:nvSpPr>
          <p:cNvPr id="9" name="object 9"/>
          <p:cNvSpPr txBox="1"/>
          <p:nvPr/>
        </p:nvSpPr>
        <p:spPr>
          <a:xfrm>
            <a:off x="6557898" y="2551302"/>
            <a:ext cx="6932930" cy="4872355"/>
          </a:xfrm>
          <a:prstGeom prst="rect">
            <a:avLst/>
          </a:prstGeom>
        </p:spPr>
        <p:txBody>
          <a:bodyPr vert="horz" wrap="square" lIns="0" tIns="13970" rIns="0" bIns="0" rtlCol="0">
            <a:spAutoFit/>
          </a:bodyPr>
          <a:lstStyle/>
          <a:p>
            <a:pPr marL="12700">
              <a:lnSpc>
                <a:spcPct val="100000"/>
              </a:lnSpc>
              <a:spcBef>
                <a:spcPts val="110"/>
              </a:spcBef>
            </a:pPr>
            <a:r>
              <a:rPr sz="2150" spc="-5" dirty="0">
                <a:solidFill>
                  <a:srgbClr val="FF0000"/>
                </a:solidFill>
                <a:latin typeface="Arial MT"/>
                <a:cs typeface="Arial MT"/>
              </a:rPr>
              <a:t>Steering</a:t>
            </a:r>
            <a:r>
              <a:rPr sz="2150" spc="105" dirty="0">
                <a:solidFill>
                  <a:srgbClr val="FF0000"/>
                </a:solidFill>
                <a:latin typeface="Arial MT"/>
                <a:cs typeface="Arial MT"/>
              </a:rPr>
              <a:t> </a:t>
            </a:r>
            <a:r>
              <a:rPr sz="2150" spc="10" dirty="0">
                <a:solidFill>
                  <a:srgbClr val="FF0000"/>
                </a:solidFill>
                <a:latin typeface="Arial MT"/>
                <a:cs typeface="Arial MT"/>
              </a:rPr>
              <a:t>Geometry</a:t>
            </a:r>
            <a:endParaRPr sz="2150" dirty="0">
              <a:latin typeface="Arial MT"/>
              <a:cs typeface="Arial MT"/>
            </a:endParaRPr>
          </a:p>
          <a:p>
            <a:pPr marL="12700" marR="518159">
              <a:lnSpc>
                <a:spcPct val="136500"/>
              </a:lnSpc>
              <a:spcBef>
                <a:spcPts val="975"/>
              </a:spcBef>
            </a:pPr>
            <a:r>
              <a:rPr sz="1700" spc="20" dirty="0">
                <a:solidFill>
                  <a:srgbClr val="15203E"/>
                </a:solidFill>
                <a:latin typeface="Arial MT"/>
                <a:cs typeface="Arial MT"/>
              </a:rPr>
              <a:t>The</a:t>
            </a:r>
            <a:r>
              <a:rPr sz="1700" spc="15" dirty="0">
                <a:solidFill>
                  <a:srgbClr val="15203E"/>
                </a:solidFill>
                <a:latin typeface="Arial MT"/>
                <a:cs typeface="Arial MT"/>
              </a:rPr>
              <a:t> </a:t>
            </a:r>
            <a:r>
              <a:rPr sz="1700" spc="10" dirty="0">
                <a:solidFill>
                  <a:srgbClr val="15203E"/>
                </a:solidFill>
                <a:latin typeface="Arial MT"/>
                <a:cs typeface="Arial MT"/>
              </a:rPr>
              <a:t>configuration</a:t>
            </a:r>
            <a:r>
              <a:rPr sz="1700" spc="40" dirty="0">
                <a:solidFill>
                  <a:srgbClr val="15203E"/>
                </a:solidFill>
                <a:latin typeface="Arial MT"/>
                <a:cs typeface="Arial MT"/>
              </a:rPr>
              <a:t> </a:t>
            </a:r>
            <a:r>
              <a:rPr sz="1700" spc="10" dirty="0">
                <a:solidFill>
                  <a:srgbClr val="15203E"/>
                </a:solidFill>
                <a:latin typeface="Arial MT"/>
                <a:cs typeface="Arial MT"/>
              </a:rPr>
              <a:t>of</a:t>
            </a:r>
            <a:r>
              <a:rPr sz="1700" spc="15" dirty="0">
                <a:solidFill>
                  <a:srgbClr val="15203E"/>
                </a:solidFill>
                <a:latin typeface="Arial MT"/>
                <a:cs typeface="Arial MT"/>
              </a:rPr>
              <a:t> </a:t>
            </a:r>
            <a:r>
              <a:rPr sz="1700" spc="10" dirty="0">
                <a:solidFill>
                  <a:srgbClr val="15203E"/>
                </a:solidFill>
                <a:latin typeface="Arial MT"/>
                <a:cs typeface="Arial MT"/>
              </a:rPr>
              <a:t>the</a:t>
            </a:r>
            <a:r>
              <a:rPr sz="1700" spc="45" dirty="0">
                <a:solidFill>
                  <a:srgbClr val="15203E"/>
                </a:solidFill>
                <a:latin typeface="Arial MT"/>
                <a:cs typeface="Arial MT"/>
              </a:rPr>
              <a:t> </a:t>
            </a:r>
            <a:r>
              <a:rPr sz="1700" spc="10" dirty="0">
                <a:solidFill>
                  <a:srgbClr val="15203E"/>
                </a:solidFill>
                <a:latin typeface="Arial MT"/>
                <a:cs typeface="Arial MT"/>
              </a:rPr>
              <a:t>steering</a:t>
            </a:r>
            <a:r>
              <a:rPr sz="1700" spc="40" dirty="0">
                <a:solidFill>
                  <a:srgbClr val="15203E"/>
                </a:solidFill>
                <a:latin typeface="Arial MT"/>
                <a:cs typeface="Arial MT"/>
              </a:rPr>
              <a:t> </a:t>
            </a:r>
            <a:r>
              <a:rPr sz="1700" spc="10" dirty="0">
                <a:solidFill>
                  <a:srgbClr val="15203E"/>
                </a:solidFill>
                <a:latin typeface="Arial MT"/>
                <a:cs typeface="Arial MT"/>
              </a:rPr>
              <a:t>linkage</a:t>
            </a:r>
            <a:r>
              <a:rPr sz="1700" spc="40" dirty="0">
                <a:solidFill>
                  <a:srgbClr val="15203E"/>
                </a:solidFill>
                <a:latin typeface="Arial MT"/>
                <a:cs typeface="Arial MT"/>
              </a:rPr>
              <a:t> </a:t>
            </a:r>
            <a:r>
              <a:rPr sz="1700" spc="15" dirty="0">
                <a:solidFill>
                  <a:srgbClr val="15203E"/>
                </a:solidFill>
                <a:latin typeface="Arial MT"/>
                <a:cs typeface="Arial MT"/>
              </a:rPr>
              <a:t>and</a:t>
            </a:r>
            <a:r>
              <a:rPr sz="1700" spc="45" dirty="0">
                <a:solidFill>
                  <a:srgbClr val="15203E"/>
                </a:solidFill>
                <a:latin typeface="Arial MT"/>
                <a:cs typeface="Arial MT"/>
              </a:rPr>
              <a:t> </a:t>
            </a:r>
            <a:r>
              <a:rPr sz="1700" spc="5" dirty="0">
                <a:solidFill>
                  <a:srgbClr val="15203E"/>
                </a:solidFill>
                <a:latin typeface="Arial MT"/>
                <a:cs typeface="Arial MT"/>
              </a:rPr>
              <a:t>its</a:t>
            </a:r>
            <a:r>
              <a:rPr sz="1700" spc="40" dirty="0">
                <a:solidFill>
                  <a:srgbClr val="15203E"/>
                </a:solidFill>
                <a:latin typeface="Arial MT"/>
                <a:cs typeface="Arial MT"/>
              </a:rPr>
              <a:t> </a:t>
            </a:r>
            <a:r>
              <a:rPr sz="1700" spc="10" dirty="0">
                <a:solidFill>
                  <a:srgbClr val="15203E"/>
                </a:solidFill>
                <a:latin typeface="Arial MT"/>
                <a:cs typeface="Arial MT"/>
              </a:rPr>
              <a:t>impact</a:t>
            </a:r>
            <a:r>
              <a:rPr sz="1700" spc="60" dirty="0">
                <a:solidFill>
                  <a:srgbClr val="15203E"/>
                </a:solidFill>
                <a:latin typeface="Arial MT"/>
                <a:cs typeface="Arial MT"/>
              </a:rPr>
              <a:t> </a:t>
            </a:r>
            <a:r>
              <a:rPr sz="1700" spc="15" dirty="0">
                <a:solidFill>
                  <a:srgbClr val="15203E"/>
                </a:solidFill>
                <a:latin typeface="Arial MT"/>
                <a:cs typeface="Arial MT"/>
              </a:rPr>
              <a:t>on </a:t>
            </a:r>
            <a:r>
              <a:rPr sz="1700" spc="10" dirty="0">
                <a:solidFill>
                  <a:srgbClr val="15203E"/>
                </a:solidFill>
                <a:latin typeface="Arial MT"/>
                <a:cs typeface="Arial MT"/>
              </a:rPr>
              <a:t>turning </a:t>
            </a:r>
            <a:r>
              <a:rPr sz="1700" spc="-455" dirty="0">
                <a:solidFill>
                  <a:srgbClr val="15203E"/>
                </a:solidFill>
                <a:latin typeface="Arial MT"/>
                <a:cs typeface="Arial MT"/>
              </a:rPr>
              <a:t> </a:t>
            </a:r>
            <a:r>
              <a:rPr sz="1700" spc="10" dirty="0">
                <a:solidFill>
                  <a:srgbClr val="15203E"/>
                </a:solidFill>
                <a:latin typeface="Arial MT"/>
                <a:cs typeface="Arial MT"/>
              </a:rPr>
              <a:t>radius</a:t>
            </a:r>
            <a:r>
              <a:rPr sz="1700" spc="30" dirty="0">
                <a:solidFill>
                  <a:srgbClr val="15203E"/>
                </a:solidFill>
                <a:latin typeface="Arial MT"/>
                <a:cs typeface="Arial MT"/>
              </a:rPr>
              <a:t> </a:t>
            </a:r>
            <a:r>
              <a:rPr sz="1700" spc="15" dirty="0">
                <a:solidFill>
                  <a:srgbClr val="15203E"/>
                </a:solidFill>
                <a:latin typeface="Arial MT"/>
                <a:cs typeface="Arial MT"/>
              </a:rPr>
              <a:t>and</a:t>
            </a:r>
            <a:r>
              <a:rPr sz="1700" spc="10" dirty="0">
                <a:solidFill>
                  <a:srgbClr val="15203E"/>
                </a:solidFill>
                <a:latin typeface="Arial MT"/>
                <a:cs typeface="Arial MT"/>
              </a:rPr>
              <a:t> </a:t>
            </a:r>
            <a:r>
              <a:rPr sz="1700" spc="-5" dirty="0">
                <a:solidFill>
                  <a:srgbClr val="15203E"/>
                </a:solidFill>
                <a:latin typeface="Arial MT"/>
                <a:cs typeface="Arial MT"/>
              </a:rPr>
              <a:t>stability.</a:t>
            </a:r>
            <a:endParaRPr sz="1700" dirty="0">
              <a:latin typeface="Arial MT"/>
              <a:cs typeface="Arial MT"/>
            </a:endParaRPr>
          </a:p>
          <a:p>
            <a:pPr>
              <a:lnSpc>
                <a:spcPct val="100000"/>
              </a:lnSpc>
            </a:pPr>
            <a:endParaRPr sz="1900" dirty="0">
              <a:latin typeface="Arial MT"/>
              <a:cs typeface="Arial MT"/>
            </a:endParaRPr>
          </a:p>
          <a:p>
            <a:pPr>
              <a:lnSpc>
                <a:spcPct val="100000"/>
              </a:lnSpc>
              <a:spcBef>
                <a:spcPts val="35"/>
              </a:spcBef>
            </a:pPr>
            <a:endParaRPr sz="2750" dirty="0">
              <a:latin typeface="Arial MT"/>
              <a:cs typeface="Arial MT"/>
            </a:endParaRPr>
          </a:p>
          <a:p>
            <a:pPr marL="12700">
              <a:lnSpc>
                <a:spcPct val="100000"/>
              </a:lnSpc>
              <a:spcBef>
                <a:spcPts val="5"/>
              </a:spcBef>
            </a:pPr>
            <a:r>
              <a:rPr sz="2150" spc="-45" dirty="0">
                <a:solidFill>
                  <a:srgbClr val="FF0000"/>
                </a:solidFill>
                <a:latin typeface="Arial MT"/>
                <a:cs typeface="Arial MT"/>
              </a:rPr>
              <a:t>Power</a:t>
            </a:r>
            <a:r>
              <a:rPr sz="2150" spc="-100" dirty="0">
                <a:solidFill>
                  <a:srgbClr val="FF0000"/>
                </a:solidFill>
                <a:latin typeface="Arial MT"/>
                <a:cs typeface="Arial MT"/>
              </a:rPr>
              <a:t> </a:t>
            </a:r>
            <a:r>
              <a:rPr sz="2150" spc="-80" dirty="0">
                <a:solidFill>
                  <a:srgbClr val="FF0000"/>
                </a:solidFill>
                <a:latin typeface="Arial MT"/>
                <a:cs typeface="Arial MT"/>
              </a:rPr>
              <a:t>Assist</a:t>
            </a:r>
            <a:endParaRPr sz="2150" dirty="0">
              <a:latin typeface="Arial MT"/>
              <a:cs typeface="Arial MT"/>
            </a:endParaRPr>
          </a:p>
          <a:p>
            <a:pPr marL="12700">
              <a:lnSpc>
                <a:spcPct val="100000"/>
              </a:lnSpc>
              <a:spcBef>
                <a:spcPts val="1720"/>
              </a:spcBef>
            </a:pPr>
            <a:r>
              <a:rPr sz="1700" spc="20" dirty="0">
                <a:solidFill>
                  <a:srgbClr val="15203E"/>
                </a:solidFill>
                <a:latin typeface="Arial MT"/>
                <a:cs typeface="Arial MT"/>
              </a:rPr>
              <a:t>The</a:t>
            </a:r>
            <a:r>
              <a:rPr sz="1700" spc="5" dirty="0">
                <a:solidFill>
                  <a:srgbClr val="15203E"/>
                </a:solidFill>
                <a:latin typeface="Arial MT"/>
                <a:cs typeface="Arial MT"/>
              </a:rPr>
              <a:t> </a:t>
            </a:r>
            <a:r>
              <a:rPr sz="1700" spc="15" dirty="0">
                <a:solidFill>
                  <a:srgbClr val="15203E"/>
                </a:solidFill>
                <a:latin typeface="Arial MT"/>
                <a:cs typeface="Arial MT"/>
              </a:rPr>
              <a:t>use</a:t>
            </a:r>
            <a:r>
              <a:rPr sz="1700" spc="10" dirty="0">
                <a:solidFill>
                  <a:srgbClr val="15203E"/>
                </a:solidFill>
                <a:latin typeface="Arial MT"/>
                <a:cs typeface="Arial MT"/>
              </a:rPr>
              <a:t> of</a:t>
            </a:r>
            <a:r>
              <a:rPr sz="1700" spc="35" dirty="0">
                <a:solidFill>
                  <a:srgbClr val="15203E"/>
                </a:solidFill>
                <a:latin typeface="Arial MT"/>
                <a:cs typeface="Arial MT"/>
              </a:rPr>
              <a:t> </a:t>
            </a:r>
            <a:r>
              <a:rPr sz="1700" spc="5" dirty="0">
                <a:solidFill>
                  <a:srgbClr val="15203E"/>
                </a:solidFill>
                <a:latin typeface="Arial MT"/>
                <a:cs typeface="Arial MT"/>
              </a:rPr>
              <a:t>hydraulic</a:t>
            </a:r>
            <a:r>
              <a:rPr sz="1700" spc="85" dirty="0">
                <a:solidFill>
                  <a:srgbClr val="15203E"/>
                </a:solidFill>
                <a:latin typeface="Arial MT"/>
                <a:cs typeface="Arial MT"/>
              </a:rPr>
              <a:t> </a:t>
            </a:r>
            <a:r>
              <a:rPr sz="1700" spc="10" dirty="0">
                <a:solidFill>
                  <a:srgbClr val="15203E"/>
                </a:solidFill>
                <a:latin typeface="Arial MT"/>
                <a:cs typeface="Arial MT"/>
              </a:rPr>
              <a:t>or electric</a:t>
            </a:r>
            <a:r>
              <a:rPr sz="1700" spc="35" dirty="0">
                <a:solidFill>
                  <a:srgbClr val="15203E"/>
                </a:solidFill>
                <a:latin typeface="Arial MT"/>
                <a:cs typeface="Arial MT"/>
              </a:rPr>
              <a:t> </a:t>
            </a:r>
            <a:r>
              <a:rPr sz="1700" spc="5" dirty="0">
                <a:solidFill>
                  <a:srgbClr val="15203E"/>
                </a:solidFill>
                <a:latin typeface="Arial MT"/>
                <a:cs typeface="Arial MT"/>
              </a:rPr>
              <a:t>systems</a:t>
            </a:r>
            <a:r>
              <a:rPr sz="1700" spc="110" dirty="0">
                <a:solidFill>
                  <a:srgbClr val="15203E"/>
                </a:solidFill>
                <a:latin typeface="Arial MT"/>
                <a:cs typeface="Arial MT"/>
              </a:rPr>
              <a:t> </a:t>
            </a:r>
            <a:r>
              <a:rPr sz="1700" spc="10" dirty="0">
                <a:solidFill>
                  <a:srgbClr val="15203E"/>
                </a:solidFill>
                <a:latin typeface="Arial MT"/>
                <a:cs typeface="Arial MT"/>
              </a:rPr>
              <a:t>to</a:t>
            </a:r>
            <a:r>
              <a:rPr sz="1700" spc="35" dirty="0">
                <a:solidFill>
                  <a:srgbClr val="15203E"/>
                </a:solidFill>
                <a:latin typeface="Arial MT"/>
                <a:cs typeface="Arial MT"/>
              </a:rPr>
              <a:t> </a:t>
            </a:r>
            <a:r>
              <a:rPr sz="1700" spc="10" dirty="0">
                <a:solidFill>
                  <a:srgbClr val="15203E"/>
                </a:solidFill>
                <a:latin typeface="Arial MT"/>
                <a:cs typeface="Arial MT"/>
              </a:rPr>
              <a:t>aid</a:t>
            </a:r>
            <a:r>
              <a:rPr sz="1700" spc="5" dirty="0">
                <a:solidFill>
                  <a:srgbClr val="15203E"/>
                </a:solidFill>
                <a:latin typeface="Arial MT"/>
                <a:cs typeface="Arial MT"/>
              </a:rPr>
              <a:t> </a:t>
            </a:r>
            <a:r>
              <a:rPr sz="1700" spc="10" dirty="0">
                <a:solidFill>
                  <a:srgbClr val="15203E"/>
                </a:solidFill>
                <a:latin typeface="Arial MT"/>
                <a:cs typeface="Arial MT"/>
              </a:rPr>
              <a:t>the</a:t>
            </a:r>
            <a:r>
              <a:rPr sz="1700" spc="35" dirty="0">
                <a:solidFill>
                  <a:srgbClr val="15203E"/>
                </a:solidFill>
                <a:latin typeface="Arial MT"/>
                <a:cs typeface="Arial MT"/>
              </a:rPr>
              <a:t> </a:t>
            </a:r>
            <a:r>
              <a:rPr sz="1700" spc="5" dirty="0">
                <a:solidFill>
                  <a:srgbClr val="15203E"/>
                </a:solidFill>
                <a:latin typeface="Arial MT"/>
                <a:cs typeface="Arial MT"/>
              </a:rPr>
              <a:t>driver</a:t>
            </a:r>
            <a:r>
              <a:rPr sz="1700" spc="35" dirty="0">
                <a:solidFill>
                  <a:srgbClr val="15203E"/>
                </a:solidFill>
                <a:latin typeface="Arial MT"/>
                <a:cs typeface="Arial MT"/>
              </a:rPr>
              <a:t> </a:t>
            </a:r>
            <a:r>
              <a:rPr sz="1700" spc="10" dirty="0">
                <a:solidFill>
                  <a:srgbClr val="15203E"/>
                </a:solidFill>
                <a:latin typeface="Arial MT"/>
                <a:cs typeface="Arial MT"/>
              </a:rPr>
              <a:t>in</a:t>
            </a:r>
            <a:r>
              <a:rPr sz="1700" spc="35" dirty="0">
                <a:solidFill>
                  <a:srgbClr val="15203E"/>
                </a:solidFill>
                <a:latin typeface="Arial MT"/>
                <a:cs typeface="Arial MT"/>
              </a:rPr>
              <a:t> </a:t>
            </a:r>
            <a:r>
              <a:rPr sz="1700" spc="10" dirty="0">
                <a:solidFill>
                  <a:srgbClr val="15203E"/>
                </a:solidFill>
                <a:latin typeface="Arial MT"/>
                <a:cs typeface="Arial MT"/>
              </a:rPr>
              <a:t>steering</a:t>
            </a:r>
            <a:r>
              <a:rPr sz="1700" spc="35" dirty="0">
                <a:solidFill>
                  <a:srgbClr val="15203E"/>
                </a:solidFill>
                <a:latin typeface="Arial MT"/>
                <a:cs typeface="Arial MT"/>
              </a:rPr>
              <a:t> </a:t>
            </a:r>
            <a:r>
              <a:rPr sz="1700" spc="10" dirty="0">
                <a:solidFill>
                  <a:srgbClr val="15203E"/>
                </a:solidFill>
                <a:latin typeface="Arial MT"/>
                <a:cs typeface="Arial MT"/>
              </a:rPr>
              <a:t>the</a:t>
            </a:r>
            <a:endParaRPr sz="1700" dirty="0">
              <a:latin typeface="Arial MT"/>
              <a:cs typeface="Arial MT"/>
            </a:endParaRPr>
          </a:p>
          <a:p>
            <a:pPr marL="12700">
              <a:lnSpc>
                <a:spcPct val="100000"/>
              </a:lnSpc>
              <a:spcBef>
                <a:spcPts val="745"/>
              </a:spcBef>
            </a:pPr>
            <a:r>
              <a:rPr sz="1700" spc="5" dirty="0">
                <a:solidFill>
                  <a:srgbClr val="15203E"/>
                </a:solidFill>
                <a:latin typeface="Arial MT"/>
                <a:cs typeface="Arial MT"/>
              </a:rPr>
              <a:t>vehicle.</a:t>
            </a:r>
            <a:endParaRPr sz="1700" dirty="0">
              <a:latin typeface="Arial MT"/>
              <a:cs typeface="Arial MT"/>
            </a:endParaRPr>
          </a:p>
          <a:p>
            <a:pPr>
              <a:lnSpc>
                <a:spcPct val="100000"/>
              </a:lnSpc>
            </a:pPr>
            <a:endParaRPr sz="1900" dirty="0">
              <a:latin typeface="Arial MT"/>
              <a:cs typeface="Arial MT"/>
            </a:endParaRPr>
          </a:p>
          <a:p>
            <a:pPr>
              <a:lnSpc>
                <a:spcPct val="100000"/>
              </a:lnSpc>
              <a:spcBef>
                <a:spcPts val="40"/>
              </a:spcBef>
            </a:pPr>
            <a:endParaRPr sz="2750" dirty="0">
              <a:latin typeface="Arial MT"/>
              <a:cs typeface="Arial MT"/>
            </a:endParaRPr>
          </a:p>
          <a:p>
            <a:pPr marL="12700">
              <a:lnSpc>
                <a:spcPct val="100000"/>
              </a:lnSpc>
            </a:pPr>
            <a:r>
              <a:rPr sz="2150" dirty="0">
                <a:solidFill>
                  <a:srgbClr val="FF0000"/>
                </a:solidFill>
                <a:latin typeface="Arial MT"/>
                <a:cs typeface="Arial MT"/>
              </a:rPr>
              <a:t>Feedback</a:t>
            </a:r>
            <a:r>
              <a:rPr sz="2150" spc="75" dirty="0">
                <a:solidFill>
                  <a:srgbClr val="FF0000"/>
                </a:solidFill>
                <a:latin typeface="Arial MT"/>
                <a:cs typeface="Arial MT"/>
              </a:rPr>
              <a:t> </a:t>
            </a:r>
            <a:r>
              <a:rPr sz="2150" spc="-30" dirty="0">
                <a:solidFill>
                  <a:srgbClr val="FF0000"/>
                </a:solidFill>
                <a:latin typeface="Arial MT"/>
                <a:cs typeface="Arial MT"/>
              </a:rPr>
              <a:t>and</a:t>
            </a:r>
            <a:r>
              <a:rPr sz="2150" spc="140" dirty="0">
                <a:solidFill>
                  <a:srgbClr val="FF0000"/>
                </a:solidFill>
                <a:latin typeface="Arial MT"/>
                <a:cs typeface="Arial MT"/>
              </a:rPr>
              <a:t> </a:t>
            </a:r>
            <a:r>
              <a:rPr sz="2150" spc="15" dirty="0">
                <a:solidFill>
                  <a:srgbClr val="FF0000"/>
                </a:solidFill>
                <a:latin typeface="Arial MT"/>
                <a:cs typeface="Arial MT"/>
              </a:rPr>
              <a:t>Control</a:t>
            </a:r>
            <a:endParaRPr sz="2150" dirty="0">
              <a:latin typeface="Arial MT"/>
              <a:cs typeface="Arial MT"/>
            </a:endParaRPr>
          </a:p>
          <a:p>
            <a:pPr marL="12700">
              <a:lnSpc>
                <a:spcPct val="100000"/>
              </a:lnSpc>
              <a:spcBef>
                <a:spcPts val="1720"/>
              </a:spcBef>
            </a:pPr>
            <a:r>
              <a:rPr sz="1700" spc="10" dirty="0">
                <a:solidFill>
                  <a:srgbClr val="15203E"/>
                </a:solidFill>
                <a:latin typeface="Arial MT"/>
                <a:cs typeface="Arial MT"/>
              </a:rPr>
              <a:t>Incorporating</a:t>
            </a:r>
            <a:r>
              <a:rPr sz="1700" spc="50" dirty="0">
                <a:solidFill>
                  <a:srgbClr val="15203E"/>
                </a:solidFill>
                <a:latin typeface="Arial MT"/>
                <a:cs typeface="Arial MT"/>
              </a:rPr>
              <a:t> </a:t>
            </a:r>
            <a:r>
              <a:rPr sz="1700" spc="10" dirty="0">
                <a:solidFill>
                  <a:srgbClr val="15203E"/>
                </a:solidFill>
                <a:latin typeface="Arial MT"/>
                <a:cs typeface="Arial MT"/>
              </a:rPr>
              <a:t>sensors </a:t>
            </a:r>
            <a:r>
              <a:rPr sz="1700" spc="15" dirty="0">
                <a:solidFill>
                  <a:srgbClr val="15203E"/>
                </a:solidFill>
                <a:latin typeface="Arial MT"/>
                <a:cs typeface="Arial MT"/>
              </a:rPr>
              <a:t>and</a:t>
            </a:r>
            <a:r>
              <a:rPr sz="1700" spc="30" dirty="0">
                <a:solidFill>
                  <a:srgbClr val="15203E"/>
                </a:solidFill>
                <a:latin typeface="Arial MT"/>
                <a:cs typeface="Arial MT"/>
              </a:rPr>
              <a:t> </a:t>
            </a:r>
            <a:r>
              <a:rPr sz="1700" spc="10" dirty="0">
                <a:solidFill>
                  <a:srgbClr val="15203E"/>
                </a:solidFill>
                <a:latin typeface="Arial MT"/>
                <a:cs typeface="Arial MT"/>
              </a:rPr>
              <a:t>control</a:t>
            </a:r>
            <a:r>
              <a:rPr sz="1700" spc="30" dirty="0">
                <a:solidFill>
                  <a:srgbClr val="15203E"/>
                </a:solidFill>
                <a:latin typeface="Arial MT"/>
                <a:cs typeface="Arial MT"/>
              </a:rPr>
              <a:t> </a:t>
            </a:r>
            <a:r>
              <a:rPr sz="1700" spc="10" dirty="0">
                <a:solidFill>
                  <a:srgbClr val="15203E"/>
                </a:solidFill>
                <a:latin typeface="Arial MT"/>
                <a:cs typeface="Arial MT"/>
              </a:rPr>
              <a:t>algorithms</a:t>
            </a:r>
            <a:r>
              <a:rPr sz="1700" spc="55" dirty="0">
                <a:solidFill>
                  <a:srgbClr val="15203E"/>
                </a:solidFill>
                <a:latin typeface="Arial MT"/>
                <a:cs typeface="Arial MT"/>
              </a:rPr>
              <a:t> </a:t>
            </a:r>
            <a:r>
              <a:rPr sz="1700" spc="10" dirty="0">
                <a:solidFill>
                  <a:srgbClr val="15203E"/>
                </a:solidFill>
                <a:latin typeface="Arial MT"/>
                <a:cs typeface="Arial MT"/>
              </a:rPr>
              <a:t>to</a:t>
            </a:r>
            <a:r>
              <a:rPr sz="1700" spc="30" dirty="0">
                <a:solidFill>
                  <a:srgbClr val="15203E"/>
                </a:solidFill>
                <a:latin typeface="Arial MT"/>
                <a:cs typeface="Arial MT"/>
              </a:rPr>
              <a:t> </a:t>
            </a:r>
            <a:r>
              <a:rPr sz="1700" spc="15" dirty="0">
                <a:solidFill>
                  <a:srgbClr val="15203E"/>
                </a:solidFill>
                <a:latin typeface="Arial MT"/>
                <a:cs typeface="Arial MT"/>
              </a:rPr>
              <a:t>enhance</a:t>
            </a:r>
            <a:r>
              <a:rPr sz="1700" spc="30" dirty="0">
                <a:solidFill>
                  <a:srgbClr val="15203E"/>
                </a:solidFill>
                <a:latin typeface="Arial MT"/>
                <a:cs typeface="Arial MT"/>
              </a:rPr>
              <a:t> </a:t>
            </a:r>
            <a:r>
              <a:rPr sz="1700" spc="10" dirty="0">
                <a:solidFill>
                  <a:srgbClr val="15203E"/>
                </a:solidFill>
                <a:latin typeface="Arial MT"/>
                <a:cs typeface="Arial MT"/>
              </a:rPr>
              <a:t>steering</a:t>
            </a:r>
            <a:endParaRPr sz="1700" dirty="0">
              <a:latin typeface="Arial MT"/>
              <a:cs typeface="Arial MT"/>
            </a:endParaRPr>
          </a:p>
          <a:p>
            <a:pPr marL="12700">
              <a:lnSpc>
                <a:spcPct val="100000"/>
              </a:lnSpc>
              <a:spcBef>
                <a:spcPts val="740"/>
              </a:spcBef>
            </a:pPr>
            <a:r>
              <a:rPr sz="1700" spc="10" dirty="0">
                <a:solidFill>
                  <a:srgbClr val="15203E"/>
                </a:solidFill>
                <a:latin typeface="Arial MT"/>
                <a:cs typeface="Arial MT"/>
              </a:rPr>
              <a:t>precision</a:t>
            </a:r>
            <a:r>
              <a:rPr sz="1700" spc="30" dirty="0">
                <a:solidFill>
                  <a:srgbClr val="15203E"/>
                </a:solidFill>
                <a:latin typeface="Arial MT"/>
                <a:cs typeface="Arial MT"/>
              </a:rPr>
              <a:t> </a:t>
            </a:r>
            <a:r>
              <a:rPr sz="1700" spc="15" dirty="0">
                <a:solidFill>
                  <a:srgbClr val="15203E"/>
                </a:solidFill>
                <a:latin typeface="Arial MT"/>
                <a:cs typeface="Arial MT"/>
              </a:rPr>
              <a:t>and</a:t>
            </a:r>
            <a:r>
              <a:rPr sz="1700" dirty="0">
                <a:solidFill>
                  <a:srgbClr val="15203E"/>
                </a:solidFill>
                <a:latin typeface="Arial MT"/>
                <a:cs typeface="Arial MT"/>
              </a:rPr>
              <a:t> </a:t>
            </a:r>
            <a:r>
              <a:rPr sz="1700" spc="10" dirty="0">
                <a:solidFill>
                  <a:srgbClr val="15203E"/>
                </a:solidFill>
                <a:latin typeface="Arial MT"/>
                <a:cs typeface="Arial MT"/>
              </a:rPr>
              <a:t>responsiveness.</a:t>
            </a:r>
            <a:endParaRPr sz="1700" dirty="0">
              <a:latin typeface="Arial MT"/>
              <a:cs typeface="Arial M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2" cstate="print"/>
            <a:stretch>
              <a:fillRect/>
            </a:stretch>
          </p:blipFill>
          <p:spPr>
            <a:xfrm>
              <a:off x="0" y="0"/>
              <a:ext cx="14630400" cy="8229600"/>
            </a:xfrm>
            <a:prstGeom prst="rect">
              <a:avLst/>
            </a:prstGeom>
          </p:spPr>
        </p:pic>
        <p:pic>
          <p:nvPicPr>
            <p:cNvPr id="4" name="object 4"/>
            <p:cNvPicPr/>
            <p:nvPr/>
          </p:nvPicPr>
          <p:blipFill>
            <a:blip r:embed="rId3" cstate="print"/>
            <a:stretch>
              <a:fillRect/>
            </a:stretch>
          </p:blipFill>
          <p:spPr>
            <a:xfrm>
              <a:off x="0" y="0"/>
              <a:ext cx="5486400" cy="8229598"/>
            </a:xfrm>
            <a:prstGeom prst="rect">
              <a:avLst/>
            </a:prstGeom>
          </p:spPr>
        </p:pic>
        <p:pic>
          <p:nvPicPr>
            <p:cNvPr id="5" name="object 5"/>
            <p:cNvPicPr/>
            <p:nvPr/>
          </p:nvPicPr>
          <p:blipFill>
            <a:blip r:embed="rId4" cstate="print"/>
            <a:stretch>
              <a:fillRect/>
            </a:stretch>
          </p:blipFill>
          <p:spPr>
            <a:xfrm>
              <a:off x="240791" y="1283208"/>
              <a:ext cx="5004816" cy="5663184"/>
            </a:xfrm>
            <a:prstGeom prst="rect">
              <a:avLst/>
            </a:prstGeom>
          </p:spPr>
        </p:pic>
      </p:grpSp>
      <p:sp>
        <p:nvSpPr>
          <p:cNvPr id="6" name="object 6"/>
          <p:cNvSpPr txBox="1">
            <a:spLocks noGrp="1"/>
          </p:cNvSpPr>
          <p:nvPr>
            <p:ph type="title"/>
          </p:nvPr>
        </p:nvSpPr>
        <p:spPr>
          <a:xfrm>
            <a:off x="7624953" y="657570"/>
            <a:ext cx="5555615" cy="1244600"/>
          </a:xfrm>
          <a:prstGeom prst="rect">
            <a:avLst/>
          </a:prstGeom>
        </p:spPr>
        <p:txBody>
          <a:bodyPr vert="horz" wrap="square" lIns="0" tIns="12065" rIns="0" bIns="0" rtlCol="0">
            <a:spAutoFit/>
          </a:bodyPr>
          <a:lstStyle/>
          <a:p>
            <a:pPr marL="396240" marR="5080" indent="-384175">
              <a:lnSpc>
                <a:spcPct val="111100"/>
              </a:lnSpc>
              <a:spcBef>
                <a:spcPts val="95"/>
              </a:spcBef>
            </a:pPr>
            <a:r>
              <a:rPr sz="3600" spc="-20" dirty="0">
                <a:solidFill>
                  <a:srgbClr val="466ED5"/>
                </a:solidFill>
              </a:rPr>
              <a:t>BRAKING</a:t>
            </a:r>
            <a:r>
              <a:rPr sz="3600" spc="80" dirty="0">
                <a:solidFill>
                  <a:srgbClr val="466ED5"/>
                </a:solidFill>
              </a:rPr>
              <a:t> </a:t>
            </a:r>
            <a:r>
              <a:rPr sz="3600" dirty="0">
                <a:solidFill>
                  <a:srgbClr val="466ED5"/>
                </a:solidFill>
              </a:rPr>
              <a:t>SYSTEMS</a:t>
            </a:r>
            <a:r>
              <a:rPr sz="3600" spc="-190" dirty="0">
                <a:solidFill>
                  <a:srgbClr val="466ED5"/>
                </a:solidFill>
              </a:rPr>
              <a:t> </a:t>
            </a:r>
            <a:r>
              <a:rPr sz="3600" spc="-40" dirty="0">
                <a:solidFill>
                  <a:srgbClr val="466ED5"/>
                </a:solidFill>
              </a:rPr>
              <a:t>AND </a:t>
            </a:r>
            <a:r>
              <a:rPr sz="3600" spc="-985" dirty="0">
                <a:solidFill>
                  <a:srgbClr val="466ED5"/>
                </a:solidFill>
              </a:rPr>
              <a:t> </a:t>
            </a:r>
            <a:r>
              <a:rPr sz="3600" spc="-10" dirty="0">
                <a:solidFill>
                  <a:srgbClr val="466ED5"/>
                </a:solidFill>
              </a:rPr>
              <a:t>ANTI-LOCK</a:t>
            </a:r>
            <a:r>
              <a:rPr sz="3600" spc="65" dirty="0">
                <a:solidFill>
                  <a:srgbClr val="466ED5"/>
                </a:solidFill>
              </a:rPr>
              <a:t> </a:t>
            </a:r>
            <a:r>
              <a:rPr sz="3600" spc="-20" dirty="0">
                <a:solidFill>
                  <a:srgbClr val="466ED5"/>
                </a:solidFill>
              </a:rPr>
              <a:t>BRAKING</a:t>
            </a:r>
            <a:endParaRPr sz="3600" dirty="0"/>
          </a:p>
        </p:txBody>
      </p:sp>
      <p:grpSp>
        <p:nvGrpSpPr>
          <p:cNvPr id="7" name="object 7"/>
          <p:cNvGrpSpPr/>
          <p:nvPr/>
        </p:nvGrpSpPr>
        <p:grpSpPr>
          <a:xfrm>
            <a:off x="6242050" y="2147018"/>
            <a:ext cx="481965" cy="4606991"/>
            <a:chOff x="6163055" y="2179320"/>
            <a:chExt cx="481965" cy="4447540"/>
          </a:xfrm>
        </p:grpSpPr>
        <p:pic>
          <p:nvPicPr>
            <p:cNvPr id="8" name="object 8"/>
            <p:cNvPicPr/>
            <p:nvPr/>
          </p:nvPicPr>
          <p:blipFill>
            <a:blip r:embed="rId5" cstate="print"/>
            <a:stretch>
              <a:fillRect/>
            </a:stretch>
          </p:blipFill>
          <p:spPr>
            <a:xfrm>
              <a:off x="6163055" y="2179320"/>
              <a:ext cx="481583" cy="484631"/>
            </a:xfrm>
            <a:prstGeom prst="rect">
              <a:avLst/>
            </a:prstGeom>
          </p:spPr>
        </p:pic>
        <p:pic>
          <p:nvPicPr>
            <p:cNvPr id="9" name="object 9"/>
            <p:cNvPicPr/>
            <p:nvPr/>
          </p:nvPicPr>
          <p:blipFill>
            <a:blip r:embed="rId6" cstate="print"/>
            <a:stretch>
              <a:fillRect/>
            </a:stretch>
          </p:blipFill>
          <p:spPr>
            <a:xfrm>
              <a:off x="6163055" y="4160520"/>
              <a:ext cx="481583" cy="484631"/>
            </a:xfrm>
            <a:prstGeom prst="rect">
              <a:avLst/>
            </a:prstGeom>
          </p:spPr>
        </p:pic>
        <p:pic>
          <p:nvPicPr>
            <p:cNvPr id="10" name="object 10"/>
            <p:cNvPicPr/>
            <p:nvPr/>
          </p:nvPicPr>
          <p:blipFill>
            <a:blip r:embed="rId7" cstate="print"/>
            <a:stretch>
              <a:fillRect/>
            </a:stretch>
          </p:blipFill>
          <p:spPr>
            <a:xfrm>
              <a:off x="6163055" y="6141720"/>
              <a:ext cx="481583" cy="484631"/>
            </a:xfrm>
            <a:prstGeom prst="rect">
              <a:avLst/>
            </a:prstGeom>
          </p:spPr>
        </p:pic>
      </p:grpSp>
      <p:sp>
        <p:nvSpPr>
          <p:cNvPr id="11" name="object 11"/>
          <p:cNvSpPr txBox="1"/>
          <p:nvPr/>
        </p:nvSpPr>
        <p:spPr>
          <a:xfrm>
            <a:off x="6242050" y="2878023"/>
            <a:ext cx="7931150" cy="930383"/>
          </a:xfrm>
          <a:prstGeom prst="rect">
            <a:avLst/>
          </a:prstGeom>
        </p:spPr>
        <p:txBody>
          <a:bodyPr vert="horz" wrap="square" lIns="0" tIns="12065" rIns="0" bIns="0" rtlCol="0">
            <a:spAutoFit/>
          </a:bodyPr>
          <a:lstStyle/>
          <a:p>
            <a:pPr marL="12700">
              <a:lnSpc>
                <a:spcPct val="100000"/>
              </a:lnSpc>
              <a:spcBef>
                <a:spcPts val="95"/>
              </a:spcBef>
            </a:pPr>
            <a:r>
              <a:rPr sz="2400" spc="-55" dirty="0">
                <a:solidFill>
                  <a:srgbClr val="FF0000"/>
                </a:solidFill>
                <a:latin typeface="Times New Roman" panose="02020603050405020304" pitchFamily="18" charset="0"/>
                <a:cs typeface="Times New Roman" panose="02020603050405020304" pitchFamily="18" charset="0"/>
              </a:rPr>
              <a:t>Disc</a:t>
            </a:r>
            <a:r>
              <a:rPr sz="2400" spc="20" dirty="0">
                <a:solidFill>
                  <a:srgbClr val="FF0000"/>
                </a:solidFill>
                <a:latin typeface="Times New Roman" panose="02020603050405020304" pitchFamily="18" charset="0"/>
                <a:cs typeface="Times New Roman" panose="02020603050405020304" pitchFamily="18" charset="0"/>
              </a:rPr>
              <a:t> </a:t>
            </a:r>
            <a:r>
              <a:rPr sz="2400" spc="-25" dirty="0">
                <a:solidFill>
                  <a:srgbClr val="FF0000"/>
                </a:solidFill>
                <a:latin typeface="Times New Roman" panose="02020603050405020304" pitchFamily="18" charset="0"/>
                <a:cs typeface="Times New Roman" panose="02020603050405020304" pitchFamily="18" charset="0"/>
              </a:rPr>
              <a:t>Brakes</a:t>
            </a:r>
            <a:endParaRPr sz="2400" dirty="0">
              <a:latin typeface="Times New Roman" panose="02020603050405020304" pitchFamily="18" charset="0"/>
              <a:cs typeface="Times New Roman" panose="02020603050405020304" pitchFamily="18" charset="0"/>
            </a:endParaRPr>
          </a:p>
          <a:p>
            <a:pPr marL="12700">
              <a:lnSpc>
                <a:spcPct val="100000"/>
              </a:lnSpc>
              <a:spcBef>
                <a:spcPts val="1410"/>
              </a:spcBef>
            </a:pPr>
            <a:r>
              <a:rPr sz="2400" spc="15" dirty="0">
                <a:solidFill>
                  <a:srgbClr val="15203E"/>
                </a:solidFill>
                <a:latin typeface="Times New Roman" panose="02020603050405020304" pitchFamily="18" charset="0"/>
                <a:cs typeface="Times New Roman" panose="02020603050405020304" pitchFamily="18" charset="0"/>
              </a:rPr>
              <a:t>Calipers</a:t>
            </a:r>
            <a:r>
              <a:rPr sz="2400" spc="110" dirty="0">
                <a:solidFill>
                  <a:srgbClr val="15203E"/>
                </a:solidFill>
                <a:latin typeface="Times New Roman" panose="02020603050405020304" pitchFamily="18" charset="0"/>
                <a:cs typeface="Times New Roman" panose="02020603050405020304" pitchFamily="18" charset="0"/>
              </a:rPr>
              <a:t> </a:t>
            </a:r>
            <a:r>
              <a:rPr sz="2400" spc="20" dirty="0">
                <a:solidFill>
                  <a:srgbClr val="15203E"/>
                </a:solidFill>
                <a:latin typeface="Times New Roman" panose="02020603050405020304" pitchFamily="18" charset="0"/>
                <a:cs typeface="Times New Roman" panose="02020603050405020304" pitchFamily="18" charset="0"/>
              </a:rPr>
              <a:t>and</a:t>
            </a:r>
            <a:r>
              <a:rPr sz="2400" spc="-5" dirty="0">
                <a:solidFill>
                  <a:srgbClr val="15203E"/>
                </a:solidFill>
                <a:latin typeface="Times New Roman" panose="02020603050405020304" pitchFamily="18" charset="0"/>
                <a:cs typeface="Times New Roman" panose="02020603050405020304" pitchFamily="18" charset="0"/>
              </a:rPr>
              <a:t> </a:t>
            </a:r>
            <a:r>
              <a:rPr sz="2400" spc="-30" dirty="0">
                <a:solidFill>
                  <a:srgbClr val="15203E"/>
                </a:solidFill>
                <a:latin typeface="Times New Roman" panose="02020603050405020304" pitchFamily="18" charset="0"/>
                <a:cs typeface="Times New Roman" panose="02020603050405020304" pitchFamily="18" charset="0"/>
              </a:rPr>
              <a:t>rotors</a:t>
            </a:r>
            <a:r>
              <a:rPr sz="2400" spc="130" dirty="0">
                <a:solidFill>
                  <a:srgbClr val="15203E"/>
                </a:solidFill>
                <a:latin typeface="Times New Roman" panose="02020603050405020304" pitchFamily="18" charset="0"/>
                <a:cs typeface="Times New Roman" panose="02020603050405020304" pitchFamily="18" charset="0"/>
              </a:rPr>
              <a:t> </a:t>
            </a:r>
            <a:r>
              <a:rPr sz="2400" dirty="0">
                <a:solidFill>
                  <a:srgbClr val="15203E"/>
                </a:solidFill>
                <a:latin typeface="Times New Roman" panose="02020603050405020304" pitchFamily="18" charset="0"/>
                <a:cs typeface="Times New Roman" panose="02020603050405020304" pitchFamily="18" charset="0"/>
              </a:rPr>
              <a:t>that</a:t>
            </a:r>
            <a:r>
              <a:rPr sz="2400" spc="-35" dirty="0">
                <a:solidFill>
                  <a:srgbClr val="15203E"/>
                </a:solidFill>
                <a:latin typeface="Times New Roman" panose="02020603050405020304" pitchFamily="18" charset="0"/>
                <a:cs typeface="Times New Roman" panose="02020603050405020304" pitchFamily="18" charset="0"/>
              </a:rPr>
              <a:t> </a:t>
            </a:r>
            <a:r>
              <a:rPr sz="2400" spc="-10" dirty="0">
                <a:solidFill>
                  <a:srgbClr val="15203E"/>
                </a:solidFill>
                <a:latin typeface="Times New Roman" panose="02020603050405020304" pitchFamily="18" charset="0"/>
                <a:cs typeface="Times New Roman" panose="02020603050405020304" pitchFamily="18" charset="0"/>
              </a:rPr>
              <a:t>provide</a:t>
            </a:r>
            <a:r>
              <a:rPr sz="2400" spc="35" dirty="0">
                <a:solidFill>
                  <a:srgbClr val="15203E"/>
                </a:solidFill>
                <a:latin typeface="Times New Roman" panose="02020603050405020304" pitchFamily="18" charset="0"/>
                <a:cs typeface="Times New Roman" panose="02020603050405020304" pitchFamily="18" charset="0"/>
              </a:rPr>
              <a:t> </a:t>
            </a:r>
            <a:r>
              <a:rPr sz="2400" dirty="0">
                <a:solidFill>
                  <a:srgbClr val="15203E"/>
                </a:solidFill>
                <a:latin typeface="Times New Roman" panose="02020603050405020304" pitchFamily="18" charset="0"/>
                <a:cs typeface="Times New Roman" panose="02020603050405020304" pitchFamily="18" charset="0"/>
              </a:rPr>
              <a:t>strong,</a:t>
            </a:r>
            <a:r>
              <a:rPr sz="2400" spc="5" dirty="0">
                <a:solidFill>
                  <a:srgbClr val="15203E"/>
                </a:solidFill>
                <a:latin typeface="Times New Roman" panose="02020603050405020304" pitchFamily="18" charset="0"/>
                <a:cs typeface="Times New Roman" panose="02020603050405020304" pitchFamily="18" charset="0"/>
              </a:rPr>
              <a:t> </a:t>
            </a:r>
            <a:r>
              <a:rPr sz="2400" spc="30" dirty="0">
                <a:solidFill>
                  <a:srgbClr val="15203E"/>
                </a:solidFill>
                <a:latin typeface="Times New Roman" panose="02020603050405020304" pitchFamily="18" charset="0"/>
                <a:cs typeface="Times New Roman" panose="02020603050405020304" pitchFamily="18" charset="0"/>
              </a:rPr>
              <a:t>consistent</a:t>
            </a:r>
            <a:r>
              <a:rPr sz="2400" spc="-35"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braking</a:t>
            </a:r>
            <a:r>
              <a:rPr sz="2400" spc="-10"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force.</a:t>
            </a:r>
            <a:endParaRPr sz="2400" dirty="0">
              <a:latin typeface="Times New Roman" panose="02020603050405020304" pitchFamily="18" charset="0"/>
              <a:cs typeface="Times New Roman" panose="02020603050405020304" pitchFamily="18" charset="0"/>
            </a:endParaRPr>
          </a:p>
        </p:txBody>
      </p:sp>
      <p:sp>
        <p:nvSpPr>
          <p:cNvPr id="12" name="object 12"/>
          <p:cNvSpPr txBox="1"/>
          <p:nvPr/>
        </p:nvSpPr>
        <p:spPr>
          <a:xfrm>
            <a:off x="6242050" y="4859858"/>
            <a:ext cx="7931150" cy="930383"/>
          </a:xfrm>
          <a:prstGeom prst="rect">
            <a:avLst/>
          </a:prstGeom>
        </p:spPr>
        <p:txBody>
          <a:bodyPr vert="horz" wrap="square" lIns="0" tIns="12065" rIns="0" bIns="0" rtlCol="0">
            <a:spAutoFit/>
          </a:bodyPr>
          <a:lstStyle/>
          <a:p>
            <a:pPr marL="12700">
              <a:lnSpc>
                <a:spcPct val="100000"/>
              </a:lnSpc>
              <a:spcBef>
                <a:spcPts val="95"/>
              </a:spcBef>
            </a:pPr>
            <a:r>
              <a:rPr sz="2400" spc="-15" dirty="0">
                <a:solidFill>
                  <a:srgbClr val="FF0000"/>
                </a:solidFill>
                <a:latin typeface="Times New Roman" panose="02020603050405020304" pitchFamily="18" charset="0"/>
                <a:cs typeface="Times New Roman" panose="02020603050405020304" pitchFamily="18" charset="0"/>
              </a:rPr>
              <a:t>Drum</a:t>
            </a:r>
            <a:r>
              <a:rPr sz="2400" spc="40" dirty="0">
                <a:solidFill>
                  <a:srgbClr val="FF0000"/>
                </a:solidFill>
                <a:latin typeface="Times New Roman" panose="02020603050405020304" pitchFamily="18" charset="0"/>
                <a:cs typeface="Times New Roman" panose="02020603050405020304" pitchFamily="18" charset="0"/>
              </a:rPr>
              <a:t> </a:t>
            </a:r>
            <a:r>
              <a:rPr sz="2400" spc="-30" dirty="0">
                <a:solidFill>
                  <a:srgbClr val="FF0000"/>
                </a:solidFill>
                <a:latin typeface="Times New Roman" panose="02020603050405020304" pitchFamily="18" charset="0"/>
                <a:cs typeface="Times New Roman" panose="02020603050405020304" pitchFamily="18" charset="0"/>
              </a:rPr>
              <a:t>Brakes</a:t>
            </a:r>
            <a:endParaRPr sz="2400" dirty="0">
              <a:latin typeface="Times New Roman" panose="02020603050405020304" pitchFamily="18" charset="0"/>
              <a:cs typeface="Times New Roman" panose="02020603050405020304" pitchFamily="18" charset="0"/>
            </a:endParaRPr>
          </a:p>
          <a:p>
            <a:pPr marL="12700">
              <a:lnSpc>
                <a:spcPct val="100000"/>
              </a:lnSpc>
              <a:spcBef>
                <a:spcPts val="1410"/>
              </a:spcBef>
            </a:pPr>
            <a:r>
              <a:rPr sz="2400" spc="5" dirty="0">
                <a:solidFill>
                  <a:srgbClr val="15203E"/>
                </a:solidFill>
                <a:latin typeface="Times New Roman" panose="02020603050405020304" pitchFamily="18" charset="0"/>
                <a:cs typeface="Times New Roman" panose="02020603050405020304" pitchFamily="18" charset="0"/>
              </a:rPr>
              <a:t>An</a:t>
            </a:r>
            <a:r>
              <a:rPr sz="2400" spc="20" dirty="0">
                <a:solidFill>
                  <a:srgbClr val="15203E"/>
                </a:solidFill>
                <a:latin typeface="Times New Roman" panose="02020603050405020304" pitchFamily="18" charset="0"/>
                <a:cs typeface="Times New Roman" panose="02020603050405020304" pitchFamily="18" charset="0"/>
              </a:rPr>
              <a:t> </a:t>
            </a:r>
            <a:r>
              <a:rPr sz="2400" spc="10" dirty="0">
                <a:solidFill>
                  <a:srgbClr val="15203E"/>
                </a:solidFill>
                <a:latin typeface="Times New Roman" panose="02020603050405020304" pitchFamily="18" charset="0"/>
                <a:cs typeface="Times New Roman" panose="02020603050405020304" pitchFamily="18" charset="0"/>
              </a:rPr>
              <a:t>alternative</a:t>
            </a:r>
            <a:r>
              <a:rPr sz="2400" spc="35" dirty="0">
                <a:solidFill>
                  <a:srgbClr val="15203E"/>
                </a:solidFill>
                <a:latin typeface="Times New Roman" panose="02020603050405020304" pitchFamily="18" charset="0"/>
                <a:cs typeface="Times New Roman" panose="02020603050405020304" pitchFamily="18" charset="0"/>
              </a:rPr>
              <a:t> </a:t>
            </a:r>
            <a:r>
              <a:rPr sz="2400" spc="10" dirty="0">
                <a:solidFill>
                  <a:srgbClr val="15203E"/>
                </a:solidFill>
                <a:latin typeface="Times New Roman" panose="02020603050405020304" pitchFamily="18" charset="0"/>
                <a:cs typeface="Times New Roman" panose="02020603050405020304" pitchFamily="18" charset="0"/>
              </a:rPr>
              <a:t>brake</a:t>
            </a:r>
            <a:r>
              <a:rPr sz="2400" spc="60" dirty="0">
                <a:solidFill>
                  <a:srgbClr val="15203E"/>
                </a:solidFill>
                <a:latin typeface="Times New Roman" panose="02020603050405020304" pitchFamily="18" charset="0"/>
                <a:cs typeface="Times New Roman" panose="02020603050405020304" pitchFamily="18" charset="0"/>
              </a:rPr>
              <a:t> </a:t>
            </a:r>
            <a:r>
              <a:rPr sz="2400" spc="50" dirty="0">
                <a:solidFill>
                  <a:srgbClr val="15203E"/>
                </a:solidFill>
                <a:latin typeface="Times New Roman" panose="02020603050405020304" pitchFamily="18" charset="0"/>
                <a:cs typeface="Times New Roman" panose="02020603050405020304" pitchFamily="18" charset="0"/>
              </a:rPr>
              <a:t>system</a:t>
            </a:r>
            <a:r>
              <a:rPr sz="2400" spc="10" dirty="0">
                <a:solidFill>
                  <a:srgbClr val="15203E"/>
                </a:solidFill>
                <a:latin typeface="Times New Roman" panose="02020603050405020304" pitchFamily="18" charset="0"/>
                <a:cs typeface="Times New Roman" panose="02020603050405020304" pitchFamily="18" charset="0"/>
              </a:rPr>
              <a:t> </a:t>
            </a:r>
            <a:r>
              <a:rPr sz="2400" dirty="0">
                <a:solidFill>
                  <a:srgbClr val="15203E"/>
                </a:solidFill>
                <a:latin typeface="Times New Roman" panose="02020603050405020304" pitchFamily="18" charset="0"/>
                <a:cs typeface="Times New Roman" panose="02020603050405020304" pitchFamily="18" charset="0"/>
              </a:rPr>
              <a:t>that</a:t>
            </a:r>
            <a:r>
              <a:rPr sz="2400" spc="-45" dirty="0">
                <a:solidFill>
                  <a:srgbClr val="15203E"/>
                </a:solidFill>
                <a:latin typeface="Times New Roman" panose="02020603050405020304" pitchFamily="18" charset="0"/>
                <a:cs typeface="Times New Roman" panose="02020603050405020304" pitchFamily="18" charset="0"/>
              </a:rPr>
              <a:t> </a:t>
            </a:r>
            <a:r>
              <a:rPr sz="2400" dirty="0">
                <a:solidFill>
                  <a:srgbClr val="15203E"/>
                </a:solidFill>
                <a:latin typeface="Times New Roman" panose="02020603050405020304" pitchFamily="18" charset="0"/>
                <a:cs typeface="Times New Roman" panose="02020603050405020304" pitchFamily="18" charset="0"/>
              </a:rPr>
              <a:t>is</a:t>
            </a:r>
            <a:r>
              <a:rPr sz="2400" spc="150" dirty="0">
                <a:solidFill>
                  <a:srgbClr val="15203E"/>
                </a:solidFill>
                <a:latin typeface="Times New Roman" panose="02020603050405020304" pitchFamily="18" charset="0"/>
                <a:cs typeface="Times New Roman" panose="02020603050405020304" pitchFamily="18" charset="0"/>
              </a:rPr>
              <a:t> </a:t>
            </a:r>
            <a:r>
              <a:rPr sz="2400" spc="20" dirty="0">
                <a:solidFill>
                  <a:srgbClr val="15203E"/>
                </a:solidFill>
                <a:latin typeface="Times New Roman" panose="02020603050405020304" pitchFamily="18" charset="0"/>
                <a:cs typeface="Times New Roman" panose="02020603050405020304" pitchFamily="18" charset="0"/>
              </a:rPr>
              <a:t>simpler</a:t>
            </a:r>
            <a:r>
              <a:rPr sz="2400" spc="-55" dirty="0">
                <a:solidFill>
                  <a:srgbClr val="15203E"/>
                </a:solidFill>
                <a:latin typeface="Times New Roman" panose="02020603050405020304" pitchFamily="18" charset="0"/>
                <a:cs typeface="Times New Roman" panose="02020603050405020304" pitchFamily="18" charset="0"/>
              </a:rPr>
              <a:t> </a:t>
            </a:r>
            <a:r>
              <a:rPr sz="2400" spc="20" dirty="0">
                <a:solidFill>
                  <a:srgbClr val="15203E"/>
                </a:solidFill>
                <a:latin typeface="Times New Roman" panose="02020603050405020304" pitchFamily="18" charset="0"/>
                <a:cs typeface="Times New Roman" panose="02020603050405020304" pitchFamily="18" charset="0"/>
              </a:rPr>
              <a:t>and</a:t>
            </a:r>
            <a:r>
              <a:rPr sz="2400" spc="-10" dirty="0">
                <a:solidFill>
                  <a:srgbClr val="15203E"/>
                </a:solidFill>
                <a:latin typeface="Times New Roman" panose="02020603050405020304" pitchFamily="18" charset="0"/>
                <a:cs typeface="Times New Roman" panose="02020603050405020304" pitchFamily="18" charset="0"/>
              </a:rPr>
              <a:t> </a:t>
            </a:r>
            <a:r>
              <a:rPr sz="2400" spc="45" dirty="0">
                <a:solidFill>
                  <a:srgbClr val="15203E"/>
                </a:solidFill>
                <a:latin typeface="Times New Roman" panose="02020603050405020304" pitchFamily="18" charset="0"/>
                <a:cs typeface="Times New Roman" panose="02020603050405020304" pitchFamily="18" charset="0"/>
              </a:rPr>
              <a:t>less</a:t>
            </a:r>
            <a:r>
              <a:rPr sz="2400" spc="155" dirty="0">
                <a:solidFill>
                  <a:srgbClr val="15203E"/>
                </a:solidFill>
                <a:latin typeface="Times New Roman" panose="02020603050405020304" pitchFamily="18" charset="0"/>
                <a:cs typeface="Times New Roman" panose="02020603050405020304" pitchFamily="18" charset="0"/>
              </a:rPr>
              <a:t> </a:t>
            </a:r>
            <a:r>
              <a:rPr sz="2400" spc="35" dirty="0">
                <a:solidFill>
                  <a:srgbClr val="15203E"/>
                </a:solidFill>
                <a:latin typeface="Times New Roman" panose="02020603050405020304" pitchFamily="18" charset="0"/>
                <a:cs typeface="Times New Roman" panose="02020603050405020304" pitchFamily="18" charset="0"/>
              </a:rPr>
              <a:t>expensive.</a:t>
            </a:r>
            <a:endParaRPr sz="2400" dirty="0">
              <a:latin typeface="Times New Roman" panose="02020603050405020304" pitchFamily="18" charset="0"/>
              <a:cs typeface="Times New Roman" panose="02020603050405020304" pitchFamily="18" charset="0"/>
            </a:endParaRPr>
          </a:p>
        </p:txBody>
      </p:sp>
      <p:sp>
        <p:nvSpPr>
          <p:cNvPr id="13" name="object 13"/>
          <p:cNvSpPr txBox="1"/>
          <p:nvPr/>
        </p:nvSpPr>
        <p:spPr>
          <a:xfrm>
            <a:off x="6242050" y="6841947"/>
            <a:ext cx="7931150" cy="1299715"/>
          </a:xfrm>
          <a:prstGeom prst="rect">
            <a:avLst/>
          </a:prstGeom>
        </p:spPr>
        <p:txBody>
          <a:bodyPr vert="horz" wrap="square" lIns="0" tIns="12065" rIns="0" bIns="0" rtlCol="0">
            <a:spAutoFit/>
          </a:bodyPr>
          <a:lstStyle/>
          <a:p>
            <a:pPr marL="12700">
              <a:lnSpc>
                <a:spcPct val="100000"/>
              </a:lnSpc>
              <a:spcBef>
                <a:spcPts val="95"/>
              </a:spcBef>
            </a:pPr>
            <a:r>
              <a:rPr sz="2400" spc="-15" dirty="0">
                <a:solidFill>
                  <a:srgbClr val="FF0000"/>
                </a:solidFill>
                <a:latin typeface="Times New Roman" panose="02020603050405020304" pitchFamily="18" charset="0"/>
                <a:cs typeface="Times New Roman" panose="02020603050405020304" pitchFamily="18" charset="0"/>
              </a:rPr>
              <a:t>Anti-Lock</a:t>
            </a:r>
            <a:r>
              <a:rPr sz="2400" spc="95" dirty="0">
                <a:solidFill>
                  <a:srgbClr val="FF0000"/>
                </a:solidFill>
                <a:latin typeface="Times New Roman" panose="02020603050405020304" pitchFamily="18" charset="0"/>
                <a:cs typeface="Times New Roman" panose="02020603050405020304" pitchFamily="18" charset="0"/>
              </a:rPr>
              <a:t> </a:t>
            </a:r>
            <a:r>
              <a:rPr sz="2400" spc="-25" dirty="0">
                <a:solidFill>
                  <a:srgbClr val="FF0000"/>
                </a:solidFill>
                <a:latin typeface="Times New Roman" panose="02020603050405020304" pitchFamily="18" charset="0"/>
                <a:cs typeface="Times New Roman" panose="02020603050405020304" pitchFamily="18" charset="0"/>
              </a:rPr>
              <a:t>Braking</a:t>
            </a:r>
            <a:endParaRPr sz="2400" dirty="0">
              <a:latin typeface="Times New Roman" panose="02020603050405020304" pitchFamily="18" charset="0"/>
              <a:cs typeface="Times New Roman" panose="02020603050405020304" pitchFamily="18" charset="0"/>
            </a:endParaRPr>
          </a:p>
          <a:p>
            <a:pPr marL="12700">
              <a:lnSpc>
                <a:spcPct val="100000"/>
              </a:lnSpc>
              <a:spcBef>
                <a:spcPts val="1410"/>
              </a:spcBef>
            </a:pPr>
            <a:r>
              <a:rPr sz="2400" spc="5" dirty="0">
                <a:solidFill>
                  <a:srgbClr val="15203E"/>
                </a:solidFill>
                <a:latin typeface="Times New Roman" panose="02020603050405020304" pitchFamily="18" charset="0"/>
                <a:cs typeface="Times New Roman" panose="02020603050405020304" pitchFamily="18" charset="0"/>
              </a:rPr>
              <a:t>A</a:t>
            </a:r>
            <a:r>
              <a:rPr sz="2400" spc="-60" dirty="0">
                <a:solidFill>
                  <a:srgbClr val="15203E"/>
                </a:solidFill>
                <a:latin typeface="Times New Roman" panose="02020603050405020304" pitchFamily="18" charset="0"/>
                <a:cs typeface="Times New Roman" panose="02020603050405020304" pitchFamily="18" charset="0"/>
              </a:rPr>
              <a:t> </a:t>
            </a:r>
            <a:r>
              <a:rPr sz="2400" spc="50" dirty="0">
                <a:solidFill>
                  <a:srgbClr val="15203E"/>
                </a:solidFill>
                <a:latin typeface="Times New Roman" panose="02020603050405020304" pitchFamily="18" charset="0"/>
                <a:cs typeface="Times New Roman" panose="02020603050405020304" pitchFamily="18" charset="0"/>
              </a:rPr>
              <a:t>system</a:t>
            </a:r>
            <a:r>
              <a:rPr sz="2400" spc="20" dirty="0">
                <a:solidFill>
                  <a:srgbClr val="15203E"/>
                </a:solidFill>
                <a:latin typeface="Times New Roman" panose="02020603050405020304" pitchFamily="18" charset="0"/>
                <a:cs typeface="Times New Roman" panose="02020603050405020304" pitchFamily="18" charset="0"/>
              </a:rPr>
              <a:t> </a:t>
            </a:r>
            <a:r>
              <a:rPr sz="2400" dirty="0">
                <a:solidFill>
                  <a:srgbClr val="15203E"/>
                </a:solidFill>
                <a:latin typeface="Times New Roman" panose="02020603050405020304" pitchFamily="18" charset="0"/>
                <a:cs typeface="Times New Roman" panose="02020603050405020304" pitchFamily="18" charset="0"/>
              </a:rPr>
              <a:t>that</a:t>
            </a:r>
            <a:r>
              <a:rPr sz="2400" spc="-35"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prevents</a:t>
            </a:r>
            <a:r>
              <a:rPr sz="2400" spc="114" dirty="0">
                <a:solidFill>
                  <a:srgbClr val="15203E"/>
                </a:solidFill>
                <a:latin typeface="Times New Roman" panose="02020603050405020304" pitchFamily="18" charset="0"/>
                <a:cs typeface="Times New Roman" panose="02020603050405020304" pitchFamily="18" charset="0"/>
              </a:rPr>
              <a:t> </a:t>
            </a:r>
            <a:r>
              <a:rPr sz="2400" spc="10" dirty="0">
                <a:solidFill>
                  <a:srgbClr val="15203E"/>
                </a:solidFill>
                <a:latin typeface="Times New Roman" panose="02020603050405020304" pitchFamily="18" charset="0"/>
                <a:cs typeface="Times New Roman" panose="02020603050405020304" pitchFamily="18" charset="0"/>
              </a:rPr>
              <a:t>wheel</a:t>
            </a:r>
            <a:r>
              <a:rPr sz="2400" spc="90"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lockup,</a:t>
            </a:r>
            <a:r>
              <a:rPr sz="2400" spc="40"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improving</a:t>
            </a:r>
            <a:r>
              <a:rPr sz="2400" spc="-105"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braking</a:t>
            </a:r>
            <a:r>
              <a:rPr sz="2400" spc="-5" dirty="0">
                <a:solidFill>
                  <a:srgbClr val="15203E"/>
                </a:solidFill>
                <a:latin typeface="Times New Roman" panose="02020603050405020304" pitchFamily="18" charset="0"/>
                <a:cs typeface="Times New Roman" panose="02020603050405020304" pitchFamily="18" charset="0"/>
              </a:rPr>
              <a:t> </a:t>
            </a:r>
            <a:r>
              <a:rPr sz="2400" spc="5" dirty="0">
                <a:solidFill>
                  <a:srgbClr val="15203E"/>
                </a:solidFill>
                <a:latin typeface="Times New Roman" panose="02020603050405020304" pitchFamily="18" charset="0"/>
                <a:cs typeface="Times New Roman" panose="02020603050405020304" pitchFamily="18" charset="0"/>
              </a:rPr>
              <a:t>performance</a:t>
            </a:r>
            <a:r>
              <a:rPr sz="2400" spc="70" dirty="0">
                <a:solidFill>
                  <a:srgbClr val="15203E"/>
                </a:solidFill>
                <a:latin typeface="Times New Roman" panose="02020603050405020304" pitchFamily="18" charset="0"/>
                <a:cs typeface="Times New Roman" panose="02020603050405020304" pitchFamily="18" charset="0"/>
              </a:rPr>
              <a:t> </a:t>
            </a:r>
            <a:r>
              <a:rPr sz="2400" spc="20" dirty="0">
                <a:solidFill>
                  <a:srgbClr val="15203E"/>
                </a:solidFill>
                <a:latin typeface="Times New Roman" panose="02020603050405020304" pitchFamily="18" charset="0"/>
                <a:cs typeface="Times New Roman" panose="02020603050405020304" pitchFamily="18" charset="0"/>
              </a:rPr>
              <a:t>and</a:t>
            </a:r>
            <a:r>
              <a:rPr sz="2400" spc="-5" dirty="0">
                <a:solidFill>
                  <a:srgbClr val="15203E"/>
                </a:solidFill>
                <a:latin typeface="Times New Roman" panose="02020603050405020304" pitchFamily="18" charset="0"/>
                <a:cs typeface="Times New Roman" panose="02020603050405020304" pitchFamily="18" charset="0"/>
              </a:rPr>
              <a:t> </a:t>
            </a:r>
            <a:r>
              <a:rPr sz="2400" spc="-10" dirty="0">
                <a:solidFill>
                  <a:srgbClr val="15203E"/>
                </a:solidFill>
                <a:latin typeface="Times New Roman" panose="02020603050405020304" pitchFamily="18" charset="0"/>
                <a:cs typeface="Times New Roman" panose="02020603050405020304" pitchFamily="18" charset="0"/>
              </a:rPr>
              <a:t>stability.</a:t>
            </a:r>
            <a:endParaRP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6824" y="5326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dirty="0"/>
          </a:p>
        </p:txBody>
      </p:sp>
      <p:sp>
        <p:nvSpPr>
          <p:cNvPr id="3" name="object 3"/>
          <p:cNvSpPr txBox="1">
            <a:spLocks noGrp="1"/>
          </p:cNvSpPr>
          <p:nvPr>
            <p:ph type="title"/>
          </p:nvPr>
        </p:nvSpPr>
        <p:spPr>
          <a:xfrm>
            <a:off x="6934200" y="41971"/>
            <a:ext cx="7528330" cy="2159635"/>
          </a:xfrm>
        </p:spPr>
        <p:txBody>
          <a:bodyPr/>
          <a:lstStyle/>
          <a:p>
            <a:r>
              <a:rPr lang="en-IN" dirty="0" smtClean="0"/>
              <a:t>AUTOMOTIVE BRAKING  SYSTEMS</a:t>
            </a:r>
            <a:endParaRPr lang="en-IN" dirty="0"/>
          </a:p>
        </p:txBody>
      </p:sp>
      <p:sp>
        <p:nvSpPr>
          <p:cNvPr id="16" name="Text Placeholder 15"/>
          <p:cNvSpPr>
            <a:spLocks noGrp="1"/>
          </p:cNvSpPr>
          <p:nvPr>
            <p:ph type="body" idx="1"/>
          </p:nvPr>
        </p:nvSpPr>
        <p:spPr>
          <a:xfrm>
            <a:off x="6934200" y="2075814"/>
            <a:ext cx="7428864" cy="1477328"/>
          </a:xfrm>
        </p:spPr>
        <p:txBody>
          <a:bodyPr/>
          <a:lstStyle/>
          <a:p>
            <a:pPr algn="just"/>
            <a:r>
              <a:rPr lang="en-US" kern="1200" spc="-30" dirty="0" smtClean="0">
                <a:solidFill>
                  <a:srgbClr val="39362F"/>
                </a:solidFill>
                <a:latin typeface="Times New Roman" panose="02020603050405020304" pitchFamily="18" charset="0"/>
                <a:cs typeface="Times New Roman" panose="02020603050405020304" pitchFamily="18" charset="0"/>
              </a:rPr>
              <a:t>The Indian </a:t>
            </a:r>
            <a:r>
              <a:rPr lang="en-US" kern="1200" spc="-30" dirty="0">
                <a:solidFill>
                  <a:srgbClr val="39362F"/>
                </a:solidFill>
                <a:latin typeface="Times New Roman" panose="02020603050405020304" pitchFamily="18" charset="0"/>
                <a:cs typeface="Times New Roman" panose="02020603050405020304" pitchFamily="18" charset="0"/>
              </a:rPr>
              <a:t>Standards related to </a:t>
            </a:r>
            <a:r>
              <a:rPr lang="en-US" kern="1200" spc="-30" dirty="0" smtClean="0">
                <a:solidFill>
                  <a:srgbClr val="39362F"/>
                </a:solidFill>
                <a:latin typeface="Times New Roman" panose="02020603050405020304" pitchFamily="18" charset="0"/>
                <a:cs typeface="Times New Roman" panose="02020603050405020304" pitchFamily="18" charset="0"/>
              </a:rPr>
              <a:t>Automotive </a:t>
            </a:r>
            <a:r>
              <a:rPr lang="en-US" kern="1200" spc="-30" dirty="0">
                <a:solidFill>
                  <a:srgbClr val="39362F"/>
                </a:solidFill>
                <a:latin typeface="Times New Roman" panose="02020603050405020304" pitchFamily="18" charset="0"/>
                <a:cs typeface="Times New Roman" panose="02020603050405020304" pitchFamily="18" charset="0"/>
              </a:rPr>
              <a:t>brakes, covering disc brakes, hydraulic brakes, and air </a:t>
            </a:r>
            <a:r>
              <a:rPr lang="en-US" kern="1200" spc="-30" dirty="0" smtClean="0">
                <a:solidFill>
                  <a:srgbClr val="39362F"/>
                </a:solidFill>
                <a:latin typeface="Times New Roman" panose="02020603050405020304" pitchFamily="18" charset="0"/>
                <a:cs typeface="Times New Roman" panose="02020603050405020304" pitchFamily="18" charset="0"/>
              </a:rPr>
              <a:t>brakes specify </a:t>
            </a:r>
            <a:r>
              <a:rPr lang="en-US" kern="1200" spc="-30" dirty="0">
                <a:solidFill>
                  <a:srgbClr val="39362F"/>
                </a:solidFill>
                <a:latin typeface="Times New Roman" panose="02020603050405020304" pitchFamily="18" charset="0"/>
                <a:cs typeface="Times New Roman" panose="02020603050405020304" pitchFamily="18" charset="0"/>
              </a:rPr>
              <a:t>the performance requirements and test methods for various brake components to ensure safety and reliability.</a:t>
            </a:r>
            <a:endParaRPr lang="en-IN" kern="1200" spc="-30" dirty="0">
              <a:solidFill>
                <a:srgbClr val="39362F"/>
              </a:solidFill>
              <a:latin typeface="Times New Roman" panose="02020603050405020304" pitchFamily="18" charset="0"/>
              <a:cs typeface="Times New Roman" panose="02020603050405020304" pitchFamily="18" charset="0"/>
            </a:endParaRPr>
          </a:p>
        </p:txBody>
      </p:sp>
      <p:grpSp>
        <p:nvGrpSpPr>
          <p:cNvPr id="11" name="object 11"/>
          <p:cNvGrpSpPr/>
          <p:nvPr/>
        </p:nvGrpSpPr>
        <p:grpSpPr>
          <a:xfrm>
            <a:off x="47696" y="0"/>
            <a:ext cx="6689090" cy="8229600"/>
            <a:chOff x="0" y="0"/>
            <a:chExt cx="6689090" cy="8229600"/>
          </a:xfrm>
        </p:grpSpPr>
        <p:sp>
          <p:nvSpPr>
            <p:cNvPr id="12" name="object 12"/>
            <p:cNvSpPr/>
            <p:nvPr/>
          </p:nvSpPr>
          <p:spPr>
            <a:xfrm>
              <a:off x="6320028" y="5899403"/>
              <a:ext cx="356870" cy="356870"/>
            </a:xfrm>
            <a:custGeom>
              <a:avLst/>
              <a:gdLst/>
              <a:ahLst/>
              <a:cxnLst/>
              <a:rect l="l" t="t" r="r" b="b"/>
              <a:pathLst>
                <a:path w="356870" h="356870">
                  <a:moveTo>
                    <a:pt x="0" y="178308"/>
                  </a:moveTo>
                  <a:lnTo>
                    <a:pt x="6372" y="130924"/>
                  </a:lnTo>
                  <a:lnTo>
                    <a:pt x="24355" y="88335"/>
                  </a:lnTo>
                  <a:lnTo>
                    <a:pt x="52244" y="52244"/>
                  </a:lnTo>
                  <a:lnTo>
                    <a:pt x="88335" y="24355"/>
                  </a:lnTo>
                  <a:lnTo>
                    <a:pt x="130924" y="6372"/>
                  </a:lnTo>
                  <a:lnTo>
                    <a:pt x="178308" y="0"/>
                  </a:lnTo>
                  <a:lnTo>
                    <a:pt x="225691" y="6372"/>
                  </a:lnTo>
                  <a:lnTo>
                    <a:pt x="268280" y="24355"/>
                  </a:lnTo>
                  <a:lnTo>
                    <a:pt x="304371" y="52244"/>
                  </a:lnTo>
                  <a:lnTo>
                    <a:pt x="332260" y="88335"/>
                  </a:lnTo>
                  <a:lnTo>
                    <a:pt x="350243" y="130924"/>
                  </a:lnTo>
                  <a:lnTo>
                    <a:pt x="356616" y="178308"/>
                  </a:lnTo>
                  <a:lnTo>
                    <a:pt x="350243" y="225691"/>
                  </a:lnTo>
                  <a:lnTo>
                    <a:pt x="332260" y="268280"/>
                  </a:lnTo>
                  <a:lnTo>
                    <a:pt x="304371" y="304371"/>
                  </a:lnTo>
                  <a:lnTo>
                    <a:pt x="268280" y="332260"/>
                  </a:lnTo>
                  <a:lnTo>
                    <a:pt x="225691" y="350243"/>
                  </a:lnTo>
                  <a:lnTo>
                    <a:pt x="178308" y="356616"/>
                  </a:lnTo>
                  <a:lnTo>
                    <a:pt x="130924" y="350243"/>
                  </a:lnTo>
                  <a:lnTo>
                    <a:pt x="88335" y="332260"/>
                  </a:lnTo>
                  <a:lnTo>
                    <a:pt x="52244" y="304371"/>
                  </a:lnTo>
                  <a:lnTo>
                    <a:pt x="24355" y="268280"/>
                  </a:lnTo>
                  <a:lnTo>
                    <a:pt x="6372" y="225691"/>
                  </a:lnTo>
                  <a:lnTo>
                    <a:pt x="0" y="178308"/>
                  </a:lnTo>
                  <a:close/>
                </a:path>
              </a:pathLst>
            </a:custGeom>
            <a:ln w="9144">
              <a:solidFill>
                <a:srgbClr val="FFFFFF"/>
              </a:solidFill>
            </a:ln>
          </p:spPr>
          <p:txBody>
            <a:bodyPr wrap="square" lIns="0" tIns="0" rIns="0" bIns="0" rtlCol="0"/>
            <a:lstStyle/>
            <a:p>
              <a:endParaRPr/>
            </a:p>
          </p:txBody>
        </p:sp>
        <p:pic>
          <p:nvPicPr>
            <p:cNvPr id="13" name="object 13"/>
            <p:cNvPicPr/>
            <p:nvPr/>
          </p:nvPicPr>
          <p:blipFill>
            <a:blip r:embed="rId2" cstate="print"/>
            <a:stretch>
              <a:fillRect/>
            </a:stretch>
          </p:blipFill>
          <p:spPr>
            <a:xfrm>
              <a:off x="0" y="8217407"/>
              <a:ext cx="6688582" cy="12191"/>
            </a:xfrm>
            <a:prstGeom prst="rect">
              <a:avLst/>
            </a:prstGeom>
          </p:spPr>
        </p:pic>
        <p:pic>
          <p:nvPicPr>
            <p:cNvPr id="14" name="object 14"/>
            <p:cNvPicPr/>
            <p:nvPr/>
          </p:nvPicPr>
          <p:blipFill>
            <a:blip r:embed="rId3" cstate="print"/>
            <a:stretch>
              <a:fillRect/>
            </a:stretch>
          </p:blipFill>
          <p:spPr>
            <a:xfrm>
              <a:off x="0" y="0"/>
              <a:ext cx="6675120" cy="8229599"/>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4570603" y="928191"/>
            <a:ext cx="7070090" cy="691515"/>
          </a:xfrm>
          <a:prstGeom prst="rect">
            <a:avLst/>
          </a:prstGeom>
        </p:spPr>
        <p:txBody>
          <a:bodyPr vert="horz" wrap="square" lIns="0" tIns="15240" rIns="0" bIns="0" rtlCol="0">
            <a:spAutoFit/>
          </a:bodyPr>
          <a:lstStyle/>
          <a:p>
            <a:pPr marL="12700">
              <a:lnSpc>
                <a:spcPct val="100000"/>
              </a:lnSpc>
              <a:spcBef>
                <a:spcPts val="120"/>
              </a:spcBef>
            </a:pPr>
            <a:r>
              <a:rPr sz="4350" spc="5" dirty="0"/>
              <a:t>DISC</a:t>
            </a:r>
            <a:r>
              <a:rPr sz="4350" dirty="0"/>
              <a:t> BRAKE</a:t>
            </a:r>
            <a:r>
              <a:rPr sz="4350" spc="55" dirty="0"/>
              <a:t> </a:t>
            </a:r>
            <a:r>
              <a:rPr sz="4350" spc="-35" dirty="0"/>
              <a:t>STANDARDS</a:t>
            </a:r>
            <a:endParaRPr sz="4350" dirty="0"/>
          </a:p>
        </p:txBody>
      </p:sp>
      <p:grpSp>
        <p:nvGrpSpPr>
          <p:cNvPr id="4" name="object 4"/>
          <p:cNvGrpSpPr/>
          <p:nvPr/>
        </p:nvGrpSpPr>
        <p:grpSpPr>
          <a:xfrm>
            <a:off x="4575047" y="1953767"/>
            <a:ext cx="1277620" cy="5349240"/>
            <a:chOff x="4575047" y="1953767"/>
            <a:chExt cx="1277620" cy="5349240"/>
          </a:xfrm>
        </p:grpSpPr>
        <p:sp>
          <p:nvSpPr>
            <p:cNvPr id="5" name="object 5"/>
            <p:cNvSpPr/>
            <p:nvPr/>
          </p:nvSpPr>
          <p:spPr>
            <a:xfrm>
              <a:off x="4809744" y="1953780"/>
              <a:ext cx="1042669" cy="5349240"/>
            </a:xfrm>
            <a:custGeom>
              <a:avLst/>
              <a:gdLst/>
              <a:ahLst/>
              <a:cxnLst/>
              <a:rect l="l" t="t" r="r" b="b"/>
              <a:pathLst>
                <a:path w="1042670" h="5349240">
                  <a:moveTo>
                    <a:pt x="27432" y="0"/>
                  </a:moveTo>
                  <a:lnTo>
                    <a:pt x="0" y="0"/>
                  </a:lnTo>
                  <a:lnTo>
                    <a:pt x="0" y="5349227"/>
                  </a:lnTo>
                  <a:lnTo>
                    <a:pt x="27432" y="5349227"/>
                  </a:lnTo>
                  <a:lnTo>
                    <a:pt x="27432" y="0"/>
                  </a:lnTo>
                  <a:close/>
                </a:path>
                <a:path w="1042670" h="5349240">
                  <a:moveTo>
                    <a:pt x="1042416" y="408419"/>
                  </a:moveTo>
                  <a:lnTo>
                    <a:pt x="265176" y="408419"/>
                  </a:lnTo>
                  <a:lnTo>
                    <a:pt x="265176" y="435851"/>
                  </a:lnTo>
                  <a:lnTo>
                    <a:pt x="1042416" y="435851"/>
                  </a:lnTo>
                  <a:lnTo>
                    <a:pt x="1042416" y="408419"/>
                  </a:lnTo>
                  <a:close/>
                </a:path>
              </a:pathLst>
            </a:custGeom>
            <a:solidFill>
              <a:srgbClr val="38512E"/>
            </a:solidFill>
          </p:spPr>
          <p:txBody>
            <a:bodyPr wrap="square" lIns="0" tIns="0" rIns="0" bIns="0" rtlCol="0"/>
            <a:lstStyle/>
            <a:p>
              <a:endParaRPr/>
            </a:p>
          </p:txBody>
        </p:sp>
        <p:sp>
          <p:nvSpPr>
            <p:cNvPr id="6" name="object 6"/>
            <p:cNvSpPr/>
            <p:nvPr/>
          </p:nvSpPr>
          <p:spPr>
            <a:xfrm>
              <a:off x="4575047" y="2127503"/>
              <a:ext cx="500380" cy="500380"/>
            </a:xfrm>
            <a:custGeom>
              <a:avLst/>
              <a:gdLst/>
              <a:ahLst/>
              <a:cxnLst/>
              <a:rect l="l" t="t" r="r" b="b"/>
              <a:pathLst>
                <a:path w="500379" h="500380">
                  <a:moveTo>
                    <a:pt x="433197"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7" y="499872"/>
                  </a:lnTo>
                  <a:lnTo>
                    <a:pt x="459152" y="494633"/>
                  </a:lnTo>
                  <a:lnTo>
                    <a:pt x="480345" y="480345"/>
                  </a:lnTo>
                  <a:lnTo>
                    <a:pt x="494633" y="459152"/>
                  </a:lnTo>
                  <a:lnTo>
                    <a:pt x="499872" y="433197"/>
                  </a:lnTo>
                  <a:lnTo>
                    <a:pt x="499872" y="66675"/>
                  </a:lnTo>
                  <a:lnTo>
                    <a:pt x="494633" y="40719"/>
                  </a:lnTo>
                  <a:lnTo>
                    <a:pt x="480345" y="19526"/>
                  </a:lnTo>
                  <a:lnTo>
                    <a:pt x="459152" y="5238"/>
                  </a:lnTo>
                  <a:lnTo>
                    <a:pt x="433197" y="0"/>
                  </a:lnTo>
                  <a:close/>
                </a:path>
              </a:pathLst>
            </a:custGeom>
            <a:solidFill>
              <a:srgbClr val="F6E9D4"/>
            </a:solidFill>
          </p:spPr>
          <p:txBody>
            <a:bodyPr wrap="square" lIns="0" tIns="0" rIns="0" bIns="0" rtlCol="0"/>
            <a:lstStyle/>
            <a:p>
              <a:endParaRPr/>
            </a:p>
          </p:txBody>
        </p:sp>
      </p:grpSp>
      <p:sp>
        <p:nvSpPr>
          <p:cNvPr id="7" name="object 7"/>
          <p:cNvSpPr txBox="1"/>
          <p:nvPr/>
        </p:nvSpPr>
        <p:spPr>
          <a:xfrm>
            <a:off x="4726940" y="2184019"/>
            <a:ext cx="210185" cy="424180"/>
          </a:xfrm>
          <a:prstGeom prst="rect">
            <a:avLst/>
          </a:prstGeom>
        </p:spPr>
        <p:txBody>
          <a:bodyPr vert="horz" wrap="square" lIns="0" tIns="14604" rIns="0" bIns="0" rtlCol="0">
            <a:spAutoFit/>
          </a:bodyPr>
          <a:lstStyle/>
          <a:p>
            <a:pPr marL="12700">
              <a:lnSpc>
                <a:spcPct val="100000"/>
              </a:lnSpc>
              <a:spcBef>
                <a:spcPts val="114"/>
              </a:spcBef>
            </a:pPr>
            <a:r>
              <a:rPr sz="2600" spc="5" dirty="0">
                <a:solidFill>
                  <a:srgbClr val="38512E"/>
                </a:solidFill>
                <a:latin typeface="Arial MT"/>
                <a:cs typeface="Arial MT"/>
              </a:rPr>
              <a:t>1</a:t>
            </a:r>
            <a:endParaRPr sz="2600">
              <a:latin typeface="Arial MT"/>
              <a:cs typeface="Arial MT"/>
            </a:endParaRPr>
          </a:p>
        </p:txBody>
      </p:sp>
      <p:sp>
        <p:nvSpPr>
          <p:cNvPr id="8" name="object 8"/>
          <p:cNvSpPr txBox="1"/>
          <p:nvPr/>
        </p:nvSpPr>
        <p:spPr>
          <a:xfrm>
            <a:off x="6126226" y="2059939"/>
            <a:ext cx="2823210" cy="512445"/>
          </a:xfrm>
          <a:prstGeom prst="rect">
            <a:avLst/>
          </a:prstGeom>
        </p:spPr>
        <p:txBody>
          <a:bodyPr vert="horz" wrap="square" lIns="0" tIns="11430" rIns="0" bIns="0" rtlCol="0">
            <a:spAutoFit/>
          </a:bodyPr>
          <a:lstStyle/>
          <a:p>
            <a:pPr marL="12700">
              <a:lnSpc>
                <a:spcPct val="100000"/>
              </a:lnSpc>
              <a:spcBef>
                <a:spcPts val="90"/>
              </a:spcBef>
            </a:pPr>
            <a:r>
              <a:rPr sz="3200" spc="-105" dirty="0">
                <a:solidFill>
                  <a:srgbClr val="38512E"/>
                </a:solidFill>
                <a:latin typeface="Arial MT"/>
                <a:cs typeface="Arial MT"/>
              </a:rPr>
              <a:t>I</a:t>
            </a:r>
            <a:r>
              <a:rPr sz="3200" spc="-10" dirty="0">
                <a:solidFill>
                  <a:srgbClr val="38512E"/>
                </a:solidFill>
                <a:latin typeface="Arial MT"/>
                <a:cs typeface="Arial MT"/>
              </a:rPr>
              <a:t>S</a:t>
            </a:r>
            <a:r>
              <a:rPr sz="3200" spc="-450" dirty="0">
                <a:solidFill>
                  <a:srgbClr val="38512E"/>
                </a:solidFill>
                <a:latin typeface="Arial MT"/>
                <a:cs typeface="Arial MT"/>
              </a:rPr>
              <a:t> </a:t>
            </a:r>
            <a:r>
              <a:rPr sz="3200" spc="-5" dirty="0">
                <a:solidFill>
                  <a:srgbClr val="38512E"/>
                </a:solidFill>
                <a:latin typeface="Arial MT"/>
                <a:cs typeface="Arial MT"/>
              </a:rPr>
              <a:t>13249</a:t>
            </a:r>
            <a:r>
              <a:rPr sz="3200" dirty="0">
                <a:solidFill>
                  <a:srgbClr val="38512E"/>
                </a:solidFill>
                <a:latin typeface="Arial MT"/>
                <a:cs typeface="Arial MT"/>
              </a:rPr>
              <a:t> </a:t>
            </a:r>
            <a:r>
              <a:rPr sz="3200" spc="-5" dirty="0">
                <a:solidFill>
                  <a:srgbClr val="38512E"/>
                </a:solidFill>
                <a:latin typeface="Arial MT"/>
                <a:cs typeface="Arial MT"/>
              </a:rPr>
              <a:t>:</a:t>
            </a:r>
            <a:r>
              <a:rPr sz="3200" spc="20" dirty="0">
                <a:solidFill>
                  <a:srgbClr val="38512E"/>
                </a:solidFill>
                <a:latin typeface="Arial MT"/>
                <a:cs typeface="Arial MT"/>
              </a:rPr>
              <a:t> </a:t>
            </a:r>
            <a:r>
              <a:rPr sz="3200" spc="-5" dirty="0">
                <a:solidFill>
                  <a:srgbClr val="38512E"/>
                </a:solidFill>
                <a:latin typeface="Arial MT"/>
                <a:cs typeface="Arial MT"/>
              </a:rPr>
              <a:t>2014</a:t>
            </a:r>
            <a:endParaRPr sz="3200" dirty="0">
              <a:latin typeface="Arial MT"/>
              <a:cs typeface="Arial MT"/>
            </a:endParaRPr>
          </a:p>
        </p:txBody>
      </p:sp>
      <p:sp>
        <p:nvSpPr>
          <p:cNvPr id="9" name="object 9"/>
          <p:cNvSpPr txBox="1"/>
          <p:nvPr/>
        </p:nvSpPr>
        <p:spPr>
          <a:xfrm>
            <a:off x="6126226" y="2671013"/>
            <a:ext cx="7594600" cy="1093470"/>
          </a:xfrm>
          <a:prstGeom prst="rect">
            <a:avLst/>
          </a:prstGeom>
        </p:spPr>
        <p:txBody>
          <a:bodyPr vert="horz" wrap="square" lIns="0" tIns="27940" rIns="0" bIns="0" rtlCol="0">
            <a:spAutoFit/>
          </a:bodyPr>
          <a:lstStyle/>
          <a:p>
            <a:pPr marL="12700" marR="5080" algn="just">
              <a:lnSpc>
                <a:spcPct val="95900"/>
              </a:lnSpc>
              <a:spcBef>
                <a:spcPts val="220"/>
              </a:spcBef>
            </a:pPr>
            <a:r>
              <a:rPr sz="2400" dirty="0" smtClean="0">
                <a:solidFill>
                  <a:srgbClr val="39362F"/>
                </a:solidFill>
                <a:latin typeface="Times New Roman" panose="02020603050405020304" pitchFamily="18" charset="0"/>
                <a:cs typeface="Times New Roman" panose="02020603050405020304" pitchFamily="18" charset="0"/>
              </a:rPr>
              <a:t>S</a:t>
            </a:r>
            <a:r>
              <a:rPr sz="2400" spc="10" dirty="0" smtClean="0">
                <a:solidFill>
                  <a:srgbClr val="39362F"/>
                </a:solidFill>
                <a:latin typeface="Times New Roman" panose="02020603050405020304" pitchFamily="18" charset="0"/>
                <a:cs typeface="Times New Roman" panose="02020603050405020304" pitchFamily="18" charset="0"/>
              </a:rPr>
              <a:t>pecifies</a:t>
            </a:r>
            <a:r>
              <a:rPr sz="2400" spc="700" dirty="0" smtClean="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performance</a:t>
            </a:r>
            <a:r>
              <a:rPr sz="2400" spc="-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requirements</a:t>
            </a:r>
            <a:r>
              <a:rPr sz="2400" spc="-5" dirty="0">
                <a:solidFill>
                  <a:srgbClr val="39362F"/>
                </a:solidFill>
                <a:latin typeface="Times New Roman" panose="02020603050405020304" pitchFamily="18" charset="0"/>
                <a:cs typeface="Times New Roman" panose="02020603050405020304" pitchFamily="18" charset="0"/>
              </a:rPr>
              <a:t> </a:t>
            </a:r>
            <a:r>
              <a:rPr sz="2400" spc="-40" dirty="0">
                <a:solidFill>
                  <a:srgbClr val="39362F"/>
                </a:solidFill>
                <a:latin typeface="Times New Roman" panose="02020603050405020304" pitchFamily="18" charset="0"/>
                <a:cs typeface="Times New Roman" panose="02020603050405020304" pitchFamily="18" charset="0"/>
              </a:rPr>
              <a:t>for</a:t>
            </a:r>
            <a:r>
              <a:rPr sz="2400" spc="-35"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elastomeric </a:t>
            </a:r>
            <a:r>
              <a:rPr sz="2400" spc="20" dirty="0">
                <a:solidFill>
                  <a:srgbClr val="39362F"/>
                </a:solidFill>
                <a:latin typeface="Times New Roman" panose="02020603050405020304" pitchFamily="18" charset="0"/>
                <a:cs typeface="Times New Roman" panose="02020603050405020304" pitchFamily="18" charset="0"/>
              </a:rPr>
              <a:t> </a:t>
            </a:r>
            <a:r>
              <a:rPr sz="2400" spc="75" dirty="0">
                <a:solidFill>
                  <a:srgbClr val="39362F"/>
                </a:solidFill>
                <a:latin typeface="Times New Roman" panose="02020603050405020304" pitchFamily="18" charset="0"/>
                <a:cs typeface="Times New Roman" panose="02020603050405020304" pitchFamily="18" charset="0"/>
              </a:rPr>
              <a:t>seals</a:t>
            </a:r>
            <a:r>
              <a:rPr sz="2400" spc="80" dirty="0">
                <a:solidFill>
                  <a:srgbClr val="39362F"/>
                </a:solidFill>
                <a:latin typeface="Times New Roman" panose="02020603050405020304" pitchFamily="18" charset="0"/>
                <a:cs typeface="Times New Roman" panose="02020603050405020304" pitchFamily="18" charset="0"/>
              </a:rPr>
              <a:t> </a:t>
            </a:r>
            <a:r>
              <a:rPr sz="2400" spc="70" dirty="0">
                <a:solidFill>
                  <a:srgbClr val="39362F"/>
                </a:solidFill>
                <a:latin typeface="Times New Roman" panose="02020603050405020304" pitchFamily="18" charset="0"/>
                <a:cs typeface="Times New Roman" panose="02020603050405020304" pitchFamily="18" charset="0"/>
              </a:rPr>
              <a:t>used</a:t>
            </a:r>
            <a:r>
              <a:rPr sz="2400" spc="7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in</a:t>
            </a:r>
            <a:r>
              <a:rPr sz="2400" spc="-5"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disc</a:t>
            </a:r>
            <a:r>
              <a:rPr sz="2400" spc="3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brake</a:t>
            </a:r>
            <a:r>
              <a:rPr sz="2400" spc="15"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calipers,</a:t>
            </a:r>
            <a:r>
              <a:rPr sz="2400" spc="4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including</a:t>
            </a:r>
            <a:r>
              <a:rPr sz="2400" dirty="0">
                <a:solidFill>
                  <a:srgbClr val="39362F"/>
                </a:solidFill>
                <a:latin typeface="Times New Roman" panose="02020603050405020304" pitchFamily="18" charset="0"/>
                <a:cs typeface="Times New Roman" panose="02020603050405020304" pitchFamily="18" charset="0"/>
              </a:rPr>
              <a:t> </a:t>
            </a:r>
            <a:r>
              <a:rPr sz="2400" spc="20" dirty="0">
                <a:solidFill>
                  <a:srgbClr val="39362F"/>
                </a:solidFill>
                <a:latin typeface="Times New Roman" panose="02020603050405020304" pitchFamily="18" charset="0"/>
                <a:cs typeface="Times New Roman" panose="02020603050405020304" pitchFamily="18" charset="0"/>
              </a:rPr>
              <a:t>cycling </a:t>
            </a:r>
            <a:r>
              <a:rPr sz="2400" spc="25" dirty="0">
                <a:solidFill>
                  <a:srgbClr val="39362F"/>
                </a:solidFill>
                <a:latin typeface="Times New Roman" panose="02020603050405020304" pitchFamily="18" charset="0"/>
                <a:cs typeface="Times New Roman" panose="02020603050405020304" pitchFamily="18" charset="0"/>
              </a:rPr>
              <a:t> </a:t>
            </a:r>
            <a:r>
              <a:rPr sz="2400" spc="-45" dirty="0">
                <a:solidFill>
                  <a:srgbClr val="39362F"/>
                </a:solidFill>
                <a:latin typeface="Times New Roman" panose="02020603050405020304" pitchFamily="18" charset="0"/>
                <a:cs typeface="Times New Roman" panose="02020603050405020304" pitchFamily="18" charset="0"/>
              </a:rPr>
              <a:t>humidity,</a:t>
            </a:r>
            <a:r>
              <a:rPr sz="2400" spc="-50"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low</a:t>
            </a:r>
            <a:r>
              <a:rPr sz="2400" spc="15"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temperature,</a:t>
            </a:r>
            <a:r>
              <a:rPr sz="2400" spc="-50"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and</a:t>
            </a:r>
            <a:r>
              <a:rPr sz="2400" spc="-9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stroking</a:t>
            </a:r>
            <a:r>
              <a:rPr sz="2400" spc="-20" dirty="0">
                <a:solidFill>
                  <a:srgbClr val="39362F"/>
                </a:solidFill>
                <a:latin typeface="Times New Roman" panose="02020603050405020304" pitchFamily="18" charset="0"/>
                <a:cs typeface="Times New Roman" panose="02020603050405020304" pitchFamily="18" charset="0"/>
              </a:rPr>
              <a:t> </a:t>
            </a:r>
            <a:r>
              <a:rPr sz="2400" spc="50" dirty="0">
                <a:solidFill>
                  <a:srgbClr val="39362F"/>
                </a:solidFill>
                <a:latin typeface="Times New Roman" panose="02020603050405020304" pitchFamily="18" charset="0"/>
                <a:cs typeface="Times New Roman" panose="02020603050405020304" pitchFamily="18" charset="0"/>
              </a:rPr>
              <a:t>tests.</a:t>
            </a:r>
            <a:endParaRPr sz="2400" dirty="0">
              <a:latin typeface="Times New Roman" panose="02020603050405020304" pitchFamily="18" charset="0"/>
              <a:cs typeface="Times New Roman" panose="02020603050405020304" pitchFamily="18" charset="0"/>
            </a:endParaRPr>
          </a:p>
        </p:txBody>
      </p:sp>
      <p:grpSp>
        <p:nvGrpSpPr>
          <p:cNvPr id="10" name="object 10"/>
          <p:cNvGrpSpPr/>
          <p:nvPr/>
        </p:nvGrpSpPr>
        <p:grpSpPr>
          <a:xfrm>
            <a:off x="4575047" y="3983735"/>
            <a:ext cx="1277620" cy="500380"/>
            <a:chOff x="4575047" y="3983735"/>
            <a:chExt cx="1277620" cy="500380"/>
          </a:xfrm>
        </p:grpSpPr>
        <p:sp>
          <p:nvSpPr>
            <p:cNvPr id="11" name="object 11"/>
            <p:cNvSpPr/>
            <p:nvPr/>
          </p:nvSpPr>
          <p:spPr>
            <a:xfrm>
              <a:off x="5074919" y="4221479"/>
              <a:ext cx="777240" cy="27940"/>
            </a:xfrm>
            <a:custGeom>
              <a:avLst/>
              <a:gdLst/>
              <a:ahLst/>
              <a:cxnLst/>
              <a:rect l="l" t="t" r="r" b="b"/>
              <a:pathLst>
                <a:path w="777239" h="27939">
                  <a:moveTo>
                    <a:pt x="777239" y="0"/>
                  </a:moveTo>
                  <a:lnTo>
                    <a:pt x="0" y="0"/>
                  </a:lnTo>
                  <a:lnTo>
                    <a:pt x="0" y="27432"/>
                  </a:lnTo>
                  <a:lnTo>
                    <a:pt x="777239" y="27432"/>
                  </a:lnTo>
                  <a:lnTo>
                    <a:pt x="777239" y="0"/>
                  </a:lnTo>
                  <a:close/>
                </a:path>
              </a:pathLst>
            </a:custGeom>
            <a:solidFill>
              <a:srgbClr val="38512E"/>
            </a:solidFill>
          </p:spPr>
          <p:txBody>
            <a:bodyPr wrap="square" lIns="0" tIns="0" rIns="0" bIns="0" rtlCol="0"/>
            <a:lstStyle/>
            <a:p>
              <a:endParaRPr/>
            </a:p>
          </p:txBody>
        </p:sp>
        <p:sp>
          <p:nvSpPr>
            <p:cNvPr id="12" name="object 12"/>
            <p:cNvSpPr/>
            <p:nvPr/>
          </p:nvSpPr>
          <p:spPr>
            <a:xfrm>
              <a:off x="4575047" y="3983735"/>
              <a:ext cx="500380" cy="500380"/>
            </a:xfrm>
            <a:custGeom>
              <a:avLst/>
              <a:gdLst/>
              <a:ahLst/>
              <a:cxnLst/>
              <a:rect l="l" t="t" r="r" b="b"/>
              <a:pathLst>
                <a:path w="500379" h="500379">
                  <a:moveTo>
                    <a:pt x="433197"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7" y="499872"/>
                  </a:lnTo>
                  <a:lnTo>
                    <a:pt x="459152" y="494633"/>
                  </a:lnTo>
                  <a:lnTo>
                    <a:pt x="480345" y="480345"/>
                  </a:lnTo>
                  <a:lnTo>
                    <a:pt x="494633" y="459152"/>
                  </a:lnTo>
                  <a:lnTo>
                    <a:pt x="499872" y="433197"/>
                  </a:lnTo>
                  <a:lnTo>
                    <a:pt x="499872" y="66675"/>
                  </a:lnTo>
                  <a:lnTo>
                    <a:pt x="494633" y="40719"/>
                  </a:lnTo>
                  <a:lnTo>
                    <a:pt x="480345" y="19526"/>
                  </a:lnTo>
                  <a:lnTo>
                    <a:pt x="459152" y="5238"/>
                  </a:lnTo>
                  <a:lnTo>
                    <a:pt x="433197" y="0"/>
                  </a:lnTo>
                  <a:close/>
                </a:path>
              </a:pathLst>
            </a:custGeom>
            <a:solidFill>
              <a:srgbClr val="F6E9D4"/>
            </a:solidFill>
          </p:spPr>
          <p:txBody>
            <a:bodyPr wrap="square" lIns="0" tIns="0" rIns="0" bIns="0" rtlCol="0"/>
            <a:lstStyle/>
            <a:p>
              <a:endParaRPr/>
            </a:p>
          </p:txBody>
        </p:sp>
      </p:grpSp>
      <p:sp>
        <p:nvSpPr>
          <p:cNvPr id="13" name="object 13"/>
          <p:cNvSpPr txBox="1"/>
          <p:nvPr/>
        </p:nvSpPr>
        <p:spPr>
          <a:xfrm>
            <a:off x="4720844" y="4042105"/>
            <a:ext cx="210820" cy="424815"/>
          </a:xfrm>
          <a:prstGeom prst="rect">
            <a:avLst/>
          </a:prstGeom>
        </p:spPr>
        <p:txBody>
          <a:bodyPr vert="horz" wrap="square" lIns="0" tIns="14604" rIns="0" bIns="0" rtlCol="0">
            <a:spAutoFit/>
          </a:bodyPr>
          <a:lstStyle/>
          <a:p>
            <a:pPr marL="12700">
              <a:lnSpc>
                <a:spcPct val="100000"/>
              </a:lnSpc>
              <a:spcBef>
                <a:spcPts val="114"/>
              </a:spcBef>
            </a:pPr>
            <a:r>
              <a:rPr sz="2600" spc="5" dirty="0">
                <a:solidFill>
                  <a:srgbClr val="38512E"/>
                </a:solidFill>
                <a:latin typeface="Arial MT"/>
                <a:cs typeface="Arial MT"/>
              </a:rPr>
              <a:t>2</a:t>
            </a:r>
            <a:endParaRPr sz="2600">
              <a:latin typeface="Arial MT"/>
              <a:cs typeface="Arial MT"/>
            </a:endParaRPr>
          </a:p>
        </p:txBody>
      </p:sp>
      <p:grpSp>
        <p:nvGrpSpPr>
          <p:cNvPr id="14" name="object 14"/>
          <p:cNvGrpSpPr/>
          <p:nvPr/>
        </p:nvGrpSpPr>
        <p:grpSpPr>
          <a:xfrm>
            <a:off x="4575047" y="5843015"/>
            <a:ext cx="1277620" cy="500380"/>
            <a:chOff x="4575047" y="5843015"/>
            <a:chExt cx="1277620" cy="500380"/>
          </a:xfrm>
        </p:grpSpPr>
        <p:sp>
          <p:nvSpPr>
            <p:cNvPr id="15" name="object 15"/>
            <p:cNvSpPr/>
            <p:nvPr/>
          </p:nvSpPr>
          <p:spPr>
            <a:xfrm>
              <a:off x="5074919" y="6077711"/>
              <a:ext cx="777240" cy="27940"/>
            </a:xfrm>
            <a:custGeom>
              <a:avLst/>
              <a:gdLst/>
              <a:ahLst/>
              <a:cxnLst/>
              <a:rect l="l" t="t" r="r" b="b"/>
              <a:pathLst>
                <a:path w="777239" h="27939">
                  <a:moveTo>
                    <a:pt x="777239" y="0"/>
                  </a:moveTo>
                  <a:lnTo>
                    <a:pt x="0" y="0"/>
                  </a:lnTo>
                  <a:lnTo>
                    <a:pt x="0" y="27431"/>
                  </a:lnTo>
                  <a:lnTo>
                    <a:pt x="777239" y="27431"/>
                  </a:lnTo>
                  <a:lnTo>
                    <a:pt x="777239" y="0"/>
                  </a:lnTo>
                  <a:close/>
                </a:path>
              </a:pathLst>
            </a:custGeom>
            <a:solidFill>
              <a:srgbClr val="38512E"/>
            </a:solidFill>
          </p:spPr>
          <p:txBody>
            <a:bodyPr wrap="square" lIns="0" tIns="0" rIns="0" bIns="0" rtlCol="0"/>
            <a:lstStyle/>
            <a:p>
              <a:endParaRPr/>
            </a:p>
          </p:txBody>
        </p:sp>
        <p:sp>
          <p:nvSpPr>
            <p:cNvPr id="16" name="object 16"/>
            <p:cNvSpPr/>
            <p:nvPr/>
          </p:nvSpPr>
          <p:spPr>
            <a:xfrm>
              <a:off x="4575047" y="5843015"/>
              <a:ext cx="500380" cy="500380"/>
            </a:xfrm>
            <a:custGeom>
              <a:avLst/>
              <a:gdLst/>
              <a:ahLst/>
              <a:cxnLst/>
              <a:rect l="l" t="t" r="r" b="b"/>
              <a:pathLst>
                <a:path w="500379" h="500379">
                  <a:moveTo>
                    <a:pt x="433197" y="0"/>
                  </a:moveTo>
                  <a:lnTo>
                    <a:pt x="66675" y="0"/>
                  </a:lnTo>
                  <a:lnTo>
                    <a:pt x="40719" y="5238"/>
                  </a:lnTo>
                  <a:lnTo>
                    <a:pt x="19526" y="19526"/>
                  </a:lnTo>
                  <a:lnTo>
                    <a:pt x="5238" y="40719"/>
                  </a:lnTo>
                  <a:lnTo>
                    <a:pt x="0" y="66674"/>
                  </a:lnTo>
                  <a:lnTo>
                    <a:pt x="0" y="433196"/>
                  </a:lnTo>
                  <a:lnTo>
                    <a:pt x="5238" y="459152"/>
                  </a:lnTo>
                  <a:lnTo>
                    <a:pt x="19526" y="480345"/>
                  </a:lnTo>
                  <a:lnTo>
                    <a:pt x="40719" y="494633"/>
                  </a:lnTo>
                  <a:lnTo>
                    <a:pt x="66675" y="499871"/>
                  </a:lnTo>
                  <a:lnTo>
                    <a:pt x="433197" y="499871"/>
                  </a:lnTo>
                  <a:lnTo>
                    <a:pt x="459152" y="494633"/>
                  </a:lnTo>
                  <a:lnTo>
                    <a:pt x="480345" y="480345"/>
                  </a:lnTo>
                  <a:lnTo>
                    <a:pt x="494633" y="459152"/>
                  </a:lnTo>
                  <a:lnTo>
                    <a:pt x="499872" y="433196"/>
                  </a:lnTo>
                  <a:lnTo>
                    <a:pt x="499872" y="66674"/>
                  </a:lnTo>
                  <a:lnTo>
                    <a:pt x="494633" y="40719"/>
                  </a:lnTo>
                  <a:lnTo>
                    <a:pt x="480345" y="19526"/>
                  </a:lnTo>
                  <a:lnTo>
                    <a:pt x="459152" y="5238"/>
                  </a:lnTo>
                  <a:lnTo>
                    <a:pt x="433197" y="0"/>
                  </a:lnTo>
                  <a:close/>
                </a:path>
              </a:pathLst>
            </a:custGeom>
            <a:solidFill>
              <a:srgbClr val="F6E9D4"/>
            </a:solidFill>
          </p:spPr>
          <p:txBody>
            <a:bodyPr wrap="square" lIns="0" tIns="0" rIns="0" bIns="0" rtlCol="0"/>
            <a:lstStyle/>
            <a:p>
              <a:endParaRPr/>
            </a:p>
          </p:txBody>
        </p:sp>
      </p:grpSp>
      <p:sp>
        <p:nvSpPr>
          <p:cNvPr id="17" name="object 17"/>
          <p:cNvSpPr txBox="1"/>
          <p:nvPr/>
        </p:nvSpPr>
        <p:spPr>
          <a:xfrm>
            <a:off x="4723257" y="5900369"/>
            <a:ext cx="210820" cy="424815"/>
          </a:xfrm>
          <a:prstGeom prst="rect">
            <a:avLst/>
          </a:prstGeom>
        </p:spPr>
        <p:txBody>
          <a:bodyPr vert="horz" wrap="square" lIns="0" tIns="14604" rIns="0" bIns="0" rtlCol="0">
            <a:spAutoFit/>
          </a:bodyPr>
          <a:lstStyle/>
          <a:p>
            <a:pPr marL="12700">
              <a:lnSpc>
                <a:spcPct val="100000"/>
              </a:lnSpc>
              <a:spcBef>
                <a:spcPts val="114"/>
              </a:spcBef>
            </a:pPr>
            <a:r>
              <a:rPr sz="2600" spc="5" dirty="0">
                <a:solidFill>
                  <a:srgbClr val="38512E"/>
                </a:solidFill>
                <a:latin typeface="Arial MT"/>
                <a:cs typeface="Arial MT"/>
              </a:rPr>
              <a:t>3</a:t>
            </a:r>
            <a:endParaRPr sz="2600">
              <a:latin typeface="Arial MT"/>
              <a:cs typeface="Arial MT"/>
            </a:endParaRPr>
          </a:p>
        </p:txBody>
      </p:sp>
      <p:sp>
        <p:nvSpPr>
          <p:cNvPr id="18" name="object 18"/>
          <p:cNvSpPr txBox="1"/>
          <p:nvPr/>
        </p:nvSpPr>
        <p:spPr>
          <a:xfrm>
            <a:off x="6126226" y="3826509"/>
            <a:ext cx="7886700" cy="4047775"/>
          </a:xfrm>
          <a:prstGeom prst="rect">
            <a:avLst/>
          </a:prstGeom>
        </p:spPr>
        <p:txBody>
          <a:bodyPr vert="horz" wrap="square" lIns="0" tIns="11430" rIns="0" bIns="0" rtlCol="0">
            <a:spAutoFit/>
          </a:bodyPr>
          <a:lstStyle/>
          <a:p>
            <a:pPr marL="12700" algn="just">
              <a:lnSpc>
                <a:spcPts val="3800"/>
              </a:lnSpc>
              <a:spcBef>
                <a:spcPts val="90"/>
              </a:spcBef>
            </a:pPr>
            <a:r>
              <a:rPr sz="3200" spc="-105" dirty="0">
                <a:solidFill>
                  <a:srgbClr val="38512E"/>
                </a:solidFill>
                <a:latin typeface="Arial MT"/>
                <a:cs typeface="Arial MT"/>
              </a:rPr>
              <a:t>I</a:t>
            </a:r>
            <a:r>
              <a:rPr sz="3200" spc="-10" dirty="0">
                <a:solidFill>
                  <a:srgbClr val="38512E"/>
                </a:solidFill>
                <a:latin typeface="Arial MT"/>
                <a:cs typeface="Arial MT"/>
              </a:rPr>
              <a:t>S</a:t>
            </a:r>
            <a:r>
              <a:rPr sz="3200" spc="-455" dirty="0">
                <a:solidFill>
                  <a:srgbClr val="38512E"/>
                </a:solidFill>
                <a:latin typeface="Arial MT"/>
                <a:cs typeface="Arial MT"/>
              </a:rPr>
              <a:t> </a:t>
            </a:r>
            <a:r>
              <a:rPr sz="3200" spc="-5" dirty="0">
                <a:solidFill>
                  <a:srgbClr val="38512E"/>
                </a:solidFill>
                <a:latin typeface="Arial MT"/>
                <a:cs typeface="Arial MT"/>
              </a:rPr>
              <a:t>2742 (Part</a:t>
            </a:r>
            <a:r>
              <a:rPr sz="3200" spc="20" dirty="0">
                <a:solidFill>
                  <a:srgbClr val="38512E"/>
                </a:solidFill>
                <a:latin typeface="Arial MT"/>
                <a:cs typeface="Arial MT"/>
              </a:rPr>
              <a:t> </a:t>
            </a:r>
            <a:r>
              <a:rPr sz="3200" spc="5" dirty="0">
                <a:solidFill>
                  <a:srgbClr val="38512E"/>
                </a:solidFill>
                <a:latin typeface="Arial MT"/>
                <a:cs typeface="Arial MT"/>
              </a:rPr>
              <a:t>7</a:t>
            </a:r>
            <a:r>
              <a:rPr sz="3200" spc="-5" dirty="0">
                <a:solidFill>
                  <a:srgbClr val="38512E"/>
                </a:solidFill>
                <a:latin typeface="Arial MT"/>
                <a:cs typeface="Arial MT"/>
              </a:rPr>
              <a:t>)</a:t>
            </a:r>
            <a:r>
              <a:rPr sz="3200" spc="-85" dirty="0">
                <a:solidFill>
                  <a:srgbClr val="38512E"/>
                </a:solidFill>
                <a:latin typeface="Arial MT"/>
                <a:cs typeface="Arial MT"/>
              </a:rPr>
              <a:t> </a:t>
            </a:r>
            <a:r>
              <a:rPr sz="3200" spc="-5" dirty="0">
                <a:solidFill>
                  <a:srgbClr val="38512E"/>
                </a:solidFill>
                <a:latin typeface="Arial MT"/>
                <a:cs typeface="Arial MT"/>
              </a:rPr>
              <a:t>: 2018</a:t>
            </a:r>
            <a:endParaRPr sz="3200" dirty="0">
              <a:latin typeface="Arial MT"/>
              <a:cs typeface="Arial MT"/>
            </a:endParaRPr>
          </a:p>
          <a:p>
            <a:pPr marL="12700" marR="5080" algn="just">
              <a:lnSpc>
                <a:spcPct val="96400"/>
              </a:lnSpc>
              <a:spcBef>
                <a:spcPts val="65"/>
              </a:spcBef>
            </a:pPr>
            <a:r>
              <a:rPr sz="2400" spc="20" dirty="0">
                <a:solidFill>
                  <a:srgbClr val="39362F"/>
                </a:solidFill>
                <a:latin typeface="Times New Roman" panose="02020603050405020304" pitchFamily="18" charset="0"/>
                <a:cs typeface="Times New Roman" panose="02020603050405020304" pitchFamily="18" charset="0"/>
              </a:rPr>
              <a:t>Defines </a:t>
            </a:r>
            <a:r>
              <a:rPr sz="2400" dirty="0">
                <a:solidFill>
                  <a:srgbClr val="39362F"/>
                </a:solidFill>
                <a:latin typeface="Times New Roman" panose="02020603050405020304" pitchFamily="18" charset="0"/>
                <a:cs typeface="Times New Roman" panose="02020603050405020304" pitchFamily="18" charset="0"/>
              </a:rPr>
              <a:t>a </a:t>
            </a:r>
            <a:r>
              <a:rPr sz="2400" spc="-30" dirty="0">
                <a:solidFill>
                  <a:srgbClr val="39362F"/>
                </a:solidFill>
                <a:latin typeface="Times New Roman" panose="02020603050405020304" pitchFamily="18" charset="0"/>
                <a:cs typeface="Times New Roman" panose="02020603050405020304" pitchFamily="18" charset="0"/>
              </a:rPr>
              <a:t>method </a:t>
            </a:r>
            <a:r>
              <a:rPr sz="2400" spc="-35" dirty="0">
                <a:solidFill>
                  <a:srgbClr val="39362F"/>
                </a:solidFill>
                <a:latin typeface="Times New Roman" panose="02020603050405020304" pitchFamily="18" charset="0"/>
                <a:cs typeface="Times New Roman" panose="02020603050405020304" pitchFamily="18" charset="0"/>
              </a:rPr>
              <a:t>for </a:t>
            </a:r>
            <a:r>
              <a:rPr sz="2400" spc="25" dirty="0">
                <a:solidFill>
                  <a:srgbClr val="39362F"/>
                </a:solidFill>
                <a:latin typeface="Times New Roman" panose="02020603050405020304" pitchFamily="18" charset="0"/>
                <a:cs typeface="Times New Roman" panose="02020603050405020304" pitchFamily="18" charset="0"/>
              </a:rPr>
              <a:t>measuring </a:t>
            </a:r>
            <a:r>
              <a:rPr sz="2400" spc="-35" dirty="0">
                <a:solidFill>
                  <a:srgbClr val="39362F"/>
                </a:solidFill>
                <a:latin typeface="Times New Roman" panose="02020603050405020304" pitchFamily="18" charset="0"/>
                <a:cs typeface="Times New Roman" panose="02020603050405020304" pitchFamily="18" charset="0"/>
              </a:rPr>
              <a:t>the </a:t>
            </a:r>
            <a:r>
              <a:rPr sz="2400" spc="70" dirty="0">
                <a:solidFill>
                  <a:srgbClr val="39362F"/>
                </a:solidFill>
                <a:latin typeface="Times New Roman" panose="02020603050405020304" pitchFamily="18" charset="0"/>
                <a:cs typeface="Times New Roman" panose="02020603050405020304" pitchFamily="18" charset="0"/>
              </a:rPr>
              <a:t>shear </a:t>
            </a:r>
            <a:r>
              <a:rPr sz="2400" dirty="0">
                <a:solidFill>
                  <a:srgbClr val="39362F"/>
                </a:solidFill>
                <a:latin typeface="Times New Roman" panose="02020603050405020304" pitchFamily="18" charset="0"/>
                <a:cs typeface="Times New Roman" panose="02020603050405020304" pitchFamily="18" charset="0"/>
              </a:rPr>
              <a:t>strength </a:t>
            </a:r>
            <a:r>
              <a:rPr sz="2400" spc="-45" dirty="0">
                <a:solidFill>
                  <a:srgbClr val="39362F"/>
                </a:solidFill>
                <a:latin typeface="Times New Roman" panose="02020603050405020304" pitchFamily="18" charset="0"/>
                <a:cs typeface="Times New Roman" panose="02020603050405020304" pitchFamily="18" charset="0"/>
              </a:rPr>
              <a:t>of </a:t>
            </a:r>
            <a:r>
              <a:rPr sz="2400" spc="-35" dirty="0">
                <a:solidFill>
                  <a:srgbClr val="39362F"/>
                </a:solidFill>
                <a:latin typeface="Times New Roman" panose="02020603050405020304" pitchFamily="18" charset="0"/>
                <a:cs typeface="Times New Roman" panose="02020603050405020304" pitchFamily="18" charset="0"/>
              </a:rPr>
              <a:t>the </a:t>
            </a:r>
            <a:r>
              <a:rPr sz="2400" spc="-30" dirty="0">
                <a:solidFill>
                  <a:srgbClr val="39362F"/>
                </a:solidFill>
                <a:latin typeface="Times New Roman" panose="02020603050405020304" pitchFamily="18" charset="0"/>
                <a:cs typeface="Times New Roman" panose="02020603050405020304" pitchFamily="18" charset="0"/>
              </a:rPr>
              <a:t> </a:t>
            </a:r>
            <a:r>
              <a:rPr sz="2400" spc="-20" dirty="0">
                <a:solidFill>
                  <a:srgbClr val="39362F"/>
                </a:solidFill>
                <a:latin typeface="Times New Roman" panose="02020603050405020304" pitchFamily="18" charset="0"/>
                <a:cs typeface="Times New Roman" panose="02020603050405020304" pitchFamily="18" charset="0"/>
              </a:rPr>
              <a:t>bond </a:t>
            </a:r>
            <a:r>
              <a:rPr sz="2400" spc="10" dirty="0">
                <a:solidFill>
                  <a:srgbClr val="39362F"/>
                </a:solidFill>
                <a:latin typeface="Times New Roman" panose="02020603050405020304" pitchFamily="18" charset="0"/>
                <a:cs typeface="Times New Roman" panose="02020603050405020304" pitchFamily="18" charset="0"/>
              </a:rPr>
              <a:t>between </a:t>
            </a:r>
            <a:r>
              <a:rPr sz="2400" spc="-35" dirty="0">
                <a:solidFill>
                  <a:srgbClr val="39362F"/>
                </a:solidFill>
                <a:latin typeface="Times New Roman" panose="02020603050405020304" pitchFamily="18" charset="0"/>
                <a:cs typeface="Times New Roman" panose="02020603050405020304" pitchFamily="18" charset="0"/>
              </a:rPr>
              <a:t>the </a:t>
            </a:r>
            <a:r>
              <a:rPr sz="2400" spc="-10" dirty="0">
                <a:solidFill>
                  <a:srgbClr val="39362F"/>
                </a:solidFill>
                <a:latin typeface="Times New Roman" panose="02020603050405020304" pitchFamily="18" charset="0"/>
                <a:cs typeface="Times New Roman" panose="02020603050405020304" pitchFamily="18" charset="0"/>
              </a:rPr>
              <a:t>lining </a:t>
            </a:r>
            <a:r>
              <a:rPr sz="2400" spc="5" dirty="0">
                <a:solidFill>
                  <a:srgbClr val="39362F"/>
                </a:solidFill>
                <a:latin typeface="Times New Roman" panose="02020603050405020304" pitchFamily="18" charset="0"/>
                <a:cs typeface="Times New Roman" panose="02020603050405020304" pitchFamily="18" charset="0"/>
              </a:rPr>
              <a:t>material </a:t>
            </a:r>
            <a:r>
              <a:rPr sz="2400" spc="35" dirty="0">
                <a:solidFill>
                  <a:srgbClr val="39362F"/>
                </a:solidFill>
                <a:latin typeface="Times New Roman" panose="02020603050405020304" pitchFamily="18" charset="0"/>
                <a:cs typeface="Times New Roman" panose="02020603050405020304" pitchFamily="18" charset="0"/>
              </a:rPr>
              <a:t>and </a:t>
            </a:r>
            <a:r>
              <a:rPr sz="2400" spc="20" dirty="0">
                <a:solidFill>
                  <a:srgbClr val="39362F"/>
                </a:solidFill>
                <a:latin typeface="Times New Roman" panose="02020603050405020304" pitchFamily="18" charset="0"/>
                <a:cs typeface="Times New Roman" panose="02020603050405020304" pitchFamily="18" charset="0"/>
              </a:rPr>
              <a:t>carrier </a:t>
            </a:r>
            <a:r>
              <a:rPr sz="2400" spc="5" dirty="0">
                <a:solidFill>
                  <a:srgbClr val="39362F"/>
                </a:solidFill>
                <a:latin typeface="Times New Roman" panose="02020603050405020304" pitchFamily="18" charset="0"/>
                <a:cs typeface="Times New Roman" panose="02020603050405020304" pitchFamily="18" charset="0"/>
              </a:rPr>
              <a:t>in </a:t>
            </a:r>
            <a:r>
              <a:rPr sz="2400" spc="30" dirty="0">
                <a:solidFill>
                  <a:srgbClr val="39362F"/>
                </a:solidFill>
                <a:latin typeface="Times New Roman" panose="02020603050405020304" pitchFamily="18" charset="0"/>
                <a:cs typeface="Times New Roman" panose="02020603050405020304" pitchFamily="18" charset="0"/>
              </a:rPr>
              <a:t>disc </a:t>
            </a:r>
            <a:r>
              <a:rPr sz="2400" spc="5" dirty="0">
                <a:solidFill>
                  <a:srgbClr val="39362F"/>
                </a:solidFill>
                <a:latin typeface="Times New Roman" panose="02020603050405020304" pitchFamily="18" charset="0"/>
                <a:cs typeface="Times New Roman" panose="02020603050405020304" pitchFamily="18" charset="0"/>
              </a:rPr>
              <a:t>brake </a:t>
            </a:r>
            <a:r>
              <a:rPr sz="2400" spc="1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pads </a:t>
            </a:r>
            <a:r>
              <a:rPr sz="2400" spc="35" dirty="0">
                <a:solidFill>
                  <a:srgbClr val="39362F"/>
                </a:solidFill>
                <a:latin typeface="Times New Roman" panose="02020603050405020304" pitchFamily="18" charset="0"/>
                <a:cs typeface="Times New Roman" panose="02020603050405020304" pitchFamily="18" charset="0"/>
              </a:rPr>
              <a:t>and </a:t>
            </a:r>
            <a:r>
              <a:rPr sz="2400" spc="-30" dirty="0">
                <a:solidFill>
                  <a:srgbClr val="39362F"/>
                </a:solidFill>
                <a:latin typeface="Times New Roman" panose="02020603050405020304" pitchFamily="18" charset="0"/>
                <a:cs typeface="Times New Roman" panose="02020603050405020304" pitchFamily="18" charset="0"/>
              </a:rPr>
              <a:t>drum </a:t>
            </a:r>
            <a:r>
              <a:rPr sz="2400" spc="10" dirty="0">
                <a:solidFill>
                  <a:srgbClr val="39362F"/>
                </a:solidFill>
                <a:latin typeface="Times New Roman" panose="02020603050405020304" pitchFamily="18" charset="0"/>
                <a:cs typeface="Times New Roman" panose="02020603050405020304" pitchFamily="18" charset="0"/>
              </a:rPr>
              <a:t>brake </a:t>
            </a:r>
            <a:r>
              <a:rPr sz="2400" spc="70" dirty="0">
                <a:solidFill>
                  <a:srgbClr val="39362F"/>
                </a:solidFill>
                <a:latin typeface="Times New Roman" panose="02020603050405020304" pitchFamily="18" charset="0"/>
                <a:cs typeface="Times New Roman" panose="02020603050405020304" pitchFamily="18" charset="0"/>
              </a:rPr>
              <a:t>shoes. </a:t>
            </a:r>
            <a:r>
              <a:rPr sz="2400" spc="-10" dirty="0">
                <a:solidFill>
                  <a:srgbClr val="39362F"/>
                </a:solidFill>
                <a:latin typeface="Times New Roman" panose="02020603050405020304" pitchFamily="18" charset="0"/>
                <a:cs typeface="Times New Roman" panose="02020603050405020304" pitchFamily="18" charset="0"/>
              </a:rPr>
              <a:t>This</a:t>
            </a:r>
            <a:r>
              <a:rPr sz="2400" spc="-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S </a:t>
            </a:r>
            <a:r>
              <a:rPr sz="2400" spc="-5" dirty="0">
                <a:solidFill>
                  <a:srgbClr val="39362F"/>
                </a:solidFill>
                <a:latin typeface="Times New Roman" panose="02020603050405020304" pitchFamily="18" charset="0"/>
                <a:cs typeface="Times New Roman" panose="02020603050405020304" pitchFamily="18" charset="0"/>
              </a:rPr>
              <a:t>tandard </a:t>
            </a:r>
            <a:r>
              <a:rPr sz="2400" spc="-10" dirty="0">
                <a:solidFill>
                  <a:srgbClr val="39362F"/>
                </a:solidFill>
                <a:latin typeface="Times New Roman" panose="02020603050405020304" pitchFamily="18" charset="0"/>
                <a:cs typeface="Times New Roman" panose="02020603050405020304" pitchFamily="18" charset="0"/>
              </a:rPr>
              <a:t>is</a:t>
            </a:r>
            <a:r>
              <a:rPr sz="2400" spc="65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applicable </a:t>
            </a:r>
            <a:r>
              <a:rPr sz="2400" spc="15" dirty="0">
                <a:solidFill>
                  <a:srgbClr val="39362F"/>
                </a:solidFill>
                <a:latin typeface="Times New Roman" panose="02020603050405020304" pitchFamily="18" charset="0"/>
                <a:cs typeface="Times New Roman" panose="02020603050405020304" pitchFamily="18" charset="0"/>
              </a:rPr>
              <a:t> </a:t>
            </a:r>
            <a:r>
              <a:rPr sz="2400" spc="-50" dirty="0">
                <a:solidFill>
                  <a:srgbClr val="39362F"/>
                </a:solidFill>
                <a:latin typeface="Times New Roman" panose="02020603050405020304" pitchFamily="18" charset="0"/>
                <a:cs typeface="Times New Roman" panose="02020603050405020304" pitchFamily="18" charset="0"/>
              </a:rPr>
              <a:t>to</a:t>
            </a:r>
            <a:r>
              <a:rPr sz="2400" spc="-90" dirty="0">
                <a:solidFill>
                  <a:srgbClr val="39362F"/>
                </a:solidFill>
                <a:latin typeface="Times New Roman" panose="02020603050405020304" pitchFamily="18" charset="0"/>
                <a:cs typeface="Times New Roman" panose="02020603050405020304" pitchFamily="18" charset="0"/>
              </a:rPr>
              <a:t> </a:t>
            </a:r>
            <a:r>
              <a:rPr sz="2400" spc="55" dirty="0">
                <a:solidFill>
                  <a:srgbClr val="39362F"/>
                </a:solidFill>
                <a:latin typeface="Times New Roman" panose="02020603050405020304" pitchFamily="18" charset="0"/>
                <a:cs typeface="Times New Roman" panose="02020603050405020304" pitchFamily="18" charset="0"/>
              </a:rPr>
              <a:t>assemblies</a:t>
            </a:r>
            <a:r>
              <a:rPr sz="2400" spc="22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that</a:t>
            </a:r>
            <a:r>
              <a:rPr sz="2400" spc="-100" dirty="0">
                <a:solidFill>
                  <a:srgbClr val="39362F"/>
                </a:solidFill>
                <a:latin typeface="Times New Roman" panose="02020603050405020304" pitchFamily="18" charset="0"/>
                <a:cs typeface="Times New Roman" panose="02020603050405020304" pitchFamily="18" charset="0"/>
              </a:rPr>
              <a:t> </a:t>
            </a:r>
            <a:r>
              <a:rPr sz="2400" spc="20" dirty="0">
                <a:solidFill>
                  <a:srgbClr val="39362F"/>
                </a:solidFill>
                <a:latin typeface="Times New Roman" panose="02020603050405020304" pitchFamily="18" charset="0"/>
                <a:cs typeface="Times New Roman" panose="02020603050405020304" pitchFamily="18" charset="0"/>
              </a:rPr>
              <a:t>are</a:t>
            </a:r>
            <a:r>
              <a:rPr sz="2400" spc="5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integrally</a:t>
            </a:r>
            <a:r>
              <a:rPr sz="2400" spc="10" dirty="0">
                <a:solidFill>
                  <a:srgbClr val="39362F"/>
                </a:solidFill>
                <a:latin typeface="Times New Roman" panose="02020603050405020304" pitchFamily="18" charset="0"/>
                <a:cs typeface="Times New Roman" panose="02020603050405020304" pitchFamily="18" charset="0"/>
              </a:rPr>
              <a:t> </a:t>
            </a:r>
            <a:r>
              <a:rPr sz="2400" spc="-20" dirty="0">
                <a:solidFill>
                  <a:srgbClr val="39362F"/>
                </a:solidFill>
                <a:latin typeface="Times New Roman" panose="02020603050405020304" pitchFamily="18" charset="0"/>
                <a:cs typeface="Times New Roman" panose="02020603050405020304" pitchFamily="18" charset="0"/>
              </a:rPr>
              <a:t>moulded</a:t>
            </a:r>
            <a:r>
              <a:rPr sz="2400" spc="-80" dirty="0">
                <a:solidFill>
                  <a:srgbClr val="39362F"/>
                </a:solidFill>
                <a:latin typeface="Times New Roman" panose="02020603050405020304" pitchFamily="18" charset="0"/>
                <a:cs typeface="Times New Roman" panose="02020603050405020304" pitchFamily="18" charset="0"/>
              </a:rPr>
              <a:t> </a:t>
            </a:r>
            <a:r>
              <a:rPr sz="2400" spc="-50" dirty="0">
                <a:solidFill>
                  <a:srgbClr val="39362F"/>
                </a:solidFill>
                <a:latin typeface="Times New Roman" panose="02020603050405020304" pitchFamily="18" charset="0"/>
                <a:cs typeface="Times New Roman" panose="02020603050405020304" pitchFamily="18" charset="0"/>
              </a:rPr>
              <a:t>only.</a:t>
            </a:r>
            <a:endParaRPr sz="2400" dirty="0">
              <a:latin typeface="Times New Roman" panose="02020603050405020304" pitchFamily="18" charset="0"/>
              <a:cs typeface="Times New Roman" panose="02020603050405020304" pitchFamily="18" charset="0"/>
            </a:endParaRPr>
          </a:p>
          <a:p>
            <a:pPr marL="12700" algn="just">
              <a:lnSpc>
                <a:spcPct val="100000"/>
              </a:lnSpc>
              <a:spcBef>
                <a:spcPts val="380"/>
              </a:spcBef>
            </a:pPr>
            <a:r>
              <a:rPr sz="3200" spc="-105" dirty="0">
                <a:solidFill>
                  <a:srgbClr val="38512E"/>
                </a:solidFill>
                <a:latin typeface="Arial MT"/>
                <a:cs typeface="Arial MT"/>
              </a:rPr>
              <a:t>I</a:t>
            </a:r>
            <a:r>
              <a:rPr sz="3200" spc="-10" dirty="0">
                <a:solidFill>
                  <a:srgbClr val="38512E"/>
                </a:solidFill>
                <a:latin typeface="Arial MT"/>
                <a:cs typeface="Arial MT"/>
              </a:rPr>
              <a:t>S</a:t>
            </a:r>
            <a:r>
              <a:rPr sz="3200" spc="-450" dirty="0">
                <a:solidFill>
                  <a:srgbClr val="38512E"/>
                </a:solidFill>
                <a:latin typeface="Arial MT"/>
                <a:cs typeface="Arial MT"/>
              </a:rPr>
              <a:t> </a:t>
            </a:r>
            <a:r>
              <a:rPr sz="3200" spc="-5" dirty="0">
                <a:solidFill>
                  <a:srgbClr val="38512E"/>
                </a:solidFill>
                <a:latin typeface="Arial MT"/>
                <a:cs typeface="Arial MT"/>
              </a:rPr>
              <a:t>15708</a:t>
            </a:r>
            <a:r>
              <a:rPr sz="3200" spc="-45" dirty="0">
                <a:solidFill>
                  <a:srgbClr val="38512E"/>
                </a:solidFill>
                <a:latin typeface="Arial MT"/>
                <a:cs typeface="Arial MT"/>
              </a:rPr>
              <a:t> </a:t>
            </a:r>
            <a:r>
              <a:rPr sz="3200" spc="-5" dirty="0">
                <a:solidFill>
                  <a:srgbClr val="38512E"/>
                </a:solidFill>
                <a:latin typeface="Arial MT"/>
                <a:cs typeface="Arial MT"/>
              </a:rPr>
              <a:t>:</a:t>
            </a:r>
            <a:r>
              <a:rPr sz="3200" spc="20" dirty="0">
                <a:solidFill>
                  <a:srgbClr val="38512E"/>
                </a:solidFill>
                <a:latin typeface="Arial MT"/>
                <a:cs typeface="Arial MT"/>
              </a:rPr>
              <a:t> </a:t>
            </a:r>
            <a:r>
              <a:rPr sz="3200" spc="-5" dirty="0">
                <a:solidFill>
                  <a:srgbClr val="38512E"/>
                </a:solidFill>
                <a:latin typeface="Arial MT"/>
                <a:cs typeface="Arial MT"/>
              </a:rPr>
              <a:t>2006</a:t>
            </a:r>
            <a:endParaRPr sz="3200" dirty="0">
              <a:latin typeface="Arial MT"/>
              <a:cs typeface="Arial MT"/>
            </a:endParaRPr>
          </a:p>
          <a:p>
            <a:pPr marL="12700" marR="288290" algn="just">
              <a:lnSpc>
                <a:spcPct val="96700"/>
              </a:lnSpc>
              <a:spcBef>
                <a:spcPts val="1080"/>
              </a:spcBef>
            </a:pPr>
            <a:r>
              <a:rPr sz="2400" spc="55" dirty="0">
                <a:solidFill>
                  <a:srgbClr val="39362F"/>
                </a:solidFill>
                <a:latin typeface="Times New Roman" panose="02020603050405020304" pitchFamily="18" charset="0"/>
                <a:cs typeface="Times New Roman" panose="02020603050405020304" pitchFamily="18" charset="0"/>
              </a:rPr>
              <a:t>Also </a:t>
            </a:r>
            <a:r>
              <a:rPr sz="2400" spc="35" dirty="0">
                <a:solidFill>
                  <a:srgbClr val="39362F"/>
                </a:solidFill>
                <a:latin typeface="Times New Roman" panose="02020603050405020304" pitchFamily="18" charset="0"/>
                <a:cs typeface="Times New Roman" panose="02020603050405020304" pitchFamily="18" charset="0"/>
              </a:rPr>
              <a:t>specifies </a:t>
            </a:r>
            <a:r>
              <a:rPr sz="2400" dirty="0">
                <a:solidFill>
                  <a:srgbClr val="39362F"/>
                </a:solidFill>
                <a:latin typeface="Times New Roman" panose="02020603050405020304" pitchFamily="18" charset="0"/>
                <a:cs typeface="Times New Roman" panose="02020603050405020304" pitchFamily="18" charset="0"/>
              </a:rPr>
              <a:t>a </a:t>
            </a:r>
            <a:r>
              <a:rPr sz="2400" spc="75" dirty="0">
                <a:solidFill>
                  <a:srgbClr val="39362F"/>
                </a:solidFill>
                <a:latin typeface="Times New Roman" panose="02020603050405020304" pitchFamily="18" charset="0"/>
                <a:cs typeface="Times New Roman" panose="02020603050405020304" pitchFamily="18" charset="0"/>
              </a:rPr>
              <a:t>shear </a:t>
            </a:r>
            <a:r>
              <a:rPr sz="2400" spc="45" dirty="0">
                <a:solidFill>
                  <a:srgbClr val="39362F"/>
                </a:solidFill>
                <a:latin typeface="Times New Roman" panose="02020603050405020304" pitchFamily="18" charset="0"/>
                <a:cs typeface="Times New Roman" panose="02020603050405020304" pitchFamily="18" charset="0"/>
              </a:rPr>
              <a:t>test </a:t>
            </a:r>
            <a:r>
              <a:rPr sz="2400" spc="-15" dirty="0">
                <a:solidFill>
                  <a:srgbClr val="39362F"/>
                </a:solidFill>
                <a:latin typeface="Times New Roman" panose="02020603050405020304" pitchFamily="18" charset="0"/>
                <a:cs typeface="Times New Roman" panose="02020603050405020304" pitchFamily="18" charset="0"/>
              </a:rPr>
              <a:t>procedure </a:t>
            </a:r>
            <a:r>
              <a:rPr sz="2400" spc="-30" dirty="0">
                <a:solidFill>
                  <a:srgbClr val="39362F"/>
                </a:solidFill>
                <a:latin typeface="Times New Roman" panose="02020603050405020304" pitchFamily="18" charset="0"/>
                <a:cs typeface="Times New Roman" panose="02020603050405020304" pitchFamily="18" charset="0"/>
              </a:rPr>
              <a:t>for </a:t>
            </a:r>
            <a:r>
              <a:rPr sz="2400" spc="25" dirty="0">
                <a:solidFill>
                  <a:srgbClr val="39362F"/>
                </a:solidFill>
                <a:latin typeface="Times New Roman" panose="02020603050405020304" pitchFamily="18" charset="0"/>
                <a:cs typeface="Times New Roman" panose="02020603050405020304" pitchFamily="18" charset="0"/>
              </a:rPr>
              <a:t>measuring </a:t>
            </a:r>
            <a:r>
              <a:rPr sz="2400" spc="-35" dirty="0">
                <a:solidFill>
                  <a:srgbClr val="39362F"/>
                </a:solidFill>
                <a:latin typeface="Times New Roman" panose="02020603050405020304" pitchFamily="18" charset="0"/>
                <a:cs typeface="Times New Roman" panose="02020603050405020304" pitchFamily="18" charset="0"/>
              </a:rPr>
              <a:t>the </a:t>
            </a:r>
            <a:r>
              <a:rPr sz="2400" spc="-3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strength </a:t>
            </a:r>
            <a:r>
              <a:rPr sz="2400" spc="-45" dirty="0">
                <a:solidFill>
                  <a:srgbClr val="39362F"/>
                </a:solidFill>
                <a:latin typeface="Times New Roman" panose="02020603050405020304" pitchFamily="18" charset="0"/>
                <a:cs typeface="Times New Roman" panose="02020603050405020304" pitchFamily="18" charset="0"/>
              </a:rPr>
              <a:t>of </a:t>
            </a:r>
            <a:r>
              <a:rPr sz="2400" spc="-35" dirty="0">
                <a:solidFill>
                  <a:srgbClr val="39362F"/>
                </a:solidFill>
                <a:latin typeface="Times New Roman" panose="02020603050405020304" pitchFamily="18" charset="0"/>
                <a:cs typeface="Times New Roman" panose="02020603050405020304" pitchFamily="18" charset="0"/>
              </a:rPr>
              <a:t>the </a:t>
            </a:r>
            <a:r>
              <a:rPr sz="2400" spc="-20" dirty="0">
                <a:solidFill>
                  <a:srgbClr val="39362F"/>
                </a:solidFill>
                <a:latin typeface="Times New Roman" panose="02020603050405020304" pitchFamily="18" charset="0"/>
                <a:cs typeface="Times New Roman" panose="02020603050405020304" pitchFamily="18" charset="0"/>
              </a:rPr>
              <a:t>bond </a:t>
            </a:r>
            <a:r>
              <a:rPr sz="2400" spc="10" dirty="0">
                <a:solidFill>
                  <a:srgbClr val="39362F"/>
                </a:solidFill>
                <a:latin typeface="Times New Roman" panose="02020603050405020304" pitchFamily="18" charset="0"/>
                <a:cs typeface="Times New Roman" panose="02020603050405020304" pitchFamily="18" charset="0"/>
              </a:rPr>
              <a:t>between </a:t>
            </a:r>
            <a:r>
              <a:rPr sz="2400" spc="-10" dirty="0">
                <a:solidFill>
                  <a:srgbClr val="39362F"/>
                </a:solidFill>
                <a:latin typeface="Times New Roman" panose="02020603050405020304" pitchFamily="18" charset="0"/>
                <a:cs typeface="Times New Roman" panose="02020603050405020304" pitchFamily="18" charset="0"/>
              </a:rPr>
              <a:t>lining </a:t>
            </a:r>
            <a:r>
              <a:rPr sz="2400" spc="5" dirty="0">
                <a:solidFill>
                  <a:srgbClr val="39362F"/>
                </a:solidFill>
                <a:latin typeface="Times New Roman" panose="02020603050405020304" pitchFamily="18" charset="0"/>
                <a:cs typeface="Times New Roman" panose="02020603050405020304" pitchFamily="18" charset="0"/>
              </a:rPr>
              <a:t>material </a:t>
            </a:r>
            <a:r>
              <a:rPr sz="2400" spc="35" dirty="0">
                <a:solidFill>
                  <a:srgbClr val="39362F"/>
                </a:solidFill>
                <a:latin typeface="Times New Roman" panose="02020603050405020304" pitchFamily="18" charset="0"/>
                <a:cs typeface="Times New Roman" panose="02020603050405020304" pitchFamily="18" charset="0"/>
              </a:rPr>
              <a:t>and </a:t>
            </a:r>
            <a:r>
              <a:rPr sz="2400" spc="25" dirty="0">
                <a:solidFill>
                  <a:srgbClr val="39362F"/>
                </a:solidFill>
                <a:latin typeface="Times New Roman" panose="02020603050405020304" pitchFamily="18" charset="0"/>
                <a:cs typeface="Times New Roman" panose="02020603050405020304" pitchFamily="18" charset="0"/>
              </a:rPr>
              <a:t>carrier </a:t>
            </a:r>
            <a:r>
              <a:rPr sz="2400" spc="-660"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in</a:t>
            </a:r>
            <a:r>
              <a:rPr sz="2400" spc="1320"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disc   </a:t>
            </a:r>
            <a:r>
              <a:rPr sz="2400" spc="10" dirty="0">
                <a:solidFill>
                  <a:srgbClr val="39362F"/>
                </a:solidFill>
                <a:latin typeface="Times New Roman" panose="02020603050405020304" pitchFamily="18" charset="0"/>
                <a:cs typeface="Times New Roman" panose="02020603050405020304" pitchFamily="18" charset="0"/>
              </a:rPr>
              <a:t>brake   </a:t>
            </a:r>
            <a:r>
              <a:rPr sz="2400" spc="-5" dirty="0">
                <a:solidFill>
                  <a:srgbClr val="39362F"/>
                </a:solidFill>
                <a:latin typeface="Times New Roman" panose="02020603050405020304" pitchFamily="18" charset="0"/>
                <a:cs typeface="Times New Roman" panose="02020603050405020304" pitchFamily="18" charset="0"/>
              </a:rPr>
              <a:t>pads</a:t>
            </a:r>
            <a:r>
              <a:rPr sz="2400" spc="1335"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and  </a:t>
            </a:r>
            <a:r>
              <a:rPr sz="2400" spc="-30" dirty="0">
                <a:solidFill>
                  <a:srgbClr val="39362F"/>
                </a:solidFill>
                <a:latin typeface="Times New Roman" panose="02020603050405020304" pitchFamily="18" charset="0"/>
                <a:cs typeface="Times New Roman" panose="02020603050405020304" pitchFamily="18" charset="0"/>
              </a:rPr>
              <a:t>drum</a:t>
            </a:r>
            <a:r>
              <a:rPr sz="2400" spc="1260" dirty="0">
                <a:solidFill>
                  <a:srgbClr val="39362F"/>
                </a:solidFill>
                <a:latin typeface="Times New Roman" panose="02020603050405020304" pitchFamily="18" charset="0"/>
                <a:cs typeface="Times New Roman" panose="02020603050405020304" pitchFamily="18" charset="0"/>
              </a:rPr>
              <a:t> </a:t>
            </a:r>
            <a:r>
              <a:rPr sz="2400" spc="5" dirty="0">
                <a:solidFill>
                  <a:srgbClr val="39362F"/>
                </a:solidFill>
                <a:latin typeface="Times New Roman" panose="02020603050405020304" pitchFamily="18" charset="0"/>
                <a:cs typeface="Times New Roman" panose="02020603050405020304" pitchFamily="18" charset="0"/>
              </a:rPr>
              <a:t>brake   </a:t>
            </a:r>
            <a:r>
              <a:rPr sz="2400" spc="65" dirty="0">
                <a:solidFill>
                  <a:srgbClr val="39362F"/>
                </a:solidFill>
                <a:latin typeface="Times New Roman" panose="02020603050405020304" pitchFamily="18" charset="0"/>
                <a:cs typeface="Times New Roman" panose="02020603050405020304" pitchFamily="18" charset="0"/>
              </a:rPr>
              <a:t>shoes.  </a:t>
            </a:r>
            <a:r>
              <a:rPr sz="2400" spc="-10" dirty="0">
                <a:solidFill>
                  <a:srgbClr val="39362F"/>
                </a:solidFill>
                <a:latin typeface="Times New Roman" panose="02020603050405020304" pitchFamily="18" charset="0"/>
                <a:cs typeface="Times New Roman" panose="02020603050405020304" pitchFamily="18" charset="0"/>
              </a:rPr>
              <a:t>This </a:t>
            </a:r>
            <a:r>
              <a:rPr sz="2400" spc="-5" dirty="0">
                <a:solidFill>
                  <a:srgbClr val="39362F"/>
                </a:solidFill>
                <a:latin typeface="Times New Roman" panose="02020603050405020304" pitchFamily="18" charset="0"/>
                <a:cs typeface="Times New Roman" panose="02020603050405020304" pitchFamily="18" charset="0"/>
              </a:rPr>
              <a:t> </a:t>
            </a:r>
            <a:r>
              <a:rPr lang="en-IN" sz="2400" spc="-5" dirty="0" smtClean="0">
                <a:solidFill>
                  <a:srgbClr val="39362F"/>
                </a:solidFill>
                <a:latin typeface="Times New Roman" panose="02020603050405020304" pitchFamily="18" charset="0"/>
                <a:cs typeface="Times New Roman" panose="02020603050405020304" pitchFamily="18" charset="0"/>
              </a:rPr>
              <a:t>s</a:t>
            </a:r>
            <a:r>
              <a:rPr sz="2400" spc="-100" dirty="0" err="1" smtClean="0">
                <a:solidFill>
                  <a:srgbClr val="39362F"/>
                </a:solidFill>
                <a:latin typeface="Times New Roman" panose="02020603050405020304" pitchFamily="18" charset="0"/>
                <a:cs typeface="Times New Roman" panose="02020603050405020304" pitchFamily="18" charset="0"/>
              </a:rPr>
              <a:t>t</a:t>
            </a:r>
            <a:r>
              <a:rPr sz="2400" spc="110" dirty="0" err="1" smtClean="0">
                <a:solidFill>
                  <a:srgbClr val="39362F"/>
                </a:solidFill>
                <a:latin typeface="Times New Roman" panose="02020603050405020304" pitchFamily="18" charset="0"/>
                <a:cs typeface="Times New Roman" panose="02020603050405020304" pitchFamily="18" charset="0"/>
              </a:rPr>
              <a:t>a</a:t>
            </a:r>
            <a:r>
              <a:rPr sz="2400" spc="-30" dirty="0" err="1" smtClean="0">
                <a:solidFill>
                  <a:srgbClr val="39362F"/>
                </a:solidFill>
                <a:latin typeface="Times New Roman" panose="02020603050405020304" pitchFamily="18" charset="0"/>
                <a:cs typeface="Times New Roman" panose="02020603050405020304" pitchFamily="18" charset="0"/>
              </a:rPr>
              <a:t>n</a:t>
            </a:r>
            <a:r>
              <a:rPr sz="2400" spc="-65" dirty="0" err="1" smtClean="0">
                <a:solidFill>
                  <a:srgbClr val="39362F"/>
                </a:solidFill>
                <a:latin typeface="Times New Roman" panose="02020603050405020304" pitchFamily="18" charset="0"/>
                <a:cs typeface="Times New Roman" panose="02020603050405020304" pitchFamily="18" charset="0"/>
              </a:rPr>
              <a:t>d</a:t>
            </a:r>
            <a:r>
              <a:rPr sz="2400" spc="110" dirty="0" err="1" smtClean="0">
                <a:solidFill>
                  <a:srgbClr val="39362F"/>
                </a:solidFill>
                <a:latin typeface="Times New Roman" panose="02020603050405020304" pitchFamily="18" charset="0"/>
                <a:cs typeface="Times New Roman" panose="02020603050405020304" pitchFamily="18" charset="0"/>
              </a:rPr>
              <a:t>a</a:t>
            </a:r>
            <a:r>
              <a:rPr sz="2400" spc="-40" dirty="0" err="1" smtClean="0">
                <a:solidFill>
                  <a:srgbClr val="39362F"/>
                </a:solidFill>
                <a:latin typeface="Times New Roman" panose="02020603050405020304" pitchFamily="18" charset="0"/>
                <a:cs typeface="Times New Roman" panose="02020603050405020304" pitchFamily="18" charset="0"/>
              </a:rPr>
              <a:t>r</a:t>
            </a:r>
            <a:r>
              <a:rPr sz="2400" dirty="0" err="1" smtClean="0">
                <a:solidFill>
                  <a:srgbClr val="39362F"/>
                </a:solidFill>
                <a:latin typeface="Times New Roman" panose="02020603050405020304" pitchFamily="18" charset="0"/>
                <a:cs typeface="Times New Roman" panose="02020603050405020304" pitchFamily="18" charset="0"/>
              </a:rPr>
              <a:t>d</a:t>
            </a:r>
            <a:r>
              <a:rPr sz="2400" dirty="0" smtClean="0">
                <a:solidFill>
                  <a:srgbClr val="39362F"/>
                </a:solidFill>
                <a:latin typeface="Times New Roman" panose="02020603050405020304" pitchFamily="18" charset="0"/>
                <a:cs typeface="Times New Roman" panose="02020603050405020304" pitchFamily="18" charset="0"/>
              </a:rPr>
              <a:t> </a:t>
            </a:r>
            <a:r>
              <a:rPr sz="2400" spc="-204" dirty="0" smtClean="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i</a:t>
            </a:r>
            <a:r>
              <a:rPr sz="2400" dirty="0">
                <a:solidFill>
                  <a:srgbClr val="39362F"/>
                </a:solidFill>
                <a:latin typeface="Times New Roman" panose="02020603050405020304" pitchFamily="18" charset="0"/>
                <a:cs typeface="Times New Roman" panose="02020603050405020304" pitchFamily="18" charset="0"/>
              </a:rPr>
              <a:t>s </a:t>
            </a:r>
            <a:r>
              <a:rPr sz="2400" spc="60" dirty="0">
                <a:solidFill>
                  <a:srgbClr val="39362F"/>
                </a:solidFill>
                <a:latin typeface="Times New Roman" panose="02020603050405020304" pitchFamily="18" charset="0"/>
                <a:cs typeface="Times New Roman" panose="02020603050405020304" pitchFamily="18" charset="0"/>
              </a:rPr>
              <a:t> </a:t>
            </a:r>
            <a:r>
              <a:rPr sz="2400" spc="110" dirty="0">
                <a:solidFill>
                  <a:srgbClr val="39362F"/>
                </a:solidFill>
                <a:latin typeface="Times New Roman" panose="02020603050405020304" pitchFamily="18" charset="0"/>
                <a:cs typeface="Times New Roman" panose="02020603050405020304" pitchFamily="18" charset="0"/>
              </a:rPr>
              <a:t>a</a:t>
            </a:r>
            <a:r>
              <a:rPr sz="2400" spc="-60" dirty="0">
                <a:solidFill>
                  <a:srgbClr val="39362F"/>
                </a:solidFill>
                <a:latin typeface="Times New Roman" panose="02020603050405020304" pitchFamily="18" charset="0"/>
                <a:cs typeface="Times New Roman" panose="02020603050405020304" pitchFamily="18" charset="0"/>
              </a:rPr>
              <a:t>pp</a:t>
            </a:r>
            <a:r>
              <a:rPr sz="2400" spc="-15" dirty="0">
                <a:solidFill>
                  <a:srgbClr val="39362F"/>
                </a:solidFill>
                <a:latin typeface="Times New Roman" panose="02020603050405020304" pitchFamily="18" charset="0"/>
                <a:cs typeface="Times New Roman" panose="02020603050405020304" pitchFamily="18" charset="0"/>
              </a:rPr>
              <a:t>li</a:t>
            </a:r>
            <a:r>
              <a:rPr sz="2400" spc="85" dirty="0">
                <a:solidFill>
                  <a:srgbClr val="39362F"/>
                </a:solidFill>
                <a:latin typeface="Times New Roman" panose="02020603050405020304" pitchFamily="18" charset="0"/>
                <a:cs typeface="Times New Roman" panose="02020603050405020304" pitchFamily="18" charset="0"/>
              </a:rPr>
              <a:t>c</a:t>
            </a:r>
            <a:r>
              <a:rPr sz="2400" spc="110" dirty="0">
                <a:solidFill>
                  <a:srgbClr val="39362F"/>
                </a:solidFill>
                <a:latin typeface="Times New Roman" panose="02020603050405020304" pitchFamily="18" charset="0"/>
                <a:cs typeface="Times New Roman" panose="02020603050405020304" pitchFamily="18" charset="0"/>
              </a:rPr>
              <a:t>a</a:t>
            </a:r>
            <a:r>
              <a:rPr sz="2400" spc="-15" dirty="0">
                <a:solidFill>
                  <a:srgbClr val="39362F"/>
                </a:solidFill>
                <a:latin typeface="Times New Roman" panose="02020603050405020304" pitchFamily="18" charset="0"/>
                <a:cs typeface="Times New Roman" panose="02020603050405020304" pitchFamily="18" charset="0"/>
              </a:rPr>
              <a:t>bl</a:t>
            </a:r>
            <a:r>
              <a:rPr sz="2400" dirty="0">
                <a:solidFill>
                  <a:srgbClr val="39362F"/>
                </a:solidFill>
                <a:latin typeface="Times New Roman" panose="02020603050405020304" pitchFamily="18" charset="0"/>
                <a:cs typeface="Times New Roman" panose="02020603050405020304" pitchFamily="18" charset="0"/>
              </a:rPr>
              <a:t>e </a:t>
            </a:r>
            <a:r>
              <a:rPr sz="2400" spc="-60" dirty="0">
                <a:solidFill>
                  <a:srgbClr val="39362F"/>
                </a:solidFill>
                <a:latin typeface="Times New Roman" panose="02020603050405020304" pitchFamily="18" charset="0"/>
                <a:cs typeface="Times New Roman" panose="02020603050405020304" pitchFamily="18" charset="0"/>
              </a:rPr>
              <a:t> </a:t>
            </a:r>
            <a:r>
              <a:rPr sz="2400" spc="-10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o </a:t>
            </a:r>
            <a:r>
              <a:rPr sz="2400" spc="-210" dirty="0">
                <a:solidFill>
                  <a:srgbClr val="39362F"/>
                </a:solidFill>
                <a:latin typeface="Times New Roman" panose="02020603050405020304" pitchFamily="18" charset="0"/>
                <a:cs typeface="Times New Roman" panose="02020603050405020304" pitchFamily="18" charset="0"/>
              </a:rPr>
              <a:t> </a:t>
            </a:r>
            <a:r>
              <a:rPr sz="2400" spc="110" dirty="0">
                <a:solidFill>
                  <a:srgbClr val="39362F"/>
                </a:solidFill>
                <a:latin typeface="Times New Roman" panose="02020603050405020304" pitchFamily="18" charset="0"/>
                <a:cs typeface="Times New Roman" panose="02020603050405020304" pitchFamily="18" charset="0"/>
              </a:rPr>
              <a:t>a</a:t>
            </a:r>
            <a:r>
              <a:rPr sz="2400" spc="204" dirty="0">
                <a:solidFill>
                  <a:srgbClr val="39362F"/>
                </a:solidFill>
                <a:latin typeface="Times New Roman" panose="02020603050405020304" pitchFamily="18" charset="0"/>
                <a:cs typeface="Times New Roman" panose="02020603050405020304" pitchFamily="18" charset="0"/>
              </a:rPr>
              <a:t>ss</a:t>
            </a:r>
            <a:r>
              <a:rPr sz="2400" spc="55" dirty="0">
                <a:solidFill>
                  <a:srgbClr val="39362F"/>
                </a:solidFill>
                <a:latin typeface="Times New Roman" panose="02020603050405020304" pitchFamily="18" charset="0"/>
                <a:cs typeface="Times New Roman" panose="02020603050405020304" pitchFamily="18" charset="0"/>
              </a:rPr>
              <a:t>e</a:t>
            </a:r>
            <a:r>
              <a:rPr sz="2400" spc="-45" dirty="0">
                <a:solidFill>
                  <a:srgbClr val="39362F"/>
                </a:solidFill>
                <a:latin typeface="Times New Roman" panose="02020603050405020304" pitchFamily="18" charset="0"/>
                <a:cs typeface="Times New Roman" panose="02020603050405020304" pitchFamily="18" charset="0"/>
              </a:rPr>
              <a:t>m</a:t>
            </a:r>
            <a:r>
              <a:rPr sz="2400" spc="-15" dirty="0">
                <a:solidFill>
                  <a:srgbClr val="39362F"/>
                </a:solidFill>
                <a:latin typeface="Times New Roman" panose="02020603050405020304" pitchFamily="18" charset="0"/>
                <a:cs typeface="Times New Roman" panose="02020603050405020304" pitchFamily="18" charset="0"/>
              </a:rPr>
              <a:t>bli</a:t>
            </a:r>
            <a:r>
              <a:rPr sz="2400" spc="80" dirty="0">
                <a:solidFill>
                  <a:srgbClr val="39362F"/>
                </a:solidFill>
                <a:latin typeface="Times New Roman" panose="02020603050405020304" pitchFamily="18" charset="0"/>
                <a:cs typeface="Times New Roman" panose="02020603050405020304" pitchFamily="18" charset="0"/>
              </a:rPr>
              <a:t>e</a:t>
            </a:r>
            <a:r>
              <a:rPr sz="2400" dirty="0">
                <a:solidFill>
                  <a:srgbClr val="39362F"/>
                </a:solidFill>
                <a:latin typeface="Times New Roman" panose="02020603050405020304" pitchFamily="18" charset="0"/>
                <a:cs typeface="Times New Roman" panose="02020603050405020304" pitchFamily="18" charset="0"/>
              </a:rPr>
              <a:t>s </a:t>
            </a:r>
            <a:r>
              <a:rPr sz="2400" spc="75" dirty="0">
                <a:solidFill>
                  <a:srgbClr val="39362F"/>
                </a:solidFill>
                <a:latin typeface="Times New Roman" panose="02020603050405020304" pitchFamily="18" charset="0"/>
                <a:cs typeface="Times New Roman" panose="02020603050405020304" pitchFamily="18" charset="0"/>
              </a:rPr>
              <a:t> </a:t>
            </a:r>
            <a:r>
              <a:rPr sz="2400" spc="-100" dirty="0">
                <a:solidFill>
                  <a:srgbClr val="39362F"/>
                </a:solidFill>
                <a:latin typeface="Times New Roman" panose="02020603050405020304" pitchFamily="18" charset="0"/>
                <a:cs typeface="Times New Roman" panose="02020603050405020304" pitchFamily="18" charset="0"/>
              </a:rPr>
              <a:t>t</a:t>
            </a:r>
            <a:r>
              <a:rPr sz="2400" dirty="0">
                <a:solidFill>
                  <a:srgbClr val="39362F"/>
                </a:solidFill>
                <a:latin typeface="Times New Roman" panose="02020603050405020304" pitchFamily="18" charset="0"/>
                <a:cs typeface="Times New Roman" panose="02020603050405020304" pitchFamily="18" charset="0"/>
              </a:rPr>
              <a:t>h</a:t>
            </a:r>
            <a:r>
              <a:rPr sz="2400" spc="110" dirty="0">
                <a:solidFill>
                  <a:srgbClr val="39362F"/>
                </a:solidFill>
                <a:latin typeface="Times New Roman" panose="02020603050405020304" pitchFamily="18" charset="0"/>
                <a:cs typeface="Times New Roman" panose="02020603050405020304" pitchFamily="18" charset="0"/>
              </a:rPr>
              <a:t>a</a:t>
            </a:r>
            <a:r>
              <a:rPr sz="2400" dirty="0">
                <a:solidFill>
                  <a:srgbClr val="39362F"/>
                </a:solidFill>
                <a:latin typeface="Times New Roman" panose="02020603050405020304" pitchFamily="18" charset="0"/>
                <a:cs typeface="Times New Roman" panose="02020603050405020304" pitchFamily="18" charset="0"/>
              </a:rPr>
              <a:t>t </a:t>
            </a:r>
            <a:r>
              <a:rPr sz="2400" spc="-275" dirty="0">
                <a:solidFill>
                  <a:srgbClr val="39362F"/>
                </a:solidFill>
                <a:latin typeface="Times New Roman" panose="02020603050405020304" pitchFamily="18" charset="0"/>
                <a:cs typeface="Times New Roman" panose="02020603050405020304" pitchFamily="18" charset="0"/>
              </a:rPr>
              <a:t> </a:t>
            </a:r>
            <a:r>
              <a:rPr sz="2400" spc="110" dirty="0">
                <a:solidFill>
                  <a:srgbClr val="39362F"/>
                </a:solidFill>
                <a:latin typeface="Times New Roman" panose="02020603050405020304" pitchFamily="18" charset="0"/>
                <a:cs typeface="Times New Roman" panose="02020603050405020304" pitchFamily="18" charset="0"/>
              </a:rPr>
              <a:t>a</a:t>
            </a:r>
            <a:r>
              <a:rPr sz="2400" spc="-40" dirty="0">
                <a:solidFill>
                  <a:srgbClr val="39362F"/>
                </a:solidFill>
                <a:latin typeface="Times New Roman" panose="02020603050405020304" pitchFamily="18" charset="0"/>
                <a:cs typeface="Times New Roman" panose="02020603050405020304" pitchFamily="18" charset="0"/>
              </a:rPr>
              <a:t>r</a:t>
            </a:r>
            <a:r>
              <a:rPr sz="2400" dirty="0">
                <a:solidFill>
                  <a:srgbClr val="39362F"/>
                </a:solidFill>
                <a:latin typeface="Times New Roman" panose="02020603050405020304" pitchFamily="18" charset="0"/>
                <a:cs typeface="Times New Roman" panose="02020603050405020304" pitchFamily="18" charset="0"/>
              </a:rPr>
              <a:t>e </a:t>
            </a:r>
            <a:r>
              <a:rPr sz="2400" spc="-65"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r</a:t>
            </a:r>
            <a:r>
              <a:rPr sz="2400" spc="10" dirty="0">
                <a:solidFill>
                  <a:srgbClr val="39362F"/>
                </a:solidFill>
                <a:latin typeface="Times New Roman" panose="02020603050405020304" pitchFamily="18" charset="0"/>
                <a:cs typeface="Times New Roman" panose="02020603050405020304" pitchFamily="18" charset="0"/>
              </a:rPr>
              <a:t>i</a:t>
            </a:r>
            <a:r>
              <a:rPr sz="2400" spc="35" dirty="0">
                <a:solidFill>
                  <a:srgbClr val="39362F"/>
                </a:solidFill>
                <a:latin typeface="Times New Roman" panose="02020603050405020304" pitchFamily="18" charset="0"/>
                <a:cs typeface="Times New Roman" panose="02020603050405020304" pitchFamily="18" charset="0"/>
              </a:rPr>
              <a:t>v</a:t>
            </a:r>
            <a:r>
              <a:rPr sz="2400" spc="85" dirty="0">
                <a:solidFill>
                  <a:srgbClr val="39362F"/>
                </a:solidFill>
                <a:latin typeface="Times New Roman" panose="02020603050405020304" pitchFamily="18" charset="0"/>
                <a:cs typeface="Times New Roman" panose="02020603050405020304" pitchFamily="18" charset="0"/>
              </a:rPr>
              <a:t>e</a:t>
            </a:r>
            <a:r>
              <a:rPr sz="2400" spc="-100" dirty="0">
                <a:solidFill>
                  <a:srgbClr val="39362F"/>
                </a:solidFill>
                <a:latin typeface="Times New Roman" panose="02020603050405020304" pitchFamily="18" charset="0"/>
                <a:cs typeface="Times New Roman" panose="02020603050405020304" pitchFamily="18" charset="0"/>
              </a:rPr>
              <a:t>t</a:t>
            </a:r>
            <a:r>
              <a:rPr sz="2400" spc="85" dirty="0">
                <a:solidFill>
                  <a:srgbClr val="39362F"/>
                </a:solidFill>
                <a:latin typeface="Times New Roman" panose="02020603050405020304" pitchFamily="18" charset="0"/>
                <a:cs typeface="Times New Roman" panose="02020603050405020304" pitchFamily="18" charset="0"/>
              </a:rPr>
              <a:t>e</a:t>
            </a:r>
            <a:r>
              <a:rPr sz="2400" dirty="0">
                <a:solidFill>
                  <a:srgbClr val="39362F"/>
                </a:solidFill>
                <a:latin typeface="Times New Roman" panose="02020603050405020304" pitchFamily="18" charset="0"/>
                <a:cs typeface="Times New Roman" panose="02020603050405020304" pitchFamily="18" charset="0"/>
              </a:rPr>
              <a:t>d  </a:t>
            </a:r>
            <a:r>
              <a:rPr sz="2400" spc="45" dirty="0">
                <a:solidFill>
                  <a:srgbClr val="39362F"/>
                </a:solidFill>
                <a:latin typeface="Times New Roman" panose="02020603050405020304" pitchFamily="18" charset="0"/>
                <a:cs typeface="Times New Roman" panose="02020603050405020304" pitchFamily="18" charset="0"/>
              </a:rPr>
              <a:t>also.</a:t>
            </a:r>
            <a:endParaRPr sz="2400" dirty="0">
              <a:latin typeface="Times New Roman" panose="02020603050405020304" pitchFamily="18" charset="0"/>
              <a:cs typeface="Times New Roman" panose="02020603050405020304" pitchFamily="18" charset="0"/>
            </a:endParaRPr>
          </a:p>
        </p:txBody>
      </p:sp>
      <p:grpSp>
        <p:nvGrpSpPr>
          <p:cNvPr id="19" name="object 19"/>
          <p:cNvGrpSpPr/>
          <p:nvPr/>
        </p:nvGrpSpPr>
        <p:grpSpPr>
          <a:xfrm>
            <a:off x="822284" y="3004118"/>
            <a:ext cx="2686685" cy="4794885"/>
            <a:chOff x="822960" y="3435096"/>
            <a:chExt cx="2686685" cy="4794885"/>
          </a:xfrm>
        </p:grpSpPr>
        <p:pic>
          <p:nvPicPr>
            <p:cNvPr id="20" name="object 20"/>
            <p:cNvPicPr/>
            <p:nvPr/>
          </p:nvPicPr>
          <p:blipFill>
            <a:blip r:embed="rId2" cstate="print"/>
            <a:stretch>
              <a:fillRect/>
            </a:stretch>
          </p:blipFill>
          <p:spPr>
            <a:xfrm>
              <a:off x="822960" y="5254815"/>
              <a:ext cx="2686685" cy="1863598"/>
            </a:xfrm>
            <a:prstGeom prst="rect">
              <a:avLst/>
            </a:prstGeom>
          </p:spPr>
        </p:pic>
        <p:pic>
          <p:nvPicPr>
            <p:cNvPr id="21" name="object 21"/>
            <p:cNvPicPr/>
            <p:nvPr/>
          </p:nvPicPr>
          <p:blipFill>
            <a:blip r:embed="rId3" cstate="print"/>
            <a:stretch>
              <a:fillRect/>
            </a:stretch>
          </p:blipFill>
          <p:spPr>
            <a:xfrm>
              <a:off x="841248" y="3435096"/>
              <a:ext cx="2654807" cy="1831847"/>
            </a:xfrm>
            <a:prstGeom prst="rect">
              <a:avLst/>
            </a:prstGeom>
          </p:spPr>
        </p:pic>
        <p:pic>
          <p:nvPicPr>
            <p:cNvPr id="22" name="object 22"/>
            <p:cNvPicPr/>
            <p:nvPr/>
          </p:nvPicPr>
          <p:blipFill>
            <a:blip r:embed="rId4" cstate="print"/>
            <a:stretch>
              <a:fillRect/>
            </a:stretch>
          </p:blipFill>
          <p:spPr>
            <a:xfrm>
              <a:off x="1021080" y="7842501"/>
              <a:ext cx="2357373" cy="387096"/>
            </a:xfrm>
            <a:prstGeom prst="rect">
              <a:avLst/>
            </a:prstGeom>
          </p:spPr>
        </p:pic>
        <p:pic>
          <p:nvPicPr>
            <p:cNvPr id="23" name="object 23"/>
            <p:cNvPicPr/>
            <p:nvPr/>
          </p:nvPicPr>
          <p:blipFill>
            <a:blip r:embed="rId5" cstate="print"/>
            <a:stretch>
              <a:fillRect/>
            </a:stretch>
          </p:blipFill>
          <p:spPr>
            <a:xfrm>
              <a:off x="1039368" y="5843016"/>
              <a:ext cx="2325623" cy="2011679"/>
            </a:xfrm>
            <a:prstGeom prst="rect">
              <a:avLst/>
            </a:prstGeom>
          </p:spPr>
        </p:pic>
      </p:grpSp>
      <p:pic>
        <p:nvPicPr>
          <p:cNvPr id="24" name="object 24"/>
          <p:cNvPicPr/>
          <p:nvPr/>
        </p:nvPicPr>
        <p:blipFill>
          <a:blip r:embed="rId6" cstate="print"/>
          <a:stretch>
            <a:fillRect/>
          </a:stretch>
        </p:blipFill>
        <p:spPr>
          <a:xfrm>
            <a:off x="849209" y="635722"/>
            <a:ext cx="2237232" cy="191960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02604" y="420751"/>
            <a:ext cx="327469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IS</a:t>
            </a:r>
            <a:r>
              <a:rPr sz="3600" b="1" spc="-35" dirty="0">
                <a:solidFill>
                  <a:srgbClr val="006FC0"/>
                </a:solidFill>
                <a:latin typeface="Arial"/>
                <a:cs typeface="Arial"/>
              </a:rPr>
              <a:t> </a:t>
            </a:r>
            <a:r>
              <a:rPr sz="3600" b="1" spc="-10" dirty="0">
                <a:solidFill>
                  <a:srgbClr val="006FC0"/>
                </a:solidFill>
                <a:latin typeface="Arial"/>
                <a:cs typeface="Arial"/>
              </a:rPr>
              <a:t>13249</a:t>
            </a:r>
            <a:r>
              <a:rPr sz="3600" b="1" spc="15" dirty="0">
                <a:solidFill>
                  <a:srgbClr val="006FC0"/>
                </a:solidFill>
                <a:latin typeface="Arial"/>
                <a:cs typeface="Arial"/>
              </a:rPr>
              <a:t> </a:t>
            </a:r>
            <a:r>
              <a:rPr sz="3600" b="1" dirty="0">
                <a:solidFill>
                  <a:srgbClr val="006FC0"/>
                </a:solidFill>
                <a:latin typeface="Arial"/>
                <a:cs typeface="Arial"/>
              </a:rPr>
              <a:t>:</a:t>
            </a:r>
            <a:r>
              <a:rPr sz="3600" b="1" spc="-40" dirty="0">
                <a:solidFill>
                  <a:srgbClr val="006FC0"/>
                </a:solidFill>
                <a:latin typeface="Arial"/>
                <a:cs typeface="Arial"/>
              </a:rPr>
              <a:t> </a:t>
            </a:r>
            <a:r>
              <a:rPr sz="3600" b="1" spc="-10" dirty="0">
                <a:solidFill>
                  <a:srgbClr val="006FC0"/>
                </a:solidFill>
                <a:latin typeface="Arial"/>
                <a:cs typeface="Arial"/>
              </a:rPr>
              <a:t>2014</a:t>
            </a:r>
            <a:endParaRPr sz="3600">
              <a:latin typeface="Arial"/>
              <a:cs typeface="Arial"/>
            </a:endParaRPr>
          </a:p>
        </p:txBody>
      </p:sp>
      <p:sp>
        <p:nvSpPr>
          <p:cNvPr id="3" name="object 3"/>
          <p:cNvSpPr txBox="1"/>
          <p:nvPr/>
        </p:nvSpPr>
        <p:spPr>
          <a:xfrm>
            <a:off x="252171" y="969085"/>
            <a:ext cx="13973810" cy="880744"/>
          </a:xfrm>
          <a:prstGeom prst="rect">
            <a:avLst/>
          </a:prstGeom>
        </p:spPr>
        <p:txBody>
          <a:bodyPr vert="horz" wrap="square" lIns="0" tIns="13970" rIns="0" bIns="0" rtlCol="0">
            <a:spAutoFit/>
          </a:bodyPr>
          <a:lstStyle/>
          <a:p>
            <a:pPr marR="182880" algn="ctr">
              <a:lnSpc>
                <a:spcPct val="100000"/>
              </a:lnSpc>
              <a:spcBef>
                <a:spcPts val="110"/>
              </a:spcBef>
            </a:pPr>
            <a:r>
              <a:rPr sz="2800" b="1" spc="-15" dirty="0">
                <a:solidFill>
                  <a:srgbClr val="006FC0"/>
                </a:solidFill>
                <a:latin typeface="Arial"/>
                <a:cs typeface="Arial"/>
              </a:rPr>
              <a:t>BRAKING</a:t>
            </a:r>
            <a:r>
              <a:rPr sz="2800" b="1" spc="45" dirty="0">
                <a:solidFill>
                  <a:srgbClr val="006FC0"/>
                </a:solidFill>
                <a:latin typeface="Arial"/>
                <a:cs typeface="Arial"/>
              </a:rPr>
              <a:t> </a:t>
            </a:r>
            <a:r>
              <a:rPr sz="2800" b="1" spc="5" dirty="0">
                <a:solidFill>
                  <a:srgbClr val="006FC0"/>
                </a:solidFill>
                <a:latin typeface="Arial"/>
                <a:cs typeface="Arial"/>
              </a:rPr>
              <a:t>SYSTEMS</a:t>
            </a:r>
            <a:endParaRPr sz="2800" dirty="0">
              <a:latin typeface="Arial"/>
              <a:cs typeface="Arial"/>
            </a:endParaRPr>
          </a:p>
          <a:p>
            <a:pPr algn="ctr">
              <a:lnSpc>
                <a:spcPct val="100000"/>
              </a:lnSpc>
            </a:pPr>
            <a:r>
              <a:rPr sz="2800" b="1" spc="-5" dirty="0">
                <a:solidFill>
                  <a:srgbClr val="006FC0"/>
                </a:solidFill>
                <a:latin typeface="Arial"/>
                <a:cs typeface="Arial"/>
              </a:rPr>
              <a:t>RUBBER</a:t>
            </a:r>
            <a:r>
              <a:rPr sz="2800" b="1" spc="25" dirty="0">
                <a:solidFill>
                  <a:srgbClr val="006FC0"/>
                </a:solidFill>
                <a:latin typeface="Arial"/>
                <a:cs typeface="Arial"/>
              </a:rPr>
              <a:t> </a:t>
            </a:r>
            <a:r>
              <a:rPr sz="2800" b="1" spc="-20" dirty="0">
                <a:solidFill>
                  <a:srgbClr val="006FC0"/>
                </a:solidFill>
                <a:latin typeface="Arial"/>
                <a:cs typeface="Arial"/>
              </a:rPr>
              <a:t>SEAL</a:t>
            </a:r>
            <a:r>
              <a:rPr sz="2800" b="1" spc="5" dirty="0">
                <a:solidFill>
                  <a:srgbClr val="006FC0"/>
                </a:solidFill>
                <a:latin typeface="Arial"/>
                <a:cs typeface="Arial"/>
              </a:rPr>
              <a:t> </a:t>
            </a:r>
            <a:r>
              <a:rPr sz="2800" b="1" dirty="0">
                <a:solidFill>
                  <a:srgbClr val="006FC0"/>
                </a:solidFill>
                <a:latin typeface="Arial"/>
                <a:cs typeface="Arial"/>
              </a:rPr>
              <a:t>FOR</a:t>
            </a:r>
            <a:r>
              <a:rPr sz="2800" b="1" spc="5" dirty="0">
                <a:solidFill>
                  <a:srgbClr val="006FC0"/>
                </a:solidFill>
                <a:latin typeface="Arial"/>
                <a:cs typeface="Arial"/>
              </a:rPr>
              <a:t> </a:t>
            </a:r>
            <a:r>
              <a:rPr sz="2800" b="1" dirty="0">
                <a:solidFill>
                  <a:srgbClr val="006FC0"/>
                </a:solidFill>
                <a:latin typeface="Arial"/>
                <a:cs typeface="Arial"/>
              </a:rPr>
              <a:t>DISC</a:t>
            </a:r>
            <a:r>
              <a:rPr sz="2800" b="1" spc="-40" dirty="0">
                <a:solidFill>
                  <a:srgbClr val="006FC0"/>
                </a:solidFill>
                <a:latin typeface="Arial"/>
                <a:cs typeface="Arial"/>
              </a:rPr>
              <a:t> </a:t>
            </a:r>
            <a:r>
              <a:rPr sz="2800" b="1" spc="-25" dirty="0">
                <a:solidFill>
                  <a:srgbClr val="006FC0"/>
                </a:solidFill>
                <a:latin typeface="Arial"/>
                <a:cs typeface="Arial"/>
              </a:rPr>
              <a:t>BRAKE</a:t>
            </a:r>
            <a:r>
              <a:rPr sz="2800" b="1" spc="110" dirty="0">
                <a:solidFill>
                  <a:srgbClr val="006FC0"/>
                </a:solidFill>
                <a:latin typeface="Arial"/>
                <a:cs typeface="Arial"/>
              </a:rPr>
              <a:t> </a:t>
            </a:r>
            <a:r>
              <a:rPr sz="2800" b="1" spc="-5" dirty="0">
                <a:solidFill>
                  <a:srgbClr val="006FC0"/>
                </a:solidFill>
                <a:latin typeface="Arial"/>
                <a:cs typeface="Arial"/>
              </a:rPr>
              <a:t>CYLINDER</a:t>
            </a:r>
            <a:r>
              <a:rPr sz="2800" b="1" spc="25" dirty="0">
                <a:solidFill>
                  <a:srgbClr val="006FC0"/>
                </a:solidFill>
                <a:latin typeface="Arial"/>
                <a:cs typeface="Arial"/>
              </a:rPr>
              <a:t> </a:t>
            </a:r>
            <a:r>
              <a:rPr sz="2800" b="1" spc="5" dirty="0">
                <a:solidFill>
                  <a:srgbClr val="006FC0"/>
                </a:solidFill>
                <a:latin typeface="Arial"/>
                <a:cs typeface="Arial"/>
              </a:rPr>
              <a:t>—</a:t>
            </a:r>
            <a:r>
              <a:rPr sz="2800" b="1" spc="-30" dirty="0">
                <a:solidFill>
                  <a:srgbClr val="006FC0"/>
                </a:solidFill>
                <a:latin typeface="Arial"/>
                <a:cs typeface="Arial"/>
              </a:rPr>
              <a:t> </a:t>
            </a:r>
            <a:r>
              <a:rPr sz="2800" b="1" spc="-10" dirty="0">
                <a:solidFill>
                  <a:srgbClr val="006FC0"/>
                </a:solidFill>
                <a:latin typeface="Arial"/>
                <a:cs typeface="Arial"/>
              </a:rPr>
              <a:t>PERFORMANCE</a:t>
            </a:r>
            <a:r>
              <a:rPr sz="2800" b="1" spc="60" dirty="0">
                <a:solidFill>
                  <a:srgbClr val="006FC0"/>
                </a:solidFill>
                <a:latin typeface="Arial"/>
                <a:cs typeface="Arial"/>
              </a:rPr>
              <a:t> </a:t>
            </a:r>
            <a:r>
              <a:rPr sz="2800" b="1" dirty="0">
                <a:solidFill>
                  <a:srgbClr val="006FC0"/>
                </a:solidFill>
                <a:latin typeface="Arial"/>
                <a:cs typeface="Arial"/>
              </a:rPr>
              <a:t>REQUIREMENTS</a:t>
            </a:r>
            <a:endParaRPr sz="2800" dirty="0">
              <a:latin typeface="Arial"/>
              <a:cs typeface="Arial"/>
            </a:endParaRPr>
          </a:p>
        </p:txBody>
      </p:sp>
      <p:pic>
        <p:nvPicPr>
          <p:cNvPr id="4" name="object 4"/>
          <p:cNvPicPr/>
          <p:nvPr/>
        </p:nvPicPr>
        <p:blipFill>
          <a:blip r:embed="rId2" cstate="print"/>
          <a:stretch>
            <a:fillRect/>
          </a:stretch>
        </p:blipFill>
        <p:spPr>
          <a:xfrm>
            <a:off x="289559" y="3479836"/>
            <a:ext cx="14011076" cy="24637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2794" y="496315"/>
            <a:ext cx="1497330" cy="467995"/>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8512E"/>
                </a:solidFill>
                <a:latin typeface="Arial"/>
                <a:cs typeface="Arial"/>
              </a:rPr>
              <a:t>IS</a:t>
            </a:r>
            <a:r>
              <a:rPr sz="2900" b="1" spc="-95" dirty="0">
                <a:solidFill>
                  <a:srgbClr val="38512E"/>
                </a:solidFill>
                <a:latin typeface="Arial"/>
                <a:cs typeface="Arial"/>
              </a:rPr>
              <a:t> </a:t>
            </a:r>
            <a:r>
              <a:rPr sz="2900" b="1" spc="-5" dirty="0">
                <a:solidFill>
                  <a:srgbClr val="38512E"/>
                </a:solidFill>
                <a:latin typeface="Arial"/>
                <a:cs typeface="Arial"/>
              </a:rPr>
              <a:t>13249</a:t>
            </a:r>
            <a:endParaRPr sz="2900">
              <a:latin typeface="Arial"/>
              <a:cs typeface="Arial"/>
            </a:endParaRPr>
          </a:p>
        </p:txBody>
      </p:sp>
      <p:sp>
        <p:nvSpPr>
          <p:cNvPr id="3" name="object 3"/>
          <p:cNvSpPr txBox="1">
            <a:spLocks noGrp="1"/>
          </p:cNvSpPr>
          <p:nvPr>
            <p:ph type="title"/>
          </p:nvPr>
        </p:nvSpPr>
        <p:spPr>
          <a:xfrm>
            <a:off x="5694045" y="496315"/>
            <a:ext cx="4967605" cy="467995"/>
          </a:xfrm>
          <a:prstGeom prst="rect">
            <a:avLst/>
          </a:prstGeom>
        </p:spPr>
        <p:txBody>
          <a:bodyPr vert="horz" wrap="square" lIns="0" tIns="12700" rIns="0" bIns="0" rtlCol="0">
            <a:spAutoFit/>
          </a:bodyPr>
          <a:lstStyle/>
          <a:p>
            <a:pPr marL="12700">
              <a:lnSpc>
                <a:spcPct val="100000"/>
              </a:lnSpc>
              <a:spcBef>
                <a:spcPts val="100"/>
              </a:spcBef>
            </a:pPr>
            <a:r>
              <a:rPr sz="2900" spc="-40" dirty="0">
                <a:solidFill>
                  <a:srgbClr val="38512E"/>
                </a:solidFill>
              </a:rPr>
              <a:t>MATERIAL</a:t>
            </a:r>
            <a:r>
              <a:rPr sz="2900" spc="-25" dirty="0">
                <a:solidFill>
                  <a:srgbClr val="38512E"/>
                </a:solidFill>
              </a:rPr>
              <a:t> </a:t>
            </a:r>
            <a:r>
              <a:rPr sz="2900" dirty="0">
                <a:solidFill>
                  <a:srgbClr val="38512E"/>
                </a:solidFill>
              </a:rPr>
              <a:t>REQUIREMENTS</a:t>
            </a:r>
            <a:endParaRPr sz="2900"/>
          </a:p>
        </p:txBody>
      </p:sp>
      <p:pic>
        <p:nvPicPr>
          <p:cNvPr id="4" name="object 4"/>
          <p:cNvPicPr/>
          <p:nvPr/>
        </p:nvPicPr>
        <p:blipFill>
          <a:blip r:embed="rId2" cstate="print"/>
          <a:stretch>
            <a:fillRect/>
          </a:stretch>
        </p:blipFill>
        <p:spPr>
          <a:xfrm>
            <a:off x="48767" y="1139950"/>
            <a:ext cx="14581631" cy="708964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37458" y="107696"/>
            <a:ext cx="1650364"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38512E"/>
                </a:solidFill>
                <a:latin typeface="Arial"/>
                <a:cs typeface="Arial"/>
              </a:rPr>
              <a:t>IS</a:t>
            </a:r>
            <a:r>
              <a:rPr sz="3200" b="1" spc="-85" dirty="0">
                <a:solidFill>
                  <a:srgbClr val="38512E"/>
                </a:solidFill>
                <a:latin typeface="Arial"/>
                <a:cs typeface="Arial"/>
              </a:rPr>
              <a:t> </a:t>
            </a:r>
            <a:r>
              <a:rPr sz="3200" b="1" spc="-5" dirty="0">
                <a:solidFill>
                  <a:srgbClr val="38512E"/>
                </a:solidFill>
                <a:latin typeface="Arial"/>
                <a:cs typeface="Arial"/>
              </a:rPr>
              <a:t>13249</a:t>
            </a:r>
            <a:endParaRPr sz="3200">
              <a:latin typeface="Arial"/>
              <a:cs typeface="Arial"/>
            </a:endParaRPr>
          </a:p>
        </p:txBody>
      </p:sp>
      <p:sp>
        <p:nvSpPr>
          <p:cNvPr id="3" name="object 3"/>
          <p:cNvSpPr txBox="1">
            <a:spLocks noGrp="1"/>
          </p:cNvSpPr>
          <p:nvPr>
            <p:ph type="title"/>
          </p:nvPr>
        </p:nvSpPr>
        <p:spPr>
          <a:xfrm>
            <a:off x="5000864" y="107696"/>
            <a:ext cx="6591300" cy="512445"/>
          </a:xfrm>
          <a:prstGeom prst="rect">
            <a:avLst/>
          </a:prstGeom>
        </p:spPr>
        <p:txBody>
          <a:bodyPr vert="horz" wrap="square" lIns="0" tIns="11430" rIns="0" bIns="0" rtlCol="0">
            <a:spAutoFit/>
          </a:bodyPr>
          <a:lstStyle/>
          <a:p>
            <a:pPr marL="12700">
              <a:lnSpc>
                <a:spcPct val="100000"/>
              </a:lnSpc>
              <a:spcBef>
                <a:spcPts val="90"/>
              </a:spcBef>
            </a:pPr>
            <a:r>
              <a:rPr sz="3200" spc="-15" dirty="0">
                <a:solidFill>
                  <a:srgbClr val="38512E"/>
                </a:solidFill>
              </a:rPr>
              <a:t>PERFORMANCE</a:t>
            </a:r>
            <a:r>
              <a:rPr sz="3200" spc="120" dirty="0">
                <a:solidFill>
                  <a:srgbClr val="38512E"/>
                </a:solidFill>
              </a:rPr>
              <a:t> </a:t>
            </a:r>
            <a:r>
              <a:rPr sz="3200" spc="-10" dirty="0">
                <a:solidFill>
                  <a:srgbClr val="38512E"/>
                </a:solidFill>
              </a:rPr>
              <a:t>REQUIREMENTS</a:t>
            </a:r>
            <a:endParaRPr sz="3200"/>
          </a:p>
        </p:txBody>
      </p:sp>
      <p:pic>
        <p:nvPicPr>
          <p:cNvPr id="4" name="object 4"/>
          <p:cNvPicPr/>
          <p:nvPr/>
        </p:nvPicPr>
        <p:blipFill>
          <a:blip r:embed="rId2" cstate="print"/>
          <a:stretch>
            <a:fillRect/>
          </a:stretch>
        </p:blipFill>
        <p:spPr>
          <a:xfrm>
            <a:off x="0" y="795527"/>
            <a:ext cx="14630400" cy="74340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2595" y="107696"/>
            <a:ext cx="1650364"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38512E"/>
                </a:solidFill>
                <a:latin typeface="Arial"/>
                <a:cs typeface="Arial"/>
              </a:rPr>
              <a:t>IS</a:t>
            </a:r>
            <a:r>
              <a:rPr sz="3200" b="1" spc="-85" dirty="0">
                <a:solidFill>
                  <a:srgbClr val="38512E"/>
                </a:solidFill>
                <a:latin typeface="Arial"/>
                <a:cs typeface="Arial"/>
              </a:rPr>
              <a:t> </a:t>
            </a:r>
            <a:r>
              <a:rPr sz="3200" b="1" spc="-5" dirty="0">
                <a:solidFill>
                  <a:srgbClr val="38512E"/>
                </a:solidFill>
                <a:latin typeface="Arial"/>
                <a:cs typeface="Arial"/>
              </a:rPr>
              <a:t>13249</a:t>
            </a:r>
            <a:endParaRPr sz="3200">
              <a:latin typeface="Arial"/>
              <a:cs typeface="Arial"/>
            </a:endParaRPr>
          </a:p>
        </p:txBody>
      </p:sp>
      <p:sp>
        <p:nvSpPr>
          <p:cNvPr id="3" name="object 3"/>
          <p:cNvSpPr txBox="1">
            <a:spLocks noGrp="1"/>
          </p:cNvSpPr>
          <p:nvPr>
            <p:ph type="title"/>
          </p:nvPr>
        </p:nvSpPr>
        <p:spPr>
          <a:xfrm>
            <a:off x="5058856" y="107696"/>
            <a:ext cx="6590665" cy="512445"/>
          </a:xfrm>
          <a:prstGeom prst="rect">
            <a:avLst/>
          </a:prstGeom>
        </p:spPr>
        <p:txBody>
          <a:bodyPr vert="horz" wrap="square" lIns="0" tIns="11430" rIns="0" bIns="0" rtlCol="0">
            <a:spAutoFit/>
          </a:bodyPr>
          <a:lstStyle/>
          <a:p>
            <a:pPr marL="12700">
              <a:lnSpc>
                <a:spcPct val="100000"/>
              </a:lnSpc>
              <a:spcBef>
                <a:spcPts val="90"/>
              </a:spcBef>
            </a:pPr>
            <a:r>
              <a:rPr sz="3200" spc="-15" dirty="0">
                <a:solidFill>
                  <a:srgbClr val="38512E"/>
                </a:solidFill>
              </a:rPr>
              <a:t>PERFORMANCE</a:t>
            </a:r>
            <a:r>
              <a:rPr sz="3200" spc="120" dirty="0">
                <a:solidFill>
                  <a:srgbClr val="38512E"/>
                </a:solidFill>
              </a:rPr>
              <a:t> </a:t>
            </a:r>
            <a:r>
              <a:rPr sz="3200" spc="-10" dirty="0">
                <a:solidFill>
                  <a:srgbClr val="38512E"/>
                </a:solidFill>
              </a:rPr>
              <a:t>REQUIREMENTS</a:t>
            </a:r>
            <a:endParaRPr sz="3200"/>
          </a:p>
        </p:txBody>
      </p:sp>
      <p:pic>
        <p:nvPicPr>
          <p:cNvPr id="4" name="object 4"/>
          <p:cNvPicPr/>
          <p:nvPr/>
        </p:nvPicPr>
        <p:blipFill>
          <a:blip r:embed="rId2" cstate="print"/>
          <a:stretch>
            <a:fillRect/>
          </a:stretch>
        </p:blipFill>
        <p:spPr>
          <a:xfrm>
            <a:off x="124968" y="697991"/>
            <a:ext cx="14505431" cy="753160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196071"/>
            <a:ext cx="14630400" cy="33655"/>
          </a:xfrm>
          <a:custGeom>
            <a:avLst/>
            <a:gdLst/>
            <a:ahLst/>
            <a:cxnLst/>
            <a:rect l="l" t="t" r="r" b="b"/>
            <a:pathLst>
              <a:path w="14630400" h="33654">
                <a:moveTo>
                  <a:pt x="0" y="33528"/>
                </a:moveTo>
                <a:lnTo>
                  <a:pt x="14630400" y="33528"/>
                </a:lnTo>
                <a:lnTo>
                  <a:pt x="14630400" y="0"/>
                </a:lnTo>
                <a:lnTo>
                  <a:pt x="0" y="0"/>
                </a:lnTo>
                <a:lnTo>
                  <a:pt x="0" y="33528"/>
                </a:lnTo>
                <a:close/>
              </a:path>
            </a:pathLst>
          </a:custGeom>
          <a:solidFill>
            <a:srgbClr val="F1E3CF"/>
          </a:solidFill>
        </p:spPr>
        <p:txBody>
          <a:bodyPr wrap="square" lIns="0" tIns="0" rIns="0" bIns="0" rtlCol="0"/>
          <a:lstStyle/>
          <a:p>
            <a:endParaRPr/>
          </a:p>
        </p:txBody>
      </p:sp>
      <p:sp>
        <p:nvSpPr>
          <p:cNvPr id="3" name="object 3"/>
          <p:cNvSpPr/>
          <p:nvPr/>
        </p:nvSpPr>
        <p:spPr>
          <a:xfrm>
            <a:off x="0" y="0"/>
            <a:ext cx="14630400" cy="8196580"/>
          </a:xfrm>
          <a:custGeom>
            <a:avLst/>
            <a:gdLst/>
            <a:ahLst/>
            <a:cxnLst/>
            <a:rect l="l" t="t" r="r" b="b"/>
            <a:pathLst>
              <a:path w="14630400" h="8196580">
                <a:moveTo>
                  <a:pt x="0" y="8196070"/>
                </a:moveTo>
                <a:lnTo>
                  <a:pt x="14630400" y="8196070"/>
                </a:lnTo>
                <a:lnTo>
                  <a:pt x="14630400" y="0"/>
                </a:lnTo>
                <a:lnTo>
                  <a:pt x="0" y="0"/>
                </a:lnTo>
                <a:lnTo>
                  <a:pt x="0" y="819607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4677917" y="107696"/>
            <a:ext cx="1650364" cy="512445"/>
          </a:xfrm>
          <a:prstGeom prst="rect">
            <a:avLst/>
          </a:prstGeom>
        </p:spPr>
        <p:txBody>
          <a:bodyPr vert="horz" wrap="square" lIns="0" tIns="11430" rIns="0" bIns="0" rtlCol="0">
            <a:spAutoFit/>
          </a:bodyPr>
          <a:lstStyle/>
          <a:p>
            <a:pPr marL="12700">
              <a:lnSpc>
                <a:spcPct val="100000"/>
              </a:lnSpc>
              <a:spcBef>
                <a:spcPts val="90"/>
              </a:spcBef>
            </a:pPr>
            <a:r>
              <a:rPr sz="3200" spc="-5" dirty="0">
                <a:solidFill>
                  <a:srgbClr val="38512E"/>
                </a:solidFill>
              </a:rPr>
              <a:t>IS</a:t>
            </a:r>
            <a:r>
              <a:rPr sz="3200" spc="-85" dirty="0">
                <a:solidFill>
                  <a:srgbClr val="38512E"/>
                </a:solidFill>
              </a:rPr>
              <a:t> </a:t>
            </a:r>
            <a:r>
              <a:rPr sz="3200" spc="-5" dirty="0">
                <a:solidFill>
                  <a:srgbClr val="38512E"/>
                </a:solidFill>
              </a:rPr>
              <a:t>13249</a:t>
            </a:r>
            <a:endParaRPr sz="3200"/>
          </a:p>
        </p:txBody>
      </p:sp>
      <p:sp>
        <p:nvSpPr>
          <p:cNvPr id="5" name="object 5"/>
          <p:cNvSpPr txBox="1"/>
          <p:nvPr/>
        </p:nvSpPr>
        <p:spPr>
          <a:xfrm>
            <a:off x="6753925" y="107696"/>
            <a:ext cx="3200400" cy="512445"/>
          </a:xfrm>
          <a:prstGeom prst="rect">
            <a:avLst/>
          </a:prstGeom>
        </p:spPr>
        <p:txBody>
          <a:bodyPr vert="horz" wrap="square" lIns="0" tIns="11430" rIns="0" bIns="0" rtlCol="0">
            <a:spAutoFit/>
          </a:bodyPr>
          <a:lstStyle/>
          <a:p>
            <a:pPr marL="12700">
              <a:lnSpc>
                <a:spcPct val="100000"/>
              </a:lnSpc>
              <a:spcBef>
                <a:spcPts val="90"/>
              </a:spcBef>
            </a:pPr>
            <a:r>
              <a:rPr sz="3200" b="1" spc="-10" dirty="0">
                <a:solidFill>
                  <a:srgbClr val="38512E"/>
                </a:solidFill>
                <a:latin typeface="Arial"/>
                <a:cs typeface="Arial"/>
              </a:rPr>
              <a:t>TEST</a:t>
            </a:r>
            <a:r>
              <a:rPr sz="3200" b="1" spc="-65" dirty="0">
                <a:solidFill>
                  <a:srgbClr val="38512E"/>
                </a:solidFill>
                <a:latin typeface="Arial"/>
                <a:cs typeface="Arial"/>
              </a:rPr>
              <a:t> </a:t>
            </a:r>
            <a:r>
              <a:rPr sz="3200" b="1" spc="-10" dirty="0">
                <a:solidFill>
                  <a:srgbClr val="38512E"/>
                </a:solidFill>
                <a:latin typeface="Arial"/>
                <a:cs typeface="Arial"/>
              </a:rPr>
              <a:t>METHODS</a:t>
            </a:r>
            <a:endParaRPr sz="3200">
              <a:latin typeface="Arial"/>
              <a:cs typeface="Arial"/>
            </a:endParaRPr>
          </a:p>
        </p:txBody>
      </p:sp>
      <p:grpSp>
        <p:nvGrpSpPr>
          <p:cNvPr id="6" name="object 6"/>
          <p:cNvGrpSpPr/>
          <p:nvPr/>
        </p:nvGrpSpPr>
        <p:grpSpPr>
          <a:xfrm>
            <a:off x="0" y="893063"/>
            <a:ext cx="14389735" cy="7226934"/>
            <a:chOff x="0" y="893063"/>
            <a:chExt cx="14389735" cy="7226934"/>
          </a:xfrm>
        </p:grpSpPr>
        <p:pic>
          <p:nvPicPr>
            <p:cNvPr id="7" name="object 7"/>
            <p:cNvPicPr/>
            <p:nvPr/>
          </p:nvPicPr>
          <p:blipFill>
            <a:blip r:embed="rId2" cstate="print"/>
            <a:stretch>
              <a:fillRect/>
            </a:stretch>
          </p:blipFill>
          <p:spPr>
            <a:xfrm>
              <a:off x="0" y="893063"/>
              <a:ext cx="3639312" cy="4834128"/>
            </a:xfrm>
            <a:prstGeom prst="rect">
              <a:avLst/>
            </a:prstGeom>
          </p:spPr>
        </p:pic>
        <p:pic>
          <p:nvPicPr>
            <p:cNvPr id="8" name="object 8"/>
            <p:cNvPicPr/>
            <p:nvPr/>
          </p:nvPicPr>
          <p:blipFill>
            <a:blip r:embed="rId3" cstate="print"/>
            <a:stretch>
              <a:fillRect/>
            </a:stretch>
          </p:blipFill>
          <p:spPr>
            <a:xfrm>
              <a:off x="3950208" y="1039367"/>
              <a:ext cx="4398264" cy="4541520"/>
            </a:xfrm>
            <a:prstGeom prst="rect">
              <a:avLst/>
            </a:prstGeom>
          </p:spPr>
        </p:pic>
        <p:pic>
          <p:nvPicPr>
            <p:cNvPr id="9" name="object 9"/>
            <p:cNvPicPr/>
            <p:nvPr/>
          </p:nvPicPr>
          <p:blipFill>
            <a:blip r:embed="rId4" cstate="print"/>
            <a:stretch>
              <a:fillRect/>
            </a:stretch>
          </p:blipFill>
          <p:spPr>
            <a:xfrm>
              <a:off x="8549640" y="926591"/>
              <a:ext cx="5839967" cy="5599176"/>
            </a:xfrm>
            <a:prstGeom prst="rect">
              <a:avLst/>
            </a:prstGeom>
          </p:spPr>
        </p:pic>
        <p:pic>
          <p:nvPicPr>
            <p:cNvPr id="10" name="object 10"/>
            <p:cNvPicPr/>
            <p:nvPr/>
          </p:nvPicPr>
          <p:blipFill>
            <a:blip r:embed="rId5" cstate="print"/>
            <a:stretch>
              <a:fillRect/>
            </a:stretch>
          </p:blipFill>
          <p:spPr>
            <a:xfrm>
              <a:off x="3493008" y="5492494"/>
              <a:ext cx="1975104" cy="2627376"/>
            </a:xfrm>
            <a:prstGeom prst="rect">
              <a:avLst/>
            </a:prstGeom>
          </p:spPr>
        </p:pic>
      </p:grpSp>
      <p:sp>
        <p:nvSpPr>
          <p:cNvPr id="11" name="object 11"/>
          <p:cNvSpPr txBox="1"/>
          <p:nvPr/>
        </p:nvSpPr>
        <p:spPr>
          <a:xfrm>
            <a:off x="5854446" y="6821525"/>
            <a:ext cx="221043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COLD</a:t>
            </a:r>
            <a:r>
              <a:rPr sz="1800" b="1" spc="-25" dirty="0">
                <a:latin typeface="Calibri"/>
                <a:cs typeface="Calibri"/>
              </a:rPr>
              <a:t> </a:t>
            </a:r>
            <a:r>
              <a:rPr sz="1800" b="1" spc="-30" dirty="0">
                <a:latin typeface="Calibri"/>
                <a:cs typeface="Calibri"/>
              </a:rPr>
              <a:t>RESISTANCE</a:t>
            </a:r>
            <a:r>
              <a:rPr sz="1800" b="1" spc="15" dirty="0">
                <a:latin typeface="Calibri"/>
                <a:cs typeface="Calibri"/>
              </a:rPr>
              <a:t> </a:t>
            </a:r>
            <a:r>
              <a:rPr sz="1800" b="1" spc="-20" dirty="0">
                <a:latin typeface="Calibri"/>
                <a:cs typeface="Calibri"/>
              </a:rPr>
              <a:t>TEST</a:t>
            </a:r>
            <a:endParaRPr sz="18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0" y="41971"/>
            <a:ext cx="14462530" cy="1747032"/>
          </a:xfrm>
          <a:prstGeom prst="rect">
            <a:avLst/>
          </a:prstGeom>
        </p:spPr>
        <p:txBody>
          <a:bodyPr vert="horz" wrap="square" lIns="0" tIns="460136" rIns="0" bIns="0" rtlCol="0">
            <a:spAutoFit/>
          </a:bodyPr>
          <a:lstStyle/>
          <a:p>
            <a:pPr marL="7945120" marR="5080" indent="-399415">
              <a:lnSpc>
                <a:spcPts val="4990"/>
              </a:lnSpc>
              <a:spcBef>
                <a:spcPts val="910"/>
              </a:spcBef>
            </a:pPr>
            <a:r>
              <a:rPr sz="4800" spc="-40" dirty="0">
                <a:solidFill>
                  <a:srgbClr val="466ED5"/>
                </a:solidFill>
              </a:rPr>
              <a:t>FUNDAMENTALS</a:t>
            </a:r>
            <a:r>
              <a:rPr sz="4800" dirty="0">
                <a:solidFill>
                  <a:srgbClr val="466ED5"/>
                </a:solidFill>
              </a:rPr>
              <a:t> OF </a:t>
            </a:r>
            <a:r>
              <a:rPr sz="4800" spc="-1315" dirty="0">
                <a:solidFill>
                  <a:srgbClr val="466ED5"/>
                </a:solidFill>
              </a:rPr>
              <a:t> </a:t>
            </a:r>
            <a:r>
              <a:rPr sz="4800" spc="-10" dirty="0">
                <a:solidFill>
                  <a:srgbClr val="466ED5"/>
                </a:solidFill>
              </a:rPr>
              <a:t>VEHICLE</a:t>
            </a:r>
            <a:r>
              <a:rPr sz="4800" dirty="0">
                <a:solidFill>
                  <a:srgbClr val="466ED5"/>
                </a:solidFill>
              </a:rPr>
              <a:t> MOTION</a:t>
            </a:r>
            <a:endParaRPr sz="4800" dirty="0"/>
          </a:p>
        </p:txBody>
      </p:sp>
      <p:grpSp>
        <p:nvGrpSpPr>
          <p:cNvPr id="4" name="object 4"/>
          <p:cNvGrpSpPr/>
          <p:nvPr/>
        </p:nvGrpSpPr>
        <p:grpSpPr>
          <a:xfrm>
            <a:off x="6272784" y="2456688"/>
            <a:ext cx="1167765" cy="4889500"/>
            <a:chOff x="6272784" y="2456688"/>
            <a:chExt cx="1167765" cy="4889500"/>
          </a:xfrm>
        </p:grpSpPr>
        <p:sp>
          <p:nvSpPr>
            <p:cNvPr id="5" name="object 5"/>
            <p:cNvSpPr/>
            <p:nvPr/>
          </p:nvSpPr>
          <p:spPr>
            <a:xfrm>
              <a:off x="6480048" y="2456700"/>
              <a:ext cx="960119" cy="4889500"/>
            </a:xfrm>
            <a:custGeom>
              <a:avLst/>
              <a:gdLst/>
              <a:ahLst/>
              <a:cxnLst/>
              <a:rect l="l" t="t" r="r" b="b"/>
              <a:pathLst>
                <a:path w="960120" h="4889500">
                  <a:moveTo>
                    <a:pt x="42672" y="0"/>
                  </a:moveTo>
                  <a:lnTo>
                    <a:pt x="0" y="0"/>
                  </a:lnTo>
                  <a:lnTo>
                    <a:pt x="0" y="4888979"/>
                  </a:lnTo>
                  <a:lnTo>
                    <a:pt x="42672" y="4888979"/>
                  </a:lnTo>
                  <a:lnTo>
                    <a:pt x="42672" y="0"/>
                  </a:lnTo>
                  <a:close/>
                </a:path>
                <a:path w="960120" h="4889500">
                  <a:moveTo>
                    <a:pt x="960107" y="435851"/>
                  </a:moveTo>
                  <a:lnTo>
                    <a:pt x="249936" y="435851"/>
                  </a:lnTo>
                  <a:lnTo>
                    <a:pt x="249936" y="475475"/>
                  </a:lnTo>
                  <a:lnTo>
                    <a:pt x="960107" y="475475"/>
                  </a:lnTo>
                  <a:lnTo>
                    <a:pt x="960107" y="435851"/>
                  </a:lnTo>
                  <a:close/>
                </a:path>
              </a:pathLst>
            </a:custGeom>
            <a:solidFill>
              <a:srgbClr val="BAC4DC"/>
            </a:solidFill>
          </p:spPr>
          <p:txBody>
            <a:bodyPr wrap="square" lIns="0" tIns="0" rIns="0" bIns="0" rtlCol="0"/>
            <a:lstStyle/>
            <a:p>
              <a:endParaRPr/>
            </a:p>
          </p:txBody>
        </p:sp>
        <p:sp>
          <p:nvSpPr>
            <p:cNvPr id="6" name="object 6"/>
            <p:cNvSpPr/>
            <p:nvPr/>
          </p:nvSpPr>
          <p:spPr>
            <a:xfrm>
              <a:off x="6272784" y="2685288"/>
              <a:ext cx="457200" cy="457200"/>
            </a:xfrm>
            <a:custGeom>
              <a:avLst/>
              <a:gdLst/>
              <a:ahLst/>
              <a:cxnLst/>
              <a:rect l="l" t="t" r="r" b="b"/>
              <a:pathLst>
                <a:path w="457200" h="457200">
                  <a:moveTo>
                    <a:pt x="335280" y="0"/>
                  </a:moveTo>
                  <a:lnTo>
                    <a:pt x="121919" y="0"/>
                  </a:lnTo>
                  <a:lnTo>
                    <a:pt x="74473" y="9584"/>
                  </a:lnTo>
                  <a:lnTo>
                    <a:pt x="35718" y="35718"/>
                  </a:lnTo>
                  <a:lnTo>
                    <a:pt x="9584" y="74473"/>
                  </a:lnTo>
                  <a:lnTo>
                    <a:pt x="0" y="121920"/>
                  </a:lnTo>
                  <a:lnTo>
                    <a:pt x="0" y="335279"/>
                  </a:lnTo>
                  <a:lnTo>
                    <a:pt x="9584" y="382726"/>
                  </a:lnTo>
                  <a:lnTo>
                    <a:pt x="35718" y="421481"/>
                  </a:lnTo>
                  <a:lnTo>
                    <a:pt x="74473" y="447615"/>
                  </a:lnTo>
                  <a:lnTo>
                    <a:pt x="121919" y="457200"/>
                  </a:lnTo>
                  <a:lnTo>
                    <a:pt x="335280" y="457200"/>
                  </a:lnTo>
                  <a:lnTo>
                    <a:pt x="382726" y="447615"/>
                  </a:lnTo>
                  <a:lnTo>
                    <a:pt x="421481" y="421481"/>
                  </a:lnTo>
                  <a:lnTo>
                    <a:pt x="447615" y="382726"/>
                  </a:lnTo>
                  <a:lnTo>
                    <a:pt x="457199" y="335279"/>
                  </a:lnTo>
                  <a:lnTo>
                    <a:pt x="457199" y="121920"/>
                  </a:lnTo>
                  <a:lnTo>
                    <a:pt x="447615" y="74473"/>
                  </a:lnTo>
                  <a:lnTo>
                    <a:pt x="421481" y="35718"/>
                  </a:lnTo>
                  <a:lnTo>
                    <a:pt x="382726" y="9584"/>
                  </a:lnTo>
                  <a:lnTo>
                    <a:pt x="335280" y="0"/>
                  </a:lnTo>
                  <a:close/>
                </a:path>
              </a:pathLst>
            </a:custGeom>
            <a:solidFill>
              <a:srgbClr val="DEE7F7"/>
            </a:solidFill>
          </p:spPr>
          <p:txBody>
            <a:bodyPr wrap="square" lIns="0" tIns="0" rIns="0" bIns="0" rtlCol="0"/>
            <a:lstStyle/>
            <a:p>
              <a:endParaRPr/>
            </a:p>
          </p:txBody>
        </p:sp>
      </p:grpSp>
      <p:sp>
        <p:nvSpPr>
          <p:cNvPr id="7" name="object 7"/>
          <p:cNvSpPr txBox="1"/>
          <p:nvPr/>
        </p:nvSpPr>
        <p:spPr>
          <a:xfrm>
            <a:off x="6386576" y="2617673"/>
            <a:ext cx="179705" cy="51244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466ED5"/>
                </a:solidFill>
                <a:latin typeface="Malgun Gothic Semilight"/>
                <a:cs typeface="Malgun Gothic Semilight"/>
              </a:rPr>
              <a:t>1</a:t>
            </a:r>
            <a:endParaRPr sz="3200">
              <a:latin typeface="Malgun Gothic Semilight"/>
              <a:cs typeface="Malgun Gothic Semilight"/>
            </a:endParaRPr>
          </a:p>
        </p:txBody>
      </p:sp>
      <p:sp>
        <p:nvSpPr>
          <p:cNvPr id="8" name="object 8"/>
          <p:cNvSpPr txBox="1"/>
          <p:nvPr/>
        </p:nvSpPr>
        <p:spPr>
          <a:xfrm>
            <a:off x="7698740" y="2399710"/>
            <a:ext cx="6134100" cy="1388745"/>
          </a:xfrm>
          <a:prstGeom prst="rect">
            <a:avLst/>
          </a:prstGeom>
        </p:spPr>
        <p:txBody>
          <a:bodyPr vert="horz" wrap="square" lIns="0" tIns="187960" rIns="0" bIns="0" rtlCol="0">
            <a:spAutoFit/>
          </a:bodyPr>
          <a:lstStyle/>
          <a:p>
            <a:pPr marL="12700" algn="just">
              <a:lnSpc>
                <a:spcPct val="100000"/>
              </a:lnSpc>
              <a:spcBef>
                <a:spcPts val="1480"/>
              </a:spcBef>
            </a:pPr>
            <a:r>
              <a:rPr sz="2800" spc="-10" dirty="0">
                <a:solidFill>
                  <a:srgbClr val="466ED5"/>
                </a:solidFill>
                <a:latin typeface="Times New Roman" panose="02020603050405020304" pitchFamily="18" charset="0"/>
                <a:cs typeface="Times New Roman" panose="02020603050405020304" pitchFamily="18" charset="0"/>
              </a:rPr>
              <a:t>Kinematics</a:t>
            </a:r>
            <a:endParaRPr sz="2800" dirty="0">
              <a:latin typeface="Times New Roman" panose="02020603050405020304" pitchFamily="18" charset="0"/>
              <a:cs typeface="Times New Roman" panose="02020603050405020304" pitchFamily="18" charset="0"/>
            </a:endParaRPr>
          </a:p>
          <a:p>
            <a:pPr marL="12700" algn="just">
              <a:lnSpc>
                <a:spcPct val="100000"/>
              </a:lnSpc>
              <a:spcBef>
                <a:spcPts val="975"/>
              </a:spcBef>
            </a:pPr>
            <a:r>
              <a:rPr sz="2000" spc="-5" dirty="0">
                <a:solidFill>
                  <a:srgbClr val="15203E"/>
                </a:solidFill>
                <a:latin typeface="Times New Roman" panose="02020603050405020304" pitchFamily="18" charset="0"/>
                <a:cs typeface="Times New Roman" panose="02020603050405020304" pitchFamily="18" charset="0"/>
              </a:rPr>
              <a:t>Examining</a:t>
            </a:r>
            <a:r>
              <a:rPr sz="2000" spc="75" dirty="0">
                <a:solidFill>
                  <a:srgbClr val="15203E"/>
                </a:solidFill>
                <a:latin typeface="Times New Roman" panose="02020603050405020304" pitchFamily="18" charset="0"/>
                <a:cs typeface="Times New Roman" panose="02020603050405020304" pitchFamily="18" charset="0"/>
              </a:rPr>
              <a:t> </a:t>
            </a:r>
            <a:r>
              <a:rPr sz="2000" spc="-35" dirty="0">
                <a:solidFill>
                  <a:srgbClr val="15203E"/>
                </a:solidFill>
                <a:latin typeface="Times New Roman" panose="02020603050405020304" pitchFamily="18" charset="0"/>
                <a:cs typeface="Times New Roman" panose="02020603050405020304" pitchFamily="18" charset="0"/>
              </a:rPr>
              <a:t>the</a:t>
            </a:r>
            <a:r>
              <a:rPr sz="2000" spc="215"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position,</a:t>
            </a:r>
            <a:r>
              <a:rPr sz="2000" spc="280"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velocity,</a:t>
            </a:r>
            <a:r>
              <a:rPr sz="2000" spc="270" dirty="0">
                <a:solidFill>
                  <a:srgbClr val="15203E"/>
                </a:solidFill>
                <a:latin typeface="Times New Roman" panose="02020603050405020304" pitchFamily="18" charset="0"/>
                <a:cs typeface="Times New Roman" panose="02020603050405020304" pitchFamily="18" charset="0"/>
              </a:rPr>
              <a:t> </a:t>
            </a:r>
            <a:r>
              <a:rPr sz="2000" spc="25" dirty="0">
                <a:solidFill>
                  <a:srgbClr val="15203E"/>
                </a:solidFill>
                <a:latin typeface="Times New Roman" panose="02020603050405020304" pitchFamily="18" charset="0"/>
                <a:cs typeface="Times New Roman" panose="02020603050405020304" pitchFamily="18" charset="0"/>
              </a:rPr>
              <a:t>and</a:t>
            </a:r>
            <a:r>
              <a:rPr sz="2000" spc="114" dirty="0">
                <a:solidFill>
                  <a:srgbClr val="15203E"/>
                </a:solidFill>
                <a:latin typeface="Times New Roman" panose="02020603050405020304" pitchFamily="18" charset="0"/>
                <a:cs typeface="Times New Roman" panose="02020603050405020304" pitchFamily="18" charset="0"/>
              </a:rPr>
              <a:t> </a:t>
            </a:r>
            <a:r>
              <a:rPr sz="2000" spc="20" dirty="0">
                <a:solidFill>
                  <a:srgbClr val="15203E"/>
                </a:solidFill>
                <a:latin typeface="Times New Roman" panose="02020603050405020304" pitchFamily="18" charset="0"/>
                <a:cs typeface="Times New Roman" panose="02020603050405020304" pitchFamily="18" charset="0"/>
              </a:rPr>
              <a:t>acceleration</a:t>
            </a:r>
            <a:r>
              <a:rPr sz="2000" spc="125" dirty="0">
                <a:solidFill>
                  <a:srgbClr val="15203E"/>
                </a:solidFill>
                <a:latin typeface="Times New Roman" panose="02020603050405020304" pitchFamily="18" charset="0"/>
                <a:cs typeface="Times New Roman" panose="02020603050405020304" pitchFamily="18" charset="0"/>
              </a:rPr>
              <a:t> </a:t>
            </a:r>
            <a:r>
              <a:rPr sz="2000" spc="-35" dirty="0">
                <a:solidFill>
                  <a:srgbClr val="15203E"/>
                </a:solidFill>
                <a:latin typeface="Times New Roman" panose="02020603050405020304" pitchFamily="18" charset="0"/>
                <a:cs typeface="Times New Roman" panose="02020603050405020304" pitchFamily="18" charset="0"/>
              </a:rPr>
              <a:t>of</a:t>
            </a:r>
            <a:r>
              <a:rPr sz="2000" spc="140"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a</a:t>
            </a:r>
            <a:endParaRPr sz="2000" dirty="0">
              <a:latin typeface="Times New Roman" panose="02020603050405020304" pitchFamily="18" charset="0"/>
              <a:cs typeface="Times New Roman" panose="02020603050405020304" pitchFamily="18" charset="0"/>
            </a:endParaRPr>
          </a:p>
          <a:p>
            <a:pPr marL="12700" algn="just">
              <a:lnSpc>
                <a:spcPct val="100000"/>
              </a:lnSpc>
              <a:spcBef>
                <a:spcPts val="215"/>
              </a:spcBef>
            </a:pPr>
            <a:r>
              <a:rPr sz="2000" spc="15" dirty="0">
                <a:solidFill>
                  <a:srgbClr val="15203E"/>
                </a:solidFill>
                <a:latin typeface="Times New Roman" panose="02020603050405020304" pitchFamily="18" charset="0"/>
                <a:cs typeface="Times New Roman" panose="02020603050405020304" pitchFamily="18" charset="0"/>
              </a:rPr>
              <a:t>vehicle</a:t>
            </a:r>
            <a:r>
              <a:rPr sz="2000" spc="105" dirty="0">
                <a:solidFill>
                  <a:srgbClr val="15203E"/>
                </a:solidFill>
                <a:latin typeface="Times New Roman" panose="02020603050405020304" pitchFamily="18" charset="0"/>
                <a:cs typeface="Times New Roman" panose="02020603050405020304" pitchFamily="18" charset="0"/>
              </a:rPr>
              <a:t> </a:t>
            </a:r>
            <a:r>
              <a:rPr sz="2000" spc="35" dirty="0">
                <a:solidFill>
                  <a:srgbClr val="15203E"/>
                </a:solidFill>
                <a:latin typeface="Times New Roman" panose="02020603050405020304" pitchFamily="18" charset="0"/>
                <a:cs typeface="Times New Roman" panose="02020603050405020304" pitchFamily="18" charset="0"/>
              </a:rPr>
              <a:t>as</a:t>
            </a:r>
            <a:r>
              <a:rPr sz="2000" spc="170"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it</a:t>
            </a:r>
            <a:r>
              <a:rPr sz="2000" spc="-105"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moves</a:t>
            </a:r>
            <a:r>
              <a:rPr sz="2000" spc="165" dirty="0">
                <a:solidFill>
                  <a:srgbClr val="15203E"/>
                </a:solidFill>
                <a:latin typeface="Times New Roman" panose="02020603050405020304" pitchFamily="18" charset="0"/>
                <a:cs typeface="Times New Roman" panose="02020603050405020304" pitchFamily="18" charset="0"/>
              </a:rPr>
              <a:t> </a:t>
            </a:r>
            <a:r>
              <a:rPr sz="2000" spc="-40" dirty="0">
                <a:solidFill>
                  <a:srgbClr val="15203E"/>
                </a:solidFill>
                <a:latin typeface="Times New Roman" panose="02020603050405020304" pitchFamily="18" charset="0"/>
                <a:cs typeface="Times New Roman" panose="02020603050405020304" pitchFamily="18" charset="0"/>
              </a:rPr>
              <a:t>through</a:t>
            </a:r>
            <a:r>
              <a:rPr sz="2000" spc="-25" dirty="0">
                <a:solidFill>
                  <a:srgbClr val="15203E"/>
                </a:solidFill>
                <a:latin typeface="Times New Roman" panose="02020603050405020304" pitchFamily="18" charset="0"/>
                <a:cs typeface="Times New Roman" panose="02020603050405020304" pitchFamily="18" charset="0"/>
              </a:rPr>
              <a:t> </a:t>
            </a:r>
            <a:r>
              <a:rPr sz="2000" spc="50" dirty="0">
                <a:solidFill>
                  <a:srgbClr val="15203E"/>
                </a:solidFill>
                <a:latin typeface="Times New Roman" panose="02020603050405020304" pitchFamily="18" charset="0"/>
                <a:cs typeface="Times New Roman" panose="02020603050405020304" pitchFamily="18" charset="0"/>
              </a:rPr>
              <a:t>space.</a:t>
            </a:r>
            <a:endParaRPr sz="2000" dirty="0">
              <a:latin typeface="Times New Roman" panose="02020603050405020304" pitchFamily="18" charset="0"/>
              <a:cs typeface="Times New Roman" panose="02020603050405020304" pitchFamily="18" charset="0"/>
            </a:endParaRPr>
          </a:p>
        </p:txBody>
      </p:sp>
      <p:grpSp>
        <p:nvGrpSpPr>
          <p:cNvPr id="9" name="object 9"/>
          <p:cNvGrpSpPr/>
          <p:nvPr/>
        </p:nvGrpSpPr>
        <p:grpSpPr>
          <a:xfrm>
            <a:off x="6272784" y="4383023"/>
            <a:ext cx="1167765" cy="457200"/>
            <a:chOff x="6272784" y="4383023"/>
            <a:chExt cx="1167765" cy="457200"/>
          </a:xfrm>
        </p:grpSpPr>
        <p:sp>
          <p:nvSpPr>
            <p:cNvPr id="10" name="object 10"/>
            <p:cNvSpPr/>
            <p:nvPr/>
          </p:nvSpPr>
          <p:spPr>
            <a:xfrm>
              <a:off x="6729984" y="4590287"/>
              <a:ext cx="710565" cy="40005"/>
            </a:xfrm>
            <a:custGeom>
              <a:avLst/>
              <a:gdLst/>
              <a:ahLst/>
              <a:cxnLst/>
              <a:rect l="l" t="t" r="r" b="b"/>
              <a:pathLst>
                <a:path w="710565" h="40004">
                  <a:moveTo>
                    <a:pt x="710183" y="0"/>
                  </a:moveTo>
                  <a:lnTo>
                    <a:pt x="0" y="0"/>
                  </a:lnTo>
                  <a:lnTo>
                    <a:pt x="0" y="39624"/>
                  </a:lnTo>
                  <a:lnTo>
                    <a:pt x="710183" y="39624"/>
                  </a:lnTo>
                  <a:lnTo>
                    <a:pt x="710183" y="0"/>
                  </a:lnTo>
                  <a:close/>
                </a:path>
              </a:pathLst>
            </a:custGeom>
            <a:solidFill>
              <a:srgbClr val="BAC4DC"/>
            </a:solidFill>
          </p:spPr>
          <p:txBody>
            <a:bodyPr wrap="square" lIns="0" tIns="0" rIns="0" bIns="0" rtlCol="0"/>
            <a:lstStyle/>
            <a:p>
              <a:endParaRPr/>
            </a:p>
          </p:txBody>
        </p:sp>
        <p:sp>
          <p:nvSpPr>
            <p:cNvPr id="11" name="object 11"/>
            <p:cNvSpPr/>
            <p:nvPr/>
          </p:nvSpPr>
          <p:spPr>
            <a:xfrm>
              <a:off x="6272784" y="4383023"/>
              <a:ext cx="457200" cy="457200"/>
            </a:xfrm>
            <a:custGeom>
              <a:avLst/>
              <a:gdLst/>
              <a:ahLst/>
              <a:cxnLst/>
              <a:rect l="l" t="t" r="r" b="b"/>
              <a:pathLst>
                <a:path w="457200" h="457200">
                  <a:moveTo>
                    <a:pt x="335280" y="0"/>
                  </a:moveTo>
                  <a:lnTo>
                    <a:pt x="121919" y="0"/>
                  </a:lnTo>
                  <a:lnTo>
                    <a:pt x="74473" y="9584"/>
                  </a:lnTo>
                  <a:lnTo>
                    <a:pt x="35718" y="35718"/>
                  </a:lnTo>
                  <a:lnTo>
                    <a:pt x="9584" y="74473"/>
                  </a:lnTo>
                  <a:lnTo>
                    <a:pt x="0" y="121920"/>
                  </a:lnTo>
                  <a:lnTo>
                    <a:pt x="0" y="335279"/>
                  </a:lnTo>
                  <a:lnTo>
                    <a:pt x="9584" y="382726"/>
                  </a:lnTo>
                  <a:lnTo>
                    <a:pt x="35718" y="421481"/>
                  </a:lnTo>
                  <a:lnTo>
                    <a:pt x="74473" y="447615"/>
                  </a:lnTo>
                  <a:lnTo>
                    <a:pt x="121919" y="457200"/>
                  </a:lnTo>
                  <a:lnTo>
                    <a:pt x="335280" y="457200"/>
                  </a:lnTo>
                  <a:lnTo>
                    <a:pt x="382726" y="447615"/>
                  </a:lnTo>
                  <a:lnTo>
                    <a:pt x="421481" y="421481"/>
                  </a:lnTo>
                  <a:lnTo>
                    <a:pt x="447615" y="382726"/>
                  </a:lnTo>
                  <a:lnTo>
                    <a:pt x="457199" y="335279"/>
                  </a:lnTo>
                  <a:lnTo>
                    <a:pt x="457199" y="121920"/>
                  </a:lnTo>
                  <a:lnTo>
                    <a:pt x="447615" y="74473"/>
                  </a:lnTo>
                  <a:lnTo>
                    <a:pt x="421481" y="35718"/>
                  </a:lnTo>
                  <a:lnTo>
                    <a:pt x="382726" y="9584"/>
                  </a:lnTo>
                  <a:lnTo>
                    <a:pt x="335280" y="0"/>
                  </a:lnTo>
                  <a:close/>
                </a:path>
              </a:pathLst>
            </a:custGeom>
            <a:solidFill>
              <a:srgbClr val="DEE7F7"/>
            </a:solidFill>
          </p:spPr>
          <p:txBody>
            <a:bodyPr wrap="square" lIns="0" tIns="0" rIns="0" bIns="0" rtlCol="0"/>
            <a:lstStyle/>
            <a:p>
              <a:endParaRPr/>
            </a:p>
          </p:txBody>
        </p:sp>
      </p:grpSp>
      <p:sp>
        <p:nvSpPr>
          <p:cNvPr id="12" name="object 12"/>
          <p:cNvSpPr txBox="1"/>
          <p:nvPr/>
        </p:nvSpPr>
        <p:spPr>
          <a:xfrm>
            <a:off x="6380479" y="4316729"/>
            <a:ext cx="243840" cy="512445"/>
          </a:xfrm>
          <a:prstGeom prst="rect">
            <a:avLst/>
          </a:prstGeom>
        </p:spPr>
        <p:txBody>
          <a:bodyPr vert="horz" wrap="square" lIns="0" tIns="11430" rIns="0" bIns="0" rtlCol="0">
            <a:spAutoFit/>
          </a:bodyPr>
          <a:lstStyle/>
          <a:p>
            <a:pPr marL="12700">
              <a:lnSpc>
                <a:spcPct val="100000"/>
              </a:lnSpc>
              <a:spcBef>
                <a:spcPts val="90"/>
              </a:spcBef>
            </a:pPr>
            <a:r>
              <a:rPr sz="3200" spc="-5" dirty="0">
                <a:solidFill>
                  <a:srgbClr val="466ED5"/>
                </a:solidFill>
                <a:latin typeface="Malgun Gothic Semilight"/>
                <a:cs typeface="Malgun Gothic Semilight"/>
              </a:rPr>
              <a:t>2</a:t>
            </a:r>
            <a:endParaRPr sz="3200">
              <a:latin typeface="Malgun Gothic Semilight"/>
              <a:cs typeface="Malgun Gothic Semilight"/>
            </a:endParaRPr>
          </a:p>
        </p:txBody>
      </p:sp>
      <p:grpSp>
        <p:nvGrpSpPr>
          <p:cNvPr id="13" name="object 13"/>
          <p:cNvGrpSpPr/>
          <p:nvPr/>
        </p:nvGrpSpPr>
        <p:grpSpPr>
          <a:xfrm>
            <a:off x="6272784" y="6080759"/>
            <a:ext cx="1167765" cy="457200"/>
            <a:chOff x="6272784" y="6080759"/>
            <a:chExt cx="1167765" cy="457200"/>
          </a:xfrm>
        </p:grpSpPr>
        <p:sp>
          <p:nvSpPr>
            <p:cNvPr id="14" name="object 14"/>
            <p:cNvSpPr/>
            <p:nvPr/>
          </p:nvSpPr>
          <p:spPr>
            <a:xfrm>
              <a:off x="6729984" y="6288023"/>
              <a:ext cx="710565" cy="43180"/>
            </a:xfrm>
            <a:custGeom>
              <a:avLst/>
              <a:gdLst/>
              <a:ahLst/>
              <a:cxnLst/>
              <a:rect l="l" t="t" r="r" b="b"/>
              <a:pathLst>
                <a:path w="710565" h="43179">
                  <a:moveTo>
                    <a:pt x="710183" y="0"/>
                  </a:moveTo>
                  <a:lnTo>
                    <a:pt x="0" y="0"/>
                  </a:lnTo>
                  <a:lnTo>
                    <a:pt x="0" y="42671"/>
                  </a:lnTo>
                  <a:lnTo>
                    <a:pt x="710183" y="42671"/>
                  </a:lnTo>
                  <a:lnTo>
                    <a:pt x="710183" y="0"/>
                  </a:lnTo>
                  <a:close/>
                </a:path>
              </a:pathLst>
            </a:custGeom>
            <a:solidFill>
              <a:srgbClr val="BAC4DC"/>
            </a:solidFill>
          </p:spPr>
          <p:txBody>
            <a:bodyPr wrap="square" lIns="0" tIns="0" rIns="0" bIns="0" rtlCol="0"/>
            <a:lstStyle/>
            <a:p>
              <a:endParaRPr/>
            </a:p>
          </p:txBody>
        </p:sp>
        <p:sp>
          <p:nvSpPr>
            <p:cNvPr id="15" name="object 15"/>
            <p:cNvSpPr/>
            <p:nvPr/>
          </p:nvSpPr>
          <p:spPr>
            <a:xfrm>
              <a:off x="6272784" y="6080759"/>
              <a:ext cx="457200" cy="457200"/>
            </a:xfrm>
            <a:custGeom>
              <a:avLst/>
              <a:gdLst/>
              <a:ahLst/>
              <a:cxnLst/>
              <a:rect l="l" t="t" r="r" b="b"/>
              <a:pathLst>
                <a:path w="457200" h="457200">
                  <a:moveTo>
                    <a:pt x="335280" y="0"/>
                  </a:moveTo>
                  <a:lnTo>
                    <a:pt x="121919" y="0"/>
                  </a:lnTo>
                  <a:lnTo>
                    <a:pt x="74473" y="9584"/>
                  </a:lnTo>
                  <a:lnTo>
                    <a:pt x="35718" y="35718"/>
                  </a:lnTo>
                  <a:lnTo>
                    <a:pt x="9584" y="74473"/>
                  </a:lnTo>
                  <a:lnTo>
                    <a:pt x="0" y="121919"/>
                  </a:lnTo>
                  <a:lnTo>
                    <a:pt x="0" y="335279"/>
                  </a:lnTo>
                  <a:lnTo>
                    <a:pt x="9584" y="382726"/>
                  </a:lnTo>
                  <a:lnTo>
                    <a:pt x="35718" y="421481"/>
                  </a:lnTo>
                  <a:lnTo>
                    <a:pt x="74473" y="447615"/>
                  </a:lnTo>
                  <a:lnTo>
                    <a:pt x="121919" y="457200"/>
                  </a:lnTo>
                  <a:lnTo>
                    <a:pt x="335280" y="457200"/>
                  </a:lnTo>
                  <a:lnTo>
                    <a:pt x="382726" y="447615"/>
                  </a:lnTo>
                  <a:lnTo>
                    <a:pt x="421481" y="421481"/>
                  </a:lnTo>
                  <a:lnTo>
                    <a:pt x="447615" y="382726"/>
                  </a:lnTo>
                  <a:lnTo>
                    <a:pt x="457199" y="335279"/>
                  </a:lnTo>
                  <a:lnTo>
                    <a:pt x="457199" y="121919"/>
                  </a:lnTo>
                  <a:lnTo>
                    <a:pt x="447615" y="74473"/>
                  </a:lnTo>
                  <a:lnTo>
                    <a:pt x="421481" y="35718"/>
                  </a:lnTo>
                  <a:lnTo>
                    <a:pt x="382726" y="9584"/>
                  </a:lnTo>
                  <a:lnTo>
                    <a:pt x="335280" y="0"/>
                  </a:lnTo>
                  <a:close/>
                </a:path>
              </a:pathLst>
            </a:custGeom>
            <a:solidFill>
              <a:srgbClr val="DEE7F7"/>
            </a:solidFill>
          </p:spPr>
          <p:txBody>
            <a:bodyPr wrap="square" lIns="0" tIns="0" rIns="0" bIns="0" rtlCol="0"/>
            <a:lstStyle/>
            <a:p>
              <a:endParaRPr/>
            </a:p>
          </p:txBody>
        </p:sp>
      </p:grpSp>
      <p:sp>
        <p:nvSpPr>
          <p:cNvPr id="16" name="object 16"/>
          <p:cNvSpPr txBox="1"/>
          <p:nvPr/>
        </p:nvSpPr>
        <p:spPr>
          <a:xfrm>
            <a:off x="6380479" y="6015354"/>
            <a:ext cx="243840" cy="512445"/>
          </a:xfrm>
          <a:prstGeom prst="rect">
            <a:avLst/>
          </a:prstGeom>
        </p:spPr>
        <p:txBody>
          <a:bodyPr vert="horz" wrap="square" lIns="0" tIns="11430" rIns="0" bIns="0" rtlCol="0">
            <a:spAutoFit/>
          </a:bodyPr>
          <a:lstStyle/>
          <a:p>
            <a:pPr marL="12700">
              <a:lnSpc>
                <a:spcPct val="100000"/>
              </a:lnSpc>
              <a:spcBef>
                <a:spcPts val="90"/>
              </a:spcBef>
            </a:pPr>
            <a:r>
              <a:rPr sz="3200" spc="-5" dirty="0">
                <a:solidFill>
                  <a:srgbClr val="466ED5"/>
                </a:solidFill>
                <a:latin typeface="Malgun Gothic Semilight"/>
                <a:cs typeface="Malgun Gothic Semilight"/>
              </a:rPr>
              <a:t>3</a:t>
            </a:r>
            <a:endParaRPr sz="3200">
              <a:latin typeface="Malgun Gothic Semilight"/>
              <a:cs typeface="Malgun Gothic Semilight"/>
            </a:endParaRPr>
          </a:p>
        </p:txBody>
      </p:sp>
      <p:sp>
        <p:nvSpPr>
          <p:cNvPr id="17" name="object 17"/>
          <p:cNvSpPr txBox="1"/>
          <p:nvPr/>
        </p:nvSpPr>
        <p:spPr>
          <a:xfrm>
            <a:off x="7698740" y="4098063"/>
            <a:ext cx="6149340" cy="3416935"/>
          </a:xfrm>
          <a:prstGeom prst="rect">
            <a:avLst/>
          </a:prstGeom>
        </p:spPr>
        <p:txBody>
          <a:bodyPr vert="horz" wrap="square" lIns="0" tIns="188595" rIns="0" bIns="0" rtlCol="0">
            <a:spAutoFit/>
          </a:bodyPr>
          <a:lstStyle/>
          <a:p>
            <a:pPr marL="12700">
              <a:lnSpc>
                <a:spcPct val="100000"/>
              </a:lnSpc>
              <a:spcBef>
                <a:spcPts val="1485"/>
              </a:spcBef>
            </a:pPr>
            <a:r>
              <a:rPr sz="2800" spc="-10" dirty="0">
                <a:solidFill>
                  <a:srgbClr val="466ED5"/>
                </a:solidFill>
                <a:latin typeface="Times New Roman" panose="02020603050405020304" pitchFamily="18" charset="0"/>
                <a:cs typeface="Times New Roman" panose="02020603050405020304" pitchFamily="18" charset="0"/>
              </a:rPr>
              <a:t>Kinetics</a:t>
            </a:r>
            <a:endParaRPr sz="2800" dirty="0">
              <a:latin typeface="Times New Roman" panose="02020603050405020304" pitchFamily="18" charset="0"/>
              <a:cs typeface="Times New Roman" panose="02020603050405020304" pitchFamily="18" charset="0"/>
            </a:endParaRPr>
          </a:p>
          <a:p>
            <a:pPr marL="12700" marR="5080" algn="just">
              <a:lnSpc>
                <a:spcPct val="108500"/>
              </a:lnSpc>
              <a:spcBef>
                <a:spcPts val="765"/>
              </a:spcBef>
            </a:pPr>
            <a:r>
              <a:rPr sz="2000" spc="15" dirty="0">
                <a:solidFill>
                  <a:srgbClr val="15203E"/>
                </a:solidFill>
                <a:latin typeface="Times New Roman" panose="02020603050405020304" pitchFamily="18" charset="0"/>
                <a:cs typeface="Times New Roman" panose="02020603050405020304" pitchFamily="18" charset="0"/>
              </a:rPr>
              <a:t>Analyzing </a:t>
            </a:r>
            <a:r>
              <a:rPr sz="2000" spc="-35" dirty="0">
                <a:solidFill>
                  <a:srgbClr val="15203E"/>
                </a:solidFill>
                <a:latin typeface="Times New Roman" panose="02020603050405020304" pitchFamily="18" charset="0"/>
                <a:cs typeface="Times New Roman" panose="02020603050405020304" pitchFamily="18" charset="0"/>
              </a:rPr>
              <a:t>the</a:t>
            </a:r>
            <a:r>
              <a:rPr sz="2000" spc="-30" dirty="0">
                <a:solidFill>
                  <a:srgbClr val="15203E"/>
                </a:solidFill>
                <a:latin typeface="Times New Roman" panose="02020603050405020304" pitchFamily="18" charset="0"/>
                <a:cs typeface="Times New Roman" panose="02020603050405020304" pitchFamily="18" charset="0"/>
              </a:rPr>
              <a:t> </a:t>
            </a:r>
            <a:r>
              <a:rPr sz="2000" dirty="0">
                <a:solidFill>
                  <a:srgbClr val="15203E"/>
                </a:solidFill>
                <a:latin typeface="Times New Roman" panose="02020603050405020304" pitchFamily="18" charset="0"/>
                <a:cs typeface="Times New Roman" panose="02020603050405020304" pitchFamily="18" charset="0"/>
              </a:rPr>
              <a:t>forces</a:t>
            </a:r>
            <a:r>
              <a:rPr sz="2000" spc="5"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and </a:t>
            </a:r>
            <a:r>
              <a:rPr sz="2000" spc="-35" dirty="0">
                <a:solidFill>
                  <a:srgbClr val="15203E"/>
                </a:solidFill>
                <a:latin typeface="Times New Roman" panose="02020603050405020304" pitchFamily="18" charset="0"/>
                <a:cs typeface="Times New Roman" panose="02020603050405020304" pitchFamily="18" charset="0"/>
              </a:rPr>
              <a:t>moments</a:t>
            </a:r>
            <a:r>
              <a:rPr sz="2000" spc="-30" dirty="0">
                <a:solidFill>
                  <a:srgbClr val="15203E"/>
                </a:solidFill>
                <a:latin typeface="Times New Roman" panose="02020603050405020304" pitchFamily="18" charset="0"/>
                <a:cs typeface="Times New Roman" panose="02020603050405020304" pitchFamily="18" charset="0"/>
              </a:rPr>
              <a:t> </a:t>
            </a:r>
            <a:r>
              <a:rPr sz="2000" spc="-10" dirty="0">
                <a:solidFill>
                  <a:srgbClr val="15203E"/>
                </a:solidFill>
                <a:latin typeface="Times New Roman" panose="02020603050405020304" pitchFamily="18" charset="0"/>
                <a:cs typeface="Times New Roman" panose="02020603050405020304" pitchFamily="18" charset="0"/>
              </a:rPr>
              <a:t>that </a:t>
            </a:r>
            <a:r>
              <a:rPr sz="2000" dirty="0">
                <a:solidFill>
                  <a:srgbClr val="15203E"/>
                </a:solidFill>
                <a:latin typeface="Times New Roman" panose="02020603050405020304" pitchFamily="18" charset="0"/>
                <a:cs typeface="Times New Roman" panose="02020603050405020304" pitchFamily="18" charset="0"/>
              </a:rPr>
              <a:t>influence</a:t>
            </a:r>
            <a:r>
              <a:rPr sz="2000" spc="5"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a </a:t>
            </a:r>
            <a:r>
              <a:rPr sz="2000" dirty="0">
                <a:solidFill>
                  <a:srgbClr val="15203E"/>
                </a:solidFill>
                <a:latin typeface="Times New Roman" panose="02020603050405020304" pitchFamily="18" charset="0"/>
                <a:cs typeface="Times New Roman" panose="02020603050405020304" pitchFamily="18" charset="0"/>
              </a:rPr>
              <a:t> </a:t>
            </a:r>
            <a:r>
              <a:rPr sz="2000" spc="20" dirty="0">
                <a:solidFill>
                  <a:srgbClr val="15203E"/>
                </a:solidFill>
                <a:latin typeface="Times New Roman" panose="02020603050405020304" pitchFamily="18" charset="0"/>
                <a:cs typeface="Times New Roman" panose="02020603050405020304" pitchFamily="18" charset="0"/>
              </a:rPr>
              <a:t>vehicle's</a:t>
            </a:r>
            <a:r>
              <a:rPr sz="2000" spc="25" dirty="0">
                <a:solidFill>
                  <a:srgbClr val="15203E"/>
                </a:solidFill>
                <a:latin typeface="Times New Roman" panose="02020603050405020304" pitchFamily="18" charset="0"/>
                <a:cs typeface="Times New Roman" panose="02020603050405020304" pitchFamily="18" charset="0"/>
              </a:rPr>
              <a:t> </a:t>
            </a:r>
            <a:r>
              <a:rPr sz="2000" spc="-45" dirty="0">
                <a:solidFill>
                  <a:srgbClr val="15203E"/>
                </a:solidFill>
                <a:latin typeface="Times New Roman" panose="02020603050405020304" pitchFamily="18" charset="0"/>
                <a:cs typeface="Times New Roman" panose="02020603050405020304" pitchFamily="18" charset="0"/>
              </a:rPr>
              <a:t>motion,</a:t>
            </a:r>
            <a:r>
              <a:rPr sz="2000" spc="-40" dirty="0">
                <a:solidFill>
                  <a:srgbClr val="15203E"/>
                </a:solidFill>
                <a:latin typeface="Times New Roman" panose="02020603050405020304" pitchFamily="18" charset="0"/>
                <a:cs typeface="Times New Roman" panose="02020603050405020304" pitchFamily="18" charset="0"/>
              </a:rPr>
              <a:t> </a:t>
            </a:r>
            <a:r>
              <a:rPr sz="2000" spc="55" dirty="0">
                <a:solidFill>
                  <a:srgbClr val="15203E"/>
                </a:solidFill>
                <a:latin typeface="Times New Roman" panose="02020603050405020304" pitchFamily="18" charset="0"/>
                <a:cs typeface="Times New Roman" panose="02020603050405020304" pitchFamily="18" charset="0"/>
              </a:rPr>
              <a:t>such</a:t>
            </a:r>
            <a:r>
              <a:rPr sz="2000" spc="60" dirty="0">
                <a:solidFill>
                  <a:srgbClr val="15203E"/>
                </a:solidFill>
                <a:latin typeface="Times New Roman" panose="02020603050405020304" pitchFamily="18" charset="0"/>
                <a:cs typeface="Times New Roman" panose="02020603050405020304" pitchFamily="18" charset="0"/>
              </a:rPr>
              <a:t> </a:t>
            </a:r>
            <a:r>
              <a:rPr sz="2000" spc="35" dirty="0">
                <a:solidFill>
                  <a:srgbClr val="15203E"/>
                </a:solidFill>
                <a:latin typeface="Times New Roman" panose="02020603050405020304" pitchFamily="18" charset="0"/>
                <a:cs typeface="Times New Roman" panose="02020603050405020304" pitchFamily="18" charset="0"/>
              </a:rPr>
              <a:t>as</a:t>
            </a:r>
            <a:r>
              <a:rPr sz="2000" spc="635" dirty="0">
                <a:solidFill>
                  <a:srgbClr val="15203E"/>
                </a:solidFill>
                <a:latin typeface="Times New Roman" panose="02020603050405020304" pitchFamily="18" charset="0"/>
                <a:cs typeface="Times New Roman" panose="02020603050405020304" pitchFamily="18" charset="0"/>
              </a:rPr>
              <a:t> </a:t>
            </a:r>
            <a:r>
              <a:rPr sz="2000" spc="-25" dirty="0">
                <a:solidFill>
                  <a:srgbClr val="15203E"/>
                </a:solidFill>
                <a:latin typeface="Times New Roman" panose="02020603050405020304" pitchFamily="18" charset="0"/>
                <a:cs typeface="Times New Roman" panose="02020603050405020304" pitchFamily="18" charset="0"/>
              </a:rPr>
              <a:t>gravity,</a:t>
            </a:r>
            <a:r>
              <a:rPr sz="2000" spc="-20" dirty="0">
                <a:solidFill>
                  <a:srgbClr val="15203E"/>
                </a:solidFill>
                <a:latin typeface="Times New Roman" panose="02020603050405020304" pitchFamily="18" charset="0"/>
                <a:cs typeface="Times New Roman" panose="02020603050405020304" pitchFamily="18" charset="0"/>
              </a:rPr>
              <a:t> </a:t>
            </a:r>
            <a:r>
              <a:rPr sz="2000" spc="-25" dirty="0">
                <a:solidFill>
                  <a:srgbClr val="15203E"/>
                </a:solidFill>
                <a:latin typeface="Times New Roman" panose="02020603050405020304" pitchFamily="18" charset="0"/>
                <a:cs typeface="Times New Roman" panose="02020603050405020304" pitchFamily="18" charset="0"/>
              </a:rPr>
              <a:t>friction,</a:t>
            </a:r>
            <a:r>
              <a:rPr sz="2000" spc="-20"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and </a:t>
            </a:r>
            <a:r>
              <a:rPr sz="2000" spc="20" dirty="0">
                <a:solidFill>
                  <a:srgbClr val="15203E"/>
                </a:solidFill>
                <a:latin typeface="Times New Roman" panose="02020603050405020304" pitchFamily="18" charset="0"/>
                <a:cs typeface="Times New Roman" panose="02020603050405020304" pitchFamily="18" charset="0"/>
              </a:rPr>
              <a:t> </a:t>
            </a:r>
            <a:r>
              <a:rPr sz="2000" dirty="0">
                <a:solidFill>
                  <a:srgbClr val="15203E"/>
                </a:solidFill>
                <a:latin typeface="Times New Roman" panose="02020603050405020304" pitchFamily="18" charset="0"/>
                <a:cs typeface="Times New Roman" panose="02020603050405020304" pitchFamily="18" charset="0"/>
              </a:rPr>
              <a:t>aerodynamics</a:t>
            </a:r>
            <a:r>
              <a:rPr sz="2000" spc="-390"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12700">
              <a:lnSpc>
                <a:spcPct val="100000"/>
              </a:lnSpc>
              <a:spcBef>
                <a:spcPts val="1435"/>
              </a:spcBef>
            </a:pPr>
            <a:r>
              <a:rPr sz="2800" spc="-10" dirty="0">
                <a:solidFill>
                  <a:srgbClr val="466ED5"/>
                </a:solidFill>
                <a:latin typeface="Times New Roman" panose="02020603050405020304" pitchFamily="18" charset="0"/>
                <a:cs typeface="Times New Roman" panose="02020603050405020304" pitchFamily="18" charset="0"/>
              </a:rPr>
              <a:t>Dynamics</a:t>
            </a:r>
            <a:endParaRPr sz="2800" dirty="0">
              <a:latin typeface="Times New Roman" panose="02020603050405020304" pitchFamily="18" charset="0"/>
              <a:cs typeface="Times New Roman" panose="02020603050405020304" pitchFamily="18" charset="0"/>
            </a:endParaRPr>
          </a:p>
          <a:p>
            <a:pPr marL="12700" marR="12700" algn="just">
              <a:lnSpc>
                <a:spcPct val="108600"/>
              </a:lnSpc>
              <a:spcBef>
                <a:spcPts val="765"/>
              </a:spcBef>
            </a:pPr>
            <a:r>
              <a:rPr sz="2000" spc="-15" dirty="0">
                <a:solidFill>
                  <a:srgbClr val="15203E"/>
                </a:solidFill>
                <a:latin typeface="Times New Roman" panose="02020603050405020304" pitchFamily="18" charset="0"/>
                <a:cs typeface="Times New Roman" panose="02020603050405020304" pitchFamily="18" charset="0"/>
              </a:rPr>
              <a:t>Integrating </a:t>
            </a:r>
            <a:r>
              <a:rPr sz="2000" spc="10" dirty="0">
                <a:solidFill>
                  <a:srgbClr val="15203E"/>
                </a:solidFill>
                <a:latin typeface="Times New Roman" panose="02020603050405020304" pitchFamily="18" charset="0"/>
                <a:cs typeface="Times New Roman" panose="02020603050405020304" pitchFamily="18" charset="0"/>
              </a:rPr>
              <a:t>kinematics </a:t>
            </a:r>
            <a:r>
              <a:rPr sz="2000" spc="15" dirty="0">
                <a:solidFill>
                  <a:srgbClr val="15203E"/>
                </a:solidFill>
                <a:latin typeface="Times New Roman" panose="02020603050405020304" pitchFamily="18" charset="0"/>
                <a:cs typeface="Times New Roman" panose="02020603050405020304" pitchFamily="18" charset="0"/>
              </a:rPr>
              <a:t>and </a:t>
            </a:r>
            <a:r>
              <a:rPr sz="2000" spc="5" dirty="0">
                <a:solidFill>
                  <a:srgbClr val="15203E"/>
                </a:solidFill>
                <a:latin typeface="Times New Roman" panose="02020603050405020304" pitchFamily="18" charset="0"/>
                <a:cs typeface="Times New Roman" panose="02020603050405020304" pitchFamily="18" charset="0"/>
              </a:rPr>
              <a:t>kinetics </a:t>
            </a:r>
            <a:r>
              <a:rPr sz="2000" spc="-50" dirty="0">
                <a:solidFill>
                  <a:srgbClr val="15203E"/>
                </a:solidFill>
                <a:latin typeface="Times New Roman" panose="02020603050405020304" pitchFamily="18" charset="0"/>
                <a:cs typeface="Times New Roman" panose="02020603050405020304" pitchFamily="18" charset="0"/>
              </a:rPr>
              <a:t>to </a:t>
            </a:r>
            <a:r>
              <a:rPr sz="2000" spc="10" dirty="0">
                <a:solidFill>
                  <a:srgbClr val="15203E"/>
                </a:solidFill>
                <a:latin typeface="Times New Roman" panose="02020603050405020304" pitchFamily="18" charset="0"/>
                <a:cs typeface="Times New Roman" panose="02020603050405020304" pitchFamily="18" charset="0"/>
              </a:rPr>
              <a:t>understand </a:t>
            </a:r>
            <a:r>
              <a:rPr sz="2000" spc="-15" dirty="0">
                <a:solidFill>
                  <a:srgbClr val="15203E"/>
                </a:solidFill>
                <a:latin typeface="Times New Roman" panose="02020603050405020304" pitchFamily="18" charset="0"/>
                <a:cs typeface="Times New Roman" panose="02020603050405020304" pitchFamily="18" charset="0"/>
              </a:rPr>
              <a:t>how </a:t>
            </a:r>
            <a:r>
              <a:rPr sz="2000" spc="-10" dirty="0">
                <a:solidFill>
                  <a:srgbClr val="15203E"/>
                </a:solidFill>
                <a:latin typeface="Times New Roman" panose="02020603050405020304" pitchFamily="18" charset="0"/>
                <a:cs typeface="Times New Roman" panose="02020603050405020304" pitchFamily="18" charset="0"/>
              </a:rPr>
              <a:t> </a:t>
            </a:r>
            <a:r>
              <a:rPr sz="2000" spc="-5" dirty="0">
                <a:solidFill>
                  <a:srgbClr val="15203E"/>
                </a:solidFill>
                <a:latin typeface="Times New Roman" panose="02020603050405020304" pitchFamily="18" charset="0"/>
                <a:cs typeface="Times New Roman" panose="02020603050405020304" pitchFamily="18" charset="0"/>
              </a:rPr>
              <a:t>a </a:t>
            </a:r>
            <a:r>
              <a:rPr sz="2000" spc="15" dirty="0">
                <a:solidFill>
                  <a:srgbClr val="15203E"/>
                </a:solidFill>
                <a:latin typeface="Times New Roman" panose="02020603050405020304" pitchFamily="18" charset="0"/>
                <a:cs typeface="Times New Roman" panose="02020603050405020304" pitchFamily="18" charset="0"/>
              </a:rPr>
              <a:t>vehicle's </a:t>
            </a:r>
            <a:r>
              <a:rPr sz="2000" spc="10" dirty="0">
                <a:solidFill>
                  <a:srgbClr val="15203E"/>
                </a:solidFill>
                <a:latin typeface="Times New Roman" panose="02020603050405020304" pitchFamily="18" charset="0"/>
                <a:cs typeface="Times New Roman" panose="02020603050405020304" pitchFamily="18" charset="0"/>
              </a:rPr>
              <a:t>design </a:t>
            </a:r>
            <a:r>
              <a:rPr sz="2000" spc="15" dirty="0">
                <a:solidFill>
                  <a:srgbClr val="15203E"/>
                </a:solidFill>
                <a:latin typeface="Times New Roman" panose="02020603050405020304" pitchFamily="18" charset="0"/>
                <a:cs typeface="Times New Roman" panose="02020603050405020304" pitchFamily="18" charset="0"/>
              </a:rPr>
              <a:t>and </a:t>
            </a:r>
            <a:r>
              <a:rPr sz="2000" spc="-15" dirty="0">
                <a:solidFill>
                  <a:srgbClr val="15203E"/>
                </a:solidFill>
                <a:latin typeface="Times New Roman" panose="02020603050405020304" pitchFamily="18" charset="0"/>
                <a:cs typeface="Times New Roman" panose="02020603050405020304" pitchFamily="18" charset="0"/>
              </a:rPr>
              <a:t>operating </a:t>
            </a:r>
            <a:r>
              <a:rPr sz="2000" spc="-30" dirty="0">
                <a:solidFill>
                  <a:srgbClr val="15203E"/>
                </a:solidFill>
                <a:latin typeface="Times New Roman" panose="02020603050405020304" pitchFamily="18" charset="0"/>
                <a:cs typeface="Times New Roman" panose="02020603050405020304" pitchFamily="18" charset="0"/>
              </a:rPr>
              <a:t>conditions</a:t>
            </a:r>
            <a:r>
              <a:rPr sz="2000" spc="-25" dirty="0">
                <a:solidFill>
                  <a:srgbClr val="15203E"/>
                </a:solidFill>
                <a:latin typeface="Times New Roman" panose="02020603050405020304" pitchFamily="18" charset="0"/>
                <a:cs typeface="Times New Roman" panose="02020603050405020304" pitchFamily="18" charset="0"/>
              </a:rPr>
              <a:t> </a:t>
            </a:r>
            <a:r>
              <a:rPr sz="2000" spc="15" dirty="0">
                <a:solidFill>
                  <a:srgbClr val="15203E"/>
                </a:solidFill>
                <a:latin typeface="Times New Roman" panose="02020603050405020304" pitchFamily="18" charset="0"/>
                <a:cs typeface="Times New Roman" panose="02020603050405020304" pitchFamily="18" charset="0"/>
              </a:rPr>
              <a:t>affect </a:t>
            </a:r>
            <a:r>
              <a:rPr sz="2000" spc="-40" dirty="0">
                <a:solidFill>
                  <a:srgbClr val="15203E"/>
                </a:solidFill>
                <a:latin typeface="Times New Roman" panose="02020603050405020304" pitchFamily="18" charset="0"/>
                <a:cs typeface="Times New Roman" panose="02020603050405020304" pitchFamily="18" charset="0"/>
              </a:rPr>
              <a:t>its </a:t>
            </a:r>
            <a:r>
              <a:rPr sz="2000" spc="-35" dirty="0">
                <a:solidFill>
                  <a:srgbClr val="15203E"/>
                </a:solidFill>
                <a:latin typeface="Times New Roman" panose="02020603050405020304" pitchFamily="18" charset="0"/>
                <a:cs typeface="Times New Roman" panose="02020603050405020304" pitchFamily="18" charset="0"/>
              </a:rPr>
              <a:t> </a:t>
            </a:r>
            <a:r>
              <a:rPr sz="2000" spc="-10" dirty="0">
                <a:solidFill>
                  <a:srgbClr val="15203E"/>
                </a:solidFill>
                <a:latin typeface="Times New Roman" panose="02020603050405020304" pitchFamily="18" charset="0"/>
                <a:cs typeface="Times New Roman" panose="02020603050405020304" pitchFamily="18" charset="0"/>
              </a:rPr>
              <a:t>behavior.</a:t>
            </a:r>
            <a:endParaRPr sz="2000" dirty="0">
              <a:latin typeface="Times New Roman" panose="02020603050405020304" pitchFamily="18" charset="0"/>
              <a:cs typeface="Times New Roman" panose="02020603050405020304" pitchFamily="18" charset="0"/>
            </a:endParaRPr>
          </a:p>
        </p:txBody>
      </p:sp>
      <p:pic>
        <p:nvPicPr>
          <p:cNvPr id="18" name="object 18"/>
          <p:cNvPicPr/>
          <p:nvPr/>
        </p:nvPicPr>
        <p:blipFill>
          <a:blip r:embed="rId3" cstate="print"/>
          <a:stretch>
            <a:fillRect/>
          </a:stretch>
        </p:blipFill>
        <p:spPr>
          <a:xfrm>
            <a:off x="0" y="0"/>
            <a:ext cx="6239256" cy="822959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3352" y="197865"/>
            <a:ext cx="13840460" cy="1168400"/>
          </a:xfrm>
          <a:prstGeom prst="rect">
            <a:avLst/>
          </a:prstGeom>
        </p:spPr>
        <p:txBody>
          <a:bodyPr vert="horz" wrap="square" lIns="0" tIns="12065" rIns="0" bIns="0" rtlCol="0">
            <a:spAutoFit/>
          </a:bodyPr>
          <a:lstStyle/>
          <a:p>
            <a:pPr marR="8890" algn="ctr">
              <a:lnSpc>
                <a:spcPct val="100000"/>
              </a:lnSpc>
              <a:spcBef>
                <a:spcPts val="95"/>
              </a:spcBef>
            </a:pPr>
            <a:r>
              <a:rPr sz="2500" b="1" spc="-5" dirty="0">
                <a:solidFill>
                  <a:srgbClr val="38512E"/>
                </a:solidFill>
                <a:latin typeface="Arial"/>
                <a:cs typeface="Arial"/>
              </a:rPr>
              <a:t>IS</a:t>
            </a:r>
            <a:r>
              <a:rPr sz="2500" b="1" dirty="0">
                <a:solidFill>
                  <a:srgbClr val="38512E"/>
                </a:solidFill>
                <a:latin typeface="Arial"/>
                <a:cs typeface="Arial"/>
              </a:rPr>
              <a:t> </a:t>
            </a:r>
            <a:r>
              <a:rPr sz="2500" b="1" spc="-5" dirty="0">
                <a:solidFill>
                  <a:srgbClr val="38512E"/>
                </a:solidFill>
                <a:latin typeface="Arial"/>
                <a:cs typeface="Arial"/>
              </a:rPr>
              <a:t>2742</a:t>
            </a:r>
            <a:r>
              <a:rPr sz="2500" b="1" spc="-30" dirty="0">
                <a:solidFill>
                  <a:srgbClr val="38512E"/>
                </a:solidFill>
                <a:latin typeface="Arial"/>
                <a:cs typeface="Arial"/>
              </a:rPr>
              <a:t> </a:t>
            </a:r>
            <a:r>
              <a:rPr sz="2500" b="1" spc="-80" dirty="0">
                <a:solidFill>
                  <a:srgbClr val="38512E"/>
                </a:solidFill>
                <a:latin typeface="Arial"/>
                <a:cs typeface="Arial"/>
              </a:rPr>
              <a:t>PART</a:t>
            </a:r>
            <a:r>
              <a:rPr sz="2500" b="1" spc="85" dirty="0">
                <a:solidFill>
                  <a:srgbClr val="38512E"/>
                </a:solidFill>
                <a:latin typeface="Arial"/>
                <a:cs typeface="Arial"/>
              </a:rPr>
              <a:t> </a:t>
            </a:r>
            <a:r>
              <a:rPr sz="2500" b="1" spc="-5" dirty="0">
                <a:solidFill>
                  <a:srgbClr val="38512E"/>
                </a:solidFill>
                <a:latin typeface="Arial"/>
                <a:cs typeface="Arial"/>
              </a:rPr>
              <a:t>7</a:t>
            </a:r>
            <a:r>
              <a:rPr sz="2500" b="1" spc="-15" dirty="0">
                <a:solidFill>
                  <a:srgbClr val="38512E"/>
                </a:solidFill>
                <a:latin typeface="Arial"/>
                <a:cs typeface="Arial"/>
              </a:rPr>
              <a:t> </a:t>
            </a:r>
            <a:r>
              <a:rPr sz="2500" b="1" spc="-5" dirty="0">
                <a:solidFill>
                  <a:srgbClr val="38512E"/>
                </a:solidFill>
                <a:latin typeface="Arial"/>
                <a:cs typeface="Arial"/>
              </a:rPr>
              <a:t>:2018</a:t>
            </a:r>
            <a:endParaRPr sz="2500" dirty="0">
              <a:latin typeface="Arial"/>
              <a:cs typeface="Arial"/>
            </a:endParaRPr>
          </a:p>
          <a:p>
            <a:pPr marR="92710" algn="ctr">
              <a:lnSpc>
                <a:spcPct val="100000"/>
              </a:lnSpc>
            </a:pPr>
            <a:r>
              <a:rPr sz="2500" b="1" spc="-20" dirty="0">
                <a:solidFill>
                  <a:srgbClr val="38512E"/>
                </a:solidFill>
                <a:latin typeface="Arial"/>
                <a:cs typeface="Arial"/>
              </a:rPr>
              <a:t>AUTOMOTIVE</a:t>
            </a:r>
            <a:r>
              <a:rPr sz="2500" b="1" spc="125" dirty="0">
                <a:solidFill>
                  <a:srgbClr val="38512E"/>
                </a:solidFill>
                <a:latin typeface="Arial"/>
                <a:cs typeface="Arial"/>
              </a:rPr>
              <a:t> </a:t>
            </a:r>
            <a:r>
              <a:rPr sz="2500" b="1" spc="-10" dirty="0">
                <a:solidFill>
                  <a:srgbClr val="38512E"/>
                </a:solidFill>
                <a:latin typeface="Arial"/>
                <a:cs typeface="Arial"/>
              </a:rPr>
              <a:t>VEHICLES</a:t>
            </a:r>
            <a:r>
              <a:rPr sz="2500" b="1" spc="35" dirty="0">
                <a:solidFill>
                  <a:srgbClr val="38512E"/>
                </a:solidFill>
                <a:latin typeface="Arial"/>
                <a:cs typeface="Arial"/>
              </a:rPr>
              <a:t> </a:t>
            </a:r>
            <a:r>
              <a:rPr sz="2500" b="1" spc="-5" dirty="0">
                <a:solidFill>
                  <a:srgbClr val="38512E"/>
                </a:solidFill>
                <a:latin typeface="Arial"/>
                <a:cs typeface="Arial"/>
              </a:rPr>
              <a:t>-</a:t>
            </a:r>
            <a:r>
              <a:rPr sz="2500" b="1" spc="10" dirty="0">
                <a:solidFill>
                  <a:srgbClr val="38512E"/>
                </a:solidFill>
                <a:latin typeface="Arial"/>
                <a:cs typeface="Arial"/>
              </a:rPr>
              <a:t> </a:t>
            </a:r>
            <a:r>
              <a:rPr sz="2500" b="1" spc="-25" dirty="0">
                <a:solidFill>
                  <a:srgbClr val="38512E"/>
                </a:solidFill>
                <a:latin typeface="Arial"/>
                <a:cs typeface="Arial"/>
              </a:rPr>
              <a:t>BRAKE</a:t>
            </a:r>
            <a:r>
              <a:rPr sz="2500" b="1" spc="90" dirty="0">
                <a:solidFill>
                  <a:srgbClr val="38512E"/>
                </a:solidFill>
                <a:latin typeface="Arial"/>
                <a:cs typeface="Arial"/>
              </a:rPr>
              <a:t> </a:t>
            </a:r>
            <a:r>
              <a:rPr sz="2500" b="1" spc="-5" dirty="0">
                <a:solidFill>
                  <a:srgbClr val="38512E"/>
                </a:solidFill>
                <a:latin typeface="Arial"/>
                <a:cs typeface="Arial"/>
              </a:rPr>
              <a:t>LININGS:</a:t>
            </a:r>
            <a:r>
              <a:rPr sz="2500" b="1" dirty="0">
                <a:solidFill>
                  <a:srgbClr val="38512E"/>
                </a:solidFill>
                <a:latin typeface="Arial"/>
                <a:cs typeface="Arial"/>
              </a:rPr>
              <a:t> </a:t>
            </a:r>
            <a:r>
              <a:rPr sz="2500" b="1" spc="-75" dirty="0">
                <a:solidFill>
                  <a:srgbClr val="38512E"/>
                </a:solidFill>
                <a:latin typeface="Arial"/>
                <a:cs typeface="Arial"/>
              </a:rPr>
              <a:t>PART</a:t>
            </a:r>
            <a:r>
              <a:rPr sz="2500" b="1" spc="105" dirty="0">
                <a:solidFill>
                  <a:srgbClr val="38512E"/>
                </a:solidFill>
                <a:latin typeface="Arial"/>
                <a:cs typeface="Arial"/>
              </a:rPr>
              <a:t> </a:t>
            </a:r>
            <a:r>
              <a:rPr sz="2500" b="1" spc="-5" dirty="0">
                <a:solidFill>
                  <a:srgbClr val="38512E"/>
                </a:solidFill>
                <a:latin typeface="Arial"/>
                <a:cs typeface="Arial"/>
              </a:rPr>
              <a:t>7</a:t>
            </a:r>
            <a:endParaRPr sz="2500" dirty="0">
              <a:latin typeface="Arial"/>
              <a:cs typeface="Arial"/>
            </a:endParaRPr>
          </a:p>
          <a:p>
            <a:pPr algn="ctr">
              <a:lnSpc>
                <a:spcPct val="100000"/>
              </a:lnSpc>
            </a:pPr>
            <a:r>
              <a:rPr sz="2500" b="1" spc="-30" dirty="0">
                <a:solidFill>
                  <a:srgbClr val="38512E"/>
                </a:solidFill>
                <a:latin typeface="Arial"/>
                <a:cs typeface="Arial"/>
              </a:rPr>
              <a:t>SHEAR</a:t>
            </a:r>
            <a:r>
              <a:rPr sz="2500" b="1" spc="114" dirty="0">
                <a:solidFill>
                  <a:srgbClr val="38512E"/>
                </a:solidFill>
                <a:latin typeface="Arial"/>
                <a:cs typeface="Arial"/>
              </a:rPr>
              <a:t> </a:t>
            </a:r>
            <a:r>
              <a:rPr sz="2500" b="1" spc="-10" dirty="0">
                <a:solidFill>
                  <a:srgbClr val="38512E"/>
                </a:solidFill>
                <a:latin typeface="Arial"/>
                <a:cs typeface="Arial"/>
              </a:rPr>
              <a:t>TEST</a:t>
            </a:r>
            <a:r>
              <a:rPr sz="2500" b="1" spc="40" dirty="0">
                <a:solidFill>
                  <a:srgbClr val="38512E"/>
                </a:solidFill>
                <a:latin typeface="Arial"/>
                <a:cs typeface="Arial"/>
              </a:rPr>
              <a:t> </a:t>
            </a:r>
            <a:r>
              <a:rPr sz="2500" b="1" spc="-5" dirty="0">
                <a:solidFill>
                  <a:srgbClr val="38512E"/>
                </a:solidFill>
                <a:latin typeface="Arial"/>
                <a:cs typeface="Arial"/>
              </a:rPr>
              <a:t>PROCEDURE</a:t>
            </a:r>
            <a:r>
              <a:rPr sz="2500" b="1" spc="15" dirty="0">
                <a:solidFill>
                  <a:srgbClr val="38512E"/>
                </a:solidFill>
                <a:latin typeface="Arial"/>
                <a:cs typeface="Arial"/>
              </a:rPr>
              <a:t> </a:t>
            </a:r>
            <a:r>
              <a:rPr sz="2500" b="1" dirty="0">
                <a:solidFill>
                  <a:srgbClr val="38512E"/>
                </a:solidFill>
                <a:latin typeface="Arial"/>
                <a:cs typeface="Arial"/>
              </a:rPr>
              <a:t>FOR </a:t>
            </a:r>
            <a:r>
              <a:rPr sz="2500" b="1" spc="-5" dirty="0">
                <a:solidFill>
                  <a:srgbClr val="38512E"/>
                </a:solidFill>
                <a:latin typeface="Arial"/>
                <a:cs typeface="Arial"/>
              </a:rPr>
              <a:t>DISC</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110" dirty="0">
                <a:solidFill>
                  <a:srgbClr val="38512E"/>
                </a:solidFill>
                <a:latin typeface="Arial"/>
                <a:cs typeface="Arial"/>
              </a:rPr>
              <a:t> </a:t>
            </a:r>
            <a:r>
              <a:rPr sz="2500" b="1" spc="-105" dirty="0">
                <a:solidFill>
                  <a:srgbClr val="38512E"/>
                </a:solidFill>
                <a:latin typeface="Arial"/>
                <a:cs typeface="Arial"/>
              </a:rPr>
              <a:t>PAD</a:t>
            </a:r>
            <a:r>
              <a:rPr sz="2500" b="1" spc="20" dirty="0">
                <a:solidFill>
                  <a:srgbClr val="38512E"/>
                </a:solidFill>
                <a:latin typeface="Arial"/>
                <a:cs typeface="Arial"/>
              </a:rPr>
              <a:t> </a:t>
            </a:r>
            <a:r>
              <a:rPr sz="2500" b="1" spc="-35" dirty="0">
                <a:solidFill>
                  <a:srgbClr val="38512E"/>
                </a:solidFill>
                <a:latin typeface="Arial"/>
                <a:cs typeface="Arial"/>
              </a:rPr>
              <a:t>AND</a:t>
            </a:r>
            <a:r>
              <a:rPr sz="2500" b="1" spc="95" dirty="0">
                <a:solidFill>
                  <a:srgbClr val="38512E"/>
                </a:solidFill>
                <a:latin typeface="Arial"/>
                <a:cs typeface="Arial"/>
              </a:rPr>
              <a:t> </a:t>
            </a:r>
            <a:r>
              <a:rPr sz="2500" b="1" spc="-5" dirty="0">
                <a:solidFill>
                  <a:srgbClr val="38512E"/>
                </a:solidFill>
                <a:latin typeface="Arial"/>
                <a:cs typeface="Arial"/>
              </a:rPr>
              <a:t>DRUM</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80" dirty="0">
                <a:solidFill>
                  <a:srgbClr val="38512E"/>
                </a:solidFill>
                <a:latin typeface="Arial"/>
                <a:cs typeface="Arial"/>
              </a:rPr>
              <a:t> </a:t>
            </a:r>
            <a:r>
              <a:rPr sz="2500" b="1" spc="-5" dirty="0">
                <a:solidFill>
                  <a:srgbClr val="38512E"/>
                </a:solidFill>
                <a:latin typeface="Arial"/>
                <a:cs typeface="Arial"/>
              </a:rPr>
              <a:t>SHOE</a:t>
            </a:r>
            <a:r>
              <a:rPr sz="2500" b="1" spc="-75" dirty="0">
                <a:solidFill>
                  <a:srgbClr val="38512E"/>
                </a:solidFill>
                <a:latin typeface="Arial"/>
                <a:cs typeface="Arial"/>
              </a:rPr>
              <a:t> </a:t>
            </a:r>
            <a:r>
              <a:rPr sz="2500" b="1" spc="-15" dirty="0">
                <a:solidFill>
                  <a:srgbClr val="38512E"/>
                </a:solidFill>
                <a:latin typeface="Arial"/>
                <a:cs typeface="Arial"/>
              </a:rPr>
              <a:t>ASSEMBLIES</a:t>
            </a:r>
            <a:endParaRPr sz="2500" dirty="0">
              <a:latin typeface="Arial"/>
              <a:cs typeface="Arial"/>
            </a:endParaRPr>
          </a:p>
        </p:txBody>
      </p:sp>
      <p:pic>
        <p:nvPicPr>
          <p:cNvPr id="3" name="object 3"/>
          <p:cNvPicPr/>
          <p:nvPr/>
        </p:nvPicPr>
        <p:blipFill>
          <a:blip r:embed="rId2" cstate="print"/>
          <a:stretch>
            <a:fillRect/>
          </a:stretch>
        </p:blipFill>
        <p:spPr>
          <a:xfrm>
            <a:off x="7924800" y="1670723"/>
            <a:ext cx="3580450" cy="3072383"/>
          </a:xfrm>
          <a:prstGeom prst="rect">
            <a:avLst/>
          </a:prstGeom>
        </p:spPr>
      </p:pic>
      <p:pic>
        <p:nvPicPr>
          <p:cNvPr id="4" name="object 4"/>
          <p:cNvPicPr/>
          <p:nvPr/>
        </p:nvPicPr>
        <p:blipFill>
          <a:blip r:embed="rId3" cstate="print"/>
          <a:stretch>
            <a:fillRect/>
          </a:stretch>
        </p:blipFill>
        <p:spPr>
          <a:xfrm>
            <a:off x="2261616" y="1673351"/>
            <a:ext cx="4553711" cy="2448650"/>
          </a:xfrm>
          <a:prstGeom prst="rect">
            <a:avLst/>
          </a:prstGeom>
        </p:spPr>
      </p:pic>
      <p:pic>
        <p:nvPicPr>
          <p:cNvPr id="5" name="object 5"/>
          <p:cNvPicPr/>
          <p:nvPr/>
        </p:nvPicPr>
        <p:blipFill>
          <a:blip r:embed="rId4" cstate="print"/>
          <a:stretch>
            <a:fillRect/>
          </a:stretch>
        </p:blipFill>
        <p:spPr>
          <a:xfrm>
            <a:off x="2487174" y="4315607"/>
            <a:ext cx="4267562" cy="2305390"/>
          </a:xfrm>
          <a:prstGeom prst="rect">
            <a:avLst/>
          </a:prstGeom>
        </p:spPr>
      </p:pic>
      <p:pic>
        <p:nvPicPr>
          <p:cNvPr id="6" name="object 6"/>
          <p:cNvPicPr/>
          <p:nvPr/>
        </p:nvPicPr>
        <p:blipFill>
          <a:blip r:embed="rId5" cstate="print"/>
          <a:stretch>
            <a:fillRect/>
          </a:stretch>
        </p:blipFill>
        <p:spPr>
          <a:xfrm>
            <a:off x="7694488" y="4800600"/>
            <a:ext cx="4041074" cy="282014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3352" y="197865"/>
            <a:ext cx="13840460" cy="1168400"/>
          </a:xfrm>
          <a:prstGeom prst="rect">
            <a:avLst/>
          </a:prstGeom>
        </p:spPr>
        <p:txBody>
          <a:bodyPr vert="horz" wrap="square" lIns="0" tIns="12065" rIns="0" bIns="0" rtlCol="0">
            <a:spAutoFit/>
          </a:bodyPr>
          <a:lstStyle/>
          <a:p>
            <a:pPr marR="11430" algn="ctr">
              <a:lnSpc>
                <a:spcPct val="100000"/>
              </a:lnSpc>
              <a:spcBef>
                <a:spcPts val="95"/>
              </a:spcBef>
            </a:pPr>
            <a:r>
              <a:rPr sz="2500" b="1" spc="-5" dirty="0">
                <a:solidFill>
                  <a:srgbClr val="38512E"/>
                </a:solidFill>
                <a:latin typeface="Arial"/>
                <a:cs typeface="Arial"/>
              </a:rPr>
              <a:t>IS</a:t>
            </a:r>
            <a:r>
              <a:rPr sz="2500" b="1" dirty="0">
                <a:solidFill>
                  <a:srgbClr val="38512E"/>
                </a:solidFill>
                <a:latin typeface="Arial"/>
                <a:cs typeface="Arial"/>
              </a:rPr>
              <a:t> </a:t>
            </a:r>
            <a:r>
              <a:rPr sz="2500" b="1" spc="-5" dirty="0">
                <a:solidFill>
                  <a:srgbClr val="38512E"/>
                </a:solidFill>
                <a:latin typeface="Arial"/>
                <a:cs typeface="Arial"/>
              </a:rPr>
              <a:t>15708</a:t>
            </a:r>
            <a:r>
              <a:rPr sz="2500" b="1" spc="-35" dirty="0">
                <a:solidFill>
                  <a:srgbClr val="38512E"/>
                </a:solidFill>
                <a:latin typeface="Arial"/>
                <a:cs typeface="Arial"/>
              </a:rPr>
              <a:t> </a:t>
            </a:r>
            <a:r>
              <a:rPr sz="2500" b="1" spc="-5" dirty="0">
                <a:solidFill>
                  <a:srgbClr val="38512E"/>
                </a:solidFill>
                <a:latin typeface="Arial"/>
                <a:cs typeface="Arial"/>
              </a:rPr>
              <a:t>: 2006</a:t>
            </a:r>
            <a:endParaRPr sz="2500" dirty="0">
              <a:latin typeface="Arial"/>
              <a:cs typeface="Arial"/>
            </a:endParaRPr>
          </a:p>
          <a:p>
            <a:pPr marR="100330" algn="ctr">
              <a:lnSpc>
                <a:spcPct val="100000"/>
              </a:lnSpc>
            </a:pPr>
            <a:r>
              <a:rPr sz="2500" b="1" spc="-30" dirty="0">
                <a:solidFill>
                  <a:srgbClr val="38512E"/>
                </a:solidFill>
                <a:latin typeface="Arial"/>
                <a:cs typeface="Arial"/>
              </a:rPr>
              <a:t>ROAD</a:t>
            </a:r>
            <a:r>
              <a:rPr sz="2500" b="1" spc="85" dirty="0">
                <a:solidFill>
                  <a:srgbClr val="38512E"/>
                </a:solidFill>
                <a:latin typeface="Arial"/>
                <a:cs typeface="Arial"/>
              </a:rPr>
              <a:t> </a:t>
            </a:r>
            <a:r>
              <a:rPr sz="2500" b="1" spc="-10" dirty="0">
                <a:solidFill>
                  <a:srgbClr val="38512E"/>
                </a:solidFill>
                <a:latin typeface="Arial"/>
                <a:cs typeface="Arial"/>
              </a:rPr>
              <a:t>VEHICLES</a:t>
            </a:r>
            <a:r>
              <a:rPr sz="2500" b="1" spc="15" dirty="0">
                <a:solidFill>
                  <a:srgbClr val="38512E"/>
                </a:solidFill>
                <a:latin typeface="Arial"/>
                <a:cs typeface="Arial"/>
              </a:rPr>
              <a:t> </a:t>
            </a:r>
            <a:r>
              <a:rPr sz="2500" b="1" spc="-5" dirty="0">
                <a:solidFill>
                  <a:srgbClr val="38512E"/>
                </a:solidFill>
                <a:latin typeface="Arial"/>
                <a:cs typeface="Arial"/>
              </a:rPr>
              <a:t>—</a:t>
            </a:r>
            <a:r>
              <a:rPr sz="2500" b="1" spc="20" dirty="0">
                <a:solidFill>
                  <a:srgbClr val="38512E"/>
                </a:solidFill>
                <a:latin typeface="Arial"/>
                <a:cs typeface="Arial"/>
              </a:rPr>
              <a:t> </a:t>
            </a:r>
            <a:r>
              <a:rPr sz="2500" b="1" spc="-25" dirty="0">
                <a:solidFill>
                  <a:srgbClr val="38512E"/>
                </a:solidFill>
                <a:latin typeface="Arial"/>
                <a:cs typeface="Arial"/>
              </a:rPr>
              <a:t>BRAKE</a:t>
            </a:r>
            <a:r>
              <a:rPr sz="2500" b="1" spc="75" dirty="0">
                <a:solidFill>
                  <a:srgbClr val="38512E"/>
                </a:solidFill>
                <a:latin typeface="Arial"/>
                <a:cs typeface="Arial"/>
              </a:rPr>
              <a:t> </a:t>
            </a:r>
            <a:r>
              <a:rPr sz="2500" b="1" spc="-5" dirty="0">
                <a:solidFill>
                  <a:srgbClr val="38512E"/>
                </a:solidFill>
                <a:latin typeface="Arial"/>
                <a:cs typeface="Arial"/>
              </a:rPr>
              <a:t>LININGS</a:t>
            </a:r>
            <a:endParaRPr sz="2500" dirty="0">
              <a:latin typeface="Arial"/>
              <a:cs typeface="Arial"/>
            </a:endParaRPr>
          </a:p>
          <a:p>
            <a:pPr algn="ctr">
              <a:lnSpc>
                <a:spcPct val="100000"/>
              </a:lnSpc>
            </a:pPr>
            <a:r>
              <a:rPr sz="2500" b="1" spc="-30" dirty="0">
                <a:solidFill>
                  <a:srgbClr val="38512E"/>
                </a:solidFill>
                <a:latin typeface="Arial"/>
                <a:cs typeface="Arial"/>
              </a:rPr>
              <a:t>SHEAR</a:t>
            </a:r>
            <a:r>
              <a:rPr sz="2500" b="1" spc="114" dirty="0">
                <a:solidFill>
                  <a:srgbClr val="38512E"/>
                </a:solidFill>
                <a:latin typeface="Arial"/>
                <a:cs typeface="Arial"/>
              </a:rPr>
              <a:t> </a:t>
            </a:r>
            <a:r>
              <a:rPr sz="2500" b="1" spc="-10" dirty="0">
                <a:solidFill>
                  <a:srgbClr val="38512E"/>
                </a:solidFill>
                <a:latin typeface="Arial"/>
                <a:cs typeface="Arial"/>
              </a:rPr>
              <a:t>TEST</a:t>
            </a:r>
            <a:r>
              <a:rPr sz="2500" b="1" spc="40" dirty="0">
                <a:solidFill>
                  <a:srgbClr val="38512E"/>
                </a:solidFill>
                <a:latin typeface="Arial"/>
                <a:cs typeface="Arial"/>
              </a:rPr>
              <a:t> </a:t>
            </a:r>
            <a:r>
              <a:rPr sz="2500" b="1" spc="-5" dirty="0">
                <a:solidFill>
                  <a:srgbClr val="38512E"/>
                </a:solidFill>
                <a:latin typeface="Arial"/>
                <a:cs typeface="Arial"/>
              </a:rPr>
              <a:t>PROCEDURE</a:t>
            </a:r>
            <a:r>
              <a:rPr sz="2500" b="1" spc="15" dirty="0">
                <a:solidFill>
                  <a:srgbClr val="38512E"/>
                </a:solidFill>
                <a:latin typeface="Arial"/>
                <a:cs typeface="Arial"/>
              </a:rPr>
              <a:t> </a:t>
            </a:r>
            <a:r>
              <a:rPr sz="2500" b="1" dirty="0">
                <a:solidFill>
                  <a:srgbClr val="38512E"/>
                </a:solidFill>
                <a:latin typeface="Arial"/>
                <a:cs typeface="Arial"/>
              </a:rPr>
              <a:t>FOR </a:t>
            </a:r>
            <a:r>
              <a:rPr sz="2500" b="1" spc="-5" dirty="0">
                <a:solidFill>
                  <a:srgbClr val="38512E"/>
                </a:solidFill>
                <a:latin typeface="Arial"/>
                <a:cs typeface="Arial"/>
              </a:rPr>
              <a:t>DISC</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110" dirty="0">
                <a:solidFill>
                  <a:srgbClr val="38512E"/>
                </a:solidFill>
                <a:latin typeface="Arial"/>
                <a:cs typeface="Arial"/>
              </a:rPr>
              <a:t> </a:t>
            </a:r>
            <a:r>
              <a:rPr sz="2500" b="1" spc="-105" dirty="0">
                <a:solidFill>
                  <a:srgbClr val="38512E"/>
                </a:solidFill>
                <a:latin typeface="Arial"/>
                <a:cs typeface="Arial"/>
              </a:rPr>
              <a:t>PAD</a:t>
            </a:r>
            <a:r>
              <a:rPr sz="2500" b="1" spc="20" dirty="0">
                <a:solidFill>
                  <a:srgbClr val="38512E"/>
                </a:solidFill>
                <a:latin typeface="Arial"/>
                <a:cs typeface="Arial"/>
              </a:rPr>
              <a:t> </a:t>
            </a:r>
            <a:r>
              <a:rPr sz="2500" b="1" spc="-35" dirty="0">
                <a:solidFill>
                  <a:srgbClr val="38512E"/>
                </a:solidFill>
                <a:latin typeface="Arial"/>
                <a:cs typeface="Arial"/>
              </a:rPr>
              <a:t>AND</a:t>
            </a:r>
            <a:r>
              <a:rPr sz="2500" b="1" spc="95" dirty="0">
                <a:solidFill>
                  <a:srgbClr val="38512E"/>
                </a:solidFill>
                <a:latin typeface="Arial"/>
                <a:cs typeface="Arial"/>
              </a:rPr>
              <a:t> </a:t>
            </a:r>
            <a:r>
              <a:rPr sz="2500" b="1" spc="-5" dirty="0">
                <a:solidFill>
                  <a:srgbClr val="38512E"/>
                </a:solidFill>
                <a:latin typeface="Arial"/>
                <a:cs typeface="Arial"/>
              </a:rPr>
              <a:t>DRUM</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80" dirty="0">
                <a:solidFill>
                  <a:srgbClr val="38512E"/>
                </a:solidFill>
                <a:latin typeface="Arial"/>
                <a:cs typeface="Arial"/>
              </a:rPr>
              <a:t> </a:t>
            </a:r>
            <a:r>
              <a:rPr sz="2500" b="1" spc="-5" dirty="0">
                <a:solidFill>
                  <a:srgbClr val="38512E"/>
                </a:solidFill>
                <a:latin typeface="Arial"/>
                <a:cs typeface="Arial"/>
              </a:rPr>
              <a:t>SHOE</a:t>
            </a:r>
            <a:r>
              <a:rPr sz="2500" b="1" spc="-75" dirty="0">
                <a:solidFill>
                  <a:srgbClr val="38512E"/>
                </a:solidFill>
                <a:latin typeface="Arial"/>
                <a:cs typeface="Arial"/>
              </a:rPr>
              <a:t> </a:t>
            </a:r>
            <a:r>
              <a:rPr sz="2500" b="1" spc="-15" dirty="0">
                <a:solidFill>
                  <a:srgbClr val="38512E"/>
                </a:solidFill>
                <a:latin typeface="Arial"/>
                <a:cs typeface="Arial"/>
              </a:rPr>
              <a:t>ASSEMBLIES</a:t>
            </a:r>
            <a:endParaRPr sz="2500" dirty="0">
              <a:latin typeface="Arial"/>
              <a:cs typeface="Arial"/>
            </a:endParaRPr>
          </a:p>
        </p:txBody>
      </p:sp>
      <p:pic>
        <p:nvPicPr>
          <p:cNvPr id="3" name="object 3"/>
          <p:cNvPicPr/>
          <p:nvPr/>
        </p:nvPicPr>
        <p:blipFill>
          <a:blip r:embed="rId2" cstate="print"/>
          <a:stretch>
            <a:fillRect/>
          </a:stretch>
        </p:blipFill>
        <p:spPr>
          <a:xfrm>
            <a:off x="1069847" y="1408175"/>
            <a:ext cx="5739383" cy="6345936"/>
          </a:xfrm>
          <a:prstGeom prst="rect">
            <a:avLst/>
          </a:prstGeom>
        </p:spPr>
      </p:pic>
      <p:pic>
        <p:nvPicPr>
          <p:cNvPr id="4" name="object 4"/>
          <p:cNvPicPr/>
          <p:nvPr/>
        </p:nvPicPr>
        <p:blipFill>
          <a:blip r:embed="rId3" cstate="print"/>
          <a:stretch>
            <a:fillRect/>
          </a:stretch>
        </p:blipFill>
        <p:spPr>
          <a:xfrm>
            <a:off x="7629143" y="1554480"/>
            <a:ext cx="5346192" cy="3404615"/>
          </a:xfrm>
          <a:prstGeom prst="rect">
            <a:avLst/>
          </a:prstGeom>
        </p:spPr>
      </p:pic>
      <p:pic>
        <p:nvPicPr>
          <p:cNvPr id="5" name="object 5"/>
          <p:cNvPicPr/>
          <p:nvPr/>
        </p:nvPicPr>
        <p:blipFill>
          <a:blip r:embed="rId4" cstate="print"/>
          <a:stretch>
            <a:fillRect/>
          </a:stretch>
        </p:blipFill>
        <p:spPr>
          <a:xfrm>
            <a:off x="7738871" y="5090159"/>
            <a:ext cx="6891527" cy="24841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3352" y="197865"/>
            <a:ext cx="13840460" cy="1168400"/>
          </a:xfrm>
          <a:prstGeom prst="rect">
            <a:avLst/>
          </a:prstGeom>
        </p:spPr>
        <p:txBody>
          <a:bodyPr vert="horz" wrap="square" lIns="0" tIns="12065" rIns="0" bIns="0" rtlCol="0">
            <a:spAutoFit/>
          </a:bodyPr>
          <a:lstStyle/>
          <a:p>
            <a:pPr marR="11430" algn="ctr">
              <a:lnSpc>
                <a:spcPct val="100000"/>
              </a:lnSpc>
              <a:spcBef>
                <a:spcPts val="95"/>
              </a:spcBef>
            </a:pPr>
            <a:r>
              <a:rPr sz="2500" b="1" spc="-5" dirty="0">
                <a:solidFill>
                  <a:srgbClr val="38512E"/>
                </a:solidFill>
                <a:latin typeface="Arial"/>
                <a:cs typeface="Arial"/>
              </a:rPr>
              <a:t>IS</a:t>
            </a:r>
            <a:r>
              <a:rPr sz="2500" b="1" dirty="0">
                <a:solidFill>
                  <a:srgbClr val="38512E"/>
                </a:solidFill>
                <a:latin typeface="Arial"/>
                <a:cs typeface="Arial"/>
              </a:rPr>
              <a:t> </a:t>
            </a:r>
            <a:r>
              <a:rPr sz="2500" b="1" spc="-5" dirty="0">
                <a:solidFill>
                  <a:srgbClr val="38512E"/>
                </a:solidFill>
                <a:latin typeface="Arial"/>
                <a:cs typeface="Arial"/>
              </a:rPr>
              <a:t>15708</a:t>
            </a:r>
            <a:r>
              <a:rPr sz="2500" b="1" spc="-35" dirty="0">
                <a:solidFill>
                  <a:srgbClr val="38512E"/>
                </a:solidFill>
                <a:latin typeface="Arial"/>
                <a:cs typeface="Arial"/>
              </a:rPr>
              <a:t> </a:t>
            </a:r>
            <a:r>
              <a:rPr sz="2500" b="1" spc="-5" dirty="0">
                <a:solidFill>
                  <a:srgbClr val="38512E"/>
                </a:solidFill>
                <a:latin typeface="Arial"/>
                <a:cs typeface="Arial"/>
              </a:rPr>
              <a:t>: 2006</a:t>
            </a:r>
            <a:endParaRPr sz="2500">
              <a:latin typeface="Arial"/>
              <a:cs typeface="Arial"/>
            </a:endParaRPr>
          </a:p>
          <a:p>
            <a:pPr marR="100330" algn="ctr">
              <a:lnSpc>
                <a:spcPct val="100000"/>
              </a:lnSpc>
            </a:pPr>
            <a:r>
              <a:rPr sz="2500" b="1" spc="-30" dirty="0">
                <a:solidFill>
                  <a:srgbClr val="38512E"/>
                </a:solidFill>
                <a:latin typeface="Arial"/>
                <a:cs typeface="Arial"/>
              </a:rPr>
              <a:t>ROAD</a:t>
            </a:r>
            <a:r>
              <a:rPr sz="2500" b="1" spc="85" dirty="0">
                <a:solidFill>
                  <a:srgbClr val="38512E"/>
                </a:solidFill>
                <a:latin typeface="Arial"/>
                <a:cs typeface="Arial"/>
              </a:rPr>
              <a:t> </a:t>
            </a:r>
            <a:r>
              <a:rPr sz="2500" b="1" spc="-10" dirty="0">
                <a:solidFill>
                  <a:srgbClr val="38512E"/>
                </a:solidFill>
                <a:latin typeface="Arial"/>
                <a:cs typeface="Arial"/>
              </a:rPr>
              <a:t>VEHICLES</a:t>
            </a:r>
            <a:r>
              <a:rPr sz="2500" b="1" spc="15" dirty="0">
                <a:solidFill>
                  <a:srgbClr val="38512E"/>
                </a:solidFill>
                <a:latin typeface="Arial"/>
                <a:cs typeface="Arial"/>
              </a:rPr>
              <a:t> </a:t>
            </a:r>
            <a:r>
              <a:rPr sz="2500" b="1" spc="-5" dirty="0">
                <a:solidFill>
                  <a:srgbClr val="38512E"/>
                </a:solidFill>
                <a:latin typeface="Arial"/>
                <a:cs typeface="Arial"/>
              </a:rPr>
              <a:t>—</a:t>
            </a:r>
            <a:r>
              <a:rPr sz="2500" b="1" spc="20" dirty="0">
                <a:solidFill>
                  <a:srgbClr val="38512E"/>
                </a:solidFill>
                <a:latin typeface="Arial"/>
                <a:cs typeface="Arial"/>
              </a:rPr>
              <a:t> </a:t>
            </a:r>
            <a:r>
              <a:rPr sz="2500" b="1" spc="-25" dirty="0">
                <a:solidFill>
                  <a:srgbClr val="38512E"/>
                </a:solidFill>
                <a:latin typeface="Arial"/>
                <a:cs typeface="Arial"/>
              </a:rPr>
              <a:t>BRAKE</a:t>
            </a:r>
            <a:r>
              <a:rPr sz="2500" b="1" spc="75" dirty="0">
                <a:solidFill>
                  <a:srgbClr val="38512E"/>
                </a:solidFill>
                <a:latin typeface="Arial"/>
                <a:cs typeface="Arial"/>
              </a:rPr>
              <a:t> </a:t>
            </a:r>
            <a:r>
              <a:rPr sz="2500" b="1" spc="-5" dirty="0">
                <a:solidFill>
                  <a:srgbClr val="38512E"/>
                </a:solidFill>
                <a:latin typeface="Arial"/>
                <a:cs typeface="Arial"/>
              </a:rPr>
              <a:t>LININGS</a:t>
            </a:r>
            <a:endParaRPr sz="2500">
              <a:latin typeface="Arial"/>
              <a:cs typeface="Arial"/>
            </a:endParaRPr>
          </a:p>
          <a:p>
            <a:pPr algn="ctr">
              <a:lnSpc>
                <a:spcPct val="100000"/>
              </a:lnSpc>
            </a:pPr>
            <a:r>
              <a:rPr sz="2500" b="1" spc="-30" dirty="0">
                <a:solidFill>
                  <a:srgbClr val="38512E"/>
                </a:solidFill>
                <a:latin typeface="Arial"/>
                <a:cs typeface="Arial"/>
              </a:rPr>
              <a:t>SHEAR</a:t>
            </a:r>
            <a:r>
              <a:rPr sz="2500" b="1" spc="114" dirty="0">
                <a:solidFill>
                  <a:srgbClr val="38512E"/>
                </a:solidFill>
                <a:latin typeface="Arial"/>
                <a:cs typeface="Arial"/>
              </a:rPr>
              <a:t> </a:t>
            </a:r>
            <a:r>
              <a:rPr sz="2500" b="1" spc="-10" dirty="0">
                <a:solidFill>
                  <a:srgbClr val="38512E"/>
                </a:solidFill>
                <a:latin typeface="Arial"/>
                <a:cs typeface="Arial"/>
              </a:rPr>
              <a:t>TEST</a:t>
            </a:r>
            <a:r>
              <a:rPr sz="2500" b="1" spc="40" dirty="0">
                <a:solidFill>
                  <a:srgbClr val="38512E"/>
                </a:solidFill>
                <a:latin typeface="Arial"/>
                <a:cs typeface="Arial"/>
              </a:rPr>
              <a:t> </a:t>
            </a:r>
            <a:r>
              <a:rPr sz="2500" b="1" spc="-5" dirty="0">
                <a:solidFill>
                  <a:srgbClr val="38512E"/>
                </a:solidFill>
                <a:latin typeface="Arial"/>
                <a:cs typeface="Arial"/>
              </a:rPr>
              <a:t>PROCEDURE</a:t>
            </a:r>
            <a:r>
              <a:rPr sz="2500" b="1" spc="15" dirty="0">
                <a:solidFill>
                  <a:srgbClr val="38512E"/>
                </a:solidFill>
                <a:latin typeface="Arial"/>
                <a:cs typeface="Arial"/>
              </a:rPr>
              <a:t> </a:t>
            </a:r>
            <a:r>
              <a:rPr sz="2500" b="1" dirty="0">
                <a:solidFill>
                  <a:srgbClr val="38512E"/>
                </a:solidFill>
                <a:latin typeface="Arial"/>
                <a:cs typeface="Arial"/>
              </a:rPr>
              <a:t>FOR </a:t>
            </a:r>
            <a:r>
              <a:rPr sz="2500" b="1" spc="-5" dirty="0">
                <a:solidFill>
                  <a:srgbClr val="38512E"/>
                </a:solidFill>
                <a:latin typeface="Arial"/>
                <a:cs typeface="Arial"/>
              </a:rPr>
              <a:t>DISC</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110" dirty="0">
                <a:solidFill>
                  <a:srgbClr val="38512E"/>
                </a:solidFill>
                <a:latin typeface="Arial"/>
                <a:cs typeface="Arial"/>
              </a:rPr>
              <a:t> </a:t>
            </a:r>
            <a:r>
              <a:rPr sz="2500" b="1" spc="-105" dirty="0">
                <a:solidFill>
                  <a:srgbClr val="38512E"/>
                </a:solidFill>
                <a:latin typeface="Arial"/>
                <a:cs typeface="Arial"/>
              </a:rPr>
              <a:t>PAD</a:t>
            </a:r>
            <a:r>
              <a:rPr sz="2500" b="1" spc="20" dirty="0">
                <a:solidFill>
                  <a:srgbClr val="38512E"/>
                </a:solidFill>
                <a:latin typeface="Arial"/>
                <a:cs typeface="Arial"/>
              </a:rPr>
              <a:t> </a:t>
            </a:r>
            <a:r>
              <a:rPr sz="2500" b="1" spc="-35" dirty="0">
                <a:solidFill>
                  <a:srgbClr val="38512E"/>
                </a:solidFill>
                <a:latin typeface="Arial"/>
                <a:cs typeface="Arial"/>
              </a:rPr>
              <a:t>AND</a:t>
            </a:r>
            <a:r>
              <a:rPr sz="2500" b="1" spc="95" dirty="0">
                <a:solidFill>
                  <a:srgbClr val="38512E"/>
                </a:solidFill>
                <a:latin typeface="Arial"/>
                <a:cs typeface="Arial"/>
              </a:rPr>
              <a:t> </a:t>
            </a:r>
            <a:r>
              <a:rPr sz="2500" b="1" spc="-5" dirty="0">
                <a:solidFill>
                  <a:srgbClr val="38512E"/>
                </a:solidFill>
                <a:latin typeface="Arial"/>
                <a:cs typeface="Arial"/>
              </a:rPr>
              <a:t>DRUM</a:t>
            </a:r>
            <a:r>
              <a:rPr sz="2500" b="1" spc="5" dirty="0">
                <a:solidFill>
                  <a:srgbClr val="38512E"/>
                </a:solidFill>
                <a:latin typeface="Arial"/>
                <a:cs typeface="Arial"/>
              </a:rPr>
              <a:t> </a:t>
            </a:r>
            <a:r>
              <a:rPr sz="2500" b="1" spc="-25" dirty="0">
                <a:solidFill>
                  <a:srgbClr val="38512E"/>
                </a:solidFill>
                <a:latin typeface="Arial"/>
                <a:cs typeface="Arial"/>
              </a:rPr>
              <a:t>BRAKE</a:t>
            </a:r>
            <a:r>
              <a:rPr sz="2500" b="1" spc="80" dirty="0">
                <a:solidFill>
                  <a:srgbClr val="38512E"/>
                </a:solidFill>
                <a:latin typeface="Arial"/>
                <a:cs typeface="Arial"/>
              </a:rPr>
              <a:t> </a:t>
            </a:r>
            <a:r>
              <a:rPr sz="2500" b="1" spc="-5" dirty="0">
                <a:solidFill>
                  <a:srgbClr val="38512E"/>
                </a:solidFill>
                <a:latin typeface="Arial"/>
                <a:cs typeface="Arial"/>
              </a:rPr>
              <a:t>SHOE</a:t>
            </a:r>
            <a:r>
              <a:rPr sz="2500" b="1" spc="-75" dirty="0">
                <a:solidFill>
                  <a:srgbClr val="38512E"/>
                </a:solidFill>
                <a:latin typeface="Arial"/>
                <a:cs typeface="Arial"/>
              </a:rPr>
              <a:t> </a:t>
            </a:r>
            <a:r>
              <a:rPr sz="2500" b="1" spc="-15" dirty="0">
                <a:solidFill>
                  <a:srgbClr val="38512E"/>
                </a:solidFill>
                <a:latin typeface="Arial"/>
                <a:cs typeface="Arial"/>
              </a:rPr>
              <a:t>ASSEMBLIES</a:t>
            </a:r>
            <a:endParaRPr sz="2500">
              <a:latin typeface="Arial"/>
              <a:cs typeface="Arial"/>
            </a:endParaRPr>
          </a:p>
        </p:txBody>
      </p:sp>
      <p:pic>
        <p:nvPicPr>
          <p:cNvPr id="3" name="object 3"/>
          <p:cNvPicPr/>
          <p:nvPr/>
        </p:nvPicPr>
        <p:blipFill>
          <a:blip r:embed="rId2" cstate="print"/>
          <a:stretch>
            <a:fillRect/>
          </a:stretch>
        </p:blipFill>
        <p:spPr>
          <a:xfrm>
            <a:off x="874775" y="1588016"/>
            <a:ext cx="4248912" cy="6372591"/>
          </a:xfrm>
          <a:prstGeom prst="rect">
            <a:avLst/>
          </a:prstGeom>
        </p:spPr>
      </p:pic>
      <p:pic>
        <p:nvPicPr>
          <p:cNvPr id="4" name="object 4"/>
          <p:cNvPicPr/>
          <p:nvPr/>
        </p:nvPicPr>
        <p:blipFill>
          <a:blip r:embed="rId3" cstate="print"/>
          <a:stretch>
            <a:fillRect/>
          </a:stretch>
        </p:blipFill>
        <p:spPr>
          <a:xfrm>
            <a:off x="6653783" y="1408173"/>
            <a:ext cx="6631653" cy="682142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896870" y="594817"/>
            <a:ext cx="8263255" cy="636905"/>
          </a:xfrm>
          <a:prstGeom prst="rect">
            <a:avLst/>
          </a:prstGeom>
        </p:spPr>
        <p:txBody>
          <a:bodyPr vert="horz" wrap="square" lIns="0" tIns="13970" rIns="0" bIns="0" rtlCol="0">
            <a:spAutoFit/>
          </a:bodyPr>
          <a:lstStyle/>
          <a:p>
            <a:pPr marL="12700">
              <a:lnSpc>
                <a:spcPct val="100000"/>
              </a:lnSpc>
              <a:spcBef>
                <a:spcPts val="110"/>
              </a:spcBef>
            </a:pPr>
            <a:r>
              <a:rPr spc="5" dirty="0"/>
              <a:t>HYDRAULIC</a:t>
            </a:r>
            <a:r>
              <a:rPr spc="-105" dirty="0"/>
              <a:t> </a:t>
            </a:r>
            <a:r>
              <a:rPr spc="10" dirty="0"/>
              <a:t>BRAKE</a:t>
            </a:r>
            <a:r>
              <a:rPr spc="-85" dirty="0"/>
              <a:t> </a:t>
            </a:r>
            <a:r>
              <a:rPr spc="-30" dirty="0"/>
              <a:t>STANDARDS</a:t>
            </a:r>
          </a:p>
        </p:txBody>
      </p:sp>
      <p:sp>
        <p:nvSpPr>
          <p:cNvPr id="4" name="object 4"/>
          <p:cNvSpPr txBox="1"/>
          <p:nvPr/>
        </p:nvSpPr>
        <p:spPr>
          <a:xfrm>
            <a:off x="1185773" y="2886836"/>
            <a:ext cx="1858645" cy="391160"/>
          </a:xfrm>
          <a:prstGeom prst="rect">
            <a:avLst/>
          </a:prstGeom>
        </p:spPr>
        <p:txBody>
          <a:bodyPr vert="horz" wrap="square" lIns="0" tIns="12700" rIns="0" bIns="0" rtlCol="0">
            <a:spAutoFit/>
          </a:bodyPr>
          <a:lstStyle/>
          <a:p>
            <a:pPr marL="12700">
              <a:lnSpc>
                <a:spcPct val="100000"/>
              </a:lnSpc>
              <a:spcBef>
                <a:spcPts val="100"/>
              </a:spcBef>
              <a:tabLst>
                <a:tab pos="996950" algn="l"/>
              </a:tabLst>
            </a:pPr>
            <a:r>
              <a:rPr sz="2400" b="1" spc="5" dirty="0">
                <a:solidFill>
                  <a:srgbClr val="39362F"/>
                </a:solidFill>
                <a:latin typeface="Arial"/>
                <a:cs typeface="Arial"/>
              </a:rPr>
              <a:t>I</a:t>
            </a:r>
            <a:r>
              <a:rPr sz="2400" b="1" dirty="0">
                <a:solidFill>
                  <a:srgbClr val="39362F"/>
                </a:solidFill>
                <a:latin typeface="Arial"/>
                <a:cs typeface="Arial"/>
              </a:rPr>
              <a:t>S	12</a:t>
            </a:r>
            <a:r>
              <a:rPr sz="2400" b="1" spc="-20" dirty="0">
                <a:solidFill>
                  <a:srgbClr val="39362F"/>
                </a:solidFill>
                <a:latin typeface="Arial"/>
                <a:cs typeface="Arial"/>
              </a:rPr>
              <a:t>8</a:t>
            </a:r>
            <a:r>
              <a:rPr sz="2400" b="1" dirty="0">
                <a:solidFill>
                  <a:srgbClr val="39362F"/>
                </a:solidFill>
                <a:latin typeface="Arial"/>
                <a:cs typeface="Arial"/>
              </a:rPr>
              <a:t>5</a:t>
            </a:r>
            <a:r>
              <a:rPr sz="2400" b="1" spc="-5" dirty="0">
                <a:solidFill>
                  <a:srgbClr val="39362F"/>
                </a:solidFill>
                <a:latin typeface="Arial"/>
                <a:cs typeface="Arial"/>
              </a:rPr>
              <a:t>1</a:t>
            </a:r>
            <a:endParaRPr sz="2400">
              <a:latin typeface="Arial"/>
              <a:cs typeface="Arial"/>
            </a:endParaRPr>
          </a:p>
        </p:txBody>
      </p:sp>
      <p:sp>
        <p:nvSpPr>
          <p:cNvPr id="5" name="object 5"/>
          <p:cNvSpPr txBox="1"/>
          <p:nvPr/>
        </p:nvSpPr>
        <p:spPr>
          <a:xfrm>
            <a:off x="1185773" y="3243148"/>
            <a:ext cx="1741170"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9362F"/>
                </a:solidFill>
                <a:latin typeface="Arial MT"/>
                <a:cs typeface="Arial MT"/>
              </a:rPr>
              <a:t>pe</a:t>
            </a:r>
            <a:r>
              <a:rPr sz="2400" spc="-30" dirty="0">
                <a:solidFill>
                  <a:srgbClr val="39362F"/>
                </a:solidFill>
                <a:latin typeface="Arial MT"/>
                <a:cs typeface="Arial MT"/>
              </a:rPr>
              <a:t>r</a:t>
            </a:r>
            <a:r>
              <a:rPr sz="2400" spc="25" dirty="0">
                <a:solidFill>
                  <a:srgbClr val="39362F"/>
                </a:solidFill>
                <a:latin typeface="Arial MT"/>
                <a:cs typeface="Arial MT"/>
              </a:rPr>
              <a:t>f</a:t>
            </a:r>
            <a:r>
              <a:rPr sz="2400" spc="5" dirty="0">
                <a:solidFill>
                  <a:srgbClr val="39362F"/>
                </a:solidFill>
                <a:latin typeface="Arial MT"/>
                <a:cs typeface="Arial MT"/>
              </a:rPr>
              <a:t>o</a:t>
            </a:r>
            <a:r>
              <a:rPr sz="2400" dirty="0">
                <a:solidFill>
                  <a:srgbClr val="39362F"/>
                </a:solidFill>
                <a:latin typeface="Arial MT"/>
                <a:cs typeface="Arial MT"/>
              </a:rPr>
              <a:t>r</a:t>
            </a:r>
            <a:r>
              <a:rPr sz="2400" spc="5" dirty="0">
                <a:solidFill>
                  <a:srgbClr val="39362F"/>
                </a:solidFill>
                <a:latin typeface="Arial MT"/>
                <a:cs typeface="Arial MT"/>
              </a:rPr>
              <a:t>m</a:t>
            </a:r>
            <a:r>
              <a:rPr sz="2400" spc="-15" dirty="0">
                <a:solidFill>
                  <a:srgbClr val="39362F"/>
                </a:solidFill>
                <a:latin typeface="Arial MT"/>
                <a:cs typeface="Arial MT"/>
              </a:rPr>
              <a:t>a</a:t>
            </a:r>
            <a:r>
              <a:rPr sz="2400" spc="5" dirty="0">
                <a:solidFill>
                  <a:srgbClr val="39362F"/>
                </a:solidFill>
                <a:latin typeface="Arial MT"/>
                <a:cs typeface="Arial MT"/>
              </a:rPr>
              <a:t>n</a:t>
            </a:r>
            <a:r>
              <a:rPr sz="2400" dirty="0">
                <a:solidFill>
                  <a:srgbClr val="39362F"/>
                </a:solidFill>
                <a:latin typeface="Arial MT"/>
                <a:cs typeface="Arial MT"/>
              </a:rPr>
              <a:t>ce</a:t>
            </a:r>
            <a:endParaRPr sz="2400" dirty="0">
              <a:latin typeface="Arial MT"/>
              <a:cs typeface="Arial MT"/>
            </a:endParaRPr>
          </a:p>
        </p:txBody>
      </p:sp>
      <p:sp>
        <p:nvSpPr>
          <p:cNvPr id="6" name="object 6"/>
          <p:cNvSpPr txBox="1"/>
          <p:nvPr/>
        </p:nvSpPr>
        <p:spPr>
          <a:xfrm>
            <a:off x="3121914" y="2886836"/>
            <a:ext cx="1807845" cy="748030"/>
          </a:xfrm>
          <a:prstGeom prst="rect">
            <a:avLst/>
          </a:prstGeom>
        </p:spPr>
        <p:txBody>
          <a:bodyPr vert="horz" wrap="square" lIns="0" tIns="31750" rIns="0" bIns="0" rtlCol="0">
            <a:spAutoFit/>
          </a:bodyPr>
          <a:lstStyle/>
          <a:p>
            <a:pPr marL="12700" marR="5080" indent="594360">
              <a:lnSpc>
                <a:spcPts val="2810"/>
              </a:lnSpc>
              <a:spcBef>
                <a:spcPts val="250"/>
              </a:spcBef>
            </a:pPr>
            <a:r>
              <a:rPr sz="2400" spc="-5" dirty="0">
                <a:solidFill>
                  <a:srgbClr val="39362F"/>
                </a:solidFill>
                <a:latin typeface="Arial MT"/>
                <a:cs typeface="Arial MT"/>
              </a:rPr>
              <a:t>s</a:t>
            </a:r>
            <a:r>
              <a:rPr sz="2400" dirty="0">
                <a:solidFill>
                  <a:srgbClr val="39362F"/>
                </a:solidFill>
                <a:latin typeface="Arial MT"/>
                <a:cs typeface="Arial MT"/>
              </a:rPr>
              <a:t>p</a:t>
            </a:r>
            <a:r>
              <a:rPr sz="2400" spc="-20" dirty="0">
                <a:solidFill>
                  <a:srgbClr val="39362F"/>
                </a:solidFill>
                <a:latin typeface="Arial MT"/>
                <a:cs typeface="Arial MT"/>
              </a:rPr>
              <a:t>e</a:t>
            </a:r>
            <a:r>
              <a:rPr sz="2400" dirty="0">
                <a:solidFill>
                  <a:srgbClr val="39362F"/>
                </a:solidFill>
                <a:latin typeface="Arial MT"/>
                <a:cs typeface="Arial MT"/>
              </a:rPr>
              <a:t>ci</a:t>
            </a:r>
            <a:r>
              <a:rPr sz="2400" spc="20" dirty="0">
                <a:solidFill>
                  <a:srgbClr val="39362F"/>
                </a:solidFill>
                <a:latin typeface="Arial MT"/>
                <a:cs typeface="Arial MT"/>
              </a:rPr>
              <a:t>f</a:t>
            </a:r>
            <a:r>
              <a:rPr sz="2400" spc="-5" dirty="0">
                <a:solidFill>
                  <a:srgbClr val="39362F"/>
                </a:solidFill>
                <a:latin typeface="Arial MT"/>
                <a:cs typeface="Arial MT"/>
              </a:rPr>
              <a:t>ies  </a:t>
            </a:r>
            <a:r>
              <a:rPr sz="2400" spc="-10" dirty="0">
                <a:solidFill>
                  <a:srgbClr val="39362F"/>
                </a:solidFill>
                <a:latin typeface="Arial MT"/>
                <a:cs typeface="Arial MT"/>
              </a:rPr>
              <a:t>r</a:t>
            </a:r>
            <a:r>
              <a:rPr sz="2400" spc="-45" dirty="0">
                <a:solidFill>
                  <a:srgbClr val="39362F"/>
                </a:solidFill>
                <a:latin typeface="Arial MT"/>
                <a:cs typeface="Arial MT"/>
              </a:rPr>
              <a:t>e</a:t>
            </a:r>
            <a:r>
              <a:rPr sz="2400" spc="50" dirty="0">
                <a:solidFill>
                  <a:srgbClr val="39362F"/>
                </a:solidFill>
                <a:latin typeface="Arial MT"/>
                <a:cs typeface="Arial MT"/>
              </a:rPr>
              <a:t>q</a:t>
            </a:r>
            <a:r>
              <a:rPr sz="2400" dirty="0">
                <a:solidFill>
                  <a:srgbClr val="39362F"/>
                </a:solidFill>
                <a:latin typeface="Arial MT"/>
                <a:cs typeface="Arial MT"/>
              </a:rPr>
              <a:t>ui</a:t>
            </a:r>
            <a:r>
              <a:rPr sz="2400" spc="-15" dirty="0">
                <a:solidFill>
                  <a:srgbClr val="39362F"/>
                </a:solidFill>
                <a:latin typeface="Arial MT"/>
                <a:cs typeface="Arial MT"/>
              </a:rPr>
              <a:t>r</a:t>
            </a:r>
            <a:r>
              <a:rPr sz="2400" spc="-20" dirty="0">
                <a:solidFill>
                  <a:srgbClr val="39362F"/>
                </a:solidFill>
                <a:latin typeface="Arial MT"/>
                <a:cs typeface="Arial MT"/>
              </a:rPr>
              <a:t>e</a:t>
            </a:r>
            <a:r>
              <a:rPr sz="2400" spc="10" dirty="0">
                <a:solidFill>
                  <a:srgbClr val="39362F"/>
                </a:solidFill>
                <a:latin typeface="Arial MT"/>
                <a:cs typeface="Arial MT"/>
              </a:rPr>
              <a:t>m</a:t>
            </a:r>
            <a:r>
              <a:rPr sz="2400" dirty="0">
                <a:solidFill>
                  <a:srgbClr val="39362F"/>
                </a:solidFill>
                <a:latin typeface="Arial MT"/>
                <a:cs typeface="Arial MT"/>
              </a:rPr>
              <a:t>e</a:t>
            </a:r>
            <a:r>
              <a:rPr sz="2400" spc="-65" dirty="0">
                <a:solidFill>
                  <a:srgbClr val="39362F"/>
                </a:solidFill>
                <a:latin typeface="Arial MT"/>
                <a:cs typeface="Arial MT"/>
              </a:rPr>
              <a:t>n</a:t>
            </a:r>
            <a:r>
              <a:rPr sz="2400" spc="70" dirty="0">
                <a:solidFill>
                  <a:srgbClr val="39362F"/>
                </a:solidFill>
                <a:latin typeface="Arial MT"/>
                <a:cs typeface="Arial MT"/>
              </a:rPr>
              <a:t>t</a:t>
            </a:r>
            <a:r>
              <a:rPr sz="2400" dirty="0">
                <a:solidFill>
                  <a:srgbClr val="39362F"/>
                </a:solidFill>
                <a:latin typeface="Arial MT"/>
                <a:cs typeface="Arial MT"/>
              </a:rPr>
              <a:t>s</a:t>
            </a:r>
            <a:endParaRPr sz="2400" dirty="0">
              <a:latin typeface="Arial MT"/>
              <a:cs typeface="Arial MT"/>
            </a:endParaRPr>
          </a:p>
        </p:txBody>
      </p:sp>
      <p:sp>
        <p:nvSpPr>
          <p:cNvPr id="7" name="object 7"/>
          <p:cNvSpPr txBox="1"/>
          <p:nvPr/>
        </p:nvSpPr>
        <p:spPr>
          <a:xfrm>
            <a:off x="1185773" y="3597402"/>
            <a:ext cx="3743960" cy="748030"/>
          </a:xfrm>
          <a:prstGeom prst="rect">
            <a:avLst/>
          </a:prstGeom>
        </p:spPr>
        <p:txBody>
          <a:bodyPr vert="horz" wrap="square" lIns="0" tIns="31750" rIns="0" bIns="0" rtlCol="0">
            <a:spAutoFit/>
          </a:bodyPr>
          <a:lstStyle/>
          <a:p>
            <a:pPr marL="12700" marR="5080">
              <a:lnSpc>
                <a:spcPts val="2810"/>
              </a:lnSpc>
              <a:spcBef>
                <a:spcPts val="250"/>
              </a:spcBef>
              <a:tabLst>
                <a:tab pos="515620" algn="l"/>
                <a:tab pos="1692275" algn="l"/>
                <a:tab pos="2677160" algn="l"/>
                <a:tab pos="3491229" algn="l"/>
              </a:tabLst>
            </a:pPr>
            <a:r>
              <a:rPr sz="2400" dirty="0">
                <a:solidFill>
                  <a:srgbClr val="39362F"/>
                </a:solidFill>
                <a:latin typeface="Arial MT"/>
                <a:cs typeface="Arial MT"/>
              </a:rPr>
              <a:t>f</a:t>
            </a:r>
            <a:r>
              <a:rPr sz="2400" spc="15" dirty="0">
                <a:solidFill>
                  <a:srgbClr val="39362F"/>
                </a:solidFill>
                <a:latin typeface="Arial MT"/>
                <a:cs typeface="Arial MT"/>
              </a:rPr>
              <a:t>o</a:t>
            </a:r>
            <a:r>
              <a:rPr sz="2400" dirty="0">
                <a:solidFill>
                  <a:srgbClr val="39362F"/>
                </a:solidFill>
                <a:latin typeface="Arial MT"/>
                <a:cs typeface="Arial MT"/>
              </a:rPr>
              <a:t>r	</a:t>
            </a:r>
            <a:r>
              <a:rPr sz="2400" spc="10" dirty="0">
                <a:solidFill>
                  <a:srgbClr val="39362F"/>
                </a:solidFill>
                <a:latin typeface="Arial MT"/>
                <a:cs typeface="Arial MT"/>
              </a:rPr>
              <a:t>m</a:t>
            </a:r>
            <a:r>
              <a:rPr sz="2400" spc="-45" dirty="0">
                <a:solidFill>
                  <a:srgbClr val="39362F"/>
                </a:solidFill>
                <a:latin typeface="Arial MT"/>
                <a:cs typeface="Arial MT"/>
              </a:rPr>
              <a:t>e</a:t>
            </a:r>
            <a:r>
              <a:rPr sz="2400" spc="70" dirty="0">
                <a:solidFill>
                  <a:srgbClr val="39362F"/>
                </a:solidFill>
                <a:latin typeface="Arial MT"/>
                <a:cs typeface="Arial MT"/>
              </a:rPr>
              <a:t>t</a:t>
            </a:r>
            <a:r>
              <a:rPr sz="2400" spc="-20" dirty="0">
                <a:solidFill>
                  <a:srgbClr val="39362F"/>
                </a:solidFill>
                <a:latin typeface="Arial MT"/>
                <a:cs typeface="Arial MT"/>
              </a:rPr>
              <a:t>a</a:t>
            </a:r>
            <a:r>
              <a:rPr sz="2400" spc="-5" dirty="0">
                <a:solidFill>
                  <a:srgbClr val="39362F"/>
                </a:solidFill>
                <a:latin typeface="Arial MT"/>
                <a:cs typeface="Arial MT"/>
              </a:rPr>
              <a:t>l</a:t>
            </a:r>
            <a:r>
              <a:rPr sz="2400" spc="-15" dirty="0">
                <a:solidFill>
                  <a:srgbClr val="39362F"/>
                </a:solidFill>
                <a:latin typeface="Arial MT"/>
                <a:cs typeface="Arial MT"/>
              </a:rPr>
              <a:t>l</a:t>
            </a:r>
            <a:r>
              <a:rPr sz="2400" spc="-5" dirty="0">
                <a:solidFill>
                  <a:srgbClr val="39362F"/>
                </a:solidFill>
                <a:latin typeface="Arial MT"/>
                <a:cs typeface="Arial MT"/>
              </a:rPr>
              <a:t>ic</a:t>
            </a:r>
            <a:r>
              <a:rPr sz="2400" dirty="0">
                <a:solidFill>
                  <a:srgbClr val="39362F"/>
                </a:solidFill>
                <a:latin typeface="Arial MT"/>
                <a:cs typeface="Arial MT"/>
              </a:rPr>
              <a:t>	</a:t>
            </a:r>
            <a:r>
              <a:rPr sz="2400" spc="70" dirty="0">
                <a:solidFill>
                  <a:srgbClr val="39362F"/>
                </a:solidFill>
                <a:latin typeface="Arial MT"/>
                <a:cs typeface="Arial MT"/>
              </a:rPr>
              <a:t>t</a:t>
            </a:r>
            <a:r>
              <a:rPr sz="2400" spc="-20" dirty="0">
                <a:solidFill>
                  <a:srgbClr val="39362F"/>
                </a:solidFill>
                <a:latin typeface="Arial MT"/>
                <a:cs typeface="Arial MT"/>
              </a:rPr>
              <a:t>u</a:t>
            </a:r>
            <a:r>
              <a:rPr sz="2400" dirty="0">
                <a:solidFill>
                  <a:srgbClr val="39362F"/>
                </a:solidFill>
                <a:latin typeface="Arial MT"/>
                <a:cs typeface="Arial MT"/>
              </a:rPr>
              <a:t>b</a:t>
            </a:r>
            <a:r>
              <a:rPr sz="2400" spc="-5" dirty="0">
                <a:solidFill>
                  <a:srgbClr val="39362F"/>
                </a:solidFill>
                <a:latin typeface="Arial MT"/>
                <a:cs typeface="Arial MT"/>
              </a:rPr>
              <a:t>ing</a:t>
            </a:r>
            <a:r>
              <a:rPr sz="2400" dirty="0">
                <a:solidFill>
                  <a:srgbClr val="39362F"/>
                </a:solidFill>
                <a:latin typeface="Arial MT"/>
                <a:cs typeface="Arial MT"/>
              </a:rPr>
              <a:t>	u</a:t>
            </a:r>
            <a:r>
              <a:rPr sz="2400" spc="20" dirty="0">
                <a:solidFill>
                  <a:srgbClr val="39362F"/>
                </a:solidFill>
                <a:latin typeface="Arial MT"/>
                <a:cs typeface="Arial MT"/>
              </a:rPr>
              <a:t>s</a:t>
            </a:r>
            <a:r>
              <a:rPr sz="2400" dirty="0">
                <a:solidFill>
                  <a:srgbClr val="39362F"/>
                </a:solidFill>
                <a:latin typeface="Arial MT"/>
                <a:cs typeface="Arial MT"/>
              </a:rPr>
              <a:t>e</a:t>
            </a:r>
            <a:r>
              <a:rPr sz="2400" spc="-5" dirty="0">
                <a:solidFill>
                  <a:srgbClr val="39362F"/>
                </a:solidFill>
                <a:latin typeface="Arial MT"/>
                <a:cs typeface="Arial MT"/>
              </a:rPr>
              <a:t>d</a:t>
            </a:r>
            <a:r>
              <a:rPr sz="2400" dirty="0">
                <a:solidFill>
                  <a:srgbClr val="39362F"/>
                </a:solidFill>
                <a:latin typeface="Arial MT"/>
                <a:cs typeface="Arial MT"/>
              </a:rPr>
              <a:t>	</a:t>
            </a:r>
            <a:r>
              <a:rPr sz="2400" spc="-10" dirty="0">
                <a:solidFill>
                  <a:srgbClr val="39362F"/>
                </a:solidFill>
                <a:latin typeface="Arial MT"/>
                <a:cs typeface="Arial MT"/>
              </a:rPr>
              <a:t>in  </a:t>
            </a:r>
            <a:r>
              <a:rPr sz="2400" dirty="0">
                <a:solidFill>
                  <a:srgbClr val="39362F"/>
                </a:solidFill>
                <a:latin typeface="Arial MT"/>
                <a:cs typeface="Arial MT"/>
              </a:rPr>
              <a:t>automotive</a:t>
            </a:r>
            <a:r>
              <a:rPr sz="2400" spc="254" dirty="0">
                <a:solidFill>
                  <a:srgbClr val="39362F"/>
                </a:solidFill>
                <a:latin typeface="Arial MT"/>
                <a:cs typeface="Arial MT"/>
              </a:rPr>
              <a:t> </a:t>
            </a:r>
            <a:r>
              <a:rPr sz="2400" spc="-5" dirty="0">
                <a:solidFill>
                  <a:srgbClr val="39362F"/>
                </a:solidFill>
                <a:latin typeface="Arial MT"/>
                <a:cs typeface="Arial MT"/>
              </a:rPr>
              <a:t>hydraulic</a:t>
            </a:r>
            <a:r>
              <a:rPr sz="2400" spc="295" dirty="0">
                <a:solidFill>
                  <a:srgbClr val="39362F"/>
                </a:solidFill>
                <a:latin typeface="Arial MT"/>
                <a:cs typeface="Arial MT"/>
              </a:rPr>
              <a:t> </a:t>
            </a:r>
            <a:r>
              <a:rPr sz="2400" spc="-10" dirty="0">
                <a:solidFill>
                  <a:srgbClr val="39362F"/>
                </a:solidFill>
                <a:latin typeface="Arial MT"/>
                <a:cs typeface="Arial MT"/>
              </a:rPr>
              <a:t>brake</a:t>
            </a:r>
            <a:endParaRPr sz="2400" dirty="0">
              <a:latin typeface="Arial MT"/>
              <a:cs typeface="Arial MT"/>
            </a:endParaRPr>
          </a:p>
        </p:txBody>
      </p:sp>
      <p:sp>
        <p:nvSpPr>
          <p:cNvPr id="8" name="object 8"/>
          <p:cNvSpPr txBox="1"/>
          <p:nvPr/>
        </p:nvSpPr>
        <p:spPr>
          <a:xfrm>
            <a:off x="1185773" y="4310329"/>
            <a:ext cx="1230630" cy="745490"/>
          </a:xfrm>
          <a:prstGeom prst="rect">
            <a:avLst/>
          </a:prstGeom>
        </p:spPr>
        <p:txBody>
          <a:bodyPr vert="horz" wrap="square" lIns="0" tIns="12700" rIns="0" bIns="0" rtlCol="0">
            <a:spAutoFit/>
          </a:bodyPr>
          <a:lstStyle/>
          <a:p>
            <a:pPr marL="12700">
              <a:lnSpc>
                <a:spcPts val="2835"/>
              </a:lnSpc>
              <a:spcBef>
                <a:spcPts val="100"/>
              </a:spcBef>
            </a:pPr>
            <a:r>
              <a:rPr sz="2400" dirty="0">
                <a:solidFill>
                  <a:srgbClr val="39362F"/>
                </a:solidFill>
                <a:latin typeface="Arial MT"/>
                <a:cs typeface="Arial MT"/>
              </a:rPr>
              <a:t>s</a:t>
            </a:r>
            <a:r>
              <a:rPr sz="2400" spc="-25" dirty="0">
                <a:solidFill>
                  <a:srgbClr val="39362F"/>
                </a:solidFill>
                <a:latin typeface="Arial MT"/>
                <a:cs typeface="Arial MT"/>
              </a:rPr>
              <a:t>ys</a:t>
            </a:r>
            <a:r>
              <a:rPr sz="2400" spc="75" dirty="0">
                <a:solidFill>
                  <a:srgbClr val="39362F"/>
                </a:solidFill>
                <a:latin typeface="Arial MT"/>
                <a:cs typeface="Arial MT"/>
              </a:rPr>
              <a:t>t</a:t>
            </a:r>
            <a:r>
              <a:rPr sz="2400" spc="-15" dirty="0">
                <a:solidFill>
                  <a:srgbClr val="39362F"/>
                </a:solidFill>
                <a:latin typeface="Arial MT"/>
                <a:cs typeface="Arial MT"/>
              </a:rPr>
              <a:t>e</a:t>
            </a:r>
            <a:r>
              <a:rPr sz="2400" spc="10" dirty="0">
                <a:solidFill>
                  <a:srgbClr val="39362F"/>
                </a:solidFill>
                <a:latin typeface="Arial MT"/>
                <a:cs typeface="Arial MT"/>
              </a:rPr>
              <a:t>m</a:t>
            </a:r>
            <a:r>
              <a:rPr sz="2400" spc="-25" dirty="0">
                <a:solidFill>
                  <a:srgbClr val="39362F"/>
                </a:solidFill>
                <a:latin typeface="Arial MT"/>
                <a:cs typeface="Arial MT"/>
              </a:rPr>
              <a:t>s</a:t>
            </a:r>
            <a:r>
              <a:rPr sz="2400" dirty="0">
                <a:solidFill>
                  <a:srgbClr val="39362F"/>
                </a:solidFill>
                <a:latin typeface="Arial MT"/>
                <a:cs typeface="Arial MT"/>
              </a:rPr>
              <a:t>,</a:t>
            </a:r>
            <a:endParaRPr sz="2400">
              <a:latin typeface="Arial MT"/>
              <a:cs typeface="Arial MT"/>
            </a:endParaRPr>
          </a:p>
          <a:p>
            <a:pPr marL="12700">
              <a:lnSpc>
                <a:spcPts val="2835"/>
              </a:lnSpc>
            </a:pPr>
            <a:r>
              <a:rPr sz="2400" dirty="0">
                <a:solidFill>
                  <a:srgbClr val="39362F"/>
                </a:solidFill>
                <a:latin typeface="Arial MT"/>
                <a:cs typeface="Arial MT"/>
              </a:rPr>
              <a:t>strength,</a:t>
            </a:r>
            <a:endParaRPr sz="2400">
              <a:latin typeface="Arial MT"/>
              <a:cs typeface="Arial MT"/>
            </a:endParaRPr>
          </a:p>
        </p:txBody>
      </p:sp>
      <p:sp>
        <p:nvSpPr>
          <p:cNvPr id="9" name="object 9"/>
          <p:cNvSpPr txBox="1"/>
          <p:nvPr/>
        </p:nvSpPr>
        <p:spPr>
          <a:xfrm>
            <a:off x="2698242" y="4310329"/>
            <a:ext cx="1295400" cy="745490"/>
          </a:xfrm>
          <a:prstGeom prst="rect">
            <a:avLst/>
          </a:prstGeom>
        </p:spPr>
        <p:txBody>
          <a:bodyPr vert="horz" wrap="square" lIns="0" tIns="12700" rIns="0" bIns="0" rtlCol="0">
            <a:spAutoFit/>
          </a:bodyPr>
          <a:lstStyle/>
          <a:p>
            <a:pPr marL="12700">
              <a:lnSpc>
                <a:spcPts val="2835"/>
              </a:lnSpc>
              <a:spcBef>
                <a:spcPts val="100"/>
              </a:spcBef>
            </a:pPr>
            <a:r>
              <a:rPr sz="2400" dirty="0">
                <a:solidFill>
                  <a:srgbClr val="39362F"/>
                </a:solidFill>
                <a:latin typeface="Arial MT"/>
                <a:cs typeface="Arial MT"/>
              </a:rPr>
              <a:t>including</a:t>
            </a:r>
            <a:endParaRPr sz="2400">
              <a:latin typeface="Arial MT"/>
              <a:cs typeface="Arial MT"/>
            </a:endParaRPr>
          </a:p>
          <a:p>
            <a:pPr marL="113030">
              <a:lnSpc>
                <a:spcPts val="2835"/>
              </a:lnSpc>
            </a:pPr>
            <a:r>
              <a:rPr sz="2400" spc="-5" dirty="0">
                <a:solidFill>
                  <a:srgbClr val="39362F"/>
                </a:solidFill>
                <a:latin typeface="Arial MT"/>
                <a:cs typeface="Arial MT"/>
              </a:rPr>
              <a:t>bending,</a:t>
            </a:r>
            <a:endParaRPr sz="2400">
              <a:latin typeface="Arial MT"/>
              <a:cs typeface="Arial MT"/>
            </a:endParaRPr>
          </a:p>
        </p:txBody>
      </p:sp>
      <p:sp>
        <p:nvSpPr>
          <p:cNvPr id="10" name="object 10"/>
          <p:cNvSpPr txBox="1"/>
          <p:nvPr/>
        </p:nvSpPr>
        <p:spPr>
          <a:xfrm>
            <a:off x="4222496" y="4310329"/>
            <a:ext cx="705485" cy="745490"/>
          </a:xfrm>
          <a:prstGeom prst="rect">
            <a:avLst/>
          </a:prstGeom>
        </p:spPr>
        <p:txBody>
          <a:bodyPr vert="horz" wrap="square" lIns="0" tIns="12700" rIns="0" bIns="0" rtlCol="0">
            <a:spAutoFit/>
          </a:bodyPr>
          <a:lstStyle/>
          <a:p>
            <a:pPr marL="12700">
              <a:lnSpc>
                <a:spcPts val="2835"/>
              </a:lnSpc>
              <a:spcBef>
                <a:spcPts val="100"/>
              </a:spcBef>
            </a:pPr>
            <a:r>
              <a:rPr sz="2400" spc="-20" dirty="0">
                <a:solidFill>
                  <a:srgbClr val="39362F"/>
                </a:solidFill>
                <a:latin typeface="Arial MT"/>
                <a:cs typeface="Arial MT"/>
              </a:rPr>
              <a:t>burst</a:t>
            </a:r>
            <a:endParaRPr sz="2400" dirty="0">
              <a:latin typeface="Arial MT"/>
              <a:cs typeface="Arial MT"/>
            </a:endParaRPr>
          </a:p>
          <a:p>
            <a:pPr marL="179705">
              <a:lnSpc>
                <a:spcPts val="2835"/>
              </a:lnSpc>
            </a:pPr>
            <a:r>
              <a:rPr sz="2400" dirty="0">
                <a:solidFill>
                  <a:srgbClr val="39362F"/>
                </a:solidFill>
                <a:latin typeface="Arial MT"/>
                <a:cs typeface="Arial MT"/>
              </a:rPr>
              <a:t>and</a:t>
            </a:r>
            <a:endParaRPr sz="2400" dirty="0">
              <a:latin typeface="Arial MT"/>
              <a:cs typeface="Arial MT"/>
            </a:endParaRPr>
          </a:p>
        </p:txBody>
      </p:sp>
      <p:sp>
        <p:nvSpPr>
          <p:cNvPr id="11" name="object 11"/>
          <p:cNvSpPr txBox="1"/>
          <p:nvPr/>
        </p:nvSpPr>
        <p:spPr>
          <a:xfrm>
            <a:off x="1185773" y="5011623"/>
            <a:ext cx="2851150"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9362F"/>
                </a:solidFill>
                <a:latin typeface="Arial MT"/>
                <a:cs typeface="Arial MT"/>
              </a:rPr>
              <a:t>corrosion</a:t>
            </a:r>
            <a:r>
              <a:rPr sz="2400" spc="-70" dirty="0">
                <a:solidFill>
                  <a:srgbClr val="39362F"/>
                </a:solidFill>
                <a:latin typeface="Arial MT"/>
                <a:cs typeface="Arial MT"/>
              </a:rPr>
              <a:t> </a:t>
            </a:r>
            <a:r>
              <a:rPr sz="2400" spc="5" dirty="0">
                <a:solidFill>
                  <a:srgbClr val="39362F"/>
                </a:solidFill>
                <a:latin typeface="Arial MT"/>
                <a:cs typeface="Arial MT"/>
              </a:rPr>
              <a:t>resistance.</a:t>
            </a:r>
            <a:endParaRPr sz="2400">
              <a:latin typeface="Arial MT"/>
              <a:cs typeface="Arial MT"/>
            </a:endParaRPr>
          </a:p>
        </p:txBody>
      </p:sp>
      <p:sp>
        <p:nvSpPr>
          <p:cNvPr id="12" name="object 12"/>
          <p:cNvSpPr txBox="1"/>
          <p:nvPr/>
        </p:nvSpPr>
        <p:spPr>
          <a:xfrm>
            <a:off x="1645411" y="1907235"/>
            <a:ext cx="6760845" cy="512445"/>
          </a:xfrm>
          <a:prstGeom prst="rect">
            <a:avLst/>
          </a:prstGeom>
        </p:spPr>
        <p:txBody>
          <a:bodyPr vert="horz" wrap="square" lIns="0" tIns="12065" rIns="0" bIns="0" rtlCol="0">
            <a:spAutoFit/>
          </a:bodyPr>
          <a:lstStyle/>
          <a:p>
            <a:pPr marL="12700">
              <a:lnSpc>
                <a:spcPct val="100000"/>
              </a:lnSpc>
              <a:spcBef>
                <a:spcPts val="95"/>
              </a:spcBef>
              <a:tabLst>
                <a:tab pos="3767454" algn="l"/>
              </a:tabLst>
            </a:pPr>
            <a:r>
              <a:rPr sz="3200" b="1" spc="-105" dirty="0">
                <a:solidFill>
                  <a:srgbClr val="FF0000"/>
                </a:solidFill>
                <a:latin typeface="Arial"/>
                <a:cs typeface="Arial"/>
              </a:rPr>
              <a:t>B</a:t>
            </a:r>
            <a:r>
              <a:rPr sz="3200" b="1" spc="-5" dirty="0">
                <a:solidFill>
                  <a:srgbClr val="FF0000"/>
                </a:solidFill>
                <a:latin typeface="Arial"/>
                <a:cs typeface="Arial"/>
              </a:rPr>
              <a:t>rake</a:t>
            </a:r>
            <a:r>
              <a:rPr sz="3200" b="1" spc="120" dirty="0">
                <a:solidFill>
                  <a:srgbClr val="FF0000"/>
                </a:solidFill>
                <a:latin typeface="Arial"/>
                <a:cs typeface="Arial"/>
              </a:rPr>
              <a:t> </a:t>
            </a:r>
            <a:r>
              <a:rPr sz="3200" b="1" spc="-350" dirty="0">
                <a:solidFill>
                  <a:srgbClr val="FF0000"/>
                </a:solidFill>
                <a:latin typeface="Arial"/>
                <a:cs typeface="Arial"/>
              </a:rPr>
              <a:t>T</a:t>
            </a:r>
            <a:r>
              <a:rPr sz="3200" b="1" spc="-5" dirty="0">
                <a:solidFill>
                  <a:srgbClr val="FF0000"/>
                </a:solidFill>
                <a:latin typeface="Arial"/>
                <a:cs typeface="Arial"/>
              </a:rPr>
              <a:t>u</a:t>
            </a:r>
            <a:r>
              <a:rPr sz="3200" b="1" spc="-25" dirty="0">
                <a:solidFill>
                  <a:srgbClr val="FF0000"/>
                </a:solidFill>
                <a:latin typeface="Arial"/>
                <a:cs typeface="Arial"/>
              </a:rPr>
              <a:t>b</a:t>
            </a:r>
            <a:r>
              <a:rPr sz="3200" b="1" spc="-5" dirty="0">
                <a:solidFill>
                  <a:srgbClr val="FF0000"/>
                </a:solidFill>
                <a:latin typeface="Arial"/>
                <a:cs typeface="Arial"/>
              </a:rPr>
              <a:t>ing</a:t>
            </a:r>
            <a:r>
              <a:rPr sz="3200" b="1" dirty="0">
                <a:solidFill>
                  <a:srgbClr val="FF0000"/>
                </a:solidFill>
                <a:latin typeface="Arial"/>
                <a:cs typeface="Arial"/>
              </a:rPr>
              <a:t>	</a:t>
            </a:r>
            <a:r>
              <a:rPr sz="3200" b="1" spc="-50" dirty="0">
                <a:solidFill>
                  <a:srgbClr val="FF0000"/>
                </a:solidFill>
                <a:latin typeface="Arial"/>
                <a:cs typeface="Arial"/>
              </a:rPr>
              <a:t>W</a:t>
            </a:r>
            <a:r>
              <a:rPr sz="3200" b="1" spc="-85" dirty="0">
                <a:solidFill>
                  <a:srgbClr val="FF0000"/>
                </a:solidFill>
                <a:latin typeface="Arial"/>
                <a:cs typeface="Arial"/>
              </a:rPr>
              <a:t>h</a:t>
            </a:r>
            <a:r>
              <a:rPr sz="3200" b="1" spc="-80" dirty="0">
                <a:solidFill>
                  <a:srgbClr val="FF0000"/>
                </a:solidFill>
                <a:latin typeface="Arial"/>
                <a:cs typeface="Arial"/>
              </a:rPr>
              <a:t>ee</a:t>
            </a:r>
            <a:r>
              <a:rPr sz="3200" b="1" spc="-5" dirty="0">
                <a:solidFill>
                  <a:srgbClr val="FF0000"/>
                </a:solidFill>
                <a:latin typeface="Arial"/>
                <a:cs typeface="Arial"/>
              </a:rPr>
              <a:t>l</a:t>
            </a:r>
            <a:r>
              <a:rPr sz="3200" b="1" spc="-125" dirty="0">
                <a:solidFill>
                  <a:srgbClr val="FF0000"/>
                </a:solidFill>
                <a:latin typeface="Arial"/>
                <a:cs typeface="Arial"/>
              </a:rPr>
              <a:t> </a:t>
            </a:r>
            <a:r>
              <a:rPr sz="3200" b="1" spc="-175" dirty="0">
                <a:solidFill>
                  <a:srgbClr val="FF0000"/>
                </a:solidFill>
                <a:latin typeface="Arial"/>
                <a:cs typeface="Arial"/>
              </a:rPr>
              <a:t>C</a:t>
            </a:r>
            <a:r>
              <a:rPr sz="3200" b="1" spc="-245" dirty="0">
                <a:solidFill>
                  <a:srgbClr val="FF0000"/>
                </a:solidFill>
                <a:latin typeface="Arial"/>
                <a:cs typeface="Arial"/>
              </a:rPr>
              <a:t>y</a:t>
            </a:r>
            <a:r>
              <a:rPr sz="3200" b="1" spc="-175" dirty="0">
                <a:solidFill>
                  <a:srgbClr val="FF0000"/>
                </a:solidFill>
                <a:latin typeface="Arial"/>
                <a:cs typeface="Arial"/>
              </a:rPr>
              <a:t>l</a:t>
            </a:r>
            <a:r>
              <a:rPr sz="3200" b="1" spc="-130" dirty="0">
                <a:solidFill>
                  <a:srgbClr val="FF0000"/>
                </a:solidFill>
                <a:latin typeface="Arial"/>
                <a:cs typeface="Arial"/>
              </a:rPr>
              <a:t>i</a:t>
            </a:r>
            <a:r>
              <a:rPr sz="3200" b="1" spc="-85" dirty="0">
                <a:solidFill>
                  <a:srgbClr val="FF0000"/>
                </a:solidFill>
                <a:latin typeface="Arial"/>
                <a:cs typeface="Arial"/>
              </a:rPr>
              <a:t>n</a:t>
            </a:r>
            <a:r>
              <a:rPr sz="3200" b="1" spc="5" dirty="0">
                <a:solidFill>
                  <a:srgbClr val="FF0000"/>
                </a:solidFill>
                <a:latin typeface="Arial"/>
                <a:cs typeface="Arial"/>
              </a:rPr>
              <a:t>d</a:t>
            </a:r>
            <a:r>
              <a:rPr sz="3200" b="1" spc="-55" dirty="0">
                <a:solidFill>
                  <a:srgbClr val="FF0000"/>
                </a:solidFill>
                <a:latin typeface="Arial"/>
                <a:cs typeface="Arial"/>
              </a:rPr>
              <a:t>e</a:t>
            </a:r>
            <a:r>
              <a:rPr sz="3200" b="1" spc="-195" dirty="0">
                <a:solidFill>
                  <a:srgbClr val="FF0000"/>
                </a:solidFill>
                <a:latin typeface="Arial"/>
                <a:cs typeface="Arial"/>
              </a:rPr>
              <a:t>r</a:t>
            </a:r>
            <a:r>
              <a:rPr sz="3200" b="1" spc="-5" dirty="0">
                <a:solidFill>
                  <a:srgbClr val="FF0000"/>
                </a:solidFill>
                <a:latin typeface="Arial"/>
                <a:cs typeface="Arial"/>
              </a:rPr>
              <a:t>s</a:t>
            </a:r>
            <a:endParaRPr sz="3200">
              <a:latin typeface="Arial"/>
              <a:cs typeface="Arial"/>
            </a:endParaRPr>
          </a:p>
        </p:txBody>
      </p:sp>
      <p:sp>
        <p:nvSpPr>
          <p:cNvPr id="13" name="object 13"/>
          <p:cNvSpPr txBox="1"/>
          <p:nvPr/>
        </p:nvSpPr>
        <p:spPr>
          <a:xfrm>
            <a:off x="5819013" y="2807970"/>
            <a:ext cx="2978785" cy="3227070"/>
          </a:xfrm>
          <a:prstGeom prst="rect">
            <a:avLst/>
          </a:prstGeom>
        </p:spPr>
        <p:txBody>
          <a:bodyPr vert="horz" wrap="square" lIns="0" tIns="24130" rIns="0" bIns="0" rtlCol="0">
            <a:spAutoFit/>
          </a:bodyPr>
          <a:lstStyle/>
          <a:p>
            <a:pPr marL="12700" marR="5080">
              <a:lnSpc>
                <a:spcPct val="96900"/>
              </a:lnSpc>
              <a:spcBef>
                <a:spcPts val="190"/>
              </a:spcBef>
            </a:pPr>
            <a:r>
              <a:rPr sz="2400" b="1" dirty="0">
                <a:solidFill>
                  <a:srgbClr val="39362F"/>
                </a:solidFill>
                <a:latin typeface="Arial"/>
                <a:cs typeface="Arial"/>
              </a:rPr>
              <a:t>IS 13207 </a:t>
            </a:r>
            <a:r>
              <a:rPr sz="2400" spc="-5" dirty="0">
                <a:solidFill>
                  <a:srgbClr val="39362F"/>
                </a:solidFill>
                <a:latin typeface="Arial MT"/>
                <a:cs typeface="Arial MT"/>
              </a:rPr>
              <a:t>covers </a:t>
            </a:r>
            <a:r>
              <a:rPr sz="2400" dirty="0">
                <a:solidFill>
                  <a:srgbClr val="39362F"/>
                </a:solidFill>
                <a:latin typeface="Arial MT"/>
                <a:cs typeface="Arial MT"/>
              </a:rPr>
              <a:t> performance </a:t>
            </a:r>
            <a:r>
              <a:rPr sz="2400" spc="5" dirty="0">
                <a:solidFill>
                  <a:srgbClr val="39362F"/>
                </a:solidFill>
                <a:latin typeface="Arial MT"/>
                <a:cs typeface="Arial MT"/>
              </a:rPr>
              <a:t> </a:t>
            </a:r>
            <a:r>
              <a:rPr sz="2400" dirty="0">
                <a:solidFill>
                  <a:srgbClr val="39362F"/>
                </a:solidFill>
                <a:latin typeface="Arial MT"/>
                <a:cs typeface="Arial MT"/>
              </a:rPr>
              <a:t>requirements</a:t>
            </a:r>
            <a:r>
              <a:rPr sz="2400" spc="-65" dirty="0">
                <a:solidFill>
                  <a:srgbClr val="39362F"/>
                </a:solidFill>
                <a:latin typeface="Arial MT"/>
                <a:cs typeface="Arial MT"/>
              </a:rPr>
              <a:t> </a:t>
            </a:r>
            <a:r>
              <a:rPr sz="2400" dirty="0">
                <a:solidFill>
                  <a:srgbClr val="39362F"/>
                </a:solidFill>
                <a:latin typeface="Arial MT"/>
                <a:cs typeface="Arial MT"/>
              </a:rPr>
              <a:t>and</a:t>
            </a:r>
            <a:r>
              <a:rPr sz="2400" spc="-30" dirty="0">
                <a:solidFill>
                  <a:srgbClr val="39362F"/>
                </a:solidFill>
                <a:latin typeface="Arial MT"/>
                <a:cs typeface="Arial MT"/>
              </a:rPr>
              <a:t> </a:t>
            </a:r>
            <a:r>
              <a:rPr sz="2400" dirty="0">
                <a:solidFill>
                  <a:srgbClr val="39362F"/>
                </a:solidFill>
                <a:latin typeface="Arial MT"/>
                <a:cs typeface="Arial MT"/>
              </a:rPr>
              <a:t>test </a:t>
            </a:r>
            <a:r>
              <a:rPr sz="2400" spc="-650" dirty="0">
                <a:solidFill>
                  <a:srgbClr val="39362F"/>
                </a:solidFill>
                <a:latin typeface="Arial MT"/>
                <a:cs typeface="Arial MT"/>
              </a:rPr>
              <a:t> </a:t>
            </a:r>
            <a:r>
              <a:rPr sz="2400" spc="5" dirty="0">
                <a:solidFill>
                  <a:srgbClr val="39362F"/>
                </a:solidFill>
                <a:latin typeface="Arial MT"/>
                <a:cs typeface="Arial MT"/>
              </a:rPr>
              <a:t>methods </a:t>
            </a:r>
            <a:r>
              <a:rPr sz="2400" spc="10" dirty="0">
                <a:solidFill>
                  <a:srgbClr val="39362F"/>
                </a:solidFill>
                <a:latin typeface="Arial MT"/>
                <a:cs typeface="Arial MT"/>
              </a:rPr>
              <a:t>for </a:t>
            </a:r>
            <a:r>
              <a:rPr sz="2400" spc="-5" dirty="0">
                <a:solidFill>
                  <a:srgbClr val="39362F"/>
                </a:solidFill>
                <a:latin typeface="Arial MT"/>
                <a:cs typeface="Arial MT"/>
              </a:rPr>
              <a:t>wheel </a:t>
            </a:r>
            <a:r>
              <a:rPr sz="2400" dirty="0">
                <a:solidFill>
                  <a:srgbClr val="39362F"/>
                </a:solidFill>
                <a:latin typeface="Arial MT"/>
                <a:cs typeface="Arial MT"/>
              </a:rPr>
              <a:t> </a:t>
            </a:r>
            <a:r>
              <a:rPr sz="2400" spc="-5" dirty="0">
                <a:solidFill>
                  <a:srgbClr val="39362F"/>
                </a:solidFill>
                <a:latin typeface="Arial MT"/>
                <a:cs typeface="Arial MT"/>
              </a:rPr>
              <a:t>cylinders, </a:t>
            </a:r>
            <a:r>
              <a:rPr sz="2400" dirty="0">
                <a:solidFill>
                  <a:srgbClr val="39362F"/>
                </a:solidFill>
                <a:latin typeface="Arial MT"/>
                <a:cs typeface="Arial MT"/>
              </a:rPr>
              <a:t>including </a:t>
            </a:r>
            <a:r>
              <a:rPr sz="2400" spc="5" dirty="0">
                <a:solidFill>
                  <a:srgbClr val="39362F"/>
                </a:solidFill>
                <a:latin typeface="Arial MT"/>
                <a:cs typeface="Arial MT"/>
              </a:rPr>
              <a:t> </a:t>
            </a:r>
            <a:r>
              <a:rPr sz="2400" dirty="0">
                <a:solidFill>
                  <a:srgbClr val="39362F"/>
                </a:solidFill>
                <a:latin typeface="Arial MT"/>
                <a:cs typeface="Arial MT"/>
              </a:rPr>
              <a:t>s</a:t>
            </a:r>
            <a:r>
              <a:rPr sz="2400" spc="70" dirty="0">
                <a:solidFill>
                  <a:srgbClr val="39362F"/>
                </a:solidFill>
                <a:latin typeface="Arial MT"/>
                <a:cs typeface="Arial MT"/>
              </a:rPr>
              <a:t>t</a:t>
            </a:r>
            <a:r>
              <a:rPr sz="2400" spc="-5" dirty="0">
                <a:solidFill>
                  <a:srgbClr val="39362F"/>
                </a:solidFill>
                <a:latin typeface="Arial MT"/>
                <a:cs typeface="Arial MT"/>
              </a:rPr>
              <a:t>re</a:t>
            </a:r>
            <a:r>
              <a:rPr sz="2400" spc="-20" dirty="0">
                <a:solidFill>
                  <a:srgbClr val="39362F"/>
                </a:solidFill>
                <a:latin typeface="Arial MT"/>
                <a:cs typeface="Arial MT"/>
              </a:rPr>
              <a:t>n</a:t>
            </a:r>
            <a:r>
              <a:rPr sz="2400" spc="-45" dirty="0">
                <a:solidFill>
                  <a:srgbClr val="39362F"/>
                </a:solidFill>
                <a:latin typeface="Arial MT"/>
                <a:cs typeface="Arial MT"/>
              </a:rPr>
              <a:t>g</a:t>
            </a:r>
            <a:r>
              <a:rPr sz="2400" spc="50" dirty="0">
                <a:solidFill>
                  <a:srgbClr val="39362F"/>
                </a:solidFill>
                <a:latin typeface="Arial MT"/>
                <a:cs typeface="Arial MT"/>
              </a:rPr>
              <a:t>t</a:t>
            </a:r>
            <a:r>
              <a:rPr sz="2400" spc="-20" dirty="0">
                <a:solidFill>
                  <a:srgbClr val="39362F"/>
                </a:solidFill>
                <a:latin typeface="Arial MT"/>
                <a:cs typeface="Arial MT"/>
              </a:rPr>
              <a:t>h</a:t>
            </a:r>
            <a:r>
              <a:rPr sz="2400" dirty="0">
                <a:solidFill>
                  <a:srgbClr val="39362F"/>
                </a:solidFill>
                <a:latin typeface="Arial MT"/>
                <a:cs typeface="Arial MT"/>
              </a:rPr>
              <a:t>,</a:t>
            </a:r>
            <a:r>
              <a:rPr sz="2400" spc="-185" dirty="0">
                <a:solidFill>
                  <a:srgbClr val="39362F"/>
                </a:solidFill>
                <a:latin typeface="Arial MT"/>
                <a:cs typeface="Arial MT"/>
              </a:rPr>
              <a:t> </a:t>
            </a:r>
            <a:r>
              <a:rPr sz="2400" dirty="0">
                <a:solidFill>
                  <a:srgbClr val="39362F"/>
                </a:solidFill>
                <a:latin typeface="Arial MT"/>
                <a:cs typeface="Arial MT"/>
              </a:rPr>
              <a:t>hu</a:t>
            </a:r>
            <a:r>
              <a:rPr sz="2400" spc="10" dirty="0">
                <a:solidFill>
                  <a:srgbClr val="39362F"/>
                </a:solidFill>
                <a:latin typeface="Arial MT"/>
                <a:cs typeface="Arial MT"/>
              </a:rPr>
              <a:t>m</a:t>
            </a:r>
            <a:r>
              <a:rPr sz="2400" spc="-5" dirty="0">
                <a:solidFill>
                  <a:srgbClr val="39362F"/>
                </a:solidFill>
                <a:latin typeface="Arial MT"/>
                <a:cs typeface="Arial MT"/>
              </a:rPr>
              <a:t>id</a:t>
            </a:r>
            <a:r>
              <a:rPr sz="2400" spc="-30" dirty="0">
                <a:solidFill>
                  <a:srgbClr val="39362F"/>
                </a:solidFill>
                <a:latin typeface="Arial MT"/>
                <a:cs typeface="Arial MT"/>
              </a:rPr>
              <a:t>i</a:t>
            </a:r>
            <a:r>
              <a:rPr sz="2400" spc="70" dirty="0">
                <a:solidFill>
                  <a:srgbClr val="39362F"/>
                </a:solidFill>
                <a:latin typeface="Arial MT"/>
                <a:cs typeface="Arial MT"/>
              </a:rPr>
              <a:t>t</a:t>
            </a:r>
            <a:r>
              <a:rPr sz="2400" dirty="0">
                <a:solidFill>
                  <a:srgbClr val="39362F"/>
                </a:solidFill>
                <a:latin typeface="Arial MT"/>
                <a:cs typeface="Arial MT"/>
              </a:rPr>
              <a:t>y  ope</a:t>
            </a:r>
            <a:r>
              <a:rPr sz="2400" spc="-10" dirty="0">
                <a:solidFill>
                  <a:srgbClr val="39362F"/>
                </a:solidFill>
                <a:latin typeface="Arial MT"/>
                <a:cs typeface="Arial MT"/>
              </a:rPr>
              <a:t>r</a:t>
            </a:r>
            <a:r>
              <a:rPr sz="2400" spc="-20" dirty="0">
                <a:solidFill>
                  <a:srgbClr val="39362F"/>
                </a:solidFill>
                <a:latin typeface="Arial MT"/>
                <a:cs typeface="Arial MT"/>
              </a:rPr>
              <a:t>a</a:t>
            </a:r>
            <a:r>
              <a:rPr sz="2400" spc="70" dirty="0">
                <a:solidFill>
                  <a:srgbClr val="39362F"/>
                </a:solidFill>
                <a:latin typeface="Arial MT"/>
                <a:cs typeface="Arial MT"/>
              </a:rPr>
              <a:t>t</a:t>
            </a:r>
            <a:r>
              <a:rPr sz="2400" dirty="0">
                <a:solidFill>
                  <a:srgbClr val="39362F"/>
                </a:solidFill>
                <a:latin typeface="Arial MT"/>
                <a:cs typeface="Arial MT"/>
              </a:rPr>
              <a:t>io</a:t>
            </a:r>
            <a:r>
              <a:rPr sz="2400" spc="5" dirty="0">
                <a:solidFill>
                  <a:srgbClr val="39362F"/>
                </a:solidFill>
                <a:latin typeface="Arial MT"/>
                <a:cs typeface="Arial MT"/>
              </a:rPr>
              <a:t>n</a:t>
            </a:r>
            <a:r>
              <a:rPr sz="2400" dirty="0">
                <a:solidFill>
                  <a:srgbClr val="39362F"/>
                </a:solidFill>
                <a:latin typeface="Arial MT"/>
                <a:cs typeface="Arial MT"/>
              </a:rPr>
              <a:t>,</a:t>
            </a:r>
            <a:r>
              <a:rPr sz="2400" spc="-210" dirty="0">
                <a:solidFill>
                  <a:srgbClr val="39362F"/>
                </a:solidFill>
                <a:latin typeface="Arial MT"/>
                <a:cs typeface="Arial MT"/>
              </a:rPr>
              <a:t> </a:t>
            </a:r>
            <a:r>
              <a:rPr sz="2400" dirty="0">
                <a:solidFill>
                  <a:srgbClr val="39362F"/>
                </a:solidFill>
                <a:latin typeface="Arial MT"/>
                <a:cs typeface="Arial MT"/>
              </a:rPr>
              <a:t>and</a:t>
            </a:r>
            <a:r>
              <a:rPr sz="2400" spc="5" dirty="0">
                <a:solidFill>
                  <a:srgbClr val="39362F"/>
                </a:solidFill>
                <a:latin typeface="Arial MT"/>
                <a:cs typeface="Arial MT"/>
              </a:rPr>
              <a:t> </a:t>
            </a:r>
            <a:r>
              <a:rPr sz="2400" dirty="0">
                <a:solidFill>
                  <a:srgbClr val="39362F"/>
                </a:solidFill>
                <a:latin typeface="Arial MT"/>
                <a:cs typeface="Arial MT"/>
              </a:rPr>
              <a:t>low  </a:t>
            </a:r>
            <a:r>
              <a:rPr sz="2400" spc="5" dirty="0">
                <a:solidFill>
                  <a:srgbClr val="39362F"/>
                </a:solidFill>
                <a:latin typeface="Arial MT"/>
                <a:cs typeface="Arial MT"/>
              </a:rPr>
              <a:t>temperature </a:t>
            </a:r>
            <a:r>
              <a:rPr sz="2400" spc="10" dirty="0">
                <a:solidFill>
                  <a:srgbClr val="39362F"/>
                </a:solidFill>
                <a:latin typeface="Arial MT"/>
                <a:cs typeface="Arial MT"/>
              </a:rPr>
              <a:t> </a:t>
            </a:r>
            <a:r>
              <a:rPr sz="2400" dirty="0">
                <a:solidFill>
                  <a:srgbClr val="39362F"/>
                </a:solidFill>
                <a:latin typeface="Arial MT"/>
                <a:cs typeface="Arial MT"/>
              </a:rPr>
              <a:t>performance.</a:t>
            </a:r>
            <a:endParaRPr sz="2400" dirty="0">
              <a:latin typeface="Arial MT"/>
              <a:cs typeface="Arial MT"/>
            </a:endParaRPr>
          </a:p>
        </p:txBody>
      </p:sp>
      <p:sp>
        <p:nvSpPr>
          <p:cNvPr id="14" name="object 14"/>
          <p:cNvSpPr txBox="1"/>
          <p:nvPr/>
        </p:nvSpPr>
        <p:spPr>
          <a:xfrm>
            <a:off x="9414764" y="1943811"/>
            <a:ext cx="3103245" cy="512445"/>
          </a:xfrm>
          <a:prstGeom prst="rect">
            <a:avLst/>
          </a:prstGeom>
        </p:spPr>
        <p:txBody>
          <a:bodyPr vert="horz" wrap="square" lIns="0" tIns="12065" rIns="0" bIns="0" rtlCol="0">
            <a:spAutoFit/>
          </a:bodyPr>
          <a:lstStyle/>
          <a:p>
            <a:pPr marL="12700">
              <a:lnSpc>
                <a:spcPct val="100000"/>
              </a:lnSpc>
              <a:spcBef>
                <a:spcPts val="95"/>
              </a:spcBef>
            </a:pPr>
            <a:r>
              <a:rPr sz="3200" b="1" spc="65" dirty="0">
                <a:solidFill>
                  <a:srgbClr val="FF0000"/>
                </a:solidFill>
                <a:latin typeface="Arial"/>
                <a:cs typeface="Arial"/>
              </a:rPr>
              <a:t>M</a:t>
            </a:r>
            <a:r>
              <a:rPr sz="3200" b="1" spc="-295" dirty="0">
                <a:solidFill>
                  <a:srgbClr val="FF0000"/>
                </a:solidFill>
                <a:latin typeface="Arial"/>
                <a:cs typeface="Arial"/>
              </a:rPr>
              <a:t>a</a:t>
            </a:r>
            <a:r>
              <a:rPr sz="3200" b="1" spc="-175" dirty="0">
                <a:solidFill>
                  <a:srgbClr val="FF0000"/>
                </a:solidFill>
                <a:latin typeface="Arial"/>
                <a:cs typeface="Arial"/>
              </a:rPr>
              <a:t>s</a:t>
            </a:r>
            <a:r>
              <a:rPr sz="3200" b="1" spc="-5" dirty="0">
                <a:solidFill>
                  <a:srgbClr val="FF0000"/>
                </a:solidFill>
                <a:latin typeface="Arial"/>
                <a:cs typeface="Arial"/>
              </a:rPr>
              <a:t>t</a:t>
            </a:r>
            <a:r>
              <a:rPr sz="3200" b="1" spc="-85" dirty="0">
                <a:solidFill>
                  <a:srgbClr val="FF0000"/>
                </a:solidFill>
                <a:latin typeface="Arial"/>
                <a:cs typeface="Arial"/>
              </a:rPr>
              <a:t>e</a:t>
            </a:r>
            <a:r>
              <a:rPr sz="3200" b="1" spc="-5" dirty="0">
                <a:solidFill>
                  <a:srgbClr val="FF0000"/>
                </a:solidFill>
                <a:latin typeface="Arial"/>
                <a:cs typeface="Arial"/>
              </a:rPr>
              <a:t>r</a:t>
            </a:r>
            <a:r>
              <a:rPr sz="3200" b="1" spc="-145" dirty="0">
                <a:solidFill>
                  <a:srgbClr val="FF0000"/>
                </a:solidFill>
                <a:latin typeface="Arial"/>
                <a:cs typeface="Arial"/>
              </a:rPr>
              <a:t> </a:t>
            </a:r>
            <a:r>
              <a:rPr sz="3200" b="1" spc="-105" dirty="0">
                <a:solidFill>
                  <a:srgbClr val="FF0000"/>
                </a:solidFill>
                <a:latin typeface="Arial"/>
                <a:cs typeface="Arial"/>
              </a:rPr>
              <a:t>C</a:t>
            </a:r>
            <a:r>
              <a:rPr sz="3200" b="1" spc="-225" dirty="0">
                <a:solidFill>
                  <a:srgbClr val="FF0000"/>
                </a:solidFill>
                <a:latin typeface="Arial"/>
                <a:cs typeface="Arial"/>
              </a:rPr>
              <a:t>y</a:t>
            </a:r>
            <a:r>
              <a:rPr sz="3200" b="1" spc="-150" dirty="0">
                <a:solidFill>
                  <a:srgbClr val="FF0000"/>
                </a:solidFill>
                <a:latin typeface="Arial"/>
                <a:cs typeface="Arial"/>
              </a:rPr>
              <a:t>l</a:t>
            </a:r>
            <a:r>
              <a:rPr sz="3200" b="1" spc="-130" dirty="0">
                <a:solidFill>
                  <a:srgbClr val="FF0000"/>
                </a:solidFill>
                <a:latin typeface="Arial"/>
                <a:cs typeface="Arial"/>
              </a:rPr>
              <a:t>i</a:t>
            </a:r>
            <a:r>
              <a:rPr sz="3200" b="1" spc="-85" dirty="0">
                <a:solidFill>
                  <a:srgbClr val="FF0000"/>
                </a:solidFill>
                <a:latin typeface="Arial"/>
                <a:cs typeface="Arial"/>
              </a:rPr>
              <a:t>n</a:t>
            </a:r>
            <a:r>
              <a:rPr sz="3200" b="1" spc="-5" dirty="0">
                <a:solidFill>
                  <a:srgbClr val="FF0000"/>
                </a:solidFill>
                <a:latin typeface="Arial"/>
                <a:cs typeface="Arial"/>
              </a:rPr>
              <a:t>d</a:t>
            </a:r>
            <a:r>
              <a:rPr sz="3200" b="1" spc="-60" dirty="0">
                <a:solidFill>
                  <a:srgbClr val="FF0000"/>
                </a:solidFill>
                <a:latin typeface="Arial"/>
                <a:cs typeface="Arial"/>
              </a:rPr>
              <a:t>e</a:t>
            </a:r>
            <a:r>
              <a:rPr sz="3200" b="1" spc="-195" dirty="0">
                <a:solidFill>
                  <a:srgbClr val="FF0000"/>
                </a:solidFill>
                <a:latin typeface="Arial"/>
                <a:cs typeface="Arial"/>
              </a:rPr>
              <a:t>r</a:t>
            </a:r>
            <a:r>
              <a:rPr sz="3200" b="1" spc="-5" dirty="0">
                <a:solidFill>
                  <a:srgbClr val="FF0000"/>
                </a:solidFill>
                <a:latin typeface="Arial"/>
                <a:cs typeface="Arial"/>
              </a:rPr>
              <a:t>s</a:t>
            </a:r>
            <a:endParaRPr sz="3200">
              <a:latin typeface="Arial"/>
              <a:cs typeface="Arial"/>
            </a:endParaRPr>
          </a:p>
        </p:txBody>
      </p:sp>
      <p:sp>
        <p:nvSpPr>
          <p:cNvPr id="15" name="object 15"/>
          <p:cNvSpPr txBox="1"/>
          <p:nvPr/>
        </p:nvSpPr>
        <p:spPr>
          <a:xfrm>
            <a:off x="9427209" y="2886836"/>
            <a:ext cx="4361815" cy="1101725"/>
          </a:xfrm>
          <a:prstGeom prst="rect">
            <a:avLst/>
          </a:prstGeom>
        </p:spPr>
        <p:txBody>
          <a:bodyPr vert="horz" wrap="square" lIns="0" tIns="22860" rIns="0" bIns="0" rtlCol="0">
            <a:spAutoFit/>
          </a:bodyPr>
          <a:lstStyle/>
          <a:p>
            <a:pPr marL="12700" marR="5080" algn="just">
              <a:lnSpc>
                <a:spcPct val="97100"/>
              </a:lnSpc>
              <a:spcBef>
                <a:spcPts val="180"/>
              </a:spcBef>
            </a:pPr>
            <a:r>
              <a:rPr sz="2400" b="1" dirty="0">
                <a:solidFill>
                  <a:srgbClr val="39362F"/>
                </a:solidFill>
                <a:latin typeface="Arial"/>
                <a:cs typeface="Arial"/>
              </a:rPr>
              <a:t>IS </a:t>
            </a:r>
            <a:r>
              <a:rPr sz="2400" b="1" spc="-5" dirty="0">
                <a:solidFill>
                  <a:srgbClr val="39362F"/>
                </a:solidFill>
                <a:latin typeface="Arial"/>
                <a:cs typeface="Arial"/>
              </a:rPr>
              <a:t>13224 </a:t>
            </a:r>
            <a:r>
              <a:rPr sz="2400" dirty="0">
                <a:solidFill>
                  <a:srgbClr val="39362F"/>
                </a:solidFill>
                <a:latin typeface="Arial MT"/>
                <a:cs typeface="Arial MT"/>
              </a:rPr>
              <a:t>specifies </a:t>
            </a:r>
            <a:r>
              <a:rPr sz="2400" spc="-5" dirty="0">
                <a:solidFill>
                  <a:srgbClr val="39362F"/>
                </a:solidFill>
                <a:latin typeface="Arial MT"/>
                <a:cs typeface="Arial MT"/>
              </a:rPr>
              <a:t>performance </a:t>
            </a:r>
            <a:r>
              <a:rPr sz="2400" spc="-655" dirty="0">
                <a:solidFill>
                  <a:srgbClr val="39362F"/>
                </a:solidFill>
                <a:latin typeface="Arial MT"/>
                <a:cs typeface="Arial MT"/>
              </a:rPr>
              <a:t> </a:t>
            </a:r>
            <a:r>
              <a:rPr sz="2400" dirty="0">
                <a:solidFill>
                  <a:srgbClr val="39362F"/>
                </a:solidFill>
                <a:latin typeface="Arial MT"/>
                <a:cs typeface="Arial MT"/>
              </a:rPr>
              <a:t>requirements and test methods </a:t>
            </a:r>
            <a:r>
              <a:rPr sz="2400" spc="5" dirty="0">
                <a:solidFill>
                  <a:srgbClr val="39362F"/>
                </a:solidFill>
                <a:latin typeface="Arial MT"/>
                <a:cs typeface="Arial MT"/>
              </a:rPr>
              <a:t> </a:t>
            </a:r>
            <a:r>
              <a:rPr sz="2400" dirty="0">
                <a:solidFill>
                  <a:srgbClr val="39362F"/>
                </a:solidFill>
                <a:latin typeface="Arial MT"/>
                <a:cs typeface="Arial MT"/>
              </a:rPr>
              <a:t>for</a:t>
            </a:r>
            <a:r>
              <a:rPr sz="2400" spc="320" dirty="0">
                <a:solidFill>
                  <a:srgbClr val="39362F"/>
                </a:solidFill>
                <a:latin typeface="Arial MT"/>
                <a:cs typeface="Arial MT"/>
              </a:rPr>
              <a:t> </a:t>
            </a:r>
            <a:r>
              <a:rPr sz="2400" spc="-5" dirty="0">
                <a:solidFill>
                  <a:srgbClr val="39362F"/>
                </a:solidFill>
                <a:latin typeface="Arial MT"/>
                <a:cs typeface="Arial MT"/>
              </a:rPr>
              <a:t>master</a:t>
            </a:r>
            <a:r>
              <a:rPr sz="2400" spc="330" dirty="0">
                <a:solidFill>
                  <a:srgbClr val="39362F"/>
                </a:solidFill>
                <a:latin typeface="Arial MT"/>
                <a:cs typeface="Arial MT"/>
              </a:rPr>
              <a:t> </a:t>
            </a:r>
            <a:r>
              <a:rPr sz="2400" spc="-5" dirty="0">
                <a:solidFill>
                  <a:srgbClr val="39362F"/>
                </a:solidFill>
                <a:latin typeface="Arial MT"/>
                <a:cs typeface="Arial MT"/>
              </a:rPr>
              <a:t>cylinder</a:t>
            </a:r>
            <a:r>
              <a:rPr sz="2400" spc="335" dirty="0">
                <a:solidFill>
                  <a:srgbClr val="39362F"/>
                </a:solidFill>
                <a:latin typeface="Arial MT"/>
                <a:cs typeface="Arial MT"/>
              </a:rPr>
              <a:t> </a:t>
            </a:r>
            <a:r>
              <a:rPr sz="2400" dirty="0">
                <a:solidFill>
                  <a:srgbClr val="39362F"/>
                </a:solidFill>
                <a:latin typeface="Arial MT"/>
                <a:cs typeface="Arial MT"/>
              </a:rPr>
              <a:t>assemblies,</a:t>
            </a:r>
            <a:endParaRPr sz="2400" dirty="0">
              <a:latin typeface="Arial MT"/>
              <a:cs typeface="Arial MT"/>
            </a:endParaRPr>
          </a:p>
        </p:txBody>
      </p:sp>
      <p:sp>
        <p:nvSpPr>
          <p:cNvPr id="16" name="object 16"/>
          <p:cNvSpPr txBox="1"/>
          <p:nvPr/>
        </p:nvSpPr>
        <p:spPr>
          <a:xfrm>
            <a:off x="9427209" y="3954017"/>
            <a:ext cx="4359275" cy="391160"/>
          </a:xfrm>
          <a:prstGeom prst="rect">
            <a:avLst/>
          </a:prstGeom>
        </p:spPr>
        <p:txBody>
          <a:bodyPr vert="horz" wrap="square" lIns="0" tIns="12700" rIns="0" bIns="0" rtlCol="0">
            <a:spAutoFit/>
          </a:bodyPr>
          <a:lstStyle/>
          <a:p>
            <a:pPr marL="12700">
              <a:lnSpc>
                <a:spcPct val="100000"/>
              </a:lnSpc>
              <a:spcBef>
                <a:spcPts val="100"/>
              </a:spcBef>
              <a:tabLst>
                <a:tab pos="1448435" algn="l"/>
                <a:tab pos="2073275" algn="l"/>
                <a:tab pos="3197860" algn="l"/>
              </a:tabLst>
            </a:pPr>
            <a:r>
              <a:rPr sz="2400" dirty="0">
                <a:solidFill>
                  <a:srgbClr val="39362F"/>
                </a:solidFill>
                <a:latin typeface="Arial MT"/>
                <a:cs typeface="Arial MT"/>
              </a:rPr>
              <a:t>including	</a:t>
            </a:r>
            <a:r>
              <a:rPr sz="2400" spc="5" dirty="0">
                <a:solidFill>
                  <a:srgbClr val="39362F"/>
                </a:solidFill>
                <a:latin typeface="Arial MT"/>
                <a:cs typeface="Arial MT"/>
              </a:rPr>
              <a:t>full	</a:t>
            </a:r>
            <a:r>
              <a:rPr sz="2400" spc="-10" dirty="0">
                <a:solidFill>
                  <a:srgbClr val="39362F"/>
                </a:solidFill>
                <a:latin typeface="Arial MT"/>
                <a:cs typeface="Arial MT"/>
              </a:rPr>
              <a:t>stroke,	leakage,</a:t>
            </a:r>
            <a:endParaRPr sz="2400" dirty="0">
              <a:latin typeface="Arial MT"/>
              <a:cs typeface="Arial MT"/>
            </a:endParaRPr>
          </a:p>
        </p:txBody>
      </p:sp>
      <p:sp>
        <p:nvSpPr>
          <p:cNvPr id="17" name="object 17"/>
          <p:cNvSpPr txBox="1"/>
          <p:nvPr/>
        </p:nvSpPr>
        <p:spPr>
          <a:xfrm>
            <a:off x="9427209" y="4301185"/>
            <a:ext cx="3159125"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9362F"/>
                </a:solidFill>
                <a:latin typeface="Arial MT"/>
                <a:cs typeface="Arial MT"/>
              </a:rPr>
              <a:t>and</a:t>
            </a:r>
            <a:r>
              <a:rPr sz="2400" spc="-50" dirty="0">
                <a:solidFill>
                  <a:srgbClr val="39362F"/>
                </a:solidFill>
                <a:latin typeface="Arial MT"/>
                <a:cs typeface="Arial MT"/>
              </a:rPr>
              <a:t> </a:t>
            </a:r>
            <a:r>
              <a:rPr sz="2400" spc="5" dirty="0">
                <a:solidFill>
                  <a:srgbClr val="39362F"/>
                </a:solidFill>
                <a:latin typeface="Arial MT"/>
                <a:cs typeface="Arial MT"/>
              </a:rPr>
              <a:t>fluid</a:t>
            </a:r>
            <a:r>
              <a:rPr sz="2400" spc="-45" dirty="0">
                <a:solidFill>
                  <a:srgbClr val="39362F"/>
                </a:solidFill>
                <a:latin typeface="Arial MT"/>
                <a:cs typeface="Arial MT"/>
              </a:rPr>
              <a:t> </a:t>
            </a:r>
            <a:r>
              <a:rPr sz="2400" spc="5" dirty="0">
                <a:solidFill>
                  <a:srgbClr val="39362F"/>
                </a:solidFill>
                <a:latin typeface="Arial MT"/>
                <a:cs typeface="Arial MT"/>
              </a:rPr>
              <a:t>displacement.</a:t>
            </a:r>
            <a:endParaRPr sz="2400" dirty="0">
              <a:latin typeface="Arial MT"/>
              <a:cs typeface="Arial MT"/>
            </a:endParaRPr>
          </a:p>
        </p:txBody>
      </p:sp>
      <p:pic>
        <p:nvPicPr>
          <p:cNvPr id="18" name="object 18"/>
          <p:cNvPicPr/>
          <p:nvPr/>
        </p:nvPicPr>
        <p:blipFill>
          <a:blip r:embed="rId2" cstate="print"/>
          <a:stretch>
            <a:fillRect/>
          </a:stretch>
        </p:blipFill>
        <p:spPr>
          <a:xfrm>
            <a:off x="5739384" y="5785103"/>
            <a:ext cx="3139440" cy="2130552"/>
          </a:xfrm>
          <a:prstGeom prst="rect">
            <a:avLst/>
          </a:prstGeom>
        </p:spPr>
      </p:pic>
      <p:pic>
        <p:nvPicPr>
          <p:cNvPr id="19" name="object 19"/>
          <p:cNvPicPr/>
          <p:nvPr/>
        </p:nvPicPr>
        <p:blipFill>
          <a:blip r:embed="rId3" cstate="print"/>
          <a:stretch>
            <a:fillRect/>
          </a:stretch>
        </p:blipFill>
        <p:spPr>
          <a:xfrm>
            <a:off x="10323576" y="5611367"/>
            <a:ext cx="3788664" cy="2337816"/>
          </a:xfrm>
          <a:prstGeom prst="rect">
            <a:avLst/>
          </a:prstGeom>
        </p:spPr>
      </p:pic>
      <p:pic>
        <p:nvPicPr>
          <p:cNvPr id="20" name="object 20"/>
          <p:cNvPicPr/>
          <p:nvPr/>
        </p:nvPicPr>
        <p:blipFill>
          <a:blip r:embed="rId4" cstate="print"/>
          <a:stretch>
            <a:fillRect/>
          </a:stretch>
        </p:blipFill>
        <p:spPr>
          <a:xfrm>
            <a:off x="987552" y="5727191"/>
            <a:ext cx="3355848" cy="2133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0227" y="235407"/>
            <a:ext cx="12945745" cy="5588000"/>
          </a:xfrm>
          <a:prstGeom prst="rect">
            <a:avLst/>
          </a:prstGeom>
        </p:spPr>
        <p:txBody>
          <a:bodyPr vert="horz" wrap="square" lIns="0" tIns="12700" rIns="0" bIns="0" rtlCol="0">
            <a:spAutoFit/>
          </a:bodyPr>
          <a:lstStyle/>
          <a:p>
            <a:pPr marL="131445" algn="ctr">
              <a:lnSpc>
                <a:spcPct val="100000"/>
              </a:lnSpc>
              <a:spcBef>
                <a:spcPts val="100"/>
              </a:spcBef>
            </a:pPr>
            <a:r>
              <a:rPr sz="3600" b="1" dirty="0">
                <a:solidFill>
                  <a:srgbClr val="006FC0"/>
                </a:solidFill>
                <a:latin typeface="Arial"/>
                <a:cs typeface="Arial"/>
              </a:rPr>
              <a:t>IS</a:t>
            </a:r>
            <a:r>
              <a:rPr sz="3600" b="1" spc="-30" dirty="0">
                <a:solidFill>
                  <a:srgbClr val="006FC0"/>
                </a:solidFill>
                <a:latin typeface="Arial"/>
                <a:cs typeface="Arial"/>
              </a:rPr>
              <a:t> </a:t>
            </a:r>
            <a:r>
              <a:rPr sz="3600" b="1" spc="-15" dirty="0">
                <a:solidFill>
                  <a:srgbClr val="006FC0"/>
                </a:solidFill>
                <a:latin typeface="Arial"/>
                <a:cs typeface="Arial"/>
              </a:rPr>
              <a:t>12851</a:t>
            </a:r>
            <a:r>
              <a:rPr sz="3600" b="1" spc="25" dirty="0">
                <a:solidFill>
                  <a:srgbClr val="006FC0"/>
                </a:solidFill>
                <a:latin typeface="Arial"/>
                <a:cs typeface="Arial"/>
              </a:rPr>
              <a:t> </a:t>
            </a:r>
            <a:r>
              <a:rPr sz="3600" b="1" dirty="0">
                <a:solidFill>
                  <a:srgbClr val="006FC0"/>
                </a:solidFill>
                <a:latin typeface="Arial"/>
                <a:cs typeface="Arial"/>
              </a:rPr>
              <a:t>:</a:t>
            </a:r>
            <a:r>
              <a:rPr sz="3600" b="1" spc="-35" dirty="0">
                <a:solidFill>
                  <a:srgbClr val="006FC0"/>
                </a:solidFill>
                <a:latin typeface="Arial"/>
                <a:cs typeface="Arial"/>
              </a:rPr>
              <a:t> </a:t>
            </a:r>
            <a:r>
              <a:rPr sz="3600" b="1" spc="-15" dirty="0">
                <a:solidFill>
                  <a:srgbClr val="006FC0"/>
                </a:solidFill>
                <a:latin typeface="Arial"/>
                <a:cs typeface="Arial"/>
              </a:rPr>
              <a:t>2023</a:t>
            </a:r>
            <a:endParaRPr sz="3600" dirty="0">
              <a:latin typeface="Arial"/>
              <a:cs typeface="Arial"/>
            </a:endParaRPr>
          </a:p>
          <a:p>
            <a:pPr marL="1457325" marR="5080" indent="-1445260">
              <a:lnSpc>
                <a:spcPct val="100000"/>
              </a:lnSpc>
              <a:spcBef>
                <a:spcPts val="5"/>
              </a:spcBef>
            </a:pPr>
            <a:r>
              <a:rPr sz="3600" b="1" spc="-20" dirty="0">
                <a:solidFill>
                  <a:srgbClr val="006FC0"/>
                </a:solidFill>
                <a:latin typeface="Arial"/>
                <a:cs typeface="Arial"/>
              </a:rPr>
              <a:t>AUTOMOTIVE</a:t>
            </a:r>
            <a:r>
              <a:rPr sz="3600" b="1" spc="60" dirty="0">
                <a:solidFill>
                  <a:srgbClr val="006FC0"/>
                </a:solidFill>
                <a:latin typeface="Arial"/>
                <a:cs typeface="Arial"/>
              </a:rPr>
              <a:t> </a:t>
            </a:r>
            <a:r>
              <a:rPr sz="3600" b="1" dirty="0">
                <a:solidFill>
                  <a:srgbClr val="006FC0"/>
                </a:solidFill>
                <a:latin typeface="Arial"/>
                <a:cs typeface="Arial"/>
              </a:rPr>
              <a:t>VEHICLES</a:t>
            </a:r>
            <a:r>
              <a:rPr sz="3600" b="1" spc="25" dirty="0">
                <a:solidFill>
                  <a:srgbClr val="006FC0"/>
                </a:solidFill>
                <a:latin typeface="Arial"/>
                <a:cs typeface="Arial"/>
              </a:rPr>
              <a:t> </a:t>
            </a:r>
            <a:r>
              <a:rPr sz="3600" b="1" dirty="0">
                <a:solidFill>
                  <a:srgbClr val="006FC0"/>
                </a:solidFill>
                <a:latin typeface="Arial"/>
                <a:cs typeface="Arial"/>
              </a:rPr>
              <a:t>—</a:t>
            </a:r>
            <a:r>
              <a:rPr sz="3600" b="1" spc="-25" dirty="0">
                <a:solidFill>
                  <a:srgbClr val="006FC0"/>
                </a:solidFill>
                <a:latin typeface="Arial"/>
                <a:cs typeface="Arial"/>
              </a:rPr>
              <a:t> </a:t>
            </a:r>
            <a:r>
              <a:rPr sz="3600" b="1" spc="-15" dirty="0">
                <a:solidFill>
                  <a:srgbClr val="006FC0"/>
                </a:solidFill>
                <a:latin typeface="Arial"/>
                <a:cs typeface="Arial"/>
              </a:rPr>
              <a:t>HYDRAULIC</a:t>
            </a:r>
            <a:r>
              <a:rPr sz="3600" b="1" spc="95" dirty="0">
                <a:solidFill>
                  <a:srgbClr val="006FC0"/>
                </a:solidFill>
                <a:latin typeface="Arial"/>
                <a:cs typeface="Arial"/>
              </a:rPr>
              <a:t> </a:t>
            </a:r>
            <a:r>
              <a:rPr sz="3600" b="1" spc="-20" dirty="0">
                <a:solidFill>
                  <a:srgbClr val="006FC0"/>
                </a:solidFill>
                <a:latin typeface="Arial"/>
                <a:cs typeface="Arial"/>
              </a:rPr>
              <a:t>BRAKE</a:t>
            </a:r>
            <a:r>
              <a:rPr sz="3600" b="1" spc="80" dirty="0">
                <a:solidFill>
                  <a:srgbClr val="006FC0"/>
                </a:solidFill>
                <a:latin typeface="Arial"/>
                <a:cs typeface="Arial"/>
              </a:rPr>
              <a:t> </a:t>
            </a:r>
            <a:r>
              <a:rPr sz="3600" b="1" dirty="0">
                <a:solidFill>
                  <a:srgbClr val="006FC0"/>
                </a:solidFill>
                <a:latin typeface="Arial"/>
                <a:cs typeface="Arial"/>
              </a:rPr>
              <a:t>SYSTEMS </a:t>
            </a:r>
            <a:r>
              <a:rPr sz="3600" b="1" spc="-985" dirty="0">
                <a:solidFill>
                  <a:srgbClr val="006FC0"/>
                </a:solidFill>
                <a:latin typeface="Arial"/>
                <a:cs typeface="Arial"/>
              </a:rPr>
              <a:t> </a:t>
            </a:r>
            <a:r>
              <a:rPr sz="3600" b="1" spc="-5" dirty="0">
                <a:solidFill>
                  <a:srgbClr val="006FC0"/>
                </a:solidFill>
                <a:latin typeface="Arial"/>
                <a:cs typeface="Arial"/>
              </a:rPr>
              <a:t>TUBINGS</a:t>
            </a:r>
            <a:r>
              <a:rPr sz="3600" b="1" spc="10" dirty="0">
                <a:solidFill>
                  <a:srgbClr val="006FC0"/>
                </a:solidFill>
                <a:latin typeface="Arial"/>
                <a:cs typeface="Arial"/>
              </a:rPr>
              <a:t> </a:t>
            </a:r>
            <a:r>
              <a:rPr sz="3600" b="1" dirty="0">
                <a:solidFill>
                  <a:srgbClr val="006FC0"/>
                </a:solidFill>
                <a:latin typeface="Arial"/>
                <a:cs typeface="Arial"/>
              </a:rPr>
              <a:t>—</a:t>
            </a:r>
            <a:r>
              <a:rPr sz="3600" b="1" spc="-20" dirty="0">
                <a:solidFill>
                  <a:srgbClr val="006FC0"/>
                </a:solidFill>
                <a:latin typeface="Arial"/>
                <a:cs typeface="Arial"/>
              </a:rPr>
              <a:t> </a:t>
            </a:r>
            <a:r>
              <a:rPr sz="3600" b="1" spc="-15" dirty="0">
                <a:solidFill>
                  <a:srgbClr val="006FC0"/>
                </a:solidFill>
                <a:latin typeface="Arial"/>
                <a:cs typeface="Arial"/>
              </a:rPr>
              <a:t>PERFORMANCE</a:t>
            </a:r>
            <a:r>
              <a:rPr sz="3600" b="1" spc="120" dirty="0">
                <a:solidFill>
                  <a:srgbClr val="006FC0"/>
                </a:solidFill>
                <a:latin typeface="Arial"/>
                <a:cs typeface="Arial"/>
              </a:rPr>
              <a:t> </a:t>
            </a:r>
            <a:r>
              <a:rPr sz="3600" b="1" spc="-5" dirty="0">
                <a:solidFill>
                  <a:srgbClr val="006FC0"/>
                </a:solidFill>
                <a:latin typeface="Arial"/>
                <a:cs typeface="Arial"/>
              </a:rPr>
              <a:t>REQUIREMENTS</a:t>
            </a:r>
            <a:endParaRPr sz="3600" dirty="0">
              <a:latin typeface="Arial"/>
              <a:cs typeface="Arial"/>
            </a:endParaRPr>
          </a:p>
          <a:p>
            <a:pPr>
              <a:lnSpc>
                <a:spcPct val="100000"/>
              </a:lnSpc>
            </a:pPr>
            <a:endParaRPr sz="4000" dirty="0">
              <a:latin typeface="Arial"/>
              <a:cs typeface="Arial"/>
            </a:endParaRPr>
          </a:p>
          <a:p>
            <a:pPr>
              <a:lnSpc>
                <a:spcPct val="100000"/>
              </a:lnSpc>
              <a:spcBef>
                <a:spcPts val="5"/>
              </a:spcBef>
            </a:pPr>
            <a:endParaRPr sz="3600" dirty="0">
              <a:latin typeface="Arial"/>
              <a:cs typeface="Arial"/>
            </a:endParaRPr>
          </a:p>
          <a:p>
            <a:pPr marL="1403350" marR="7610475" indent="-573405">
              <a:lnSpc>
                <a:spcPct val="100000"/>
              </a:lnSpc>
              <a:buFont typeface="Wingdings"/>
              <a:buChar char=""/>
              <a:tabLst>
                <a:tab pos="1403985" algn="l"/>
              </a:tabLst>
            </a:pPr>
            <a:r>
              <a:rPr sz="3600" b="1" u="sng" spc="-5" dirty="0">
                <a:solidFill>
                  <a:srgbClr val="C00000"/>
                </a:solidFill>
                <a:uFill>
                  <a:solidFill>
                    <a:srgbClr val="C00000"/>
                  </a:solidFill>
                </a:uFill>
                <a:latin typeface="Sitka Display"/>
                <a:cs typeface="Sitka Display"/>
              </a:rPr>
              <a:t>Types </a:t>
            </a:r>
            <a:r>
              <a:rPr sz="3600" b="1" u="sng" dirty="0">
                <a:solidFill>
                  <a:srgbClr val="C00000"/>
                </a:solidFill>
                <a:uFill>
                  <a:solidFill>
                    <a:srgbClr val="C00000"/>
                  </a:solidFill>
                </a:uFill>
                <a:latin typeface="Sitka Display"/>
                <a:cs typeface="Sitka Display"/>
              </a:rPr>
              <a:t>: </a:t>
            </a:r>
            <a:r>
              <a:rPr sz="3600" b="1" u="sng" spc="-5" dirty="0">
                <a:solidFill>
                  <a:srgbClr val="C00000"/>
                </a:solidFill>
                <a:uFill>
                  <a:solidFill>
                    <a:srgbClr val="C00000"/>
                  </a:solidFill>
                </a:uFill>
                <a:latin typeface="Sitka Display"/>
                <a:cs typeface="Sitka Display"/>
              </a:rPr>
              <a:t>Seamless </a:t>
            </a:r>
            <a:r>
              <a:rPr sz="3600" b="1" u="sng" dirty="0">
                <a:solidFill>
                  <a:srgbClr val="C00000"/>
                </a:solidFill>
                <a:uFill>
                  <a:solidFill>
                    <a:srgbClr val="C00000"/>
                  </a:solidFill>
                </a:uFill>
                <a:latin typeface="Sitka Display"/>
                <a:cs typeface="Sitka Display"/>
              </a:rPr>
              <a:t>or </a:t>
            </a:r>
            <a:r>
              <a:rPr sz="3600" b="1" spc="5" dirty="0">
                <a:solidFill>
                  <a:srgbClr val="C00000"/>
                </a:solidFill>
                <a:latin typeface="Sitka Display"/>
                <a:cs typeface="Sitka Display"/>
              </a:rPr>
              <a:t> </a:t>
            </a:r>
            <a:r>
              <a:rPr sz="3600" b="1" u="sng" spc="-5" dirty="0">
                <a:solidFill>
                  <a:srgbClr val="C00000"/>
                </a:solidFill>
                <a:uFill>
                  <a:solidFill>
                    <a:srgbClr val="C00000"/>
                  </a:solidFill>
                </a:uFill>
                <a:latin typeface="Sitka Display"/>
                <a:cs typeface="Sitka Display"/>
              </a:rPr>
              <a:t>Multiple-Ply</a:t>
            </a:r>
            <a:r>
              <a:rPr sz="3600" b="1" u="sng" spc="-25" dirty="0">
                <a:solidFill>
                  <a:srgbClr val="C00000"/>
                </a:solidFill>
                <a:uFill>
                  <a:solidFill>
                    <a:srgbClr val="C00000"/>
                  </a:solidFill>
                </a:uFill>
                <a:latin typeface="Sitka Display"/>
                <a:cs typeface="Sitka Display"/>
              </a:rPr>
              <a:t> </a:t>
            </a:r>
            <a:r>
              <a:rPr sz="3600" b="1" u="sng" spc="-10" dirty="0">
                <a:solidFill>
                  <a:srgbClr val="C00000"/>
                </a:solidFill>
                <a:uFill>
                  <a:solidFill>
                    <a:srgbClr val="C00000"/>
                  </a:solidFill>
                </a:uFill>
                <a:latin typeface="Sitka Display"/>
                <a:cs typeface="Sitka Display"/>
              </a:rPr>
              <a:t>Tubing</a:t>
            </a:r>
            <a:r>
              <a:rPr sz="1800" u="sng" spc="-10" dirty="0">
                <a:uFill>
                  <a:solidFill>
                    <a:srgbClr val="C00000"/>
                  </a:solidFill>
                </a:uFill>
                <a:latin typeface="Calibri"/>
                <a:cs typeface="Calibri"/>
              </a:rPr>
              <a:t>.</a:t>
            </a:r>
            <a:endParaRPr sz="1800" dirty="0">
              <a:latin typeface="Calibri"/>
              <a:cs typeface="Calibri"/>
            </a:endParaRPr>
          </a:p>
          <a:p>
            <a:pPr>
              <a:lnSpc>
                <a:spcPct val="100000"/>
              </a:lnSpc>
            </a:pPr>
            <a:endParaRPr sz="3600" dirty="0">
              <a:latin typeface="Calibri"/>
              <a:cs typeface="Calibri"/>
            </a:endParaRPr>
          </a:p>
          <a:p>
            <a:pPr>
              <a:lnSpc>
                <a:spcPct val="100000"/>
              </a:lnSpc>
              <a:spcBef>
                <a:spcPts val="30"/>
              </a:spcBef>
            </a:pPr>
            <a:endParaRPr sz="3850" dirty="0">
              <a:latin typeface="Calibri"/>
              <a:cs typeface="Calibri"/>
            </a:endParaRPr>
          </a:p>
          <a:p>
            <a:pPr marL="1027430" indent="-573405">
              <a:lnSpc>
                <a:spcPct val="100000"/>
              </a:lnSpc>
              <a:buFont typeface="Wingdings"/>
              <a:buChar char=""/>
              <a:tabLst>
                <a:tab pos="1028065" algn="l"/>
              </a:tabLst>
            </a:pPr>
            <a:r>
              <a:rPr sz="3600" b="1" u="sng" spc="-5" dirty="0">
                <a:solidFill>
                  <a:srgbClr val="C00000"/>
                </a:solidFill>
                <a:uFill>
                  <a:solidFill>
                    <a:srgbClr val="C00000"/>
                  </a:solidFill>
                </a:uFill>
                <a:latin typeface="Sitka Display"/>
                <a:cs typeface="Sitka Display"/>
              </a:rPr>
              <a:t>Performance</a:t>
            </a:r>
            <a:r>
              <a:rPr sz="3600" b="1" u="sng" spc="-35" dirty="0">
                <a:solidFill>
                  <a:srgbClr val="C00000"/>
                </a:solidFill>
                <a:uFill>
                  <a:solidFill>
                    <a:srgbClr val="C00000"/>
                  </a:solidFill>
                </a:uFill>
                <a:latin typeface="Sitka Display"/>
                <a:cs typeface="Sitka Display"/>
              </a:rPr>
              <a:t> </a:t>
            </a:r>
            <a:r>
              <a:rPr sz="3600" b="1" u="sng" spc="-5" dirty="0">
                <a:solidFill>
                  <a:srgbClr val="C00000"/>
                </a:solidFill>
                <a:uFill>
                  <a:solidFill>
                    <a:srgbClr val="C00000"/>
                  </a:solidFill>
                </a:uFill>
                <a:latin typeface="Sitka Display"/>
                <a:cs typeface="Sitka Display"/>
              </a:rPr>
              <a:t>Requirements</a:t>
            </a:r>
            <a:endParaRPr sz="3600" dirty="0">
              <a:latin typeface="Sitka Display"/>
              <a:cs typeface="Sitka Display"/>
            </a:endParaRPr>
          </a:p>
        </p:txBody>
      </p:sp>
      <p:pic>
        <p:nvPicPr>
          <p:cNvPr id="3" name="object 3"/>
          <p:cNvPicPr/>
          <p:nvPr/>
        </p:nvPicPr>
        <p:blipFill>
          <a:blip r:embed="rId2" cstate="print"/>
          <a:stretch>
            <a:fillRect/>
          </a:stretch>
        </p:blipFill>
        <p:spPr>
          <a:xfrm>
            <a:off x="8116823" y="3090690"/>
            <a:ext cx="3374135" cy="47731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28286" y="235407"/>
            <a:ext cx="1849755" cy="574675"/>
          </a:xfrm>
          <a:prstGeom prst="rect">
            <a:avLst/>
          </a:prstGeom>
        </p:spPr>
        <p:txBody>
          <a:bodyPr vert="horz" wrap="square" lIns="0" tIns="12700" rIns="0" bIns="0" rtlCol="0">
            <a:spAutoFit/>
          </a:bodyPr>
          <a:lstStyle/>
          <a:p>
            <a:pPr marL="12700">
              <a:lnSpc>
                <a:spcPct val="100000"/>
              </a:lnSpc>
              <a:spcBef>
                <a:spcPts val="100"/>
              </a:spcBef>
            </a:pPr>
            <a:r>
              <a:rPr sz="3600" dirty="0"/>
              <a:t>IS</a:t>
            </a:r>
            <a:r>
              <a:rPr sz="3600" spc="-90" dirty="0"/>
              <a:t> </a:t>
            </a:r>
            <a:r>
              <a:rPr sz="3600" spc="-15" dirty="0"/>
              <a:t>12851</a:t>
            </a:r>
            <a:endParaRPr sz="3600"/>
          </a:p>
        </p:txBody>
      </p:sp>
      <p:sp>
        <p:nvSpPr>
          <p:cNvPr id="3" name="object 3"/>
          <p:cNvSpPr txBox="1"/>
          <p:nvPr/>
        </p:nvSpPr>
        <p:spPr>
          <a:xfrm>
            <a:off x="6536748" y="235407"/>
            <a:ext cx="3610610"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TEST</a:t>
            </a:r>
            <a:r>
              <a:rPr sz="3600" b="1" spc="-75" dirty="0">
                <a:solidFill>
                  <a:srgbClr val="006FC0"/>
                </a:solidFill>
                <a:latin typeface="Arial"/>
                <a:cs typeface="Arial"/>
              </a:rPr>
              <a:t> </a:t>
            </a:r>
            <a:r>
              <a:rPr sz="3600" b="1" dirty="0">
                <a:solidFill>
                  <a:srgbClr val="006FC0"/>
                </a:solidFill>
                <a:latin typeface="Arial"/>
                <a:cs typeface="Arial"/>
              </a:rPr>
              <a:t>METHODS</a:t>
            </a:r>
            <a:endParaRPr sz="3600">
              <a:latin typeface="Arial"/>
              <a:cs typeface="Arial"/>
            </a:endParaRPr>
          </a:p>
        </p:txBody>
      </p:sp>
      <p:sp>
        <p:nvSpPr>
          <p:cNvPr id="4" name="object 4"/>
          <p:cNvSpPr txBox="1"/>
          <p:nvPr/>
        </p:nvSpPr>
        <p:spPr>
          <a:xfrm>
            <a:off x="405180" y="1334210"/>
            <a:ext cx="259588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Bursting</a:t>
            </a:r>
            <a:r>
              <a:rPr sz="2800" b="1" spc="-120" dirty="0">
                <a:solidFill>
                  <a:srgbClr val="C00000"/>
                </a:solidFill>
                <a:latin typeface="Calibri"/>
                <a:cs typeface="Calibri"/>
              </a:rPr>
              <a:t> </a:t>
            </a:r>
            <a:r>
              <a:rPr sz="2800" b="1" spc="-5" dirty="0">
                <a:solidFill>
                  <a:srgbClr val="C00000"/>
                </a:solidFill>
                <a:latin typeface="Calibri"/>
                <a:cs typeface="Calibri"/>
              </a:rPr>
              <a:t>Strength</a:t>
            </a:r>
            <a:endParaRPr sz="2800">
              <a:latin typeface="Calibri"/>
              <a:cs typeface="Calibri"/>
            </a:endParaRPr>
          </a:p>
        </p:txBody>
      </p:sp>
      <p:pic>
        <p:nvPicPr>
          <p:cNvPr id="5" name="object 5"/>
          <p:cNvPicPr/>
          <p:nvPr/>
        </p:nvPicPr>
        <p:blipFill>
          <a:blip r:embed="rId2" cstate="print"/>
          <a:stretch>
            <a:fillRect/>
          </a:stretch>
        </p:blipFill>
        <p:spPr>
          <a:xfrm>
            <a:off x="326136" y="1844039"/>
            <a:ext cx="6705600" cy="1533143"/>
          </a:xfrm>
          <a:prstGeom prst="rect">
            <a:avLst/>
          </a:prstGeom>
        </p:spPr>
      </p:pic>
      <p:pic>
        <p:nvPicPr>
          <p:cNvPr id="6" name="object 6"/>
          <p:cNvPicPr/>
          <p:nvPr/>
        </p:nvPicPr>
        <p:blipFill>
          <a:blip r:embed="rId3" cstate="print"/>
          <a:stretch>
            <a:fillRect/>
          </a:stretch>
        </p:blipFill>
        <p:spPr>
          <a:xfrm>
            <a:off x="7638288" y="1828800"/>
            <a:ext cx="6716625" cy="3669314"/>
          </a:xfrm>
          <a:prstGeom prst="rect">
            <a:avLst/>
          </a:prstGeom>
        </p:spPr>
      </p:pic>
      <p:sp>
        <p:nvSpPr>
          <p:cNvPr id="7" name="object 7"/>
          <p:cNvSpPr txBox="1"/>
          <p:nvPr/>
        </p:nvSpPr>
        <p:spPr>
          <a:xfrm>
            <a:off x="7719441" y="1249121"/>
            <a:ext cx="123952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B</a:t>
            </a:r>
            <a:r>
              <a:rPr sz="2800" b="1" spc="10" dirty="0">
                <a:solidFill>
                  <a:srgbClr val="C00000"/>
                </a:solidFill>
                <a:latin typeface="Calibri"/>
                <a:cs typeface="Calibri"/>
              </a:rPr>
              <a:t>e</a:t>
            </a:r>
            <a:r>
              <a:rPr sz="2800" b="1" spc="5" dirty="0">
                <a:solidFill>
                  <a:srgbClr val="C00000"/>
                </a:solidFill>
                <a:latin typeface="Calibri"/>
                <a:cs typeface="Calibri"/>
              </a:rPr>
              <a:t>nding</a:t>
            </a:r>
            <a:endParaRPr sz="2800">
              <a:latin typeface="Calibri"/>
              <a:cs typeface="Calibri"/>
            </a:endParaRPr>
          </a:p>
        </p:txBody>
      </p:sp>
      <p:pic>
        <p:nvPicPr>
          <p:cNvPr id="8" name="object 8"/>
          <p:cNvPicPr/>
          <p:nvPr/>
        </p:nvPicPr>
        <p:blipFill>
          <a:blip r:embed="rId4" cstate="print"/>
          <a:stretch>
            <a:fillRect/>
          </a:stretch>
        </p:blipFill>
        <p:spPr>
          <a:xfrm>
            <a:off x="289559" y="4575047"/>
            <a:ext cx="6781048" cy="3364932"/>
          </a:xfrm>
          <a:prstGeom prst="rect">
            <a:avLst/>
          </a:prstGeom>
        </p:spPr>
      </p:pic>
      <p:sp>
        <p:nvSpPr>
          <p:cNvPr id="9" name="object 9"/>
          <p:cNvSpPr txBox="1"/>
          <p:nvPr/>
        </p:nvSpPr>
        <p:spPr>
          <a:xfrm>
            <a:off x="405180" y="3863467"/>
            <a:ext cx="153860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Ex</a:t>
            </a:r>
            <a:r>
              <a:rPr sz="2800" b="1" spc="5" dirty="0">
                <a:solidFill>
                  <a:srgbClr val="C00000"/>
                </a:solidFill>
                <a:latin typeface="Calibri"/>
                <a:cs typeface="Calibri"/>
              </a:rPr>
              <a:t>p</a:t>
            </a:r>
            <a:r>
              <a:rPr sz="2800" b="1" dirty="0">
                <a:solidFill>
                  <a:srgbClr val="C00000"/>
                </a:solidFill>
                <a:latin typeface="Calibri"/>
                <a:cs typeface="Calibri"/>
              </a:rPr>
              <a:t>a</a:t>
            </a:r>
            <a:r>
              <a:rPr sz="2800" b="1" spc="5" dirty="0">
                <a:solidFill>
                  <a:srgbClr val="C00000"/>
                </a:solidFill>
                <a:latin typeface="Calibri"/>
                <a:cs typeface="Calibri"/>
              </a:rPr>
              <a:t>n</a:t>
            </a:r>
            <a:r>
              <a:rPr sz="2800" b="1" dirty="0">
                <a:solidFill>
                  <a:srgbClr val="C00000"/>
                </a:solidFill>
                <a:latin typeface="Calibri"/>
                <a:cs typeface="Calibri"/>
              </a:rPr>
              <a:t>s</a:t>
            </a:r>
            <a:r>
              <a:rPr sz="2800" b="1" spc="10" dirty="0">
                <a:solidFill>
                  <a:srgbClr val="C00000"/>
                </a:solidFill>
                <a:latin typeface="Calibri"/>
                <a:cs typeface="Calibri"/>
              </a:rPr>
              <a:t>i</a:t>
            </a:r>
            <a:r>
              <a:rPr sz="2800" b="1" dirty="0">
                <a:solidFill>
                  <a:srgbClr val="C00000"/>
                </a:solidFill>
                <a:latin typeface="Calibri"/>
                <a:cs typeface="Calibri"/>
              </a:rPr>
              <a:t>on</a:t>
            </a:r>
            <a:endParaRPr sz="2800">
              <a:latin typeface="Calibri"/>
              <a:cs typeface="Calibri"/>
            </a:endParaRPr>
          </a:p>
        </p:txBody>
      </p:sp>
      <p:pic>
        <p:nvPicPr>
          <p:cNvPr id="10" name="object 10"/>
          <p:cNvPicPr/>
          <p:nvPr/>
        </p:nvPicPr>
        <p:blipFill>
          <a:blip r:embed="rId5" cstate="print"/>
          <a:stretch>
            <a:fillRect/>
          </a:stretch>
        </p:blipFill>
        <p:spPr>
          <a:xfrm>
            <a:off x="7638288" y="6504089"/>
            <a:ext cx="6659880" cy="1086137"/>
          </a:xfrm>
          <a:prstGeom prst="rect">
            <a:avLst/>
          </a:prstGeom>
        </p:spPr>
      </p:pic>
      <p:sp>
        <p:nvSpPr>
          <p:cNvPr id="11" name="object 11"/>
          <p:cNvSpPr txBox="1"/>
          <p:nvPr/>
        </p:nvSpPr>
        <p:spPr>
          <a:xfrm>
            <a:off x="7604506" y="5651703"/>
            <a:ext cx="1031875" cy="454025"/>
          </a:xfrm>
          <a:prstGeom prst="rect">
            <a:avLst/>
          </a:prstGeom>
        </p:spPr>
        <p:txBody>
          <a:bodyPr vert="horz" wrap="square" lIns="0" tIns="13970" rIns="0" bIns="0" rtlCol="0">
            <a:spAutoFit/>
          </a:bodyPr>
          <a:lstStyle/>
          <a:p>
            <a:pPr marL="12700">
              <a:lnSpc>
                <a:spcPct val="100000"/>
              </a:lnSpc>
              <a:spcBef>
                <a:spcPts val="110"/>
              </a:spcBef>
            </a:pPr>
            <a:r>
              <a:rPr sz="2800" b="1" dirty="0">
                <a:solidFill>
                  <a:srgbClr val="C00000"/>
                </a:solidFill>
                <a:latin typeface="Calibri"/>
                <a:cs typeface="Calibri"/>
              </a:rPr>
              <a:t>F</a:t>
            </a:r>
            <a:r>
              <a:rPr sz="2800" b="1" spc="5" dirty="0">
                <a:solidFill>
                  <a:srgbClr val="C00000"/>
                </a:solidFill>
                <a:latin typeface="Calibri"/>
                <a:cs typeface="Calibri"/>
              </a:rPr>
              <a:t>la</a:t>
            </a:r>
            <a:r>
              <a:rPr sz="2800" b="1" spc="10" dirty="0">
                <a:solidFill>
                  <a:srgbClr val="C00000"/>
                </a:solidFill>
                <a:latin typeface="Calibri"/>
                <a:cs typeface="Calibri"/>
              </a:rPr>
              <a:t>r</a:t>
            </a:r>
            <a:r>
              <a:rPr sz="2800" b="1" dirty="0">
                <a:solidFill>
                  <a:srgbClr val="C00000"/>
                </a:solidFill>
                <a:latin typeface="Calibri"/>
                <a:cs typeface="Calibri"/>
              </a:rPr>
              <a:t>ing</a:t>
            </a:r>
            <a:endParaRPr sz="28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4278" y="235407"/>
            <a:ext cx="1849755" cy="574675"/>
          </a:xfrm>
          <a:prstGeom prst="rect">
            <a:avLst/>
          </a:prstGeom>
        </p:spPr>
        <p:txBody>
          <a:bodyPr vert="horz" wrap="square" lIns="0" tIns="12700" rIns="0" bIns="0" rtlCol="0">
            <a:spAutoFit/>
          </a:bodyPr>
          <a:lstStyle/>
          <a:p>
            <a:pPr marL="12700">
              <a:lnSpc>
                <a:spcPct val="100000"/>
              </a:lnSpc>
              <a:spcBef>
                <a:spcPts val="100"/>
              </a:spcBef>
            </a:pPr>
            <a:r>
              <a:rPr sz="3600" dirty="0"/>
              <a:t>IS</a:t>
            </a:r>
            <a:r>
              <a:rPr sz="3600" spc="-90" dirty="0"/>
              <a:t> </a:t>
            </a:r>
            <a:r>
              <a:rPr sz="3600" spc="-15" dirty="0"/>
              <a:t>12851</a:t>
            </a:r>
            <a:endParaRPr sz="3600"/>
          </a:p>
        </p:txBody>
      </p:sp>
      <p:sp>
        <p:nvSpPr>
          <p:cNvPr id="3" name="object 3"/>
          <p:cNvSpPr txBox="1"/>
          <p:nvPr/>
        </p:nvSpPr>
        <p:spPr>
          <a:xfrm>
            <a:off x="6602348" y="235407"/>
            <a:ext cx="360997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TEST</a:t>
            </a:r>
            <a:r>
              <a:rPr sz="3600" b="1" spc="-80" dirty="0">
                <a:solidFill>
                  <a:srgbClr val="006FC0"/>
                </a:solidFill>
                <a:latin typeface="Arial"/>
                <a:cs typeface="Arial"/>
              </a:rPr>
              <a:t> </a:t>
            </a:r>
            <a:r>
              <a:rPr sz="3600" b="1" dirty="0">
                <a:solidFill>
                  <a:srgbClr val="006FC0"/>
                </a:solidFill>
                <a:latin typeface="Arial"/>
                <a:cs typeface="Arial"/>
              </a:rPr>
              <a:t>METHODS</a:t>
            </a:r>
            <a:endParaRPr sz="3600">
              <a:latin typeface="Arial"/>
              <a:cs typeface="Arial"/>
            </a:endParaRPr>
          </a:p>
        </p:txBody>
      </p:sp>
      <p:sp>
        <p:nvSpPr>
          <p:cNvPr id="4" name="object 4"/>
          <p:cNvSpPr txBox="1"/>
          <p:nvPr/>
        </p:nvSpPr>
        <p:spPr>
          <a:xfrm>
            <a:off x="405180" y="1334210"/>
            <a:ext cx="151384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Flattening</a:t>
            </a:r>
            <a:endParaRPr sz="2800">
              <a:latin typeface="Calibri"/>
              <a:cs typeface="Calibri"/>
            </a:endParaRPr>
          </a:p>
        </p:txBody>
      </p:sp>
      <p:sp>
        <p:nvSpPr>
          <p:cNvPr id="5" name="object 5"/>
          <p:cNvSpPr txBox="1"/>
          <p:nvPr/>
        </p:nvSpPr>
        <p:spPr>
          <a:xfrm>
            <a:off x="417880" y="3965321"/>
            <a:ext cx="1513205" cy="356870"/>
          </a:xfrm>
          <a:prstGeom prst="rect">
            <a:avLst/>
          </a:prstGeom>
        </p:spPr>
        <p:txBody>
          <a:bodyPr vert="horz" wrap="square" lIns="0" tIns="0" rIns="0" bIns="0" rtlCol="0">
            <a:spAutoFit/>
          </a:bodyPr>
          <a:lstStyle/>
          <a:p>
            <a:pPr>
              <a:lnSpc>
                <a:spcPts val="2665"/>
              </a:lnSpc>
            </a:pPr>
            <a:r>
              <a:rPr sz="2800" b="1" dirty="0">
                <a:solidFill>
                  <a:srgbClr val="C00000"/>
                </a:solidFill>
                <a:latin typeface="Calibri"/>
                <a:cs typeface="Calibri"/>
              </a:rPr>
              <a:t>Ex</a:t>
            </a:r>
            <a:r>
              <a:rPr sz="2800" b="1" spc="5" dirty="0">
                <a:solidFill>
                  <a:srgbClr val="C00000"/>
                </a:solidFill>
                <a:latin typeface="Calibri"/>
                <a:cs typeface="Calibri"/>
              </a:rPr>
              <a:t>p</a:t>
            </a:r>
            <a:r>
              <a:rPr sz="2800" b="1" dirty="0">
                <a:solidFill>
                  <a:srgbClr val="C00000"/>
                </a:solidFill>
                <a:latin typeface="Calibri"/>
                <a:cs typeface="Calibri"/>
              </a:rPr>
              <a:t>a</a:t>
            </a:r>
            <a:r>
              <a:rPr sz="2800" b="1" spc="5" dirty="0">
                <a:solidFill>
                  <a:srgbClr val="C00000"/>
                </a:solidFill>
                <a:latin typeface="Calibri"/>
                <a:cs typeface="Calibri"/>
              </a:rPr>
              <a:t>n</a:t>
            </a:r>
            <a:r>
              <a:rPr sz="2800" b="1" dirty="0">
                <a:solidFill>
                  <a:srgbClr val="C00000"/>
                </a:solidFill>
                <a:latin typeface="Calibri"/>
                <a:cs typeface="Calibri"/>
              </a:rPr>
              <a:t>s</a:t>
            </a:r>
            <a:r>
              <a:rPr sz="2800" b="1" spc="10" dirty="0">
                <a:solidFill>
                  <a:srgbClr val="C00000"/>
                </a:solidFill>
                <a:latin typeface="Calibri"/>
                <a:cs typeface="Calibri"/>
              </a:rPr>
              <a:t>i</a:t>
            </a:r>
            <a:r>
              <a:rPr sz="2800" b="1" dirty="0">
                <a:solidFill>
                  <a:srgbClr val="C00000"/>
                </a:solidFill>
                <a:latin typeface="Calibri"/>
                <a:cs typeface="Calibri"/>
              </a:rPr>
              <a:t>on</a:t>
            </a:r>
            <a:endParaRPr sz="2800">
              <a:latin typeface="Calibri"/>
              <a:cs typeface="Calibri"/>
            </a:endParaRPr>
          </a:p>
        </p:txBody>
      </p:sp>
      <p:pic>
        <p:nvPicPr>
          <p:cNvPr id="6" name="object 6"/>
          <p:cNvPicPr/>
          <p:nvPr/>
        </p:nvPicPr>
        <p:blipFill>
          <a:blip r:embed="rId2" cstate="print"/>
          <a:stretch>
            <a:fillRect/>
          </a:stretch>
        </p:blipFill>
        <p:spPr>
          <a:xfrm>
            <a:off x="381000" y="1834895"/>
            <a:ext cx="6601968" cy="2545079"/>
          </a:xfrm>
          <a:prstGeom prst="rect">
            <a:avLst/>
          </a:prstGeom>
        </p:spPr>
      </p:pic>
      <p:pic>
        <p:nvPicPr>
          <p:cNvPr id="7" name="object 7"/>
          <p:cNvPicPr/>
          <p:nvPr/>
        </p:nvPicPr>
        <p:blipFill>
          <a:blip r:embed="rId3" cstate="print"/>
          <a:stretch>
            <a:fillRect/>
          </a:stretch>
        </p:blipFill>
        <p:spPr>
          <a:xfrm>
            <a:off x="7315200" y="2630423"/>
            <a:ext cx="6714752" cy="1170431"/>
          </a:xfrm>
          <a:prstGeom prst="rect">
            <a:avLst/>
          </a:prstGeom>
        </p:spPr>
      </p:pic>
      <p:sp>
        <p:nvSpPr>
          <p:cNvPr id="8" name="object 8"/>
          <p:cNvSpPr txBox="1"/>
          <p:nvPr/>
        </p:nvSpPr>
        <p:spPr>
          <a:xfrm>
            <a:off x="7436357" y="1869439"/>
            <a:ext cx="275844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Resistance</a:t>
            </a:r>
            <a:r>
              <a:rPr sz="2800" b="1" spc="-70" dirty="0">
                <a:solidFill>
                  <a:srgbClr val="C00000"/>
                </a:solidFill>
                <a:latin typeface="Calibri"/>
                <a:cs typeface="Calibri"/>
              </a:rPr>
              <a:t> </a:t>
            </a:r>
            <a:r>
              <a:rPr sz="2800" b="1" spc="-5" dirty="0">
                <a:solidFill>
                  <a:srgbClr val="C00000"/>
                </a:solidFill>
                <a:latin typeface="Calibri"/>
                <a:cs typeface="Calibri"/>
              </a:rPr>
              <a:t>to</a:t>
            </a:r>
            <a:r>
              <a:rPr sz="2800" b="1" spc="-95" dirty="0">
                <a:solidFill>
                  <a:srgbClr val="C00000"/>
                </a:solidFill>
                <a:latin typeface="Calibri"/>
                <a:cs typeface="Calibri"/>
              </a:rPr>
              <a:t> </a:t>
            </a:r>
            <a:r>
              <a:rPr sz="2800" b="1" dirty="0">
                <a:solidFill>
                  <a:srgbClr val="C00000"/>
                </a:solidFill>
                <a:latin typeface="Calibri"/>
                <a:cs typeface="Calibri"/>
              </a:rPr>
              <a:t>Heat</a:t>
            </a:r>
            <a:endParaRPr sz="2800">
              <a:latin typeface="Calibri"/>
              <a:cs typeface="Calibri"/>
            </a:endParaRPr>
          </a:p>
        </p:txBody>
      </p:sp>
      <p:pic>
        <p:nvPicPr>
          <p:cNvPr id="9" name="object 9"/>
          <p:cNvPicPr/>
          <p:nvPr/>
        </p:nvPicPr>
        <p:blipFill>
          <a:blip r:embed="rId4" cstate="print"/>
          <a:stretch>
            <a:fillRect/>
          </a:stretch>
        </p:blipFill>
        <p:spPr>
          <a:xfrm>
            <a:off x="3831335" y="4968238"/>
            <a:ext cx="6718343" cy="2971447"/>
          </a:xfrm>
          <a:prstGeom prst="rect">
            <a:avLst/>
          </a:prstGeom>
        </p:spPr>
      </p:pic>
      <p:sp>
        <p:nvSpPr>
          <p:cNvPr id="10" name="object 10"/>
          <p:cNvSpPr txBox="1"/>
          <p:nvPr/>
        </p:nvSpPr>
        <p:spPr>
          <a:xfrm>
            <a:off x="3911853" y="4434281"/>
            <a:ext cx="349377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Resistance</a:t>
            </a:r>
            <a:r>
              <a:rPr sz="2800" b="1" spc="-65" dirty="0">
                <a:solidFill>
                  <a:srgbClr val="C00000"/>
                </a:solidFill>
                <a:latin typeface="Calibri"/>
                <a:cs typeface="Calibri"/>
              </a:rPr>
              <a:t> </a:t>
            </a:r>
            <a:r>
              <a:rPr sz="2800" b="1" spc="-5" dirty="0">
                <a:solidFill>
                  <a:srgbClr val="C00000"/>
                </a:solidFill>
                <a:latin typeface="Calibri"/>
                <a:cs typeface="Calibri"/>
              </a:rPr>
              <a:t>to</a:t>
            </a:r>
            <a:r>
              <a:rPr sz="2800" b="1" spc="-85" dirty="0">
                <a:solidFill>
                  <a:srgbClr val="C00000"/>
                </a:solidFill>
                <a:latin typeface="Calibri"/>
                <a:cs typeface="Calibri"/>
              </a:rPr>
              <a:t> </a:t>
            </a:r>
            <a:r>
              <a:rPr sz="2800" b="1" dirty="0">
                <a:solidFill>
                  <a:srgbClr val="C00000"/>
                </a:solidFill>
                <a:latin typeface="Calibri"/>
                <a:cs typeface="Calibri"/>
              </a:rPr>
              <a:t>Corrosion</a:t>
            </a:r>
            <a:endParaRPr sz="28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64278" y="235407"/>
            <a:ext cx="184975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IS</a:t>
            </a:r>
            <a:r>
              <a:rPr sz="3600" b="1" spc="-90" dirty="0">
                <a:solidFill>
                  <a:srgbClr val="006FC0"/>
                </a:solidFill>
                <a:latin typeface="Arial"/>
                <a:cs typeface="Arial"/>
              </a:rPr>
              <a:t> </a:t>
            </a:r>
            <a:r>
              <a:rPr sz="3600" b="1" spc="-15" dirty="0">
                <a:solidFill>
                  <a:srgbClr val="006FC0"/>
                </a:solidFill>
                <a:latin typeface="Arial"/>
                <a:cs typeface="Arial"/>
              </a:rPr>
              <a:t>12851</a:t>
            </a:r>
            <a:endParaRPr sz="3600">
              <a:latin typeface="Arial"/>
              <a:cs typeface="Arial"/>
            </a:endParaRPr>
          </a:p>
        </p:txBody>
      </p:sp>
      <p:sp>
        <p:nvSpPr>
          <p:cNvPr id="3" name="object 3"/>
          <p:cNvSpPr txBox="1"/>
          <p:nvPr/>
        </p:nvSpPr>
        <p:spPr>
          <a:xfrm>
            <a:off x="6602348" y="235407"/>
            <a:ext cx="360997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TEST</a:t>
            </a:r>
            <a:r>
              <a:rPr sz="3600" b="1" spc="-80" dirty="0">
                <a:solidFill>
                  <a:srgbClr val="006FC0"/>
                </a:solidFill>
                <a:latin typeface="Arial"/>
                <a:cs typeface="Arial"/>
              </a:rPr>
              <a:t> </a:t>
            </a:r>
            <a:r>
              <a:rPr sz="3600" b="1" dirty="0">
                <a:solidFill>
                  <a:srgbClr val="006FC0"/>
                </a:solidFill>
                <a:latin typeface="Arial"/>
                <a:cs typeface="Arial"/>
              </a:rPr>
              <a:t>METHODS</a:t>
            </a:r>
            <a:endParaRPr sz="3600">
              <a:latin typeface="Arial"/>
              <a:cs typeface="Arial"/>
            </a:endParaRPr>
          </a:p>
        </p:txBody>
      </p:sp>
      <p:sp>
        <p:nvSpPr>
          <p:cNvPr id="4" name="object 4"/>
          <p:cNvSpPr txBox="1"/>
          <p:nvPr/>
        </p:nvSpPr>
        <p:spPr>
          <a:xfrm>
            <a:off x="305511" y="1334210"/>
            <a:ext cx="2752090" cy="45402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C00000"/>
                </a:solidFill>
                <a:latin typeface="Calibri"/>
                <a:cs typeface="Calibri"/>
              </a:rPr>
              <a:t>Fatigue</a:t>
            </a:r>
            <a:r>
              <a:rPr sz="2800" b="1" spc="-80" dirty="0">
                <a:solidFill>
                  <a:srgbClr val="C00000"/>
                </a:solidFill>
                <a:latin typeface="Calibri"/>
                <a:cs typeface="Calibri"/>
              </a:rPr>
              <a:t> </a:t>
            </a:r>
            <a:r>
              <a:rPr sz="2800" b="1" spc="-5" dirty="0">
                <a:solidFill>
                  <a:srgbClr val="C00000"/>
                </a:solidFill>
                <a:latin typeface="Calibri"/>
                <a:cs typeface="Calibri"/>
              </a:rPr>
              <a:t>Resistance</a:t>
            </a:r>
            <a:endParaRPr sz="2800">
              <a:latin typeface="Calibri"/>
              <a:cs typeface="Calibri"/>
            </a:endParaRPr>
          </a:p>
        </p:txBody>
      </p:sp>
      <p:grpSp>
        <p:nvGrpSpPr>
          <p:cNvPr id="5" name="object 5"/>
          <p:cNvGrpSpPr/>
          <p:nvPr/>
        </p:nvGrpSpPr>
        <p:grpSpPr>
          <a:xfrm>
            <a:off x="225552" y="1819655"/>
            <a:ext cx="6718934" cy="5782310"/>
            <a:chOff x="225552" y="1819655"/>
            <a:chExt cx="6718934" cy="5782310"/>
          </a:xfrm>
        </p:grpSpPr>
        <p:pic>
          <p:nvPicPr>
            <p:cNvPr id="6" name="object 6"/>
            <p:cNvPicPr/>
            <p:nvPr/>
          </p:nvPicPr>
          <p:blipFill>
            <a:blip r:embed="rId2" cstate="print"/>
            <a:stretch>
              <a:fillRect/>
            </a:stretch>
          </p:blipFill>
          <p:spPr>
            <a:xfrm>
              <a:off x="240792" y="1819655"/>
              <a:ext cx="6650735" cy="2211991"/>
            </a:xfrm>
            <a:prstGeom prst="rect">
              <a:avLst/>
            </a:prstGeom>
          </p:spPr>
        </p:pic>
        <p:pic>
          <p:nvPicPr>
            <p:cNvPr id="7" name="object 7"/>
            <p:cNvPicPr/>
            <p:nvPr/>
          </p:nvPicPr>
          <p:blipFill>
            <a:blip r:embed="rId3" cstate="print"/>
            <a:stretch>
              <a:fillRect/>
            </a:stretch>
          </p:blipFill>
          <p:spPr>
            <a:xfrm>
              <a:off x="225552" y="4066032"/>
              <a:ext cx="6718414" cy="3535679"/>
            </a:xfrm>
            <a:prstGeom prst="rect">
              <a:avLst/>
            </a:prstGeom>
          </p:spPr>
        </p:pic>
      </p:grpSp>
      <p:grpSp>
        <p:nvGrpSpPr>
          <p:cNvPr id="8" name="object 8"/>
          <p:cNvGrpSpPr/>
          <p:nvPr/>
        </p:nvGrpSpPr>
        <p:grpSpPr>
          <a:xfrm>
            <a:off x="7007352" y="1795272"/>
            <a:ext cx="6716395" cy="6096000"/>
            <a:chOff x="7007352" y="1795272"/>
            <a:chExt cx="6716395" cy="6096000"/>
          </a:xfrm>
        </p:grpSpPr>
        <p:pic>
          <p:nvPicPr>
            <p:cNvPr id="9" name="object 9"/>
            <p:cNvPicPr/>
            <p:nvPr/>
          </p:nvPicPr>
          <p:blipFill>
            <a:blip r:embed="rId4" cstate="print"/>
            <a:stretch>
              <a:fillRect/>
            </a:stretch>
          </p:blipFill>
          <p:spPr>
            <a:xfrm>
              <a:off x="7007352" y="1795272"/>
              <a:ext cx="6715873" cy="1840787"/>
            </a:xfrm>
            <a:prstGeom prst="rect">
              <a:avLst/>
            </a:prstGeom>
          </p:spPr>
        </p:pic>
        <p:pic>
          <p:nvPicPr>
            <p:cNvPr id="10" name="object 10"/>
            <p:cNvPicPr/>
            <p:nvPr/>
          </p:nvPicPr>
          <p:blipFill>
            <a:blip r:embed="rId5" cstate="print"/>
            <a:stretch>
              <a:fillRect/>
            </a:stretch>
          </p:blipFill>
          <p:spPr>
            <a:xfrm>
              <a:off x="7455408" y="3587495"/>
              <a:ext cx="5529072" cy="4303776"/>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4278" y="235407"/>
            <a:ext cx="1849755" cy="574675"/>
          </a:xfrm>
          <a:prstGeom prst="rect">
            <a:avLst/>
          </a:prstGeom>
        </p:spPr>
        <p:txBody>
          <a:bodyPr vert="horz" wrap="square" lIns="0" tIns="12700" rIns="0" bIns="0" rtlCol="0">
            <a:spAutoFit/>
          </a:bodyPr>
          <a:lstStyle/>
          <a:p>
            <a:pPr marL="12700">
              <a:lnSpc>
                <a:spcPct val="100000"/>
              </a:lnSpc>
              <a:spcBef>
                <a:spcPts val="100"/>
              </a:spcBef>
            </a:pPr>
            <a:r>
              <a:rPr sz="3600" dirty="0"/>
              <a:t>IS</a:t>
            </a:r>
            <a:r>
              <a:rPr sz="3600" spc="-90" dirty="0"/>
              <a:t> </a:t>
            </a:r>
            <a:r>
              <a:rPr sz="3600" spc="-15" dirty="0"/>
              <a:t>12851</a:t>
            </a:r>
            <a:endParaRPr sz="3600"/>
          </a:p>
        </p:txBody>
      </p:sp>
      <p:sp>
        <p:nvSpPr>
          <p:cNvPr id="3" name="object 3"/>
          <p:cNvSpPr txBox="1"/>
          <p:nvPr/>
        </p:nvSpPr>
        <p:spPr>
          <a:xfrm>
            <a:off x="6602348" y="235407"/>
            <a:ext cx="360997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TEST</a:t>
            </a:r>
            <a:r>
              <a:rPr sz="3600" b="1" spc="-80" dirty="0">
                <a:solidFill>
                  <a:srgbClr val="006FC0"/>
                </a:solidFill>
                <a:latin typeface="Arial"/>
                <a:cs typeface="Arial"/>
              </a:rPr>
              <a:t> </a:t>
            </a:r>
            <a:r>
              <a:rPr sz="3600" b="1" dirty="0">
                <a:solidFill>
                  <a:srgbClr val="006FC0"/>
                </a:solidFill>
                <a:latin typeface="Arial"/>
                <a:cs typeface="Arial"/>
              </a:rPr>
              <a:t>METHODS</a:t>
            </a:r>
            <a:endParaRPr sz="3600">
              <a:latin typeface="Arial"/>
              <a:cs typeface="Arial"/>
            </a:endParaRPr>
          </a:p>
        </p:txBody>
      </p:sp>
      <p:sp>
        <p:nvSpPr>
          <p:cNvPr id="4" name="object 4"/>
          <p:cNvSpPr txBox="1"/>
          <p:nvPr/>
        </p:nvSpPr>
        <p:spPr>
          <a:xfrm>
            <a:off x="7728966" y="2431744"/>
            <a:ext cx="4470400" cy="454025"/>
          </a:xfrm>
          <a:prstGeom prst="rect">
            <a:avLst/>
          </a:prstGeom>
        </p:spPr>
        <p:txBody>
          <a:bodyPr vert="horz" wrap="square" lIns="0" tIns="13970" rIns="0" bIns="0" rtlCol="0">
            <a:spAutoFit/>
          </a:bodyPr>
          <a:lstStyle/>
          <a:p>
            <a:pPr marL="12700">
              <a:lnSpc>
                <a:spcPct val="100000"/>
              </a:lnSpc>
              <a:spcBef>
                <a:spcPts val="110"/>
              </a:spcBef>
            </a:pPr>
            <a:r>
              <a:rPr sz="2800" b="1" dirty="0">
                <a:solidFill>
                  <a:srgbClr val="C00000"/>
                </a:solidFill>
                <a:latin typeface="Calibri"/>
                <a:cs typeface="Calibri"/>
              </a:rPr>
              <a:t>Loss</a:t>
            </a:r>
            <a:r>
              <a:rPr sz="2800" b="1" spc="-35" dirty="0">
                <a:solidFill>
                  <a:srgbClr val="C00000"/>
                </a:solidFill>
                <a:latin typeface="Calibri"/>
                <a:cs typeface="Calibri"/>
              </a:rPr>
              <a:t> </a:t>
            </a:r>
            <a:r>
              <a:rPr sz="2800" b="1" dirty="0">
                <a:solidFill>
                  <a:srgbClr val="C00000"/>
                </a:solidFill>
                <a:latin typeface="Calibri"/>
                <a:cs typeface="Calibri"/>
              </a:rPr>
              <a:t>in</a:t>
            </a:r>
            <a:r>
              <a:rPr sz="2800" b="1" spc="-10" dirty="0">
                <a:solidFill>
                  <a:srgbClr val="C00000"/>
                </a:solidFill>
                <a:latin typeface="Calibri"/>
                <a:cs typeface="Calibri"/>
              </a:rPr>
              <a:t> </a:t>
            </a:r>
            <a:r>
              <a:rPr sz="2800" b="1" spc="-20" dirty="0">
                <a:solidFill>
                  <a:srgbClr val="C00000"/>
                </a:solidFill>
                <a:latin typeface="Calibri"/>
                <a:cs typeface="Calibri"/>
              </a:rPr>
              <a:t>Weight,</a:t>
            </a:r>
            <a:r>
              <a:rPr sz="2800" b="1" spc="-50" dirty="0">
                <a:solidFill>
                  <a:srgbClr val="C00000"/>
                </a:solidFill>
                <a:latin typeface="Calibri"/>
                <a:cs typeface="Calibri"/>
              </a:rPr>
              <a:t> </a:t>
            </a:r>
            <a:r>
              <a:rPr sz="2800" b="1" spc="5" dirty="0">
                <a:solidFill>
                  <a:srgbClr val="C00000"/>
                </a:solidFill>
                <a:latin typeface="Calibri"/>
                <a:cs typeface="Calibri"/>
              </a:rPr>
              <a:t>pH</a:t>
            </a:r>
            <a:r>
              <a:rPr sz="2800" b="1" spc="-10" dirty="0">
                <a:solidFill>
                  <a:srgbClr val="C00000"/>
                </a:solidFill>
                <a:latin typeface="Calibri"/>
                <a:cs typeface="Calibri"/>
              </a:rPr>
              <a:t> </a:t>
            </a:r>
            <a:r>
              <a:rPr sz="2800" b="1" spc="5" dirty="0">
                <a:solidFill>
                  <a:srgbClr val="C00000"/>
                </a:solidFill>
                <a:latin typeface="Calibri"/>
                <a:cs typeface="Calibri"/>
              </a:rPr>
              <a:t>and</a:t>
            </a:r>
            <a:r>
              <a:rPr sz="2800" b="1" spc="-40" dirty="0">
                <a:solidFill>
                  <a:srgbClr val="C00000"/>
                </a:solidFill>
                <a:latin typeface="Calibri"/>
                <a:cs typeface="Calibri"/>
              </a:rPr>
              <a:t> </a:t>
            </a:r>
            <a:r>
              <a:rPr sz="2800" b="1" spc="5" dirty="0">
                <a:solidFill>
                  <a:srgbClr val="C00000"/>
                </a:solidFill>
                <a:latin typeface="Calibri"/>
                <a:cs typeface="Calibri"/>
              </a:rPr>
              <a:t>Boiling</a:t>
            </a:r>
            <a:endParaRPr sz="2800">
              <a:latin typeface="Calibri"/>
              <a:cs typeface="Calibri"/>
            </a:endParaRPr>
          </a:p>
        </p:txBody>
      </p:sp>
      <p:sp>
        <p:nvSpPr>
          <p:cNvPr id="5" name="object 5"/>
          <p:cNvSpPr txBox="1"/>
          <p:nvPr/>
        </p:nvSpPr>
        <p:spPr>
          <a:xfrm>
            <a:off x="7741666" y="2961004"/>
            <a:ext cx="750570" cy="356870"/>
          </a:xfrm>
          <a:prstGeom prst="rect">
            <a:avLst/>
          </a:prstGeom>
        </p:spPr>
        <p:txBody>
          <a:bodyPr vert="horz" wrap="square" lIns="0" tIns="0" rIns="0" bIns="0" rtlCol="0">
            <a:spAutoFit/>
          </a:bodyPr>
          <a:lstStyle/>
          <a:p>
            <a:pPr>
              <a:lnSpc>
                <a:spcPts val="2665"/>
              </a:lnSpc>
            </a:pPr>
            <a:r>
              <a:rPr sz="2800" spc="-60" dirty="0">
                <a:latin typeface="Calibri"/>
                <a:cs typeface="Calibri"/>
              </a:rPr>
              <a:t>P</a:t>
            </a:r>
            <a:r>
              <a:rPr sz="2800" spc="-5" dirty="0">
                <a:latin typeface="Calibri"/>
                <a:cs typeface="Calibri"/>
              </a:rPr>
              <a:t>o</a:t>
            </a:r>
            <a:r>
              <a:rPr sz="2800" spc="5" dirty="0">
                <a:latin typeface="Calibri"/>
                <a:cs typeface="Calibri"/>
              </a:rPr>
              <a:t>i</a:t>
            </a:r>
            <a:r>
              <a:rPr sz="2800" spc="-35" dirty="0">
                <a:latin typeface="Calibri"/>
                <a:cs typeface="Calibri"/>
              </a:rPr>
              <a:t>n</a:t>
            </a:r>
            <a:r>
              <a:rPr sz="2800" dirty="0">
                <a:latin typeface="Calibri"/>
                <a:cs typeface="Calibri"/>
              </a:rPr>
              <a:t>t</a:t>
            </a:r>
            <a:endParaRPr sz="2800">
              <a:latin typeface="Calibri"/>
              <a:cs typeface="Calibri"/>
            </a:endParaRPr>
          </a:p>
        </p:txBody>
      </p:sp>
      <p:grpSp>
        <p:nvGrpSpPr>
          <p:cNvPr id="6" name="object 6"/>
          <p:cNvGrpSpPr/>
          <p:nvPr/>
        </p:nvGrpSpPr>
        <p:grpSpPr>
          <a:xfrm>
            <a:off x="381000" y="1880616"/>
            <a:ext cx="5803900" cy="6233160"/>
            <a:chOff x="381000" y="1880616"/>
            <a:chExt cx="5803900" cy="6233160"/>
          </a:xfrm>
        </p:grpSpPr>
        <p:pic>
          <p:nvPicPr>
            <p:cNvPr id="7" name="object 7"/>
            <p:cNvPicPr/>
            <p:nvPr/>
          </p:nvPicPr>
          <p:blipFill>
            <a:blip r:embed="rId2" cstate="print"/>
            <a:stretch>
              <a:fillRect/>
            </a:stretch>
          </p:blipFill>
          <p:spPr>
            <a:xfrm>
              <a:off x="381000" y="1880616"/>
              <a:ext cx="5803392" cy="2575560"/>
            </a:xfrm>
            <a:prstGeom prst="rect">
              <a:avLst/>
            </a:prstGeom>
          </p:spPr>
        </p:pic>
        <p:pic>
          <p:nvPicPr>
            <p:cNvPr id="8" name="object 8"/>
            <p:cNvPicPr/>
            <p:nvPr/>
          </p:nvPicPr>
          <p:blipFill>
            <a:blip r:embed="rId3" cstate="print"/>
            <a:stretch>
              <a:fillRect/>
            </a:stretch>
          </p:blipFill>
          <p:spPr>
            <a:xfrm>
              <a:off x="381000" y="4392167"/>
              <a:ext cx="5803392" cy="1353311"/>
            </a:xfrm>
            <a:prstGeom prst="rect">
              <a:avLst/>
            </a:prstGeom>
          </p:spPr>
        </p:pic>
        <p:pic>
          <p:nvPicPr>
            <p:cNvPr id="9" name="object 9"/>
            <p:cNvPicPr/>
            <p:nvPr/>
          </p:nvPicPr>
          <p:blipFill>
            <a:blip r:embed="rId4" cstate="print"/>
            <a:stretch>
              <a:fillRect/>
            </a:stretch>
          </p:blipFill>
          <p:spPr>
            <a:xfrm>
              <a:off x="381000" y="5766814"/>
              <a:ext cx="5723893" cy="2346960"/>
            </a:xfrm>
            <a:prstGeom prst="rect">
              <a:avLst/>
            </a:prstGeom>
          </p:spPr>
        </p:pic>
      </p:grpSp>
      <p:pic>
        <p:nvPicPr>
          <p:cNvPr id="10" name="object 10"/>
          <p:cNvPicPr/>
          <p:nvPr/>
        </p:nvPicPr>
        <p:blipFill>
          <a:blip r:embed="rId5" cstate="print"/>
          <a:stretch>
            <a:fillRect/>
          </a:stretch>
        </p:blipFill>
        <p:spPr>
          <a:xfrm>
            <a:off x="6922007" y="3209734"/>
            <a:ext cx="6471301" cy="3826573"/>
          </a:xfrm>
          <a:prstGeom prst="rect">
            <a:avLst/>
          </a:prstGeom>
        </p:spPr>
      </p:pic>
      <p:sp>
        <p:nvSpPr>
          <p:cNvPr id="11" name="object 11"/>
          <p:cNvSpPr txBox="1"/>
          <p:nvPr/>
        </p:nvSpPr>
        <p:spPr>
          <a:xfrm>
            <a:off x="367690" y="1343660"/>
            <a:ext cx="411797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Compatibility</a:t>
            </a:r>
            <a:r>
              <a:rPr sz="2800" b="1" spc="-85" dirty="0">
                <a:solidFill>
                  <a:srgbClr val="C00000"/>
                </a:solidFill>
                <a:latin typeface="Calibri"/>
                <a:cs typeface="Calibri"/>
              </a:rPr>
              <a:t> </a:t>
            </a:r>
            <a:r>
              <a:rPr sz="2800" b="1" dirty="0">
                <a:solidFill>
                  <a:srgbClr val="C00000"/>
                </a:solidFill>
                <a:latin typeface="Calibri"/>
                <a:cs typeface="Calibri"/>
              </a:rPr>
              <a:t>of</a:t>
            </a:r>
            <a:r>
              <a:rPr sz="2800" b="1" spc="-20" dirty="0">
                <a:solidFill>
                  <a:srgbClr val="C00000"/>
                </a:solidFill>
                <a:latin typeface="Calibri"/>
                <a:cs typeface="Calibri"/>
              </a:rPr>
              <a:t> </a:t>
            </a:r>
            <a:r>
              <a:rPr sz="2800" b="1" spc="-25" dirty="0">
                <a:solidFill>
                  <a:srgbClr val="C00000"/>
                </a:solidFill>
                <a:latin typeface="Calibri"/>
                <a:cs typeface="Calibri"/>
              </a:rPr>
              <a:t>Brake</a:t>
            </a:r>
            <a:r>
              <a:rPr sz="2800" b="1" spc="-20" dirty="0">
                <a:solidFill>
                  <a:srgbClr val="C00000"/>
                </a:solidFill>
                <a:latin typeface="Calibri"/>
                <a:cs typeface="Calibri"/>
              </a:rPr>
              <a:t> </a:t>
            </a:r>
            <a:r>
              <a:rPr sz="2800" b="1" dirty="0">
                <a:solidFill>
                  <a:srgbClr val="C00000"/>
                </a:solidFill>
                <a:latin typeface="Calibri"/>
                <a:cs typeface="Calibri"/>
              </a:rPr>
              <a:t>Fluid</a:t>
            </a:r>
            <a:endParaRPr sz="2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4278" y="235407"/>
            <a:ext cx="1849755" cy="574675"/>
          </a:xfrm>
          <a:prstGeom prst="rect">
            <a:avLst/>
          </a:prstGeom>
        </p:spPr>
        <p:txBody>
          <a:bodyPr vert="horz" wrap="square" lIns="0" tIns="12700" rIns="0" bIns="0" rtlCol="0">
            <a:spAutoFit/>
          </a:bodyPr>
          <a:lstStyle/>
          <a:p>
            <a:pPr marL="12700">
              <a:lnSpc>
                <a:spcPct val="100000"/>
              </a:lnSpc>
              <a:spcBef>
                <a:spcPts val="100"/>
              </a:spcBef>
            </a:pPr>
            <a:r>
              <a:rPr sz="3600" dirty="0"/>
              <a:t>IS</a:t>
            </a:r>
            <a:r>
              <a:rPr sz="3600" spc="-90" dirty="0"/>
              <a:t> </a:t>
            </a:r>
            <a:r>
              <a:rPr sz="3600" spc="-15" dirty="0"/>
              <a:t>12851</a:t>
            </a:r>
            <a:endParaRPr sz="3600"/>
          </a:p>
        </p:txBody>
      </p:sp>
      <p:sp>
        <p:nvSpPr>
          <p:cNvPr id="3" name="object 3"/>
          <p:cNvSpPr txBox="1"/>
          <p:nvPr/>
        </p:nvSpPr>
        <p:spPr>
          <a:xfrm>
            <a:off x="6602348" y="235407"/>
            <a:ext cx="360997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6FC0"/>
                </a:solidFill>
                <a:latin typeface="Arial"/>
                <a:cs typeface="Arial"/>
              </a:rPr>
              <a:t>TEST</a:t>
            </a:r>
            <a:r>
              <a:rPr sz="3600" b="1" spc="-80" dirty="0">
                <a:solidFill>
                  <a:srgbClr val="006FC0"/>
                </a:solidFill>
                <a:latin typeface="Arial"/>
                <a:cs typeface="Arial"/>
              </a:rPr>
              <a:t> </a:t>
            </a:r>
            <a:r>
              <a:rPr sz="3600" b="1" dirty="0">
                <a:solidFill>
                  <a:srgbClr val="006FC0"/>
                </a:solidFill>
                <a:latin typeface="Arial"/>
                <a:cs typeface="Arial"/>
              </a:rPr>
              <a:t>METHODS</a:t>
            </a:r>
            <a:endParaRPr sz="3600">
              <a:latin typeface="Arial"/>
              <a:cs typeface="Arial"/>
            </a:endParaRPr>
          </a:p>
        </p:txBody>
      </p:sp>
      <p:sp>
        <p:nvSpPr>
          <p:cNvPr id="4" name="object 4"/>
          <p:cNvSpPr txBox="1"/>
          <p:nvPr/>
        </p:nvSpPr>
        <p:spPr>
          <a:xfrm>
            <a:off x="7728966" y="2657043"/>
            <a:ext cx="3508375"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Resistance</a:t>
            </a:r>
            <a:r>
              <a:rPr sz="2800" b="1" spc="-50" dirty="0">
                <a:solidFill>
                  <a:srgbClr val="C00000"/>
                </a:solidFill>
                <a:latin typeface="Calibri"/>
                <a:cs typeface="Calibri"/>
              </a:rPr>
              <a:t> </a:t>
            </a:r>
            <a:r>
              <a:rPr sz="2800" b="1" spc="-5" dirty="0">
                <a:solidFill>
                  <a:srgbClr val="C00000"/>
                </a:solidFill>
                <a:latin typeface="Calibri"/>
                <a:cs typeface="Calibri"/>
              </a:rPr>
              <a:t>to</a:t>
            </a:r>
            <a:r>
              <a:rPr sz="2800" b="1" spc="-70" dirty="0">
                <a:solidFill>
                  <a:srgbClr val="C00000"/>
                </a:solidFill>
                <a:latin typeface="Calibri"/>
                <a:cs typeface="Calibri"/>
              </a:rPr>
              <a:t> </a:t>
            </a:r>
            <a:r>
              <a:rPr sz="2800" b="1" dirty="0">
                <a:solidFill>
                  <a:srgbClr val="C00000"/>
                </a:solidFill>
                <a:latin typeface="Calibri"/>
                <a:cs typeface="Calibri"/>
              </a:rPr>
              <a:t>Salt</a:t>
            </a:r>
            <a:r>
              <a:rPr sz="2800" b="1" spc="-40" dirty="0">
                <a:solidFill>
                  <a:srgbClr val="C00000"/>
                </a:solidFill>
                <a:latin typeface="Calibri"/>
                <a:cs typeface="Calibri"/>
              </a:rPr>
              <a:t> </a:t>
            </a:r>
            <a:r>
              <a:rPr sz="2800" b="1" spc="-20" dirty="0">
                <a:solidFill>
                  <a:srgbClr val="C00000"/>
                </a:solidFill>
                <a:latin typeface="Calibri"/>
                <a:cs typeface="Calibri"/>
              </a:rPr>
              <a:t>Spray</a:t>
            </a:r>
            <a:endParaRPr sz="2800">
              <a:latin typeface="Calibri"/>
              <a:cs typeface="Calibri"/>
            </a:endParaRPr>
          </a:p>
        </p:txBody>
      </p:sp>
      <p:sp>
        <p:nvSpPr>
          <p:cNvPr id="5" name="object 5"/>
          <p:cNvSpPr txBox="1"/>
          <p:nvPr/>
        </p:nvSpPr>
        <p:spPr>
          <a:xfrm>
            <a:off x="319531" y="1183893"/>
            <a:ext cx="308038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Resistance</a:t>
            </a:r>
            <a:r>
              <a:rPr sz="2800" b="1" spc="-70" dirty="0">
                <a:solidFill>
                  <a:srgbClr val="C00000"/>
                </a:solidFill>
                <a:latin typeface="Calibri"/>
                <a:cs typeface="Calibri"/>
              </a:rPr>
              <a:t> </a:t>
            </a:r>
            <a:r>
              <a:rPr sz="2800" b="1" spc="-5" dirty="0">
                <a:solidFill>
                  <a:srgbClr val="C00000"/>
                </a:solidFill>
                <a:latin typeface="Calibri"/>
                <a:cs typeface="Calibri"/>
              </a:rPr>
              <a:t>to</a:t>
            </a:r>
            <a:r>
              <a:rPr sz="2800" b="1" spc="-90" dirty="0">
                <a:solidFill>
                  <a:srgbClr val="C00000"/>
                </a:solidFill>
                <a:latin typeface="Calibri"/>
                <a:cs typeface="Calibri"/>
              </a:rPr>
              <a:t> </a:t>
            </a:r>
            <a:r>
              <a:rPr sz="2800" b="1" dirty="0">
                <a:solidFill>
                  <a:srgbClr val="C00000"/>
                </a:solidFill>
                <a:latin typeface="Calibri"/>
                <a:cs typeface="Calibri"/>
              </a:rPr>
              <a:t>Impact</a:t>
            </a:r>
            <a:endParaRPr sz="2800">
              <a:latin typeface="Calibri"/>
              <a:cs typeface="Calibri"/>
            </a:endParaRPr>
          </a:p>
        </p:txBody>
      </p:sp>
      <p:grpSp>
        <p:nvGrpSpPr>
          <p:cNvPr id="6" name="object 6"/>
          <p:cNvGrpSpPr/>
          <p:nvPr/>
        </p:nvGrpSpPr>
        <p:grpSpPr>
          <a:xfrm>
            <a:off x="213359" y="1755648"/>
            <a:ext cx="5916295" cy="6376670"/>
            <a:chOff x="213359" y="1755648"/>
            <a:chExt cx="5916295" cy="6376670"/>
          </a:xfrm>
        </p:grpSpPr>
        <p:pic>
          <p:nvPicPr>
            <p:cNvPr id="7" name="object 7"/>
            <p:cNvPicPr/>
            <p:nvPr/>
          </p:nvPicPr>
          <p:blipFill>
            <a:blip r:embed="rId2" cstate="print"/>
            <a:stretch>
              <a:fillRect/>
            </a:stretch>
          </p:blipFill>
          <p:spPr>
            <a:xfrm>
              <a:off x="240791" y="1755648"/>
              <a:ext cx="5888736" cy="1621536"/>
            </a:xfrm>
            <a:prstGeom prst="rect">
              <a:avLst/>
            </a:prstGeom>
          </p:spPr>
        </p:pic>
        <p:pic>
          <p:nvPicPr>
            <p:cNvPr id="8" name="object 8"/>
            <p:cNvPicPr/>
            <p:nvPr/>
          </p:nvPicPr>
          <p:blipFill>
            <a:blip r:embed="rId3" cstate="print"/>
            <a:stretch>
              <a:fillRect/>
            </a:stretch>
          </p:blipFill>
          <p:spPr>
            <a:xfrm>
              <a:off x="213359" y="3398518"/>
              <a:ext cx="5888736" cy="4733544"/>
            </a:xfrm>
            <a:prstGeom prst="rect">
              <a:avLst/>
            </a:prstGeom>
          </p:spPr>
        </p:pic>
      </p:grpSp>
      <p:pic>
        <p:nvPicPr>
          <p:cNvPr id="9" name="object 9"/>
          <p:cNvPicPr/>
          <p:nvPr/>
        </p:nvPicPr>
        <p:blipFill>
          <a:blip r:embed="rId4" cstate="print"/>
          <a:stretch>
            <a:fillRect/>
          </a:stretch>
        </p:blipFill>
        <p:spPr>
          <a:xfrm>
            <a:off x="7744968" y="3206495"/>
            <a:ext cx="5361432" cy="13106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p:nvPr/>
        </p:nvSpPr>
        <p:spPr>
          <a:xfrm>
            <a:off x="6161023" y="1419301"/>
            <a:ext cx="8395335" cy="997709"/>
          </a:xfrm>
          <a:prstGeom prst="rect">
            <a:avLst/>
          </a:prstGeom>
        </p:spPr>
        <p:txBody>
          <a:bodyPr vert="horz" wrap="square" lIns="0" tIns="12700" rIns="0" bIns="0" rtlCol="0">
            <a:spAutoFit/>
          </a:bodyPr>
          <a:lstStyle/>
          <a:p>
            <a:pPr marL="469900" marR="5080" indent="-457200">
              <a:lnSpc>
                <a:spcPct val="100000"/>
              </a:lnSpc>
              <a:spcBef>
                <a:spcPts val="100"/>
              </a:spcBef>
              <a:buFont typeface="Wingdings"/>
              <a:buChar char=""/>
              <a:tabLst>
                <a:tab pos="469900" algn="l"/>
                <a:tab pos="3155315" algn="l"/>
                <a:tab pos="5234940" algn="l"/>
                <a:tab pos="7618730" algn="l"/>
              </a:tabLst>
            </a:pPr>
            <a:r>
              <a:rPr sz="3200" dirty="0">
                <a:latin typeface="Times New Roman" panose="02020603050405020304" pitchFamily="18" charset="0"/>
                <a:ea typeface="Malgun Gothic" panose="020B0503020000020004" pitchFamily="34" charset="-127"/>
                <a:cs typeface="Times New Roman" panose="02020603050405020304" pitchFamily="18" charset="0"/>
              </a:rPr>
              <a:t>En</a:t>
            </a:r>
            <a:r>
              <a:rPr sz="3200" spc="-20" dirty="0">
                <a:latin typeface="Times New Roman" panose="02020603050405020304" pitchFamily="18" charset="0"/>
                <a:ea typeface="Malgun Gothic" panose="020B0503020000020004" pitchFamily="34" charset="-127"/>
                <a:cs typeface="Times New Roman" panose="02020603050405020304" pitchFamily="18" charset="0"/>
              </a:rPr>
              <a:t>h</a:t>
            </a:r>
            <a:r>
              <a:rPr sz="3200" dirty="0">
                <a:latin typeface="Times New Roman" panose="02020603050405020304" pitchFamily="18" charset="0"/>
                <a:ea typeface="Malgun Gothic" panose="020B0503020000020004" pitchFamily="34" charset="-127"/>
                <a:cs typeface="Times New Roman" panose="02020603050405020304" pitchFamily="18" charset="0"/>
              </a:rPr>
              <a:t>a</a:t>
            </a:r>
            <a:r>
              <a:rPr sz="3200" spc="-20" dirty="0">
                <a:latin typeface="Times New Roman" panose="02020603050405020304" pitchFamily="18" charset="0"/>
                <a:ea typeface="Malgun Gothic" panose="020B0503020000020004" pitchFamily="34" charset="-127"/>
                <a:cs typeface="Times New Roman" panose="02020603050405020304" pitchFamily="18" charset="0"/>
              </a:rPr>
              <a:t>n</a:t>
            </a:r>
            <a:r>
              <a:rPr sz="3200" spc="20" dirty="0">
                <a:latin typeface="Times New Roman" panose="02020603050405020304" pitchFamily="18" charset="0"/>
                <a:ea typeface="Malgun Gothic" panose="020B0503020000020004" pitchFamily="34" charset="-127"/>
                <a:cs typeface="Times New Roman" panose="02020603050405020304" pitchFamily="18" charset="0"/>
              </a:rPr>
              <a:t>c</a:t>
            </a:r>
            <a:r>
              <a:rPr sz="3200" dirty="0">
                <a:latin typeface="Times New Roman" panose="02020603050405020304" pitchFamily="18" charset="0"/>
                <a:ea typeface="Malgun Gothic" panose="020B0503020000020004" pitchFamily="34" charset="-127"/>
                <a:cs typeface="Times New Roman" panose="02020603050405020304" pitchFamily="18" charset="0"/>
              </a:rPr>
              <a:t>es	</a:t>
            </a:r>
            <a:r>
              <a:rPr sz="3200" spc="20" dirty="0">
                <a:latin typeface="Times New Roman" panose="02020603050405020304" pitchFamily="18" charset="0"/>
                <a:ea typeface="Malgun Gothic" panose="020B0503020000020004" pitchFamily="34" charset="-127"/>
                <a:cs typeface="Times New Roman" panose="02020603050405020304" pitchFamily="18" charset="0"/>
              </a:rPr>
              <a:t>v</a:t>
            </a:r>
            <a:r>
              <a:rPr sz="3200" dirty="0">
                <a:latin typeface="Times New Roman" panose="02020603050405020304" pitchFamily="18" charset="0"/>
                <a:ea typeface="Malgun Gothic" panose="020B0503020000020004" pitchFamily="34" charset="-127"/>
                <a:cs typeface="Times New Roman" panose="02020603050405020304" pitchFamily="18" charset="0"/>
              </a:rPr>
              <a:t>e</a:t>
            </a:r>
            <a:r>
              <a:rPr sz="3200" spc="-20" dirty="0">
                <a:latin typeface="Times New Roman" panose="02020603050405020304" pitchFamily="18" charset="0"/>
                <a:ea typeface="Malgun Gothic" panose="020B0503020000020004" pitchFamily="34" charset="-127"/>
                <a:cs typeface="Times New Roman" panose="02020603050405020304" pitchFamily="18" charset="0"/>
              </a:rPr>
              <a:t>h</a:t>
            </a:r>
            <a:r>
              <a:rPr sz="3200" dirty="0">
                <a:latin typeface="Times New Roman" panose="02020603050405020304" pitchFamily="18" charset="0"/>
                <a:ea typeface="Malgun Gothic" panose="020B0503020000020004" pitchFamily="34" charset="-127"/>
                <a:cs typeface="Times New Roman" panose="02020603050405020304" pitchFamily="18" charset="0"/>
              </a:rPr>
              <a:t>icle	</a:t>
            </a:r>
            <a:r>
              <a:rPr sz="3200" spc="-15" dirty="0">
                <a:latin typeface="Times New Roman" panose="02020603050405020304" pitchFamily="18" charset="0"/>
                <a:ea typeface="Malgun Gothic" panose="020B0503020000020004" pitchFamily="34" charset="-127"/>
                <a:cs typeface="Times New Roman" panose="02020603050405020304" pitchFamily="18" charset="0"/>
              </a:rPr>
              <a:t>h</a:t>
            </a:r>
            <a:r>
              <a:rPr sz="3200" spc="10" dirty="0">
                <a:latin typeface="Times New Roman" panose="02020603050405020304" pitchFamily="18" charset="0"/>
                <a:ea typeface="Malgun Gothic" panose="020B0503020000020004" pitchFamily="34" charset="-127"/>
                <a:cs typeface="Times New Roman" panose="02020603050405020304" pitchFamily="18" charset="0"/>
              </a:rPr>
              <a:t>a</a:t>
            </a:r>
            <a:r>
              <a:rPr sz="3200" spc="-15" dirty="0">
                <a:latin typeface="Times New Roman" panose="02020603050405020304" pitchFamily="18" charset="0"/>
                <a:ea typeface="Malgun Gothic" panose="020B0503020000020004" pitchFamily="34" charset="-127"/>
                <a:cs typeface="Times New Roman" panose="02020603050405020304" pitchFamily="18" charset="0"/>
              </a:rPr>
              <a:t>nd</a:t>
            </a:r>
            <a:r>
              <a:rPr sz="3200" spc="5" dirty="0">
                <a:latin typeface="Times New Roman" panose="02020603050405020304" pitchFamily="18" charset="0"/>
                <a:ea typeface="Malgun Gothic" panose="020B0503020000020004" pitchFamily="34" charset="-127"/>
                <a:cs typeface="Times New Roman" panose="02020603050405020304" pitchFamily="18" charset="0"/>
              </a:rPr>
              <a:t>li</a:t>
            </a:r>
            <a:r>
              <a:rPr sz="3200" spc="-15" dirty="0">
                <a:latin typeface="Times New Roman" panose="02020603050405020304" pitchFamily="18" charset="0"/>
                <a:ea typeface="Malgun Gothic" panose="020B0503020000020004" pitchFamily="34" charset="-127"/>
                <a:cs typeface="Times New Roman" panose="02020603050405020304" pitchFamily="18" charset="0"/>
              </a:rPr>
              <a:t>n</a:t>
            </a:r>
            <a:r>
              <a:rPr sz="3200" dirty="0">
                <a:latin typeface="Times New Roman" panose="02020603050405020304" pitchFamily="18" charset="0"/>
                <a:ea typeface="Malgun Gothic" panose="020B0503020000020004" pitchFamily="34" charset="-127"/>
                <a:cs typeface="Times New Roman" panose="02020603050405020304" pitchFamily="18" charset="0"/>
              </a:rPr>
              <a:t>g	</a:t>
            </a:r>
            <a:r>
              <a:rPr sz="3200" spc="-15" dirty="0">
                <a:latin typeface="Times New Roman" panose="02020603050405020304" pitchFamily="18" charset="0"/>
                <a:ea typeface="Malgun Gothic" panose="020B0503020000020004" pitchFamily="34" charset="-127"/>
                <a:cs typeface="Times New Roman" panose="02020603050405020304" pitchFamily="18" charset="0"/>
              </a:rPr>
              <a:t>a</a:t>
            </a:r>
            <a:r>
              <a:rPr sz="3200" spc="10" dirty="0">
                <a:latin typeface="Times New Roman" panose="02020603050405020304" pitchFamily="18" charset="0"/>
                <a:ea typeface="Malgun Gothic" panose="020B0503020000020004" pitchFamily="34" charset="-127"/>
                <a:cs typeface="Times New Roman" panose="02020603050405020304" pitchFamily="18" charset="0"/>
              </a:rPr>
              <a:t>n</a:t>
            </a:r>
            <a:r>
              <a:rPr sz="3200" dirty="0">
                <a:latin typeface="Times New Roman" panose="02020603050405020304" pitchFamily="18" charset="0"/>
                <a:ea typeface="Malgun Gothic" panose="020B0503020000020004" pitchFamily="34" charset="-127"/>
                <a:cs typeface="Times New Roman" panose="02020603050405020304" pitchFamily="18" charset="0"/>
              </a:rPr>
              <a:t>d  </a:t>
            </a:r>
            <a:r>
              <a:rPr sz="3200" spc="-5" dirty="0">
                <a:latin typeface="Times New Roman" panose="02020603050405020304" pitchFamily="18" charset="0"/>
                <a:ea typeface="Malgun Gothic" panose="020B0503020000020004" pitchFamily="34" charset="-127"/>
                <a:cs typeface="Times New Roman" panose="02020603050405020304" pitchFamily="18" charset="0"/>
              </a:rPr>
              <a:t>stability</a:t>
            </a:r>
            <a:endParaRPr sz="3200" dirty="0">
              <a:latin typeface="Times New Roman" panose="02020603050405020304" pitchFamily="18" charset="0"/>
              <a:ea typeface="Malgun Gothic" panose="020B0503020000020004" pitchFamily="34" charset="-127"/>
              <a:cs typeface="Times New Roman" panose="02020603050405020304" pitchFamily="18" charset="0"/>
            </a:endParaRPr>
          </a:p>
        </p:txBody>
      </p:sp>
      <p:graphicFrame>
        <p:nvGraphicFramePr>
          <p:cNvPr id="4" name="object 4"/>
          <p:cNvGraphicFramePr>
            <a:graphicFrameLocks noGrp="1"/>
          </p:cNvGraphicFramePr>
          <p:nvPr>
            <p:extLst>
              <p:ext uri="{D42A27DB-BD31-4B8C-83A1-F6EECF244321}">
                <p14:modId xmlns:p14="http://schemas.microsoft.com/office/powerpoint/2010/main" val="506136141"/>
              </p:ext>
            </p:extLst>
          </p:nvPr>
        </p:nvGraphicFramePr>
        <p:xfrm>
          <a:off x="6141973" y="3121767"/>
          <a:ext cx="8433433" cy="1608778"/>
        </p:xfrm>
        <a:graphic>
          <a:graphicData uri="http://schemas.openxmlformats.org/drawingml/2006/table">
            <a:tbl>
              <a:tblPr firstRow="1" bandRow="1">
                <a:tableStyleId>{2D5ABB26-0587-4C30-8999-92F81FD0307C}</a:tableStyleId>
              </a:tblPr>
              <a:tblGrid>
                <a:gridCol w="2667635"/>
                <a:gridCol w="1644014"/>
                <a:gridCol w="4121784"/>
              </a:tblGrid>
              <a:tr h="530207">
                <a:tc>
                  <a:txBody>
                    <a:bodyPr/>
                    <a:lstStyle/>
                    <a:p>
                      <a:pPr marL="488950" indent="-457200">
                        <a:lnSpc>
                          <a:spcPts val="3979"/>
                        </a:lnSpc>
                        <a:buFont typeface="Wingdings"/>
                        <a:buChar char=""/>
                        <a:tabLst>
                          <a:tab pos="488950" algn="l"/>
                        </a:tabLst>
                      </a:pPr>
                      <a:r>
                        <a:rPr sz="3200" b="0" spc="-5" dirty="0">
                          <a:latin typeface="Times New Roman" panose="02020603050405020304" pitchFamily="18" charset="0"/>
                          <a:ea typeface="Malgun Gothic" panose="020B0503020000020004" pitchFamily="34" charset="-127"/>
                          <a:cs typeface="Times New Roman" panose="02020603050405020304" pitchFamily="18" charset="0"/>
                        </a:rPr>
                        <a:t>Improves</a:t>
                      </a:r>
                      <a:endParaRPr sz="3200" b="0" dirty="0">
                        <a:latin typeface="Times New Roman" panose="02020603050405020304" pitchFamily="18" charset="0"/>
                        <a:ea typeface="Malgun Gothic" panose="020B0503020000020004" pitchFamily="34" charset="-127"/>
                        <a:cs typeface="Times New Roman" panose="02020603050405020304" pitchFamily="18" charset="0"/>
                      </a:endParaRPr>
                    </a:p>
                  </a:txBody>
                  <a:tcPr marL="0" marR="0" marT="0" marB="0"/>
                </a:tc>
                <a:tc>
                  <a:txBody>
                    <a:bodyPr/>
                    <a:lstStyle/>
                    <a:p>
                      <a:pPr marL="95885">
                        <a:lnSpc>
                          <a:spcPts val="3979"/>
                        </a:lnSpc>
                      </a:pPr>
                      <a:r>
                        <a:rPr sz="3200" b="0" dirty="0">
                          <a:latin typeface="Times New Roman" panose="02020603050405020304" pitchFamily="18" charset="0"/>
                          <a:ea typeface="Malgun Gothic" panose="020B0503020000020004" pitchFamily="34" charset="-127"/>
                          <a:cs typeface="Times New Roman" panose="02020603050405020304" pitchFamily="18" charset="0"/>
                        </a:rPr>
                        <a:t>safety</a:t>
                      </a:r>
                    </a:p>
                  </a:txBody>
                  <a:tcPr marL="0" marR="0" marT="0" marB="0"/>
                </a:tc>
                <a:tc>
                  <a:txBody>
                    <a:bodyPr/>
                    <a:lstStyle/>
                    <a:p>
                      <a:pPr marR="24130" algn="r">
                        <a:lnSpc>
                          <a:spcPts val="3979"/>
                        </a:lnSpc>
                        <a:tabLst>
                          <a:tab pos="880744" algn="l"/>
                          <a:tab pos="3258820" algn="l"/>
                        </a:tabLst>
                      </a:pPr>
                      <a:r>
                        <a:rPr sz="3200" b="0" spc="5" dirty="0">
                          <a:latin typeface="Times New Roman" panose="02020603050405020304" pitchFamily="18" charset="0"/>
                          <a:ea typeface="Malgun Gothic" panose="020B0503020000020004" pitchFamily="34" charset="-127"/>
                          <a:cs typeface="Times New Roman" panose="02020603050405020304" pitchFamily="18" charset="0"/>
                        </a:rPr>
                        <a:t>by	</a:t>
                      </a:r>
                      <a:r>
                        <a:rPr sz="3200" b="0" spc="-5" dirty="0">
                          <a:latin typeface="Times New Roman" panose="02020603050405020304" pitchFamily="18" charset="0"/>
                          <a:ea typeface="Malgun Gothic" panose="020B0503020000020004" pitchFamily="34" charset="-127"/>
                          <a:cs typeface="Times New Roman" panose="02020603050405020304" pitchFamily="18" charset="0"/>
                        </a:rPr>
                        <a:t>predicting	and</a:t>
                      </a:r>
                      <a:endParaRPr sz="3200" b="0" dirty="0">
                        <a:latin typeface="Times New Roman" panose="02020603050405020304" pitchFamily="18" charset="0"/>
                        <a:ea typeface="Malgun Gothic" panose="020B0503020000020004" pitchFamily="34" charset="-127"/>
                        <a:cs typeface="Times New Roman" panose="02020603050405020304" pitchFamily="18" charset="0"/>
                      </a:endParaRPr>
                    </a:p>
                  </a:txBody>
                  <a:tcPr marL="0" marR="0" marT="0" marB="0"/>
                </a:tc>
              </a:tr>
              <a:tr h="548660">
                <a:tc>
                  <a:txBody>
                    <a:bodyPr/>
                    <a:lstStyle/>
                    <a:p>
                      <a:pPr marL="488950">
                        <a:lnSpc>
                          <a:spcPts val="4130"/>
                        </a:lnSpc>
                      </a:pPr>
                      <a:r>
                        <a:rPr sz="3200" b="0" spc="-5" dirty="0">
                          <a:latin typeface="Times New Roman" panose="02020603050405020304" pitchFamily="18" charset="0"/>
                          <a:ea typeface="Malgun Gothic" panose="020B0503020000020004" pitchFamily="34" charset="-127"/>
                          <a:cs typeface="Times New Roman" panose="02020603050405020304" pitchFamily="18" charset="0"/>
                        </a:rPr>
                        <a:t>controlling</a:t>
                      </a:r>
                      <a:endParaRPr sz="3200" b="0" dirty="0">
                        <a:latin typeface="Times New Roman" panose="02020603050405020304" pitchFamily="18" charset="0"/>
                        <a:ea typeface="Malgun Gothic" panose="020B0503020000020004" pitchFamily="34" charset="-127"/>
                        <a:cs typeface="Times New Roman" panose="02020603050405020304" pitchFamily="18" charset="0"/>
                      </a:endParaRPr>
                    </a:p>
                  </a:txBody>
                  <a:tcPr marL="0" marR="0" marT="0" marB="0"/>
                </a:tc>
                <a:tc>
                  <a:txBody>
                    <a:bodyPr/>
                    <a:lstStyle/>
                    <a:p>
                      <a:pPr marL="150495">
                        <a:lnSpc>
                          <a:spcPts val="4130"/>
                        </a:lnSpc>
                      </a:pPr>
                      <a:r>
                        <a:rPr sz="3200" b="0" dirty="0" smtClean="0">
                          <a:latin typeface="Times New Roman" panose="02020603050405020304" pitchFamily="18" charset="0"/>
                          <a:cs typeface="Times New Roman" panose="02020603050405020304" pitchFamily="18" charset="0"/>
                        </a:rPr>
                        <a:t>vehic</a:t>
                      </a:r>
                      <a:r>
                        <a:rPr lang="en-US" sz="3200" b="0" dirty="0" smtClean="0">
                          <a:latin typeface="Times New Roman" panose="02020603050405020304" pitchFamily="18" charset="0"/>
                          <a:cs typeface="Times New Roman" panose="02020603050405020304" pitchFamily="18" charset="0"/>
                        </a:rPr>
                        <a:t>l</a:t>
                      </a:r>
                      <a:r>
                        <a:rPr sz="3200" b="0" dirty="0" smtClean="0">
                          <a:latin typeface="Times New Roman" panose="02020603050405020304" pitchFamily="18" charset="0"/>
                          <a:cs typeface="Times New Roman" panose="02020603050405020304" pitchFamily="18" charset="0"/>
                        </a:rPr>
                        <a:t>e</a:t>
                      </a:r>
                      <a:endParaRPr sz="3200" b="0" dirty="0">
                        <a:latin typeface="Times New Roman" panose="02020603050405020304" pitchFamily="18" charset="0"/>
                        <a:cs typeface="Times New Roman" panose="02020603050405020304" pitchFamily="18" charset="0"/>
                      </a:endParaRPr>
                    </a:p>
                  </a:txBody>
                  <a:tcPr marL="0" marR="0" marT="0" marB="0"/>
                </a:tc>
                <a:tc>
                  <a:txBody>
                    <a:bodyPr/>
                    <a:lstStyle/>
                    <a:p>
                      <a:pPr marR="28575" algn="r">
                        <a:lnSpc>
                          <a:spcPts val="4130"/>
                        </a:lnSpc>
                        <a:tabLst>
                          <a:tab pos="2002789" algn="l"/>
                          <a:tab pos="2609215" algn="l"/>
                        </a:tabLst>
                      </a:pPr>
                      <a:r>
                        <a:rPr sz="3200" b="0" spc="-5" dirty="0" smtClean="0">
                          <a:latin typeface="Times New Roman" panose="02020603050405020304" pitchFamily="18" charset="0"/>
                          <a:cs typeface="Times New Roman" panose="02020603050405020304" pitchFamily="18" charset="0"/>
                        </a:rPr>
                        <a:t>behavior</a:t>
                      </a:r>
                      <a:r>
                        <a:rPr sz="3200" b="0" spc="-5" dirty="0">
                          <a:latin typeface="Times New Roman" panose="02020603050405020304" pitchFamily="18" charset="0"/>
                          <a:cs typeface="Times New Roman" panose="02020603050405020304" pitchFamily="18" charset="0"/>
                        </a:rPr>
                        <a:t>	</a:t>
                      </a:r>
                      <a:r>
                        <a:rPr sz="3200" b="0" spc="5" dirty="0">
                          <a:latin typeface="Times New Roman" panose="02020603050405020304" pitchFamily="18" charset="0"/>
                          <a:cs typeface="Times New Roman" panose="02020603050405020304" pitchFamily="18" charset="0"/>
                        </a:rPr>
                        <a:t>in	</a:t>
                      </a:r>
                      <a:r>
                        <a:rPr sz="3200" b="0" spc="-5" dirty="0">
                          <a:latin typeface="Times New Roman" panose="02020603050405020304" pitchFamily="18" charset="0"/>
                          <a:cs typeface="Times New Roman" panose="02020603050405020304" pitchFamily="18" charset="0"/>
                        </a:rPr>
                        <a:t>critical</a:t>
                      </a:r>
                      <a:endParaRPr sz="3200" b="0" dirty="0">
                        <a:latin typeface="Times New Roman" panose="02020603050405020304" pitchFamily="18" charset="0"/>
                        <a:cs typeface="Times New Roman" panose="02020603050405020304" pitchFamily="18" charset="0"/>
                      </a:endParaRPr>
                    </a:p>
                  </a:txBody>
                  <a:tcPr marL="0" marR="0" marT="0" marB="0"/>
                </a:tc>
              </a:tr>
              <a:tr h="529911">
                <a:tc>
                  <a:txBody>
                    <a:bodyPr/>
                    <a:lstStyle/>
                    <a:p>
                      <a:pPr marL="488950">
                        <a:lnSpc>
                          <a:spcPts val="4075"/>
                        </a:lnSpc>
                      </a:pPr>
                      <a:r>
                        <a:rPr sz="3200" b="0" spc="-5" dirty="0">
                          <a:latin typeface="Times New Roman" panose="02020603050405020304" pitchFamily="18" charset="0"/>
                          <a:ea typeface="Malgun Gothic" panose="020B0503020000020004" pitchFamily="34" charset="-127"/>
                          <a:cs typeface="Times New Roman" panose="02020603050405020304" pitchFamily="18" charset="0"/>
                        </a:rPr>
                        <a:t>situations</a:t>
                      </a:r>
                      <a:endParaRPr sz="3200" b="0" dirty="0">
                        <a:latin typeface="Times New Roman" panose="02020603050405020304" pitchFamily="18" charset="0"/>
                        <a:ea typeface="Malgun Gothic" panose="020B0503020000020004" pitchFamily="34" charset="-127"/>
                        <a:cs typeface="Times New Roman" panose="02020603050405020304" pitchFamily="18" charset="0"/>
                      </a:endParaRPr>
                    </a:p>
                  </a:txBody>
                  <a:tcPr marL="0" marR="0" marT="0" marB="0"/>
                </a:tc>
                <a:tc>
                  <a:txBody>
                    <a:bodyPr/>
                    <a:lstStyle/>
                    <a:p>
                      <a:pPr>
                        <a:lnSpc>
                          <a:spcPct val="100000"/>
                        </a:lnSpc>
                      </a:pPr>
                      <a:endParaRPr sz="3200" b="0" dirty="0">
                        <a:latin typeface="Times New Roman" panose="02020603050405020304" pitchFamily="18" charset="0"/>
                        <a:cs typeface="Times New Roman" panose="02020603050405020304" pitchFamily="18" charset="0"/>
                      </a:endParaRPr>
                    </a:p>
                  </a:txBody>
                  <a:tcPr marL="0" marR="0" marT="0" marB="0"/>
                </a:tc>
                <a:tc>
                  <a:txBody>
                    <a:bodyPr/>
                    <a:lstStyle/>
                    <a:p>
                      <a:pPr>
                        <a:lnSpc>
                          <a:spcPct val="100000"/>
                        </a:lnSpc>
                      </a:pPr>
                      <a:endParaRPr sz="3200" b="0" dirty="0">
                        <a:latin typeface="Times New Roman" panose="02020603050405020304" pitchFamily="18" charset="0"/>
                        <a:cs typeface="Times New Roman" panose="02020603050405020304" pitchFamily="18" charset="0"/>
                      </a:endParaRPr>
                    </a:p>
                  </a:txBody>
                  <a:tcPr marL="0" marR="0" marT="0" marB="0"/>
                </a:tc>
              </a:tr>
            </a:tbl>
          </a:graphicData>
        </a:graphic>
      </p:graphicFrame>
      <p:sp>
        <p:nvSpPr>
          <p:cNvPr id="5" name="object 5"/>
          <p:cNvSpPr txBox="1"/>
          <p:nvPr/>
        </p:nvSpPr>
        <p:spPr>
          <a:xfrm>
            <a:off x="6161023" y="5261609"/>
            <a:ext cx="8392160" cy="2559675"/>
          </a:xfrm>
          <a:prstGeom prst="rect">
            <a:avLst/>
          </a:prstGeom>
        </p:spPr>
        <p:txBody>
          <a:bodyPr vert="horz" wrap="square" lIns="0" tIns="12700" rIns="0" bIns="0" rtlCol="0">
            <a:spAutoFit/>
          </a:bodyPr>
          <a:lstStyle/>
          <a:p>
            <a:pPr marL="469900" marR="5080" indent="-457200">
              <a:lnSpc>
                <a:spcPct val="100000"/>
              </a:lnSpc>
              <a:spcBef>
                <a:spcPts val="100"/>
              </a:spcBef>
              <a:buFont typeface="Wingdings"/>
              <a:buChar char=""/>
              <a:tabLst>
                <a:tab pos="469900" algn="l"/>
                <a:tab pos="2860040" algn="l"/>
                <a:tab pos="5783580" algn="l"/>
                <a:tab pos="6496685" algn="l"/>
                <a:tab pos="7999730" algn="l"/>
              </a:tabLst>
            </a:pPr>
            <a:r>
              <a:rPr sz="3200" dirty="0">
                <a:latin typeface="Times New Roman" panose="02020603050405020304" pitchFamily="18" charset="0"/>
                <a:ea typeface="Malgun Gothic" panose="020B0503020000020004" pitchFamily="34" charset="-127"/>
                <a:cs typeface="Times New Roman" panose="02020603050405020304" pitchFamily="18" charset="0"/>
              </a:rPr>
              <a:t>Op</a:t>
            </a:r>
            <a:r>
              <a:rPr sz="3200" spc="5" dirty="0">
                <a:latin typeface="Times New Roman" panose="02020603050405020304" pitchFamily="18" charset="0"/>
                <a:ea typeface="Malgun Gothic" panose="020B0503020000020004" pitchFamily="34" charset="-127"/>
                <a:cs typeface="Times New Roman" panose="02020603050405020304" pitchFamily="18" charset="0"/>
              </a:rPr>
              <a:t>t</a:t>
            </a:r>
            <a:r>
              <a:rPr sz="3200" spc="-5" dirty="0">
                <a:latin typeface="Times New Roman" panose="02020603050405020304" pitchFamily="18" charset="0"/>
                <a:ea typeface="Malgun Gothic" panose="020B0503020000020004" pitchFamily="34" charset="-127"/>
                <a:cs typeface="Times New Roman" panose="02020603050405020304" pitchFamily="18" charset="0"/>
              </a:rPr>
              <a:t>imiz</a:t>
            </a:r>
            <a:r>
              <a:rPr sz="3200" spc="-20" dirty="0">
                <a:latin typeface="Times New Roman" panose="02020603050405020304" pitchFamily="18" charset="0"/>
                <a:ea typeface="Malgun Gothic" panose="020B0503020000020004" pitchFamily="34" charset="-127"/>
                <a:cs typeface="Times New Roman" panose="02020603050405020304" pitchFamily="18" charset="0"/>
              </a:rPr>
              <a:t>e</a:t>
            </a:r>
            <a:r>
              <a:rPr sz="3200" dirty="0">
                <a:latin typeface="Times New Roman" panose="02020603050405020304" pitchFamily="18" charset="0"/>
                <a:ea typeface="Malgun Gothic" panose="020B0503020000020004" pitchFamily="34" charset="-127"/>
                <a:cs typeface="Times New Roman" panose="02020603050405020304" pitchFamily="18" charset="0"/>
              </a:rPr>
              <a:t>s	</a:t>
            </a:r>
            <a:r>
              <a:rPr sz="3200" spc="-5" dirty="0">
                <a:latin typeface="Times New Roman" panose="02020603050405020304" pitchFamily="18" charset="0"/>
                <a:ea typeface="Malgun Gothic" panose="020B0503020000020004" pitchFamily="34" charset="-127"/>
                <a:cs typeface="Times New Roman" panose="02020603050405020304" pitchFamily="18" charset="0"/>
              </a:rPr>
              <a:t>p</a:t>
            </a:r>
            <a:r>
              <a:rPr sz="3200" spc="-25" dirty="0">
                <a:latin typeface="Times New Roman" panose="02020603050405020304" pitchFamily="18" charset="0"/>
                <a:ea typeface="Malgun Gothic" panose="020B0503020000020004" pitchFamily="34" charset="-127"/>
                <a:cs typeface="Times New Roman" panose="02020603050405020304" pitchFamily="18" charset="0"/>
              </a:rPr>
              <a:t>e</a:t>
            </a:r>
            <a:r>
              <a:rPr sz="3200" spc="20" dirty="0">
                <a:latin typeface="Times New Roman" panose="02020603050405020304" pitchFamily="18" charset="0"/>
                <a:ea typeface="Malgun Gothic" panose="020B0503020000020004" pitchFamily="34" charset="-127"/>
                <a:cs typeface="Times New Roman" panose="02020603050405020304" pitchFamily="18" charset="0"/>
              </a:rPr>
              <a:t>r</a:t>
            </a:r>
            <a:r>
              <a:rPr sz="3200" dirty="0">
                <a:latin typeface="Times New Roman" panose="02020603050405020304" pitchFamily="18" charset="0"/>
                <a:ea typeface="Malgun Gothic" panose="020B0503020000020004" pitchFamily="34" charset="-127"/>
                <a:cs typeface="Times New Roman" panose="02020603050405020304" pitchFamily="18" charset="0"/>
              </a:rPr>
              <a:t>forma</a:t>
            </a:r>
            <a:r>
              <a:rPr sz="3200" spc="-20" dirty="0">
                <a:latin typeface="Times New Roman" panose="02020603050405020304" pitchFamily="18" charset="0"/>
                <a:ea typeface="Malgun Gothic" panose="020B0503020000020004" pitchFamily="34" charset="-127"/>
                <a:cs typeface="Times New Roman" panose="02020603050405020304" pitchFamily="18" charset="0"/>
              </a:rPr>
              <a:t>n</a:t>
            </a:r>
            <a:r>
              <a:rPr sz="3200" spc="-5" dirty="0">
                <a:latin typeface="Times New Roman" panose="02020603050405020304" pitchFamily="18" charset="0"/>
                <a:ea typeface="Malgun Gothic" panose="020B0503020000020004" pitchFamily="34" charset="-127"/>
                <a:cs typeface="Times New Roman" panose="02020603050405020304" pitchFamily="18" charset="0"/>
              </a:rPr>
              <a:t>ce</a:t>
            </a:r>
            <a:r>
              <a:rPr sz="3200" dirty="0">
                <a:latin typeface="Times New Roman" panose="02020603050405020304" pitchFamily="18" charset="0"/>
                <a:ea typeface="Malgun Gothic" panose="020B0503020000020004" pitchFamily="34" charset="-127"/>
                <a:cs typeface="Times New Roman" panose="02020603050405020304" pitchFamily="18" charset="0"/>
              </a:rPr>
              <a:t>	</a:t>
            </a:r>
            <a:r>
              <a:rPr sz="3200" spc="-15" dirty="0">
                <a:latin typeface="Times New Roman" panose="02020603050405020304" pitchFamily="18" charset="0"/>
                <a:ea typeface="Malgun Gothic" panose="020B0503020000020004" pitchFamily="34" charset="-127"/>
                <a:cs typeface="Times New Roman" panose="02020603050405020304" pitchFamily="18" charset="0"/>
              </a:rPr>
              <a:t>i</a:t>
            </a:r>
            <a:r>
              <a:rPr sz="3200" spc="-5" dirty="0">
                <a:latin typeface="Times New Roman" panose="02020603050405020304" pitchFamily="18" charset="0"/>
                <a:ea typeface="Malgun Gothic" panose="020B0503020000020004" pitchFamily="34" charset="-127"/>
                <a:cs typeface="Times New Roman" panose="02020603050405020304" pitchFamily="18" charset="0"/>
              </a:rPr>
              <a:t>n</a:t>
            </a:r>
            <a:r>
              <a:rPr sz="3200" dirty="0">
                <a:latin typeface="Times New Roman" panose="02020603050405020304" pitchFamily="18" charset="0"/>
                <a:ea typeface="Malgun Gothic" panose="020B0503020000020004" pitchFamily="34" charset="-127"/>
                <a:cs typeface="Times New Roman" panose="02020603050405020304" pitchFamily="18" charset="0"/>
              </a:rPr>
              <a:t>	terms	</a:t>
            </a:r>
            <a:r>
              <a:rPr sz="3200" spc="-10" dirty="0">
                <a:latin typeface="Times New Roman" panose="02020603050405020304" pitchFamily="18" charset="0"/>
                <a:ea typeface="Malgun Gothic" panose="020B0503020000020004" pitchFamily="34" charset="-127"/>
                <a:cs typeface="Times New Roman" panose="02020603050405020304" pitchFamily="18" charset="0"/>
              </a:rPr>
              <a:t>of  </a:t>
            </a:r>
            <a:r>
              <a:rPr sz="3200" spc="-5" dirty="0">
                <a:latin typeface="Times New Roman" panose="02020603050405020304" pitchFamily="18" charset="0"/>
                <a:ea typeface="Malgun Gothic" panose="020B0503020000020004" pitchFamily="34" charset="-127"/>
                <a:cs typeface="Times New Roman" panose="02020603050405020304" pitchFamily="18" charset="0"/>
              </a:rPr>
              <a:t>acceleration,</a:t>
            </a:r>
            <a:r>
              <a:rPr sz="3200" spc="30" dirty="0">
                <a:latin typeface="Times New Roman" panose="02020603050405020304" pitchFamily="18" charset="0"/>
                <a:ea typeface="Malgun Gothic" panose="020B0503020000020004" pitchFamily="34" charset="-127"/>
                <a:cs typeface="Times New Roman" panose="02020603050405020304" pitchFamily="18" charset="0"/>
              </a:rPr>
              <a:t> </a:t>
            </a:r>
            <a:r>
              <a:rPr sz="3200" spc="-5" dirty="0">
                <a:latin typeface="Times New Roman" panose="02020603050405020304" pitchFamily="18" charset="0"/>
                <a:ea typeface="Malgun Gothic" panose="020B0503020000020004" pitchFamily="34" charset="-127"/>
                <a:cs typeface="Times New Roman" panose="02020603050405020304" pitchFamily="18" charset="0"/>
              </a:rPr>
              <a:t>braking,</a:t>
            </a:r>
            <a:r>
              <a:rPr sz="3200" spc="15" dirty="0">
                <a:latin typeface="Times New Roman" panose="02020603050405020304" pitchFamily="18" charset="0"/>
                <a:ea typeface="Malgun Gothic" panose="020B0503020000020004" pitchFamily="34" charset="-127"/>
                <a:cs typeface="Times New Roman" panose="02020603050405020304" pitchFamily="18" charset="0"/>
              </a:rPr>
              <a:t> </a:t>
            </a:r>
            <a:r>
              <a:rPr sz="3200" spc="-10" dirty="0">
                <a:latin typeface="Times New Roman" panose="02020603050405020304" pitchFamily="18" charset="0"/>
                <a:ea typeface="Malgun Gothic" panose="020B0503020000020004" pitchFamily="34" charset="-127"/>
                <a:cs typeface="Times New Roman" panose="02020603050405020304" pitchFamily="18" charset="0"/>
              </a:rPr>
              <a:t>and cornering</a:t>
            </a:r>
            <a:endParaRPr sz="3200" dirty="0">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00000"/>
              </a:lnSpc>
              <a:spcBef>
                <a:spcPts val="10"/>
              </a:spcBef>
              <a:buFont typeface="Wingdings"/>
              <a:buChar char=""/>
            </a:pPr>
            <a:endParaRPr sz="3750" dirty="0">
              <a:latin typeface="Arial MT"/>
              <a:cs typeface="Arial MT"/>
            </a:endParaRPr>
          </a:p>
          <a:p>
            <a:pPr marL="469900" marR="5715" indent="-457200" algn="just">
              <a:lnSpc>
                <a:spcPct val="100000"/>
              </a:lnSpc>
              <a:buFont typeface="Wingdings"/>
              <a:buChar char=""/>
              <a:tabLst>
                <a:tab pos="469900" algn="l"/>
              </a:tabLst>
            </a:pPr>
            <a:r>
              <a:rPr sz="3200" spc="-5" dirty="0">
                <a:latin typeface="Times New Roman" panose="02020603050405020304" pitchFamily="18" charset="0"/>
                <a:ea typeface="Malgun Gothic" panose="020B0503020000020004" pitchFamily="34" charset="-127"/>
                <a:cs typeface="Times New Roman" panose="02020603050405020304" pitchFamily="18" charset="0"/>
              </a:rPr>
              <a:t>Contributes</a:t>
            </a:r>
            <a:r>
              <a:rPr sz="3200" spc="155" dirty="0">
                <a:latin typeface="Times New Roman" panose="02020603050405020304" pitchFamily="18" charset="0"/>
                <a:ea typeface="Malgun Gothic" panose="020B0503020000020004" pitchFamily="34" charset="-127"/>
                <a:cs typeface="Times New Roman" panose="02020603050405020304" pitchFamily="18" charset="0"/>
              </a:rPr>
              <a:t> </a:t>
            </a:r>
            <a:r>
              <a:rPr sz="3200" dirty="0">
                <a:latin typeface="Times New Roman" panose="02020603050405020304" pitchFamily="18" charset="0"/>
                <a:ea typeface="Malgun Gothic" panose="020B0503020000020004" pitchFamily="34" charset="-127"/>
                <a:cs typeface="Times New Roman" panose="02020603050405020304" pitchFamily="18" charset="0"/>
              </a:rPr>
              <a:t>to</a:t>
            </a:r>
            <a:r>
              <a:rPr sz="3200" spc="195" dirty="0">
                <a:latin typeface="Times New Roman" panose="02020603050405020304" pitchFamily="18" charset="0"/>
                <a:ea typeface="Malgun Gothic" panose="020B0503020000020004" pitchFamily="34" charset="-127"/>
                <a:cs typeface="Times New Roman" panose="02020603050405020304" pitchFamily="18" charset="0"/>
              </a:rPr>
              <a:t> </a:t>
            </a:r>
            <a:r>
              <a:rPr sz="3200" spc="-5" dirty="0">
                <a:latin typeface="Times New Roman" panose="02020603050405020304" pitchFamily="18" charset="0"/>
                <a:ea typeface="Malgun Gothic" panose="020B0503020000020004" pitchFamily="34" charset="-127"/>
                <a:cs typeface="Times New Roman" panose="02020603050405020304" pitchFamily="18" charset="0"/>
              </a:rPr>
              <a:t>a</a:t>
            </a:r>
            <a:r>
              <a:rPr sz="3200" spc="170" dirty="0">
                <a:latin typeface="Times New Roman" panose="02020603050405020304" pitchFamily="18" charset="0"/>
                <a:ea typeface="Malgun Gothic" panose="020B0503020000020004" pitchFamily="34" charset="-127"/>
                <a:cs typeface="Times New Roman" panose="02020603050405020304" pitchFamily="18" charset="0"/>
              </a:rPr>
              <a:t> </a:t>
            </a:r>
            <a:r>
              <a:rPr sz="3200" spc="-5" dirty="0">
                <a:latin typeface="Times New Roman" panose="02020603050405020304" pitchFamily="18" charset="0"/>
                <a:ea typeface="Malgun Gothic" panose="020B0503020000020004" pitchFamily="34" charset="-127"/>
                <a:cs typeface="Times New Roman" panose="02020603050405020304" pitchFamily="18" charset="0"/>
              </a:rPr>
              <a:t>more</a:t>
            </a:r>
            <a:r>
              <a:rPr sz="3200" spc="165" dirty="0">
                <a:latin typeface="Times New Roman" panose="02020603050405020304" pitchFamily="18" charset="0"/>
                <a:ea typeface="Malgun Gothic" panose="020B0503020000020004" pitchFamily="34" charset="-127"/>
                <a:cs typeface="Times New Roman" panose="02020603050405020304" pitchFamily="18" charset="0"/>
              </a:rPr>
              <a:t> </a:t>
            </a:r>
            <a:r>
              <a:rPr sz="3200" spc="-5" dirty="0">
                <a:latin typeface="Times New Roman" panose="02020603050405020304" pitchFamily="18" charset="0"/>
                <a:ea typeface="Malgun Gothic" panose="020B0503020000020004" pitchFamily="34" charset="-127"/>
                <a:cs typeface="Times New Roman" panose="02020603050405020304" pitchFamily="18" charset="0"/>
              </a:rPr>
              <a:t>comfortable</a:t>
            </a:r>
            <a:r>
              <a:rPr sz="3200" spc="195" dirty="0">
                <a:latin typeface="Times New Roman" panose="02020603050405020304" pitchFamily="18" charset="0"/>
                <a:ea typeface="Malgun Gothic" panose="020B0503020000020004" pitchFamily="34" charset="-127"/>
                <a:cs typeface="Times New Roman" panose="02020603050405020304" pitchFamily="18" charset="0"/>
              </a:rPr>
              <a:t> </a:t>
            </a:r>
            <a:r>
              <a:rPr sz="3200" spc="-15" dirty="0">
                <a:latin typeface="Times New Roman" panose="02020603050405020304" pitchFamily="18" charset="0"/>
                <a:ea typeface="Malgun Gothic" panose="020B0503020000020004" pitchFamily="34" charset="-127"/>
                <a:cs typeface="Times New Roman" panose="02020603050405020304" pitchFamily="18" charset="0"/>
              </a:rPr>
              <a:t>and </a:t>
            </a:r>
            <a:r>
              <a:rPr sz="3200" spc="-985" dirty="0">
                <a:latin typeface="Times New Roman" panose="02020603050405020304" pitchFamily="18" charset="0"/>
                <a:ea typeface="Malgun Gothic" panose="020B0503020000020004" pitchFamily="34" charset="-127"/>
                <a:cs typeface="Times New Roman" panose="02020603050405020304" pitchFamily="18" charset="0"/>
              </a:rPr>
              <a:t> </a:t>
            </a:r>
            <a:r>
              <a:rPr sz="3200" spc="-15" dirty="0">
                <a:latin typeface="Times New Roman" panose="02020603050405020304" pitchFamily="18" charset="0"/>
                <a:ea typeface="Malgun Gothic" panose="020B0503020000020004" pitchFamily="34" charset="-127"/>
                <a:cs typeface="Times New Roman" panose="02020603050405020304" pitchFamily="18" charset="0"/>
              </a:rPr>
              <a:t>enjoyable</a:t>
            </a:r>
            <a:r>
              <a:rPr sz="3200" spc="75" dirty="0">
                <a:latin typeface="Times New Roman" panose="02020603050405020304" pitchFamily="18" charset="0"/>
                <a:ea typeface="Malgun Gothic" panose="020B0503020000020004" pitchFamily="34" charset="-127"/>
                <a:cs typeface="Times New Roman" panose="02020603050405020304" pitchFamily="18" charset="0"/>
              </a:rPr>
              <a:t> </a:t>
            </a:r>
            <a:r>
              <a:rPr sz="3200" spc="-10" dirty="0">
                <a:latin typeface="Times New Roman" panose="02020603050405020304" pitchFamily="18" charset="0"/>
                <a:ea typeface="Malgun Gothic" panose="020B0503020000020004" pitchFamily="34" charset="-127"/>
                <a:cs typeface="Times New Roman" panose="02020603050405020304" pitchFamily="18" charset="0"/>
              </a:rPr>
              <a:t>driving</a:t>
            </a:r>
            <a:r>
              <a:rPr sz="3200" spc="45" dirty="0">
                <a:latin typeface="Times New Roman" panose="02020603050405020304" pitchFamily="18" charset="0"/>
                <a:ea typeface="Malgun Gothic" panose="020B0503020000020004" pitchFamily="34" charset="-127"/>
                <a:cs typeface="Times New Roman" panose="02020603050405020304" pitchFamily="18" charset="0"/>
              </a:rPr>
              <a:t> </a:t>
            </a:r>
            <a:r>
              <a:rPr sz="3200" spc="-15" dirty="0">
                <a:latin typeface="Times New Roman" panose="02020603050405020304" pitchFamily="18" charset="0"/>
                <a:ea typeface="Malgun Gothic" panose="020B0503020000020004" pitchFamily="34" charset="-127"/>
                <a:cs typeface="Times New Roman" panose="02020603050405020304" pitchFamily="18" charset="0"/>
              </a:rPr>
              <a:t>experience</a:t>
            </a:r>
            <a:endParaRPr sz="3200" dirty="0">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6" name="object 6"/>
          <p:cNvSpPr txBox="1">
            <a:spLocks noGrp="1"/>
          </p:cNvSpPr>
          <p:nvPr>
            <p:ph type="title"/>
          </p:nvPr>
        </p:nvSpPr>
        <p:spPr>
          <a:xfrm>
            <a:off x="1073302" y="37922"/>
            <a:ext cx="12731750" cy="848994"/>
          </a:xfrm>
          <a:prstGeom prst="rect">
            <a:avLst/>
          </a:prstGeom>
        </p:spPr>
        <p:txBody>
          <a:bodyPr vert="horz" wrap="square" lIns="0" tIns="12700" rIns="0" bIns="0" rtlCol="0">
            <a:spAutoFit/>
          </a:bodyPr>
          <a:lstStyle/>
          <a:p>
            <a:pPr marL="12700">
              <a:lnSpc>
                <a:spcPct val="100000"/>
              </a:lnSpc>
              <a:spcBef>
                <a:spcPts val="100"/>
              </a:spcBef>
            </a:pPr>
            <a:r>
              <a:rPr sz="5400" spc="-50" dirty="0">
                <a:solidFill>
                  <a:srgbClr val="466ED5"/>
                </a:solidFill>
              </a:rPr>
              <a:t>IMPORTANCE</a:t>
            </a:r>
            <a:r>
              <a:rPr sz="5400" spc="25" dirty="0">
                <a:solidFill>
                  <a:srgbClr val="466ED5"/>
                </a:solidFill>
              </a:rPr>
              <a:t> </a:t>
            </a:r>
            <a:r>
              <a:rPr sz="5400" dirty="0">
                <a:solidFill>
                  <a:srgbClr val="466ED5"/>
                </a:solidFill>
              </a:rPr>
              <a:t>OF</a:t>
            </a:r>
            <a:r>
              <a:rPr sz="5400" spc="-5" dirty="0">
                <a:solidFill>
                  <a:srgbClr val="466ED5"/>
                </a:solidFill>
              </a:rPr>
              <a:t> VEHICLE</a:t>
            </a:r>
            <a:r>
              <a:rPr sz="5400" dirty="0">
                <a:solidFill>
                  <a:srgbClr val="466ED5"/>
                </a:solidFill>
              </a:rPr>
              <a:t> </a:t>
            </a:r>
            <a:r>
              <a:rPr sz="5400" spc="-10" dirty="0">
                <a:solidFill>
                  <a:srgbClr val="466ED5"/>
                </a:solidFill>
              </a:rPr>
              <a:t>DYNAMICS</a:t>
            </a:r>
            <a:endParaRPr sz="5400" dirty="0"/>
          </a:p>
        </p:txBody>
      </p:sp>
      <p:pic>
        <p:nvPicPr>
          <p:cNvPr id="7" name="object 7"/>
          <p:cNvPicPr/>
          <p:nvPr/>
        </p:nvPicPr>
        <p:blipFill>
          <a:blip r:embed="rId3" cstate="print"/>
          <a:stretch>
            <a:fillRect/>
          </a:stretch>
        </p:blipFill>
        <p:spPr>
          <a:xfrm>
            <a:off x="0" y="1389885"/>
            <a:ext cx="6080760" cy="683971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579" y="235712"/>
            <a:ext cx="13643610" cy="880744"/>
          </a:xfrm>
          <a:prstGeom prst="rect">
            <a:avLst/>
          </a:prstGeom>
        </p:spPr>
        <p:txBody>
          <a:bodyPr vert="horz" wrap="square" lIns="0" tIns="13335" rIns="0" bIns="0" rtlCol="0">
            <a:spAutoFit/>
          </a:bodyPr>
          <a:lstStyle/>
          <a:p>
            <a:pPr marL="2350770" marR="5080" indent="-2338705">
              <a:lnSpc>
                <a:spcPct val="100000"/>
              </a:lnSpc>
              <a:spcBef>
                <a:spcPts val="105"/>
              </a:spcBef>
              <a:tabLst>
                <a:tab pos="2730500" algn="l"/>
              </a:tabLst>
            </a:pPr>
            <a:r>
              <a:rPr sz="2800" spc="5" dirty="0"/>
              <a:t>IS</a:t>
            </a:r>
            <a:r>
              <a:rPr sz="2800" spc="-25" dirty="0"/>
              <a:t> </a:t>
            </a:r>
            <a:r>
              <a:rPr sz="2800" dirty="0"/>
              <a:t>13207</a:t>
            </a:r>
            <a:r>
              <a:rPr sz="2800" spc="15" dirty="0"/>
              <a:t> </a:t>
            </a:r>
            <a:r>
              <a:rPr sz="2800" dirty="0"/>
              <a:t>: 1991	</a:t>
            </a:r>
            <a:r>
              <a:rPr sz="2800" spc="-10" dirty="0"/>
              <a:t>AUTOMOTIVE</a:t>
            </a:r>
            <a:r>
              <a:rPr sz="2800" spc="5" dirty="0"/>
              <a:t> </a:t>
            </a:r>
            <a:r>
              <a:rPr sz="2800" spc="-5" dirty="0"/>
              <a:t>VEHICLES</a:t>
            </a:r>
            <a:r>
              <a:rPr sz="2800" spc="-10" dirty="0"/>
              <a:t> </a:t>
            </a:r>
            <a:r>
              <a:rPr sz="2800" spc="5" dirty="0"/>
              <a:t>—</a:t>
            </a:r>
            <a:r>
              <a:rPr sz="2800" spc="-10" dirty="0"/>
              <a:t> </a:t>
            </a:r>
            <a:r>
              <a:rPr sz="2800" spc="-15" dirty="0"/>
              <a:t>HYDRAULIC</a:t>
            </a:r>
            <a:r>
              <a:rPr sz="2800" spc="95" dirty="0"/>
              <a:t> </a:t>
            </a:r>
            <a:r>
              <a:rPr sz="2800" spc="-15" dirty="0"/>
              <a:t>BRAKING</a:t>
            </a:r>
            <a:r>
              <a:rPr sz="2800" spc="80" dirty="0"/>
              <a:t> </a:t>
            </a:r>
            <a:r>
              <a:rPr sz="2800" spc="5" dirty="0"/>
              <a:t>SYSTEMS</a:t>
            </a:r>
            <a:r>
              <a:rPr sz="2800" spc="-60" dirty="0"/>
              <a:t> </a:t>
            </a:r>
            <a:r>
              <a:rPr sz="2800" spc="5" dirty="0"/>
              <a:t>— </a:t>
            </a:r>
            <a:r>
              <a:rPr sz="2800" spc="-760" dirty="0"/>
              <a:t> </a:t>
            </a:r>
            <a:r>
              <a:rPr sz="2800" dirty="0"/>
              <a:t>WHEEL</a:t>
            </a:r>
            <a:r>
              <a:rPr sz="2800" spc="-75" dirty="0"/>
              <a:t> </a:t>
            </a:r>
            <a:r>
              <a:rPr sz="2800" spc="-10" dirty="0"/>
              <a:t>CYLINDERPERFORMANCE</a:t>
            </a:r>
            <a:r>
              <a:rPr sz="2800" spc="55" dirty="0"/>
              <a:t> </a:t>
            </a:r>
            <a:r>
              <a:rPr sz="2800" dirty="0"/>
              <a:t>REQUIREMENTS</a:t>
            </a:r>
            <a:endParaRPr sz="2800"/>
          </a:p>
        </p:txBody>
      </p:sp>
      <p:pic>
        <p:nvPicPr>
          <p:cNvPr id="3" name="object 3"/>
          <p:cNvPicPr/>
          <p:nvPr/>
        </p:nvPicPr>
        <p:blipFill>
          <a:blip r:embed="rId2" cstate="print"/>
          <a:stretch>
            <a:fillRect/>
          </a:stretch>
        </p:blipFill>
        <p:spPr>
          <a:xfrm>
            <a:off x="109728" y="1621599"/>
            <a:ext cx="8037576" cy="6555033"/>
          </a:xfrm>
          <a:prstGeom prst="rect">
            <a:avLst/>
          </a:prstGeom>
        </p:spPr>
      </p:pic>
      <p:sp>
        <p:nvSpPr>
          <p:cNvPr id="4" name="object 4"/>
          <p:cNvSpPr txBox="1"/>
          <p:nvPr/>
        </p:nvSpPr>
        <p:spPr>
          <a:xfrm>
            <a:off x="280212" y="1235202"/>
            <a:ext cx="2548255" cy="453390"/>
          </a:xfrm>
          <a:prstGeom prst="rect">
            <a:avLst/>
          </a:prstGeom>
        </p:spPr>
        <p:txBody>
          <a:bodyPr vert="horz" wrap="square" lIns="0" tIns="13335" rIns="0" bIns="0" rtlCol="0">
            <a:spAutoFit/>
          </a:bodyPr>
          <a:lstStyle/>
          <a:p>
            <a:pPr marL="12700">
              <a:lnSpc>
                <a:spcPct val="100000"/>
              </a:lnSpc>
              <a:spcBef>
                <a:spcPts val="105"/>
              </a:spcBef>
            </a:pPr>
            <a:r>
              <a:rPr sz="2800" b="1" spc="-15" dirty="0">
                <a:solidFill>
                  <a:srgbClr val="C00000"/>
                </a:solidFill>
                <a:latin typeface="Calibri"/>
                <a:cs typeface="Calibri"/>
              </a:rPr>
              <a:t>TEST</a:t>
            </a:r>
            <a:r>
              <a:rPr sz="2800" b="1" spc="-75" dirty="0">
                <a:solidFill>
                  <a:srgbClr val="C00000"/>
                </a:solidFill>
                <a:latin typeface="Calibri"/>
                <a:cs typeface="Calibri"/>
              </a:rPr>
              <a:t> </a:t>
            </a:r>
            <a:r>
              <a:rPr sz="2800" b="1" spc="-45" dirty="0">
                <a:solidFill>
                  <a:srgbClr val="C00000"/>
                </a:solidFill>
                <a:latin typeface="Calibri"/>
                <a:cs typeface="Calibri"/>
              </a:rPr>
              <a:t>APPARATUS</a:t>
            </a:r>
            <a:endParaRPr sz="2800">
              <a:latin typeface="Calibri"/>
              <a:cs typeface="Calibri"/>
            </a:endParaRPr>
          </a:p>
        </p:txBody>
      </p:sp>
      <p:sp>
        <p:nvSpPr>
          <p:cNvPr id="5" name="object 5"/>
          <p:cNvSpPr txBox="1"/>
          <p:nvPr/>
        </p:nvSpPr>
        <p:spPr>
          <a:xfrm>
            <a:off x="8569579" y="1274826"/>
            <a:ext cx="476758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PERFORMANCE</a:t>
            </a:r>
            <a:r>
              <a:rPr sz="2800" b="1" spc="-50" dirty="0">
                <a:solidFill>
                  <a:srgbClr val="C00000"/>
                </a:solidFill>
                <a:latin typeface="Calibri"/>
                <a:cs typeface="Calibri"/>
              </a:rPr>
              <a:t> </a:t>
            </a:r>
            <a:r>
              <a:rPr sz="2800" b="1" spc="-10" dirty="0">
                <a:solidFill>
                  <a:srgbClr val="C00000"/>
                </a:solidFill>
                <a:latin typeface="Calibri"/>
                <a:cs typeface="Calibri"/>
              </a:rPr>
              <a:t>REQUIREMENTS</a:t>
            </a:r>
            <a:endParaRPr sz="2800">
              <a:latin typeface="Calibri"/>
              <a:cs typeface="Calibri"/>
            </a:endParaRPr>
          </a:p>
        </p:txBody>
      </p:sp>
      <p:grpSp>
        <p:nvGrpSpPr>
          <p:cNvPr id="6" name="object 6"/>
          <p:cNvGrpSpPr/>
          <p:nvPr/>
        </p:nvGrpSpPr>
        <p:grpSpPr>
          <a:xfrm>
            <a:off x="8583168" y="1783079"/>
            <a:ext cx="5928360" cy="6254750"/>
            <a:chOff x="8583168" y="1783079"/>
            <a:chExt cx="5928360" cy="6254750"/>
          </a:xfrm>
        </p:grpSpPr>
        <p:pic>
          <p:nvPicPr>
            <p:cNvPr id="7" name="object 7"/>
            <p:cNvPicPr/>
            <p:nvPr/>
          </p:nvPicPr>
          <p:blipFill>
            <a:blip r:embed="rId3" cstate="print"/>
            <a:stretch>
              <a:fillRect/>
            </a:stretch>
          </p:blipFill>
          <p:spPr>
            <a:xfrm>
              <a:off x="8583168" y="1783079"/>
              <a:ext cx="4976261" cy="1770888"/>
            </a:xfrm>
            <a:prstGeom prst="rect">
              <a:avLst/>
            </a:prstGeom>
          </p:spPr>
        </p:pic>
        <p:pic>
          <p:nvPicPr>
            <p:cNvPr id="8" name="object 8"/>
            <p:cNvPicPr/>
            <p:nvPr/>
          </p:nvPicPr>
          <p:blipFill>
            <a:blip r:embed="rId4" cstate="print"/>
            <a:stretch>
              <a:fillRect/>
            </a:stretch>
          </p:blipFill>
          <p:spPr>
            <a:xfrm>
              <a:off x="8958072" y="3462527"/>
              <a:ext cx="4654296" cy="2374392"/>
            </a:xfrm>
            <a:prstGeom prst="rect">
              <a:avLst/>
            </a:prstGeom>
          </p:spPr>
        </p:pic>
        <p:pic>
          <p:nvPicPr>
            <p:cNvPr id="9" name="object 9"/>
            <p:cNvPicPr/>
            <p:nvPr/>
          </p:nvPicPr>
          <p:blipFill>
            <a:blip r:embed="rId5" cstate="print"/>
            <a:stretch>
              <a:fillRect/>
            </a:stretch>
          </p:blipFill>
          <p:spPr>
            <a:xfrm>
              <a:off x="10244328" y="5836920"/>
              <a:ext cx="4267199" cy="2200656"/>
            </a:xfrm>
            <a:prstGeom prst="rect">
              <a:avLst/>
            </a:prstGeom>
          </p:spPr>
        </p:pic>
      </p:grpSp>
      <p:sp>
        <p:nvSpPr>
          <p:cNvPr id="10" name="object 10"/>
          <p:cNvSpPr txBox="1"/>
          <p:nvPr/>
        </p:nvSpPr>
        <p:spPr>
          <a:xfrm>
            <a:off x="8268461" y="6290513"/>
            <a:ext cx="2061845" cy="758190"/>
          </a:xfrm>
          <a:prstGeom prst="rect">
            <a:avLst/>
          </a:prstGeom>
        </p:spPr>
        <p:txBody>
          <a:bodyPr vert="horz" wrap="square" lIns="0" tIns="12700" rIns="0" bIns="0" rtlCol="0">
            <a:spAutoFit/>
          </a:bodyPr>
          <a:lstStyle/>
          <a:p>
            <a:pPr marR="62230" algn="ctr">
              <a:lnSpc>
                <a:spcPct val="100000"/>
              </a:lnSpc>
              <a:spcBef>
                <a:spcPts val="100"/>
              </a:spcBef>
            </a:pPr>
            <a:r>
              <a:rPr sz="2400" b="1" dirty="0">
                <a:solidFill>
                  <a:srgbClr val="C00000"/>
                </a:solidFill>
                <a:latin typeface="Calibri"/>
                <a:cs typeface="Calibri"/>
              </a:rPr>
              <a:t>GENERAL</a:t>
            </a:r>
            <a:endParaRPr sz="2400">
              <a:latin typeface="Calibri"/>
              <a:cs typeface="Calibri"/>
            </a:endParaRPr>
          </a:p>
          <a:p>
            <a:pPr algn="ctr">
              <a:lnSpc>
                <a:spcPct val="100000"/>
              </a:lnSpc>
              <a:spcBef>
                <a:spcPts val="5"/>
              </a:spcBef>
            </a:pPr>
            <a:r>
              <a:rPr sz="2400" b="1" spc="-5" dirty="0">
                <a:solidFill>
                  <a:srgbClr val="C00000"/>
                </a:solidFill>
                <a:latin typeface="Calibri"/>
                <a:cs typeface="Calibri"/>
              </a:rPr>
              <a:t>REQUIREMENTS</a:t>
            </a:r>
            <a:endParaRPr sz="24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4734" y="238759"/>
            <a:ext cx="4949190" cy="482600"/>
          </a:xfrm>
          <a:prstGeom prst="rect">
            <a:avLst/>
          </a:prstGeom>
        </p:spPr>
        <p:txBody>
          <a:bodyPr vert="horz" wrap="square" lIns="0" tIns="12700" rIns="0" bIns="0" rtlCol="0">
            <a:spAutoFit/>
          </a:bodyPr>
          <a:lstStyle/>
          <a:p>
            <a:pPr marL="12700">
              <a:lnSpc>
                <a:spcPct val="100000"/>
              </a:lnSpc>
              <a:spcBef>
                <a:spcPts val="100"/>
              </a:spcBef>
              <a:tabLst>
                <a:tab pos="1960245" algn="l"/>
              </a:tabLst>
            </a:pPr>
            <a:r>
              <a:rPr sz="3000" dirty="0"/>
              <a:t>IS</a:t>
            </a:r>
            <a:r>
              <a:rPr sz="3000" spc="5" dirty="0"/>
              <a:t> </a:t>
            </a:r>
            <a:r>
              <a:rPr sz="3000" dirty="0"/>
              <a:t>13207	</a:t>
            </a:r>
            <a:r>
              <a:rPr sz="3000" spc="-15" dirty="0"/>
              <a:t>TEST</a:t>
            </a:r>
            <a:r>
              <a:rPr sz="3000" spc="-10" dirty="0"/>
              <a:t> </a:t>
            </a:r>
            <a:r>
              <a:rPr sz="3000" spc="-15" dirty="0"/>
              <a:t>METHODS</a:t>
            </a:r>
            <a:endParaRPr sz="3000"/>
          </a:p>
        </p:txBody>
      </p:sp>
      <p:pic>
        <p:nvPicPr>
          <p:cNvPr id="3" name="object 3"/>
          <p:cNvPicPr/>
          <p:nvPr/>
        </p:nvPicPr>
        <p:blipFill>
          <a:blip r:embed="rId2" cstate="print"/>
          <a:stretch>
            <a:fillRect/>
          </a:stretch>
        </p:blipFill>
        <p:spPr>
          <a:xfrm>
            <a:off x="82296" y="1941576"/>
            <a:ext cx="5675376" cy="6074664"/>
          </a:xfrm>
          <a:prstGeom prst="rect">
            <a:avLst/>
          </a:prstGeom>
        </p:spPr>
      </p:pic>
      <p:pic>
        <p:nvPicPr>
          <p:cNvPr id="4" name="object 4"/>
          <p:cNvPicPr/>
          <p:nvPr/>
        </p:nvPicPr>
        <p:blipFill>
          <a:blip r:embed="rId3" cstate="print"/>
          <a:stretch>
            <a:fillRect/>
          </a:stretch>
        </p:blipFill>
        <p:spPr>
          <a:xfrm>
            <a:off x="5891784" y="1667255"/>
            <a:ext cx="4432998" cy="1572938"/>
          </a:xfrm>
          <a:prstGeom prst="rect">
            <a:avLst/>
          </a:prstGeom>
        </p:spPr>
      </p:pic>
      <p:grpSp>
        <p:nvGrpSpPr>
          <p:cNvPr id="5" name="object 5"/>
          <p:cNvGrpSpPr/>
          <p:nvPr/>
        </p:nvGrpSpPr>
        <p:grpSpPr>
          <a:xfrm>
            <a:off x="5839967" y="1652016"/>
            <a:ext cx="8689975" cy="6239510"/>
            <a:chOff x="5839967" y="1652016"/>
            <a:chExt cx="8689975" cy="6239510"/>
          </a:xfrm>
        </p:grpSpPr>
        <p:pic>
          <p:nvPicPr>
            <p:cNvPr id="6" name="object 6"/>
            <p:cNvPicPr/>
            <p:nvPr/>
          </p:nvPicPr>
          <p:blipFill>
            <a:blip r:embed="rId4" cstate="print"/>
            <a:stretch>
              <a:fillRect/>
            </a:stretch>
          </p:blipFill>
          <p:spPr>
            <a:xfrm>
              <a:off x="5867399" y="3294888"/>
              <a:ext cx="4465320" cy="3628246"/>
            </a:xfrm>
            <a:prstGeom prst="rect">
              <a:avLst/>
            </a:prstGeom>
          </p:spPr>
        </p:pic>
        <p:pic>
          <p:nvPicPr>
            <p:cNvPr id="7" name="object 7"/>
            <p:cNvPicPr/>
            <p:nvPr/>
          </p:nvPicPr>
          <p:blipFill>
            <a:blip r:embed="rId5" cstate="print"/>
            <a:stretch>
              <a:fillRect/>
            </a:stretch>
          </p:blipFill>
          <p:spPr>
            <a:xfrm>
              <a:off x="5839967" y="6925056"/>
              <a:ext cx="4585040" cy="966216"/>
            </a:xfrm>
            <a:prstGeom prst="rect">
              <a:avLst/>
            </a:prstGeom>
          </p:spPr>
        </p:pic>
        <p:pic>
          <p:nvPicPr>
            <p:cNvPr id="8" name="object 8"/>
            <p:cNvPicPr/>
            <p:nvPr/>
          </p:nvPicPr>
          <p:blipFill>
            <a:blip r:embed="rId6" cstate="print"/>
            <a:stretch>
              <a:fillRect/>
            </a:stretch>
          </p:blipFill>
          <p:spPr>
            <a:xfrm>
              <a:off x="10375391" y="1652016"/>
              <a:ext cx="4084807" cy="2510624"/>
            </a:xfrm>
            <a:prstGeom prst="rect">
              <a:avLst/>
            </a:prstGeom>
          </p:spPr>
        </p:pic>
        <p:pic>
          <p:nvPicPr>
            <p:cNvPr id="9" name="object 9"/>
            <p:cNvPicPr/>
            <p:nvPr/>
          </p:nvPicPr>
          <p:blipFill>
            <a:blip r:embed="rId7" cstate="print"/>
            <a:stretch>
              <a:fillRect/>
            </a:stretch>
          </p:blipFill>
          <p:spPr>
            <a:xfrm>
              <a:off x="10427208" y="4907280"/>
              <a:ext cx="4102607" cy="2688336"/>
            </a:xfrm>
            <a:prstGeom prst="rect">
              <a:avLst/>
            </a:prstGeom>
          </p:spPr>
        </p:pic>
      </p:grpSp>
      <p:sp>
        <p:nvSpPr>
          <p:cNvPr id="10" name="object 10"/>
          <p:cNvSpPr txBox="1"/>
          <p:nvPr/>
        </p:nvSpPr>
        <p:spPr>
          <a:xfrm>
            <a:off x="244856" y="1233372"/>
            <a:ext cx="8174990" cy="454025"/>
          </a:xfrm>
          <a:prstGeom prst="rect">
            <a:avLst/>
          </a:prstGeom>
        </p:spPr>
        <p:txBody>
          <a:bodyPr vert="horz" wrap="square" lIns="0" tIns="13970" rIns="0" bIns="0" rtlCol="0">
            <a:spAutoFit/>
          </a:bodyPr>
          <a:lstStyle/>
          <a:p>
            <a:pPr marL="12700">
              <a:lnSpc>
                <a:spcPct val="100000"/>
              </a:lnSpc>
              <a:spcBef>
                <a:spcPts val="110"/>
              </a:spcBef>
              <a:tabLst>
                <a:tab pos="5742305" algn="l"/>
              </a:tabLst>
            </a:pPr>
            <a:r>
              <a:rPr sz="2800" b="1" spc="-5" dirty="0">
                <a:solidFill>
                  <a:srgbClr val="C00000"/>
                </a:solidFill>
                <a:latin typeface="Calibri"/>
                <a:cs typeface="Calibri"/>
              </a:rPr>
              <a:t>Unrestricted</a:t>
            </a:r>
            <a:r>
              <a:rPr sz="2800" b="1" spc="-20" dirty="0">
                <a:solidFill>
                  <a:srgbClr val="C00000"/>
                </a:solidFill>
                <a:latin typeface="Calibri"/>
                <a:cs typeface="Calibri"/>
              </a:rPr>
              <a:t> </a:t>
            </a:r>
            <a:r>
              <a:rPr sz="2800" b="1" spc="-5" dirty="0">
                <a:solidFill>
                  <a:srgbClr val="C00000"/>
                </a:solidFill>
                <a:latin typeface="Calibri"/>
                <a:cs typeface="Calibri"/>
              </a:rPr>
              <a:t>Application</a:t>
            </a:r>
            <a:r>
              <a:rPr sz="2800" b="1" spc="-20" dirty="0">
                <a:solidFill>
                  <a:srgbClr val="C00000"/>
                </a:solidFill>
                <a:latin typeface="Calibri"/>
                <a:cs typeface="Calibri"/>
              </a:rPr>
              <a:t> </a:t>
            </a:r>
            <a:r>
              <a:rPr sz="2800" b="1" spc="5" dirty="0">
                <a:solidFill>
                  <a:srgbClr val="C00000"/>
                </a:solidFill>
                <a:latin typeface="Calibri"/>
                <a:cs typeface="Calibri"/>
              </a:rPr>
              <a:t>and</a:t>
            </a:r>
            <a:r>
              <a:rPr sz="2800" b="1" spc="-65" dirty="0">
                <a:solidFill>
                  <a:srgbClr val="C00000"/>
                </a:solidFill>
                <a:latin typeface="Calibri"/>
                <a:cs typeface="Calibri"/>
              </a:rPr>
              <a:t> </a:t>
            </a:r>
            <a:r>
              <a:rPr sz="2800" b="1" spc="-5" dirty="0">
                <a:solidFill>
                  <a:srgbClr val="C00000"/>
                </a:solidFill>
                <a:latin typeface="Calibri"/>
                <a:cs typeface="Calibri"/>
              </a:rPr>
              <a:t>Release	</a:t>
            </a:r>
            <a:r>
              <a:rPr sz="2800" b="1" spc="5" dirty="0">
                <a:solidFill>
                  <a:srgbClr val="C00000"/>
                </a:solidFill>
                <a:latin typeface="Calibri"/>
                <a:cs typeface="Calibri"/>
              </a:rPr>
              <a:t>Applied</a:t>
            </a:r>
            <a:r>
              <a:rPr sz="2800" b="1" spc="-125" dirty="0">
                <a:solidFill>
                  <a:srgbClr val="C00000"/>
                </a:solidFill>
                <a:latin typeface="Calibri"/>
                <a:cs typeface="Calibri"/>
              </a:rPr>
              <a:t> </a:t>
            </a:r>
            <a:r>
              <a:rPr sz="2800" b="1" spc="-5" dirty="0">
                <a:solidFill>
                  <a:srgbClr val="C00000"/>
                </a:solidFill>
                <a:latin typeface="Calibri"/>
                <a:cs typeface="Calibri"/>
              </a:rPr>
              <a:t>Leakage</a:t>
            </a:r>
            <a:endParaRPr sz="2800">
              <a:latin typeface="Calibri"/>
              <a:cs typeface="Calibri"/>
            </a:endParaRPr>
          </a:p>
        </p:txBody>
      </p:sp>
      <p:sp>
        <p:nvSpPr>
          <p:cNvPr id="11" name="object 11"/>
          <p:cNvSpPr txBox="1"/>
          <p:nvPr/>
        </p:nvSpPr>
        <p:spPr>
          <a:xfrm>
            <a:off x="10409681" y="4264228"/>
            <a:ext cx="1295400" cy="45402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C00000"/>
                </a:solidFill>
                <a:latin typeface="Calibri"/>
                <a:cs typeface="Calibri"/>
              </a:rPr>
              <a:t>S</a:t>
            </a:r>
            <a:r>
              <a:rPr sz="2800" b="1" spc="5" dirty="0">
                <a:solidFill>
                  <a:srgbClr val="C00000"/>
                </a:solidFill>
                <a:latin typeface="Calibri"/>
                <a:cs typeface="Calibri"/>
              </a:rPr>
              <a:t>t</a:t>
            </a:r>
            <a:r>
              <a:rPr sz="2800" b="1" spc="-20" dirty="0">
                <a:solidFill>
                  <a:srgbClr val="C00000"/>
                </a:solidFill>
                <a:latin typeface="Calibri"/>
                <a:cs typeface="Calibri"/>
              </a:rPr>
              <a:t>r</a:t>
            </a:r>
            <a:r>
              <a:rPr sz="2800" b="1" dirty="0">
                <a:solidFill>
                  <a:srgbClr val="C00000"/>
                </a:solidFill>
                <a:latin typeface="Calibri"/>
                <a:cs typeface="Calibri"/>
              </a:rPr>
              <a:t>en</a:t>
            </a:r>
            <a:r>
              <a:rPr sz="2800" b="1" spc="-35" dirty="0">
                <a:solidFill>
                  <a:srgbClr val="C00000"/>
                </a:solidFill>
                <a:latin typeface="Calibri"/>
                <a:cs typeface="Calibri"/>
              </a:rPr>
              <a:t>g</a:t>
            </a:r>
            <a:r>
              <a:rPr sz="2800" b="1" spc="5" dirty="0">
                <a:solidFill>
                  <a:srgbClr val="C00000"/>
                </a:solidFill>
                <a:latin typeface="Calibri"/>
                <a:cs typeface="Calibri"/>
              </a:rPr>
              <a:t>th</a:t>
            </a:r>
            <a:endParaRPr sz="28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58054" y="238759"/>
            <a:ext cx="1555750" cy="482600"/>
          </a:xfrm>
          <a:prstGeom prst="rect">
            <a:avLst/>
          </a:prstGeom>
        </p:spPr>
        <p:txBody>
          <a:bodyPr vert="horz" wrap="square" lIns="0" tIns="12700" rIns="0" bIns="0" rtlCol="0">
            <a:spAutoFit/>
          </a:bodyPr>
          <a:lstStyle/>
          <a:p>
            <a:pPr marL="12700">
              <a:lnSpc>
                <a:spcPct val="100000"/>
              </a:lnSpc>
              <a:spcBef>
                <a:spcPts val="100"/>
              </a:spcBef>
            </a:pPr>
            <a:r>
              <a:rPr sz="3000" dirty="0"/>
              <a:t>IS</a:t>
            </a:r>
            <a:r>
              <a:rPr sz="3000" spc="-70" dirty="0"/>
              <a:t> </a:t>
            </a:r>
            <a:r>
              <a:rPr sz="3000" dirty="0"/>
              <a:t>13207</a:t>
            </a:r>
            <a:endParaRPr sz="3000"/>
          </a:p>
        </p:txBody>
      </p:sp>
      <p:sp>
        <p:nvSpPr>
          <p:cNvPr id="3" name="object 3"/>
          <p:cNvSpPr txBox="1"/>
          <p:nvPr/>
        </p:nvSpPr>
        <p:spPr>
          <a:xfrm>
            <a:off x="6919341" y="238759"/>
            <a:ext cx="3001645" cy="482600"/>
          </a:xfrm>
          <a:prstGeom prst="rect">
            <a:avLst/>
          </a:prstGeom>
        </p:spPr>
        <p:txBody>
          <a:bodyPr vert="horz" wrap="square" lIns="0" tIns="12700" rIns="0" bIns="0" rtlCol="0">
            <a:spAutoFit/>
          </a:bodyPr>
          <a:lstStyle/>
          <a:p>
            <a:pPr marL="12700">
              <a:lnSpc>
                <a:spcPct val="100000"/>
              </a:lnSpc>
              <a:spcBef>
                <a:spcPts val="100"/>
              </a:spcBef>
            </a:pPr>
            <a:r>
              <a:rPr sz="3000" b="1" spc="-15" dirty="0">
                <a:solidFill>
                  <a:srgbClr val="006FC0"/>
                </a:solidFill>
                <a:latin typeface="Arial"/>
                <a:cs typeface="Arial"/>
              </a:rPr>
              <a:t>TEST</a:t>
            </a:r>
            <a:r>
              <a:rPr sz="3000" b="1" spc="-10" dirty="0">
                <a:solidFill>
                  <a:srgbClr val="006FC0"/>
                </a:solidFill>
                <a:latin typeface="Arial"/>
                <a:cs typeface="Arial"/>
              </a:rPr>
              <a:t> </a:t>
            </a:r>
            <a:r>
              <a:rPr sz="3000" b="1" spc="-15" dirty="0">
                <a:solidFill>
                  <a:srgbClr val="006FC0"/>
                </a:solidFill>
                <a:latin typeface="Arial"/>
                <a:cs typeface="Arial"/>
              </a:rPr>
              <a:t>METHODS</a:t>
            </a:r>
            <a:endParaRPr sz="3000">
              <a:latin typeface="Arial"/>
              <a:cs typeface="Arial"/>
            </a:endParaRPr>
          </a:p>
        </p:txBody>
      </p:sp>
      <p:sp>
        <p:nvSpPr>
          <p:cNvPr id="4" name="object 4"/>
          <p:cNvSpPr txBox="1"/>
          <p:nvPr/>
        </p:nvSpPr>
        <p:spPr>
          <a:xfrm>
            <a:off x="244856" y="1233372"/>
            <a:ext cx="2380615"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Applied</a:t>
            </a:r>
            <a:r>
              <a:rPr sz="2800" b="1" spc="-130" dirty="0">
                <a:solidFill>
                  <a:srgbClr val="C00000"/>
                </a:solidFill>
                <a:latin typeface="Calibri"/>
                <a:cs typeface="Calibri"/>
              </a:rPr>
              <a:t> </a:t>
            </a:r>
            <a:r>
              <a:rPr sz="2800" b="1" spc="-5" dirty="0">
                <a:solidFill>
                  <a:srgbClr val="C00000"/>
                </a:solidFill>
                <a:latin typeface="Calibri"/>
                <a:cs typeface="Calibri"/>
              </a:rPr>
              <a:t>leakage</a:t>
            </a:r>
            <a:endParaRPr sz="2800">
              <a:latin typeface="Calibri"/>
              <a:cs typeface="Calibri"/>
            </a:endParaRPr>
          </a:p>
        </p:txBody>
      </p:sp>
      <p:pic>
        <p:nvPicPr>
          <p:cNvPr id="5" name="object 5"/>
          <p:cNvPicPr/>
          <p:nvPr/>
        </p:nvPicPr>
        <p:blipFill>
          <a:blip r:embed="rId2" cstate="print"/>
          <a:stretch>
            <a:fillRect/>
          </a:stretch>
        </p:blipFill>
        <p:spPr>
          <a:xfrm>
            <a:off x="283693" y="1947806"/>
            <a:ext cx="6300358" cy="4645017"/>
          </a:xfrm>
          <a:prstGeom prst="rect">
            <a:avLst/>
          </a:prstGeom>
        </p:spPr>
      </p:pic>
      <p:grpSp>
        <p:nvGrpSpPr>
          <p:cNvPr id="6" name="object 6"/>
          <p:cNvGrpSpPr/>
          <p:nvPr/>
        </p:nvGrpSpPr>
        <p:grpSpPr>
          <a:xfrm>
            <a:off x="7339583" y="1645920"/>
            <a:ext cx="5454776" cy="6212537"/>
            <a:chOff x="7339583" y="1645920"/>
            <a:chExt cx="5454776" cy="6212537"/>
          </a:xfrm>
        </p:grpSpPr>
        <p:pic>
          <p:nvPicPr>
            <p:cNvPr id="7" name="object 7"/>
            <p:cNvPicPr/>
            <p:nvPr/>
          </p:nvPicPr>
          <p:blipFill>
            <a:blip r:embed="rId3" cstate="print"/>
            <a:stretch>
              <a:fillRect/>
            </a:stretch>
          </p:blipFill>
          <p:spPr>
            <a:xfrm>
              <a:off x="7339583" y="1645920"/>
              <a:ext cx="5156240" cy="1561346"/>
            </a:xfrm>
            <a:prstGeom prst="rect">
              <a:avLst/>
            </a:prstGeom>
          </p:spPr>
        </p:pic>
        <p:pic>
          <p:nvPicPr>
            <p:cNvPr id="8" name="object 8"/>
            <p:cNvPicPr/>
            <p:nvPr/>
          </p:nvPicPr>
          <p:blipFill>
            <a:blip r:embed="rId4" cstate="print"/>
            <a:stretch>
              <a:fillRect/>
            </a:stretch>
          </p:blipFill>
          <p:spPr>
            <a:xfrm>
              <a:off x="7478648" y="3277313"/>
              <a:ext cx="5315711" cy="4581144"/>
            </a:xfrm>
            <a:prstGeom prst="rect">
              <a:avLst/>
            </a:prstGeom>
          </p:spPr>
        </p:pic>
      </p:grpSp>
      <p:sp>
        <p:nvSpPr>
          <p:cNvPr id="9" name="object 9"/>
          <p:cNvSpPr txBox="1"/>
          <p:nvPr/>
        </p:nvSpPr>
        <p:spPr>
          <a:xfrm>
            <a:off x="7478648" y="1133093"/>
            <a:ext cx="296672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Humidity</a:t>
            </a:r>
            <a:r>
              <a:rPr sz="2800" b="1" spc="-120" dirty="0">
                <a:solidFill>
                  <a:srgbClr val="C00000"/>
                </a:solidFill>
                <a:latin typeface="Calibri"/>
                <a:cs typeface="Calibri"/>
              </a:rPr>
              <a:t> </a:t>
            </a:r>
            <a:r>
              <a:rPr sz="2800" b="1" spc="-10" dirty="0">
                <a:solidFill>
                  <a:srgbClr val="C00000"/>
                </a:solidFill>
                <a:latin typeface="Calibri"/>
                <a:cs typeface="Calibri"/>
              </a:rPr>
              <a:t>Operation</a:t>
            </a:r>
            <a:endParaRPr sz="28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95469" y="154940"/>
            <a:ext cx="1555750" cy="482600"/>
          </a:xfrm>
          <a:prstGeom prst="rect">
            <a:avLst/>
          </a:prstGeom>
        </p:spPr>
        <p:txBody>
          <a:bodyPr vert="horz" wrap="square" lIns="0" tIns="12700" rIns="0" bIns="0" rtlCol="0">
            <a:spAutoFit/>
          </a:bodyPr>
          <a:lstStyle/>
          <a:p>
            <a:pPr marL="12700">
              <a:lnSpc>
                <a:spcPct val="100000"/>
              </a:lnSpc>
              <a:spcBef>
                <a:spcPts val="100"/>
              </a:spcBef>
            </a:pPr>
            <a:r>
              <a:rPr sz="3000" dirty="0"/>
              <a:t>IS</a:t>
            </a:r>
            <a:r>
              <a:rPr sz="3000" spc="-70" dirty="0"/>
              <a:t> </a:t>
            </a:r>
            <a:r>
              <a:rPr sz="3000" dirty="0"/>
              <a:t>13207</a:t>
            </a:r>
            <a:endParaRPr sz="3000"/>
          </a:p>
        </p:txBody>
      </p:sp>
      <p:sp>
        <p:nvSpPr>
          <p:cNvPr id="3" name="object 3"/>
          <p:cNvSpPr txBox="1"/>
          <p:nvPr/>
        </p:nvSpPr>
        <p:spPr>
          <a:xfrm>
            <a:off x="6736842" y="154940"/>
            <a:ext cx="5906770" cy="896619"/>
          </a:xfrm>
          <a:prstGeom prst="rect">
            <a:avLst/>
          </a:prstGeom>
        </p:spPr>
        <p:txBody>
          <a:bodyPr vert="horz" wrap="square" lIns="0" tIns="12700" rIns="0" bIns="0" rtlCol="0">
            <a:spAutoFit/>
          </a:bodyPr>
          <a:lstStyle/>
          <a:p>
            <a:pPr marL="12700">
              <a:lnSpc>
                <a:spcPts val="3550"/>
              </a:lnSpc>
              <a:spcBef>
                <a:spcPts val="100"/>
              </a:spcBef>
            </a:pPr>
            <a:r>
              <a:rPr sz="3000" b="1" spc="-15" dirty="0">
                <a:solidFill>
                  <a:srgbClr val="006FC0"/>
                </a:solidFill>
                <a:latin typeface="Arial"/>
                <a:cs typeface="Arial"/>
              </a:rPr>
              <a:t>TEST</a:t>
            </a:r>
            <a:r>
              <a:rPr sz="3000" b="1" spc="20" dirty="0">
                <a:solidFill>
                  <a:srgbClr val="006FC0"/>
                </a:solidFill>
                <a:latin typeface="Arial"/>
                <a:cs typeface="Arial"/>
              </a:rPr>
              <a:t> </a:t>
            </a:r>
            <a:r>
              <a:rPr sz="3000" b="1" spc="-15" dirty="0">
                <a:solidFill>
                  <a:srgbClr val="006FC0"/>
                </a:solidFill>
                <a:latin typeface="Arial"/>
                <a:cs typeface="Arial"/>
              </a:rPr>
              <a:t>METHODS</a:t>
            </a:r>
            <a:endParaRPr sz="3000">
              <a:latin typeface="Arial"/>
              <a:cs typeface="Arial"/>
            </a:endParaRPr>
          </a:p>
          <a:p>
            <a:pPr marL="2394585">
              <a:lnSpc>
                <a:spcPts val="3310"/>
              </a:lnSpc>
            </a:pPr>
            <a:r>
              <a:rPr sz="2800" b="1" dirty="0">
                <a:solidFill>
                  <a:srgbClr val="C00000"/>
                </a:solidFill>
                <a:latin typeface="Calibri"/>
                <a:cs typeface="Calibri"/>
              </a:rPr>
              <a:t>Heat</a:t>
            </a:r>
            <a:r>
              <a:rPr sz="2800" b="1" spc="-60" dirty="0">
                <a:solidFill>
                  <a:srgbClr val="C00000"/>
                </a:solidFill>
                <a:latin typeface="Calibri"/>
                <a:cs typeface="Calibri"/>
              </a:rPr>
              <a:t> </a:t>
            </a:r>
            <a:r>
              <a:rPr sz="2800" b="1" spc="-5" dirty="0">
                <a:solidFill>
                  <a:srgbClr val="C00000"/>
                </a:solidFill>
                <a:latin typeface="Calibri"/>
                <a:cs typeface="Calibri"/>
              </a:rPr>
              <a:t>Pressure</a:t>
            </a:r>
            <a:r>
              <a:rPr sz="2800" b="1" spc="-100" dirty="0">
                <a:solidFill>
                  <a:srgbClr val="C00000"/>
                </a:solidFill>
                <a:latin typeface="Calibri"/>
                <a:cs typeface="Calibri"/>
              </a:rPr>
              <a:t> </a:t>
            </a:r>
            <a:r>
              <a:rPr sz="2800" b="1" dirty="0">
                <a:solidFill>
                  <a:srgbClr val="C00000"/>
                </a:solidFill>
                <a:latin typeface="Calibri"/>
                <a:cs typeface="Calibri"/>
              </a:rPr>
              <a:t>Strokings</a:t>
            </a:r>
            <a:endParaRPr sz="2800">
              <a:latin typeface="Calibri"/>
              <a:cs typeface="Calibri"/>
            </a:endParaRPr>
          </a:p>
        </p:txBody>
      </p:sp>
      <p:sp>
        <p:nvSpPr>
          <p:cNvPr id="4" name="object 4"/>
          <p:cNvSpPr txBox="1"/>
          <p:nvPr/>
        </p:nvSpPr>
        <p:spPr>
          <a:xfrm>
            <a:off x="78739" y="565226"/>
            <a:ext cx="2664460" cy="454025"/>
          </a:xfrm>
          <a:prstGeom prst="rect">
            <a:avLst/>
          </a:prstGeom>
        </p:spPr>
        <p:txBody>
          <a:bodyPr vert="horz" wrap="square" lIns="0" tIns="13970" rIns="0" bIns="0" rtlCol="0">
            <a:spAutoFit/>
          </a:bodyPr>
          <a:lstStyle/>
          <a:p>
            <a:pPr marL="12700">
              <a:lnSpc>
                <a:spcPct val="100000"/>
              </a:lnSpc>
              <a:spcBef>
                <a:spcPts val="110"/>
              </a:spcBef>
            </a:pPr>
            <a:r>
              <a:rPr sz="2800" b="1" spc="-15" dirty="0">
                <a:solidFill>
                  <a:srgbClr val="C00000"/>
                </a:solidFill>
                <a:latin typeface="Calibri"/>
                <a:cs typeface="Calibri"/>
              </a:rPr>
              <a:t>Storage</a:t>
            </a:r>
            <a:r>
              <a:rPr sz="2800" b="1" spc="-90" dirty="0">
                <a:solidFill>
                  <a:srgbClr val="C00000"/>
                </a:solidFill>
                <a:latin typeface="Calibri"/>
                <a:cs typeface="Calibri"/>
              </a:rPr>
              <a:t> </a:t>
            </a:r>
            <a:r>
              <a:rPr sz="2800" b="1" dirty="0">
                <a:solidFill>
                  <a:srgbClr val="C00000"/>
                </a:solidFill>
                <a:latin typeface="Calibri"/>
                <a:cs typeface="Calibri"/>
              </a:rPr>
              <a:t>Corrosion</a:t>
            </a:r>
            <a:endParaRPr sz="2800">
              <a:latin typeface="Calibri"/>
              <a:cs typeface="Calibri"/>
            </a:endParaRPr>
          </a:p>
        </p:txBody>
      </p:sp>
      <p:grpSp>
        <p:nvGrpSpPr>
          <p:cNvPr id="5" name="object 5"/>
          <p:cNvGrpSpPr/>
          <p:nvPr/>
        </p:nvGrpSpPr>
        <p:grpSpPr>
          <a:xfrm>
            <a:off x="94488" y="1078991"/>
            <a:ext cx="4041775" cy="6918959"/>
            <a:chOff x="94488" y="1078991"/>
            <a:chExt cx="4041775" cy="6918959"/>
          </a:xfrm>
        </p:grpSpPr>
        <p:pic>
          <p:nvPicPr>
            <p:cNvPr id="6" name="object 6"/>
            <p:cNvPicPr/>
            <p:nvPr/>
          </p:nvPicPr>
          <p:blipFill>
            <a:blip r:embed="rId2" cstate="print"/>
            <a:stretch>
              <a:fillRect/>
            </a:stretch>
          </p:blipFill>
          <p:spPr>
            <a:xfrm>
              <a:off x="94488" y="1078991"/>
              <a:ext cx="3921399" cy="851620"/>
            </a:xfrm>
            <a:prstGeom prst="rect">
              <a:avLst/>
            </a:prstGeom>
          </p:spPr>
        </p:pic>
        <p:pic>
          <p:nvPicPr>
            <p:cNvPr id="7" name="object 7"/>
            <p:cNvPicPr/>
            <p:nvPr/>
          </p:nvPicPr>
          <p:blipFill>
            <a:blip r:embed="rId3" cstate="print"/>
            <a:stretch>
              <a:fillRect/>
            </a:stretch>
          </p:blipFill>
          <p:spPr>
            <a:xfrm>
              <a:off x="94488" y="1920239"/>
              <a:ext cx="4041648" cy="6077712"/>
            </a:xfrm>
            <a:prstGeom prst="rect">
              <a:avLst/>
            </a:prstGeom>
          </p:spPr>
        </p:pic>
      </p:grpSp>
      <p:pic>
        <p:nvPicPr>
          <p:cNvPr id="8" name="object 8"/>
          <p:cNvPicPr/>
          <p:nvPr/>
        </p:nvPicPr>
        <p:blipFill>
          <a:blip r:embed="rId4" cstate="print"/>
          <a:stretch>
            <a:fillRect/>
          </a:stretch>
        </p:blipFill>
        <p:spPr>
          <a:xfrm>
            <a:off x="4297679" y="1325880"/>
            <a:ext cx="4328160" cy="2471927"/>
          </a:xfrm>
          <a:prstGeom prst="rect">
            <a:avLst/>
          </a:prstGeom>
        </p:spPr>
      </p:pic>
      <p:sp>
        <p:nvSpPr>
          <p:cNvPr id="9" name="object 9"/>
          <p:cNvSpPr txBox="1"/>
          <p:nvPr/>
        </p:nvSpPr>
        <p:spPr>
          <a:xfrm>
            <a:off x="4278629" y="759332"/>
            <a:ext cx="212471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Static</a:t>
            </a:r>
            <a:r>
              <a:rPr sz="2800" b="1" spc="-95" dirty="0">
                <a:solidFill>
                  <a:srgbClr val="C00000"/>
                </a:solidFill>
                <a:latin typeface="Calibri"/>
                <a:cs typeface="Calibri"/>
              </a:rPr>
              <a:t> </a:t>
            </a:r>
            <a:r>
              <a:rPr sz="2800" b="1" spc="-5" dirty="0">
                <a:solidFill>
                  <a:srgbClr val="C00000"/>
                </a:solidFill>
                <a:latin typeface="Calibri"/>
                <a:cs typeface="Calibri"/>
              </a:rPr>
              <a:t>Leakage</a:t>
            </a:r>
            <a:endParaRPr sz="2800">
              <a:latin typeface="Calibri"/>
              <a:cs typeface="Calibri"/>
            </a:endParaRPr>
          </a:p>
        </p:txBody>
      </p:sp>
      <p:pic>
        <p:nvPicPr>
          <p:cNvPr id="10" name="object 10"/>
          <p:cNvPicPr/>
          <p:nvPr/>
        </p:nvPicPr>
        <p:blipFill>
          <a:blip r:embed="rId5" cstate="print"/>
          <a:stretch>
            <a:fillRect/>
          </a:stretch>
        </p:blipFill>
        <p:spPr>
          <a:xfrm>
            <a:off x="4297679" y="4370832"/>
            <a:ext cx="4558577" cy="1505712"/>
          </a:xfrm>
          <a:prstGeom prst="rect">
            <a:avLst/>
          </a:prstGeom>
        </p:spPr>
      </p:pic>
      <p:sp>
        <p:nvSpPr>
          <p:cNvPr id="11" name="object 11"/>
          <p:cNvSpPr txBox="1"/>
          <p:nvPr/>
        </p:nvSpPr>
        <p:spPr>
          <a:xfrm>
            <a:off x="4278629" y="3758565"/>
            <a:ext cx="4594860"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Low</a:t>
            </a:r>
            <a:r>
              <a:rPr sz="2800" b="1" spc="-5" dirty="0">
                <a:solidFill>
                  <a:srgbClr val="C00000"/>
                </a:solidFill>
                <a:latin typeface="Calibri"/>
                <a:cs typeface="Calibri"/>
              </a:rPr>
              <a:t> </a:t>
            </a:r>
            <a:r>
              <a:rPr sz="2800" b="1" spc="-30" dirty="0">
                <a:solidFill>
                  <a:srgbClr val="C00000"/>
                </a:solidFill>
                <a:latin typeface="Calibri"/>
                <a:cs typeface="Calibri"/>
              </a:rPr>
              <a:t>Temperature</a:t>
            </a:r>
            <a:r>
              <a:rPr sz="2800" b="1" spc="-60" dirty="0">
                <a:solidFill>
                  <a:srgbClr val="C00000"/>
                </a:solidFill>
                <a:latin typeface="Calibri"/>
                <a:cs typeface="Calibri"/>
              </a:rPr>
              <a:t> </a:t>
            </a:r>
            <a:r>
              <a:rPr sz="2800" b="1" spc="-10" dirty="0">
                <a:solidFill>
                  <a:srgbClr val="C00000"/>
                </a:solidFill>
                <a:latin typeface="Calibri"/>
                <a:cs typeface="Calibri"/>
              </a:rPr>
              <a:t>Performance</a:t>
            </a:r>
            <a:endParaRPr sz="2800">
              <a:latin typeface="Calibri"/>
              <a:cs typeface="Calibri"/>
            </a:endParaRPr>
          </a:p>
        </p:txBody>
      </p:sp>
      <p:pic>
        <p:nvPicPr>
          <p:cNvPr id="12" name="object 12"/>
          <p:cNvPicPr/>
          <p:nvPr/>
        </p:nvPicPr>
        <p:blipFill>
          <a:blip r:embed="rId6" cstate="print"/>
          <a:stretch>
            <a:fillRect/>
          </a:stretch>
        </p:blipFill>
        <p:spPr>
          <a:xfrm>
            <a:off x="4230623" y="6492240"/>
            <a:ext cx="4580423" cy="1381861"/>
          </a:xfrm>
          <a:prstGeom prst="rect">
            <a:avLst/>
          </a:prstGeom>
        </p:spPr>
      </p:pic>
      <p:sp>
        <p:nvSpPr>
          <p:cNvPr id="13" name="object 13"/>
          <p:cNvSpPr txBox="1"/>
          <p:nvPr/>
        </p:nvSpPr>
        <p:spPr>
          <a:xfrm>
            <a:off x="4278629" y="5857494"/>
            <a:ext cx="2606040" cy="453390"/>
          </a:xfrm>
          <a:prstGeom prst="rect">
            <a:avLst/>
          </a:prstGeom>
        </p:spPr>
        <p:txBody>
          <a:bodyPr vert="horz" wrap="square" lIns="0" tIns="13335" rIns="0" bIns="0" rtlCol="0">
            <a:spAutoFit/>
          </a:bodyPr>
          <a:lstStyle/>
          <a:p>
            <a:pPr marL="12700">
              <a:lnSpc>
                <a:spcPct val="100000"/>
              </a:lnSpc>
              <a:spcBef>
                <a:spcPts val="105"/>
              </a:spcBef>
            </a:pPr>
            <a:r>
              <a:rPr sz="2800" b="1" spc="-10" dirty="0">
                <a:solidFill>
                  <a:srgbClr val="C00000"/>
                </a:solidFill>
                <a:latin typeface="Calibri"/>
                <a:cs typeface="Calibri"/>
              </a:rPr>
              <a:t>Ozone</a:t>
            </a:r>
            <a:r>
              <a:rPr sz="2800" b="1" spc="-65" dirty="0">
                <a:solidFill>
                  <a:srgbClr val="C00000"/>
                </a:solidFill>
                <a:latin typeface="Calibri"/>
                <a:cs typeface="Calibri"/>
              </a:rPr>
              <a:t> </a:t>
            </a:r>
            <a:r>
              <a:rPr sz="2800" b="1" spc="-10" dirty="0">
                <a:solidFill>
                  <a:srgbClr val="C00000"/>
                </a:solidFill>
                <a:latin typeface="Calibri"/>
                <a:cs typeface="Calibri"/>
              </a:rPr>
              <a:t>Resistance</a:t>
            </a:r>
            <a:endParaRPr sz="2800">
              <a:latin typeface="Calibri"/>
              <a:cs typeface="Calibri"/>
            </a:endParaRPr>
          </a:p>
        </p:txBody>
      </p:sp>
      <p:pic>
        <p:nvPicPr>
          <p:cNvPr id="14" name="object 14"/>
          <p:cNvPicPr/>
          <p:nvPr/>
        </p:nvPicPr>
        <p:blipFill>
          <a:blip r:embed="rId7" cstate="print"/>
          <a:stretch>
            <a:fillRect/>
          </a:stretch>
        </p:blipFill>
        <p:spPr>
          <a:xfrm>
            <a:off x="9168383" y="1109472"/>
            <a:ext cx="4218432" cy="683666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54" y="238759"/>
            <a:ext cx="14215744" cy="482600"/>
          </a:xfrm>
          <a:prstGeom prst="rect">
            <a:avLst/>
          </a:prstGeom>
        </p:spPr>
        <p:txBody>
          <a:bodyPr vert="horz" wrap="square" lIns="0" tIns="12700" rIns="0" bIns="0" rtlCol="0">
            <a:spAutoFit/>
          </a:bodyPr>
          <a:lstStyle/>
          <a:p>
            <a:pPr marL="12700">
              <a:lnSpc>
                <a:spcPct val="100000"/>
              </a:lnSpc>
              <a:spcBef>
                <a:spcPts val="100"/>
              </a:spcBef>
              <a:tabLst>
                <a:tab pos="3020695" algn="l"/>
              </a:tabLst>
            </a:pPr>
            <a:r>
              <a:rPr sz="3000" dirty="0"/>
              <a:t>IS </a:t>
            </a:r>
            <a:r>
              <a:rPr sz="3000" spc="5" dirty="0"/>
              <a:t>13224</a:t>
            </a:r>
            <a:r>
              <a:rPr sz="3000" spc="-75" dirty="0"/>
              <a:t> </a:t>
            </a:r>
            <a:r>
              <a:rPr sz="3000" dirty="0"/>
              <a:t>:</a:t>
            </a:r>
            <a:r>
              <a:rPr sz="3000" spc="10" dirty="0"/>
              <a:t> </a:t>
            </a:r>
            <a:r>
              <a:rPr sz="3000" dirty="0"/>
              <a:t>1991	</a:t>
            </a:r>
            <a:r>
              <a:rPr sz="3000" spc="-15" dirty="0"/>
              <a:t>AUTOMOTIVE</a:t>
            </a:r>
            <a:r>
              <a:rPr sz="3000" spc="114" dirty="0"/>
              <a:t> </a:t>
            </a:r>
            <a:r>
              <a:rPr sz="3000" spc="-5" dirty="0"/>
              <a:t>VEHICLES</a:t>
            </a:r>
            <a:r>
              <a:rPr sz="3000" spc="25" dirty="0"/>
              <a:t> </a:t>
            </a:r>
            <a:r>
              <a:rPr sz="3000" dirty="0"/>
              <a:t>—</a:t>
            </a:r>
            <a:r>
              <a:rPr sz="3000" spc="5" dirty="0"/>
              <a:t> </a:t>
            </a:r>
            <a:r>
              <a:rPr sz="3000" spc="-20" dirty="0"/>
              <a:t>HYDRAULIC</a:t>
            </a:r>
            <a:r>
              <a:rPr sz="3000" spc="114" dirty="0"/>
              <a:t> </a:t>
            </a:r>
            <a:r>
              <a:rPr sz="3000" spc="-25" dirty="0"/>
              <a:t>BRAKING</a:t>
            </a:r>
            <a:r>
              <a:rPr sz="3000" spc="110" dirty="0"/>
              <a:t> </a:t>
            </a:r>
            <a:r>
              <a:rPr sz="3000" spc="-15" dirty="0"/>
              <a:t>SYSTEMS</a:t>
            </a:r>
            <a:endParaRPr sz="3000"/>
          </a:p>
        </p:txBody>
      </p:sp>
      <p:sp>
        <p:nvSpPr>
          <p:cNvPr id="3" name="object 3"/>
          <p:cNvSpPr txBox="1"/>
          <p:nvPr/>
        </p:nvSpPr>
        <p:spPr>
          <a:xfrm>
            <a:off x="2126995" y="696214"/>
            <a:ext cx="10423525" cy="482600"/>
          </a:xfrm>
          <a:prstGeom prst="rect">
            <a:avLst/>
          </a:prstGeom>
        </p:spPr>
        <p:txBody>
          <a:bodyPr vert="horz" wrap="square" lIns="0" tIns="12700" rIns="0" bIns="0" rtlCol="0">
            <a:spAutoFit/>
          </a:bodyPr>
          <a:lstStyle/>
          <a:p>
            <a:pPr marL="12700">
              <a:lnSpc>
                <a:spcPct val="100000"/>
              </a:lnSpc>
              <a:spcBef>
                <a:spcPts val="100"/>
              </a:spcBef>
            </a:pPr>
            <a:r>
              <a:rPr sz="3000" b="1" spc="-20" dirty="0">
                <a:solidFill>
                  <a:srgbClr val="006FC0"/>
                </a:solidFill>
                <a:latin typeface="Arial"/>
                <a:cs typeface="Arial"/>
              </a:rPr>
              <a:t>MASTER</a:t>
            </a:r>
            <a:r>
              <a:rPr sz="3000" b="1" spc="114" dirty="0">
                <a:solidFill>
                  <a:srgbClr val="006FC0"/>
                </a:solidFill>
                <a:latin typeface="Arial"/>
                <a:cs typeface="Arial"/>
              </a:rPr>
              <a:t> </a:t>
            </a:r>
            <a:r>
              <a:rPr sz="3000" b="1" spc="-10" dirty="0">
                <a:solidFill>
                  <a:srgbClr val="006FC0"/>
                </a:solidFill>
                <a:latin typeface="Arial"/>
                <a:cs typeface="Arial"/>
              </a:rPr>
              <a:t>CYLINDER</a:t>
            </a:r>
            <a:r>
              <a:rPr sz="3000" b="1" spc="35" dirty="0">
                <a:solidFill>
                  <a:srgbClr val="006FC0"/>
                </a:solidFill>
                <a:latin typeface="Arial"/>
                <a:cs typeface="Arial"/>
              </a:rPr>
              <a:t> </a:t>
            </a:r>
            <a:r>
              <a:rPr sz="3000" b="1" dirty="0">
                <a:solidFill>
                  <a:srgbClr val="006FC0"/>
                </a:solidFill>
                <a:latin typeface="Arial"/>
                <a:cs typeface="Arial"/>
              </a:rPr>
              <a:t>—</a:t>
            </a:r>
            <a:r>
              <a:rPr sz="3000" b="1" spc="10" dirty="0">
                <a:solidFill>
                  <a:srgbClr val="006FC0"/>
                </a:solidFill>
                <a:latin typeface="Arial"/>
                <a:cs typeface="Arial"/>
              </a:rPr>
              <a:t> </a:t>
            </a:r>
            <a:r>
              <a:rPr sz="3000" b="1" spc="-15" dirty="0">
                <a:solidFill>
                  <a:srgbClr val="006FC0"/>
                </a:solidFill>
                <a:latin typeface="Arial"/>
                <a:cs typeface="Arial"/>
              </a:rPr>
              <a:t>PERFORMANCE</a:t>
            </a:r>
            <a:r>
              <a:rPr sz="3000" b="1" spc="110" dirty="0">
                <a:solidFill>
                  <a:srgbClr val="006FC0"/>
                </a:solidFill>
                <a:latin typeface="Arial"/>
                <a:cs typeface="Arial"/>
              </a:rPr>
              <a:t> </a:t>
            </a:r>
            <a:r>
              <a:rPr sz="3000" b="1" spc="-15" dirty="0">
                <a:solidFill>
                  <a:srgbClr val="006FC0"/>
                </a:solidFill>
                <a:latin typeface="Arial"/>
                <a:cs typeface="Arial"/>
              </a:rPr>
              <a:t>REQUIREMENTS</a:t>
            </a:r>
            <a:endParaRPr sz="3000">
              <a:latin typeface="Arial"/>
              <a:cs typeface="Arial"/>
            </a:endParaRPr>
          </a:p>
        </p:txBody>
      </p:sp>
      <p:pic>
        <p:nvPicPr>
          <p:cNvPr id="4" name="object 4"/>
          <p:cNvPicPr/>
          <p:nvPr/>
        </p:nvPicPr>
        <p:blipFill>
          <a:blip r:embed="rId2" cstate="print"/>
          <a:stretch>
            <a:fillRect/>
          </a:stretch>
        </p:blipFill>
        <p:spPr>
          <a:xfrm>
            <a:off x="954024" y="1947672"/>
            <a:ext cx="5873496" cy="4623816"/>
          </a:xfrm>
          <a:prstGeom prst="rect">
            <a:avLst/>
          </a:prstGeom>
        </p:spPr>
      </p:pic>
      <p:sp>
        <p:nvSpPr>
          <p:cNvPr id="5" name="object 5"/>
          <p:cNvSpPr txBox="1"/>
          <p:nvPr/>
        </p:nvSpPr>
        <p:spPr>
          <a:xfrm>
            <a:off x="1032763" y="1403095"/>
            <a:ext cx="4079875" cy="453390"/>
          </a:xfrm>
          <a:prstGeom prst="rect">
            <a:avLst/>
          </a:prstGeom>
        </p:spPr>
        <p:txBody>
          <a:bodyPr vert="horz" wrap="square" lIns="0" tIns="13335" rIns="0" bIns="0" rtlCol="0">
            <a:spAutoFit/>
          </a:bodyPr>
          <a:lstStyle/>
          <a:p>
            <a:pPr marL="12700">
              <a:lnSpc>
                <a:spcPct val="100000"/>
              </a:lnSpc>
              <a:spcBef>
                <a:spcPts val="105"/>
              </a:spcBef>
            </a:pPr>
            <a:r>
              <a:rPr sz="2800" b="1" spc="-10" dirty="0">
                <a:solidFill>
                  <a:srgbClr val="C00000"/>
                </a:solidFill>
                <a:latin typeface="Calibri"/>
                <a:cs typeface="Calibri"/>
              </a:rPr>
              <a:t>Performance</a:t>
            </a:r>
            <a:r>
              <a:rPr sz="2800" b="1" spc="-75" dirty="0">
                <a:solidFill>
                  <a:srgbClr val="C00000"/>
                </a:solidFill>
                <a:latin typeface="Calibri"/>
                <a:cs typeface="Calibri"/>
              </a:rPr>
              <a:t> </a:t>
            </a:r>
            <a:r>
              <a:rPr sz="2800" b="1" spc="-5" dirty="0">
                <a:solidFill>
                  <a:srgbClr val="C00000"/>
                </a:solidFill>
                <a:latin typeface="Calibri"/>
                <a:cs typeface="Calibri"/>
              </a:rPr>
              <a:t>Requirements</a:t>
            </a:r>
            <a:endParaRPr sz="2800">
              <a:latin typeface="Calibri"/>
              <a:cs typeface="Calibri"/>
            </a:endParaRPr>
          </a:p>
        </p:txBody>
      </p:sp>
      <p:sp>
        <p:nvSpPr>
          <p:cNvPr id="6" name="object 6"/>
          <p:cNvSpPr txBox="1"/>
          <p:nvPr/>
        </p:nvSpPr>
        <p:spPr>
          <a:xfrm>
            <a:off x="7814309" y="1134756"/>
            <a:ext cx="5697855" cy="6327140"/>
          </a:xfrm>
          <a:prstGeom prst="rect">
            <a:avLst/>
          </a:prstGeom>
        </p:spPr>
        <p:txBody>
          <a:bodyPr vert="horz" wrap="square" lIns="0" tIns="174625" rIns="0" bIns="0" rtlCol="0">
            <a:spAutoFit/>
          </a:bodyPr>
          <a:lstStyle/>
          <a:p>
            <a:pPr marL="111125">
              <a:lnSpc>
                <a:spcPct val="100000"/>
              </a:lnSpc>
              <a:spcBef>
                <a:spcPts val="1375"/>
              </a:spcBef>
              <a:tabLst>
                <a:tab pos="1430020" algn="l"/>
              </a:tabLst>
            </a:pPr>
            <a:r>
              <a:rPr sz="2800" b="1" spc="-5" dirty="0">
                <a:solidFill>
                  <a:srgbClr val="C00000"/>
                </a:solidFill>
                <a:latin typeface="Calibri"/>
                <a:cs typeface="Calibri"/>
              </a:rPr>
              <a:t>General	Requirements</a:t>
            </a:r>
            <a:endParaRPr sz="2800" dirty="0">
              <a:latin typeface="Calibri"/>
              <a:cs typeface="Calibri"/>
            </a:endParaRPr>
          </a:p>
          <a:p>
            <a:pPr marL="469900" marR="5080" indent="-457834">
              <a:lnSpc>
                <a:spcPct val="100000"/>
              </a:lnSpc>
              <a:spcBef>
                <a:spcPts val="1285"/>
              </a:spcBef>
              <a:buFont typeface="Wingdings"/>
              <a:buChar char=""/>
              <a:tabLst>
                <a:tab pos="469900" algn="l"/>
                <a:tab pos="470534" algn="l"/>
              </a:tabLst>
            </a:pPr>
            <a:r>
              <a:rPr sz="2800" spc="-5" dirty="0">
                <a:latin typeface="Times New Roman" panose="02020603050405020304" pitchFamily="18" charset="0"/>
                <a:cs typeface="Times New Roman" panose="02020603050405020304" pitchFamily="18" charset="0"/>
              </a:rPr>
              <a:t>The metallic </a:t>
            </a:r>
            <a:r>
              <a:rPr sz="2800" dirty="0">
                <a:latin typeface="Times New Roman" panose="02020603050405020304" pitchFamily="18" charset="0"/>
                <a:cs typeface="Times New Roman" panose="02020603050405020304" pitchFamily="18" charset="0"/>
              </a:rPr>
              <a:t>ports </a:t>
            </a:r>
            <a:r>
              <a:rPr sz="2800" spc="-5" dirty="0">
                <a:latin typeface="Times New Roman" panose="02020603050405020304" pitchFamily="18" charset="0"/>
                <a:cs typeface="Times New Roman" panose="02020603050405020304" pitchFamily="18" charset="0"/>
              </a:rPr>
              <a:t>shall </a:t>
            </a:r>
            <a:r>
              <a:rPr sz="2800" spc="-10" dirty="0">
                <a:latin typeface="Times New Roman" panose="02020603050405020304" pitchFamily="18" charset="0"/>
                <a:cs typeface="Times New Roman" panose="02020603050405020304" pitchFamily="18" charset="0"/>
              </a:rPr>
              <a:t>be </a:t>
            </a:r>
            <a:r>
              <a:rPr sz="2800" dirty="0">
                <a:latin typeface="Times New Roman" panose="02020603050405020304" pitchFamily="18" charset="0"/>
                <a:cs typeface="Times New Roman" panose="02020603050405020304" pitchFamily="18" charset="0"/>
              </a:rPr>
              <a:t>given </a:t>
            </a:r>
            <a:r>
              <a:rPr sz="2800" spc="5" dirty="0">
                <a:latin typeface="Times New Roman" panose="02020603050405020304" pitchFamily="18" charset="0"/>
                <a:cs typeface="Times New Roman" panose="02020603050405020304" pitchFamily="18" charset="0"/>
              </a:rPr>
              <a:t>a </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suitable </a:t>
            </a:r>
            <a:r>
              <a:rPr sz="2800" spc="-10" dirty="0">
                <a:latin typeface="Times New Roman" panose="02020603050405020304" pitchFamily="18" charset="0"/>
                <a:cs typeface="Times New Roman" panose="02020603050405020304" pitchFamily="18" charset="0"/>
              </a:rPr>
              <a:t>anti-corrosive </a:t>
            </a:r>
            <a:r>
              <a:rPr sz="2800" spc="-15" dirty="0">
                <a:latin typeface="Times New Roman" panose="02020603050405020304" pitchFamily="18" charset="0"/>
                <a:cs typeface="Times New Roman" panose="02020603050405020304" pitchFamily="18" charset="0"/>
              </a:rPr>
              <a:t>treatment. </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 </a:t>
            </a:r>
            <a:r>
              <a:rPr sz="2800" dirty="0">
                <a:latin typeface="Times New Roman" panose="02020603050405020304" pitchFamily="18" charset="0"/>
                <a:cs typeface="Times New Roman" panose="02020603050405020304" pitchFamily="18" charset="0"/>
              </a:rPr>
              <a:t>cylinder </a:t>
            </a:r>
            <a:r>
              <a:rPr sz="2800" spc="-15" dirty="0">
                <a:latin typeface="Times New Roman" panose="02020603050405020304" pitchFamily="18" charset="0"/>
                <a:cs typeface="Times New Roman" panose="02020603050405020304" pitchFamily="18" charset="0"/>
              </a:rPr>
              <a:t>bore </a:t>
            </a:r>
            <a:r>
              <a:rPr sz="2800" dirty="0">
                <a:latin typeface="Times New Roman" panose="02020603050405020304" pitchFamily="18" charset="0"/>
                <a:cs typeface="Times New Roman" panose="02020603050405020304" pitchFamily="18" charset="0"/>
              </a:rPr>
              <a:t>and </a:t>
            </a:r>
            <a:r>
              <a:rPr sz="2800" spc="-5" dirty="0">
                <a:latin typeface="Times New Roman" panose="02020603050405020304" pitchFamily="18" charset="0"/>
                <a:cs typeface="Times New Roman" panose="02020603050405020304" pitchFamily="18" charset="0"/>
              </a:rPr>
              <a:t>the reservoir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shall be </a:t>
            </a:r>
            <a:r>
              <a:rPr sz="2800" spc="-10" dirty="0">
                <a:latin typeface="Times New Roman" panose="02020603050405020304" pitchFamily="18" charset="0"/>
                <a:cs typeface="Times New Roman" panose="02020603050405020304" pitchFamily="18" charset="0"/>
              </a:rPr>
              <a:t>free from dust, </a:t>
            </a:r>
            <a:r>
              <a:rPr sz="2800" spc="-40" dirty="0">
                <a:latin typeface="Times New Roman" panose="02020603050405020304" pitchFamily="18" charset="0"/>
                <a:cs typeface="Times New Roman" panose="02020603050405020304" pitchFamily="18" charset="0"/>
              </a:rPr>
              <a:t>powder, </a:t>
            </a:r>
            <a:r>
              <a:rPr sz="2800" spc="-5" dirty="0">
                <a:latin typeface="Times New Roman" panose="02020603050405020304" pitchFamily="18" charset="0"/>
                <a:cs typeface="Times New Roman" panose="02020603050405020304" pitchFamily="18" charset="0"/>
              </a:rPr>
              <a:t>and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chippings.</a:t>
            </a:r>
            <a:r>
              <a:rPr sz="2800" spc="7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a:t>
            </a:r>
            <a:r>
              <a:rPr sz="2800" spc="5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sliding</a:t>
            </a:r>
            <a:r>
              <a:rPr sz="2800" spc="3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surfaces</a:t>
            </a:r>
            <a:r>
              <a:rPr sz="2800" spc="1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of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a:t>
            </a:r>
            <a:r>
              <a:rPr sz="2800" dirty="0">
                <a:latin typeface="Times New Roman" panose="02020603050405020304" pitchFamily="18" charset="0"/>
                <a:cs typeface="Times New Roman" panose="02020603050405020304" pitchFamily="18" charset="0"/>
              </a:rPr>
              <a:t> primary</a:t>
            </a:r>
            <a:r>
              <a:rPr sz="2800" spc="-3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cup,</a:t>
            </a:r>
            <a:r>
              <a:rPr sz="2800" spc="3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pressure</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cup</a:t>
            </a:r>
            <a:r>
              <a:rPr sz="2800" spc="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and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secondary cup </a:t>
            </a:r>
            <a:r>
              <a:rPr sz="2800" dirty="0">
                <a:latin typeface="Times New Roman" panose="02020603050405020304" pitchFamily="18" charset="0"/>
                <a:cs typeface="Times New Roman" panose="02020603050405020304" pitchFamily="18" charset="0"/>
              </a:rPr>
              <a:t>of </a:t>
            </a:r>
            <a:r>
              <a:rPr sz="2800" spc="-5" dirty="0">
                <a:latin typeface="Times New Roman" panose="02020603050405020304" pitchFamily="18" charset="0"/>
                <a:cs typeface="Times New Roman" panose="02020603050405020304" pitchFamily="18" charset="0"/>
              </a:rPr>
              <a:t>the </a:t>
            </a:r>
            <a:r>
              <a:rPr sz="2800" dirty="0">
                <a:latin typeface="Times New Roman" panose="02020603050405020304" pitchFamily="18" charset="0"/>
                <a:cs typeface="Times New Roman" panose="02020603050405020304" pitchFamily="18" charset="0"/>
              </a:rPr>
              <a:t>cylinder </a:t>
            </a:r>
            <a:r>
              <a:rPr sz="2800" spc="-5" dirty="0">
                <a:latin typeface="Times New Roman" panose="02020603050405020304" pitchFamily="18" charset="0"/>
                <a:cs typeface="Times New Roman" panose="02020603050405020304" pitchFamily="18" charset="0"/>
              </a:rPr>
              <a:t>body </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shall be </a:t>
            </a:r>
            <a:r>
              <a:rPr sz="2800" spc="-10" dirty="0">
                <a:latin typeface="Times New Roman" panose="02020603050405020304" pitchFamily="18" charset="0"/>
                <a:cs typeface="Times New Roman" panose="02020603050405020304" pitchFamily="18" charset="0"/>
              </a:rPr>
              <a:t>free from </a:t>
            </a:r>
            <a:r>
              <a:rPr sz="2800" spc="-20" dirty="0">
                <a:latin typeface="Times New Roman" panose="02020603050405020304" pitchFamily="18" charset="0"/>
                <a:cs typeface="Times New Roman" panose="02020603050405020304" pitchFamily="18" charset="0"/>
              </a:rPr>
              <a:t>any </a:t>
            </a:r>
            <a:r>
              <a:rPr sz="2800" spc="-10" dirty="0">
                <a:latin typeface="Times New Roman" panose="02020603050405020304" pitchFamily="18" charset="0"/>
                <a:cs typeface="Times New Roman" panose="02020603050405020304" pitchFamily="18" charset="0"/>
              </a:rPr>
              <a:t>harmful </a:t>
            </a:r>
            <a:r>
              <a:rPr sz="2800" spc="-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defects</a:t>
            </a:r>
            <a:r>
              <a:rPr sz="2800" spc="5" dirty="0">
                <a:latin typeface="Times New Roman" panose="02020603050405020304" pitchFamily="18" charset="0"/>
                <a:cs typeface="Times New Roman" panose="02020603050405020304" pitchFamily="18" charset="0"/>
              </a:rPr>
              <a:t> </a:t>
            </a:r>
            <a:r>
              <a:rPr sz="2800" spc="-25" dirty="0">
                <a:latin typeface="Times New Roman" panose="02020603050405020304" pitchFamily="18" charset="0"/>
                <a:cs typeface="Times New Roman" panose="02020603050405020304" pitchFamily="18" charset="0"/>
              </a:rPr>
              <a:t>like</a:t>
            </a:r>
            <a:r>
              <a:rPr sz="2800" spc="-4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dents,</a:t>
            </a:r>
            <a:r>
              <a:rPr sz="2800" spc="3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pin </a:t>
            </a:r>
            <a:r>
              <a:rPr sz="2800" dirty="0">
                <a:latin typeface="Times New Roman" panose="02020603050405020304" pitchFamily="18" charset="0"/>
                <a:cs typeface="Times New Roman" panose="02020603050405020304" pitchFamily="18" charset="0"/>
              </a:rPr>
              <a:t>holes,</a:t>
            </a:r>
            <a:r>
              <a:rPr sz="2800" spc="-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rust </a:t>
            </a:r>
            <a:r>
              <a:rPr sz="2800" dirty="0">
                <a:latin typeface="Times New Roman" panose="02020603050405020304" pitchFamily="18" charset="0"/>
                <a:cs typeface="Times New Roman" panose="02020603050405020304" pitchFamily="18" charset="0"/>
              </a:rPr>
              <a:t> </a:t>
            </a:r>
            <a:r>
              <a:rPr sz="2800" spc="-20" dirty="0">
                <a:latin typeface="Times New Roman" panose="02020603050405020304" pitchFamily="18" charset="0"/>
                <a:cs typeface="Times New Roman" panose="02020603050405020304" pitchFamily="18" charset="0"/>
              </a:rPr>
              <a:t>etc. </a:t>
            </a:r>
            <a:r>
              <a:rPr sz="2800" spc="-5" dirty="0">
                <a:latin typeface="Times New Roman" panose="02020603050405020304" pitchFamily="18" charset="0"/>
                <a:cs typeface="Times New Roman" panose="02020603050405020304" pitchFamily="18" charset="0"/>
              </a:rPr>
              <a:t>The </a:t>
            </a:r>
            <a:r>
              <a:rPr sz="2800" spc="-10" dirty="0">
                <a:latin typeface="Times New Roman" panose="02020603050405020304" pitchFamily="18" charset="0"/>
                <a:cs typeface="Times New Roman" panose="02020603050405020304" pitchFamily="18" charset="0"/>
              </a:rPr>
              <a:t>valves </a:t>
            </a:r>
            <a:r>
              <a:rPr sz="2800" spc="-5" dirty="0">
                <a:latin typeface="Times New Roman" panose="02020603050405020304" pitchFamily="18" charset="0"/>
                <a:cs typeface="Times New Roman" panose="02020603050405020304" pitchFamily="18" charset="0"/>
              </a:rPr>
              <a:t>and the </a:t>
            </a:r>
            <a:r>
              <a:rPr sz="2800" spc="-10" dirty="0">
                <a:latin typeface="Times New Roman" panose="02020603050405020304" pitchFamily="18" charset="0"/>
                <a:cs typeface="Times New Roman" panose="02020603050405020304" pitchFamily="18" charset="0"/>
              </a:rPr>
              <a:t>valve seat </a:t>
            </a:r>
            <a:r>
              <a:rPr sz="2800" spc="-5" dirty="0">
                <a:latin typeface="Times New Roman" panose="02020603050405020304" pitchFamily="18" charset="0"/>
                <a:cs typeface="Times New Roman" panose="02020603050405020304" pitchFamily="18" charset="0"/>
              </a:rPr>
              <a:t> shall</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be</a:t>
            </a:r>
            <a:r>
              <a:rPr sz="2800" spc="-5"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free</a:t>
            </a:r>
            <a:r>
              <a:rPr sz="2800" spc="-5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of </a:t>
            </a:r>
            <a:r>
              <a:rPr sz="2800" spc="-15" dirty="0">
                <a:latin typeface="Times New Roman" panose="02020603050405020304" pitchFamily="18" charset="0"/>
                <a:cs typeface="Times New Roman" panose="02020603050405020304" pitchFamily="18" charset="0"/>
              </a:rPr>
              <a:t>cracks</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and</a:t>
            </a:r>
            <a:r>
              <a:rPr sz="28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burns.</a:t>
            </a:r>
            <a:endParaRPr sz="2800" dirty="0">
              <a:latin typeface="Times New Roman" panose="02020603050405020304" pitchFamily="18" charset="0"/>
              <a:cs typeface="Times New Roman" panose="02020603050405020304" pitchFamily="18" charset="0"/>
            </a:endParaRPr>
          </a:p>
          <a:p>
            <a:pPr marL="469900" marR="303530" indent="-457834">
              <a:lnSpc>
                <a:spcPct val="100000"/>
              </a:lnSpc>
              <a:spcBef>
                <a:spcPts val="15"/>
              </a:spcBef>
              <a:buFont typeface="Wingdings"/>
              <a:buChar char=""/>
              <a:tabLst>
                <a:tab pos="469900" algn="l"/>
                <a:tab pos="470534" algn="l"/>
              </a:tabLst>
            </a:pPr>
            <a:r>
              <a:rPr sz="2800" spc="-5" dirty="0">
                <a:latin typeface="Times New Roman" panose="02020603050405020304" pitchFamily="18" charset="0"/>
                <a:cs typeface="Times New Roman" panose="02020603050405020304" pitchFamily="18" charset="0"/>
              </a:rPr>
              <a:t>The </a:t>
            </a:r>
            <a:r>
              <a:rPr sz="2800" spc="-30" dirty="0">
                <a:latin typeface="Times New Roman" panose="02020603050405020304" pitchFamily="18" charset="0"/>
                <a:cs typeface="Times New Roman" panose="02020603050405020304" pitchFamily="18" charset="0"/>
              </a:rPr>
              <a:t>brake </a:t>
            </a:r>
            <a:r>
              <a:rPr sz="2800" spc="-5" dirty="0">
                <a:latin typeface="Times New Roman" panose="02020603050405020304" pitchFamily="18" charset="0"/>
                <a:cs typeface="Times New Roman" panose="02020603050405020304" pitchFamily="18" charset="0"/>
              </a:rPr>
              <a:t>fluid used </a:t>
            </a:r>
            <a:r>
              <a:rPr sz="2800" dirty="0">
                <a:latin typeface="Times New Roman" panose="02020603050405020304" pitchFamily="18" charset="0"/>
                <a:cs typeface="Times New Roman" panose="02020603050405020304" pitchFamily="18" charset="0"/>
              </a:rPr>
              <a:t>in the </a:t>
            </a:r>
            <a:r>
              <a:rPr sz="2800" spc="-20" dirty="0">
                <a:latin typeface="Times New Roman" panose="02020603050405020304" pitchFamily="18" charset="0"/>
                <a:cs typeface="Times New Roman" panose="02020603050405020304" pitchFamily="18" charset="0"/>
              </a:rPr>
              <a:t>system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shall</a:t>
            </a:r>
            <a:r>
              <a:rPr sz="280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conform</a:t>
            </a:r>
            <a:r>
              <a:rPr sz="2800" spc="-5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to</a:t>
            </a:r>
            <a:r>
              <a:rPr sz="2800" dirty="0">
                <a:latin typeface="Times New Roman" panose="02020603050405020304" pitchFamily="18" charset="0"/>
                <a:cs typeface="Times New Roman" panose="02020603050405020304" pitchFamily="18" charset="0"/>
              </a:rPr>
              <a:t> </a:t>
            </a:r>
            <a:r>
              <a:rPr sz="2800" spc="-10" dirty="0">
                <a:latin typeface="Times New Roman" panose="02020603050405020304" pitchFamily="18" charset="0"/>
                <a:cs typeface="Times New Roman" panose="02020603050405020304" pitchFamily="18" charset="0"/>
              </a:rPr>
              <a:t>IS</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8654</a:t>
            </a:r>
            <a:r>
              <a:rPr sz="2800" spc="2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a:t>
            </a:r>
            <a:r>
              <a:rPr sz="2800" spc="-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1986</a:t>
            </a:r>
            <a:endParaRP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9371" y="238759"/>
            <a:ext cx="1555750" cy="482600"/>
          </a:xfrm>
          <a:prstGeom prst="rect">
            <a:avLst/>
          </a:prstGeom>
        </p:spPr>
        <p:txBody>
          <a:bodyPr vert="horz" wrap="square" lIns="0" tIns="12700" rIns="0" bIns="0" rtlCol="0">
            <a:spAutoFit/>
          </a:bodyPr>
          <a:lstStyle/>
          <a:p>
            <a:pPr marL="12700">
              <a:lnSpc>
                <a:spcPct val="100000"/>
              </a:lnSpc>
              <a:spcBef>
                <a:spcPts val="100"/>
              </a:spcBef>
            </a:pPr>
            <a:r>
              <a:rPr sz="3000" b="1" dirty="0">
                <a:latin typeface="Arial"/>
                <a:cs typeface="Arial"/>
              </a:rPr>
              <a:t>IS</a:t>
            </a:r>
            <a:r>
              <a:rPr sz="3000" b="1" spc="-70" dirty="0">
                <a:latin typeface="Arial"/>
                <a:cs typeface="Arial"/>
              </a:rPr>
              <a:t> </a:t>
            </a:r>
            <a:r>
              <a:rPr sz="3000" b="1" dirty="0">
                <a:latin typeface="Arial"/>
                <a:cs typeface="Arial"/>
              </a:rPr>
              <a:t>13224</a:t>
            </a:r>
            <a:endParaRPr sz="3000">
              <a:latin typeface="Arial"/>
              <a:cs typeface="Arial"/>
            </a:endParaRPr>
          </a:p>
        </p:txBody>
      </p:sp>
      <p:sp>
        <p:nvSpPr>
          <p:cNvPr id="3" name="object 3"/>
          <p:cNvSpPr txBox="1"/>
          <p:nvPr/>
        </p:nvSpPr>
        <p:spPr>
          <a:xfrm>
            <a:off x="2536708" y="238759"/>
            <a:ext cx="11205845" cy="482600"/>
          </a:xfrm>
          <a:prstGeom prst="rect">
            <a:avLst/>
          </a:prstGeom>
        </p:spPr>
        <p:txBody>
          <a:bodyPr vert="horz" wrap="square" lIns="0" tIns="12700" rIns="0" bIns="0" rtlCol="0">
            <a:spAutoFit/>
          </a:bodyPr>
          <a:lstStyle/>
          <a:p>
            <a:pPr marL="12700">
              <a:lnSpc>
                <a:spcPct val="100000"/>
              </a:lnSpc>
              <a:spcBef>
                <a:spcPts val="100"/>
              </a:spcBef>
            </a:pPr>
            <a:r>
              <a:rPr sz="3000" b="1" spc="-20" dirty="0">
                <a:latin typeface="Arial"/>
                <a:cs typeface="Arial"/>
              </a:rPr>
              <a:t>AUTOMOTIVE</a:t>
            </a:r>
            <a:r>
              <a:rPr sz="3000" b="1" spc="105" dirty="0">
                <a:latin typeface="Arial"/>
                <a:cs typeface="Arial"/>
              </a:rPr>
              <a:t> </a:t>
            </a:r>
            <a:r>
              <a:rPr sz="3000" b="1" spc="-10" dirty="0">
                <a:latin typeface="Arial"/>
                <a:cs typeface="Arial"/>
              </a:rPr>
              <a:t>VEHICLES</a:t>
            </a:r>
            <a:r>
              <a:rPr sz="3000" b="1" spc="80" dirty="0">
                <a:latin typeface="Arial"/>
                <a:cs typeface="Arial"/>
              </a:rPr>
              <a:t> </a:t>
            </a:r>
            <a:r>
              <a:rPr sz="3000" b="1" dirty="0">
                <a:latin typeface="Arial"/>
                <a:cs typeface="Arial"/>
              </a:rPr>
              <a:t>—</a:t>
            </a:r>
            <a:r>
              <a:rPr sz="3000" b="1" spc="5" dirty="0">
                <a:latin typeface="Arial"/>
                <a:cs typeface="Arial"/>
              </a:rPr>
              <a:t> </a:t>
            </a:r>
            <a:r>
              <a:rPr sz="3000" b="1" spc="-20" dirty="0">
                <a:latin typeface="Arial"/>
                <a:cs typeface="Arial"/>
              </a:rPr>
              <a:t>HYDRAULIC</a:t>
            </a:r>
            <a:r>
              <a:rPr sz="3000" b="1" spc="114" dirty="0">
                <a:latin typeface="Arial"/>
                <a:cs typeface="Arial"/>
              </a:rPr>
              <a:t> </a:t>
            </a:r>
            <a:r>
              <a:rPr sz="3000" b="1" spc="-20" dirty="0">
                <a:latin typeface="Arial"/>
                <a:cs typeface="Arial"/>
              </a:rPr>
              <a:t>BRAKING</a:t>
            </a:r>
            <a:r>
              <a:rPr sz="3000" b="1" spc="110" dirty="0">
                <a:latin typeface="Arial"/>
                <a:cs typeface="Arial"/>
              </a:rPr>
              <a:t> </a:t>
            </a:r>
            <a:r>
              <a:rPr sz="3000" b="1" spc="-15" dirty="0">
                <a:latin typeface="Arial"/>
                <a:cs typeface="Arial"/>
              </a:rPr>
              <a:t>SYSTEMS</a:t>
            </a:r>
            <a:endParaRPr sz="3000">
              <a:latin typeface="Arial"/>
              <a:cs typeface="Arial"/>
            </a:endParaRPr>
          </a:p>
        </p:txBody>
      </p:sp>
      <p:sp>
        <p:nvSpPr>
          <p:cNvPr id="4" name="object 4"/>
          <p:cNvSpPr txBox="1"/>
          <p:nvPr/>
        </p:nvSpPr>
        <p:spPr>
          <a:xfrm>
            <a:off x="2181860" y="696214"/>
            <a:ext cx="10316845" cy="482600"/>
          </a:xfrm>
          <a:prstGeom prst="rect">
            <a:avLst/>
          </a:prstGeom>
        </p:spPr>
        <p:txBody>
          <a:bodyPr vert="horz" wrap="square" lIns="0" tIns="12700" rIns="0" bIns="0" rtlCol="0">
            <a:spAutoFit/>
          </a:bodyPr>
          <a:lstStyle/>
          <a:p>
            <a:pPr marL="12700">
              <a:lnSpc>
                <a:spcPct val="100000"/>
              </a:lnSpc>
              <a:spcBef>
                <a:spcPts val="100"/>
              </a:spcBef>
            </a:pPr>
            <a:r>
              <a:rPr sz="3000" b="1" spc="-20" dirty="0">
                <a:latin typeface="Arial"/>
                <a:cs typeface="Arial"/>
              </a:rPr>
              <a:t>MASTER</a:t>
            </a:r>
            <a:r>
              <a:rPr sz="3000" b="1" spc="125" dirty="0">
                <a:latin typeface="Arial"/>
                <a:cs typeface="Arial"/>
              </a:rPr>
              <a:t> </a:t>
            </a:r>
            <a:r>
              <a:rPr sz="3000" b="1" spc="-10" dirty="0">
                <a:latin typeface="Arial"/>
                <a:cs typeface="Arial"/>
              </a:rPr>
              <a:t>CYLINDER</a:t>
            </a:r>
            <a:r>
              <a:rPr sz="3000" b="1" spc="50" dirty="0">
                <a:latin typeface="Arial"/>
                <a:cs typeface="Arial"/>
              </a:rPr>
              <a:t> </a:t>
            </a:r>
            <a:r>
              <a:rPr sz="3000" b="1" spc="-15" dirty="0">
                <a:latin typeface="Arial"/>
                <a:cs typeface="Arial"/>
              </a:rPr>
              <a:t>—PERFORMANCE</a:t>
            </a:r>
            <a:r>
              <a:rPr sz="3000" b="1" spc="105" dirty="0">
                <a:latin typeface="Arial"/>
                <a:cs typeface="Arial"/>
              </a:rPr>
              <a:t> </a:t>
            </a:r>
            <a:r>
              <a:rPr sz="3000" b="1" spc="-15" dirty="0">
                <a:latin typeface="Arial"/>
                <a:cs typeface="Arial"/>
              </a:rPr>
              <a:t>REQUIREMENTS</a:t>
            </a:r>
            <a:endParaRPr sz="3000">
              <a:latin typeface="Arial"/>
              <a:cs typeface="Arial"/>
            </a:endParaRPr>
          </a:p>
        </p:txBody>
      </p:sp>
      <p:pic>
        <p:nvPicPr>
          <p:cNvPr id="5" name="object 5"/>
          <p:cNvPicPr/>
          <p:nvPr/>
        </p:nvPicPr>
        <p:blipFill>
          <a:blip r:embed="rId2" cstate="print"/>
          <a:stretch>
            <a:fillRect/>
          </a:stretch>
        </p:blipFill>
        <p:spPr>
          <a:xfrm>
            <a:off x="152400" y="1746504"/>
            <a:ext cx="7314095" cy="5193792"/>
          </a:xfrm>
          <a:prstGeom prst="rect">
            <a:avLst/>
          </a:prstGeom>
        </p:spPr>
      </p:pic>
      <p:pic>
        <p:nvPicPr>
          <p:cNvPr id="6" name="object 6"/>
          <p:cNvPicPr/>
          <p:nvPr/>
        </p:nvPicPr>
        <p:blipFill>
          <a:blip r:embed="rId3" cstate="print"/>
          <a:stretch>
            <a:fillRect/>
          </a:stretch>
        </p:blipFill>
        <p:spPr>
          <a:xfrm>
            <a:off x="9830587" y="4099559"/>
            <a:ext cx="3750752" cy="4003350"/>
          </a:xfrm>
          <a:prstGeom prst="rect">
            <a:avLst/>
          </a:prstGeom>
        </p:spPr>
      </p:pic>
      <p:pic>
        <p:nvPicPr>
          <p:cNvPr id="7" name="object 7"/>
          <p:cNvPicPr/>
          <p:nvPr/>
        </p:nvPicPr>
        <p:blipFill>
          <a:blip r:embed="rId4" cstate="print"/>
          <a:stretch>
            <a:fillRect/>
          </a:stretch>
        </p:blipFill>
        <p:spPr>
          <a:xfrm>
            <a:off x="7562088" y="1094232"/>
            <a:ext cx="5468111" cy="289864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4734" y="238759"/>
            <a:ext cx="4949190" cy="482600"/>
          </a:xfrm>
          <a:prstGeom prst="rect">
            <a:avLst/>
          </a:prstGeom>
        </p:spPr>
        <p:txBody>
          <a:bodyPr vert="horz" wrap="square" lIns="0" tIns="12700" rIns="0" bIns="0" rtlCol="0">
            <a:spAutoFit/>
          </a:bodyPr>
          <a:lstStyle/>
          <a:p>
            <a:pPr marL="12700">
              <a:lnSpc>
                <a:spcPct val="100000"/>
              </a:lnSpc>
              <a:spcBef>
                <a:spcPts val="100"/>
              </a:spcBef>
              <a:tabLst>
                <a:tab pos="1960245" algn="l"/>
              </a:tabLst>
            </a:pPr>
            <a:r>
              <a:rPr sz="3000" dirty="0"/>
              <a:t>IS</a:t>
            </a:r>
            <a:r>
              <a:rPr sz="3000" spc="5" dirty="0"/>
              <a:t> </a:t>
            </a:r>
            <a:r>
              <a:rPr sz="3000" dirty="0"/>
              <a:t>13224	</a:t>
            </a:r>
            <a:r>
              <a:rPr sz="3000" spc="-15" dirty="0"/>
              <a:t>TEST</a:t>
            </a:r>
            <a:r>
              <a:rPr sz="3000" spc="-10" dirty="0"/>
              <a:t> </a:t>
            </a:r>
            <a:r>
              <a:rPr sz="3000" spc="-15" dirty="0"/>
              <a:t>METHODS</a:t>
            </a:r>
            <a:endParaRPr sz="3000"/>
          </a:p>
        </p:txBody>
      </p:sp>
      <p:sp>
        <p:nvSpPr>
          <p:cNvPr id="3" name="object 3"/>
          <p:cNvSpPr txBox="1"/>
          <p:nvPr/>
        </p:nvSpPr>
        <p:spPr>
          <a:xfrm>
            <a:off x="558190" y="1158366"/>
            <a:ext cx="2251710"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Full</a:t>
            </a:r>
            <a:r>
              <a:rPr sz="2800" b="1" spc="-50" dirty="0">
                <a:solidFill>
                  <a:srgbClr val="C00000"/>
                </a:solidFill>
                <a:latin typeface="Calibri"/>
                <a:cs typeface="Calibri"/>
              </a:rPr>
              <a:t> </a:t>
            </a:r>
            <a:r>
              <a:rPr sz="2800" b="1" spc="-15" dirty="0">
                <a:solidFill>
                  <a:srgbClr val="C00000"/>
                </a:solidFill>
                <a:latin typeface="Calibri"/>
                <a:cs typeface="Calibri"/>
              </a:rPr>
              <a:t>Stroke</a:t>
            </a:r>
            <a:r>
              <a:rPr sz="2800" b="1" spc="-60" dirty="0">
                <a:solidFill>
                  <a:srgbClr val="C00000"/>
                </a:solidFill>
                <a:latin typeface="Calibri"/>
                <a:cs typeface="Calibri"/>
              </a:rPr>
              <a:t> </a:t>
            </a:r>
            <a:r>
              <a:rPr sz="2800" b="1" spc="-65" dirty="0">
                <a:solidFill>
                  <a:srgbClr val="C00000"/>
                </a:solidFill>
                <a:latin typeface="Calibri"/>
                <a:cs typeface="Calibri"/>
              </a:rPr>
              <a:t>Test</a:t>
            </a:r>
            <a:endParaRPr sz="2800" dirty="0">
              <a:latin typeface="Calibri"/>
              <a:cs typeface="Calibri"/>
            </a:endParaRPr>
          </a:p>
        </p:txBody>
      </p:sp>
      <p:sp>
        <p:nvSpPr>
          <p:cNvPr id="4" name="object 4"/>
          <p:cNvSpPr txBox="1"/>
          <p:nvPr/>
        </p:nvSpPr>
        <p:spPr>
          <a:xfrm>
            <a:off x="5953759" y="1028776"/>
            <a:ext cx="1825625" cy="454025"/>
          </a:xfrm>
          <a:prstGeom prst="rect">
            <a:avLst/>
          </a:prstGeom>
        </p:spPr>
        <p:txBody>
          <a:bodyPr vert="horz" wrap="square" lIns="0" tIns="13970" rIns="0" bIns="0" rtlCol="0">
            <a:spAutoFit/>
          </a:bodyPr>
          <a:lstStyle/>
          <a:p>
            <a:pPr marL="12700">
              <a:lnSpc>
                <a:spcPct val="100000"/>
              </a:lnSpc>
              <a:spcBef>
                <a:spcPts val="110"/>
              </a:spcBef>
            </a:pPr>
            <a:r>
              <a:rPr sz="2800" b="1" spc="-25" dirty="0">
                <a:solidFill>
                  <a:srgbClr val="C00000"/>
                </a:solidFill>
                <a:latin typeface="Calibri"/>
                <a:cs typeface="Calibri"/>
              </a:rPr>
              <a:t>Venting</a:t>
            </a:r>
            <a:r>
              <a:rPr sz="2800" b="1" spc="-8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sp>
        <p:nvSpPr>
          <p:cNvPr id="5" name="object 5"/>
          <p:cNvSpPr txBox="1"/>
          <p:nvPr/>
        </p:nvSpPr>
        <p:spPr>
          <a:xfrm>
            <a:off x="558190" y="1810588"/>
            <a:ext cx="5229860" cy="1308100"/>
          </a:xfrm>
          <a:prstGeom prst="rect">
            <a:avLst/>
          </a:prstGeom>
        </p:spPr>
        <p:txBody>
          <a:bodyPr vert="horz" wrap="square" lIns="0" tIns="13970" rIns="0" bIns="0" rtlCol="0">
            <a:spAutoFit/>
          </a:bodyPr>
          <a:lstStyle/>
          <a:p>
            <a:pPr marL="12700" marR="5080" algn="just">
              <a:lnSpc>
                <a:spcPct val="100000"/>
              </a:lnSpc>
              <a:spcBef>
                <a:spcPts val="110"/>
              </a:spcBef>
            </a:pPr>
            <a:r>
              <a:rPr sz="2800" spc="-15" dirty="0">
                <a:latin typeface="Times New Roman" panose="02020603050405020304" pitchFamily="18" charset="0"/>
                <a:cs typeface="Times New Roman" panose="02020603050405020304" pitchFamily="18" charset="0"/>
              </a:rPr>
              <a:t>Remove</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 </a:t>
            </a:r>
            <a:r>
              <a:rPr sz="2800" spc="-15" dirty="0">
                <a:latin typeface="Times New Roman" panose="02020603050405020304" pitchFamily="18" charset="0"/>
                <a:cs typeface="Times New Roman" panose="02020603050405020304" pitchFamily="18" charset="0"/>
              </a:rPr>
              <a:t>protective</a:t>
            </a:r>
            <a:r>
              <a:rPr sz="2800" spc="-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plugs</a:t>
            </a:r>
            <a:r>
              <a:rPr sz="2800"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from </a:t>
            </a:r>
            <a:r>
              <a:rPr sz="2800" spc="-62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 </a:t>
            </a:r>
            <a:r>
              <a:rPr sz="2800" dirty="0">
                <a:latin typeface="Times New Roman" panose="02020603050405020304" pitchFamily="18" charset="0"/>
                <a:cs typeface="Times New Roman" panose="02020603050405020304" pitchFamily="18" charset="0"/>
              </a:rPr>
              <a:t>ports </a:t>
            </a:r>
            <a:r>
              <a:rPr sz="2800" spc="-5" dirty="0">
                <a:latin typeface="Times New Roman" panose="02020603050405020304" pitchFamily="18" charset="0"/>
                <a:cs typeface="Times New Roman" panose="02020603050405020304" pitchFamily="18" charset="0"/>
              </a:rPr>
              <a:t>and </a:t>
            </a:r>
            <a:r>
              <a:rPr sz="2800" dirty="0">
                <a:latin typeface="Times New Roman" panose="02020603050405020304" pitchFamily="18" charset="0"/>
                <a:cs typeface="Times New Roman" panose="02020603050405020304" pitchFamily="18" charset="0"/>
              </a:rPr>
              <a:t>then </a:t>
            </a:r>
            <a:r>
              <a:rPr sz="2800" spc="-5" dirty="0">
                <a:latin typeface="Times New Roman" panose="02020603050405020304" pitchFamily="18" charset="0"/>
                <a:cs typeface="Times New Roman" panose="02020603050405020304" pitchFamily="18" charset="0"/>
              </a:rPr>
              <a:t>manually </a:t>
            </a:r>
            <a:r>
              <a:rPr sz="2800" spc="-30" dirty="0">
                <a:latin typeface="Times New Roman" panose="02020603050405020304" pitchFamily="18" charset="0"/>
                <a:cs typeface="Times New Roman" panose="02020603050405020304" pitchFamily="18" charset="0"/>
              </a:rPr>
              <a:t>stroke </a:t>
            </a:r>
            <a:r>
              <a:rPr sz="2800" spc="-2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the</a:t>
            </a:r>
            <a:r>
              <a:rPr sz="2800" spc="31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piston</a:t>
            </a:r>
            <a:r>
              <a:rPr sz="2800" spc="27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to</a:t>
            </a:r>
            <a:r>
              <a:rPr sz="2800" spc="300"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full</a:t>
            </a:r>
            <a:r>
              <a:rPr sz="2800" spc="295" dirty="0">
                <a:latin typeface="Times New Roman" panose="02020603050405020304" pitchFamily="18" charset="0"/>
                <a:cs typeface="Times New Roman" panose="02020603050405020304" pitchFamily="18" charset="0"/>
              </a:rPr>
              <a:t> </a:t>
            </a:r>
            <a:r>
              <a:rPr sz="2800" spc="-15" dirty="0">
                <a:latin typeface="Times New Roman" panose="02020603050405020304" pitchFamily="18" charset="0"/>
                <a:cs typeface="Times New Roman" panose="02020603050405020304" pitchFamily="18" charset="0"/>
              </a:rPr>
              <a:t>extent</a:t>
            </a:r>
            <a:r>
              <a:rPr sz="2800" spc="295" dirty="0">
                <a:latin typeface="Times New Roman" panose="02020603050405020304" pitchFamily="18" charset="0"/>
                <a:cs typeface="Times New Roman" panose="02020603050405020304" pitchFamily="18" charset="0"/>
              </a:rPr>
              <a:t> </a:t>
            </a:r>
            <a:r>
              <a:rPr sz="2800" spc="-5" dirty="0">
                <a:latin typeface="Times New Roman" panose="02020603050405020304" pitchFamily="18" charset="0"/>
                <a:cs typeface="Times New Roman" panose="02020603050405020304" pitchFamily="18" charset="0"/>
              </a:rPr>
              <a:t>five</a:t>
            </a:r>
            <a:r>
              <a:rPr sz="2800" spc="295"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times.</a:t>
            </a:r>
          </a:p>
        </p:txBody>
      </p:sp>
      <p:sp>
        <p:nvSpPr>
          <p:cNvPr id="6" name="object 6"/>
          <p:cNvSpPr txBox="1"/>
          <p:nvPr/>
        </p:nvSpPr>
        <p:spPr>
          <a:xfrm>
            <a:off x="558190" y="3091687"/>
            <a:ext cx="4263390" cy="453390"/>
          </a:xfrm>
          <a:prstGeom prst="rect">
            <a:avLst/>
          </a:prstGeom>
        </p:spPr>
        <p:txBody>
          <a:bodyPr vert="horz" wrap="square" lIns="0" tIns="13335" rIns="0" bIns="0" rtlCol="0">
            <a:spAutoFit/>
          </a:bodyPr>
          <a:lstStyle/>
          <a:p>
            <a:pPr marL="12700">
              <a:lnSpc>
                <a:spcPct val="100000"/>
              </a:lnSpc>
              <a:spcBef>
                <a:spcPts val="105"/>
              </a:spcBef>
              <a:tabLst>
                <a:tab pos="969644" algn="l"/>
                <a:tab pos="2073275" algn="l"/>
                <a:tab pos="3216275" algn="l"/>
                <a:tab pos="3762375" algn="l"/>
              </a:tabLst>
            </a:pPr>
            <a:r>
              <a:rPr sz="2800" spc="5" dirty="0" smtClean="0">
                <a:latin typeface="Calibri"/>
                <a:cs typeface="Calibri"/>
              </a:rPr>
              <a:t>W</a:t>
            </a:r>
            <a:r>
              <a:rPr sz="2800" spc="-15" dirty="0" smtClean="0">
                <a:latin typeface="Calibri"/>
                <a:cs typeface="Calibri"/>
              </a:rPr>
              <a:t>h</a:t>
            </a:r>
            <a:r>
              <a:rPr sz="2800" spc="15" dirty="0" smtClean="0">
                <a:latin typeface="Calibri"/>
                <a:cs typeface="Calibri"/>
              </a:rPr>
              <a:t>e</a:t>
            </a:r>
            <a:r>
              <a:rPr sz="2800" dirty="0" smtClean="0">
                <a:latin typeface="Calibri"/>
                <a:cs typeface="Calibri"/>
              </a:rPr>
              <a:t>n</a:t>
            </a:r>
            <a:r>
              <a:rPr sz="2800" dirty="0">
                <a:latin typeface="Calibri"/>
                <a:cs typeface="Calibri"/>
              </a:rPr>
              <a:t>	</a:t>
            </a:r>
            <a:r>
              <a:rPr sz="2800" spc="-30" dirty="0">
                <a:latin typeface="Calibri"/>
                <a:cs typeface="Calibri"/>
              </a:rPr>
              <a:t>t</a:t>
            </a:r>
            <a:r>
              <a:rPr sz="2800" dirty="0">
                <a:latin typeface="Calibri"/>
                <a:cs typeface="Calibri"/>
              </a:rPr>
              <a:t>e</a:t>
            </a:r>
            <a:r>
              <a:rPr sz="2800" spc="-20" dirty="0">
                <a:latin typeface="Calibri"/>
                <a:cs typeface="Calibri"/>
              </a:rPr>
              <a:t>s</a:t>
            </a:r>
            <a:r>
              <a:rPr sz="2800" spc="-30" dirty="0">
                <a:latin typeface="Calibri"/>
                <a:cs typeface="Calibri"/>
              </a:rPr>
              <a:t>t</a:t>
            </a:r>
            <a:r>
              <a:rPr sz="2800" dirty="0">
                <a:latin typeface="Calibri"/>
                <a:cs typeface="Calibri"/>
              </a:rPr>
              <a:t>ed	</a:t>
            </a:r>
            <a:r>
              <a:rPr sz="2800" spc="-5" dirty="0">
                <a:latin typeface="Calibri"/>
                <a:cs typeface="Calibri"/>
              </a:rPr>
              <a:t>a</a:t>
            </a:r>
            <a:r>
              <a:rPr sz="2800" dirty="0">
                <a:latin typeface="Calibri"/>
                <a:cs typeface="Calibri"/>
              </a:rPr>
              <a:t>s	</a:t>
            </a:r>
            <a:r>
              <a:rPr sz="2800" spc="-15" dirty="0" smtClean="0">
                <a:latin typeface="Calibri"/>
                <a:cs typeface="Calibri"/>
              </a:rPr>
              <a:t>p</a:t>
            </a:r>
            <a:r>
              <a:rPr sz="2800" dirty="0" smtClean="0">
                <a:latin typeface="Calibri"/>
                <a:cs typeface="Calibri"/>
              </a:rPr>
              <a:t>er</a:t>
            </a:r>
            <a:endParaRPr sz="2800" dirty="0">
              <a:latin typeface="Calibri"/>
              <a:cs typeface="Calibri"/>
            </a:endParaRPr>
          </a:p>
        </p:txBody>
      </p:sp>
      <p:sp>
        <p:nvSpPr>
          <p:cNvPr id="7" name="object 7"/>
          <p:cNvSpPr txBox="1"/>
          <p:nvPr/>
        </p:nvSpPr>
        <p:spPr>
          <a:xfrm>
            <a:off x="1677161" y="3518103"/>
            <a:ext cx="1413510" cy="880744"/>
          </a:xfrm>
          <a:prstGeom prst="rect">
            <a:avLst/>
          </a:prstGeom>
        </p:spPr>
        <p:txBody>
          <a:bodyPr vert="horz" wrap="square" lIns="0" tIns="13970" rIns="0" bIns="0" rtlCol="0">
            <a:spAutoFit/>
          </a:bodyPr>
          <a:lstStyle/>
          <a:p>
            <a:pPr marL="12700" marR="5080" indent="237490">
              <a:lnSpc>
                <a:spcPct val="100000"/>
              </a:lnSpc>
              <a:spcBef>
                <a:spcPts val="110"/>
              </a:spcBef>
            </a:pPr>
            <a:r>
              <a:rPr sz="2800" spc="-15" dirty="0">
                <a:latin typeface="Calibri"/>
                <a:cs typeface="Calibri"/>
              </a:rPr>
              <a:t>c</a:t>
            </a:r>
            <a:r>
              <a:rPr sz="2800" dirty="0">
                <a:latin typeface="Calibri"/>
                <a:cs typeface="Calibri"/>
              </a:rPr>
              <a:t>yli</a:t>
            </a:r>
            <a:r>
              <a:rPr sz="2800" spc="-5" dirty="0">
                <a:latin typeface="Calibri"/>
                <a:cs typeface="Calibri"/>
              </a:rPr>
              <a:t>n</a:t>
            </a:r>
            <a:r>
              <a:rPr sz="2800" spc="-10" dirty="0">
                <a:latin typeface="Calibri"/>
                <a:cs typeface="Calibri"/>
              </a:rPr>
              <a:t>d</a:t>
            </a:r>
            <a:r>
              <a:rPr sz="2800" dirty="0">
                <a:latin typeface="Calibri"/>
                <a:cs typeface="Calibri"/>
              </a:rPr>
              <a:t>er  smoothly</a:t>
            </a:r>
          </a:p>
        </p:txBody>
      </p:sp>
      <p:sp>
        <p:nvSpPr>
          <p:cNvPr id="8" name="object 8"/>
          <p:cNvSpPr txBox="1"/>
          <p:nvPr/>
        </p:nvSpPr>
        <p:spPr>
          <a:xfrm>
            <a:off x="3341623" y="3518103"/>
            <a:ext cx="1672589" cy="880744"/>
          </a:xfrm>
          <a:prstGeom prst="rect">
            <a:avLst/>
          </a:prstGeom>
        </p:spPr>
        <p:txBody>
          <a:bodyPr vert="horz" wrap="square" lIns="0" tIns="13970" rIns="0" bIns="0" rtlCol="0">
            <a:spAutoFit/>
          </a:bodyPr>
          <a:lstStyle/>
          <a:p>
            <a:pPr marL="12700" marR="5080" indent="69850">
              <a:lnSpc>
                <a:spcPct val="100000"/>
              </a:lnSpc>
              <a:spcBef>
                <a:spcPts val="110"/>
              </a:spcBef>
            </a:pPr>
            <a:r>
              <a:rPr sz="2800" dirty="0">
                <a:latin typeface="Calibri"/>
                <a:cs typeface="Calibri"/>
              </a:rPr>
              <a:t>assembly </a:t>
            </a:r>
            <a:r>
              <a:rPr sz="2800" spc="5" dirty="0">
                <a:latin typeface="Calibri"/>
                <a:cs typeface="Calibri"/>
              </a:rPr>
              <a:t> </a:t>
            </a:r>
            <a:r>
              <a:rPr sz="2800" dirty="0">
                <a:latin typeface="Calibri"/>
                <a:cs typeface="Calibri"/>
              </a:rPr>
              <a:t>t</a:t>
            </a:r>
            <a:r>
              <a:rPr sz="2800" spc="-15" dirty="0">
                <a:latin typeface="Calibri"/>
                <a:cs typeface="Calibri"/>
              </a:rPr>
              <a:t>h</a:t>
            </a:r>
            <a:r>
              <a:rPr sz="2800" spc="-45" dirty="0">
                <a:latin typeface="Calibri"/>
                <a:cs typeface="Calibri"/>
              </a:rPr>
              <a:t>r</a:t>
            </a:r>
            <a:r>
              <a:rPr sz="2800" spc="-5" dirty="0">
                <a:latin typeface="Calibri"/>
                <a:cs typeface="Calibri"/>
              </a:rPr>
              <a:t>oug</a:t>
            </a:r>
            <a:r>
              <a:rPr sz="2800" spc="-15" dirty="0">
                <a:latin typeface="Calibri"/>
                <a:cs typeface="Calibri"/>
              </a:rPr>
              <a:t>h</a:t>
            </a:r>
            <a:r>
              <a:rPr sz="2800" spc="-5" dirty="0">
                <a:latin typeface="Calibri"/>
                <a:cs typeface="Calibri"/>
              </a:rPr>
              <a:t>out</a:t>
            </a:r>
            <a:endParaRPr sz="2800">
              <a:latin typeface="Calibri"/>
              <a:cs typeface="Calibri"/>
            </a:endParaRPr>
          </a:p>
        </p:txBody>
      </p:sp>
      <p:sp>
        <p:nvSpPr>
          <p:cNvPr id="9" name="object 9"/>
          <p:cNvSpPr txBox="1"/>
          <p:nvPr/>
        </p:nvSpPr>
        <p:spPr>
          <a:xfrm>
            <a:off x="558190" y="3518103"/>
            <a:ext cx="1035685" cy="1307465"/>
          </a:xfrm>
          <a:prstGeom prst="rect">
            <a:avLst/>
          </a:prstGeom>
        </p:spPr>
        <p:txBody>
          <a:bodyPr vert="horz" wrap="square" lIns="0" tIns="13970" rIns="0" bIns="0" rtlCol="0">
            <a:spAutoFit/>
          </a:bodyPr>
          <a:lstStyle/>
          <a:p>
            <a:pPr marL="12700" marR="5080">
              <a:lnSpc>
                <a:spcPct val="100000"/>
              </a:lnSpc>
              <a:spcBef>
                <a:spcPts val="110"/>
              </a:spcBef>
            </a:pPr>
            <a:r>
              <a:rPr sz="2800" spc="-10" dirty="0">
                <a:latin typeface="Calibri"/>
                <a:cs typeface="Calibri"/>
              </a:rPr>
              <a:t>m</a:t>
            </a:r>
            <a:r>
              <a:rPr sz="2800" spc="5" dirty="0">
                <a:latin typeface="Calibri"/>
                <a:cs typeface="Calibri"/>
              </a:rPr>
              <a:t>a</a:t>
            </a:r>
            <a:r>
              <a:rPr sz="2800" spc="-20" dirty="0">
                <a:latin typeface="Calibri"/>
                <a:cs typeface="Calibri"/>
              </a:rPr>
              <a:t>s</a:t>
            </a:r>
            <a:r>
              <a:rPr sz="2800" spc="-30" dirty="0">
                <a:latin typeface="Calibri"/>
                <a:cs typeface="Calibri"/>
              </a:rPr>
              <a:t>t</a:t>
            </a:r>
            <a:r>
              <a:rPr sz="2800" dirty="0">
                <a:latin typeface="Calibri"/>
                <a:cs typeface="Calibri"/>
              </a:rPr>
              <a:t>er  </a:t>
            </a:r>
            <a:r>
              <a:rPr sz="2800" spc="-15" dirty="0">
                <a:latin typeface="Calibri"/>
                <a:cs typeface="Calibri"/>
              </a:rPr>
              <a:t>move </a:t>
            </a:r>
            <a:r>
              <a:rPr sz="2800" spc="-10" dirty="0">
                <a:latin typeface="Calibri"/>
                <a:cs typeface="Calibri"/>
              </a:rPr>
              <a:t> </a:t>
            </a:r>
            <a:r>
              <a:rPr sz="2800" dirty="0">
                <a:latin typeface="Calibri"/>
                <a:cs typeface="Calibri"/>
              </a:rPr>
              <a:t>design</a:t>
            </a:r>
          </a:p>
        </p:txBody>
      </p:sp>
      <p:sp>
        <p:nvSpPr>
          <p:cNvPr id="10" name="object 10"/>
          <p:cNvSpPr txBox="1"/>
          <p:nvPr/>
        </p:nvSpPr>
        <p:spPr>
          <a:xfrm>
            <a:off x="1756410" y="4371797"/>
            <a:ext cx="3226435" cy="454025"/>
          </a:xfrm>
          <a:prstGeom prst="rect">
            <a:avLst/>
          </a:prstGeom>
        </p:spPr>
        <p:txBody>
          <a:bodyPr vert="horz" wrap="square" lIns="0" tIns="13970" rIns="0" bIns="0" rtlCol="0">
            <a:spAutoFit/>
          </a:bodyPr>
          <a:lstStyle/>
          <a:p>
            <a:pPr marL="12700">
              <a:lnSpc>
                <a:spcPct val="100000"/>
              </a:lnSpc>
              <a:spcBef>
                <a:spcPts val="110"/>
              </a:spcBef>
              <a:tabLst>
                <a:tab pos="1161415" algn="l"/>
                <a:tab pos="2109470" algn="l"/>
              </a:tabLst>
            </a:pPr>
            <a:r>
              <a:rPr sz="2800" spc="-20" dirty="0">
                <a:latin typeface="Calibri"/>
                <a:cs typeface="Calibri"/>
              </a:rPr>
              <a:t>s</a:t>
            </a:r>
            <a:r>
              <a:rPr sz="2800" dirty="0">
                <a:latin typeface="Calibri"/>
                <a:cs typeface="Calibri"/>
              </a:rPr>
              <a:t>t</a:t>
            </a:r>
            <a:r>
              <a:rPr sz="2800" spc="-55" dirty="0">
                <a:latin typeface="Calibri"/>
                <a:cs typeface="Calibri"/>
              </a:rPr>
              <a:t>r</a:t>
            </a:r>
            <a:r>
              <a:rPr sz="2800" dirty="0">
                <a:latin typeface="Calibri"/>
                <a:cs typeface="Calibri"/>
              </a:rPr>
              <a:t>o</a:t>
            </a:r>
            <a:r>
              <a:rPr sz="2800" spc="-100" dirty="0">
                <a:latin typeface="Calibri"/>
                <a:cs typeface="Calibri"/>
              </a:rPr>
              <a:t>k</a:t>
            </a:r>
            <a:r>
              <a:rPr sz="2800" spc="5" dirty="0">
                <a:latin typeface="Calibri"/>
                <a:cs typeface="Calibri"/>
              </a:rPr>
              <a:t>e</a:t>
            </a:r>
            <a:r>
              <a:rPr sz="2800" dirty="0">
                <a:latin typeface="Calibri"/>
                <a:cs typeface="Calibri"/>
              </a:rPr>
              <a:t>	</a:t>
            </a:r>
            <a:r>
              <a:rPr sz="2800" spc="-25" dirty="0">
                <a:latin typeface="Calibri"/>
                <a:cs typeface="Calibri"/>
              </a:rPr>
              <a:t>a</a:t>
            </a:r>
            <a:r>
              <a:rPr sz="2800" spc="-5" dirty="0">
                <a:latin typeface="Calibri"/>
                <a:cs typeface="Calibri"/>
              </a:rPr>
              <a:t>f</a:t>
            </a:r>
            <a:r>
              <a:rPr sz="2800" spc="-25" dirty="0">
                <a:latin typeface="Calibri"/>
                <a:cs typeface="Calibri"/>
              </a:rPr>
              <a:t>te</a:t>
            </a:r>
            <a:r>
              <a:rPr sz="2800" dirty="0">
                <a:latin typeface="Calibri"/>
                <a:cs typeface="Calibri"/>
              </a:rPr>
              <a:t>r	</a:t>
            </a:r>
            <a:r>
              <a:rPr sz="2800" spc="-20" dirty="0">
                <a:latin typeface="Calibri"/>
                <a:cs typeface="Calibri"/>
              </a:rPr>
              <a:t>s</a:t>
            </a:r>
            <a:r>
              <a:rPr sz="2800" spc="-30" dirty="0">
                <a:latin typeface="Calibri"/>
                <a:cs typeface="Calibri"/>
              </a:rPr>
              <a:t>t</a:t>
            </a:r>
            <a:r>
              <a:rPr sz="2800" dirty="0">
                <a:latin typeface="Calibri"/>
                <a:cs typeface="Calibri"/>
              </a:rPr>
              <a:t>arti</a:t>
            </a:r>
            <a:r>
              <a:rPr sz="2800" spc="-10" dirty="0">
                <a:latin typeface="Calibri"/>
                <a:cs typeface="Calibri"/>
              </a:rPr>
              <a:t>n</a:t>
            </a:r>
            <a:r>
              <a:rPr sz="2800" dirty="0">
                <a:latin typeface="Calibri"/>
                <a:cs typeface="Calibri"/>
              </a:rPr>
              <a:t>g</a:t>
            </a:r>
            <a:endParaRPr sz="2800">
              <a:latin typeface="Calibri"/>
              <a:cs typeface="Calibri"/>
            </a:endParaRPr>
          </a:p>
        </p:txBody>
      </p:sp>
      <p:sp>
        <p:nvSpPr>
          <p:cNvPr id="11" name="object 11"/>
          <p:cNvSpPr txBox="1"/>
          <p:nvPr/>
        </p:nvSpPr>
        <p:spPr>
          <a:xfrm>
            <a:off x="5033517" y="3091687"/>
            <a:ext cx="753745" cy="1734185"/>
          </a:xfrm>
          <a:prstGeom prst="rect">
            <a:avLst/>
          </a:prstGeom>
        </p:spPr>
        <p:txBody>
          <a:bodyPr vert="horz" wrap="square" lIns="0" tIns="13335" rIns="0" bIns="0" rtlCol="0">
            <a:spAutoFit/>
          </a:bodyPr>
          <a:lstStyle/>
          <a:p>
            <a:pPr marR="9525" algn="r">
              <a:lnSpc>
                <a:spcPct val="100000"/>
              </a:lnSpc>
              <a:spcBef>
                <a:spcPts val="105"/>
              </a:spcBef>
            </a:pPr>
            <a:r>
              <a:rPr sz="2800" spc="-10" dirty="0">
                <a:latin typeface="Calibri"/>
                <a:cs typeface="Calibri"/>
              </a:rPr>
              <a:t>6</a:t>
            </a:r>
            <a:r>
              <a:rPr sz="2800" spc="10" dirty="0">
                <a:latin typeface="Calibri"/>
                <a:cs typeface="Calibri"/>
              </a:rPr>
              <a:t>.</a:t>
            </a:r>
            <a:r>
              <a:rPr sz="2800" spc="-10" dirty="0">
                <a:latin typeface="Calibri"/>
                <a:cs typeface="Calibri"/>
              </a:rPr>
              <a:t>1</a:t>
            </a:r>
            <a:r>
              <a:rPr sz="2800" spc="10" dirty="0">
                <a:latin typeface="Calibri"/>
                <a:cs typeface="Calibri"/>
              </a:rPr>
              <a:t>.</a:t>
            </a:r>
            <a:r>
              <a:rPr sz="2800" dirty="0">
                <a:latin typeface="Calibri"/>
                <a:cs typeface="Calibri"/>
              </a:rPr>
              <a:t>1</a:t>
            </a:r>
          </a:p>
          <a:p>
            <a:pPr marR="5080" algn="r">
              <a:lnSpc>
                <a:spcPct val="100000"/>
              </a:lnSpc>
            </a:pPr>
            <a:r>
              <a:rPr sz="2800" spc="-5" dirty="0">
                <a:latin typeface="Calibri"/>
                <a:cs typeface="Calibri"/>
              </a:rPr>
              <a:t>shall</a:t>
            </a:r>
            <a:endParaRPr sz="2800" dirty="0">
              <a:latin typeface="Calibri"/>
              <a:cs typeface="Calibri"/>
            </a:endParaRPr>
          </a:p>
          <a:p>
            <a:pPr marL="195580" marR="5080" indent="85090" algn="r">
              <a:lnSpc>
                <a:spcPct val="100000"/>
              </a:lnSpc>
              <a:spcBef>
                <a:spcPts val="5"/>
              </a:spcBef>
            </a:pPr>
            <a:r>
              <a:rPr sz="2800" spc="-5" dirty="0">
                <a:latin typeface="Calibri"/>
                <a:cs typeface="Calibri"/>
              </a:rPr>
              <a:t>full  </a:t>
            </a:r>
            <a:r>
              <a:rPr sz="2800" spc="5" dirty="0">
                <a:latin typeface="Calibri"/>
                <a:cs typeface="Calibri"/>
              </a:rPr>
              <a:t>a</a:t>
            </a:r>
            <a:r>
              <a:rPr sz="2800" spc="-10" dirty="0">
                <a:latin typeface="Calibri"/>
                <a:cs typeface="Calibri"/>
              </a:rPr>
              <a:t>n</a:t>
            </a:r>
            <a:r>
              <a:rPr sz="2800" spc="5" dirty="0">
                <a:latin typeface="Calibri"/>
                <a:cs typeface="Calibri"/>
              </a:rPr>
              <a:t>d</a:t>
            </a:r>
            <a:endParaRPr sz="2800" dirty="0">
              <a:latin typeface="Calibri"/>
              <a:cs typeface="Calibri"/>
            </a:endParaRPr>
          </a:p>
        </p:txBody>
      </p:sp>
      <p:sp>
        <p:nvSpPr>
          <p:cNvPr id="12" name="object 12"/>
          <p:cNvSpPr txBox="1"/>
          <p:nvPr/>
        </p:nvSpPr>
        <p:spPr>
          <a:xfrm>
            <a:off x="558190" y="4799203"/>
            <a:ext cx="5231130" cy="1734185"/>
          </a:xfrm>
          <a:prstGeom prst="rect">
            <a:avLst/>
          </a:prstGeom>
        </p:spPr>
        <p:txBody>
          <a:bodyPr vert="horz" wrap="square" lIns="0" tIns="13335" rIns="0" bIns="0" rtlCol="0">
            <a:spAutoFit/>
          </a:bodyPr>
          <a:lstStyle/>
          <a:p>
            <a:pPr marL="12700" marR="5080" algn="just">
              <a:lnSpc>
                <a:spcPct val="100000"/>
              </a:lnSpc>
              <a:spcBef>
                <a:spcPts val="105"/>
              </a:spcBef>
            </a:pPr>
            <a:r>
              <a:rPr sz="2800" spc="-30" dirty="0">
                <a:latin typeface="Calibri"/>
                <a:cs typeface="Calibri"/>
              </a:rPr>
              <a:t>completely. </a:t>
            </a:r>
            <a:r>
              <a:rPr sz="2800" spc="-10" dirty="0">
                <a:latin typeface="Calibri"/>
                <a:cs typeface="Calibri"/>
              </a:rPr>
              <a:t>returned </a:t>
            </a:r>
            <a:r>
              <a:rPr sz="2800" spc="-15" dirty="0">
                <a:latin typeface="Calibri"/>
                <a:cs typeface="Calibri"/>
              </a:rPr>
              <a:t>to </a:t>
            </a:r>
            <a:r>
              <a:rPr sz="2800" dirty="0">
                <a:latin typeface="Calibri"/>
                <a:cs typeface="Calibri"/>
              </a:rPr>
              <a:t>its </a:t>
            </a:r>
            <a:r>
              <a:rPr sz="2800" spc="-5" dirty="0">
                <a:latin typeface="Calibri"/>
                <a:cs typeface="Calibri"/>
              </a:rPr>
              <a:t>original </a:t>
            </a:r>
            <a:r>
              <a:rPr sz="2800" dirty="0">
                <a:latin typeface="Calibri"/>
                <a:cs typeface="Calibri"/>
              </a:rPr>
              <a:t> </a:t>
            </a:r>
            <a:r>
              <a:rPr sz="2800" spc="-5" dirty="0">
                <a:latin typeface="Calibri"/>
                <a:cs typeface="Calibri"/>
              </a:rPr>
              <a:t>position(s) </a:t>
            </a:r>
            <a:r>
              <a:rPr sz="2800" spc="5" dirty="0">
                <a:latin typeface="Calibri"/>
                <a:cs typeface="Calibri"/>
              </a:rPr>
              <a:t>on the </a:t>
            </a:r>
            <a:r>
              <a:rPr sz="2800" dirty="0">
                <a:latin typeface="Calibri"/>
                <a:cs typeface="Calibri"/>
              </a:rPr>
              <a:t>fifth </a:t>
            </a:r>
            <a:r>
              <a:rPr sz="2800" spc="-30" dirty="0">
                <a:latin typeface="Calibri"/>
                <a:cs typeface="Calibri"/>
              </a:rPr>
              <a:t>stroke </a:t>
            </a:r>
            <a:r>
              <a:rPr sz="2800" dirty="0">
                <a:latin typeface="Calibri"/>
                <a:cs typeface="Calibri"/>
              </a:rPr>
              <a:t>within </a:t>
            </a:r>
            <a:r>
              <a:rPr sz="2800" spc="-620" dirty="0">
                <a:latin typeface="Calibri"/>
                <a:cs typeface="Calibri"/>
              </a:rPr>
              <a:t> </a:t>
            </a:r>
            <a:r>
              <a:rPr sz="2800" spc="-10" dirty="0">
                <a:latin typeface="Calibri"/>
                <a:cs typeface="Calibri"/>
              </a:rPr>
              <a:t>five</a:t>
            </a:r>
            <a:r>
              <a:rPr sz="2800" spc="-5" dirty="0">
                <a:latin typeface="Calibri"/>
                <a:cs typeface="Calibri"/>
              </a:rPr>
              <a:t> seconds</a:t>
            </a:r>
            <a:r>
              <a:rPr sz="2800" dirty="0">
                <a:latin typeface="Calibri"/>
                <a:cs typeface="Calibri"/>
              </a:rPr>
              <a:t> </a:t>
            </a:r>
            <a:r>
              <a:rPr sz="2800" spc="-15" dirty="0">
                <a:latin typeface="Calibri"/>
                <a:cs typeface="Calibri"/>
              </a:rPr>
              <a:t>by</a:t>
            </a:r>
            <a:r>
              <a:rPr sz="2800" spc="-10" dirty="0">
                <a:latin typeface="Calibri"/>
                <a:cs typeface="Calibri"/>
              </a:rPr>
              <a:t> </a:t>
            </a:r>
            <a:r>
              <a:rPr sz="2800" spc="-5" dirty="0">
                <a:latin typeface="Calibri"/>
                <a:cs typeface="Calibri"/>
              </a:rPr>
              <a:t>the</a:t>
            </a:r>
            <a:r>
              <a:rPr sz="2800" dirty="0">
                <a:latin typeface="Calibri"/>
                <a:cs typeface="Calibri"/>
              </a:rPr>
              <a:t> </a:t>
            </a:r>
            <a:r>
              <a:rPr sz="2800" spc="-20" dirty="0">
                <a:latin typeface="Calibri"/>
                <a:cs typeface="Calibri"/>
              </a:rPr>
              <a:t>force</a:t>
            </a:r>
            <a:r>
              <a:rPr sz="2800" spc="-15" dirty="0">
                <a:latin typeface="Calibri"/>
                <a:cs typeface="Calibri"/>
              </a:rPr>
              <a:t> </a:t>
            </a:r>
            <a:r>
              <a:rPr sz="2800" spc="5" dirty="0">
                <a:latin typeface="Calibri"/>
                <a:cs typeface="Calibri"/>
              </a:rPr>
              <a:t>of</a:t>
            </a:r>
            <a:r>
              <a:rPr sz="2800" spc="10" dirty="0">
                <a:latin typeface="Calibri"/>
                <a:cs typeface="Calibri"/>
              </a:rPr>
              <a:t> </a:t>
            </a:r>
            <a:r>
              <a:rPr sz="2800" spc="-5" dirty="0">
                <a:latin typeface="Calibri"/>
                <a:cs typeface="Calibri"/>
              </a:rPr>
              <a:t>the </a:t>
            </a:r>
            <a:r>
              <a:rPr sz="2800" dirty="0">
                <a:latin typeface="Calibri"/>
                <a:cs typeface="Calibri"/>
              </a:rPr>
              <a:t> </a:t>
            </a:r>
            <a:r>
              <a:rPr sz="2800" spc="-10" dirty="0">
                <a:latin typeface="Calibri"/>
                <a:cs typeface="Calibri"/>
              </a:rPr>
              <a:t>piston</a:t>
            </a:r>
            <a:r>
              <a:rPr sz="2800" spc="-25" dirty="0">
                <a:latin typeface="Calibri"/>
                <a:cs typeface="Calibri"/>
              </a:rPr>
              <a:t> </a:t>
            </a:r>
            <a:r>
              <a:rPr sz="2800" spc="-15" dirty="0">
                <a:latin typeface="Calibri"/>
                <a:cs typeface="Calibri"/>
              </a:rPr>
              <a:t>return</a:t>
            </a:r>
            <a:r>
              <a:rPr sz="2800" dirty="0">
                <a:latin typeface="Calibri"/>
                <a:cs typeface="Calibri"/>
              </a:rPr>
              <a:t> </a:t>
            </a:r>
            <a:r>
              <a:rPr sz="2800" spc="-5" dirty="0">
                <a:latin typeface="Calibri"/>
                <a:cs typeface="Calibri"/>
              </a:rPr>
              <a:t>spring(s).</a:t>
            </a:r>
            <a:endParaRPr sz="2800" dirty="0">
              <a:latin typeface="Calibri"/>
              <a:cs typeface="Calibri"/>
            </a:endParaRPr>
          </a:p>
        </p:txBody>
      </p:sp>
      <p:sp>
        <p:nvSpPr>
          <p:cNvPr id="13" name="object 13"/>
          <p:cNvSpPr txBox="1"/>
          <p:nvPr/>
        </p:nvSpPr>
        <p:spPr>
          <a:xfrm>
            <a:off x="6071108" y="1589989"/>
            <a:ext cx="8242934" cy="5970270"/>
          </a:xfrm>
          <a:prstGeom prst="rect">
            <a:avLst/>
          </a:prstGeom>
        </p:spPr>
        <p:txBody>
          <a:bodyPr vert="horz" wrap="square" lIns="0" tIns="12065" rIns="0" bIns="0" rtlCol="0">
            <a:spAutoFit/>
          </a:bodyPr>
          <a:lstStyle/>
          <a:p>
            <a:pPr marL="12700" marR="5080" algn="just">
              <a:lnSpc>
                <a:spcPct val="100000"/>
              </a:lnSpc>
              <a:spcBef>
                <a:spcPts val="95"/>
              </a:spcBef>
            </a:pPr>
            <a:r>
              <a:rPr sz="2600" spc="-25" dirty="0">
                <a:latin typeface="Calibri"/>
                <a:cs typeface="Calibri"/>
              </a:rPr>
              <a:t>Venting</a:t>
            </a:r>
            <a:r>
              <a:rPr sz="2600" spc="-20" dirty="0">
                <a:latin typeface="Calibri"/>
                <a:cs typeface="Calibri"/>
              </a:rPr>
              <a:t> test</a:t>
            </a:r>
            <a:r>
              <a:rPr sz="2600" spc="-15" dirty="0">
                <a:latin typeface="Calibri"/>
                <a:cs typeface="Calibri"/>
              </a:rPr>
              <a:t> </a:t>
            </a:r>
            <a:r>
              <a:rPr sz="2600" spc="-5" dirty="0">
                <a:latin typeface="Calibri"/>
                <a:cs typeface="Calibri"/>
              </a:rPr>
              <a:t>is</a:t>
            </a:r>
            <a:r>
              <a:rPr sz="2600" dirty="0">
                <a:latin typeface="Calibri"/>
                <a:cs typeface="Calibri"/>
              </a:rPr>
              <a:t> carried</a:t>
            </a:r>
            <a:r>
              <a:rPr sz="2600" spc="5" dirty="0">
                <a:latin typeface="Calibri"/>
                <a:cs typeface="Calibri"/>
              </a:rPr>
              <a:t> </a:t>
            </a:r>
            <a:r>
              <a:rPr sz="2600" spc="-10" dirty="0">
                <a:latin typeface="Calibri"/>
                <a:cs typeface="Calibri"/>
              </a:rPr>
              <a:t>on</a:t>
            </a:r>
            <a:r>
              <a:rPr sz="2600" spc="-5" dirty="0">
                <a:latin typeface="Calibri"/>
                <a:cs typeface="Calibri"/>
              </a:rPr>
              <a:t> a</a:t>
            </a:r>
            <a:r>
              <a:rPr sz="2600" dirty="0">
                <a:latin typeface="Calibri"/>
                <a:cs typeface="Calibri"/>
              </a:rPr>
              <a:t> </a:t>
            </a:r>
            <a:r>
              <a:rPr sz="2600" spc="-15" dirty="0">
                <a:latin typeface="Calibri"/>
                <a:cs typeface="Calibri"/>
              </a:rPr>
              <a:t>complete</a:t>
            </a:r>
            <a:r>
              <a:rPr sz="2600" spc="560" dirty="0">
                <a:latin typeface="Calibri"/>
                <a:cs typeface="Calibri"/>
              </a:rPr>
              <a:t> </a:t>
            </a:r>
            <a:r>
              <a:rPr sz="2600" spc="-15" dirty="0">
                <a:latin typeface="Calibri"/>
                <a:cs typeface="Calibri"/>
              </a:rPr>
              <a:t>master</a:t>
            </a:r>
            <a:r>
              <a:rPr sz="2600" spc="560" dirty="0">
                <a:latin typeface="Calibri"/>
                <a:cs typeface="Calibri"/>
              </a:rPr>
              <a:t> </a:t>
            </a:r>
            <a:r>
              <a:rPr sz="2600" spc="-5" dirty="0">
                <a:latin typeface="Calibri"/>
                <a:cs typeface="Calibri"/>
              </a:rPr>
              <a:t>cylinder </a:t>
            </a:r>
            <a:r>
              <a:rPr sz="2600" spc="-575" dirty="0">
                <a:latin typeface="Calibri"/>
                <a:cs typeface="Calibri"/>
              </a:rPr>
              <a:t> </a:t>
            </a:r>
            <a:r>
              <a:rPr sz="2600" spc="-25" dirty="0">
                <a:latin typeface="Calibri"/>
                <a:cs typeface="Calibri"/>
              </a:rPr>
              <a:t>assembly. </a:t>
            </a:r>
            <a:r>
              <a:rPr sz="2600" spc="-15" dirty="0">
                <a:latin typeface="Calibri"/>
                <a:cs typeface="Calibri"/>
              </a:rPr>
              <a:t>Install </a:t>
            </a:r>
            <a:r>
              <a:rPr sz="2600" spc="-5" dirty="0">
                <a:latin typeface="Calibri"/>
                <a:cs typeface="Calibri"/>
              </a:rPr>
              <a:t>the </a:t>
            </a:r>
            <a:r>
              <a:rPr sz="2600" spc="-15" dirty="0">
                <a:latin typeface="Calibri"/>
                <a:cs typeface="Calibri"/>
              </a:rPr>
              <a:t>master </a:t>
            </a:r>
            <a:r>
              <a:rPr sz="2600" spc="-5" dirty="0">
                <a:latin typeface="Calibri"/>
                <a:cs typeface="Calibri"/>
              </a:rPr>
              <a:t>cylinder on </a:t>
            </a:r>
            <a:r>
              <a:rPr sz="2600" dirty="0">
                <a:latin typeface="Calibri"/>
                <a:cs typeface="Calibri"/>
              </a:rPr>
              <a:t>the </a:t>
            </a:r>
            <a:r>
              <a:rPr sz="2600" spc="-10" dirty="0">
                <a:latin typeface="Calibri"/>
                <a:cs typeface="Calibri"/>
              </a:rPr>
              <a:t>mounting </a:t>
            </a:r>
            <a:r>
              <a:rPr sz="2600" spc="-15" dirty="0">
                <a:latin typeface="Calibri"/>
                <a:cs typeface="Calibri"/>
              </a:rPr>
              <a:t>plate </a:t>
            </a:r>
            <a:r>
              <a:rPr sz="2600" spc="-10" dirty="0">
                <a:latin typeface="Calibri"/>
                <a:cs typeface="Calibri"/>
              </a:rPr>
              <a:t> </a:t>
            </a:r>
            <a:r>
              <a:rPr sz="2600" dirty="0">
                <a:latin typeface="Calibri"/>
                <a:cs typeface="Calibri"/>
              </a:rPr>
              <a:t>and </a:t>
            </a:r>
            <a:r>
              <a:rPr sz="2600" spc="-10" dirty="0">
                <a:latin typeface="Calibri"/>
                <a:cs typeface="Calibri"/>
              </a:rPr>
              <a:t>tighten mounting </a:t>
            </a:r>
            <a:r>
              <a:rPr sz="2600" spc="-5" dirty="0">
                <a:latin typeface="Calibri"/>
                <a:cs typeface="Calibri"/>
              </a:rPr>
              <a:t>bolts. </a:t>
            </a:r>
            <a:r>
              <a:rPr sz="2600" spc="-30" dirty="0">
                <a:latin typeface="Calibri"/>
                <a:cs typeface="Calibri"/>
              </a:rPr>
              <a:t>Make</a:t>
            </a:r>
            <a:r>
              <a:rPr sz="2600" spc="525" dirty="0">
                <a:latin typeface="Calibri"/>
                <a:cs typeface="Calibri"/>
              </a:rPr>
              <a:t> </a:t>
            </a:r>
            <a:r>
              <a:rPr sz="2600" spc="-5" dirty="0">
                <a:latin typeface="Calibri"/>
                <a:cs typeface="Calibri"/>
              </a:rPr>
              <a:t>certain that the </a:t>
            </a:r>
            <a:r>
              <a:rPr sz="2600" spc="-15" dirty="0">
                <a:latin typeface="Calibri"/>
                <a:cs typeface="Calibri"/>
              </a:rPr>
              <a:t>push-rod </a:t>
            </a:r>
            <a:r>
              <a:rPr sz="2600" spc="-10" dirty="0">
                <a:latin typeface="Calibri"/>
                <a:cs typeface="Calibri"/>
              </a:rPr>
              <a:t> </a:t>
            </a:r>
            <a:r>
              <a:rPr sz="2600" dirty="0">
                <a:latin typeface="Calibri"/>
                <a:cs typeface="Calibri"/>
              </a:rPr>
              <a:t>is </a:t>
            </a:r>
            <a:r>
              <a:rPr sz="2600" spc="-5" dirty="0">
                <a:latin typeface="Calibri"/>
                <a:cs typeface="Calibri"/>
              </a:rPr>
              <a:t>aligned </a:t>
            </a:r>
            <a:r>
              <a:rPr sz="2600" dirty="0">
                <a:latin typeface="Calibri"/>
                <a:cs typeface="Calibri"/>
              </a:rPr>
              <a:t>with </a:t>
            </a:r>
            <a:r>
              <a:rPr sz="2600" spc="-5" dirty="0">
                <a:latin typeface="Calibri"/>
                <a:cs typeface="Calibri"/>
              </a:rPr>
              <a:t>the cylinder . </a:t>
            </a:r>
            <a:r>
              <a:rPr sz="2600" spc="-10" dirty="0">
                <a:latin typeface="Calibri"/>
                <a:cs typeface="Calibri"/>
              </a:rPr>
              <a:t>bore </a:t>
            </a:r>
            <a:r>
              <a:rPr sz="2600" spc="-25" dirty="0">
                <a:latin typeface="Calibri"/>
                <a:cs typeface="Calibri"/>
              </a:rPr>
              <a:t>axially. </a:t>
            </a:r>
            <a:r>
              <a:rPr sz="2600" spc="-15" dirty="0">
                <a:latin typeface="Calibri"/>
                <a:cs typeface="Calibri"/>
              </a:rPr>
              <a:t>Adjust </a:t>
            </a:r>
            <a:r>
              <a:rPr sz="2600" spc="-5" dirty="0">
                <a:latin typeface="Calibri"/>
                <a:cs typeface="Calibri"/>
              </a:rPr>
              <a:t>the </a:t>
            </a:r>
            <a:r>
              <a:rPr sz="2600" spc="-10" dirty="0">
                <a:latin typeface="Calibri"/>
                <a:cs typeface="Calibri"/>
              </a:rPr>
              <a:t>push-rod </a:t>
            </a:r>
            <a:r>
              <a:rPr sz="2600" spc="-5" dirty="0">
                <a:latin typeface="Calibri"/>
                <a:cs typeface="Calibri"/>
              </a:rPr>
              <a:t> </a:t>
            </a:r>
            <a:r>
              <a:rPr sz="2600" spc="-20" dirty="0">
                <a:latin typeface="Calibri"/>
                <a:cs typeface="Calibri"/>
              </a:rPr>
              <a:t>to</a:t>
            </a:r>
            <a:r>
              <a:rPr sz="2600" spc="360" dirty="0">
                <a:latin typeface="Calibri"/>
                <a:cs typeface="Calibri"/>
              </a:rPr>
              <a:t> </a:t>
            </a:r>
            <a:r>
              <a:rPr sz="2600" dirty="0">
                <a:latin typeface="Calibri"/>
                <a:cs typeface="Calibri"/>
              </a:rPr>
              <a:t>allow</a:t>
            </a:r>
            <a:r>
              <a:rPr sz="2600" spc="335" dirty="0">
                <a:latin typeface="Calibri"/>
                <a:cs typeface="Calibri"/>
              </a:rPr>
              <a:t> </a:t>
            </a:r>
            <a:r>
              <a:rPr sz="2600" spc="-15" dirty="0">
                <a:latin typeface="Calibri"/>
                <a:cs typeface="Calibri"/>
              </a:rPr>
              <a:t>piston(s)</a:t>
            </a:r>
            <a:r>
              <a:rPr sz="2600" spc="390" dirty="0">
                <a:latin typeface="Calibri"/>
                <a:cs typeface="Calibri"/>
              </a:rPr>
              <a:t> </a:t>
            </a:r>
            <a:r>
              <a:rPr sz="2600" spc="-20" dirty="0">
                <a:latin typeface="Calibri"/>
                <a:cs typeface="Calibri"/>
              </a:rPr>
              <a:t>to</a:t>
            </a:r>
            <a:r>
              <a:rPr sz="2600" spc="380" dirty="0">
                <a:latin typeface="Calibri"/>
                <a:cs typeface="Calibri"/>
              </a:rPr>
              <a:t> </a:t>
            </a:r>
            <a:r>
              <a:rPr sz="2600" spc="-10" dirty="0">
                <a:latin typeface="Calibri"/>
                <a:cs typeface="Calibri"/>
              </a:rPr>
              <a:t>return</a:t>
            </a:r>
            <a:r>
              <a:rPr sz="2600" spc="340" dirty="0">
                <a:latin typeface="Calibri"/>
                <a:cs typeface="Calibri"/>
              </a:rPr>
              <a:t> </a:t>
            </a:r>
            <a:r>
              <a:rPr sz="2600" spc="-20" dirty="0">
                <a:latin typeface="Calibri"/>
                <a:cs typeface="Calibri"/>
              </a:rPr>
              <a:t>to</a:t>
            </a:r>
            <a:r>
              <a:rPr sz="2600" spc="360" dirty="0">
                <a:latin typeface="Calibri"/>
                <a:cs typeface="Calibri"/>
              </a:rPr>
              <a:t> </a:t>
            </a:r>
            <a:r>
              <a:rPr sz="2600" dirty="0">
                <a:latin typeface="Calibri"/>
                <a:cs typeface="Calibri"/>
              </a:rPr>
              <a:t>normal</a:t>
            </a:r>
            <a:r>
              <a:rPr sz="2600" spc="345" dirty="0">
                <a:latin typeface="Calibri"/>
                <a:cs typeface="Calibri"/>
              </a:rPr>
              <a:t> </a:t>
            </a:r>
            <a:r>
              <a:rPr sz="2600" spc="-5" dirty="0">
                <a:latin typeface="Calibri"/>
                <a:cs typeface="Calibri"/>
              </a:rPr>
              <a:t>release</a:t>
            </a:r>
            <a:r>
              <a:rPr sz="2600" spc="355" dirty="0">
                <a:latin typeface="Calibri"/>
                <a:cs typeface="Calibri"/>
              </a:rPr>
              <a:t> </a:t>
            </a:r>
            <a:r>
              <a:rPr sz="2600" spc="-5" dirty="0">
                <a:latin typeface="Calibri"/>
                <a:cs typeface="Calibri"/>
              </a:rPr>
              <a:t>position.</a:t>
            </a:r>
            <a:endParaRPr sz="2600" dirty="0">
              <a:latin typeface="Calibri"/>
              <a:cs typeface="Calibri"/>
            </a:endParaRPr>
          </a:p>
          <a:p>
            <a:pPr marL="12700" marR="5080" algn="just">
              <a:lnSpc>
                <a:spcPct val="100000"/>
              </a:lnSpc>
              <a:spcBef>
                <a:spcPts val="5"/>
              </a:spcBef>
            </a:pPr>
            <a:r>
              <a:rPr sz="2600" spc="-5" dirty="0" smtClean="0">
                <a:latin typeface="Calibri"/>
                <a:cs typeface="Calibri"/>
              </a:rPr>
              <a:t>Connect </a:t>
            </a:r>
            <a:r>
              <a:rPr sz="2600" spc="-5" dirty="0">
                <a:latin typeface="Calibri"/>
                <a:cs typeface="Calibri"/>
              </a:rPr>
              <a:t>a 210 ± 7 </a:t>
            </a:r>
            <a:r>
              <a:rPr sz="2600" spc="-25" dirty="0">
                <a:latin typeface="Calibri"/>
                <a:cs typeface="Calibri"/>
              </a:rPr>
              <a:t>kPa </a:t>
            </a:r>
            <a:r>
              <a:rPr sz="2600" spc="-5" dirty="0">
                <a:latin typeface="Calibri"/>
                <a:cs typeface="Calibri"/>
              </a:rPr>
              <a:t>air supply </a:t>
            </a:r>
            <a:r>
              <a:rPr sz="2600" spc="-20" dirty="0">
                <a:latin typeface="Calibri"/>
                <a:cs typeface="Calibri"/>
              </a:rPr>
              <a:t>to </a:t>
            </a:r>
            <a:r>
              <a:rPr sz="2600" dirty="0">
                <a:latin typeface="Calibri"/>
                <a:cs typeface="Calibri"/>
              </a:rPr>
              <a:t>the </a:t>
            </a:r>
            <a:r>
              <a:rPr sz="2600" spc="-10" dirty="0">
                <a:latin typeface="Calibri"/>
                <a:cs typeface="Calibri"/>
              </a:rPr>
              <a:t>outlet </a:t>
            </a:r>
            <a:r>
              <a:rPr sz="2600" dirty="0">
                <a:latin typeface="Calibri"/>
                <a:cs typeface="Calibri"/>
              </a:rPr>
              <a:t>ports. </a:t>
            </a:r>
            <a:r>
              <a:rPr sz="2600" spc="5" dirty="0">
                <a:latin typeface="Calibri"/>
                <a:cs typeface="Calibri"/>
              </a:rPr>
              <a:t> </a:t>
            </a:r>
            <a:r>
              <a:rPr sz="2600" spc="-10" dirty="0">
                <a:latin typeface="Calibri"/>
                <a:cs typeface="Calibri"/>
              </a:rPr>
              <a:t>Bore venting </a:t>
            </a:r>
            <a:r>
              <a:rPr sz="2600" spc="-5" dirty="0">
                <a:latin typeface="Calibri"/>
                <a:cs typeface="Calibri"/>
              </a:rPr>
              <a:t>will be </a:t>
            </a:r>
            <a:r>
              <a:rPr sz="2600" spc="-15" dirty="0">
                <a:latin typeface="Calibri"/>
                <a:cs typeface="Calibri"/>
              </a:rPr>
              <a:t>indicated by </a:t>
            </a:r>
            <a:r>
              <a:rPr sz="2600" spc="-5" dirty="0">
                <a:latin typeface="Calibri"/>
                <a:cs typeface="Calibri"/>
              </a:rPr>
              <a:t>the air </a:t>
            </a:r>
            <a:r>
              <a:rPr sz="2600" dirty="0">
                <a:latin typeface="Calibri"/>
                <a:cs typeface="Calibri"/>
              </a:rPr>
              <a:t>flow </a:t>
            </a:r>
            <a:r>
              <a:rPr sz="2600" spc="-20" dirty="0">
                <a:latin typeface="Calibri"/>
                <a:cs typeface="Calibri"/>
              </a:rPr>
              <a:t>from </a:t>
            </a:r>
            <a:r>
              <a:rPr sz="2600" spc="-5" dirty="0">
                <a:latin typeface="Calibri"/>
                <a:cs typeface="Calibri"/>
              </a:rPr>
              <a:t>the </a:t>
            </a:r>
            <a:r>
              <a:rPr sz="2600" spc="-15" dirty="0">
                <a:latin typeface="Calibri"/>
                <a:cs typeface="Calibri"/>
              </a:rPr>
              <a:t>vent </a:t>
            </a:r>
            <a:r>
              <a:rPr sz="2600" spc="-10" dirty="0">
                <a:latin typeface="Calibri"/>
                <a:cs typeface="Calibri"/>
              </a:rPr>
              <a:t> </a:t>
            </a:r>
            <a:r>
              <a:rPr sz="2600" spc="-5" dirty="0">
                <a:latin typeface="Calibri"/>
                <a:cs typeface="Calibri"/>
              </a:rPr>
              <a:t>port(s).</a:t>
            </a:r>
            <a:r>
              <a:rPr sz="2600" dirty="0">
                <a:latin typeface="Calibri"/>
                <a:cs typeface="Calibri"/>
              </a:rPr>
              <a:t> </a:t>
            </a:r>
            <a:r>
              <a:rPr sz="2600" dirty="0" smtClean="0">
                <a:latin typeface="Calibri"/>
                <a:cs typeface="Calibri"/>
              </a:rPr>
              <a:t>Without</a:t>
            </a:r>
            <a:r>
              <a:rPr sz="2600" spc="5" dirty="0" smtClean="0">
                <a:latin typeface="Calibri"/>
                <a:cs typeface="Calibri"/>
              </a:rPr>
              <a:t> </a:t>
            </a:r>
            <a:r>
              <a:rPr sz="2600" dirty="0">
                <a:latin typeface="Calibri"/>
                <a:cs typeface="Calibri"/>
              </a:rPr>
              <a:t>changing</a:t>
            </a:r>
            <a:r>
              <a:rPr sz="2600" spc="5" dirty="0">
                <a:latin typeface="Calibri"/>
                <a:cs typeface="Calibri"/>
              </a:rPr>
              <a:t> </a:t>
            </a:r>
            <a:r>
              <a:rPr sz="2600" spc="-5" dirty="0">
                <a:latin typeface="Calibri"/>
                <a:cs typeface="Calibri"/>
              </a:rPr>
              <a:t>the</a:t>
            </a:r>
            <a:r>
              <a:rPr sz="2600" dirty="0">
                <a:latin typeface="Calibri"/>
                <a:cs typeface="Calibri"/>
              </a:rPr>
              <a:t> </a:t>
            </a:r>
            <a:r>
              <a:rPr sz="2600" spc="-5" dirty="0">
                <a:latin typeface="Calibri"/>
                <a:cs typeface="Calibri"/>
              </a:rPr>
              <a:t>setup</a:t>
            </a:r>
            <a:r>
              <a:rPr sz="2600" dirty="0">
                <a:latin typeface="Calibri"/>
                <a:cs typeface="Calibri"/>
              </a:rPr>
              <a:t> </a:t>
            </a:r>
            <a:r>
              <a:rPr sz="2600" spc="-5" dirty="0">
                <a:latin typeface="Calibri"/>
                <a:cs typeface="Calibri"/>
              </a:rPr>
              <a:t>in</a:t>
            </a:r>
            <a:r>
              <a:rPr sz="2600" dirty="0">
                <a:latin typeface="Calibri"/>
                <a:cs typeface="Calibri"/>
              </a:rPr>
              <a:t> </a:t>
            </a:r>
            <a:r>
              <a:rPr sz="2600" spc="-15" dirty="0">
                <a:latin typeface="Calibri"/>
                <a:cs typeface="Calibri"/>
              </a:rPr>
              <a:t>procedure </a:t>
            </a:r>
            <a:r>
              <a:rPr sz="2600" spc="-5" dirty="0" smtClean="0">
                <a:latin typeface="Calibri"/>
                <a:cs typeface="Calibri"/>
              </a:rPr>
              <a:t>, </a:t>
            </a:r>
            <a:r>
              <a:rPr sz="2600" spc="-30" dirty="0">
                <a:latin typeface="Calibri"/>
                <a:cs typeface="Calibri"/>
              </a:rPr>
              <a:t>stroke </a:t>
            </a:r>
            <a:r>
              <a:rPr sz="2600" spc="-5" dirty="0">
                <a:latin typeface="Calibri"/>
                <a:cs typeface="Calibri"/>
              </a:rPr>
              <a:t>the input </a:t>
            </a:r>
            <a:r>
              <a:rPr sz="2600" spc="-15" dirty="0">
                <a:latin typeface="Calibri"/>
                <a:cs typeface="Calibri"/>
              </a:rPr>
              <a:t>pushrod </a:t>
            </a:r>
            <a:r>
              <a:rPr sz="2600" spc="-5" dirty="0">
                <a:latin typeface="Calibri"/>
                <a:cs typeface="Calibri"/>
              </a:rPr>
              <a:t>a minimum of 5 mm. Apply </a:t>
            </a:r>
            <a:r>
              <a:rPr sz="2600" dirty="0">
                <a:latin typeface="Calibri"/>
                <a:cs typeface="Calibri"/>
              </a:rPr>
              <a:t> 210 </a:t>
            </a:r>
            <a:r>
              <a:rPr sz="2600" spc="-5" dirty="0">
                <a:latin typeface="Calibri"/>
                <a:cs typeface="Calibri"/>
              </a:rPr>
              <a:t>± 7 </a:t>
            </a:r>
            <a:r>
              <a:rPr sz="2600" spc="-20" dirty="0">
                <a:latin typeface="Calibri"/>
                <a:cs typeface="Calibri"/>
              </a:rPr>
              <a:t>kPa</a:t>
            </a:r>
            <a:r>
              <a:rPr sz="2600" spc="-15" dirty="0">
                <a:latin typeface="Calibri"/>
                <a:cs typeface="Calibri"/>
              </a:rPr>
              <a:t> </a:t>
            </a:r>
            <a:r>
              <a:rPr sz="2600" dirty="0">
                <a:latin typeface="Calibri"/>
                <a:cs typeface="Calibri"/>
              </a:rPr>
              <a:t>air</a:t>
            </a:r>
            <a:r>
              <a:rPr sz="2600" spc="5" dirty="0">
                <a:latin typeface="Calibri"/>
                <a:cs typeface="Calibri"/>
              </a:rPr>
              <a:t> </a:t>
            </a:r>
            <a:r>
              <a:rPr sz="2600" spc="-10" dirty="0">
                <a:latin typeface="Calibri"/>
                <a:cs typeface="Calibri"/>
              </a:rPr>
              <a:t>pressure </a:t>
            </a:r>
            <a:r>
              <a:rPr sz="2600" spc="-20" dirty="0">
                <a:latin typeface="Calibri"/>
                <a:cs typeface="Calibri"/>
              </a:rPr>
              <a:t>to</a:t>
            </a:r>
            <a:r>
              <a:rPr sz="2600" spc="-15" dirty="0">
                <a:latin typeface="Calibri"/>
                <a:cs typeface="Calibri"/>
              </a:rPr>
              <a:t> </a:t>
            </a:r>
            <a:r>
              <a:rPr sz="2600" spc="-5" dirty="0">
                <a:latin typeface="Calibri"/>
                <a:cs typeface="Calibri"/>
              </a:rPr>
              <a:t>the</a:t>
            </a:r>
            <a:r>
              <a:rPr sz="2600" dirty="0">
                <a:latin typeface="Calibri"/>
                <a:cs typeface="Calibri"/>
              </a:rPr>
              <a:t> </a:t>
            </a:r>
            <a:r>
              <a:rPr sz="2600" spc="-10" dirty="0">
                <a:latin typeface="Calibri"/>
                <a:cs typeface="Calibri"/>
              </a:rPr>
              <a:t>outlet</a:t>
            </a:r>
            <a:r>
              <a:rPr sz="2600" spc="565" dirty="0">
                <a:latin typeface="Calibri"/>
                <a:cs typeface="Calibri"/>
              </a:rPr>
              <a:t> </a:t>
            </a:r>
            <a:r>
              <a:rPr sz="2600" spc="-5" dirty="0">
                <a:latin typeface="Calibri"/>
                <a:cs typeface="Calibri"/>
              </a:rPr>
              <a:t>port(s) </a:t>
            </a:r>
            <a:r>
              <a:rPr sz="2600" dirty="0">
                <a:latin typeface="Calibri"/>
                <a:cs typeface="Calibri"/>
              </a:rPr>
              <a:t>and </a:t>
            </a:r>
            <a:r>
              <a:rPr sz="2600" spc="-10" dirty="0">
                <a:latin typeface="Calibri"/>
                <a:cs typeface="Calibri"/>
              </a:rPr>
              <a:t>observe </a:t>
            </a:r>
            <a:r>
              <a:rPr sz="2600" spc="-5" dirty="0">
                <a:latin typeface="Calibri"/>
                <a:cs typeface="Calibri"/>
              </a:rPr>
              <a:t> </a:t>
            </a:r>
            <a:r>
              <a:rPr sz="2600" spc="-10" dirty="0">
                <a:latin typeface="Calibri"/>
                <a:cs typeface="Calibri"/>
              </a:rPr>
              <a:t>that</a:t>
            </a:r>
            <a:r>
              <a:rPr sz="2600" spc="-5" dirty="0">
                <a:latin typeface="Calibri"/>
                <a:cs typeface="Calibri"/>
              </a:rPr>
              <a:t> no</a:t>
            </a:r>
            <a:r>
              <a:rPr sz="2600" dirty="0">
                <a:latin typeface="Calibri"/>
                <a:cs typeface="Calibri"/>
              </a:rPr>
              <a:t> </a:t>
            </a:r>
            <a:r>
              <a:rPr sz="2600" spc="-5" dirty="0">
                <a:latin typeface="Calibri"/>
                <a:cs typeface="Calibri"/>
              </a:rPr>
              <a:t>air</a:t>
            </a:r>
            <a:r>
              <a:rPr sz="2600" dirty="0">
                <a:latin typeface="Calibri"/>
                <a:cs typeface="Calibri"/>
              </a:rPr>
              <a:t> is</a:t>
            </a:r>
            <a:r>
              <a:rPr sz="2600" spc="5" dirty="0">
                <a:latin typeface="Calibri"/>
                <a:cs typeface="Calibri"/>
              </a:rPr>
              <a:t> </a:t>
            </a:r>
            <a:r>
              <a:rPr sz="2600" spc="-10" dirty="0">
                <a:latin typeface="Calibri"/>
                <a:cs typeface="Calibri"/>
              </a:rPr>
              <a:t>flowing</a:t>
            </a:r>
            <a:r>
              <a:rPr sz="2600" spc="-5" dirty="0">
                <a:latin typeface="Calibri"/>
                <a:cs typeface="Calibri"/>
              </a:rPr>
              <a:t> </a:t>
            </a:r>
            <a:r>
              <a:rPr sz="2600" spc="-20" dirty="0">
                <a:latin typeface="Calibri"/>
                <a:cs typeface="Calibri"/>
              </a:rPr>
              <a:t>from</a:t>
            </a:r>
            <a:r>
              <a:rPr sz="2600" spc="-15" dirty="0">
                <a:latin typeface="Calibri"/>
                <a:cs typeface="Calibri"/>
              </a:rPr>
              <a:t> </a:t>
            </a:r>
            <a:r>
              <a:rPr sz="2600" spc="-5" dirty="0">
                <a:latin typeface="Calibri"/>
                <a:cs typeface="Calibri"/>
              </a:rPr>
              <a:t>the</a:t>
            </a:r>
            <a:r>
              <a:rPr sz="2600" dirty="0">
                <a:latin typeface="Calibri"/>
                <a:cs typeface="Calibri"/>
              </a:rPr>
              <a:t> </a:t>
            </a:r>
            <a:r>
              <a:rPr sz="2600" spc="-15" dirty="0">
                <a:latin typeface="Calibri"/>
                <a:cs typeface="Calibri"/>
              </a:rPr>
              <a:t>vent</a:t>
            </a:r>
            <a:r>
              <a:rPr sz="2600" spc="-10" dirty="0">
                <a:latin typeface="Calibri"/>
                <a:cs typeface="Calibri"/>
              </a:rPr>
              <a:t> </a:t>
            </a:r>
            <a:r>
              <a:rPr sz="2600" spc="-5" dirty="0">
                <a:latin typeface="Calibri"/>
                <a:cs typeface="Calibri"/>
              </a:rPr>
              <a:t>port(s).</a:t>
            </a:r>
            <a:r>
              <a:rPr sz="2600" dirty="0">
                <a:latin typeface="Calibri"/>
                <a:cs typeface="Calibri"/>
              </a:rPr>
              <a:t> </a:t>
            </a:r>
            <a:r>
              <a:rPr sz="2600" spc="-10" dirty="0" smtClean="0">
                <a:latin typeface="Calibri"/>
                <a:cs typeface="Calibri"/>
              </a:rPr>
              <a:t>The </a:t>
            </a:r>
            <a:r>
              <a:rPr sz="2600" spc="-5" dirty="0" smtClean="0">
                <a:latin typeface="Calibri"/>
                <a:cs typeface="Calibri"/>
              </a:rPr>
              <a:t> </a:t>
            </a:r>
            <a:r>
              <a:rPr sz="2600" spc="-5" dirty="0">
                <a:latin typeface="Calibri"/>
                <a:cs typeface="Calibri"/>
              </a:rPr>
              <a:t>cylinder </a:t>
            </a:r>
            <a:r>
              <a:rPr sz="2600" spc="-10" dirty="0">
                <a:latin typeface="Calibri"/>
                <a:cs typeface="Calibri"/>
              </a:rPr>
              <a:t>bore(s) shall </a:t>
            </a:r>
            <a:r>
              <a:rPr sz="2600" spc="-5" dirty="0">
                <a:latin typeface="Calibri"/>
                <a:cs typeface="Calibri"/>
              </a:rPr>
              <a:t>be </a:t>
            </a:r>
            <a:r>
              <a:rPr sz="2600" spc="-15" dirty="0">
                <a:latin typeface="Calibri"/>
                <a:cs typeface="Calibri"/>
              </a:rPr>
              <a:t>vented </a:t>
            </a:r>
            <a:r>
              <a:rPr sz="2600" spc="-20" dirty="0">
                <a:latin typeface="Calibri"/>
                <a:cs typeface="Calibri"/>
              </a:rPr>
              <a:t>to </a:t>
            </a:r>
            <a:r>
              <a:rPr sz="2600" spc="-5" dirty="0">
                <a:latin typeface="Calibri"/>
                <a:cs typeface="Calibri"/>
              </a:rPr>
              <a:t>the reservior(s) when the </a:t>
            </a:r>
            <a:r>
              <a:rPr sz="2600" dirty="0">
                <a:latin typeface="Calibri"/>
                <a:cs typeface="Calibri"/>
              </a:rPr>
              <a:t> </a:t>
            </a:r>
            <a:r>
              <a:rPr sz="2600" spc="-5" dirty="0">
                <a:latin typeface="Calibri"/>
                <a:cs typeface="Calibri"/>
              </a:rPr>
              <a:t>air </a:t>
            </a:r>
            <a:r>
              <a:rPr sz="2600" spc="-10" dirty="0">
                <a:latin typeface="Calibri"/>
                <a:cs typeface="Calibri"/>
              </a:rPr>
              <a:t>supply </a:t>
            </a:r>
            <a:r>
              <a:rPr sz="2600" dirty="0">
                <a:latin typeface="Calibri"/>
                <a:cs typeface="Calibri"/>
              </a:rPr>
              <a:t>is </a:t>
            </a:r>
            <a:r>
              <a:rPr sz="2600" spc="-10" dirty="0">
                <a:latin typeface="Calibri"/>
                <a:cs typeface="Calibri"/>
              </a:rPr>
              <a:t>given to </a:t>
            </a:r>
            <a:r>
              <a:rPr sz="2600" spc="-5" dirty="0">
                <a:latin typeface="Calibri"/>
                <a:cs typeface="Calibri"/>
              </a:rPr>
              <a:t>the </a:t>
            </a:r>
            <a:r>
              <a:rPr sz="2600" spc="-10" dirty="0">
                <a:latin typeface="Calibri"/>
                <a:cs typeface="Calibri"/>
              </a:rPr>
              <a:t>outlet </a:t>
            </a:r>
            <a:r>
              <a:rPr sz="2600" spc="-5" dirty="0">
                <a:latin typeface="Calibri"/>
                <a:cs typeface="Calibri"/>
              </a:rPr>
              <a:t>ports. </a:t>
            </a:r>
            <a:r>
              <a:rPr sz="2600" spc="-5" dirty="0" smtClean="0">
                <a:latin typeface="Calibri"/>
                <a:cs typeface="Calibri"/>
              </a:rPr>
              <a:t>The </a:t>
            </a:r>
            <a:r>
              <a:rPr sz="2600" spc="-5" dirty="0">
                <a:latin typeface="Calibri"/>
                <a:cs typeface="Calibri"/>
              </a:rPr>
              <a:t>cylinder </a:t>
            </a:r>
            <a:r>
              <a:rPr sz="2600" dirty="0">
                <a:latin typeface="Calibri"/>
                <a:cs typeface="Calibri"/>
              </a:rPr>
              <a:t> </a:t>
            </a:r>
            <a:r>
              <a:rPr sz="2600" spc="-10" dirty="0">
                <a:latin typeface="Calibri"/>
                <a:cs typeface="Calibri"/>
              </a:rPr>
              <a:t>bore shall </a:t>
            </a:r>
            <a:r>
              <a:rPr sz="2600" dirty="0">
                <a:latin typeface="Calibri"/>
                <a:cs typeface="Calibri"/>
              </a:rPr>
              <a:t>not </a:t>
            </a:r>
            <a:r>
              <a:rPr sz="2600" spc="-5" dirty="0">
                <a:latin typeface="Calibri"/>
                <a:cs typeface="Calibri"/>
              </a:rPr>
              <a:t>be </a:t>
            </a:r>
            <a:r>
              <a:rPr sz="2600" spc="-15" dirty="0">
                <a:latin typeface="Calibri"/>
                <a:cs typeface="Calibri"/>
              </a:rPr>
              <a:t>vented </a:t>
            </a:r>
            <a:r>
              <a:rPr sz="2600" spc="-20" dirty="0">
                <a:latin typeface="Calibri"/>
                <a:cs typeface="Calibri"/>
              </a:rPr>
              <a:t>to </a:t>
            </a:r>
            <a:r>
              <a:rPr sz="2600" spc="-5" dirty="0">
                <a:latin typeface="Calibri"/>
                <a:cs typeface="Calibri"/>
              </a:rPr>
              <a:t>the </a:t>
            </a:r>
            <a:r>
              <a:rPr sz="2600" spc="-10" dirty="0">
                <a:latin typeface="Calibri"/>
                <a:cs typeface="Calibri"/>
              </a:rPr>
              <a:t>reservoirs </a:t>
            </a:r>
            <a:r>
              <a:rPr sz="2600" spc="-5" dirty="0">
                <a:latin typeface="Calibri"/>
                <a:cs typeface="Calibri"/>
              </a:rPr>
              <a:t>when the input </a:t>
            </a:r>
            <a:r>
              <a:rPr sz="2600" dirty="0">
                <a:latin typeface="Calibri"/>
                <a:cs typeface="Calibri"/>
              </a:rPr>
              <a:t> </a:t>
            </a:r>
            <a:r>
              <a:rPr sz="2600" spc="-15" dirty="0">
                <a:latin typeface="Calibri"/>
                <a:cs typeface="Calibri"/>
              </a:rPr>
              <a:t>pushrod</a:t>
            </a:r>
            <a:r>
              <a:rPr sz="2600" spc="-5" dirty="0">
                <a:latin typeface="Calibri"/>
                <a:cs typeface="Calibri"/>
              </a:rPr>
              <a:t> </a:t>
            </a:r>
            <a:r>
              <a:rPr sz="2600" dirty="0">
                <a:latin typeface="Calibri"/>
                <a:cs typeface="Calibri"/>
              </a:rPr>
              <a:t>is</a:t>
            </a:r>
            <a:r>
              <a:rPr sz="2600" spc="5" dirty="0">
                <a:latin typeface="Calibri"/>
                <a:cs typeface="Calibri"/>
              </a:rPr>
              <a:t> </a:t>
            </a:r>
            <a:r>
              <a:rPr sz="2600" spc="-30" dirty="0">
                <a:latin typeface="Calibri"/>
                <a:cs typeface="Calibri"/>
              </a:rPr>
              <a:t>stroked</a:t>
            </a:r>
            <a:r>
              <a:rPr sz="2600" spc="50" dirty="0">
                <a:latin typeface="Calibri"/>
                <a:cs typeface="Calibri"/>
              </a:rPr>
              <a:t> </a:t>
            </a:r>
            <a:r>
              <a:rPr sz="2600" spc="-5" dirty="0">
                <a:latin typeface="Calibri"/>
                <a:cs typeface="Calibri"/>
              </a:rPr>
              <a:t>5</a:t>
            </a:r>
            <a:r>
              <a:rPr sz="2600" spc="-10" dirty="0">
                <a:latin typeface="Calibri"/>
                <a:cs typeface="Calibri"/>
              </a:rPr>
              <a:t> </a:t>
            </a:r>
            <a:r>
              <a:rPr sz="2600" spc="-15" dirty="0">
                <a:latin typeface="Calibri"/>
                <a:cs typeface="Calibri"/>
              </a:rPr>
              <a:t>mm</a:t>
            </a:r>
            <a:r>
              <a:rPr sz="2600" dirty="0">
                <a:latin typeface="Calibri"/>
                <a:cs typeface="Calibri"/>
              </a:rPr>
              <a:t> </a:t>
            </a:r>
            <a:r>
              <a:rPr sz="2600" spc="-5" dirty="0">
                <a:latin typeface="Calibri"/>
                <a:cs typeface="Calibri"/>
              </a:rPr>
              <a:t>minimum.</a:t>
            </a:r>
            <a:endParaRPr sz="2600" dirty="0">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2919" y="238759"/>
            <a:ext cx="1555750" cy="482600"/>
          </a:xfrm>
          <a:prstGeom prst="rect">
            <a:avLst/>
          </a:prstGeom>
        </p:spPr>
        <p:txBody>
          <a:bodyPr vert="horz" wrap="square" lIns="0" tIns="12700" rIns="0" bIns="0" rtlCol="0">
            <a:spAutoFit/>
          </a:bodyPr>
          <a:lstStyle/>
          <a:p>
            <a:pPr marL="12700">
              <a:lnSpc>
                <a:spcPct val="100000"/>
              </a:lnSpc>
              <a:spcBef>
                <a:spcPts val="100"/>
              </a:spcBef>
            </a:pPr>
            <a:r>
              <a:rPr sz="3000" dirty="0"/>
              <a:t>IS</a:t>
            </a:r>
            <a:r>
              <a:rPr sz="3000" spc="-70" dirty="0"/>
              <a:t> </a:t>
            </a:r>
            <a:r>
              <a:rPr sz="3000" dirty="0"/>
              <a:t>13224</a:t>
            </a:r>
            <a:endParaRPr sz="3000"/>
          </a:p>
        </p:txBody>
      </p:sp>
      <p:sp>
        <p:nvSpPr>
          <p:cNvPr id="3" name="object 3"/>
          <p:cNvSpPr txBox="1"/>
          <p:nvPr/>
        </p:nvSpPr>
        <p:spPr>
          <a:xfrm>
            <a:off x="6867525" y="130348"/>
            <a:ext cx="3001645" cy="1120775"/>
          </a:xfrm>
          <a:prstGeom prst="rect">
            <a:avLst/>
          </a:prstGeom>
        </p:spPr>
        <p:txBody>
          <a:bodyPr vert="horz" wrap="square" lIns="0" tIns="120650" rIns="0" bIns="0" rtlCol="0">
            <a:spAutoFit/>
          </a:bodyPr>
          <a:lstStyle/>
          <a:p>
            <a:pPr marL="12700">
              <a:lnSpc>
                <a:spcPct val="100000"/>
              </a:lnSpc>
              <a:spcBef>
                <a:spcPts val="950"/>
              </a:spcBef>
            </a:pPr>
            <a:r>
              <a:rPr sz="3000" b="1" spc="-15" dirty="0">
                <a:solidFill>
                  <a:srgbClr val="006FC0"/>
                </a:solidFill>
                <a:latin typeface="Arial"/>
                <a:cs typeface="Arial"/>
              </a:rPr>
              <a:t>TEST METHODS</a:t>
            </a:r>
            <a:endParaRPr sz="3000">
              <a:latin typeface="Arial"/>
              <a:cs typeface="Arial"/>
            </a:endParaRPr>
          </a:p>
          <a:p>
            <a:pPr marL="474980">
              <a:lnSpc>
                <a:spcPct val="100000"/>
              </a:lnSpc>
              <a:spcBef>
                <a:spcPts val="810"/>
              </a:spcBef>
            </a:pPr>
            <a:r>
              <a:rPr sz="2800" b="1" dirty="0">
                <a:solidFill>
                  <a:srgbClr val="C00000"/>
                </a:solidFill>
                <a:latin typeface="Calibri"/>
                <a:cs typeface="Calibri"/>
              </a:rPr>
              <a:t>Applied</a:t>
            </a:r>
            <a:r>
              <a:rPr sz="2800" b="1" spc="-80" dirty="0">
                <a:solidFill>
                  <a:srgbClr val="C00000"/>
                </a:solidFill>
                <a:latin typeface="Calibri"/>
                <a:cs typeface="Calibri"/>
              </a:rPr>
              <a:t> </a:t>
            </a:r>
            <a:r>
              <a:rPr sz="2800" b="1" spc="-10" dirty="0">
                <a:solidFill>
                  <a:srgbClr val="C00000"/>
                </a:solidFill>
                <a:latin typeface="Calibri"/>
                <a:cs typeface="Calibri"/>
              </a:rPr>
              <a:t>Leakage</a:t>
            </a:r>
            <a:endParaRPr sz="2800">
              <a:latin typeface="Calibri"/>
              <a:cs typeface="Calibri"/>
            </a:endParaRPr>
          </a:p>
        </p:txBody>
      </p:sp>
      <p:sp>
        <p:nvSpPr>
          <p:cNvPr id="4" name="object 4"/>
          <p:cNvSpPr txBox="1"/>
          <p:nvPr/>
        </p:nvSpPr>
        <p:spPr>
          <a:xfrm>
            <a:off x="199136" y="919733"/>
            <a:ext cx="262890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Residual</a:t>
            </a:r>
            <a:r>
              <a:rPr sz="2800" b="1" spc="-85" dirty="0">
                <a:solidFill>
                  <a:srgbClr val="C00000"/>
                </a:solidFill>
                <a:latin typeface="Calibri"/>
                <a:cs typeface="Calibri"/>
              </a:rPr>
              <a:t> </a:t>
            </a:r>
            <a:r>
              <a:rPr sz="2800" b="1" spc="-5" dirty="0">
                <a:solidFill>
                  <a:srgbClr val="C00000"/>
                </a:solidFill>
                <a:latin typeface="Calibri"/>
                <a:cs typeface="Calibri"/>
              </a:rPr>
              <a:t>Pressure</a:t>
            </a:r>
            <a:endParaRPr sz="2800">
              <a:latin typeface="Calibri"/>
              <a:cs typeface="Calibri"/>
            </a:endParaRPr>
          </a:p>
        </p:txBody>
      </p:sp>
      <p:pic>
        <p:nvPicPr>
          <p:cNvPr id="5" name="object 5"/>
          <p:cNvPicPr/>
          <p:nvPr/>
        </p:nvPicPr>
        <p:blipFill>
          <a:blip r:embed="rId2" cstate="print"/>
          <a:stretch>
            <a:fillRect/>
          </a:stretch>
        </p:blipFill>
        <p:spPr>
          <a:xfrm>
            <a:off x="173736" y="1539239"/>
            <a:ext cx="5248656" cy="6330696"/>
          </a:xfrm>
          <a:prstGeom prst="rect">
            <a:avLst/>
          </a:prstGeom>
        </p:spPr>
      </p:pic>
      <p:pic>
        <p:nvPicPr>
          <p:cNvPr id="6" name="object 6"/>
          <p:cNvPicPr/>
          <p:nvPr/>
        </p:nvPicPr>
        <p:blipFill>
          <a:blip r:embed="rId3" cstate="print"/>
          <a:stretch>
            <a:fillRect/>
          </a:stretch>
        </p:blipFill>
        <p:spPr>
          <a:xfrm>
            <a:off x="5888735" y="1310640"/>
            <a:ext cx="4974335" cy="3660648"/>
          </a:xfrm>
          <a:prstGeom prst="rect">
            <a:avLst/>
          </a:prstGeom>
        </p:spPr>
      </p:pic>
      <p:pic>
        <p:nvPicPr>
          <p:cNvPr id="7" name="object 7"/>
          <p:cNvPicPr/>
          <p:nvPr/>
        </p:nvPicPr>
        <p:blipFill>
          <a:blip r:embed="rId4" cstate="print"/>
          <a:stretch>
            <a:fillRect/>
          </a:stretch>
        </p:blipFill>
        <p:spPr>
          <a:xfrm>
            <a:off x="5888735" y="5087111"/>
            <a:ext cx="4974336" cy="299008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2919" y="238759"/>
            <a:ext cx="1555750" cy="482600"/>
          </a:xfrm>
          <a:prstGeom prst="rect">
            <a:avLst/>
          </a:prstGeom>
        </p:spPr>
        <p:txBody>
          <a:bodyPr vert="horz" wrap="square" lIns="0" tIns="12700" rIns="0" bIns="0" rtlCol="0">
            <a:spAutoFit/>
          </a:bodyPr>
          <a:lstStyle/>
          <a:p>
            <a:pPr marL="12700">
              <a:lnSpc>
                <a:spcPct val="100000"/>
              </a:lnSpc>
              <a:spcBef>
                <a:spcPts val="100"/>
              </a:spcBef>
            </a:pPr>
            <a:r>
              <a:rPr sz="3000" dirty="0"/>
              <a:t>IS</a:t>
            </a:r>
            <a:r>
              <a:rPr sz="3000" spc="-75" dirty="0"/>
              <a:t> </a:t>
            </a:r>
            <a:r>
              <a:rPr sz="3000" dirty="0"/>
              <a:t>13224</a:t>
            </a:r>
            <a:endParaRPr sz="3000"/>
          </a:p>
        </p:txBody>
      </p:sp>
      <p:sp>
        <p:nvSpPr>
          <p:cNvPr id="3" name="object 3"/>
          <p:cNvSpPr txBox="1"/>
          <p:nvPr/>
        </p:nvSpPr>
        <p:spPr>
          <a:xfrm>
            <a:off x="6864984" y="238759"/>
            <a:ext cx="3005455" cy="482600"/>
          </a:xfrm>
          <a:prstGeom prst="rect">
            <a:avLst/>
          </a:prstGeom>
        </p:spPr>
        <p:txBody>
          <a:bodyPr vert="horz" wrap="square" lIns="0" tIns="12700" rIns="0" bIns="0" rtlCol="0">
            <a:spAutoFit/>
          </a:bodyPr>
          <a:lstStyle/>
          <a:p>
            <a:pPr marL="12700">
              <a:lnSpc>
                <a:spcPct val="100000"/>
              </a:lnSpc>
              <a:spcBef>
                <a:spcPts val="100"/>
              </a:spcBef>
            </a:pPr>
            <a:r>
              <a:rPr sz="3000" b="1" spc="-15" dirty="0">
                <a:solidFill>
                  <a:srgbClr val="006FC0"/>
                </a:solidFill>
                <a:latin typeface="Arial"/>
                <a:cs typeface="Arial"/>
              </a:rPr>
              <a:t>TEST</a:t>
            </a:r>
            <a:r>
              <a:rPr sz="3000" b="1" spc="15" dirty="0">
                <a:solidFill>
                  <a:srgbClr val="006FC0"/>
                </a:solidFill>
                <a:latin typeface="Arial"/>
                <a:cs typeface="Arial"/>
              </a:rPr>
              <a:t> </a:t>
            </a:r>
            <a:r>
              <a:rPr sz="3000" b="1" spc="-15" dirty="0">
                <a:solidFill>
                  <a:srgbClr val="006FC0"/>
                </a:solidFill>
                <a:latin typeface="Arial"/>
                <a:cs typeface="Arial"/>
              </a:rPr>
              <a:t>METHODS</a:t>
            </a:r>
            <a:endParaRPr sz="3000">
              <a:latin typeface="Arial"/>
              <a:cs typeface="Arial"/>
            </a:endParaRPr>
          </a:p>
        </p:txBody>
      </p:sp>
      <p:sp>
        <p:nvSpPr>
          <p:cNvPr id="4" name="object 4"/>
          <p:cNvSpPr txBox="1"/>
          <p:nvPr/>
        </p:nvSpPr>
        <p:spPr>
          <a:xfrm>
            <a:off x="199136" y="919733"/>
            <a:ext cx="284734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Fluid</a:t>
            </a:r>
            <a:r>
              <a:rPr sz="2800" b="1" spc="-110" dirty="0">
                <a:solidFill>
                  <a:srgbClr val="C00000"/>
                </a:solidFill>
                <a:latin typeface="Calibri"/>
                <a:cs typeface="Calibri"/>
              </a:rPr>
              <a:t> </a:t>
            </a:r>
            <a:r>
              <a:rPr sz="2800" b="1" dirty="0">
                <a:solidFill>
                  <a:srgbClr val="C00000"/>
                </a:solidFill>
                <a:latin typeface="Calibri"/>
                <a:cs typeface="Calibri"/>
              </a:rPr>
              <a:t>Displacement</a:t>
            </a:r>
            <a:endParaRPr sz="2800">
              <a:latin typeface="Calibri"/>
              <a:cs typeface="Calibri"/>
            </a:endParaRPr>
          </a:p>
        </p:txBody>
      </p:sp>
      <p:pic>
        <p:nvPicPr>
          <p:cNvPr id="5" name="object 5"/>
          <p:cNvPicPr/>
          <p:nvPr/>
        </p:nvPicPr>
        <p:blipFill>
          <a:blip r:embed="rId2" cstate="print"/>
          <a:stretch>
            <a:fillRect/>
          </a:stretch>
        </p:blipFill>
        <p:spPr>
          <a:xfrm>
            <a:off x="240791" y="1539239"/>
            <a:ext cx="6559296" cy="6476999"/>
          </a:xfrm>
          <a:prstGeom prst="rect">
            <a:avLst/>
          </a:prstGeom>
        </p:spPr>
      </p:pic>
      <p:grpSp>
        <p:nvGrpSpPr>
          <p:cNvPr id="6" name="object 6"/>
          <p:cNvGrpSpPr/>
          <p:nvPr/>
        </p:nvGrpSpPr>
        <p:grpSpPr>
          <a:xfrm>
            <a:off x="7251192" y="1539240"/>
            <a:ext cx="6740525" cy="6513830"/>
            <a:chOff x="7251192" y="1539240"/>
            <a:chExt cx="6740525" cy="6513830"/>
          </a:xfrm>
        </p:grpSpPr>
        <p:pic>
          <p:nvPicPr>
            <p:cNvPr id="7" name="object 7"/>
            <p:cNvPicPr/>
            <p:nvPr/>
          </p:nvPicPr>
          <p:blipFill>
            <a:blip r:embed="rId3" cstate="print"/>
            <a:stretch>
              <a:fillRect/>
            </a:stretch>
          </p:blipFill>
          <p:spPr>
            <a:xfrm>
              <a:off x="7266432" y="1539240"/>
              <a:ext cx="6725171" cy="4489704"/>
            </a:xfrm>
            <a:prstGeom prst="rect">
              <a:avLst/>
            </a:prstGeom>
          </p:spPr>
        </p:pic>
        <p:pic>
          <p:nvPicPr>
            <p:cNvPr id="8" name="object 8"/>
            <p:cNvPicPr/>
            <p:nvPr/>
          </p:nvPicPr>
          <p:blipFill>
            <a:blip r:embed="rId4" cstate="print"/>
            <a:stretch>
              <a:fillRect/>
            </a:stretch>
          </p:blipFill>
          <p:spPr>
            <a:xfrm>
              <a:off x="7251192" y="6010655"/>
              <a:ext cx="6556248" cy="2042160"/>
            </a:xfrm>
            <a:prstGeom prst="rect">
              <a:avLst/>
            </a:prstGeom>
          </p:spPr>
        </p:pic>
      </p:grpSp>
      <p:sp>
        <p:nvSpPr>
          <p:cNvPr id="9" name="object 9"/>
          <p:cNvSpPr txBox="1"/>
          <p:nvPr/>
        </p:nvSpPr>
        <p:spPr>
          <a:xfrm>
            <a:off x="7274814" y="1010792"/>
            <a:ext cx="1394460"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Humidity</a:t>
            </a:r>
            <a:endParaRPr sz="28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4734" y="238759"/>
            <a:ext cx="1555750" cy="482600"/>
          </a:xfrm>
          <a:prstGeom prst="rect">
            <a:avLst/>
          </a:prstGeom>
        </p:spPr>
        <p:txBody>
          <a:bodyPr vert="horz" wrap="square" lIns="0" tIns="12700" rIns="0" bIns="0" rtlCol="0">
            <a:spAutoFit/>
          </a:bodyPr>
          <a:lstStyle/>
          <a:p>
            <a:pPr marL="12700">
              <a:lnSpc>
                <a:spcPct val="100000"/>
              </a:lnSpc>
              <a:spcBef>
                <a:spcPts val="100"/>
              </a:spcBef>
            </a:pPr>
            <a:r>
              <a:rPr sz="3000" dirty="0"/>
              <a:t>IS</a:t>
            </a:r>
            <a:r>
              <a:rPr sz="3000" spc="-70" dirty="0"/>
              <a:t> </a:t>
            </a:r>
            <a:r>
              <a:rPr sz="3000" dirty="0"/>
              <a:t>13224</a:t>
            </a:r>
            <a:endParaRPr sz="3000"/>
          </a:p>
        </p:txBody>
      </p:sp>
      <p:sp>
        <p:nvSpPr>
          <p:cNvPr id="3" name="object 3"/>
          <p:cNvSpPr txBox="1"/>
          <p:nvPr/>
        </p:nvSpPr>
        <p:spPr>
          <a:xfrm>
            <a:off x="6719696" y="0"/>
            <a:ext cx="4672330" cy="1417955"/>
          </a:xfrm>
          <a:prstGeom prst="rect">
            <a:avLst/>
          </a:prstGeom>
        </p:spPr>
        <p:txBody>
          <a:bodyPr vert="horz" wrap="square" lIns="0" tIns="274320" rIns="0" bIns="0" rtlCol="0">
            <a:spAutoFit/>
          </a:bodyPr>
          <a:lstStyle/>
          <a:p>
            <a:pPr marL="105410">
              <a:lnSpc>
                <a:spcPct val="100000"/>
              </a:lnSpc>
              <a:spcBef>
                <a:spcPts val="2160"/>
              </a:spcBef>
            </a:pPr>
            <a:r>
              <a:rPr sz="3000" b="1" spc="-15" dirty="0">
                <a:solidFill>
                  <a:srgbClr val="006FC0"/>
                </a:solidFill>
                <a:latin typeface="Arial"/>
                <a:cs typeface="Arial"/>
              </a:rPr>
              <a:t>TEST</a:t>
            </a:r>
            <a:r>
              <a:rPr sz="3000" b="1" spc="20" dirty="0">
                <a:solidFill>
                  <a:srgbClr val="006FC0"/>
                </a:solidFill>
                <a:latin typeface="Arial"/>
                <a:cs typeface="Arial"/>
              </a:rPr>
              <a:t> </a:t>
            </a:r>
            <a:r>
              <a:rPr sz="3000" b="1" spc="-15" dirty="0">
                <a:solidFill>
                  <a:srgbClr val="006FC0"/>
                </a:solidFill>
                <a:latin typeface="Arial"/>
                <a:cs typeface="Arial"/>
              </a:rPr>
              <a:t>METHODS</a:t>
            </a:r>
            <a:endParaRPr sz="3000">
              <a:latin typeface="Arial"/>
              <a:cs typeface="Arial"/>
            </a:endParaRPr>
          </a:p>
          <a:p>
            <a:pPr marL="12700">
              <a:lnSpc>
                <a:spcPct val="100000"/>
              </a:lnSpc>
              <a:spcBef>
                <a:spcPts val="1940"/>
              </a:spcBef>
            </a:pPr>
            <a:r>
              <a:rPr sz="2800" b="1" spc="-5" dirty="0">
                <a:solidFill>
                  <a:srgbClr val="C00000"/>
                </a:solidFill>
                <a:latin typeface="Calibri"/>
                <a:cs typeface="Calibri"/>
              </a:rPr>
              <a:t>Reservoir</a:t>
            </a:r>
            <a:r>
              <a:rPr sz="2800" b="1" spc="-55" dirty="0">
                <a:solidFill>
                  <a:srgbClr val="C00000"/>
                </a:solidFill>
                <a:latin typeface="Calibri"/>
                <a:cs typeface="Calibri"/>
              </a:rPr>
              <a:t> </a:t>
            </a:r>
            <a:r>
              <a:rPr sz="2800" b="1" dirty="0">
                <a:solidFill>
                  <a:srgbClr val="C00000"/>
                </a:solidFill>
                <a:latin typeface="Calibri"/>
                <a:cs typeface="Calibri"/>
              </a:rPr>
              <a:t>Capacity</a:t>
            </a:r>
            <a:r>
              <a:rPr sz="2800" b="1" spc="-55" dirty="0">
                <a:solidFill>
                  <a:srgbClr val="C00000"/>
                </a:solidFill>
                <a:latin typeface="Calibri"/>
                <a:cs typeface="Calibri"/>
              </a:rPr>
              <a:t> </a:t>
            </a:r>
            <a:r>
              <a:rPr sz="2800" b="1" spc="5" dirty="0">
                <a:solidFill>
                  <a:srgbClr val="C00000"/>
                </a:solidFill>
                <a:latin typeface="Calibri"/>
                <a:cs typeface="Calibri"/>
              </a:rPr>
              <a:t>and</a:t>
            </a:r>
            <a:r>
              <a:rPr sz="2800" b="1" spc="-10" dirty="0">
                <a:solidFill>
                  <a:srgbClr val="C00000"/>
                </a:solidFill>
                <a:latin typeface="Calibri"/>
                <a:cs typeface="Calibri"/>
              </a:rPr>
              <a:t> Leakage</a:t>
            </a:r>
            <a:endParaRPr sz="2800">
              <a:latin typeface="Calibri"/>
              <a:cs typeface="Calibri"/>
            </a:endParaRPr>
          </a:p>
        </p:txBody>
      </p:sp>
      <p:sp>
        <p:nvSpPr>
          <p:cNvPr id="4" name="object 4"/>
          <p:cNvSpPr txBox="1"/>
          <p:nvPr/>
        </p:nvSpPr>
        <p:spPr>
          <a:xfrm>
            <a:off x="199136" y="754202"/>
            <a:ext cx="2957195"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C00000"/>
                </a:solidFill>
                <a:latin typeface="Calibri"/>
                <a:cs typeface="Calibri"/>
              </a:rPr>
              <a:t>Corrosion</a:t>
            </a:r>
            <a:r>
              <a:rPr sz="2800" b="1" spc="-114" dirty="0">
                <a:solidFill>
                  <a:srgbClr val="C00000"/>
                </a:solidFill>
                <a:latin typeface="Calibri"/>
                <a:cs typeface="Calibri"/>
              </a:rPr>
              <a:t> </a:t>
            </a:r>
            <a:r>
              <a:rPr sz="2800" b="1" spc="-5" dirty="0">
                <a:solidFill>
                  <a:srgbClr val="C00000"/>
                </a:solidFill>
                <a:latin typeface="Calibri"/>
                <a:cs typeface="Calibri"/>
              </a:rPr>
              <a:t>Reistance</a:t>
            </a:r>
            <a:endParaRPr sz="2800">
              <a:latin typeface="Calibri"/>
              <a:cs typeface="Calibri"/>
            </a:endParaRPr>
          </a:p>
        </p:txBody>
      </p:sp>
      <p:grpSp>
        <p:nvGrpSpPr>
          <p:cNvPr id="5" name="object 5"/>
          <p:cNvGrpSpPr/>
          <p:nvPr/>
        </p:nvGrpSpPr>
        <p:grpSpPr>
          <a:xfrm>
            <a:off x="289559" y="1280160"/>
            <a:ext cx="5535295" cy="6736080"/>
            <a:chOff x="289559" y="1280160"/>
            <a:chExt cx="5535295" cy="6736080"/>
          </a:xfrm>
        </p:grpSpPr>
        <p:pic>
          <p:nvPicPr>
            <p:cNvPr id="6" name="object 6"/>
            <p:cNvPicPr/>
            <p:nvPr/>
          </p:nvPicPr>
          <p:blipFill>
            <a:blip r:embed="rId2" cstate="print"/>
            <a:stretch>
              <a:fillRect/>
            </a:stretch>
          </p:blipFill>
          <p:spPr>
            <a:xfrm>
              <a:off x="335279" y="1280160"/>
              <a:ext cx="5489448" cy="2115312"/>
            </a:xfrm>
            <a:prstGeom prst="rect">
              <a:avLst/>
            </a:prstGeom>
          </p:spPr>
        </p:pic>
        <p:pic>
          <p:nvPicPr>
            <p:cNvPr id="7" name="object 7"/>
            <p:cNvPicPr/>
            <p:nvPr/>
          </p:nvPicPr>
          <p:blipFill>
            <a:blip r:embed="rId3" cstate="print"/>
            <a:stretch>
              <a:fillRect/>
            </a:stretch>
          </p:blipFill>
          <p:spPr>
            <a:xfrm>
              <a:off x="289559" y="3279648"/>
              <a:ext cx="5535168" cy="4736592"/>
            </a:xfrm>
            <a:prstGeom prst="rect">
              <a:avLst/>
            </a:prstGeom>
          </p:spPr>
        </p:pic>
      </p:grpSp>
      <p:pic>
        <p:nvPicPr>
          <p:cNvPr id="8" name="object 8"/>
          <p:cNvPicPr/>
          <p:nvPr/>
        </p:nvPicPr>
        <p:blipFill>
          <a:blip r:embed="rId4" cstate="print"/>
          <a:stretch>
            <a:fillRect/>
          </a:stretch>
        </p:blipFill>
        <p:spPr>
          <a:xfrm>
            <a:off x="6714743" y="1615439"/>
            <a:ext cx="7174992" cy="57881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 y="-152400"/>
            <a:ext cx="14630400" cy="8229600"/>
          </a:xfrm>
          <a:prstGeom prst="rect">
            <a:avLst/>
          </a:prstGeom>
        </p:spPr>
      </p:pic>
      <p:sp>
        <p:nvSpPr>
          <p:cNvPr id="3" name="object 3"/>
          <p:cNvSpPr txBox="1">
            <a:spLocks noGrp="1"/>
          </p:cNvSpPr>
          <p:nvPr>
            <p:ph type="title"/>
          </p:nvPr>
        </p:nvSpPr>
        <p:spPr>
          <a:xfrm>
            <a:off x="758748" y="56463"/>
            <a:ext cx="13049250" cy="757555"/>
          </a:xfrm>
          <a:prstGeom prst="rect">
            <a:avLst/>
          </a:prstGeom>
        </p:spPr>
        <p:txBody>
          <a:bodyPr vert="horz" wrap="square" lIns="0" tIns="12700" rIns="0" bIns="0" rtlCol="0">
            <a:spAutoFit/>
          </a:bodyPr>
          <a:lstStyle/>
          <a:p>
            <a:pPr marL="12700">
              <a:lnSpc>
                <a:spcPct val="100000"/>
              </a:lnSpc>
              <a:spcBef>
                <a:spcPts val="100"/>
              </a:spcBef>
            </a:pPr>
            <a:r>
              <a:rPr sz="4800" spc="-10" dirty="0">
                <a:solidFill>
                  <a:srgbClr val="466ED5"/>
                </a:solidFill>
              </a:rPr>
              <a:t>KEY</a:t>
            </a:r>
            <a:r>
              <a:rPr sz="4800" spc="-95" dirty="0">
                <a:solidFill>
                  <a:srgbClr val="466ED5"/>
                </a:solidFill>
              </a:rPr>
              <a:t> </a:t>
            </a:r>
            <a:r>
              <a:rPr sz="4800" spc="-5" dirty="0">
                <a:solidFill>
                  <a:srgbClr val="466ED5"/>
                </a:solidFill>
              </a:rPr>
              <a:t>COMPONENTS</a:t>
            </a:r>
            <a:r>
              <a:rPr sz="4800" spc="10" dirty="0">
                <a:solidFill>
                  <a:srgbClr val="466ED5"/>
                </a:solidFill>
              </a:rPr>
              <a:t> </a:t>
            </a:r>
            <a:r>
              <a:rPr sz="4800" dirty="0">
                <a:solidFill>
                  <a:srgbClr val="466ED5"/>
                </a:solidFill>
              </a:rPr>
              <a:t>OF</a:t>
            </a:r>
            <a:r>
              <a:rPr sz="4800" spc="-10" dirty="0">
                <a:solidFill>
                  <a:srgbClr val="466ED5"/>
                </a:solidFill>
              </a:rPr>
              <a:t> </a:t>
            </a:r>
            <a:r>
              <a:rPr sz="4800" spc="-5" dirty="0">
                <a:solidFill>
                  <a:srgbClr val="466ED5"/>
                </a:solidFill>
              </a:rPr>
              <a:t>VEHICLE</a:t>
            </a:r>
            <a:r>
              <a:rPr sz="4800" dirty="0">
                <a:solidFill>
                  <a:srgbClr val="466ED5"/>
                </a:solidFill>
              </a:rPr>
              <a:t> </a:t>
            </a:r>
            <a:r>
              <a:rPr sz="4800" spc="-5" dirty="0">
                <a:solidFill>
                  <a:srgbClr val="466ED5"/>
                </a:solidFill>
              </a:rPr>
              <a:t>DYNAMICS</a:t>
            </a:r>
            <a:endParaRPr sz="4800" dirty="0"/>
          </a:p>
        </p:txBody>
      </p:sp>
      <p:sp>
        <p:nvSpPr>
          <p:cNvPr id="6" name="object 6"/>
          <p:cNvSpPr txBox="1"/>
          <p:nvPr/>
        </p:nvSpPr>
        <p:spPr>
          <a:xfrm>
            <a:off x="7326850" y="1118803"/>
            <a:ext cx="6360795" cy="6541534"/>
          </a:xfrm>
          <a:prstGeom prst="rect">
            <a:avLst/>
          </a:prstGeom>
        </p:spPr>
        <p:txBody>
          <a:bodyPr vert="horz" wrap="square" lIns="0" tIns="13970" rIns="0" bIns="0" rtlCol="0">
            <a:spAutoFit/>
          </a:bodyPr>
          <a:lstStyle/>
          <a:p>
            <a:pPr marL="191135" indent="-179070">
              <a:lnSpc>
                <a:spcPct val="100000"/>
              </a:lnSpc>
              <a:spcBef>
                <a:spcPts val="110"/>
              </a:spcBef>
              <a:buSzPct val="97500"/>
              <a:buFont typeface="Arial MT"/>
              <a:buChar char="•"/>
              <a:tabLst>
                <a:tab pos="191770" algn="l"/>
              </a:tabLst>
            </a:pPr>
            <a:endParaRPr lang="en-US" sz="2000" b="1" spc="-45" dirty="0" smtClean="0">
              <a:latin typeface="Malgun Gothic" panose="020B0503020000020004" pitchFamily="34" charset="-127"/>
              <a:ea typeface="Malgun Gothic" panose="020B0503020000020004" pitchFamily="34" charset="-127"/>
              <a:cs typeface="Times New Roman"/>
            </a:endParaRPr>
          </a:p>
          <a:p>
            <a:pPr marL="191135" indent="-179070">
              <a:lnSpc>
                <a:spcPct val="100000"/>
              </a:lnSpc>
              <a:spcBef>
                <a:spcPts val="105"/>
              </a:spcBef>
              <a:buSzPct val="97500"/>
              <a:buFont typeface="Arial MT"/>
              <a:buChar char="•"/>
              <a:tabLst>
                <a:tab pos="191770" algn="l"/>
              </a:tabLst>
            </a:pPr>
            <a:r>
              <a:rPr lang="en-US" sz="2000" b="1" dirty="0" smtClean="0">
                <a:latin typeface="Times New Roman"/>
                <a:cs typeface="Times New Roman"/>
              </a:rPr>
              <a:t>Longitudinal</a:t>
            </a:r>
            <a:r>
              <a:rPr lang="en-US" sz="2000" b="1" spc="-70" dirty="0" smtClean="0">
                <a:latin typeface="Times New Roman"/>
                <a:cs typeface="Times New Roman"/>
              </a:rPr>
              <a:t> </a:t>
            </a:r>
            <a:r>
              <a:rPr lang="en-US" sz="2000" b="1" dirty="0" smtClean="0">
                <a:latin typeface="Times New Roman"/>
                <a:cs typeface="Times New Roman"/>
              </a:rPr>
              <a:t>dynamics</a:t>
            </a:r>
            <a:endParaRPr lang="en-US" sz="2000" dirty="0" smtClean="0">
              <a:latin typeface="Times New Roman"/>
              <a:cs typeface="Times New Roman"/>
            </a:endParaRPr>
          </a:p>
          <a:p>
            <a:pPr marL="12700">
              <a:lnSpc>
                <a:spcPct val="100000"/>
              </a:lnSpc>
            </a:pPr>
            <a:r>
              <a:rPr lang="en-US" sz="2000" dirty="0" smtClean="0">
                <a:latin typeface="Times New Roman"/>
                <a:cs typeface="Times New Roman"/>
              </a:rPr>
              <a:t>(Acceleration</a:t>
            </a:r>
            <a:r>
              <a:rPr lang="en-US" sz="2000" spc="-45" dirty="0" smtClean="0">
                <a:latin typeface="Times New Roman"/>
                <a:cs typeface="Times New Roman"/>
              </a:rPr>
              <a:t> </a:t>
            </a:r>
            <a:r>
              <a:rPr lang="en-US" sz="2000" spc="5" dirty="0" smtClean="0">
                <a:latin typeface="Times New Roman"/>
                <a:cs typeface="Times New Roman"/>
              </a:rPr>
              <a:t>and</a:t>
            </a:r>
            <a:r>
              <a:rPr lang="en-US" sz="2000" spc="-40" dirty="0" smtClean="0">
                <a:latin typeface="Times New Roman"/>
                <a:cs typeface="Times New Roman"/>
              </a:rPr>
              <a:t> </a:t>
            </a:r>
            <a:r>
              <a:rPr lang="en-US" sz="2000" spc="5" dirty="0" smtClean="0">
                <a:latin typeface="Times New Roman"/>
                <a:cs typeface="Times New Roman"/>
              </a:rPr>
              <a:t>Braking)</a:t>
            </a:r>
            <a:endParaRPr lang="en-US" sz="2000" dirty="0" smtClean="0">
              <a:latin typeface="Times New Roman"/>
              <a:cs typeface="Times New Roman"/>
            </a:endParaRPr>
          </a:p>
          <a:p>
            <a:pPr marL="12700" marR="5080">
              <a:lnSpc>
                <a:spcPct val="100000"/>
              </a:lnSpc>
              <a:spcBef>
                <a:spcPts val="35"/>
              </a:spcBef>
            </a:pPr>
            <a:r>
              <a:rPr lang="en-US" sz="2000" spc="-5" dirty="0" smtClean="0">
                <a:latin typeface="Times New Roman"/>
                <a:cs typeface="Times New Roman"/>
              </a:rPr>
              <a:t>IS</a:t>
            </a:r>
            <a:r>
              <a:rPr lang="en-US" sz="2000" dirty="0" smtClean="0">
                <a:latin typeface="Times New Roman"/>
                <a:cs typeface="Times New Roman"/>
              </a:rPr>
              <a:t> </a:t>
            </a:r>
            <a:r>
              <a:rPr lang="en-US" sz="2000" spc="-35" dirty="0" smtClean="0">
                <a:latin typeface="Times New Roman"/>
                <a:cs typeface="Times New Roman"/>
              </a:rPr>
              <a:t>11851</a:t>
            </a:r>
            <a:r>
              <a:rPr lang="en-US" sz="2000" spc="-20" dirty="0" smtClean="0">
                <a:latin typeface="Times New Roman"/>
                <a:cs typeface="Times New Roman"/>
              </a:rPr>
              <a:t> </a:t>
            </a:r>
            <a:r>
              <a:rPr lang="en-US" sz="2000" spc="-5" dirty="0" smtClean="0">
                <a:latin typeface="Times New Roman"/>
                <a:cs typeface="Times New Roman"/>
              </a:rPr>
              <a:t>Method</a:t>
            </a:r>
            <a:r>
              <a:rPr lang="en-US" sz="2000" dirty="0" smtClean="0">
                <a:latin typeface="Times New Roman"/>
                <a:cs typeface="Times New Roman"/>
              </a:rPr>
              <a:t> </a:t>
            </a:r>
            <a:r>
              <a:rPr lang="en-US" sz="2000" spc="-5" dirty="0" smtClean="0">
                <a:latin typeface="Times New Roman"/>
                <a:cs typeface="Times New Roman"/>
              </a:rPr>
              <a:t>of</a:t>
            </a:r>
            <a:r>
              <a:rPr lang="en-US" sz="2000" spc="-25" dirty="0" smtClean="0">
                <a:latin typeface="Times New Roman"/>
                <a:cs typeface="Times New Roman"/>
              </a:rPr>
              <a:t> </a:t>
            </a:r>
            <a:r>
              <a:rPr lang="en-US" sz="2000" spc="-5" dirty="0" smtClean="0">
                <a:latin typeface="Times New Roman"/>
                <a:cs typeface="Times New Roman"/>
              </a:rPr>
              <a:t>evaluation</a:t>
            </a:r>
            <a:r>
              <a:rPr lang="en-US" sz="2000" spc="5" dirty="0" smtClean="0">
                <a:latin typeface="Times New Roman"/>
                <a:cs typeface="Times New Roman"/>
              </a:rPr>
              <a:t> </a:t>
            </a:r>
            <a:r>
              <a:rPr lang="en-US" sz="2000" spc="-5" dirty="0" smtClean="0">
                <a:latin typeface="Times New Roman"/>
                <a:cs typeface="Times New Roman"/>
              </a:rPr>
              <a:t>of </a:t>
            </a:r>
            <a:r>
              <a:rPr lang="en-US" sz="2000" dirty="0" smtClean="0">
                <a:latin typeface="Times New Roman"/>
                <a:cs typeface="Times New Roman"/>
              </a:rPr>
              <a:t> </a:t>
            </a:r>
            <a:r>
              <a:rPr lang="en-US" sz="2000" spc="-5" dirty="0" smtClean="0">
                <a:latin typeface="Times New Roman"/>
                <a:cs typeface="Times New Roman"/>
              </a:rPr>
              <a:t>acceleration</a:t>
            </a:r>
            <a:r>
              <a:rPr lang="en-US" sz="2000" spc="50" dirty="0" smtClean="0">
                <a:latin typeface="Times New Roman"/>
                <a:cs typeface="Times New Roman"/>
              </a:rPr>
              <a:t> </a:t>
            </a:r>
            <a:r>
              <a:rPr lang="en-US" sz="2000" dirty="0" smtClean="0">
                <a:latin typeface="Times New Roman"/>
                <a:cs typeface="Times New Roman"/>
              </a:rPr>
              <a:t>of</a:t>
            </a:r>
            <a:r>
              <a:rPr lang="en-US" sz="2000" spc="-10" dirty="0" smtClean="0">
                <a:latin typeface="Times New Roman"/>
                <a:cs typeface="Times New Roman"/>
              </a:rPr>
              <a:t> automotive</a:t>
            </a:r>
            <a:r>
              <a:rPr lang="en-US" sz="2000" spc="65" dirty="0" smtClean="0">
                <a:latin typeface="Times New Roman"/>
                <a:cs typeface="Times New Roman"/>
              </a:rPr>
              <a:t> </a:t>
            </a:r>
            <a:r>
              <a:rPr lang="en-US" sz="2000" spc="-5" dirty="0" smtClean="0">
                <a:latin typeface="Times New Roman"/>
                <a:cs typeface="Times New Roman"/>
              </a:rPr>
              <a:t>vehicle</a:t>
            </a:r>
            <a:endParaRPr lang="en-US" sz="2000" dirty="0" smtClean="0">
              <a:latin typeface="Times New Roman"/>
              <a:cs typeface="Times New Roman"/>
            </a:endParaRPr>
          </a:p>
          <a:p>
            <a:pPr marL="12065">
              <a:lnSpc>
                <a:spcPct val="100000"/>
              </a:lnSpc>
              <a:spcBef>
                <a:spcPts val="110"/>
              </a:spcBef>
              <a:buSzPct val="97500"/>
              <a:tabLst>
                <a:tab pos="191770" algn="l"/>
              </a:tabLst>
            </a:pPr>
            <a:endParaRPr lang="en-US" sz="2000" b="1" spc="-45" dirty="0" smtClean="0">
              <a:latin typeface="Malgun Gothic" panose="020B0503020000020004" pitchFamily="34" charset="-127"/>
              <a:ea typeface="Malgun Gothic" panose="020B0503020000020004" pitchFamily="34" charset="-127"/>
              <a:cs typeface="Times New Roman"/>
            </a:endParaRPr>
          </a:p>
          <a:p>
            <a:endParaRPr lang="en-US" sz="2000" b="1" dirty="0">
              <a:latin typeface="Times New Roman"/>
              <a:cs typeface="Times New Roman"/>
            </a:endParaRPr>
          </a:p>
          <a:p>
            <a:pPr marL="191135" indent="-179070">
              <a:buSzPct val="97500"/>
              <a:buFont typeface="Arial MT"/>
              <a:buChar char="•"/>
              <a:tabLst>
                <a:tab pos="191770" algn="l"/>
              </a:tabLst>
            </a:pPr>
            <a:r>
              <a:rPr lang="en-US" sz="2000" b="1" dirty="0">
                <a:latin typeface="Times New Roman"/>
                <a:cs typeface="Times New Roman"/>
              </a:rPr>
              <a:t>Lateral dynamics</a:t>
            </a:r>
          </a:p>
          <a:p>
            <a:pPr marL="12700">
              <a:spcBef>
                <a:spcPts val="5"/>
              </a:spcBef>
            </a:pPr>
            <a:r>
              <a:rPr lang="en-US" sz="2000" dirty="0">
                <a:latin typeface="Times New Roman"/>
                <a:cs typeface="Times New Roman"/>
              </a:rPr>
              <a:t>(Steering and Cornering)</a:t>
            </a:r>
          </a:p>
          <a:p>
            <a:pPr marL="12700" marR="20955">
              <a:spcBef>
                <a:spcPts val="35"/>
              </a:spcBef>
            </a:pPr>
            <a:r>
              <a:rPr lang="en-US" sz="2000" dirty="0">
                <a:latin typeface="Times New Roman"/>
                <a:cs typeface="Times New Roman"/>
              </a:rPr>
              <a:t>IS 14269 Automotive vehicles integral  power steering gear method of test.</a:t>
            </a:r>
          </a:p>
          <a:p>
            <a:pPr marL="12065">
              <a:lnSpc>
                <a:spcPct val="100000"/>
              </a:lnSpc>
              <a:spcBef>
                <a:spcPts val="110"/>
              </a:spcBef>
              <a:buSzPct val="97500"/>
              <a:tabLst>
                <a:tab pos="191770" algn="l"/>
              </a:tabLst>
            </a:pPr>
            <a:endParaRPr lang="en-US" sz="2000" b="1" spc="-45" dirty="0" smtClean="0">
              <a:latin typeface="Malgun Gothic" panose="020B0503020000020004" pitchFamily="34" charset="-127"/>
              <a:ea typeface="Malgun Gothic" panose="020B0503020000020004" pitchFamily="34" charset="-127"/>
              <a:cs typeface="Times New Roman"/>
            </a:endParaRPr>
          </a:p>
          <a:p>
            <a:pPr marL="191135" indent="-179070">
              <a:lnSpc>
                <a:spcPct val="100000"/>
              </a:lnSpc>
              <a:spcBef>
                <a:spcPts val="110"/>
              </a:spcBef>
              <a:buSzPct val="97500"/>
              <a:buFont typeface="Arial MT"/>
              <a:buChar char="•"/>
              <a:tabLst>
                <a:tab pos="191770" algn="l"/>
              </a:tabLst>
            </a:pPr>
            <a:endParaRPr lang="en-US" sz="2000" b="1" spc="-45" dirty="0" smtClean="0">
              <a:latin typeface="Malgun Gothic" panose="020B0503020000020004" pitchFamily="34" charset="-127"/>
              <a:ea typeface="Malgun Gothic" panose="020B0503020000020004" pitchFamily="34" charset="-127"/>
              <a:cs typeface="Times New Roman"/>
            </a:endParaRPr>
          </a:p>
          <a:p>
            <a:pPr marL="191135" indent="-179070">
              <a:spcBef>
                <a:spcPts val="110"/>
              </a:spcBef>
              <a:buSzPct val="97500"/>
              <a:buFont typeface="Arial MT"/>
              <a:buChar char="•"/>
              <a:tabLst>
                <a:tab pos="191770" algn="l"/>
              </a:tabLst>
            </a:pPr>
            <a:r>
              <a:rPr sz="2000" b="1" dirty="0">
                <a:latin typeface="Times New Roman"/>
                <a:cs typeface="Times New Roman"/>
              </a:rPr>
              <a:t>Vertical dynamics</a:t>
            </a:r>
          </a:p>
          <a:p>
            <a:pPr marL="12700"/>
            <a:r>
              <a:rPr sz="2000" dirty="0">
                <a:latin typeface="Times New Roman"/>
                <a:cs typeface="Times New Roman"/>
              </a:rPr>
              <a:t>(Suspension and Ride comfort)</a:t>
            </a:r>
          </a:p>
          <a:p>
            <a:pPr marL="12700">
              <a:spcBef>
                <a:spcPts val="35"/>
              </a:spcBef>
            </a:pPr>
            <a:r>
              <a:rPr sz="2000" dirty="0">
                <a:latin typeface="Times New Roman"/>
                <a:cs typeface="Times New Roman"/>
              </a:rPr>
              <a:t>IS 7906 Helical Compression springs</a:t>
            </a:r>
          </a:p>
          <a:p>
            <a:pPr marL="12700"/>
            <a:r>
              <a:rPr sz="2000" dirty="0">
                <a:latin typeface="Times New Roman"/>
                <a:cs typeface="Times New Roman"/>
              </a:rPr>
              <a:t>IS 7907 Helical Extension springs</a:t>
            </a:r>
          </a:p>
          <a:p>
            <a:pPr marL="12700" marR="208279"/>
            <a:r>
              <a:rPr sz="2000" dirty="0">
                <a:latin typeface="Times New Roman"/>
                <a:cs typeface="Times New Roman"/>
              </a:rPr>
              <a:t>IS 5423 Automotive vehicles - Shock  absorbers - Specification</a:t>
            </a:r>
          </a:p>
          <a:p>
            <a:endParaRPr sz="2000" b="1" dirty="0">
              <a:latin typeface="Times New Roman"/>
              <a:cs typeface="Times New Roman"/>
            </a:endParaRPr>
          </a:p>
          <a:p>
            <a:pPr marL="12700" marR="20955">
              <a:spcBef>
                <a:spcPts val="35"/>
              </a:spcBef>
            </a:pPr>
            <a:endParaRPr sz="2000" dirty="0">
              <a:latin typeface="Times New Roman"/>
              <a:cs typeface="Times New Roman"/>
            </a:endParaRPr>
          </a:p>
        </p:txBody>
      </p:sp>
      <p:pic>
        <p:nvPicPr>
          <p:cNvPr id="9" name="Picture 8"/>
          <p:cNvPicPr>
            <a:picLocks noChangeAspect="1"/>
          </p:cNvPicPr>
          <p:nvPr/>
        </p:nvPicPr>
        <p:blipFill>
          <a:blip r:embed="rId3"/>
          <a:stretch>
            <a:fillRect/>
          </a:stretch>
        </p:blipFill>
        <p:spPr>
          <a:xfrm>
            <a:off x="381000" y="2133600"/>
            <a:ext cx="6544418" cy="351503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00142" y="238454"/>
            <a:ext cx="1649730" cy="512445"/>
          </a:xfrm>
          <a:prstGeom prst="rect">
            <a:avLst/>
          </a:prstGeom>
        </p:spPr>
        <p:txBody>
          <a:bodyPr vert="horz" wrap="square" lIns="0" tIns="12065" rIns="0" bIns="0" rtlCol="0">
            <a:spAutoFit/>
          </a:bodyPr>
          <a:lstStyle/>
          <a:p>
            <a:pPr marL="12700">
              <a:lnSpc>
                <a:spcPct val="100000"/>
              </a:lnSpc>
              <a:spcBef>
                <a:spcPts val="95"/>
              </a:spcBef>
            </a:pPr>
            <a:r>
              <a:rPr sz="3200" b="1" spc="-5" dirty="0">
                <a:solidFill>
                  <a:srgbClr val="006FC0"/>
                </a:solidFill>
                <a:latin typeface="Arial"/>
                <a:cs typeface="Arial"/>
              </a:rPr>
              <a:t>IS</a:t>
            </a:r>
            <a:r>
              <a:rPr sz="3200" b="1" spc="-85" dirty="0">
                <a:solidFill>
                  <a:srgbClr val="006FC0"/>
                </a:solidFill>
                <a:latin typeface="Arial"/>
                <a:cs typeface="Arial"/>
              </a:rPr>
              <a:t> </a:t>
            </a:r>
            <a:r>
              <a:rPr sz="3200" b="1" spc="-5" dirty="0">
                <a:solidFill>
                  <a:srgbClr val="006FC0"/>
                </a:solidFill>
                <a:latin typeface="Arial"/>
                <a:cs typeface="Arial"/>
              </a:rPr>
              <a:t>13224</a:t>
            </a:r>
            <a:endParaRPr sz="3200">
              <a:latin typeface="Arial"/>
              <a:cs typeface="Arial"/>
            </a:endParaRPr>
          </a:p>
        </p:txBody>
      </p:sp>
      <p:sp>
        <p:nvSpPr>
          <p:cNvPr id="3" name="object 3"/>
          <p:cNvSpPr txBox="1"/>
          <p:nvPr/>
        </p:nvSpPr>
        <p:spPr>
          <a:xfrm>
            <a:off x="6776084" y="238454"/>
            <a:ext cx="3201670" cy="512445"/>
          </a:xfrm>
          <a:prstGeom prst="rect">
            <a:avLst/>
          </a:prstGeom>
        </p:spPr>
        <p:txBody>
          <a:bodyPr vert="horz" wrap="square" lIns="0" tIns="12065" rIns="0" bIns="0" rtlCol="0">
            <a:spAutoFit/>
          </a:bodyPr>
          <a:lstStyle/>
          <a:p>
            <a:pPr marL="12700">
              <a:lnSpc>
                <a:spcPct val="100000"/>
              </a:lnSpc>
              <a:spcBef>
                <a:spcPts val="95"/>
              </a:spcBef>
            </a:pPr>
            <a:r>
              <a:rPr sz="3200" b="1" spc="-5" dirty="0">
                <a:solidFill>
                  <a:srgbClr val="006FC0"/>
                </a:solidFill>
                <a:latin typeface="Arial"/>
                <a:cs typeface="Arial"/>
              </a:rPr>
              <a:t>TEST</a:t>
            </a:r>
            <a:r>
              <a:rPr sz="3200" b="1" spc="-70" dirty="0">
                <a:solidFill>
                  <a:srgbClr val="006FC0"/>
                </a:solidFill>
                <a:latin typeface="Arial"/>
                <a:cs typeface="Arial"/>
              </a:rPr>
              <a:t> </a:t>
            </a:r>
            <a:r>
              <a:rPr sz="3200" b="1" spc="-10" dirty="0">
                <a:solidFill>
                  <a:srgbClr val="006FC0"/>
                </a:solidFill>
                <a:latin typeface="Arial"/>
                <a:cs typeface="Arial"/>
              </a:rPr>
              <a:t>METHODS</a:t>
            </a:r>
            <a:endParaRPr sz="3200">
              <a:latin typeface="Arial"/>
              <a:cs typeface="Arial"/>
            </a:endParaRPr>
          </a:p>
        </p:txBody>
      </p:sp>
      <p:sp>
        <p:nvSpPr>
          <p:cNvPr id="4" name="object 4"/>
          <p:cNvSpPr txBox="1"/>
          <p:nvPr/>
        </p:nvSpPr>
        <p:spPr>
          <a:xfrm>
            <a:off x="367690" y="1269872"/>
            <a:ext cx="588264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C00000"/>
                </a:solidFill>
                <a:latin typeface="Calibri"/>
                <a:cs typeface="Calibri"/>
              </a:rPr>
              <a:t>Low </a:t>
            </a:r>
            <a:r>
              <a:rPr sz="3600" b="1" spc="-45" dirty="0">
                <a:solidFill>
                  <a:srgbClr val="C00000"/>
                </a:solidFill>
                <a:latin typeface="Calibri"/>
                <a:cs typeface="Calibri"/>
              </a:rPr>
              <a:t>Temperature</a:t>
            </a:r>
            <a:r>
              <a:rPr sz="3600" b="1" spc="-50" dirty="0">
                <a:solidFill>
                  <a:srgbClr val="C00000"/>
                </a:solidFill>
                <a:latin typeface="Calibri"/>
                <a:cs typeface="Calibri"/>
              </a:rPr>
              <a:t> </a:t>
            </a:r>
            <a:r>
              <a:rPr sz="3600" b="1" spc="-15" dirty="0">
                <a:solidFill>
                  <a:srgbClr val="C00000"/>
                </a:solidFill>
                <a:latin typeface="Calibri"/>
                <a:cs typeface="Calibri"/>
              </a:rPr>
              <a:t>Performance</a:t>
            </a:r>
            <a:endParaRPr sz="3600">
              <a:latin typeface="Calibri"/>
              <a:cs typeface="Calibri"/>
            </a:endParaRPr>
          </a:p>
        </p:txBody>
      </p:sp>
      <p:pic>
        <p:nvPicPr>
          <p:cNvPr id="5" name="object 5"/>
          <p:cNvPicPr/>
          <p:nvPr/>
        </p:nvPicPr>
        <p:blipFill>
          <a:blip r:embed="rId2" cstate="print"/>
          <a:stretch>
            <a:fillRect/>
          </a:stretch>
        </p:blipFill>
        <p:spPr>
          <a:xfrm>
            <a:off x="475487" y="2106167"/>
            <a:ext cx="11259712" cy="349597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427477" y="1282700"/>
            <a:ext cx="6744970" cy="695325"/>
          </a:xfrm>
          <a:prstGeom prst="rect">
            <a:avLst/>
          </a:prstGeom>
        </p:spPr>
        <p:txBody>
          <a:bodyPr vert="horz" wrap="square" lIns="0" tIns="11430" rIns="0" bIns="0" rtlCol="0">
            <a:spAutoFit/>
          </a:bodyPr>
          <a:lstStyle/>
          <a:p>
            <a:pPr marL="12700">
              <a:lnSpc>
                <a:spcPct val="100000"/>
              </a:lnSpc>
              <a:spcBef>
                <a:spcPts val="90"/>
              </a:spcBef>
            </a:pPr>
            <a:r>
              <a:rPr sz="4400" spc="-10" dirty="0"/>
              <a:t>AIR</a:t>
            </a:r>
            <a:r>
              <a:rPr sz="4400" dirty="0"/>
              <a:t> </a:t>
            </a:r>
            <a:r>
              <a:rPr sz="4400" spc="-10" dirty="0"/>
              <a:t>BRAKE</a:t>
            </a:r>
            <a:r>
              <a:rPr sz="4400" dirty="0"/>
              <a:t> </a:t>
            </a:r>
            <a:r>
              <a:rPr sz="4400" spc="-45" dirty="0"/>
              <a:t>STANDARDS</a:t>
            </a:r>
            <a:endParaRPr sz="4400"/>
          </a:p>
        </p:txBody>
      </p:sp>
      <p:sp>
        <p:nvSpPr>
          <p:cNvPr id="4" name="object 4"/>
          <p:cNvSpPr/>
          <p:nvPr/>
        </p:nvSpPr>
        <p:spPr>
          <a:xfrm>
            <a:off x="2346960" y="2593848"/>
            <a:ext cx="500380" cy="500380"/>
          </a:xfrm>
          <a:custGeom>
            <a:avLst/>
            <a:gdLst/>
            <a:ahLst/>
            <a:cxnLst/>
            <a:rect l="l" t="t" r="r" b="b"/>
            <a:pathLst>
              <a:path w="500380" h="500380">
                <a:moveTo>
                  <a:pt x="433196"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6" y="499872"/>
                </a:lnTo>
                <a:lnTo>
                  <a:pt x="459152" y="494633"/>
                </a:lnTo>
                <a:lnTo>
                  <a:pt x="480345" y="480345"/>
                </a:lnTo>
                <a:lnTo>
                  <a:pt x="494633" y="459152"/>
                </a:lnTo>
                <a:lnTo>
                  <a:pt x="499871" y="433197"/>
                </a:lnTo>
                <a:lnTo>
                  <a:pt x="499871" y="66675"/>
                </a:lnTo>
                <a:lnTo>
                  <a:pt x="494633" y="40719"/>
                </a:lnTo>
                <a:lnTo>
                  <a:pt x="480345" y="19526"/>
                </a:lnTo>
                <a:lnTo>
                  <a:pt x="459152" y="5238"/>
                </a:lnTo>
                <a:lnTo>
                  <a:pt x="433196" y="0"/>
                </a:lnTo>
                <a:close/>
              </a:path>
            </a:pathLst>
          </a:custGeom>
          <a:solidFill>
            <a:srgbClr val="F6E9D4"/>
          </a:solidFill>
        </p:spPr>
        <p:txBody>
          <a:bodyPr wrap="square" lIns="0" tIns="0" rIns="0" bIns="0" rtlCol="0"/>
          <a:lstStyle/>
          <a:p>
            <a:endParaRPr/>
          </a:p>
        </p:txBody>
      </p:sp>
      <p:sp>
        <p:nvSpPr>
          <p:cNvPr id="5" name="object 5"/>
          <p:cNvSpPr txBox="1"/>
          <p:nvPr/>
        </p:nvSpPr>
        <p:spPr>
          <a:xfrm>
            <a:off x="2467482" y="2526868"/>
            <a:ext cx="19939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12E"/>
                </a:solidFill>
                <a:latin typeface="Malgun Gothic Semilight"/>
                <a:cs typeface="Malgun Gothic Semilight"/>
              </a:rPr>
              <a:t>1</a:t>
            </a:r>
            <a:endParaRPr sz="3600" dirty="0">
              <a:latin typeface="Malgun Gothic Semilight"/>
              <a:cs typeface="Malgun Gothic Semilight"/>
            </a:endParaRPr>
          </a:p>
        </p:txBody>
      </p:sp>
      <p:sp>
        <p:nvSpPr>
          <p:cNvPr id="6" name="object 6"/>
          <p:cNvSpPr txBox="1"/>
          <p:nvPr/>
        </p:nvSpPr>
        <p:spPr>
          <a:xfrm>
            <a:off x="3149854" y="2389228"/>
            <a:ext cx="5511800" cy="1880235"/>
          </a:xfrm>
          <a:prstGeom prst="rect">
            <a:avLst/>
          </a:prstGeom>
        </p:spPr>
        <p:txBody>
          <a:bodyPr vert="horz" wrap="square" lIns="0" tIns="178435" rIns="0" bIns="0" rtlCol="0">
            <a:spAutoFit/>
          </a:bodyPr>
          <a:lstStyle/>
          <a:p>
            <a:pPr marL="12700">
              <a:lnSpc>
                <a:spcPct val="100000"/>
              </a:lnSpc>
              <a:spcBef>
                <a:spcPts val="1405"/>
              </a:spcBef>
            </a:pPr>
            <a:r>
              <a:rPr sz="3200" b="1" spc="-25" dirty="0">
                <a:solidFill>
                  <a:srgbClr val="FF0000"/>
                </a:solidFill>
                <a:latin typeface="Times New Roman" panose="02020603050405020304" pitchFamily="18" charset="0"/>
                <a:cs typeface="Times New Roman" panose="02020603050405020304" pitchFamily="18" charset="0"/>
              </a:rPr>
              <a:t>Valves</a:t>
            </a:r>
            <a:endParaRPr sz="3200" b="1" dirty="0">
              <a:solidFill>
                <a:srgbClr val="FF0000"/>
              </a:solidFill>
              <a:latin typeface="Times New Roman" panose="02020603050405020304" pitchFamily="18" charset="0"/>
              <a:cs typeface="Times New Roman" panose="02020603050405020304" pitchFamily="18" charset="0"/>
            </a:endParaRPr>
          </a:p>
          <a:p>
            <a:pPr marL="12700" marR="5080" algn="just">
              <a:lnSpc>
                <a:spcPct val="97100"/>
              </a:lnSpc>
              <a:spcBef>
                <a:spcPts val="1065"/>
              </a:spcBef>
            </a:pPr>
            <a:r>
              <a:rPr sz="2400" spc="75" dirty="0" smtClean="0">
                <a:solidFill>
                  <a:srgbClr val="39362F"/>
                </a:solidFill>
                <a:latin typeface="Times New Roman" panose="02020603050405020304" pitchFamily="18" charset="0"/>
                <a:cs typeface="Times New Roman" panose="02020603050405020304" pitchFamily="18" charset="0"/>
              </a:rPr>
              <a:t>I</a:t>
            </a:r>
            <a:r>
              <a:rPr sz="2400" dirty="0" smtClean="0">
                <a:solidFill>
                  <a:srgbClr val="39362F"/>
                </a:solidFill>
                <a:latin typeface="Times New Roman" panose="02020603050405020304" pitchFamily="18" charset="0"/>
                <a:cs typeface="Times New Roman" panose="02020603050405020304" pitchFamily="18" charset="0"/>
              </a:rPr>
              <a:t>S</a:t>
            </a:r>
            <a:r>
              <a:rPr lang="en-IN" sz="2400" dirty="0" smtClean="0">
                <a:solidFill>
                  <a:srgbClr val="39362F"/>
                </a:solidFill>
                <a:latin typeface="Times New Roman" panose="02020603050405020304" pitchFamily="18" charset="0"/>
                <a:cs typeface="Times New Roman" panose="02020603050405020304" pitchFamily="18" charset="0"/>
              </a:rPr>
              <a:t> 12105</a:t>
            </a:r>
            <a:r>
              <a:rPr sz="2400" spc="265" dirty="0" smtClean="0">
                <a:solidFill>
                  <a:srgbClr val="39362F"/>
                </a:solidFill>
                <a:latin typeface="Times New Roman" panose="02020603050405020304" pitchFamily="18" charset="0"/>
                <a:cs typeface="Times New Roman" panose="02020603050405020304" pitchFamily="18" charset="0"/>
              </a:rPr>
              <a:t> </a:t>
            </a:r>
            <a:r>
              <a:rPr sz="2400" spc="180" dirty="0">
                <a:solidFill>
                  <a:srgbClr val="39362F"/>
                </a:solidFill>
                <a:latin typeface="Times New Roman" panose="02020603050405020304" pitchFamily="18" charset="0"/>
                <a:cs typeface="Times New Roman" panose="02020603050405020304" pitchFamily="18" charset="0"/>
              </a:rPr>
              <a:t>s</a:t>
            </a:r>
            <a:r>
              <a:rPr sz="2400" spc="-60" dirty="0">
                <a:solidFill>
                  <a:srgbClr val="39362F"/>
                </a:solidFill>
                <a:latin typeface="Times New Roman" panose="02020603050405020304" pitchFamily="18" charset="0"/>
                <a:cs typeface="Times New Roman" panose="02020603050405020304" pitchFamily="18" charset="0"/>
              </a:rPr>
              <a:t>p</a:t>
            </a:r>
            <a:r>
              <a:rPr sz="2400" spc="80" dirty="0">
                <a:solidFill>
                  <a:srgbClr val="39362F"/>
                </a:solidFill>
                <a:latin typeface="Times New Roman" panose="02020603050405020304" pitchFamily="18" charset="0"/>
                <a:cs typeface="Times New Roman" panose="02020603050405020304" pitchFamily="18" charset="0"/>
              </a:rPr>
              <a:t>e</a:t>
            </a:r>
            <a:r>
              <a:rPr sz="2400" spc="85" dirty="0">
                <a:solidFill>
                  <a:srgbClr val="39362F"/>
                </a:solidFill>
                <a:latin typeface="Times New Roman" panose="02020603050405020304" pitchFamily="18" charset="0"/>
                <a:cs typeface="Times New Roman" panose="02020603050405020304" pitchFamily="18" charset="0"/>
              </a:rPr>
              <a:t>c</a:t>
            </a:r>
            <a:r>
              <a:rPr sz="2400" spc="-40" dirty="0">
                <a:solidFill>
                  <a:srgbClr val="39362F"/>
                </a:solidFill>
                <a:latin typeface="Times New Roman" panose="02020603050405020304" pitchFamily="18" charset="0"/>
                <a:cs typeface="Times New Roman" panose="02020603050405020304" pitchFamily="18" charset="0"/>
              </a:rPr>
              <a:t>i</a:t>
            </a:r>
            <a:r>
              <a:rPr sz="2400" spc="-20" dirty="0">
                <a:solidFill>
                  <a:srgbClr val="39362F"/>
                </a:solidFill>
                <a:latin typeface="Times New Roman" panose="02020603050405020304" pitchFamily="18" charset="0"/>
                <a:cs typeface="Times New Roman" panose="02020603050405020304" pitchFamily="18" charset="0"/>
              </a:rPr>
              <a:t>f</a:t>
            </a:r>
            <a:r>
              <a:rPr sz="2400" spc="-15" dirty="0">
                <a:solidFill>
                  <a:srgbClr val="39362F"/>
                </a:solidFill>
                <a:latin typeface="Times New Roman" panose="02020603050405020304" pitchFamily="18" charset="0"/>
                <a:cs typeface="Times New Roman" panose="02020603050405020304" pitchFamily="18" charset="0"/>
              </a:rPr>
              <a:t>i</a:t>
            </a:r>
            <a:r>
              <a:rPr sz="2400" spc="80" dirty="0">
                <a:solidFill>
                  <a:srgbClr val="39362F"/>
                </a:solidFill>
                <a:latin typeface="Times New Roman" panose="02020603050405020304" pitchFamily="18" charset="0"/>
                <a:cs typeface="Times New Roman" panose="02020603050405020304" pitchFamily="18" charset="0"/>
              </a:rPr>
              <a:t>e</a:t>
            </a:r>
            <a:r>
              <a:rPr sz="2400" dirty="0">
                <a:solidFill>
                  <a:srgbClr val="39362F"/>
                </a:solidFill>
                <a:latin typeface="Times New Roman" panose="02020603050405020304" pitchFamily="18" charset="0"/>
                <a:cs typeface="Times New Roman" panose="02020603050405020304" pitchFamily="18" charset="0"/>
              </a:rPr>
              <a:t>s  </a:t>
            </a:r>
            <a:r>
              <a:rPr sz="2400" spc="-245" dirty="0">
                <a:solidFill>
                  <a:srgbClr val="39362F"/>
                </a:solidFill>
                <a:latin typeface="Times New Roman" panose="02020603050405020304" pitchFamily="18" charset="0"/>
                <a:cs typeface="Times New Roman" panose="02020603050405020304" pitchFamily="18" charset="0"/>
              </a:rPr>
              <a:t> </a:t>
            </a:r>
            <a:r>
              <a:rPr sz="2400" dirty="0" err="1" smtClean="0">
                <a:solidFill>
                  <a:srgbClr val="39362F"/>
                </a:solidFill>
                <a:latin typeface="Times New Roman" panose="02020603050405020304" pitchFamily="18" charset="0"/>
                <a:cs typeface="Times New Roman" panose="02020603050405020304" pitchFamily="18" charset="0"/>
              </a:rPr>
              <a:t>t</a:t>
            </a:r>
            <a:r>
              <a:rPr sz="2400" spc="80" dirty="0" err="1" smtClean="0">
                <a:solidFill>
                  <a:srgbClr val="39362F"/>
                </a:solidFill>
                <a:latin typeface="Times New Roman" panose="02020603050405020304" pitchFamily="18" charset="0"/>
                <a:cs typeface="Times New Roman" panose="02020603050405020304" pitchFamily="18" charset="0"/>
              </a:rPr>
              <a:t>e</a:t>
            </a:r>
            <a:r>
              <a:rPr sz="2400" dirty="0" err="1" smtClean="0">
                <a:solidFill>
                  <a:srgbClr val="39362F"/>
                </a:solidFill>
                <a:latin typeface="Times New Roman" panose="02020603050405020304" pitchFamily="18" charset="0"/>
                <a:cs typeface="Times New Roman" panose="02020603050405020304" pitchFamily="18" charset="0"/>
              </a:rPr>
              <a:t>s</a:t>
            </a:r>
            <a:r>
              <a:rPr lang="en-IN" sz="2400" dirty="0" smtClean="0">
                <a:solidFill>
                  <a:srgbClr val="39362F"/>
                </a:solidFill>
                <a:latin typeface="Times New Roman" panose="02020603050405020304" pitchFamily="18" charset="0"/>
                <a:cs typeface="Times New Roman" panose="02020603050405020304" pitchFamily="18" charset="0"/>
              </a:rPr>
              <a:t>t</a:t>
            </a:r>
            <a:r>
              <a:rPr sz="2400" dirty="0" smtClean="0">
                <a:solidFill>
                  <a:srgbClr val="39362F"/>
                </a:solidFill>
                <a:latin typeface="Times New Roman" panose="02020603050405020304" pitchFamily="18" charset="0"/>
                <a:cs typeface="Times New Roman" panose="02020603050405020304" pitchFamily="18" charset="0"/>
              </a:rPr>
              <a:t> </a:t>
            </a:r>
            <a:r>
              <a:rPr sz="2400" spc="260" dirty="0" smtClean="0">
                <a:solidFill>
                  <a:srgbClr val="39362F"/>
                </a:solidFill>
                <a:latin typeface="Times New Roman" panose="02020603050405020304" pitchFamily="18" charset="0"/>
                <a:cs typeface="Times New Roman" panose="02020603050405020304" pitchFamily="18" charset="0"/>
              </a:rPr>
              <a:t> </a:t>
            </a:r>
            <a:r>
              <a:rPr sz="2400" spc="45" dirty="0">
                <a:solidFill>
                  <a:srgbClr val="39362F"/>
                </a:solidFill>
                <a:latin typeface="Times New Roman" panose="02020603050405020304" pitchFamily="18" charset="0"/>
                <a:cs typeface="Times New Roman" panose="02020603050405020304" pitchFamily="18" charset="0"/>
              </a:rPr>
              <a:t>m</a:t>
            </a:r>
            <a:r>
              <a:rPr sz="2400" spc="80" dirty="0">
                <a:solidFill>
                  <a:srgbClr val="39362F"/>
                </a:solidFill>
                <a:latin typeface="Times New Roman" panose="02020603050405020304" pitchFamily="18" charset="0"/>
                <a:cs typeface="Times New Roman" panose="02020603050405020304" pitchFamily="18" charset="0"/>
              </a:rPr>
              <a:t>e</a:t>
            </a:r>
            <a:r>
              <a:rPr sz="2400" spc="15" dirty="0">
                <a:solidFill>
                  <a:srgbClr val="39362F"/>
                </a:solidFill>
                <a:latin typeface="Times New Roman" panose="02020603050405020304" pitchFamily="18" charset="0"/>
                <a:cs typeface="Times New Roman" panose="02020603050405020304" pitchFamily="18" charset="0"/>
              </a:rPr>
              <a:t>t</a:t>
            </a:r>
            <a:r>
              <a:rPr sz="2400" spc="114" dirty="0">
                <a:solidFill>
                  <a:srgbClr val="39362F"/>
                </a:solidFill>
                <a:latin typeface="Times New Roman" panose="02020603050405020304" pitchFamily="18" charset="0"/>
                <a:cs typeface="Times New Roman" panose="02020603050405020304" pitchFamily="18" charset="0"/>
              </a:rPr>
              <a:t>h</a:t>
            </a:r>
            <a:r>
              <a:rPr sz="2400" spc="55" dirty="0">
                <a:solidFill>
                  <a:srgbClr val="39362F"/>
                </a:solidFill>
                <a:latin typeface="Times New Roman" panose="02020603050405020304" pitchFamily="18" charset="0"/>
                <a:cs typeface="Times New Roman" panose="02020603050405020304" pitchFamily="18" charset="0"/>
              </a:rPr>
              <a:t>od</a:t>
            </a:r>
            <a:r>
              <a:rPr sz="2400" dirty="0">
                <a:solidFill>
                  <a:srgbClr val="39362F"/>
                </a:solidFill>
                <a:latin typeface="Times New Roman" panose="02020603050405020304" pitchFamily="18" charset="0"/>
                <a:cs typeface="Times New Roman" panose="02020603050405020304" pitchFamily="18" charset="0"/>
              </a:rPr>
              <a:t>s  </a:t>
            </a:r>
            <a:r>
              <a:rPr sz="2400" spc="-120" dirty="0">
                <a:solidFill>
                  <a:srgbClr val="39362F"/>
                </a:solidFill>
                <a:latin typeface="Times New Roman" panose="02020603050405020304" pitchFamily="18" charset="0"/>
                <a:cs typeface="Times New Roman" panose="02020603050405020304" pitchFamily="18" charset="0"/>
              </a:rPr>
              <a:t> </a:t>
            </a:r>
            <a:r>
              <a:rPr sz="2400" spc="-45" dirty="0">
                <a:solidFill>
                  <a:srgbClr val="39362F"/>
                </a:solidFill>
                <a:latin typeface="Times New Roman" panose="02020603050405020304" pitchFamily="18" charset="0"/>
                <a:cs typeface="Times New Roman" panose="02020603050405020304" pitchFamily="18" charset="0"/>
              </a:rPr>
              <a:t>f</a:t>
            </a:r>
            <a:r>
              <a:rPr sz="2400" spc="-60" dirty="0">
                <a:solidFill>
                  <a:srgbClr val="39362F"/>
                </a:solidFill>
                <a:latin typeface="Times New Roman" panose="02020603050405020304" pitchFamily="18" charset="0"/>
                <a:cs typeface="Times New Roman" panose="02020603050405020304" pitchFamily="18" charset="0"/>
              </a:rPr>
              <a:t>o</a:t>
            </a:r>
            <a:r>
              <a:rPr sz="2400" dirty="0">
                <a:solidFill>
                  <a:srgbClr val="39362F"/>
                </a:solidFill>
                <a:latin typeface="Times New Roman" panose="02020603050405020304" pitchFamily="18" charset="0"/>
                <a:cs typeface="Times New Roman" panose="02020603050405020304" pitchFamily="18" charset="0"/>
              </a:rPr>
              <a:t>r  </a:t>
            </a:r>
            <a:r>
              <a:rPr sz="2400" spc="40" dirty="0">
                <a:solidFill>
                  <a:srgbClr val="39362F"/>
                </a:solidFill>
                <a:latin typeface="Times New Roman" panose="02020603050405020304" pitchFamily="18" charset="0"/>
                <a:cs typeface="Times New Roman" panose="02020603050405020304" pitchFamily="18" charset="0"/>
              </a:rPr>
              <a:t>valves</a:t>
            </a:r>
            <a:r>
              <a:rPr sz="2400" spc="45" dirty="0">
                <a:solidFill>
                  <a:srgbClr val="39362F"/>
                </a:solidFill>
                <a:latin typeface="Times New Roman" panose="02020603050405020304" pitchFamily="18" charset="0"/>
                <a:cs typeface="Times New Roman" panose="02020603050405020304" pitchFamily="18" charset="0"/>
              </a:rPr>
              <a:t> </a:t>
            </a:r>
            <a:r>
              <a:rPr sz="2400" spc="60" dirty="0">
                <a:solidFill>
                  <a:srgbClr val="39362F"/>
                </a:solidFill>
                <a:latin typeface="Times New Roman" panose="02020603050405020304" pitchFamily="18" charset="0"/>
                <a:cs typeface="Times New Roman" panose="02020603050405020304" pitchFamily="18" charset="0"/>
              </a:rPr>
              <a:t>used</a:t>
            </a:r>
            <a:r>
              <a:rPr sz="2400" spc="6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in</a:t>
            </a:r>
            <a:r>
              <a:rPr sz="2400" spc="-5" dirty="0">
                <a:solidFill>
                  <a:srgbClr val="39362F"/>
                </a:solidFill>
                <a:latin typeface="Times New Roman" panose="02020603050405020304" pitchFamily="18" charset="0"/>
                <a:cs typeface="Times New Roman" panose="02020603050405020304" pitchFamily="18" charset="0"/>
              </a:rPr>
              <a:t> automotive</a:t>
            </a:r>
            <a:r>
              <a:rPr sz="2400"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air</a:t>
            </a:r>
            <a:r>
              <a:rPr sz="2400" spc="35"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brake </a:t>
            </a:r>
            <a:r>
              <a:rPr sz="2400" spc="20" dirty="0">
                <a:solidFill>
                  <a:srgbClr val="39362F"/>
                </a:solidFill>
                <a:latin typeface="Times New Roman" panose="02020603050405020304" pitchFamily="18" charset="0"/>
                <a:cs typeface="Times New Roman" panose="02020603050405020304" pitchFamily="18" charset="0"/>
              </a:rPr>
              <a:t> </a:t>
            </a:r>
            <a:r>
              <a:rPr sz="2400" spc="85" dirty="0">
                <a:solidFill>
                  <a:srgbClr val="39362F"/>
                </a:solidFill>
                <a:latin typeface="Times New Roman" panose="02020603050405020304" pitchFamily="18" charset="0"/>
                <a:cs typeface="Times New Roman" panose="02020603050405020304" pitchFamily="18" charset="0"/>
              </a:rPr>
              <a:t>systems,</a:t>
            </a:r>
            <a:r>
              <a:rPr sz="2400" spc="275"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including</a:t>
            </a:r>
            <a:r>
              <a:rPr sz="2400" spc="28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performance,</a:t>
            </a:r>
            <a:r>
              <a:rPr sz="2400" spc="355" dirty="0">
                <a:solidFill>
                  <a:srgbClr val="39362F"/>
                </a:solidFill>
                <a:latin typeface="Times New Roman" panose="02020603050405020304" pitchFamily="18" charset="0"/>
                <a:cs typeface="Times New Roman" panose="02020603050405020304" pitchFamily="18" charset="0"/>
              </a:rPr>
              <a:t> </a:t>
            </a:r>
            <a:r>
              <a:rPr sz="2400" spc="25" dirty="0">
                <a:solidFill>
                  <a:srgbClr val="39362F"/>
                </a:solidFill>
                <a:latin typeface="Times New Roman" panose="02020603050405020304" pitchFamily="18" charset="0"/>
                <a:cs typeface="Times New Roman" panose="02020603050405020304" pitchFamily="18" charset="0"/>
              </a:rPr>
              <a:t>leak,</a:t>
            </a:r>
            <a:endParaRPr sz="2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3149854" y="4234688"/>
            <a:ext cx="5504180" cy="739140"/>
          </a:xfrm>
          <a:prstGeom prst="rect">
            <a:avLst/>
          </a:prstGeom>
        </p:spPr>
        <p:txBody>
          <a:bodyPr vert="horz" wrap="square" lIns="0" tIns="38735" rIns="0" bIns="0" rtlCol="0">
            <a:spAutoFit/>
          </a:bodyPr>
          <a:lstStyle/>
          <a:p>
            <a:pPr marL="12700" marR="5080">
              <a:lnSpc>
                <a:spcPts val="2740"/>
              </a:lnSpc>
              <a:spcBef>
                <a:spcPts val="305"/>
              </a:spcBef>
              <a:tabLst>
                <a:tab pos="1957070" algn="l"/>
                <a:tab pos="3192145" algn="l"/>
                <a:tab pos="4143375" algn="l"/>
                <a:tab pos="4859655" algn="l"/>
              </a:tabLst>
            </a:pPr>
            <a:r>
              <a:rPr sz="2400" spc="80" dirty="0">
                <a:solidFill>
                  <a:srgbClr val="39362F"/>
                </a:solidFill>
                <a:latin typeface="Times New Roman" panose="02020603050405020304" pitchFamily="18" charset="0"/>
                <a:cs typeface="Times New Roman" panose="02020603050405020304" pitchFamily="18" charset="0"/>
              </a:rPr>
              <a:t>e</a:t>
            </a:r>
            <a:r>
              <a:rPr sz="2400" spc="-30" dirty="0">
                <a:solidFill>
                  <a:srgbClr val="39362F"/>
                </a:solidFill>
                <a:latin typeface="Times New Roman" panose="02020603050405020304" pitchFamily="18" charset="0"/>
                <a:cs typeface="Times New Roman" panose="02020603050405020304" pitchFamily="18" charset="0"/>
              </a:rPr>
              <a:t>n</a:t>
            </a:r>
            <a:r>
              <a:rPr sz="2400" spc="-15" dirty="0">
                <a:solidFill>
                  <a:srgbClr val="39362F"/>
                </a:solidFill>
                <a:latin typeface="Times New Roman" panose="02020603050405020304" pitchFamily="18" charset="0"/>
                <a:cs typeface="Times New Roman" panose="02020603050405020304" pitchFamily="18" charset="0"/>
              </a:rPr>
              <a:t>d</a:t>
            </a:r>
            <a:r>
              <a:rPr sz="2400" spc="-5" dirty="0">
                <a:solidFill>
                  <a:srgbClr val="39362F"/>
                </a:solidFill>
                <a:latin typeface="Times New Roman" panose="02020603050405020304" pitchFamily="18" charset="0"/>
                <a:cs typeface="Times New Roman" panose="02020603050405020304" pitchFamily="18" charset="0"/>
              </a:rPr>
              <a:t>u</a:t>
            </a:r>
            <a:r>
              <a:rPr sz="2400" spc="-40" dirty="0">
                <a:solidFill>
                  <a:srgbClr val="39362F"/>
                </a:solidFill>
                <a:latin typeface="Times New Roman" panose="02020603050405020304" pitchFamily="18" charset="0"/>
                <a:cs typeface="Times New Roman" panose="02020603050405020304" pitchFamily="18" charset="0"/>
              </a:rPr>
              <a:t>r</a:t>
            </a:r>
            <a:r>
              <a:rPr sz="2400" spc="110" dirty="0">
                <a:solidFill>
                  <a:srgbClr val="39362F"/>
                </a:solidFill>
                <a:latin typeface="Times New Roman" panose="02020603050405020304" pitchFamily="18" charset="0"/>
                <a:cs typeface="Times New Roman" panose="02020603050405020304" pitchFamily="18" charset="0"/>
              </a:rPr>
              <a:t>a</a:t>
            </a:r>
            <a:r>
              <a:rPr sz="2400" dirty="0">
                <a:solidFill>
                  <a:srgbClr val="39362F"/>
                </a:solidFill>
                <a:latin typeface="Times New Roman" panose="02020603050405020304" pitchFamily="18" charset="0"/>
                <a:cs typeface="Times New Roman" panose="02020603050405020304" pitchFamily="18" charset="0"/>
              </a:rPr>
              <a:t>n</a:t>
            </a:r>
            <a:r>
              <a:rPr sz="2400" spc="60" dirty="0">
                <a:solidFill>
                  <a:srgbClr val="39362F"/>
                </a:solidFill>
                <a:latin typeface="Times New Roman" panose="02020603050405020304" pitchFamily="18" charset="0"/>
                <a:cs typeface="Times New Roman" panose="02020603050405020304" pitchFamily="18" charset="0"/>
              </a:rPr>
              <a:t>c</a:t>
            </a:r>
            <a:r>
              <a:rPr sz="2400" dirty="0">
                <a:solidFill>
                  <a:srgbClr val="39362F"/>
                </a:solidFill>
                <a:latin typeface="Times New Roman" panose="02020603050405020304" pitchFamily="18" charset="0"/>
                <a:cs typeface="Times New Roman" panose="02020603050405020304" pitchFamily="18" charset="0"/>
              </a:rPr>
              <a:t>e	t</a:t>
            </a:r>
            <a:r>
              <a:rPr sz="2400" spc="85" dirty="0">
                <a:solidFill>
                  <a:srgbClr val="39362F"/>
                </a:solidFill>
                <a:latin typeface="Times New Roman" panose="02020603050405020304" pitchFamily="18" charset="0"/>
                <a:cs typeface="Times New Roman" panose="02020603050405020304" pitchFamily="18" charset="0"/>
              </a:rPr>
              <a:t>e</a:t>
            </a:r>
            <a:r>
              <a:rPr sz="2400" spc="210" dirty="0">
                <a:solidFill>
                  <a:srgbClr val="39362F"/>
                </a:solidFill>
                <a:latin typeface="Times New Roman" panose="02020603050405020304" pitchFamily="18" charset="0"/>
                <a:cs typeface="Times New Roman" panose="02020603050405020304" pitchFamily="18" charset="0"/>
              </a:rPr>
              <a:t>s</a:t>
            </a:r>
            <a:r>
              <a:rPr sz="2400" dirty="0">
                <a:solidFill>
                  <a:srgbClr val="39362F"/>
                </a:solidFill>
                <a:latin typeface="Times New Roman" panose="02020603050405020304" pitchFamily="18" charset="0"/>
                <a:cs typeface="Times New Roman" panose="02020603050405020304" pitchFamily="18" charset="0"/>
              </a:rPr>
              <a:t>t</a:t>
            </a:r>
            <a:r>
              <a:rPr sz="2400" spc="210" dirty="0">
                <a:solidFill>
                  <a:srgbClr val="39362F"/>
                </a:solidFill>
                <a:latin typeface="Times New Roman" panose="02020603050405020304" pitchFamily="18" charset="0"/>
                <a:cs typeface="Times New Roman" panose="02020603050405020304" pitchFamily="18" charset="0"/>
              </a:rPr>
              <a:t>s</a:t>
            </a:r>
            <a:r>
              <a:rPr sz="2400"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l</a:t>
            </a:r>
            <a:r>
              <a:rPr sz="2400" spc="-60" dirty="0">
                <a:solidFill>
                  <a:srgbClr val="39362F"/>
                </a:solidFill>
                <a:latin typeface="Times New Roman" panose="02020603050405020304" pitchFamily="18" charset="0"/>
                <a:cs typeface="Times New Roman" panose="02020603050405020304" pitchFamily="18" charset="0"/>
              </a:rPr>
              <a:t>o</a:t>
            </a:r>
            <a:r>
              <a:rPr sz="2400" dirty="0">
                <a:solidFill>
                  <a:srgbClr val="39362F"/>
                </a:solidFill>
                <a:latin typeface="Times New Roman" panose="02020603050405020304" pitchFamily="18" charset="0"/>
                <a:cs typeface="Times New Roman" panose="02020603050405020304" pitchFamily="18" charset="0"/>
              </a:rPr>
              <a:t>w	&amp;	</a:t>
            </a:r>
            <a:r>
              <a:rPr sz="2400" spc="-5" dirty="0">
                <a:solidFill>
                  <a:srgbClr val="39362F"/>
                </a:solidFill>
                <a:latin typeface="Times New Roman" panose="02020603050405020304" pitchFamily="18" charset="0"/>
                <a:cs typeface="Times New Roman" panose="02020603050405020304" pitchFamily="18" charset="0"/>
              </a:rPr>
              <a:t>H</a:t>
            </a:r>
            <a:r>
              <a:rPr sz="2400" spc="40" dirty="0">
                <a:solidFill>
                  <a:srgbClr val="39362F"/>
                </a:solidFill>
                <a:latin typeface="Times New Roman" panose="02020603050405020304" pitchFamily="18" charset="0"/>
                <a:cs typeface="Times New Roman" panose="02020603050405020304" pitchFamily="18" charset="0"/>
              </a:rPr>
              <a:t>i</a:t>
            </a:r>
            <a:r>
              <a:rPr sz="2400" spc="-65" dirty="0">
                <a:solidFill>
                  <a:srgbClr val="39362F"/>
                </a:solidFill>
                <a:latin typeface="Times New Roman" panose="02020603050405020304" pitchFamily="18" charset="0"/>
                <a:cs typeface="Times New Roman" panose="02020603050405020304" pitchFamily="18" charset="0"/>
              </a:rPr>
              <a:t>g</a:t>
            </a:r>
            <a:r>
              <a:rPr sz="2400" dirty="0">
                <a:solidFill>
                  <a:srgbClr val="39362F"/>
                </a:solidFill>
                <a:latin typeface="Times New Roman" panose="02020603050405020304" pitchFamily="18" charset="0"/>
                <a:cs typeface="Times New Roman" panose="02020603050405020304" pitchFamily="18" charset="0"/>
              </a:rPr>
              <a:t>h  </a:t>
            </a:r>
            <a:r>
              <a:rPr sz="2400" spc="-15" dirty="0">
                <a:solidFill>
                  <a:srgbClr val="39362F"/>
                </a:solidFill>
                <a:latin typeface="Times New Roman" panose="02020603050405020304" pitchFamily="18" charset="0"/>
                <a:cs typeface="Times New Roman" panose="02020603050405020304" pitchFamily="18" charset="0"/>
              </a:rPr>
              <a:t>Temperature</a:t>
            </a:r>
            <a:endParaRPr sz="2400" dirty="0">
              <a:latin typeface="Times New Roman" panose="02020603050405020304" pitchFamily="18" charset="0"/>
              <a:cs typeface="Times New Roman" panose="02020603050405020304" pitchFamily="18" charset="0"/>
            </a:endParaRPr>
          </a:p>
        </p:txBody>
      </p:sp>
      <p:sp>
        <p:nvSpPr>
          <p:cNvPr id="8" name="object 8"/>
          <p:cNvSpPr/>
          <p:nvPr/>
        </p:nvSpPr>
        <p:spPr>
          <a:xfrm>
            <a:off x="2346960" y="4968240"/>
            <a:ext cx="500380" cy="500380"/>
          </a:xfrm>
          <a:custGeom>
            <a:avLst/>
            <a:gdLst/>
            <a:ahLst/>
            <a:cxnLst/>
            <a:rect l="l" t="t" r="r" b="b"/>
            <a:pathLst>
              <a:path w="500380" h="500379">
                <a:moveTo>
                  <a:pt x="433196"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6" y="499872"/>
                </a:lnTo>
                <a:lnTo>
                  <a:pt x="459152" y="494633"/>
                </a:lnTo>
                <a:lnTo>
                  <a:pt x="480345" y="480345"/>
                </a:lnTo>
                <a:lnTo>
                  <a:pt x="494633" y="459152"/>
                </a:lnTo>
                <a:lnTo>
                  <a:pt x="499871" y="433197"/>
                </a:lnTo>
                <a:lnTo>
                  <a:pt x="499871" y="66675"/>
                </a:lnTo>
                <a:lnTo>
                  <a:pt x="494633" y="40719"/>
                </a:lnTo>
                <a:lnTo>
                  <a:pt x="480345" y="19526"/>
                </a:lnTo>
                <a:lnTo>
                  <a:pt x="459152" y="5238"/>
                </a:lnTo>
                <a:lnTo>
                  <a:pt x="433196" y="0"/>
                </a:lnTo>
                <a:close/>
              </a:path>
            </a:pathLst>
          </a:custGeom>
          <a:solidFill>
            <a:srgbClr val="F6E9D4"/>
          </a:solidFill>
        </p:spPr>
        <p:txBody>
          <a:bodyPr wrap="square" lIns="0" tIns="0" rIns="0" bIns="0" rtlCol="0"/>
          <a:lstStyle/>
          <a:p>
            <a:endParaRPr/>
          </a:p>
        </p:txBody>
      </p:sp>
      <p:sp>
        <p:nvSpPr>
          <p:cNvPr id="9" name="object 9"/>
          <p:cNvSpPr txBox="1"/>
          <p:nvPr/>
        </p:nvSpPr>
        <p:spPr>
          <a:xfrm>
            <a:off x="2463545" y="4901895"/>
            <a:ext cx="27178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12E"/>
                </a:solidFill>
                <a:latin typeface="Malgun Gothic Semilight"/>
                <a:cs typeface="Malgun Gothic Semilight"/>
              </a:rPr>
              <a:t>2</a:t>
            </a:r>
            <a:endParaRPr sz="3600">
              <a:latin typeface="Malgun Gothic Semilight"/>
              <a:cs typeface="Malgun Gothic Semilight"/>
            </a:endParaRPr>
          </a:p>
        </p:txBody>
      </p:sp>
      <p:sp>
        <p:nvSpPr>
          <p:cNvPr id="10" name="object 10"/>
          <p:cNvSpPr txBox="1"/>
          <p:nvPr/>
        </p:nvSpPr>
        <p:spPr>
          <a:xfrm>
            <a:off x="3149854" y="4930901"/>
            <a:ext cx="3708146" cy="503984"/>
          </a:xfrm>
          <a:prstGeom prst="rect">
            <a:avLst/>
          </a:prstGeom>
        </p:spPr>
        <p:txBody>
          <a:bodyPr vert="horz" wrap="square" lIns="0" tIns="11430" rIns="0" bIns="0" rtlCol="0">
            <a:spAutoFit/>
          </a:bodyPr>
          <a:lstStyle/>
          <a:p>
            <a:pPr marL="12700">
              <a:lnSpc>
                <a:spcPct val="100000"/>
              </a:lnSpc>
              <a:spcBef>
                <a:spcPts val="90"/>
              </a:spcBef>
            </a:pPr>
            <a:r>
              <a:rPr sz="3200" b="1" spc="25" dirty="0">
                <a:solidFill>
                  <a:srgbClr val="FF0000"/>
                </a:solidFill>
                <a:latin typeface="Times New Roman" panose="02020603050405020304" pitchFamily="18" charset="0"/>
                <a:cs typeface="Times New Roman" panose="02020603050405020304" pitchFamily="18" charset="0"/>
              </a:rPr>
              <a:t>Brake</a:t>
            </a:r>
            <a:r>
              <a:rPr sz="3200" b="1" spc="-185" dirty="0">
                <a:solidFill>
                  <a:srgbClr val="FF0000"/>
                </a:solidFill>
                <a:latin typeface="Times New Roman" panose="02020603050405020304" pitchFamily="18" charset="0"/>
                <a:cs typeface="Times New Roman" panose="02020603050405020304" pitchFamily="18" charset="0"/>
              </a:rPr>
              <a:t> </a:t>
            </a:r>
            <a:r>
              <a:rPr sz="3200" b="1" dirty="0">
                <a:solidFill>
                  <a:srgbClr val="FF0000"/>
                </a:solidFill>
                <a:latin typeface="Times New Roman" panose="02020603050405020304" pitchFamily="18" charset="0"/>
                <a:cs typeface="Times New Roman" panose="02020603050405020304" pitchFamily="18" charset="0"/>
              </a:rPr>
              <a:t>Chambers</a:t>
            </a:r>
          </a:p>
        </p:txBody>
      </p:sp>
      <p:sp>
        <p:nvSpPr>
          <p:cNvPr id="11" name="object 11"/>
          <p:cNvSpPr txBox="1"/>
          <p:nvPr/>
        </p:nvSpPr>
        <p:spPr>
          <a:xfrm>
            <a:off x="3149854" y="5542533"/>
            <a:ext cx="5510530" cy="1457963"/>
          </a:xfrm>
          <a:prstGeom prst="rect">
            <a:avLst/>
          </a:prstGeom>
        </p:spPr>
        <p:txBody>
          <a:bodyPr vert="horz" wrap="square" lIns="0" tIns="24765" rIns="0" bIns="0" rtlCol="0">
            <a:spAutoFit/>
          </a:bodyPr>
          <a:lstStyle/>
          <a:p>
            <a:pPr marL="12700" marR="5080" algn="just">
              <a:lnSpc>
                <a:spcPct val="96700"/>
              </a:lnSpc>
              <a:spcBef>
                <a:spcPts val="195"/>
              </a:spcBef>
            </a:pPr>
            <a:r>
              <a:rPr sz="2400" spc="75" dirty="0" smtClean="0">
                <a:solidFill>
                  <a:srgbClr val="39362F"/>
                </a:solidFill>
                <a:latin typeface="Times New Roman" panose="02020603050405020304" pitchFamily="18" charset="0"/>
                <a:cs typeface="Times New Roman" panose="02020603050405020304" pitchFamily="18" charset="0"/>
              </a:rPr>
              <a:t>I</a:t>
            </a:r>
            <a:r>
              <a:rPr sz="2400" dirty="0" smtClean="0">
                <a:solidFill>
                  <a:srgbClr val="39362F"/>
                </a:solidFill>
                <a:latin typeface="Times New Roman" panose="02020603050405020304" pitchFamily="18" charset="0"/>
                <a:cs typeface="Times New Roman" panose="02020603050405020304" pitchFamily="18" charset="0"/>
              </a:rPr>
              <a:t>S</a:t>
            </a:r>
            <a:r>
              <a:rPr lang="en-IN" sz="2400" dirty="0" smtClean="0">
                <a:solidFill>
                  <a:srgbClr val="39362F"/>
                </a:solidFill>
                <a:latin typeface="Times New Roman" panose="02020603050405020304" pitchFamily="18" charset="0"/>
                <a:cs typeface="Times New Roman" panose="02020603050405020304" pitchFamily="18" charset="0"/>
              </a:rPr>
              <a:t> 13603 </a:t>
            </a:r>
            <a:r>
              <a:rPr sz="2400" spc="204" dirty="0" smtClean="0">
                <a:solidFill>
                  <a:srgbClr val="39362F"/>
                </a:solidFill>
                <a:latin typeface="Times New Roman" panose="02020603050405020304" pitchFamily="18" charset="0"/>
                <a:cs typeface="Times New Roman" panose="02020603050405020304" pitchFamily="18" charset="0"/>
              </a:rPr>
              <a:t>s</a:t>
            </a:r>
            <a:r>
              <a:rPr sz="2400" spc="-60" dirty="0" smtClean="0">
                <a:solidFill>
                  <a:srgbClr val="39362F"/>
                </a:solidFill>
                <a:latin typeface="Times New Roman" panose="02020603050405020304" pitchFamily="18" charset="0"/>
                <a:cs typeface="Times New Roman" panose="02020603050405020304" pitchFamily="18" charset="0"/>
              </a:rPr>
              <a:t>p</a:t>
            </a:r>
            <a:r>
              <a:rPr sz="2400" spc="80" dirty="0" smtClean="0">
                <a:solidFill>
                  <a:srgbClr val="39362F"/>
                </a:solidFill>
                <a:latin typeface="Times New Roman" panose="02020603050405020304" pitchFamily="18" charset="0"/>
                <a:cs typeface="Times New Roman" panose="02020603050405020304" pitchFamily="18" charset="0"/>
              </a:rPr>
              <a:t>e</a:t>
            </a:r>
            <a:r>
              <a:rPr sz="2400" spc="85" dirty="0" smtClean="0">
                <a:solidFill>
                  <a:srgbClr val="39362F"/>
                </a:solidFill>
                <a:latin typeface="Times New Roman" panose="02020603050405020304" pitchFamily="18" charset="0"/>
                <a:cs typeface="Times New Roman" panose="02020603050405020304" pitchFamily="18" charset="0"/>
              </a:rPr>
              <a:t>c</a:t>
            </a:r>
            <a:r>
              <a:rPr sz="2400" spc="-40" dirty="0" smtClean="0">
                <a:solidFill>
                  <a:srgbClr val="39362F"/>
                </a:solidFill>
                <a:latin typeface="Times New Roman" panose="02020603050405020304" pitchFamily="18" charset="0"/>
                <a:cs typeface="Times New Roman" panose="02020603050405020304" pitchFamily="18" charset="0"/>
              </a:rPr>
              <a:t>i</a:t>
            </a:r>
            <a:r>
              <a:rPr sz="2400" spc="-20" dirty="0" smtClean="0">
                <a:solidFill>
                  <a:srgbClr val="39362F"/>
                </a:solidFill>
                <a:latin typeface="Times New Roman" panose="02020603050405020304" pitchFamily="18" charset="0"/>
                <a:cs typeface="Times New Roman" panose="02020603050405020304" pitchFamily="18" charset="0"/>
              </a:rPr>
              <a:t>f</a:t>
            </a:r>
            <a:r>
              <a:rPr sz="2400" spc="-40" dirty="0" smtClean="0">
                <a:solidFill>
                  <a:srgbClr val="39362F"/>
                </a:solidFill>
                <a:latin typeface="Times New Roman" panose="02020603050405020304" pitchFamily="18" charset="0"/>
                <a:cs typeface="Times New Roman" panose="02020603050405020304" pitchFamily="18" charset="0"/>
              </a:rPr>
              <a:t>i</a:t>
            </a:r>
            <a:r>
              <a:rPr sz="2400" spc="80" dirty="0" smtClean="0">
                <a:solidFill>
                  <a:srgbClr val="39362F"/>
                </a:solidFill>
                <a:latin typeface="Times New Roman" panose="02020603050405020304" pitchFamily="18" charset="0"/>
                <a:cs typeface="Times New Roman" panose="02020603050405020304" pitchFamily="18" charset="0"/>
              </a:rPr>
              <a:t>e</a:t>
            </a:r>
            <a:r>
              <a:rPr sz="2400" dirty="0" smtClean="0">
                <a:solidFill>
                  <a:srgbClr val="39362F"/>
                </a:solidFill>
                <a:latin typeface="Times New Roman" panose="02020603050405020304" pitchFamily="18" charset="0"/>
                <a:cs typeface="Times New Roman" panose="02020603050405020304" pitchFamily="18" charset="0"/>
              </a:rPr>
              <a:t>s  </a:t>
            </a:r>
            <a:r>
              <a:rPr lang="en-IN" sz="2400" dirty="0" smtClean="0">
                <a:solidFill>
                  <a:srgbClr val="39362F"/>
                </a:solidFill>
                <a:latin typeface="Times New Roman" panose="02020603050405020304" pitchFamily="18" charset="0"/>
                <a:cs typeface="Times New Roman" panose="02020603050405020304" pitchFamily="18" charset="0"/>
              </a:rPr>
              <a:t>the</a:t>
            </a:r>
            <a:r>
              <a:rPr sz="2400" dirty="0" smtClean="0">
                <a:solidFill>
                  <a:srgbClr val="39362F"/>
                </a:solidFill>
                <a:latin typeface="Times New Roman" panose="02020603050405020304" pitchFamily="18" charset="0"/>
                <a:cs typeface="Times New Roman" panose="02020603050405020304" pitchFamily="18" charset="0"/>
              </a:rPr>
              <a:t>   </a:t>
            </a:r>
            <a:r>
              <a:rPr sz="2400" spc="-60" dirty="0" smtClean="0">
                <a:solidFill>
                  <a:srgbClr val="39362F"/>
                </a:solidFill>
                <a:latin typeface="Times New Roman" panose="02020603050405020304" pitchFamily="18" charset="0"/>
                <a:cs typeface="Times New Roman" panose="02020603050405020304" pitchFamily="18" charset="0"/>
              </a:rPr>
              <a:t> </a:t>
            </a:r>
            <a:r>
              <a:rPr sz="2400" spc="-60" dirty="0">
                <a:solidFill>
                  <a:srgbClr val="39362F"/>
                </a:solidFill>
                <a:latin typeface="Times New Roman" panose="02020603050405020304" pitchFamily="18" charset="0"/>
                <a:cs typeface="Times New Roman" panose="02020603050405020304" pitchFamily="18" charset="0"/>
              </a:rPr>
              <a:t>p</a:t>
            </a:r>
            <a:r>
              <a:rPr sz="2400" spc="80" dirty="0">
                <a:solidFill>
                  <a:srgbClr val="39362F"/>
                </a:solidFill>
                <a:latin typeface="Times New Roman" panose="02020603050405020304" pitchFamily="18" charset="0"/>
                <a:cs typeface="Times New Roman" panose="02020603050405020304" pitchFamily="18" charset="0"/>
              </a:rPr>
              <a:t>e</a:t>
            </a:r>
            <a:r>
              <a:rPr sz="2400" spc="-65" dirty="0">
                <a:solidFill>
                  <a:srgbClr val="39362F"/>
                </a:solidFill>
                <a:latin typeface="Times New Roman" panose="02020603050405020304" pitchFamily="18" charset="0"/>
                <a:cs typeface="Times New Roman" panose="02020603050405020304" pitchFamily="18" charset="0"/>
              </a:rPr>
              <a:t>r</a:t>
            </a:r>
            <a:r>
              <a:rPr sz="2400" spc="-20" dirty="0">
                <a:solidFill>
                  <a:srgbClr val="39362F"/>
                </a:solidFill>
                <a:latin typeface="Times New Roman" panose="02020603050405020304" pitchFamily="18" charset="0"/>
                <a:cs typeface="Times New Roman" panose="02020603050405020304" pitchFamily="18" charset="0"/>
              </a:rPr>
              <a:t>f</a:t>
            </a:r>
            <a:r>
              <a:rPr sz="2400" spc="-60" dirty="0">
                <a:solidFill>
                  <a:srgbClr val="39362F"/>
                </a:solidFill>
                <a:latin typeface="Times New Roman" panose="02020603050405020304" pitchFamily="18" charset="0"/>
                <a:cs typeface="Times New Roman" panose="02020603050405020304" pitchFamily="18" charset="0"/>
              </a:rPr>
              <a:t>o</a:t>
            </a:r>
            <a:r>
              <a:rPr sz="2400" spc="-40" dirty="0">
                <a:solidFill>
                  <a:srgbClr val="39362F"/>
                </a:solidFill>
                <a:latin typeface="Times New Roman" panose="02020603050405020304" pitchFamily="18" charset="0"/>
                <a:cs typeface="Times New Roman" panose="02020603050405020304" pitchFamily="18" charset="0"/>
              </a:rPr>
              <a:t>r</a:t>
            </a:r>
            <a:r>
              <a:rPr sz="2400" spc="-5" dirty="0">
                <a:solidFill>
                  <a:srgbClr val="39362F"/>
                </a:solidFill>
                <a:latin typeface="Times New Roman" panose="02020603050405020304" pitchFamily="18" charset="0"/>
                <a:cs typeface="Times New Roman" panose="02020603050405020304" pitchFamily="18" charset="0"/>
              </a:rPr>
              <a:t>m</a:t>
            </a:r>
            <a:r>
              <a:rPr sz="2400" spc="114" dirty="0">
                <a:solidFill>
                  <a:srgbClr val="39362F"/>
                </a:solidFill>
                <a:latin typeface="Times New Roman" panose="02020603050405020304" pitchFamily="18" charset="0"/>
                <a:cs typeface="Times New Roman" panose="02020603050405020304" pitchFamily="18" charset="0"/>
              </a:rPr>
              <a:t>a</a:t>
            </a:r>
            <a:r>
              <a:rPr sz="2400" dirty="0">
                <a:solidFill>
                  <a:srgbClr val="39362F"/>
                </a:solidFill>
                <a:latin typeface="Times New Roman" panose="02020603050405020304" pitchFamily="18" charset="0"/>
                <a:cs typeface="Times New Roman" panose="02020603050405020304" pitchFamily="18" charset="0"/>
              </a:rPr>
              <a:t>n</a:t>
            </a:r>
            <a:r>
              <a:rPr sz="2400" spc="85" dirty="0">
                <a:solidFill>
                  <a:srgbClr val="39362F"/>
                </a:solidFill>
                <a:latin typeface="Times New Roman" panose="02020603050405020304" pitchFamily="18" charset="0"/>
                <a:cs typeface="Times New Roman" panose="02020603050405020304" pitchFamily="18" charset="0"/>
              </a:rPr>
              <a:t>c</a:t>
            </a:r>
            <a:r>
              <a:rPr sz="2400" dirty="0">
                <a:solidFill>
                  <a:srgbClr val="39362F"/>
                </a:solidFill>
                <a:latin typeface="Times New Roman" panose="02020603050405020304" pitchFamily="18" charset="0"/>
                <a:cs typeface="Times New Roman" panose="02020603050405020304" pitchFamily="18" charset="0"/>
              </a:rPr>
              <a:t>e  requirements</a:t>
            </a:r>
            <a:r>
              <a:rPr sz="2400" spc="5" dirty="0">
                <a:solidFill>
                  <a:srgbClr val="39362F"/>
                </a:solidFill>
                <a:latin typeface="Times New Roman" panose="02020603050405020304" pitchFamily="18" charset="0"/>
                <a:cs typeface="Times New Roman" panose="02020603050405020304" pitchFamily="18" charset="0"/>
              </a:rPr>
              <a:t> </a:t>
            </a:r>
            <a:r>
              <a:rPr sz="2400" spc="25" dirty="0">
                <a:solidFill>
                  <a:srgbClr val="39362F"/>
                </a:solidFill>
                <a:latin typeface="Times New Roman" panose="02020603050405020304" pitchFamily="18" charset="0"/>
                <a:cs typeface="Times New Roman" panose="02020603050405020304" pitchFamily="18" charset="0"/>
              </a:rPr>
              <a:t>and</a:t>
            </a:r>
            <a:r>
              <a:rPr sz="2400" spc="30" dirty="0">
                <a:solidFill>
                  <a:srgbClr val="39362F"/>
                </a:solidFill>
                <a:latin typeface="Times New Roman" panose="02020603050405020304" pitchFamily="18" charset="0"/>
                <a:cs typeface="Times New Roman" panose="02020603050405020304" pitchFamily="18" charset="0"/>
              </a:rPr>
              <a:t> </a:t>
            </a:r>
            <a:r>
              <a:rPr sz="2400" spc="50" dirty="0">
                <a:solidFill>
                  <a:srgbClr val="39362F"/>
                </a:solidFill>
                <a:latin typeface="Times New Roman" panose="02020603050405020304" pitchFamily="18" charset="0"/>
                <a:cs typeface="Times New Roman" panose="02020603050405020304" pitchFamily="18" charset="0"/>
              </a:rPr>
              <a:t>tests</a:t>
            </a:r>
            <a:r>
              <a:rPr sz="2400" spc="55"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for</a:t>
            </a:r>
            <a:r>
              <a:rPr sz="2400" spc="-2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brake </a:t>
            </a:r>
            <a:r>
              <a:rPr sz="2400" spc="15" dirty="0">
                <a:solidFill>
                  <a:srgbClr val="39362F"/>
                </a:solidFill>
                <a:latin typeface="Times New Roman" panose="02020603050405020304" pitchFamily="18" charset="0"/>
                <a:cs typeface="Times New Roman" panose="02020603050405020304" pitchFamily="18" charset="0"/>
              </a:rPr>
              <a:t> </a:t>
            </a:r>
            <a:r>
              <a:rPr sz="2400" spc="25" dirty="0">
                <a:solidFill>
                  <a:srgbClr val="39362F"/>
                </a:solidFill>
                <a:latin typeface="Times New Roman" panose="02020603050405020304" pitchFamily="18" charset="0"/>
                <a:cs typeface="Times New Roman" panose="02020603050405020304" pitchFamily="18" charset="0"/>
              </a:rPr>
              <a:t>chambers</a:t>
            </a:r>
            <a:r>
              <a:rPr sz="2400" spc="30" dirty="0">
                <a:solidFill>
                  <a:srgbClr val="39362F"/>
                </a:solidFill>
                <a:latin typeface="Times New Roman" panose="02020603050405020304" pitchFamily="18" charset="0"/>
                <a:cs typeface="Times New Roman" panose="02020603050405020304" pitchFamily="18" charset="0"/>
              </a:rPr>
              <a:t> </a:t>
            </a:r>
            <a:r>
              <a:rPr sz="2400" spc="60" dirty="0">
                <a:solidFill>
                  <a:srgbClr val="39362F"/>
                </a:solidFill>
                <a:latin typeface="Times New Roman" panose="02020603050405020304" pitchFamily="18" charset="0"/>
                <a:cs typeface="Times New Roman" panose="02020603050405020304" pitchFamily="18" charset="0"/>
              </a:rPr>
              <a:t>used</a:t>
            </a:r>
            <a:r>
              <a:rPr sz="2400" spc="65" dirty="0">
                <a:solidFill>
                  <a:srgbClr val="39362F"/>
                </a:solidFill>
                <a:latin typeface="Times New Roman" panose="02020603050405020304" pitchFamily="18" charset="0"/>
                <a:cs typeface="Times New Roman" panose="02020603050405020304" pitchFamily="18" charset="0"/>
              </a:rPr>
              <a:t> </a:t>
            </a:r>
            <a:r>
              <a:rPr sz="2400" spc="-10" dirty="0">
                <a:solidFill>
                  <a:srgbClr val="39362F"/>
                </a:solidFill>
                <a:latin typeface="Times New Roman" panose="02020603050405020304" pitchFamily="18" charset="0"/>
                <a:cs typeface="Times New Roman" panose="02020603050405020304" pitchFamily="18" charset="0"/>
              </a:rPr>
              <a:t>in</a:t>
            </a:r>
            <a:r>
              <a:rPr sz="2400" spc="-5" dirty="0">
                <a:solidFill>
                  <a:srgbClr val="39362F"/>
                </a:solidFill>
                <a:latin typeface="Times New Roman" panose="02020603050405020304" pitchFamily="18" charset="0"/>
                <a:cs typeface="Times New Roman" panose="02020603050405020304" pitchFamily="18" charset="0"/>
              </a:rPr>
              <a:t> </a:t>
            </a:r>
            <a:r>
              <a:rPr sz="2400" spc="30" dirty="0">
                <a:solidFill>
                  <a:srgbClr val="39362F"/>
                </a:solidFill>
                <a:latin typeface="Times New Roman" panose="02020603050405020304" pitchFamily="18" charset="0"/>
                <a:cs typeface="Times New Roman" panose="02020603050405020304" pitchFamily="18" charset="0"/>
              </a:rPr>
              <a:t>air</a:t>
            </a:r>
            <a:r>
              <a:rPr sz="2400" spc="35" dirty="0">
                <a:solidFill>
                  <a:srgbClr val="39362F"/>
                </a:solidFill>
                <a:latin typeface="Times New Roman" panose="02020603050405020304" pitchFamily="18" charset="0"/>
                <a:cs typeface="Times New Roman" panose="02020603050405020304" pitchFamily="18" charset="0"/>
              </a:rPr>
              <a:t> </a:t>
            </a:r>
            <a:r>
              <a:rPr sz="2400" spc="15" dirty="0">
                <a:solidFill>
                  <a:srgbClr val="39362F"/>
                </a:solidFill>
                <a:latin typeface="Times New Roman" panose="02020603050405020304" pitchFamily="18" charset="0"/>
                <a:cs typeface="Times New Roman" panose="02020603050405020304" pitchFamily="18" charset="0"/>
              </a:rPr>
              <a:t>brake</a:t>
            </a:r>
            <a:r>
              <a:rPr sz="2400" spc="20" dirty="0">
                <a:solidFill>
                  <a:srgbClr val="39362F"/>
                </a:solidFill>
                <a:latin typeface="Times New Roman" panose="02020603050405020304" pitchFamily="18" charset="0"/>
                <a:cs typeface="Times New Roman" panose="02020603050405020304" pitchFamily="18" charset="0"/>
              </a:rPr>
              <a:t> </a:t>
            </a:r>
            <a:r>
              <a:rPr sz="2400" spc="85" dirty="0">
                <a:solidFill>
                  <a:srgbClr val="39362F"/>
                </a:solidFill>
                <a:latin typeface="Times New Roman" panose="02020603050405020304" pitchFamily="18" charset="0"/>
                <a:cs typeface="Times New Roman" panose="02020603050405020304" pitchFamily="18" charset="0"/>
              </a:rPr>
              <a:t>systems, </a:t>
            </a:r>
            <a:r>
              <a:rPr sz="2400" spc="-660" dirty="0">
                <a:solidFill>
                  <a:srgbClr val="39362F"/>
                </a:solidFill>
                <a:latin typeface="Times New Roman" panose="02020603050405020304" pitchFamily="18" charset="0"/>
                <a:cs typeface="Times New Roman" panose="02020603050405020304" pitchFamily="18" charset="0"/>
              </a:rPr>
              <a:t> </a:t>
            </a:r>
            <a:r>
              <a:rPr sz="2400" dirty="0">
                <a:solidFill>
                  <a:srgbClr val="39362F"/>
                </a:solidFill>
                <a:latin typeface="Times New Roman" panose="02020603050405020304" pitchFamily="18" charset="0"/>
                <a:cs typeface="Times New Roman" panose="02020603050405020304" pitchFamily="18" charset="0"/>
              </a:rPr>
              <a:t>including</a:t>
            </a:r>
            <a:r>
              <a:rPr sz="2400" spc="5" dirty="0">
                <a:solidFill>
                  <a:srgbClr val="39362F"/>
                </a:solidFill>
                <a:latin typeface="Times New Roman" panose="02020603050405020304" pitchFamily="18" charset="0"/>
                <a:cs typeface="Times New Roman" panose="02020603050405020304" pitchFamily="18" charset="0"/>
              </a:rPr>
              <a:t> </a:t>
            </a:r>
            <a:r>
              <a:rPr sz="2400" spc="35" dirty="0">
                <a:solidFill>
                  <a:srgbClr val="39362F"/>
                </a:solidFill>
                <a:latin typeface="Times New Roman" panose="02020603050405020304" pitchFamily="18" charset="0"/>
                <a:cs typeface="Times New Roman" panose="02020603050405020304" pitchFamily="18" charset="0"/>
              </a:rPr>
              <a:t>leak,</a:t>
            </a:r>
            <a:r>
              <a:rPr sz="2400" spc="40" dirty="0">
                <a:solidFill>
                  <a:srgbClr val="39362F"/>
                </a:solidFill>
                <a:latin typeface="Times New Roman" panose="02020603050405020304" pitchFamily="18" charset="0"/>
                <a:cs typeface="Times New Roman" panose="02020603050405020304" pitchFamily="18" charset="0"/>
              </a:rPr>
              <a:t> </a:t>
            </a:r>
            <a:r>
              <a:rPr sz="2400" spc="-25" dirty="0">
                <a:solidFill>
                  <a:srgbClr val="39362F"/>
                </a:solidFill>
                <a:latin typeface="Times New Roman" panose="02020603050405020304" pitchFamily="18" charset="0"/>
                <a:cs typeface="Times New Roman" panose="02020603050405020304" pitchFamily="18" charset="0"/>
              </a:rPr>
              <a:t>output,</a:t>
            </a:r>
            <a:r>
              <a:rPr sz="2400" spc="-20" dirty="0">
                <a:solidFill>
                  <a:srgbClr val="39362F"/>
                </a:solidFill>
                <a:latin typeface="Times New Roman" panose="02020603050405020304" pitchFamily="18" charset="0"/>
                <a:cs typeface="Times New Roman" panose="02020603050405020304" pitchFamily="18" charset="0"/>
              </a:rPr>
              <a:t> </a:t>
            </a:r>
            <a:r>
              <a:rPr sz="2400" spc="20" dirty="0">
                <a:solidFill>
                  <a:srgbClr val="39362F"/>
                </a:solidFill>
                <a:latin typeface="Times New Roman" panose="02020603050405020304" pitchFamily="18" charset="0"/>
                <a:cs typeface="Times New Roman" panose="02020603050405020304" pitchFamily="18" charset="0"/>
              </a:rPr>
              <a:t>and</a:t>
            </a:r>
            <a:r>
              <a:rPr sz="2400" spc="25" dirty="0">
                <a:solidFill>
                  <a:srgbClr val="39362F"/>
                </a:solidFill>
                <a:latin typeface="Times New Roman" panose="02020603050405020304" pitchFamily="18" charset="0"/>
                <a:cs typeface="Times New Roman" panose="02020603050405020304" pitchFamily="18" charset="0"/>
              </a:rPr>
              <a:t> burst </a:t>
            </a:r>
            <a:r>
              <a:rPr sz="2400" spc="30" dirty="0">
                <a:solidFill>
                  <a:srgbClr val="39362F"/>
                </a:solidFill>
                <a:latin typeface="Times New Roman" panose="02020603050405020304" pitchFamily="18" charset="0"/>
                <a:cs typeface="Times New Roman" panose="02020603050405020304" pitchFamily="18" charset="0"/>
              </a:rPr>
              <a:t> </a:t>
            </a:r>
            <a:r>
              <a:rPr sz="2400" spc="40" dirty="0">
                <a:solidFill>
                  <a:srgbClr val="39362F"/>
                </a:solidFill>
                <a:latin typeface="Times New Roman" panose="02020603050405020304" pitchFamily="18" charset="0"/>
                <a:cs typeface="Times New Roman" panose="02020603050405020304" pitchFamily="18" charset="0"/>
              </a:rPr>
              <a:t>pressure</a:t>
            </a:r>
            <a:r>
              <a:rPr sz="2400" spc="85" dirty="0">
                <a:solidFill>
                  <a:srgbClr val="39362F"/>
                </a:solidFill>
                <a:latin typeface="Times New Roman" panose="02020603050405020304" pitchFamily="18" charset="0"/>
                <a:cs typeface="Times New Roman" panose="02020603050405020304" pitchFamily="18" charset="0"/>
              </a:rPr>
              <a:t> </a:t>
            </a:r>
            <a:r>
              <a:rPr sz="2400" spc="80" dirty="0">
                <a:solidFill>
                  <a:srgbClr val="39362F"/>
                </a:solidFill>
                <a:latin typeface="Times New Roman" panose="02020603050405020304" pitchFamily="18" charset="0"/>
                <a:cs typeface="Times New Roman" panose="02020603050405020304" pitchFamily="18" charset="0"/>
              </a:rPr>
              <a:t>tests.</a:t>
            </a:r>
            <a:endParaRPr sz="2400" dirty="0">
              <a:latin typeface="Times New Roman" panose="02020603050405020304" pitchFamily="18" charset="0"/>
              <a:cs typeface="Times New Roman" panose="02020603050405020304" pitchFamily="18" charset="0"/>
            </a:endParaRPr>
          </a:p>
        </p:txBody>
      </p:sp>
      <p:grpSp>
        <p:nvGrpSpPr>
          <p:cNvPr id="12" name="object 12"/>
          <p:cNvGrpSpPr/>
          <p:nvPr/>
        </p:nvGrpSpPr>
        <p:grpSpPr>
          <a:xfrm>
            <a:off x="10189271" y="1630362"/>
            <a:ext cx="2821305" cy="6139180"/>
            <a:chOff x="9479280" y="2090927"/>
            <a:chExt cx="2821305" cy="6139180"/>
          </a:xfrm>
        </p:grpSpPr>
        <p:pic>
          <p:nvPicPr>
            <p:cNvPr id="13" name="object 13"/>
            <p:cNvPicPr/>
            <p:nvPr/>
          </p:nvPicPr>
          <p:blipFill>
            <a:blip r:embed="rId2" cstate="print"/>
            <a:stretch>
              <a:fillRect/>
            </a:stretch>
          </p:blipFill>
          <p:spPr>
            <a:xfrm>
              <a:off x="9582912" y="4002023"/>
              <a:ext cx="2717165" cy="1955164"/>
            </a:xfrm>
            <a:prstGeom prst="rect">
              <a:avLst/>
            </a:prstGeom>
          </p:spPr>
        </p:pic>
        <p:pic>
          <p:nvPicPr>
            <p:cNvPr id="14" name="object 14"/>
            <p:cNvPicPr/>
            <p:nvPr/>
          </p:nvPicPr>
          <p:blipFill>
            <a:blip r:embed="rId3" cstate="print"/>
            <a:stretch>
              <a:fillRect/>
            </a:stretch>
          </p:blipFill>
          <p:spPr>
            <a:xfrm>
              <a:off x="9601200" y="2090927"/>
              <a:ext cx="2685288" cy="1923288"/>
            </a:xfrm>
            <a:prstGeom prst="rect">
              <a:avLst/>
            </a:prstGeom>
          </p:spPr>
        </p:pic>
        <p:pic>
          <p:nvPicPr>
            <p:cNvPr id="15" name="object 15"/>
            <p:cNvPicPr/>
            <p:nvPr/>
          </p:nvPicPr>
          <p:blipFill>
            <a:blip r:embed="rId4" cstate="print"/>
            <a:stretch>
              <a:fillRect/>
            </a:stretch>
          </p:blipFill>
          <p:spPr>
            <a:xfrm>
              <a:off x="9479280" y="7232905"/>
              <a:ext cx="2817622" cy="996693"/>
            </a:xfrm>
            <a:prstGeom prst="rect">
              <a:avLst/>
            </a:prstGeom>
          </p:spPr>
        </p:pic>
        <p:pic>
          <p:nvPicPr>
            <p:cNvPr id="16" name="object 16"/>
            <p:cNvPicPr/>
            <p:nvPr/>
          </p:nvPicPr>
          <p:blipFill>
            <a:blip r:embed="rId5" cstate="print"/>
            <a:stretch>
              <a:fillRect/>
            </a:stretch>
          </p:blipFill>
          <p:spPr>
            <a:xfrm>
              <a:off x="9497568" y="4328160"/>
              <a:ext cx="2785872" cy="2916936"/>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450338" y="1267459"/>
            <a:ext cx="7355840" cy="756920"/>
          </a:xfrm>
          <a:prstGeom prst="rect">
            <a:avLst/>
          </a:prstGeom>
        </p:spPr>
        <p:txBody>
          <a:bodyPr vert="horz" wrap="square" lIns="0" tIns="12700" rIns="0" bIns="0" rtlCol="0">
            <a:spAutoFit/>
          </a:bodyPr>
          <a:lstStyle/>
          <a:p>
            <a:pPr marL="12700">
              <a:lnSpc>
                <a:spcPct val="100000"/>
              </a:lnSpc>
              <a:spcBef>
                <a:spcPts val="100"/>
              </a:spcBef>
            </a:pPr>
            <a:r>
              <a:rPr sz="4800" spc="-5" dirty="0"/>
              <a:t>AIR</a:t>
            </a:r>
            <a:r>
              <a:rPr sz="4800" spc="-30" dirty="0"/>
              <a:t> </a:t>
            </a:r>
            <a:r>
              <a:rPr sz="4800" spc="-5" dirty="0"/>
              <a:t>BRAKE </a:t>
            </a:r>
            <a:r>
              <a:rPr sz="4800" spc="-50" dirty="0"/>
              <a:t>STANDARDS</a:t>
            </a:r>
            <a:endParaRPr sz="4800"/>
          </a:p>
        </p:txBody>
      </p:sp>
      <p:sp>
        <p:nvSpPr>
          <p:cNvPr id="4" name="object 4"/>
          <p:cNvSpPr/>
          <p:nvPr/>
        </p:nvSpPr>
        <p:spPr>
          <a:xfrm>
            <a:off x="7424928" y="2593848"/>
            <a:ext cx="500380" cy="500380"/>
          </a:xfrm>
          <a:custGeom>
            <a:avLst/>
            <a:gdLst/>
            <a:ahLst/>
            <a:cxnLst/>
            <a:rect l="l" t="t" r="r" b="b"/>
            <a:pathLst>
              <a:path w="500379" h="500380">
                <a:moveTo>
                  <a:pt x="433197"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7" y="499872"/>
                </a:lnTo>
                <a:lnTo>
                  <a:pt x="459152" y="494633"/>
                </a:lnTo>
                <a:lnTo>
                  <a:pt x="480345" y="480345"/>
                </a:lnTo>
                <a:lnTo>
                  <a:pt x="494633" y="459152"/>
                </a:lnTo>
                <a:lnTo>
                  <a:pt x="499872" y="433197"/>
                </a:lnTo>
                <a:lnTo>
                  <a:pt x="499872" y="66675"/>
                </a:lnTo>
                <a:lnTo>
                  <a:pt x="494633" y="40719"/>
                </a:lnTo>
                <a:lnTo>
                  <a:pt x="480345" y="19526"/>
                </a:lnTo>
                <a:lnTo>
                  <a:pt x="459152" y="5238"/>
                </a:lnTo>
                <a:lnTo>
                  <a:pt x="433197" y="0"/>
                </a:lnTo>
                <a:close/>
              </a:path>
            </a:pathLst>
          </a:custGeom>
          <a:solidFill>
            <a:srgbClr val="F6E9D4"/>
          </a:solidFill>
        </p:spPr>
        <p:txBody>
          <a:bodyPr wrap="square" lIns="0" tIns="0" rIns="0" bIns="0" rtlCol="0"/>
          <a:lstStyle/>
          <a:p>
            <a:endParaRPr/>
          </a:p>
        </p:txBody>
      </p:sp>
      <p:sp>
        <p:nvSpPr>
          <p:cNvPr id="5" name="object 5"/>
          <p:cNvSpPr txBox="1"/>
          <p:nvPr/>
        </p:nvSpPr>
        <p:spPr>
          <a:xfrm>
            <a:off x="7543292" y="2475052"/>
            <a:ext cx="272415" cy="636905"/>
          </a:xfrm>
          <a:prstGeom prst="rect">
            <a:avLst/>
          </a:prstGeom>
        </p:spPr>
        <p:txBody>
          <a:bodyPr vert="horz" wrap="square" lIns="0" tIns="13970" rIns="0" bIns="0" rtlCol="0">
            <a:spAutoFit/>
          </a:bodyPr>
          <a:lstStyle/>
          <a:p>
            <a:pPr marL="12700">
              <a:lnSpc>
                <a:spcPct val="100000"/>
              </a:lnSpc>
              <a:spcBef>
                <a:spcPts val="110"/>
              </a:spcBef>
            </a:pPr>
            <a:r>
              <a:rPr sz="4000" spc="5" dirty="0">
                <a:solidFill>
                  <a:srgbClr val="38512E"/>
                </a:solidFill>
                <a:latin typeface="Sitka Display"/>
                <a:cs typeface="Sitka Display"/>
              </a:rPr>
              <a:t>3</a:t>
            </a:r>
            <a:endParaRPr sz="4000" dirty="0">
              <a:latin typeface="Sitka Display"/>
              <a:cs typeface="Sitka Display"/>
            </a:endParaRPr>
          </a:p>
        </p:txBody>
      </p:sp>
      <p:sp>
        <p:nvSpPr>
          <p:cNvPr id="6" name="object 6"/>
          <p:cNvSpPr txBox="1"/>
          <p:nvPr/>
        </p:nvSpPr>
        <p:spPr>
          <a:xfrm>
            <a:off x="8228837" y="2504059"/>
            <a:ext cx="4142993" cy="566822"/>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panose="02020603050405020304" pitchFamily="18" charset="0"/>
                <a:cs typeface="Times New Roman" panose="02020603050405020304" pitchFamily="18" charset="0"/>
              </a:rPr>
              <a:t>Drain</a:t>
            </a:r>
            <a:r>
              <a:rPr sz="3600" b="1" spc="-70"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Valves</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7" name="object 7"/>
          <p:cNvSpPr txBox="1"/>
          <p:nvPr/>
        </p:nvSpPr>
        <p:spPr>
          <a:xfrm>
            <a:off x="8228838" y="3103625"/>
            <a:ext cx="5968365" cy="1517650"/>
          </a:xfrm>
          <a:prstGeom prst="rect">
            <a:avLst/>
          </a:prstGeom>
        </p:spPr>
        <p:txBody>
          <a:bodyPr vert="horz" wrap="square" lIns="0" tIns="85725" rIns="0" bIns="0" rtlCol="0">
            <a:spAutoFit/>
          </a:bodyPr>
          <a:lstStyle/>
          <a:p>
            <a:pPr marL="12700" marR="5080" algn="just">
              <a:lnSpc>
                <a:spcPct val="83100"/>
              </a:lnSpc>
              <a:spcBef>
                <a:spcPts val="675"/>
              </a:spcBef>
            </a:pPr>
            <a:r>
              <a:rPr sz="2800" b="1" spc="5" dirty="0">
                <a:solidFill>
                  <a:srgbClr val="39362F"/>
                </a:solidFill>
                <a:latin typeface="Times New Roman" panose="02020603050405020304" pitchFamily="18" charset="0"/>
                <a:cs typeface="Times New Roman" panose="02020603050405020304" pitchFamily="18" charset="0"/>
              </a:rPr>
              <a:t>IS</a:t>
            </a:r>
            <a:r>
              <a:rPr sz="2800" b="1" spc="10" dirty="0">
                <a:solidFill>
                  <a:srgbClr val="39362F"/>
                </a:solidFill>
                <a:latin typeface="Times New Roman" panose="02020603050405020304" pitchFamily="18" charset="0"/>
                <a:cs typeface="Times New Roman" panose="02020603050405020304" pitchFamily="18" charset="0"/>
              </a:rPr>
              <a:t> </a:t>
            </a:r>
            <a:r>
              <a:rPr sz="2800" b="1" dirty="0">
                <a:solidFill>
                  <a:srgbClr val="39362F"/>
                </a:solidFill>
                <a:latin typeface="Times New Roman" panose="02020603050405020304" pitchFamily="18" charset="0"/>
                <a:cs typeface="Times New Roman" panose="02020603050405020304" pitchFamily="18" charset="0"/>
              </a:rPr>
              <a:t>13363</a:t>
            </a:r>
            <a:r>
              <a:rPr sz="2800" b="1"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covers</a:t>
            </a:r>
            <a:r>
              <a:rPr sz="2800" dirty="0">
                <a:solidFill>
                  <a:srgbClr val="39362F"/>
                </a:solidFill>
                <a:latin typeface="Times New Roman" panose="02020603050405020304" pitchFamily="18" charset="0"/>
                <a:cs typeface="Times New Roman" panose="02020603050405020304" pitchFamily="18" charset="0"/>
              </a:rPr>
              <a:t> performance </a:t>
            </a:r>
            <a:r>
              <a:rPr sz="2800" spc="5"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requirements</a:t>
            </a:r>
            <a:r>
              <a:rPr sz="2800"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and</a:t>
            </a:r>
            <a:r>
              <a:rPr sz="2800"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tests</a:t>
            </a:r>
            <a:r>
              <a:rPr sz="2800" spc="-5" dirty="0">
                <a:solidFill>
                  <a:srgbClr val="39362F"/>
                </a:solidFill>
                <a:latin typeface="Times New Roman" panose="02020603050405020304" pitchFamily="18" charset="0"/>
                <a:cs typeface="Times New Roman" panose="02020603050405020304" pitchFamily="18" charset="0"/>
              </a:rPr>
              <a:t> for</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drain</a:t>
            </a:r>
            <a:r>
              <a:rPr sz="280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valves </a:t>
            </a:r>
            <a:r>
              <a:rPr sz="2800" spc="-65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used </a:t>
            </a:r>
            <a:r>
              <a:rPr sz="2800" spc="5" dirty="0">
                <a:solidFill>
                  <a:srgbClr val="39362F"/>
                </a:solidFill>
                <a:latin typeface="Times New Roman" panose="02020603050405020304" pitchFamily="18" charset="0"/>
                <a:cs typeface="Times New Roman" panose="02020603050405020304" pitchFamily="18" charset="0"/>
              </a:rPr>
              <a:t>in </a:t>
            </a:r>
            <a:r>
              <a:rPr sz="2800" spc="-10" dirty="0">
                <a:solidFill>
                  <a:srgbClr val="39362F"/>
                </a:solidFill>
                <a:latin typeface="Times New Roman" panose="02020603050405020304" pitchFamily="18" charset="0"/>
                <a:cs typeface="Times New Roman" panose="02020603050405020304" pitchFamily="18" charset="0"/>
              </a:rPr>
              <a:t>air </a:t>
            </a:r>
            <a:r>
              <a:rPr sz="2800" spc="-5" dirty="0">
                <a:solidFill>
                  <a:srgbClr val="39362F"/>
                </a:solidFill>
                <a:latin typeface="Times New Roman" panose="02020603050405020304" pitchFamily="18" charset="0"/>
                <a:cs typeface="Times New Roman" panose="02020603050405020304" pitchFamily="18" charset="0"/>
              </a:rPr>
              <a:t>brake systems, such as leak, </a:t>
            </a:r>
            <a:r>
              <a:rPr sz="2800" dirty="0">
                <a:solidFill>
                  <a:srgbClr val="39362F"/>
                </a:solidFill>
                <a:latin typeface="Times New Roman" panose="02020603050405020304" pitchFamily="18" charset="0"/>
                <a:cs typeface="Times New Roman" panose="02020603050405020304" pitchFamily="18" charset="0"/>
              </a:rPr>
              <a:t> output,</a:t>
            </a:r>
            <a:r>
              <a:rPr sz="2800" spc="-60"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and</a:t>
            </a:r>
            <a:r>
              <a:rPr sz="2800" spc="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endurance</a:t>
            </a:r>
            <a:r>
              <a:rPr sz="2800" spc="-2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tests.</a:t>
            </a:r>
            <a:endParaRPr sz="2800" dirty="0">
              <a:latin typeface="Times New Roman" panose="02020603050405020304" pitchFamily="18" charset="0"/>
              <a:cs typeface="Times New Roman" panose="02020603050405020304" pitchFamily="18" charset="0"/>
            </a:endParaRPr>
          </a:p>
        </p:txBody>
      </p:sp>
      <p:sp>
        <p:nvSpPr>
          <p:cNvPr id="8" name="object 8"/>
          <p:cNvSpPr/>
          <p:nvPr/>
        </p:nvSpPr>
        <p:spPr>
          <a:xfrm>
            <a:off x="7424928" y="4968240"/>
            <a:ext cx="500380" cy="500380"/>
          </a:xfrm>
          <a:custGeom>
            <a:avLst/>
            <a:gdLst/>
            <a:ahLst/>
            <a:cxnLst/>
            <a:rect l="l" t="t" r="r" b="b"/>
            <a:pathLst>
              <a:path w="500379" h="500379">
                <a:moveTo>
                  <a:pt x="433197" y="0"/>
                </a:moveTo>
                <a:lnTo>
                  <a:pt x="66675" y="0"/>
                </a:lnTo>
                <a:lnTo>
                  <a:pt x="40719" y="5238"/>
                </a:lnTo>
                <a:lnTo>
                  <a:pt x="19526" y="19526"/>
                </a:lnTo>
                <a:lnTo>
                  <a:pt x="5238" y="40719"/>
                </a:lnTo>
                <a:lnTo>
                  <a:pt x="0" y="66675"/>
                </a:lnTo>
                <a:lnTo>
                  <a:pt x="0" y="433197"/>
                </a:lnTo>
                <a:lnTo>
                  <a:pt x="5238" y="459152"/>
                </a:lnTo>
                <a:lnTo>
                  <a:pt x="19526" y="480345"/>
                </a:lnTo>
                <a:lnTo>
                  <a:pt x="40719" y="494633"/>
                </a:lnTo>
                <a:lnTo>
                  <a:pt x="66675" y="499872"/>
                </a:lnTo>
                <a:lnTo>
                  <a:pt x="433197" y="499872"/>
                </a:lnTo>
                <a:lnTo>
                  <a:pt x="459152" y="494633"/>
                </a:lnTo>
                <a:lnTo>
                  <a:pt x="480345" y="480345"/>
                </a:lnTo>
                <a:lnTo>
                  <a:pt x="494633" y="459152"/>
                </a:lnTo>
                <a:lnTo>
                  <a:pt x="499872" y="433197"/>
                </a:lnTo>
                <a:lnTo>
                  <a:pt x="499872" y="66675"/>
                </a:lnTo>
                <a:lnTo>
                  <a:pt x="494633" y="40719"/>
                </a:lnTo>
                <a:lnTo>
                  <a:pt x="480345" y="19526"/>
                </a:lnTo>
                <a:lnTo>
                  <a:pt x="459152" y="5238"/>
                </a:lnTo>
                <a:lnTo>
                  <a:pt x="433197" y="0"/>
                </a:lnTo>
                <a:close/>
              </a:path>
            </a:pathLst>
          </a:custGeom>
          <a:solidFill>
            <a:srgbClr val="F6E9D4"/>
          </a:solidFill>
        </p:spPr>
        <p:txBody>
          <a:bodyPr wrap="square" lIns="0" tIns="0" rIns="0" bIns="0" rtlCol="0"/>
          <a:lstStyle/>
          <a:p>
            <a:endParaRPr/>
          </a:p>
        </p:txBody>
      </p:sp>
      <p:sp>
        <p:nvSpPr>
          <p:cNvPr id="9" name="object 9"/>
          <p:cNvSpPr txBox="1"/>
          <p:nvPr/>
        </p:nvSpPr>
        <p:spPr>
          <a:xfrm>
            <a:off x="7537195" y="4850079"/>
            <a:ext cx="284480" cy="636905"/>
          </a:xfrm>
          <a:prstGeom prst="rect">
            <a:avLst/>
          </a:prstGeom>
        </p:spPr>
        <p:txBody>
          <a:bodyPr vert="horz" wrap="square" lIns="0" tIns="13970" rIns="0" bIns="0" rtlCol="0">
            <a:spAutoFit/>
          </a:bodyPr>
          <a:lstStyle/>
          <a:p>
            <a:pPr marL="12700">
              <a:lnSpc>
                <a:spcPct val="100000"/>
              </a:lnSpc>
              <a:spcBef>
                <a:spcPts val="110"/>
              </a:spcBef>
            </a:pPr>
            <a:r>
              <a:rPr sz="4000" spc="5" dirty="0">
                <a:solidFill>
                  <a:srgbClr val="38512E"/>
                </a:solidFill>
                <a:latin typeface="Sitka Display"/>
                <a:cs typeface="Sitka Display"/>
              </a:rPr>
              <a:t>4</a:t>
            </a:r>
            <a:endParaRPr sz="4000">
              <a:latin typeface="Sitka Display"/>
              <a:cs typeface="Sitka Display"/>
            </a:endParaRPr>
          </a:p>
        </p:txBody>
      </p:sp>
      <p:sp>
        <p:nvSpPr>
          <p:cNvPr id="10" name="object 10"/>
          <p:cNvSpPr txBox="1"/>
          <p:nvPr/>
        </p:nvSpPr>
        <p:spPr>
          <a:xfrm>
            <a:off x="8228838" y="4813957"/>
            <a:ext cx="6327140" cy="2182495"/>
          </a:xfrm>
          <a:prstGeom prst="rect">
            <a:avLst/>
          </a:prstGeom>
        </p:spPr>
        <p:txBody>
          <a:bodyPr vert="horz" wrap="square" lIns="0" tIns="77470" rIns="0" bIns="0" rtlCol="0">
            <a:spAutoFit/>
          </a:bodyPr>
          <a:lstStyle/>
          <a:p>
            <a:pPr marL="12700" algn="just">
              <a:lnSpc>
                <a:spcPct val="100000"/>
              </a:lnSpc>
              <a:spcBef>
                <a:spcPts val="610"/>
              </a:spcBef>
            </a:pPr>
            <a:r>
              <a:rPr sz="3600" b="1" spc="-5" dirty="0">
                <a:solidFill>
                  <a:srgbClr val="FF0000"/>
                </a:solidFill>
                <a:latin typeface="Times New Roman" panose="02020603050405020304" pitchFamily="18" charset="0"/>
                <a:cs typeface="Times New Roman" panose="02020603050405020304" pitchFamily="18" charset="0"/>
              </a:rPr>
              <a:t>Dual</a:t>
            </a:r>
            <a:r>
              <a:rPr sz="3600" b="1" spc="-25"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Brake</a:t>
            </a:r>
            <a:r>
              <a:rPr sz="3600" b="1" spc="-20" dirty="0">
                <a:solidFill>
                  <a:srgbClr val="FF0000"/>
                </a:solidFill>
                <a:latin typeface="Times New Roman" panose="02020603050405020304" pitchFamily="18" charset="0"/>
                <a:cs typeface="Times New Roman" panose="02020603050405020304" pitchFamily="18" charset="0"/>
              </a:rPr>
              <a:t> </a:t>
            </a:r>
            <a:r>
              <a:rPr sz="3600" b="1" dirty="0">
                <a:solidFill>
                  <a:srgbClr val="FF0000"/>
                </a:solidFill>
                <a:latin typeface="Times New Roman" panose="02020603050405020304" pitchFamily="18" charset="0"/>
                <a:cs typeface="Times New Roman" panose="02020603050405020304" pitchFamily="18" charset="0"/>
              </a:rPr>
              <a:t>Valves</a:t>
            </a:r>
          </a:p>
          <a:p>
            <a:pPr marL="12700" marR="5080" algn="just">
              <a:lnSpc>
                <a:spcPct val="83100"/>
              </a:lnSpc>
              <a:spcBef>
                <a:spcPts val="975"/>
              </a:spcBef>
            </a:pPr>
            <a:r>
              <a:rPr sz="2800" b="1" spc="5" dirty="0">
                <a:solidFill>
                  <a:srgbClr val="39362F"/>
                </a:solidFill>
                <a:latin typeface="Times New Roman" panose="02020603050405020304" pitchFamily="18" charset="0"/>
                <a:cs typeface="Times New Roman" panose="02020603050405020304" pitchFamily="18" charset="0"/>
              </a:rPr>
              <a:t>IS </a:t>
            </a:r>
            <a:r>
              <a:rPr sz="2800" b="1" dirty="0">
                <a:solidFill>
                  <a:srgbClr val="39362F"/>
                </a:solidFill>
                <a:latin typeface="Times New Roman" panose="02020603050405020304" pitchFamily="18" charset="0"/>
                <a:cs typeface="Times New Roman" panose="02020603050405020304" pitchFamily="18" charset="0"/>
              </a:rPr>
              <a:t>13604 </a:t>
            </a:r>
            <a:r>
              <a:rPr sz="2800" spc="-5" dirty="0">
                <a:solidFill>
                  <a:srgbClr val="39362F"/>
                </a:solidFill>
                <a:latin typeface="Times New Roman" panose="02020603050405020304" pitchFamily="18" charset="0"/>
                <a:cs typeface="Times New Roman" panose="02020603050405020304" pitchFamily="18" charset="0"/>
              </a:rPr>
              <a:t>covers performance </a:t>
            </a:r>
            <a:r>
              <a:rPr sz="2800" spc="-10" dirty="0">
                <a:solidFill>
                  <a:srgbClr val="39362F"/>
                </a:solidFill>
                <a:latin typeface="Times New Roman" panose="02020603050405020304" pitchFamily="18" charset="0"/>
                <a:cs typeface="Times New Roman" panose="02020603050405020304" pitchFamily="18" charset="0"/>
              </a:rPr>
              <a:t>requirements </a:t>
            </a:r>
            <a:r>
              <a:rPr sz="2800" spc="-650"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and </a:t>
            </a:r>
            <a:r>
              <a:rPr sz="2800" spc="-5" dirty="0">
                <a:solidFill>
                  <a:srgbClr val="39362F"/>
                </a:solidFill>
                <a:latin typeface="Times New Roman" panose="02020603050405020304" pitchFamily="18" charset="0"/>
                <a:cs typeface="Times New Roman" panose="02020603050405020304" pitchFamily="18" charset="0"/>
              </a:rPr>
              <a:t>tests for dual brake </a:t>
            </a:r>
            <a:r>
              <a:rPr sz="2800" dirty="0">
                <a:solidFill>
                  <a:srgbClr val="39362F"/>
                </a:solidFill>
                <a:latin typeface="Times New Roman" panose="02020603050405020304" pitchFamily="18" charset="0"/>
                <a:cs typeface="Times New Roman" panose="02020603050405020304" pitchFamily="18" charset="0"/>
              </a:rPr>
              <a:t>valves </a:t>
            </a:r>
            <a:r>
              <a:rPr sz="2800" spc="-5" dirty="0">
                <a:solidFill>
                  <a:srgbClr val="39362F"/>
                </a:solidFill>
                <a:latin typeface="Times New Roman" panose="02020603050405020304" pitchFamily="18" charset="0"/>
                <a:cs typeface="Times New Roman" panose="02020603050405020304" pitchFamily="18" charset="0"/>
              </a:rPr>
              <a:t>used </a:t>
            </a:r>
            <a:r>
              <a:rPr sz="2800" spc="-10" dirty="0">
                <a:solidFill>
                  <a:srgbClr val="39362F"/>
                </a:solidFill>
                <a:latin typeface="Times New Roman" panose="02020603050405020304" pitchFamily="18" charset="0"/>
                <a:cs typeface="Times New Roman" panose="02020603050405020304" pitchFamily="18" charset="0"/>
              </a:rPr>
              <a:t>in air </a:t>
            </a:r>
            <a:r>
              <a:rPr sz="2800" spc="-5"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brake systems, </a:t>
            </a:r>
            <a:r>
              <a:rPr sz="2800" spc="-5" dirty="0">
                <a:solidFill>
                  <a:srgbClr val="39362F"/>
                </a:solidFill>
                <a:latin typeface="Times New Roman" panose="02020603050405020304" pitchFamily="18" charset="0"/>
                <a:cs typeface="Times New Roman" panose="02020603050405020304" pitchFamily="18" charset="0"/>
              </a:rPr>
              <a:t>including</a:t>
            </a:r>
            <a:r>
              <a:rPr sz="2800" dirty="0">
                <a:solidFill>
                  <a:srgbClr val="39362F"/>
                </a:solidFill>
                <a:latin typeface="Times New Roman" panose="02020603050405020304" pitchFamily="18" charset="0"/>
                <a:cs typeface="Times New Roman" panose="02020603050405020304" pitchFamily="18" charset="0"/>
              </a:rPr>
              <a:t> </a:t>
            </a:r>
            <a:r>
              <a:rPr sz="2800" spc="-10" dirty="0">
                <a:solidFill>
                  <a:srgbClr val="39362F"/>
                </a:solidFill>
                <a:latin typeface="Times New Roman" panose="02020603050405020304" pitchFamily="18" charset="0"/>
                <a:cs typeface="Times New Roman" panose="02020603050405020304" pitchFamily="18" charset="0"/>
              </a:rPr>
              <a:t>leak, </a:t>
            </a:r>
            <a:r>
              <a:rPr sz="2800" dirty="0">
                <a:solidFill>
                  <a:srgbClr val="39362F"/>
                </a:solidFill>
                <a:latin typeface="Times New Roman" panose="02020603050405020304" pitchFamily="18" charset="0"/>
                <a:cs typeface="Times New Roman" panose="02020603050405020304" pitchFamily="18" charset="0"/>
              </a:rPr>
              <a:t>output, </a:t>
            </a:r>
            <a:r>
              <a:rPr sz="2800" spc="-15" dirty="0">
                <a:solidFill>
                  <a:srgbClr val="39362F"/>
                </a:solidFill>
                <a:latin typeface="Times New Roman" panose="02020603050405020304" pitchFamily="18" charset="0"/>
                <a:cs typeface="Times New Roman" panose="02020603050405020304" pitchFamily="18" charset="0"/>
              </a:rPr>
              <a:t>and </a:t>
            </a:r>
            <a:r>
              <a:rPr sz="2800" spc="-10" dirty="0">
                <a:solidFill>
                  <a:srgbClr val="39362F"/>
                </a:solidFill>
                <a:latin typeface="Times New Roman" panose="02020603050405020304" pitchFamily="18" charset="0"/>
                <a:cs typeface="Times New Roman" panose="02020603050405020304" pitchFamily="18" charset="0"/>
              </a:rPr>
              <a:t> </a:t>
            </a:r>
            <a:r>
              <a:rPr sz="2800" dirty="0">
                <a:solidFill>
                  <a:srgbClr val="39362F"/>
                </a:solidFill>
                <a:latin typeface="Times New Roman" panose="02020603050405020304" pitchFamily="18" charset="0"/>
                <a:cs typeface="Times New Roman" panose="02020603050405020304" pitchFamily="18" charset="0"/>
              </a:rPr>
              <a:t>over-pressure</a:t>
            </a:r>
            <a:r>
              <a:rPr sz="2800" spc="-55" dirty="0">
                <a:solidFill>
                  <a:srgbClr val="39362F"/>
                </a:solidFill>
                <a:latin typeface="Times New Roman" panose="02020603050405020304" pitchFamily="18" charset="0"/>
                <a:cs typeface="Times New Roman" panose="02020603050405020304" pitchFamily="18" charset="0"/>
              </a:rPr>
              <a:t> </a:t>
            </a:r>
            <a:r>
              <a:rPr sz="2800" spc="-5" dirty="0">
                <a:solidFill>
                  <a:srgbClr val="39362F"/>
                </a:solidFill>
                <a:latin typeface="Times New Roman" panose="02020603050405020304" pitchFamily="18" charset="0"/>
                <a:cs typeface="Times New Roman" panose="02020603050405020304" pitchFamily="18" charset="0"/>
              </a:rPr>
              <a:t>tests.</a:t>
            </a:r>
            <a:endParaRPr sz="2800" dirty="0">
              <a:latin typeface="Times New Roman" panose="02020603050405020304" pitchFamily="18" charset="0"/>
              <a:cs typeface="Times New Roman" panose="02020603050405020304" pitchFamily="18" charset="0"/>
            </a:endParaRPr>
          </a:p>
        </p:txBody>
      </p:sp>
      <p:grpSp>
        <p:nvGrpSpPr>
          <p:cNvPr id="11" name="object 11"/>
          <p:cNvGrpSpPr/>
          <p:nvPr/>
        </p:nvGrpSpPr>
        <p:grpSpPr>
          <a:xfrm>
            <a:off x="2377360" y="2241550"/>
            <a:ext cx="3229610" cy="5453380"/>
            <a:chOff x="2328672" y="2776727"/>
            <a:chExt cx="3229610" cy="5453380"/>
          </a:xfrm>
        </p:grpSpPr>
        <p:pic>
          <p:nvPicPr>
            <p:cNvPr id="12" name="object 12"/>
            <p:cNvPicPr/>
            <p:nvPr/>
          </p:nvPicPr>
          <p:blipFill>
            <a:blip r:embed="rId2" cstate="print"/>
            <a:stretch>
              <a:fillRect/>
            </a:stretch>
          </p:blipFill>
          <p:spPr>
            <a:xfrm>
              <a:off x="2478024" y="4998770"/>
              <a:ext cx="2482342" cy="2265934"/>
            </a:xfrm>
            <a:prstGeom prst="rect">
              <a:avLst/>
            </a:prstGeom>
          </p:spPr>
        </p:pic>
        <p:pic>
          <p:nvPicPr>
            <p:cNvPr id="13" name="object 13"/>
            <p:cNvPicPr/>
            <p:nvPr/>
          </p:nvPicPr>
          <p:blipFill>
            <a:blip r:embed="rId3" cstate="print"/>
            <a:stretch>
              <a:fillRect/>
            </a:stretch>
          </p:blipFill>
          <p:spPr>
            <a:xfrm>
              <a:off x="2496312" y="2776727"/>
              <a:ext cx="2450591" cy="2234184"/>
            </a:xfrm>
            <a:prstGeom prst="rect">
              <a:avLst/>
            </a:prstGeom>
          </p:spPr>
        </p:pic>
        <p:pic>
          <p:nvPicPr>
            <p:cNvPr id="14" name="object 14"/>
            <p:cNvPicPr/>
            <p:nvPr/>
          </p:nvPicPr>
          <p:blipFill>
            <a:blip r:embed="rId4" cstate="print"/>
            <a:stretch>
              <a:fillRect/>
            </a:stretch>
          </p:blipFill>
          <p:spPr>
            <a:xfrm>
              <a:off x="2328672" y="7482838"/>
              <a:ext cx="3229229" cy="746759"/>
            </a:xfrm>
            <a:prstGeom prst="rect">
              <a:avLst/>
            </a:prstGeom>
          </p:spPr>
        </p:pic>
        <p:pic>
          <p:nvPicPr>
            <p:cNvPr id="15" name="object 15"/>
            <p:cNvPicPr/>
            <p:nvPr/>
          </p:nvPicPr>
          <p:blipFill>
            <a:blip r:embed="rId5" cstate="print"/>
            <a:stretch>
              <a:fillRect/>
            </a:stretch>
          </p:blipFill>
          <p:spPr>
            <a:xfrm>
              <a:off x="2346960" y="5526023"/>
              <a:ext cx="3197352" cy="1969008"/>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7378" y="238759"/>
            <a:ext cx="14272894" cy="421005"/>
          </a:xfrm>
          <a:prstGeom prst="rect">
            <a:avLst/>
          </a:prstGeom>
        </p:spPr>
        <p:txBody>
          <a:bodyPr vert="horz" wrap="square" lIns="0" tIns="11430" rIns="0" bIns="0" rtlCol="0">
            <a:spAutoFit/>
          </a:bodyPr>
          <a:lstStyle/>
          <a:p>
            <a:pPr marL="12700">
              <a:lnSpc>
                <a:spcPct val="100000"/>
              </a:lnSpc>
              <a:spcBef>
                <a:spcPts val="90"/>
              </a:spcBef>
              <a:tabLst>
                <a:tab pos="2550795" algn="l"/>
              </a:tabLst>
            </a:pPr>
            <a:r>
              <a:rPr sz="2600" b="1" spc="-5" dirty="0">
                <a:solidFill>
                  <a:srgbClr val="38512E"/>
                </a:solidFill>
                <a:latin typeface="Arial"/>
                <a:cs typeface="Arial"/>
              </a:rPr>
              <a:t>IS</a:t>
            </a:r>
            <a:r>
              <a:rPr sz="2600" b="1" spc="15" dirty="0">
                <a:solidFill>
                  <a:srgbClr val="38512E"/>
                </a:solidFill>
                <a:latin typeface="Arial"/>
                <a:cs typeface="Arial"/>
              </a:rPr>
              <a:t> </a:t>
            </a:r>
            <a:r>
              <a:rPr sz="2600" b="1" spc="-5" dirty="0">
                <a:solidFill>
                  <a:srgbClr val="38512E"/>
                </a:solidFill>
                <a:latin typeface="Arial"/>
                <a:cs typeface="Arial"/>
              </a:rPr>
              <a:t>12105</a:t>
            </a:r>
            <a:r>
              <a:rPr sz="2600" b="1" spc="35" dirty="0">
                <a:solidFill>
                  <a:srgbClr val="38512E"/>
                </a:solidFill>
                <a:latin typeface="Arial"/>
                <a:cs typeface="Arial"/>
              </a:rPr>
              <a:t> </a:t>
            </a:r>
            <a:r>
              <a:rPr sz="2600" b="1" spc="-5" dirty="0">
                <a:solidFill>
                  <a:srgbClr val="38512E"/>
                </a:solidFill>
                <a:latin typeface="Arial"/>
                <a:cs typeface="Arial"/>
              </a:rPr>
              <a:t>: 2014	METHODS</a:t>
            </a:r>
            <a:r>
              <a:rPr sz="2600" b="1" spc="25" dirty="0">
                <a:solidFill>
                  <a:srgbClr val="38512E"/>
                </a:solidFill>
                <a:latin typeface="Arial"/>
                <a:cs typeface="Arial"/>
              </a:rPr>
              <a:t> </a:t>
            </a:r>
            <a:r>
              <a:rPr sz="2600" b="1" spc="-10" dirty="0">
                <a:solidFill>
                  <a:srgbClr val="38512E"/>
                </a:solidFill>
                <a:latin typeface="Arial"/>
                <a:cs typeface="Arial"/>
              </a:rPr>
              <a:t>OF</a:t>
            </a:r>
            <a:r>
              <a:rPr sz="2600" b="1" spc="25" dirty="0">
                <a:solidFill>
                  <a:srgbClr val="38512E"/>
                </a:solidFill>
                <a:latin typeface="Arial"/>
                <a:cs typeface="Arial"/>
              </a:rPr>
              <a:t> </a:t>
            </a:r>
            <a:r>
              <a:rPr sz="2600" b="1" spc="-10" dirty="0">
                <a:solidFill>
                  <a:srgbClr val="38512E"/>
                </a:solidFill>
                <a:latin typeface="Arial"/>
                <a:cs typeface="Arial"/>
              </a:rPr>
              <a:t>TEST</a:t>
            </a:r>
            <a:r>
              <a:rPr sz="2600" b="1" spc="20" dirty="0">
                <a:solidFill>
                  <a:srgbClr val="38512E"/>
                </a:solidFill>
                <a:latin typeface="Arial"/>
                <a:cs typeface="Arial"/>
              </a:rPr>
              <a:t> </a:t>
            </a:r>
            <a:r>
              <a:rPr sz="2600" b="1" spc="-10" dirty="0">
                <a:solidFill>
                  <a:srgbClr val="38512E"/>
                </a:solidFill>
                <a:latin typeface="Arial"/>
                <a:cs typeface="Arial"/>
              </a:rPr>
              <a:t>FOR</a:t>
            </a:r>
            <a:r>
              <a:rPr sz="2600" b="1" spc="25" dirty="0">
                <a:solidFill>
                  <a:srgbClr val="38512E"/>
                </a:solidFill>
                <a:latin typeface="Arial"/>
                <a:cs typeface="Arial"/>
              </a:rPr>
              <a:t> </a:t>
            </a:r>
            <a:r>
              <a:rPr sz="2600" b="1" spc="-85" dirty="0">
                <a:solidFill>
                  <a:srgbClr val="38512E"/>
                </a:solidFill>
                <a:latin typeface="Arial"/>
                <a:cs typeface="Arial"/>
              </a:rPr>
              <a:t>VALVES</a:t>
            </a:r>
            <a:r>
              <a:rPr sz="2600" b="1" spc="125" dirty="0">
                <a:solidFill>
                  <a:srgbClr val="38512E"/>
                </a:solidFill>
                <a:latin typeface="Arial"/>
                <a:cs typeface="Arial"/>
              </a:rPr>
              <a:t> </a:t>
            </a:r>
            <a:r>
              <a:rPr sz="2600" b="1" spc="-10" dirty="0">
                <a:solidFill>
                  <a:srgbClr val="38512E"/>
                </a:solidFill>
                <a:latin typeface="Arial"/>
                <a:cs typeface="Arial"/>
              </a:rPr>
              <a:t>OF</a:t>
            </a:r>
            <a:r>
              <a:rPr sz="2600" b="1" spc="-70" dirty="0">
                <a:solidFill>
                  <a:srgbClr val="38512E"/>
                </a:solidFill>
                <a:latin typeface="Arial"/>
                <a:cs typeface="Arial"/>
              </a:rPr>
              <a:t> </a:t>
            </a:r>
            <a:r>
              <a:rPr sz="2600" b="1" spc="-15" dirty="0">
                <a:solidFill>
                  <a:srgbClr val="38512E"/>
                </a:solidFill>
                <a:latin typeface="Arial"/>
                <a:cs typeface="Arial"/>
              </a:rPr>
              <a:t>AUTOMOTIVE</a:t>
            </a:r>
            <a:r>
              <a:rPr sz="2600" b="1" spc="-5" dirty="0">
                <a:solidFill>
                  <a:srgbClr val="38512E"/>
                </a:solidFill>
                <a:latin typeface="Arial"/>
                <a:cs typeface="Arial"/>
              </a:rPr>
              <a:t> </a:t>
            </a:r>
            <a:r>
              <a:rPr sz="2600" b="1" spc="-30" dirty="0">
                <a:solidFill>
                  <a:srgbClr val="38512E"/>
                </a:solidFill>
                <a:latin typeface="Arial"/>
                <a:cs typeface="Arial"/>
              </a:rPr>
              <a:t>AIR</a:t>
            </a:r>
            <a:r>
              <a:rPr sz="2600" b="1" spc="95" dirty="0">
                <a:solidFill>
                  <a:srgbClr val="38512E"/>
                </a:solidFill>
                <a:latin typeface="Arial"/>
                <a:cs typeface="Arial"/>
              </a:rPr>
              <a:t> </a:t>
            </a:r>
            <a:r>
              <a:rPr sz="2600" b="1" spc="-20" dirty="0">
                <a:solidFill>
                  <a:srgbClr val="38512E"/>
                </a:solidFill>
                <a:latin typeface="Arial"/>
                <a:cs typeface="Arial"/>
              </a:rPr>
              <a:t>BRAKE</a:t>
            </a:r>
            <a:r>
              <a:rPr sz="2600" b="1" spc="100" dirty="0">
                <a:solidFill>
                  <a:srgbClr val="38512E"/>
                </a:solidFill>
                <a:latin typeface="Arial"/>
                <a:cs typeface="Arial"/>
              </a:rPr>
              <a:t> </a:t>
            </a:r>
            <a:r>
              <a:rPr sz="2600" b="1" spc="-5" dirty="0">
                <a:solidFill>
                  <a:srgbClr val="38512E"/>
                </a:solidFill>
                <a:latin typeface="Arial"/>
                <a:cs typeface="Arial"/>
              </a:rPr>
              <a:t>SYSTEMS</a:t>
            </a:r>
            <a:endParaRPr sz="2600" dirty="0">
              <a:latin typeface="Arial"/>
              <a:cs typeface="Arial"/>
            </a:endParaRPr>
          </a:p>
        </p:txBody>
      </p:sp>
      <p:sp>
        <p:nvSpPr>
          <p:cNvPr id="3" name="object 3"/>
          <p:cNvSpPr txBox="1"/>
          <p:nvPr/>
        </p:nvSpPr>
        <p:spPr>
          <a:xfrm>
            <a:off x="280212" y="1086688"/>
            <a:ext cx="4348480" cy="45402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C00000"/>
                </a:solidFill>
                <a:latin typeface="Calibri"/>
                <a:cs typeface="Calibri"/>
              </a:rPr>
              <a:t>Performance</a:t>
            </a:r>
            <a:r>
              <a:rPr sz="2800" b="1" spc="-60" dirty="0">
                <a:solidFill>
                  <a:srgbClr val="C00000"/>
                </a:solidFill>
                <a:latin typeface="Calibri"/>
                <a:cs typeface="Calibri"/>
              </a:rPr>
              <a:t> </a:t>
            </a:r>
            <a:r>
              <a:rPr sz="2800" b="1" spc="-65" dirty="0">
                <a:solidFill>
                  <a:srgbClr val="C00000"/>
                </a:solidFill>
                <a:latin typeface="Calibri"/>
                <a:cs typeface="Calibri"/>
              </a:rPr>
              <a:t>Test</a:t>
            </a:r>
            <a:r>
              <a:rPr sz="2800" b="1" spc="-30" dirty="0">
                <a:solidFill>
                  <a:srgbClr val="C00000"/>
                </a:solidFill>
                <a:latin typeface="Calibri"/>
                <a:cs typeface="Calibri"/>
              </a:rPr>
              <a:t> </a:t>
            </a:r>
            <a:r>
              <a:rPr sz="2800" b="1" spc="5" dirty="0">
                <a:solidFill>
                  <a:srgbClr val="C00000"/>
                </a:solidFill>
                <a:latin typeface="Calibri"/>
                <a:cs typeface="Calibri"/>
              </a:rPr>
              <a:t>&amp;</a:t>
            </a:r>
            <a:r>
              <a:rPr sz="2800" b="1" spc="-5" dirty="0">
                <a:solidFill>
                  <a:srgbClr val="C00000"/>
                </a:solidFill>
                <a:latin typeface="Calibri"/>
                <a:cs typeface="Calibri"/>
              </a:rPr>
              <a:t> Leak</a:t>
            </a:r>
            <a:r>
              <a:rPr sz="2800" b="1" spc="5"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pic>
        <p:nvPicPr>
          <p:cNvPr id="4" name="object 4"/>
          <p:cNvPicPr/>
          <p:nvPr/>
        </p:nvPicPr>
        <p:blipFill>
          <a:blip r:embed="rId2" cstate="print"/>
          <a:stretch>
            <a:fillRect/>
          </a:stretch>
        </p:blipFill>
        <p:spPr>
          <a:xfrm>
            <a:off x="289559" y="1670302"/>
            <a:ext cx="13149071" cy="645863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8" y="235712"/>
            <a:ext cx="14244319" cy="453390"/>
          </a:xfrm>
          <a:prstGeom prst="rect">
            <a:avLst/>
          </a:prstGeom>
        </p:spPr>
        <p:txBody>
          <a:bodyPr vert="horz" wrap="square" lIns="0" tIns="13335" rIns="0" bIns="0" rtlCol="0">
            <a:spAutoFit/>
          </a:bodyPr>
          <a:lstStyle/>
          <a:p>
            <a:pPr marL="12700">
              <a:lnSpc>
                <a:spcPct val="100000"/>
              </a:lnSpc>
              <a:spcBef>
                <a:spcPts val="105"/>
              </a:spcBef>
              <a:tabLst>
                <a:tab pos="1634489" algn="l"/>
              </a:tabLst>
            </a:pPr>
            <a:r>
              <a:rPr sz="2800" spc="5" dirty="0">
                <a:solidFill>
                  <a:srgbClr val="000000"/>
                </a:solidFill>
              </a:rPr>
              <a:t>IS</a:t>
            </a:r>
            <a:r>
              <a:rPr sz="2800" spc="-30" dirty="0">
                <a:solidFill>
                  <a:srgbClr val="000000"/>
                </a:solidFill>
              </a:rPr>
              <a:t> </a:t>
            </a:r>
            <a:r>
              <a:rPr sz="2800" dirty="0">
                <a:solidFill>
                  <a:srgbClr val="000000"/>
                </a:solidFill>
              </a:rPr>
              <a:t>12105	METHODS</a:t>
            </a:r>
            <a:r>
              <a:rPr sz="2800" spc="-35" dirty="0">
                <a:solidFill>
                  <a:srgbClr val="000000"/>
                </a:solidFill>
              </a:rPr>
              <a:t> </a:t>
            </a:r>
            <a:r>
              <a:rPr sz="2800" spc="5" dirty="0">
                <a:solidFill>
                  <a:srgbClr val="000000"/>
                </a:solidFill>
              </a:rPr>
              <a:t>OF</a:t>
            </a:r>
            <a:r>
              <a:rPr sz="2800" spc="-20" dirty="0">
                <a:solidFill>
                  <a:srgbClr val="000000"/>
                </a:solidFill>
              </a:rPr>
              <a:t> </a:t>
            </a:r>
            <a:r>
              <a:rPr sz="2800" dirty="0">
                <a:solidFill>
                  <a:srgbClr val="000000"/>
                </a:solidFill>
              </a:rPr>
              <a:t>TEST</a:t>
            </a:r>
            <a:r>
              <a:rPr sz="2800" spc="-25" dirty="0">
                <a:solidFill>
                  <a:srgbClr val="000000"/>
                </a:solidFill>
              </a:rPr>
              <a:t> </a:t>
            </a:r>
            <a:r>
              <a:rPr sz="2800" dirty="0">
                <a:solidFill>
                  <a:srgbClr val="000000"/>
                </a:solidFill>
              </a:rPr>
              <a:t>FOR </a:t>
            </a:r>
            <a:r>
              <a:rPr sz="2800" spc="-85" dirty="0">
                <a:solidFill>
                  <a:srgbClr val="000000"/>
                </a:solidFill>
              </a:rPr>
              <a:t>VALVES</a:t>
            </a:r>
            <a:r>
              <a:rPr sz="2800" spc="50" dirty="0">
                <a:solidFill>
                  <a:srgbClr val="000000"/>
                </a:solidFill>
              </a:rPr>
              <a:t> </a:t>
            </a:r>
            <a:r>
              <a:rPr sz="2800" spc="5" dirty="0">
                <a:solidFill>
                  <a:srgbClr val="000000"/>
                </a:solidFill>
              </a:rPr>
              <a:t>OF</a:t>
            </a:r>
            <a:r>
              <a:rPr sz="2800" spc="-120" dirty="0">
                <a:solidFill>
                  <a:srgbClr val="000000"/>
                </a:solidFill>
              </a:rPr>
              <a:t> </a:t>
            </a:r>
            <a:r>
              <a:rPr sz="2800" spc="-10" dirty="0">
                <a:solidFill>
                  <a:srgbClr val="000000"/>
                </a:solidFill>
              </a:rPr>
              <a:t>AUTOMOTIVE</a:t>
            </a:r>
            <a:r>
              <a:rPr sz="2800" spc="-85" dirty="0">
                <a:solidFill>
                  <a:srgbClr val="000000"/>
                </a:solidFill>
              </a:rPr>
              <a:t> </a:t>
            </a:r>
            <a:r>
              <a:rPr sz="2800" spc="-25" dirty="0">
                <a:solidFill>
                  <a:srgbClr val="000000"/>
                </a:solidFill>
              </a:rPr>
              <a:t>AIR</a:t>
            </a:r>
            <a:r>
              <a:rPr sz="2800" spc="45" dirty="0">
                <a:solidFill>
                  <a:srgbClr val="000000"/>
                </a:solidFill>
              </a:rPr>
              <a:t> </a:t>
            </a:r>
            <a:r>
              <a:rPr sz="2800" spc="-25" dirty="0">
                <a:solidFill>
                  <a:srgbClr val="000000"/>
                </a:solidFill>
              </a:rPr>
              <a:t>BRAKE</a:t>
            </a:r>
            <a:r>
              <a:rPr sz="2800" spc="80" dirty="0">
                <a:solidFill>
                  <a:srgbClr val="000000"/>
                </a:solidFill>
              </a:rPr>
              <a:t> </a:t>
            </a:r>
            <a:r>
              <a:rPr sz="2800" spc="5" dirty="0">
                <a:solidFill>
                  <a:srgbClr val="000000"/>
                </a:solidFill>
              </a:rPr>
              <a:t>SYSTEMS</a:t>
            </a:r>
            <a:endParaRPr sz="2800"/>
          </a:p>
        </p:txBody>
      </p:sp>
      <p:sp>
        <p:nvSpPr>
          <p:cNvPr id="3" name="object 3"/>
          <p:cNvSpPr txBox="1"/>
          <p:nvPr/>
        </p:nvSpPr>
        <p:spPr>
          <a:xfrm>
            <a:off x="280212" y="1205611"/>
            <a:ext cx="590994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Endurance</a:t>
            </a:r>
            <a:r>
              <a:rPr sz="2800" b="1" spc="-60" dirty="0">
                <a:solidFill>
                  <a:srgbClr val="C00000"/>
                </a:solidFill>
                <a:latin typeface="Calibri"/>
                <a:cs typeface="Calibri"/>
              </a:rPr>
              <a:t> </a:t>
            </a:r>
            <a:r>
              <a:rPr sz="2800" b="1" spc="-65" dirty="0">
                <a:solidFill>
                  <a:srgbClr val="C00000"/>
                </a:solidFill>
                <a:latin typeface="Calibri"/>
                <a:cs typeface="Calibri"/>
              </a:rPr>
              <a:t>Test</a:t>
            </a:r>
            <a:r>
              <a:rPr sz="2800" b="1" spc="-35" dirty="0">
                <a:solidFill>
                  <a:srgbClr val="C00000"/>
                </a:solidFill>
                <a:latin typeface="Calibri"/>
                <a:cs typeface="Calibri"/>
              </a:rPr>
              <a:t> </a:t>
            </a:r>
            <a:r>
              <a:rPr sz="2800" b="1" spc="5" dirty="0">
                <a:solidFill>
                  <a:srgbClr val="C00000"/>
                </a:solidFill>
                <a:latin typeface="Calibri"/>
                <a:cs typeface="Calibri"/>
              </a:rPr>
              <a:t>&amp;</a:t>
            </a:r>
            <a:r>
              <a:rPr sz="2800" b="1" dirty="0">
                <a:solidFill>
                  <a:srgbClr val="C00000"/>
                </a:solidFill>
                <a:latin typeface="Calibri"/>
                <a:cs typeface="Calibri"/>
              </a:rPr>
              <a:t> </a:t>
            </a:r>
            <a:r>
              <a:rPr sz="2800" b="1" spc="-5" dirty="0">
                <a:solidFill>
                  <a:srgbClr val="C00000"/>
                </a:solidFill>
                <a:latin typeface="Calibri"/>
                <a:cs typeface="Calibri"/>
              </a:rPr>
              <a:t>Low</a:t>
            </a:r>
            <a:r>
              <a:rPr sz="2800" b="1" spc="-20" dirty="0">
                <a:solidFill>
                  <a:srgbClr val="C00000"/>
                </a:solidFill>
                <a:latin typeface="Calibri"/>
                <a:cs typeface="Calibri"/>
              </a:rPr>
              <a:t> </a:t>
            </a:r>
            <a:r>
              <a:rPr sz="2800" b="1" spc="-30" dirty="0">
                <a:solidFill>
                  <a:srgbClr val="C00000"/>
                </a:solidFill>
                <a:latin typeface="Calibri"/>
                <a:cs typeface="Calibri"/>
              </a:rPr>
              <a:t>Temperature</a:t>
            </a:r>
            <a:r>
              <a:rPr sz="2800" b="1" spc="-8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pic>
        <p:nvPicPr>
          <p:cNvPr id="4" name="object 4"/>
          <p:cNvPicPr/>
          <p:nvPr/>
        </p:nvPicPr>
        <p:blipFill>
          <a:blip r:embed="rId2" cstate="print"/>
          <a:stretch>
            <a:fillRect/>
          </a:stretch>
        </p:blipFill>
        <p:spPr>
          <a:xfrm>
            <a:off x="201168" y="2060448"/>
            <a:ext cx="12927908" cy="543868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016" y="522808"/>
            <a:ext cx="14243050" cy="454025"/>
          </a:xfrm>
          <a:prstGeom prst="rect">
            <a:avLst/>
          </a:prstGeom>
        </p:spPr>
        <p:txBody>
          <a:bodyPr vert="horz" wrap="square" lIns="0" tIns="13970" rIns="0" bIns="0" rtlCol="0">
            <a:spAutoFit/>
          </a:bodyPr>
          <a:lstStyle/>
          <a:p>
            <a:pPr marL="12700">
              <a:lnSpc>
                <a:spcPct val="100000"/>
              </a:lnSpc>
              <a:spcBef>
                <a:spcPts val="110"/>
              </a:spcBef>
              <a:tabLst>
                <a:tab pos="1633855" algn="l"/>
              </a:tabLst>
            </a:pPr>
            <a:r>
              <a:rPr sz="2800" spc="5" dirty="0">
                <a:solidFill>
                  <a:srgbClr val="000000"/>
                </a:solidFill>
              </a:rPr>
              <a:t>IS</a:t>
            </a:r>
            <a:r>
              <a:rPr sz="2800" spc="-35" dirty="0">
                <a:solidFill>
                  <a:srgbClr val="000000"/>
                </a:solidFill>
              </a:rPr>
              <a:t> </a:t>
            </a:r>
            <a:r>
              <a:rPr sz="2800" dirty="0">
                <a:solidFill>
                  <a:srgbClr val="000000"/>
                </a:solidFill>
              </a:rPr>
              <a:t>12105	METHODS</a:t>
            </a:r>
            <a:r>
              <a:rPr sz="2800" spc="-40" dirty="0">
                <a:solidFill>
                  <a:srgbClr val="000000"/>
                </a:solidFill>
              </a:rPr>
              <a:t> </a:t>
            </a:r>
            <a:r>
              <a:rPr sz="2800" spc="5" dirty="0">
                <a:solidFill>
                  <a:srgbClr val="000000"/>
                </a:solidFill>
              </a:rPr>
              <a:t>OF</a:t>
            </a:r>
            <a:r>
              <a:rPr sz="2800" spc="-30" dirty="0">
                <a:solidFill>
                  <a:srgbClr val="000000"/>
                </a:solidFill>
              </a:rPr>
              <a:t> </a:t>
            </a:r>
            <a:r>
              <a:rPr sz="2800" dirty="0">
                <a:solidFill>
                  <a:srgbClr val="000000"/>
                </a:solidFill>
              </a:rPr>
              <a:t>TEST</a:t>
            </a:r>
            <a:r>
              <a:rPr sz="2800" spc="-25" dirty="0">
                <a:solidFill>
                  <a:srgbClr val="000000"/>
                </a:solidFill>
              </a:rPr>
              <a:t> </a:t>
            </a:r>
            <a:r>
              <a:rPr sz="2800" dirty="0">
                <a:solidFill>
                  <a:srgbClr val="000000"/>
                </a:solidFill>
              </a:rPr>
              <a:t>FOR</a:t>
            </a:r>
            <a:r>
              <a:rPr sz="2800" spc="-5" dirty="0">
                <a:solidFill>
                  <a:srgbClr val="000000"/>
                </a:solidFill>
              </a:rPr>
              <a:t> </a:t>
            </a:r>
            <a:r>
              <a:rPr sz="2800" spc="-85" dirty="0">
                <a:solidFill>
                  <a:srgbClr val="000000"/>
                </a:solidFill>
              </a:rPr>
              <a:t>VALVES</a:t>
            </a:r>
            <a:r>
              <a:rPr sz="2800" spc="55" dirty="0">
                <a:solidFill>
                  <a:srgbClr val="000000"/>
                </a:solidFill>
              </a:rPr>
              <a:t> </a:t>
            </a:r>
            <a:r>
              <a:rPr sz="2800" spc="5" dirty="0">
                <a:solidFill>
                  <a:srgbClr val="000000"/>
                </a:solidFill>
              </a:rPr>
              <a:t>OF</a:t>
            </a:r>
            <a:r>
              <a:rPr sz="2800" spc="-125" dirty="0">
                <a:solidFill>
                  <a:srgbClr val="000000"/>
                </a:solidFill>
              </a:rPr>
              <a:t> </a:t>
            </a:r>
            <a:r>
              <a:rPr sz="2800" spc="-10" dirty="0">
                <a:solidFill>
                  <a:srgbClr val="000000"/>
                </a:solidFill>
              </a:rPr>
              <a:t>AUTOMOTIVE</a:t>
            </a:r>
            <a:r>
              <a:rPr sz="2800" spc="-90" dirty="0">
                <a:solidFill>
                  <a:srgbClr val="000000"/>
                </a:solidFill>
              </a:rPr>
              <a:t> </a:t>
            </a:r>
            <a:r>
              <a:rPr sz="2800" spc="-25" dirty="0">
                <a:solidFill>
                  <a:srgbClr val="000000"/>
                </a:solidFill>
              </a:rPr>
              <a:t>AIR</a:t>
            </a:r>
            <a:r>
              <a:rPr sz="2800" spc="50" dirty="0">
                <a:solidFill>
                  <a:srgbClr val="000000"/>
                </a:solidFill>
              </a:rPr>
              <a:t> </a:t>
            </a:r>
            <a:r>
              <a:rPr sz="2800" spc="-20" dirty="0">
                <a:solidFill>
                  <a:srgbClr val="000000"/>
                </a:solidFill>
              </a:rPr>
              <a:t>BRAKE</a:t>
            </a:r>
            <a:r>
              <a:rPr sz="2800" spc="80" dirty="0">
                <a:solidFill>
                  <a:srgbClr val="000000"/>
                </a:solidFill>
              </a:rPr>
              <a:t> </a:t>
            </a:r>
            <a:r>
              <a:rPr sz="2800" spc="5" dirty="0">
                <a:solidFill>
                  <a:srgbClr val="000000"/>
                </a:solidFill>
              </a:rPr>
              <a:t>SYSTEMS</a:t>
            </a:r>
            <a:endParaRPr sz="2800"/>
          </a:p>
        </p:txBody>
      </p:sp>
      <p:sp>
        <p:nvSpPr>
          <p:cNvPr id="3" name="object 3"/>
          <p:cNvSpPr txBox="1"/>
          <p:nvPr/>
        </p:nvSpPr>
        <p:spPr>
          <a:xfrm>
            <a:off x="199136" y="1679574"/>
            <a:ext cx="3338829"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High</a:t>
            </a:r>
            <a:r>
              <a:rPr sz="2800" b="1" spc="-55" dirty="0">
                <a:solidFill>
                  <a:srgbClr val="C00000"/>
                </a:solidFill>
                <a:latin typeface="Calibri"/>
                <a:cs typeface="Calibri"/>
              </a:rPr>
              <a:t> </a:t>
            </a:r>
            <a:r>
              <a:rPr sz="2800" b="1" spc="-30" dirty="0">
                <a:solidFill>
                  <a:srgbClr val="C00000"/>
                </a:solidFill>
                <a:latin typeface="Calibri"/>
                <a:cs typeface="Calibri"/>
              </a:rPr>
              <a:t>Temperature</a:t>
            </a:r>
            <a:r>
              <a:rPr sz="2800" b="1" spc="-85"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pic>
        <p:nvPicPr>
          <p:cNvPr id="4" name="object 4"/>
          <p:cNvPicPr/>
          <p:nvPr/>
        </p:nvPicPr>
        <p:blipFill>
          <a:blip r:embed="rId2" cstate="print"/>
          <a:stretch>
            <a:fillRect/>
          </a:stretch>
        </p:blipFill>
        <p:spPr>
          <a:xfrm>
            <a:off x="469391" y="2578607"/>
            <a:ext cx="13196737" cy="333451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970" y="235712"/>
            <a:ext cx="14136369" cy="880744"/>
          </a:xfrm>
          <a:prstGeom prst="rect">
            <a:avLst/>
          </a:prstGeom>
        </p:spPr>
        <p:txBody>
          <a:bodyPr vert="horz" wrap="square" lIns="0" tIns="13335" rIns="0" bIns="0" rtlCol="0">
            <a:spAutoFit/>
          </a:bodyPr>
          <a:lstStyle/>
          <a:p>
            <a:pPr marR="90805" algn="ctr">
              <a:lnSpc>
                <a:spcPct val="100000"/>
              </a:lnSpc>
              <a:spcBef>
                <a:spcPts val="105"/>
              </a:spcBef>
              <a:tabLst>
                <a:tab pos="2717800" algn="l"/>
              </a:tabLst>
            </a:pPr>
            <a:r>
              <a:rPr sz="2800" b="1" spc="5" dirty="0">
                <a:solidFill>
                  <a:srgbClr val="006FC0"/>
                </a:solidFill>
                <a:latin typeface="Arial"/>
                <a:cs typeface="Arial"/>
              </a:rPr>
              <a:t>IS</a:t>
            </a:r>
            <a:r>
              <a:rPr sz="2800" b="1" spc="-30" dirty="0">
                <a:solidFill>
                  <a:srgbClr val="006FC0"/>
                </a:solidFill>
                <a:latin typeface="Arial"/>
                <a:cs typeface="Arial"/>
              </a:rPr>
              <a:t> </a:t>
            </a:r>
            <a:r>
              <a:rPr sz="2800" b="1" dirty="0">
                <a:solidFill>
                  <a:srgbClr val="006FC0"/>
                </a:solidFill>
                <a:latin typeface="Arial"/>
                <a:cs typeface="Arial"/>
              </a:rPr>
              <a:t>13603</a:t>
            </a:r>
            <a:r>
              <a:rPr sz="2800" b="1" spc="10" dirty="0">
                <a:solidFill>
                  <a:srgbClr val="006FC0"/>
                </a:solidFill>
                <a:latin typeface="Arial"/>
                <a:cs typeface="Arial"/>
              </a:rPr>
              <a:t> </a:t>
            </a:r>
            <a:r>
              <a:rPr sz="2800" b="1" dirty="0">
                <a:solidFill>
                  <a:srgbClr val="006FC0"/>
                </a:solidFill>
                <a:latin typeface="Arial"/>
                <a:cs typeface="Arial"/>
              </a:rPr>
              <a:t>: 2014	</a:t>
            </a:r>
            <a:r>
              <a:rPr sz="2800" b="1" spc="-10" dirty="0">
                <a:solidFill>
                  <a:srgbClr val="006FC0"/>
                </a:solidFill>
                <a:latin typeface="Arial"/>
                <a:cs typeface="Arial"/>
              </a:rPr>
              <a:t>AUTOMOTIVE </a:t>
            </a:r>
            <a:r>
              <a:rPr sz="2800" b="1" spc="-5" dirty="0">
                <a:solidFill>
                  <a:srgbClr val="006FC0"/>
                </a:solidFill>
                <a:latin typeface="Arial"/>
                <a:cs typeface="Arial"/>
              </a:rPr>
              <a:t>VEHICLES</a:t>
            </a:r>
            <a:r>
              <a:rPr sz="2800" b="1" spc="-25" dirty="0">
                <a:solidFill>
                  <a:srgbClr val="006FC0"/>
                </a:solidFill>
                <a:latin typeface="Arial"/>
                <a:cs typeface="Arial"/>
              </a:rPr>
              <a:t> </a:t>
            </a:r>
            <a:r>
              <a:rPr sz="2800" b="1" spc="5" dirty="0">
                <a:solidFill>
                  <a:srgbClr val="006FC0"/>
                </a:solidFill>
                <a:latin typeface="Arial"/>
                <a:cs typeface="Arial"/>
              </a:rPr>
              <a:t>—</a:t>
            </a:r>
            <a:endParaRPr sz="2800">
              <a:latin typeface="Arial"/>
              <a:cs typeface="Arial"/>
            </a:endParaRPr>
          </a:p>
          <a:p>
            <a:pPr algn="ctr">
              <a:lnSpc>
                <a:spcPct val="100000"/>
              </a:lnSpc>
              <a:spcBef>
                <a:spcPts val="5"/>
              </a:spcBef>
            </a:pPr>
            <a:r>
              <a:rPr sz="2800" b="1" spc="-25" dirty="0">
                <a:solidFill>
                  <a:srgbClr val="006FC0"/>
                </a:solidFill>
                <a:latin typeface="Arial"/>
                <a:cs typeface="Arial"/>
              </a:rPr>
              <a:t>AIR</a:t>
            </a:r>
            <a:r>
              <a:rPr sz="2800" b="1" spc="55" dirty="0">
                <a:solidFill>
                  <a:srgbClr val="006FC0"/>
                </a:solidFill>
                <a:latin typeface="Arial"/>
                <a:cs typeface="Arial"/>
              </a:rPr>
              <a:t> </a:t>
            </a:r>
            <a:r>
              <a:rPr sz="2800" b="1" spc="-20" dirty="0">
                <a:solidFill>
                  <a:srgbClr val="006FC0"/>
                </a:solidFill>
                <a:latin typeface="Arial"/>
                <a:cs typeface="Arial"/>
              </a:rPr>
              <a:t>BRAKE</a:t>
            </a:r>
            <a:r>
              <a:rPr sz="2800" b="1" spc="114" dirty="0">
                <a:solidFill>
                  <a:srgbClr val="006FC0"/>
                </a:solidFill>
                <a:latin typeface="Arial"/>
                <a:cs typeface="Arial"/>
              </a:rPr>
              <a:t> </a:t>
            </a:r>
            <a:r>
              <a:rPr sz="2800" b="1" spc="5" dirty="0">
                <a:solidFill>
                  <a:srgbClr val="006FC0"/>
                </a:solidFill>
                <a:latin typeface="Arial"/>
                <a:cs typeface="Arial"/>
              </a:rPr>
              <a:t>SYSTEMS</a:t>
            </a:r>
            <a:r>
              <a:rPr sz="2800" b="1" spc="-105" dirty="0">
                <a:solidFill>
                  <a:srgbClr val="006FC0"/>
                </a:solidFill>
                <a:latin typeface="Arial"/>
                <a:cs typeface="Arial"/>
              </a:rPr>
              <a:t> </a:t>
            </a:r>
            <a:r>
              <a:rPr sz="2800" b="1" spc="-5" dirty="0">
                <a:solidFill>
                  <a:srgbClr val="006FC0"/>
                </a:solidFill>
                <a:latin typeface="Arial"/>
                <a:cs typeface="Arial"/>
              </a:rPr>
              <a:t>—PERFORMANCE</a:t>
            </a:r>
            <a:r>
              <a:rPr sz="2800" b="1" spc="45" dirty="0">
                <a:solidFill>
                  <a:srgbClr val="006FC0"/>
                </a:solidFill>
                <a:latin typeface="Arial"/>
                <a:cs typeface="Arial"/>
              </a:rPr>
              <a:t> </a:t>
            </a:r>
            <a:r>
              <a:rPr sz="2800" b="1" spc="5" dirty="0">
                <a:solidFill>
                  <a:srgbClr val="006FC0"/>
                </a:solidFill>
                <a:latin typeface="Arial"/>
                <a:cs typeface="Arial"/>
              </a:rPr>
              <a:t>REQUIREMENTS</a:t>
            </a:r>
            <a:r>
              <a:rPr sz="2800" b="1" spc="-50" dirty="0">
                <a:solidFill>
                  <a:srgbClr val="006FC0"/>
                </a:solidFill>
                <a:latin typeface="Arial"/>
                <a:cs typeface="Arial"/>
              </a:rPr>
              <a:t> </a:t>
            </a:r>
            <a:r>
              <a:rPr sz="2800" b="1" dirty="0">
                <a:solidFill>
                  <a:srgbClr val="006FC0"/>
                </a:solidFill>
                <a:latin typeface="Arial"/>
                <a:cs typeface="Arial"/>
              </a:rPr>
              <a:t>FOR</a:t>
            </a:r>
            <a:r>
              <a:rPr sz="2800" b="1" spc="-10" dirty="0">
                <a:solidFill>
                  <a:srgbClr val="006FC0"/>
                </a:solidFill>
                <a:latin typeface="Arial"/>
                <a:cs typeface="Arial"/>
              </a:rPr>
              <a:t> </a:t>
            </a:r>
            <a:r>
              <a:rPr sz="2800" b="1" spc="-20" dirty="0">
                <a:solidFill>
                  <a:srgbClr val="006FC0"/>
                </a:solidFill>
                <a:latin typeface="Arial"/>
                <a:cs typeface="Arial"/>
              </a:rPr>
              <a:t>BRAKE</a:t>
            </a:r>
            <a:r>
              <a:rPr sz="2800" b="1" spc="114" dirty="0">
                <a:solidFill>
                  <a:srgbClr val="006FC0"/>
                </a:solidFill>
                <a:latin typeface="Arial"/>
                <a:cs typeface="Arial"/>
              </a:rPr>
              <a:t> </a:t>
            </a:r>
            <a:r>
              <a:rPr sz="2800" b="1" spc="-10" dirty="0">
                <a:solidFill>
                  <a:srgbClr val="006FC0"/>
                </a:solidFill>
                <a:latin typeface="Arial"/>
                <a:cs typeface="Arial"/>
              </a:rPr>
              <a:t>CHAMBER</a:t>
            </a:r>
            <a:endParaRPr sz="2800">
              <a:latin typeface="Arial"/>
              <a:cs typeface="Arial"/>
            </a:endParaRPr>
          </a:p>
        </p:txBody>
      </p:sp>
      <p:sp>
        <p:nvSpPr>
          <p:cNvPr id="3" name="object 3"/>
          <p:cNvSpPr txBox="1"/>
          <p:nvPr/>
        </p:nvSpPr>
        <p:spPr>
          <a:xfrm>
            <a:off x="319531" y="1322780"/>
            <a:ext cx="5117465" cy="1130300"/>
          </a:xfrm>
          <a:prstGeom prst="rect">
            <a:avLst/>
          </a:prstGeom>
        </p:spPr>
        <p:txBody>
          <a:bodyPr vert="horz" wrap="square" lIns="0" tIns="137795" rIns="0" bIns="0" rtlCol="0">
            <a:spAutoFit/>
          </a:bodyPr>
          <a:lstStyle/>
          <a:p>
            <a:pPr marL="60325">
              <a:lnSpc>
                <a:spcPct val="100000"/>
              </a:lnSpc>
              <a:spcBef>
                <a:spcPts val="1085"/>
              </a:spcBef>
            </a:pPr>
            <a:r>
              <a:rPr sz="2800" b="1" spc="-50" dirty="0">
                <a:solidFill>
                  <a:srgbClr val="C00000"/>
                </a:solidFill>
                <a:latin typeface="Calibri"/>
                <a:cs typeface="Calibri"/>
              </a:rPr>
              <a:t>Tests</a:t>
            </a:r>
            <a:endParaRPr sz="2800" dirty="0">
              <a:latin typeface="Calibri"/>
              <a:cs typeface="Calibri"/>
            </a:endParaRPr>
          </a:p>
          <a:p>
            <a:pPr marL="12700">
              <a:lnSpc>
                <a:spcPct val="100000"/>
              </a:lnSpc>
              <a:spcBef>
                <a:spcPts val="990"/>
              </a:spcBef>
              <a:tabLst>
                <a:tab pos="814069" algn="l"/>
                <a:tab pos="2951480" algn="l"/>
                <a:tab pos="3761740" algn="l"/>
              </a:tabLst>
            </a:pPr>
            <a:r>
              <a:rPr sz="2800" spc="-5" dirty="0">
                <a:latin typeface="Calibri"/>
                <a:cs typeface="Calibri"/>
              </a:rPr>
              <a:t>T</a:t>
            </a:r>
            <a:r>
              <a:rPr sz="2800" spc="-10" dirty="0">
                <a:latin typeface="Calibri"/>
                <a:cs typeface="Calibri"/>
              </a:rPr>
              <a:t>h</a:t>
            </a:r>
            <a:r>
              <a:rPr sz="2800" dirty="0">
                <a:latin typeface="Calibri"/>
                <a:cs typeface="Calibri"/>
              </a:rPr>
              <a:t>e	</a:t>
            </a:r>
            <a:r>
              <a:rPr sz="2800" spc="-15" dirty="0">
                <a:latin typeface="Calibri"/>
                <a:cs typeface="Calibri"/>
              </a:rPr>
              <a:t>p</a:t>
            </a:r>
            <a:r>
              <a:rPr sz="2800" dirty="0">
                <a:latin typeface="Calibri"/>
                <a:cs typeface="Calibri"/>
              </a:rPr>
              <a:t>er</a:t>
            </a:r>
            <a:r>
              <a:rPr sz="2800" spc="-45" dirty="0">
                <a:latin typeface="Calibri"/>
                <a:cs typeface="Calibri"/>
              </a:rPr>
              <a:t>f</a:t>
            </a:r>
            <a:r>
              <a:rPr sz="2800" spc="-5" dirty="0">
                <a:latin typeface="Calibri"/>
                <a:cs typeface="Calibri"/>
              </a:rPr>
              <a:t>o</a:t>
            </a:r>
            <a:r>
              <a:rPr sz="2800" spc="5" dirty="0">
                <a:latin typeface="Calibri"/>
                <a:cs typeface="Calibri"/>
              </a:rPr>
              <a:t>r</a:t>
            </a:r>
            <a:r>
              <a:rPr sz="2800" spc="-5" dirty="0">
                <a:latin typeface="Calibri"/>
                <a:cs typeface="Calibri"/>
              </a:rPr>
              <a:t>m</a:t>
            </a:r>
            <a:r>
              <a:rPr sz="2800" dirty="0">
                <a:latin typeface="Calibri"/>
                <a:cs typeface="Calibri"/>
              </a:rPr>
              <a:t>a</a:t>
            </a:r>
            <a:r>
              <a:rPr sz="2800" spc="-15" dirty="0">
                <a:latin typeface="Calibri"/>
                <a:cs typeface="Calibri"/>
              </a:rPr>
              <a:t>nc</a:t>
            </a:r>
            <a:r>
              <a:rPr sz="2800" dirty="0">
                <a:latin typeface="Calibri"/>
                <a:cs typeface="Calibri"/>
              </a:rPr>
              <a:t>e	a</a:t>
            </a:r>
            <a:r>
              <a:rPr sz="2800" spc="-15" dirty="0">
                <a:latin typeface="Calibri"/>
                <a:cs typeface="Calibri"/>
              </a:rPr>
              <a:t>n</a:t>
            </a:r>
            <a:r>
              <a:rPr sz="2800" dirty="0">
                <a:latin typeface="Calibri"/>
                <a:cs typeface="Calibri"/>
              </a:rPr>
              <a:t>d	</a:t>
            </a:r>
            <a:r>
              <a:rPr sz="2800" spc="-45" dirty="0">
                <a:latin typeface="Calibri"/>
                <a:cs typeface="Calibri"/>
              </a:rPr>
              <a:t>r</a:t>
            </a:r>
            <a:r>
              <a:rPr sz="2800" dirty="0">
                <a:latin typeface="Calibri"/>
                <a:cs typeface="Calibri"/>
              </a:rPr>
              <a:t>eliabili</a:t>
            </a:r>
            <a:r>
              <a:rPr sz="2800" spc="-30" dirty="0">
                <a:latin typeface="Calibri"/>
                <a:cs typeface="Calibri"/>
              </a:rPr>
              <a:t>t</a:t>
            </a:r>
            <a:r>
              <a:rPr sz="2800" dirty="0">
                <a:latin typeface="Calibri"/>
                <a:cs typeface="Calibri"/>
              </a:rPr>
              <a:t>y</a:t>
            </a:r>
          </a:p>
        </p:txBody>
      </p:sp>
      <p:sp>
        <p:nvSpPr>
          <p:cNvPr id="4" name="object 4"/>
          <p:cNvSpPr txBox="1"/>
          <p:nvPr/>
        </p:nvSpPr>
        <p:spPr>
          <a:xfrm>
            <a:off x="319531" y="2425649"/>
            <a:ext cx="5120640" cy="2588260"/>
          </a:xfrm>
          <a:prstGeom prst="rect">
            <a:avLst/>
          </a:prstGeom>
        </p:spPr>
        <p:txBody>
          <a:bodyPr vert="horz" wrap="square" lIns="0" tIns="13970" rIns="0" bIns="0" rtlCol="0">
            <a:spAutoFit/>
          </a:bodyPr>
          <a:lstStyle/>
          <a:p>
            <a:pPr marL="12700" marR="5080" algn="just">
              <a:lnSpc>
                <a:spcPct val="100000"/>
              </a:lnSpc>
              <a:spcBef>
                <a:spcPts val="110"/>
              </a:spcBef>
            </a:pPr>
            <a:r>
              <a:rPr sz="2800" spc="-10" dirty="0">
                <a:latin typeface="Calibri"/>
                <a:cs typeface="Calibri"/>
              </a:rPr>
              <a:t>test </a:t>
            </a:r>
            <a:r>
              <a:rPr sz="2800" spc="-15" dirty="0">
                <a:latin typeface="Calibri"/>
                <a:cs typeface="Calibri"/>
              </a:rPr>
              <a:t>requirement </a:t>
            </a:r>
            <a:r>
              <a:rPr sz="2800" spc="5" dirty="0">
                <a:latin typeface="Calibri"/>
                <a:cs typeface="Calibri"/>
              </a:rPr>
              <a:t>shall </a:t>
            </a:r>
            <a:r>
              <a:rPr sz="2800" spc="-5" dirty="0">
                <a:latin typeface="Calibri"/>
                <a:cs typeface="Calibri"/>
              </a:rPr>
              <a:t>be </a:t>
            </a:r>
            <a:r>
              <a:rPr sz="2800" dirty="0">
                <a:latin typeface="Calibri"/>
                <a:cs typeface="Calibri"/>
              </a:rPr>
              <a:t>as </a:t>
            </a:r>
            <a:r>
              <a:rPr sz="2800" spc="-10" dirty="0">
                <a:latin typeface="Calibri"/>
                <a:cs typeface="Calibri"/>
              </a:rPr>
              <a:t>agreed </a:t>
            </a:r>
            <a:r>
              <a:rPr sz="2800" spc="-620" dirty="0">
                <a:latin typeface="Calibri"/>
                <a:cs typeface="Calibri"/>
              </a:rPr>
              <a:t> </a:t>
            </a:r>
            <a:r>
              <a:rPr sz="2800" spc="-15" dirty="0">
                <a:latin typeface="Calibri"/>
                <a:cs typeface="Calibri"/>
              </a:rPr>
              <a:t>to</a:t>
            </a:r>
            <a:r>
              <a:rPr sz="2800" spc="-10" dirty="0">
                <a:latin typeface="Calibri"/>
                <a:cs typeface="Calibri"/>
              </a:rPr>
              <a:t> between</a:t>
            </a:r>
            <a:r>
              <a:rPr sz="2800" spc="-5" dirty="0">
                <a:latin typeface="Calibri"/>
                <a:cs typeface="Calibri"/>
              </a:rPr>
              <a:t> the</a:t>
            </a:r>
            <a:r>
              <a:rPr sz="2800" dirty="0">
                <a:latin typeface="Calibri"/>
                <a:cs typeface="Calibri"/>
              </a:rPr>
              <a:t> supplier</a:t>
            </a:r>
            <a:r>
              <a:rPr sz="2800" spc="5" dirty="0">
                <a:latin typeface="Calibri"/>
                <a:cs typeface="Calibri"/>
              </a:rPr>
              <a:t> </a:t>
            </a:r>
            <a:r>
              <a:rPr sz="2800" spc="-5" dirty="0">
                <a:latin typeface="Calibri"/>
                <a:cs typeface="Calibri"/>
              </a:rPr>
              <a:t>and</a:t>
            </a:r>
            <a:r>
              <a:rPr sz="2800" dirty="0">
                <a:latin typeface="Calibri"/>
                <a:cs typeface="Calibri"/>
              </a:rPr>
              <a:t> </a:t>
            </a:r>
            <a:r>
              <a:rPr sz="2800" spc="-5" dirty="0">
                <a:latin typeface="Calibri"/>
                <a:cs typeface="Calibri"/>
              </a:rPr>
              <a:t>the </a:t>
            </a:r>
            <a:r>
              <a:rPr sz="2800" spc="-620" dirty="0">
                <a:latin typeface="Calibri"/>
                <a:cs typeface="Calibri"/>
              </a:rPr>
              <a:t> </a:t>
            </a:r>
            <a:r>
              <a:rPr sz="2800" spc="-35" dirty="0">
                <a:latin typeface="Calibri"/>
                <a:cs typeface="Calibri"/>
              </a:rPr>
              <a:t>purchaser.</a:t>
            </a:r>
            <a:r>
              <a:rPr sz="2800" spc="-30" dirty="0">
                <a:latin typeface="Calibri"/>
                <a:cs typeface="Calibri"/>
              </a:rPr>
              <a:t> </a:t>
            </a:r>
            <a:r>
              <a:rPr sz="2800" spc="-5" dirty="0">
                <a:latin typeface="Calibri"/>
                <a:cs typeface="Calibri"/>
              </a:rPr>
              <a:t>In</a:t>
            </a:r>
            <a:r>
              <a:rPr sz="2800" dirty="0">
                <a:latin typeface="Calibri"/>
                <a:cs typeface="Calibri"/>
              </a:rPr>
              <a:t> the</a:t>
            </a:r>
            <a:r>
              <a:rPr sz="2800" spc="5" dirty="0">
                <a:latin typeface="Calibri"/>
                <a:cs typeface="Calibri"/>
              </a:rPr>
              <a:t> </a:t>
            </a:r>
            <a:r>
              <a:rPr sz="2800" spc="-5" dirty="0">
                <a:latin typeface="Calibri"/>
                <a:cs typeface="Calibri"/>
              </a:rPr>
              <a:t>absence</a:t>
            </a:r>
            <a:r>
              <a:rPr sz="2800" dirty="0">
                <a:latin typeface="Calibri"/>
                <a:cs typeface="Calibri"/>
              </a:rPr>
              <a:t> </a:t>
            </a:r>
            <a:r>
              <a:rPr sz="2800" spc="5" dirty="0">
                <a:latin typeface="Calibri"/>
                <a:cs typeface="Calibri"/>
              </a:rPr>
              <a:t>of</a:t>
            </a:r>
            <a:r>
              <a:rPr sz="2800" spc="10" dirty="0">
                <a:latin typeface="Calibri"/>
                <a:cs typeface="Calibri"/>
              </a:rPr>
              <a:t> </a:t>
            </a:r>
            <a:r>
              <a:rPr sz="2800" spc="-20" dirty="0">
                <a:latin typeface="Calibri"/>
                <a:cs typeface="Calibri"/>
              </a:rPr>
              <a:t>any </a:t>
            </a:r>
            <a:r>
              <a:rPr sz="2800" spc="-620" dirty="0">
                <a:latin typeface="Calibri"/>
                <a:cs typeface="Calibri"/>
              </a:rPr>
              <a:t> </a:t>
            </a:r>
            <a:r>
              <a:rPr sz="2800" spc="-5" dirty="0">
                <a:latin typeface="Calibri"/>
                <a:cs typeface="Calibri"/>
              </a:rPr>
              <a:t>such </a:t>
            </a:r>
            <a:r>
              <a:rPr sz="2800" spc="-10" dirty="0">
                <a:latin typeface="Calibri"/>
                <a:cs typeface="Calibri"/>
              </a:rPr>
              <a:t>agreement </a:t>
            </a:r>
            <a:r>
              <a:rPr sz="2800" spc="-5" dirty="0">
                <a:latin typeface="Calibri"/>
                <a:cs typeface="Calibri"/>
              </a:rPr>
              <a:t>the </a:t>
            </a:r>
            <a:r>
              <a:rPr sz="2800" spc="-10" dirty="0">
                <a:latin typeface="Calibri"/>
                <a:cs typeface="Calibri"/>
              </a:rPr>
              <a:t>following </a:t>
            </a:r>
            <a:r>
              <a:rPr sz="2800" spc="-15" dirty="0">
                <a:latin typeface="Calibri"/>
                <a:cs typeface="Calibri"/>
              </a:rPr>
              <a:t>life </a:t>
            </a:r>
            <a:r>
              <a:rPr sz="2800" spc="-10" dirty="0">
                <a:latin typeface="Calibri"/>
                <a:cs typeface="Calibri"/>
              </a:rPr>
              <a:t> tests</a:t>
            </a:r>
            <a:r>
              <a:rPr sz="2800" spc="-5" dirty="0">
                <a:latin typeface="Calibri"/>
                <a:cs typeface="Calibri"/>
              </a:rPr>
              <a:t> shall</a:t>
            </a:r>
            <a:r>
              <a:rPr sz="2800" dirty="0">
                <a:latin typeface="Calibri"/>
                <a:cs typeface="Calibri"/>
              </a:rPr>
              <a:t> </a:t>
            </a:r>
            <a:r>
              <a:rPr sz="2800" spc="-5" dirty="0">
                <a:latin typeface="Calibri"/>
                <a:cs typeface="Calibri"/>
              </a:rPr>
              <a:t>be</a:t>
            </a:r>
            <a:r>
              <a:rPr sz="2800" dirty="0">
                <a:latin typeface="Calibri"/>
                <a:cs typeface="Calibri"/>
              </a:rPr>
              <a:t> </a:t>
            </a:r>
            <a:r>
              <a:rPr sz="2800" spc="-5" dirty="0">
                <a:latin typeface="Calibri"/>
                <a:cs typeface="Calibri"/>
              </a:rPr>
              <a:t>carried</a:t>
            </a:r>
            <a:r>
              <a:rPr sz="2800" dirty="0">
                <a:latin typeface="Calibri"/>
                <a:cs typeface="Calibri"/>
              </a:rPr>
              <a:t> out</a:t>
            </a:r>
            <a:r>
              <a:rPr sz="2800" spc="5" dirty="0">
                <a:latin typeface="Calibri"/>
                <a:cs typeface="Calibri"/>
              </a:rPr>
              <a:t> on</a:t>
            </a:r>
            <a:r>
              <a:rPr sz="2800" spc="10" dirty="0">
                <a:latin typeface="Calibri"/>
                <a:cs typeface="Calibri"/>
              </a:rPr>
              <a:t> </a:t>
            </a:r>
            <a:r>
              <a:rPr sz="2800" spc="-5" dirty="0">
                <a:latin typeface="Calibri"/>
                <a:cs typeface="Calibri"/>
              </a:rPr>
              <a:t>the </a:t>
            </a:r>
            <a:r>
              <a:rPr sz="2800" spc="-620" dirty="0">
                <a:latin typeface="Calibri"/>
                <a:cs typeface="Calibri"/>
              </a:rPr>
              <a:t> </a:t>
            </a:r>
            <a:r>
              <a:rPr sz="2800" spc="-5" dirty="0">
                <a:latin typeface="Calibri"/>
                <a:cs typeface="Calibri"/>
              </a:rPr>
              <a:t>specimen:</a:t>
            </a:r>
            <a:r>
              <a:rPr sz="2800" spc="330" dirty="0">
                <a:latin typeface="Calibri"/>
                <a:cs typeface="Calibri"/>
              </a:rPr>
              <a:t> </a:t>
            </a:r>
            <a:r>
              <a:rPr sz="2800" b="1" spc="15" dirty="0">
                <a:latin typeface="Calibri"/>
                <a:cs typeface="Calibri"/>
              </a:rPr>
              <a:t>a)</a:t>
            </a:r>
            <a:r>
              <a:rPr sz="2800" b="1" spc="350" dirty="0">
                <a:latin typeface="Calibri"/>
                <a:cs typeface="Calibri"/>
              </a:rPr>
              <a:t> </a:t>
            </a:r>
            <a:r>
              <a:rPr sz="2800" b="1" spc="-5" dirty="0">
                <a:latin typeface="Calibri"/>
                <a:cs typeface="Calibri"/>
              </a:rPr>
              <a:t>Leak</a:t>
            </a:r>
            <a:r>
              <a:rPr sz="2800" b="1" spc="340" dirty="0">
                <a:latin typeface="Calibri"/>
                <a:cs typeface="Calibri"/>
              </a:rPr>
              <a:t> </a:t>
            </a:r>
            <a:r>
              <a:rPr sz="2800" b="1" dirty="0">
                <a:latin typeface="Calibri"/>
                <a:cs typeface="Calibri"/>
              </a:rPr>
              <a:t>test,</a:t>
            </a:r>
            <a:r>
              <a:rPr sz="2800" b="1" spc="340" dirty="0">
                <a:latin typeface="Calibri"/>
                <a:cs typeface="Calibri"/>
              </a:rPr>
              <a:t> </a:t>
            </a:r>
            <a:r>
              <a:rPr sz="2800" b="1" spc="5" dirty="0">
                <a:latin typeface="Calibri"/>
                <a:cs typeface="Calibri"/>
              </a:rPr>
              <a:t>b)</a:t>
            </a:r>
            <a:r>
              <a:rPr sz="2800" b="1" spc="325" dirty="0">
                <a:latin typeface="Calibri"/>
                <a:cs typeface="Calibri"/>
              </a:rPr>
              <a:t> </a:t>
            </a:r>
            <a:r>
              <a:rPr sz="2800" b="1" spc="-5" dirty="0">
                <a:latin typeface="Calibri"/>
                <a:cs typeface="Calibri"/>
              </a:rPr>
              <a:t>Output</a:t>
            </a:r>
            <a:endParaRPr sz="2800" dirty="0">
              <a:latin typeface="Calibri"/>
              <a:cs typeface="Calibri"/>
            </a:endParaRPr>
          </a:p>
        </p:txBody>
      </p:sp>
      <p:sp>
        <p:nvSpPr>
          <p:cNvPr id="5" name="object 5"/>
          <p:cNvSpPr txBox="1"/>
          <p:nvPr/>
        </p:nvSpPr>
        <p:spPr>
          <a:xfrm>
            <a:off x="319531" y="4986985"/>
            <a:ext cx="5118735" cy="454025"/>
          </a:xfrm>
          <a:prstGeom prst="rect">
            <a:avLst/>
          </a:prstGeom>
        </p:spPr>
        <p:txBody>
          <a:bodyPr vert="horz" wrap="square" lIns="0" tIns="13970" rIns="0" bIns="0" rtlCol="0">
            <a:spAutoFit/>
          </a:bodyPr>
          <a:lstStyle/>
          <a:p>
            <a:pPr marL="12700">
              <a:lnSpc>
                <a:spcPct val="100000"/>
              </a:lnSpc>
              <a:spcBef>
                <a:spcPts val="110"/>
              </a:spcBef>
              <a:tabLst>
                <a:tab pos="2155190" algn="l"/>
                <a:tab pos="3045460" algn="l"/>
                <a:tab pos="3539490" algn="l"/>
              </a:tabLst>
            </a:pPr>
            <a:r>
              <a:rPr sz="2800" b="1" spc="-5" dirty="0">
                <a:latin typeface="Calibri"/>
                <a:cs typeface="Calibri"/>
              </a:rPr>
              <a:t>performance	</a:t>
            </a:r>
            <a:r>
              <a:rPr sz="2800" b="1" spc="-10" dirty="0">
                <a:latin typeface="Calibri"/>
                <a:cs typeface="Calibri"/>
              </a:rPr>
              <a:t>test,	</a:t>
            </a:r>
            <a:r>
              <a:rPr sz="2800" b="1" dirty="0">
                <a:latin typeface="Calibri"/>
                <a:cs typeface="Calibri"/>
              </a:rPr>
              <a:t>c)	</a:t>
            </a:r>
            <a:r>
              <a:rPr sz="2800" b="1" spc="-5" dirty="0">
                <a:latin typeface="Calibri"/>
                <a:cs typeface="Calibri"/>
              </a:rPr>
              <a:t>Endurance</a:t>
            </a:r>
            <a:endParaRPr sz="2800">
              <a:latin typeface="Calibri"/>
              <a:cs typeface="Calibri"/>
            </a:endParaRPr>
          </a:p>
        </p:txBody>
      </p:sp>
      <p:sp>
        <p:nvSpPr>
          <p:cNvPr id="6" name="object 6"/>
          <p:cNvSpPr txBox="1"/>
          <p:nvPr/>
        </p:nvSpPr>
        <p:spPr>
          <a:xfrm>
            <a:off x="319531" y="5414264"/>
            <a:ext cx="5120640" cy="880744"/>
          </a:xfrm>
          <a:prstGeom prst="rect">
            <a:avLst/>
          </a:prstGeom>
        </p:spPr>
        <p:txBody>
          <a:bodyPr vert="horz" wrap="square" lIns="0" tIns="13335" rIns="0" bIns="0" rtlCol="0">
            <a:spAutoFit/>
          </a:bodyPr>
          <a:lstStyle/>
          <a:p>
            <a:pPr marL="12700" marR="5080">
              <a:lnSpc>
                <a:spcPct val="100000"/>
              </a:lnSpc>
              <a:spcBef>
                <a:spcPts val="105"/>
              </a:spcBef>
              <a:tabLst>
                <a:tab pos="914400" algn="l"/>
                <a:tab pos="1450975" algn="l"/>
                <a:tab pos="1494155" algn="l"/>
                <a:tab pos="2359660" algn="l"/>
                <a:tab pos="4490720" algn="l"/>
              </a:tabLst>
            </a:pPr>
            <a:r>
              <a:rPr sz="2800" b="1" spc="-15" dirty="0">
                <a:latin typeface="Calibri"/>
                <a:cs typeface="Calibri"/>
              </a:rPr>
              <a:t>t</a:t>
            </a:r>
            <a:r>
              <a:rPr sz="2800" b="1" spc="-25" dirty="0">
                <a:latin typeface="Calibri"/>
                <a:cs typeface="Calibri"/>
              </a:rPr>
              <a:t>e</a:t>
            </a:r>
            <a:r>
              <a:rPr sz="2800" b="1" spc="-20" dirty="0">
                <a:latin typeface="Calibri"/>
                <a:cs typeface="Calibri"/>
              </a:rPr>
              <a:t>s</a:t>
            </a:r>
            <a:r>
              <a:rPr sz="2800" b="1" spc="5" dirty="0">
                <a:latin typeface="Calibri"/>
                <a:cs typeface="Calibri"/>
              </a:rPr>
              <a:t>t</a:t>
            </a:r>
            <a:r>
              <a:rPr sz="2800" b="1" dirty="0">
                <a:latin typeface="Calibri"/>
                <a:cs typeface="Calibri"/>
              </a:rPr>
              <a:t>,	</a:t>
            </a:r>
            <a:r>
              <a:rPr sz="2800" b="1" spc="-520" dirty="0">
                <a:latin typeface="Calibri"/>
                <a:cs typeface="Calibri"/>
              </a:rPr>
              <a:t> </a:t>
            </a:r>
            <a:r>
              <a:rPr sz="2800" b="1" spc="5" dirty="0">
                <a:latin typeface="Calibri"/>
                <a:cs typeface="Calibri"/>
              </a:rPr>
              <a:t>d</a:t>
            </a:r>
            <a:r>
              <a:rPr sz="2800" b="1" dirty="0">
                <a:latin typeface="Calibri"/>
                <a:cs typeface="Calibri"/>
              </a:rPr>
              <a:t>)		</a:t>
            </a:r>
            <a:r>
              <a:rPr sz="2800" b="1" spc="-15" dirty="0">
                <a:latin typeface="Calibri"/>
                <a:cs typeface="Calibri"/>
              </a:rPr>
              <a:t>L</a:t>
            </a:r>
            <a:r>
              <a:rPr sz="2800" b="1" spc="5" dirty="0">
                <a:latin typeface="Calibri"/>
                <a:cs typeface="Calibri"/>
              </a:rPr>
              <a:t>ow</a:t>
            </a:r>
            <a:r>
              <a:rPr sz="2800" b="1" dirty="0">
                <a:latin typeface="Calibri"/>
                <a:cs typeface="Calibri"/>
              </a:rPr>
              <a:t>	</a:t>
            </a:r>
            <a:r>
              <a:rPr sz="2800" b="1" spc="-15" dirty="0">
                <a:latin typeface="Calibri"/>
                <a:cs typeface="Calibri"/>
              </a:rPr>
              <a:t>t</a:t>
            </a:r>
            <a:r>
              <a:rPr sz="2800" b="1" spc="-5" dirty="0">
                <a:latin typeface="Calibri"/>
                <a:cs typeface="Calibri"/>
              </a:rPr>
              <a:t>e</a:t>
            </a:r>
            <a:r>
              <a:rPr sz="2800" b="1" spc="-20" dirty="0">
                <a:latin typeface="Calibri"/>
                <a:cs typeface="Calibri"/>
              </a:rPr>
              <a:t>m</a:t>
            </a:r>
            <a:r>
              <a:rPr sz="2800" b="1" dirty="0">
                <a:latin typeface="Calibri"/>
                <a:cs typeface="Calibri"/>
              </a:rPr>
              <a:t>p</a:t>
            </a:r>
            <a:r>
              <a:rPr sz="2800" b="1" spc="5" dirty="0">
                <a:latin typeface="Calibri"/>
                <a:cs typeface="Calibri"/>
              </a:rPr>
              <a:t>e</a:t>
            </a:r>
            <a:r>
              <a:rPr sz="2800" b="1" spc="-65" dirty="0">
                <a:latin typeface="Calibri"/>
                <a:cs typeface="Calibri"/>
              </a:rPr>
              <a:t>r</a:t>
            </a:r>
            <a:r>
              <a:rPr sz="2800" b="1" spc="-20" dirty="0">
                <a:latin typeface="Calibri"/>
                <a:cs typeface="Calibri"/>
              </a:rPr>
              <a:t>a</a:t>
            </a:r>
            <a:r>
              <a:rPr sz="2800" b="1" spc="-15" dirty="0">
                <a:latin typeface="Calibri"/>
                <a:cs typeface="Calibri"/>
              </a:rPr>
              <a:t>t</a:t>
            </a:r>
            <a:r>
              <a:rPr sz="2800" b="1" dirty="0">
                <a:latin typeface="Calibri"/>
                <a:cs typeface="Calibri"/>
              </a:rPr>
              <a:t>ure	l</a:t>
            </a:r>
            <a:r>
              <a:rPr sz="2800" b="1" spc="5" dirty="0">
                <a:latin typeface="Calibri"/>
                <a:cs typeface="Calibri"/>
              </a:rPr>
              <a:t>e</a:t>
            </a:r>
            <a:r>
              <a:rPr sz="2800" b="1" dirty="0">
                <a:latin typeface="Calibri"/>
                <a:cs typeface="Calibri"/>
              </a:rPr>
              <a:t>ak  </a:t>
            </a:r>
            <a:r>
              <a:rPr sz="2800" b="1" spc="-15" dirty="0">
                <a:latin typeface="Calibri"/>
                <a:cs typeface="Calibri"/>
              </a:rPr>
              <a:t>t</a:t>
            </a:r>
            <a:r>
              <a:rPr sz="2800" b="1" spc="-20" dirty="0">
                <a:latin typeface="Calibri"/>
                <a:cs typeface="Calibri"/>
              </a:rPr>
              <a:t>es</a:t>
            </a:r>
            <a:r>
              <a:rPr sz="2800" b="1" spc="5" dirty="0">
                <a:latin typeface="Calibri"/>
                <a:cs typeface="Calibri"/>
              </a:rPr>
              <a:t>t</a:t>
            </a:r>
            <a:r>
              <a:rPr sz="2800" b="1" dirty="0">
                <a:latin typeface="Calibri"/>
                <a:cs typeface="Calibri"/>
              </a:rPr>
              <a:t>,	e)	High	</a:t>
            </a:r>
            <a:r>
              <a:rPr sz="2800" b="1" spc="-540" dirty="0">
                <a:latin typeface="Calibri"/>
                <a:cs typeface="Calibri"/>
              </a:rPr>
              <a:t> </a:t>
            </a:r>
            <a:r>
              <a:rPr sz="2800" b="1" spc="-15" dirty="0">
                <a:latin typeface="Calibri"/>
                <a:cs typeface="Calibri"/>
              </a:rPr>
              <a:t>t</a:t>
            </a:r>
            <a:r>
              <a:rPr sz="2800" b="1" dirty="0">
                <a:latin typeface="Calibri"/>
                <a:cs typeface="Calibri"/>
              </a:rPr>
              <a:t>e</a:t>
            </a:r>
            <a:r>
              <a:rPr sz="2800" b="1" spc="-20" dirty="0">
                <a:latin typeface="Calibri"/>
                <a:cs typeface="Calibri"/>
              </a:rPr>
              <a:t>m</a:t>
            </a:r>
            <a:r>
              <a:rPr sz="2800" b="1" spc="5" dirty="0">
                <a:latin typeface="Calibri"/>
                <a:cs typeface="Calibri"/>
              </a:rPr>
              <a:t>p</a:t>
            </a:r>
            <a:r>
              <a:rPr sz="2800" b="1" spc="10" dirty="0">
                <a:latin typeface="Calibri"/>
                <a:cs typeface="Calibri"/>
              </a:rPr>
              <a:t>e</a:t>
            </a:r>
            <a:r>
              <a:rPr sz="2800" b="1" spc="-65" dirty="0">
                <a:latin typeface="Calibri"/>
                <a:cs typeface="Calibri"/>
              </a:rPr>
              <a:t>r</a:t>
            </a:r>
            <a:r>
              <a:rPr sz="2800" b="1" spc="-15" dirty="0">
                <a:latin typeface="Calibri"/>
                <a:cs typeface="Calibri"/>
              </a:rPr>
              <a:t>at</a:t>
            </a:r>
            <a:r>
              <a:rPr sz="2800" b="1" spc="5" dirty="0">
                <a:latin typeface="Calibri"/>
                <a:cs typeface="Calibri"/>
              </a:rPr>
              <a:t>u</a:t>
            </a:r>
            <a:r>
              <a:rPr sz="2800" b="1" spc="-10" dirty="0">
                <a:latin typeface="Calibri"/>
                <a:cs typeface="Calibri"/>
              </a:rPr>
              <a:t>r</a:t>
            </a:r>
            <a:r>
              <a:rPr sz="2800" b="1" spc="5" dirty="0">
                <a:latin typeface="Calibri"/>
                <a:cs typeface="Calibri"/>
              </a:rPr>
              <a:t>e</a:t>
            </a:r>
            <a:r>
              <a:rPr sz="2800" b="1" dirty="0">
                <a:latin typeface="Calibri"/>
                <a:cs typeface="Calibri"/>
              </a:rPr>
              <a:t>	le</a:t>
            </a:r>
            <a:r>
              <a:rPr sz="2800" b="1" spc="10" dirty="0">
                <a:latin typeface="Calibri"/>
                <a:cs typeface="Calibri"/>
              </a:rPr>
              <a:t>a</a:t>
            </a:r>
            <a:r>
              <a:rPr sz="2800" b="1" spc="5" dirty="0">
                <a:latin typeface="Calibri"/>
                <a:cs typeface="Calibri"/>
              </a:rPr>
              <a:t>k</a:t>
            </a:r>
            <a:endParaRPr sz="2800">
              <a:latin typeface="Calibri"/>
              <a:cs typeface="Calibri"/>
            </a:endParaRPr>
          </a:p>
        </p:txBody>
      </p:sp>
      <p:sp>
        <p:nvSpPr>
          <p:cNvPr id="7" name="object 7"/>
          <p:cNvSpPr txBox="1"/>
          <p:nvPr/>
        </p:nvSpPr>
        <p:spPr>
          <a:xfrm>
            <a:off x="319531" y="6267958"/>
            <a:ext cx="5118100" cy="1734185"/>
          </a:xfrm>
          <a:prstGeom prst="rect">
            <a:avLst/>
          </a:prstGeom>
        </p:spPr>
        <p:txBody>
          <a:bodyPr vert="horz" wrap="square" lIns="0" tIns="13335" rIns="0" bIns="0" rtlCol="0">
            <a:spAutoFit/>
          </a:bodyPr>
          <a:lstStyle/>
          <a:p>
            <a:pPr marL="12700" algn="just">
              <a:lnSpc>
                <a:spcPct val="100000"/>
              </a:lnSpc>
              <a:spcBef>
                <a:spcPts val="105"/>
              </a:spcBef>
            </a:pPr>
            <a:r>
              <a:rPr sz="2800" b="1" spc="-10" dirty="0">
                <a:latin typeface="Calibri"/>
                <a:cs typeface="Calibri"/>
              </a:rPr>
              <a:t>test,</a:t>
            </a:r>
            <a:r>
              <a:rPr sz="2800" b="1" spc="595" dirty="0">
                <a:latin typeface="Calibri"/>
                <a:cs typeface="Calibri"/>
              </a:rPr>
              <a:t> </a:t>
            </a:r>
            <a:r>
              <a:rPr sz="2800" b="1" spc="25" dirty="0">
                <a:latin typeface="Calibri"/>
                <a:cs typeface="Calibri"/>
              </a:rPr>
              <a:t>f)</a:t>
            </a:r>
            <a:r>
              <a:rPr sz="2800" b="1" spc="590" dirty="0">
                <a:latin typeface="Calibri"/>
                <a:cs typeface="Calibri"/>
              </a:rPr>
              <a:t> </a:t>
            </a:r>
            <a:r>
              <a:rPr sz="2800" b="1" spc="-5" dirty="0">
                <a:latin typeface="Calibri"/>
                <a:cs typeface="Calibri"/>
              </a:rPr>
              <a:t>Corrosion</a:t>
            </a:r>
            <a:r>
              <a:rPr sz="2800" b="1" spc="605" dirty="0">
                <a:latin typeface="Calibri"/>
                <a:cs typeface="Calibri"/>
              </a:rPr>
              <a:t> </a:t>
            </a:r>
            <a:r>
              <a:rPr sz="2800" b="1" spc="-10" dirty="0">
                <a:latin typeface="Calibri"/>
                <a:cs typeface="Calibri"/>
              </a:rPr>
              <a:t>resistance</a:t>
            </a:r>
            <a:r>
              <a:rPr sz="2800" b="1" spc="610" dirty="0">
                <a:latin typeface="Calibri"/>
                <a:cs typeface="Calibri"/>
              </a:rPr>
              <a:t> </a:t>
            </a:r>
            <a:r>
              <a:rPr sz="2800" b="1" spc="-15" dirty="0">
                <a:latin typeface="Calibri"/>
                <a:cs typeface="Calibri"/>
              </a:rPr>
              <a:t>test,</a:t>
            </a:r>
            <a:endParaRPr sz="2800" dirty="0">
              <a:latin typeface="Calibri"/>
              <a:cs typeface="Calibri"/>
            </a:endParaRPr>
          </a:p>
          <a:p>
            <a:pPr marL="12700" marR="5080" algn="just">
              <a:lnSpc>
                <a:spcPct val="100000"/>
              </a:lnSpc>
            </a:pPr>
            <a:r>
              <a:rPr sz="2800" b="1" spc="-5" dirty="0">
                <a:latin typeface="Calibri"/>
                <a:cs typeface="Calibri"/>
              </a:rPr>
              <a:t>g)</a:t>
            </a:r>
            <a:r>
              <a:rPr sz="2800" b="1" dirty="0">
                <a:latin typeface="Calibri"/>
                <a:cs typeface="Calibri"/>
              </a:rPr>
              <a:t> </a:t>
            </a:r>
            <a:r>
              <a:rPr sz="2800" b="1" spc="-10" dirty="0">
                <a:latin typeface="Calibri"/>
                <a:cs typeface="Calibri"/>
              </a:rPr>
              <a:t>Burst</a:t>
            </a:r>
            <a:r>
              <a:rPr sz="2800" b="1" spc="-5" dirty="0">
                <a:latin typeface="Calibri"/>
                <a:cs typeface="Calibri"/>
              </a:rPr>
              <a:t> </a:t>
            </a:r>
            <a:r>
              <a:rPr sz="2800" b="1" spc="-10" dirty="0">
                <a:latin typeface="Calibri"/>
                <a:cs typeface="Calibri"/>
              </a:rPr>
              <a:t>pressure</a:t>
            </a:r>
            <a:r>
              <a:rPr sz="2800" b="1" spc="-5" dirty="0">
                <a:latin typeface="Calibri"/>
                <a:cs typeface="Calibri"/>
              </a:rPr>
              <a:t> </a:t>
            </a:r>
            <a:r>
              <a:rPr sz="2800" b="1" spc="-10" dirty="0">
                <a:latin typeface="Calibri"/>
                <a:cs typeface="Calibri"/>
              </a:rPr>
              <a:t>test,</a:t>
            </a:r>
            <a:r>
              <a:rPr sz="2800" b="1" spc="-5" dirty="0">
                <a:latin typeface="Calibri"/>
                <a:cs typeface="Calibri"/>
              </a:rPr>
              <a:t> </a:t>
            </a:r>
            <a:r>
              <a:rPr sz="2800" b="1" spc="5" dirty="0">
                <a:latin typeface="Calibri"/>
                <a:cs typeface="Calibri"/>
              </a:rPr>
              <a:t>h)</a:t>
            </a:r>
            <a:r>
              <a:rPr sz="2800" b="1" spc="10" dirty="0">
                <a:latin typeface="Calibri"/>
                <a:cs typeface="Calibri"/>
              </a:rPr>
              <a:t> </a:t>
            </a:r>
            <a:r>
              <a:rPr sz="2800" b="1" spc="-30" dirty="0">
                <a:latin typeface="Calibri"/>
                <a:cs typeface="Calibri"/>
              </a:rPr>
              <a:t>Water </a:t>
            </a:r>
            <a:r>
              <a:rPr sz="2800" b="1" spc="-25" dirty="0">
                <a:latin typeface="Calibri"/>
                <a:cs typeface="Calibri"/>
              </a:rPr>
              <a:t> </a:t>
            </a:r>
            <a:r>
              <a:rPr sz="2800" b="1" spc="-20" dirty="0">
                <a:latin typeface="Calibri"/>
                <a:cs typeface="Calibri"/>
              </a:rPr>
              <a:t>spray </a:t>
            </a:r>
            <a:r>
              <a:rPr sz="2800" b="1" spc="-10" dirty="0">
                <a:latin typeface="Calibri"/>
                <a:cs typeface="Calibri"/>
              </a:rPr>
              <a:t>test, </a:t>
            </a:r>
            <a:r>
              <a:rPr sz="2800" b="1" dirty="0">
                <a:latin typeface="Calibri"/>
                <a:cs typeface="Calibri"/>
              </a:rPr>
              <a:t>j) </a:t>
            </a:r>
            <a:r>
              <a:rPr sz="2800" b="1" spc="-15" dirty="0">
                <a:latin typeface="Calibri"/>
                <a:cs typeface="Calibri"/>
              </a:rPr>
              <a:t>Vibration </a:t>
            </a:r>
            <a:r>
              <a:rPr sz="2800" b="1" spc="-10" dirty="0">
                <a:latin typeface="Calibri"/>
                <a:cs typeface="Calibri"/>
              </a:rPr>
              <a:t>test, </a:t>
            </a:r>
            <a:r>
              <a:rPr sz="2800" b="1" spc="5" dirty="0">
                <a:latin typeface="Calibri"/>
                <a:cs typeface="Calibri"/>
              </a:rPr>
              <a:t>and </a:t>
            </a:r>
            <a:r>
              <a:rPr sz="2800" b="1" spc="-5" dirty="0">
                <a:latin typeface="Calibri"/>
                <a:cs typeface="Calibri"/>
              </a:rPr>
              <a:t>k) </a:t>
            </a:r>
            <a:r>
              <a:rPr sz="2800" b="1" dirty="0">
                <a:latin typeface="Calibri"/>
                <a:cs typeface="Calibri"/>
              </a:rPr>
              <a:t> </a:t>
            </a:r>
            <a:r>
              <a:rPr sz="2800" b="1" spc="-10" dirty="0">
                <a:latin typeface="Calibri"/>
                <a:cs typeface="Calibri"/>
              </a:rPr>
              <a:t>Port</a:t>
            </a:r>
            <a:r>
              <a:rPr sz="2800" b="1" spc="-30" dirty="0">
                <a:latin typeface="Calibri"/>
                <a:cs typeface="Calibri"/>
              </a:rPr>
              <a:t> </a:t>
            </a:r>
            <a:r>
              <a:rPr sz="2800" b="1" dirty="0">
                <a:latin typeface="Calibri"/>
                <a:cs typeface="Calibri"/>
              </a:rPr>
              <a:t>thread</a:t>
            </a:r>
            <a:r>
              <a:rPr sz="2800" b="1" spc="-25" dirty="0">
                <a:latin typeface="Calibri"/>
                <a:cs typeface="Calibri"/>
              </a:rPr>
              <a:t> </a:t>
            </a:r>
            <a:r>
              <a:rPr sz="2800" b="1" dirty="0">
                <a:latin typeface="Calibri"/>
                <a:cs typeface="Calibri"/>
              </a:rPr>
              <a:t>integrity</a:t>
            </a:r>
            <a:r>
              <a:rPr sz="2800" b="1" spc="-70" dirty="0">
                <a:latin typeface="Calibri"/>
                <a:cs typeface="Calibri"/>
              </a:rPr>
              <a:t> </a:t>
            </a:r>
            <a:r>
              <a:rPr sz="2800" b="1" spc="-5" dirty="0">
                <a:latin typeface="Calibri"/>
                <a:cs typeface="Calibri"/>
              </a:rPr>
              <a:t>test</a:t>
            </a:r>
            <a:r>
              <a:rPr sz="2800" spc="-5" dirty="0">
                <a:latin typeface="Calibri"/>
                <a:cs typeface="Calibri"/>
              </a:rPr>
              <a:t>.</a:t>
            </a:r>
            <a:endParaRPr sz="2800" dirty="0">
              <a:latin typeface="Calibri"/>
              <a:cs typeface="Calibri"/>
            </a:endParaRPr>
          </a:p>
        </p:txBody>
      </p:sp>
      <p:sp>
        <p:nvSpPr>
          <p:cNvPr id="8" name="object 8"/>
          <p:cNvSpPr txBox="1"/>
          <p:nvPr/>
        </p:nvSpPr>
        <p:spPr>
          <a:xfrm>
            <a:off x="7062343" y="1385425"/>
            <a:ext cx="5117465" cy="1564005"/>
          </a:xfrm>
          <a:prstGeom prst="rect">
            <a:avLst/>
          </a:prstGeom>
        </p:spPr>
        <p:txBody>
          <a:bodyPr vert="horz" wrap="square" lIns="0" tIns="140970" rIns="0" bIns="0" rtlCol="0">
            <a:spAutoFit/>
          </a:bodyPr>
          <a:lstStyle/>
          <a:p>
            <a:pPr marL="12700">
              <a:lnSpc>
                <a:spcPct val="100000"/>
              </a:lnSpc>
              <a:spcBef>
                <a:spcPts val="1110"/>
              </a:spcBef>
            </a:pPr>
            <a:r>
              <a:rPr sz="2800" b="1" spc="-15" dirty="0">
                <a:solidFill>
                  <a:srgbClr val="C00000"/>
                </a:solidFill>
                <a:latin typeface="Calibri"/>
                <a:cs typeface="Calibri"/>
              </a:rPr>
              <a:t>Working</a:t>
            </a:r>
            <a:r>
              <a:rPr sz="2800" b="1" spc="-50" dirty="0">
                <a:solidFill>
                  <a:srgbClr val="C00000"/>
                </a:solidFill>
                <a:latin typeface="Calibri"/>
                <a:cs typeface="Calibri"/>
              </a:rPr>
              <a:t> </a:t>
            </a:r>
            <a:r>
              <a:rPr sz="2800" b="1" dirty="0">
                <a:solidFill>
                  <a:srgbClr val="C00000"/>
                </a:solidFill>
                <a:latin typeface="Calibri"/>
                <a:cs typeface="Calibri"/>
              </a:rPr>
              <a:t>Conditions</a:t>
            </a:r>
            <a:endParaRPr sz="2800">
              <a:latin typeface="Calibri"/>
              <a:cs typeface="Calibri"/>
            </a:endParaRPr>
          </a:p>
          <a:p>
            <a:pPr marL="12700" marR="5080">
              <a:lnSpc>
                <a:spcPct val="100000"/>
              </a:lnSpc>
              <a:spcBef>
                <a:spcPts val="1019"/>
              </a:spcBef>
              <a:tabLst>
                <a:tab pos="1417955" algn="l"/>
                <a:tab pos="1707514" algn="l"/>
                <a:tab pos="2557780" algn="l"/>
                <a:tab pos="2804795" algn="l"/>
                <a:tab pos="3060700" algn="l"/>
                <a:tab pos="3112770" algn="l"/>
                <a:tab pos="3612515" algn="l"/>
                <a:tab pos="3728720" algn="l"/>
                <a:tab pos="4262120" algn="l"/>
                <a:tab pos="4798695" algn="l"/>
              </a:tabLst>
            </a:pPr>
            <a:r>
              <a:rPr sz="2800" b="1" spc="-120" dirty="0">
                <a:latin typeface="Calibri"/>
                <a:cs typeface="Calibri"/>
              </a:rPr>
              <a:t>W</a:t>
            </a:r>
            <a:r>
              <a:rPr sz="2800" b="1" spc="5" dirty="0">
                <a:latin typeface="Calibri"/>
                <a:cs typeface="Calibri"/>
              </a:rPr>
              <a:t>or</a:t>
            </a:r>
            <a:r>
              <a:rPr sz="2800" b="1" dirty="0">
                <a:latin typeface="Calibri"/>
                <a:cs typeface="Calibri"/>
              </a:rPr>
              <a:t>king	med</a:t>
            </a:r>
            <a:r>
              <a:rPr sz="2800" b="1" spc="-25" dirty="0">
                <a:latin typeface="Calibri"/>
                <a:cs typeface="Calibri"/>
              </a:rPr>
              <a:t>i</a:t>
            </a:r>
            <a:r>
              <a:rPr sz="2800" b="1" spc="5" dirty="0">
                <a:latin typeface="Calibri"/>
                <a:cs typeface="Calibri"/>
              </a:rPr>
              <a:t>um</a:t>
            </a:r>
            <a:r>
              <a:rPr sz="2800" b="1" dirty="0">
                <a:latin typeface="Calibri"/>
                <a:cs typeface="Calibri"/>
              </a:rPr>
              <a:t>	</a:t>
            </a:r>
            <a:r>
              <a:rPr sz="2800" dirty="0">
                <a:latin typeface="Calibri"/>
                <a:cs typeface="Calibri"/>
              </a:rPr>
              <a:t>:	D</a:t>
            </a:r>
            <a:r>
              <a:rPr sz="2800" spc="20" dirty="0">
                <a:latin typeface="Calibri"/>
                <a:cs typeface="Calibri"/>
              </a:rPr>
              <a:t>r</a:t>
            </a:r>
            <a:r>
              <a:rPr sz="2800" dirty="0">
                <a:latin typeface="Calibri"/>
                <a:cs typeface="Calibri"/>
              </a:rPr>
              <a:t>y		</a:t>
            </a:r>
            <a:r>
              <a:rPr sz="2800" spc="5" dirty="0">
                <a:latin typeface="Calibri"/>
                <a:cs typeface="Calibri"/>
              </a:rPr>
              <a:t>a</a:t>
            </a:r>
            <a:r>
              <a:rPr sz="2800" spc="-30" dirty="0">
                <a:latin typeface="Calibri"/>
                <a:cs typeface="Calibri"/>
              </a:rPr>
              <a:t>i</a:t>
            </a:r>
            <a:r>
              <a:rPr sz="2800" dirty="0">
                <a:latin typeface="Calibri"/>
                <a:cs typeface="Calibri"/>
              </a:rPr>
              <a:t>r	</a:t>
            </a:r>
            <a:r>
              <a:rPr sz="2800" spc="-10" dirty="0">
                <a:latin typeface="Calibri"/>
                <a:cs typeface="Calibri"/>
              </a:rPr>
              <a:t>O</a:t>
            </a:r>
            <a:r>
              <a:rPr sz="2800" dirty="0">
                <a:latin typeface="Calibri"/>
                <a:cs typeface="Calibri"/>
              </a:rPr>
              <a:t>t</a:t>
            </a:r>
            <a:r>
              <a:rPr sz="2800" spc="-15" dirty="0">
                <a:latin typeface="Calibri"/>
                <a:cs typeface="Calibri"/>
              </a:rPr>
              <a:t>h</a:t>
            </a:r>
            <a:r>
              <a:rPr sz="2800" dirty="0">
                <a:latin typeface="Calibri"/>
                <a:cs typeface="Calibri"/>
              </a:rPr>
              <a:t>er  </a:t>
            </a:r>
            <a:r>
              <a:rPr sz="2800" spc="-40" dirty="0">
                <a:latin typeface="Calibri"/>
                <a:cs typeface="Calibri"/>
              </a:rPr>
              <a:t>c</a:t>
            </a:r>
            <a:r>
              <a:rPr sz="2800" spc="-5" dirty="0">
                <a:latin typeface="Calibri"/>
                <a:cs typeface="Calibri"/>
              </a:rPr>
              <a:t>on</a:t>
            </a:r>
            <a:r>
              <a:rPr sz="2800" spc="-15" dirty="0">
                <a:latin typeface="Calibri"/>
                <a:cs typeface="Calibri"/>
              </a:rPr>
              <a:t>d</a:t>
            </a:r>
            <a:r>
              <a:rPr sz="2800" dirty="0">
                <a:latin typeface="Calibri"/>
                <a:cs typeface="Calibri"/>
              </a:rPr>
              <a:t>itions	</a:t>
            </a:r>
            <a:r>
              <a:rPr sz="2800" spc="-5" dirty="0">
                <a:latin typeface="Calibri"/>
                <a:cs typeface="Calibri"/>
              </a:rPr>
              <a:t>shal</a:t>
            </a:r>
            <a:r>
              <a:rPr sz="2800" dirty="0">
                <a:latin typeface="Calibri"/>
                <a:cs typeface="Calibri"/>
              </a:rPr>
              <a:t>l	</a:t>
            </a:r>
            <a:r>
              <a:rPr sz="2800" spc="-15" dirty="0">
                <a:latin typeface="Calibri"/>
                <a:cs typeface="Calibri"/>
              </a:rPr>
              <a:t>b</a:t>
            </a:r>
            <a:r>
              <a:rPr sz="2800" dirty="0">
                <a:latin typeface="Calibri"/>
                <a:cs typeface="Calibri"/>
              </a:rPr>
              <a:t>e		</a:t>
            </a:r>
            <a:r>
              <a:rPr sz="2800" spc="-5" dirty="0">
                <a:latin typeface="Calibri"/>
                <a:cs typeface="Calibri"/>
              </a:rPr>
              <a:t>a</a:t>
            </a:r>
            <a:r>
              <a:rPr sz="2800" dirty="0">
                <a:latin typeface="Calibri"/>
                <a:cs typeface="Calibri"/>
              </a:rPr>
              <a:t>s	ag</a:t>
            </a:r>
            <a:r>
              <a:rPr sz="2800" spc="-50" dirty="0">
                <a:latin typeface="Calibri"/>
                <a:cs typeface="Calibri"/>
              </a:rPr>
              <a:t>r</a:t>
            </a:r>
            <a:r>
              <a:rPr sz="2800" dirty="0">
                <a:latin typeface="Calibri"/>
                <a:cs typeface="Calibri"/>
              </a:rPr>
              <a:t>e</a:t>
            </a:r>
            <a:r>
              <a:rPr sz="2800" spc="-15" dirty="0">
                <a:latin typeface="Calibri"/>
                <a:cs typeface="Calibri"/>
              </a:rPr>
              <a:t>e</a:t>
            </a:r>
            <a:r>
              <a:rPr sz="2800" dirty="0">
                <a:latin typeface="Calibri"/>
                <a:cs typeface="Calibri"/>
              </a:rPr>
              <a:t>d	</a:t>
            </a:r>
            <a:r>
              <a:rPr sz="2800" spc="-30" dirty="0">
                <a:latin typeface="Calibri"/>
                <a:cs typeface="Calibri"/>
              </a:rPr>
              <a:t>to</a:t>
            </a:r>
            <a:endParaRPr sz="2800">
              <a:latin typeface="Calibri"/>
              <a:cs typeface="Calibri"/>
            </a:endParaRPr>
          </a:p>
        </p:txBody>
      </p:sp>
      <p:sp>
        <p:nvSpPr>
          <p:cNvPr id="9" name="object 9"/>
          <p:cNvSpPr txBox="1"/>
          <p:nvPr/>
        </p:nvSpPr>
        <p:spPr>
          <a:xfrm>
            <a:off x="7062343" y="2922473"/>
            <a:ext cx="5114925" cy="454025"/>
          </a:xfrm>
          <a:prstGeom prst="rect">
            <a:avLst/>
          </a:prstGeom>
        </p:spPr>
        <p:txBody>
          <a:bodyPr vert="horz" wrap="square" lIns="0" tIns="13970" rIns="0" bIns="0" rtlCol="0">
            <a:spAutoFit/>
          </a:bodyPr>
          <a:lstStyle/>
          <a:p>
            <a:pPr marL="12700">
              <a:lnSpc>
                <a:spcPct val="100000"/>
              </a:lnSpc>
              <a:spcBef>
                <a:spcPts val="110"/>
              </a:spcBef>
              <a:tabLst>
                <a:tab pos="1567180" algn="l"/>
                <a:tab pos="2334895" algn="l"/>
                <a:tab pos="3789679" algn="l"/>
                <a:tab pos="4618990" algn="l"/>
              </a:tabLst>
            </a:pPr>
            <a:r>
              <a:rPr sz="2800" spc="-10" dirty="0">
                <a:latin typeface="Calibri"/>
                <a:cs typeface="Calibri"/>
              </a:rPr>
              <a:t>b</a:t>
            </a:r>
            <a:r>
              <a:rPr sz="2800" spc="-25" dirty="0">
                <a:latin typeface="Calibri"/>
                <a:cs typeface="Calibri"/>
              </a:rPr>
              <a:t>e</a:t>
            </a:r>
            <a:r>
              <a:rPr sz="2800" dirty="0">
                <a:latin typeface="Calibri"/>
                <a:cs typeface="Calibri"/>
              </a:rPr>
              <a:t>t</a:t>
            </a:r>
            <a:r>
              <a:rPr sz="2800" spc="-20" dirty="0">
                <a:latin typeface="Calibri"/>
                <a:cs typeface="Calibri"/>
              </a:rPr>
              <a:t>w</a:t>
            </a:r>
            <a:r>
              <a:rPr sz="2800" spc="5" dirty="0">
                <a:latin typeface="Calibri"/>
                <a:cs typeface="Calibri"/>
              </a:rPr>
              <a:t>e</a:t>
            </a:r>
            <a:r>
              <a:rPr sz="2800" spc="-10" dirty="0">
                <a:latin typeface="Calibri"/>
                <a:cs typeface="Calibri"/>
              </a:rPr>
              <a:t>e</a:t>
            </a:r>
            <a:r>
              <a:rPr sz="2800" spc="5" dirty="0">
                <a:latin typeface="Calibri"/>
                <a:cs typeface="Calibri"/>
              </a:rPr>
              <a:t>n</a:t>
            </a:r>
            <a:r>
              <a:rPr sz="2800" dirty="0">
                <a:latin typeface="Calibri"/>
                <a:cs typeface="Calibri"/>
              </a:rPr>
              <a:t>	</a:t>
            </a:r>
            <a:r>
              <a:rPr sz="2800" spc="15" dirty="0">
                <a:latin typeface="Calibri"/>
                <a:cs typeface="Calibri"/>
              </a:rPr>
              <a:t>t</a:t>
            </a:r>
            <a:r>
              <a:rPr sz="2800" spc="-10" dirty="0">
                <a:latin typeface="Calibri"/>
                <a:cs typeface="Calibri"/>
              </a:rPr>
              <a:t>h</a:t>
            </a:r>
            <a:r>
              <a:rPr sz="2800" spc="5" dirty="0">
                <a:latin typeface="Calibri"/>
                <a:cs typeface="Calibri"/>
              </a:rPr>
              <a:t>e</a:t>
            </a:r>
            <a:r>
              <a:rPr sz="2800" dirty="0">
                <a:latin typeface="Calibri"/>
                <a:cs typeface="Calibri"/>
              </a:rPr>
              <a:t>	</a:t>
            </a:r>
            <a:r>
              <a:rPr sz="2800" spc="25" dirty="0">
                <a:latin typeface="Calibri"/>
                <a:cs typeface="Calibri"/>
              </a:rPr>
              <a:t>s</a:t>
            </a:r>
            <a:r>
              <a:rPr sz="2800" spc="-10" dirty="0">
                <a:latin typeface="Calibri"/>
                <a:cs typeface="Calibri"/>
              </a:rPr>
              <a:t>upp</a:t>
            </a:r>
            <a:r>
              <a:rPr sz="2800" spc="20" dirty="0">
                <a:latin typeface="Calibri"/>
                <a:cs typeface="Calibri"/>
              </a:rPr>
              <a:t>l</a:t>
            </a:r>
            <a:r>
              <a:rPr sz="2800" dirty="0">
                <a:latin typeface="Calibri"/>
                <a:cs typeface="Calibri"/>
              </a:rPr>
              <a:t>ier	</a:t>
            </a:r>
            <a:r>
              <a:rPr sz="2800" spc="5" dirty="0">
                <a:latin typeface="Calibri"/>
                <a:cs typeface="Calibri"/>
              </a:rPr>
              <a:t>a</a:t>
            </a:r>
            <a:r>
              <a:rPr sz="2800" spc="-5" dirty="0">
                <a:latin typeface="Calibri"/>
                <a:cs typeface="Calibri"/>
              </a:rPr>
              <a:t>n</a:t>
            </a:r>
            <a:r>
              <a:rPr sz="2800" spc="5" dirty="0">
                <a:latin typeface="Calibri"/>
                <a:cs typeface="Calibri"/>
              </a:rPr>
              <a:t>d</a:t>
            </a:r>
            <a:r>
              <a:rPr sz="2800" dirty="0">
                <a:latin typeface="Calibri"/>
                <a:cs typeface="Calibri"/>
              </a:rPr>
              <a:t>	t</a:t>
            </a:r>
            <a:r>
              <a:rPr sz="2800" spc="-15" dirty="0">
                <a:latin typeface="Calibri"/>
                <a:cs typeface="Calibri"/>
              </a:rPr>
              <a:t>h</a:t>
            </a:r>
            <a:r>
              <a:rPr sz="2800" spc="5" dirty="0">
                <a:latin typeface="Calibri"/>
                <a:cs typeface="Calibri"/>
              </a:rPr>
              <a:t>e</a:t>
            </a:r>
            <a:endParaRPr sz="2800">
              <a:latin typeface="Calibri"/>
              <a:cs typeface="Calibri"/>
            </a:endParaRPr>
          </a:p>
        </p:txBody>
      </p:sp>
      <p:sp>
        <p:nvSpPr>
          <p:cNvPr id="10" name="object 10"/>
          <p:cNvSpPr txBox="1"/>
          <p:nvPr/>
        </p:nvSpPr>
        <p:spPr>
          <a:xfrm>
            <a:off x="7062343" y="3349879"/>
            <a:ext cx="5116830" cy="453390"/>
          </a:xfrm>
          <a:prstGeom prst="rect">
            <a:avLst/>
          </a:prstGeom>
        </p:spPr>
        <p:txBody>
          <a:bodyPr vert="horz" wrap="square" lIns="0" tIns="13335" rIns="0" bIns="0" rtlCol="0">
            <a:spAutoFit/>
          </a:bodyPr>
          <a:lstStyle/>
          <a:p>
            <a:pPr marL="12700">
              <a:lnSpc>
                <a:spcPct val="100000"/>
              </a:lnSpc>
              <a:spcBef>
                <a:spcPts val="105"/>
              </a:spcBef>
              <a:tabLst>
                <a:tab pos="1677035" algn="l"/>
                <a:tab pos="2118995" algn="l"/>
                <a:tab pos="2771140" algn="l"/>
                <a:tab pos="4124960" algn="l"/>
                <a:tab pos="4591050" algn="l"/>
              </a:tabLst>
            </a:pPr>
            <a:r>
              <a:rPr sz="2800" spc="-15" dirty="0">
                <a:latin typeface="Calibri"/>
                <a:cs typeface="Calibri"/>
              </a:rPr>
              <a:t>pu</a:t>
            </a:r>
            <a:r>
              <a:rPr sz="2800" spc="-45" dirty="0">
                <a:latin typeface="Calibri"/>
                <a:cs typeface="Calibri"/>
              </a:rPr>
              <a:t>r</a:t>
            </a:r>
            <a:r>
              <a:rPr sz="2800" spc="5" dirty="0">
                <a:latin typeface="Calibri"/>
                <a:cs typeface="Calibri"/>
              </a:rPr>
              <a:t>c</a:t>
            </a:r>
            <a:r>
              <a:rPr sz="2800" spc="-15" dirty="0">
                <a:latin typeface="Calibri"/>
                <a:cs typeface="Calibri"/>
              </a:rPr>
              <a:t>h</a:t>
            </a:r>
            <a:r>
              <a:rPr sz="2800" dirty="0">
                <a:latin typeface="Calibri"/>
                <a:cs typeface="Calibri"/>
              </a:rPr>
              <a:t>ase</a:t>
            </a:r>
            <a:r>
              <a:rPr sz="2800" spc="-275" dirty="0">
                <a:latin typeface="Calibri"/>
                <a:cs typeface="Calibri"/>
              </a:rPr>
              <a:t>r</a:t>
            </a:r>
            <a:r>
              <a:rPr sz="2800" dirty="0">
                <a:latin typeface="Calibri"/>
                <a:cs typeface="Calibri"/>
              </a:rPr>
              <a:t>.	</a:t>
            </a:r>
            <a:r>
              <a:rPr sz="2800" spc="-15" dirty="0">
                <a:latin typeface="Calibri"/>
                <a:cs typeface="Calibri"/>
              </a:rPr>
              <a:t>I</a:t>
            </a:r>
            <a:r>
              <a:rPr sz="2800" dirty="0">
                <a:latin typeface="Calibri"/>
                <a:cs typeface="Calibri"/>
              </a:rPr>
              <a:t>n	</a:t>
            </a:r>
            <a:r>
              <a:rPr sz="2800" spc="15" dirty="0">
                <a:latin typeface="Calibri"/>
                <a:cs typeface="Calibri"/>
              </a:rPr>
              <a:t>t</a:t>
            </a:r>
            <a:r>
              <a:rPr sz="2800" spc="-15" dirty="0">
                <a:latin typeface="Calibri"/>
                <a:cs typeface="Calibri"/>
              </a:rPr>
              <a:t>h</a:t>
            </a:r>
            <a:r>
              <a:rPr sz="2800" dirty="0">
                <a:latin typeface="Calibri"/>
                <a:cs typeface="Calibri"/>
              </a:rPr>
              <a:t>e	a</a:t>
            </a:r>
            <a:r>
              <a:rPr sz="2800" spc="-15" dirty="0">
                <a:latin typeface="Calibri"/>
                <a:cs typeface="Calibri"/>
              </a:rPr>
              <a:t>b</a:t>
            </a:r>
            <a:r>
              <a:rPr sz="2800" spc="-5" dirty="0">
                <a:latin typeface="Calibri"/>
                <a:cs typeface="Calibri"/>
              </a:rPr>
              <a:t>se</a:t>
            </a:r>
            <a:r>
              <a:rPr sz="2800" spc="-15" dirty="0">
                <a:latin typeface="Calibri"/>
                <a:cs typeface="Calibri"/>
              </a:rPr>
              <a:t>nc</a:t>
            </a:r>
            <a:r>
              <a:rPr sz="2800" dirty="0">
                <a:latin typeface="Calibri"/>
                <a:cs typeface="Calibri"/>
              </a:rPr>
              <a:t>e	</a:t>
            </a:r>
            <a:r>
              <a:rPr sz="2800" spc="5" dirty="0">
                <a:latin typeface="Calibri"/>
                <a:cs typeface="Calibri"/>
              </a:rPr>
              <a:t>o</a:t>
            </a:r>
            <a:r>
              <a:rPr sz="2800" dirty="0">
                <a:latin typeface="Calibri"/>
                <a:cs typeface="Calibri"/>
              </a:rPr>
              <a:t>f	a</a:t>
            </a:r>
            <a:r>
              <a:rPr sz="2800" spc="-60" dirty="0">
                <a:latin typeface="Calibri"/>
                <a:cs typeface="Calibri"/>
              </a:rPr>
              <a:t>n</a:t>
            </a:r>
            <a:r>
              <a:rPr sz="2800" dirty="0">
                <a:latin typeface="Calibri"/>
                <a:cs typeface="Calibri"/>
              </a:rPr>
              <a:t>y</a:t>
            </a:r>
            <a:endParaRPr sz="2800">
              <a:latin typeface="Calibri"/>
              <a:cs typeface="Calibri"/>
            </a:endParaRPr>
          </a:p>
        </p:txBody>
      </p:sp>
      <p:sp>
        <p:nvSpPr>
          <p:cNvPr id="11" name="object 11"/>
          <p:cNvSpPr txBox="1"/>
          <p:nvPr/>
        </p:nvSpPr>
        <p:spPr>
          <a:xfrm>
            <a:off x="7062343" y="3776294"/>
            <a:ext cx="5121910" cy="454025"/>
          </a:xfrm>
          <a:prstGeom prst="rect">
            <a:avLst/>
          </a:prstGeom>
        </p:spPr>
        <p:txBody>
          <a:bodyPr vert="horz" wrap="square" lIns="0" tIns="13970" rIns="0" bIns="0" rtlCol="0">
            <a:spAutoFit/>
          </a:bodyPr>
          <a:lstStyle/>
          <a:p>
            <a:pPr marL="12700">
              <a:lnSpc>
                <a:spcPct val="100000"/>
              </a:lnSpc>
              <a:spcBef>
                <a:spcPts val="110"/>
              </a:spcBef>
              <a:tabLst>
                <a:tab pos="1024255" algn="l"/>
                <a:tab pos="2945130" algn="l"/>
                <a:tab pos="3776979" algn="l"/>
              </a:tabLst>
            </a:pPr>
            <a:r>
              <a:rPr sz="2800" spc="-5" dirty="0">
                <a:latin typeface="Calibri"/>
                <a:cs typeface="Calibri"/>
              </a:rPr>
              <a:t>such	</a:t>
            </a:r>
            <a:r>
              <a:rPr sz="2800" spc="-10" dirty="0">
                <a:latin typeface="Calibri"/>
                <a:cs typeface="Calibri"/>
              </a:rPr>
              <a:t>agreement	</a:t>
            </a:r>
            <a:r>
              <a:rPr sz="2800" dirty="0">
                <a:latin typeface="Calibri"/>
                <a:cs typeface="Calibri"/>
              </a:rPr>
              <a:t>the	</a:t>
            </a:r>
            <a:r>
              <a:rPr sz="2800" spc="-10" dirty="0">
                <a:latin typeface="Calibri"/>
                <a:cs typeface="Calibri"/>
              </a:rPr>
              <a:t>following</a:t>
            </a:r>
            <a:endParaRPr sz="2800">
              <a:latin typeface="Calibri"/>
              <a:cs typeface="Calibri"/>
            </a:endParaRPr>
          </a:p>
        </p:txBody>
      </p:sp>
      <p:sp>
        <p:nvSpPr>
          <p:cNvPr id="12" name="object 12"/>
          <p:cNvSpPr txBox="1"/>
          <p:nvPr/>
        </p:nvSpPr>
        <p:spPr>
          <a:xfrm>
            <a:off x="7062343" y="4203573"/>
            <a:ext cx="3846195" cy="453390"/>
          </a:xfrm>
          <a:prstGeom prst="rect">
            <a:avLst/>
          </a:prstGeom>
        </p:spPr>
        <p:txBody>
          <a:bodyPr vert="horz" wrap="square" lIns="0" tIns="13335" rIns="0" bIns="0" rtlCol="0">
            <a:spAutoFit/>
          </a:bodyPr>
          <a:lstStyle/>
          <a:p>
            <a:pPr marL="12700">
              <a:lnSpc>
                <a:spcPct val="100000"/>
              </a:lnSpc>
              <a:spcBef>
                <a:spcPts val="105"/>
              </a:spcBef>
            </a:pPr>
            <a:r>
              <a:rPr sz="2800" spc="-10" dirty="0">
                <a:latin typeface="Calibri"/>
                <a:cs typeface="Calibri"/>
              </a:rPr>
              <a:t>values</a:t>
            </a:r>
            <a:r>
              <a:rPr sz="2800" spc="-30" dirty="0">
                <a:latin typeface="Calibri"/>
                <a:cs typeface="Calibri"/>
              </a:rPr>
              <a:t> </a:t>
            </a:r>
            <a:r>
              <a:rPr sz="2800" dirty="0">
                <a:latin typeface="Calibri"/>
                <a:cs typeface="Calibri"/>
              </a:rPr>
              <a:t>shall</a:t>
            </a:r>
            <a:r>
              <a:rPr sz="2800" spc="-25" dirty="0">
                <a:latin typeface="Calibri"/>
                <a:cs typeface="Calibri"/>
              </a:rPr>
              <a:t> </a:t>
            </a:r>
            <a:r>
              <a:rPr sz="2800" spc="-5" dirty="0">
                <a:latin typeface="Calibri"/>
                <a:cs typeface="Calibri"/>
              </a:rPr>
              <a:t>be</a:t>
            </a:r>
            <a:r>
              <a:rPr sz="2800" spc="-25" dirty="0">
                <a:latin typeface="Calibri"/>
                <a:cs typeface="Calibri"/>
              </a:rPr>
              <a:t> </a:t>
            </a:r>
            <a:r>
              <a:rPr sz="2800" spc="-5" dirty="0">
                <a:latin typeface="Calibri"/>
                <a:cs typeface="Calibri"/>
              </a:rPr>
              <a:t>applicable </a:t>
            </a:r>
            <a:r>
              <a:rPr sz="2800" dirty="0">
                <a:latin typeface="Calibri"/>
                <a:cs typeface="Calibri"/>
              </a:rPr>
              <a:t>:</a:t>
            </a:r>
            <a:endParaRPr sz="2800">
              <a:latin typeface="Calibri"/>
              <a:cs typeface="Calibri"/>
            </a:endParaRPr>
          </a:p>
        </p:txBody>
      </p:sp>
      <p:sp>
        <p:nvSpPr>
          <p:cNvPr id="13" name="object 13"/>
          <p:cNvSpPr txBox="1"/>
          <p:nvPr/>
        </p:nvSpPr>
        <p:spPr>
          <a:xfrm>
            <a:off x="7141591" y="5057394"/>
            <a:ext cx="5032375" cy="453390"/>
          </a:xfrm>
          <a:prstGeom prst="rect">
            <a:avLst/>
          </a:prstGeom>
        </p:spPr>
        <p:txBody>
          <a:bodyPr vert="horz" wrap="square" lIns="0" tIns="13335" rIns="0" bIns="0" rtlCol="0">
            <a:spAutoFit/>
          </a:bodyPr>
          <a:lstStyle/>
          <a:p>
            <a:pPr marL="12700">
              <a:lnSpc>
                <a:spcPct val="100000"/>
              </a:lnSpc>
              <a:spcBef>
                <a:spcPts val="105"/>
              </a:spcBef>
            </a:pPr>
            <a:r>
              <a:rPr sz="2800" b="1" dirty="0">
                <a:latin typeface="Calibri"/>
                <a:cs typeface="Calibri"/>
              </a:rPr>
              <a:t>Normal</a:t>
            </a:r>
            <a:r>
              <a:rPr sz="2800" b="1" spc="300" dirty="0">
                <a:latin typeface="Calibri"/>
                <a:cs typeface="Calibri"/>
              </a:rPr>
              <a:t> </a:t>
            </a:r>
            <a:r>
              <a:rPr sz="2800" b="1" spc="-5" dirty="0">
                <a:latin typeface="Calibri"/>
                <a:cs typeface="Calibri"/>
              </a:rPr>
              <a:t>working</a:t>
            </a:r>
            <a:r>
              <a:rPr sz="2800" b="1" spc="290" dirty="0">
                <a:latin typeface="Calibri"/>
                <a:cs typeface="Calibri"/>
              </a:rPr>
              <a:t> </a:t>
            </a:r>
            <a:r>
              <a:rPr sz="2800" b="1" spc="-10" dirty="0">
                <a:latin typeface="Calibri"/>
                <a:cs typeface="Calibri"/>
              </a:rPr>
              <a:t>pressure</a:t>
            </a:r>
            <a:r>
              <a:rPr sz="2800" b="1" spc="290" dirty="0">
                <a:latin typeface="Calibri"/>
                <a:cs typeface="Calibri"/>
              </a:rPr>
              <a:t> </a:t>
            </a:r>
            <a:r>
              <a:rPr sz="2800" dirty="0">
                <a:latin typeface="Calibri"/>
                <a:cs typeface="Calibri"/>
              </a:rPr>
              <a:t>:</a:t>
            </a:r>
            <a:r>
              <a:rPr sz="2800" spc="280" dirty="0">
                <a:latin typeface="Calibri"/>
                <a:cs typeface="Calibri"/>
              </a:rPr>
              <a:t> </a:t>
            </a:r>
            <a:r>
              <a:rPr sz="2800" dirty="0">
                <a:latin typeface="Calibri"/>
                <a:cs typeface="Calibri"/>
              </a:rPr>
              <a:t>800/1</a:t>
            </a:r>
            <a:endParaRPr sz="2800">
              <a:latin typeface="Calibri"/>
              <a:cs typeface="Calibri"/>
            </a:endParaRPr>
          </a:p>
        </p:txBody>
      </p:sp>
      <p:sp>
        <p:nvSpPr>
          <p:cNvPr id="14" name="object 14"/>
          <p:cNvSpPr txBox="1"/>
          <p:nvPr/>
        </p:nvSpPr>
        <p:spPr>
          <a:xfrm>
            <a:off x="7062343" y="5483809"/>
            <a:ext cx="5117465" cy="454025"/>
          </a:xfrm>
          <a:prstGeom prst="rect">
            <a:avLst/>
          </a:prstGeom>
        </p:spPr>
        <p:txBody>
          <a:bodyPr vert="horz" wrap="square" lIns="0" tIns="13970" rIns="0" bIns="0" rtlCol="0">
            <a:spAutoFit/>
          </a:bodyPr>
          <a:lstStyle/>
          <a:p>
            <a:pPr marL="12700">
              <a:lnSpc>
                <a:spcPct val="100000"/>
              </a:lnSpc>
              <a:spcBef>
                <a:spcPts val="110"/>
              </a:spcBef>
              <a:tabLst>
                <a:tab pos="853440" algn="l"/>
                <a:tab pos="1661795" algn="l"/>
                <a:tab pos="2750185" algn="l"/>
                <a:tab pos="3639820" algn="l"/>
              </a:tabLst>
            </a:pPr>
            <a:r>
              <a:rPr sz="2800" spc="-5" dirty="0">
                <a:latin typeface="Calibri"/>
                <a:cs typeface="Calibri"/>
              </a:rPr>
              <a:t>00</a:t>
            </a:r>
            <a:r>
              <a:rPr sz="2800" spc="5" dirty="0">
                <a:latin typeface="Calibri"/>
                <a:cs typeface="Calibri"/>
              </a:rPr>
              <a:t>0</a:t>
            </a:r>
            <a:r>
              <a:rPr sz="2800" dirty="0">
                <a:latin typeface="Calibri"/>
                <a:cs typeface="Calibri"/>
              </a:rPr>
              <a:t>	k</a:t>
            </a:r>
            <a:r>
              <a:rPr sz="2800" spc="-90" dirty="0">
                <a:latin typeface="Calibri"/>
                <a:cs typeface="Calibri"/>
              </a:rPr>
              <a:t>P</a:t>
            </a:r>
            <a:r>
              <a:rPr sz="2800" spc="5" dirty="0">
                <a:latin typeface="Calibri"/>
                <a:cs typeface="Calibri"/>
              </a:rPr>
              <a:t>a</a:t>
            </a:r>
            <a:r>
              <a:rPr sz="2800" dirty="0">
                <a:latin typeface="Calibri"/>
                <a:cs typeface="Calibri"/>
              </a:rPr>
              <a:t>	</a:t>
            </a:r>
            <a:r>
              <a:rPr sz="2800" spc="-15" dirty="0">
                <a:latin typeface="Calibri"/>
                <a:cs typeface="Calibri"/>
              </a:rPr>
              <a:t>(</a:t>
            </a:r>
            <a:r>
              <a:rPr sz="2800" spc="20" dirty="0">
                <a:latin typeface="Calibri"/>
                <a:cs typeface="Calibri"/>
              </a:rPr>
              <a:t>8</a:t>
            </a:r>
            <a:r>
              <a:rPr sz="2800" spc="-10" dirty="0">
                <a:latin typeface="Calibri"/>
                <a:cs typeface="Calibri"/>
              </a:rPr>
              <a:t>/1</a:t>
            </a:r>
            <a:r>
              <a:rPr sz="2800" spc="5" dirty="0">
                <a:latin typeface="Calibri"/>
                <a:cs typeface="Calibri"/>
              </a:rPr>
              <a:t>0</a:t>
            </a:r>
            <a:r>
              <a:rPr sz="2800" dirty="0">
                <a:latin typeface="Calibri"/>
                <a:cs typeface="Calibri"/>
              </a:rPr>
              <a:t>	</a:t>
            </a:r>
            <a:r>
              <a:rPr sz="2800" spc="-10" dirty="0">
                <a:latin typeface="Calibri"/>
                <a:cs typeface="Calibri"/>
              </a:rPr>
              <a:t>b</a:t>
            </a:r>
            <a:r>
              <a:rPr sz="2800" spc="20" dirty="0">
                <a:latin typeface="Calibri"/>
                <a:cs typeface="Calibri"/>
              </a:rPr>
              <a:t>a</a:t>
            </a:r>
            <a:r>
              <a:rPr sz="2800" dirty="0">
                <a:latin typeface="Calibri"/>
                <a:cs typeface="Calibri"/>
              </a:rPr>
              <a:t>r)	</a:t>
            </a:r>
            <a:r>
              <a:rPr sz="2800" spc="5" dirty="0">
                <a:latin typeface="Calibri"/>
                <a:cs typeface="Calibri"/>
              </a:rPr>
              <a:t>M</a:t>
            </a:r>
            <a:r>
              <a:rPr sz="2800" spc="-25" dirty="0">
                <a:latin typeface="Calibri"/>
                <a:cs typeface="Calibri"/>
              </a:rPr>
              <a:t>a</a:t>
            </a:r>
            <a:r>
              <a:rPr sz="2800" spc="-5" dirty="0">
                <a:latin typeface="Calibri"/>
                <a:cs typeface="Calibri"/>
              </a:rPr>
              <a:t>x</a:t>
            </a:r>
            <a:r>
              <a:rPr sz="2800" spc="5" dirty="0">
                <a:latin typeface="Calibri"/>
                <a:cs typeface="Calibri"/>
              </a:rPr>
              <a:t>i</a:t>
            </a:r>
            <a:r>
              <a:rPr sz="2800" spc="-10" dirty="0">
                <a:latin typeface="Calibri"/>
                <a:cs typeface="Calibri"/>
              </a:rPr>
              <a:t>mu</a:t>
            </a:r>
            <a:r>
              <a:rPr sz="2800" spc="5" dirty="0">
                <a:latin typeface="Calibri"/>
                <a:cs typeface="Calibri"/>
              </a:rPr>
              <a:t>m</a:t>
            </a:r>
            <a:endParaRPr sz="2800">
              <a:latin typeface="Calibri"/>
              <a:cs typeface="Calibri"/>
            </a:endParaRPr>
          </a:p>
        </p:txBody>
      </p:sp>
      <p:sp>
        <p:nvSpPr>
          <p:cNvPr id="15" name="object 15"/>
          <p:cNvSpPr txBox="1"/>
          <p:nvPr/>
        </p:nvSpPr>
        <p:spPr>
          <a:xfrm>
            <a:off x="7062343" y="5911088"/>
            <a:ext cx="5116830" cy="1307465"/>
          </a:xfrm>
          <a:prstGeom prst="rect">
            <a:avLst/>
          </a:prstGeom>
        </p:spPr>
        <p:txBody>
          <a:bodyPr vert="horz" wrap="square" lIns="0" tIns="13335" rIns="0" bIns="0" rtlCol="0">
            <a:spAutoFit/>
          </a:bodyPr>
          <a:lstStyle/>
          <a:p>
            <a:pPr marL="12700" marR="5080" algn="just">
              <a:lnSpc>
                <a:spcPct val="100000"/>
              </a:lnSpc>
              <a:spcBef>
                <a:spcPts val="105"/>
              </a:spcBef>
            </a:pPr>
            <a:r>
              <a:rPr sz="2800" spc="-5" dirty="0">
                <a:latin typeface="Calibri"/>
                <a:cs typeface="Calibri"/>
              </a:rPr>
              <a:t>working </a:t>
            </a:r>
            <a:r>
              <a:rPr sz="2800" spc="-15" dirty="0">
                <a:latin typeface="Calibri"/>
                <a:cs typeface="Calibri"/>
              </a:rPr>
              <a:t>pressure </a:t>
            </a:r>
            <a:r>
              <a:rPr sz="2800" dirty="0">
                <a:latin typeface="Calibri"/>
                <a:cs typeface="Calibri"/>
              </a:rPr>
              <a:t>: 1 </a:t>
            </a:r>
            <a:r>
              <a:rPr sz="2800" spc="-5" dirty="0">
                <a:latin typeface="Calibri"/>
                <a:cs typeface="Calibri"/>
              </a:rPr>
              <a:t>000 </a:t>
            </a:r>
            <a:r>
              <a:rPr sz="2800" spc="-10" dirty="0">
                <a:latin typeface="Calibri"/>
                <a:cs typeface="Calibri"/>
              </a:rPr>
              <a:t>kPa/1 </a:t>
            </a:r>
            <a:r>
              <a:rPr sz="2800" spc="5" dirty="0">
                <a:latin typeface="Calibri"/>
                <a:cs typeface="Calibri"/>
              </a:rPr>
              <a:t>200 </a:t>
            </a:r>
            <a:r>
              <a:rPr sz="2800" spc="-620" dirty="0">
                <a:latin typeface="Calibri"/>
                <a:cs typeface="Calibri"/>
              </a:rPr>
              <a:t> </a:t>
            </a:r>
            <a:r>
              <a:rPr sz="2800" spc="-30" dirty="0">
                <a:latin typeface="Calibri"/>
                <a:cs typeface="Calibri"/>
              </a:rPr>
              <a:t>kPa </a:t>
            </a:r>
            <a:r>
              <a:rPr sz="2800" dirty="0">
                <a:latin typeface="Calibri"/>
                <a:cs typeface="Calibri"/>
              </a:rPr>
              <a:t>(10/12 bar) Thermal </a:t>
            </a:r>
            <a:r>
              <a:rPr sz="2800" spc="-15" dirty="0">
                <a:latin typeface="Calibri"/>
                <a:cs typeface="Calibri"/>
              </a:rPr>
              <a:t>range </a:t>
            </a:r>
            <a:r>
              <a:rPr sz="2800" spc="-20" dirty="0">
                <a:latin typeface="Calibri"/>
                <a:cs typeface="Calibri"/>
              </a:rPr>
              <a:t>of </a:t>
            </a:r>
            <a:r>
              <a:rPr sz="2800" spc="-15" dirty="0">
                <a:latin typeface="Calibri"/>
                <a:cs typeface="Calibri"/>
              </a:rPr>
              <a:t> </a:t>
            </a:r>
            <a:r>
              <a:rPr sz="2800" spc="-10" dirty="0">
                <a:latin typeface="Calibri"/>
                <a:cs typeface="Calibri"/>
              </a:rPr>
              <a:t>operation</a:t>
            </a:r>
            <a:r>
              <a:rPr sz="2800" spc="-40" dirty="0">
                <a:latin typeface="Calibri"/>
                <a:cs typeface="Calibri"/>
              </a:rPr>
              <a:t> </a:t>
            </a:r>
            <a:r>
              <a:rPr sz="2800" dirty="0">
                <a:latin typeface="Calibri"/>
                <a:cs typeface="Calibri"/>
              </a:rPr>
              <a:t>:</a:t>
            </a:r>
            <a:r>
              <a:rPr sz="2800" spc="5" dirty="0">
                <a:latin typeface="Calibri"/>
                <a:cs typeface="Calibri"/>
              </a:rPr>
              <a:t> </a:t>
            </a:r>
            <a:r>
              <a:rPr sz="2800" spc="-5" dirty="0">
                <a:latin typeface="Calibri"/>
                <a:cs typeface="Calibri"/>
              </a:rPr>
              <a:t>–40</a:t>
            </a:r>
            <a:r>
              <a:rPr sz="2800" dirty="0">
                <a:latin typeface="Calibri"/>
                <a:cs typeface="Calibri"/>
              </a:rPr>
              <a:t> </a:t>
            </a:r>
            <a:r>
              <a:rPr sz="2800" spc="5" dirty="0">
                <a:latin typeface="Calibri"/>
                <a:cs typeface="Calibri"/>
              </a:rPr>
              <a:t>°C</a:t>
            </a:r>
            <a:r>
              <a:rPr sz="2800" spc="-25" dirty="0">
                <a:latin typeface="Calibri"/>
                <a:cs typeface="Calibri"/>
              </a:rPr>
              <a:t> </a:t>
            </a:r>
            <a:r>
              <a:rPr sz="2800" spc="-15" dirty="0">
                <a:latin typeface="Calibri"/>
                <a:cs typeface="Calibri"/>
              </a:rPr>
              <a:t>to</a:t>
            </a:r>
            <a:r>
              <a:rPr sz="2800" spc="-5" dirty="0">
                <a:latin typeface="Calibri"/>
                <a:cs typeface="Calibri"/>
              </a:rPr>
              <a:t> +80</a:t>
            </a:r>
            <a:r>
              <a:rPr sz="2800" spc="25" dirty="0">
                <a:latin typeface="Calibri"/>
                <a:cs typeface="Calibri"/>
              </a:rPr>
              <a:t> </a:t>
            </a:r>
            <a:r>
              <a:rPr sz="2800" spc="5" dirty="0">
                <a:latin typeface="Calibri"/>
                <a:cs typeface="Calibri"/>
              </a:rPr>
              <a:t>°C</a:t>
            </a:r>
            <a:endParaRPr sz="28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970" y="235712"/>
            <a:ext cx="14136369" cy="880744"/>
          </a:xfrm>
          <a:prstGeom prst="rect">
            <a:avLst/>
          </a:prstGeom>
        </p:spPr>
        <p:txBody>
          <a:bodyPr vert="horz" wrap="square" lIns="0" tIns="13335" rIns="0" bIns="0" rtlCol="0">
            <a:spAutoFit/>
          </a:bodyPr>
          <a:lstStyle/>
          <a:p>
            <a:pPr marR="90805" algn="ctr">
              <a:lnSpc>
                <a:spcPct val="100000"/>
              </a:lnSpc>
              <a:spcBef>
                <a:spcPts val="105"/>
              </a:spcBef>
              <a:tabLst>
                <a:tab pos="2818765" algn="l"/>
              </a:tabLst>
            </a:pPr>
            <a:r>
              <a:rPr sz="2800" b="1" spc="5" dirty="0">
                <a:solidFill>
                  <a:srgbClr val="006FC0"/>
                </a:solidFill>
                <a:latin typeface="Arial"/>
                <a:cs typeface="Arial"/>
              </a:rPr>
              <a:t>IS</a:t>
            </a:r>
            <a:r>
              <a:rPr sz="2800" b="1" spc="-30" dirty="0">
                <a:solidFill>
                  <a:srgbClr val="006FC0"/>
                </a:solidFill>
                <a:latin typeface="Arial"/>
                <a:cs typeface="Arial"/>
              </a:rPr>
              <a:t> </a:t>
            </a:r>
            <a:r>
              <a:rPr sz="2800" b="1" dirty="0">
                <a:solidFill>
                  <a:srgbClr val="006FC0"/>
                </a:solidFill>
                <a:latin typeface="Arial"/>
                <a:cs typeface="Arial"/>
              </a:rPr>
              <a:t>13603</a:t>
            </a:r>
            <a:r>
              <a:rPr sz="2800" b="1" spc="10" dirty="0">
                <a:solidFill>
                  <a:srgbClr val="006FC0"/>
                </a:solidFill>
                <a:latin typeface="Arial"/>
                <a:cs typeface="Arial"/>
              </a:rPr>
              <a:t> </a:t>
            </a:r>
            <a:r>
              <a:rPr sz="2800" b="1" dirty="0">
                <a:solidFill>
                  <a:srgbClr val="006FC0"/>
                </a:solidFill>
                <a:latin typeface="Arial"/>
                <a:cs typeface="Arial"/>
              </a:rPr>
              <a:t>:</a:t>
            </a:r>
            <a:r>
              <a:rPr sz="2800" b="1" spc="-5" dirty="0">
                <a:solidFill>
                  <a:srgbClr val="006FC0"/>
                </a:solidFill>
                <a:latin typeface="Arial"/>
                <a:cs typeface="Arial"/>
              </a:rPr>
              <a:t> </a:t>
            </a:r>
            <a:r>
              <a:rPr sz="2800" b="1" dirty="0">
                <a:solidFill>
                  <a:srgbClr val="006FC0"/>
                </a:solidFill>
                <a:latin typeface="Arial"/>
                <a:cs typeface="Arial"/>
              </a:rPr>
              <a:t>2014	</a:t>
            </a:r>
            <a:r>
              <a:rPr sz="2800" b="1" spc="-10" dirty="0">
                <a:solidFill>
                  <a:srgbClr val="006FC0"/>
                </a:solidFill>
                <a:latin typeface="Arial"/>
                <a:cs typeface="Arial"/>
              </a:rPr>
              <a:t>AUTOMOTIVE</a:t>
            </a:r>
            <a:r>
              <a:rPr sz="2800" b="1" spc="-25" dirty="0">
                <a:solidFill>
                  <a:srgbClr val="006FC0"/>
                </a:solidFill>
                <a:latin typeface="Arial"/>
                <a:cs typeface="Arial"/>
              </a:rPr>
              <a:t> </a:t>
            </a:r>
            <a:r>
              <a:rPr sz="2800" b="1" spc="-5" dirty="0">
                <a:solidFill>
                  <a:srgbClr val="006FC0"/>
                </a:solidFill>
                <a:latin typeface="Arial"/>
                <a:cs typeface="Arial"/>
              </a:rPr>
              <a:t>VEHICLES</a:t>
            </a:r>
            <a:r>
              <a:rPr sz="2800" b="1" spc="-30" dirty="0">
                <a:solidFill>
                  <a:srgbClr val="006FC0"/>
                </a:solidFill>
                <a:latin typeface="Arial"/>
                <a:cs typeface="Arial"/>
              </a:rPr>
              <a:t> </a:t>
            </a:r>
            <a:r>
              <a:rPr sz="2800" b="1" spc="5" dirty="0">
                <a:solidFill>
                  <a:srgbClr val="006FC0"/>
                </a:solidFill>
                <a:latin typeface="Arial"/>
                <a:cs typeface="Arial"/>
              </a:rPr>
              <a:t>—</a:t>
            </a:r>
            <a:endParaRPr sz="2800">
              <a:latin typeface="Arial"/>
              <a:cs typeface="Arial"/>
            </a:endParaRPr>
          </a:p>
          <a:p>
            <a:pPr algn="ctr">
              <a:lnSpc>
                <a:spcPct val="100000"/>
              </a:lnSpc>
              <a:spcBef>
                <a:spcPts val="5"/>
              </a:spcBef>
            </a:pPr>
            <a:r>
              <a:rPr sz="2800" b="1" spc="-25" dirty="0">
                <a:solidFill>
                  <a:srgbClr val="006FC0"/>
                </a:solidFill>
                <a:latin typeface="Arial"/>
                <a:cs typeface="Arial"/>
              </a:rPr>
              <a:t>AIR</a:t>
            </a:r>
            <a:r>
              <a:rPr sz="2800" b="1" spc="55" dirty="0">
                <a:solidFill>
                  <a:srgbClr val="006FC0"/>
                </a:solidFill>
                <a:latin typeface="Arial"/>
                <a:cs typeface="Arial"/>
              </a:rPr>
              <a:t> </a:t>
            </a:r>
            <a:r>
              <a:rPr sz="2800" b="1" spc="-20" dirty="0">
                <a:solidFill>
                  <a:srgbClr val="006FC0"/>
                </a:solidFill>
                <a:latin typeface="Arial"/>
                <a:cs typeface="Arial"/>
              </a:rPr>
              <a:t>BRAKE</a:t>
            </a:r>
            <a:r>
              <a:rPr sz="2800" b="1" spc="114" dirty="0">
                <a:solidFill>
                  <a:srgbClr val="006FC0"/>
                </a:solidFill>
                <a:latin typeface="Arial"/>
                <a:cs typeface="Arial"/>
              </a:rPr>
              <a:t> </a:t>
            </a:r>
            <a:r>
              <a:rPr sz="2800" b="1" spc="5" dirty="0">
                <a:solidFill>
                  <a:srgbClr val="006FC0"/>
                </a:solidFill>
                <a:latin typeface="Arial"/>
                <a:cs typeface="Arial"/>
              </a:rPr>
              <a:t>SYSTEMS</a:t>
            </a:r>
            <a:r>
              <a:rPr sz="2800" b="1" spc="-105" dirty="0">
                <a:solidFill>
                  <a:srgbClr val="006FC0"/>
                </a:solidFill>
                <a:latin typeface="Arial"/>
                <a:cs typeface="Arial"/>
              </a:rPr>
              <a:t> </a:t>
            </a:r>
            <a:r>
              <a:rPr sz="2800" b="1" spc="-5" dirty="0">
                <a:solidFill>
                  <a:srgbClr val="006FC0"/>
                </a:solidFill>
                <a:latin typeface="Arial"/>
                <a:cs typeface="Arial"/>
              </a:rPr>
              <a:t>—PERFORMANCE</a:t>
            </a:r>
            <a:r>
              <a:rPr sz="2800" b="1" spc="45" dirty="0">
                <a:solidFill>
                  <a:srgbClr val="006FC0"/>
                </a:solidFill>
                <a:latin typeface="Arial"/>
                <a:cs typeface="Arial"/>
              </a:rPr>
              <a:t> </a:t>
            </a:r>
            <a:r>
              <a:rPr sz="2800" b="1" spc="5" dirty="0">
                <a:solidFill>
                  <a:srgbClr val="006FC0"/>
                </a:solidFill>
                <a:latin typeface="Arial"/>
                <a:cs typeface="Arial"/>
              </a:rPr>
              <a:t>REQUIREMENTS</a:t>
            </a:r>
            <a:r>
              <a:rPr sz="2800" b="1" spc="-50" dirty="0">
                <a:solidFill>
                  <a:srgbClr val="006FC0"/>
                </a:solidFill>
                <a:latin typeface="Arial"/>
                <a:cs typeface="Arial"/>
              </a:rPr>
              <a:t> </a:t>
            </a:r>
            <a:r>
              <a:rPr sz="2800" b="1" dirty="0">
                <a:solidFill>
                  <a:srgbClr val="006FC0"/>
                </a:solidFill>
                <a:latin typeface="Arial"/>
                <a:cs typeface="Arial"/>
              </a:rPr>
              <a:t>FOR</a:t>
            </a:r>
            <a:r>
              <a:rPr sz="2800" b="1" spc="-10" dirty="0">
                <a:solidFill>
                  <a:srgbClr val="006FC0"/>
                </a:solidFill>
                <a:latin typeface="Arial"/>
                <a:cs typeface="Arial"/>
              </a:rPr>
              <a:t> </a:t>
            </a:r>
            <a:r>
              <a:rPr sz="2800" b="1" spc="-20" dirty="0">
                <a:solidFill>
                  <a:srgbClr val="006FC0"/>
                </a:solidFill>
                <a:latin typeface="Arial"/>
                <a:cs typeface="Arial"/>
              </a:rPr>
              <a:t>BRAKE</a:t>
            </a:r>
            <a:r>
              <a:rPr sz="2800" b="1" spc="114" dirty="0">
                <a:solidFill>
                  <a:srgbClr val="006FC0"/>
                </a:solidFill>
                <a:latin typeface="Arial"/>
                <a:cs typeface="Arial"/>
              </a:rPr>
              <a:t> </a:t>
            </a:r>
            <a:r>
              <a:rPr sz="2800" b="1" spc="-10" dirty="0">
                <a:solidFill>
                  <a:srgbClr val="006FC0"/>
                </a:solidFill>
                <a:latin typeface="Arial"/>
                <a:cs typeface="Arial"/>
              </a:rPr>
              <a:t>CHAMBER</a:t>
            </a:r>
            <a:endParaRPr sz="2800">
              <a:latin typeface="Arial"/>
              <a:cs typeface="Arial"/>
            </a:endParaRPr>
          </a:p>
        </p:txBody>
      </p:sp>
      <p:sp>
        <p:nvSpPr>
          <p:cNvPr id="3" name="object 3"/>
          <p:cNvSpPr txBox="1"/>
          <p:nvPr/>
        </p:nvSpPr>
        <p:spPr>
          <a:xfrm>
            <a:off x="511860" y="2276463"/>
            <a:ext cx="5862320" cy="1153160"/>
          </a:xfrm>
          <a:prstGeom prst="rect">
            <a:avLst/>
          </a:prstGeom>
        </p:spPr>
        <p:txBody>
          <a:bodyPr vert="horz" wrap="square" lIns="0" tIns="149225" rIns="0" bIns="0" rtlCol="0">
            <a:spAutoFit/>
          </a:bodyPr>
          <a:lstStyle/>
          <a:p>
            <a:pPr marL="1522095">
              <a:lnSpc>
                <a:spcPct val="100000"/>
              </a:lnSpc>
              <a:spcBef>
                <a:spcPts val="1175"/>
              </a:spcBef>
            </a:pPr>
            <a:r>
              <a:rPr sz="2800" b="1" spc="-5" dirty="0">
                <a:solidFill>
                  <a:srgbClr val="C00000"/>
                </a:solidFill>
                <a:latin typeface="Calibri"/>
                <a:cs typeface="Calibri"/>
              </a:rPr>
              <a:t>Leak</a:t>
            </a:r>
            <a:r>
              <a:rPr sz="2800" b="1" spc="-3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a:p>
            <a:pPr marL="12700">
              <a:lnSpc>
                <a:spcPct val="100000"/>
              </a:lnSpc>
              <a:spcBef>
                <a:spcPts val="1080"/>
              </a:spcBef>
            </a:pPr>
            <a:r>
              <a:rPr sz="2800" dirty="0">
                <a:latin typeface="Calibri"/>
                <a:cs typeface="Calibri"/>
              </a:rPr>
              <a:t>The</a:t>
            </a:r>
            <a:r>
              <a:rPr sz="2800" spc="135" dirty="0">
                <a:latin typeface="Calibri"/>
                <a:cs typeface="Calibri"/>
              </a:rPr>
              <a:t> </a:t>
            </a:r>
            <a:r>
              <a:rPr sz="2800" spc="-10" dirty="0">
                <a:latin typeface="Calibri"/>
                <a:cs typeface="Calibri"/>
              </a:rPr>
              <a:t>test</a:t>
            </a:r>
            <a:r>
              <a:rPr sz="2800" spc="145" dirty="0">
                <a:latin typeface="Calibri"/>
                <a:cs typeface="Calibri"/>
              </a:rPr>
              <a:t> </a:t>
            </a:r>
            <a:r>
              <a:rPr sz="2800" spc="-15" dirty="0">
                <a:latin typeface="Calibri"/>
                <a:cs typeface="Calibri"/>
              </a:rPr>
              <a:t>requirement</a:t>
            </a:r>
            <a:r>
              <a:rPr sz="2800" spc="165" dirty="0">
                <a:latin typeface="Calibri"/>
                <a:cs typeface="Calibri"/>
              </a:rPr>
              <a:t> </a:t>
            </a:r>
            <a:r>
              <a:rPr sz="2800" spc="-5" dirty="0">
                <a:latin typeface="Calibri"/>
                <a:cs typeface="Calibri"/>
              </a:rPr>
              <a:t>shall</a:t>
            </a:r>
            <a:r>
              <a:rPr sz="2800" spc="160" dirty="0">
                <a:latin typeface="Calibri"/>
                <a:cs typeface="Calibri"/>
              </a:rPr>
              <a:t> </a:t>
            </a:r>
            <a:r>
              <a:rPr sz="2800" spc="-5" dirty="0">
                <a:latin typeface="Calibri"/>
                <a:cs typeface="Calibri"/>
              </a:rPr>
              <a:t>be</a:t>
            </a:r>
            <a:r>
              <a:rPr sz="2800" spc="150" dirty="0">
                <a:latin typeface="Calibri"/>
                <a:cs typeface="Calibri"/>
              </a:rPr>
              <a:t> </a:t>
            </a:r>
            <a:r>
              <a:rPr sz="2800" dirty="0">
                <a:latin typeface="Calibri"/>
                <a:cs typeface="Calibri"/>
              </a:rPr>
              <a:t>as</a:t>
            </a:r>
            <a:r>
              <a:rPr sz="2800" spc="180" dirty="0">
                <a:latin typeface="Calibri"/>
                <a:cs typeface="Calibri"/>
              </a:rPr>
              <a:t> </a:t>
            </a:r>
            <a:r>
              <a:rPr sz="2800" spc="-10" dirty="0">
                <a:latin typeface="Calibri"/>
                <a:cs typeface="Calibri"/>
              </a:rPr>
              <a:t>agreed</a:t>
            </a:r>
            <a:endParaRPr sz="2800">
              <a:latin typeface="Calibri"/>
              <a:cs typeface="Calibri"/>
            </a:endParaRPr>
          </a:p>
        </p:txBody>
      </p:sp>
      <p:sp>
        <p:nvSpPr>
          <p:cNvPr id="4" name="object 4"/>
          <p:cNvSpPr txBox="1"/>
          <p:nvPr/>
        </p:nvSpPr>
        <p:spPr>
          <a:xfrm>
            <a:off x="511860" y="3402838"/>
            <a:ext cx="5858510" cy="453390"/>
          </a:xfrm>
          <a:prstGeom prst="rect">
            <a:avLst/>
          </a:prstGeom>
        </p:spPr>
        <p:txBody>
          <a:bodyPr vert="horz" wrap="square" lIns="0" tIns="13335" rIns="0" bIns="0" rtlCol="0">
            <a:spAutoFit/>
          </a:bodyPr>
          <a:lstStyle/>
          <a:p>
            <a:pPr marL="12700">
              <a:lnSpc>
                <a:spcPct val="100000"/>
              </a:lnSpc>
              <a:spcBef>
                <a:spcPts val="105"/>
              </a:spcBef>
              <a:tabLst>
                <a:tab pos="634365" algn="l"/>
                <a:tab pos="2222500" algn="l"/>
                <a:tab pos="3021965" algn="l"/>
                <a:tab pos="4503420" algn="l"/>
                <a:tab pos="5362575" algn="l"/>
              </a:tabLst>
            </a:pPr>
            <a:r>
              <a:rPr sz="2800" spc="-30" dirty="0">
                <a:latin typeface="Calibri"/>
                <a:cs typeface="Calibri"/>
              </a:rPr>
              <a:t>t</a:t>
            </a:r>
            <a:r>
              <a:rPr sz="2800" dirty="0">
                <a:latin typeface="Calibri"/>
                <a:cs typeface="Calibri"/>
              </a:rPr>
              <a:t>o	</a:t>
            </a:r>
            <a:r>
              <a:rPr sz="2800" spc="-15" dirty="0">
                <a:latin typeface="Calibri"/>
                <a:cs typeface="Calibri"/>
              </a:rPr>
              <a:t>b</a:t>
            </a:r>
            <a:r>
              <a:rPr sz="2800" spc="-30" dirty="0">
                <a:latin typeface="Calibri"/>
                <a:cs typeface="Calibri"/>
              </a:rPr>
              <a:t>e</a:t>
            </a:r>
            <a:r>
              <a:rPr sz="2800" dirty="0">
                <a:latin typeface="Calibri"/>
                <a:cs typeface="Calibri"/>
              </a:rPr>
              <a:t>t</a:t>
            </a:r>
            <a:r>
              <a:rPr sz="2800" spc="-15" dirty="0">
                <a:latin typeface="Calibri"/>
                <a:cs typeface="Calibri"/>
              </a:rPr>
              <a:t>w</a:t>
            </a:r>
            <a:r>
              <a:rPr sz="2800" dirty="0">
                <a:latin typeface="Calibri"/>
                <a:cs typeface="Calibri"/>
              </a:rPr>
              <a:t>e</a:t>
            </a:r>
            <a:r>
              <a:rPr sz="2800" spc="-15" dirty="0">
                <a:latin typeface="Calibri"/>
                <a:cs typeface="Calibri"/>
              </a:rPr>
              <a:t>e</a:t>
            </a:r>
            <a:r>
              <a:rPr sz="2800" dirty="0">
                <a:latin typeface="Calibri"/>
                <a:cs typeface="Calibri"/>
              </a:rPr>
              <a:t>n	t</a:t>
            </a:r>
            <a:r>
              <a:rPr sz="2800" spc="-15" dirty="0">
                <a:latin typeface="Calibri"/>
                <a:cs typeface="Calibri"/>
              </a:rPr>
              <a:t>h</a:t>
            </a:r>
            <a:r>
              <a:rPr sz="2800" dirty="0">
                <a:latin typeface="Calibri"/>
                <a:cs typeface="Calibri"/>
              </a:rPr>
              <a:t>e	</a:t>
            </a:r>
            <a:r>
              <a:rPr sz="2800" spc="-5" dirty="0">
                <a:latin typeface="Calibri"/>
                <a:cs typeface="Calibri"/>
              </a:rPr>
              <a:t>su</a:t>
            </a:r>
            <a:r>
              <a:rPr sz="2800" spc="-15" dirty="0">
                <a:latin typeface="Calibri"/>
                <a:cs typeface="Calibri"/>
              </a:rPr>
              <a:t>pp</a:t>
            </a:r>
            <a:r>
              <a:rPr sz="2800" dirty="0">
                <a:latin typeface="Calibri"/>
                <a:cs typeface="Calibri"/>
              </a:rPr>
              <a:t>lier	a</a:t>
            </a:r>
            <a:r>
              <a:rPr sz="2800" spc="-15" dirty="0">
                <a:latin typeface="Calibri"/>
                <a:cs typeface="Calibri"/>
              </a:rPr>
              <a:t>n</a:t>
            </a:r>
            <a:r>
              <a:rPr sz="2800" dirty="0">
                <a:latin typeface="Calibri"/>
                <a:cs typeface="Calibri"/>
              </a:rPr>
              <a:t>d	t</a:t>
            </a:r>
            <a:r>
              <a:rPr sz="2800" spc="-15" dirty="0">
                <a:latin typeface="Calibri"/>
                <a:cs typeface="Calibri"/>
              </a:rPr>
              <a:t>h</a:t>
            </a:r>
            <a:r>
              <a:rPr sz="2800" dirty="0">
                <a:latin typeface="Calibri"/>
                <a:cs typeface="Calibri"/>
              </a:rPr>
              <a:t>e</a:t>
            </a:r>
            <a:endParaRPr sz="2800">
              <a:latin typeface="Calibri"/>
              <a:cs typeface="Calibri"/>
            </a:endParaRPr>
          </a:p>
        </p:txBody>
      </p:sp>
      <p:sp>
        <p:nvSpPr>
          <p:cNvPr id="5" name="object 5"/>
          <p:cNvSpPr txBox="1"/>
          <p:nvPr/>
        </p:nvSpPr>
        <p:spPr>
          <a:xfrm>
            <a:off x="511860" y="3829253"/>
            <a:ext cx="5864860" cy="880744"/>
          </a:xfrm>
          <a:prstGeom prst="rect">
            <a:avLst/>
          </a:prstGeom>
        </p:spPr>
        <p:txBody>
          <a:bodyPr vert="horz" wrap="square" lIns="0" tIns="13970" rIns="0" bIns="0" rtlCol="0">
            <a:spAutoFit/>
          </a:bodyPr>
          <a:lstStyle/>
          <a:p>
            <a:pPr marL="12700" marR="5080">
              <a:lnSpc>
                <a:spcPct val="100000"/>
              </a:lnSpc>
              <a:spcBef>
                <a:spcPts val="110"/>
              </a:spcBef>
              <a:tabLst>
                <a:tab pos="1661795" algn="l"/>
                <a:tab pos="2088514" algn="l"/>
                <a:tab pos="2725420" algn="l"/>
                <a:tab pos="4067175" algn="l"/>
                <a:tab pos="4518660" algn="l"/>
                <a:tab pos="5182870" algn="l"/>
              </a:tabLst>
            </a:pPr>
            <a:r>
              <a:rPr sz="2800" spc="-5" dirty="0">
                <a:latin typeface="Calibri"/>
                <a:cs typeface="Calibri"/>
              </a:rPr>
              <a:t>pu</a:t>
            </a:r>
            <a:r>
              <a:rPr sz="2800" spc="-45" dirty="0">
                <a:latin typeface="Calibri"/>
                <a:cs typeface="Calibri"/>
              </a:rPr>
              <a:t>r</a:t>
            </a:r>
            <a:r>
              <a:rPr sz="2800" spc="10" dirty="0">
                <a:latin typeface="Calibri"/>
                <a:cs typeface="Calibri"/>
              </a:rPr>
              <a:t>c</a:t>
            </a:r>
            <a:r>
              <a:rPr sz="2800" spc="-5" dirty="0">
                <a:latin typeface="Calibri"/>
                <a:cs typeface="Calibri"/>
              </a:rPr>
              <a:t>h</a:t>
            </a:r>
            <a:r>
              <a:rPr sz="2800" dirty="0">
                <a:latin typeface="Calibri"/>
                <a:cs typeface="Calibri"/>
              </a:rPr>
              <a:t>ase</a:t>
            </a:r>
            <a:r>
              <a:rPr sz="2800" spc="-300" dirty="0">
                <a:latin typeface="Calibri"/>
                <a:cs typeface="Calibri"/>
              </a:rPr>
              <a:t>r</a:t>
            </a:r>
            <a:r>
              <a:rPr sz="2800" dirty="0">
                <a:latin typeface="Calibri"/>
                <a:cs typeface="Calibri"/>
              </a:rPr>
              <a:t>.	</a:t>
            </a:r>
            <a:r>
              <a:rPr sz="2800" spc="-15" dirty="0">
                <a:latin typeface="Calibri"/>
                <a:cs typeface="Calibri"/>
              </a:rPr>
              <a:t>I</a:t>
            </a:r>
            <a:r>
              <a:rPr sz="2800" spc="5" dirty="0">
                <a:latin typeface="Calibri"/>
                <a:cs typeface="Calibri"/>
              </a:rPr>
              <a:t>n</a:t>
            </a:r>
            <a:r>
              <a:rPr sz="2800" dirty="0">
                <a:latin typeface="Calibri"/>
                <a:cs typeface="Calibri"/>
              </a:rPr>
              <a:t>	</a:t>
            </a:r>
            <a:r>
              <a:rPr sz="2800" spc="15" dirty="0">
                <a:latin typeface="Calibri"/>
                <a:cs typeface="Calibri"/>
              </a:rPr>
              <a:t>t</a:t>
            </a:r>
            <a:r>
              <a:rPr sz="2800" spc="-10" dirty="0">
                <a:latin typeface="Calibri"/>
                <a:cs typeface="Calibri"/>
              </a:rPr>
              <a:t>h</a:t>
            </a:r>
            <a:r>
              <a:rPr sz="2800" spc="5" dirty="0">
                <a:latin typeface="Calibri"/>
                <a:cs typeface="Calibri"/>
              </a:rPr>
              <a:t>e</a:t>
            </a:r>
            <a:r>
              <a:rPr sz="2800" dirty="0">
                <a:latin typeface="Calibri"/>
                <a:cs typeface="Calibri"/>
              </a:rPr>
              <a:t>	</a:t>
            </a:r>
            <a:r>
              <a:rPr sz="2800" spc="25" dirty="0">
                <a:latin typeface="Calibri"/>
                <a:cs typeface="Calibri"/>
              </a:rPr>
              <a:t>a</a:t>
            </a:r>
            <a:r>
              <a:rPr sz="2800" spc="-5" dirty="0">
                <a:latin typeface="Calibri"/>
                <a:cs typeface="Calibri"/>
              </a:rPr>
              <a:t>bsen</a:t>
            </a:r>
            <a:r>
              <a:rPr sz="2800" spc="-20" dirty="0">
                <a:latin typeface="Calibri"/>
                <a:cs typeface="Calibri"/>
              </a:rPr>
              <a:t>c</a:t>
            </a:r>
            <a:r>
              <a:rPr sz="2800" spc="5" dirty="0">
                <a:latin typeface="Calibri"/>
                <a:cs typeface="Calibri"/>
              </a:rPr>
              <a:t>e</a:t>
            </a:r>
            <a:r>
              <a:rPr sz="2800" dirty="0">
                <a:latin typeface="Calibri"/>
                <a:cs typeface="Calibri"/>
              </a:rPr>
              <a:t>	</a:t>
            </a:r>
            <a:r>
              <a:rPr sz="2800" spc="10" dirty="0">
                <a:latin typeface="Calibri"/>
                <a:cs typeface="Calibri"/>
              </a:rPr>
              <a:t>o</a:t>
            </a:r>
            <a:r>
              <a:rPr sz="2800" dirty="0">
                <a:latin typeface="Calibri"/>
                <a:cs typeface="Calibri"/>
              </a:rPr>
              <a:t>f	</a:t>
            </a:r>
            <a:r>
              <a:rPr sz="2800" spc="5" dirty="0">
                <a:latin typeface="Calibri"/>
                <a:cs typeface="Calibri"/>
              </a:rPr>
              <a:t>a</a:t>
            </a:r>
            <a:r>
              <a:rPr sz="2800" spc="-60" dirty="0">
                <a:latin typeface="Calibri"/>
                <a:cs typeface="Calibri"/>
              </a:rPr>
              <a:t>n</a:t>
            </a:r>
            <a:r>
              <a:rPr sz="2800" dirty="0">
                <a:latin typeface="Calibri"/>
                <a:cs typeface="Calibri"/>
              </a:rPr>
              <a:t>y	</a:t>
            </a:r>
            <a:r>
              <a:rPr sz="2800" spc="-5" dirty="0">
                <a:latin typeface="Calibri"/>
                <a:cs typeface="Calibri"/>
              </a:rPr>
              <a:t>such  </a:t>
            </a:r>
            <a:r>
              <a:rPr sz="2800" spc="-10" dirty="0">
                <a:latin typeface="Calibri"/>
                <a:cs typeface="Calibri"/>
              </a:rPr>
              <a:t>agreement,</a:t>
            </a:r>
            <a:r>
              <a:rPr sz="2800" spc="220" dirty="0">
                <a:latin typeface="Calibri"/>
                <a:cs typeface="Calibri"/>
              </a:rPr>
              <a:t> </a:t>
            </a:r>
            <a:r>
              <a:rPr sz="2800" spc="-5" dirty="0">
                <a:latin typeface="Calibri"/>
                <a:cs typeface="Calibri"/>
              </a:rPr>
              <a:t>the</a:t>
            </a:r>
            <a:r>
              <a:rPr sz="2800" spc="240" dirty="0">
                <a:latin typeface="Calibri"/>
                <a:cs typeface="Calibri"/>
              </a:rPr>
              <a:t> </a:t>
            </a:r>
            <a:r>
              <a:rPr sz="2800" spc="-10" dirty="0">
                <a:latin typeface="Calibri"/>
                <a:cs typeface="Calibri"/>
              </a:rPr>
              <a:t>following</a:t>
            </a:r>
            <a:r>
              <a:rPr sz="2800" spc="254" dirty="0">
                <a:latin typeface="Calibri"/>
                <a:cs typeface="Calibri"/>
              </a:rPr>
              <a:t> </a:t>
            </a:r>
            <a:r>
              <a:rPr sz="2800" spc="-15" dirty="0">
                <a:latin typeface="Calibri"/>
                <a:cs typeface="Calibri"/>
              </a:rPr>
              <a:t>test</a:t>
            </a:r>
            <a:r>
              <a:rPr sz="2800" spc="245" dirty="0">
                <a:latin typeface="Calibri"/>
                <a:cs typeface="Calibri"/>
              </a:rPr>
              <a:t> </a:t>
            </a:r>
            <a:r>
              <a:rPr sz="2800" spc="-5" dirty="0">
                <a:latin typeface="Calibri"/>
                <a:cs typeface="Calibri"/>
              </a:rPr>
              <a:t>condition</a:t>
            </a:r>
            <a:endParaRPr sz="2800">
              <a:latin typeface="Calibri"/>
              <a:cs typeface="Calibri"/>
            </a:endParaRPr>
          </a:p>
        </p:txBody>
      </p:sp>
      <p:sp>
        <p:nvSpPr>
          <p:cNvPr id="6" name="object 6"/>
          <p:cNvSpPr txBox="1"/>
          <p:nvPr/>
        </p:nvSpPr>
        <p:spPr>
          <a:xfrm>
            <a:off x="511860" y="4683074"/>
            <a:ext cx="5864860" cy="454025"/>
          </a:xfrm>
          <a:prstGeom prst="rect">
            <a:avLst/>
          </a:prstGeom>
        </p:spPr>
        <p:txBody>
          <a:bodyPr vert="horz" wrap="square" lIns="0" tIns="13970" rIns="0" bIns="0" rtlCol="0">
            <a:spAutoFit/>
          </a:bodyPr>
          <a:lstStyle/>
          <a:p>
            <a:pPr marL="12700">
              <a:lnSpc>
                <a:spcPct val="100000"/>
              </a:lnSpc>
              <a:spcBef>
                <a:spcPts val="110"/>
              </a:spcBef>
              <a:tabLst>
                <a:tab pos="835660" algn="l"/>
                <a:tab pos="2750185" algn="l"/>
                <a:tab pos="3707765" algn="l"/>
                <a:tab pos="4210685" algn="l"/>
                <a:tab pos="5274310" algn="l"/>
              </a:tabLst>
            </a:pPr>
            <a:r>
              <a:rPr sz="2800" spc="5" dirty="0">
                <a:latin typeface="Calibri"/>
                <a:cs typeface="Calibri"/>
              </a:rPr>
              <a:t>a</a:t>
            </a:r>
            <a:r>
              <a:rPr sz="2800" spc="-5" dirty="0">
                <a:latin typeface="Calibri"/>
                <a:cs typeface="Calibri"/>
              </a:rPr>
              <a:t>n</a:t>
            </a:r>
            <a:r>
              <a:rPr sz="2800" spc="5" dirty="0">
                <a:latin typeface="Calibri"/>
                <a:cs typeface="Calibri"/>
              </a:rPr>
              <a:t>d</a:t>
            </a:r>
            <a:r>
              <a:rPr sz="2800" dirty="0">
                <a:latin typeface="Calibri"/>
                <a:cs typeface="Calibri"/>
              </a:rPr>
              <a:t>	</a:t>
            </a:r>
            <a:r>
              <a:rPr sz="2800" spc="5" dirty="0">
                <a:latin typeface="Calibri"/>
                <a:cs typeface="Calibri"/>
              </a:rPr>
              <a:t>ac</a:t>
            </a:r>
            <a:r>
              <a:rPr sz="2800" spc="-15" dirty="0">
                <a:latin typeface="Calibri"/>
                <a:cs typeface="Calibri"/>
              </a:rPr>
              <a:t>c</a:t>
            </a:r>
            <a:r>
              <a:rPr sz="2800" spc="20" dirty="0">
                <a:latin typeface="Calibri"/>
                <a:cs typeface="Calibri"/>
              </a:rPr>
              <a:t>e</a:t>
            </a:r>
            <a:r>
              <a:rPr sz="2800" spc="-35" dirty="0">
                <a:latin typeface="Calibri"/>
                <a:cs typeface="Calibri"/>
              </a:rPr>
              <a:t>p</a:t>
            </a:r>
            <a:r>
              <a:rPr sz="2800" spc="-30" dirty="0">
                <a:latin typeface="Calibri"/>
                <a:cs typeface="Calibri"/>
              </a:rPr>
              <a:t>t</a:t>
            </a:r>
            <a:r>
              <a:rPr sz="2800" spc="5" dirty="0">
                <a:latin typeface="Calibri"/>
                <a:cs typeface="Calibri"/>
              </a:rPr>
              <a:t>a</a:t>
            </a:r>
            <a:r>
              <a:rPr sz="2800" spc="-15" dirty="0">
                <a:latin typeface="Calibri"/>
                <a:cs typeface="Calibri"/>
              </a:rPr>
              <a:t>nc</a:t>
            </a:r>
            <a:r>
              <a:rPr sz="2800" spc="5" dirty="0">
                <a:latin typeface="Calibri"/>
                <a:cs typeface="Calibri"/>
              </a:rPr>
              <a:t>e</a:t>
            </a:r>
            <a:r>
              <a:rPr sz="2800" dirty="0">
                <a:latin typeface="Calibri"/>
                <a:cs typeface="Calibri"/>
              </a:rPr>
              <a:t>	le</a:t>
            </a:r>
            <a:r>
              <a:rPr sz="2800" spc="-25" dirty="0">
                <a:latin typeface="Calibri"/>
                <a:cs typeface="Calibri"/>
              </a:rPr>
              <a:t>v</a:t>
            </a:r>
            <a:r>
              <a:rPr sz="2800" dirty="0">
                <a:latin typeface="Calibri"/>
                <a:cs typeface="Calibri"/>
              </a:rPr>
              <a:t>el	is	</a:t>
            </a:r>
            <a:r>
              <a:rPr sz="2800" spc="-5" dirty="0">
                <a:latin typeface="Calibri"/>
                <a:cs typeface="Calibri"/>
              </a:rPr>
              <a:t>use</a:t>
            </a:r>
            <a:r>
              <a:rPr sz="2800" spc="-10" dirty="0">
                <a:latin typeface="Calibri"/>
                <a:cs typeface="Calibri"/>
              </a:rPr>
              <a:t>d</a:t>
            </a:r>
            <a:r>
              <a:rPr sz="2800" dirty="0">
                <a:latin typeface="Calibri"/>
                <a:cs typeface="Calibri"/>
              </a:rPr>
              <a:t>:	</a:t>
            </a:r>
            <a:r>
              <a:rPr sz="2800" spc="-240" dirty="0">
                <a:latin typeface="Calibri"/>
                <a:cs typeface="Calibri"/>
              </a:rPr>
              <a:t>T</a:t>
            </a:r>
            <a:r>
              <a:rPr sz="2800" spc="5" dirty="0">
                <a:latin typeface="Calibri"/>
                <a:cs typeface="Calibri"/>
              </a:rPr>
              <a:t>e</a:t>
            </a:r>
            <a:r>
              <a:rPr sz="2800" spc="-25" dirty="0">
                <a:latin typeface="Calibri"/>
                <a:cs typeface="Calibri"/>
              </a:rPr>
              <a:t>s</a:t>
            </a:r>
            <a:r>
              <a:rPr sz="2800" dirty="0">
                <a:latin typeface="Calibri"/>
                <a:cs typeface="Calibri"/>
              </a:rPr>
              <a:t>t</a:t>
            </a:r>
            <a:endParaRPr sz="2800">
              <a:latin typeface="Calibri"/>
              <a:cs typeface="Calibri"/>
            </a:endParaRPr>
          </a:p>
        </p:txBody>
      </p:sp>
      <p:sp>
        <p:nvSpPr>
          <p:cNvPr id="7" name="object 7"/>
          <p:cNvSpPr txBox="1"/>
          <p:nvPr/>
        </p:nvSpPr>
        <p:spPr>
          <a:xfrm>
            <a:off x="511860" y="5110353"/>
            <a:ext cx="5862320" cy="453390"/>
          </a:xfrm>
          <a:prstGeom prst="rect">
            <a:avLst/>
          </a:prstGeom>
        </p:spPr>
        <p:txBody>
          <a:bodyPr vert="horz" wrap="square" lIns="0" tIns="13335" rIns="0" bIns="0" rtlCol="0">
            <a:spAutoFit/>
          </a:bodyPr>
          <a:lstStyle/>
          <a:p>
            <a:pPr marL="12700">
              <a:lnSpc>
                <a:spcPct val="100000"/>
              </a:lnSpc>
              <a:spcBef>
                <a:spcPts val="105"/>
              </a:spcBef>
              <a:tabLst>
                <a:tab pos="1509395" algn="l"/>
                <a:tab pos="1856739" algn="l"/>
                <a:tab pos="3189605" algn="l"/>
                <a:tab pos="4603750" algn="l"/>
              </a:tabLst>
            </a:pPr>
            <a:r>
              <a:rPr sz="2800" spc="-15" dirty="0">
                <a:latin typeface="Calibri"/>
                <a:cs typeface="Calibri"/>
              </a:rPr>
              <a:t>pressure	</a:t>
            </a:r>
            <a:r>
              <a:rPr sz="2800" dirty="0">
                <a:latin typeface="Calibri"/>
                <a:cs typeface="Calibri"/>
              </a:rPr>
              <a:t>:	Normal	</a:t>
            </a:r>
            <a:r>
              <a:rPr sz="2800" spc="-5" dirty="0">
                <a:latin typeface="Calibri"/>
                <a:cs typeface="Calibri"/>
              </a:rPr>
              <a:t>working	</a:t>
            </a:r>
            <a:r>
              <a:rPr sz="2800" spc="-15" dirty="0">
                <a:latin typeface="Calibri"/>
                <a:cs typeface="Calibri"/>
              </a:rPr>
              <a:t>pressure</a:t>
            </a:r>
            <a:endParaRPr sz="2800">
              <a:latin typeface="Calibri"/>
              <a:cs typeface="Calibri"/>
            </a:endParaRPr>
          </a:p>
        </p:txBody>
      </p:sp>
      <p:sp>
        <p:nvSpPr>
          <p:cNvPr id="8" name="object 8"/>
          <p:cNvSpPr txBox="1"/>
          <p:nvPr/>
        </p:nvSpPr>
        <p:spPr>
          <a:xfrm>
            <a:off x="511860" y="5536768"/>
            <a:ext cx="4401185" cy="454025"/>
          </a:xfrm>
          <a:prstGeom prst="rect">
            <a:avLst/>
          </a:prstGeom>
        </p:spPr>
        <p:txBody>
          <a:bodyPr vert="horz" wrap="square" lIns="0" tIns="13970" rIns="0" bIns="0" rtlCol="0">
            <a:spAutoFit/>
          </a:bodyPr>
          <a:lstStyle/>
          <a:p>
            <a:pPr marL="12700">
              <a:lnSpc>
                <a:spcPct val="100000"/>
              </a:lnSpc>
              <a:spcBef>
                <a:spcPts val="110"/>
              </a:spcBef>
            </a:pPr>
            <a:r>
              <a:rPr sz="2800" spc="-15" dirty="0">
                <a:latin typeface="Calibri"/>
                <a:cs typeface="Calibri"/>
              </a:rPr>
              <a:t>Leakage</a:t>
            </a:r>
            <a:r>
              <a:rPr sz="2800" spc="-50" dirty="0">
                <a:latin typeface="Calibri"/>
                <a:cs typeface="Calibri"/>
              </a:rPr>
              <a:t> </a:t>
            </a:r>
            <a:r>
              <a:rPr sz="2800" spc="-10" dirty="0">
                <a:latin typeface="Calibri"/>
                <a:cs typeface="Calibri"/>
              </a:rPr>
              <a:t>permitted</a:t>
            </a:r>
            <a:r>
              <a:rPr sz="2800" spc="-15" dirty="0">
                <a:latin typeface="Calibri"/>
                <a:cs typeface="Calibri"/>
              </a:rPr>
              <a:t> </a:t>
            </a:r>
            <a:r>
              <a:rPr sz="2800" dirty="0">
                <a:latin typeface="Calibri"/>
                <a:cs typeface="Calibri"/>
              </a:rPr>
              <a:t>:</a:t>
            </a:r>
            <a:r>
              <a:rPr sz="2800" spc="5" dirty="0">
                <a:latin typeface="Calibri"/>
                <a:cs typeface="Calibri"/>
              </a:rPr>
              <a:t> </a:t>
            </a:r>
            <a:r>
              <a:rPr sz="2800" dirty="0">
                <a:latin typeface="Calibri"/>
                <a:cs typeface="Calibri"/>
              </a:rPr>
              <a:t>10 </a:t>
            </a:r>
            <a:r>
              <a:rPr sz="2800" spc="-10" dirty="0">
                <a:latin typeface="Calibri"/>
                <a:cs typeface="Calibri"/>
              </a:rPr>
              <a:t>cc/min</a:t>
            </a:r>
            <a:endParaRPr sz="2800">
              <a:latin typeface="Calibri"/>
              <a:cs typeface="Calibri"/>
            </a:endParaRPr>
          </a:p>
        </p:txBody>
      </p:sp>
      <p:sp>
        <p:nvSpPr>
          <p:cNvPr id="9" name="object 9"/>
          <p:cNvSpPr txBox="1"/>
          <p:nvPr/>
        </p:nvSpPr>
        <p:spPr>
          <a:xfrm>
            <a:off x="7062343" y="1194511"/>
            <a:ext cx="6943725" cy="6357620"/>
          </a:xfrm>
          <a:prstGeom prst="rect">
            <a:avLst/>
          </a:prstGeom>
        </p:spPr>
        <p:txBody>
          <a:bodyPr vert="horz" wrap="square" lIns="0" tIns="190500" rIns="0" bIns="0" rtlCol="0">
            <a:spAutoFit/>
          </a:bodyPr>
          <a:lstStyle/>
          <a:p>
            <a:pPr marL="38735">
              <a:lnSpc>
                <a:spcPct val="100000"/>
              </a:lnSpc>
              <a:spcBef>
                <a:spcPts val="1500"/>
              </a:spcBef>
            </a:pPr>
            <a:r>
              <a:rPr sz="2800" b="1" dirty="0">
                <a:solidFill>
                  <a:srgbClr val="C00000"/>
                </a:solidFill>
                <a:latin typeface="Calibri"/>
                <a:cs typeface="Calibri"/>
              </a:rPr>
              <a:t>Output</a:t>
            </a:r>
            <a:r>
              <a:rPr sz="2800" b="1" spc="-55" dirty="0">
                <a:solidFill>
                  <a:srgbClr val="C00000"/>
                </a:solidFill>
                <a:latin typeface="Calibri"/>
                <a:cs typeface="Calibri"/>
              </a:rPr>
              <a:t> </a:t>
            </a:r>
            <a:r>
              <a:rPr sz="2800" b="1" spc="-10" dirty="0">
                <a:solidFill>
                  <a:srgbClr val="C00000"/>
                </a:solidFill>
                <a:latin typeface="Calibri"/>
                <a:cs typeface="Calibri"/>
              </a:rPr>
              <a:t>Performance</a:t>
            </a:r>
            <a:r>
              <a:rPr sz="2800" b="1" spc="-65" dirty="0">
                <a:solidFill>
                  <a:srgbClr val="C00000"/>
                </a:solidFill>
                <a:latin typeface="Calibri"/>
                <a:cs typeface="Calibri"/>
              </a:rPr>
              <a:t> Test</a:t>
            </a:r>
            <a:endParaRPr sz="2800">
              <a:latin typeface="Calibri"/>
              <a:cs typeface="Calibri"/>
            </a:endParaRPr>
          </a:p>
          <a:p>
            <a:pPr marL="12700" marR="5080">
              <a:lnSpc>
                <a:spcPct val="100000"/>
              </a:lnSpc>
              <a:spcBef>
                <a:spcPts val="1400"/>
              </a:spcBef>
            </a:pPr>
            <a:r>
              <a:rPr sz="2800" spc="-5" dirty="0">
                <a:latin typeface="Calibri"/>
                <a:cs typeface="Calibri"/>
              </a:rPr>
              <a:t>The </a:t>
            </a:r>
            <a:r>
              <a:rPr sz="2800" spc="-10" dirty="0">
                <a:latin typeface="Calibri"/>
                <a:cs typeface="Calibri"/>
              </a:rPr>
              <a:t>general form </a:t>
            </a:r>
            <a:r>
              <a:rPr sz="2800" dirty="0">
                <a:latin typeface="Calibri"/>
                <a:cs typeface="Calibri"/>
              </a:rPr>
              <a:t>of </a:t>
            </a:r>
            <a:r>
              <a:rPr sz="2800" spc="-5" dirty="0">
                <a:latin typeface="Calibri"/>
                <a:cs typeface="Calibri"/>
              </a:rPr>
              <a:t>the output </a:t>
            </a:r>
            <a:r>
              <a:rPr sz="2800" spc="-10" dirty="0">
                <a:latin typeface="Calibri"/>
                <a:cs typeface="Calibri"/>
              </a:rPr>
              <a:t>characteristics </a:t>
            </a:r>
            <a:r>
              <a:rPr sz="2800" spc="-5" dirty="0">
                <a:latin typeface="Calibri"/>
                <a:cs typeface="Calibri"/>
              </a:rPr>
              <a:t> </a:t>
            </a:r>
            <a:r>
              <a:rPr sz="2800" spc="-15" dirty="0">
                <a:latin typeface="Calibri"/>
                <a:cs typeface="Calibri"/>
              </a:rPr>
              <a:t>for</a:t>
            </a:r>
            <a:r>
              <a:rPr sz="2800" spc="-35" dirty="0">
                <a:latin typeface="Calibri"/>
                <a:cs typeface="Calibri"/>
              </a:rPr>
              <a:t> </a:t>
            </a:r>
            <a:r>
              <a:rPr sz="2800" spc="-30" dirty="0">
                <a:latin typeface="Calibri"/>
                <a:cs typeface="Calibri"/>
              </a:rPr>
              <a:t>brake</a:t>
            </a:r>
            <a:r>
              <a:rPr sz="2800" spc="-20" dirty="0">
                <a:latin typeface="Calibri"/>
                <a:cs typeface="Calibri"/>
              </a:rPr>
              <a:t> </a:t>
            </a:r>
            <a:r>
              <a:rPr sz="2800" spc="-10" dirty="0">
                <a:latin typeface="Calibri"/>
                <a:cs typeface="Calibri"/>
              </a:rPr>
              <a:t>chambers</a:t>
            </a:r>
            <a:r>
              <a:rPr sz="2800" spc="10" dirty="0">
                <a:latin typeface="Calibri"/>
                <a:cs typeface="Calibri"/>
              </a:rPr>
              <a:t> </a:t>
            </a:r>
            <a:r>
              <a:rPr sz="2800" spc="-30" dirty="0">
                <a:latin typeface="Calibri"/>
                <a:cs typeface="Calibri"/>
              </a:rPr>
              <a:t>Type</a:t>
            </a:r>
            <a:r>
              <a:rPr sz="2800" spc="-15" dirty="0">
                <a:latin typeface="Calibri"/>
                <a:cs typeface="Calibri"/>
              </a:rPr>
              <a:t> </a:t>
            </a:r>
            <a:r>
              <a:rPr sz="2800" dirty="0">
                <a:latin typeface="Calibri"/>
                <a:cs typeface="Calibri"/>
              </a:rPr>
              <a:t>16 and</a:t>
            </a:r>
            <a:r>
              <a:rPr sz="2800" spc="-5" dirty="0">
                <a:latin typeface="Calibri"/>
                <a:cs typeface="Calibri"/>
              </a:rPr>
              <a:t> </a:t>
            </a:r>
            <a:r>
              <a:rPr sz="2800" spc="-10" dirty="0">
                <a:latin typeface="Calibri"/>
                <a:cs typeface="Calibri"/>
              </a:rPr>
              <a:t>above</a:t>
            </a:r>
            <a:r>
              <a:rPr sz="2800" spc="-15" dirty="0">
                <a:latin typeface="Calibri"/>
                <a:cs typeface="Calibri"/>
              </a:rPr>
              <a:t> </a:t>
            </a:r>
            <a:r>
              <a:rPr sz="2800" spc="-5" dirty="0">
                <a:latin typeface="Calibri"/>
                <a:cs typeface="Calibri"/>
              </a:rPr>
              <a:t>shall</a:t>
            </a:r>
            <a:r>
              <a:rPr sz="2800" dirty="0">
                <a:latin typeface="Calibri"/>
                <a:cs typeface="Calibri"/>
              </a:rPr>
              <a:t> </a:t>
            </a:r>
            <a:r>
              <a:rPr sz="2800" spc="-10" dirty="0">
                <a:latin typeface="Calibri"/>
                <a:cs typeface="Calibri"/>
              </a:rPr>
              <a:t>be </a:t>
            </a:r>
            <a:r>
              <a:rPr sz="2800" spc="-5" dirty="0">
                <a:latin typeface="Calibri"/>
                <a:cs typeface="Calibri"/>
              </a:rPr>
              <a:t> </a:t>
            </a:r>
            <a:r>
              <a:rPr sz="2800" dirty="0">
                <a:latin typeface="Calibri"/>
                <a:cs typeface="Calibri"/>
              </a:rPr>
              <a:t>as shown in Fig. </a:t>
            </a:r>
            <a:r>
              <a:rPr sz="2800" spc="-5" dirty="0">
                <a:latin typeface="Calibri"/>
                <a:cs typeface="Calibri"/>
              </a:rPr>
              <a:t>2a). Steeper </a:t>
            </a:r>
            <a:r>
              <a:rPr sz="2800" spc="-15" dirty="0">
                <a:latin typeface="Calibri"/>
                <a:cs typeface="Calibri"/>
              </a:rPr>
              <a:t>drop </a:t>
            </a:r>
            <a:r>
              <a:rPr sz="2800" dirty="0">
                <a:latin typeface="Calibri"/>
                <a:cs typeface="Calibri"/>
              </a:rPr>
              <a:t>of </a:t>
            </a:r>
            <a:r>
              <a:rPr sz="2800" spc="-5" dirty="0">
                <a:latin typeface="Calibri"/>
                <a:cs typeface="Calibri"/>
              </a:rPr>
              <a:t>output </a:t>
            </a:r>
            <a:r>
              <a:rPr sz="2800" dirty="0">
                <a:latin typeface="Calibri"/>
                <a:cs typeface="Calibri"/>
              </a:rPr>
              <a:t> </a:t>
            </a:r>
            <a:r>
              <a:rPr sz="2800" spc="-20" dirty="0">
                <a:latin typeface="Calibri"/>
                <a:cs typeface="Calibri"/>
              </a:rPr>
              <a:t>force</a:t>
            </a:r>
            <a:r>
              <a:rPr sz="2800" spc="-40" dirty="0">
                <a:latin typeface="Calibri"/>
                <a:cs typeface="Calibri"/>
              </a:rPr>
              <a:t> </a:t>
            </a:r>
            <a:r>
              <a:rPr sz="2800" spc="-15" dirty="0">
                <a:latin typeface="Calibri"/>
                <a:cs typeface="Calibri"/>
              </a:rPr>
              <a:t>at</a:t>
            </a:r>
            <a:r>
              <a:rPr sz="2800" spc="-10" dirty="0">
                <a:latin typeface="Calibri"/>
                <a:cs typeface="Calibri"/>
              </a:rPr>
              <a:t> </a:t>
            </a:r>
            <a:r>
              <a:rPr sz="2800" spc="-25" dirty="0">
                <a:latin typeface="Calibri"/>
                <a:cs typeface="Calibri"/>
              </a:rPr>
              <a:t>strokes</a:t>
            </a:r>
            <a:r>
              <a:rPr sz="2800" spc="-10" dirty="0">
                <a:latin typeface="Calibri"/>
                <a:cs typeface="Calibri"/>
              </a:rPr>
              <a:t> </a:t>
            </a:r>
            <a:r>
              <a:rPr sz="2800" spc="-5" dirty="0">
                <a:latin typeface="Calibri"/>
                <a:cs typeface="Calibri"/>
              </a:rPr>
              <a:t>higher</a:t>
            </a:r>
            <a:r>
              <a:rPr sz="2800" spc="-10" dirty="0">
                <a:latin typeface="Calibri"/>
                <a:cs typeface="Calibri"/>
              </a:rPr>
              <a:t> </a:t>
            </a:r>
            <a:r>
              <a:rPr sz="2800" spc="-5" dirty="0">
                <a:latin typeface="Calibri"/>
                <a:cs typeface="Calibri"/>
              </a:rPr>
              <a:t>than </a:t>
            </a:r>
            <a:r>
              <a:rPr sz="2800" dirty="0">
                <a:latin typeface="Calibri"/>
                <a:cs typeface="Calibri"/>
              </a:rPr>
              <a:t>mid</a:t>
            </a:r>
            <a:r>
              <a:rPr sz="2800" spc="5" dirty="0">
                <a:latin typeface="Calibri"/>
                <a:cs typeface="Calibri"/>
              </a:rPr>
              <a:t> </a:t>
            </a:r>
            <a:r>
              <a:rPr sz="2800" spc="-30" dirty="0">
                <a:latin typeface="Calibri"/>
                <a:cs typeface="Calibri"/>
              </a:rPr>
              <a:t>stroke</a:t>
            </a:r>
            <a:r>
              <a:rPr sz="2800" spc="-10" dirty="0">
                <a:latin typeface="Calibri"/>
                <a:cs typeface="Calibri"/>
              </a:rPr>
              <a:t> can</a:t>
            </a:r>
            <a:r>
              <a:rPr sz="2800" spc="-5" dirty="0">
                <a:latin typeface="Calibri"/>
                <a:cs typeface="Calibri"/>
              </a:rPr>
              <a:t> be </a:t>
            </a:r>
            <a:r>
              <a:rPr sz="2800" dirty="0">
                <a:latin typeface="Calibri"/>
                <a:cs typeface="Calibri"/>
              </a:rPr>
              <a:t> </a:t>
            </a:r>
            <a:r>
              <a:rPr sz="2800" spc="-15" dirty="0">
                <a:latin typeface="Calibri"/>
                <a:cs typeface="Calibri"/>
              </a:rPr>
              <a:t>expected</a:t>
            </a:r>
            <a:r>
              <a:rPr sz="2800" spc="-10" dirty="0">
                <a:latin typeface="Calibri"/>
                <a:cs typeface="Calibri"/>
              </a:rPr>
              <a:t> </a:t>
            </a:r>
            <a:r>
              <a:rPr sz="2800" dirty="0">
                <a:latin typeface="Calibri"/>
                <a:cs typeface="Calibri"/>
              </a:rPr>
              <a:t>in smaller</a:t>
            </a:r>
            <a:r>
              <a:rPr sz="2800" spc="-60" dirty="0">
                <a:latin typeface="Calibri"/>
                <a:cs typeface="Calibri"/>
              </a:rPr>
              <a:t> </a:t>
            </a:r>
            <a:r>
              <a:rPr sz="2800" spc="-30" dirty="0">
                <a:latin typeface="Calibri"/>
                <a:cs typeface="Calibri"/>
              </a:rPr>
              <a:t>brake</a:t>
            </a:r>
            <a:r>
              <a:rPr sz="2800" spc="-5" dirty="0">
                <a:latin typeface="Calibri"/>
                <a:cs typeface="Calibri"/>
              </a:rPr>
              <a:t> </a:t>
            </a:r>
            <a:r>
              <a:rPr sz="2800" spc="-10" dirty="0">
                <a:latin typeface="Calibri"/>
                <a:cs typeface="Calibri"/>
              </a:rPr>
              <a:t>chambers.</a:t>
            </a:r>
            <a:r>
              <a:rPr sz="2800" spc="25" dirty="0">
                <a:latin typeface="Calibri"/>
                <a:cs typeface="Calibri"/>
              </a:rPr>
              <a:t> </a:t>
            </a:r>
            <a:r>
              <a:rPr sz="2800" spc="-25" dirty="0">
                <a:latin typeface="Calibri"/>
                <a:cs typeface="Calibri"/>
              </a:rPr>
              <a:t>Refer </a:t>
            </a:r>
            <a:r>
              <a:rPr sz="2800" spc="-20" dirty="0">
                <a:latin typeface="Calibri"/>
                <a:cs typeface="Calibri"/>
              </a:rPr>
              <a:t> </a:t>
            </a:r>
            <a:r>
              <a:rPr sz="2800" spc="-5" dirty="0">
                <a:latin typeface="Calibri"/>
                <a:cs typeface="Calibri"/>
              </a:rPr>
              <a:t>performance</a:t>
            </a:r>
            <a:r>
              <a:rPr sz="2800" spc="-45" dirty="0">
                <a:latin typeface="Calibri"/>
                <a:cs typeface="Calibri"/>
              </a:rPr>
              <a:t> </a:t>
            </a:r>
            <a:r>
              <a:rPr sz="2800" spc="-5" dirty="0">
                <a:latin typeface="Calibri"/>
                <a:cs typeface="Calibri"/>
              </a:rPr>
              <a:t>output</a:t>
            </a:r>
            <a:r>
              <a:rPr sz="2800" spc="30" dirty="0">
                <a:latin typeface="Calibri"/>
                <a:cs typeface="Calibri"/>
              </a:rPr>
              <a:t> </a:t>
            </a:r>
            <a:r>
              <a:rPr sz="2800" spc="-5" dirty="0">
                <a:latin typeface="Calibri"/>
                <a:cs typeface="Calibri"/>
              </a:rPr>
              <a:t>Fig.</a:t>
            </a:r>
            <a:r>
              <a:rPr sz="2800" spc="-25" dirty="0">
                <a:latin typeface="Calibri"/>
                <a:cs typeface="Calibri"/>
              </a:rPr>
              <a:t> </a:t>
            </a:r>
            <a:r>
              <a:rPr sz="2800" spc="5" dirty="0">
                <a:latin typeface="Calibri"/>
                <a:cs typeface="Calibri"/>
              </a:rPr>
              <a:t>2 </a:t>
            </a:r>
            <a:r>
              <a:rPr sz="2800" spc="-10" dirty="0">
                <a:latin typeface="Calibri"/>
                <a:cs typeface="Calibri"/>
              </a:rPr>
              <a:t>b).</a:t>
            </a:r>
            <a:r>
              <a:rPr sz="2800" spc="20" dirty="0">
                <a:latin typeface="Calibri"/>
                <a:cs typeface="Calibri"/>
              </a:rPr>
              <a:t> </a:t>
            </a:r>
            <a:r>
              <a:rPr sz="2800" spc="-5" dirty="0">
                <a:latin typeface="Calibri"/>
                <a:cs typeface="Calibri"/>
              </a:rPr>
              <a:t>The</a:t>
            </a:r>
            <a:r>
              <a:rPr sz="2800" dirty="0">
                <a:latin typeface="Calibri"/>
                <a:cs typeface="Calibri"/>
              </a:rPr>
              <a:t> </a:t>
            </a:r>
            <a:r>
              <a:rPr sz="2800" spc="-5" dirty="0">
                <a:latin typeface="Calibri"/>
                <a:cs typeface="Calibri"/>
              </a:rPr>
              <a:t>actual</a:t>
            </a:r>
            <a:r>
              <a:rPr sz="2800" spc="-10" dirty="0">
                <a:latin typeface="Calibri"/>
                <a:cs typeface="Calibri"/>
              </a:rPr>
              <a:t> </a:t>
            </a:r>
            <a:r>
              <a:rPr sz="2800" spc="-5" dirty="0">
                <a:latin typeface="Calibri"/>
                <a:cs typeface="Calibri"/>
              </a:rPr>
              <a:t>shape, </a:t>
            </a:r>
            <a:r>
              <a:rPr sz="2800" spc="-615" dirty="0">
                <a:latin typeface="Calibri"/>
                <a:cs typeface="Calibri"/>
              </a:rPr>
              <a:t> </a:t>
            </a:r>
            <a:r>
              <a:rPr sz="2800" spc="-10" dirty="0">
                <a:latin typeface="Calibri"/>
                <a:cs typeface="Calibri"/>
              </a:rPr>
              <a:t>values </a:t>
            </a:r>
            <a:r>
              <a:rPr sz="2800" spc="-5" dirty="0">
                <a:latin typeface="Calibri"/>
                <a:cs typeface="Calibri"/>
              </a:rPr>
              <a:t>and</a:t>
            </a:r>
            <a:r>
              <a:rPr sz="2800" dirty="0">
                <a:latin typeface="Calibri"/>
                <a:cs typeface="Calibri"/>
              </a:rPr>
              <a:t> </a:t>
            </a:r>
            <a:r>
              <a:rPr sz="2800" spc="-5" dirty="0">
                <a:latin typeface="Calibri"/>
                <a:cs typeface="Calibri"/>
              </a:rPr>
              <a:t>the</a:t>
            </a:r>
            <a:r>
              <a:rPr sz="2800" dirty="0">
                <a:latin typeface="Calibri"/>
                <a:cs typeface="Calibri"/>
              </a:rPr>
              <a:t> </a:t>
            </a:r>
            <a:r>
              <a:rPr sz="2800" spc="-10" dirty="0">
                <a:latin typeface="Calibri"/>
                <a:cs typeface="Calibri"/>
              </a:rPr>
              <a:t>pressure</a:t>
            </a:r>
            <a:r>
              <a:rPr sz="2800" dirty="0">
                <a:latin typeface="Calibri"/>
                <a:cs typeface="Calibri"/>
              </a:rPr>
              <a:t> </a:t>
            </a:r>
            <a:r>
              <a:rPr sz="2800" spc="-10" dirty="0">
                <a:latin typeface="Calibri"/>
                <a:cs typeface="Calibri"/>
              </a:rPr>
              <a:t>levels</a:t>
            </a:r>
            <a:r>
              <a:rPr sz="2800" spc="-30" dirty="0">
                <a:latin typeface="Calibri"/>
                <a:cs typeface="Calibri"/>
              </a:rPr>
              <a:t> </a:t>
            </a:r>
            <a:r>
              <a:rPr sz="2800" spc="-15" dirty="0">
                <a:latin typeface="Calibri"/>
                <a:cs typeface="Calibri"/>
              </a:rPr>
              <a:t>at </a:t>
            </a:r>
            <a:r>
              <a:rPr sz="2800" dirty="0">
                <a:latin typeface="Calibri"/>
                <a:cs typeface="Calibri"/>
              </a:rPr>
              <a:t>which </a:t>
            </a:r>
            <a:r>
              <a:rPr sz="2800" spc="-5" dirty="0">
                <a:latin typeface="Calibri"/>
                <a:cs typeface="Calibri"/>
              </a:rPr>
              <a:t>the </a:t>
            </a:r>
            <a:r>
              <a:rPr sz="2800" dirty="0">
                <a:latin typeface="Calibri"/>
                <a:cs typeface="Calibri"/>
              </a:rPr>
              <a:t> </a:t>
            </a:r>
            <a:r>
              <a:rPr sz="2800" spc="-5" dirty="0">
                <a:latin typeface="Calibri"/>
                <a:cs typeface="Calibri"/>
              </a:rPr>
              <a:t>output</a:t>
            </a:r>
            <a:r>
              <a:rPr sz="2800" spc="25" dirty="0">
                <a:latin typeface="Calibri"/>
                <a:cs typeface="Calibri"/>
              </a:rPr>
              <a:t> </a:t>
            </a:r>
            <a:r>
              <a:rPr sz="2800" dirty="0">
                <a:latin typeface="Calibri"/>
                <a:cs typeface="Calibri"/>
              </a:rPr>
              <a:t>is</a:t>
            </a:r>
            <a:r>
              <a:rPr sz="2800" spc="-25" dirty="0">
                <a:latin typeface="Calibri"/>
                <a:cs typeface="Calibri"/>
              </a:rPr>
              <a:t> </a:t>
            </a:r>
            <a:r>
              <a:rPr sz="2800" spc="-15" dirty="0">
                <a:latin typeface="Calibri"/>
                <a:cs typeface="Calibri"/>
              </a:rPr>
              <a:t>required</a:t>
            </a:r>
            <a:r>
              <a:rPr sz="2800" spc="15" dirty="0">
                <a:latin typeface="Calibri"/>
                <a:cs typeface="Calibri"/>
              </a:rPr>
              <a:t> </a:t>
            </a:r>
            <a:r>
              <a:rPr sz="2800" dirty="0">
                <a:latin typeface="Calibri"/>
                <a:cs typeface="Calibri"/>
              </a:rPr>
              <a:t>is</a:t>
            </a:r>
            <a:r>
              <a:rPr sz="2800" spc="5" dirty="0">
                <a:latin typeface="Calibri"/>
                <a:cs typeface="Calibri"/>
              </a:rPr>
              <a:t> </a:t>
            </a:r>
            <a:r>
              <a:rPr sz="2800" spc="-10" dirty="0">
                <a:latin typeface="Calibri"/>
                <a:cs typeface="Calibri"/>
              </a:rPr>
              <a:t>agreed</a:t>
            </a:r>
            <a:r>
              <a:rPr sz="2800" spc="-25" dirty="0">
                <a:latin typeface="Calibri"/>
                <a:cs typeface="Calibri"/>
              </a:rPr>
              <a:t> </a:t>
            </a:r>
            <a:r>
              <a:rPr sz="2800" spc="-15" dirty="0">
                <a:latin typeface="Calibri"/>
                <a:cs typeface="Calibri"/>
              </a:rPr>
              <a:t>to</a:t>
            </a:r>
            <a:r>
              <a:rPr sz="2800" dirty="0">
                <a:latin typeface="Calibri"/>
                <a:cs typeface="Calibri"/>
              </a:rPr>
              <a:t> </a:t>
            </a:r>
            <a:r>
              <a:rPr sz="2800" spc="-10" dirty="0">
                <a:latin typeface="Calibri"/>
                <a:cs typeface="Calibri"/>
              </a:rPr>
              <a:t>between</a:t>
            </a:r>
            <a:r>
              <a:rPr sz="2800" spc="-25" dirty="0">
                <a:latin typeface="Calibri"/>
                <a:cs typeface="Calibri"/>
              </a:rPr>
              <a:t> </a:t>
            </a:r>
            <a:r>
              <a:rPr sz="2800" spc="-5" dirty="0">
                <a:latin typeface="Calibri"/>
                <a:cs typeface="Calibri"/>
              </a:rPr>
              <a:t>the </a:t>
            </a:r>
            <a:r>
              <a:rPr sz="2800" dirty="0">
                <a:latin typeface="Calibri"/>
                <a:cs typeface="Calibri"/>
              </a:rPr>
              <a:t> </a:t>
            </a:r>
            <a:r>
              <a:rPr sz="2800" spc="-5" dirty="0">
                <a:latin typeface="Calibri"/>
                <a:cs typeface="Calibri"/>
              </a:rPr>
              <a:t>supplier and</a:t>
            </a:r>
            <a:r>
              <a:rPr sz="2800" spc="25" dirty="0">
                <a:latin typeface="Calibri"/>
                <a:cs typeface="Calibri"/>
              </a:rPr>
              <a:t> </a:t>
            </a:r>
            <a:r>
              <a:rPr sz="2800" spc="-5" dirty="0">
                <a:latin typeface="Calibri"/>
                <a:cs typeface="Calibri"/>
              </a:rPr>
              <a:t>the</a:t>
            </a:r>
            <a:r>
              <a:rPr sz="2800" spc="-15" dirty="0">
                <a:latin typeface="Calibri"/>
                <a:cs typeface="Calibri"/>
              </a:rPr>
              <a:t> </a:t>
            </a:r>
            <a:r>
              <a:rPr sz="2800" spc="-40" dirty="0">
                <a:latin typeface="Calibri"/>
                <a:cs typeface="Calibri"/>
              </a:rPr>
              <a:t>purchaser.</a:t>
            </a:r>
            <a:r>
              <a:rPr sz="2800" spc="45" dirty="0">
                <a:latin typeface="Calibri"/>
                <a:cs typeface="Calibri"/>
              </a:rPr>
              <a:t> </a:t>
            </a:r>
            <a:r>
              <a:rPr sz="2800" spc="-5" dirty="0">
                <a:latin typeface="Calibri"/>
                <a:cs typeface="Calibri"/>
              </a:rPr>
              <a:t>In</a:t>
            </a:r>
            <a:r>
              <a:rPr sz="2800" dirty="0">
                <a:latin typeface="Calibri"/>
                <a:cs typeface="Calibri"/>
              </a:rPr>
              <a:t> </a:t>
            </a:r>
            <a:r>
              <a:rPr sz="2800" spc="-5" dirty="0">
                <a:latin typeface="Calibri"/>
                <a:cs typeface="Calibri"/>
              </a:rPr>
              <a:t>the</a:t>
            </a:r>
            <a:r>
              <a:rPr sz="2800" spc="5" dirty="0">
                <a:latin typeface="Calibri"/>
                <a:cs typeface="Calibri"/>
              </a:rPr>
              <a:t> </a:t>
            </a:r>
            <a:r>
              <a:rPr sz="2800" spc="-10" dirty="0">
                <a:latin typeface="Calibri"/>
                <a:cs typeface="Calibri"/>
              </a:rPr>
              <a:t>absence</a:t>
            </a:r>
            <a:r>
              <a:rPr sz="2800" dirty="0">
                <a:latin typeface="Calibri"/>
                <a:cs typeface="Calibri"/>
              </a:rPr>
              <a:t> </a:t>
            </a:r>
            <a:r>
              <a:rPr sz="2800" spc="5" dirty="0">
                <a:latin typeface="Calibri"/>
                <a:cs typeface="Calibri"/>
              </a:rPr>
              <a:t>of </a:t>
            </a:r>
            <a:r>
              <a:rPr sz="2800" spc="10" dirty="0">
                <a:latin typeface="Calibri"/>
                <a:cs typeface="Calibri"/>
              </a:rPr>
              <a:t> </a:t>
            </a:r>
            <a:r>
              <a:rPr sz="2800" spc="-20" dirty="0">
                <a:latin typeface="Calibri"/>
                <a:cs typeface="Calibri"/>
              </a:rPr>
              <a:t>any</a:t>
            </a:r>
            <a:r>
              <a:rPr sz="2800" spc="-15" dirty="0">
                <a:latin typeface="Calibri"/>
                <a:cs typeface="Calibri"/>
              </a:rPr>
              <a:t> </a:t>
            </a:r>
            <a:r>
              <a:rPr sz="2800" spc="-5" dirty="0">
                <a:latin typeface="Calibri"/>
                <a:cs typeface="Calibri"/>
              </a:rPr>
              <a:t>such</a:t>
            </a:r>
            <a:r>
              <a:rPr sz="2800" spc="15" dirty="0">
                <a:latin typeface="Calibri"/>
                <a:cs typeface="Calibri"/>
              </a:rPr>
              <a:t> </a:t>
            </a:r>
            <a:r>
              <a:rPr sz="2800" spc="-10" dirty="0">
                <a:latin typeface="Calibri"/>
                <a:cs typeface="Calibri"/>
              </a:rPr>
              <a:t>agreement,</a:t>
            </a:r>
            <a:r>
              <a:rPr sz="2800" spc="-30" dirty="0">
                <a:latin typeface="Calibri"/>
                <a:cs typeface="Calibri"/>
              </a:rPr>
              <a:t> </a:t>
            </a:r>
            <a:r>
              <a:rPr sz="2800" spc="-5" dirty="0">
                <a:latin typeface="Calibri"/>
                <a:cs typeface="Calibri"/>
              </a:rPr>
              <a:t>output</a:t>
            </a:r>
            <a:r>
              <a:rPr sz="2800" spc="30" dirty="0">
                <a:latin typeface="Calibri"/>
                <a:cs typeface="Calibri"/>
              </a:rPr>
              <a:t> </a:t>
            </a:r>
            <a:r>
              <a:rPr sz="2800" spc="-20" dirty="0">
                <a:latin typeface="Calibri"/>
                <a:cs typeface="Calibri"/>
              </a:rPr>
              <a:t>co</a:t>
            </a:r>
            <a:r>
              <a:rPr sz="2800" dirty="0">
                <a:latin typeface="Calibri"/>
                <a:cs typeface="Calibri"/>
              </a:rPr>
              <a:t> </a:t>
            </a:r>
            <a:r>
              <a:rPr sz="2800" spc="-5" dirty="0">
                <a:latin typeface="Calibri"/>
                <a:cs typeface="Calibri"/>
              </a:rPr>
              <a:t>°Corresponding </a:t>
            </a:r>
            <a:r>
              <a:rPr sz="2800" dirty="0">
                <a:latin typeface="Calibri"/>
                <a:cs typeface="Calibri"/>
              </a:rPr>
              <a:t> </a:t>
            </a:r>
            <a:r>
              <a:rPr sz="2800" spc="-15" dirty="0">
                <a:latin typeface="Calibri"/>
                <a:cs typeface="Calibri"/>
              </a:rPr>
              <a:t>to</a:t>
            </a:r>
            <a:r>
              <a:rPr sz="2800" spc="-5" dirty="0">
                <a:latin typeface="Calibri"/>
                <a:cs typeface="Calibri"/>
              </a:rPr>
              <a:t> full</a:t>
            </a:r>
            <a:r>
              <a:rPr sz="2800" spc="-15" dirty="0">
                <a:latin typeface="Calibri"/>
                <a:cs typeface="Calibri"/>
              </a:rPr>
              <a:t> </a:t>
            </a:r>
            <a:r>
              <a:rPr sz="2800" spc="-20" dirty="0">
                <a:latin typeface="Calibri"/>
                <a:cs typeface="Calibri"/>
              </a:rPr>
              <a:t>system</a:t>
            </a:r>
            <a:r>
              <a:rPr sz="2800" spc="-45" dirty="0">
                <a:latin typeface="Calibri"/>
                <a:cs typeface="Calibri"/>
              </a:rPr>
              <a:t> </a:t>
            </a:r>
            <a:r>
              <a:rPr sz="2800" spc="-15" dirty="0">
                <a:latin typeface="Calibri"/>
                <a:cs typeface="Calibri"/>
              </a:rPr>
              <a:t>pressure</a:t>
            </a:r>
            <a:r>
              <a:rPr sz="2800" dirty="0">
                <a:latin typeface="Calibri"/>
                <a:cs typeface="Calibri"/>
              </a:rPr>
              <a:t> and</a:t>
            </a:r>
            <a:r>
              <a:rPr sz="2800" spc="-5" dirty="0">
                <a:latin typeface="Calibri"/>
                <a:cs typeface="Calibri"/>
              </a:rPr>
              <a:t> 200</a:t>
            </a:r>
            <a:r>
              <a:rPr sz="2800" spc="35" dirty="0">
                <a:latin typeface="Calibri"/>
                <a:cs typeface="Calibri"/>
              </a:rPr>
              <a:t> </a:t>
            </a:r>
            <a:r>
              <a:rPr sz="2800" spc="-30" dirty="0">
                <a:latin typeface="Calibri"/>
                <a:cs typeface="Calibri"/>
              </a:rPr>
              <a:t>kPa</a:t>
            </a:r>
            <a:r>
              <a:rPr sz="2800" spc="10" dirty="0">
                <a:latin typeface="Calibri"/>
                <a:cs typeface="Calibri"/>
              </a:rPr>
              <a:t> </a:t>
            </a:r>
            <a:r>
              <a:rPr sz="2800" spc="-5" dirty="0">
                <a:latin typeface="Calibri"/>
                <a:cs typeface="Calibri"/>
              </a:rPr>
              <a:t>(2</a:t>
            </a:r>
            <a:r>
              <a:rPr sz="2800" spc="5" dirty="0">
                <a:latin typeface="Calibri"/>
                <a:cs typeface="Calibri"/>
              </a:rPr>
              <a:t> </a:t>
            </a:r>
            <a:r>
              <a:rPr sz="2800" spc="-5" dirty="0">
                <a:latin typeface="Calibri"/>
                <a:cs typeface="Calibri"/>
              </a:rPr>
              <a:t>bar) </a:t>
            </a:r>
            <a:r>
              <a:rPr sz="2800" dirty="0">
                <a:latin typeface="Calibri"/>
                <a:cs typeface="Calibri"/>
              </a:rPr>
              <a:t> </a:t>
            </a:r>
            <a:r>
              <a:rPr sz="2800" spc="-10" dirty="0">
                <a:latin typeface="Calibri"/>
                <a:cs typeface="Calibri"/>
              </a:rPr>
              <a:t>pressure </a:t>
            </a:r>
            <a:r>
              <a:rPr sz="2800" dirty="0">
                <a:latin typeface="Calibri"/>
                <a:cs typeface="Calibri"/>
              </a:rPr>
              <a:t>shall </a:t>
            </a:r>
            <a:r>
              <a:rPr sz="2800" spc="-5" dirty="0">
                <a:latin typeface="Calibri"/>
                <a:cs typeface="Calibri"/>
              </a:rPr>
              <a:t>be given. The deviation </a:t>
            </a:r>
            <a:r>
              <a:rPr sz="2800" dirty="0">
                <a:latin typeface="Calibri"/>
                <a:cs typeface="Calibri"/>
              </a:rPr>
              <a:t>with </a:t>
            </a:r>
            <a:r>
              <a:rPr sz="2800" spc="5" dirty="0">
                <a:latin typeface="Calibri"/>
                <a:cs typeface="Calibri"/>
              </a:rPr>
              <a:t> </a:t>
            </a:r>
            <a:r>
              <a:rPr sz="2800" spc="-10" dirty="0">
                <a:latin typeface="Calibri"/>
                <a:cs typeface="Calibri"/>
              </a:rPr>
              <a:t>respect</a:t>
            </a:r>
            <a:r>
              <a:rPr sz="2800" dirty="0">
                <a:latin typeface="Calibri"/>
                <a:cs typeface="Calibri"/>
              </a:rPr>
              <a:t> </a:t>
            </a:r>
            <a:r>
              <a:rPr sz="2800" spc="-15" dirty="0">
                <a:latin typeface="Calibri"/>
                <a:cs typeface="Calibri"/>
              </a:rPr>
              <a:t>to</a:t>
            </a:r>
            <a:r>
              <a:rPr sz="2800" spc="-5" dirty="0">
                <a:latin typeface="Calibri"/>
                <a:cs typeface="Calibri"/>
              </a:rPr>
              <a:t> the</a:t>
            </a:r>
            <a:r>
              <a:rPr sz="2800" dirty="0">
                <a:latin typeface="Calibri"/>
                <a:cs typeface="Calibri"/>
              </a:rPr>
              <a:t> </a:t>
            </a:r>
            <a:r>
              <a:rPr sz="2800" spc="-5" dirty="0">
                <a:latin typeface="Calibri"/>
                <a:cs typeface="Calibri"/>
              </a:rPr>
              <a:t>defined</a:t>
            </a:r>
            <a:r>
              <a:rPr sz="2800" spc="-35" dirty="0">
                <a:latin typeface="Calibri"/>
                <a:cs typeface="Calibri"/>
              </a:rPr>
              <a:t> </a:t>
            </a:r>
            <a:r>
              <a:rPr sz="2800" spc="-5" dirty="0">
                <a:latin typeface="Calibri"/>
                <a:cs typeface="Calibri"/>
              </a:rPr>
              <a:t>output</a:t>
            </a:r>
            <a:r>
              <a:rPr sz="2800" spc="30" dirty="0">
                <a:latin typeface="Calibri"/>
                <a:cs typeface="Calibri"/>
              </a:rPr>
              <a:t> </a:t>
            </a:r>
            <a:r>
              <a:rPr sz="2800" spc="-5" dirty="0">
                <a:latin typeface="Calibri"/>
                <a:cs typeface="Calibri"/>
              </a:rPr>
              <a:t>shall</a:t>
            </a:r>
            <a:r>
              <a:rPr sz="2800" spc="-15" dirty="0">
                <a:latin typeface="Calibri"/>
                <a:cs typeface="Calibri"/>
              </a:rPr>
              <a:t> </a:t>
            </a:r>
            <a:r>
              <a:rPr sz="2800" spc="-5" dirty="0">
                <a:latin typeface="Calibri"/>
                <a:cs typeface="Calibri"/>
              </a:rPr>
              <a:t>be </a:t>
            </a:r>
            <a:r>
              <a:rPr sz="2800" dirty="0">
                <a:latin typeface="Calibri"/>
                <a:cs typeface="Calibri"/>
              </a:rPr>
              <a:t>as</a:t>
            </a:r>
            <a:r>
              <a:rPr sz="2800" spc="-5" dirty="0">
                <a:latin typeface="Calibri"/>
                <a:cs typeface="Calibri"/>
              </a:rPr>
              <a:t> </a:t>
            </a:r>
            <a:r>
              <a:rPr sz="2800" spc="-10" dirty="0">
                <a:latin typeface="Calibri"/>
                <a:cs typeface="Calibri"/>
              </a:rPr>
              <a:t>agreed</a:t>
            </a:r>
            <a:endParaRPr sz="2800">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9531" y="235712"/>
            <a:ext cx="14138910" cy="1377315"/>
          </a:xfrm>
          <a:prstGeom prst="rect">
            <a:avLst/>
          </a:prstGeom>
        </p:spPr>
        <p:txBody>
          <a:bodyPr vert="horz" wrap="square" lIns="0" tIns="13335" rIns="0" bIns="0" rtlCol="0">
            <a:spAutoFit/>
          </a:bodyPr>
          <a:lstStyle/>
          <a:p>
            <a:pPr marR="88265" algn="ctr">
              <a:lnSpc>
                <a:spcPct val="100000"/>
              </a:lnSpc>
              <a:spcBef>
                <a:spcPts val="105"/>
              </a:spcBef>
              <a:tabLst>
                <a:tab pos="2818765" algn="l"/>
              </a:tabLst>
            </a:pPr>
            <a:r>
              <a:rPr sz="2800" b="1" spc="5" dirty="0">
                <a:solidFill>
                  <a:srgbClr val="38512E"/>
                </a:solidFill>
                <a:latin typeface="Arial"/>
                <a:cs typeface="Arial"/>
              </a:rPr>
              <a:t>IS</a:t>
            </a:r>
            <a:r>
              <a:rPr sz="2800" b="1" spc="-30" dirty="0">
                <a:solidFill>
                  <a:srgbClr val="38512E"/>
                </a:solidFill>
                <a:latin typeface="Arial"/>
                <a:cs typeface="Arial"/>
              </a:rPr>
              <a:t> </a:t>
            </a:r>
            <a:r>
              <a:rPr sz="2800" b="1" dirty="0">
                <a:solidFill>
                  <a:srgbClr val="38512E"/>
                </a:solidFill>
                <a:latin typeface="Arial"/>
                <a:cs typeface="Arial"/>
              </a:rPr>
              <a:t>13603</a:t>
            </a:r>
            <a:r>
              <a:rPr sz="2800" b="1" spc="10" dirty="0">
                <a:solidFill>
                  <a:srgbClr val="38512E"/>
                </a:solidFill>
                <a:latin typeface="Arial"/>
                <a:cs typeface="Arial"/>
              </a:rPr>
              <a:t> </a:t>
            </a:r>
            <a:r>
              <a:rPr sz="2800" b="1" dirty="0">
                <a:solidFill>
                  <a:srgbClr val="38512E"/>
                </a:solidFill>
                <a:latin typeface="Arial"/>
                <a:cs typeface="Arial"/>
              </a:rPr>
              <a:t>:</a:t>
            </a:r>
            <a:r>
              <a:rPr sz="2800" b="1" spc="-5" dirty="0">
                <a:solidFill>
                  <a:srgbClr val="38512E"/>
                </a:solidFill>
                <a:latin typeface="Arial"/>
                <a:cs typeface="Arial"/>
              </a:rPr>
              <a:t> </a:t>
            </a:r>
            <a:r>
              <a:rPr sz="2800" b="1" dirty="0">
                <a:solidFill>
                  <a:srgbClr val="38512E"/>
                </a:solidFill>
                <a:latin typeface="Arial"/>
                <a:cs typeface="Arial"/>
              </a:rPr>
              <a:t>2014	</a:t>
            </a:r>
            <a:r>
              <a:rPr sz="2800" b="1" spc="-10" dirty="0">
                <a:solidFill>
                  <a:srgbClr val="38512E"/>
                </a:solidFill>
                <a:latin typeface="Arial"/>
                <a:cs typeface="Arial"/>
              </a:rPr>
              <a:t>AUTOMOTIVE</a:t>
            </a:r>
            <a:r>
              <a:rPr sz="2800" b="1" spc="-25" dirty="0">
                <a:solidFill>
                  <a:srgbClr val="38512E"/>
                </a:solidFill>
                <a:latin typeface="Arial"/>
                <a:cs typeface="Arial"/>
              </a:rPr>
              <a:t> </a:t>
            </a:r>
            <a:r>
              <a:rPr sz="2800" b="1" spc="-5" dirty="0">
                <a:solidFill>
                  <a:srgbClr val="38512E"/>
                </a:solidFill>
                <a:latin typeface="Arial"/>
                <a:cs typeface="Arial"/>
              </a:rPr>
              <a:t>VEHICLES</a:t>
            </a:r>
            <a:r>
              <a:rPr sz="2800" b="1" spc="-30" dirty="0">
                <a:solidFill>
                  <a:srgbClr val="38512E"/>
                </a:solidFill>
                <a:latin typeface="Arial"/>
                <a:cs typeface="Arial"/>
              </a:rPr>
              <a:t> </a:t>
            </a:r>
            <a:r>
              <a:rPr sz="2800" b="1" spc="5" dirty="0">
                <a:solidFill>
                  <a:srgbClr val="38512E"/>
                </a:solidFill>
                <a:latin typeface="Arial"/>
                <a:cs typeface="Arial"/>
              </a:rPr>
              <a:t>—</a:t>
            </a:r>
            <a:endParaRPr sz="2800">
              <a:latin typeface="Arial"/>
              <a:cs typeface="Arial"/>
            </a:endParaRPr>
          </a:p>
          <a:p>
            <a:pPr marL="1905" algn="ctr">
              <a:lnSpc>
                <a:spcPct val="100000"/>
              </a:lnSpc>
              <a:spcBef>
                <a:spcPts val="5"/>
              </a:spcBef>
            </a:pPr>
            <a:r>
              <a:rPr sz="2800" b="1" spc="-25" dirty="0">
                <a:solidFill>
                  <a:srgbClr val="38512E"/>
                </a:solidFill>
                <a:latin typeface="Arial"/>
                <a:cs typeface="Arial"/>
              </a:rPr>
              <a:t>AIR</a:t>
            </a:r>
            <a:r>
              <a:rPr sz="2800" b="1" spc="55" dirty="0">
                <a:solidFill>
                  <a:srgbClr val="38512E"/>
                </a:solidFill>
                <a:latin typeface="Arial"/>
                <a:cs typeface="Arial"/>
              </a:rPr>
              <a:t> </a:t>
            </a:r>
            <a:r>
              <a:rPr sz="2800" b="1" spc="-20" dirty="0">
                <a:solidFill>
                  <a:srgbClr val="38512E"/>
                </a:solidFill>
                <a:latin typeface="Arial"/>
                <a:cs typeface="Arial"/>
              </a:rPr>
              <a:t>BRAKE</a:t>
            </a:r>
            <a:r>
              <a:rPr sz="2800" b="1" spc="114" dirty="0">
                <a:solidFill>
                  <a:srgbClr val="38512E"/>
                </a:solidFill>
                <a:latin typeface="Arial"/>
                <a:cs typeface="Arial"/>
              </a:rPr>
              <a:t> </a:t>
            </a:r>
            <a:r>
              <a:rPr sz="2800" b="1" spc="5" dirty="0">
                <a:solidFill>
                  <a:srgbClr val="38512E"/>
                </a:solidFill>
                <a:latin typeface="Arial"/>
                <a:cs typeface="Arial"/>
              </a:rPr>
              <a:t>SYSTEMS</a:t>
            </a:r>
            <a:r>
              <a:rPr sz="2800" b="1" spc="-105" dirty="0">
                <a:solidFill>
                  <a:srgbClr val="38512E"/>
                </a:solidFill>
                <a:latin typeface="Arial"/>
                <a:cs typeface="Arial"/>
              </a:rPr>
              <a:t> </a:t>
            </a:r>
            <a:r>
              <a:rPr sz="2800" b="1" spc="-5" dirty="0">
                <a:solidFill>
                  <a:srgbClr val="38512E"/>
                </a:solidFill>
                <a:latin typeface="Arial"/>
                <a:cs typeface="Arial"/>
              </a:rPr>
              <a:t>—PERFORMANCE</a:t>
            </a:r>
            <a:r>
              <a:rPr sz="2800" b="1" spc="45" dirty="0">
                <a:solidFill>
                  <a:srgbClr val="38512E"/>
                </a:solidFill>
                <a:latin typeface="Arial"/>
                <a:cs typeface="Arial"/>
              </a:rPr>
              <a:t> </a:t>
            </a:r>
            <a:r>
              <a:rPr sz="2800" b="1" spc="5" dirty="0">
                <a:solidFill>
                  <a:srgbClr val="38512E"/>
                </a:solidFill>
                <a:latin typeface="Arial"/>
                <a:cs typeface="Arial"/>
              </a:rPr>
              <a:t>REQUIREMENTS</a:t>
            </a:r>
            <a:r>
              <a:rPr sz="2800" b="1" spc="-50" dirty="0">
                <a:solidFill>
                  <a:srgbClr val="38512E"/>
                </a:solidFill>
                <a:latin typeface="Arial"/>
                <a:cs typeface="Arial"/>
              </a:rPr>
              <a:t> </a:t>
            </a:r>
            <a:r>
              <a:rPr sz="2800" b="1" dirty="0">
                <a:solidFill>
                  <a:srgbClr val="38512E"/>
                </a:solidFill>
                <a:latin typeface="Arial"/>
                <a:cs typeface="Arial"/>
              </a:rPr>
              <a:t>FOR</a:t>
            </a:r>
            <a:r>
              <a:rPr sz="2800" b="1" spc="-10" dirty="0">
                <a:solidFill>
                  <a:srgbClr val="38512E"/>
                </a:solidFill>
                <a:latin typeface="Arial"/>
                <a:cs typeface="Arial"/>
              </a:rPr>
              <a:t> </a:t>
            </a:r>
            <a:r>
              <a:rPr sz="2800" b="1" spc="-20" dirty="0">
                <a:solidFill>
                  <a:srgbClr val="38512E"/>
                </a:solidFill>
                <a:latin typeface="Arial"/>
                <a:cs typeface="Arial"/>
              </a:rPr>
              <a:t>BRAKE</a:t>
            </a:r>
            <a:r>
              <a:rPr sz="2800" b="1" spc="114" dirty="0">
                <a:solidFill>
                  <a:srgbClr val="38512E"/>
                </a:solidFill>
                <a:latin typeface="Arial"/>
                <a:cs typeface="Arial"/>
              </a:rPr>
              <a:t> </a:t>
            </a:r>
            <a:r>
              <a:rPr sz="2800" b="1" spc="-10" dirty="0">
                <a:solidFill>
                  <a:srgbClr val="38512E"/>
                </a:solidFill>
                <a:latin typeface="Arial"/>
                <a:cs typeface="Arial"/>
              </a:rPr>
              <a:t>CHAMBER</a:t>
            </a:r>
            <a:endParaRPr sz="2800">
              <a:latin typeface="Arial"/>
              <a:cs typeface="Arial"/>
            </a:endParaRPr>
          </a:p>
          <a:p>
            <a:pPr marL="12700">
              <a:lnSpc>
                <a:spcPct val="100000"/>
              </a:lnSpc>
              <a:spcBef>
                <a:spcPts val="550"/>
              </a:spcBef>
            </a:pPr>
            <a:r>
              <a:rPr sz="2800" b="1" spc="-5" dirty="0">
                <a:latin typeface="Calibri"/>
                <a:cs typeface="Calibri"/>
              </a:rPr>
              <a:t>Endurance</a:t>
            </a:r>
            <a:r>
              <a:rPr sz="2800" b="1" spc="-75" dirty="0">
                <a:latin typeface="Calibri"/>
                <a:cs typeface="Calibri"/>
              </a:rPr>
              <a:t> </a:t>
            </a:r>
            <a:r>
              <a:rPr sz="2800" b="1" spc="-65" dirty="0">
                <a:latin typeface="Calibri"/>
                <a:cs typeface="Calibri"/>
              </a:rPr>
              <a:t>Test</a:t>
            </a:r>
            <a:endParaRPr sz="2800">
              <a:latin typeface="Calibri"/>
              <a:cs typeface="Calibri"/>
            </a:endParaRPr>
          </a:p>
        </p:txBody>
      </p:sp>
      <p:pic>
        <p:nvPicPr>
          <p:cNvPr id="3" name="object 3"/>
          <p:cNvPicPr/>
          <p:nvPr/>
        </p:nvPicPr>
        <p:blipFill>
          <a:blip r:embed="rId2" cstate="print"/>
          <a:stretch>
            <a:fillRect/>
          </a:stretch>
        </p:blipFill>
        <p:spPr>
          <a:xfrm>
            <a:off x="5007864" y="1176527"/>
            <a:ext cx="5017008" cy="6464808"/>
          </a:xfrm>
          <a:prstGeom prst="rect">
            <a:avLst/>
          </a:prstGeom>
        </p:spPr>
      </p:pic>
      <p:pic>
        <p:nvPicPr>
          <p:cNvPr id="4" name="object 4"/>
          <p:cNvPicPr/>
          <p:nvPr/>
        </p:nvPicPr>
        <p:blipFill>
          <a:blip r:embed="rId3" cstate="print"/>
          <a:stretch>
            <a:fillRect/>
          </a:stretch>
        </p:blipFill>
        <p:spPr>
          <a:xfrm>
            <a:off x="10265664" y="1146047"/>
            <a:ext cx="4276343" cy="6739128"/>
          </a:xfrm>
          <a:prstGeom prst="rect">
            <a:avLst/>
          </a:prstGeom>
        </p:spPr>
      </p:pic>
      <p:pic>
        <p:nvPicPr>
          <p:cNvPr id="5" name="object 5"/>
          <p:cNvPicPr/>
          <p:nvPr/>
        </p:nvPicPr>
        <p:blipFill>
          <a:blip r:embed="rId4" cstate="print"/>
          <a:stretch>
            <a:fillRect/>
          </a:stretch>
        </p:blipFill>
        <p:spPr>
          <a:xfrm>
            <a:off x="371856" y="1987295"/>
            <a:ext cx="4456503" cy="789608"/>
          </a:xfrm>
          <a:prstGeom prst="rect">
            <a:avLst/>
          </a:prstGeom>
        </p:spPr>
      </p:pic>
      <p:pic>
        <p:nvPicPr>
          <p:cNvPr id="6" name="object 6"/>
          <p:cNvPicPr/>
          <p:nvPr/>
        </p:nvPicPr>
        <p:blipFill>
          <a:blip r:embed="rId5" cstate="print"/>
          <a:stretch>
            <a:fillRect/>
          </a:stretch>
        </p:blipFill>
        <p:spPr>
          <a:xfrm>
            <a:off x="374904" y="3300984"/>
            <a:ext cx="4544321" cy="1475032"/>
          </a:xfrm>
          <a:prstGeom prst="rect">
            <a:avLst/>
          </a:prstGeom>
        </p:spPr>
      </p:pic>
      <p:pic>
        <p:nvPicPr>
          <p:cNvPr id="7" name="object 7"/>
          <p:cNvPicPr/>
          <p:nvPr/>
        </p:nvPicPr>
        <p:blipFill>
          <a:blip r:embed="rId6" cstate="print"/>
          <a:stretch>
            <a:fillRect/>
          </a:stretch>
        </p:blipFill>
        <p:spPr>
          <a:xfrm>
            <a:off x="265175" y="5276088"/>
            <a:ext cx="4347557" cy="152502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93341" y="235712"/>
            <a:ext cx="11403965" cy="880744"/>
          </a:xfrm>
          <a:prstGeom prst="rect">
            <a:avLst/>
          </a:prstGeom>
        </p:spPr>
        <p:txBody>
          <a:bodyPr vert="horz" wrap="square" lIns="0" tIns="13335" rIns="0" bIns="0" rtlCol="0">
            <a:spAutoFit/>
          </a:bodyPr>
          <a:lstStyle/>
          <a:p>
            <a:pPr marL="1103630" marR="5080" indent="-1091565">
              <a:lnSpc>
                <a:spcPct val="100000"/>
              </a:lnSpc>
              <a:spcBef>
                <a:spcPts val="105"/>
              </a:spcBef>
              <a:tabLst>
                <a:tab pos="2835910" algn="l"/>
              </a:tabLst>
            </a:pPr>
            <a:r>
              <a:rPr sz="2800" b="1" spc="5" dirty="0">
                <a:solidFill>
                  <a:srgbClr val="006FC0"/>
                </a:solidFill>
                <a:latin typeface="Arial"/>
                <a:cs typeface="Arial"/>
              </a:rPr>
              <a:t>IS</a:t>
            </a:r>
            <a:r>
              <a:rPr sz="2800" b="1" spc="-20" dirty="0">
                <a:solidFill>
                  <a:srgbClr val="006FC0"/>
                </a:solidFill>
                <a:latin typeface="Arial"/>
                <a:cs typeface="Arial"/>
              </a:rPr>
              <a:t> </a:t>
            </a:r>
            <a:r>
              <a:rPr sz="2800" b="1" dirty="0">
                <a:solidFill>
                  <a:srgbClr val="006FC0"/>
                </a:solidFill>
                <a:latin typeface="Arial"/>
                <a:cs typeface="Arial"/>
              </a:rPr>
              <a:t>13363</a:t>
            </a:r>
            <a:r>
              <a:rPr sz="2800" b="1" spc="30" dirty="0">
                <a:solidFill>
                  <a:srgbClr val="006FC0"/>
                </a:solidFill>
                <a:latin typeface="Arial"/>
                <a:cs typeface="Arial"/>
              </a:rPr>
              <a:t> </a:t>
            </a:r>
            <a:r>
              <a:rPr sz="2800" b="1" dirty="0">
                <a:solidFill>
                  <a:srgbClr val="006FC0"/>
                </a:solidFill>
                <a:latin typeface="Arial"/>
                <a:cs typeface="Arial"/>
              </a:rPr>
              <a:t>:</a:t>
            </a:r>
            <a:r>
              <a:rPr sz="2800" b="1" spc="5" dirty="0">
                <a:solidFill>
                  <a:srgbClr val="006FC0"/>
                </a:solidFill>
                <a:latin typeface="Arial"/>
                <a:cs typeface="Arial"/>
              </a:rPr>
              <a:t> </a:t>
            </a:r>
            <a:r>
              <a:rPr sz="2800" b="1" dirty="0">
                <a:solidFill>
                  <a:srgbClr val="006FC0"/>
                </a:solidFill>
                <a:latin typeface="Arial"/>
                <a:cs typeface="Arial"/>
              </a:rPr>
              <a:t>2017	</a:t>
            </a:r>
            <a:r>
              <a:rPr sz="2800" b="1" spc="-10" dirty="0">
                <a:solidFill>
                  <a:srgbClr val="006FC0"/>
                </a:solidFill>
                <a:latin typeface="Arial"/>
                <a:cs typeface="Arial"/>
              </a:rPr>
              <a:t>AUTOMOTIVE</a:t>
            </a:r>
            <a:r>
              <a:rPr sz="2800" b="1" spc="-5" dirty="0">
                <a:solidFill>
                  <a:srgbClr val="006FC0"/>
                </a:solidFill>
                <a:latin typeface="Arial"/>
                <a:cs typeface="Arial"/>
              </a:rPr>
              <a:t> </a:t>
            </a:r>
            <a:r>
              <a:rPr sz="2800" b="1" dirty="0">
                <a:solidFill>
                  <a:srgbClr val="006FC0"/>
                </a:solidFill>
                <a:latin typeface="Arial"/>
                <a:cs typeface="Arial"/>
              </a:rPr>
              <a:t>VEHICLES</a:t>
            </a:r>
            <a:r>
              <a:rPr sz="2800" b="1" spc="-90" dirty="0">
                <a:solidFill>
                  <a:srgbClr val="006FC0"/>
                </a:solidFill>
                <a:latin typeface="Arial"/>
                <a:cs typeface="Arial"/>
              </a:rPr>
              <a:t> </a:t>
            </a:r>
            <a:r>
              <a:rPr sz="2800" b="1" spc="5" dirty="0">
                <a:solidFill>
                  <a:srgbClr val="006FC0"/>
                </a:solidFill>
                <a:latin typeface="Arial"/>
                <a:cs typeface="Arial"/>
              </a:rPr>
              <a:t>—</a:t>
            </a:r>
            <a:r>
              <a:rPr sz="2800" b="1" spc="-105" dirty="0">
                <a:solidFill>
                  <a:srgbClr val="006FC0"/>
                </a:solidFill>
                <a:latin typeface="Arial"/>
                <a:cs typeface="Arial"/>
              </a:rPr>
              <a:t> </a:t>
            </a:r>
            <a:r>
              <a:rPr sz="2800" b="1" spc="-25" dirty="0">
                <a:solidFill>
                  <a:srgbClr val="006FC0"/>
                </a:solidFill>
                <a:latin typeface="Arial"/>
                <a:cs typeface="Arial"/>
              </a:rPr>
              <a:t>AIR</a:t>
            </a:r>
            <a:r>
              <a:rPr sz="2800" b="1" spc="45" dirty="0">
                <a:solidFill>
                  <a:srgbClr val="006FC0"/>
                </a:solidFill>
                <a:latin typeface="Arial"/>
                <a:cs typeface="Arial"/>
              </a:rPr>
              <a:t> </a:t>
            </a:r>
            <a:r>
              <a:rPr sz="2800" b="1" spc="-25" dirty="0">
                <a:solidFill>
                  <a:srgbClr val="006FC0"/>
                </a:solidFill>
                <a:latin typeface="Arial"/>
                <a:cs typeface="Arial"/>
              </a:rPr>
              <a:t>BRAKE</a:t>
            </a:r>
            <a:r>
              <a:rPr sz="2800" b="1" spc="105" dirty="0">
                <a:solidFill>
                  <a:srgbClr val="006FC0"/>
                </a:solidFill>
                <a:latin typeface="Arial"/>
                <a:cs typeface="Arial"/>
              </a:rPr>
              <a:t> </a:t>
            </a:r>
            <a:r>
              <a:rPr sz="2800" b="1" spc="5" dirty="0">
                <a:solidFill>
                  <a:srgbClr val="006FC0"/>
                </a:solidFill>
                <a:latin typeface="Arial"/>
                <a:cs typeface="Arial"/>
              </a:rPr>
              <a:t>SYSTEMS </a:t>
            </a:r>
            <a:r>
              <a:rPr sz="2800" b="1" spc="-760" dirty="0">
                <a:solidFill>
                  <a:srgbClr val="006FC0"/>
                </a:solidFill>
                <a:latin typeface="Arial"/>
                <a:cs typeface="Arial"/>
              </a:rPr>
              <a:t> </a:t>
            </a:r>
            <a:r>
              <a:rPr sz="2800" b="1" spc="-10" dirty="0">
                <a:solidFill>
                  <a:srgbClr val="006FC0"/>
                </a:solidFill>
                <a:latin typeface="Arial"/>
                <a:cs typeface="Arial"/>
              </a:rPr>
              <a:t>PERFORMANCE</a:t>
            </a:r>
            <a:r>
              <a:rPr sz="2800" b="1" spc="25" dirty="0">
                <a:solidFill>
                  <a:srgbClr val="006FC0"/>
                </a:solidFill>
                <a:latin typeface="Arial"/>
                <a:cs typeface="Arial"/>
              </a:rPr>
              <a:t> </a:t>
            </a:r>
            <a:r>
              <a:rPr sz="2800" b="1" dirty="0">
                <a:solidFill>
                  <a:srgbClr val="006FC0"/>
                </a:solidFill>
                <a:latin typeface="Arial"/>
                <a:cs typeface="Arial"/>
              </a:rPr>
              <a:t>REQUIREMENTS</a:t>
            </a:r>
            <a:r>
              <a:rPr sz="2800" b="1" spc="-60" dirty="0">
                <a:solidFill>
                  <a:srgbClr val="006FC0"/>
                </a:solidFill>
                <a:latin typeface="Arial"/>
                <a:cs typeface="Arial"/>
              </a:rPr>
              <a:t> </a:t>
            </a:r>
            <a:r>
              <a:rPr sz="2800" b="1" dirty="0">
                <a:solidFill>
                  <a:srgbClr val="006FC0"/>
                </a:solidFill>
                <a:latin typeface="Arial"/>
                <a:cs typeface="Arial"/>
              </a:rPr>
              <a:t>FOR </a:t>
            </a:r>
            <a:r>
              <a:rPr sz="2800" b="1" spc="-20" dirty="0">
                <a:solidFill>
                  <a:srgbClr val="006FC0"/>
                </a:solidFill>
                <a:latin typeface="Arial"/>
                <a:cs typeface="Arial"/>
              </a:rPr>
              <a:t>DRAIN</a:t>
            </a:r>
            <a:r>
              <a:rPr sz="2800" b="1" spc="70" dirty="0">
                <a:solidFill>
                  <a:srgbClr val="006FC0"/>
                </a:solidFill>
                <a:latin typeface="Arial"/>
                <a:cs typeface="Arial"/>
              </a:rPr>
              <a:t> </a:t>
            </a:r>
            <a:r>
              <a:rPr sz="2800" b="1" spc="-85" dirty="0">
                <a:solidFill>
                  <a:srgbClr val="006FC0"/>
                </a:solidFill>
                <a:latin typeface="Arial"/>
                <a:cs typeface="Arial"/>
              </a:rPr>
              <a:t>VALVES</a:t>
            </a:r>
            <a:endParaRPr sz="2800">
              <a:latin typeface="Arial"/>
              <a:cs typeface="Arial"/>
            </a:endParaRPr>
          </a:p>
        </p:txBody>
      </p:sp>
      <p:sp>
        <p:nvSpPr>
          <p:cNvPr id="3" name="object 3"/>
          <p:cNvSpPr txBox="1"/>
          <p:nvPr/>
        </p:nvSpPr>
        <p:spPr>
          <a:xfrm>
            <a:off x="319531" y="1322780"/>
            <a:ext cx="5176520" cy="4972050"/>
          </a:xfrm>
          <a:prstGeom prst="rect">
            <a:avLst/>
          </a:prstGeom>
        </p:spPr>
        <p:txBody>
          <a:bodyPr vert="horz" wrap="square" lIns="0" tIns="137795" rIns="0" bIns="0" rtlCol="0">
            <a:spAutoFit/>
          </a:bodyPr>
          <a:lstStyle/>
          <a:p>
            <a:pPr marL="60325">
              <a:lnSpc>
                <a:spcPct val="100000"/>
              </a:lnSpc>
              <a:spcBef>
                <a:spcPts val="1085"/>
              </a:spcBef>
            </a:pPr>
            <a:r>
              <a:rPr sz="2800" b="1" spc="-50" dirty="0">
                <a:solidFill>
                  <a:srgbClr val="C00000"/>
                </a:solidFill>
                <a:latin typeface="Calibri"/>
                <a:cs typeface="Calibri"/>
              </a:rPr>
              <a:t>Tests</a:t>
            </a:r>
            <a:endParaRPr sz="2800" dirty="0">
              <a:latin typeface="Calibri"/>
              <a:cs typeface="Calibri"/>
            </a:endParaRPr>
          </a:p>
          <a:p>
            <a:pPr marL="12700" marR="5080" algn="just">
              <a:lnSpc>
                <a:spcPct val="100000"/>
              </a:lnSpc>
              <a:spcBef>
                <a:spcPts val="990"/>
              </a:spcBef>
            </a:pPr>
            <a:r>
              <a:rPr sz="2800" spc="-5" dirty="0">
                <a:latin typeface="Calibri"/>
                <a:cs typeface="Calibri"/>
              </a:rPr>
              <a:t>The </a:t>
            </a:r>
            <a:r>
              <a:rPr sz="2800" spc="-10" dirty="0">
                <a:latin typeface="Calibri"/>
                <a:cs typeface="Calibri"/>
              </a:rPr>
              <a:t>following </a:t>
            </a:r>
            <a:r>
              <a:rPr sz="2800" spc="-15" dirty="0">
                <a:latin typeface="Calibri"/>
                <a:cs typeface="Calibri"/>
              </a:rPr>
              <a:t>tests </a:t>
            </a:r>
            <a:r>
              <a:rPr sz="2800" spc="-5" dirty="0">
                <a:latin typeface="Calibri"/>
                <a:cs typeface="Calibri"/>
              </a:rPr>
              <a:t>shall be carried </a:t>
            </a:r>
            <a:r>
              <a:rPr sz="2800" dirty="0">
                <a:latin typeface="Calibri"/>
                <a:cs typeface="Calibri"/>
              </a:rPr>
              <a:t> out </a:t>
            </a:r>
            <a:r>
              <a:rPr sz="2800" spc="5" dirty="0">
                <a:latin typeface="Calibri"/>
                <a:cs typeface="Calibri"/>
              </a:rPr>
              <a:t>on </a:t>
            </a:r>
            <a:r>
              <a:rPr sz="2800" spc="-5" dirty="0">
                <a:latin typeface="Calibri"/>
                <a:cs typeface="Calibri"/>
              </a:rPr>
              <a:t>the </a:t>
            </a:r>
            <a:r>
              <a:rPr sz="2800" dirty="0">
                <a:latin typeface="Calibri"/>
                <a:cs typeface="Calibri"/>
              </a:rPr>
              <a:t>specimen: </a:t>
            </a:r>
            <a:r>
              <a:rPr sz="2800" b="1" dirty="0">
                <a:latin typeface="Calibri"/>
                <a:cs typeface="Calibri"/>
              </a:rPr>
              <a:t>a) Leak </a:t>
            </a:r>
            <a:r>
              <a:rPr sz="2800" b="1" spc="-10" dirty="0">
                <a:latin typeface="Calibri"/>
                <a:cs typeface="Calibri"/>
              </a:rPr>
              <a:t>test </a:t>
            </a:r>
            <a:r>
              <a:rPr sz="2800" b="1" spc="-5" dirty="0">
                <a:latin typeface="Calibri"/>
                <a:cs typeface="Calibri"/>
              </a:rPr>
              <a:t> </a:t>
            </a:r>
            <a:r>
              <a:rPr sz="2800" b="1" dirty="0">
                <a:latin typeface="Calibri"/>
                <a:cs typeface="Calibri"/>
              </a:rPr>
              <a:t>(see </a:t>
            </a:r>
            <a:r>
              <a:rPr sz="2800" b="1" spc="-5" dirty="0">
                <a:latin typeface="Calibri"/>
                <a:cs typeface="Calibri"/>
              </a:rPr>
              <a:t>5.2), </a:t>
            </a:r>
            <a:r>
              <a:rPr sz="2800" b="1" spc="5" dirty="0">
                <a:latin typeface="Calibri"/>
                <a:cs typeface="Calibri"/>
              </a:rPr>
              <a:t>b) </a:t>
            </a:r>
            <a:r>
              <a:rPr sz="2800" b="1" spc="-5" dirty="0">
                <a:latin typeface="Calibri"/>
                <a:cs typeface="Calibri"/>
              </a:rPr>
              <a:t>Output performance </a:t>
            </a:r>
            <a:r>
              <a:rPr sz="2800" b="1" dirty="0">
                <a:latin typeface="Calibri"/>
                <a:cs typeface="Calibri"/>
              </a:rPr>
              <a:t> </a:t>
            </a:r>
            <a:r>
              <a:rPr sz="2800" b="1" spc="-15" dirty="0">
                <a:latin typeface="Calibri"/>
                <a:cs typeface="Calibri"/>
              </a:rPr>
              <a:t>test</a:t>
            </a:r>
            <a:r>
              <a:rPr sz="2800" b="1" spc="-10" dirty="0">
                <a:latin typeface="Calibri"/>
                <a:cs typeface="Calibri"/>
              </a:rPr>
              <a:t> </a:t>
            </a:r>
            <a:r>
              <a:rPr sz="2800" b="1" dirty="0">
                <a:latin typeface="Calibri"/>
                <a:cs typeface="Calibri"/>
              </a:rPr>
              <a:t>(see</a:t>
            </a:r>
            <a:r>
              <a:rPr sz="2800" b="1" spc="5" dirty="0">
                <a:latin typeface="Calibri"/>
                <a:cs typeface="Calibri"/>
              </a:rPr>
              <a:t> </a:t>
            </a:r>
            <a:r>
              <a:rPr sz="2800" b="1" spc="-10" dirty="0">
                <a:latin typeface="Calibri"/>
                <a:cs typeface="Calibri"/>
              </a:rPr>
              <a:t>5.3),</a:t>
            </a:r>
            <a:r>
              <a:rPr sz="2800" b="1" spc="-5" dirty="0">
                <a:latin typeface="Calibri"/>
                <a:cs typeface="Calibri"/>
              </a:rPr>
              <a:t> </a:t>
            </a:r>
            <a:r>
              <a:rPr sz="2800" b="1" spc="15" dirty="0">
                <a:latin typeface="Calibri"/>
                <a:cs typeface="Calibri"/>
              </a:rPr>
              <a:t>c)</a:t>
            </a:r>
            <a:r>
              <a:rPr sz="2800" b="1" spc="20" dirty="0">
                <a:latin typeface="Calibri"/>
                <a:cs typeface="Calibri"/>
              </a:rPr>
              <a:t> </a:t>
            </a:r>
            <a:r>
              <a:rPr sz="2800" b="1" spc="-5" dirty="0">
                <a:latin typeface="Calibri"/>
                <a:cs typeface="Calibri"/>
              </a:rPr>
              <a:t>Endurance</a:t>
            </a:r>
            <a:r>
              <a:rPr sz="2800" b="1" dirty="0">
                <a:latin typeface="Calibri"/>
                <a:cs typeface="Calibri"/>
              </a:rPr>
              <a:t> </a:t>
            </a:r>
            <a:r>
              <a:rPr sz="2800" b="1" spc="-15" dirty="0">
                <a:latin typeface="Calibri"/>
                <a:cs typeface="Calibri"/>
              </a:rPr>
              <a:t>test </a:t>
            </a:r>
            <a:r>
              <a:rPr sz="2800" b="1" spc="-10" dirty="0">
                <a:latin typeface="Calibri"/>
                <a:cs typeface="Calibri"/>
              </a:rPr>
              <a:t> </a:t>
            </a:r>
            <a:r>
              <a:rPr sz="2800" b="1" dirty="0">
                <a:latin typeface="Calibri"/>
                <a:cs typeface="Calibri"/>
              </a:rPr>
              <a:t>(see </a:t>
            </a:r>
            <a:r>
              <a:rPr sz="2800" b="1" spc="-5" dirty="0">
                <a:latin typeface="Calibri"/>
                <a:cs typeface="Calibri"/>
              </a:rPr>
              <a:t>5.4), </a:t>
            </a:r>
            <a:r>
              <a:rPr sz="2800" b="1" spc="5" dirty="0">
                <a:latin typeface="Calibri"/>
                <a:cs typeface="Calibri"/>
              </a:rPr>
              <a:t>d) </a:t>
            </a:r>
            <a:r>
              <a:rPr sz="2800" b="1" spc="-5" dirty="0">
                <a:latin typeface="Calibri"/>
                <a:cs typeface="Calibri"/>
              </a:rPr>
              <a:t>Low </a:t>
            </a:r>
            <a:r>
              <a:rPr sz="2800" b="1" spc="-15" dirty="0">
                <a:latin typeface="Calibri"/>
                <a:cs typeface="Calibri"/>
              </a:rPr>
              <a:t>temperature test </a:t>
            </a:r>
            <a:r>
              <a:rPr sz="2800" b="1" spc="-10" dirty="0">
                <a:latin typeface="Calibri"/>
                <a:cs typeface="Calibri"/>
              </a:rPr>
              <a:t> </a:t>
            </a:r>
            <a:r>
              <a:rPr sz="2800" b="1" dirty="0">
                <a:latin typeface="Calibri"/>
                <a:cs typeface="Calibri"/>
              </a:rPr>
              <a:t>(see</a:t>
            </a:r>
            <a:r>
              <a:rPr sz="2800" b="1" spc="5" dirty="0">
                <a:latin typeface="Calibri"/>
                <a:cs typeface="Calibri"/>
              </a:rPr>
              <a:t> </a:t>
            </a:r>
            <a:r>
              <a:rPr sz="2800" b="1" spc="-5" dirty="0">
                <a:latin typeface="Calibri"/>
                <a:cs typeface="Calibri"/>
              </a:rPr>
              <a:t>5.5),</a:t>
            </a:r>
            <a:r>
              <a:rPr sz="2800" b="1" dirty="0">
                <a:latin typeface="Calibri"/>
                <a:cs typeface="Calibri"/>
              </a:rPr>
              <a:t> </a:t>
            </a:r>
            <a:r>
              <a:rPr sz="2800" b="1" spc="15" dirty="0">
                <a:latin typeface="Calibri"/>
                <a:cs typeface="Calibri"/>
              </a:rPr>
              <a:t>e)</a:t>
            </a:r>
            <a:r>
              <a:rPr sz="2800" b="1" spc="20" dirty="0">
                <a:latin typeface="Calibri"/>
                <a:cs typeface="Calibri"/>
              </a:rPr>
              <a:t> </a:t>
            </a:r>
            <a:r>
              <a:rPr sz="2800" b="1" spc="15" dirty="0">
                <a:latin typeface="Calibri"/>
                <a:cs typeface="Calibri"/>
              </a:rPr>
              <a:t>Dry</a:t>
            </a:r>
            <a:r>
              <a:rPr sz="2800" b="1" spc="20" dirty="0">
                <a:latin typeface="Calibri"/>
                <a:cs typeface="Calibri"/>
              </a:rPr>
              <a:t> </a:t>
            </a:r>
            <a:r>
              <a:rPr sz="2800" b="1" dirty="0">
                <a:latin typeface="Calibri"/>
                <a:cs typeface="Calibri"/>
              </a:rPr>
              <a:t>heat</a:t>
            </a:r>
            <a:r>
              <a:rPr sz="2800" b="1" spc="630" dirty="0">
                <a:latin typeface="Calibri"/>
                <a:cs typeface="Calibri"/>
              </a:rPr>
              <a:t> </a:t>
            </a:r>
            <a:r>
              <a:rPr sz="2800" b="1" spc="-10" dirty="0">
                <a:latin typeface="Calibri"/>
                <a:cs typeface="Calibri"/>
              </a:rPr>
              <a:t>test</a:t>
            </a:r>
            <a:r>
              <a:rPr sz="2800" b="1" spc="615" dirty="0">
                <a:latin typeface="Calibri"/>
                <a:cs typeface="Calibri"/>
              </a:rPr>
              <a:t> </a:t>
            </a:r>
            <a:r>
              <a:rPr sz="2800" b="1" dirty="0">
                <a:latin typeface="Calibri"/>
                <a:cs typeface="Calibri"/>
              </a:rPr>
              <a:t>(see </a:t>
            </a:r>
            <a:r>
              <a:rPr sz="2800" b="1" spc="5" dirty="0">
                <a:latin typeface="Calibri"/>
                <a:cs typeface="Calibri"/>
              </a:rPr>
              <a:t> </a:t>
            </a:r>
            <a:r>
              <a:rPr sz="2800" b="1" spc="-5" dirty="0">
                <a:latin typeface="Calibri"/>
                <a:cs typeface="Calibri"/>
              </a:rPr>
              <a:t>5.6), </a:t>
            </a:r>
            <a:r>
              <a:rPr sz="2800" b="1" spc="25" dirty="0">
                <a:latin typeface="Calibri"/>
                <a:cs typeface="Calibri"/>
              </a:rPr>
              <a:t>f) </a:t>
            </a:r>
            <a:r>
              <a:rPr sz="2800" b="1" dirty="0">
                <a:latin typeface="Calibri"/>
                <a:cs typeface="Calibri"/>
              </a:rPr>
              <a:t>Salt </a:t>
            </a:r>
            <a:r>
              <a:rPr sz="2800" b="1" spc="-20" dirty="0">
                <a:latin typeface="Calibri"/>
                <a:cs typeface="Calibri"/>
              </a:rPr>
              <a:t>spray </a:t>
            </a:r>
            <a:r>
              <a:rPr sz="2800" b="1" spc="-15" dirty="0">
                <a:latin typeface="Calibri"/>
                <a:cs typeface="Calibri"/>
              </a:rPr>
              <a:t>test </a:t>
            </a:r>
            <a:r>
              <a:rPr sz="2800" b="1" dirty="0">
                <a:latin typeface="Calibri"/>
                <a:cs typeface="Calibri"/>
              </a:rPr>
              <a:t>(see </a:t>
            </a:r>
            <a:r>
              <a:rPr sz="2800" b="1" spc="-10" dirty="0">
                <a:latin typeface="Calibri"/>
                <a:cs typeface="Calibri"/>
              </a:rPr>
              <a:t>5.7), </a:t>
            </a:r>
            <a:r>
              <a:rPr sz="2800" b="1" spc="-15" dirty="0">
                <a:latin typeface="Calibri"/>
                <a:cs typeface="Calibri"/>
              </a:rPr>
              <a:t>g) </a:t>
            </a:r>
            <a:r>
              <a:rPr sz="2800" b="1" spc="-10" dirty="0">
                <a:latin typeface="Calibri"/>
                <a:cs typeface="Calibri"/>
              </a:rPr>
              <a:t> Over</a:t>
            </a:r>
            <a:r>
              <a:rPr sz="2800" b="1" spc="-5" dirty="0">
                <a:latin typeface="Calibri"/>
                <a:cs typeface="Calibri"/>
              </a:rPr>
              <a:t> </a:t>
            </a:r>
            <a:r>
              <a:rPr sz="2800" b="1" spc="-10" dirty="0">
                <a:latin typeface="Calibri"/>
                <a:cs typeface="Calibri"/>
              </a:rPr>
              <a:t>pressure</a:t>
            </a:r>
            <a:r>
              <a:rPr sz="2800" b="1" spc="-5" dirty="0">
                <a:latin typeface="Calibri"/>
                <a:cs typeface="Calibri"/>
              </a:rPr>
              <a:t> </a:t>
            </a:r>
            <a:r>
              <a:rPr sz="2800" b="1" spc="-10" dirty="0">
                <a:latin typeface="Calibri"/>
                <a:cs typeface="Calibri"/>
              </a:rPr>
              <a:t>test</a:t>
            </a:r>
            <a:r>
              <a:rPr sz="2800" b="1" spc="-5" dirty="0">
                <a:latin typeface="Calibri"/>
                <a:cs typeface="Calibri"/>
              </a:rPr>
              <a:t> </a:t>
            </a:r>
            <a:r>
              <a:rPr sz="2800" b="1" dirty="0">
                <a:latin typeface="Calibri"/>
                <a:cs typeface="Calibri"/>
              </a:rPr>
              <a:t>(see</a:t>
            </a:r>
            <a:r>
              <a:rPr sz="2800" b="1" spc="5" dirty="0">
                <a:latin typeface="Calibri"/>
                <a:cs typeface="Calibri"/>
              </a:rPr>
              <a:t> </a:t>
            </a:r>
            <a:r>
              <a:rPr sz="2800" b="1" spc="-5" dirty="0">
                <a:latin typeface="Calibri"/>
                <a:cs typeface="Calibri"/>
              </a:rPr>
              <a:t>5.8),</a:t>
            </a:r>
            <a:r>
              <a:rPr sz="2800" b="1" dirty="0">
                <a:latin typeface="Calibri"/>
                <a:cs typeface="Calibri"/>
              </a:rPr>
              <a:t> h) </a:t>
            </a:r>
            <a:r>
              <a:rPr sz="2800" b="1" spc="5" dirty="0">
                <a:latin typeface="Calibri"/>
                <a:cs typeface="Calibri"/>
              </a:rPr>
              <a:t> </a:t>
            </a:r>
            <a:r>
              <a:rPr sz="2800" b="1" spc="-30" dirty="0">
                <a:latin typeface="Calibri"/>
                <a:cs typeface="Calibri"/>
              </a:rPr>
              <a:t>Water </a:t>
            </a:r>
            <a:r>
              <a:rPr sz="2800" b="1" spc="-15" dirty="0">
                <a:latin typeface="Calibri"/>
                <a:cs typeface="Calibri"/>
              </a:rPr>
              <a:t>spray test </a:t>
            </a:r>
            <a:r>
              <a:rPr sz="2800" b="1" spc="-5" dirty="0">
                <a:latin typeface="Calibri"/>
                <a:cs typeface="Calibri"/>
              </a:rPr>
              <a:t>(see </a:t>
            </a:r>
            <a:r>
              <a:rPr sz="2800" b="1" dirty="0">
                <a:latin typeface="Calibri"/>
                <a:cs typeface="Calibri"/>
              </a:rPr>
              <a:t>5.9), </a:t>
            </a:r>
            <a:r>
              <a:rPr sz="2800" b="1" spc="5" dirty="0">
                <a:latin typeface="Calibri"/>
                <a:cs typeface="Calibri"/>
              </a:rPr>
              <a:t>and </a:t>
            </a:r>
            <a:r>
              <a:rPr sz="2800" b="1" dirty="0">
                <a:latin typeface="Calibri"/>
                <a:cs typeface="Calibri"/>
              </a:rPr>
              <a:t>j) </a:t>
            </a:r>
            <a:r>
              <a:rPr sz="2800" b="1" spc="5" dirty="0">
                <a:latin typeface="Calibri"/>
                <a:cs typeface="Calibri"/>
              </a:rPr>
              <a:t> </a:t>
            </a:r>
            <a:r>
              <a:rPr sz="2800" b="1" spc="-10" dirty="0">
                <a:latin typeface="Calibri"/>
                <a:cs typeface="Calibri"/>
              </a:rPr>
              <a:t>Vibration</a:t>
            </a:r>
            <a:r>
              <a:rPr sz="2800" b="1" spc="-50" dirty="0">
                <a:latin typeface="Calibri"/>
                <a:cs typeface="Calibri"/>
              </a:rPr>
              <a:t> </a:t>
            </a:r>
            <a:r>
              <a:rPr sz="2800" b="1" spc="-10" dirty="0">
                <a:latin typeface="Calibri"/>
                <a:cs typeface="Calibri"/>
              </a:rPr>
              <a:t>test</a:t>
            </a:r>
            <a:r>
              <a:rPr sz="2800" b="1" spc="-50" dirty="0">
                <a:latin typeface="Calibri"/>
                <a:cs typeface="Calibri"/>
              </a:rPr>
              <a:t> </a:t>
            </a:r>
            <a:r>
              <a:rPr sz="2800" b="1" dirty="0">
                <a:latin typeface="Calibri"/>
                <a:cs typeface="Calibri"/>
              </a:rPr>
              <a:t>(see</a:t>
            </a:r>
            <a:r>
              <a:rPr sz="2800" b="1" spc="-5" dirty="0">
                <a:latin typeface="Calibri"/>
                <a:cs typeface="Calibri"/>
              </a:rPr>
              <a:t> </a:t>
            </a:r>
            <a:r>
              <a:rPr sz="2800" b="1" spc="-10" dirty="0">
                <a:latin typeface="Calibri"/>
                <a:cs typeface="Calibri"/>
              </a:rPr>
              <a:t>5.10).</a:t>
            </a:r>
            <a:endParaRPr sz="2800" dirty="0">
              <a:latin typeface="Calibri"/>
              <a:cs typeface="Calibri"/>
            </a:endParaRPr>
          </a:p>
        </p:txBody>
      </p:sp>
      <p:sp>
        <p:nvSpPr>
          <p:cNvPr id="4" name="object 4"/>
          <p:cNvSpPr txBox="1"/>
          <p:nvPr/>
        </p:nvSpPr>
        <p:spPr>
          <a:xfrm>
            <a:off x="6270116" y="1383030"/>
            <a:ext cx="432435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Leak </a:t>
            </a:r>
            <a:r>
              <a:rPr sz="2800" b="1" spc="-65" dirty="0">
                <a:solidFill>
                  <a:srgbClr val="C00000"/>
                </a:solidFill>
                <a:latin typeface="Calibri"/>
                <a:cs typeface="Calibri"/>
              </a:rPr>
              <a:t>Test</a:t>
            </a:r>
            <a:r>
              <a:rPr sz="2800" b="1" spc="-35" dirty="0">
                <a:solidFill>
                  <a:srgbClr val="C00000"/>
                </a:solidFill>
                <a:latin typeface="Calibri"/>
                <a:cs typeface="Calibri"/>
              </a:rPr>
              <a:t> </a:t>
            </a:r>
            <a:r>
              <a:rPr sz="2800" b="1" spc="5" dirty="0">
                <a:solidFill>
                  <a:srgbClr val="C00000"/>
                </a:solidFill>
                <a:latin typeface="Calibri"/>
                <a:cs typeface="Calibri"/>
              </a:rPr>
              <a:t>&amp;</a:t>
            </a:r>
            <a:r>
              <a:rPr sz="2800" b="1" spc="-5" dirty="0">
                <a:solidFill>
                  <a:srgbClr val="C00000"/>
                </a:solidFill>
                <a:latin typeface="Calibri"/>
                <a:cs typeface="Calibri"/>
              </a:rPr>
              <a:t> </a:t>
            </a:r>
            <a:r>
              <a:rPr sz="2800" b="1" spc="-10" dirty="0">
                <a:solidFill>
                  <a:srgbClr val="C00000"/>
                </a:solidFill>
                <a:latin typeface="Calibri"/>
                <a:cs typeface="Calibri"/>
              </a:rPr>
              <a:t>Performance</a:t>
            </a:r>
            <a:r>
              <a:rPr sz="2800" b="1" spc="-60" dirty="0">
                <a:solidFill>
                  <a:srgbClr val="C00000"/>
                </a:solidFill>
                <a:latin typeface="Calibri"/>
                <a:cs typeface="Calibri"/>
              </a:rPr>
              <a:t> </a:t>
            </a:r>
            <a:r>
              <a:rPr sz="2800" b="1" spc="-10" dirty="0">
                <a:solidFill>
                  <a:srgbClr val="C00000"/>
                </a:solidFill>
                <a:latin typeface="Calibri"/>
                <a:cs typeface="Calibri"/>
              </a:rPr>
              <a:t>test</a:t>
            </a:r>
            <a:endParaRPr sz="2800">
              <a:latin typeface="Calibri"/>
              <a:cs typeface="Calibri"/>
            </a:endParaRPr>
          </a:p>
        </p:txBody>
      </p:sp>
      <p:pic>
        <p:nvPicPr>
          <p:cNvPr id="5" name="object 5"/>
          <p:cNvPicPr/>
          <p:nvPr/>
        </p:nvPicPr>
        <p:blipFill>
          <a:blip r:embed="rId2" cstate="print"/>
          <a:stretch>
            <a:fillRect/>
          </a:stretch>
        </p:blipFill>
        <p:spPr>
          <a:xfrm>
            <a:off x="6190488" y="2026919"/>
            <a:ext cx="6011289" cy="3258312"/>
          </a:xfrm>
          <a:prstGeom prst="rect">
            <a:avLst/>
          </a:prstGeom>
        </p:spPr>
      </p:pic>
      <p:pic>
        <p:nvPicPr>
          <p:cNvPr id="6" name="object 6"/>
          <p:cNvPicPr/>
          <p:nvPr/>
        </p:nvPicPr>
        <p:blipFill>
          <a:blip r:embed="rId3" cstate="print"/>
          <a:stretch>
            <a:fillRect/>
          </a:stretch>
        </p:blipFill>
        <p:spPr>
          <a:xfrm>
            <a:off x="6190488" y="5995414"/>
            <a:ext cx="5888736" cy="2037854"/>
          </a:xfrm>
          <a:prstGeom prst="rect">
            <a:avLst/>
          </a:prstGeom>
        </p:spPr>
      </p:pic>
      <p:sp>
        <p:nvSpPr>
          <p:cNvPr id="7" name="object 7"/>
          <p:cNvSpPr txBox="1"/>
          <p:nvPr/>
        </p:nvSpPr>
        <p:spPr>
          <a:xfrm>
            <a:off x="6270116" y="5356605"/>
            <a:ext cx="225361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Endurance</a:t>
            </a:r>
            <a:r>
              <a:rPr sz="2800" b="1" spc="-114"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868" y="41971"/>
            <a:ext cx="14294662" cy="2462213"/>
          </a:xfrm>
        </p:spPr>
        <p:txBody>
          <a:bodyPr/>
          <a:lstStyle/>
          <a:p>
            <a:r>
              <a:rPr lang="en-US" dirty="0" smtClean="0"/>
              <a:t>IS 11851	METHOD OF EVALUATION OF ACCELERATION</a:t>
            </a:r>
            <a:br>
              <a:rPr lang="en-US" dirty="0" smtClean="0"/>
            </a:br>
            <a:r>
              <a:rPr lang="en-US" dirty="0" smtClean="0"/>
              <a:t>    </a:t>
            </a:r>
            <a:r>
              <a:rPr lang="en-US" sz="2000" b="0" dirty="0" smtClean="0">
                <a:solidFill>
                  <a:schemeClr val="tx1"/>
                </a:solidFill>
                <a:latin typeface="Times New Roman" panose="02020603050405020304" pitchFamily="18" charset="0"/>
                <a:ea typeface="Malgun Gothic" panose="020B0503020000020004" pitchFamily="34" charset="-127"/>
                <a:cs typeface="Times New Roman" panose="02020603050405020304" pitchFamily="18" charset="0"/>
              </a:rPr>
              <a:t>This standard gives </a:t>
            </a:r>
            <a:r>
              <a:rPr lang="en-US" sz="2000" b="0" dirty="0">
                <a:solidFill>
                  <a:schemeClr val="tx1"/>
                </a:solidFill>
                <a:latin typeface="Times New Roman" panose="02020603050405020304" pitchFamily="18" charset="0"/>
                <a:ea typeface="Malgun Gothic" panose="020B0503020000020004" pitchFamily="34" charset="-127"/>
                <a:cs typeface="Times New Roman" panose="02020603050405020304" pitchFamily="18" charset="0"/>
              </a:rPr>
              <a:t>the method of evaluation of acceleration of  automotive </a:t>
            </a:r>
            <a:r>
              <a:rPr lang="en-US" sz="2000" b="0" dirty="0" smtClean="0">
                <a:solidFill>
                  <a:schemeClr val="tx1"/>
                </a:solidFill>
                <a:latin typeface="Times New Roman" panose="02020603050405020304" pitchFamily="18" charset="0"/>
                <a:ea typeface="Malgun Gothic" panose="020B0503020000020004" pitchFamily="34" charset="-127"/>
                <a:cs typeface="Times New Roman" panose="02020603050405020304" pitchFamily="18" charset="0"/>
              </a:rPr>
              <a:t>vehicles </a:t>
            </a:r>
            <a:r>
              <a:rPr lang="en-US" sz="2000" b="0" dirty="0">
                <a:solidFill>
                  <a:schemeClr val="tx1"/>
                </a:solidFill>
                <a:latin typeface="Times New Roman" panose="02020603050405020304" pitchFamily="18" charset="0"/>
                <a:ea typeface="Malgun Gothic" panose="020B0503020000020004" pitchFamily="34" charset="-127"/>
                <a:cs typeface="Times New Roman" panose="02020603050405020304" pitchFamily="18" charset="0"/>
              </a:rPr>
              <a:t>such as truck, bus, car &amp; jeep.</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t/>
            </a:r>
            <a:br>
              <a:rPr lang="en-US" dirty="0" smtClean="0"/>
            </a:br>
            <a:endParaRPr lang="en-US" dirty="0"/>
          </a:p>
        </p:txBody>
      </p:sp>
      <p:sp>
        <p:nvSpPr>
          <p:cNvPr id="6" name="Text Placeholder 5"/>
          <p:cNvSpPr>
            <a:spLocks noGrp="1"/>
          </p:cNvSpPr>
          <p:nvPr>
            <p:ph type="body" idx="1"/>
          </p:nvPr>
        </p:nvSpPr>
        <p:spPr>
          <a:xfrm>
            <a:off x="381000" y="1447801"/>
            <a:ext cx="13982064" cy="7148111"/>
          </a:xfrm>
        </p:spPr>
        <p:txBody>
          <a:bodyPr/>
          <a:lstStyle/>
          <a:p>
            <a:r>
              <a:rPr lang="en-IN" sz="2000" dirty="0" smtClean="0"/>
              <a:t>                                                                               </a:t>
            </a:r>
            <a:r>
              <a:rPr lang="en-IN" sz="2000" b="1" dirty="0" smtClean="0"/>
              <a:t>Evaluation of Acceleration</a:t>
            </a:r>
          </a:p>
          <a:p>
            <a:endParaRPr lang="en-US" sz="1600" dirty="0" smtClean="0">
              <a:latin typeface="Malgun Gothic" panose="020B0503020000020004" pitchFamily="34" charset="-127"/>
              <a:ea typeface="Malgun Gothic" panose="020B0503020000020004" pitchFamily="34" charset="-127"/>
            </a:endParaRPr>
          </a:p>
          <a:p>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The acceleration performance shall be expressed as the time taken in seconds: </a:t>
            </a:r>
          </a:p>
          <a:p>
            <a:pPr marL="342900" indent="-342900">
              <a:buAutoNum type="alphaLcParenR"/>
            </a:pP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to </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cover a distance of 1 000 m from start or </a:t>
            </a: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buAutoNum type="alphaLcParenR"/>
            </a:pP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to </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achieve speed of 90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kmph</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or to the nearest multiple of 10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kmph</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to the maximum speed, whichever is less. </a:t>
            </a: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buFont typeface="Wingdings" panose="05000000000000000000" pitchFamily="2" charset="2"/>
              <a:buChar char="Ø"/>
            </a:pP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lgn="just">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The engine, at the </a:t>
            </a: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starting </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point of the measuring strip or track shall be run at the low idling speed as specified by the manufacturer. The </a:t>
            </a:r>
            <a:r>
              <a:rPr lang="en-US" sz="1600" dirty="0" err="1" smtClean="0">
                <a:latin typeface="Times New Roman" panose="02020603050405020304" pitchFamily="18" charset="0"/>
                <a:ea typeface="Malgun Gothic" panose="020B0503020000020004" pitchFamily="34" charset="-127"/>
                <a:cs typeface="Times New Roman" panose="02020603050405020304" pitchFamily="18" charset="0"/>
              </a:rPr>
              <a:t>centre</a:t>
            </a: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 line </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of the front wheel of the vehicle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shalLcoincide</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within the starting point of the measuring strip if distance measurement is based on fixed marks on the track. If instruments such as fifth wheel or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opticle</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devices are used for the measurement of distance the location points of such instruments shall be taken as references instead of the front wheel</a:t>
            </a: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a:t>
            </a:r>
          </a:p>
          <a:p>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 </a:t>
            </a:r>
          </a:p>
          <a:p>
            <a:pPr marL="342900" indent="-342900" algn="just">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Starting gear shall be as per manufacturer recommendations and the vehicle shall be accelerated to achieve speed in shortest duration in different gears and gears shall be changed for different speeds as recommended by the manufacturer and shall be recorded in the test report</a:t>
            </a: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a:t>
            </a:r>
          </a:p>
          <a:p>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 </a:t>
            </a:r>
            <a:endParaRPr lang="en-US" sz="1600" dirty="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lgn="just">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The time taken to cover the distance or to achieve the speed shall be established within </a:t>
            </a:r>
            <a:r>
              <a:rPr lang="en-IN" sz="1600" dirty="0">
                <a:latin typeface="Times New Roman" panose="02020603050405020304" pitchFamily="18" charset="0"/>
                <a:ea typeface="Malgun Gothic" panose="020B0503020000020004" pitchFamily="34" charset="-127"/>
                <a:cs typeface="Times New Roman" panose="02020603050405020304" pitchFamily="18" charset="0"/>
              </a:rPr>
              <a:t>+/- </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0.7 percent of the measured </a:t>
            </a:r>
            <a:r>
              <a:rPr lang="en-US" sz="1600" dirty="0" smtClean="0">
                <a:latin typeface="Times New Roman" panose="02020603050405020304" pitchFamily="18" charset="0"/>
                <a:ea typeface="Malgun Gothic" panose="020B0503020000020004" pitchFamily="34" charset="-127"/>
                <a:cs typeface="Times New Roman" panose="02020603050405020304" pitchFamily="18" charset="0"/>
              </a:rPr>
              <a:t>time</a:t>
            </a:r>
          </a:p>
          <a:p>
            <a:pPr marL="342900" indent="-342900">
              <a:buFont typeface="Wingdings" panose="05000000000000000000" pitchFamily="2" charset="2"/>
              <a:buChar char="Ø"/>
            </a:pPr>
            <a:endParaRPr lang="en-US" sz="1600" dirty="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The test shall be repeated in opposite direction. </a:t>
            </a: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buFont typeface="Wingdings" panose="05000000000000000000" pitchFamily="2" charset="2"/>
              <a:buChar char="Ø"/>
            </a:pPr>
            <a:endParaRPr lang="en-US" sz="1600" dirty="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lgn="just">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The acceleration performance shall be equal to the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arithmatic</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average of time taken for 6 readings ( 3 each in either direction ) which do not differ by more than +/- 5 percent from mean expressed in seconds rounded off to the nearest second place of decimal. </a:t>
            </a: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buFont typeface="Wingdings" panose="05000000000000000000" pitchFamily="2" charset="2"/>
              <a:buChar char="Ø"/>
            </a:pPr>
            <a:endParaRPr lang="en-US" sz="1600" dirty="0">
              <a:latin typeface="Times New Roman" panose="02020603050405020304" pitchFamily="18" charset="0"/>
              <a:ea typeface="Malgun Gothic" panose="020B0503020000020004" pitchFamily="34" charset="-127"/>
              <a:cs typeface="Times New Roman" panose="02020603050405020304" pitchFamily="18" charset="0"/>
            </a:endParaRPr>
          </a:p>
          <a:p>
            <a:pPr marL="342900" indent="-342900" algn="just">
              <a:buFont typeface="Wingdings" panose="05000000000000000000" pitchFamily="2" charset="2"/>
              <a:buChar char="Ø"/>
            </a:pPr>
            <a:r>
              <a:rPr lang="en-US" sz="1600" dirty="0">
                <a:latin typeface="Times New Roman" panose="02020603050405020304" pitchFamily="18" charset="0"/>
                <a:ea typeface="Malgun Gothic" panose="020B0503020000020004" pitchFamily="34" charset="-127"/>
                <a:cs typeface="Times New Roman" panose="02020603050405020304" pitchFamily="18" charset="0"/>
              </a:rPr>
              <a:t>For the purposes of detailed analysis, the tests may be conducted for distances starting from 100 m and increased in steps of 100 m and speeds similarly from 10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kmph</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onwards in steps of 10 </a:t>
            </a:r>
            <a:r>
              <a:rPr lang="en-US" sz="1600" dirty="0" err="1">
                <a:latin typeface="Times New Roman" panose="02020603050405020304" pitchFamily="18" charset="0"/>
                <a:ea typeface="Malgun Gothic" panose="020B0503020000020004" pitchFamily="34" charset="-127"/>
                <a:cs typeface="Times New Roman" panose="02020603050405020304" pitchFamily="18" charset="0"/>
              </a:rPr>
              <a:t>kmph</a:t>
            </a:r>
            <a:r>
              <a:rPr lang="en-US" sz="1600" dirty="0">
                <a:latin typeface="Times New Roman" panose="02020603050405020304" pitchFamily="18" charset="0"/>
                <a:ea typeface="Malgun Gothic" panose="020B0503020000020004" pitchFamily="34" charset="-127"/>
                <a:cs typeface="Times New Roman" panose="02020603050405020304" pitchFamily="18" charset="0"/>
              </a:rPr>
              <a:t> each. </a:t>
            </a:r>
            <a:endParaRPr lang="en-US" sz="16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12700">
              <a:lnSpc>
                <a:spcPct val="100000"/>
              </a:lnSpc>
              <a:spcBef>
                <a:spcPts val="95"/>
              </a:spcBef>
            </a:pPr>
            <a:endParaRPr lang="en-US" sz="1600" spc="-5" dirty="0" smtClean="0">
              <a:latin typeface="Times New Roman" panose="02020603050405020304" pitchFamily="18" charset="0"/>
              <a:cs typeface="Times New Roman" panose="02020603050405020304" pitchFamily="18" charset="0"/>
            </a:endParaRPr>
          </a:p>
          <a:p>
            <a:pPr marL="12700">
              <a:lnSpc>
                <a:spcPct val="100000"/>
              </a:lnSpc>
              <a:spcBef>
                <a:spcPts val="95"/>
              </a:spcBef>
            </a:pPr>
            <a:r>
              <a:rPr lang="en-US" sz="2000" b="1" spc="-5" dirty="0" smtClean="0">
                <a:latin typeface="Times New Roman" panose="02020603050405020304" pitchFamily="18" charset="0"/>
                <a:cs typeface="Times New Roman" panose="02020603050405020304" pitchFamily="18" charset="0"/>
              </a:rPr>
              <a:t>Parameters</a:t>
            </a:r>
            <a:r>
              <a:rPr lang="en-US" sz="2000" b="1" spc="-15" dirty="0" smtClean="0">
                <a:latin typeface="Times New Roman" panose="02020603050405020304" pitchFamily="18" charset="0"/>
                <a:cs typeface="Times New Roman" panose="02020603050405020304" pitchFamily="18" charset="0"/>
              </a:rPr>
              <a:t> </a:t>
            </a:r>
            <a:r>
              <a:rPr lang="en-US" sz="2000" b="1" spc="-10" dirty="0">
                <a:latin typeface="Times New Roman" panose="02020603050405020304" pitchFamily="18" charset="0"/>
                <a:cs typeface="Times New Roman" panose="02020603050405020304" pitchFamily="18" charset="0"/>
              </a:rPr>
              <a:t>which</a:t>
            </a:r>
            <a:r>
              <a:rPr lang="en-US" sz="2000" b="1" spc="5" dirty="0">
                <a:latin typeface="Times New Roman" panose="02020603050405020304" pitchFamily="18" charset="0"/>
                <a:cs typeface="Times New Roman" panose="02020603050405020304" pitchFamily="18" charset="0"/>
              </a:rPr>
              <a:t> </a:t>
            </a:r>
            <a:r>
              <a:rPr lang="en-US" sz="2000" b="1" spc="-5" dirty="0" smtClean="0">
                <a:latin typeface="Times New Roman" panose="02020603050405020304" pitchFamily="18" charset="0"/>
                <a:cs typeface="Times New Roman" panose="02020603050405020304" pitchFamily="18" charset="0"/>
              </a:rPr>
              <a:t>decides: </a:t>
            </a:r>
            <a:r>
              <a:rPr lang="en-US" sz="2000" b="1" spc="-25" dirty="0" smtClean="0">
                <a:latin typeface="Times New Roman" panose="02020603050405020304" pitchFamily="18" charset="0"/>
                <a:cs typeface="Times New Roman" panose="02020603050405020304" pitchFamily="18" charset="0"/>
              </a:rPr>
              <a:t>Vehicle</a:t>
            </a:r>
            <a:r>
              <a:rPr lang="en-US" sz="2000" b="1" spc="-60" dirty="0" smtClean="0">
                <a:latin typeface="Times New Roman" panose="02020603050405020304" pitchFamily="18" charset="0"/>
                <a:cs typeface="Times New Roman" panose="02020603050405020304" pitchFamily="18" charset="0"/>
              </a:rPr>
              <a:t> </a:t>
            </a:r>
            <a:r>
              <a:rPr lang="en-US" sz="2000" b="1" spc="-5" dirty="0">
                <a:latin typeface="Times New Roman" panose="02020603050405020304" pitchFamily="18" charset="0"/>
                <a:cs typeface="Times New Roman" panose="02020603050405020304" pitchFamily="18" charset="0"/>
              </a:rPr>
              <a:t>condition</a:t>
            </a:r>
            <a:endParaRPr lang="en-US" sz="2000" b="1" dirty="0">
              <a:latin typeface="Times New Roman" panose="02020603050405020304" pitchFamily="18" charset="0"/>
              <a:cs typeface="Times New Roman" panose="02020603050405020304" pitchFamily="18" charset="0"/>
            </a:endParaRPr>
          </a:p>
          <a:p>
            <a:pPr marL="12700">
              <a:lnSpc>
                <a:spcPct val="100000"/>
              </a:lnSpc>
            </a:pPr>
            <a:r>
              <a:rPr lang="en-US" sz="2000" b="1" spc="-5" dirty="0">
                <a:latin typeface="Times New Roman" panose="02020603050405020304" pitchFamily="18" charset="0"/>
                <a:cs typeface="Times New Roman" panose="02020603050405020304" pitchFamily="18" charset="0"/>
              </a:rPr>
              <a:t>Atmospheric</a:t>
            </a:r>
            <a:r>
              <a:rPr lang="en-US" sz="2000" b="1" spc="-15" dirty="0">
                <a:latin typeface="Times New Roman" panose="02020603050405020304" pitchFamily="18" charset="0"/>
                <a:cs typeface="Times New Roman" panose="02020603050405020304" pitchFamily="18" charset="0"/>
              </a:rPr>
              <a:t> </a:t>
            </a:r>
            <a:r>
              <a:rPr lang="en-US" sz="2000" b="1" spc="-5" dirty="0">
                <a:latin typeface="Times New Roman" panose="02020603050405020304" pitchFamily="18" charset="0"/>
                <a:cs typeface="Times New Roman" panose="02020603050405020304" pitchFamily="18" charset="0"/>
              </a:rPr>
              <a:t>condition:</a:t>
            </a:r>
            <a:r>
              <a:rPr lang="en-US" sz="2000" b="1" spc="-95" dirty="0">
                <a:latin typeface="Times New Roman" panose="02020603050405020304" pitchFamily="18" charset="0"/>
                <a:cs typeface="Times New Roman" panose="02020603050405020304" pitchFamily="18" charset="0"/>
              </a:rPr>
              <a:t> </a:t>
            </a:r>
            <a:r>
              <a:rPr lang="en-US" sz="2000" b="1" spc="-65" dirty="0" smtClean="0">
                <a:latin typeface="Times New Roman" panose="02020603050405020304" pitchFamily="18" charset="0"/>
                <a:cs typeface="Times New Roman" panose="02020603050405020304" pitchFamily="18" charset="0"/>
              </a:rPr>
              <a:t>Temperature, relative humidity, </a:t>
            </a:r>
            <a:r>
              <a:rPr lang="en-US" sz="2000" b="1" spc="-5" dirty="0" smtClean="0">
                <a:latin typeface="Times New Roman" panose="02020603050405020304" pitchFamily="18" charset="0"/>
                <a:cs typeface="Times New Roman" panose="02020603050405020304" pitchFamily="18" charset="0"/>
              </a:rPr>
              <a:t>Wind</a:t>
            </a:r>
            <a:r>
              <a:rPr lang="en-US" sz="2000" b="1" spc="5" dirty="0" smtClean="0">
                <a:latin typeface="Times New Roman" panose="02020603050405020304" pitchFamily="18" charset="0"/>
                <a:cs typeface="Times New Roman" panose="02020603050405020304" pitchFamily="18" charset="0"/>
              </a:rPr>
              <a:t> </a:t>
            </a:r>
            <a:r>
              <a:rPr lang="en-US" sz="2000" b="1" spc="-5" dirty="0">
                <a:latin typeface="Times New Roman" panose="02020603050405020304" pitchFamily="18" charset="0"/>
                <a:cs typeface="Times New Roman" panose="02020603050405020304" pitchFamily="18" charset="0"/>
              </a:rPr>
              <a:t>Speed,</a:t>
            </a:r>
            <a:r>
              <a:rPr lang="en-US" sz="2000" b="1" spc="-16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Air</a:t>
            </a:r>
            <a:r>
              <a:rPr lang="en-US" sz="2000" b="1" spc="45" dirty="0">
                <a:latin typeface="Times New Roman" panose="02020603050405020304" pitchFamily="18" charset="0"/>
                <a:cs typeface="Times New Roman" panose="02020603050405020304" pitchFamily="18" charset="0"/>
              </a:rPr>
              <a:t> </a:t>
            </a:r>
            <a:r>
              <a:rPr lang="en-US" sz="2000" b="1" spc="-40" dirty="0">
                <a:latin typeface="Times New Roman" panose="02020603050405020304" pitchFamily="18" charset="0"/>
                <a:cs typeface="Times New Roman" panose="02020603050405020304" pitchFamily="18" charset="0"/>
              </a:rPr>
              <a:t>density,</a:t>
            </a:r>
            <a:r>
              <a:rPr lang="en-US" sz="2000" b="1" dirty="0">
                <a:latin typeface="Times New Roman" panose="02020603050405020304" pitchFamily="18" charset="0"/>
                <a:cs typeface="Times New Roman" panose="02020603050405020304" pitchFamily="18" charset="0"/>
              </a:rPr>
              <a:t> </a:t>
            </a:r>
            <a:r>
              <a:rPr lang="en-US" sz="2000" b="1" spc="-5" dirty="0">
                <a:latin typeface="Times New Roman" panose="02020603050405020304" pitchFamily="18" charset="0"/>
                <a:cs typeface="Times New Roman" panose="02020603050405020304" pitchFamily="18" charset="0"/>
              </a:rPr>
              <a:t>etc.</a:t>
            </a:r>
            <a:endParaRPr lang="en-US" sz="2000" b="1" dirty="0">
              <a:latin typeface="Times New Roman" panose="02020603050405020304" pitchFamily="18" charset="0"/>
              <a:cs typeface="Times New Roman" panose="02020603050405020304" pitchFamily="18" charset="0"/>
            </a:endParaRPr>
          </a:p>
          <a:p>
            <a:pPr>
              <a:lnSpc>
                <a:spcPct val="100000"/>
              </a:lnSpc>
              <a:spcBef>
                <a:spcPts val="50"/>
              </a:spcBef>
            </a:pPr>
            <a:endParaRPr lang="en-US" sz="1800" dirty="0">
              <a:latin typeface="Arial MT"/>
              <a:cs typeface="Arial MT"/>
            </a:endParaRPr>
          </a:p>
          <a:p>
            <a:pPr marL="12700" marR="3693160">
              <a:lnSpc>
                <a:spcPct val="100000"/>
              </a:lnSpc>
            </a:pPr>
            <a:endParaRPr lang="en-IN" sz="1600" dirty="0">
              <a:latin typeface="Malgun Gothic" panose="020B0503020000020004" pitchFamily="34" charset="-127"/>
              <a:ea typeface="Malgun Gothic" panose="020B0503020000020004" pitchFamily="34" charset="-127"/>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213360"/>
          </a:xfrm>
          <a:custGeom>
            <a:avLst/>
            <a:gdLst/>
            <a:ahLst/>
            <a:cxnLst/>
            <a:rect l="l" t="t" r="r" b="b"/>
            <a:pathLst>
              <a:path w="14630400" h="213360">
                <a:moveTo>
                  <a:pt x="0" y="213360"/>
                </a:moveTo>
                <a:lnTo>
                  <a:pt x="14630400" y="213360"/>
                </a:lnTo>
                <a:lnTo>
                  <a:pt x="14630400" y="0"/>
                </a:lnTo>
                <a:lnTo>
                  <a:pt x="0" y="0"/>
                </a:lnTo>
                <a:lnTo>
                  <a:pt x="0" y="213360"/>
                </a:lnTo>
                <a:close/>
              </a:path>
            </a:pathLst>
          </a:custGeom>
          <a:solidFill>
            <a:srgbClr val="F1E3CF"/>
          </a:solidFill>
        </p:spPr>
        <p:txBody>
          <a:bodyPr wrap="square" lIns="0" tIns="0" rIns="0" bIns="0" rtlCol="0"/>
          <a:lstStyle/>
          <a:p>
            <a:endParaRPr/>
          </a:p>
        </p:txBody>
      </p:sp>
      <p:sp>
        <p:nvSpPr>
          <p:cNvPr id="3" name="object 3"/>
          <p:cNvSpPr/>
          <p:nvPr/>
        </p:nvSpPr>
        <p:spPr>
          <a:xfrm>
            <a:off x="0" y="213359"/>
            <a:ext cx="14630400" cy="8016240"/>
          </a:xfrm>
          <a:custGeom>
            <a:avLst/>
            <a:gdLst/>
            <a:ahLst/>
            <a:cxnLst/>
            <a:rect l="l" t="t" r="r" b="b"/>
            <a:pathLst>
              <a:path w="14630400" h="8016240">
                <a:moveTo>
                  <a:pt x="14630400" y="0"/>
                </a:moveTo>
                <a:lnTo>
                  <a:pt x="0" y="0"/>
                </a:lnTo>
                <a:lnTo>
                  <a:pt x="0" y="8016237"/>
                </a:lnTo>
                <a:lnTo>
                  <a:pt x="14630400" y="8016237"/>
                </a:lnTo>
                <a:lnTo>
                  <a:pt x="14630400" y="0"/>
                </a:lnTo>
                <a:close/>
              </a:path>
            </a:pathLst>
          </a:custGeom>
          <a:solidFill>
            <a:srgbClr val="FFFFFF"/>
          </a:solidFill>
        </p:spPr>
        <p:txBody>
          <a:bodyPr wrap="square" lIns="0" tIns="0" rIns="0" bIns="0" rtlCol="0"/>
          <a:lstStyle/>
          <a:p>
            <a:endParaRPr/>
          </a:p>
        </p:txBody>
      </p:sp>
      <p:sp>
        <p:nvSpPr>
          <p:cNvPr id="4" name="object 4"/>
          <p:cNvSpPr txBox="1"/>
          <p:nvPr/>
        </p:nvSpPr>
        <p:spPr>
          <a:xfrm>
            <a:off x="75082" y="235712"/>
            <a:ext cx="14530705" cy="880744"/>
          </a:xfrm>
          <a:prstGeom prst="rect">
            <a:avLst/>
          </a:prstGeom>
        </p:spPr>
        <p:txBody>
          <a:bodyPr vert="horz" wrap="square" lIns="0" tIns="13335" rIns="0" bIns="0" rtlCol="0">
            <a:spAutoFit/>
          </a:bodyPr>
          <a:lstStyle/>
          <a:p>
            <a:pPr marL="3573145" marR="5080" indent="-3561079">
              <a:lnSpc>
                <a:spcPct val="100000"/>
              </a:lnSpc>
              <a:spcBef>
                <a:spcPts val="105"/>
              </a:spcBef>
            </a:pPr>
            <a:r>
              <a:rPr sz="2800" b="1" spc="5" dirty="0">
                <a:solidFill>
                  <a:srgbClr val="006FC0"/>
                </a:solidFill>
                <a:latin typeface="Arial"/>
                <a:cs typeface="Arial"/>
              </a:rPr>
              <a:t>IS </a:t>
            </a:r>
            <a:r>
              <a:rPr sz="2800" b="1" dirty="0">
                <a:solidFill>
                  <a:srgbClr val="006FC0"/>
                </a:solidFill>
                <a:latin typeface="Arial"/>
                <a:cs typeface="Arial"/>
              </a:rPr>
              <a:t>13604 : 2014 </a:t>
            </a:r>
            <a:r>
              <a:rPr sz="2800" b="1" spc="-10" dirty="0">
                <a:solidFill>
                  <a:srgbClr val="006FC0"/>
                </a:solidFill>
                <a:latin typeface="Arial"/>
                <a:cs typeface="Arial"/>
              </a:rPr>
              <a:t>AUTOMOTIVE </a:t>
            </a:r>
            <a:r>
              <a:rPr sz="2800" b="1" spc="-5" dirty="0">
                <a:solidFill>
                  <a:srgbClr val="006FC0"/>
                </a:solidFill>
                <a:latin typeface="Arial"/>
                <a:cs typeface="Arial"/>
              </a:rPr>
              <a:t>VEHICLES </a:t>
            </a:r>
            <a:r>
              <a:rPr sz="2800" b="1" spc="5" dirty="0">
                <a:solidFill>
                  <a:srgbClr val="006FC0"/>
                </a:solidFill>
                <a:latin typeface="Arial"/>
                <a:cs typeface="Arial"/>
              </a:rPr>
              <a:t>— </a:t>
            </a:r>
            <a:r>
              <a:rPr sz="2800" b="1" spc="-25" dirty="0">
                <a:solidFill>
                  <a:srgbClr val="006FC0"/>
                </a:solidFill>
                <a:latin typeface="Arial"/>
                <a:cs typeface="Arial"/>
              </a:rPr>
              <a:t>AIR BRAKE </a:t>
            </a:r>
            <a:r>
              <a:rPr sz="2800" b="1" spc="5" dirty="0">
                <a:solidFill>
                  <a:srgbClr val="006FC0"/>
                </a:solidFill>
                <a:latin typeface="Arial"/>
                <a:cs typeface="Arial"/>
              </a:rPr>
              <a:t>SYSTEMS — </a:t>
            </a:r>
            <a:r>
              <a:rPr sz="2800" b="1" spc="-10" dirty="0">
                <a:solidFill>
                  <a:srgbClr val="006FC0"/>
                </a:solidFill>
                <a:latin typeface="Arial"/>
                <a:cs typeface="Arial"/>
              </a:rPr>
              <a:t>PERFORMANCE </a:t>
            </a:r>
            <a:r>
              <a:rPr sz="2800" b="1" spc="-765" dirty="0">
                <a:solidFill>
                  <a:srgbClr val="006FC0"/>
                </a:solidFill>
                <a:latin typeface="Arial"/>
                <a:cs typeface="Arial"/>
              </a:rPr>
              <a:t> </a:t>
            </a:r>
            <a:r>
              <a:rPr sz="2800" b="1" dirty="0">
                <a:solidFill>
                  <a:srgbClr val="006FC0"/>
                </a:solidFill>
                <a:latin typeface="Arial"/>
                <a:cs typeface="Arial"/>
              </a:rPr>
              <a:t>REQUIREMENTS</a:t>
            </a:r>
            <a:r>
              <a:rPr sz="2800" b="1" spc="-65" dirty="0">
                <a:solidFill>
                  <a:srgbClr val="006FC0"/>
                </a:solidFill>
                <a:latin typeface="Arial"/>
                <a:cs typeface="Arial"/>
              </a:rPr>
              <a:t> </a:t>
            </a:r>
            <a:r>
              <a:rPr sz="2800" b="1" dirty="0">
                <a:solidFill>
                  <a:srgbClr val="006FC0"/>
                </a:solidFill>
                <a:latin typeface="Arial"/>
                <a:cs typeface="Arial"/>
              </a:rPr>
              <a:t>FOR </a:t>
            </a:r>
            <a:r>
              <a:rPr sz="2800" b="1" spc="-25" dirty="0">
                <a:solidFill>
                  <a:srgbClr val="006FC0"/>
                </a:solidFill>
                <a:latin typeface="Arial"/>
                <a:cs typeface="Arial"/>
              </a:rPr>
              <a:t>DUAL</a:t>
            </a:r>
            <a:r>
              <a:rPr sz="2800" b="1" spc="25" dirty="0">
                <a:solidFill>
                  <a:srgbClr val="006FC0"/>
                </a:solidFill>
                <a:latin typeface="Arial"/>
                <a:cs typeface="Arial"/>
              </a:rPr>
              <a:t> </a:t>
            </a:r>
            <a:r>
              <a:rPr sz="2800" b="1" spc="-25" dirty="0">
                <a:solidFill>
                  <a:srgbClr val="006FC0"/>
                </a:solidFill>
                <a:latin typeface="Arial"/>
                <a:cs typeface="Arial"/>
              </a:rPr>
              <a:t>BRAKE</a:t>
            </a:r>
            <a:r>
              <a:rPr sz="2800" b="1" spc="105" dirty="0">
                <a:solidFill>
                  <a:srgbClr val="006FC0"/>
                </a:solidFill>
                <a:latin typeface="Arial"/>
                <a:cs typeface="Arial"/>
              </a:rPr>
              <a:t> </a:t>
            </a:r>
            <a:r>
              <a:rPr sz="2800" b="1" spc="-105" dirty="0">
                <a:solidFill>
                  <a:srgbClr val="006FC0"/>
                </a:solidFill>
                <a:latin typeface="Arial"/>
                <a:cs typeface="Arial"/>
              </a:rPr>
              <a:t>VALVE</a:t>
            </a:r>
            <a:endParaRPr sz="2800">
              <a:latin typeface="Arial"/>
              <a:cs typeface="Arial"/>
            </a:endParaRPr>
          </a:p>
        </p:txBody>
      </p:sp>
      <p:sp>
        <p:nvSpPr>
          <p:cNvPr id="5" name="object 5"/>
          <p:cNvSpPr txBox="1"/>
          <p:nvPr/>
        </p:nvSpPr>
        <p:spPr>
          <a:xfrm>
            <a:off x="367690" y="1352122"/>
            <a:ext cx="5621655" cy="1071880"/>
          </a:xfrm>
          <a:prstGeom prst="rect">
            <a:avLst/>
          </a:prstGeom>
        </p:spPr>
        <p:txBody>
          <a:bodyPr vert="horz" wrap="square" lIns="0" tIns="108585" rIns="0" bIns="0" rtlCol="0">
            <a:spAutoFit/>
          </a:bodyPr>
          <a:lstStyle/>
          <a:p>
            <a:pPr marL="12700">
              <a:lnSpc>
                <a:spcPct val="100000"/>
              </a:lnSpc>
              <a:spcBef>
                <a:spcPts val="855"/>
              </a:spcBef>
            </a:pPr>
            <a:r>
              <a:rPr sz="2800" b="1" spc="-50" dirty="0">
                <a:solidFill>
                  <a:srgbClr val="C00000"/>
                </a:solidFill>
                <a:latin typeface="Calibri"/>
                <a:cs typeface="Calibri"/>
              </a:rPr>
              <a:t>Tests</a:t>
            </a:r>
            <a:endParaRPr sz="2800">
              <a:latin typeface="Calibri"/>
              <a:cs typeface="Calibri"/>
            </a:endParaRPr>
          </a:p>
          <a:p>
            <a:pPr marL="49530">
              <a:lnSpc>
                <a:spcPct val="100000"/>
              </a:lnSpc>
              <a:spcBef>
                <a:spcPts val="760"/>
              </a:spcBef>
              <a:tabLst>
                <a:tab pos="765810" algn="l"/>
                <a:tab pos="2814955" algn="l"/>
                <a:tab pos="3537585" algn="l"/>
                <a:tab pos="5061585" algn="l"/>
              </a:tabLst>
            </a:pPr>
            <a:r>
              <a:rPr sz="2800" dirty="0">
                <a:latin typeface="Calibri"/>
                <a:cs typeface="Calibri"/>
              </a:rPr>
              <a:t>T</a:t>
            </a:r>
            <a:r>
              <a:rPr sz="2800" spc="-10" dirty="0">
                <a:latin typeface="Calibri"/>
                <a:cs typeface="Calibri"/>
              </a:rPr>
              <a:t>h</a:t>
            </a:r>
            <a:r>
              <a:rPr sz="2800" spc="5" dirty="0">
                <a:latin typeface="Calibri"/>
                <a:cs typeface="Calibri"/>
              </a:rPr>
              <a:t>e</a:t>
            </a:r>
            <a:r>
              <a:rPr sz="2800" dirty="0">
                <a:latin typeface="Calibri"/>
                <a:cs typeface="Calibri"/>
              </a:rPr>
              <a:t>	</a:t>
            </a:r>
            <a:r>
              <a:rPr sz="2800" spc="-10" dirty="0">
                <a:latin typeface="Calibri"/>
                <a:cs typeface="Calibri"/>
              </a:rPr>
              <a:t>p</a:t>
            </a:r>
            <a:r>
              <a:rPr sz="2800" dirty="0">
                <a:latin typeface="Calibri"/>
                <a:cs typeface="Calibri"/>
              </a:rPr>
              <a:t>er</a:t>
            </a:r>
            <a:r>
              <a:rPr sz="2800" spc="-45" dirty="0">
                <a:latin typeface="Calibri"/>
                <a:cs typeface="Calibri"/>
              </a:rPr>
              <a:t>f</a:t>
            </a:r>
            <a:r>
              <a:rPr sz="2800" spc="-15" dirty="0">
                <a:latin typeface="Calibri"/>
                <a:cs typeface="Calibri"/>
              </a:rPr>
              <a:t>o</a:t>
            </a:r>
            <a:r>
              <a:rPr sz="2800" dirty="0">
                <a:latin typeface="Calibri"/>
                <a:cs typeface="Calibri"/>
              </a:rPr>
              <a:t>r</a:t>
            </a:r>
            <a:r>
              <a:rPr sz="2800" spc="-10" dirty="0">
                <a:latin typeface="Calibri"/>
                <a:cs typeface="Calibri"/>
              </a:rPr>
              <a:t>m</a:t>
            </a:r>
            <a:r>
              <a:rPr sz="2800" spc="5" dirty="0">
                <a:latin typeface="Calibri"/>
                <a:cs typeface="Calibri"/>
              </a:rPr>
              <a:t>a</a:t>
            </a:r>
            <a:r>
              <a:rPr sz="2800" spc="-15" dirty="0">
                <a:latin typeface="Calibri"/>
                <a:cs typeface="Calibri"/>
              </a:rPr>
              <a:t>nc</a:t>
            </a:r>
            <a:r>
              <a:rPr sz="2800" spc="5" dirty="0">
                <a:latin typeface="Calibri"/>
                <a:cs typeface="Calibri"/>
              </a:rPr>
              <a:t>e</a:t>
            </a:r>
            <a:r>
              <a:rPr sz="2800" dirty="0">
                <a:latin typeface="Calibri"/>
                <a:cs typeface="Calibri"/>
              </a:rPr>
              <a:t>	</a:t>
            </a:r>
            <a:r>
              <a:rPr sz="2800" spc="5" dirty="0">
                <a:latin typeface="Calibri"/>
                <a:cs typeface="Calibri"/>
              </a:rPr>
              <a:t>a</a:t>
            </a:r>
            <a:r>
              <a:rPr sz="2800" spc="-10" dirty="0">
                <a:latin typeface="Calibri"/>
                <a:cs typeface="Calibri"/>
              </a:rPr>
              <a:t>n</a:t>
            </a:r>
            <a:r>
              <a:rPr sz="2800" spc="5" dirty="0">
                <a:latin typeface="Calibri"/>
                <a:cs typeface="Calibri"/>
              </a:rPr>
              <a:t>d</a:t>
            </a:r>
            <a:r>
              <a:rPr sz="2800" dirty="0">
                <a:latin typeface="Calibri"/>
                <a:cs typeface="Calibri"/>
              </a:rPr>
              <a:t>	</a:t>
            </a:r>
            <a:r>
              <a:rPr sz="2800" spc="-45" dirty="0">
                <a:latin typeface="Calibri"/>
                <a:cs typeface="Calibri"/>
              </a:rPr>
              <a:t>r</a:t>
            </a:r>
            <a:r>
              <a:rPr sz="2800" dirty="0">
                <a:latin typeface="Calibri"/>
                <a:cs typeface="Calibri"/>
              </a:rPr>
              <a:t>elia</a:t>
            </a:r>
            <a:r>
              <a:rPr sz="2800" spc="-15" dirty="0">
                <a:latin typeface="Calibri"/>
                <a:cs typeface="Calibri"/>
              </a:rPr>
              <a:t>b</a:t>
            </a:r>
            <a:r>
              <a:rPr sz="2800" dirty="0">
                <a:latin typeface="Calibri"/>
                <a:cs typeface="Calibri"/>
              </a:rPr>
              <a:t>ility	</a:t>
            </a:r>
            <a:r>
              <a:rPr sz="2800" spc="-30" dirty="0">
                <a:latin typeface="Calibri"/>
                <a:cs typeface="Calibri"/>
              </a:rPr>
              <a:t>te</a:t>
            </a:r>
            <a:r>
              <a:rPr sz="2800" spc="-20" dirty="0">
                <a:latin typeface="Calibri"/>
                <a:cs typeface="Calibri"/>
              </a:rPr>
              <a:t>s</a:t>
            </a:r>
            <a:r>
              <a:rPr sz="2800" dirty="0">
                <a:latin typeface="Calibri"/>
                <a:cs typeface="Calibri"/>
              </a:rPr>
              <a:t>t</a:t>
            </a:r>
            <a:endParaRPr sz="2800">
              <a:latin typeface="Calibri"/>
              <a:cs typeface="Calibri"/>
            </a:endParaRPr>
          </a:p>
        </p:txBody>
      </p:sp>
      <p:sp>
        <p:nvSpPr>
          <p:cNvPr id="6" name="object 6"/>
          <p:cNvSpPr txBox="1"/>
          <p:nvPr/>
        </p:nvSpPr>
        <p:spPr>
          <a:xfrm>
            <a:off x="404875" y="2397379"/>
            <a:ext cx="3838575" cy="453390"/>
          </a:xfrm>
          <a:prstGeom prst="rect">
            <a:avLst/>
          </a:prstGeom>
        </p:spPr>
        <p:txBody>
          <a:bodyPr vert="horz" wrap="square" lIns="0" tIns="13335" rIns="0" bIns="0" rtlCol="0">
            <a:spAutoFit/>
          </a:bodyPr>
          <a:lstStyle/>
          <a:p>
            <a:pPr marL="12700">
              <a:lnSpc>
                <a:spcPct val="100000"/>
              </a:lnSpc>
              <a:spcBef>
                <a:spcPts val="105"/>
              </a:spcBef>
              <a:tabLst>
                <a:tab pos="2042795" algn="l"/>
                <a:tab pos="2926715" algn="l"/>
                <a:tab pos="3515360" algn="l"/>
              </a:tabLst>
            </a:pPr>
            <a:r>
              <a:rPr sz="2800" spc="-45" dirty="0">
                <a:latin typeface="Calibri"/>
                <a:cs typeface="Calibri"/>
              </a:rPr>
              <a:t>r</a:t>
            </a:r>
            <a:r>
              <a:rPr sz="2800" dirty="0">
                <a:latin typeface="Calibri"/>
                <a:cs typeface="Calibri"/>
              </a:rPr>
              <a:t>e</a:t>
            </a:r>
            <a:r>
              <a:rPr sz="2800" spc="-20" dirty="0">
                <a:latin typeface="Calibri"/>
                <a:cs typeface="Calibri"/>
              </a:rPr>
              <a:t>q</a:t>
            </a:r>
            <a:r>
              <a:rPr sz="2800" spc="-15" dirty="0">
                <a:latin typeface="Calibri"/>
                <a:cs typeface="Calibri"/>
              </a:rPr>
              <a:t>u</a:t>
            </a:r>
            <a:r>
              <a:rPr sz="2800" dirty="0">
                <a:latin typeface="Calibri"/>
                <a:cs typeface="Calibri"/>
              </a:rPr>
              <a:t>i</a:t>
            </a:r>
            <a:r>
              <a:rPr sz="2800" spc="-45" dirty="0">
                <a:latin typeface="Calibri"/>
                <a:cs typeface="Calibri"/>
              </a:rPr>
              <a:t>r</a:t>
            </a:r>
            <a:r>
              <a:rPr sz="2800" dirty="0">
                <a:latin typeface="Calibri"/>
                <a:cs typeface="Calibri"/>
              </a:rPr>
              <a:t>e</a:t>
            </a:r>
            <a:r>
              <a:rPr sz="2800" spc="-15" dirty="0">
                <a:latin typeface="Calibri"/>
                <a:cs typeface="Calibri"/>
              </a:rPr>
              <a:t>m</a:t>
            </a:r>
            <a:r>
              <a:rPr sz="2800" dirty="0">
                <a:latin typeface="Calibri"/>
                <a:cs typeface="Calibri"/>
              </a:rPr>
              <a:t>e</a:t>
            </a:r>
            <a:r>
              <a:rPr sz="2800" spc="-40" dirty="0">
                <a:latin typeface="Calibri"/>
                <a:cs typeface="Calibri"/>
              </a:rPr>
              <a:t>n</a:t>
            </a:r>
            <a:r>
              <a:rPr sz="2800" dirty="0">
                <a:latin typeface="Calibri"/>
                <a:cs typeface="Calibri"/>
              </a:rPr>
              <a:t>t	</a:t>
            </a:r>
            <a:r>
              <a:rPr sz="2800" spc="5" dirty="0">
                <a:latin typeface="Calibri"/>
                <a:cs typeface="Calibri"/>
              </a:rPr>
              <a:t>s</a:t>
            </a:r>
            <a:r>
              <a:rPr sz="2800" spc="-5" dirty="0">
                <a:latin typeface="Calibri"/>
                <a:cs typeface="Calibri"/>
              </a:rPr>
              <a:t>hal</a:t>
            </a:r>
            <a:r>
              <a:rPr sz="2800" dirty="0">
                <a:latin typeface="Calibri"/>
                <a:cs typeface="Calibri"/>
              </a:rPr>
              <a:t>l	</a:t>
            </a:r>
            <a:r>
              <a:rPr sz="2800" spc="10" dirty="0">
                <a:latin typeface="Calibri"/>
                <a:cs typeface="Calibri"/>
              </a:rPr>
              <a:t>b</a:t>
            </a:r>
            <a:r>
              <a:rPr sz="2800" dirty="0">
                <a:latin typeface="Calibri"/>
                <a:cs typeface="Calibri"/>
              </a:rPr>
              <a:t>e	</a:t>
            </a:r>
            <a:r>
              <a:rPr sz="2800" spc="-5" dirty="0">
                <a:latin typeface="Calibri"/>
                <a:cs typeface="Calibri"/>
              </a:rPr>
              <a:t>as</a:t>
            </a:r>
            <a:endParaRPr sz="2800" dirty="0">
              <a:latin typeface="Calibri"/>
              <a:cs typeface="Calibri"/>
            </a:endParaRPr>
          </a:p>
        </p:txBody>
      </p:sp>
      <p:sp>
        <p:nvSpPr>
          <p:cNvPr id="7" name="object 7"/>
          <p:cNvSpPr txBox="1"/>
          <p:nvPr/>
        </p:nvSpPr>
        <p:spPr>
          <a:xfrm>
            <a:off x="404875" y="2823794"/>
            <a:ext cx="3750310" cy="454025"/>
          </a:xfrm>
          <a:prstGeom prst="rect">
            <a:avLst/>
          </a:prstGeom>
        </p:spPr>
        <p:txBody>
          <a:bodyPr vert="horz" wrap="square" lIns="0" tIns="13970" rIns="0" bIns="0" rtlCol="0">
            <a:spAutoFit/>
          </a:bodyPr>
          <a:lstStyle/>
          <a:p>
            <a:pPr marL="12700">
              <a:lnSpc>
                <a:spcPct val="100000"/>
              </a:lnSpc>
              <a:spcBef>
                <a:spcPts val="110"/>
              </a:spcBef>
              <a:tabLst>
                <a:tab pos="1685925" algn="l"/>
                <a:tab pos="2570480" algn="l"/>
              </a:tabLst>
            </a:pPr>
            <a:r>
              <a:rPr sz="2800" spc="-10" dirty="0">
                <a:latin typeface="Calibri"/>
                <a:cs typeface="Calibri"/>
              </a:rPr>
              <a:t>between	</a:t>
            </a:r>
            <a:r>
              <a:rPr sz="2800" spc="-5" dirty="0">
                <a:latin typeface="Calibri"/>
                <a:cs typeface="Calibri"/>
              </a:rPr>
              <a:t>the	supplier</a:t>
            </a:r>
            <a:endParaRPr sz="2800" dirty="0">
              <a:latin typeface="Calibri"/>
              <a:cs typeface="Calibri"/>
            </a:endParaRPr>
          </a:p>
        </p:txBody>
      </p:sp>
      <p:sp>
        <p:nvSpPr>
          <p:cNvPr id="8" name="object 8"/>
          <p:cNvSpPr txBox="1"/>
          <p:nvPr/>
        </p:nvSpPr>
        <p:spPr>
          <a:xfrm>
            <a:off x="4441316" y="2397379"/>
            <a:ext cx="1541780" cy="880744"/>
          </a:xfrm>
          <a:prstGeom prst="rect">
            <a:avLst/>
          </a:prstGeom>
        </p:spPr>
        <p:txBody>
          <a:bodyPr vert="horz" wrap="square" lIns="0" tIns="13335" rIns="0" bIns="0" rtlCol="0">
            <a:spAutoFit/>
          </a:bodyPr>
          <a:lstStyle/>
          <a:p>
            <a:pPr marL="100965" marR="5080" indent="-88900">
              <a:lnSpc>
                <a:spcPct val="100000"/>
              </a:lnSpc>
              <a:spcBef>
                <a:spcPts val="105"/>
              </a:spcBef>
              <a:tabLst>
                <a:tab pos="1045844" algn="l"/>
                <a:tab pos="1231900" algn="l"/>
              </a:tabLst>
            </a:pPr>
            <a:r>
              <a:rPr sz="2800" dirty="0">
                <a:latin typeface="Calibri"/>
                <a:cs typeface="Calibri"/>
              </a:rPr>
              <a:t>ag</a:t>
            </a:r>
            <a:r>
              <a:rPr sz="2800" spc="-50" dirty="0">
                <a:latin typeface="Calibri"/>
                <a:cs typeface="Calibri"/>
              </a:rPr>
              <a:t>r</a:t>
            </a:r>
            <a:r>
              <a:rPr sz="2800" dirty="0">
                <a:latin typeface="Calibri"/>
                <a:cs typeface="Calibri"/>
              </a:rPr>
              <a:t>e</a:t>
            </a:r>
            <a:r>
              <a:rPr sz="2800" spc="-15" dirty="0">
                <a:latin typeface="Calibri"/>
                <a:cs typeface="Calibri"/>
              </a:rPr>
              <a:t>e</a:t>
            </a:r>
            <a:r>
              <a:rPr sz="2800" dirty="0">
                <a:latin typeface="Calibri"/>
                <a:cs typeface="Calibri"/>
              </a:rPr>
              <a:t>d		</a:t>
            </a:r>
            <a:r>
              <a:rPr sz="2800" spc="-55" dirty="0">
                <a:latin typeface="Calibri"/>
                <a:cs typeface="Calibri"/>
              </a:rPr>
              <a:t>to  </a:t>
            </a:r>
            <a:r>
              <a:rPr sz="2800" spc="5" dirty="0">
                <a:latin typeface="Calibri"/>
                <a:cs typeface="Calibri"/>
              </a:rPr>
              <a:t>a</a:t>
            </a:r>
            <a:r>
              <a:rPr sz="2800" spc="-10" dirty="0">
                <a:latin typeface="Calibri"/>
                <a:cs typeface="Calibri"/>
              </a:rPr>
              <a:t>n</a:t>
            </a:r>
            <a:r>
              <a:rPr sz="2800" spc="5" dirty="0">
                <a:latin typeface="Calibri"/>
                <a:cs typeface="Calibri"/>
              </a:rPr>
              <a:t>d</a:t>
            </a:r>
            <a:r>
              <a:rPr sz="2800" dirty="0">
                <a:latin typeface="Calibri"/>
                <a:cs typeface="Calibri"/>
              </a:rPr>
              <a:t>	t</a:t>
            </a:r>
            <a:r>
              <a:rPr sz="2800" spc="-15" dirty="0">
                <a:latin typeface="Calibri"/>
                <a:cs typeface="Calibri"/>
              </a:rPr>
              <a:t>h</a:t>
            </a:r>
            <a:r>
              <a:rPr sz="2800" spc="5" dirty="0">
                <a:latin typeface="Calibri"/>
                <a:cs typeface="Calibri"/>
              </a:rPr>
              <a:t>e</a:t>
            </a:r>
            <a:endParaRPr sz="2800">
              <a:latin typeface="Calibri"/>
              <a:cs typeface="Calibri"/>
            </a:endParaRPr>
          </a:p>
        </p:txBody>
      </p:sp>
      <p:sp>
        <p:nvSpPr>
          <p:cNvPr id="9" name="object 9"/>
          <p:cNvSpPr txBox="1"/>
          <p:nvPr/>
        </p:nvSpPr>
        <p:spPr>
          <a:xfrm>
            <a:off x="404875" y="3251073"/>
            <a:ext cx="5581650" cy="453390"/>
          </a:xfrm>
          <a:prstGeom prst="rect">
            <a:avLst/>
          </a:prstGeom>
        </p:spPr>
        <p:txBody>
          <a:bodyPr vert="horz" wrap="square" lIns="0" tIns="13335" rIns="0" bIns="0" rtlCol="0">
            <a:spAutoFit/>
          </a:bodyPr>
          <a:lstStyle/>
          <a:p>
            <a:pPr marL="12700">
              <a:lnSpc>
                <a:spcPct val="100000"/>
              </a:lnSpc>
              <a:spcBef>
                <a:spcPts val="105"/>
              </a:spcBef>
            </a:pPr>
            <a:r>
              <a:rPr sz="2800" spc="-35" dirty="0">
                <a:latin typeface="Calibri"/>
                <a:cs typeface="Calibri"/>
              </a:rPr>
              <a:t>purchaser.</a:t>
            </a:r>
            <a:r>
              <a:rPr sz="2800" spc="210" dirty="0">
                <a:latin typeface="Calibri"/>
                <a:cs typeface="Calibri"/>
              </a:rPr>
              <a:t> </a:t>
            </a:r>
            <a:r>
              <a:rPr sz="2800" spc="-5" dirty="0">
                <a:latin typeface="Calibri"/>
                <a:cs typeface="Calibri"/>
              </a:rPr>
              <a:t>In</a:t>
            </a:r>
            <a:r>
              <a:rPr sz="2800" spc="195" dirty="0">
                <a:latin typeface="Calibri"/>
                <a:cs typeface="Calibri"/>
              </a:rPr>
              <a:t> </a:t>
            </a:r>
            <a:r>
              <a:rPr sz="2800" spc="-5" dirty="0">
                <a:latin typeface="Calibri"/>
                <a:cs typeface="Calibri"/>
              </a:rPr>
              <a:t>the</a:t>
            </a:r>
            <a:r>
              <a:rPr sz="2800" spc="195" dirty="0">
                <a:latin typeface="Calibri"/>
                <a:cs typeface="Calibri"/>
              </a:rPr>
              <a:t> </a:t>
            </a:r>
            <a:r>
              <a:rPr sz="2800" spc="-5" dirty="0">
                <a:latin typeface="Calibri"/>
                <a:cs typeface="Calibri"/>
              </a:rPr>
              <a:t>absence</a:t>
            </a:r>
            <a:r>
              <a:rPr sz="2800" spc="204" dirty="0">
                <a:latin typeface="Calibri"/>
                <a:cs typeface="Calibri"/>
              </a:rPr>
              <a:t> </a:t>
            </a:r>
            <a:r>
              <a:rPr sz="2800" spc="5" dirty="0">
                <a:latin typeface="Calibri"/>
                <a:cs typeface="Calibri"/>
              </a:rPr>
              <a:t>of</a:t>
            </a:r>
            <a:r>
              <a:rPr sz="2800" spc="204" dirty="0">
                <a:latin typeface="Calibri"/>
                <a:cs typeface="Calibri"/>
              </a:rPr>
              <a:t> </a:t>
            </a:r>
            <a:r>
              <a:rPr sz="2800" spc="-20" dirty="0">
                <a:latin typeface="Calibri"/>
                <a:cs typeface="Calibri"/>
              </a:rPr>
              <a:t>any</a:t>
            </a:r>
            <a:r>
              <a:rPr sz="2800" spc="204" dirty="0">
                <a:latin typeface="Calibri"/>
                <a:cs typeface="Calibri"/>
              </a:rPr>
              <a:t> </a:t>
            </a:r>
            <a:r>
              <a:rPr sz="2800" spc="-5" dirty="0">
                <a:latin typeface="Calibri"/>
                <a:cs typeface="Calibri"/>
              </a:rPr>
              <a:t>such</a:t>
            </a:r>
            <a:endParaRPr sz="2800">
              <a:latin typeface="Calibri"/>
              <a:cs typeface="Calibri"/>
            </a:endParaRPr>
          </a:p>
        </p:txBody>
      </p:sp>
      <p:sp>
        <p:nvSpPr>
          <p:cNvPr id="10" name="object 10"/>
          <p:cNvSpPr txBox="1"/>
          <p:nvPr/>
        </p:nvSpPr>
        <p:spPr>
          <a:xfrm>
            <a:off x="404875" y="3677488"/>
            <a:ext cx="5583555" cy="454025"/>
          </a:xfrm>
          <a:prstGeom prst="rect">
            <a:avLst/>
          </a:prstGeom>
        </p:spPr>
        <p:txBody>
          <a:bodyPr vert="horz" wrap="square" lIns="0" tIns="13970" rIns="0" bIns="0" rtlCol="0">
            <a:spAutoFit/>
          </a:bodyPr>
          <a:lstStyle/>
          <a:p>
            <a:pPr marL="12700">
              <a:lnSpc>
                <a:spcPct val="100000"/>
              </a:lnSpc>
              <a:spcBef>
                <a:spcPts val="110"/>
              </a:spcBef>
              <a:tabLst>
                <a:tab pos="1847214" algn="l"/>
                <a:tab pos="2591435" algn="l"/>
                <a:tab pos="4182745" algn="l"/>
                <a:tab pos="4884420" algn="l"/>
              </a:tabLst>
            </a:pPr>
            <a:r>
              <a:rPr sz="2800" dirty="0">
                <a:latin typeface="Calibri"/>
                <a:cs typeface="Calibri"/>
              </a:rPr>
              <a:t>ag</a:t>
            </a:r>
            <a:r>
              <a:rPr sz="2800" spc="-55" dirty="0">
                <a:latin typeface="Calibri"/>
                <a:cs typeface="Calibri"/>
              </a:rPr>
              <a:t>r</a:t>
            </a:r>
            <a:r>
              <a:rPr sz="2800" spc="5" dirty="0">
                <a:latin typeface="Calibri"/>
                <a:cs typeface="Calibri"/>
              </a:rPr>
              <a:t>e</a:t>
            </a:r>
            <a:r>
              <a:rPr sz="2800" spc="-10" dirty="0">
                <a:latin typeface="Calibri"/>
                <a:cs typeface="Calibri"/>
              </a:rPr>
              <a:t>em</a:t>
            </a:r>
            <a:r>
              <a:rPr sz="2800" spc="5" dirty="0">
                <a:latin typeface="Calibri"/>
                <a:cs typeface="Calibri"/>
              </a:rPr>
              <a:t>e</a:t>
            </a:r>
            <a:r>
              <a:rPr sz="2800" spc="-40" dirty="0">
                <a:latin typeface="Calibri"/>
                <a:cs typeface="Calibri"/>
              </a:rPr>
              <a:t>n</a:t>
            </a:r>
            <a:r>
              <a:rPr sz="2800" dirty="0">
                <a:latin typeface="Calibri"/>
                <a:cs typeface="Calibri"/>
              </a:rPr>
              <a:t>t	t</a:t>
            </a:r>
            <a:r>
              <a:rPr sz="2800" spc="-15" dirty="0">
                <a:latin typeface="Calibri"/>
                <a:cs typeface="Calibri"/>
              </a:rPr>
              <a:t>h</a:t>
            </a:r>
            <a:r>
              <a:rPr sz="2800" spc="5" dirty="0">
                <a:latin typeface="Calibri"/>
                <a:cs typeface="Calibri"/>
              </a:rPr>
              <a:t>e</a:t>
            </a:r>
            <a:r>
              <a:rPr sz="2800" dirty="0">
                <a:latin typeface="Calibri"/>
                <a:cs typeface="Calibri"/>
              </a:rPr>
              <a:t>	</a:t>
            </a:r>
            <a:r>
              <a:rPr sz="2800" spc="-45" dirty="0">
                <a:latin typeface="Calibri"/>
                <a:cs typeface="Calibri"/>
              </a:rPr>
              <a:t>f</a:t>
            </a:r>
            <a:r>
              <a:rPr sz="2800" dirty="0">
                <a:latin typeface="Calibri"/>
                <a:cs typeface="Calibri"/>
              </a:rPr>
              <a:t>o</a:t>
            </a:r>
            <a:r>
              <a:rPr sz="2800" spc="-20" dirty="0">
                <a:latin typeface="Calibri"/>
                <a:cs typeface="Calibri"/>
              </a:rPr>
              <a:t>l</a:t>
            </a:r>
            <a:r>
              <a:rPr sz="2800" spc="-25" dirty="0">
                <a:latin typeface="Calibri"/>
                <a:cs typeface="Calibri"/>
              </a:rPr>
              <a:t>l</a:t>
            </a:r>
            <a:r>
              <a:rPr sz="2800" spc="-15" dirty="0">
                <a:latin typeface="Calibri"/>
                <a:cs typeface="Calibri"/>
              </a:rPr>
              <a:t>o</a:t>
            </a:r>
            <a:r>
              <a:rPr sz="2800" spc="5" dirty="0">
                <a:latin typeface="Calibri"/>
                <a:cs typeface="Calibri"/>
              </a:rPr>
              <a:t>wing</a:t>
            </a:r>
            <a:r>
              <a:rPr sz="2800" dirty="0">
                <a:latin typeface="Calibri"/>
                <a:cs typeface="Calibri"/>
              </a:rPr>
              <a:t>	l</a:t>
            </a:r>
            <a:r>
              <a:rPr sz="2800" spc="-20" dirty="0">
                <a:latin typeface="Calibri"/>
                <a:cs typeface="Calibri"/>
              </a:rPr>
              <a:t>i</a:t>
            </a:r>
            <a:r>
              <a:rPr sz="2800" spc="-70" dirty="0">
                <a:latin typeface="Calibri"/>
                <a:cs typeface="Calibri"/>
              </a:rPr>
              <a:t>f</a:t>
            </a:r>
            <a:r>
              <a:rPr sz="2800" spc="5" dirty="0">
                <a:latin typeface="Calibri"/>
                <a:cs typeface="Calibri"/>
              </a:rPr>
              <a:t>e</a:t>
            </a:r>
            <a:r>
              <a:rPr sz="2800" dirty="0">
                <a:latin typeface="Calibri"/>
                <a:cs typeface="Calibri"/>
              </a:rPr>
              <a:t>	</a:t>
            </a:r>
            <a:r>
              <a:rPr sz="2800" spc="-30" dirty="0">
                <a:latin typeface="Calibri"/>
                <a:cs typeface="Calibri"/>
              </a:rPr>
              <a:t>te</a:t>
            </a:r>
            <a:r>
              <a:rPr sz="2800" spc="-20" dirty="0">
                <a:latin typeface="Calibri"/>
                <a:cs typeface="Calibri"/>
              </a:rPr>
              <a:t>s</a:t>
            </a:r>
            <a:r>
              <a:rPr sz="2800" dirty="0">
                <a:latin typeface="Calibri"/>
                <a:cs typeface="Calibri"/>
              </a:rPr>
              <a:t>ts</a:t>
            </a:r>
          </a:p>
        </p:txBody>
      </p:sp>
      <p:sp>
        <p:nvSpPr>
          <p:cNvPr id="11" name="object 11"/>
          <p:cNvSpPr txBox="1"/>
          <p:nvPr/>
        </p:nvSpPr>
        <p:spPr>
          <a:xfrm>
            <a:off x="404875" y="4104894"/>
            <a:ext cx="5581650" cy="880744"/>
          </a:xfrm>
          <a:prstGeom prst="rect">
            <a:avLst/>
          </a:prstGeom>
        </p:spPr>
        <p:txBody>
          <a:bodyPr vert="horz" wrap="square" lIns="0" tIns="13335" rIns="0" bIns="0" rtlCol="0">
            <a:spAutoFit/>
          </a:bodyPr>
          <a:lstStyle/>
          <a:p>
            <a:pPr marL="12700">
              <a:lnSpc>
                <a:spcPct val="100000"/>
              </a:lnSpc>
              <a:spcBef>
                <a:spcPts val="105"/>
              </a:spcBef>
            </a:pPr>
            <a:r>
              <a:rPr sz="2800" spc="-5" dirty="0">
                <a:latin typeface="Calibri"/>
                <a:cs typeface="Calibri"/>
              </a:rPr>
              <a:t>shall</a:t>
            </a:r>
            <a:r>
              <a:rPr sz="2800" spc="250" dirty="0">
                <a:latin typeface="Calibri"/>
                <a:cs typeface="Calibri"/>
              </a:rPr>
              <a:t> </a:t>
            </a:r>
            <a:r>
              <a:rPr sz="2800" spc="-5" dirty="0">
                <a:latin typeface="Calibri"/>
                <a:cs typeface="Calibri"/>
              </a:rPr>
              <a:t>be</a:t>
            </a:r>
            <a:r>
              <a:rPr sz="2800" spc="270" dirty="0">
                <a:latin typeface="Calibri"/>
                <a:cs typeface="Calibri"/>
              </a:rPr>
              <a:t> </a:t>
            </a:r>
            <a:r>
              <a:rPr sz="2800" spc="-5" dirty="0">
                <a:latin typeface="Calibri"/>
                <a:cs typeface="Calibri"/>
              </a:rPr>
              <a:t>carried</a:t>
            </a:r>
            <a:r>
              <a:rPr sz="2800" spc="245" dirty="0">
                <a:latin typeface="Calibri"/>
                <a:cs typeface="Calibri"/>
              </a:rPr>
              <a:t> </a:t>
            </a:r>
            <a:r>
              <a:rPr sz="2800" dirty="0">
                <a:latin typeface="Calibri"/>
                <a:cs typeface="Calibri"/>
              </a:rPr>
              <a:t>out</a:t>
            </a:r>
            <a:r>
              <a:rPr sz="2800" spc="270" dirty="0">
                <a:latin typeface="Calibri"/>
                <a:cs typeface="Calibri"/>
              </a:rPr>
              <a:t> </a:t>
            </a:r>
            <a:r>
              <a:rPr sz="2800" spc="5" dirty="0">
                <a:latin typeface="Calibri"/>
                <a:cs typeface="Calibri"/>
              </a:rPr>
              <a:t>on</a:t>
            </a:r>
            <a:r>
              <a:rPr sz="2800" spc="245" dirty="0">
                <a:latin typeface="Calibri"/>
                <a:cs typeface="Calibri"/>
              </a:rPr>
              <a:t> </a:t>
            </a:r>
            <a:r>
              <a:rPr sz="2800" spc="-5" dirty="0">
                <a:latin typeface="Calibri"/>
                <a:cs typeface="Calibri"/>
              </a:rPr>
              <a:t>the</a:t>
            </a:r>
            <a:r>
              <a:rPr sz="2800" spc="270" dirty="0">
                <a:latin typeface="Calibri"/>
                <a:cs typeface="Calibri"/>
              </a:rPr>
              <a:t> </a:t>
            </a:r>
            <a:r>
              <a:rPr sz="2800" spc="-5" dirty="0">
                <a:latin typeface="Calibri"/>
                <a:cs typeface="Calibri"/>
              </a:rPr>
              <a:t>specimen:</a:t>
            </a:r>
            <a:endParaRPr sz="2800" dirty="0">
              <a:latin typeface="Calibri"/>
              <a:cs typeface="Calibri"/>
            </a:endParaRPr>
          </a:p>
          <a:p>
            <a:pPr marL="12700">
              <a:lnSpc>
                <a:spcPct val="100000"/>
              </a:lnSpc>
              <a:tabLst>
                <a:tab pos="426720" algn="l"/>
                <a:tab pos="1237615" algn="l"/>
                <a:tab pos="2030095" algn="l"/>
                <a:tab pos="2466340" algn="l"/>
                <a:tab pos="3664585" algn="l"/>
              </a:tabLst>
            </a:pPr>
            <a:r>
              <a:rPr sz="2800" dirty="0">
                <a:latin typeface="Calibri"/>
                <a:cs typeface="Calibri"/>
              </a:rPr>
              <a:t>a</a:t>
            </a:r>
            <a:r>
              <a:rPr sz="2800" b="1" dirty="0">
                <a:latin typeface="Calibri"/>
                <a:cs typeface="Calibri"/>
              </a:rPr>
              <a:t>)	</a:t>
            </a:r>
            <a:r>
              <a:rPr sz="2800" b="1" spc="-5" dirty="0">
                <a:latin typeface="Calibri"/>
                <a:cs typeface="Calibri"/>
              </a:rPr>
              <a:t>Leak	test,	</a:t>
            </a:r>
            <a:r>
              <a:rPr sz="2800" b="1" spc="5" dirty="0">
                <a:latin typeface="Calibri"/>
                <a:cs typeface="Calibri"/>
              </a:rPr>
              <a:t>b)	</a:t>
            </a:r>
            <a:r>
              <a:rPr sz="2800" b="1" dirty="0">
                <a:latin typeface="Calibri"/>
                <a:cs typeface="Calibri"/>
              </a:rPr>
              <a:t>Output	</a:t>
            </a:r>
            <a:r>
              <a:rPr sz="2800" b="1" spc="-10" dirty="0">
                <a:latin typeface="Calibri"/>
                <a:cs typeface="Calibri"/>
              </a:rPr>
              <a:t>performance</a:t>
            </a:r>
            <a:endParaRPr sz="2800" dirty="0">
              <a:latin typeface="Calibri"/>
              <a:cs typeface="Calibri"/>
            </a:endParaRPr>
          </a:p>
        </p:txBody>
      </p:sp>
      <p:sp>
        <p:nvSpPr>
          <p:cNvPr id="12" name="object 12"/>
          <p:cNvSpPr txBox="1"/>
          <p:nvPr/>
        </p:nvSpPr>
        <p:spPr>
          <a:xfrm>
            <a:off x="404875" y="4958588"/>
            <a:ext cx="4068445" cy="453390"/>
          </a:xfrm>
          <a:prstGeom prst="rect">
            <a:avLst/>
          </a:prstGeom>
        </p:spPr>
        <p:txBody>
          <a:bodyPr vert="horz" wrap="square" lIns="0" tIns="13335" rIns="0" bIns="0" rtlCol="0">
            <a:spAutoFit/>
          </a:bodyPr>
          <a:lstStyle/>
          <a:p>
            <a:pPr marL="12700">
              <a:lnSpc>
                <a:spcPct val="100000"/>
              </a:lnSpc>
              <a:spcBef>
                <a:spcPts val="105"/>
              </a:spcBef>
              <a:tabLst>
                <a:tab pos="969644" algn="l"/>
                <a:tab pos="1530350" algn="l"/>
                <a:tab pos="3395979" algn="l"/>
              </a:tabLst>
            </a:pPr>
            <a:r>
              <a:rPr sz="2800" b="1" spc="-15" dirty="0">
                <a:latin typeface="Calibri"/>
                <a:cs typeface="Calibri"/>
              </a:rPr>
              <a:t>t</a:t>
            </a:r>
            <a:r>
              <a:rPr sz="2800" b="1" spc="-25" dirty="0">
                <a:latin typeface="Calibri"/>
                <a:cs typeface="Calibri"/>
              </a:rPr>
              <a:t>e</a:t>
            </a:r>
            <a:r>
              <a:rPr sz="2800" b="1" spc="-20" dirty="0">
                <a:latin typeface="Calibri"/>
                <a:cs typeface="Calibri"/>
              </a:rPr>
              <a:t>s</a:t>
            </a:r>
            <a:r>
              <a:rPr sz="2800" b="1" spc="5" dirty="0">
                <a:latin typeface="Calibri"/>
                <a:cs typeface="Calibri"/>
              </a:rPr>
              <a:t>t</a:t>
            </a:r>
            <a:r>
              <a:rPr sz="2800" b="1" dirty="0">
                <a:latin typeface="Calibri"/>
                <a:cs typeface="Calibri"/>
              </a:rPr>
              <a:t>,	c)	End</a:t>
            </a:r>
            <a:r>
              <a:rPr sz="2800" b="1" spc="5" dirty="0">
                <a:latin typeface="Calibri"/>
                <a:cs typeface="Calibri"/>
              </a:rPr>
              <a:t>u</a:t>
            </a:r>
            <a:r>
              <a:rPr sz="2800" b="1" spc="-65" dirty="0">
                <a:latin typeface="Calibri"/>
                <a:cs typeface="Calibri"/>
              </a:rPr>
              <a:t>r</a:t>
            </a:r>
            <a:r>
              <a:rPr sz="2800" b="1" dirty="0">
                <a:latin typeface="Calibri"/>
                <a:cs typeface="Calibri"/>
              </a:rPr>
              <a:t>a</a:t>
            </a:r>
            <a:r>
              <a:rPr sz="2800" b="1" spc="5" dirty="0">
                <a:latin typeface="Calibri"/>
                <a:cs typeface="Calibri"/>
              </a:rPr>
              <a:t>n</a:t>
            </a:r>
            <a:r>
              <a:rPr sz="2800" b="1" spc="-5" dirty="0">
                <a:latin typeface="Calibri"/>
                <a:cs typeface="Calibri"/>
              </a:rPr>
              <a:t>c</a:t>
            </a:r>
            <a:r>
              <a:rPr sz="2800" b="1" dirty="0">
                <a:latin typeface="Calibri"/>
                <a:cs typeface="Calibri"/>
              </a:rPr>
              <a:t>e	</a:t>
            </a:r>
            <a:r>
              <a:rPr sz="2800" b="1" spc="-15" dirty="0">
                <a:latin typeface="Calibri"/>
                <a:cs typeface="Calibri"/>
              </a:rPr>
              <a:t>t</a:t>
            </a:r>
            <a:r>
              <a:rPr sz="2800" b="1" spc="-5" dirty="0">
                <a:latin typeface="Calibri"/>
                <a:cs typeface="Calibri"/>
              </a:rPr>
              <a:t>est,</a:t>
            </a:r>
            <a:endParaRPr sz="2800">
              <a:latin typeface="Calibri"/>
              <a:cs typeface="Calibri"/>
            </a:endParaRPr>
          </a:p>
        </p:txBody>
      </p:sp>
      <p:sp>
        <p:nvSpPr>
          <p:cNvPr id="13" name="object 13"/>
          <p:cNvSpPr txBox="1"/>
          <p:nvPr/>
        </p:nvSpPr>
        <p:spPr>
          <a:xfrm>
            <a:off x="404875" y="4958588"/>
            <a:ext cx="5583555" cy="880744"/>
          </a:xfrm>
          <a:prstGeom prst="rect">
            <a:avLst/>
          </a:prstGeom>
        </p:spPr>
        <p:txBody>
          <a:bodyPr vert="horz" wrap="square" lIns="0" tIns="13335" rIns="0" bIns="0" rtlCol="0">
            <a:spAutoFit/>
          </a:bodyPr>
          <a:lstStyle/>
          <a:p>
            <a:pPr marL="12700" marR="5080" indent="4344035">
              <a:lnSpc>
                <a:spcPct val="100000"/>
              </a:lnSpc>
              <a:spcBef>
                <a:spcPts val="105"/>
              </a:spcBef>
              <a:tabLst>
                <a:tab pos="2244090" algn="l"/>
                <a:tab pos="3222625" algn="l"/>
                <a:tab pos="4243705" algn="l"/>
                <a:tab pos="4896485" algn="l"/>
                <a:tab pos="4960620" algn="l"/>
              </a:tabLst>
            </a:pPr>
            <a:r>
              <a:rPr sz="2800" b="1" spc="5" dirty="0">
                <a:latin typeface="Calibri"/>
                <a:cs typeface="Calibri"/>
              </a:rPr>
              <a:t>d</a:t>
            </a:r>
            <a:r>
              <a:rPr sz="2800" b="1" dirty="0">
                <a:latin typeface="Calibri"/>
                <a:cs typeface="Calibri"/>
              </a:rPr>
              <a:t>)		</a:t>
            </a:r>
            <a:r>
              <a:rPr sz="2800" b="1" spc="-15" dirty="0">
                <a:latin typeface="Calibri"/>
                <a:cs typeface="Calibri"/>
              </a:rPr>
              <a:t>L</a:t>
            </a:r>
            <a:r>
              <a:rPr sz="2800" b="1" dirty="0">
                <a:latin typeface="Calibri"/>
                <a:cs typeface="Calibri"/>
              </a:rPr>
              <a:t>ow  </a:t>
            </a:r>
            <a:r>
              <a:rPr sz="2800" b="1" spc="-15" dirty="0">
                <a:latin typeface="Calibri"/>
                <a:cs typeface="Calibri"/>
              </a:rPr>
              <a:t>t</a:t>
            </a:r>
            <a:r>
              <a:rPr sz="2800" b="1" dirty="0">
                <a:latin typeface="Calibri"/>
                <a:cs typeface="Calibri"/>
              </a:rPr>
              <a:t>e</a:t>
            </a:r>
            <a:r>
              <a:rPr sz="2800" b="1" spc="-25" dirty="0">
                <a:latin typeface="Calibri"/>
                <a:cs typeface="Calibri"/>
              </a:rPr>
              <a:t>m</a:t>
            </a:r>
            <a:r>
              <a:rPr sz="2800" b="1" spc="5" dirty="0">
                <a:latin typeface="Calibri"/>
                <a:cs typeface="Calibri"/>
              </a:rPr>
              <a:t>pe</a:t>
            </a:r>
            <a:r>
              <a:rPr sz="2800" b="1" spc="-60" dirty="0">
                <a:latin typeface="Calibri"/>
                <a:cs typeface="Calibri"/>
              </a:rPr>
              <a:t>r</a:t>
            </a:r>
            <a:r>
              <a:rPr sz="2800" b="1" spc="-15" dirty="0">
                <a:latin typeface="Calibri"/>
                <a:cs typeface="Calibri"/>
              </a:rPr>
              <a:t>at</a:t>
            </a:r>
            <a:r>
              <a:rPr sz="2800" b="1" spc="5" dirty="0">
                <a:latin typeface="Calibri"/>
                <a:cs typeface="Calibri"/>
              </a:rPr>
              <a:t>u</a:t>
            </a:r>
            <a:r>
              <a:rPr sz="2800" b="1" spc="-35" dirty="0">
                <a:latin typeface="Calibri"/>
                <a:cs typeface="Calibri"/>
              </a:rPr>
              <a:t>r</a:t>
            </a:r>
            <a:r>
              <a:rPr sz="2800" b="1" spc="5" dirty="0">
                <a:latin typeface="Calibri"/>
                <a:cs typeface="Calibri"/>
              </a:rPr>
              <a:t>e</a:t>
            </a:r>
            <a:r>
              <a:rPr sz="2800" b="1" dirty="0">
                <a:latin typeface="Calibri"/>
                <a:cs typeface="Calibri"/>
              </a:rPr>
              <a:t>	le</a:t>
            </a:r>
            <a:r>
              <a:rPr sz="2800" b="1" spc="10" dirty="0">
                <a:latin typeface="Calibri"/>
                <a:cs typeface="Calibri"/>
              </a:rPr>
              <a:t>a</a:t>
            </a:r>
            <a:r>
              <a:rPr sz="2800" b="1" spc="5" dirty="0">
                <a:latin typeface="Calibri"/>
                <a:cs typeface="Calibri"/>
              </a:rPr>
              <a:t>k</a:t>
            </a:r>
            <a:r>
              <a:rPr sz="2800" b="1" dirty="0">
                <a:latin typeface="Calibri"/>
                <a:cs typeface="Calibri"/>
              </a:rPr>
              <a:t>	</a:t>
            </a:r>
            <a:r>
              <a:rPr sz="2800" b="1" spc="-15" dirty="0">
                <a:latin typeface="Calibri"/>
                <a:cs typeface="Calibri"/>
              </a:rPr>
              <a:t>t</a:t>
            </a:r>
            <a:r>
              <a:rPr sz="2800" b="1" dirty="0">
                <a:latin typeface="Calibri"/>
                <a:cs typeface="Calibri"/>
              </a:rPr>
              <a:t>e</a:t>
            </a:r>
            <a:r>
              <a:rPr sz="2800" b="1" spc="-20" dirty="0">
                <a:latin typeface="Calibri"/>
                <a:cs typeface="Calibri"/>
              </a:rPr>
              <a:t>s</a:t>
            </a:r>
            <a:r>
              <a:rPr sz="2800" b="1" spc="5" dirty="0">
                <a:latin typeface="Calibri"/>
                <a:cs typeface="Calibri"/>
              </a:rPr>
              <a:t>t</a:t>
            </a:r>
            <a:r>
              <a:rPr sz="2800" b="1" dirty="0">
                <a:latin typeface="Calibri"/>
                <a:cs typeface="Calibri"/>
              </a:rPr>
              <a:t>,	e)	High</a:t>
            </a:r>
            <a:endParaRPr sz="2800">
              <a:latin typeface="Calibri"/>
              <a:cs typeface="Calibri"/>
            </a:endParaRPr>
          </a:p>
        </p:txBody>
      </p:sp>
      <p:sp>
        <p:nvSpPr>
          <p:cNvPr id="14" name="object 14"/>
          <p:cNvSpPr txBox="1"/>
          <p:nvPr/>
        </p:nvSpPr>
        <p:spPr>
          <a:xfrm>
            <a:off x="404875" y="5812282"/>
            <a:ext cx="5583555" cy="1734185"/>
          </a:xfrm>
          <a:prstGeom prst="rect">
            <a:avLst/>
          </a:prstGeom>
        </p:spPr>
        <p:txBody>
          <a:bodyPr vert="horz" wrap="square" lIns="0" tIns="13335" rIns="0" bIns="0" rtlCol="0">
            <a:spAutoFit/>
          </a:bodyPr>
          <a:lstStyle/>
          <a:p>
            <a:pPr marL="12700" marR="5080">
              <a:lnSpc>
                <a:spcPct val="100000"/>
              </a:lnSpc>
              <a:spcBef>
                <a:spcPts val="105"/>
              </a:spcBef>
              <a:tabLst>
                <a:tab pos="2070100" algn="l"/>
                <a:tab pos="2875280" algn="l"/>
                <a:tab pos="3719829" algn="l"/>
                <a:tab pos="4137025" algn="l"/>
              </a:tabLst>
            </a:pPr>
            <a:r>
              <a:rPr sz="2800" b="1" spc="-15" dirty="0">
                <a:latin typeface="Calibri"/>
                <a:cs typeface="Calibri"/>
              </a:rPr>
              <a:t>t</a:t>
            </a:r>
            <a:r>
              <a:rPr sz="2800" b="1" spc="-5" dirty="0">
                <a:latin typeface="Calibri"/>
                <a:cs typeface="Calibri"/>
              </a:rPr>
              <a:t>e</a:t>
            </a:r>
            <a:r>
              <a:rPr sz="2800" b="1" spc="-20" dirty="0">
                <a:latin typeface="Calibri"/>
                <a:cs typeface="Calibri"/>
              </a:rPr>
              <a:t>m</a:t>
            </a:r>
            <a:r>
              <a:rPr sz="2800" b="1" dirty="0">
                <a:latin typeface="Calibri"/>
                <a:cs typeface="Calibri"/>
              </a:rPr>
              <a:t>pe</a:t>
            </a:r>
            <a:r>
              <a:rPr sz="2800" b="1" spc="-55" dirty="0">
                <a:latin typeface="Calibri"/>
                <a:cs typeface="Calibri"/>
              </a:rPr>
              <a:t>r</a:t>
            </a:r>
            <a:r>
              <a:rPr sz="2800" b="1" spc="-20" dirty="0">
                <a:latin typeface="Calibri"/>
                <a:cs typeface="Calibri"/>
              </a:rPr>
              <a:t>a</a:t>
            </a:r>
            <a:r>
              <a:rPr sz="2800" b="1" spc="-15" dirty="0">
                <a:latin typeface="Calibri"/>
                <a:cs typeface="Calibri"/>
              </a:rPr>
              <a:t>t</a:t>
            </a:r>
            <a:r>
              <a:rPr sz="2800" b="1" dirty="0">
                <a:latin typeface="Calibri"/>
                <a:cs typeface="Calibri"/>
              </a:rPr>
              <a:t>u</a:t>
            </a:r>
            <a:r>
              <a:rPr sz="2800" b="1" spc="-35" dirty="0">
                <a:latin typeface="Calibri"/>
                <a:cs typeface="Calibri"/>
              </a:rPr>
              <a:t>r</a:t>
            </a:r>
            <a:r>
              <a:rPr sz="2800" b="1" dirty="0">
                <a:latin typeface="Calibri"/>
                <a:cs typeface="Calibri"/>
              </a:rPr>
              <a:t>e	l</a:t>
            </a:r>
            <a:r>
              <a:rPr sz="2800" b="1" spc="10" dirty="0">
                <a:latin typeface="Calibri"/>
                <a:cs typeface="Calibri"/>
              </a:rPr>
              <a:t>e</a:t>
            </a:r>
            <a:r>
              <a:rPr sz="2800" b="1" dirty="0">
                <a:latin typeface="Calibri"/>
                <a:cs typeface="Calibri"/>
              </a:rPr>
              <a:t>ak	</a:t>
            </a:r>
            <a:r>
              <a:rPr sz="2800" b="1" spc="-40" dirty="0">
                <a:latin typeface="Calibri"/>
                <a:cs typeface="Calibri"/>
              </a:rPr>
              <a:t>t</a:t>
            </a:r>
            <a:r>
              <a:rPr sz="2800" b="1" spc="-5" dirty="0">
                <a:latin typeface="Calibri"/>
                <a:cs typeface="Calibri"/>
              </a:rPr>
              <a:t>e</a:t>
            </a:r>
            <a:r>
              <a:rPr sz="2800" b="1" spc="-20" dirty="0">
                <a:latin typeface="Calibri"/>
                <a:cs typeface="Calibri"/>
              </a:rPr>
              <a:t>s</a:t>
            </a:r>
            <a:r>
              <a:rPr sz="2800" b="1" spc="5" dirty="0">
                <a:latin typeface="Calibri"/>
                <a:cs typeface="Calibri"/>
              </a:rPr>
              <a:t>t</a:t>
            </a:r>
            <a:r>
              <a:rPr sz="2800" b="1" dirty="0">
                <a:latin typeface="Calibri"/>
                <a:cs typeface="Calibri"/>
              </a:rPr>
              <a:t>,	</a:t>
            </a:r>
            <a:r>
              <a:rPr sz="2800" b="1" spc="45" dirty="0">
                <a:latin typeface="Calibri"/>
                <a:cs typeface="Calibri"/>
              </a:rPr>
              <a:t>f</a:t>
            </a:r>
            <a:r>
              <a:rPr sz="2800" b="1" dirty="0">
                <a:latin typeface="Calibri"/>
                <a:cs typeface="Calibri"/>
              </a:rPr>
              <a:t>)	</a:t>
            </a:r>
            <a:r>
              <a:rPr sz="2800" b="1" spc="-5" dirty="0">
                <a:latin typeface="Calibri"/>
                <a:cs typeface="Calibri"/>
              </a:rPr>
              <a:t>Co</a:t>
            </a:r>
            <a:r>
              <a:rPr sz="2800" b="1" spc="10" dirty="0">
                <a:latin typeface="Calibri"/>
                <a:cs typeface="Calibri"/>
              </a:rPr>
              <a:t>r</a:t>
            </a:r>
            <a:r>
              <a:rPr sz="2800" b="1" spc="-40" dirty="0">
                <a:latin typeface="Calibri"/>
                <a:cs typeface="Calibri"/>
              </a:rPr>
              <a:t>r</a:t>
            </a:r>
            <a:r>
              <a:rPr sz="2800" b="1" spc="-25" dirty="0">
                <a:latin typeface="Calibri"/>
                <a:cs typeface="Calibri"/>
              </a:rPr>
              <a:t>o</a:t>
            </a:r>
            <a:r>
              <a:rPr sz="2800" b="1" dirty="0">
                <a:latin typeface="Calibri"/>
                <a:cs typeface="Calibri"/>
              </a:rPr>
              <a:t>s</a:t>
            </a:r>
            <a:r>
              <a:rPr sz="2800" b="1" spc="10" dirty="0">
                <a:latin typeface="Calibri"/>
                <a:cs typeface="Calibri"/>
              </a:rPr>
              <a:t>i</a:t>
            </a:r>
            <a:r>
              <a:rPr sz="2800" b="1" spc="-25" dirty="0">
                <a:latin typeface="Calibri"/>
                <a:cs typeface="Calibri"/>
              </a:rPr>
              <a:t>o</a:t>
            </a:r>
            <a:r>
              <a:rPr sz="2800" b="1" dirty="0">
                <a:latin typeface="Calibri"/>
                <a:cs typeface="Calibri"/>
              </a:rPr>
              <a:t>n  </a:t>
            </a:r>
            <a:r>
              <a:rPr sz="2800" b="1" spc="-10" dirty="0">
                <a:latin typeface="Calibri"/>
                <a:cs typeface="Calibri"/>
              </a:rPr>
              <a:t>resistance</a:t>
            </a:r>
            <a:r>
              <a:rPr sz="2800" b="1" spc="130" dirty="0">
                <a:latin typeface="Calibri"/>
                <a:cs typeface="Calibri"/>
              </a:rPr>
              <a:t> </a:t>
            </a:r>
            <a:r>
              <a:rPr sz="2800" b="1" spc="-10" dirty="0">
                <a:latin typeface="Calibri"/>
                <a:cs typeface="Calibri"/>
              </a:rPr>
              <a:t>test,</a:t>
            </a:r>
            <a:r>
              <a:rPr sz="2800" b="1" spc="150" dirty="0">
                <a:latin typeface="Calibri"/>
                <a:cs typeface="Calibri"/>
              </a:rPr>
              <a:t> </a:t>
            </a:r>
            <a:r>
              <a:rPr sz="2800" b="1" spc="-5" dirty="0">
                <a:latin typeface="Calibri"/>
                <a:cs typeface="Calibri"/>
              </a:rPr>
              <a:t>g)</a:t>
            </a:r>
            <a:r>
              <a:rPr sz="2800" b="1" spc="145" dirty="0">
                <a:latin typeface="Calibri"/>
                <a:cs typeface="Calibri"/>
              </a:rPr>
              <a:t> </a:t>
            </a:r>
            <a:r>
              <a:rPr sz="2800" b="1" spc="-10" dirty="0">
                <a:latin typeface="Calibri"/>
                <a:cs typeface="Calibri"/>
              </a:rPr>
              <a:t>Over</a:t>
            </a:r>
            <a:r>
              <a:rPr sz="2800" b="1" spc="165" dirty="0">
                <a:latin typeface="Calibri"/>
                <a:cs typeface="Calibri"/>
              </a:rPr>
              <a:t> </a:t>
            </a:r>
            <a:r>
              <a:rPr sz="2800" b="1" spc="-10" dirty="0">
                <a:latin typeface="Calibri"/>
                <a:cs typeface="Calibri"/>
              </a:rPr>
              <a:t>pressure</a:t>
            </a:r>
            <a:r>
              <a:rPr sz="2800" b="1" spc="155" dirty="0">
                <a:latin typeface="Calibri"/>
                <a:cs typeface="Calibri"/>
              </a:rPr>
              <a:t> </a:t>
            </a:r>
            <a:r>
              <a:rPr sz="2800" b="1" spc="-15" dirty="0">
                <a:latin typeface="Calibri"/>
                <a:cs typeface="Calibri"/>
              </a:rPr>
              <a:t>test,</a:t>
            </a:r>
            <a:endParaRPr sz="2800">
              <a:latin typeface="Calibri"/>
              <a:cs typeface="Calibri"/>
            </a:endParaRPr>
          </a:p>
          <a:p>
            <a:pPr marL="12700" marR="5080">
              <a:lnSpc>
                <a:spcPct val="100000"/>
              </a:lnSpc>
              <a:spcBef>
                <a:spcPts val="5"/>
              </a:spcBef>
            </a:pPr>
            <a:r>
              <a:rPr sz="2800" b="1" spc="5" dirty="0">
                <a:latin typeface="Calibri"/>
                <a:cs typeface="Calibri"/>
              </a:rPr>
              <a:t>h)</a:t>
            </a:r>
            <a:r>
              <a:rPr sz="2800" b="1" spc="229" dirty="0">
                <a:latin typeface="Calibri"/>
                <a:cs typeface="Calibri"/>
              </a:rPr>
              <a:t> </a:t>
            </a:r>
            <a:r>
              <a:rPr sz="2800" b="1" spc="-30" dirty="0">
                <a:latin typeface="Calibri"/>
                <a:cs typeface="Calibri"/>
              </a:rPr>
              <a:t>Water</a:t>
            </a:r>
            <a:r>
              <a:rPr sz="2800" b="1" spc="235" dirty="0">
                <a:latin typeface="Calibri"/>
                <a:cs typeface="Calibri"/>
              </a:rPr>
              <a:t> </a:t>
            </a:r>
            <a:r>
              <a:rPr sz="2800" b="1" spc="-20" dirty="0">
                <a:latin typeface="Calibri"/>
                <a:cs typeface="Calibri"/>
              </a:rPr>
              <a:t>spray</a:t>
            </a:r>
            <a:r>
              <a:rPr sz="2800" b="1" spc="215" dirty="0">
                <a:latin typeface="Calibri"/>
                <a:cs typeface="Calibri"/>
              </a:rPr>
              <a:t> </a:t>
            </a:r>
            <a:r>
              <a:rPr sz="2800" b="1" spc="-10" dirty="0">
                <a:latin typeface="Calibri"/>
                <a:cs typeface="Calibri"/>
              </a:rPr>
              <a:t>test,</a:t>
            </a:r>
            <a:r>
              <a:rPr sz="2800" b="1" spc="225" dirty="0">
                <a:latin typeface="Calibri"/>
                <a:cs typeface="Calibri"/>
              </a:rPr>
              <a:t> </a:t>
            </a:r>
            <a:r>
              <a:rPr sz="2800" b="1" dirty="0">
                <a:latin typeface="Calibri"/>
                <a:cs typeface="Calibri"/>
              </a:rPr>
              <a:t>j)</a:t>
            </a:r>
            <a:r>
              <a:rPr sz="2800" b="1" spc="229" dirty="0">
                <a:latin typeface="Calibri"/>
                <a:cs typeface="Calibri"/>
              </a:rPr>
              <a:t> </a:t>
            </a:r>
            <a:r>
              <a:rPr sz="2800" b="1" spc="-10" dirty="0">
                <a:latin typeface="Calibri"/>
                <a:cs typeface="Calibri"/>
              </a:rPr>
              <a:t>Vibration</a:t>
            </a:r>
            <a:r>
              <a:rPr sz="2800" b="1" spc="245" dirty="0">
                <a:latin typeface="Calibri"/>
                <a:cs typeface="Calibri"/>
              </a:rPr>
              <a:t> </a:t>
            </a:r>
            <a:r>
              <a:rPr sz="2800" b="1" spc="-15" dirty="0">
                <a:latin typeface="Calibri"/>
                <a:cs typeface="Calibri"/>
              </a:rPr>
              <a:t>test, </a:t>
            </a:r>
            <a:r>
              <a:rPr sz="2800" b="1" spc="-620" dirty="0">
                <a:latin typeface="Calibri"/>
                <a:cs typeface="Calibri"/>
              </a:rPr>
              <a:t> </a:t>
            </a:r>
            <a:r>
              <a:rPr sz="2800" b="1" spc="5" dirty="0">
                <a:latin typeface="Calibri"/>
                <a:cs typeface="Calibri"/>
              </a:rPr>
              <a:t>and</a:t>
            </a:r>
            <a:r>
              <a:rPr sz="2800" b="1" spc="-35" dirty="0">
                <a:latin typeface="Calibri"/>
                <a:cs typeface="Calibri"/>
              </a:rPr>
              <a:t> </a:t>
            </a:r>
            <a:r>
              <a:rPr sz="2800" b="1" dirty="0">
                <a:latin typeface="Calibri"/>
                <a:cs typeface="Calibri"/>
              </a:rPr>
              <a:t>k)</a:t>
            </a:r>
            <a:r>
              <a:rPr sz="2800" b="1" spc="20" dirty="0">
                <a:latin typeface="Calibri"/>
                <a:cs typeface="Calibri"/>
              </a:rPr>
              <a:t> </a:t>
            </a:r>
            <a:r>
              <a:rPr sz="2800" b="1" spc="-10" dirty="0">
                <a:latin typeface="Calibri"/>
                <a:cs typeface="Calibri"/>
              </a:rPr>
              <a:t>Port</a:t>
            </a:r>
            <a:r>
              <a:rPr sz="2800" b="1" spc="-30" dirty="0">
                <a:latin typeface="Calibri"/>
                <a:cs typeface="Calibri"/>
              </a:rPr>
              <a:t> </a:t>
            </a:r>
            <a:r>
              <a:rPr sz="2800" b="1" dirty="0">
                <a:latin typeface="Calibri"/>
                <a:cs typeface="Calibri"/>
              </a:rPr>
              <a:t>thread</a:t>
            </a:r>
            <a:r>
              <a:rPr sz="2800" b="1" spc="-50" dirty="0">
                <a:latin typeface="Calibri"/>
                <a:cs typeface="Calibri"/>
              </a:rPr>
              <a:t> </a:t>
            </a:r>
            <a:r>
              <a:rPr sz="2800" b="1" dirty="0">
                <a:latin typeface="Calibri"/>
                <a:cs typeface="Calibri"/>
              </a:rPr>
              <a:t>integrity</a:t>
            </a:r>
            <a:r>
              <a:rPr sz="2800" b="1" spc="-70" dirty="0">
                <a:latin typeface="Calibri"/>
                <a:cs typeface="Calibri"/>
              </a:rPr>
              <a:t> </a:t>
            </a:r>
            <a:r>
              <a:rPr sz="2800" b="1" spc="-5" dirty="0">
                <a:latin typeface="Calibri"/>
                <a:cs typeface="Calibri"/>
              </a:rPr>
              <a:t>test.</a:t>
            </a:r>
            <a:endParaRPr sz="2800">
              <a:latin typeface="Calibri"/>
              <a:cs typeface="Calibri"/>
            </a:endParaRPr>
          </a:p>
        </p:txBody>
      </p:sp>
      <p:sp>
        <p:nvSpPr>
          <p:cNvPr id="15" name="object 15"/>
          <p:cNvSpPr txBox="1"/>
          <p:nvPr/>
        </p:nvSpPr>
        <p:spPr>
          <a:xfrm>
            <a:off x="7062343" y="1267371"/>
            <a:ext cx="5448935" cy="5537835"/>
          </a:xfrm>
          <a:prstGeom prst="rect">
            <a:avLst/>
          </a:prstGeom>
        </p:spPr>
        <p:txBody>
          <a:bodyPr vert="horz" wrap="square" lIns="0" tIns="207010" rIns="0" bIns="0" rtlCol="0">
            <a:spAutoFit/>
          </a:bodyPr>
          <a:lstStyle/>
          <a:p>
            <a:pPr marL="12700">
              <a:lnSpc>
                <a:spcPct val="100000"/>
              </a:lnSpc>
              <a:spcBef>
                <a:spcPts val="1630"/>
              </a:spcBef>
            </a:pPr>
            <a:r>
              <a:rPr sz="2800" b="1" spc="-15" dirty="0">
                <a:solidFill>
                  <a:srgbClr val="C00000"/>
                </a:solidFill>
                <a:latin typeface="Calibri"/>
                <a:cs typeface="Calibri"/>
              </a:rPr>
              <a:t>Working</a:t>
            </a:r>
            <a:r>
              <a:rPr sz="2800" b="1" spc="-70" dirty="0">
                <a:solidFill>
                  <a:srgbClr val="C00000"/>
                </a:solidFill>
                <a:latin typeface="Calibri"/>
                <a:cs typeface="Calibri"/>
              </a:rPr>
              <a:t> </a:t>
            </a:r>
            <a:r>
              <a:rPr sz="2800" b="1" dirty="0">
                <a:solidFill>
                  <a:srgbClr val="C00000"/>
                </a:solidFill>
                <a:latin typeface="Calibri"/>
                <a:cs typeface="Calibri"/>
              </a:rPr>
              <a:t>Condition</a:t>
            </a:r>
            <a:endParaRPr sz="2800" dirty="0">
              <a:latin typeface="Calibri"/>
              <a:cs typeface="Calibri"/>
            </a:endParaRPr>
          </a:p>
          <a:p>
            <a:pPr marL="12700" marR="5080">
              <a:lnSpc>
                <a:spcPct val="100000"/>
              </a:lnSpc>
              <a:spcBef>
                <a:spcPts val="1540"/>
              </a:spcBef>
            </a:pPr>
            <a:r>
              <a:rPr sz="2800" spc="5" dirty="0">
                <a:latin typeface="Calibri"/>
                <a:cs typeface="Calibri"/>
              </a:rPr>
              <a:t>Dry </a:t>
            </a:r>
            <a:r>
              <a:rPr sz="2800" dirty="0">
                <a:latin typeface="Calibri"/>
                <a:cs typeface="Calibri"/>
              </a:rPr>
              <a:t>air </a:t>
            </a:r>
            <a:r>
              <a:rPr sz="2800" spc="-5" dirty="0">
                <a:latin typeface="Calibri"/>
                <a:cs typeface="Calibri"/>
              </a:rPr>
              <a:t>b) Other conditions shall </a:t>
            </a:r>
            <a:r>
              <a:rPr sz="2800" spc="-10" dirty="0">
                <a:latin typeface="Calibri"/>
                <a:cs typeface="Calibri"/>
              </a:rPr>
              <a:t>be </a:t>
            </a:r>
            <a:r>
              <a:rPr sz="2800" dirty="0">
                <a:latin typeface="Calibri"/>
                <a:cs typeface="Calibri"/>
              </a:rPr>
              <a:t>as </a:t>
            </a:r>
            <a:r>
              <a:rPr sz="2800" spc="-620" dirty="0">
                <a:latin typeface="Calibri"/>
                <a:cs typeface="Calibri"/>
              </a:rPr>
              <a:t> </a:t>
            </a:r>
            <a:r>
              <a:rPr sz="2800" spc="-10" dirty="0">
                <a:latin typeface="Calibri"/>
                <a:cs typeface="Calibri"/>
              </a:rPr>
              <a:t>agreed</a:t>
            </a:r>
            <a:r>
              <a:rPr sz="2800" spc="-30" dirty="0">
                <a:latin typeface="Calibri"/>
                <a:cs typeface="Calibri"/>
              </a:rPr>
              <a:t> </a:t>
            </a:r>
            <a:r>
              <a:rPr sz="2800" spc="-15" dirty="0">
                <a:latin typeface="Calibri"/>
                <a:cs typeface="Calibri"/>
              </a:rPr>
              <a:t>to</a:t>
            </a:r>
            <a:r>
              <a:rPr sz="2800" spc="-5" dirty="0">
                <a:latin typeface="Calibri"/>
                <a:cs typeface="Calibri"/>
              </a:rPr>
              <a:t> </a:t>
            </a:r>
            <a:r>
              <a:rPr sz="2800" spc="-10" dirty="0">
                <a:latin typeface="Calibri"/>
                <a:cs typeface="Calibri"/>
              </a:rPr>
              <a:t>between</a:t>
            </a:r>
            <a:r>
              <a:rPr sz="2800" dirty="0">
                <a:latin typeface="Calibri"/>
                <a:cs typeface="Calibri"/>
              </a:rPr>
              <a:t> </a:t>
            </a:r>
            <a:r>
              <a:rPr sz="2800" spc="-5" dirty="0">
                <a:latin typeface="Calibri"/>
                <a:cs typeface="Calibri"/>
              </a:rPr>
              <a:t>the</a:t>
            </a:r>
            <a:r>
              <a:rPr sz="2800" dirty="0">
                <a:latin typeface="Calibri"/>
                <a:cs typeface="Calibri"/>
              </a:rPr>
              <a:t> </a:t>
            </a:r>
            <a:r>
              <a:rPr sz="2800" spc="-5" dirty="0">
                <a:latin typeface="Calibri"/>
                <a:cs typeface="Calibri"/>
              </a:rPr>
              <a:t>supplier and </a:t>
            </a:r>
            <a:r>
              <a:rPr sz="2800" dirty="0">
                <a:latin typeface="Calibri"/>
                <a:cs typeface="Calibri"/>
              </a:rPr>
              <a:t> </a:t>
            </a:r>
            <a:r>
              <a:rPr sz="2800" spc="-5" dirty="0">
                <a:latin typeface="Calibri"/>
                <a:cs typeface="Calibri"/>
              </a:rPr>
              <a:t>the </a:t>
            </a:r>
            <a:r>
              <a:rPr sz="2800" spc="-35" dirty="0">
                <a:latin typeface="Calibri"/>
                <a:cs typeface="Calibri"/>
              </a:rPr>
              <a:t>purchaser.</a:t>
            </a:r>
            <a:r>
              <a:rPr sz="2800" spc="15" dirty="0">
                <a:latin typeface="Calibri"/>
                <a:cs typeface="Calibri"/>
              </a:rPr>
              <a:t> </a:t>
            </a:r>
            <a:r>
              <a:rPr sz="2800" spc="-5" dirty="0">
                <a:latin typeface="Calibri"/>
                <a:cs typeface="Calibri"/>
              </a:rPr>
              <a:t>In the</a:t>
            </a:r>
            <a:r>
              <a:rPr sz="2800" dirty="0">
                <a:latin typeface="Calibri"/>
                <a:cs typeface="Calibri"/>
              </a:rPr>
              <a:t> </a:t>
            </a:r>
            <a:r>
              <a:rPr sz="2800" spc="-10" dirty="0">
                <a:latin typeface="Calibri"/>
                <a:cs typeface="Calibri"/>
              </a:rPr>
              <a:t>absence</a:t>
            </a:r>
            <a:r>
              <a:rPr sz="2800" spc="20" dirty="0">
                <a:latin typeface="Calibri"/>
                <a:cs typeface="Calibri"/>
              </a:rPr>
              <a:t> </a:t>
            </a:r>
            <a:r>
              <a:rPr sz="2800" dirty="0">
                <a:latin typeface="Calibri"/>
                <a:cs typeface="Calibri"/>
              </a:rPr>
              <a:t>of</a:t>
            </a:r>
            <a:r>
              <a:rPr sz="2800" spc="-30" dirty="0">
                <a:latin typeface="Calibri"/>
                <a:cs typeface="Calibri"/>
              </a:rPr>
              <a:t> </a:t>
            </a:r>
            <a:r>
              <a:rPr sz="2800" spc="-20" dirty="0">
                <a:latin typeface="Calibri"/>
                <a:cs typeface="Calibri"/>
              </a:rPr>
              <a:t>any </a:t>
            </a:r>
            <a:r>
              <a:rPr sz="2800" spc="-15" dirty="0">
                <a:latin typeface="Calibri"/>
                <a:cs typeface="Calibri"/>
              </a:rPr>
              <a:t> </a:t>
            </a:r>
            <a:r>
              <a:rPr sz="2800" spc="-5" dirty="0">
                <a:latin typeface="Calibri"/>
                <a:cs typeface="Calibri"/>
              </a:rPr>
              <a:t>such </a:t>
            </a:r>
            <a:r>
              <a:rPr sz="2800" spc="-10" dirty="0">
                <a:latin typeface="Calibri"/>
                <a:cs typeface="Calibri"/>
              </a:rPr>
              <a:t>agreement </a:t>
            </a:r>
            <a:r>
              <a:rPr sz="2800" spc="-5" dirty="0">
                <a:latin typeface="Calibri"/>
                <a:cs typeface="Calibri"/>
              </a:rPr>
              <a:t>the </a:t>
            </a:r>
            <a:r>
              <a:rPr sz="2800" spc="-10" dirty="0">
                <a:latin typeface="Calibri"/>
                <a:cs typeface="Calibri"/>
              </a:rPr>
              <a:t>following values </a:t>
            </a:r>
            <a:r>
              <a:rPr sz="2800" spc="-5" dirty="0">
                <a:latin typeface="Calibri"/>
                <a:cs typeface="Calibri"/>
              </a:rPr>
              <a:t> shall</a:t>
            </a:r>
            <a:r>
              <a:rPr sz="2800" dirty="0">
                <a:latin typeface="Calibri"/>
                <a:cs typeface="Calibri"/>
              </a:rPr>
              <a:t> </a:t>
            </a:r>
            <a:r>
              <a:rPr sz="2800" spc="-10" dirty="0">
                <a:latin typeface="Calibri"/>
                <a:cs typeface="Calibri"/>
              </a:rPr>
              <a:t>be</a:t>
            </a:r>
            <a:r>
              <a:rPr sz="2800" dirty="0">
                <a:latin typeface="Calibri"/>
                <a:cs typeface="Calibri"/>
              </a:rPr>
              <a:t> </a:t>
            </a:r>
            <a:r>
              <a:rPr sz="2800" spc="-5" dirty="0">
                <a:latin typeface="Calibri"/>
                <a:cs typeface="Calibri"/>
              </a:rPr>
              <a:t>applicable:</a:t>
            </a:r>
            <a:endParaRPr sz="2800" dirty="0">
              <a:latin typeface="Calibri"/>
              <a:cs typeface="Calibri"/>
            </a:endParaRPr>
          </a:p>
          <a:p>
            <a:pPr marL="12700" marR="111125" indent="81915">
              <a:lnSpc>
                <a:spcPct val="100000"/>
              </a:lnSpc>
              <a:spcBef>
                <a:spcPts val="5"/>
              </a:spcBef>
              <a:buAutoNum type="arabicParenR"/>
              <a:tabLst>
                <a:tab pos="466725" algn="l"/>
              </a:tabLst>
            </a:pPr>
            <a:r>
              <a:rPr sz="2800" b="1" dirty="0">
                <a:latin typeface="Calibri"/>
                <a:cs typeface="Calibri"/>
              </a:rPr>
              <a:t>Normal</a:t>
            </a:r>
            <a:r>
              <a:rPr sz="2800" b="1" spc="-45" dirty="0">
                <a:latin typeface="Calibri"/>
                <a:cs typeface="Calibri"/>
              </a:rPr>
              <a:t> </a:t>
            </a:r>
            <a:r>
              <a:rPr sz="2800" b="1" dirty="0">
                <a:latin typeface="Calibri"/>
                <a:cs typeface="Calibri"/>
              </a:rPr>
              <a:t>working</a:t>
            </a:r>
            <a:r>
              <a:rPr sz="2800" b="1" spc="-55" dirty="0">
                <a:latin typeface="Calibri"/>
                <a:cs typeface="Calibri"/>
              </a:rPr>
              <a:t> </a:t>
            </a:r>
            <a:r>
              <a:rPr sz="2800" b="1" dirty="0">
                <a:latin typeface="Calibri"/>
                <a:cs typeface="Calibri"/>
              </a:rPr>
              <a:t>pressure</a:t>
            </a:r>
            <a:r>
              <a:rPr sz="2800" b="1" spc="-90" dirty="0">
                <a:latin typeface="Calibri"/>
                <a:cs typeface="Calibri"/>
              </a:rPr>
              <a:t> </a:t>
            </a:r>
            <a:r>
              <a:rPr sz="2800" b="1" dirty="0">
                <a:latin typeface="Calibri"/>
                <a:cs typeface="Calibri"/>
              </a:rPr>
              <a:t>:</a:t>
            </a:r>
            <a:r>
              <a:rPr sz="2800" b="1" spc="-15" dirty="0">
                <a:latin typeface="Calibri"/>
                <a:cs typeface="Calibri"/>
              </a:rPr>
              <a:t> </a:t>
            </a:r>
            <a:r>
              <a:rPr sz="2800" b="1" spc="-5" dirty="0">
                <a:latin typeface="Calibri"/>
                <a:cs typeface="Calibri"/>
              </a:rPr>
              <a:t>800/1 </a:t>
            </a:r>
            <a:r>
              <a:rPr sz="2800" b="1" spc="-615" dirty="0">
                <a:latin typeface="Calibri"/>
                <a:cs typeface="Calibri"/>
              </a:rPr>
              <a:t> </a:t>
            </a:r>
            <a:r>
              <a:rPr sz="2800" b="1" spc="-5" dirty="0">
                <a:latin typeface="Calibri"/>
                <a:cs typeface="Calibri"/>
              </a:rPr>
              <a:t>000</a:t>
            </a:r>
            <a:r>
              <a:rPr sz="2800" b="1" spc="20" dirty="0">
                <a:latin typeface="Calibri"/>
                <a:cs typeface="Calibri"/>
              </a:rPr>
              <a:t> </a:t>
            </a:r>
            <a:r>
              <a:rPr sz="2800" b="1" spc="-15" dirty="0">
                <a:latin typeface="Calibri"/>
                <a:cs typeface="Calibri"/>
              </a:rPr>
              <a:t>kPa</a:t>
            </a:r>
            <a:r>
              <a:rPr sz="2800" b="1" dirty="0">
                <a:latin typeface="Calibri"/>
                <a:cs typeface="Calibri"/>
              </a:rPr>
              <a:t> </a:t>
            </a:r>
            <a:r>
              <a:rPr sz="2800" b="1" spc="-10" dirty="0">
                <a:latin typeface="Calibri"/>
                <a:cs typeface="Calibri"/>
              </a:rPr>
              <a:t>(8/10</a:t>
            </a:r>
            <a:r>
              <a:rPr sz="2800" b="1" spc="25" dirty="0">
                <a:latin typeface="Calibri"/>
                <a:cs typeface="Calibri"/>
              </a:rPr>
              <a:t> </a:t>
            </a:r>
            <a:r>
              <a:rPr sz="2800" b="1" spc="5" dirty="0">
                <a:latin typeface="Calibri"/>
                <a:cs typeface="Calibri"/>
              </a:rPr>
              <a:t>bar)</a:t>
            </a:r>
            <a:endParaRPr sz="2800" dirty="0">
              <a:latin typeface="Calibri"/>
              <a:cs typeface="Calibri"/>
            </a:endParaRPr>
          </a:p>
          <a:p>
            <a:pPr marL="12700" marR="405130" indent="81915">
              <a:lnSpc>
                <a:spcPct val="100000"/>
              </a:lnSpc>
              <a:spcBef>
                <a:spcPts val="5"/>
              </a:spcBef>
              <a:buAutoNum type="arabicParenR"/>
              <a:tabLst>
                <a:tab pos="466725" algn="l"/>
              </a:tabLst>
            </a:pPr>
            <a:r>
              <a:rPr sz="2800" b="1" spc="-5" dirty="0">
                <a:latin typeface="Calibri"/>
                <a:cs typeface="Calibri"/>
              </a:rPr>
              <a:t>Maximum</a:t>
            </a:r>
            <a:r>
              <a:rPr sz="2800" b="1" spc="-55" dirty="0">
                <a:latin typeface="Calibri"/>
                <a:cs typeface="Calibri"/>
              </a:rPr>
              <a:t> </a:t>
            </a:r>
            <a:r>
              <a:rPr sz="2800" b="1" dirty="0">
                <a:latin typeface="Calibri"/>
                <a:cs typeface="Calibri"/>
              </a:rPr>
              <a:t>working</a:t>
            </a:r>
            <a:r>
              <a:rPr sz="2800" b="1" spc="-50" dirty="0">
                <a:latin typeface="Calibri"/>
                <a:cs typeface="Calibri"/>
              </a:rPr>
              <a:t> </a:t>
            </a:r>
            <a:r>
              <a:rPr sz="2800" b="1" spc="-5" dirty="0">
                <a:latin typeface="Calibri"/>
                <a:cs typeface="Calibri"/>
              </a:rPr>
              <a:t>pressure</a:t>
            </a:r>
            <a:r>
              <a:rPr sz="2800" b="1" spc="-70" dirty="0">
                <a:latin typeface="Calibri"/>
                <a:cs typeface="Calibri"/>
              </a:rPr>
              <a:t> </a:t>
            </a:r>
            <a:r>
              <a:rPr sz="2800" b="1" dirty="0">
                <a:latin typeface="Calibri"/>
                <a:cs typeface="Calibri"/>
              </a:rPr>
              <a:t>:</a:t>
            </a:r>
            <a:r>
              <a:rPr sz="2800" b="1" spc="-10" dirty="0">
                <a:latin typeface="Calibri"/>
                <a:cs typeface="Calibri"/>
              </a:rPr>
              <a:t> </a:t>
            </a:r>
            <a:r>
              <a:rPr sz="2800" b="1" dirty="0">
                <a:latin typeface="Calibri"/>
                <a:cs typeface="Calibri"/>
              </a:rPr>
              <a:t>1 </a:t>
            </a:r>
            <a:r>
              <a:rPr sz="2800" b="1" spc="-620" dirty="0">
                <a:latin typeface="Calibri"/>
                <a:cs typeface="Calibri"/>
              </a:rPr>
              <a:t> </a:t>
            </a:r>
            <a:r>
              <a:rPr sz="2800" b="1" spc="-5" dirty="0">
                <a:latin typeface="Calibri"/>
                <a:cs typeface="Calibri"/>
              </a:rPr>
              <a:t>000/</a:t>
            </a:r>
            <a:r>
              <a:rPr sz="2800" b="1" spc="20" dirty="0">
                <a:latin typeface="Calibri"/>
                <a:cs typeface="Calibri"/>
              </a:rPr>
              <a:t> </a:t>
            </a:r>
            <a:r>
              <a:rPr sz="2800" b="1" spc="5" dirty="0">
                <a:latin typeface="Calibri"/>
                <a:cs typeface="Calibri"/>
              </a:rPr>
              <a:t>1</a:t>
            </a:r>
            <a:r>
              <a:rPr sz="2800" b="1" dirty="0">
                <a:latin typeface="Calibri"/>
                <a:cs typeface="Calibri"/>
              </a:rPr>
              <a:t> </a:t>
            </a:r>
            <a:r>
              <a:rPr sz="2800" b="1" spc="-5" dirty="0">
                <a:latin typeface="Calibri"/>
                <a:cs typeface="Calibri"/>
              </a:rPr>
              <a:t>200</a:t>
            </a:r>
            <a:r>
              <a:rPr sz="2800" b="1" dirty="0">
                <a:latin typeface="Calibri"/>
                <a:cs typeface="Calibri"/>
              </a:rPr>
              <a:t> </a:t>
            </a:r>
            <a:r>
              <a:rPr sz="2800" b="1" spc="-15" dirty="0">
                <a:latin typeface="Calibri"/>
                <a:cs typeface="Calibri"/>
              </a:rPr>
              <a:t>kPa</a:t>
            </a:r>
            <a:r>
              <a:rPr sz="2800" b="1" spc="15" dirty="0">
                <a:latin typeface="Calibri"/>
                <a:cs typeface="Calibri"/>
              </a:rPr>
              <a:t> </a:t>
            </a:r>
            <a:r>
              <a:rPr sz="2800" b="1" spc="-5" dirty="0">
                <a:latin typeface="Calibri"/>
                <a:cs typeface="Calibri"/>
              </a:rPr>
              <a:t>(10/12</a:t>
            </a:r>
            <a:r>
              <a:rPr sz="2800" b="1" spc="20" dirty="0">
                <a:latin typeface="Calibri"/>
                <a:cs typeface="Calibri"/>
              </a:rPr>
              <a:t> </a:t>
            </a:r>
            <a:r>
              <a:rPr sz="2800" b="1" spc="5" dirty="0">
                <a:latin typeface="Calibri"/>
                <a:cs typeface="Calibri"/>
              </a:rPr>
              <a:t>bar)</a:t>
            </a:r>
            <a:endParaRPr sz="2800" dirty="0">
              <a:latin typeface="Calibri"/>
              <a:cs typeface="Calibri"/>
            </a:endParaRPr>
          </a:p>
          <a:p>
            <a:pPr marL="12700" marR="212090">
              <a:lnSpc>
                <a:spcPct val="100000"/>
              </a:lnSpc>
              <a:buAutoNum type="arabicParenR"/>
              <a:tabLst>
                <a:tab pos="384810" algn="l"/>
              </a:tabLst>
            </a:pPr>
            <a:r>
              <a:rPr sz="2800" b="1" dirty="0">
                <a:latin typeface="Calibri"/>
                <a:cs typeface="Calibri"/>
              </a:rPr>
              <a:t>Thermal</a:t>
            </a:r>
            <a:r>
              <a:rPr sz="2800" b="1" spc="-40" dirty="0">
                <a:latin typeface="Calibri"/>
                <a:cs typeface="Calibri"/>
              </a:rPr>
              <a:t> </a:t>
            </a:r>
            <a:r>
              <a:rPr sz="2800" b="1" spc="-20" dirty="0">
                <a:latin typeface="Calibri"/>
                <a:cs typeface="Calibri"/>
              </a:rPr>
              <a:t>range</a:t>
            </a:r>
            <a:r>
              <a:rPr sz="2800" b="1" spc="-10" dirty="0">
                <a:latin typeface="Calibri"/>
                <a:cs typeface="Calibri"/>
              </a:rPr>
              <a:t> </a:t>
            </a:r>
            <a:r>
              <a:rPr sz="2800" b="1" dirty="0">
                <a:latin typeface="Calibri"/>
                <a:cs typeface="Calibri"/>
              </a:rPr>
              <a:t>of</a:t>
            </a:r>
            <a:r>
              <a:rPr sz="2800" b="1" spc="-25" dirty="0">
                <a:latin typeface="Calibri"/>
                <a:cs typeface="Calibri"/>
              </a:rPr>
              <a:t> </a:t>
            </a:r>
            <a:r>
              <a:rPr sz="2800" b="1" spc="-5" dirty="0">
                <a:latin typeface="Calibri"/>
                <a:cs typeface="Calibri"/>
              </a:rPr>
              <a:t>operation</a:t>
            </a:r>
            <a:r>
              <a:rPr sz="2800" b="1" spc="-80" dirty="0">
                <a:latin typeface="Calibri"/>
                <a:cs typeface="Calibri"/>
              </a:rPr>
              <a:t> </a:t>
            </a:r>
            <a:r>
              <a:rPr sz="2800" b="1" dirty="0">
                <a:latin typeface="Calibri"/>
                <a:cs typeface="Calibri"/>
              </a:rPr>
              <a:t>:</a:t>
            </a:r>
            <a:r>
              <a:rPr sz="2800" b="1" spc="35" dirty="0">
                <a:latin typeface="Calibri"/>
                <a:cs typeface="Calibri"/>
              </a:rPr>
              <a:t> </a:t>
            </a:r>
            <a:r>
              <a:rPr sz="2800" b="1" spc="-10" dirty="0">
                <a:latin typeface="Calibri"/>
                <a:cs typeface="Calibri"/>
              </a:rPr>
              <a:t>–40 </a:t>
            </a:r>
            <a:r>
              <a:rPr sz="2800" b="1" spc="-620" dirty="0">
                <a:latin typeface="Calibri"/>
                <a:cs typeface="Calibri"/>
              </a:rPr>
              <a:t> </a:t>
            </a:r>
            <a:r>
              <a:rPr sz="2800" b="1" spc="-5" dirty="0">
                <a:latin typeface="Calibri"/>
                <a:cs typeface="Calibri"/>
              </a:rPr>
              <a:t>to</a:t>
            </a:r>
            <a:r>
              <a:rPr sz="2800" b="1" spc="-15" dirty="0">
                <a:latin typeface="Calibri"/>
                <a:cs typeface="Calibri"/>
              </a:rPr>
              <a:t> </a:t>
            </a:r>
            <a:r>
              <a:rPr sz="2800" b="1" spc="5" dirty="0">
                <a:latin typeface="Calibri"/>
                <a:cs typeface="Calibri"/>
              </a:rPr>
              <a:t>+</a:t>
            </a:r>
            <a:r>
              <a:rPr sz="2800" b="1" spc="-20" dirty="0">
                <a:latin typeface="Calibri"/>
                <a:cs typeface="Calibri"/>
              </a:rPr>
              <a:t> </a:t>
            </a:r>
            <a:r>
              <a:rPr sz="2800" b="1" spc="-5" dirty="0">
                <a:latin typeface="Calibri"/>
                <a:cs typeface="Calibri"/>
              </a:rPr>
              <a:t>80°C</a:t>
            </a:r>
            <a:endParaRPr sz="2800" dirty="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1355" y="235712"/>
            <a:ext cx="13521055" cy="880744"/>
          </a:xfrm>
          <a:prstGeom prst="rect">
            <a:avLst/>
          </a:prstGeom>
        </p:spPr>
        <p:txBody>
          <a:bodyPr vert="horz" wrap="square" lIns="0" tIns="13335" rIns="0" bIns="0" rtlCol="0">
            <a:spAutoFit/>
          </a:bodyPr>
          <a:lstStyle/>
          <a:p>
            <a:pPr marL="3067050" marR="5080" indent="-3054985">
              <a:lnSpc>
                <a:spcPct val="100000"/>
              </a:lnSpc>
              <a:spcBef>
                <a:spcPts val="105"/>
              </a:spcBef>
              <a:tabLst>
                <a:tab pos="1621155" algn="l"/>
              </a:tabLst>
            </a:pPr>
            <a:r>
              <a:rPr sz="2800" b="1" spc="5" dirty="0">
                <a:solidFill>
                  <a:srgbClr val="006FC0"/>
                </a:solidFill>
                <a:latin typeface="Arial"/>
                <a:cs typeface="Arial"/>
              </a:rPr>
              <a:t>IS</a:t>
            </a:r>
            <a:r>
              <a:rPr sz="2800" b="1" spc="-30" dirty="0">
                <a:solidFill>
                  <a:srgbClr val="006FC0"/>
                </a:solidFill>
                <a:latin typeface="Arial"/>
                <a:cs typeface="Arial"/>
              </a:rPr>
              <a:t> </a:t>
            </a:r>
            <a:r>
              <a:rPr sz="2800" b="1" dirty="0">
                <a:solidFill>
                  <a:srgbClr val="006FC0"/>
                </a:solidFill>
                <a:latin typeface="Arial"/>
                <a:cs typeface="Arial"/>
              </a:rPr>
              <a:t>13604	</a:t>
            </a:r>
            <a:r>
              <a:rPr sz="2800" b="1" spc="-10" dirty="0">
                <a:solidFill>
                  <a:srgbClr val="006FC0"/>
                </a:solidFill>
                <a:latin typeface="Arial"/>
                <a:cs typeface="Arial"/>
              </a:rPr>
              <a:t>AUTOMOTIVE </a:t>
            </a:r>
            <a:r>
              <a:rPr sz="2800" b="1" spc="-5" dirty="0">
                <a:solidFill>
                  <a:srgbClr val="006FC0"/>
                </a:solidFill>
                <a:latin typeface="Arial"/>
                <a:cs typeface="Arial"/>
              </a:rPr>
              <a:t>VEHICLES </a:t>
            </a:r>
            <a:r>
              <a:rPr sz="2800" b="1" spc="5" dirty="0">
                <a:solidFill>
                  <a:srgbClr val="006FC0"/>
                </a:solidFill>
                <a:latin typeface="Arial"/>
                <a:cs typeface="Arial"/>
              </a:rPr>
              <a:t>— </a:t>
            </a:r>
            <a:r>
              <a:rPr sz="2800" b="1" spc="-25" dirty="0">
                <a:solidFill>
                  <a:srgbClr val="006FC0"/>
                </a:solidFill>
                <a:latin typeface="Arial"/>
                <a:cs typeface="Arial"/>
              </a:rPr>
              <a:t>AIR </a:t>
            </a:r>
            <a:r>
              <a:rPr sz="2800" b="1" spc="-20" dirty="0">
                <a:solidFill>
                  <a:srgbClr val="006FC0"/>
                </a:solidFill>
                <a:latin typeface="Arial"/>
                <a:cs typeface="Arial"/>
              </a:rPr>
              <a:t>BRAKE </a:t>
            </a:r>
            <a:r>
              <a:rPr sz="2800" b="1" spc="5" dirty="0">
                <a:solidFill>
                  <a:srgbClr val="006FC0"/>
                </a:solidFill>
                <a:latin typeface="Arial"/>
                <a:cs typeface="Arial"/>
              </a:rPr>
              <a:t>SYSTEMS — </a:t>
            </a:r>
            <a:r>
              <a:rPr sz="2800" b="1" spc="-5" dirty="0">
                <a:solidFill>
                  <a:srgbClr val="006FC0"/>
                </a:solidFill>
                <a:latin typeface="Arial"/>
                <a:cs typeface="Arial"/>
              </a:rPr>
              <a:t>PERFORMANCE </a:t>
            </a:r>
            <a:r>
              <a:rPr sz="2800" b="1" spc="-765" dirty="0">
                <a:solidFill>
                  <a:srgbClr val="006FC0"/>
                </a:solidFill>
                <a:latin typeface="Arial"/>
                <a:cs typeface="Arial"/>
              </a:rPr>
              <a:t> </a:t>
            </a:r>
            <a:r>
              <a:rPr sz="2800" b="1" dirty="0">
                <a:solidFill>
                  <a:srgbClr val="006FC0"/>
                </a:solidFill>
                <a:latin typeface="Arial"/>
                <a:cs typeface="Arial"/>
              </a:rPr>
              <a:t>REQUIREMENTS</a:t>
            </a:r>
            <a:r>
              <a:rPr sz="2800" b="1" spc="-65" dirty="0">
                <a:solidFill>
                  <a:srgbClr val="006FC0"/>
                </a:solidFill>
                <a:latin typeface="Arial"/>
                <a:cs typeface="Arial"/>
              </a:rPr>
              <a:t> </a:t>
            </a:r>
            <a:r>
              <a:rPr sz="2800" b="1" dirty="0">
                <a:solidFill>
                  <a:srgbClr val="006FC0"/>
                </a:solidFill>
                <a:latin typeface="Arial"/>
                <a:cs typeface="Arial"/>
              </a:rPr>
              <a:t>FOR </a:t>
            </a:r>
            <a:r>
              <a:rPr sz="2800" b="1" spc="-25" dirty="0">
                <a:solidFill>
                  <a:srgbClr val="006FC0"/>
                </a:solidFill>
                <a:latin typeface="Arial"/>
                <a:cs typeface="Arial"/>
              </a:rPr>
              <a:t>DUAL</a:t>
            </a:r>
            <a:r>
              <a:rPr sz="2800" b="1" spc="25" dirty="0">
                <a:solidFill>
                  <a:srgbClr val="006FC0"/>
                </a:solidFill>
                <a:latin typeface="Arial"/>
                <a:cs typeface="Arial"/>
              </a:rPr>
              <a:t> </a:t>
            </a:r>
            <a:r>
              <a:rPr sz="2800" b="1" spc="-25" dirty="0">
                <a:solidFill>
                  <a:srgbClr val="006FC0"/>
                </a:solidFill>
                <a:latin typeface="Arial"/>
                <a:cs typeface="Arial"/>
              </a:rPr>
              <a:t>BRAKE</a:t>
            </a:r>
            <a:r>
              <a:rPr sz="2800" b="1" spc="105" dirty="0">
                <a:solidFill>
                  <a:srgbClr val="006FC0"/>
                </a:solidFill>
                <a:latin typeface="Arial"/>
                <a:cs typeface="Arial"/>
              </a:rPr>
              <a:t> </a:t>
            </a:r>
            <a:r>
              <a:rPr sz="2800" b="1" spc="-105" dirty="0">
                <a:solidFill>
                  <a:srgbClr val="006FC0"/>
                </a:solidFill>
                <a:latin typeface="Arial"/>
                <a:cs typeface="Arial"/>
              </a:rPr>
              <a:t>VALVE</a:t>
            </a:r>
            <a:endParaRPr sz="2800">
              <a:latin typeface="Arial"/>
              <a:cs typeface="Arial"/>
            </a:endParaRPr>
          </a:p>
        </p:txBody>
      </p:sp>
      <p:sp>
        <p:nvSpPr>
          <p:cNvPr id="3" name="object 3"/>
          <p:cNvSpPr txBox="1"/>
          <p:nvPr/>
        </p:nvSpPr>
        <p:spPr>
          <a:xfrm>
            <a:off x="367690" y="1447037"/>
            <a:ext cx="137287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Leak</a:t>
            </a:r>
            <a:r>
              <a:rPr sz="2800" b="1" spc="-6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sp>
        <p:nvSpPr>
          <p:cNvPr id="4" name="object 4"/>
          <p:cNvSpPr txBox="1"/>
          <p:nvPr/>
        </p:nvSpPr>
        <p:spPr>
          <a:xfrm>
            <a:off x="6253734" y="1416253"/>
            <a:ext cx="6539865" cy="454025"/>
          </a:xfrm>
          <a:prstGeom prst="rect">
            <a:avLst/>
          </a:prstGeom>
        </p:spPr>
        <p:txBody>
          <a:bodyPr vert="horz" wrap="square" lIns="0" tIns="13970" rIns="0" bIns="0" rtlCol="0">
            <a:spAutoFit/>
          </a:bodyPr>
          <a:lstStyle/>
          <a:p>
            <a:pPr marL="12700">
              <a:lnSpc>
                <a:spcPct val="100000"/>
              </a:lnSpc>
              <a:spcBef>
                <a:spcPts val="110"/>
              </a:spcBef>
              <a:tabLst>
                <a:tab pos="4403090" algn="l"/>
              </a:tabLst>
            </a:pPr>
            <a:r>
              <a:rPr sz="2800" b="1" dirty="0">
                <a:solidFill>
                  <a:srgbClr val="C00000"/>
                </a:solidFill>
                <a:latin typeface="Calibri"/>
                <a:cs typeface="Calibri"/>
              </a:rPr>
              <a:t>Low</a:t>
            </a:r>
            <a:r>
              <a:rPr sz="2800" b="1" spc="10" dirty="0">
                <a:solidFill>
                  <a:srgbClr val="C00000"/>
                </a:solidFill>
                <a:latin typeface="Calibri"/>
                <a:cs typeface="Calibri"/>
              </a:rPr>
              <a:t> </a:t>
            </a:r>
            <a:r>
              <a:rPr sz="2800" b="1" spc="-30" dirty="0">
                <a:solidFill>
                  <a:srgbClr val="C00000"/>
                </a:solidFill>
                <a:latin typeface="Calibri"/>
                <a:cs typeface="Calibri"/>
              </a:rPr>
              <a:t>Temperature</a:t>
            </a:r>
            <a:r>
              <a:rPr sz="2800" b="1" spc="-25" dirty="0">
                <a:solidFill>
                  <a:srgbClr val="C00000"/>
                </a:solidFill>
                <a:latin typeface="Calibri"/>
                <a:cs typeface="Calibri"/>
              </a:rPr>
              <a:t> </a:t>
            </a:r>
            <a:r>
              <a:rPr sz="2800" b="1" spc="-65" dirty="0">
                <a:solidFill>
                  <a:srgbClr val="C00000"/>
                </a:solidFill>
                <a:latin typeface="Calibri"/>
                <a:cs typeface="Calibri"/>
              </a:rPr>
              <a:t>Test	</a:t>
            </a:r>
            <a:r>
              <a:rPr sz="4200" b="1" baseline="1984" dirty="0">
                <a:solidFill>
                  <a:srgbClr val="C00000"/>
                </a:solidFill>
                <a:latin typeface="Calibri"/>
                <a:cs typeface="Calibri"/>
              </a:rPr>
              <a:t>Salt</a:t>
            </a:r>
            <a:r>
              <a:rPr sz="4200" b="1" spc="-44" baseline="1984" dirty="0">
                <a:solidFill>
                  <a:srgbClr val="C00000"/>
                </a:solidFill>
                <a:latin typeface="Calibri"/>
                <a:cs typeface="Calibri"/>
              </a:rPr>
              <a:t> </a:t>
            </a:r>
            <a:r>
              <a:rPr sz="4200" b="1" spc="-30" baseline="1984" dirty="0">
                <a:solidFill>
                  <a:srgbClr val="C00000"/>
                </a:solidFill>
                <a:latin typeface="Calibri"/>
                <a:cs typeface="Calibri"/>
              </a:rPr>
              <a:t>Spray</a:t>
            </a:r>
            <a:r>
              <a:rPr sz="4200" b="1" spc="-75" baseline="1984" dirty="0">
                <a:solidFill>
                  <a:srgbClr val="C00000"/>
                </a:solidFill>
                <a:latin typeface="Calibri"/>
                <a:cs typeface="Calibri"/>
              </a:rPr>
              <a:t> </a:t>
            </a:r>
            <a:r>
              <a:rPr sz="4200" b="1" spc="-97" baseline="1984" dirty="0">
                <a:solidFill>
                  <a:srgbClr val="C00000"/>
                </a:solidFill>
                <a:latin typeface="Calibri"/>
                <a:cs typeface="Calibri"/>
              </a:rPr>
              <a:t>Test</a:t>
            </a:r>
            <a:endParaRPr sz="4200" baseline="1984">
              <a:latin typeface="Calibri"/>
              <a:cs typeface="Calibri"/>
            </a:endParaRPr>
          </a:p>
        </p:txBody>
      </p:sp>
      <p:grpSp>
        <p:nvGrpSpPr>
          <p:cNvPr id="5" name="object 5"/>
          <p:cNvGrpSpPr/>
          <p:nvPr/>
        </p:nvGrpSpPr>
        <p:grpSpPr>
          <a:xfrm>
            <a:off x="365759" y="2045207"/>
            <a:ext cx="9577705" cy="2694940"/>
            <a:chOff x="365759" y="2045207"/>
            <a:chExt cx="9577705" cy="2694940"/>
          </a:xfrm>
        </p:grpSpPr>
        <p:pic>
          <p:nvPicPr>
            <p:cNvPr id="6" name="object 6"/>
            <p:cNvPicPr/>
            <p:nvPr/>
          </p:nvPicPr>
          <p:blipFill>
            <a:blip r:embed="rId2" cstate="print"/>
            <a:stretch>
              <a:fillRect/>
            </a:stretch>
          </p:blipFill>
          <p:spPr>
            <a:xfrm>
              <a:off x="365759" y="2045207"/>
              <a:ext cx="4879138" cy="2508504"/>
            </a:xfrm>
            <a:prstGeom prst="rect">
              <a:avLst/>
            </a:prstGeom>
          </p:spPr>
        </p:pic>
        <p:pic>
          <p:nvPicPr>
            <p:cNvPr id="7" name="object 7"/>
            <p:cNvPicPr/>
            <p:nvPr/>
          </p:nvPicPr>
          <p:blipFill>
            <a:blip r:embed="rId3" cstate="print"/>
            <a:stretch>
              <a:fillRect/>
            </a:stretch>
          </p:blipFill>
          <p:spPr>
            <a:xfrm>
              <a:off x="5452871" y="2087879"/>
              <a:ext cx="4489992" cy="1447800"/>
            </a:xfrm>
            <a:prstGeom prst="rect">
              <a:avLst/>
            </a:prstGeom>
          </p:spPr>
        </p:pic>
        <p:pic>
          <p:nvPicPr>
            <p:cNvPr id="8" name="object 8"/>
            <p:cNvPicPr/>
            <p:nvPr/>
          </p:nvPicPr>
          <p:blipFill>
            <a:blip r:embed="rId4" cstate="print"/>
            <a:stretch>
              <a:fillRect/>
            </a:stretch>
          </p:blipFill>
          <p:spPr>
            <a:xfrm>
              <a:off x="5248656" y="3489959"/>
              <a:ext cx="4636008" cy="1249680"/>
            </a:xfrm>
            <a:prstGeom prst="rect">
              <a:avLst/>
            </a:prstGeom>
          </p:spPr>
        </p:pic>
      </p:grpSp>
      <p:pic>
        <p:nvPicPr>
          <p:cNvPr id="9" name="object 9"/>
          <p:cNvPicPr/>
          <p:nvPr/>
        </p:nvPicPr>
        <p:blipFill>
          <a:blip r:embed="rId5" cstate="print"/>
          <a:stretch>
            <a:fillRect/>
          </a:stretch>
        </p:blipFill>
        <p:spPr>
          <a:xfrm>
            <a:off x="289559" y="5145023"/>
            <a:ext cx="4565542" cy="2871216"/>
          </a:xfrm>
          <a:prstGeom prst="rect">
            <a:avLst/>
          </a:prstGeom>
        </p:spPr>
      </p:pic>
      <p:sp>
        <p:nvSpPr>
          <p:cNvPr id="10" name="object 10"/>
          <p:cNvSpPr txBox="1"/>
          <p:nvPr/>
        </p:nvSpPr>
        <p:spPr>
          <a:xfrm>
            <a:off x="282346" y="4650104"/>
            <a:ext cx="3729990"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Output</a:t>
            </a:r>
            <a:r>
              <a:rPr sz="2800" b="1" spc="-65" dirty="0">
                <a:solidFill>
                  <a:srgbClr val="C00000"/>
                </a:solidFill>
                <a:latin typeface="Calibri"/>
                <a:cs typeface="Calibri"/>
              </a:rPr>
              <a:t> </a:t>
            </a:r>
            <a:r>
              <a:rPr sz="2800" b="1" spc="-10" dirty="0">
                <a:solidFill>
                  <a:srgbClr val="C00000"/>
                </a:solidFill>
                <a:latin typeface="Calibri"/>
                <a:cs typeface="Calibri"/>
              </a:rPr>
              <a:t>Performance</a:t>
            </a:r>
            <a:r>
              <a:rPr sz="2800" b="1" spc="-7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sp>
        <p:nvSpPr>
          <p:cNvPr id="11" name="object 11"/>
          <p:cNvSpPr txBox="1"/>
          <p:nvPr/>
        </p:nvSpPr>
        <p:spPr>
          <a:xfrm>
            <a:off x="5651372" y="4715002"/>
            <a:ext cx="3338829"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High</a:t>
            </a:r>
            <a:r>
              <a:rPr sz="2800" b="1" spc="-30" dirty="0">
                <a:solidFill>
                  <a:srgbClr val="C00000"/>
                </a:solidFill>
                <a:latin typeface="Calibri"/>
                <a:cs typeface="Calibri"/>
              </a:rPr>
              <a:t> Temperature</a:t>
            </a:r>
            <a:r>
              <a:rPr sz="2800" b="1" spc="-105"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pic>
        <p:nvPicPr>
          <p:cNvPr id="12" name="object 12"/>
          <p:cNvPicPr/>
          <p:nvPr/>
        </p:nvPicPr>
        <p:blipFill>
          <a:blip r:embed="rId6" cstate="print"/>
          <a:stretch>
            <a:fillRect/>
          </a:stretch>
        </p:blipFill>
        <p:spPr>
          <a:xfrm>
            <a:off x="5196840" y="5343144"/>
            <a:ext cx="4704337" cy="2249424"/>
          </a:xfrm>
          <a:prstGeom prst="rect">
            <a:avLst/>
          </a:prstGeom>
        </p:spPr>
      </p:pic>
      <p:grpSp>
        <p:nvGrpSpPr>
          <p:cNvPr id="13" name="object 13"/>
          <p:cNvGrpSpPr/>
          <p:nvPr/>
        </p:nvGrpSpPr>
        <p:grpSpPr>
          <a:xfrm>
            <a:off x="9939528" y="2063495"/>
            <a:ext cx="4578350" cy="2837815"/>
            <a:chOff x="9939528" y="2063495"/>
            <a:chExt cx="4578350" cy="2837815"/>
          </a:xfrm>
        </p:grpSpPr>
        <p:pic>
          <p:nvPicPr>
            <p:cNvPr id="14" name="object 14"/>
            <p:cNvPicPr/>
            <p:nvPr/>
          </p:nvPicPr>
          <p:blipFill>
            <a:blip r:embed="rId7" cstate="print"/>
            <a:stretch>
              <a:fillRect/>
            </a:stretch>
          </p:blipFill>
          <p:spPr>
            <a:xfrm>
              <a:off x="9939528" y="2063495"/>
              <a:ext cx="4578095" cy="1350264"/>
            </a:xfrm>
            <a:prstGeom prst="rect">
              <a:avLst/>
            </a:prstGeom>
          </p:spPr>
        </p:pic>
        <p:pic>
          <p:nvPicPr>
            <p:cNvPr id="15" name="object 15"/>
            <p:cNvPicPr/>
            <p:nvPr/>
          </p:nvPicPr>
          <p:blipFill>
            <a:blip r:embed="rId8" cstate="print"/>
            <a:stretch>
              <a:fillRect/>
            </a:stretch>
          </p:blipFill>
          <p:spPr>
            <a:xfrm>
              <a:off x="10064496" y="4126991"/>
              <a:ext cx="4388732" cy="774191"/>
            </a:xfrm>
            <a:prstGeom prst="rect">
              <a:avLst/>
            </a:prstGeom>
          </p:spPr>
        </p:pic>
      </p:grpSp>
      <p:sp>
        <p:nvSpPr>
          <p:cNvPr id="16" name="object 16"/>
          <p:cNvSpPr txBox="1"/>
          <p:nvPr/>
        </p:nvSpPr>
        <p:spPr>
          <a:xfrm>
            <a:off x="10508360" y="3495878"/>
            <a:ext cx="2502535" cy="454025"/>
          </a:xfrm>
          <a:prstGeom prst="rect">
            <a:avLst/>
          </a:prstGeom>
        </p:spPr>
        <p:txBody>
          <a:bodyPr vert="horz" wrap="square" lIns="0" tIns="13970" rIns="0" bIns="0" rtlCol="0">
            <a:spAutoFit/>
          </a:bodyPr>
          <a:lstStyle/>
          <a:p>
            <a:pPr marL="12700">
              <a:lnSpc>
                <a:spcPct val="100000"/>
              </a:lnSpc>
              <a:spcBef>
                <a:spcPts val="110"/>
              </a:spcBef>
            </a:pPr>
            <a:r>
              <a:rPr sz="2800" b="1" spc="-25" dirty="0">
                <a:solidFill>
                  <a:srgbClr val="C00000"/>
                </a:solidFill>
                <a:latin typeface="Calibri"/>
                <a:cs typeface="Calibri"/>
              </a:rPr>
              <a:t>Water</a:t>
            </a:r>
            <a:r>
              <a:rPr sz="2800" b="1" spc="-55" dirty="0">
                <a:solidFill>
                  <a:srgbClr val="C00000"/>
                </a:solidFill>
                <a:latin typeface="Calibri"/>
                <a:cs typeface="Calibri"/>
              </a:rPr>
              <a:t> </a:t>
            </a:r>
            <a:r>
              <a:rPr sz="2800" b="1" spc="-20" dirty="0">
                <a:solidFill>
                  <a:srgbClr val="C00000"/>
                </a:solidFill>
                <a:latin typeface="Calibri"/>
                <a:cs typeface="Calibri"/>
              </a:rPr>
              <a:t>Spray</a:t>
            </a:r>
            <a:r>
              <a:rPr sz="2800" b="1" spc="-5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pic>
        <p:nvPicPr>
          <p:cNvPr id="17" name="object 17"/>
          <p:cNvPicPr/>
          <p:nvPr/>
        </p:nvPicPr>
        <p:blipFill>
          <a:blip r:embed="rId9" cstate="print"/>
          <a:stretch>
            <a:fillRect/>
          </a:stretch>
        </p:blipFill>
        <p:spPr>
          <a:xfrm>
            <a:off x="10064495" y="5629655"/>
            <a:ext cx="4267289" cy="750454"/>
          </a:xfrm>
          <a:prstGeom prst="rect">
            <a:avLst/>
          </a:prstGeom>
        </p:spPr>
      </p:pic>
      <p:pic>
        <p:nvPicPr>
          <p:cNvPr id="18" name="object 18"/>
          <p:cNvPicPr/>
          <p:nvPr/>
        </p:nvPicPr>
        <p:blipFill>
          <a:blip r:embed="rId10" cstate="print"/>
          <a:stretch>
            <a:fillRect/>
          </a:stretch>
        </p:blipFill>
        <p:spPr>
          <a:xfrm>
            <a:off x="10104119" y="6562343"/>
            <a:ext cx="3959352" cy="356616"/>
          </a:xfrm>
          <a:prstGeom prst="rect">
            <a:avLst/>
          </a:prstGeom>
        </p:spPr>
      </p:pic>
      <p:sp>
        <p:nvSpPr>
          <p:cNvPr id="19" name="object 19"/>
          <p:cNvSpPr txBox="1"/>
          <p:nvPr/>
        </p:nvSpPr>
        <p:spPr>
          <a:xfrm>
            <a:off x="10522457" y="4893386"/>
            <a:ext cx="2678430" cy="454025"/>
          </a:xfrm>
          <a:prstGeom prst="rect">
            <a:avLst/>
          </a:prstGeom>
        </p:spPr>
        <p:txBody>
          <a:bodyPr vert="horz" wrap="square" lIns="0" tIns="13970" rIns="0" bIns="0" rtlCol="0">
            <a:spAutoFit/>
          </a:bodyPr>
          <a:lstStyle/>
          <a:p>
            <a:pPr marL="12700">
              <a:lnSpc>
                <a:spcPct val="100000"/>
              </a:lnSpc>
              <a:spcBef>
                <a:spcPts val="110"/>
              </a:spcBef>
            </a:pPr>
            <a:r>
              <a:rPr sz="2800" b="1" spc="-10" dirty="0">
                <a:solidFill>
                  <a:srgbClr val="C00000"/>
                </a:solidFill>
                <a:latin typeface="Calibri"/>
                <a:cs typeface="Calibri"/>
              </a:rPr>
              <a:t>Over</a:t>
            </a:r>
            <a:r>
              <a:rPr sz="2800" b="1" spc="-40" dirty="0">
                <a:solidFill>
                  <a:srgbClr val="C00000"/>
                </a:solidFill>
                <a:latin typeface="Calibri"/>
                <a:cs typeface="Calibri"/>
              </a:rPr>
              <a:t> </a:t>
            </a:r>
            <a:r>
              <a:rPr sz="2800" b="1" spc="-30" dirty="0">
                <a:solidFill>
                  <a:srgbClr val="C00000"/>
                </a:solidFill>
                <a:latin typeface="Calibri"/>
                <a:cs typeface="Calibri"/>
              </a:rPr>
              <a:t>PressureTest</a:t>
            </a:r>
            <a:endParaRPr sz="280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1355" y="235712"/>
            <a:ext cx="13521055" cy="880744"/>
          </a:xfrm>
          <a:prstGeom prst="rect">
            <a:avLst/>
          </a:prstGeom>
        </p:spPr>
        <p:txBody>
          <a:bodyPr vert="horz" wrap="square" lIns="0" tIns="13335" rIns="0" bIns="0" rtlCol="0">
            <a:spAutoFit/>
          </a:bodyPr>
          <a:lstStyle/>
          <a:p>
            <a:pPr marL="3067050" marR="5080" indent="-3054985">
              <a:lnSpc>
                <a:spcPct val="100000"/>
              </a:lnSpc>
              <a:spcBef>
                <a:spcPts val="105"/>
              </a:spcBef>
              <a:tabLst>
                <a:tab pos="1621155" algn="l"/>
              </a:tabLst>
            </a:pPr>
            <a:r>
              <a:rPr sz="2800" b="1" spc="5" dirty="0">
                <a:solidFill>
                  <a:srgbClr val="006FC0"/>
                </a:solidFill>
                <a:latin typeface="Arial"/>
                <a:cs typeface="Arial"/>
              </a:rPr>
              <a:t>IS</a:t>
            </a:r>
            <a:r>
              <a:rPr sz="2800" b="1" spc="-30" dirty="0">
                <a:solidFill>
                  <a:srgbClr val="006FC0"/>
                </a:solidFill>
                <a:latin typeface="Arial"/>
                <a:cs typeface="Arial"/>
              </a:rPr>
              <a:t> </a:t>
            </a:r>
            <a:r>
              <a:rPr sz="2800" b="1" dirty="0">
                <a:solidFill>
                  <a:srgbClr val="006FC0"/>
                </a:solidFill>
                <a:latin typeface="Arial"/>
                <a:cs typeface="Arial"/>
              </a:rPr>
              <a:t>13604	</a:t>
            </a:r>
            <a:r>
              <a:rPr sz="2800" b="1" spc="-10" dirty="0">
                <a:solidFill>
                  <a:srgbClr val="006FC0"/>
                </a:solidFill>
                <a:latin typeface="Arial"/>
                <a:cs typeface="Arial"/>
              </a:rPr>
              <a:t>AUTOMOTIVE </a:t>
            </a:r>
            <a:r>
              <a:rPr sz="2800" b="1" spc="-5" dirty="0">
                <a:solidFill>
                  <a:srgbClr val="006FC0"/>
                </a:solidFill>
                <a:latin typeface="Arial"/>
                <a:cs typeface="Arial"/>
              </a:rPr>
              <a:t>VEHICLES </a:t>
            </a:r>
            <a:r>
              <a:rPr sz="2800" b="1" spc="5" dirty="0">
                <a:solidFill>
                  <a:srgbClr val="006FC0"/>
                </a:solidFill>
                <a:latin typeface="Arial"/>
                <a:cs typeface="Arial"/>
              </a:rPr>
              <a:t>— </a:t>
            </a:r>
            <a:r>
              <a:rPr sz="2800" b="1" spc="-25" dirty="0">
                <a:solidFill>
                  <a:srgbClr val="006FC0"/>
                </a:solidFill>
                <a:latin typeface="Arial"/>
                <a:cs typeface="Arial"/>
              </a:rPr>
              <a:t>AIR </a:t>
            </a:r>
            <a:r>
              <a:rPr sz="2800" b="1" spc="-20" dirty="0">
                <a:solidFill>
                  <a:srgbClr val="006FC0"/>
                </a:solidFill>
                <a:latin typeface="Arial"/>
                <a:cs typeface="Arial"/>
              </a:rPr>
              <a:t>BRAKE </a:t>
            </a:r>
            <a:r>
              <a:rPr sz="2800" b="1" spc="5" dirty="0">
                <a:solidFill>
                  <a:srgbClr val="006FC0"/>
                </a:solidFill>
                <a:latin typeface="Arial"/>
                <a:cs typeface="Arial"/>
              </a:rPr>
              <a:t>SYSTEMS — </a:t>
            </a:r>
            <a:r>
              <a:rPr sz="2800" b="1" spc="-5" dirty="0">
                <a:solidFill>
                  <a:srgbClr val="006FC0"/>
                </a:solidFill>
                <a:latin typeface="Arial"/>
                <a:cs typeface="Arial"/>
              </a:rPr>
              <a:t>PERFORMANCE </a:t>
            </a:r>
            <a:r>
              <a:rPr sz="2800" b="1" spc="-765" dirty="0">
                <a:solidFill>
                  <a:srgbClr val="006FC0"/>
                </a:solidFill>
                <a:latin typeface="Arial"/>
                <a:cs typeface="Arial"/>
              </a:rPr>
              <a:t> </a:t>
            </a:r>
            <a:r>
              <a:rPr sz="2800" b="1" dirty="0">
                <a:solidFill>
                  <a:srgbClr val="006FC0"/>
                </a:solidFill>
                <a:latin typeface="Arial"/>
                <a:cs typeface="Arial"/>
              </a:rPr>
              <a:t>REQUIREMENTS</a:t>
            </a:r>
            <a:r>
              <a:rPr sz="2800" b="1" spc="-65" dirty="0">
                <a:solidFill>
                  <a:srgbClr val="006FC0"/>
                </a:solidFill>
                <a:latin typeface="Arial"/>
                <a:cs typeface="Arial"/>
              </a:rPr>
              <a:t> </a:t>
            </a:r>
            <a:r>
              <a:rPr sz="2800" b="1" dirty="0">
                <a:solidFill>
                  <a:srgbClr val="006FC0"/>
                </a:solidFill>
                <a:latin typeface="Arial"/>
                <a:cs typeface="Arial"/>
              </a:rPr>
              <a:t>FOR </a:t>
            </a:r>
            <a:r>
              <a:rPr sz="2800" b="1" spc="-25" dirty="0">
                <a:solidFill>
                  <a:srgbClr val="006FC0"/>
                </a:solidFill>
                <a:latin typeface="Arial"/>
                <a:cs typeface="Arial"/>
              </a:rPr>
              <a:t>DUAL</a:t>
            </a:r>
            <a:r>
              <a:rPr sz="2800" b="1" spc="25" dirty="0">
                <a:solidFill>
                  <a:srgbClr val="006FC0"/>
                </a:solidFill>
                <a:latin typeface="Arial"/>
                <a:cs typeface="Arial"/>
              </a:rPr>
              <a:t> </a:t>
            </a:r>
            <a:r>
              <a:rPr sz="2800" b="1" spc="-25" dirty="0">
                <a:solidFill>
                  <a:srgbClr val="006FC0"/>
                </a:solidFill>
                <a:latin typeface="Arial"/>
                <a:cs typeface="Arial"/>
              </a:rPr>
              <a:t>BRAKE</a:t>
            </a:r>
            <a:r>
              <a:rPr sz="2800" b="1" spc="105" dirty="0">
                <a:solidFill>
                  <a:srgbClr val="006FC0"/>
                </a:solidFill>
                <a:latin typeface="Arial"/>
                <a:cs typeface="Arial"/>
              </a:rPr>
              <a:t> </a:t>
            </a:r>
            <a:r>
              <a:rPr sz="2800" b="1" spc="-105" dirty="0">
                <a:solidFill>
                  <a:srgbClr val="006FC0"/>
                </a:solidFill>
                <a:latin typeface="Arial"/>
                <a:cs typeface="Arial"/>
              </a:rPr>
              <a:t>VALVE</a:t>
            </a:r>
            <a:endParaRPr sz="2800" dirty="0">
              <a:latin typeface="Arial"/>
              <a:cs typeface="Arial"/>
            </a:endParaRPr>
          </a:p>
        </p:txBody>
      </p:sp>
      <p:sp>
        <p:nvSpPr>
          <p:cNvPr id="3" name="object 3"/>
          <p:cNvSpPr txBox="1"/>
          <p:nvPr/>
        </p:nvSpPr>
        <p:spPr>
          <a:xfrm>
            <a:off x="367690" y="1447037"/>
            <a:ext cx="2067560" cy="453390"/>
          </a:xfrm>
          <a:prstGeom prst="rect">
            <a:avLst/>
          </a:prstGeom>
        </p:spPr>
        <p:txBody>
          <a:bodyPr vert="horz" wrap="square" lIns="0" tIns="13335" rIns="0" bIns="0" rtlCol="0">
            <a:spAutoFit/>
          </a:bodyPr>
          <a:lstStyle/>
          <a:p>
            <a:pPr marL="12700">
              <a:lnSpc>
                <a:spcPct val="100000"/>
              </a:lnSpc>
              <a:spcBef>
                <a:spcPts val="105"/>
              </a:spcBef>
            </a:pPr>
            <a:r>
              <a:rPr sz="2800" b="1" spc="-10" dirty="0">
                <a:solidFill>
                  <a:srgbClr val="C00000"/>
                </a:solidFill>
                <a:latin typeface="Calibri"/>
                <a:cs typeface="Calibri"/>
              </a:rPr>
              <a:t>Vibration</a:t>
            </a:r>
            <a:r>
              <a:rPr sz="2800" b="1" spc="-10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sp>
        <p:nvSpPr>
          <p:cNvPr id="4" name="object 4"/>
          <p:cNvSpPr txBox="1"/>
          <p:nvPr/>
        </p:nvSpPr>
        <p:spPr>
          <a:xfrm>
            <a:off x="7062343" y="1267371"/>
            <a:ext cx="5582285" cy="1269365"/>
          </a:xfrm>
          <a:prstGeom prst="rect">
            <a:avLst/>
          </a:prstGeom>
        </p:spPr>
        <p:txBody>
          <a:bodyPr vert="horz" wrap="square" lIns="0" tIns="207010" rIns="0" bIns="0" rtlCol="0">
            <a:spAutoFit/>
          </a:bodyPr>
          <a:lstStyle/>
          <a:p>
            <a:pPr marL="12700">
              <a:lnSpc>
                <a:spcPct val="100000"/>
              </a:lnSpc>
              <a:spcBef>
                <a:spcPts val="1630"/>
              </a:spcBef>
            </a:pPr>
            <a:r>
              <a:rPr sz="2800" b="1" spc="-5" dirty="0">
                <a:solidFill>
                  <a:srgbClr val="C00000"/>
                </a:solidFill>
                <a:latin typeface="Calibri"/>
                <a:cs typeface="Calibri"/>
              </a:rPr>
              <a:t>Thread</a:t>
            </a:r>
            <a:r>
              <a:rPr sz="2800" b="1" spc="-45" dirty="0">
                <a:solidFill>
                  <a:srgbClr val="C00000"/>
                </a:solidFill>
                <a:latin typeface="Calibri"/>
                <a:cs typeface="Calibri"/>
              </a:rPr>
              <a:t> </a:t>
            </a:r>
            <a:r>
              <a:rPr sz="2800" b="1" spc="-5" dirty="0">
                <a:solidFill>
                  <a:srgbClr val="C00000"/>
                </a:solidFill>
                <a:latin typeface="Calibri"/>
                <a:cs typeface="Calibri"/>
              </a:rPr>
              <a:t>Integrity</a:t>
            </a:r>
            <a:r>
              <a:rPr sz="2800" b="1" spc="-80"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a:p>
            <a:pPr marL="12700">
              <a:lnSpc>
                <a:spcPct val="100000"/>
              </a:lnSpc>
              <a:spcBef>
                <a:spcPts val="1540"/>
              </a:spcBef>
            </a:pPr>
            <a:r>
              <a:rPr sz="2800" dirty="0">
                <a:latin typeface="Calibri"/>
                <a:cs typeface="Calibri"/>
              </a:rPr>
              <a:t>All </a:t>
            </a:r>
            <a:r>
              <a:rPr sz="2800" spc="-10" dirty="0">
                <a:latin typeface="Calibri"/>
                <a:cs typeface="Calibri"/>
              </a:rPr>
              <a:t>threaded </a:t>
            </a:r>
            <a:r>
              <a:rPr sz="2800" dirty="0">
                <a:latin typeface="Calibri"/>
                <a:cs typeface="Calibri"/>
              </a:rPr>
              <a:t>ports</a:t>
            </a:r>
            <a:r>
              <a:rPr sz="2800" spc="-5" dirty="0">
                <a:latin typeface="Calibri"/>
                <a:cs typeface="Calibri"/>
              </a:rPr>
              <a:t> </a:t>
            </a:r>
            <a:r>
              <a:rPr sz="2800" dirty="0">
                <a:latin typeface="Calibri"/>
                <a:cs typeface="Calibri"/>
              </a:rPr>
              <a:t>shall </a:t>
            </a:r>
            <a:r>
              <a:rPr sz="2800" spc="-5" dirty="0">
                <a:latin typeface="Calibri"/>
                <a:cs typeface="Calibri"/>
              </a:rPr>
              <a:t>be</a:t>
            </a:r>
            <a:r>
              <a:rPr sz="2800" spc="5" dirty="0">
                <a:latin typeface="Calibri"/>
                <a:cs typeface="Calibri"/>
              </a:rPr>
              <a:t> </a:t>
            </a:r>
            <a:r>
              <a:rPr sz="2800" spc="-15" dirty="0">
                <a:latin typeface="Calibri"/>
                <a:cs typeface="Calibri"/>
              </a:rPr>
              <a:t>checked for</a:t>
            </a:r>
            <a:endParaRPr sz="2800">
              <a:latin typeface="Calibri"/>
              <a:cs typeface="Calibri"/>
            </a:endParaRPr>
          </a:p>
        </p:txBody>
      </p:sp>
      <p:sp>
        <p:nvSpPr>
          <p:cNvPr id="5" name="object 5"/>
          <p:cNvSpPr txBox="1"/>
          <p:nvPr/>
        </p:nvSpPr>
        <p:spPr>
          <a:xfrm>
            <a:off x="404875" y="1969973"/>
            <a:ext cx="5581015" cy="454025"/>
          </a:xfrm>
          <a:prstGeom prst="rect">
            <a:avLst/>
          </a:prstGeom>
        </p:spPr>
        <p:txBody>
          <a:bodyPr vert="horz" wrap="square" lIns="0" tIns="13970" rIns="0" bIns="0" rtlCol="0">
            <a:spAutoFit/>
          </a:bodyPr>
          <a:lstStyle/>
          <a:p>
            <a:pPr marL="12700">
              <a:lnSpc>
                <a:spcPct val="100000"/>
              </a:lnSpc>
              <a:spcBef>
                <a:spcPts val="110"/>
              </a:spcBef>
              <a:tabLst>
                <a:tab pos="805180" algn="l"/>
                <a:tab pos="1633855" algn="l"/>
                <a:tab pos="2555240" algn="l"/>
                <a:tab pos="3173730" algn="l"/>
                <a:tab pos="4834890" algn="l"/>
                <a:tab pos="5396230" algn="l"/>
              </a:tabLst>
            </a:pPr>
            <a:r>
              <a:rPr sz="2800" dirty="0">
                <a:latin typeface="Calibri"/>
                <a:cs typeface="Calibri"/>
              </a:rPr>
              <a:t>T</a:t>
            </a:r>
            <a:r>
              <a:rPr sz="2800" spc="-10" dirty="0">
                <a:latin typeface="Calibri"/>
                <a:cs typeface="Calibri"/>
              </a:rPr>
              <a:t>h</a:t>
            </a:r>
            <a:r>
              <a:rPr sz="2800" spc="5" dirty="0">
                <a:latin typeface="Calibri"/>
                <a:cs typeface="Calibri"/>
              </a:rPr>
              <a:t>e</a:t>
            </a:r>
            <a:r>
              <a:rPr sz="2800" dirty="0">
                <a:latin typeface="Calibri"/>
                <a:cs typeface="Calibri"/>
              </a:rPr>
              <a:t>	</a:t>
            </a:r>
            <a:r>
              <a:rPr sz="2800" spc="-10" dirty="0">
                <a:latin typeface="Calibri"/>
                <a:cs typeface="Calibri"/>
              </a:rPr>
              <a:t>un</a:t>
            </a:r>
            <a:r>
              <a:rPr sz="2800" dirty="0">
                <a:latin typeface="Calibri"/>
                <a:cs typeface="Calibri"/>
              </a:rPr>
              <a:t>it	</a:t>
            </a:r>
            <a:r>
              <a:rPr sz="2800" spc="25" dirty="0">
                <a:latin typeface="Calibri"/>
                <a:cs typeface="Calibri"/>
              </a:rPr>
              <a:t>s</a:t>
            </a:r>
            <a:r>
              <a:rPr sz="2800" spc="-10" dirty="0">
                <a:latin typeface="Calibri"/>
                <a:cs typeface="Calibri"/>
              </a:rPr>
              <a:t>h</a:t>
            </a:r>
            <a:r>
              <a:rPr sz="2800" dirty="0">
                <a:latin typeface="Calibri"/>
                <a:cs typeface="Calibri"/>
              </a:rPr>
              <a:t>all	</a:t>
            </a:r>
            <a:r>
              <a:rPr sz="2800" spc="-10" dirty="0">
                <a:latin typeface="Calibri"/>
                <a:cs typeface="Calibri"/>
              </a:rPr>
              <a:t>b</a:t>
            </a:r>
            <a:r>
              <a:rPr sz="2800" spc="5" dirty="0">
                <a:latin typeface="Calibri"/>
                <a:cs typeface="Calibri"/>
              </a:rPr>
              <a:t>e</a:t>
            </a:r>
            <a:r>
              <a:rPr sz="2800" dirty="0">
                <a:latin typeface="Calibri"/>
                <a:cs typeface="Calibri"/>
              </a:rPr>
              <a:t>	</a:t>
            </a:r>
            <a:r>
              <a:rPr sz="2800" spc="-5" dirty="0">
                <a:latin typeface="Calibri"/>
                <a:cs typeface="Calibri"/>
              </a:rPr>
              <a:t>su</a:t>
            </a:r>
            <a:r>
              <a:rPr sz="2800" spc="-15" dirty="0">
                <a:latin typeface="Calibri"/>
                <a:cs typeface="Calibri"/>
              </a:rPr>
              <a:t>b</a:t>
            </a:r>
            <a:r>
              <a:rPr sz="2800" spc="-5" dirty="0">
                <a:latin typeface="Calibri"/>
                <a:cs typeface="Calibri"/>
              </a:rPr>
              <a:t>j</a:t>
            </a:r>
            <a:r>
              <a:rPr sz="2800" spc="15" dirty="0">
                <a:latin typeface="Calibri"/>
                <a:cs typeface="Calibri"/>
              </a:rPr>
              <a:t>e</a:t>
            </a:r>
            <a:r>
              <a:rPr sz="2800" spc="-15" dirty="0">
                <a:latin typeface="Calibri"/>
                <a:cs typeface="Calibri"/>
              </a:rPr>
              <a:t>c</a:t>
            </a:r>
            <a:r>
              <a:rPr sz="2800" spc="-30" dirty="0">
                <a:latin typeface="Calibri"/>
                <a:cs typeface="Calibri"/>
              </a:rPr>
              <a:t>t</a:t>
            </a:r>
            <a:r>
              <a:rPr sz="2800" spc="5" dirty="0">
                <a:latin typeface="Calibri"/>
                <a:cs typeface="Calibri"/>
              </a:rPr>
              <a:t>ed</a:t>
            </a:r>
            <a:r>
              <a:rPr sz="2800" dirty="0">
                <a:latin typeface="Calibri"/>
                <a:cs typeface="Calibri"/>
              </a:rPr>
              <a:t>	</a:t>
            </a:r>
            <a:r>
              <a:rPr sz="2800" spc="-30" dirty="0">
                <a:latin typeface="Calibri"/>
                <a:cs typeface="Calibri"/>
              </a:rPr>
              <a:t>t</a:t>
            </a:r>
            <a:r>
              <a:rPr sz="2800" spc="5" dirty="0">
                <a:latin typeface="Calibri"/>
                <a:cs typeface="Calibri"/>
              </a:rPr>
              <a:t>o</a:t>
            </a:r>
            <a:r>
              <a:rPr sz="2800" dirty="0">
                <a:latin typeface="Calibri"/>
                <a:cs typeface="Calibri"/>
              </a:rPr>
              <a:t>	</a:t>
            </a:r>
            <a:r>
              <a:rPr sz="2800" spc="5" dirty="0">
                <a:latin typeface="Calibri"/>
                <a:cs typeface="Calibri"/>
              </a:rPr>
              <a:t>a</a:t>
            </a:r>
            <a:endParaRPr sz="2800">
              <a:latin typeface="Calibri"/>
              <a:cs typeface="Calibri"/>
            </a:endParaRPr>
          </a:p>
        </p:txBody>
      </p:sp>
      <p:sp>
        <p:nvSpPr>
          <p:cNvPr id="6" name="object 6"/>
          <p:cNvSpPr txBox="1"/>
          <p:nvPr/>
        </p:nvSpPr>
        <p:spPr>
          <a:xfrm>
            <a:off x="404875" y="2397379"/>
            <a:ext cx="5582920" cy="2160905"/>
          </a:xfrm>
          <a:prstGeom prst="rect">
            <a:avLst/>
          </a:prstGeom>
        </p:spPr>
        <p:txBody>
          <a:bodyPr vert="horz" wrap="square" lIns="0" tIns="13335" rIns="0" bIns="0" rtlCol="0">
            <a:spAutoFit/>
          </a:bodyPr>
          <a:lstStyle/>
          <a:p>
            <a:pPr marL="12700" marR="5080" algn="just">
              <a:lnSpc>
                <a:spcPct val="100000"/>
              </a:lnSpc>
              <a:spcBef>
                <a:spcPts val="105"/>
              </a:spcBef>
            </a:pPr>
            <a:r>
              <a:rPr sz="2800" spc="-10" dirty="0">
                <a:latin typeface="Calibri"/>
                <a:cs typeface="Calibri"/>
              </a:rPr>
              <a:t>vibration</a:t>
            </a:r>
            <a:r>
              <a:rPr sz="2800" spc="495" dirty="0">
                <a:latin typeface="Calibri"/>
                <a:cs typeface="Calibri"/>
              </a:rPr>
              <a:t> </a:t>
            </a:r>
            <a:r>
              <a:rPr sz="2800" spc="-10" dirty="0">
                <a:latin typeface="Calibri"/>
                <a:cs typeface="Calibri"/>
              </a:rPr>
              <a:t>acceleration</a:t>
            </a:r>
            <a:r>
              <a:rPr sz="2800" spc="500" dirty="0">
                <a:latin typeface="Calibri"/>
                <a:cs typeface="Calibri"/>
              </a:rPr>
              <a:t> </a:t>
            </a:r>
            <a:r>
              <a:rPr sz="2800" spc="-10" dirty="0">
                <a:latin typeface="Calibri"/>
                <a:cs typeface="Calibri"/>
              </a:rPr>
              <a:t>level</a:t>
            </a:r>
            <a:r>
              <a:rPr sz="2800" spc="500" dirty="0">
                <a:latin typeface="Calibri"/>
                <a:cs typeface="Calibri"/>
              </a:rPr>
              <a:t> </a:t>
            </a:r>
            <a:r>
              <a:rPr sz="2800" spc="5" dirty="0">
                <a:latin typeface="Calibri"/>
                <a:cs typeface="Calibri"/>
              </a:rPr>
              <a:t>of</a:t>
            </a:r>
            <a:r>
              <a:rPr sz="2800" spc="515" dirty="0">
                <a:latin typeface="Calibri"/>
                <a:cs typeface="Calibri"/>
              </a:rPr>
              <a:t> </a:t>
            </a:r>
            <a:r>
              <a:rPr sz="2800" dirty="0">
                <a:latin typeface="Calibri"/>
                <a:cs typeface="Calibri"/>
              </a:rPr>
              <a:t>±3.5</a:t>
            </a:r>
            <a:r>
              <a:rPr sz="2800" spc="520" dirty="0">
                <a:latin typeface="Calibri"/>
                <a:cs typeface="Calibri"/>
              </a:rPr>
              <a:t> </a:t>
            </a:r>
            <a:r>
              <a:rPr sz="2800" dirty="0">
                <a:latin typeface="Calibri"/>
                <a:cs typeface="Calibri"/>
              </a:rPr>
              <a:t>g </a:t>
            </a:r>
            <a:r>
              <a:rPr sz="2800" spc="-620" dirty="0">
                <a:latin typeface="Calibri"/>
                <a:cs typeface="Calibri"/>
              </a:rPr>
              <a:t> </a:t>
            </a:r>
            <a:r>
              <a:rPr sz="2800" spc="-15" dirty="0">
                <a:latin typeface="Calibri"/>
                <a:cs typeface="Calibri"/>
              </a:rPr>
              <a:t>at</a:t>
            </a:r>
            <a:r>
              <a:rPr sz="2800" spc="-10" dirty="0">
                <a:latin typeface="Calibri"/>
                <a:cs typeface="Calibri"/>
              </a:rPr>
              <a:t> </a:t>
            </a:r>
            <a:r>
              <a:rPr sz="2800" dirty="0">
                <a:latin typeface="Calibri"/>
                <a:cs typeface="Calibri"/>
              </a:rPr>
              <a:t>67</a:t>
            </a:r>
            <a:r>
              <a:rPr sz="2800" spc="5" dirty="0">
                <a:latin typeface="Calibri"/>
                <a:cs typeface="Calibri"/>
              </a:rPr>
              <a:t> </a:t>
            </a:r>
            <a:r>
              <a:rPr sz="2800" dirty="0">
                <a:latin typeface="Calibri"/>
                <a:cs typeface="Calibri"/>
              </a:rPr>
              <a:t>Hz,</a:t>
            </a:r>
            <a:r>
              <a:rPr sz="2800" spc="5" dirty="0">
                <a:latin typeface="Calibri"/>
                <a:cs typeface="Calibri"/>
              </a:rPr>
              <a:t> </a:t>
            </a:r>
            <a:r>
              <a:rPr sz="2800" spc="-15" dirty="0">
                <a:latin typeface="Calibri"/>
                <a:cs typeface="Calibri"/>
              </a:rPr>
              <a:t>for</a:t>
            </a:r>
            <a:r>
              <a:rPr sz="2800" spc="-10" dirty="0">
                <a:latin typeface="Calibri"/>
                <a:cs typeface="Calibri"/>
              </a:rPr>
              <a:t> </a:t>
            </a:r>
            <a:r>
              <a:rPr sz="2800" spc="5" dirty="0">
                <a:latin typeface="Calibri"/>
                <a:cs typeface="Calibri"/>
              </a:rPr>
              <a:t>8</a:t>
            </a:r>
            <a:r>
              <a:rPr sz="2800" spc="10" dirty="0">
                <a:latin typeface="Calibri"/>
                <a:cs typeface="Calibri"/>
              </a:rPr>
              <a:t> </a:t>
            </a:r>
            <a:r>
              <a:rPr sz="2800" spc="5" dirty="0">
                <a:latin typeface="Calibri"/>
                <a:cs typeface="Calibri"/>
              </a:rPr>
              <a:t>h</a:t>
            </a:r>
            <a:r>
              <a:rPr sz="2800" spc="10" dirty="0">
                <a:latin typeface="Calibri"/>
                <a:cs typeface="Calibri"/>
              </a:rPr>
              <a:t> </a:t>
            </a:r>
            <a:r>
              <a:rPr sz="2800" dirty="0">
                <a:latin typeface="Calibri"/>
                <a:cs typeface="Calibri"/>
              </a:rPr>
              <a:t>in</a:t>
            </a:r>
            <a:r>
              <a:rPr sz="2800" spc="5" dirty="0">
                <a:latin typeface="Calibri"/>
                <a:cs typeface="Calibri"/>
              </a:rPr>
              <a:t> </a:t>
            </a:r>
            <a:r>
              <a:rPr sz="2800" spc="-5" dirty="0">
                <a:latin typeface="Calibri"/>
                <a:cs typeface="Calibri"/>
              </a:rPr>
              <a:t>three</a:t>
            </a:r>
            <a:r>
              <a:rPr sz="2800" dirty="0">
                <a:latin typeface="Calibri"/>
                <a:cs typeface="Calibri"/>
              </a:rPr>
              <a:t> </a:t>
            </a:r>
            <a:r>
              <a:rPr sz="2800" spc="-5" dirty="0">
                <a:latin typeface="Calibri"/>
                <a:cs typeface="Calibri"/>
              </a:rPr>
              <a:t>mutually </a:t>
            </a:r>
            <a:r>
              <a:rPr sz="2800" spc="-620" dirty="0">
                <a:latin typeface="Calibri"/>
                <a:cs typeface="Calibri"/>
              </a:rPr>
              <a:t> </a:t>
            </a:r>
            <a:r>
              <a:rPr sz="2800" spc="-5" dirty="0">
                <a:latin typeface="Calibri"/>
                <a:cs typeface="Calibri"/>
              </a:rPr>
              <a:t>perpendicular directions </a:t>
            </a:r>
            <a:r>
              <a:rPr sz="2800" spc="5" dirty="0">
                <a:latin typeface="Calibri"/>
                <a:cs typeface="Calibri"/>
              </a:rPr>
              <a:t>(4 </a:t>
            </a:r>
            <a:r>
              <a:rPr sz="2800" dirty="0">
                <a:latin typeface="Calibri"/>
                <a:cs typeface="Calibri"/>
              </a:rPr>
              <a:t>h in main </a:t>
            </a:r>
            <a:r>
              <a:rPr sz="2800" spc="5" dirty="0">
                <a:latin typeface="Calibri"/>
                <a:cs typeface="Calibri"/>
              </a:rPr>
              <a:t> </a:t>
            </a:r>
            <a:r>
              <a:rPr sz="2800" spc="-15" dirty="0">
                <a:latin typeface="Calibri"/>
                <a:cs typeface="Calibri"/>
              </a:rPr>
              <a:t>orientation </a:t>
            </a:r>
            <a:r>
              <a:rPr sz="2800" dirty="0">
                <a:latin typeface="Calibri"/>
                <a:cs typeface="Calibri"/>
              </a:rPr>
              <a:t>and </a:t>
            </a:r>
            <a:r>
              <a:rPr sz="2800" spc="5" dirty="0">
                <a:latin typeface="Calibri"/>
                <a:cs typeface="Calibri"/>
              </a:rPr>
              <a:t>2 h each </a:t>
            </a:r>
            <a:r>
              <a:rPr sz="2800" dirty="0">
                <a:latin typeface="Calibri"/>
                <a:cs typeface="Calibri"/>
              </a:rPr>
              <a:t>in </a:t>
            </a:r>
            <a:r>
              <a:rPr sz="2800" spc="-5" dirty="0">
                <a:latin typeface="Calibri"/>
                <a:cs typeface="Calibri"/>
              </a:rPr>
              <a:t>other two </a:t>
            </a:r>
            <a:r>
              <a:rPr sz="2800" dirty="0">
                <a:latin typeface="Calibri"/>
                <a:cs typeface="Calibri"/>
              </a:rPr>
              <a:t> </a:t>
            </a:r>
            <a:r>
              <a:rPr sz="2800" spc="-10" dirty="0">
                <a:latin typeface="Calibri"/>
                <a:cs typeface="Calibri"/>
              </a:rPr>
              <a:t>orientations)</a:t>
            </a:r>
            <a:r>
              <a:rPr sz="2800" spc="145" dirty="0">
                <a:latin typeface="Calibri"/>
                <a:cs typeface="Calibri"/>
              </a:rPr>
              <a:t> </a:t>
            </a:r>
            <a:r>
              <a:rPr sz="2800" spc="5" dirty="0">
                <a:latin typeface="Calibri"/>
                <a:cs typeface="Calibri"/>
              </a:rPr>
              <a:t>or</a:t>
            </a:r>
            <a:r>
              <a:rPr sz="2800" spc="150" dirty="0">
                <a:latin typeface="Calibri"/>
                <a:cs typeface="Calibri"/>
              </a:rPr>
              <a:t> </a:t>
            </a:r>
            <a:r>
              <a:rPr sz="2800" dirty="0">
                <a:latin typeface="Calibri"/>
                <a:cs typeface="Calibri"/>
              </a:rPr>
              <a:t>as</a:t>
            </a:r>
            <a:r>
              <a:rPr sz="2800" spc="150" dirty="0">
                <a:latin typeface="Calibri"/>
                <a:cs typeface="Calibri"/>
              </a:rPr>
              <a:t> </a:t>
            </a:r>
            <a:r>
              <a:rPr sz="2800" spc="-5" dirty="0">
                <a:latin typeface="Calibri"/>
                <a:cs typeface="Calibri"/>
              </a:rPr>
              <a:t>mutually</a:t>
            </a:r>
            <a:r>
              <a:rPr sz="2800" spc="155" dirty="0">
                <a:latin typeface="Calibri"/>
                <a:cs typeface="Calibri"/>
              </a:rPr>
              <a:t> </a:t>
            </a:r>
            <a:r>
              <a:rPr sz="2800" spc="-10" dirty="0">
                <a:latin typeface="Calibri"/>
                <a:cs typeface="Calibri"/>
              </a:rPr>
              <a:t>agreed</a:t>
            </a:r>
            <a:r>
              <a:rPr sz="2800" spc="145" dirty="0">
                <a:latin typeface="Calibri"/>
                <a:cs typeface="Calibri"/>
              </a:rPr>
              <a:t> </a:t>
            </a:r>
            <a:r>
              <a:rPr sz="2800" spc="-30" dirty="0">
                <a:latin typeface="Calibri"/>
                <a:cs typeface="Calibri"/>
              </a:rPr>
              <a:t>to</a:t>
            </a:r>
            <a:endParaRPr sz="2800">
              <a:latin typeface="Calibri"/>
              <a:cs typeface="Calibri"/>
            </a:endParaRPr>
          </a:p>
        </p:txBody>
      </p:sp>
      <p:sp>
        <p:nvSpPr>
          <p:cNvPr id="7" name="object 7"/>
          <p:cNvSpPr txBox="1"/>
          <p:nvPr/>
        </p:nvSpPr>
        <p:spPr>
          <a:xfrm>
            <a:off x="404875" y="4531309"/>
            <a:ext cx="5578475" cy="454025"/>
          </a:xfrm>
          <a:prstGeom prst="rect">
            <a:avLst/>
          </a:prstGeom>
        </p:spPr>
        <p:txBody>
          <a:bodyPr vert="horz" wrap="square" lIns="0" tIns="13970" rIns="0" bIns="0" rtlCol="0">
            <a:spAutoFit/>
          </a:bodyPr>
          <a:lstStyle/>
          <a:p>
            <a:pPr marL="12700">
              <a:lnSpc>
                <a:spcPct val="100000"/>
              </a:lnSpc>
              <a:spcBef>
                <a:spcPts val="110"/>
              </a:spcBef>
              <a:tabLst>
                <a:tab pos="1685925" algn="l"/>
                <a:tab pos="2570480" algn="l"/>
                <a:tab pos="4137025" algn="l"/>
                <a:tab pos="5082540" algn="l"/>
              </a:tabLst>
            </a:pPr>
            <a:r>
              <a:rPr sz="2800" spc="-10" dirty="0">
                <a:latin typeface="Calibri"/>
                <a:cs typeface="Calibri"/>
              </a:rPr>
              <a:t>b</a:t>
            </a:r>
            <a:r>
              <a:rPr sz="2800" spc="-25" dirty="0">
                <a:latin typeface="Calibri"/>
                <a:cs typeface="Calibri"/>
              </a:rPr>
              <a:t>e</a:t>
            </a:r>
            <a:r>
              <a:rPr sz="2800" dirty="0">
                <a:latin typeface="Calibri"/>
                <a:cs typeface="Calibri"/>
              </a:rPr>
              <a:t>t</a:t>
            </a:r>
            <a:r>
              <a:rPr sz="2800" spc="-20" dirty="0">
                <a:latin typeface="Calibri"/>
                <a:cs typeface="Calibri"/>
              </a:rPr>
              <a:t>w</a:t>
            </a:r>
            <a:r>
              <a:rPr sz="2800" spc="5" dirty="0">
                <a:latin typeface="Calibri"/>
                <a:cs typeface="Calibri"/>
              </a:rPr>
              <a:t>e</a:t>
            </a:r>
            <a:r>
              <a:rPr sz="2800" spc="-10" dirty="0">
                <a:latin typeface="Calibri"/>
                <a:cs typeface="Calibri"/>
              </a:rPr>
              <a:t>e</a:t>
            </a:r>
            <a:r>
              <a:rPr sz="2800" spc="5" dirty="0">
                <a:latin typeface="Calibri"/>
                <a:cs typeface="Calibri"/>
              </a:rPr>
              <a:t>n</a:t>
            </a:r>
            <a:r>
              <a:rPr sz="2800" dirty="0">
                <a:latin typeface="Calibri"/>
                <a:cs typeface="Calibri"/>
              </a:rPr>
              <a:t>	t</a:t>
            </a:r>
            <a:r>
              <a:rPr sz="2800" spc="-15" dirty="0">
                <a:latin typeface="Calibri"/>
                <a:cs typeface="Calibri"/>
              </a:rPr>
              <a:t>h</a:t>
            </a:r>
            <a:r>
              <a:rPr sz="2800" spc="5" dirty="0">
                <a:latin typeface="Calibri"/>
                <a:cs typeface="Calibri"/>
              </a:rPr>
              <a:t>e</a:t>
            </a:r>
            <a:r>
              <a:rPr sz="2800" dirty="0">
                <a:latin typeface="Calibri"/>
                <a:cs typeface="Calibri"/>
              </a:rPr>
              <a:t>	</a:t>
            </a:r>
            <a:r>
              <a:rPr sz="2800" spc="-5" dirty="0">
                <a:latin typeface="Calibri"/>
                <a:cs typeface="Calibri"/>
              </a:rPr>
              <a:t>supplie</a:t>
            </a:r>
            <a:r>
              <a:rPr sz="2800" dirty="0">
                <a:latin typeface="Calibri"/>
                <a:cs typeface="Calibri"/>
              </a:rPr>
              <a:t>r	</a:t>
            </a:r>
            <a:r>
              <a:rPr sz="2800" spc="5" dirty="0">
                <a:latin typeface="Calibri"/>
                <a:cs typeface="Calibri"/>
              </a:rPr>
              <a:t>a</a:t>
            </a:r>
            <a:r>
              <a:rPr sz="2800" spc="-10" dirty="0">
                <a:latin typeface="Calibri"/>
                <a:cs typeface="Calibri"/>
              </a:rPr>
              <a:t>n</a:t>
            </a:r>
            <a:r>
              <a:rPr sz="2800" spc="5" dirty="0">
                <a:latin typeface="Calibri"/>
                <a:cs typeface="Calibri"/>
              </a:rPr>
              <a:t>d</a:t>
            </a:r>
            <a:r>
              <a:rPr sz="2800" dirty="0">
                <a:latin typeface="Calibri"/>
                <a:cs typeface="Calibri"/>
              </a:rPr>
              <a:t>	t</a:t>
            </a:r>
            <a:r>
              <a:rPr sz="2800" spc="-15" dirty="0">
                <a:latin typeface="Calibri"/>
                <a:cs typeface="Calibri"/>
              </a:rPr>
              <a:t>h</a:t>
            </a:r>
            <a:r>
              <a:rPr sz="2800" spc="5" dirty="0">
                <a:latin typeface="Calibri"/>
                <a:cs typeface="Calibri"/>
              </a:rPr>
              <a:t>e</a:t>
            </a:r>
            <a:endParaRPr sz="2800">
              <a:latin typeface="Calibri"/>
              <a:cs typeface="Calibri"/>
            </a:endParaRPr>
          </a:p>
        </p:txBody>
      </p:sp>
      <p:sp>
        <p:nvSpPr>
          <p:cNvPr id="8" name="object 8"/>
          <p:cNvSpPr txBox="1"/>
          <p:nvPr/>
        </p:nvSpPr>
        <p:spPr>
          <a:xfrm>
            <a:off x="404875" y="4958588"/>
            <a:ext cx="5578475" cy="453390"/>
          </a:xfrm>
          <a:prstGeom prst="rect">
            <a:avLst/>
          </a:prstGeom>
        </p:spPr>
        <p:txBody>
          <a:bodyPr vert="horz" wrap="square" lIns="0" tIns="13335" rIns="0" bIns="0" rtlCol="0">
            <a:spAutoFit/>
          </a:bodyPr>
          <a:lstStyle/>
          <a:p>
            <a:pPr marL="12700">
              <a:lnSpc>
                <a:spcPct val="100000"/>
              </a:lnSpc>
              <a:spcBef>
                <a:spcPts val="105"/>
              </a:spcBef>
            </a:pPr>
            <a:r>
              <a:rPr sz="2800" spc="-10" dirty="0">
                <a:latin typeface="Calibri"/>
                <a:cs typeface="Calibri"/>
              </a:rPr>
              <a:t>purchaser</a:t>
            </a:r>
            <a:r>
              <a:rPr sz="2800" spc="335" dirty="0">
                <a:latin typeface="Calibri"/>
                <a:cs typeface="Calibri"/>
              </a:rPr>
              <a:t> </a:t>
            </a:r>
            <a:r>
              <a:rPr sz="2800" spc="-30" dirty="0">
                <a:latin typeface="Calibri"/>
                <a:cs typeface="Calibri"/>
              </a:rPr>
              <a:t>At</a:t>
            </a:r>
            <a:r>
              <a:rPr sz="2800" spc="315" dirty="0">
                <a:latin typeface="Calibri"/>
                <a:cs typeface="Calibri"/>
              </a:rPr>
              <a:t> </a:t>
            </a:r>
            <a:r>
              <a:rPr sz="2800" spc="-5" dirty="0">
                <a:latin typeface="Calibri"/>
                <a:cs typeface="Calibri"/>
              </a:rPr>
              <a:t>the</a:t>
            </a:r>
            <a:r>
              <a:rPr sz="2800" spc="345" dirty="0">
                <a:latin typeface="Calibri"/>
                <a:cs typeface="Calibri"/>
              </a:rPr>
              <a:t> </a:t>
            </a:r>
            <a:r>
              <a:rPr sz="2800" dirty="0">
                <a:latin typeface="Calibri"/>
                <a:cs typeface="Calibri"/>
              </a:rPr>
              <a:t>end</a:t>
            </a:r>
            <a:r>
              <a:rPr sz="2800" spc="315" dirty="0">
                <a:latin typeface="Calibri"/>
                <a:cs typeface="Calibri"/>
              </a:rPr>
              <a:t> </a:t>
            </a:r>
            <a:r>
              <a:rPr sz="2800" spc="5" dirty="0">
                <a:latin typeface="Calibri"/>
                <a:cs typeface="Calibri"/>
              </a:rPr>
              <a:t>of</a:t>
            </a:r>
            <a:r>
              <a:rPr sz="2800" spc="335" dirty="0">
                <a:latin typeface="Calibri"/>
                <a:cs typeface="Calibri"/>
              </a:rPr>
              <a:t> </a:t>
            </a:r>
            <a:r>
              <a:rPr sz="2800" spc="-5" dirty="0">
                <a:latin typeface="Calibri"/>
                <a:cs typeface="Calibri"/>
              </a:rPr>
              <a:t>the</a:t>
            </a:r>
            <a:r>
              <a:rPr sz="2800" spc="340" dirty="0">
                <a:latin typeface="Calibri"/>
                <a:cs typeface="Calibri"/>
              </a:rPr>
              <a:t> </a:t>
            </a:r>
            <a:r>
              <a:rPr sz="2800" spc="-10" dirty="0">
                <a:latin typeface="Calibri"/>
                <a:cs typeface="Calibri"/>
              </a:rPr>
              <a:t>test,</a:t>
            </a:r>
            <a:r>
              <a:rPr sz="2800" spc="320" dirty="0">
                <a:latin typeface="Calibri"/>
                <a:cs typeface="Calibri"/>
              </a:rPr>
              <a:t> </a:t>
            </a:r>
            <a:r>
              <a:rPr sz="2800" spc="-5" dirty="0">
                <a:latin typeface="Calibri"/>
                <a:cs typeface="Calibri"/>
              </a:rPr>
              <a:t>the</a:t>
            </a:r>
            <a:endParaRPr sz="2800">
              <a:latin typeface="Calibri"/>
              <a:cs typeface="Calibri"/>
            </a:endParaRPr>
          </a:p>
        </p:txBody>
      </p:sp>
      <p:sp>
        <p:nvSpPr>
          <p:cNvPr id="9" name="object 9"/>
          <p:cNvSpPr txBox="1"/>
          <p:nvPr/>
        </p:nvSpPr>
        <p:spPr>
          <a:xfrm>
            <a:off x="404875" y="5385003"/>
            <a:ext cx="5582920" cy="454025"/>
          </a:xfrm>
          <a:prstGeom prst="rect">
            <a:avLst/>
          </a:prstGeom>
        </p:spPr>
        <p:txBody>
          <a:bodyPr vert="horz" wrap="square" lIns="0" tIns="13970" rIns="0" bIns="0" rtlCol="0">
            <a:spAutoFit/>
          </a:bodyPr>
          <a:lstStyle/>
          <a:p>
            <a:pPr marL="12700">
              <a:lnSpc>
                <a:spcPct val="100000"/>
              </a:lnSpc>
              <a:spcBef>
                <a:spcPts val="110"/>
              </a:spcBef>
              <a:tabLst>
                <a:tab pos="832485" algn="l"/>
                <a:tab pos="1740535" algn="l"/>
                <a:tab pos="2484755" algn="l"/>
                <a:tab pos="3417570" algn="l"/>
                <a:tab pos="4177029" algn="l"/>
              </a:tabLst>
            </a:pPr>
            <a:r>
              <a:rPr sz="2800" spc="-10" dirty="0">
                <a:latin typeface="Calibri"/>
                <a:cs typeface="Calibri"/>
              </a:rPr>
              <a:t>un</a:t>
            </a:r>
            <a:r>
              <a:rPr sz="2800" dirty="0">
                <a:latin typeface="Calibri"/>
                <a:cs typeface="Calibri"/>
              </a:rPr>
              <a:t>it	</a:t>
            </a:r>
            <a:r>
              <a:rPr sz="2800" spc="-5" dirty="0">
                <a:latin typeface="Calibri"/>
                <a:cs typeface="Calibri"/>
              </a:rPr>
              <a:t>sha</a:t>
            </a:r>
            <a:r>
              <a:rPr sz="2800" dirty="0">
                <a:latin typeface="Calibri"/>
                <a:cs typeface="Calibri"/>
              </a:rPr>
              <a:t>ll	</a:t>
            </a:r>
            <a:r>
              <a:rPr sz="2800" spc="-10" dirty="0">
                <a:latin typeface="Calibri"/>
                <a:cs typeface="Calibri"/>
              </a:rPr>
              <a:t>n</a:t>
            </a:r>
            <a:r>
              <a:rPr sz="2800" dirty="0">
                <a:latin typeface="Calibri"/>
                <a:cs typeface="Calibri"/>
              </a:rPr>
              <a:t>ot	</a:t>
            </a:r>
            <a:r>
              <a:rPr sz="2800" spc="-10" dirty="0">
                <a:latin typeface="Calibri"/>
                <a:cs typeface="Calibri"/>
              </a:rPr>
              <a:t>h</a:t>
            </a:r>
            <a:r>
              <a:rPr sz="2800" spc="-50" dirty="0">
                <a:latin typeface="Calibri"/>
                <a:cs typeface="Calibri"/>
              </a:rPr>
              <a:t>a</a:t>
            </a:r>
            <a:r>
              <a:rPr sz="2800" spc="-25" dirty="0">
                <a:latin typeface="Calibri"/>
                <a:cs typeface="Calibri"/>
              </a:rPr>
              <a:t>v</a:t>
            </a:r>
            <a:r>
              <a:rPr sz="2800" spc="5" dirty="0">
                <a:latin typeface="Calibri"/>
                <a:cs typeface="Calibri"/>
              </a:rPr>
              <a:t>e</a:t>
            </a:r>
            <a:r>
              <a:rPr sz="2800" dirty="0">
                <a:latin typeface="Calibri"/>
                <a:cs typeface="Calibri"/>
              </a:rPr>
              <a:t>	</a:t>
            </a:r>
            <a:r>
              <a:rPr sz="2800" spc="5" dirty="0">
                <a:latin typeface="Calibri"/>
                <a:cs typeface="Calibri"/>
              </a:rPr>
              <a:t>a</a:t>
            </a:r>
            <a:r>
              <a:rPr sz="2800" spc="-55" dirty="0">
                <a:latin typeface="Calibri"/>
                <a:cs typeface="Calibri"/>
              </a:rPr>
              <a:t>n</a:t>
            </a:r>
            <a:r>
              <a:rPr sz="2800" dirty="0">
                <a:latin typeface="Calibri"/>
                <a:cs typeface="Calibri"/>
              </a:rPr>
              <a:t>y	</a:t>
            </a:r>
            <a:r>
              <a:rPr sz="2800" spc="-20" dirty="0">
                <a:latin typeface="Calibri"/>
                <a:cs typeface="Calibri"/>
              </a:rPr>
              <a:t>s</a:t>
            </a:r>
            <a:r>
              <a:rPr sz="2800" dirty="0">
                <a:latin typeface="Calibri"/>
                <a:cs typeface="Calibri"/>
              </a:rPr>
              <a:t>tr</a:t>
            </a:r>
            <a:r>
              <a:rPr sz="2800" spc="-15" dirty="0">
                <a:latin typeface="Calibri"/>
                <a:cs typeface="Calibri"/>
              </a:rPr>
              <a:t>uc</a:t>
            </a:r>
            <a:r>
              <a:rPr sz="2800" dirty="0">
                <a:latin typeface="Calibri"/>
                <a:cs typeface="Calibri"/>
              </a:rPr>
              <a:t>t</a:t>
            </a:r>
            <a:r>
              <a:rPr sz="2800" spc="-15" dirty="0">
                <a:latin typeface="Calibri"/>
                <a:cs typeface="Calibri"/>
              </a:rPr>
              <a:t>u</a:t>
            </a:r>
            <a:r>
              <a:rPr sz="2800" spc="-45" dirty="0">
                <a:latin typeface="Calibri"/>
                <a:cs typeface="Calibri"/>
              </a:rPr>
              <a:t>r</a:t>
            </a:r>
            <a:r>
              <a:rPr sz="2800" dirty="0">
                <a:latin typeface="Calibri"/>
                <a:cs typeface="Calibri"/>
              </a:rPr>
              <a:t>al</a:t>
            </a:r>
            <a:endParaRPr sz="2800">
              <a:latin typeface="Calibri"/>
              <a:cs typeface="Calibri"/>
            </a:endParaRPr>
          </a:p>
        </p:txBody>
      </p:sp>
      <p:sp>
        <p:nvSpPr>
          <p:cNvPr id="10" name="object 10"/>
          <p:cNvSpPr txBox="1"/>
          <p:nvPr/>
        </p:nvSpPr>
        <p:spPr>
          <a:xfrm>
            <a:off x="404875" y="5812282"/>
            <a:ext cx="5581650" cy="880744"/>
          </a:xfrm>
          <a:prstGeom prst="rect">
            <a:avLst/>
          </a:prstGeom>
        </p:spPr>
        <p:txBody>
          <a:bodyPr vert="horz" wrap="square" lIns="0" tIns="13335" rIns="0" bIns="0" rtlCol="0">
            <a:spAutoFit/>
          </a:bodyPr>
          <a:lstStyle/>
          <a:p>
            <a:pPr marL="12700" marR="5080">
              <a:lnSpc>
                <a:spcPct val="100000"/>
              </a:lnSpc>
              <a:spcBef>
                <a:spcPts val="105"/>
              </a:spcBef>
              <a:tabLst>
                <a:tab pos="1396365" algn="l"/>
                <a:tab pos="2677160" algn="l"/>
                <a:tab pos="3298825" algn="l"/>
                <a:tab pos="4011929" algn="l"/>
                <a:tab pos="4813935" algn="l"/>
              </a:tabLst>
            </a:pPr>
            <a:r>
              <a:rPr sz="2800" spc="-15" dirty="0">
                <a:latin typeface="Calibri"/>
                <a:cs typeface="Calibri"/>
              </a:rPr>
              <a:t>d</a:t>
            </a:r>
            <a:r>
              <a:rPr sz="2800" dirty="0">
                <a:latin typeface="Calibri"/>
                <a:cs typeface="Calibri"/>
              </a:rPr>
              <a:t>a</a:t>
            </a:r>
            <a:r>
              <a:rPr sz="2800" spc="-10" dirty="0">
                <a:latin typeface="Calibri"/>
                <a:cs typeface="Calibri"/>
              </a:rPr>
              <a:t>m</a:t>
            </a:r>
            <a:r>
              <a:rPr sz="2800" dirty="0">
                <a:latin typeface="Calibri"/>
                <a:cs typeface="Calibri"/>
              </a:rPr>
              <a:t>a</a:t>
            </a:r>
            <a:r>
              <a:rPr sz="2800" spc="-30" dirty="0">
                <a:latin typeface="Calibri"/>
                <a:cs typeface="Calibri"/>
              </a:rPr>
              <a:t>g</a:t>
            </a:r>
            <a:r>
              <a:rPr sz="2800" spc="-5" dirty="0">
                <a:latin typeface="Calibri"/>
                <a:cs typeface="Calibri"/>
              </a:rPr>
              <a:t>e</a:t>
            </a:r>
            <a:r>
              <a:rPr sz="2800" dirty="0">
                <a:latin typeface="Calibri"/>
                <a:cs typeface="Calibri"/>
              </a:rPr>
              <a:t>.	</a:t>
            </a:r>
            <a:r>
              <a:rPr sz="2800" spc="-5" dirty="0">
                <a:latin typeface="Calibri"/>
                <a:cs typeface="Calibri"/>
              </a:rPr>
              <a:t>Furt</a:t>
            </a:r>
            <a:r>
              <a:rPr sz="2800" spc="-20" dirty="0">
                <a:latin typeface="Calibri"/>
                <a:cs typeface="Calibri"/>
              </a:rPr>
              <a:t>h</a:t>
            </a:r>
            <a:r>
              <a:rPr sz="2800" dirty="0">
                <a:latin typeface="Calibri"/>
                <a:cs typeface="Calibri"/>
              </a:rPr>
              <a:t>e</a:t>
            </a:r>
            <a:r>
              <a:rPr sz="2800" spc="-245" dirty="0">
                <a:latin typeface="Calibri"/>
                <a:cs typeface="Calibri"/>
              </a:rPr>
              <a:t>r</a:t>
            </a:r>
            <a:r>
              <a:rPr sz="2800" dirty="0">
                <a:latin typeface="Calibri"/>
                <a:cs typeface="Calibri"/>
              </a:rPr>
              <a:t>,	t</a:t>
            </a:r>
            <a:r>
              <a:rPr sz="2800" spc="-15" dirty="0">
                <a:latin typeface="Calibri"/>
                <a:cs typeface="Calibri"/>
              </a:rPr>
              <a:t>h</a:t>
            </a:r>
            <a:r>
              <a:rPr sz="2800" dirty="0">
                <a:latin typeface="Calibri"/>
                <a:cs typeface="Calibri"/>
              </a:rPr>
              <a:t>e	</a:t>
            </a:r>
            <a:r>
              <a:rPr sz="2800" spc="-15" dirty="0">
                <a:latin typeface="Calibri"/>
                <a:cs typeface="Calibri"/>
              </a:rPr>
              <a:t>un</a:t>
            </a:r>
            <a:r>
              <a:rPr sz="2800" dirty="0">
                <a:latin typeface="Calibri"/>
                <a:cs typeface="Calibri"/>
              </a:rPr>
              <a:t>it	</a:t>
            </a:r>
            <a:r>
              <a:rPr sz="2800" spc="-5" dirty="0">
                <a:latin typeface="Calibri"/>
                <a:cs typeface="Calibri"/>
              </a:rPr>
              <a:t>shal</a:t>
            </a:r>
            <a:r>
              <a:rPr sz="2800" dirty="0">
                <a:latin typeface="Calibri"/>
                <a:cs typeface="Calibri"/>
              </a:rPr>
              <a:t>l	</a:t>
            </a:r>
            <a:r>
              <a:rPr sz="2800" spc="-5" dirty="0">
                <a:latin typeface="Calibri"/>
                <a:cs typeface="Calibri"/>
              </a:rPr>
              <a:t>m</a:t>
            </a:r>
            <a:r>
              <a:rPr sz="2800" dirty="0">
                <a:latin typeface="Calibri"/>
                <a:cs typeface="Calibri"/>
              </a:rPr>
              <a:t>e</a:t>
            </a:r>
            <a:r>
              <a:rPr sz="2800" spc="-30" dirty="0">
                <a:latin typeface="Calibri"/>
                <a:cs typeface="Calibri"/>
              </a:rPr>
              <a:t>e</a:t>
            </a:r>
            <a:r>
              <a:rPr sz="2800" dirty="0">
                <a:latin typeface="Calibri"/>
                <a:cs typeface="Calibri"/>
              </a:rPr>
              <a:t>t  </a:t>
            </a:r>
            <a:r>
              <a:rPr sz="2800" spc="-5" dirty="0">
                <a:latin typeface="Calibri"/>
                <a:cs typeface="Calibri"/>
              </a:rPr>
              <a:t>performance</a:t>
            </a:r>
            <a:r>
              <a:rPr sz="2800" spc="-50" dirty="0">
                <a:latin typeface="Calibri"/>
                <a:cs typeface="Calibri"/>
              </a:rPr>
              <a:t> </a:t>
            </a:r>
            <a:r>
              <a:rPr sz="2800" spc="-10" dirty="0">
                <a:latin typeface="Calibri"/>
                <a:cs typeface="Calibri"/>
              </a:rPr>
              <a:t>test</a:t>
            </a:r>
            <a:r>
              <a:rPr sz="2800" spc="-25" dirty="0">
                <a:latin typeface="Calibri"/>
                <a:cs typeface="Calibri"/>
              </a:rPr>
              <a:t> </a:t>
            </a:r>
            <a:r>
              <a:rPr sz="2800" dirty="0">
                <a:latin typeface="Calibri"/>
                <a:cs typeface="Calibri"/>
              </a:rPr>
              <a:t>as</a:t>
            </a:r>
            <a:r>
              <a:rPr sz="2800" spc="-10" dirty="0">
                <a:latin typeface="Calibri"/>
                <a:cs typeface="Calibri"/>
              </a:rPr>
              <a:t> </a:t>
            </a:r>
            <a:r>
              <a:rPr sz="2800" spc="-5" dirty="0">
                <a:latin typeface="Calibri"/>
                <a:cs typeface="Calibri"/>
              </a:rPr>
              <a:t>per</a:t>
            </a:r>
            <a:r>
              <a:rPr sz="2800" spc="5" dirty="0">
                <a:latin typeface="Calibri"/>
                <a:cs typeface="Calibri"/>
              </a:rPr>
              <a:t> </a:t>
            </a:r>
            <a:r>
              <a:rPr sz="2800" dirty="0">
                <a:latin typeface="Calibri"/>
                <a:cs typeface="Calibri"/>
              </a:rPr>
              <a:t>4.3 and</a:t>
            </a:r>
            <a:r>
              <a:rPr sz="2800" spc="-5" dirty="0">
                <a:latin typeface="Calibri"/>
                <a:cs typeface="Calibri"/>
              </a:rPr>
              <a:t> </a:t>
            </a:r>
            <a:r>
              <a:rPr sz="2800" dirty="0">
                <a:latin typeface="Calibri"/>
                <a:cs typeface="Calibri"/>
              </a:rPr>
              <a:t>4.4.</a:t>
            </a:r>
            <a:endParaRPr sz="2800">
              <a:latin typeface="Calibri"/>
              <a:cs typeface="Calibri"/>
            </a:endParaRPr>
          </a:p>
        </p:txBody>
      </p:sp>
      <p:sp>
        <p:nvSpPr>
          <p:cNvPr id="11" name="object 11"/>
          <p:cNvSpPr txBox="1"/>
          <p:nvPr/>
        </p:nvSpPr>
        <p:spPr>
          <a:xfrm>
            <a:off x="7062343" y="2510155"/>
            <a:ext cx="5575935" cy="453390"/>
          </a:xfrm>
          <a:prstGeom prst="rect">
            <a:avLst/>
          </a:prstGeom>
        </p:spPr>
        <p:txBody>
          <a:bodyPr vert="horz" wrap="square" lIns="0" tIns="13335" rIns="0" bIns="0" rtlCol="0">
            <a:spAutoFit/>
          </a:bodyPr>
          <a:lstStyle/>
          <a:p>
            <a:pPr marL="12700">
              <a:lnSpc>
                <a:spcPct val="100000"/>
              </a:lnSpc>
              <a:spcBef>
                <a:spcPts val="105"/>
              </a:spcBef>
              <a:tabLst>
                <a:tab pos="1292860" algn="l"/>
                <a:tab pos="2820035" algn="l"/>
                <a:tab pos="4353560" algn="l"/>
                <a:tab pos="5222240" algn="l"/>
              </a:tabLst>
            </a:pPr>
            <a:r>
              <a:rPr sz="2800" dirty="0">
                <a:latin typeface="Calibri"/>
                <a:cs typeface="Calibri"/>
              </a:rPr>
              <a:t>t</a:t>
            </a:r>
            <a:r>
              <a:rPr sz="2800" spc="-15" dirty="0">
                <a:latin typeface="Calibri"/>
                <a:cs typeface="Calibri"/>
              </a:rPr>
              <a:t>h</a:t>
            </a:r>
            <a:r>
              <a:rPr sz="2800" spc="-45" dirty="0">
                <a:latin typeface="Calibri"/>
                <a:cs typeface="Calibri"/>
              </a:rPr>
              <a:t>r</a:t>
            </a:r>
            <a:r>
              <a:rPr sz="2800" dirty="0">
                <a:latin typeface="Calibri"/>
                <a:cs typeface="Calibri"/>
              </a:rPr>
              <a:t>ead	</a:t>
            </a:r>
            <a:r>
              <a:rPr sz="2800" spc="-20" dirty="0">
                <a:latin typeface="Calibri"/>
                <a:cs typeface="Calibri"/>
              </a:rPr>
              <a:t>s</a:t>
            </a:r>
            <a:r>
              <a:rPr sz="2800" dirty="0">
                <a:latin typeface="Calibri"/>
                <a:cs typeface="Calibri"/>
              </a:rPr>
              <a:t>t</a:t>
            </a:r>
            <a:r>
              <a:rPr sz="2800" spc="-50" dirty="0">
                <a:latin typeface="Calibri"/>
                <a:cs typeface="Calibri"/>
              </a:rPr>
              <a:t>r</a:t>
            </a:r>
            <a:r>
              <a:rPr sz="2800" dirty="0">
                <a:latin typeface="Calibri"/>
                <a:cs typeface="Calibri"/>
              </a:rPr>
              <a:t>e</a:t>
            </a:r>
            <a:r>
              <a:rPr sz="2800" spc="-20" dirty="0">
                <a:latin typeface="Calibri"/>
                <a:cs typeface="Calibri"/>
              </a:rPr>
              <a:t>n</a:t>
            </a:r>
            <a:r>
              <a:rPr sz="2800" spc="-50" dirty="0">
                <a:latin typeface="Calibri"/>
                <a:cs typeface="Calibri"/>
              </a:rPr>
              <a:t>g</a:t>
            </a:r>
            <a:r>
              <a:rPr sz="2800" dirty="0">
                <a:latin typeface="Calibri"/>
                <a:cs typeface="Calibri"/>
              </a:rPr>
              <a:t>th	in</a:t>
            </a:r>
            <a:r>
              <a:rPr sz="2800" spc="-40" dirty="0">
                <a:latin typeface="Calibri"/>
                <a:cs typeface="Calibri"/>
              </a:rPr>
              <a:t>t</a:t>
            </a:r>
            <a:r>
              <a:rPr sz="2800" dirty="0">
                <a:latin typeface="Calibri"/>
                <a:cs typeface="Calibri"/>
              </a:rPr>
              <a:t>e</a:t>
            </a:r>
            <a:r>
              <a:rPr sz="2800" spc="-10" dirty="0">
                <a:latin typeface="Calibri"/>
                <a:cs typeface="Calibri"/>
              </a:rPr>
              <a:t>g</a:t>
            </a:r>
            <a:r>
              <a:rPr sz="2800" dirty="0">
                <a:latin typeface="Calibri"/>
                <a:cs typeface="Calibri"/>
              </a:rPr>
              <a:t>ri</a:t>
            </a:r>
            <a:r>
              <a:rPr sz="2800" spc="-25" dirty="0">
                <a:latin typeface="Calibri"/>
                <a:cs typeface="Calibri"/>
              </a:rPr>
              <a:t>t</a:t>
            </a:r>
            <a:r>
              <a:rPr sz="2800" dirty="0">
                <a:latin typeface="Calibri"/>
                <a:cs typeface="Calibri"/>
              </a:rPr>
              <a:t>y	</a:t>
            </a:r>
            <a:r>
              <a:rPr sz="2800" spc="-30" dirty="0">
                <a:latin typeface="Calibri"/>
                <a:cs typeface="Calibri"/>
              </a:rPr>
              <a:t>t</a:t>
            </a:r>
            <a:r>
              <a:rPr sz="2800" dirty="0">
                <a:latin typeface="Calibri"/>
                <a:cs typeface="Calibri"/>
              </a:rPr>
              <a:t>e</a:t>
            </a:r>
            <a:r>
              <a:rPr sz="2800" spc="-25" dirty="0">
                <a:latin typeface="Calibri"/>
                <a:cs typeface="Calibri"/>
              </a:rPr>
              <a:t>s</a:t>
            </a:r>
            <a:r>
              <a:rPr sz="2800" dirty="0">
                <a:latin typeface="Calibri"/>
                <a:cs typeface="Calibri"/>
              </a:rPr>
              <a:t>t	</a:t>
            </a:r>
            <a:r>
              <a:rPr sz="2800" spc="-35" dirty="0">
                <a:latin typeface="Calibri"/>
                <a:cs typeface="Calibri"/>
              </a:rPr>
              <a:t>by</a:t>
            </a:r>
            <a:endParaRPr sz="2800">
              <a:latin typeface="Calibri"/>
              <a:cs typeface="Calibri"/>
            </a:endParaRPr>
          </a:p>
        </p:txBody>
      </p:sp>
      <p:sp>
        <p:nvSpPr>
          <p:cNvPr id="12" name="object 12"/>
          <p:cNvSpPr txBox="1"/>
          <p:nvPr/>
        </p:nvSpPr>
        <p:spPr>
          <a:xfrm>
            <a:off x="7062343" y="2936569"/>
            <a:ext cx="5584190" cy="880744"/>
          </a:xfrm>
          <a:prstGeom prst="rect">
            <a:avLst/>
          </a:prstGeom>
        </p:spPr>
        <p:txBody>
          <a:bodyPr vert="horz" wrap="square" lIns="0" tIns="13970" rIns="0" bIns="0" rtlCol="0">
            <a:spAutoFit/>
          </a:bodyPr>
          <a:lstStyle/>
          <a:p>
            <a:pPr marL="12700" marR="5080">
              <a:lnSpc>
                <a:spcPct val="100000"/>
              </a:lnSpc>
              <a:spcBef>
                <a:spcPts val="110"/>
              </a:spcBef>
              <a:tabLst>
                <a:tab pos="1734820" algn="l"/>
                <a:tab pos="3368675" algn="l"/>
                <a:tab pos="4079240" algn="l"/>
              </a:tabLst>
            </a:pPr>
            <a:r>
              <a:rPr sz="2800" dirty="0">
                <a:latin typeface="Calibri"/>
                <a:cs typeface="Calibri"/>
              </a:rPr>
              <a:t>al</a:t>
            </a:r>
            <a:r>
              <a:rPr sz="2800" spc="-35" dirty="0">
                <a:latin typeface="Calibri"/>
                <a:cs typeface="Calibri"/>
              </a:rPr>
              <a:t>t</a:t>
            </a:r>
            <a:r>
              <a:rPr sz="2800" dirty="0">
                <a:latin typeface="Calibri"/>
                <a:cs typeface="Calibri"/>
              </a:rPr>
              <a:t>er</a:t>
            </a:r>
            <a:r>
              <a:rPr sz="2800" spc="-15" dirty="0">
                <a:latin typeface="Calibri"/>
                <a:cs typeface="Calibri"/>
              </a:rPr>
              <a:t>n</a:t>
            </a:r>
            <a:r>
              <a:rPr sz="2800" spc="-50" dirty="0">
                <a:latin typeface="Calibri"/>
                <a:cs typeface="Calibri"/>
              </a:rPr>
              <a:t>a</a:t>
            </a:r>
            <a:r>
              <a:rPr sz="2800" spc="-30" dirty="0">
                <a:latin typeface="Calibri"/>
                <a:cs typeface="Calibri"/>
              </a:rPr>
              <a:t>t</a:t>
            </a:r>
            <a:r>
              <a:rPr sz="2800" spc="5" dirty="0">
                <a:latin typeface="Calibri"/>
                <a:cs typeface="Calibri"/>
              </a:rPr>
              <a:t>e</a:t>
            </a:r>
            <a:r>
              <a:rPr sz="2800" spc="-30" dirty="0">
                <a:latin typeface="Calibri"/>
                <a:cs typeface="Calibri"/>
              </a:rPr>
              <a:t>l</a:t>
            </a:r>
            <a:r>
              <a:rPr sz="2800" dirty="0">
                <a:latin typeface="Calibri"/>
                <a:cs typeface="Calibri"/>
              </a:rPr>
              <a:t>y	tig</a:t>
            </a:r>
            <a:r>
              <a:rPr sz="2800" spc="-40" dirty="0">
                <a:latin typeface="Calibri"/>
                <a:cs typeface="Calibri"/>
              </a:rPr>
              <a:t>h</a:t>
            </a:r>
            <a:r>
              <a:rPr sz="2800" spc="-30" dirty="0">
                <a:latin typeface="Calibri"/>
                <a:cs typeface="Calibri"/>
              </a:rPr>
              <a:t>t</a:t>
            </a:r>
            <a:r>
              <a:rPr sz="2800" spc="5" dirty="0">
                <a:latin typeface="Calibri"/>
                <a:cs typeface="Calibri"/>
              </a:rPr>
              <a:t>e</a:t>
            </a:r>
            <a:r>
              <a:rPr sz="2800" spc="-15" dirty="0">
                <a:latin typeface="Calibri"/>
                <a:cs typeface="Calibri"/>
              </a:rPr>
              <a:t>n</a:t>
            </a:r>
            <a:r>
              <a:rPr sz="2800" dirty="0">
                <a:latin typeface="Calibri"/>
                <a:cs typeface="Calibri"/>
              </a:rPr>
              <a:t>i</a:t>
            </a:r>
            <a:r>
              <a:rPr sz="2800" spc="-5" dirty="0">
                <a:latin typeface="Calibri"/>
                <a:cs typeface="Calibri"/>
              </a:rPr>
              <a:t>n</a:t>
            </a:r>
            <a:r>
              <a:rPr sz="2800" dirty="0">
                <a:latin typeface="Calibri"/>
                <a:cs typeface="Calibri"/>
              </a:rPr>
              <a:t>g	</a:t>
            </a:r>
            <a:r>
              <a:rPr sz="2800" spc="5" dirty="0">
                <a:latin typeface="Calibri"/>
                <a:cs typeface="Calibri"/>
              </a:rPr>
              <a:t>a</a:t>
            </a:r>
            <a:r>
              <a:rPr sz="2800" spc="-10" dirty="0">
                <a:latin typeface="Calibri"/>
                <a:cs typeface="Calibri"/>
              </a:rPr>
              <a:t>n</a:t>
            </a:r>
            <a:r>
              <a:rPr sz="2800" spc="5" dirty="0">
                <a:latin typeface="Calibri"/>
                <a:cs typeface="Calibri"/>
              </a:rPr>
              <a:t>d</a:t>
            </a:r>
            <a:r>
              <a:rPr sz="2800" dirty="0">
                <a:latin typeface="Calibri"/>
                <a:cs typeface="Calibri"/>
              </a:rPr>
              <a:t>	l</a:t>
            </a:r>
            <a:r>
              <a:rPr sz="2800" spc="10" dirty="0">
                <a:latin typeface="Calibri"/>
                <a:cs typeface="Calibri"/>
              </a:rPr>
              <a:t>o</a:t>
            </a:r>
            <a:r>
              <a:rPr sz="2800" dirty="0">
                <a:latin typeface="Calibri"/>
                <a:cs typeface="Calibri"/>
              </a:rPr>
              <a:t>o</a:t>
            </a:r>
            <a:r>
              <a:rPr sz="2800" spc="5" dirty="0">
                <a:latin typeface="Calibri"/>
                <a:cs typeface="Calibri"/>
              </a:rPr>
              <a:t>se</a:t>
            </a:r>
            <a:r>
              <a:rPr sz="2800" spc="-15" dirty="0">
                <a:latin typeface="Calibri"/>
                <a:cs typeface="Calibri"/>
              </a:rPr>
              <a:t>n</a:t>
            </a:r>
            <a:r>
              <a:rPr sz="2800" dirty="0">
                <a:latin typeface="Calibri"/>
                <a:cs typeface="Calibri"/>
              </a:rPr>
              <a:t>i</a:t>
            </a:r>
            <a:r>
              <a:rPr sz="2800" spc="-5" dirty="0">
                <a:latin typeface="Calibri"/>
                <a:cs typeface="Calibri"/>
              </a:rPr>
              <a:t>n</a:t>
            </a:r>
            <a:r>
              <a:rPr sz="2800" spc="15" dirty="0">
                <a:latin typeface="Calibri"/>
                <a:cs typeface="Calibri"/>
              </a:rPr>
              <a:t>g</a:t>
            </a:r>
            <a:r>
              <a:rPr sz="2800" dirty="0">
                <a:latin typeface="Calibri"/>
                <a:cs typeface="Calibri"/>
              </a:rPr>
              <a:t>,  </a:t>
            </a:r>
            <a:r>
              <a:rPr sz="2800" spc="-15" dirty="0">
                <a:latin typeface="Calibri"/>
                <a:cs typeface="Calibri"/>
              </a:rPr>
              <a:t>to</a:t>
            </a:r>
            <a:r>
              <a:rPr sz="2800" spc="210" dirty="0">
                <a:latin typeface="Calibri"/>
                <a:cs typeface="Calibri"/>
              </a:rPr>
              <a:t> </a:t>
            </a:r>
            <a:r>
              <a:rPr sz="2800" dirty="0">
                <a:latin typeface="Calibri"/>
                <a:cs typeface="Calibri"/>
              </a:rPr>
              <a:t>a</a:t>
            </a:r>
            <a:r>
              <a:rPr sz="2800" spc="210" dirty="0">
                <a:latin typeface="Calibri"/>
                <a:cs typeface="Calibri"/>
              </a:rPr>
              <a:t> </a:t>
            </a:r>
            <a:r>
              <a:rPr sz="2800" spc="-10" dirty="0">
                <a:latin typeface="Calibri"/>
                <a:cs typeface="Calibri"/>
              </a:rPr>
              <a:t>value</a:t>
            </a:r>
            <a:r>
              <a:rPr sz="2800" spc="200" dirty="0">
                <a:latin typeface="Calibri"/>
                <a:cs typeface="Calibri"/>
              </a:rPr>
              <a:t> </a:t>
            </a:r>
            <a:r>
              <a:rPr sz="2800" spc="-5" dirty="0">
                <a:latin typeface="Calibri"/>
                <a:cs typeface="Calibri"/>
              </a:rPr>
              <a:t>specified</a:t>
            </a:r>
            <a:r>
              <a:rPr sz="2800" spc="200" dirty="0">
                <a:latin typeface="Calibri"/>
                <a:cs typeface="Calibri"/>
              </a:rPr>
              <a:t> </a:t>
            </a:r>
            <a:r>
              <a:rPr sz="2800" spc="-25" dirty="0">
                <a:latin typeface="Calibri"/>
                <a:cs typeface="Calibri"/>
              </a:rPr>
              <a:t>for</a:t>
            </a:r>
            <a:r>
              <a:rPr sz="2800" spc="220" dirty="0">
                <a:latin typeface="Calibri"/>
                <a:cs typeface="Calibri"/>
              </a:rPr>
              <a:t> </a:t>
            </a:r>
            <a:r>
              <a:rPr sz="2800" spc="-5" dirty="0">
                <a:latin typeface="Calibri"/>
                <a:cs typeface="Calibri"/>
              </a:rPr>
              <a:t>the</a:t>
            </a:r>
            <a:r>
              <a:rPr sz="2800" spc="204" dirty="0">
                <a:latin typeface="Calibri"/>
                <a:cs typeface="Calibri"/>
              </a:rPr>
              <a:t> </a:t>
            </a:r>
            <a:r>
              <a:rPr sz="2800" spc="-10" dirty="0">
                <a:latin typeface="Calibri"/>
                <a:cs typeface="Calibri"/>
              </a:rPr>
              <a:t>respective</a:t>
            </a:r>
            <a:endParaRPr sz="2800">
              <a:latin typeface="Calibri"/>
              <a:cs typeface="Calibri"/>
            </a:endParaRPr>
          </a:p>
        </p:txBody>
      </p:sp>
      <p:sp>
        <p:nvSpPr>
          <p:cNvPr id="13" name="object 13"/>
          <p:cNvSpPr txBox="1"/>
          <p:nvPr/>
        </p:nvSpPr>
        <p:spPr>
          <a:xfrm>
            <a:off x="7062343" y="3790263"/>
            <a:ext cx="5580380" cy="454025"/>
          </a:xfrm>
          <a:prstGeom prst="rect">
            <a:avLst/>
          </a:prstGeom>
        </p:spPr>
        <p:txBody>
          <a:bodyPr vert="horz" wrap="square" lIns="0" tIns="13970" rIns="0" bIns="0" rtlCol="0">
            <a:spAutoFit/>
          </a:bodyPr>
          <a:lstStyle/>
          <a:p>
            <a:pPr marL="12700">
              <a:lnSpc>
                <a:spcPct val="100000"/>
              </a:lnSpc>
              <a:spcBef>
                <a:spcPts val="110"/>
              </a:spcBef>
              <a:tabLst>
                <a:tab pos="941705" algn="l"/>
                <a:tab pos="1567180" algn="l"/>
                <a:tab pos="2188845" algn="l"/>
                <a:tab pos="3500120" algn="l"/>
                <a:tab pos="5081905" algn="l"/>
              </a:tabLst>
            </a:pPr>
            <a:r>
              <a:rPr sz="2800" spc="-10" dirty="0">
                <a:latin typeface="Calibri"/>
                <a:cs typeface="Calibri"/>
              </a:rPr>
              <a:t>p</a:t>
            </a:r>
            <a:r>
              <a:rPr sz="2800" dirty="0">
                <a:latin typeface="Calibri"/>
                <a:cs typeface="Calibri"/>
              </a:rPr>
              <a:t>o</a:t>
            </a:r>
            <a:r>
              <a:rPr sz="2800" spc="5" dirty="0">
                <a:latin typeface="Calibri"/>
                <a:cs typeface="Calibri"/>
              </a:rPr>
              <a:t>r</a:t>
            </a:r>
            <a:r>
              <a:rPr sz="2800" dirty="0">
                <a:latin typeface="Calibri"/>
                <a:cs typeface="Calibri"/>
              </a:rPr>
              <a:t>t	</a:t>
            </a:r>
            <a:r>
              <a:rPr sz="2800" spc="10" dirty="0">
                <a:latin typeface="Calibri"/>
                <a:cs typeface="Calibri"/>
              </a:rPr>
              <a:t>o</a:t>
            </a:r>
            <a:r>
              <a:rPr sz="2800" dirty="0">
                <a:latin typeface="Calibri"/>
                <a:cs typeface="Calibri"/>
              </a:rPr>
              <a:t>r	as	ag</a:t>
            </a:r>
            <a:r>
              <a:rPr sz="2800" spc="-55" dirty="0">
                <a:latin typeface="Calibri"/>
                <a:cs typeface="Calibri"/>
              </a:rPr>
              <a:t>r</a:t>
            </a:r>
            <a:r>
              <a:rPr sz="2800" spc="5" dirty="0">
                <a:latin typeface="Calibri"/>
                <a:cs typeface="Calibri"/>
              </a:rPr>
              <a:t>e</a:t>
            </a:r>
            <a:r>
              <a:rPr sz="2800" spc="-10" dirty="0">
                <a:latin typeface="Calibri"/>
                <a:cs typeface="Calibri"/>
              </a:rPr>
              <a:t>e</a:t>
            </a:r>
            <a:r>
              <a:rPr sz="2800" spc="5" dirty="0">
                <a:latin typeface="Calibri"/>
                <a:cs typeface="Calibri"/>
              </a:rPr>
              <a:t>d</a:t>
            </a:r>
            <a:r>
              <a:rPr sz="2800" dirty="0">
                <a:latin typeface="Calibri"/>
                <a:cs typeface="Calibri"/>
              </a:rPr>
              <a:t>	</a:t>
            </a:r>
            <a:r>
              <a:rPr sz="2800" spc="-10" dirty="0">
                <a:latin typeface="Calibri"/>
                <a:cs typeface="Calibri"/>
              </a:rPr>
              <a:t>b</a:t>
            </a:r>
            <a:r>
              <a:rPr sz="2800" spc="-25" dirty="0">
                <a:latin typeface="Calibri"/>
                <a:cs typeface="Calibri"/>
              </a:rPr>
              <a:t>e</a:t>
            </a:r>
            <a:r>
              <a:rPr sz="2800" dirty="0">
                <a:latin typeface="Calibri"/>
                <a:cs typeface="Calibri"/>
              </a:rPr>
              <a:t>t</a:t>
            </a:r>
            <a:r>
              <a:rPr sz="2800" spc="-20" dirty="0">
                <a:latin typeface="Calibri"/>
                <a:cs typeface="Calibri"/>
              </a:rPr>
              <a:t>w</a:t>
            </a:r>
            <a:r>
              <a:rPr sz="2800" spc="5" dirty="0">
                <a:latin typeface="Calibri"/>
                <a:cs typeface="Calibri"/>
              </a:rPr>
              <a:t>e</a:t>
            </a:r>
            <a:r>
              <a:rPr sz="2800" spc="-10" dirty="0">
                <a:latin typeface="Calibri"/>
                <a:cs typeface="Calibri"/>
              </a:rPr>
              <a:t>e</a:t>
            </a:r>
            <a:r>
              <a:rPr sz="2800" spc="5" dirty="0">
                <a:latin typeface="Calibri"/>
                <a:cs typeface="Calibri"/>
              </a:rPr>
              <a:t>n</a:t>
            </a:r>
            <a:r>
              <a:rPr sz="2800" dirty="0">
                <a:latin typeface="Calibri"/>
                <a:cs typeface="Calibri"/>
              </a:rPr>
              <a:t>	</a:t>
            </a:r>
            <a:r>
              <a:rPr sz="2800" spc="15" dirty="0">
                <a:latin typeface="Calibri"/>
                <a:cs typeface="Calibri"/>
              </a:rPr>
              <a:t>t</a:t>
            </a:r>
            <a:r>
              <a:rPr sz="2800" spc="-10" dirty="0">
                <a:latin typeface="Calibri"/>
                <a:cs typeface="Calibri"/>
              </a:rPr>
              <a:t>h</a:t>
            </a:r>
            <a:r>
              <a:rPr sz="2800" spc="5" dirty="0">
                <a:latin typeface="Calibri"/>
                <a:cs typeface="Calibri"/>
              </a:rPr>
              <a:t>e</a:t>
            </a:r>
            <a:endParaRPr sz="2800">
              <a:latin typeface="Calibri"/>
              <a:cs typeface="Calibri"/>
            </a:endParaRPr>
          </a:p>
        </p:txBody>
      </p:sp>
      <p:sp>
        <p:nvSpPr>
          <p:cNvPr id="14" name="object 14"/>
          <p:cNvSpPr txBox="1"/>
          <p:nvPr/>
        </p:nvSpPr>
        <p:spPr>
          <a:xfrm>
            <a:off x="7062343" y="4217670"/>
            <a:ext cx="5580380" cy="453390"/>
          </a:xfrm>
          <a:prstGeom prst="rect">
            <a:avLst/>
          </a:prstGeom>
        </p:spPr>
        <p:txBody>
          <a:bodyPr vert="horz" wrap="square" lIns="0" tIns="13335" rIns="0" bIns="0" rtlCol="0">
            <a:spAutoFit/>
          </a:bodyPr>
          <a:lstStyle/>
          <a:p>
            <a:pPr marL="12700">
              <a:lnSpc>
                <a:spcPct val="100000"/>
              </a:lnSpc>
              <a:spcBef>
                <a:spcPts val="105"/>
              </a:spcBef>
              <a:tabLst>
                <a:tab pos="1393190" algn="l"/>
                <a:tab pos="2155190" algn="l"/>
                <a:tab pos="2856865" algn="l"/>
                <a:tab pos="4573270" algn="l"/>
                <a:tab pos="5207000" algn="l"/>
              </a:tabLst>
            </a:pPr>
            <a:r>
              <a:rPr sz="2800" spc="-5" dirty="0">
                <a:latin typeface="Calibri"/>
                <a:cs typeface="Calibri"/>
              </a:rPr>
              <a:t>su</a:t>
            </a:r>
            <a:r>
              <a:rPr sz="2800" spc="-15" dirty="0">
                <a:latin typeface="Calibri"/>
                <a:cs typeface="Calibri"/>
              </a:rPr>
              <a:t>pp</a:t>
            </a:r>
            <a:r>
              <a:rPr sz="2800" dirty="0">
                <a:latin typeface="Calibri"/>
                <a:cs typeface="Calibri"/>
              </a:rPr>
              <a:t>lier	a</a:t>
            </a:r>
            <a:r>
              <a:rPr sz="2800" spc="-15" dirty="0">
                <a:latin typeface="Calibri"/>
                <a:cs typeface="Calibri"/>
              </a:rPr>
              <a:t>n</a:t>
            </a:r>
            <a:r>
              <a:rPr sz="2800" dirty="0">
                <a:latin typeface="Calibri"/>
                <a:cs typeface="Calibri"/>
              </a:rPr>
              <a:t>d	t</a:t>
            </a:r>
            <a:r>
              <a:rPr sz="2800" spc="-15" dirty="0">
                <a:latin typeface="Calibri"/>
                <a:cs typeface="Calibri"/>
              </a:rPr>
              <a:t>h</a:t>
            </a:r>
            <a:r>
              <a:rPr sz="2800" dirty="0">
                <a:latin typeface="Calibri"/>
                <a:cs typeface="Calibri"/>
              </a:rPr>
              <a:t>e	</a:t>
            </a:r>
            <a:r>
              <a:rPr sz="2800" spc="10" dirty="0">
                <a:latin typeface="Calibri"/>
                <a:cs typeface="Calibri"/>
              </a:rPr>
              <a:t>p</a:t>
            </a:r>
            <a:r>
              <a:rPr sz="2800" spc="-15" dirty="0">
                <a:latin typeface="Calibri"/>
                <a:cs typeface="Calibri"/>
              </a:rPr>
              <a:t>u</a:t>
            </a:r>
            <a:r>
              <a:rPr sz="2800" spc="-45" dirty="0">
                <a:latin typeface="Calibri"/>
                <a:cs typeface="Calibri"/>
              </a:rPr>
              <a:t>r</a:t>
            </a:r>
            <a:r>
              <a:rPr sz="2800" spc="-15" dirty="0">
                <a:latin typeface="Calibri"/>
                <a:cs typeface="Calibri"/>
              </a:rPr>
              <a:t>ch</a:t>
            </a:r>
            <a:r>
              <a:rPr sz="2800" dirty="0">
                <a:latin typeface="Calibri"/>
                <a:cs typeface="Calibri"/>
              </a:rPr>
              <a:t>ase</a:t>
            </a:r>
            <a:r>
              <a:rPr sz="2800" spc="-240" dirty="0">
                <a:latin typeface="Calibri"/>
                <a:cs typeface="Calibri"/>
              </a:rPr>
              <a:t>r</a:t>
            </a:r>
            <a:r>
              <a:rPr sz="2800" dirty="0">
                <a:latin typeface="Calibri"/>
                <a:cs typeface="Calibri"/>
              </a:rPr>
              <a:t>,	</a:t>
            </a:r>
            <a:r>
              <a:rPr sz="2800" spc="-40" dirty="0">
                <a:latin typeface="Calibri"/>
                <a:cs typeface="Calibri"/>
              </a:rPr>
              <a:t>f</a:t>
            </a:r>
            <a:r>
              <a:rPr sz="2800" spc="-5" dirty="0">
                <a:latin typeface="Calibri"/>
                <a:cs typeface="Calibri"/>
              </a:rPr>
              <a:t>o</a:t>
            </a:r>
            <a:r>
              <a:rPr sz="2800" dirty="0">
                <a:latin typeface="Calibri"/>
                <a:cs typeface="Calibri"/>
              </a:rPr>
              <a:t>r	</a:t>
            </a:r>
            <a:r>
              <a:rPr sz="2800" spc="-5" dirty="0">
                <a:latin typeface="Calibri"/>
                <a:cs typeface="Calibri"/>
              </a:rPr>
              <a:t>25</a:t>
            </a:r>
            <a:endParaRPr sz="2800">
              <a:latin typeface="Calibri"/>
              <a:cs typeface="Calibri"/>
            </a:endParaRPr>
          </a:p>
        </p:txBody>
      </p:sp>
      <p:sp>
        <p:nvSpPr>
          <p:cNvPr id="15" name="object 15"/>
          <p:cNvSpPr txBox="1"/>
          <p:nvPr/>
        </p:nvSpPr>
        <p:spPr>
          <a:xfrm>
            <a:off x="7062343" y="4644085"/>
            <a:ext cx="5581015" cy="880744"/>
          </a:xfrm>
          <a:prstGeom prst="rect">
            <a:avLst/>
          </a:prstGeom>
        </p:spPr>
        <p:txBody>
          <a:bodyPr vert="horz" wrap="square" lIns="0" tIns="13970" rIns="0" bIns="0" rtlCol="0">
            <a:spAutoFit/>
          </a:bodyPr>
          <a:lstStyle/>
          <a:p>
            <a:pPr marL="12700" marR="5080">
              <a:lnSpc>
                <a:spcPct val="100000"/>
              </a:lnSpc>
              <a:spcBef>
                <a:spcPts val="110"/>
              </a:spcBef>
              <a:tabLst>
                <a:tab pos="1063625" algn="l"/>
                <a:tab pos="1128395" algn="l"/>
                <a:tab pos="1539875" algn="l"/>
                <a:tab pos="1768475" algn="l"/>
                <a:tab pos="2179955" algn="l"/>
                <a:tab pos="2280285" algn="l"/>
                <a:tab pos="2893060" algn="l"/>
                <a:tab pos="3335020" algn="l"/>
                <a:tab pos="3990975" algn="l"/>
                <a:tab pos="4634230" algn="l"/>
                <a:tab pos="4786630" algn="l"/>
                <a:tab pos="5085080" algn="l"/>
              </a:tabLst>
            </a:pPr>
            <a:r>
              <a:rPr sz="2800" dirty="0">
                <a:latin typeface="Calibri"/>
                <a:cs typeface="Calibri"/>
              </a:rPr>
              <a:t>ti</a:t>
            </a:r>
            <a:r>
              <a:rPr sz="2800" spc="-15" dirty="0">
                <a:latin typeface="Calibri"/>
                <a:cs typeface="Calibri"/>
              </a:rPr>
              <a:t>m</a:t>
            </a:r>
            <a:r>
              <a:rPr sz="2800" spc="5" dirty="0">
                <a:latin typeface="Calibri"/>
                <a:cs typeface="Calibri"/>
              </a:rPr>
              <a:t>e</a:t>
            </a:r>
            <a:r>
              <a:rPr sz="2800" spc="-5" dirty="0">
                <a:latin typeface="Calibri"/>
                <a:cs typeface="Calibri"/>
              </a:rPr>
              <a:t>s</a:t>
            </a:r>
            <a:r>
              <a:rPr sz="2800" dirty="0">
                <a:latin typeface="Calibri"/>
                <a:cs typeface="Calibri"/>
              </a:rPr>
              <a:t>.	</a:t>
            </a:r>
            <a:r>
              <a:rPr sz="2800" spc="-60" dirty="0">
                <a:latin typeface="Calibri"/>
                <a:cs typeface="Calibri"/>
              </a:rPr>
              <a:t>A</a:t>
            </a:r>
            <a:r>
              <a:rPr sz="2800" dirty="0">
                <a:latin typeface="Calibri"/>
                <a:cs typeface="Calibri"/>
              </a:rPr>
              <a:t>t	t</a:t>
            </a:r>
            <a:r>
              <a:rPr sz="2800" spc="-15" dirty="0">
                <a:latin typeface="Calibri"/>
                <a:cs typeface="Calibri"/>
              </a:rPr>
              <a:t>h</a:t>
            </a:r>
            <a:r>
              <a:rPr sz="2800" spc="5" dirty="0">
                <a:latin typeface="Calibri"/>
                <a:cs typeface="Calibri"/>
              </a:rPr>
              <a:t>e</a:t>
            </a:r>
            <a:r>
              <a:rPr sz="2800" dirty="0">
                <a:latin typeface="Calibri"/>
                <a:cs typeface="Calibri"/>
              </a:rPr>
              <a:t>	</a:t>
            </a:r>
            <a:r>
              <a:rPr sz="2800" spc="20" dirty="0">
                <a:latin typeface="Calibri"/>
                <a:cs typeface="Calibri"/>
              </a:rPr>
              <a:t>e</a:t>
            </a:r>
            <a:r>
              <a:rPr sz="2800" spc="-10" dirty="0">
                <a:latin typeface="Calibri"/>
                <a:cs typeface="Calibri"/>
              </a:rPr>
              <a:t>n</a:t>
            </a:r>
            <a:r>
              <a:rPr sz="2800" spc="5" dirty="0">
                <a:latin typeface="Calibri"/>
                <a:cs typeface="Calibri"/>
              </a:rPr>
              <a:t>d</a:t>
            </a:r>
            <a:r>
              <a:rPr sz="2800" dirty="0">
                <a:latin typeface="Calibri"/>
                <a:cs typeface="Calibri"/>
              </a:rPr>
              <a:t>	</a:t>
            </a:r>
            <a:r>
              <a:rPr sz="2800" spc="10" dirty="0">
                <a:latin typeface="Calibri"/>
                <a:cs typeface="Calibri"/>
              </a:rPr>
              <a:t>o</a:t>
            </a:r>
            <a:r>
              <a:rPr sz="2800" dirty="0">
                <a:latin typeface="Calibri"/>
                <a:cs typeface="Calibri"/>
              </a:rPr>
              <a:t>f	</a:t>
            </a:r>
            <a:r>
              <a:rPr sz="2800" spc="-520" dirty="0">
                <a:latin typeface="Calibri"/>
                <a:cs typeface="Calibri"/>
              </a:rPr>
              <a:t> </a:t>
            </a:r>
            <a:r>
              <a:rPr sz="2800" dirty="0">
                <a:latin typeface="Calibri"/>
                <a:cs typeface="Calibri"/>
              </a:rPr>
              <a:t>t</a:t>
            </a:r>
            <a:r>
              <a:rPr sz="2800" spc="-15" dirty="0">
                <a:latin typeface="Calibri"/>
                <a:cs typeface="Calibri"/>
              </a:rPr>
              <a:t>h</a:t>
            </a:r>
            <a:r>
              <a:rPr sz="2800" spc="5" dirty="0">
                <a:latin typeface="Calibri"/>
                <a:cs typeface="Calibri"/>
              </a:rPr>
              <a:t>e</a:t>
            </a:r>
            <a:r>
              <a:rPr sz="2800" dirty="0">
                <a:latin typeface="Calibri"/>
                <a:cs typeface="Calibri"/>
              </a:rPr>
              <a:t>	</a:t>
            </a:r>
            <a:r>
              <a:rPr sz="2800" spc="-30" dirty="0">
                <a:latin typeface="Calibri"/>
                <a:cs typeface="Calibri"/>
              </a:rPr>
              <a:t>t</a:t>
            </a:r>
            <a:r>
              <a:rPr sz="2800" spc="5" dirty="0">
                <a:latin typeface="Calibri"/>
                <a:cs typeface="Calibri"/>
              </a:rPr>
              <a:t>e</a:t>
            </a:r>
            <a:r>
              <a:rPr sz="2800" spc="-25" dirty="0">
                <a:latin typeface="Calibri"/>
                <a:cs typeface="Calibri"/>
              </a:rPr>
              <a:t>s</a:t>
            </a:r>
            <a:r>
              <a:rPr sz="2800" dirty="0">
                <a:latin typeface="Calibri"/>
                <a:cs typeface="Calibri"/>
              </a:rPr>
              <a:t>t,		</a:t>
            </a:r>
            <a:r>
              <a:rPr sz="2800" spc="15" dirty="0">
                <a:latin typeface="Calibri"/>
                <a:cs typeface="Calibri"/>
              </a:rPr>
              <a:t>t</a:t>
            </a:r>
            <a:r>
              <a:rPr sz="2800" spc="-10" dirty="0">
                <a:latin typeface="Calibri"/>
                <a:cs typeface="Calibri"/>
              </a:rPr>
              <a:t>h</a:t>
            </a:r>
            <a:r>
              <a:rPr sz="2800" spc="5" dirty="0">
                <a:latin typeface="Calibri"/>
                <a:cs typeface="Calibri"/>
              </a:rPr>
              <a:t>e</a:t>
            </a:r>
            <a:r>
              <a:rPr sz="2800" spc="-55" dirty="0">
                <a:latin typeface="Calibri"/>
                <a:cs typeface="Calibri"/>
              </a:rPr>
              <a:t>r</a:t>
            </a:r>
            <a:r>
              <a:rPr sz="2800" dirty="0">
                <a:latin typeface="Calibri"/>
                <a:cs typeface="Calibri"/>
              </a:rPr>
              <a:t>e  </a:t>
            </a:r>
            <a:r>
              <a:rPr sz="2800" spc="-5" dirty="0">
                <a:latin typeface="Calibri"/>
                <a:cs typeface="Calibri"/>
              </a:rPr>
              <a:t>shoul</a:t>
            </a:r>
            <a:r>
              <a:rPr sz="2800" dirty="0">
                <a:latin typeface="Calibri"/>
                <a:cs typeface="Calibri"/>
              </a:rPr>
              <a:t>d		</a:t>
            </a:r>
            <a:r>
              <a:rPr sz="2800" spc="-15" dirty="0">
                <a:latin typeface="Calibri"/>
                <a:cs typeface="Calibri"/>
              </a:rPr>
              <a:t>n</a:t>
            </a:r>
            <a:r>
              <a:rPr sz="2800" spc="-5" dirty="0">
                <a:latin typeface="Calibri"/>
                <a:cs typeface="Calibri"/>
              </a:rPr>
              <a:t>o</a:t>
            </a:r>
            <a:r>
              <a:rPr sz="2800" dirty="0">
                <a:latin typeface="Calibri"/>
                <a:cs typeface="Calibri"/>
              </a:rPr>
              <a:t>t	</a:t>
            </a:r>
            <a:r>
              <a:rPr sz="2800" spc="-15" dirty="0">
                <a:latin typeface="Calibri"/>
                <a:cs typeface="Calibri"/>
              </a:rPr>
              <a:t>b</a:t>
            </a:r>
            <a:r>
              <a:rPr sz="2800" dirty="0">
                <a:latin typeface="Calibri"/>
                <a:cs typeface="Calibri"/>
              </a:rPr>
              <a:t>e		vi</a:t>
            </a:r>
            <a:r>
              <a:rPr sz="2800" spc="5" dirty="0">
                <a:latin typeface="Calibri"/>
                <a:cs typeface="Calibri"/>
              </a:rPr>
              <a:t>s</a:t>
            </a:r>
            <a:r>
              <a:rPr sz="2800" dirty="0">
                <a:latin typeface="Calibri"/>
                <a:cs typeface="Calibri"/>
              </a:rPr>
              <a:t>ib</a:t>
            </a:r>
            <a:r>
              <a:rPr sz="2800" spc="-30" dirty="0">
                <a:latin typeface="Calibri"/>
                <a:cs typeface="Calibri"/>
              </a:rPr>
              <a:t>l</a:t>
            </a:r>
            <a:r>
              <a:rPr sz="2800" dirty="0">
                <a:latin typeface="Calibri"/>
                <a:cs typeface="Calibri"/>
              </a:rPr>
              <a:t>e	</a:t>
            </a:r>
            <a:r>
              <a:rPr sz="2800" spc="-15" dirty="0">
                <a:latin typeface="Calibri"/>
                <a:cs typeface="Calibri"/>
              </a:rPr>
              <a:t>d</a:t>
            </a:r>
            <a:r>
              <a:rPr sz="2800" dirty="0">
                <a:latin typeface="Calibri"/>
                <a:cs typeface="Calibri"/>
              </a:rPr>
              <a:t>a</a:t>
            </a:r>
            <a:r>
              <a:rPr sz="2800" spc="-10" dirty="0">
                <a:latin typeface="Calibri"/>
                <a:cs typeface="Calibri"/>
              </a:rPr>
              <a:t>m</a:t>
            </a:r>
            <a:r>
              <a:rPr sz="2800" dirty="0">
                <a:latin typeface="Calibri"/>
                <a:cs typeface="Calibri"/>
              </a:rPr>
              <a:t>a</a:t>
            </a:r>
            <a:r>
              <a:rPr sz="2800" spc="-30" dirty="0">
                <a:latin typeface="Calibri"/>
                <a:cs typeface="Calibri"/>
              </a:rPr>
              <a:t>g</a:t>
            </a:r>
            <a:r>
              <a:rPr sz="2800" dirty="0">
                <a:latin typeface="Calibri"/>
                <a:cs typeface="Calibri"/>
              </a:rPr>
              <a:t>e	</a:t>
            </a:r>
            <a:r>
              <a:rPr sz="2800" spc="-30" dirty="0">
                <a:latin typeface="Calibri"/>
                <a:cs typeface="Calibri"/>
              </a:rPr>
              <a:t>t</a:t>
            </a:r>
            <a:r>
              <a:rPr sz="2800" dirty="0">
                <a:latin typeface="Calibri"/>
                <a:cs typeface="Calibri"/>
              </a:rPr>
              <a:t>o	t</a:t>
            </a:r>
            <a:r>
              <a:rPr sz="2800" spc="-15" dirty="0">
                <a:latin typeface="Calibri"/>
                <a:cs typeface="Calibri"/>
              </a:rPr>
              <a:t>h</a:t>
            </a:r>
            <a:r>
              <a:rPr sz="2800" dirty="0">
                <a:latin typeface="Calibri"/>
                <a:cs typeface="Calibri"/>
              </a:rPr>
              <a:t>e</a:t>
            </a:r>
            <a:endParaRPr sz="2800">
              <a:latin typeface="Calibri"/>
              <a:cs typeface="Calibri"/>
            </a:endParaRPr>
          </a:p>
        </p:txBody>
      </p:sp>
      <p:sp>
        <p:nvSpPr>
          <p:cNvPr id="16" name="object 16"/>
          <p:cNvSpPr txBox="1"/>
          <p:nvPr/>
        </p:nvSpPr>
        <p:spPr>
          <a:xfrm>
            <a:off x="7062343" y="5497779"/>
            <a:ext cx="5582285" cy="454025"/>
          </a:xfrm>
          <a:prstGeom prst="rect">
            <a:avLst/>
          </a:prstGeom>
        </p:spPr>
        <p:txBody>
          <a:bodyPr vert="horz" wrap="square" lIns="0" tIns="13970" rIns="0" bIns="0" rtlCol="0">
            <a:spAutoFit/>
          </a:bodyPr>
          <a:lstStyle/>
          <a:p>
            <a:pPr marL="12700">
              <a:lnSpc>
                <a:spcPct val="100000"/>
              </a:lnSpc>
              <a:spcBef>
                <a:spcPts val="110"/>
              </a:spcBef>
              <a:tabLst>
                <a:tab pos="1341755" algn="l"/>
                <a:tab pos="1871980" algn="l"/>
                <a:tab pos="2591435" algn="l"/>
                <a:tab pos="3533140" algn="l"/>
                <a:tab pos="4905375" algn="l"/>
              </a:tabLst>
            </a:pPr>
            <a:r>
              <a:rPr sz="2800" dirty="0">
                <a:latin typeface="Calibri"/>
                <a:cs typeface="Calibri"/>
              </a:rPr>
              <a:t>t</a:t>
            </a:r>
            <a:r>
              <a:rPr sz="2800" spc="-15" dirty="0">
                <a:latin typeface="Calibri"/>
                <a:cs typeface="Calibri"/>
              </a:rPr>
              <a:t>h</a:t>
            </a:r>
            <a:r>
              <a:rPr sz="2800" spc="-45" dirty="0">
                <a:latin typeface="Calibri"/>
                <a:cs typeface="Calibri"/>
              </a:rPr>
              <a:t>r</a:t>
            </a:r>
            <a:r>
              <a:rPr sz="2800" spc="5" dirty="0">
                <a:latin typeface="Calibri"/>
                <a:cs typeface="Calibri"/>
              </a:rPr>
              <a:t>e</a:t>
            </a:r>
            <a:r>
              <a:rPr sz="2800" spc="-5" dirty="0">
                <a:latin typeface="Calibri"/>
                <a:cs typeface="Calibri"/>
              </a:rPr>
              <a:t>a</a:t>
            </a:r>
            <a:r>
              <a:rPr sz="2800" spc="-10" dirty="0">
                <a:latin typeface="Calibri"/>
                <a:cs typeface="Calibri"/>
              </a:rPr>
              <a:t>d</a:t>
            </a:r>
            <a:r>
              <a:rPr sz="2800" dirty="0">
                <a:latin typeface="Calibri"/>
                <a:cs typeface="Calibri"/>
              </a:rPr>
              <a:t>s	</a:t>
            </a:r>
            <a:r>
              <a:rPr sz="2800" spc="10" dirty="0">
                <a:latin typeface="Calibri"/>
                <a:cs typeface="Calibri"/>
              </a:rPr>
              <a:t>o</a:t>
            </a:r>
            <a:r>
              <a:rPr sz="2800" dirty="0">
                <a:latin typeface="Calibri"/>
                <a:cs typeface="Calibri"/>
              </a:rPr>
              <a:t>f	</a:t>
            </a:r>
            <a:r>
              <a:rPr sz="2800" spc="15" dirty="0">
                <a:latin typeface="Calibri"/>
                <a:cs typeface="Calibri"/>
              </a:rPr>
              <a:t>t</a:t>
            </a:r>
            <a:r>
              <a:rPr sz="2800" spc="-10" dirty="0">
                <a:latin typeface="Calibri"/>
                <a:cs typeface="Calibri"/>
              </a:rPr>
              <a:t>h</a:t>
            </a:r>
            <a:r>
              <a:rPr sz="2800" spc="5" dirty="0">
                <a:latin typeface="Calibri"/>
                <a:cs typeface="Calibri"/>
              </a:rPr>
              <a:t>e</a:t>
            </a:r>
            <a:r>
              <a:rPr sz="2800" dirty="0">
                <a:latin typeface="Calibri"/>
                <a:cs typeface="Calibri"/>
              </a:rPr>
              <a:t>	</a:t>
            </a:r>
            <a:r>
              <a:rPr sz="2800" spc="-10" dirty="0">
                <a:latin typeface="Calibri"/>
                <a:cs typeface="Calibri"/>
              </a:rPr>
              <a:t>p</a:t>
            </a:r>
            <a:r>
              <a:rPr sz="2800" dirty="0">
                <a:latin typeface="Calibri"/>
                <a:cs typeface="Calibri"/>
              </a:rPr>
              <a:t>o</a:t>
            </a:r>
            <a:r>
              <a:rPr sz="2800" spc="5" dirty="0">
                <a:latin typeface="Calibri"/>
                <a:cs typeface="Calibri"/>
              </a:rPr>
              <a:t>r</a:t>
            </a:r>
            <a:r>
              <a:rPr sz="2800" spc="-5" dirty="0">
                <a:latin typeface="Calibri"/>
                <a:cs typeface="Calibri"/>
              </a:rPr>
              <a:t>t</a:t>
            </a:r>
            <a:r>
              <a:rPr sz="2800" dirty="0">
                <a:latin typeface="Calibri"/>
                <a:cs typeface="Calibri"/>
              </a:rPr>
              <a:t>.	</a:t>
            </a:r>
            <a:r>
              <a:rPr sz="2800" spc="-5" dirty="0">
                <a:latin typeface="Calibri"/>
                <a:cs typeface="Calibri"/>
              </a:rPr>
              <a:t>Furt</a:t>
            </a:r>
            <a:r>
              <a:rPr sz="2800" spc="-20" dirty="0">
                <a:latin typeface="Calibri"/>
                <a:cs typeface="Calibri"/>
              </a:rPr>
              <a:t>h</a:t>
            </a:r>
            <a:r>
              <a:rPr sz="2800" spc="5" dirty="0">
                <a:latin typeface="Calibri"/>
                <a:cs typeface="Calibri"/>
              </a:rPr>
              <a:t>e</a:t>
            </a:r>
            <a:r>
              <a:rPr sz="2800" spc="-245" dirty="0">
                <a:latin typeface="Calibri"/>
                <a:cs typeface="Calibri"/>
              </a:rPr>
              <a:t>r</a:t>
            </a:r>
            <a:r>
              <a:rPr sz="2800" dirty="0">
                <a:latin typeface="Calibri"/>
                <a:cs typeface="Calibri"/>
              </a:rPr>
              <a:t>,	</a:t>
            </a:r>
            <a:r>
              <a:rPr sz="2800" spc="25" dirty="0">
                <a:latin typeface="Calibri"/>
                <a:cs typeface="Calibri"/>
              </a:rPr>
              <a:t>s</a:t>
            </a:r>
            <a:r>
              <a:rPr sz="2800" spc="-10" dirty="0">
                <a:latin typeface="Calibri"/>
                <a:cs typeface="Calibri"/>
              </a:rPr>
              <a:t>h</a:t>
            </a:r>
            <a:r>
              <a:rPr sz="2800" dirty="0">
                <a:latin typeface="Calibri"/>
                <a:cs typeface="Calibri"/>
              </a:rPr>
              <a:t>all</a:t>
            </a:r>
            <a:endParaRPr sz="2800">
              <a:latin typeface="Calibri"/>
              <a:cs typeface="Calibri"/>
            </a:endParaRPr>
          </a:p>
        </p:txBody>
      </p:sp>
      <p:sp>
        <p:nvSpPr>
          <p:cNvPr id="17" name="object 17"/>
          <p:cNvSpPr txBox="1"/>
          <p:nvPr/>
        </p:nvSpPr>
        <p:spPr>
          <a:xfrm>
            <a:off x="7062343" y="5925058"/>
            <a:ext cx="4725035" cy="453390"/>
          </a:xfrm>
          <a:prstGeom prst="rect">
            <a:avLst/>
          </a:prstGeom>
        </p:spPr>
        <p:txBody>
          <a:bodyPr vert="horz" wrap="square" lIns="0" tIns="13335" rIns="0" bIns="0" rtlCol="0">
            <a:spAutoFit/>
          </a:bodyPr>
          <a:lstStyle/>
          <a:p>
            <a:pPr marL="12700">
              <a:lnSpc>
                <a:spcPct val="100000"/>
              </a:lnSpc>
              <a:spcBef>
                <a:spcPts val="105"/>
              </a:spcBef>
            </a:pPr>
            <a:r>
              <a:rPr sz="2800" spc="-10" dirty="0">
                <a:latin typeface="Calibri"/>
                <a:cs typeface="Calibri"/>
              </a:rPr>
              <a:t>meet</a:t>
            </a:r>
            <a:r>
              <a:rPr sz="2800" spc="-5" dirty="0">
                <a:latin typeface="Calibri"/>
                <a:cs typeface="Calibri"/>
              </a:rPr>
              <a:t> the </a:t>
            </a:r>
            <a:r>
              <a:rPr sz="2800" spc="-10" dirty="0">
                <a:latin typeface="Calibri"/>
                <a:cs typeface="Calibri"/>
              </a:rPr>
              <a:t>leakage</a:t>
            </a:r>
            <a:r>
              <a:rPr sz="2800" spc="-45" dirty="0">
                <a:latin typeface="Calibri"/>
                <a:cs typeface="Calibri"/>
              </a:rPr>
              <a:t> </a:t>
            </a:r>
            <a:r>
              <a:rPr sz="2800" spc="-15" dirty="0">
                <a:latin typeface="Calibri"/>
                <a:cs typeface="Calibri"/>
              </a:rPr>
              <a:t>test</a:t>
            </a:r>
            <a:r>
              <a:rPr sz="2800" spc="-25" dirty="0">
                <a:latin typeface="Calibri"/>
                <a:cs typeface="Calibri"/>
              </a:rPr>
              <a:t> </a:t>
            </a:r>
            <a:r>
              <a:rPr sz="2800" dirty="0">
                <a:latin typeface="Calibri"/>
                <a:cs typeface="Calibri"/>
              </a:rPr>
              <a:t>as</a:t>
            </a:r>
            <a:r>
              <a:rPr sz="2800" spc="-10" dirty="0">
                <a:latin typeface="Calibri"/>
                <a:cs typeface="Calibri"/>
              </a:rPr>
              <a:t> </a:t>
            </a:r>
            <a:r>
              <a:rPr sz="2800" spc="-5" dirty="0">
                <a:latin typeface="Calibri"/>
                <a:cs typeface="Calibri"/>
              </a:rPr>
              <a:t>per</a:t>
            </a:r>
            <a:r>
              <a:rPr sz="2800" spc="-20" dirty="0">
                <a:latin typeface="Calibri"/>
                <a:cs typeface="Calibri"/>
              </a:rPr>
              <a:t> </a:t>
            </a:r>
            <a:r>
              <a:rPr sz="2800" dirty="0">
                <a:latin typeface="Calibri"/>
                <a:cs typeface="Calibri"/>
              </a:rPr>
              <a:t>4.3.</a:t>
            </a:r>
            <a:endParaRPr sz="28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427477" y="1265936"/>
            <a:ext cx="7678420" cy="695325"/>
          </a:xfrm>
          <a:prstGeom prst="rect">
            <a:avLst/>
          </a:prstGeom>
        </p:spPr>
        <p:txBody>
          <a:bodyPr vert="horz" wrap="square" lIns="0" tIns="11430" rIns="0" bIns="0" rtlCol="0">
            <a:spAutoFit/>
          </a:bodyPr>
          <a:lstStyle/>
          <a:p>
            <a:pPr marL="12700">
              <a:lnSpc>
                <a:spcPct val="100000"/>
              </a:lnSpc>
              <a:spcBef>
                <a:spcPts val="90"/>
              </a:spcBef>
            </a:pPr>
            <a:r>
              <a:rPr sz="4400" spc="-10" dirty="0"/>
              <a:t>BRAKE</a:t>
            </a:r>
            <a:r>
              <a:rPr sz="4400" spc="20" dirty="0"/>
              <a:t> </a:t>
            </a:r>
            <a:r>
              <a:rPr sz="4400" spc="-5" dirty="0"/>
              <a:t>LINING</a:t>
            </a:r>
            <a:r>
              <a:rPr sz="4400" spc="-10" dirty="0"/>
              <a:t> </a:t>
            </a:r>
            <a:r>
              <a:rPr sz="4400" spc="-45" dirty="0"/>
              <a:t>STANDARDS</a:t>
            </a:r>
            <a:endParaRPr sz="4400" dirty="0"/>
          </a:p>
        </p:txBody>
      </p:sp>
      <p:sp>
        <p:nvSpPr>
          <p:cNvPr id="4" name="object 4"/>
          <p:cNvSpPr/>
          <p:nvPr/>
        </p:nvSpPr>
        <p:spPr>
          <a:xfrm>
            <a:off x="2384933" y="2320239"/>
            <a:ext cx="6772909" cy="3063240"/>
          </a:xfrm>
          <a:custGeom>
            <a:avLst/>
            <a:gdLst/>
            <a:ahLst/>
            <a:cxnLst/>
            <a:rect l="l" t="t" r="r" b="b"/>
            <a:pathLst>
              <a:path w="6772909" h="3063240">
                <a:moveTo>
                  <a:pt x="6670040" y="0"/>
                </a:moveTo>
                <a:lnTo>
                  <a:pt x="102615" y="0"/>
                </a:lnTo>
                <a:lnTo>
                  <a:pt x="62686" y="8068"/>
                </a:lnTo>
                <a:lnTo>
                  <a:pt x="30067" y="30067"/>
                </a:lnTo>
                <a:lnTo>
                  <a:pt x="8068" y="62686"/>
                </a:lnTo>
                <a:lnTo>
                  <a:pt x="0" y="102615"/>
                </a:lnTo>
                <a:lnTo>
                  <a:pt x="0" y="2960623"/>
                </a:lnTo>
                <a:lnTo>
                  <a:pt x="8068" y="3000553"/>
                </a:lnTo>
                <a:lnTo>
                  <a:pt x="30067" y="3033172"/>
                </a:lnTo>
                <a:lnTo>
                  <a:pt x="62686" y="3055171"/>
                </a:lnTo>
                <a:lnTo>
                  <a:pt x="102615" y="3063240"/>
                </a:lnTo>
                <a:lnTo>
                  <a:pt x="6670040" y="3063240"/>
                </a:lnTo>
                <a:lnTo>
                  <a:pt x="6709969" y="3055171"/>
                </a:lnTo>
                <a:lnTo>
                  <a:pt x="6742588" y="3033172"/>
                </a:lnTo>
                <a:lnTo>
                  <a:pt x="6764587" y="3000553"/>
                </a:lnTo>
                <a:lnTo>
                  <a:pt x="6772656" y="2960623"/>
                </a:lnTo>
                <a:lnTo>
                  <a:pt x="6772656" y="102615"/>
                </a:lnTo>
                <a:lnTo>
                  <a:pt x="6764587" y="62686"/>
                </a:lnTo>
                <a:lnTo>
                  <a:pt x="6742588" y="30067"/>
                </a:lnTo>
                <a:lnTo>
                  <a:pt x="6709969" y="8068"/>
                </a:lnTo>
                <a:lnTo>
                  <a:pt x="6670040" y="0"/>
                </a:lnTo>
                <a:close/>
              </a:path>
            </a:pathLst>
          </a:custGeom>
          <a:solidFill>
            <a:srgbClr val="F6E9D4"/>
          </a:solidFill>
        </p:spPr>
        <p:txBody>
          <a:bodyPr wrap="square" lIns="0" tIns="0" rIns="0" bIns="0" rtlCol="0"/>
          <a:lstStyle/>
          <a:p>
            <a:endParaRPr/>
          </a:p>
        </p:txBody>
      </p:sp>
      <p:sp>
        <p:nvSpPr>
          <p:cNvPr id="5" name="object 5"/>
          <p:cNvSpPr txBox="1"/>
          <p:nvPr/>
        </p:nvSpPr>
        <p:spPr>
          <a:xfrm>
            <a:off x="2649982" y="2287869"/>
            <a:ext cx="6000115" cy="1307465"/>
          </a:xfrm>
          <a:prstGeom prst="rect">
            <a:avLst/>
          </a:prstGeom>
        </p:spPr>
        <p:txBody>
          <a:bodyPr vert="horz" wrap="square" lIns="0" tIns="184150" rIns="0" bIns="0" rtlCol="0">
            <a:spAutoFit/>
          </a:bodyPr>
          <a:lstStyle/>
          <a:p>
            <a:pPr marL="12700">
              <a:lnSpc>
                <a:spcPct val="100000"/>
              </a:lnSpc>
              <a:spcBef>
                <a:spcPts val="1450"/>
              </a:spcBef>
            </a:pPr>
            <a:r>
              <a:rPr sz="3600" b="1" spc="-5" dirty="0">
                <a:solidFill>
                  <a:srgbClr val="FF0000"/>
                </a:solidFill>
                <a:latin typeface="Times New Roman" panose="02020603050405020304" pitchFamily="18" charset="0"/>
                <a:cs typeface="Times New Roman" panose="02020603050405020304" pitchFamily="18" charset="0"/>
              </a:rPr>
              <a:t>Non-Rubberized</a:t>
            </a:r>
            <a:r>
              <a:rPr sz="3600" b="1" spc="-20"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Linings</a:t>
            </a:r>
            <a:endParaRPr sz="3600" b="1" dirty="0">
              <a:solidFill>
                <a:srgbClr val="FF0000"/>
              </a:solidFill>
              <a:latin typeface="Times New Roman" panose="02020603050405020304" pitchFamily="18" charset="0"/>
              <a:cs typeface="Times New Roman" panose="02020603050405020304" pitchFamily="18" charset="0"/>
            </a:endParaRPr>
          </a:p>
          <a:p>
            <a:pPr marL="12700">
              <a:lnSpc>
                <a:spcPct val="100000"/>
              </a:lnSpc>
              <a:spcBef>
                <a:spcPts val="1060"/>
              </a:spcBef>
            </a:pPr>
            <a:r>
              <a:rPr sz="2800" b="1" spc="5" dirty="0">
                <a:solidFill>
                  <a:srgbClr val="39362F"/>
                </a:solidFill>
                <a:latin typeface="Arial"/>
                <a:cs typeface="Arial"/>
              </a:rPr>
              <a:t>IS</a:t>
            </a:r>
            <a:r>
              <a:rPr sz="2800" b="1" spc="195" dirty="0">
                <a:solidFill>
                  <a:srgbClr val="39362F"/>
                </a:solidFill>
                <a:latin typeface="Arial"/>
                <a:cs typeface="Arial"/>
              </a:rPr>
              <a:t> </a:t>
            </a:r>
            <a:r>
              <a:rPr sz="2800" b="1" dirty="0">
                <a:solidFill>
                  <a:srgbClr val="39362F"/>
                </a:solidFill>
                <a:latin typeface="Arial"/>
                <a:cs typeface="Arial"/>
              </a:rPr>
              <a:t>2742</a:t>
            </a:r>
            <a:r>
              <a:rPr sz="2800" b="1" spc="220" dirty="0">
                <a:solidFill>
                  <a:srgbClr val="39362F"/>
                </a:solidFill>
                <a:latin typeface="Arial"/>
                <a:cs typeface="Arial"/>
              </a:rPr>
              <a:t> </a:t>
            </a:r>
            <a:r>
              <a:rPr sz="2800" b="1" spc="-5" dirty="0">
                <a:solidFill>
                  <a:srgbClr val="39362F"/>
                </a:solidFill>
                <a:latin typeface="Arial"/>
                <a:cs typeface="Arial"/>
              </a:rPr>
              <a:t>(Part</a:t>
            </a:r>
            <a:r>
              <a:rPr sz="2800" b="1" spc="204" dirty="0">
                <a:solidFill>
                  <a:srgbClr val="39362F"/>
                </a:solidFill>
                <a:latin typeface="Arial"/>
                <a:cs typeface="Arial"/>
              </a:rPr>
              <a:t> </a:t>
            </a:r>
            <a:r>
              <a:rPr sz="2800" b="1" dirty="0">
                <a:solidFill>
                  <a:srgbClr val="39362F"/>
                </a:solidFill>
                <a:latin typeface="Arial"/>
                <a:cs typeface="Arial"/>
              </a:rPr>
              <a:t>1)</a:t>
            </a:r>
            <a:r>
              <a:rPr sz="2800" b="1" spc="220" dirty="0">
                <a:solidFill>
                  <a:srgbClr val="39362F"/>
                </a:solidFill>
                <a:latin typeface="Arial"/>
                <a:cs typeface="Arial"/>
              </a:rPr>
              <a:t> </a:t>
            </a:r>
            <a:r>
              <a:rPr sz="2800" spc="-5" dirty="0">
                <a:solidFill>
                  <a:srgbClr val="39362F"/>
                </a:solidFill>
                <a:latin typeface="Sitka Display"/>
                <a:cs typeface="Sitka Display"/>
              </a:rPr>
              <a:t>specifies</a:t>
            </a:r>
            <a:r>
              <a:rPr sz="2800" spc="315" dirty="0">
                <a:solidFill>
                  <a:srgbClr val="39362F"/>
                </a:solidFill>
                <a:latin typeface="Sitka Display"/>
                <a:cs typeface="Sitka Display"/>
              </a:rPr>
              <a:t> </a:t>
            </a:r>
            <a:r>
              <a:rPr sz="2800" dirty="0">
                <a:solidFill>
                  <a:srgbClr val="39362F"/>
                </a:solidFill>
                <a:latin typeface="Sitka Display"/>
                <a:cs typeface="Sitka Display"/>
              </a:rPr>
              <a:t>requirements</a:t>
            </a:r>
            <a:endParaRPr sz="2800" dirty="0">
              <a:latin typeface="Sitka Display"/>
              <a:cs typeface="Sitka Display"/>
            </a:endParaRPr>
          </a:p>
        </p:txBody>
      </p:sp>
      <p:sp>
        <p:nvSpPr>
          <p:cNvPr id="6" name="object 6"/>
          <p:cNvSpPr txBox="1"/>
          <p:nvPr/>
        </p:nvSpPr>
        <p:spPr>
          <a:xfrm>
            <a:off x="2649982" y="3495548"/>
            <a:ext cx="4450080" cy="453390"/>
          </a:xfrm>
          <a:prstGeom prst="rect">
            <a:avLst/>
          </a:prstGeom>
        </p:spPr>
        <p:txBody>
          <a:bodyPr vert="horz" wrap="square" lIns="0" tIns="13335" rIns="0" bIns="0" rtlCol="0">
            <a:spAutoFit/>
          </a:bodyPr>
          <a:lstStyle/>
          <a:p>
            <a:pPr marL="12700">
              <a:lnSpc>
                <a:spcPct val="100000"/>
              </a:lnSpc>
              <a:spcBef>
                <a:spcPts val="105"/>
              </a:spcBef>
              <a:tabLst>
                <a:tab pos="939165" algn="l"/>
                <a:tab pos="3642995" algn="l"/>
              </a:tabLst>
            </a:pPr>
            <a:r>
              <a:rPr sz="2800" spc="-5" dirty="0">
                <a:solidFill>
                  <a:srgbClr val="39362F"/>
                </a:solidFill>
                <a:latin typeface="Sitka Display"/>
                <a:cs typeface="Sitka Display"/>
              </a:rPr>
              <a:t>fo</a:t>
            </a:r>
            <a:r>
              <a:rPr sz="2800" dirty="0">
                <a:solidFill>
                  <a:srgbClr val="39362F"/>
                </a:solidFill>
                <a:latin typeface="Sitka Display"/>
                <a:cs typeface="Sitka Display"/>
              </a:rPr>
              <a:t>r	</a:t>
            </a:r>
            <a:r>
              <a:rPr sz="2800" spc="-5" dirty="0">
                <a:solidFill>
                  <a:srgbClr val="39362F"/>
                </a:solidFill>
                <a:latin typeface="Sitka Display"/>
                <a:cs typeface="Sitka Display"/>
              </a:rPr>
              <a:t>no</a:t>
            </a:r>
            <a:r>
              <a:rPr sz="2800" spc="5" dirty="0">
                <a:solidFill>
                  <a:srgbClr val="39362F"/>
                </a:solidFill>
                <a:latin typeface="Sitka Display"/>
                <a:cs typeface="Sitka Display"/>
              </a:rPr>
              <a:t>n</a:t>
            </a:r>
            <a:r>
              <a:rPr sz="2800" dirty="0">
                <a:solidFill>
                  <a:srgbClr val="39362F"/>
                </a:solidFill>
                <a:latin typeface="Sitka Display"/>
                <a:cs typeface="Sitka Display"/>
              </a:rPr>
              <a:t>-ru</a:t>
            </a:r>
            <a:r>
              <a:rPr sz="2800" spc="-15" dirty="0">
                <a:solidFill>
                  <a:srgbClr val="39362F"/>
                </a:solidFill>
                <a:latin typeface="Sitka Display"/>
                <a:cs typeface="Sitka Display"/>
              </a:rPr>
              <a:t>bb</a:t>
            </a:r>
            <a:r>
              <a:rPr sz="2800" dirty="0">
                <a:solidFill>
                  <a:srgbClr val="39362F"/>
                </a:solidFill>
                <a:latin typeface="Sitka Display"/>
                <a:cs typeface="Sitka Display"/>
              </a:rPr>
              <a:t>erized	</a:t>
            </a:r>
            <a:r>
              <a:rPr sz="2800" spc="-15" dirty="0">
                <a:solidFill>
                  <a:srgbClr val="39362F"/>
                </a:solidFill>
                <a:latin typeface="Sitka Display"/>
                <a:cs typeface="Sitka Display"/>
              </a:rPr>
              <a:t>b</a:t>
            </a:r>
            <a:r>
              <a:rPr sz="2800" dirty="0">
                <a:solidFill>
                  <a:srgbClr val="39362F"/>
                </a:solidFill>
                <a:latin typeface="Sitka Display"/>
                <a:cs typeface="Sitka Display"/>
              </a:rPr>
              <a:t>rake</a:t>
            </a:r>
            <a:endParaRPr sz="2800" dirty="0">
              <a:latin typeface="Sitka Display"/>
              <a:cs typeface="Sitka Display"/>
            </a:endParaRPr>
          </a:p>
        </p:txBody>
      </p:sp>
      <p:sp>
        <p:nvSpPr>
          <p:cNvPr id="7" name="object 7"/>
          <p:cNvSpPr txBox="1"/>
          <p:nvPr/>
        </p:nvSpPr>
        <p:spPr>
          <a:xfrm>
            <a:off x="7265669" y="3495548"/>
            <a:ext cx="1383665" cy="810260"/>
          </a:xfrm>
          <a:prstGeom prst="rect">
            <a:avLst/>
          </a:prstGeom>
        </p:spPr>
        <p:txBody>
          <a:bodyPr vert="horz" wrap="square" lIns="0" tIns="83820" rIns="0" bIns="0" rtlCol="0">
            <a:spAutoFit/>
          </a:bodyPr>
          <a:lstStyle/>
          <a:p>
            <a:pPr marL="12700" marR="5080" indent="325755">
              <a:lnSpc>
                <a:spcPts val="2810"/>
              </a:lnSpc>
              <a:spcBef>
                <a:spcPts val="660"/>
              </a:spcBef>
            </a:pPr>
            <a:r>
              <a:rPr sz="2800" spc="-20" dirty="0">
                <a:solidFill>
                  <a:srgbClr val="39362F"/>
                </a:solidFill>
                <a:latin typeface="Sitka Display"/>
                <a:cs typeface="Sitka Display"/>
              </a:rPr>
              <a:t>l</a:t>
            </a:r>
            <a:r>
              <a:rPr sz="2800" dirty="0">
                <a:solidFill>
                  <a:srgbClr val="39362F"/>
                </a:solidFill>
                <a:latin typeface="Sitka Display"/>
                <a:cs typeface="Sitka Display"/>
              </a:rPr>
              <a:t>i</a:t>
            </a:r>
            <a:r>
              <a:rPr sz="2800" spc="-5" dirty="0">
                <a:solidFill>
                  <a:srgbClr val="39362F"/>
                </a:solidFill>
                <a:latin typeface="Sitka Display"/>
                <a:cs typeface="Sitka Display"/>
              </a:rPr>
              <a:t>nings,  </a:t>
            </a:r>
            <a:r>
              <a:rPr sz="2800" dirty="0">
                <a:solidFill>
                  <a:srgbClr val="39362F"/>
                </a:solidFill>
                <a:latin typeface="Sitka Display"/>
                <a:cs typeface="Sitka Display"/>
              </a:rPr>
              <a:t>har</a:t>
            </a:r>
            <a:r>
              <a:rPr sz="2800" spc="-10" dirty="0">
                <a:solidFill>
                  <a:srgbClr val="39362F"/>
                </a:solidFill>
                <a:latin typeface="Sitka Display"/>
                <a:cs typeface="Sitka Display"/>
              </a:rPr>
              <a:t>d</a:t>
            </a:r>
            <a:r>
              <a:rPr sz="2800" spc="-5" dirty="0">
                <a:solidFill>
                  <a:srgbClr val="39362F"/>
                </a:solidFill>
                <a:latin typeface="Sitka Display"/>
                <a:cs typeface="Sitka Display"/>
              </a:rPr>
              <a:t>nes</a:t>
            </a:r>
            <a:r>
              <a:rPr sz="2800" spc="-15" dirty="0">
                <a:solidFill>
                  <a:srgbClr val="39362F"/>
                </a:solidFill>
                <a:latin typeface="Sitka Display"/>
                <a:cs typeface="Sitka Display"/>
              </a:rPr>
              <a:t>s</a:t>
            </a:r>
            <a:r>
              <a:rPr sz="2800" dirty="0">
                <a:solidFill>
                  <a:srgbClr val="39362F"/>
                </a:solidFill>
                <a:latin typeface="Sitka Display"/>
                <a:cs typeface="Sitka Display"/>
              </a:rPr>
              <a:t>,</a:t>
            </a:r>
            <a:endParaRPr sz="2800" dirty="0">
              <a:latin typeface="Sitka Display"/>
              <a:cs typeface="Sitka Display"/>
            </a:endParaRPr>
          </a:p>
        </p:txBody>
      </p:sp>
      <p:sp>
        <p:nvSpPr>
          <p:cNvPr id="8" name="object 8"/>
          <p:cNvSpPr txBox="1"/>
          <p:nvPr/>
        </p:nvSpPr>
        <p:spPr>
          <a:xfrm>
            <a:off x="2649982" y="3851859"/>
            <a:ext cx="4393565" cy="807720"/>
          </a:xfrm>
          <a:prstGeom prst="rect">
            <a:avLst/>
          </a:prstGeom>
        </p:spPr>
        <p:txBody>
          <a:bodyPr vert="horz" wrap="square" lIns="0" tIns="85725" rIns="0" bIns="0" rtlCol="0">
            <a:spAutoFit/>
          </a:bodyPr>
          <a:lstStyle/>
          <a:p>
            <a:pPr marL="12700" marR="5080">
              <a:lnSpc>
                <a:spcPts val="2790"/>
              </a:lnSpc>
              <a:spcBef>
                <a:spcPts val="675"/>
              </a:spcBef>
              <a:tabLst>
                <a:tab pos="1576070" algn="l"/>
                <a:tab pos="2853690" algn="l"/>
              </a:tabLst>
            </a:pPr>
            <a:r>
              <a:rPr sz="2800" dirty="0">
                <a:solidFill>
                  <a:srgbClr val="39362F"/>
                </a:solidFill>
                <a:latin typeface="Sitka Display"/>
                <a:cs typeface="Sitka Display"/>
              </a:rPr>
              <a:t>i</a:t>
            </a:r>
            <a:r>
              <a:rPr sz="2800" spc="-5" dirty="0">
                <a:solidFill>
                  <a:srgbClr val="39362F"/>
                </a:solidFill>
                <a:latin typeface="Sitka Display"/>
                <a:cs typeface="Sitka Display"/>
              </a:rPr>
              <a:t>nclu</a:t>
            </a:r>
            <a:r>
              <a:rPr sz="2800" spc="-15" dirty="0">
                <a:solidFill>
                  <a:srgbClr val="39362F"/>
                </a:solidFill>
                <a:latin typeface="Sitka Display"/>
                <a:cs typeface="Sitka Display"/>
              </a:rPr>
              <a:t>d</a:t>
            </a:r>
            <a:r>
              <a:rPr sz="2800" dirty="0">
                <a:solidFill>
                  <a:srgbClr val="39362F"/>
                </a:solidFill>
                <a:latin typeface="Sitka Display"/>
                <a:cs typeface="Sitka Display"/>
              </a:rPr>
              <a:t>i</a:t>
            </a:r>
            <a:r>
              <a:rPr sz="2800" spc="-15" dirty="0">
                <a:solidFill>
                  <a:srgbClr val="39362F"/>
                </a:solidFill>
                <a:latin typeface="Sitka Display"/>
                <a:cs typeface="Sitka Display"/>
              </a:rPr>
              <a:t>n</a:t>
            </a:r>
            <a:r>
              <a:rPr sz="2800" dirty="0">
                <a:solidFill>
                  <a:srgbClr val="39362F"/>
                </a:solidFill>
                <a:latin typeface="Sitka Display"/>
                <a:cs typeface="Sitka Display"/>
              </a:rPr>
              <a:t>g	</a:t>
            </a:r>
            <a:r>
              <a:rPr sz="2800" spc="-5" dirty="0">
                <a:solidFill>
                  <a:srgbClr val="39362F"/>
                </a:solidFill>
                <a:latin typeface="Sitka Display"/>
                <a:cs typeface="Sitka Display"/>
              </a:rPr>
              <a:t>fri</a:t>
            </a:r>
            <a:r>
              <a:rPr sz="2800" spc="-10" dirty="0">
                <a:solidFill>
                  <a:srgbClr val="39362F"/>
                </a:solidFill>
                <a:latin typeface="Sitka Display"/>
                <a:cs typeface="Sitka Display"/>
              </a:rPr>
              <a:t>c</a:t>
            </a:r>
            <a:r>
              <a:rPr sz="2800" dirty="0">
                <a:solidFill>
                  <a:srgbClr val="39362F"/>
                </a:solidFill>
                <a:latin typeface="Sitka Display"/>
                <a:cs typeface="Sitka Display"/>
              </a:rPr>
              <a:t>t</a:t>
            </a:r>
            <a:r>
              <a:rPr sz="2800" spc="-20" dirty="0">
                <a:solidFill>
                  <a:srgbClr val="39362F"/>
                </a:solidFill>
                <a:latin typeface="Sitka Display"/>
                <a:cs typeface="Sitka Display"/>
              </a:rPr>
              <a:t>i</a:t>
            </a:r>
            <a:r>
              <a:rPr sz="2800" spc="-15" dirty="0">
                <a:solidFill>
                  <a:srgbClr val="39362F"/>
                </a:solidFill>
                <a:latin typeface="Sitka Display"/>
                <a:cs typeface="Sitka Display"/>
              </a:rPr>
              <a:t>o</a:t>
            </a:r>
            <a:r>
              <a:rPr sz="2800" spc="5" dirty="0">
                <a:solidFill>
                  <a:srgbClr val="39362F"/>
                </a:solidFill>
                <a:latin typeface="Sitka Display"/>
                <a:cs typeface="Sitka Display"/>
              </a:rPr>
              <a:t>n</a:t>
            </a:r>
            <a:r>
              <a:rPr sz="2800" dirty="0">
                <a:solidFill>
                  <a:srgbClr val="39362F"/>
                </a:solidFill>
                <a:latin typeface="Sitka Display"/>
                <a:cs typeface="Sitka Display"/>
              </a:rPr>
              <a:t>	</a:t>
            </a:r>
            <a:r>
              <a:rPr sz="2800" spc="-15" dirty="0">
                <a:solidFill>
                  <a:srgbClr val="39362F"/>
                </a:solidFill>
                <a:latin typeface="Sitka Display"/>
                <a:cs typeface="Sitka Display"/>
              </a:rPr>
              <a:t>c</a:t>
            </a:r>
            <a:r>
              <a:rPr sz="2800" spc="5" dirty="0">
                <a:solidFill>
                  <a:srgbClr val="39362F"/>
                </a:solidFill>
                <a:latin typeface="Sitka Display"/>
                <a:cs typeface="Sitka Display"/>
              </a:rPr>
              <a:t>o</a:t>
            </a:r>
            <a:r>
              <a:rPr sz="2800" spc="-10" dirty="0">
                <a:solidFill>
                  <a:srgbClr val="39362F"/>
                </a:solidFill>
                <a:latin typeface="Sitka Display"/>
                <a:cs typeface="Sitka Display"/>
              </a:rPr>
              <a:t>e</a:t>
            </a:r>
            <a:r>
              <a:rPr sz="2800" spc="-5" dirty="0">
                <a:solidFill>
                  <a:srgbClr val="39362F"/>
                </a:solidFill>
                <a:latin typeface="Sitka Display"/>
                <a:cs typeface="Sitka Display"/>
              </a:rPr>
              <a:t>f</a:t>
            </a:r>
            <a:r>
              <a:rPr sz="2800" spc="-15" dirty="0">
                <a:solidFill>
                  <a:srgbClr val="39362F"/>
                </a:solidFill>
                <a:latin typeface="Sitka Display"/>
                <a:cs typeface="Sitka Display"/>
              </a:rPr>
              <a:t>f</a:t>
            </a:r>
            <a:r>
              <a:rPr sz="2800" dirty="0">
                <a:solidFill>
                  <a:srgbClr val="39362F"/>
                </a:solidFill>
                <a:latin typeface="Sitka Display"/>
                <a:cs typeface="Sitka Display"/>
              </a:rPr>
              <a:t>i</a:t>
            </a:r>
            <a:r>
              <a:rPr sz="2800" spc="-15" dirty="0">
                <a:solidFill>
                  <a:srgbClr val="39362F"/>
                </a:solidFill>
                <a:latin typeface="Sitka Display"/>
                <a:cs typeface="Sitka Display"/>
              </a:rPr>
              <a:t>c</a:t>
            </a:r>
            <a:r>
              <a:rPr sz="2800" dirty="0">
                <a:solidFill>
                  <a:srgbClr val="39362F"/>
                </a:solidFill>
                <a:latin typeface="Sitka Display"/>
                <a:cs typeface="Sitka Display"/>
              </a:rPr>
              <a:t>i</a:t>
            </a:r>
            <a:r>
              <a:rPr sz="2800" spc="-10" dirty="0">
                <a:solidFill>
                  <a:srgbClr val="39362F"/>
                </a:solidFill>
                <a:latin typeface="Sitka Display"/>
                <a:cs typeface="Sitka Display"/>
              </a:rPr>
              <a:t>e</a:t>
            </a:r>
            <a:r>
              <a:rPr sz="2800" spc="-5" dirty="0">
                <a:solidFill>
                  <a:srgbClr val="39362F"/>
                </a:solidFill>
                <a:latin typeface="Sitka Display"/>
                <a:cs typeface="Sitka Display"/>
              </a:rPr>
              <a:t>nt,  and</a:t>
            </a:r>
            <a:r>
              <a:rPr sz="2800" spc="-25" dirty="0">
                <a:solidFill>
                  <a:srgbClr val="39362F"/>
                </a:solidFill>
                <a:latin typeface="Sitka Display"/>
                <a:cs typeface="Sitka Display"/>
              </a:rPr>
              <a:t> </a:t>
            </a:r>
            <a:r>
              <a:rPr sz="2800" spc="-5" dirty="0">
                <a:solidFill>
                  <a:srgbClr val="39362F"/>
                </a:solidFill>
                <a:latin typeface="Sitka Display"/>
                <a:cs typeface="Sitka Display"/>
              </a:rPr>
              <a:t>shear</a:t>
            </a:r>
            <a:r>
              <a:rPr sz="2800" spc="10" dirty="0">
                <a:solidFill>
                  <a:srgbClr val="39362F"/>
                </a:solidFill>
                <a:latin typeface="Sitka Display"/>
                <a:cs typeface="Sitka Display"/>
              </a:rPr>
              <a:t> </a:t>
            </a:r>
            <a:r>
              <a:rPr sz="2800" dirty="0">
                <a:solidFill>
                  <a:srgbClr val="39362F"/>
                </a:solidFill>
                <a:latin typeface="Sitka Display"/>
                <a:cs typeface="Sitka Display"/>
              </a:rPr>
              <a:t>strength.</a:t>
            </a:r>
            <a:endParaRPr sz="2800" dirty="0">
              <a:latin typeface="Sitka Display"/>
              <a:cs typeface="Sitka Display"/>
            </a:endParaRPr>
          </a:p>
        </p:txBody>
      </p:sp>
      <p:sp>
        <p:nvSpPr>
          <p:cNvPr id="9" name="object 9"/>
          <p:cNvSpPr/>
          <p:nvPr/>
        </p:nvSpPr>
        <p:spPr>
          <a:xfrm>
            <a:off x="2346960" y="4617720"/>
            <a:ext cx="6772909" cy="3611879"/>
          </a:xfrm>
          <a:custGeom>
            <a:avLst/>
            <a:gdLst/>
            <a:ahLst/>
            <a:cxnLst/>
            <a:rect l="l" t="t" r="r" b="b"/>
            <a:pathLst>
              <a:path w="6772909" h="3611879">
                <a:moveTo>
                  <a:pt x="6670040" y="0"/>
                </a:moveTo>
                <a:lnTo>
                  <a:pt x="102615" y="0"/>
                </a:lnTo>
                <a:lnTo>
                  <a:pt x="62686" y="8068"/>
                </a:lnTo>
                <a:lnTo>
                  <a:pt x="30067" y="30067"/>
                </a:lnTo>
                <a:lnTo>
                  <a:pt x="8068" y="62686"/>
                </a:lnTo>
                <a:lnTo>
                  <a:pt x="0" y="102615"/>
                </a:lnTo>
                <a:lnTo>
                  <a:pt x="0" y="3509267"/>
                </a:lnTo>
                <a:lnTo>
                  <a:pt x="8068" y="3549209"/>
                </a:lnTo>
                <a:lnTo>
                  <a:pt x="30067" y="3581825"/>
                </a:lnTo>
                <a:lnTo>
                  <a:pt x="62686" y="3603815"/>
                </a:lnTo>
                <a:lnTo>
                  <a:pt x="102615" y="3611879"/>
                </a:lnTo>
                <a:lnTo>
                  <a:pt x="6670040" y="3611879"/>
                </a:lnTo>
                <a:lnTo>
                  <a:pt x="6709969" y="3603815"/>
                </a:lnTo>
                <a:lnTo>
                  <a:pt x="6742588" y="3581825"/>
                </a:lnTo>
                <a:lnTo>
                  <a:pt x="6764587" y="3549209"/>
                </a:lnTo>
                <a:lnTo>
                  <a:pt x="6772656" y="3509267"/>
                </a:lnTo>
                <a:lnTo>
                  <a:pt x="6772656" y="102615"/>
                </a:lnTo>
                <a:lnTo>
                  <a:pt x="6764587" y="62686"/>
                </a:lnTo>
                <a:lnTo>
                  <a:pt x="6742588" y="30067"/>
                </a:lnTo>
                <a:lnTo>
                  <a:pt x="6709969" y="8068"/>
                </a:lnTo>
                <a:lnTo>
                  <a:pt x="6670040" y="0"/>
                </a:lnTo>
                <a:close/>
              </a:path>
            </a:pathLst>
          </a:custGeom>
          <a:solidFill>
            <a:srgbClr val="F6E9D4"/>
          </a:solidFill>
        </p:spPr>
        <p:txBody>
          <a:bodyPr wrap="square" lIns="0" tIns="0" rIns="0" bIns="0" rtlCol="0"/>
          <a:lstStyle/>
          <a:p>
            <a:endParaRPr/>
          </a:p>
        </p:txBody>
      </p:sp>
      <p:sp>
        <p:nvSpPr>
          <p:cNvPr id="10" name="object 10"/>
          <p:cNvSpPr txBox="1"/>
          <p:nvPr/>
        </p:nvSpPr>
        <p:spPr>
          <a:xfrm>
            <a:off x="2642361" y="5156961"/>
            <a:ext cx="5998845" cy="2711450"/>
          </a:xfrm>
          <a:prstGeom prst="rect">
            <a:avLst/>
          </a:prstGeom>
        </p:spPr>
        <p:txBody>
          <a:bodyPr vert="horz" wrap="square" lIns="0" tIns="12700" rIns="0" bIns="0" rtlCol="0">
            <a:spAutoFit/>
          </a:bodyPr>
          <a:lstStyle/>
          <a:p>
            <a:pPr marL="19685" algn="just">
              <a:lnSpc>
                <a:spcPct val="100000"/>
              </a:lnSpc>
              <a:spcBef>
                <a:spcPts val="100"/>
              </a:spcBef>
            </a:pPr>
            <a:r>
              <a:rPr sz="3600" b="1" spc="-5" dirty="0">
                <a:solidFill>
                  <a:srgbClr val="FF0000"/>
                </a:solidFill>
                <a:latin typeface="Times New Roman" panose="02020603050405020304" pitchFamily="18" charset="0"/>
                <a:cs typeface="Times New Roman" panose="02020603050405020304" pitchFamily="18" charset="0"/>
              </a:rPr>
              <a:t>Test</a:t>
            </a:r>
            <a:r>
              <a:rPr sz="3600" b="1" spc="-40"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Methods</a:t>
            </a:r>
            <a:endParaRPr sz="3600" b="1" dirty="0">
              <a:solidFill>
                <a:srgbClr val="FF0000"/>
              </a:solidFill>
              <a:latin typeface="Times New Roman" panose="02020603050405020304" pitchFamily="18" charset="0"/>
              <a:cs typeface="Times New Roman" panose="02020603050405020304" pitchFamily="18" charset="0"/>
            </a:endParaRPr>
          </a:p>
          <a:p>
            <a:pPr marL="12700" marR="5080" algn="just">
              <a:lnSpc>
                <a:spcPct val="83200"/>
              </a:lnSpc>
              <a:spcBef>
                <a:spcPts val="2840"/>
              </a:spcBef>
            </a:pPr>
            <a:r>
              <a:rPr sz="2800" b="1" spc="5" dirty="0">
                <a:solidFill>
                  <a:srgbClr val="39362F"/>
                </a:solidFill>
                <a:latin typeface="Arial"/>
                <a:cs typeface="Arial"/>
              </a:rPr>
              <a:t>IS</a:t>
            </a:r>
            <a:r>
              <a:rPr sz="2800" b="1" spc="10" dirty="0">
                <a:solidFill>
                  <a:srgbClr val="39362F"/>
                </a:solidFill>
                <a:latin typeface="Arial"/>
                <a:cs typeface="Arial"/>
              </a:rPr>
              <a:t> </a:t>
            </a:r>
            <a:r>
              <a:rPr sz="2800" b="1" dirty="0">
                <a:solidFill>
                  <a:srgbClr val="39362F"/>
                </a:solidFill>
                <a:latin typeface="Arial"/>
                <a:cs typeface="Arial"/>
              </a:rPr>
              <a:t>2742</a:t>
            </a:r>
            <a:r>
              <a:rPr sz="2800" b="1" spc="5" dirty="0">
                <a:solidFill>
                  <a:srgbClr val="39362F"/>
                </a:solidFill>
                <a:latin typeface="Arial"/>
                <a:cs typeface="Arial"/>
              </a:rPr>
              <a:t> </a:t>
            </a:r>
            <a:r>
              <a:rPr sz="2800" b="1" dirty="0">
                <a:solidFill>
                  <a:srgbClr val="39362F"/>
                </a:solidFill>
                <a:latin typeface="Arial"/>
                <a:cs typeface="Arial"/>
              </a:rPr>
              <a:t>(Part</a:t>
            </a:r>
            <a:r>
              <a:rPr sz="2800" b="1" spc="5" dirty="0">
                <a:solidFill>
                  <a:srgbClr val="39362F"/>
                </a:solidFill>
                <a:latin typeface="Arial"/>
                <a:cs typeface="Arial"/>
              </a:rPr>
              <a:t> </a:t>
            </a:r>
            <a:r>
              <a:rPr sz="2800" b="1" spc="-15" dirty="0">
                <a:solidFill>
                  <a:srgbClr val="39362F"/>
                </a:solidFill>
                <a:latin typeface="Arial"/>
                <a:cs typeface="Arial"/>
              </a:rPr>
              <a:t>3)</a:t>
            </a:r>
            <a:r>
              <a:rPr sz="2800" b="1" spc="750" dirty="0">
                <a:solidFill>
                  <a:srgbClr val="39362F"/>
                </a:solidFill>
                <a:latin typeface="Arial"/>
                <a:cs typeface="Arial"/>
              </a:rPr>
              <a:t> </a:t>
            </a:r>
            <a:r>
              <a:rPr sz="2800" spc="-5" dirty="0">
                <a:solidFill>
                  <a:srgbClr val="39362F"/>
                </a:solidFill>
                <a:latin typeface="Sitka Display"/>
                <a:cs typeface="Sitka Display"/>
              </a:rPr>
              <a:t>defines</a:t>
            </a:r>
            <a:r>
              <a:rPr sz="2800" dirty="0">
                <a:solidFill>
                  <a:srgbClr val="39362F"/>
                </a:solidFill>
                <a:latin typeface="Sitka Display"/>
                <a:cs typeface="Sitka Display"/>
              </a:rPr>
              <a:t> the</a:t>
            </a:r>
            <a:r>
              <a:rPr sz="2800" spc="5" dirty="0">
                <a:solidFill>
                  <a:srgbClr val="39362F"/>
                </a:solidFill>
                <a:latin typeface="Sitka Display"/>
                <a:cs typeface="Sitka Display"/>
              </a:rPr>
              <a:t> </a:t>
            </a:r>
            <a:r>
              <a:rPr sz="2800" spc="-5" dirty="0">
                <a:solidFill>
                  <a:srgbClr val="39362F"/>
                </a:solidFill>
                <a:latin typeface="Sitka Display"/>
                <a:cs typeface="Sitka Display"/>
              </a:rPr>
              <a:t>test </a:t>
            </a:r>
            <a:r>
              <a:rPr sz="2800" spc="-650" dirty="0">
                <a:solidFill>
                  <a:srgbClr val="39362F"/>
                </a:solidFill>
                <a:latin typeface="Sitka Display"/>
                <a:cs typeface="Sitka Display"/>
              </a:rPr>
              <a:t> </a:t>
            </a:r>
            <a:r>
              <a:rPr sz="2800" dirty="0">
                <a:solidFill>
                  <a:srgbClr val="39362F"/>
                </a:solidFill>
                <a:latin typeface="Sitka Display"/>
                <a:cs typeface="Sitka Display"/>
              </a:rPr>
              <a:t>methods</a:t>
            </a:r>
            <a:r>
              <a:rPr sz="2800" spc="5" dirty="0">
                <a:solidFill>
                  <a:srgbClr val="39362F"/>
                </a:solidFill>
                <a:latin typeface="Sitka Display"/>
                <a:cs typeface="Sitka Display"/>
              </a:rPr>
              <a:t> </a:t>
            </a:r>
            <a:r>
              <a:rPr sz="2800" dirty="0">
                <a:solidFill>
                  <a:srgbClr val="39362F"/>
                </a:solidFill>
                <a:latin typeface="Sitka Display"/>
                <a:cs typeface="Sitka Display"/>
              </a:rPr>
              <a:t>to</a:t>
            </a:r>
            <a:r>
              <a:rPr sz="2800" spc="5" dirty="0">
                <a:solidFill>
                  <a:srgbClr val="39362F"/>
                </a:solidFill>
                <a:latin typeface="Sitka Display"/>
                <a:cs typeface="Sitka Display"/>
              </a:rPr>
              <a:t> </a:t>
            </a:r>
            <a:r>
              <a:rPr sz="2800" spc="-5" dirty="0">
                <a:solidFill>
                  <a:srgbClr val="39362F"/>
                </a:solidFill>
                <a:latin typeface="Sitka Display"/>
                <a:cs typeface="Sitka Display"/>
              </a:rPr>
              <a:t>determine</a:t>
            </a:r>
            <a:r>
              <a:rPr sz="2800" dirty="0">
                <a:solidFill>
                  <a:srgbClr val="39362F"/>
                </a:solidFill>
                <a:latin typeface="Sitka Display"/>
                <a:cs typeface="Sitka Display"/>
              </a:rPr>
              <a:t> </a:t>
            </a:r>
            <a:r>
              <a:rPr sz="2800" spc="5" dirty="0">
                <a:solidFill>
                  <a:srgbClr val="39362F"/>
                </a:solidFill>
                <a:latin typeface="Sitka Display"/>
                <a:cs typeface="Sitka Display"/>
              </a:rPr>
              <a:t>the</a:t>
            </a:r>
            <a:r>
              <a:rPr sz="2800" spc="10" dirty="0">
                <a:solidFill>
                  <a:srgbClr val="39362F"/>
                </a:solidFill>
                <a:latin typeface="Sitka Display"/>
                <a:cs typeface="Sitka Display"/>
              </a:rPr>
              <a:t> </a:t>
            </a:r>
            <a:r>
              <a:rPr sz="2800" spc="-5" dirty="0">
                <a:solidFill>
                  <a:srgbClr val="39362F"/>
                </a:solidFill>
                <a:latin typeface="Sitka Display"/>
                <a:cs typeface="Sitka Display"/>
              </a:rPr>
              <a:t>physical</a:t>
            </a:r>
            <a:r>
              <a:rPr sz="2800" dirty="0">
                <a:solidFill>
                  <a:srgbClr val="39362F"/>
                </a:solidFill>
                <a:latin typeface="Sitka Display"/>
                <a:cs typeface="Sitka Display"/>
              </a:rPr>
              <a:t> </a:t>
            </a:r>
            <a:r>
              <a:rPr sz="2800" spc="-5" dirty="0">
                <a:solidFill>
                  <a:srgbClr val="39362F"/>
                </a:solidFill>
                <a:latin typeface="Sitka Display"/>
                <a:cs typeface="Sitka Display"/>
              </a:rPr>
              <a:t>and </a:t>
            </a:r>
            <a:r>
              <a:rPr sz="2800" dirty="0">
                <a:solidFill>
                  <a:srgbClr val="39362F"/>
                </a:solidFill>
                <a:latin typeface="Sitka Display"/>
                <a:cs typeface="Sitka Display"/>
              </a:rPr>
              <a:t> chemical </a:t>
            </a:r>
            <a:r>
              <a:rPr sz="2800" spc="-5" dirty="0">
                <a:solidFill>
                  <a:srgbClr val="39362F"/>
                </a:solidFill>
                <a:latin typeface="Sitka Display"/>
                <a:cs typeface="Sitka Display"/>
              </a:rPr>
              <a:t>properties </a:t>
            </a:r>
            <a:r>
              <a:rPr sz="2800" spc="-10" dirty="0">
                <a:solidFill>
                  <a:srgbClr val="39362F"/>
                </a:solidFill>
                <a:latin typeface="Sitka Display"/>
                <a:cs typeface="Sitka Display"/>
              </a:rPr>
              <a:t>of </a:t>
            </a:r>
            <a:r>
              <a:rPr sz="2800" spc="-5" dirty="0">
                <a:solidFill>
                  <a:srgbClr val="39362F"/>
                </a:solidFill>
                <a:latin typeface="Sitka Display"/>
                <a:cs typeface="Sitka Display"/>
              </a:rPr>
              <a:t>brake </a:t>
            </a:r>
            <a:r>
              <a:rPr sz="2800" dirty="0">
                <a:solidFill>
                  <a:srgbClr val="39362F"/>
                </a:solidFill>
                <a:latin typeface="Sitka Display"/>
                <a:cs typeface="Sitka Display"/>
              </a:rPr>
              <a:t>linings, </a:t>
            </a:r>
            <a:r>
              <a:rPr sz="2800" spc="-10" dirty="0">
                <a:solidFill>
                  <a:srgbClr val="39362F"/>
                </a:solidFill>
                <a:latin typeface="Sitka Display"/>
                <a:cs typeface="Sitka Display"/>
              </a:rPr>
              <a:t>such </a:t>
            </a:r>
            <a:r>
              <a:rPr sz="2800" spc="-5" dirty="0">
                <a:solidFill>
                  <a:srgbClr val="39362F"/>
                </a:solidFill>
                <a:latin typeface="Sitka Display"/>
                <a:cs typeface="Sitka Display"/>
              </a:rPr>
              <a:t> as</a:t>
            </a:r>
            <a:r>
              <a:rPr sz="2800" dirty="0">
                <a:solidFill>
                  <a:srgbClr val="39362F"/>
                </a:solidFill>
                <a:latin typeface="Sitka Display"/>
                <a:cs typeface="Sitka Display"/>
              </a:rPr>
              <a:t> </a:t>
            </a:r>
            <a:r>
              <a:rPr sz="2800" spc="-5" dirty="0">
                <a:solidFill>
                  <a:srgbClr val="39362F"/>
                </a:solidFill>
                <a:latin typeface="Sitka Display"/>
                <a:cs typeface="Sitka Display"/>
              </a:rPr>
              <a:t>specific</a:t>
            </a:r>
            <a:r>
              <a:rPr sz="2800" dirty="0">
                <a:solidFill>
                  <a:srgbClr val="39362F"/>
                </a:solidFill>
                <a:latin typeface="Sitka Display"/>
                <a:cs typeface="Sitka Display"/>
              </a:rPr>
              <a:t> gravity,</a:t>
            </a:r>
            <a:r>
              <a:rPr sz="2800" spc="5" dirty="0">
                <a:solidFill>
                  <a:srgbClr val="39362F"/>
                </a:solidFill>
                <a:latin typeface="Sitka Display"/>
                <a:cs typeface="Sitka Display"/>
              </a:rPr>
              <a:t> </a:t>
            </a:r>
            <a:r>
              <a:rPr sz="2800" spc="-5" dirty="0">
                <a:solidFill>
                  <a:srgbClr val="39362F"/>
                </a:solidFill>
                <a:latin typeface="Sitka Display"/>
                <a:cs typeface="Sitka Display"/>
              </a:rPr>
              <a:t>hardness,</a:t>
            </a:r>
            <a:r>
              <a:rPr sz="2800" dirty="0">
                <a:solidFill>
                  <a:srgbClr val="39362F"/>
                </a:solidFill>
                <a:latin typeface="Sitka Display"/>
                <a:cs typeface="Sitka Display"/>
              </a:rPr>
              <a:t> and</a:t>
            </a:r>
            <a:r>
              <a:rPr sz="2800" spc="5" dirty="0">
                <a:solidFill>
                  <a:srgbClr val="39362F"/>
                </a:solidFill>
                <a:latin typeface="Sitka Display"/>
                <a:cs typeface="Sitka Display"/>
              </a:rPr>
              <a:t> </a:t>
            </a:r>
            <a:r>
              <a:rPr sz="2800" spc="-5" dirty="0">
                <a:solidFill>
                  <a:srgbClr val="39362F"/>
                </a:solidFill>
                <a:latin typeface="Sitka Display"/>
                <a:cs typeface="Sitka Display"/>
              </a:rPr>
              <a:t>water </a:t>
            </a:r>
            <a:r>
              <a:rPr sz="2800" spc="-650" dirty="0">
                <a:solidFill>
                  <a:srgbClr val="39362F"/>
                </a:solidFill>
                <a:latin typeface="Sitka Display"/>
                <a:cs typeface="Sitka Display"/>
              </a:rPr>
              <a:t> </a:t>
            </a:r>
            <a:r>
              <a:rPr sz="2800" dirty="0">
                <a:solidFill>
                  <a:srgbClr val="39362F"/>
                </a:solidFill>
                <a:latin typeface="Sitka Display"/>
                <a:cs typeface="Sitka Display"/>
              </a:rPr>
              <a:t>swell.</a:t>
            </a:r>
            <a:endParaRPr sz="2800" dirty="0">
              <a:latin typeface="Sitka Display"/>
              <a:cs typeface="Sitka Display"/>
            </a:endParaRPr>
          </a:p>
        </p:txBody>
      </p:sp>
      <p:grpSp>
        <p:nvGrpSpPr>
          <p:cNvPr id="11" name="object 11"/>
          <p:cNvGrpSpPr/>
          <p:nvPr/>
        </p:nvGrpSpPr>
        <p:grpSpPr>
          <a:xfrm>
            <a:off x="9119616" y="2627376"/>
            <a:ext cx="4874260" cy="5361940"/>
            <a:chOff x="9119616" y="2627376"/>
            <a:chExt cx="4874260" cy="5361940"/>
          </a:xfrm>
        </p:grpSpPr>
        <p:pic>
          <p:nvPicPr>
            <p:cNvPr id="12" name="object 12"/>
            <p:cNvPicPr/>
            <p:nvPr/>
          </p:nvPicPr>
          <p:blipFill>
            <a:blip r:embed="rId2" cstate="print"/>
            <a:stretch>
              <a:fillRect/>
            </a:stretch>
          </p:blipFill>
          <p:spPr>
            <a:xfrm>
              <a:off x="9119616" y="2627376"/>
              <a:ext cx="4873752" cy="2319528"/>
            </a:xfrm>
            <a:prstGeom prst="rect">
              <a:avLst/>
            </a:prstGeom>
          </p:spPr>
        </p:pic>
        <p:pic>
          <p:nvPicPr>
            <p:cNvPr id="13" name="object 13"/>
            <p:cNvPicPr/>
            <p:nvPr/>
          </p:nvPicPr>
          <p:blipFill>
            <a:blip r:embed="rId3" cstate="print"/>
            <a:stretch>
              <a:fillRect/>
            </a:stretch>
          </p:blipFill>
          <p:spPr>
            <a:xfrm>
              <a:off x="9195816" y="5187696"/>
              <a:ext cx="4514087" cy="2801112"/>
            </a:xfrm>
            <a:prstGeom prst="rect">
              <a:avLst/>
            </a:prstGeom>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427477" y="1265936"/>
            <a:ext cx="7678420" cy="695325"/>
          </a:xfrm>
          <a:prstGeom prst="rect">
            <a:avLst/>
          </a:prstGeom>
        </p:spPr>
        <p:txBody>
          <a:bodyPr vert="horz" wrap="square" lIns="0" tIns="11430" rIns="0" bIns="0" rtlCol="0">
            <a:spAutoFit/>
          </a:bodyPr>
          <a:lstStyle/>
          <a:p>
            <a:pPr marL="12700">
              <a:lnSpc>
                <a:spcPct val="100000"/>
              </a:lnSpc>
              <a:spcBef>
                <a:spcPts val="90"/>
              </a:spcBef>
            </a:pPr>
            <a:r>
              <a:rPr sz="4400" spc="-10" dirty="0"/>
              <a:t>BRAKE</a:t>
            </a:r>
            <a:r>
              <a:rPr sz="4400" spc="20" dirty="0"/>
              <a:t> </a:t>
            </a:r>
            <a:r>
              <a:rPr sz="4400" spc="-5" dirty="0"/>
              <a:t>LINING</a:t>
            </a:r>
            <a:r>
              <a:rPr sz="4400" spc="-10" dirty="0"/>
              <a:t> </a:t>
            </a:r>
            <a:r>
              <a:rPr sz="4400" spc="-45" dirty="0"/>
              <a:t>STANDARDS</a:t>
            </a:r>
            <a:endParaRPr sz="4400"/>
          </a:p>
        </p:txBody>
      </p:sp>
      <p:sp>
        <p:nvSpPr>
          <p:cNvPr id="4" name="object 4"/>
          <p:cNvSpPr/>
          <p:nvPr/>
        </p:nvSpPr>
        <p:spPr>
          <a:xfrm>
            <a:off x="7424928" y="2404872"/>
            <a:ext cx="6797040" cy="2078989"/>
          </a:xfrm>
          <a:custGeom>
            <a:avLst/>
            <a:gdLst/>
            <a:ahLst/>
            <a:cxnLst/>
            <a:rect l="l" t="t" r="r" b="b"/>
            <a:pathLst>
              <a:path w="6797040" h="2078989">
                <a:moveTo>
                  <a:pt x="6727443" y="0"/>
                </a:moveTo>
                <a:lnTo>
                  <a:pt x="69596" y="0"/>
                </a:lnTo>
                <a:lnTo>
                  <a:pt x="42487" y="5462"/>
                </a:lnTo>
                <a:lnTo>
                  <a:pt x="20367" y="20367"/>
                </a:lnTo>
                <a:lnTo>
                  <a:pt x="5462" y="42487"/>
                </a:lnTo>
                <a:lnTo>
                  <a:pt x="0" y="69595"/>
                </a:lnTo>
                <a:lnTo>
                  <a:pt x="0" y="2009139"/>
                </a:lnTo>
                <a:lnTo>
                  <a:pt x="5462" y="2036248"/>
                </a:lnTo>
                <a:lnTo>
                  <a:pt x="20367" y="2058368"/>
                </a:lnTo>
                <a:lnTo>
                  <a:pt x="42487" y="2073273"/>
                </a:lnTo>
                <a:lnTo>
                  <a:pt x="69596" y="2078736"/>
                </a:lnTo>
                <a:lnTo>
                  <a:pt x="6727443" y="2078736"/>
                </a:lnTo>
                <a:lnTo>
                  <a:pt x="6754552" y="2073273"/>
                </a:lnTo>
                <a:lnTo>
                  <a:pt x="6776672" y="2058368"/>
                </a:lnTo>
                <a:lnTo>
                  <a:pt x="6791577" y="2036248"/>
                </a:lnTo>
                <a:lnTo>
                  <a:pt x="6797039" y="2009139"/>
                </a:lnTo>
                <a:lnTo>
                  <a:pt x="6797039" y="69595"/>
                </a:lnTo>
                <a:lnTo>
                  <a:pt x="6791577" y="42487"/>
                </a:lnTo>
                <a:lnTo>
                  <a:pt x="6776672" y="20367"/>
                </a:lnTo>
                <a:lnTo>
                  <a:pt x="6754552" y="5462"/>
                </a:lnTo>
                <a:lnTo>
                  <a:pt x="6727443" y="0"/>
                </a:lnTo>
                <a:close/>
              </a:path>
            </a:pathLst>
          </a:custGeom>
          <a:solidFill>
            <a:srgbClr val="F6E9D4"/>
          </a:solidFill>
        </p:spPr>
        <p:txBody>
          <a:bodyPr wrap="square" lIns="0" tIns="0" rIns="0" bIns="0" rtlCol="0"/>
          <a:lstStyle/>
          <a:p>
            <a:endParaRPr/>
          </a:p>
        </p:txBody>
      </p:sp>
      <p:sp>
        <p:nvSpPr>
          <p:cNvPr id="5" name="object 5"/>
          <p:cNvSpPr/>
          <p:nvPr/>
        </p:nvSpPr>
        <p:spPr>
          <a:xfrm>
            <a:off x="7424928" y="4617720"/>
            <a:ext cx="6797040" cy="2346960"/>
          </a:xfrm>
          <a:custGeom>
            <a:avLst/>
            <a:gdLst/>
            <a:ahLst/>
            <a:cxnLst/>
            <a:rect l="l" t="t" r="r" b="b"/>
            <a:pathLst>
              <a:path w="6797040" h="2346959">
                <a:moveTo>
                  <a:pt x="6730364" y="0"/>
                </a:moveTo>
                <a:lnTo>
                  <a:pt x="66675" y="0"/>
                </a:lnTo>
                <a:lnTo>
                  <a:pt x="40719" y="5238"/>
                </a:lnTo>
                <a:lnTo>
                  <a:pt x="19526" y="19526"/>
                </a:lnTo>
                <a:lnTo>
                  <a:pt x="5238" y="40719"/>
                </a:lnTo>
                <a:lnTo>
                  <a:pt x="0" y="66675"/>
                </a:lnTo>
                <a:lnTo>
                  <a:pt x="0" y="2280285"/>
                </a:lnTo>
                <a:lnTo>
                  <a:pt x="5238" y="2306240"/>
                </a:lnTo>
                <a:lnTo>
                  <a:pt x="19526" y="2327433"/>
                </a:lnTo>
                <a:lnTo>
                  <a:pt x="40719" y="2341721"/>
                </a:lnTo>
                <a:lnTo>
                  <a:pt x="66675" y="2346960"/>
                </a:lnTo>
                <a:lnTo>
                  <a:pt x="6730364" y="2346960"/>
                </a:lnTo>
                <a:lnTo>
                  <a:pt x="6756320" y="2341721"/>
                </a:lnTo>
                <a:lnTo>
                  <a:pt x="6777513" y="2327433"/>
                </a:lnTo>
                <a:lnTo>
                  <a:pt x="6791801" y="2306240"/>
                </a:lnTo>
                <a:lnTo>
                  <a:pt x="6797039" y="2280285"/>
                </a:lnTo>
                <a:lnTo>
                  <a:pt x="6797039" y="66675"/>
                </a:lnTo>
                <a:lnTo>
                  <a:pt x="6791801" y="40719"/>
                </a:lnTo>
                <a:lnTo>
                  <a:pt x="6777513" y="19526"/>
                </a:lnTo>
                <a:lnTo>
                  <a:pt x="6756320" y="5238"/>
                </a:lnTo>
                <a:lnTo>
                  <a:pt x="6730364" y="0"/>
                </a:lnTo>
                <a:close/>
              </a:path>
            </a:pathLst>
          </a:custGeom>
          <a:solidFill>
            <a:srgbClr val="F6E9D4"/>
          </a:solidFill>
        </p:spPr>
        <p:txBody>
          <a:bodyPr wrap="square" lIns="0" tIns="0" rIns="0" bIns="0" rtlCol="0"/>
          <a:lstStyle/>
          <a:p>
            <a:endParaRPr/>
          </a:p>
        </p:txBody>
      </p:sp>
      <p:sp>
        <p:nvSpPr>
          <p:cNvPr id="6" name="object 6"/>
          <p:cNvSpPr txBox="1"/>
          <p:nvPr/>
        </p:nvSpPr>
        <p:spPr>
          <a:xfrm>
            <a:off x="7728966" y="2394962"/>
            <a:ext cx="6641465" cy="2853055"/>
          </a:xfrm>
          <a:prstGeom prst="rect">
            <a:avLst/>
          </a:prstGeom>
        </p:spPr>
        <p:txBody>
          <a:bodyPr vert="horz" wrap="square" lIns="0" tIns="76835" rIns="0" bIns="0" rtlCol="0">
            <a:spAutoFit/>
          </a:bodyPr>
          <a:lstStyle/>
          <a:p>
            <a:pPr marL="12700" algn="just">
              <a:lnSpc>
                <a:spcPct val="100000"/>
              </a:lnSpc>
              <a:spcBef>
                <a:spcPts val="605"/>
              </a:spcBef>
            </a:pPr>
            <a:r>
              <a:rPr sz="3600" b="1" spc="-5" dirty="0">
                <a:solidFill>
                  <a:srgbClr val="FF0000"/>
                </a:solidFill>
                <a:latin typeface="Times New Roman" panose="02020603050405020304" pitchFamily="18" charset="0"/>
                <a:cs typeface="Times New Roman" panose="02020603050405020304" pitchFamily="18" charset="0"/>
              </a:rPr>
              <a:t>Rubberized</a:t>
            </a:r>
            <a:r>
              <a:rPr sz="3600" b="1" spc="-20"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Linings</a:t>
            </a:r>
            <a:endParaRPr sz="3600" b="1" dirty="0">
              <a:solidFill>
                <a:srgbClr val="FF0000"/>
              </a:solidFill>
              <a:latin typeface="Times New Roman" panose="02020603050405020304" pitchFamily="18" charset="0"/>
              <a:cs typeface="Times New Roman" panose="02020603050405020304" pitchFamily="18" charset="0"/>
            </a:endParaRPr>
          </a:p>
          <a:p>
            <a:pPr marL="12700" marR="5080" algn="just">
              <a:lnSpc>
                <a:spcPct val="83200"/>
              </a:lnSpc>
              <a:spcBef>
                <a:spcPts val="975"/>
              </a:spcBef>
            </a:pPr>
            <a:r>
              <a:rPr sz="2800" b="1" spc="5" dirty="0">
                <a:solidFill>
                  <a:srgbClr val="39362F"/>
                </a:solidFill>
                <a:latin typeface="Arial"/>
                <a:cs typeface="Arial"/>
              </a:rPr>
              <a:t>IS </a:t>
            </a:r>
            <a:r>
              <a:rPr sz="2800" b="1" dirty="0">
                <a:solidFill>
                  <a:srgbClr val="39362F"/>
                </a:solidFill>
                <a:latin typeface="Arial"/>
                <a:cs typeface="Arial"/>
              </a:rPr>
              <a:t>2742</a:t>
            </a:r>
            <a:r>
              <a:rPr sz="2800" b="1" spc="5" dirty="0">
                <a:solidFill>
                  <a:srgbClr val="39362F"/>
                </a:solidFill>
                <a:latin typeface="Arial"/>
                <a:cs typeface="Arial"/>
              </a:rPr>
              <a:t> </a:t>
            </a:r>
            <a:r>
              <a:rPr sz="2800" b="1" spc="-5" dirty="0">
                <a:solidFill>
                  <a:srgbClr val="39362F"/>
                </a:solidFill>
                <a:latin typeface="Arial"/>
                <a:cs typeface="Arial"/>
              </a:rPr>
              <a:t>(Part</a:t>
            </a:r>
            <a:r>
              <a:rPr sz="2800" b="1" dirty="0">
                <a:solidFill>
                  <a:srgbClr val="39362F"/>
                </a:solidFill>
                <a:latin typeface="Arial"/>
                <a:cs typeface="Arial"/>
              </a:rPr>
              <a:t> 2) </a:t>
            </a:r>
            <a:r>
              <a:rPr sz="2800" dirty="0">
                <a:solidFill>
                  <a:srgbClr val="39362F"/>
                </a:solidFill>
                <a:latin typeface="Sitka Display"/>
                <a:cs typeface="Sitka Display"/>
              </a:rPr>
              <a:t>covers</a:t>
            </a:r>
            <a:r>
              <a:rPr sz="2800" spc="5" dirty="0">
                <a:solidFill>
                  <a:srgbClr val="39362F"/>
                </a:solidFill>
                <a:latin typeface="Sitka Display"/>
                <a:cs typeface="Sitka Display"/>
              </a:rPr>
              <a:t> </a:t>
            </a:r>
            <a:r>
              <a:rPr sz="2800" spc="-5" dirty="0">
                <a:solidFill>
                  <a:srgbClr val="39362F"/>
                </a:solidFill>
                <a:latin typeface="Sitka Display"/>
                <a:cs typeface="Sitka Display"/>
              </a:rPr>
              <a:t>requirements</a:t>
            </a:r>
            <a:r>
              <a:rPr sz="2800" dirty="0">
                <a:solidFill>
                  <a:srgbClr val="39362F"/>
                </a:solidFill>
                <a:latin typeface="Sitka Display"/>
                <a:cs typeface="Sitka Display"/>
              </a:rPr>
              <a:t> </a:t>
            </a:r>
            <a:r>
              <a:rPr sz="2800" spc="-5" dirty="0">
                <a:solidFill>
                  <a:srgbClr val="39362F"/>
                </a:solidFill>
                <a:latin typeface="Sitka Display"/>
                <a:cs typeface="Sitka Display"/>
              </a:rPr>
              <a:t>for </a:t>
            </a:r>
            <a:r>
              <a:rPr sz="2800" dirty="0">
                <a:solidFill>
                  <a:srgbClr val="39362F"/>
                </a:solidFill>
                <a:latin typeface="Sitka Display"/>
                <a:cs typeface="Sitka Display"/>
              </a:rPr>
              <a:t> </a:t>
            </a:r>
            <a:r>
              <a:rPr sz="2800" spc="-5" dirty="0">
                <a:solidFill>
                  <a:srgbClr val="39362F"/>
                </a:solidFill>
                <a:latin typeface="Sitka Display"/>
                <a:cs typeface="Sitka Display"/>
              </a:rPr>
              <a:t>rubber-based </a:t>
            </a:r>
            <a:r>
              <a:rPr sz="2800" dirty="0">
                <a:solidFill>
                  <a:srgbClr val="39362F"/>
                </a:solidFill>
                <a:latin typeface="Sitka Display"/>
                <a:cs typeface="Sitka Display"/>
              </a:rPr>
              <a:t>brake </a:t>
            </a:r>
            <a:r>
              <a:rPr sz="2800" spc="-5" dirty="0">
                <a:solidFill>
                  <a:srgbClr val="39362F"/>
                </a:solidFill>
                <a:latin typeface="Sitka Display"/>
                <a:cs typeface="Sitka Display"/>
              </a:rPr>
              <a:t>linings, including density, </a:t>
            </a:r>
            <a:r>
              <a:rPr sz="2800" dirty="0">
                <a:solidFill>
                  <a:srgbClr val="39362F"/>
                </a:solidFill>
                <a:latin typeface="Sitka Display"/>
                <a:cs typeface="Sitka Display"/>
              </a:rPr>
              <a:t> tensile</a:t>
            </a:r>
            <a:r>
              <a:rPr sz="2800" spc="-15" dirty="0">
                <a:solidFill>
                  <a:srgbClr val="39362F"/>
                </a:solidFill>
                <a:latin typeface="Sitka Display"/>
                <a:cs typeface="Sitka Display"/>
              </a:rPr>
              <a:t> </a:t>
            </a:r>
            <a:r>
              <a:rPr sz="2800" spc="-5" dirty="0">
                <a:solidFill>
                  <a:srgbClr val="39362F"/>
                </a:solidFill>
                <a:latin typeface="Sitka Display"/>
                <a:cs typeface="Sitka Display"/>
              </a:rPr>
              <a:t>strength,</a:t>
            </a:r>
            <a:r>
              <a:rPr sz="2800" spc="-40" dirty="0">
                <a:solidFill>
                  <a:srgbClr val="39362F"/>
                </a:solidFill>
                <a:latin typeface="Sitka Display"/>
                <a:cs typeface="Sitka Display"/>
              </a:rPr>
              <a:t> </a:t>
            </a:r>
            <a:r>
              <a:rPr sz="2800" dirty="0">
                <a:solidFill>
                  <a:srgbClr val="39362F"/>
                </a:solidFill>
                <a:latin typeface="Sitka Display"/>
                <a:cs typeface="Sitka Display"/>
              </a:rPr>
              <a:t>and</a:t>
            </a:r>
            <a:r>
              <a:rPr sz="2800" spc="-25" dirty="0">
                <a:solidFill>
                  <a:srgbClr val="39362F"/>
                </a:solidFill>
                <a:latin typeface="Sitka Display"/>
                <a:cs typeface="Sitka Display"/>
              </a:rPr>
              <a:t> </a:t>
            </a:r>
            <a:r>
              <a:rPr sz="2800" dirty="0">
                <a:solidFill>
                  <a:srgbClr val="39362F"/>
                </a:solidFill>
                <a:latin typeface="Sitka Display"/>
                <a:cs typeface="Sitka Display"/>
              </a:rPr>
              <a:t>friction</a:t>
            </a:r>
            <a:r>
              <a:rPr sz="2800" spc="-30" dirty="0">
                <a:solidFill>
                  <a:srgbClr val="39362F"/>
                </a:solidFill>
                <a:latin typeface="Sitka Display"/>
                <a:cs typeface="Sitka Display"/>
              </a:rPr>
              <a:t> </a:t>
            </a:r>
            <a:r>
              <a:rPr sz="2800" spc="-5" dirty="0">
                <a:solidFill>
                  <a:srgbClr val="39362F"/>
                </a:solidFill>
                <a:latin typeface="Sitka Display"/>
                <a:cs typeface="Sitka Display"/>
              </a:rPr>
              <a:t>coefficient.</a:t>
            </a:r>
            <a:endParaRPr sz="2800" dirty="0">
              <a:latin typeface="Sitka Display"/>
              <a:cs typeface="Sitka Display"/>
            </a:endParaRPr>
          </a:p>
          <a:p>
            <a:pPr>
              <a:lnSpc>
                <a:spcPct val="100000"/>
              </a:lnSpc>
              <a:spcBef>
                <a:spcPts val="60"/>
              </a:spcBef>
            </a:pPr>
            <a:endParaRPr sz="2950" dirty="0">
              <a:latin typeface="Sitka Display"/>
              <a:cs typeface="Sitka Display"/>
            </a:endParaRPr>
          </a:p>
          <a:p>
            <a:pPr marL="12700" algn="just">
              <a:lnSpc>
                <a:spcPct val="100000"/>
              </a:lnSpc>
            </a:pPr>
            <a:r>
              <a:rPr sz="3600" b="1" spc="-5" dirty="0">
                <a:solidFill>
                  <a:srgbClr val="FF0000"/>
                </a:solidFill>
                <a:latin typeface="Times New Roman" panose="02020603050405020304" pitchFamily="18" charset="0"/>
                <a:cs typeface="Times New Roman" panose="02020603050405020304" pitchFamily="18" charset="0"/>
              </a:rPr>
              <a:t>Replacement</a:t>
            </a:r>
            <a:r>
              <a:rPr sz="3600" b="1" spc="-15"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Linings</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7" name="object 7"/>
          <p:cNvSpPr txBox="1"/>
          <p:nvPr/>
        </p:nvSpPr>
        <p:spPr>
          <a:xfrm>
            <a:off x="7728966" y="5272785"/>
            <a:ext cx="1860550" cy="453390"/>
          </a:xfrm>
          <a:prstGeom prst="rect">
            <a:avLst/>
          </a:prstGeom>
        </p:spPr>
        <p:txBody>
          <a:bodyPr vert="horz" wrap="square" lIns="0" tIns="13335" rIns="0" bIns="0" rtlCol="0">
            <a:spAutoFit/>
          </a:bodyPr>
          <a:lstStyle/>
          <a:p>
            <a:pPr marL="12700">
              <a:lnSpc>
                <a:spcPct val="100000"/>
              </a:lnSpc>
              <a:spcBef>
                <a:spcPts val="105"/>
              </a:spcBef>
              <a:tabLst>
                <a:tab pos="856615" algn="l"/>
              </a:tabLst>
            </a:pPr>
            <a:r>
              <a:rPr sz="2800" b="1" spc="5" dirty="0">
                <a:solidFill>
                  <a:srgbClr val="39362F"/>
                </a:solidFill>
                <a:latin typeface="Arial"/>
                <a:cs typeface="Arial"/>
              </a:rPr>
              <a:t>IS	</a:t>
            </a:r>
            <a:r>
              <a:rPr sz="2800" b="1" spc="-5" dirty="0">
                <a:solidFill>
                  <a:srgbClr val="39362F"/>
                </a:solidFill>
                <a:latin typeface="Arial"/>
                <a:cs typeface="Arial"/>
              </a:rPr>
              <a:t>17132</a:t>
            </a:r>
            <a:endParaRPr sz="2800">
              <a:latin typeface="Arial"/>
              <a:cs typeface="Arial"/>
            </a:endParaRPr>
          </a:p>
        </p:txBody>
      </p:sp>
      <p:sp>
        <p:nvSpPr>
          <p:cNvPr id="8" name="object 8"/>
          <p:cNvSpPr txBox="1"/>
          <p:nvPr/>
        </p:nvSpPr>
        <p:spPr>
          <a:xfrm>
            <a:off x="7728966" y="5272785"/>
            <a:ext cx="3877310" cy="807085"/>
          </a:xfrm>
          <a:prstGeom prst="rect">
            <a:avLst/>
          </a:prstGeom>
        </p:spPr>
        <p:txBody>
          <a:bodyPr vert="horz" wrap="square" lIns="0" tIns="86360" rIns="0" bIns="0" rtlCol="0">
            <a:spAutoFit/>
          </a:bodyPr>
          <a:lstStyle/>
          <a:p>
            <a:pPr marL="12700" marR="5080" indent="2341245">
              <a:lnSpc>
                <a:spcPts val="2780"/>
              </a:lnSpc>
              <a:spcBef>
                <a:spcPts val="680"/>
              </a:spcBef>
              <a:tabLst>
                <a:tab pos="2009139" algn="l"/>
                <a:tab pos="3051810" algn="l"/>
              </a:tabLst>
            </a:pPr>
            <a:r>
              <a:rPr sz="2800" spc="-5" dirty="0">
                <a:solidFill>
                  <a:srgbClr val="39362F"/>
                </a:solidFill>
                <a:latin typeface="Sitka Display"/>
                <a:cs typeface="Sitka Display"/>
              </a:rPr>
              <a:t>provides </a:t>
            </a:r>
            <a:r>
              <a:rPr sz="2800" dirty="0">
                <a:solidFill>
                  <a:srgbClr val="39362F"/>
                </a:solidFill>
                <a:latin typeface="Sitka Display"/>
                <a:cs typeface="Sitka Display"/>
              </a:rPr>
              <a:t> repl</a:t>
            </a:r>
            <a:r>
              <a:rPr sz="2800" spc="-15" dirty="0">
                <a:solidFill>
                  <a:srgbClr val="39362F"/>
                </a:solidFill>
                <a:latin typeface="Sitka Display"/>
                <a:cs typeface="Sitka Display"/>
              </a:rPr>
              <a:t>ac</a:t>
            </a:r>
            <a:r>
              <a:rPr sz="2800" spc="-10" dirty="0">
                <a:solidFill>
                  <a:srgbClr val="39362F"/>
                </a:solidFill>
                <a:latin typeface="Sitka Display"/>
                <a:cs typeface="Sitka Display"/>
              </a:rPr>
              <a:t>e</a:t>
            </a:r>
            <a:r>
              <a:rPr sz="2800" spc="5" dirty="0">
                <a:solidFill>
                  <a:srgbClr val="39362F"/>
                </a:solidFill>
                <a:latin typeface="Sitka Display"/>
                <a:cs typeface="Sitka Display"/>
              </a:rPr>
              <a:t>ment</a:t>
            </a:r>
            <a:r>
              <a:rPr sz="2800" dirty="0">
                <a:solidFill>
                  <a:srgbClr val="39362F"/>
                </a:solidFill>
                <a:latin typeface="Sitka Display"/>
                <a:cs typeface="Sitka Display"/>
              </a:rPr>
              <a:t>	</a:t>
            </a:r>
            <a:r>
              <a:rPr sz="2800" spc="-10" dirty="0">
                <a:solidFill>
                  <a:srgbClr val="39362F"/>
                </a:solidFill>
                <a:latin typeface="Sitka Display"/>
                <a:cs typeface="Sitka Display"/>
              </a:rPr>
              <a:t>b</a:t>
            </a:r>
            <a:r>
              <a:rPr sz="2800" dirty="0">
                <a:solidFill>
                  <a:srgbClr val="39362F"/>
                </a:solidFill>
                <a:latin typeface="Sitka Display"/>
                <a:cs typeface="Sitka Display"/>
              </a:rPr>
              <a:t>r</a:t>
            </a:r>
            <a:r>
              <a:rPr sz="2800" spc="-15" dirty="0">
                <a:solidFill>
                  <a:srgbClr val="39362F"/>
                </a:solidFill>
                <a:latin typeface="Sitka Display"/>
                <a:cs typeface="Sitka Display"/>
              </a:rPr>
              <a:t>a</a:t>
            </a:r>
            <a:r>
              <a:rPr sz="2800" dirty="0">
                <a:solidFill>
                  <a:srgbClr val="39362F"/>
                </a:solidFill>
                <a:latin typeface="Sitka Display"/>
                <a:cs typeface="Sitka Display"/>
              </a:rPr>
              <a:t>ke	l</a:t>
            </a:r>
            <a:r>
              <a:rPr sz="2800" spc="10" dirty="0">
                <a:solidFill>
                  <a:srgbClr val="39362F"/>
                </a:solidFill>
                <a:latin typeface="Sitka Display"/>
                <a:cs typeface="Sitka Display"/>
              </a:rPr>
              <a:t>i</a:t>
            </a:r>
            <a:r>
              <a:rPr sz="2800" spc="-15" dirty="0">
                <a:solidFill>
                  <a:srgbClr val="39362F"/>
                </a:solidFill>
                <a:latin typeface="Sitka Display"/>
                <a:cs typeface="Sitka Display"/>
              </a:rPr>
              <a:t>n</a:t>
            </a:r>
            <a:r>
              <a:rPr sz="2800" dirty="0">
                <a:solidFill>
                  <a:srgbClr val="39362F"/>
                </a:solidFill>
                <a:latin typeface="Sitka Display"/>
                <a:cs typeface="Sitka Display"/>
              </a:rPr>
              <a:t>ing</a:t>
            </a:r>
            <a:endParaRPr sz="2800">
              <a:latin typeface="Sitka Display"/>
              <a:cs typeface="Sitka Display"/>
            </a:endParaRPr>
          </a:p>
        </p:txBody>
      </p:sp>
      <p:sp>
        <p:nvSpPr>
          <p:cNvPr id="9" name="object 9"/>
          <p:cNvSpPr txBox="1"/>
          <p:nvPr/>
        </p:nvSpPr>
        <p:spPr>
          <a:xfrm>
            <a:off x="11777598" y="5272785"/>
            <a:ext cx="2370455" cy="807085"/>
          </a:xfrm>
          <a:prstGeom prst="rect">
            <a:avLst/>
          </a:prstGeom>
        </p:spPr>
        <p:txBody>
          <a:bodyPr vert="horz" wrap="square" lIns="0" tIns="86360" rIns="0" bIns="0" rtlCol="0">
            <a:spAutoFit/>
          </a:bodyPr>
          <a:lstStyle/>
          <a:p>
            <a:pPr marL="70485" marR="5080" indent="-58419">
              <a:lnSpc>
                <a:spcPts val="2780"/>
              </a:lnSpc>
              <a:spcBef>
                <a:spcPts val="680"/>
              </a:spcBef>
              <a:tabLst>
                <a:tab pos="1835150" algn="l"/>
                <a:tab pos="1948180" algn="l"/>
              </a:tabLst>
            </a:pPr>
            <a:r>
              <a:rPr sz="2800" dirty="0">
                <a:solidFill>
                  <a:srgbClr val="39362F"/>
                </a:solidFill>
                <a:latin typeface="Sitka Display"/>
                <a:cs typeface="Sitka Display"/>
              </a:rPr>
              <a:t>guid</a:t>
            </a:r>
            <a:r>
              <a:rPr sz="2800" spc="-15" dirty="0">
                <a:solidFill>
                  <a:srgbClr val="39362F"/>
                </a:solidFill>
                <a:latin typeface="Sitka Display"/>
                <a:cs typeface="Sitka Display"/>
              </a:rPr>
              <a:t>e</a:t>
            </a:r>
            <a:r>
              <a:rPr sz="2800" dirty="0">
                <a:solidFill>
                  <a:srgbClr val="39362F"/>
                </a:solidFill>
                <a:latin typeface="Sitka Display"/>
                <a:cs typeface="Sitka Display"/>
              </a:rPr>
              <a:t>l</a:t>
            </a:r>
            <a:r>
              <a:rPr sz="2800" spc="10" dirty="0">
                <a:solidFill>
                  <a:srgbClr val="39362F"/>
                </a:solidFill>
                <a:latin typeface="Sitka Display"/>
                <a:cs typeface="Sitka Display"/>
              </a:rPr>
              <a:t>i</a:t>
            </a:r>
            <a:r>
              <a:rPr sz="2800" spc="-5" dirty="0">
                <a:solidFill>
                  <a:srgbClr val="39362F"/>
                </a:solidFill>
                <a:latin typeface="Sitka Display"/>
                <a:cs typeface="Sitka Display"/>
              </a:rPr>
              <a:t>ne</a:t>
            </a:r>
            <a:r>
              <a:rPr sz="2800" dirty="0">
                <a:solidFill>
                  <a:srgbClr val="39362F"/>
                </a:solidFill>
                <a:latin typeface="Sitka Display"/>
                <a:cs typeface="Sitka Display"/>
              </a:rPr>
              <a:t>s		</a:t>
            </a:r>
            <a:r>
              <a:rPr sz="2800" spc="-35" dirty="0">
                <a:solidFill>
                  <a:srgbClr val="39362F"/>
                </a:solidFill>
                <a:latin typeface="Sitka Display"/>
                <a:cs typeface="Sitka Display"/>
              </a:rPr>
              <a:t>f</a:t>
            </a:r>
            <a:r>
              <a:rPr sz="2800" spc="5" dirty="0">
                <a:solidFill>
                  <a:srgbClr val="39362F"/>
                </a:solidFill>
                <a:latin typeface="Sitka Display"/>
                <a:cs typeface="Sitka Display"/>
              </a:rPr>
              <a:t>o</a:t>
            </a:r>
            <a:r>
              <a:rPr sz="2800" dirty="0">
                <a:solidFill>
                  <a:srgbClr val="39362F"/>
                </a:solidFill>
                <a:latin typeface="Sitka Display"/>
                <a:cs typeface="Sitka Display"/>
              </a:rPr>
              <a:t>r  </a:t>
            </a:r>
            <a:r>
              <a:rPr sz="2800" spc="-10" dirty="0">
                <a:solidFill>
                  <a:srgbClr val="39362F"/>
                </a:solidFill>
                <a:latin typeface="Sitka Display"/>
                <a:cs typeface="Sitka Display"/>
              </a:rPr>
              <a:t>a</a:t>
            </a:r>
            <a:r>
              <a:rPr sz="2800" spc="-5" dirty="0">
                <a:solidFill>
                  <a:srgbClr val="39362F"/>
                </a:solidFill>
                <a:latin typeface="Sitka Display"/>
                <a:cs typeface="Sitka Display"/>
              </a:rPr>
              <a:t>s</a:t>
            </a:r>
            <a:r>
              <a:rPr sz="2800" spc="-10" dirty="0">
                <a:solidFill>
                  <a:srgbClr val="39362F"/>
                </a:solidFill>
                <a:latin typeface="Sitka Display"/>
                <a:cs typeface="Sitka Display"/>
              </a:rPr>
              <a:t>se</a:t>
            </a:r>
            <a:r>
              <a:rPr sz="2800" spc="5" dirty="0">
                <a:solidFill>
                  <a:srgbClr val="39362F"/>
                </a:solidFill>
                <a:latin typeface="Sitka Display"/>
                <a:cs typeface="Sitka Display"/>
              </a:rPr>
              <a:t>m</a:t>
            </a:r>
            <a:r>
              <a:rPr sz="2800" spc="-10" dirty="0">
                <a:solidFill>
                  <a:srgbClr val="39362F"/>
                </a:solidFill>
                <a:latin typeface="Sitka Display"/>
                <a:cs typeface="Sitka Display"/>
              </a:rPr>
              <a:t>b</a:t>
            </a:r>
            <a:r>
              <a:rPr sz="2800" dirty="0">
                <a:solidFill>
                  <a:srgbClr val="39362F"/>
                </a:solidFill>
                <a:latin typeface="Sitka Display"/>
                <a:cs typeface="Sitka Display"/>
              </a:rPr>
              <a:t>l</a:t>
            </a:r>
            <a:r>
              <a:rPr sz="2800" spc="10" dirty="0">
                <a:solidFill>
                  <a:srgbClr val="39362F"/>
                </a:solidFill>
                <a:latin typeface="Sitka Display"/>
                <a:cs typeface="Sitka Display"/>
              </a:rPr>
              <a:t>i</a:t>
            </a:r>
            <a:r>
              <a:rPr sz="2800" spc="-10" dirty="0">
                <a:solidFill>
                  <a:srgbClr val="39362F"/>
                </a:solidFill>
                <a:latin typeface="Sitka Display"/>
                <a:cs typeface="Sitka Display"/>
              </a:rPr>
              <a:t>e</a:t>
            </a:r>
            <a:r>
              <a:rPr sz="2800" dirty="0">
                <a:solidFill>
                  <a:srgbClr val="39362F"/>
                </a:solidFill>
                <a:latin typeface="Sitka Display"/>
                <a:cs typeface="Sitka Display"/>
              </a:rPr>
              <a:t>s	</a:t>
            </a:r>
            <a:r>
              <a:rPr sz="2800" spc="-35" dirty="0">
                <a:solidFill>
                  <a:srgbClr val="39362F"/>
                </a:solidFill>
                <a:latin typeface="Sitka Display"/>
                <a:cs typeface="Sitka Display"/>
              </a:rPr>
              <a:t>a</a:t>
            </a:r>
            <a:r>
              <a:rPr sz="2800" dirty="0">
                <a:solidFill>
                  <a:srgbClr val="39362F"/>
                </a:solidFill>
                <a:latin typeface="Sitka Display"/>
                <a:cs typeface="Sitka Display"/>
              </a:rPr>
              <a:t>nd</a:t>
            </a:r>
            <a:endParaRPr sz="2800">
              <a:latin typeface="Sitka Display"/>
              <a:cs typeface="Sitka Display"/>
            </a:endParaRPr>
          </a:p>
        </p:txBody>
      </p:sp>
      <p:sp>
        <p:nvSpPr>
          <p:cNvPr id="10" name="object 10"/>
          <p:cNvSpPr txBox="1"/>
          <p:nvPr/>
        </p:nvSpPr>
        <p:spPr>
          <a:xfrm>
            <a:off x="7728966" y="5983351"/>
            <a:ext cx="6416675" cy="807085"/>
          </a:xfrm>
          <a:prstGeom prst="rect">
            <a:avLst/>
          </a:prstGeom>
        </p:spPr>
        <p:txBody>
          <a:bodyPr vert="horz" wrap="square" lIns="0" tIns="86360" rIns="0" bIns="0" rtlCol="0">
            <a:spAutoFit/>
          </a:bodyPr>
          <a:lstStyle/>
          <a:p>
            <a:pPr marL="12700" marR="5080">
              <a:lnSpc>
                <a:spcPts val="2780"/>
              </a:lnSpc>
              <a:spcBef>
                <a:spcPts val="680"/>
              </a:spcBef>
            </a:pPr>
            <a:r>
              <a:rPr sz="2800" dirty="0">
                <a:solidFill>
                  <a:srgbClr val="39362F"/>
                </a:solidFill>
                <a:latin typeface="Sitka Display"/>
                <a:cs typeface="Sitka Display"/>
              </a:rPr>
              <a:t>drum</a:t>
            </a:r>
            <a:r>
              <a:rPr sz="2800" spc="25" dirty="0">
                <a:solidFill>
                  <a:srgbClr val="39362F"/>
                </a:solidFill>
                <a:latin typeface="Sitka Display"/>
                <a:cs typeface="Sitka Display"/>
              </a:rPr>
              <a:t> </a:t>
            </a:r>
            <a:r>
              <a:rPr sz="2800" dirty="0">
                <a:solidFill>
                  <a:srgbClr val="39362F"/>
                </a:solidFill>
                <a:latin typeface="Sitka Display"/>
                <a:cs typeface="Sitka Display"/>
              </a:rPr>
              <a:t>brake</a:t>
            </a:r>
            <a:r>
              <a:rPr sz="2800" spc="-5" dirty="0">
                <a:solidFill>
                  <a:srgbClr val="39362F"/>
                </a:solidFill>
                <a:latin typeface="Sitka Display"/>
                <a:cs typeface="Sitka Display"/>
              </a:rPr>
              <a:t> linings</a:t>
            </a:r>
            <a:r>
              <a:rPr sz="2800" spc="30" dirty="0">
                <a:solidFill>
                  <a:srgbClr val="39362F"/>
                </a:solidFill>
                <a:latin typeface="Sitka Display"/>
                <a:cs typeface="Sitka Display"/>
              </a:rPr>
              <a:t> </a:t>
            </a:r>
            <a:r>
              <a:rPr sz="2800" spc="-10" dirty="0">
                <a:solidFill>
                  <a:srgbClr val="39362F"/>
                </a:solidFill>
                <a:latin typeface="Sitka Display"/>
                <a:cs typeface="Sitka Display"/>
              </a:rPr>
              <a:t>for</a:t>
            </a:r>
            <a:r>
              <a:rPr sz="2800" spc="30" dirty="0">
                <a:solidFill>
                  <a:srgbClr val="39362F"/>
                </a:solidFill>
                <a:latin typeface="Sitka Display"/>
                <a:cs typeface="Sitka Display"/>
              </a:rPr>
              <a:t> </a:t>
            </a:r>
            <a:r>
              <a:rPr sz="2800" spc="-5" dirty="0">
                <a:solidFill>
                  <a:srgbClr val="39362F"/>
                </a:solidFill>
                <a:latin typeface="Sitka Display"/>
                <a:cs typeface="Sitka Display"/>
              </a:rPr>
              <a:t>power-driven</a:t>
            </a:r>
            <a:r>
              <a:rPr sz="2800" spc="10" dirty="0">
                <a:solidFill>
                  <a:srgbClr val="39362F"/>
                </a:solidFill>
                <a:latin typeface="Sitka Display"/>
                <a:cs typeface="Sitka Display"/>
              </a:rPr>
              <a:t> </a:t>
            </a:r>
            <a:r>
              <a:rPr sz="2800" spc="-5" dirty="0">
                <a:solidFill>
                  <a:srgbClr val="39362F"/>
                </a:solidFill>
                <a:latin typeface="Sitka Display"/>
                <a:cs typeface="Sitka Display"/>
              </a:rPr>
              <a:t>vehicles </a:t>
            </a:r>
            <a:r>
              <a:rPr sz="2800" spc="-650" dirty="0">
                <a:solidFill>
                  <a:srgbClr val="39362F"/>
                </a:solidFill>
                <a:latin typeface="Sitka Display"/>
                <a:cs typeface="Sitka Display"/>
              </a:rPr>
              <a:t> </a:t>
            </a:r>
            <a:r>
              <a:rPr sz="2800" dirty="0">
                <a:solidFill>
                  <a:srgbClr val="39362F"/>
                </a:solidFill>
                <a:latin typeface="Sitka Display"/>
                <a:cs typeface="Sitka Display"/>
              </a:rPr>
              <a:t>and</a:t>
            </a:r>
            <a:r>
              <a:rPr sz="2800" spc="-30" dirty="0">
                <a:solidFill>
                  <a:srgbClr val="39362F"/>
                </a:solidFill>
                <a:latin typeface="Sitka Display"/>
                <a:cs typeface="Sitka Display"/>
              </a:rPr>
              <a:t> </a:t>
            </a:r>
            <a:r>
              <a:rPr sz="2800" dirty="0">
                <a:solidFill>
                  <a:srgbClr val="39362F"/>
                </a:solidFill>
                <a:latin typeface="Sitka Display"/>
                <a:cs typeface="Sitka Display"/>
              </a:rPr>
              <a:t>trailers.</a:t>
            </a:r>
            <a:endParaRPr sz="2800" dirty="0">
              <a:latin typeface="Sitka Display"/>
              <a:cs typeface="Sitka Display"/>
            </a:endParaRPr>
          </a:p>
        </p:txBody>
      </p:sp>
      <p:pic>
        <p:nvPicPr>
          <p:cNvPr id="11" name="object 11"/>
          <p:cNvPicPr/>
          <p:nvPr/>
        </p:nvPicPr>
        <p:blipFill>
          <a:blip r:embed="rId2" cstate="print"/>
          <a:stretch>
            <a:fillRect/>
          </a:stretch>
        </p:blipFill>
        <p:spPr>
          <a:xfrm>
            <a:off x="2798064" y="2545079"/>
            <a:ext cx="2916936" cy="1569720"/>
          </a:xfrm>
          <a:prstGeom prst="rect">
            <a:avLst/>
          </a:prstGeom>
        </p:spPr>
      </p:pic>
      <p:pic>
        <p:nvPicPr>
          <p:cNvPr id="12" name="object 12"/>
          <p:cNvPicPr/>
          <p:nvPr/>
        </p:nvPicPr>
        <p:blipFill>
          <a:blip r:embed="rId3" cstate="print"/>
          <a:stretch>
            <a:fillRect/>
          </a:stretch>
        </p:blipFill>
        <p:spPr>
          <a:xfrm>
            <a:off x="2569464" y="4824984"/>
            <a:ext cx="3666744" cy="206044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p:nvPr/>
        </p:nvSpPr>
        <p:spPr>
          <a:xfrm>
            <a:off x="681939" y="3358083"/>
            <a:ext cx="4982210" cy="1547495"/>
          </a:xfrm>
          <a:prstGeom prst="rect">
            <a:avLst/>
          </a:prstGeom>
        </p:spPr>
        <p:txBody>
          <a:bodyPr vert="horz" wrap="square" lIns="0" tIns="139700" rIns="0" bIns="0" rtlCol="0">
            <a:spAutoFit/>
          </a:bodyPr>
          <a:lstStyle/>
          <a:p>
            <a:pPr marL="12700" marR="5080">
              <a:lnSpc>
                <a:spcPts val="5500"/>
              </a:lnSpc>
              <a:spcBef>
                <a:spcPts val="1100"/>
              </a:spcBef>
            </a:pPr>
            <a:r>
              <a:rPr sz="5400" b="1" spc="-10" dirty="0">
                <a:solidFill>
                  <a:srgbClr val="006FC0"/>
                </a:solidFill>
                <a:latin typeface="Arial"/>
                <a:cs typeface="Arial"/>
              </a:rPr>
              <a:t>BRAKE</a:t>
            </a:r>
            <a:r>
              <a:rPr sz="5400" b="1" spc="-35" dirty="0">
                <a:solidFill>
                  <a:srgbClr val="006FC0"/>
                </a:solidFill>
                <a:latin typeface="Arial"/>
                <a:cs typeface="Arial"/>
              </a:rPr>
              <a:t> </a:t>
            </a:r>
            <a:r>
              <a:rPr sz="5400" b="1" dirty="0">
                <a:solidFill>
                  <a:srgbClr val="006FC0"/>
                </a:solidFill>
                <a:latin typeface="Arial"/>
                <a:cs typeface="Arial"/>
              </a:rPr>
              <a:t>LINING </a:t>
            </a:r>
            <a:r>
              <a:rPr sz="5400" b="1" spc="-1485" dirty="0">
                <a:solidFill>
                  <a:srgbClr val="006FC0"/>
                </a:solidFill>
                <a:latin typeface="Arial"/>
                <a:cs typeface="Arial"/>
              </a:rPr>
              <a:t> </a:t>
            </a:r>
            <a:r>
              <a:rPr sz="5400" b="1" spc="-55" dirty="0">
                <a:solidFill>
                  <a:srgbClr val="006FC0"/>
                </a:solidFill>
                <a:latin typeface="Arial"/>
                <a:cs typeface="Arial"/>
              </a:rPr>
              <a:t>STANDARDS</a:t>
            </a:r>
            <a:endParaRPr sz="5400">
              <a:latin typeface="Arial"/>
              <a:cs typeface="Arial"/>
            </a:endParaRPr>
          </a:p>
        </p:txBody>
      </p:sp>
      <p:sp>
        <p:nvSpPr>
          <p:cNvPr id="4" name="object 4"/>
          <p:cNvSpPr/>
          <p:nvPr/>
        </p:nvSpPr>
        <p:spPr>
          <a:xfrm>
            <a:off x="7424928" y="2404872"/>
            <a:ext cx="6964680" cy="2585085"/>
          </a:xfrm>
          <a:custGeom>
            <a:avLst/>
            <a:gdLst/>
            <a:ahLst/>
            <a:cxnLst/>
            <a:rect l="l" t="t" r="r" b="b"/>
            <a:pathLst>
              <a:path w="6964680" h="2585085">
                <a:moveTo>
                  <a:pt x="6878193" y="0"/>
                </a:moveTo>
                <a:lnTo>
                  <a:pt x="86487" y="0"/>
                </a:lnTo>
                <a:lnTo>
                  <a:pt x="52828" y="6798"/>
                </a:lnTo>
                <a:lnTo>
                  <a:pt x="25336" y="25336"/>
                </a:lnTo>
                <a:lnTo>
                  <a:pt x="6798" y="52828"/>
                </a:lnTo>
                <a:lnTo>
                  <a:pt x="0" y="86487"/>
                </a:lnTo>
                <a:lnTo>
                  <a:pt x="0" y="2498216"/>
                </a:lnTo>
                <a:lnTo>
                  <a:pt x="6798" y="2531875"/>
                </a:lnTo>
                <a:lnTo>
                  <a:pt x="25336" y="2559367"/>
                </a:lnTo>
                <a:lnTo>
                  <a:pt x="52828" y="2577905"/>
                </a:lnTo>
                <a:lnTo>
                  <a:pt x="86487" y="2584704"/>
                </a:lnTo>
                <a:lnTo>
                  <a:pt x="6878193" y="2584704"/>
                </a:lnTo>
                <a:lnTo>
                  <a:pt x="6911851" y="2577905"/>
                </a:lnTo>
                <a:lnTo>
                  <a:pt x="6939343" y="2559367"/>
                </a:lnTo>
                <a:lnTo>
                  <a:pt x="6957881" y="2531875"/>
                </a:lnTo>
                <a:lnTo>
                  <a:pt x="6964680" y="2498216"/>
                </a:lnTo>
                <a:lnTo>
                  <a:pt x="6964680" y="86487"/>
                </a:lnTo>
                <a:lnTo>
                  <a:pt x="6957881" y="52828"/>
                </a:lnTo>
                <a:lnTo>
                  <a:pt x="6939343" y="25336"/>
                </a:lnTo>
                <a:lnTo>
                  <a:pt x="6911851" y="6798"/>
                </a:lnTo>
                <a:lnTo>
                  <a:pt x="6878193" y="0"/>
                </a:lnTo>
                <a:close/>
              </a:path>
            </a:pathLst>
          </a:custGeom>
          <a:solidFill>
            <a:srgbClr val="F6E9D4"/>
          </a:solidFill>
        </p:spPr>
        <p:txBody>
          <a:bodyPr wrap="square" lIns="0" tIns="0" rIns="0" bIns="0" rtlCol="0"/>
          <a:lstStyle/>
          <a:p>
            <a:endParaRPr/>
          </a:p>
        </p:txBody>
      </p:sp>
      <p:sp>
        <p:nvSpPr>
          <p:cNvPr id="5" name="object 5"/>
          <p:cNvSpPr txBox="1"/>
          <p:nvPr/>
        </p:nvSpPr>
        <p:spPr>
          <a:xfrm>
            <a:off x="7728966" y="2645410"/>
            <a:ext cx="5683250" cy="453390"/>
          </a:xfrm>
          <a:prstGeom prst="rect">
            <a:avLst/>
          </a:prstGeom>
        </p:spPr>
        <p:txBody>
          <a:bodyPr vert="horz" wrap="square" lIns="0" tIns="13335" rIns="0" bIns="0" rtlCol="0">
            <a:spAutoFit/>
          </a:bodyPr>
          <a:lstStyle/>
          <a:p>
            <a:pPr marL="12700">
              <a:lnSpc>
                <a:spcPct val="100000"/>
              </a:lnSpc>
              <a:spcBef>
                <a:spcPts val="105"/>
              </a:spcBef>
            </a:pPr>
            <a:r>
              <a:rPr sz="2800" b="1" spc="-5" dirty="0">
                <a:latin typeface="Sitka Display"/>
                <a:cs typeface="Sitka Display"/>
              </a:rPr>
              <a:t>Coefficient</a:t>
            </a:r>
            <a:r>
              <a:rPr sz="2800" b="1" spc="-10" dirty="0">
                <a:latin typeface="Sitka Display"/>
                <a:cs typeface="Sitka Display"/>
              </a:rPr>
              <a:t> </a:t>
            </a:r>
            <a:r>
              <a:rPr sz="2800" b="1" dirty="0">
                <a:latin typeface="Sitka Display"/>
                <a:cs typeface="Sitka Display"/>
              </a:rPr>
              <a:t>of </a:t>
            </a:r>
            <a:r>
              <a:rPr sz="2800" b="1" spc="-5" dirty="0">
                <a:latin typeface="Sitka Display"/>
                <a:cs typeface="Sitka Display"/>
              </a:rPr>
              <a:t>friction</a:t>
            </a:r>
            <a:r>
              <a:rPr sz="2800" b="1" spc="15" dirty="0">
                <a:latin typeface="Sitka Display"/>
                <a:cs typeface="Sitka Display"/>
              </a:rPr>
              <a:t> </a:t>
            </a:r>
            <a:r>
              <a:rPr sz="2800" b="1" dirty="0">
                <a:latin typeface="Sitka Display"/>
                <a:cs typeface="Sitka Display"/>
              </a:rPr>
              <a:t>-</a:t>
            </a:r>
            <a:r>
              <a:rPr sz="2800" b="1" spc="-15" dirty="0">
                <a:latin typeface="Sitka Display"/>
                <a:cs typeface="Sitka Display"/>
              </a:rPr>
              <a:t> </a:t>
            </a:r>
            <a:r>
              <a:rPr sz="2800" b="1" spc="5" dirty="0">
                <a:latin typeface="Sitka Display"/>
                <a:cs typeface="Sitka Display"/>
              </a:rPr>
              <a:t>method</a:t>
            </a:r>
            <a:r>
              <a:rPr sz="2800" b="1" spc="-25" dirty="0">
                <a:latin typeface="Sitka Display"/>
                <a:cs typeface="Sitka Display"/>
              </a:rPr>
              <a:t> </a:t>
            </a:r>
            <a:r>
              <a:rPr sz="2800" b="1" dirty="0">
                <a:latin typeface="Sitka Display"/>
                <a:cs typeface="Sitka Display"/>
              </a:rPr>
              <a:t>of test</a:t>
            </a:r>
            <a:endParaRPr sz="2800">
              <a:latin typeface="Sitka Display"/>
              <a:cs typeface="Sitka Display"/>
            </a:endParaRPr>
          </a:p>
        </p:txBody>
      </p:sp>
      <p:sp>
        <p:nvSpPr>
          <p:cNvPr id="6" name="object 6"/>
          <p:cNvSpPr txBox="1">
            <a:spLocks noGrp="1"/>
          </p:cNvSpPr>
          <p:nvPr>
            <p:ph type="title"/>
          </p:nvPr>
        </p:nvSpPr>
        <p:spPr>
          <a:xfrm>
            <a:off x="7728966" y="3058490"/>
            <a:ext cx="6588759" cy="1875155"/>
          </a:xfrm>
          <a:prstGeom prst="rect">
            <a:avLst/>
          </a:prstGeom>
        </p:spPr>
        <p:txBody>
          <a:bodyPr vert="horz" wrap="square" lIns="0" tIns="85090" rIns="0" bIns="0" rtlCol="0">
            <a:spAutoFit/>
          </a:bodyPr>
          <a:lstStyle/>
          <a:p>
            <a:pPr marL="12700" marR="5080" algn="just">
              <a:lnSpc>
                <a:spcPct val="83300"/>
              </a:lnSpc>
              <a:spcBef>
                <a:spcPts val="670"/>
              </a:spcBef>
            </a:pPr>
            <a:r>
              <a:rPr sz="2800" spc="5" dirty="0">
                <a:solidFill>
                  <a:srgbClr val="39362F"/>
                </a:solidFill>
              </a:rPr>
              <a:t>IS </a:t>
            </a:r>
            <a:r>
              <a:rPr sz="2800" dirty="0">
                <a:solidFill>
                  <a:srgbClr val="39362F"/>
                </a:solidFill>
              </a:rPr>
              <a:t>2742 </a:t>
            </a:r>
            <a:r>
              <a:rPr sz="2800" spc="-5" dirty="0">
                <a:solidFill>
                  <a:srgbClr val="39362F"/>
                </a:solidFill>
              </a:rPr>
              <a:t>(Part </a:t>
            </a:r>
            <a:r>
              <a:rPr sz="2800" dirty="0">
                <a:solidFill>
                  <a:srgbClr val="39362F"/>
                </a:solidFill>
              </a:rPr>
              <a:t>4) </a:t>
            </a:r>
            <a:r>
              <a:rPr sz="2800" b="0" spc="-10" dirty="0">
                <a:solidFill>
                  <a:srgbClr val="39362F"/>
                </a:solidFill>
                <a:latin typeface="Sitka Display"/>
                <a:cs typeface="Sitka Display"/>
              </a:rPr>
              <a:t>This </a:t>
            </a:r>
            <a:r>
              <a:rPr sz="2800" b="0" spc="-5" dirty="0">
                <a:solidFill>
                  <a:srgbClr val="39362F"/>
                </a:solidFill>
                <a:latin typeface="Sitka Display"/>
                <a:cs typeface="Sitka Display"/>
              </a:rPr>
              <a:t>standard specifies </a:t>
            </a:r>
            <a:r>
              <a:rPr sz="2800" b="0" spc="5" dirty="0">
                <a:solidFill>
                  <a:srgbClr val="39362F"/>
                </a:solidFill>
                <a:latin typeface="Sitka Display"/>
                <a:cs typeface="Sitka Display"/>
              </a:rPr>
              <a:t>the </a:t>
            </a:r>
            <a:r>
              <a:rPr sz="2800" b="0" spc="10" dirty="0">
                <a:solidFill>
                  <a:srgbClr val="39362F"/>
                </a:solidFill>
                <a:latin typeface="Sitka Display"/>
                <a:cs typeface="Sitka Display"/>
              </a:rPr>
              <a:t> </a:t>
            </a:r>
            <a:r>
              <a:rPr sz="2800" b="0" dirty="0">
                <a:solidFill>
                  <a:srgbClr val="39362F"/>
                </a:solidFill>
                <a:latin typeface="Sitka Display"/>
                <a:cs typeface="Sitka Display"/>
              </a:rPr>
              <a:t>method </a:t>
            </a:r>
            <a:r>
              <a:rPr sz="2800" b="0" spc="5" dirty="0">
                <a:solidFill>
                  <a:srgbClr val="39362F"/>
                </a:solidFill>
                <a:latin typeface="Sitka Display"/>
                <a:cs typeface="Sitka Display"/>
              </a:rPr>
              <a:t>of </a:t>
            </a:r>
            <a:r>
              <a:rPr sz="2800" b="0" spc="-5" dirty="0">
                <a:solidFill>
                  <a:srgbClr val="39362F"/>
                </a:solidFill>
                <a:latin typeface="Sitka Display"/>
                <a:cs typeface="Sitka Display"/>
              </a:rPr>
              <a:t>evaluation </a:t>
            </a:r>
            <a:r>
              <a:rPr sz="2800" b="0" spc="5" dirty="0">
                <a:solidFill>
                  <a:srgbClr val="39362F"/>
                </a:solidFill>
                <a:latin typeface="Sitka Display"/>
                <a:cs typeface="Sitka Display"/>
              </a:rPr>
              <a:t>of </a:t>
            </a:r>
            <a:r>
              <a:rPr sz="2800" b="0" spc="-5" dirty="0">
                <a:solidFill>
                  <a:srgbClr val="39362F"/>
                </a:solidFill>
                <a:latin typeface="Sitka Display"/>
                <a:cs typeface="Sitka Display"/>
              </a:rPr>
              <a:t>friction coefficient </a:t>
            </a:r>
            <a:r>
              <a:rPr sz="2800" b="0" spc="10" dirty="0">
                <a:solidFill>
                  <a:srgbClr val="39362F"/>
                </a:solidFill>
                <a:latin typeface="Sitka Display"/>
                <a:cs typeface="Sitka Display"/>
              </a:rPr>
              <a:t>of </a:t>
            </a:r>
            <a:r>
              <a:rPr sz="2800" b="0" spc="15" dirty="0">
                <a:solidFill>
                  <a:srgbClr val="39362F"/>
                </a:solidFill>
                <a:latin typeface="Sitka Display"/>
                <a:cs typeface="Sitka Display"/>
              </a:rPr>
              <a:t> </a:t>
            </a:r>
            <a:r>
              <a:rPr sz="2800" b="0" spc="-5" dirty="0">
                <a:solidFill>
                  <a:srgbClr val="39362F"/>
                </a:solidFill>
                <a:latin typeface="Sitka Display"/>
                <a:cs typeface="Sitka Display"/>
              </a:rPr>
              <a:t>brake</a:t>
            </a:r>
            <a:r>
              <a:rPr sz="2800" b="0" dirty="0">
                <a:solidFill>
                  <a:srgbClr val="39362F"/>
                </a:solidFill>
                <a:latin typeface="Sitka Display"/>
                <a:cs typeface="Sitka Display"/>
              </a:rPr>
              <a:t> linings</a:t>
            </a:r>
            <a:r>
              <a:rPr sz="2800" b="0" spc="5" dirty="0">
                <a:solidFill>
                  <a:srgbClr val="39362F"/>
                </a:solidFill>
                <a:latin typeface="Sitka Display"/>
                <a:cs typeface="Sitka Display"/>
              </a:rPr>
              <a:t> </a:t>
            </a:r>
            <a:r>
              <a:rPr sz="2800" b="0" spc="-5" dirty="0">
                <a:solidFill>
                  <a:srgbClr val="39362F"/>
                </a:solidFill>
                <a:latin typeface="Sitka Display"/>
                <a:cs typeface="Sitka Display"/>
              </a:rPr>
              <a:t>by</a:t>
            </a:r>
            <a:r>
              <a:rPr sz="2800" b="0" dirty="0">
                <a:solidFill>
                  <a:srgbClr val="39362F"/>
                </a:solidFill>
                <a:latin typeface="Sitka Display"/>
                <a:cs typeface="Sitka Display"/>
              </a:rPr>
              <a:t> a</a:t>
            </a:r>
            <a:r>
              <a:rPr sz="2800" b="0" spc="5" dirty="0">
                <a:solidFill>
                  <a:srgbClr val="39362F"/>
                </a:solidFill>
                <a:latin typeface="Sitka Display"/>
                <a:cs typeface="Sitka Display"/>
              </a:rPr>
              <a:t> </a:t>
            </a:r>
            <a:r>
              <a:rPr sz="2800" b="0" dirty="0">
                <a:solidFill>
                  <a:srgbClr val="39362F"/>
                </a:solidFill>
                <a:latin typeface="Sitka Display"/>
                <a:cs typeface="Sitka Display"/>
              </a:rPr>
              <a:t>friction</a:t>
            </a:r>
            <a:r>
              <a:rPr sz="2800" b="0" spc="5" dirty="0">
                <a:solidFill>
                  <a:srgbClr val="39362F"/>
                </a:solidFill>
                <a:latin typeface="Sitka Display"/>
                <a:cs typeface="Sitka Display"/>
              </a:rPr>
              <a:t> </a:t>
            </a:r>
            <a:r>
              <a:rPr sz="2800" b="0" spc="-5" dirty="0">
                <a:solidFill>
                  <a:srgbClr val="39362F"/>
                </a:solidFill>
                <a:latin typeface="Sitka Display"/>
                <a:cs typeface="Sitka Display"/>
              </a:rPr>
              <a:t>material</a:t>
            </a:r>
            <a:r>
              <a:rPr sz="2800" b="0" dirty="0">
                <a:solidFill>
                  <a:srgbClr val="39362F"/>
                </a:solidFill>
                <a:latin typeface="Sitka Display"/>
                <a:cs typeface="Sitka Display"/>
              </a:rPr>
              <a:t> </a:t>
            </a:r>
            <a:r>
              <a:rPr sz="2800" b="0" spc="-10" dirty="0">
                <a:solidFill>
                  <a:srgbClr val="39362F"/>
                </a:solidFill>
                <a:latin typeface="Sitka Display"/>
                <a:cs typeface="Sitka Display"/>
              </a:rPr>
              <a:t>test </a:t>
            </a:r>
            <a:r>
              <a:rPr sz="2800" b="0" spc="-5" dirty="0">
                <a:solidFill>
                  <a:srgbClr val="39362F"/>
                </a:solidFill>
                <a:latin typeface="Sitka Display"/>
                <a:cs typeface="Sitka Display"/>
              </a:rPr>
              <a:t> </a:t>
            </a:r>
            <a:r>
              <a:rPr sz="2800" b="0" dirty="0">
                <a:solidFill>
                  <a:srgbClr val="39362F"/>
                </a:solidFill>
                <a:latin typeface="Sitka Display"/>
                <a:cs typeface="Sitka Display"/>
              </a:rPr>
              <a:t>machine</a:t>
            </a:r>
            <a:r>
              <a:rPr sz="2800" b="0" spc="5" dirty="0">
                <a:solidFill>
                  <a:srgbClr val="39362F"/>
                </a:solidFill>
                <a:latin typeface="Sitka Display"/>
                <a:cs typeface="Sitka Display"/>
              </a:rPr>
              <a:t> </a:t>
            </a:r>
            <a:r>
              <a:rPr sz="2800" b="0" spc="-5" dirty="0">
                <a:solidFill>
                  <a:srgbClr val="39362F"/>
                </a:solidFill>
                <a:latin typeface="Sitka Display"/>
                <a:cs typeface="Sitka Display"/>
              </a:rPr>
              <a:t>(popularly</a:t>
            </a:r>
            <a:r>
              <a:rPr sz="2800" b="0" dirty="0">
                <a:solidFill>
                  <a:srgbClr val="39362F"/>
                </a:solidFill>
                <a:latin typeface="Sitka Display"/>
                <a:cs typeface="Sitka Display"/>
              </a:rPr>
              <a:t> </a:t>
            </a:r>
            <a:r>
              <a:rPr sz="2800" b="0" spc="-5" dirty="0">
                <a:solidFill>
                  <a:srgbClr val="39362F"/>
                </a:solidFill>
                <a:latin typeface="Sitka Display"/>
                <a:cs typeface="Sitka Display"/>
              </a:rPr>
              <a:t>known</a:t>
            </a:r>
            <a:r>
              <a:rPr sz="2800" b="0" dirty="0">
                <a:solidFill>
                  <a:srgbClr val="39362F"/>
                </a:solidFill>
                <a:latin typeface="Sitka Display"/>
                <a:cs typeface="Sitka Display"/>
              </a:rPr>
              <a:t> </a:t>
            </a:r>
            <a:r>
              <a:rPr sz="2800" b="0" spc="-5" dirty="0">
                <a:solidFill>
                  <a:srgbClr val="39362F"/>
                </a:solidFill>
                <a:latin typeface="Sitka Display"/>
                <a:cs typeface="Sitka Display"/>
              </a:rPr>
              <a:t>as</a:t>
            </a:r>
            <a:r>
              <a:rPr sz="2800" b="0" dirty="0">
                <a:solidFill>
                  <a:srgbClr val="39362F"/>
                </a:solidFill>
                <a:latin typeface="Sitka Display"/>
                <a:cs typeface="Sitka Display"/>
              </a:rPr>
              <a:t> </a:t>
            </a:r>
            <a:r>
              <a:rPr sz="2800" b="0" spc="-10" dirty="0">
                <a:solidFill>
                  <a:srgbClr val="39362F"/>
                </a:solidFill>
                <a:latin typeface="Sitka Display"/>
                <a:cs typeface="Sitka Display"/>
              </a:rPr>
              <a:t>'Chase' </a:t>
            </a:r>
            <a:r>
              <a:rPr sz="2800" b="0" spc="-5" dirty="0">
                <a:solidFill>
                  <a:srgbClr val="39362F"/>
                </a:solidFill>
                <a:latin typeface="Sitka Display"/>
                <a:cs typeface="Sitka Display"/>
              </a:rPr>
              <a:t> </a:t>
            </a:r>
            <a:r>
              <a:rPr sz="2800" b="0" dirty="0">
                <a:solidFill>
                  <a:srgbClr val="39362F"/>
                </a:solidFill>
                <a:latin typeface="Sitka Display"/>
                <a:cs typeface="Sitka Display"/>
              </a:rPr>
              <a:t>machine).</a:t>
            </a:r>
            <a:endParaRPr sz="2800">
              <a:latin typeface="Sitka Display"/>
              <a:cs typeface="Sitka Display"/>
            </a:endParaRPr>
          </a:p>
        </p:txBody>
      </p:sp>
      <p:sp>
        <p:nvSpPr>
          <p:cNvPr id="7" name="object 7"/>
          <p:cNvSpPr/>
          <p:nvPr/>
        </p:nvSpPr>
        <p:spPr>
          <a:xfrm>
            <a:off x="7312152" y="5181600"/>
            <a:ext cx="7077709" cy="2585085"/>
          </a:xfrm>
          <a:custGeom>
            <a:avLst/>
            <a:gdLst/>
            <a:ahLst/>
            <a:cxnLst/>
            <a:rect l="l" t="t" r="r" b="b"/>
            <a:pathLst>
              <a:path w="7077709" h="2585084">
                <a:moveTo>
                  <a:pt x="7004050" y="0"/>
                </a:moveTo>
                <a:lnTo>
                  <a:pt x="73405" y="0"/>
                </a:lnTo>
                <a:lnTo>
                  <a:pt x="44844" y="5772"/>
                </a:lnTo>
                <a:lnTo>
                  <a:pt x="21510" y="21510"/>
                </a:lnTo>
                <a:lnTo>
                  <a:pt x="5772" y="44844"/>
                </a:lnTo>
                <a:lnTo>
                  <a:pt x="0" y="73406"/>
                </a:lnTo>
                <a:lnTo>
                  <a:pt x="0" y="2511272"/>
                </a:lnTo>
                <a:lnTo>
                  <a:pt x="5772" y="2539853"/>
                </a:lnTo>
                <a:lnTo>
                  <a:pt x="21510" y="2563194"/>
                </a:lnTo>
                <a:lnTo>
                  <a:pt x="44844" y="2578932"/>
                </a:lnTo>
                <a:lnTo>
                  <a:pt x="73405" y="2584704"/>
                </a:lnTo>
                <a:lnTo>
                  <a:pt x="7004050" y="2584704"/>
                </a:lnTo>
                <a:lnTo>
                  <a:pt x="7032611" y="2578932"/>
                </a:lnTo>
                <a:lnTo>
                  <a:pt x="7055945" y="2563194"/>
                </a:lnTo>
                <a:lnTo>
                  <a:pt x="7071683" y="2539853"/>
                </a:lnTo>
                <a:lnTo>
                  <a:pt x="7077456" y="2511272"/>
                </a:lnTo>
                <a:lnTo>
                  <a:pt x="7077456" y="73406"/>
                </a:lnTo>
                <a:lnTo>
                  <a:pt x="7071683" y="44844"/>
                </a:lnTo>
                <a:lnTo>
                  <a:pt x="7055945" y="21510"/>
                </a:lnTo>
                <a:lnTo>
                  <a:pt x="7032611" y="5772"/>
                </a:lnTo>
                <a:lnTo>
                  <a:pt x="7004050" y="0"/>
                </a:lnTo>
                <a:close/>
              </a:path>
            </a:pathLst>
          </a:custGeom>
          <a:solidFill>
            <a:srgbClr val="F6E9D4"/>
          </a:solidFill>
        </p:spPr>
        <p:txBody>
          <a:bodyPr wrap="square" lIns="0" tIns="0" rIns="0" bIns="0" rtlCol="0"/>
          <a:lstStyle/>
          <a:p>
            <a:endParaRPr/>
          </a:p>
        </p:txBody>
      </p:sp>
      <p:sp>
        <p:nvSpPr>
          <p:cNvPr id="8" name="object 8"/>
          <p:cNvSpPr txBox="1"/>
          <p:nvPr/>
        </p:nvSpPr>
        <p:spPr>
          <a:xfrm>
            <a:off x="7604506" y="5343171"/>
            <a:ext cx="6712584" cy="2440305"/>
          </a:xfrm>
          <a:prstGeom prst="rect">
            <a:avLst/>
          </a:prstGeom>
        </p:spPr>
        <p:txBody>
          <a:bodyPr vert="horz" wrap="square" lIns="0" tIns="82550" rIns="0" bIns="0" rtlCol="0">
            <a:spAutoFit/>
          </a:bodyPr>
          <a:lstStyle/>
          <a:p>
            <a:pPr marL="12700" algn="just">
              <a:lnSpc>
                <a:spcPct val="100000"/>
              </a:lnSpc>
              <a:spcBef>
                <a:spcPts val="650"/>
              </a:spcBef>
            </a:pPr>
            <a:r>
              <a:rPr sz="2800" b="1" spc="5" dirty="0">
                <a:latin typeface="Sitka Display"/>
                <a:cs typeface="Sitka Display"/>
              </a:rPr>
              <a:t>Internal</a:t>
            </a:r>
            <a:r>
              <a:rPr sz="2800" b="1" spc="-55" dirty="0">
                <a:latin typeface="Sitka Display"/>
                <a:cs typeface="Sitka Display"/>
              </a:rPr>
              <a:t> </a:t>
            </a:r>
            <a:r>
              <a:rPr sz="2800" b="1" spc="5" dirty="0">
                <a:latin typeface="Sitka Display"/>
                <a:cs typeface="Sitka Display"/>
              </a:rPr>
              <a:t>shear</a:t>
            </a:r>
            <a:r>
              <a:rPr sz="2800" b="1" spc="-35" dirty="0">
                <a:latin typeface="Sitka Display"/>
                <a:cs typeface="Sitka Display"/>
              </a:rPr>
              <a:t> </a:t>
            </a:r>
            <a:r>
              <a:rPr sz="2800" b="1" dirty="0">
                <a:latin typeface="Sitka Display"/>
                <a:cs typeface="Sitka Display"/>
              </a:rPr>
              <a:t>strength</a:t>
            </a:r>
            <a:r>
              <a:rPr sz="2800" b="1" spc="-30" dirty="0">
                <a:latin typeface="Sitka Display"/>
                <a:cs typeface="Sitka Display"/>
              </a:rPr>
              <a:t> </a:t>
            </a:r>
            <a:r>
              <a:rPr sz="2800" b="1" dirty="0">
                <a:latin typeface="Sitka Display"/>
                <a:cs typeface="Sitka Display"/>
              </a:rPr>
              <a:t>-</a:t>
            </a:r>
            <a:r>
              <a:rPr sz="2800" b="1" spc="-25" dirty="0">
                <a:latin typeface="Sitka Display"/>
                <a:cs typeface="Sitka Display"/>
              </a:rPr>
              <a:t> </a:t>
            </a:r>
            <a:r>
              <a:rPr sz="2800" b="1" dirty="0">
                <a:latin typeface="Sitka Display"/>
                <a:cs typeface="Sitka Display"/>
              </a:rPr>
              <a:t>Method</a:t>
            </a:r>
            <a:r>
              <a:rPr sz="2800" b="1" spc="-30" dirty="0">
                <a:latin typeface="Sitka Display"/>
                <a:cs typeface="Sitka Display"/>
              </a:rPr>
              <a:t> </a:t>
            </a:r>
            <a:r>
              <a:rPr sz="2800" b="1" dirty="0">
                <a:latin typeface="Sitka Display"/>
                <a:cs typeface="Sitka Display"/>
              </a:rPr>
              <a:t>of</a:t>
            </a:r>
            <a:r>
              <a:rPr sz="2800" b="1" spc="-10" dirty="0">
                <a:latin typeface="Sitka Display"/>
                <a:cs typeface="Sitka Display"/>
              </a:rPr>
              <a:t> </a:t>
            </a:r>
            <a:r>
              <a:rPr sz="2800" b="1" dirty="0">
                <a:latin typeface="Sitka Display"/>
                <a:cs typeface="Sitka Display"/>
              </a:rPr>
              <a:t>test</a:t>
            </a:r>
            <a:endParaRPr sz="2800">
              <a:latin typeface="Sitka Display"/>
              <a:cs typeface="Sitka Display"/>
            </a:endParaRPr>
          </a:p>
          <a:p>
            <a:pPr marL="197485" marR="5080" algn="just">
              <a:lnSpc>
                <a:spcPct val="83200"/>
              </a:lnSpc>
              <a:spcBef>
                <a:spcPts val="1115"/>
              </a:spcBef>
            </a:pPr>
            <a:r>
              <a:rPr sz="2800" b="1" spc="5" dirty="0">
                <a:solidFill>
                  <a:srgbClr val="39362F"/>
                </a:solidFill>
                <a:latin typeface="Arial"/>
                <a:cs typeface="Arial"/>
              </a:rPr>
              <a:t>IS </a:t>
            </a:r>
            <a:r>
              <a:rPr sz="2800" b="1" dirty="0">
                <a:solidFill>
                  <a:srgbClr val="39362F"/>
                </a:solidFill>
                <a:latin typeface="Arial"/>
                <a:cs typeface="Arial"/>
              </a:rPr>
              <a:t>2742 </a:t>
            </a:r>
            <a:r>
              <a:rPr sz="2800" b="1" spc="-5" dirty="0">
                <a:solidFill>
                  <a:srgbClr val="39362F"/>
                </a:solidFill>
                <a:latin typeface="Arial"/>
                <a:cs typeface="Arial"/>
              </a:rPr>
              <a:t>(Part </a:t>
            </a:r>
            <a:r>
              <a:rPr sz="2800" b="1" dirty="0">
                <a:solidFill>
                  <a:srgbClr val="39362F"/>
                </a:solidFill>
                <a:latin typeface="Arial"/>
                <a:cs typeface="Arial"/>
              </a:rPr>
              <a:t>5) </a:t>
            </a:r>
            <a:r>
              <a:rPr sz="2800" spc="-5" dirty="0">
                <a:solidFill>
                  <a:srgbClr val="39362F"/>
                </a:solidFill>
                <a:latin typeface="Sitka Display"/>
                <a:cs typeface="Sitka Display"/>
              </a:rPr>
              <a:t>This standard specifies the </a:t>
            </a:r>
            <a:r>
              <a:rPr sz="2800" dirty="0">
                <a:solidFill>
                  <a:srgbClr val="39362F"/>
                </a:solidFill>
                <a:latin typeface="Sitka Display"/>
                <a:cs typeface="Sitka Display"/>
              </a:rPr>
              <a:t> method</a:t>
            </a:r>
            <a:r>
              <a:rPr sz="2800" spc="5" dirty="0">
                <a:solidFill>
                  <a:srgbClr val="39362F"/>
                </a:solidFill>
                <a:latin typeface="Sitka Display"/>
                <a:cs typeface="Sitka Display"/>
              </a:rPr>
              <a:t> of</a:t>
            </a:r>
            <a:r>
              <a:rPr sz="2800" spc="10" dirty="0">
                <a:solidFill>
                  <a:srgbClr val="39362F"/>
                </a:solidFill>
                <a:latin typeface="Sitka Display"/>
                <a:cs typeface="Sitka Display"/>
              </a:rPr>
              <a:t> </a:t>
            </a:r>
            <a:r>
              <a:rPr sz="2800" spc="-5" dirty="0">
                <a:solidFill>
                  <a:srgbClr val="39362F"/>
                </a:solidFill>
                <a:latin typeface="Sitka Display"/>
                <a:cs typeface="Sitka Display"/>
              </a:rPr>
              <a:t>measuring</a:t>
            </a:r>
            <a:r>
              <a:rPr sz="2800" dirty="0">
                <a:solidFill>
                  <a:srgbClr val="39362F"/>
                </a:solidFill>
                <a:latin typeface="Sitka Display"/>
                <a:cs typeface="Sitka Display"/>
              </a:rPr>
              <a:t> the</a:t>
            </a:r>
            <a:r>
              <a:rPr sz="2800" spc="5" dirty="0">
                <a:solidFill>
                  <a:srgbClr val="39362F"/>
                </a:solidFill>
                <a:latin typeface="Sitka Display"/>
                <a:cs typeface="Sitka Display"/>
              </a:rPr>
              <a:t> </a:t>
            </a:r>
            <a:r>
              <a:rPr sz="2800" spc="-5" dirty="0">
                <a:solidFill>
                  <a:srgbClr val="39362F"/>
                </a:solidFill>
                <a:latin typeface="Sitka Display"/>
                <a:cs typeface="Sitka Display"/>
              </a:rPr>
              <a:t>internal</a:t>
            </a:r>
            <a:r>
              <a:rPr sz="2800" dirty="0">
                <a:solidFill>
                  <a:srgbClr val="39362F"/>
                </a:solidFill>
                <a:latin typeface="Sitka Display"/>
                <a:cs typeface="Sitka Display"/>
              </a:rPr>
              <a:t> </a:t>
            </a:r>
            <a:r>
              <a:rPr sz="2800" spc="-10" dirty="0">
                <a:solidFill>
                  <a:srgbClr val="39362F"/>
                </a:solidFill>
                <a:latin typeface="Sitka Display"/>
                <a:cs typeface="Sitka Display"/>
              </a:rPr>
              <a:t>shear </a:t>
            </a:r>
            <a:r>
              <a:rPr sz="2800" spc="-650" dirty="0">
                <a:solidFill>
                  <a:srgbClr val="39362F"/>
                </a:solidFill>
                <a:latin typeface="Sitka Display"/>
                <a:cs typeface="Sitka Display"/>
              </a:rPr>
              <a:t> </a:t>
            </a:r>
            <a:r>
              <a:rPr sz="2800" spc="-5" dirty="0">
                <a:solidFill>
                  <a:srgbClr val="39362F"/>
                </a:solidFill>
                <a:latin typeface="Sitka Display"/>
                <a:cs typeface="Sitka Display"/>
              </a:rPr>
              <a:t>strength (stress) </a:t>
            </a:r>
            <a:r>
              <a:rPr sz="2800" spc="5" dirty="0">
                <a:solidFill>
                  <a:srgbClr val="39362F"/>
                </a:solidFill>
                <a:latin typeface="Sitka Display"/>
                <a:cs typeface="Sitka Display"/>
              </a:rPr>
              <a:t>of </a:t>
            </a:r>
            <a:r>
              <a:rPr sz="2800" dirty="0">
                <a:solidFill>
                  <a:srgbClr val="39362F"/>
                </a:solidFill>
                <a:latin typeface="Sitka Display"/>
                <a:cs typeface="Sitka Display"/>
              </a:rPr>
              <a:t>brake lining materials </a:t>
            </a:r>
            <a:r>
              <a:rPr sz="2800" spc="-5" dirty="0">
                <a:solidFill>
                  <a:srgbClr val="39362F"/>
                </a:solidFill>
                <a:latin typeface="Sitka Display"/>
                <a:cs typeface="Sitka Display"/>
              </a:rPr>
              <a:t>for </a:t>
            </a:r>
            <a:r>
              <a:rPr sz="2800" dirty="0">
                <a:solidFill>
                  <a:srgbClr val="39362F"/>
                </a:solidFill>
                <a:latin typeface="Sitka Display"/>
                <a:cs typeface="Sitka Display"/>
              </a:rPr>
              <a:t> </a:t>
            </a:r>
            <a:r>
              <a:rPr sz="2800" spc="-5" dirty="0">
                <a:solidFill>
                  <a:srgbClr val="39362F"/>
                </a:solidFill>
                <a:latin typeface="Sitka Display"/>
                <a:cs typeface="Sitka Display"/>
              </a:rPr>
              <a:t>disc brake pads </a:t>
            </a:r>
            <a:r>
              <a:rPr sz="2800" dirty="0">
                <a:solidFill>
                  <a:srgbClr val="39362F"/>
                </a:solidFill>
                <a:latin typeface="Sitka Display"/>
                <a:cs typeface="Sitka Display"/>
              </a:rPr>
              <a:t>and drum brake </a:t>
            </a:r>
            <a:r>
              <a:rPr sz="2800" spc="-5" dirty="0">
                <a:solidFill>
                  <a:srgbClr val="39362F"/>
                </a:solidFill>
                <a:latin typeface="Sitka Display"/>
                <a:cs typeface="Sitka Display"/>
              </a:rPr>
              <a:t>linings </a:t>
            </a:r>
            <a:r>
              <a:rPr sz="2800" spc="-10" dirty="0">
                <a:solidFill>
                  <a:srgbClr val="39362F"/>
                </a:solidFill>
                <a:latin typeface="Sitka Display"/>
                <a:cs typeface="Sitka Display"/>
              </a:rPr>
              <a:t>used </a:t>
            </a:r>
            <a:r>
              <a:rPr sz="2800" spc="-5" dirty="0">
                <a:solidFill>
                  <a:srgbClr val="39362F"/>
                </a:solidFill>
                <a:latin typeface="Sitka Display"/>
                <a:cs typeface="Sitka Display"/>
              </a:rPr>
              <a:t> </a:t>
            </a:r>
            <a:r>
              <a:rPr sz="2800" spc="5" dirty="0">
                <a:solidFill>
                  <a:srgbClr val="39362F"/>
                </a:solidFill>
                <a:latin typeface="Sitka Display"/>
                <a:cs typeface="Sitka Display"/>
              </a:rPr>
              <a:t>in</a:t>
            </a:r>
            <a:r>
              <a:rPr sz="2800" spc="-15" dirty="0">
                <a:solidFill>
                  <a:srgbClr val="39362F"/>
                </a:solidFill>
                <a:latin typeface="Sitka Display"/>
                <a:cs typeface="Sitka Display"/>
              </a:rPr>
              <a:t> </a:t>
            </a:r>
            <a:r>
              <a:rPr sz="2800" dirty="0">
                <a:solidFill>
                  <a:srgbClr val="39362F"/>
                </a:solidFill>
                <a:latin typeface="Sitka Display"/>
                <a:cs typeface="Sitka Display"/>
              </a:rPr>
              <a:t>automotive</a:t>
            </a:r>
            <a:r>
              <a:rPr sz="2800" spc="-55" dirty="0">
                <a:solidFill>
                  <a:srgbClr val="39362F"/>
                </a:solidFill>
                <a:latin typeface="Sitka Display"/>
                <a:cs typeface="Sitka Display"/>
              </a:rPr>
              <a:t> </a:t>
            </a:r>
            <a:r>
              <a:rPr sz="2800" dirty="0">
                <a:solidFill>
                  <a:srgbClr val="39362F"/>
                </a:solidFill>
                <a:latin typeface="Sitka Display"/>
                <a:cs typeface="Sitka Display"/>
              </a:rPr>
              <a:t>vehicle</a:t>
            </a:r>
            <a:r>
              <a:rPr sz="2800" spc="-45" dirty="0">
                <a:solidFill>
                  <a:srgbClr val="39362F"/>
                </a:solidFill>
                <a:latin typeface="Sitka Display"/>
                <a:cs typeface="Sitka Display"/>
              </a:rPr>
              <a:t> </a:t>
            </a:r>
            <a:r>
              <a:rPr sz="2800" spc="-5" dirty="0">
                <a:solidFill>
                  <a:srgbClr val="39362F"/>
                </a:solidFill>
                <a:latin typeface="Sitka Display"/>
                <a:cs typeface="Sitka Display"/>
              </a:rPr>
              <a:t>brakes</a:t>
            </a:r>
            <a:endParaRPr sz="2800">
              <a:latin typeface="Sitka Display"/>
              <a:cs typeface="Sitka Displa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6880" y="197865"/>
            <a:ext cx="13761719" cy="787400"/>
          </a:xfrm>
          <a:prstGeom prst="rect">
            <a:avLst/>
          </a:prstGeom>
        </p:spPr>
        <p:txBody>
          <a:bodyPr vert="horz" wrap="square" lIns="0" tIns="12065" rIns="0" bIns="0" rtlCol="0">
            <a:spAutoFit/>
          </a:bodyPr>
          <a:lstStyle/>
          <a:p>
            <a:pPr marR="1270" algn="ctr">
              <a:lnSpc>
                <a:spcPct val="100000"/>
              </a:lnSpc>
              <a:spcBef>
                <a:spcPts val="95"/>
              </a:spcBef>
              <a:tabLst>
                <a:tab pos="1269365" algn="l"/>
              </a:tabLst>
            </a:pPr>
            <a:r>
              <a:rPr sz="2500" b="1" spc="-5" dirty="0">
                <a:solidFill>
                  <a:srgbClr val="006FC0"/>
                </a:solidFill>
                <a:latin typeface="Arial"/>
                <a:cs typeface="Arial"/>
              </a:rPr>
              <a:t>IS</a:t>
            </a:r>
            <a:r>
              <a:rPr sz="2500" b="1" spc="20" dirty="0">
                <a:solidFill>
                  <a:srgbClr val="006FC0"/>
                </a:solidFill>
                <a:latin typeface="Arial"/>
                <a:cs typeface="Arial"/>
              </a:rPr>
              <a:t> </a:t>
            </a:r>
            <a:r>
              <a:rPr sz="2500" b="1" spc="-5" dirty="0">
                <a:solidFill>
                  <a:srgbClr val="006FC0"/>
                </a:solidFill>
                <a:latin typeface="Arial"/>
                <a:cs typeface="Arial"/>
              </a:rPr>
              <a:t>2742	</a:t>
            </a:r>
            <a:r>
              <a:rPr sz="2500" b="1" spc="-65" dirty="0">
                <a:solidFill>
                  <a:srgbClr val="006FC0"/>
                </a:solidFill>
                <a:latin typeface="Arial"/>
                <a:cs typeface="Arial"/>
              </a:rPr>
              <a:t>(PART</a:t>
            </a:r>
            <a:r>
              <a:rPr sz="2500" b="1" spc="85" dirty="0">
                <a:solidFill>
                  <a:srgbClr val="006FC0"/>
                </a:solidFill>
                <a:latin typeface="Arial"/>
                <a:cs typeface="Arial"/>
              </a:rPr>
              <a:t> </a:t>
            </a:r>
            <a:r>
              <a:rPr sz="2500" b="1" spc="-5" dirty="0">
                <a:solidFill>
                  <a:srgbClr val="006FC0"/>
                </a:solidFill>
                <a:latin typeface="Arial"/>
                <a:cs typeface="Arial"/>
              </a:rPr>
              <a:t>1)</a:t>
            </a:r>
            <a:r>
              <a:rPr sz="2500" b="1" spc="-10" dirty="0">
                <a:solidFill>
                  <a:srgbClr val="006FC0"/>
                </a:solidFill>
                <a:latin typeface="Arial"/>
                <a:cs typeface="Arial"/>
              </a:rPr>
              <a:t> </a:t>
            </a:r>
            <a:r>
              <a:rPr sz="2500" b="1" spc="-5" dirty="0">
                <a:solidFill>
                  <a:srgbClr val="006FC0"/>
                </a:solidFill>
                <a:latin typeface="Arial"/>
                <a:cs typeface="Arial"/>
              </a:rPr>
              <a:t>:</a:t>
            </a:r>
            <a:r>
              <a:rPr sz="2500" b="1" spc="-10" dirty="0">
                <a:solidFill>
                  <a:srgbClr val="006FC0"/>
                </a:solidFill>
                <a:latin typeface="Arial"/>
                <a:cs typeface="Arial"/>
              </a:rPr>
              <a:t> </a:t>
            </a:r>
            <a:r>
              <a:rPr sz="2500" b="1" spc="-5" dirty="0">
                <a:solidFill>
                  <a:srgbClr val="006FC0"/>
                </a:solidFill>
                <a:latin typeface="Arial"/>
                <a:cs typeface="Arial"/>
              </a:rPr>
              <a:t>1994</a:t>
            </a:r>
            <a:endParaRPr sz="2500">
              <a:latin typeface="Arial"/>
              <a:cs typeface="Arial"/>
            </a:endParaRPr>
          </a:p>
          <a:p>
            <a:pPr algn="ctr">
              <a:lnSpc>
                <a:spcPct val="100000"/>
              </a:lnSpc>
            </a:pPr>
            <a:r>
              <a:rPr sz="2500" b="1" spc="-20" dirty="0">
                <a:solidFill>
                  <a:srgbClr val="006FC0"/>
                </a:solidFill>
                <a:latin typeface="Arial"/>
                <a:cs typeface="Arial"/>
              </a:rPr>
              <a:t>AUTOMOTIVE</a:t>
            </a:r>
            <a:r>
              <a:rPr sz="2500" b="1" spc="145" dirty="0">
                <a:solidFill>
                  <a:srgbClr val="006FC0"/>
                </a:solidFill>
                <a:latin typeface="Arial"/>
                <a:cs typeface="Arial"/>
              </a:rPr>
              <a:t> </a:t>
            </a:r>
            <a:r>
              <a:rPr sz="2500" b="1" spc="-5" dirty="0">
                <a:solidFill>
                  <a:srgbClr val="006FC0"/>
                </a:solidFill>
                <a:latin typeface="Arial"/>
                <a:cs typeface="Arial"/>
              </a:rPr>
              <a:t>VEHICLES</a:t>
            </a:r>
            <a:r>
              <a:rPr sz="2500" b="1" spc="-15" dirty="0">
                <a:solidFill>
                  <a:srgbClr val="006FC0"/>
                </a:solidFill>
                <a:latin typeface="Arial"/>
                <a:cs typeface="Arial"/>
              </a:rPr>
              <a:t> </a:t>
            </a:r>
            <a:r>
              <a:rPr sz="2500" b="1" spc="-5" dirty="0">
                <a:solidFill>
                  <a:srgbClr val="006FC0"/>
                </a:solidFill>
                <a:latin typeface="Arial"/>
                <a:cs typeface="Arial"/>
              </a:rPr>
              <a:t>-</a:t>
            </a:r>
            <a:r>
              <a:rPr sz="2500" b="1" spc="20" dirty="0">
                <a:solidFill>
                  <a:srgbClr val="006FC0"/>
                </a:solidFill>
                <a:latin typeface="Arial"/>
                <a:cs typeface="Arial"/>
              </a:rPr>
              <a:t> </a:t>
            </a:r>
            <a:r>
              <a:rPr sz="2500" b="1" spc="-25" dirty="0">
                <a:solidFill>
                  <a:srgbClr val="006FC0"/>
                </a:solidFill>
                <a:latin typeface="Arial"/>
                <a:cs typeface="Arial"/>
              </a:rPr>
              <a:t>BRAKE</a:t>
            </a:r>
            <a:r>
              <a:rPr sz="2500" b="1" spc="95" dirty="0">
                <a:solidFill>
                  <a:srgbClr val="006FC0"/>
                </a:solidFill>
                <a:latin typeface="Arial"/>
                <a:cs typeface="Arial"/>
              </a:rPr>
              <a:t> </a:t>
            </a:r>
            <a:r>
              <a:rPr sz="2500" b="1" spc="-5" dirty="0">
                <a:solidFill>
                  <a:srgbClr val="006FC0"/>
                </a:solidFill>
                <a:latin typeface="Arial"/>
                <a:cs typeface="Arial"/>
              </a:rPr>
              <a:t>LININGS</a:t>
            </a:r>
            <a:r>
              <a:rPr sz="2500" b="1" spc="20" dirty="0">
                <a:solidFill>
                  <a:srgbClr val="006FC0"/>
                </a:solidFill>
                <a:latin typeface="Arial"/>
                <a:cs typeface="Arial"/>
              </a:rPr>
              <a:t> </a:t>
            </a:r>
            <a:r>
              <a:rPr sz="2500" b="1" spc="-5" dirty="0">
                <a:solidFill>
                  <a:srgbClr val="006FC0"/>
                </a:solidFill>
                <a:latin typeface="Arial"/>
                <a:cs typeface="Arial"/>
              </a:rPr>
              <a:t>(NON</a:t>
            </a:r>
            <a:r>
              <a:rPr sz="2500" b="1" spc="15" dirty="0">
                <a:solidFill>
                  <a:srgbClr val="006FC0"/>
                </a:solidFill>
                <a:latin typeface="Arial"/>
                <a:cs typeface="Arial"/>
              </a:rPr>
              <a:t> </a:t>
            </a:r>
            <a:r>
              <a:rPr sz="2500" b="1" spc="-5" dirty="0">
                <a:solidFill>
                  <a:srgbClr val="006FC0"/>
                </a:solidFill>
                <a:latin typeface="Arial"/>
                <a:cs typeface="Arial"/>
              </a:rPr>
              <a:t>-</a:t>
            </a:r>
            <a:r>
              <a:rPr sz="2500" b="1" spc="20" dirty="0">
                <a:solidFill>
                  <a:srgbClr val="006FC0"/>
                </a:solidFill>
                <a:latin typeface="Arial"/>
                <a:cs typeface="Arial"/>
              </a:rPr>
              <a:t> </a:t>
            </a:r>
            <a:r>
              <a:rPr sz="2500" b="1" spc="-5" dirty="0">
                <a:solidFill>
                  <a:srgbClr val="006FC0"/>
                </a:solidFill>
                <a:latin typeface="Arial"/>
                <a:cs typeface="Arial"/>
              </a:rPr>
              <a:t>RUBBERIZED):</a:t>
            </a:r>
            <a:r>
              <a:rPr sz="2500" b="1" spc="15" dirty="0">
                <a:solidFill>
                  <a:srgbClr val="006FC0"/>
                </a:solidFill>
                <a:latin typeface="Arial"/>
                <a:cs typeface="Arial"/>
              </a:rPr>
              <a:t> </a:t>
            </a:r>
            <a:r>
              <a:rPr sz="2500" b="1" spc="-80" dirty="0">
                <a:solidFill>
                  <a:srgbClr val="006FC0"/>
                </a:solidFill>
                <a:latin typeface="Arial"/>
                <a:cs typeface="Arial"/>
              </a:rPr>
              <a:t>PART</a:t>
            </a:r>
            <a:r>
              <a:rPr sz="2500" b="1" spc="130" dirty="0">
                <a:solidFill>
                  <a:srgbClr val="006FC0"/>
                </a:solidFill>
                <a:latin typeface="Arial"/>
                <a:cs typeface="Arial"/>
              </a:rPr>
              <a:t> </a:t>
            </a:r>
            <a:r>
              <a:rPr sz="2500" b="1" spc="-5" dirty="0">
                <a:solidFill>
                  <a:srgbClr val="006FC0"/>
                </a:solidFill>
                <a:latin typeface="Arial"/>
                <a:cs typeface="Arial"/>
              </a:rPr>
              <a:t>1</a:t>
            </a:r>
            <a:r>
              <a:rPr sz="2500" b="1" dirty="0">
                <a:solidFill>
                  <a:srgbClr val="006FC0"/>
                </a:solidFill>
                <a:latin typeface="Arial"/>
                <a:cs typeface="Arial"/>
              </a:rPr>
              <a:t> </a:t>
            </a:r>
            <a:r>
              <a:rPr sz="2500" b="1" spc="-30" dirty="0">
                <a:solidFill>
                  <a:srgbClr val="006FC0"/>
                </a:solidFill>
                <a:latin typeface="Arial"/>
                <a:cs typeface="Arial"/>
              </a:rPr>
              <a:t>SPECIFICATION</a:t>
            </a:r>
            <a:endParaRPr sz="2500">
              <a:latin typeface="Arial"/>
              <a:cs typeface="Arial"/>
            </a:endParaRPr>
          </a:p>
        </p:txBody>
      </p:sp>
      <p:sp>
        <p:nvSpPr>
          <p:cNvPr id="3" name="object 3"/>
          <p:cNvSpPr txBox="1"/>
          <p:nvPr/>
        </p:nvSpPr>
        <p:spPr>
          <a:xfrm>
            <a:off x="367690" y="1202012"/>
            <a:ext cx="5476240" cy="6767195"/>
          </a:xfrm>
          <a:prstGeom prst="rect">
            <a:avLst/>
          </a:prstGeom>
        </p:spPr>
        <p:txBody>
          <a:bodyPr vert="horz" wrap="square" lIns="0" tIns="127635" rIns="0" bIns="0" rtlCol="0">
            <a:spAutoFit/>
          </a:bodyPr>
          <a:lstStyle/>
          <a:p>
            <a:pPr marL="12700">
              <a:lnSpc>
                <a:spcPct val="100000"/>
              </a:lnSpc>
              <a:spcBef>
                <a:spcPts val="1005"/>
              </a:spcBef>
            </a:pPr>
            <a:r>
              <a:rPr sz="2800" b="1" dirty="0">
                <a:solidFill>
                  <a:srgbClr val="C00000"/>
                </a:solidFill>
                <a:latin typeface="Calibri"/>
                <a:cs typeface="Calibri"/>
              </a:rPr>
              <a:t>Designation</a:t>
            </a:r>
            <a:endParaRPr sz="2800">
              <a:latin typeface="Calibri"/>
              <a:cs typeface="Calibri"/>
            </a:endParaRPr>
          </a:p>
          <a:p>
            <a:pPr marL="12700" marR="5080">
              <a:lnSpc>
                <a:spcPct val="100000"/>
              </a:lnSpc>
              <a:spcBef>
                <a:spcPts val="800"/>
              </a:spcBef>
              <a:tabLst>
                <a:tab pos="1118870" algn="l"/>
                <a:tab pos="1619250" algn="l"/>
                <a:tab pos="1792605" algn="l"/>
                <a:tab pos="2152650" algn="l"/>
                <a:tab pos="2444750" algn="l"/>
                <a:tab pos="2545715" algn="l"/>
                <a:tab pos="3329304" algn="l"/>
                <a:tab pos="3557904" algn="l"/>
                <a:tab pos="3670300" algn="l"/>
                <a:tab pos="4100829" algn="l"/>
                <a:tab pos="4179570" algn="l"/>
                <a:tab pos="4432935" algn="l"/>
                <a:tab pos="4987290" algn="l"/>
                <a:tab pos="5198110" algn="l"/>
              </a:tabLst>
            </a:pPr>
            <a:r>
              <a:rPr sz="2500" dirty="0">
                <a:latin typeface="Calibri"/>
                <a:cs typeface="Calibri"/>
              </a:rPr>
              <a:t>Linings </a:t>
            </a:r>
            <a:r>
              <a:rPr sz="2500" spc="-5" dirty="0">
                <a:latin typeface="Calibri"/>
                <a:cs typeface="Calibri"/>
              </a:rPr>
              <a:t>shall </a:t>
            </a:r>
            <a:r>
              <a:rPr sz="2500" dirty="0">
                <a:latin typeface="Calibri"/>
                <a:cs typeface="Calibri"/>
              </a:rPr>
              <a:t>be </a:t>
            </a:r>
            <a:r>
              <a:rPr sz="2500" spc="-5" dirty="0">
                <a:latin typeface="Calibri"/>
                <a:cs typeface="Calibri"/>
              </a:rPr>
              <a:t>designated </a:t>
            </a:r>
            <a:r>
              <a:rPr sz="2500" spc="-15" dirty="0">
                <a:latin typeface="Calibri"/>
                <a:cs typeface="Calibri"/>
              </a:rPr>
              <a:t>by </a:t>
            </a:r>
            <a:r>
              <a:rPr sz="2500" dirty="0">
                <a:latin typeface="Calibri"/>
                <a:cs typeface="Calibri"/>
              </a:rPr>
              <a:t>their </a:t>
            </a:r>
            <a:r>
              <a:rPr sz="2500" spc="-5" dirty="0">
                <a:latin typeface="Calibri"/>
                <a:cs typeface="Calibri"/>
              </a:rPr>
              <a:t>type </a:t>
            </a:r>
            <a:r>
              <a:rPr sz="2500" dirty="0">
                <a:latin typeface="Calibri"/>
                <a:cs typeface="Calibri"/>
              </a:rPr>
              <a:t> </a:t>
            </a:r>
            <a:r>
              <a:rPr sz="2500" spc="5" dirty="0">
                <a:latin typeface="Calibri"/>
                <a:cs typeface="Calibri"/>
              </a:rPr>
              <a:t>(</a:t>
            </a:r>
            <a:r>
              <a:rPr sz="2500" spc="-5" dirty="0">
                <a:latin typeface="Calibri"/>
                <a:cs typeface="Calibri"/>
              </a:rPr>
              <a:t>mou</a:t>
            </a:r>
            <a:r>
              <a:rPr sz="2500" dirty="0">
                <a:latin typeface="Calibri"/>
                <a:cs typeface="Calibri"/>
              </a:rPr>
              <a:t>l</a:t>
            </a:r>
            <a:r>
              <a:rPr sz="2500" spc="-5" dirty="0">
                <a:latin typeface="Calibri"/>
                <a:cs typeface="Calibri"/>
              </a:rPr>
              <a:t>de</a:t>
            </a:r>
            <a:r>
              <a:rPr sz="2500" spc="10" dirty="0">
                <a:latin typeface="Calibri"/>
                <a:cs typeface="Calibri"/>
              </a:rPr>
              <a:t>d</a:t>
            </a:r>
            <a:r>
              <a:rPr sz="2500" spc="-5" dirty="0">
                <a:latin typeface="Calibri"/>
                <a:cs typeface="Calibri"/>
              </a:rPr>
              <a:t>,</a:t>
            </a:r>
            <a:r>
              <a:rPr sz="2500" dirty="0">
                <a:latin typeface="Calibri"/>
                <a:cs typeface="Calibri"/>
              </a:rPr>
              <a:t>	</a:t>
            </a:r>
            <a:r>
              <a:rPr sz="2500" spc="-15" dirty="0">
                <a:latin typeface="Calibri"/>
                <a:cs typeface="Calibri"/>
              </a:rPr>
              <a:t>r</a:t>
            </a:r>
            <a:r>
              <a:rPr sz="2500" spc="-5" dirty="0">
                <a:latin typeface="Calibri"/>
                <a:cs typeface="Calibri"/>
              </a:rPr>
              <a:t>igi</a:t>
            </a:r>
            <a:r>
              <a:rPr sz="2500" dirty="0">
                <a:latin typeface="Calibri"/>
                <a:cs typeface="Calibri"/>
              </a:rPr>
              <a:t>d</a:t>
            </a:r>
            <a:r>
              <a:rPr sz="2500" spc="-5" dirty="0">
                <a:latin typeface="Calibri"/>
                <a:cs typeface="Calibri"/>
              </a:rPr>
              <a:t>,</a:t>
            </a:r>
            <a:r>
              <a:rPr sz="2500" dirty="0">
                <a:latin typeface="Calibri"/>
                <a:cs typeface="Calibri"/>
              </a:rPr>
              <a:t>		</a:t>
            </a:r>
            <a:r>
              <a:rPr sz="2500" spc="-60" dirty="0">
                <a:latin typeface="Calibri"/>
                <a:cs typeface="Calibri"/>
              </a:rPr>
              <a:t>w</a:t>
            </a:r>
            <a:r>
              <a:rPr sz="2500" spc="-10" dirty="0">
                <a:latin typeface="Calibri"/>
                <a:cs typeface="Calibri"/>
              </a:rPr>
              <a:t>o</a:t>
            </a:r>
            <a:r>
              <a:rPr sz="2500" spc="-50" dirty="0">
                <a:latin typeface="Calibri"/>
                <a:cs typeface="Calibri"/>
              </a:rPr>
              <a:t>v</a:t>
            </a:r>
            <a:r>
              <a:rPr sz="2500" spc="-5" dirty="0">
                <a:latin typeface="Calibri"/>
                <a:cs typeface="Calibri"/>
              </a:rPr>
              <a:t>en</a:t>
            </a:r>
            <a:r>
              <a:rPr sz="2500" dirty="0">
                <a:latin typeface="Calibri"/>
                <a:cs typeface="Calibri"/>
              </a:rPr>
              <a:t>		</a:t>
            </a:r>
            <a:r>
              <a:rPr sz="2500" spc="-5" dirty="0">
                <a:latin typeface="Calibri"/>
                <a:cs typeface="Calibri"/>
              </a:rPr>
              <a:t>a</a:t>
            </a:r>
            <a:r>
              <a:rPr sz="2500" spc="5" dirty="0">
                <a:latin typeface="Calibri"/>
                <a:cs typeface="Calibri"/>
              </a:rPr>
              <a:t>n</a:t>
            </a:r>
            <a:r>
              <a:rPr sz="2500" spc="-5" dirty="0">
                <a:latin typeface="Calibri"/>
                <a:cs typeface="Calibri"/>
              </a:rPr>
              <a:t>d</a:t>
            </a:r>
            <a:r>
              <a:rPr sz="2500" dirty="0">
                <a:latin typeface="Calibri"/>
                <a:cs typeface="Calibri"/>
              </a:rPr>
              <a:t>		</a:t>
            </a:r>
            <a:r>
              <a:rPr sz="2500" spc="-25" dirty="0">
                <a:latin typeface="Calibri"/>
                <a:cs typeface="Calibri"/>
              </a:rPr>
              <a:t>f</a:t>
            </a:r>
            <a:r>
              <a:rPr sz="2500" spc="-5" dirty="0">
                <a:latin typeface="Calibri"/>
                <a:cs typeface="Calibri"/>
              </a:rPr>
              <a:t>l</a:t>
            </a:r>
            <a:r>
              <a:rPr sz="2500" spc="-50" dirty="0">
                <a:latin typeface="Calibri"/>
                <a:cs typeface="Calibri"/>
              </a:rPr>
              <a:t>e</a:t>
            </a:r>
            <a:r>
              <a:rPr sz="2500" spc="-10" dirty="0">
                <a:latin typeface="Calibri"/>
                <a:cs typeface="Calibri"/>
              </a:rPr>
              <a:t>xi</a:t>
            </a:r>
            <a:r>
              <a:rPr sz="2500" spc="-5" dirty="0">
                <a:latin typeface="Calibri"/>
                <a:cs typeface="Calibri"/>
              </a:rPr>
              <a:t>ble)  suitably</a:t>
            </a:r>
            <a:r>
              <a:rPr sz="2500" spc="-30" dirty="0">
                <a:latin typeface="Calibri"/>
                <a:cs typeface="Calibri"/>
              </a:rPr>
              <a:t> </a:t>
            </a:r>
            <a:r>
              <a:rPr sz="2500" spc="-5" dirty="0">
                <a:latin typeface="Calibri"/>
                <a:cs typeface="Calibri"/>
              </a:rPr>
              <a:t>in</a:t>
            </a:r>
            <a:r>
              <a:rPr sz="2500" spc="5" dirty="0">
                <a:latin typeface="Calibri"/>
                <a:cs typeface="Calibri"/>
              </a:rPr>
              <a:t> </a:t>
            </a:r>
            <a:r>
              <a:rPr sz="2500" spc="-5" dirty="0">
                <a:latin typeface="Calibri"/>
                <a:cs typeface="Calibri"/>
              </a:rPr>
              <a:t>codes, friction</a:t>
            </a:r>
            <a:r>
              <a:rPr sz="2500" spc="35" dirty="0">
                <a:latin typeface="Calibri"/>
                <a:cs typeface="Calibri"/>
              </a:rPr>
              <a:t> </a:t>
            </a:r>
            <a:r>
              <a:rPr sz="2500" spc="-10" dirty="0">
                <a:latin typeface="Calibri"/>
                <a:cs typeface="Calibri"/>
              </a:rPr>
              <a:t>coefficients </a:t>
            </a:r>
            <a:r>
              <a:rPr sz="2500" spc="-5" dirty="0">
                <a:latin typeface="Calibri"/>
                <a:cs typeface="Calibri"/>
              </a:rPr>
              <a:t> </a:t>
            </a:r>
            <a:r>
              <a:rPr sz="2500" dirty="0">
                <a:latin typeface="Calibri"/>
                <a:cs typeface="Calibri"/>
              </a:rPr>
              <a:t>(b</a:t>
            </a:r>
            <a:r>
              <a:rPr sz="2500" spc="-10" dirty="0">
                <a:latin typeface="Calibri"/>
                <a:cs typeface="Calibri"/>
              </a:rPr>
              <a:t>o</a:t>
            </a:r>
            <a:r>
              <a:rPr sz="2500" spc="-5" dirty="0">
                <a:latin typeface="Calibri"/>
                <a:cs typeface="Calibri"/>
              </a:rPr>
              <a:t>th</a:t>
            </a:r>
            <a:r>
              <a:rPr sz="2500" dirty="0">
                <a:latin typeface="Calibri"/>
                <a:cs typeface="Calibri"/>
              </a:rPr>
              <a:t>	n</a:t>
            </a:r>
            <a:r>
              <a:rPr sz="2500" spc="-10" dirty="0">
                <a:latin typeface="Calibri"/>
                <a:cs typeface="Calibri"/>
              </a:rPr>
              <a:t>orm</a:t>
            </a:r>
            <a:r>
              <a:rPr sz="2500" dirty="0">
                <a:latin typeface="Calibri"/>
                <a:cs typeface="Calibri"/>
              </a:rPr>
              <a:t>a</a:t>
            </a:r>
            <a:r>
              <a:rPr sz="2500" spc="-5" dirty="0">
                <a:latin typeface="Calibri"/>
                <a:cs typeface="Calibri"/>
              </a:rPr>
              <a:t>l</a:t>
            </a:r>
            <a:r>
              <a:rPr sz="2500" dirty="0">
                <a:latin typeface="Calibri"/>
                <a:cs typeface="Calibri"/>
              </a:rPr>
              <a:t>		</a:t>
            </a:r>
            <a:r>
              <a:rPr sz="2500" spc="-5" dirty="0">
                <a:latin typeface="Calibri"/>
                <a:cs typeface="Calibri"/>
              </a:rPr>
              <a:t>and</a:t>
            </a:r>
            <a:r>
              <a:rPr sz="2500" dirty="0">
                <a:latin typeface="Calibri"/>
                <a:cs typeface="Calibri"/>
              </a:rPr>
              <a:t>	</a:t>
            </a:r>
            <a:r>
              <a:rPr sz="2500" spc="-5" dirty="0">
                <a:latin typeface="Calibri"/>
                <a:cs typeface="Calibri"/>
              </a:rPr>
              <a:t>ot)</a:t>
            </a:r>
            <a:r>
              <a:rPr sz="2500" dirty="0">
                <a:latin typeface="Calibri"/>
                <a:cs typeface="Calibri"/>
              </a:rPr>
              <a:t>	</a:t>
            </a:r>
            <a:r>
              <a:rPr sz="2500" spc="-5" dirty="0">
                <a:latin typeface="Calibri"/>
                <a:cs typeface="Calibri"/>
              </a:rPr>
              <a:t>a</a:t>
            </a:r>
            <a:r>
              <a:rPr sz="2500" spc="5" dirty="0">
                <a:latin typeface="Calibri"/>
                <a:cs typeface="Calibri"/>
              </a:rPr>
              <a:t>n</a:t>
            </a:r>
            <a:r>
              <a:rPr sz="2500" spc="-5" dirty="0">
                <a:latin typeface="Calibri"/>
                <a:cs typeface="Calibri"/>
              </a:rPr>
              <a:t>d</a:t>
            </a:r>
            <a:r>
              <a:rPr sz="2500" dirty="0">
                <a:latin typeface="Calibri"/>
                <a:cs typeface="Calibri"/>
              </a:rPr>
              <a:t>	</a:t>
            </a:r>
            <a:r>
              <a:rPr sz="2500" spc="-5" dirty="0">
                <a:latin typeface="Calibri"/>
                <a:cs typeface="Calibri"/>
              </a:rPr>
              <a:t>si</a:t>
            </a:r>
            <a:r>
              <a:rPr sz="2500" spc="-55" dirty="0">
                <a:latin typeface="Calibri"/>
                <a:cs typeface="Calibri"/>
              </a:rPr>
              <a:t>z</a:t>
            </a:r>
            <a:r>
              <a:rPr sz="2500" spc="-5" dirty="0">
                <a:latin typeface="Calibri"/>
                <a:cs typeface="Calibri"/>
              </a:rPr>
              <a:t>e  </a:t>
            </a:r>
            <a:r>
              <a:rPr sz="2500" dirty="0">
                <a:latin typeface="Calibri"/>
                <a:cs typeface="Calibri"/>
              </a:rPr>
              <a:t>d</a:t>
            </a:r>
            <a:r>
              <a:rPr sz="2500" spc="-5" dirty="0">
                <a:latin typeface="Calibri"/>
                <a:cs typeface="Calibri"/>
              </a:rPr>
              <a:t>e</a:t>
            </a:r>
            <a:r>
              <a:rPr sz="2500" spc="5" dirty="0">
                <a:latin typeface="Calibri"/>
                <a:cs typeface="Calibri"/>
              </a:rPr>
              <a:t>s</a:t>
            </a:r>
            <a:r>
              <a:rPr sz="2500" spc="-5" dirty="0">
                <a:latin typeface="Calibri"/>
                <a:cs typeface="Calibri"/>
              </a:rPr>
              <a:t>ig</a:t>
            </a:r>
            <a:r>
              <a:rPr sz="2500" spc="5" dirty="0">
                <a:latin typeface="Calibri"/>
                <a:cs typeface="Calibri"/>
              </a:rPr>
              <a:t>n</a:t>
            </a:r>
            <a:r>
              <a:rPr sz="2500" spc="-25" dirty="0">
                <a:latin typeface="Calibri"/>
                <a:cs typeface="Calibri"/>
              </a:rPr>
              <a:t>a</a:t>
            </a:r>
            <a:r>
              <a:rPr sz="2500" spc="-5" dirty="0">
                <a:latin typeface="Calibri"/>
                <a:cs typeface="Calibri"/>
              </a:rPr>
              <a:t>ti</a:t>
            </a:r>
            <a:r>
              <a:rPr sz="2500" spc="-20" dirty="0">
                <a:latin typeface="Calibri"/>
                <a:cs typeface="Calibri"/>
              </a:rPr>
              <a:t>o</a:t>
            </a:r>
            <a:r>
              <a:rPr sz="2500" spc="5" dirty="0">
                <a:latin typeface="Calibri"/>
                <a:cs typeface="Calibri"/>
              </a:rPr>
              <a:t>n</a:t>
            </a:r>
            <a:r>
              <a:rPr sz="2500" spc="-5" dirty="0">
                <a:latin typeface="Calibri"/>
                <a:cs typeface="Calibri"/>
              </a:rPr>
              <a:t>;</a:t>
            </a:r>
            <a:r>
              <a:rPr sz="2500" dirty="0">
                <a:latin typeface="Calibri"/>
                <a:cs typeface="Calibri"/>
              </a:rPr>
              <a:t>		</a:t>
            </a:r>
            <a:r>
              <a:rPr sz="2500" spc="-5" dirty="0">
                <a:latin typeface="Calibri"/>
                <a:cs typeface="Calibri"/>
              </a:rPr>
              <a:t>if</a:t>
            </a:r>
            <a:r>
              <a:rPr sz="2500" dirty="0">
                <a:latin typeface="Calibri"/>
                <a:cs typeface="Calibri"/>
              </a:rPr>
              <a:t>	</a:t>
            </a:r>
            <a:r>
              <a:rPr sz="2500" spc="-10" dirty="0">
                <a:latin typeface="Calibri"/>
                <a:cs typeface="Calibri"/>
              </a:rPr>
              <a:t>o</a:t>
            </a:r>
            <a:r>
              <a:rPr sz="2500" spc="-30" dirty="0">
                <a:latin typeface="Calibri"/>
                <a:cs typeface="Calibri"/>
              </a:rPr>
              <a:t>v</a:t>
            </a:r>
            <a:r>
              <a:rPr sz="2500" spc="-5" dirty="0">
                <a:latin typeface="Calibri"/>
                <a:cs typeface="Calibri"/>
              </a:rPr>
              <a:t>e</a:t>
            </a:r>
            <a:r>
              <a:rPr sz="2500" spc="-55" dirty="0">
                <a:latin typeface="Calibri"/>
                <a:cs typeface="Calibri"/>
              </a:rPr>
              <a:t>r</a:t>
            </a:r>
            <a:r>
              <a:rPr sz="2500" spc="-5" dirty="0">
                <a:latin typeface="Calibri"/>
                <a:cs typeface="Calibri"/>
              </a:rPr>
              <a:t>si</a:t>
            </a:r>
            <a:r>
              <a:rPr sz="2500" spc="-80" dirty="0">
                <a:latin typeface="Calibri"/>
                <a:cs typeface="Calibri"/>
              </a:rPr>
              <a:t>z</a:t>
            </a:r>
            <a:r>
              <a:rPr sz="2500" spc="-5" dirty="0">
                <a:latin typeface="Calibri"/>
                <a:cs typeface="Calibri"/>
              </a:rPr>
              <a:t>ed</a:t>
            </a:r>
            <a:r>
              <a:rPr sz="2500" dirty="0">
                <a:latin typeface="Calibri"/>
                <a:cs typeface="Calibri"/>
              </a:rPr>
              <a:t>	</a:t>
            </a:r>
            <a:r>
              <a:rPr sz="2500" spc="-25" dirty="0">
                <a:latin typeface="Calibri"/>
                <a:cs typeface="Calibri"/>
              </a:rPr>
              <a:t>t</a:t>
            </a:r>
            <a:r>
              <a:rPr sz="2500" dirty="0">
                <a:latin typeface="Calibri"/>
                <a:cs typeface="Calibri"/>
              </a:rPr>
              <a:t>h</a:t>
            </a:r>
            <a:r>
              <a:rPr sz="2500" spc="-5" dirty="0">
                <a:latin typeface="Calibri"/>
                <a:cs typeface="Calibri"/>
              </a:rPr>
              <a:t>e</a:t>
            </a:r>
            <a:r>
              <a:rPr sz="2500" dirty="0">
                <a:latin typeface="Calibri"/>
                <a:cs typeface="Calibri"/>
              </a:rPr>
              <a:t>		</a:t>
            </a:r>
            <a:r>
              <a:rPr sz="2500" spc="-50" dirty="0">
                <a:latin typeface="Calibri"/>
                <a:cs typeface="Calibri"/>
              </a:rPr>
              <a:t>e</a:t>
            </a:r>
            <a:r>
              <a:rPr sz="2500" spc="-10" dirty="0">
                <a:latin typeface="Calibri"/>
                <a:cs typeface="Calibri"/>
              </a:rPr>
              <a:t>x</a:t>
            </a:r>
            <a:r>
              <a:rPr sz="2500" spc="-30" dirty="0">
                <a:latin typeface="Calibri"/>
                <a:cs typeface="Calibri"/>
              </a:rPr>
              <a:t>t</a:t>
            </a:r>
            <a:r>
              <a:rPr sz="2500" spc="-5" dirty="0">
                <a:latin typeface="Calibri"/>
                <a:cs typeface="Calibri"/>
              </a:rPr>
              <a:t>e</a:t>
            </a:r>
            <a:r>
              <a:rPr sz="2500" spc="-15" dirty="0">
                <a:latin typeface="Calibri"/>
                <a:cs typeface="Calibri"/>
              </a:rPr>
              <a:t>n</a:t>
            </a:r>
            <a:r>
              <a:rPr sz="2500" spc="-5" dirty="0">
                <a:latin typeface="Calibri"/>
                <a:cs typeface="Calibri"/>
              </a:rPr>
              <a:t>t</a:t>
            </a:r>
            <a:r>
              <a:rPr sz="2500" dirty="0">
                <a:latin typeface="Calibri"/>
                <a:cs typeface="Calibri"/>
              </a:rPr>
              <a:t>	</a:t>
            </a:r>
            <a:r>
              <a:rPr sz="2500" spc="-5" dirty="0">
                <a:latin typeface="Calibri"/>
                <a:cs typeface="Calibri"/>
              </a:rPr>
              <a:t>of  </a:t>
            </a:r>
            <a:r>
              <a:rPr sz="2500" spc="-20" dirty="0">
                <a:latin typeface="Calibri"/>
                <a:cs typeface="Calibri"/>
              </a:rPr>
              <a:t>oversize</a:t>
            </a:r>
            <a:r>
              <a:rPr sz="2500" spc="85" dirty="0">
                <a:latin typeface="Calibri"/>
                <a:cs typeface="Calibri"/>
              </a:rPr>
              <a:t> </a:t>
            </a:r>
            <a:r>
              <a:rPr sz="2500" dirty="0">
                <a:latin typeface="Calibri"/>
                <a:cs typeface="Calibri"/>
              </a:rPr>
              <a:t>in</a:t>
            </a:r>
            <a:r>
              <a:rPr sz="2500" spc="90" dirty="0">
                <a:latin typeface="Calibri"/>
                <a:cs typeface="Calibri"/>
              </a:rPr>
              <a:t> </a:t>
            </a:r>
            <a:r>
              <a:rPr sz="2500" spc="-10" dirty="0">
                <a:latin typeface="Calibri"/>
                <a:cs typeface="Calibri"/>
              </a:rPr>
              <a:t>millimetres</a:t>
            </a:r>
            <a:r>
              <a:rPr sz="2500" spc="75" dirty="0">
                <a:latin typeface="Calibri"/>
                <a:cs typeface="Calibri"/>
              </a:rPr>
              <a:t> </a:t>
            </a:r>
            <a:r>
              <a:rPr sz="2500" dirty="0">
                <a:latin typeface="Calibri"/>
                <a:cs typeface="Calibri"/>
              </a:rPr>
              <a:t>and</a:t>
            </a:r>
            <a:r>
              <a:rPr sz="2500" spc="90" dirty="0">
                <a:latin typeface="Calibri"/>
                <a:cs typeface="Calibri"/>
              </a:rPr>
              <a:t> </a:t>
            </a:r>
            <a:r>
              <a:rPr sz="2500" spc="-5" dirty="0">
                <a:latin typeface="Calibri"/>
                <a:cs typeface="Calibri"/>
              </a:rPr>
              <a:t>IS</a:t>
            </a:r>
            <a:r>
              <a:rPr sz="2500" spc="80" dirty="0">
                <a:latin typeface="Calibri"/>
                <a:cs typeface="Calibri"/>
              </a:rPr>
              <a:t> </a:t>
            </a:r>
            <a:r>
              <a:rPr sz="2500" spc="-5" dirty="0">
                <a:latin typeface="Calibri"/>
                <a:cs typeface="Calibri"/>
              </a:rPr>
              <a:t>number</a:t>
            </a:r>
            <a:r>
              <a:rPr sz="2500" spc="75" dirty="0">
                <a:latin typeface="Calibri"/>
                <a:cs typeface="Calibri"/>
              </a:rPr>
              <a:t> </a:t>
            </a:r>
            <a:r>
              <a:rPr sz="2500" dirty="0">
                <a:latin typeface="Calibri"/>
                <a:cs typeface="Calibri"/>
              </a:rPr>
              <a:t>and </a:t>
            </a:r>
            <a:r>
              <a:rPr sz="2500" spc="-550" dirty="0">
                <a:latin typeface="Calibri"/>
                <a:cs typeface="Calibri"/>
              </a:rPr>
              <a:t> </a:t>
            </a:r>
            <a:r>
              <a:rPr sz="2500" spc="-15" dirty="0">
                <a:latin typeface="Calibri"/>
                <a:cs typeface="Calibri"/>
              </a:rPr>
              <a:t>relevant</a:t>
            </a:r>
            <a:r>
              <a:rPr sz="2500" spc="5" dirty="0">
                <a:latin typeface="Calibri"/>
                <a:cs typeface="Calibri"/>
              </a:rPr>
              <a:t> </a:t>
            </a:r>
            <a:r>
              <a:rPr sz="2500" spc="-15" dirty="0">
                <a:latin typeface="Calibri"/>
                <a:cs typeface="Calibri"/>
              </a:rPr>
              <a:t>Part</a:t>
            </a:r>
            <a:endParaRPr sz="2500">
              <a:latin typeface="Calibri"/>
              <a:cs typeface="Calibri"/>
            </a:endParaRPr>
          </a:p>
          <a:p>
            <a:pPr marL="12700" marR="5715">
              <a:lnSpc>
                <a:spcPct val="100000"/>
              </a:lnSpc>
              <a:spcBef>
                <a:spcPts val="5"/>
              </a:spcBef>
              <a:tabLst>
                <a:tab pos="1499870" algn="l"/>
                <a:tab pos="2228850" algn="l"/>
                <a:tab pos="3362960" algn="l"/>
                <a:tab pos="4990465" algn="l"/>
              </a:tabLst>
            </a:pPr>
            <a:r>
              <a:rPr sz="2500" b="1" spc="-5" dirty="0">
                <a:solidFill>
                  <a:srgbClr val="C00000"/>
                </a:solidFill>
                <a:latin typeface="Calibri"/>
                <a:cs typeface="Calibri"/>
              </a:rPr>
              <a:t>E</a:t>
            </a:r>
            <a:r>
              <a:rPr sz="2500" b="1" spc="-40" dirty="0">
                <a:solidFill>
                  <a:srgbClr val="C00000"/>
                </a:solidFill>
                <a:latin typeface="Calibri"/>
                <a:cs typeface="Calibri"/>
              </a:rPr>
              <a:t>x</a:t>
            </a:r>
            <a:r>
              <a:rPr sz="2500" b="1" spc="-15" dirty="0">
                <a:solidFill>
                  <a:srgbClr val="C00000"/>
                </a:solidFill>
                <a:latin typeface="Calibri"/>
                <a:cs typeface="Calibri"/>
              </a:rPr>
              <a:t>a</a:t>
            </a:r>
            <a:r>
              <a:rPr sz="2500" b="1" dirty="0">
                <a:solidFill>
                  <a:srgbClr val="C00000"/>
                </a:solidFill>
                <a:latin typeface="Calibri"/>
                <a:cs typeface="Calibri"/>
              </a:rPr>
              <a:t>m</a:t>
            </a:r>
            <a:r>
              <a:rPr sz="2500" b="1" spc="-5" dirty="0">
                <a:solidFill>
                  <a:srgbClr val="C00000"/>
                </a:solidFill>
                <a:latin typeface="Calibri"/>
                <a:cs typeface="Calibri"/>
              </a:rPr>
              <a:t>p</a:t>
            </a:r>
            <a:r>
              <a:rPr sz="2500" b="1" spc="5" dirty="0">
                <a:solidFill>
                  <a:srgbClr val="C00000"/>
                </a:solidFill>
                <a:latin typeface="Calibri"/>
                <a:cs typeface="Calibri"/>
              </a:rPr>
              <a:t>l</a:t>
            </a:r>
            <a:r>
              <a:rPr sz="2500" b="1" spc="-5" dirty="0">
                <a:solidFill>
                  <a:srgbClr val="C00000"/>
                </a:solidFill>
                <a:latin typeface="Calibri"/>
                <a:cs typeface="Calibri"/>
              </a:rPr>
              <a:t>e</a:t>
            </a:r>
            <a:r>
              <a:rPr sz="2500" b="1" dirty="0">
                <a:solidFill>
                  <a:srgbClr val="C00000"/>
                </a:solidFill>
                <a:latin typeface="Calibri"/>
                <a:cs typeface="Calibri"/>
              </a:rPr>
              <a:t>	:</a:t>
            </a:r>
            <a:r>
              <a:rPr sz="2500" spc="-5" dirty="0">
                <a:latin typeface="Calibri"/>
                <a:cs typeface="Calibri"/>
              </a:rPr>
              <a:t>M</a:t>
            </a:r>
            <a:r>
              <a:rPr sz="2500" dirty="0">
                <a:latin typeface="Calibri"/>
                <a:cs typeface="Calibri"/>
              </a:rPr>
              <a:t>	40</a:t>
            </a:r>
            <a:r>
              <a:rPr sz="2500" spc="-10" dirty="0">
                <a:latin typeface="Calibri"/>
                <a:cs typeface="Calibri"/>
              </a:rPr>
              <a:t>/</a:t>
            </a:r>
            <a:r>
              <a:rPr sz="2500" dirty="0">
                <a:latin typeface="Calibri"/>
                <a:cs typeface="Calibri"/>
              </a:rPr>
              <a:t>2</a:t>
            </a:r>
            <a:r>
              <a:rPr sz="2500" spc="-5" dirty="0">
                <a:latin typeface="Calibri"/>
                <a:cs typeface="Calibri"/>
              </a:rPr>
              <a:t>8</a:t>
            </a:r>
            <a:r>
              <a:rPr sz="2500" dirty="0">
                <a:latin typeface="Calibri"/>
                <a:cs typeface="Calibri"/>
              </a:rPr>
              <a:t>	(</a:t>
            </a:r>
            <a:r>
              <a:rPr sz="2500" spc="-10" dirty="0">
                <a:latin typeface="Calibri"/>
                <a:cs typeface="Calibri"/>
              </a:rPr>
              <a:t>S</a:t>
            </a:r>
            <a:r>
              <a:rPr sz="2500" spc="-25" dirty="0">
                <a:latin typeface="Calibri"/>
                <a:cs typeface="Calibri"/>
              </a:rPr>
              <a:t>t</a:t>
            </a:r>
            <a:r>
              <a:rPr sz="2500" spc="-5" dirty="0">
                <a:latin typeface="Calibri"/>
                <a:cs typeface="Calibri"/>
              </a:rPr>
              <a:t>a</a:t>
            </a:r>
            <a:r>
              <a:rPr sz="2500" spc="-15" dirty="0">
                <a:latin typeface="Calibri"/>
                <a:cs typeface="Calibri"/>
              </a:rPr>
              <a:t>n</a:t>
            </a:r>
            <a:r>
              <a:rPr sz="2500" dirty="0">
                <a:latin typeface="Calibri"/>
                <a:cs typeface="Calibri"/>
              </a:rPr>
              <a:t>d</a:t>
            </a:r>
            <a:r>
              <a:rPr sz="2500" spc="-5" dirty="0">
                <a:latin typeface="Calibri"/>
                <a:cs typeface="Calibri"/>
              </a:rPr>
              <a:t>a</a:t>
            </a:r>
            <a:r>
              <a:rPr sz="2500" spc="-35" dirty="0">
                <a:latin typeface="Calibri"/>
                <a:cs typeface="Calibri"/>
              </a:rPr>
              <a:t>r</a:t>
            </a:r>
            <a:r>
              <a:rPr sz="2500" spc="-5" dirty="0">
                <a:latin typeface="Calibri"/>
                <a:cs typeface="Calibri"/>
              </a:rPr>
              <a:t>d</a:t>
            </a:r>
            <a:r>
              <a:rPr sz="2500" dirty="0">
                <a:latin typeface="Calibri"/>
                <a:cs typeface="Calibri"/>
              </a:rPr>
              <a:t>	</a:t>
            </a:r>
            <a:r>
              <a:rPr sz="2500" spc="-5" dirty="0">
                <a:latin typeface="Calibri"/>
                <a:cs typeface="Calibri"/>
              </a:rPr>
              <a:t>s</a:t>
            </a:r>
            <a:r>
              <a:rPr sz="2500" spc="-30" dirty="0">
                <a:latin typeface="Calibri"/>
                <a:cs typeface="Calibri"/>
              </a:rPr>
              <a:t>i</a:t>
            </a:r>
            <a:r>
              <a:rPr sz="2500" spc="-55" dirty="0">
                <a:latin typeface="Calibri"/>
                <a:cs typeface="Calibri"/>
              </a:rPr>
              <a:t>z</a:t>
            </a:r>
            <a:r>
              <a:rPr sz="2500" spc="-5" dirty="0">
                <a:latin typeface="Calibri"/>
                <a:cs typeface="Calibri"/>
              </a:rPr>
              <a:t>e  designation</a:t>
            </a:r>
            <a:r>
              <a:rPr sz="2500" spc="-30" dirty="0">
                <a:latin typeface="Calibri"/>
                <a:cs typeface="Calibri"/>
              </a:rPr>
              <a:t> </a:t>
            </a:r>
            <a:r>
              <a:rPr sz="2500" spc="-5" dirty="0">
                <a:latin typeface="Calibri"/>
                <a:cs typeface="Calibri"/>
              </a:rPr>
              <a:t>) X</a:t>
            </a:r>
            <a:r>
              <a:rPr sz="2500" spc="10" dirty="0">
                <a:latin typeface="Calibri"/>
                <a:cs typeface="Calibri"/>
              </a:rPr>
              <a:t> </a:t>
            </a:r>
            <a:r>
              <a:rPr sz="2500" spc="-5" dirty="0">
                <a:latin typeface="Calibri"/>
                <a:cs typeface="Calibri"/>
              </a:rPr>
              <a:t>5</a:t>
            </a:r>
            <a:r>
              <a:rPr sz="2500" spc="-10" dirty="0">
                <a:latin typeface="Calibri"/>
                <a:cs typeface="Calibri"/>
              </a:rPr>
              <a:t> IS </a:t>
            </a:r>
            <a:r>
              <a:rPr sz="2500" dirty="0">
                <a:latin typeface="Calibri"/>
                <a:cs typeface="Calibri"/>
              </a:rPr>
              <a:t>2742/l.</a:t>
            </a:r>
            <a:endParaRPr sz="2500">
              <a:latin typeface="Calibri"/>
              <a:cs typeface="Calibri"/>
            </a:endParaRPr>
          </a:p>
          <a:p>
            <a:pPr>
              <a:lnSpc>
                <a:spcPct val="100000"/>
              </a:lnSpc>
              <a:spcBef>
                <a:spcPts val="10"/>
              </a:spcBef>
            </a:pPr>
            <a:endParaRPr sz="2450">
              <a:latin typeface="Calibri"/>
              <a:cs typeface="Calibri"/>
            </a:endParaRPr>
          </a:p>
          <a:p>
            <a:pPr marL="12700" marR="5080" algn="just">
              <a:lnSpc>
                <a:spcPct val="100000"/>
              </a:lnSpc>
            </a:pPr>
            <a:r>
              <a:rPr sz="2500" spc="-10" dirty="0">
                <a:latin typeface="Calibri"/>
                <a:cs typeface="Calibri"/>
              </a:rPr>
              <a:t>Indicates</a:t>
            </a:r>
            <a:r>
              <a:rPr sz="2500" spc="-5" dirty="0">
                <a:latin typeface="Calibri"/>
                <a:cs typeface="Calibri"/>
              </a:rPr>
              <a:t> </a:t>
            </a:r>
            <a:r>
              <a:rPr sz="2500" spc="-15" dirty="0">
                <a:latin typeface="Calibri"/>
                <a:cs typeface="Calibri"/>
              </a:rPr>
              <a:t>an</a:t>
            </a:r>
            <a:r>
              <a:rPr sz="2500" spc="540" dirty="0">
                <a:latin typeface="Calibri"/>
                <a:cs typeface="Calibri"/>
              </a:rPr>
              <a:t> </a:t>
            </a:r>
            <a:r>
              <a:rPr sz="2500" spc="-20" dirty="0">
                <a:latin typeface="Calibri"/>
                <a:cs typeface="Calibri"/>
              </a:rPr>
              <a:t>oversized</a:t>
            </a:r>
            <a:r>
              <a:rPr sz="2500" spc="-15" dirty="0">
                <a:latin typeface="Calibri"/>
                <a:cs typeface="Calibri"/>
              </a:rPr>
              <a:t> </a:t>
            </a:r>
            <a:r>
              <a:rPr sz="2500" spc="-5" dirty="0">
                <a:latin typeface="Calibri"/>
                <a:cs typeface="Calibri"/>
              </a:rPr>
              <a:t>moulded</a:t>
            </a:r>
            <a:r>
              <a:rPr sz="2500" dirty="0">
                <a:latin typeface="Calibri"/>
                <a:cs typeface="Calibri"/>
              </a:rPr>
              <a:t> </a:t>
            </a:r>
            <a:r>
              <a:rPr sz="2500" spc="-5" dirty="0">
                <a:latin typeface="Calibri"/>
                <a:cs typeface="Calibri"/>
              </a:rPr>
              <a:t>non- </a:t>
            </a:r>
            <a:r>
              <a:rPr sz="2500" dirty="0">
                <a:latin typeface="Calibri"/>
                <a:cs typeface="Calibri"/>
              </a:rPr>
              <a:t> </a:t>
            </a:r>
            <a:r>
              <a:rPr sz="2500" spc="-10" dirty="0">
                <a:latin typeface="Calibri"/>
                <a:cs typeface="Calibri"/>
              </a:rPr>
              <a:t>rubberized </a:t>
            </a:r>
            <a:r>
              <a:rPr sz="2500" spc="-5" dirty="0">
                <a:latin typeface="Calibri"/>
                <a:cs typeface="Calibri"/>
              </a:rPr>
              <a:t>lining with </a:t>
            </a:r>
            <a:r>
              <a:rPr sz="2500" spc="-10" dirty="0">
                <a:latin typeface="Calibri"/>
                <a:cs typeface="Calibri"/>
              </a:rPr>
              <a:t>normal/hot </a:t>
            </a:r>
            <a:r>
              <a:rPr sz="2500" spc="-5" dirty="0">
                <a:latin typeface="Calibri"/>
                <a:cs typeface="Calibri"/>
              </a:rPr>
              <a:t>friction </a:t>
            </a:r>
            <a:r>
              <a:rPr sz="2500" dirty="0">
                <a:latin typeface="Calibri"/>
                <a:cs typeface="Calibri"/>
              </a:rPr>
              <a:t> </a:t>
            </a:r>
            <a:r>
              <a:rPr sz="2500" spc="-10" dirty="0">
                <a:latin typeface="Calibri"/>
                <a:cs typeface="Calibri"/>
              </a:rPr>
              <a:t>coefficient </a:t>
            </a:r>
            <a:r>
              <a:rPr sz="2500" spc="-5" dirty="0">
                <a:latin typeface="Calibri"/>
                <a:cs typeface="Calibri"/>
              </a:rPr>
              <a:t>of 0’40 </a:t>
            </a:r>
            <a:r>
              <a:rPr sz="2500" dirty="0">
                <a:latin typeface="Calibri"/>
                <a:cs typeface="Calibri"/>
              </a:rPr>
              <a:t>and </a:t>
            </a:r>
            <a:r>
              <a:rPr sz="2500" spc="-5" dirty="0">
                <a:latin typeface="Calibri"/>
                <a:cs typeface="Calibri"/>
              </a:rPr>
              <a:t>0’28 </a:t>
            </a:r>
            <a:r>
              <a:rPr sz="2500" spc="-15" dirty="0">
                <a:latin typeface="Calibri"/>
                <a:cs typeface="Calibri"/>
              </a:rPr>
              <a:t>followed </a:t>
            </a:r>
            <a:r>
              <a:rPr sz="2500" spc="-25" dirty="0">
                <a:latin typeface="Calibri"/>
                <a:cs typeface="Calibri"/>
              </a:rPr>
              <a:t>by </a:t>
            </a:r>
            <a:r>
              <a:rPr sz="2500" spc="-20" dirty="0">
                <a:latin typeface="Calibri"/>
                <a:cs typeface="Calibri"/>
              </a:rPr>
              <a:t> </a:t>
            </a:r>
            <a:r>
              <a:rPr sz="2500" spc="-15" dirty="0">
                <a:latin typeface="Calibri"/>
                <a:cs typeface="Calibri"/>
              </a:rPr>
              <a:t>size</a:t>
            </a:r>
            <a:r>
              <a:rPr sz="2500" spc="-10" dirty="0">
                <a:latin typeface="Calibri"/>
                <a:cs typeface="Calibri"/>
              </a:rPr>
              <a:t> </a:t>
            </a:r>
            <a:r>
              <a:rPr sz="2500" spc="-5" dirty="0">
                <a:latin typeface="Calibri"/>
                <a:cs typeface="Calibri"/>
              </a:rPr>
              <a:t>designation</a:t>
            </a:r>
            <a:r>
              <a:rPr sz="2500" dirty="0">
                <a:latin typeface="Calibri"/>
                <a:cs typeface="Calibri"/>
              </a:rPr>
              <a:t> </a:t>
            </a:r>
            <a:r>
              <a:rPr sz="2500" spc="-5" dirty="0">
                <a:latin typeface="Calibri"/>
                <a:cs typeface="Calibri"/>
              </a:rPr>
              <a:t>in</a:t>
            </a:r>
            <a:r>
              <a:rPr sz="2500" dirty="0">
                <a:latin typeface="Calibri"/>
                <a:cs typeface="Calibri"/>
              </a:rPr>
              <a:t> </a:t>
            </a:r>
            <a:r>
              <a:rPr sz="2500" spc="-15" dirty="0">
                <a:latin typeface="Calibri"/>
                <a:cs typeface="Calibri"/>
              </a:rPr>
              <a:t>code</a:t>
            </a:r>
            <a:r>
              <a:rPr sz="2500" spc="-10" dirty="0">
                <a:latin typeface="Calibri"/>
                <a:cs typeface="Calibri"/>
              </a:rPr>
              <a:t> </a:t>
            </a:r>
            <a:r>
              <a:rPr sz="2500" spc="-5" dirty="0">
                <a:latin typeface="Calibri"/>
                <a:cs typeface="Calibri"/>
              </a:rPr>
              <a:t>or</a:t>
            </a:r>
            <a:r>
              <a:rPr sz="2500" spc="555" dirty="0">
                <a:latin typeface="Calibri"/>
                <a:cs typeface="Calibri"/>
              </a:rPr>
              <a:t> </a:t>
            </a:r>
            <a:r>
              <a:rPr sz="2500" spc="-5" dirty="0">
                <a:latin typeface="Calibri"/>
                <a:cs typeface="Calibri"/>
              </a:rPr>
              <a:t>otherwise, </a:t>
            </a:r>
            <a:r>
              <a:rPr sz="2500" dirty="0">
                <a:latin typeface="Calibri"/>
                <a:cs typeface="Calibri"/>
              </a:rPr>
              <a:t> </a:t>
            </a:r>
            <a:r>
              <a:rPr sz="2500" spc="-5" dirty="0">
                <a:latin typeface="Calibri"/>
                <a:cs typeface="Calibri"/>
              </a:rPr>
              <a:t>with</a:t>
            </a:r>
            <a:r>
              <a:rPr sz="2500" dirty="0">
                <a:latin typeface="Calibri"/>
                <a:cs typeface="Calibri"/>
              </a:rPr>
              <a:t> </a:t>
            </a:r>
            <a:r>
              <a:rPr sz="2500" spc="-5" dirty="0">
                <a:latin typeface="Calibri"/>
                <a:cs typeface="Calibri"/>
              </a:rPr>
              <a:t>an</a:t>
            </a:r>
            <a:r>
              <a:rPr sz="2500" dirty="0">
                <a:latin typeface="Calibri"/>
                <a:cs typeface="Calibri"/>
              </a:rPr>
              <a:t> </a:t>
            </a:r>
            <a:r>
              <a:rPr sz="2500" spc="-20" dirty="0">
                <a:latin typeface="Calibri"/>
                <a:cs typeface="Calibri"/>
              </a:rPr>
              <a:t>oversize</a:t>
            </a:r>
            <a:r>
              <a:rPr sz="2500" spc="-15" dirty="0">
                <a:latin typeface="Calibri"/>
                <a:cs typeface="Calibri"/>
              </a:rPr>
              <a:t> </a:t>
            </a:r>
            <a:r>
              <a:rPr sz="2500" dirty="0">
                <a:latin typeface="Calibri"/>
                <a:cs typeface="Calibri"/>
              </a:rPr>
              <a:t>of</a:t>
            </a:r>
            <a:r>
              <a:rPr sz="2500" spc="5" dirty="0">
                <a:latin typeface="Calibri"/>
                <a:cs typeface="Calibri"/>
              </a:rPr>
              <a:t> </a:t>
            </a:r>
            <a:r>
              <a:rPr sz="2500" spc="-5" dirty="0">
                <a:latin typeface="Calibri"/>
                <a:cs typeface="Calibri"/>
              </a:rPr>
              <a:t>5</a:t>
            </a:r>
            <a:r>
              <a:rPr sz="2500" dirty="0">
                <a:latin typeface="Calibri"/>
                <a:cs typeface="Calibri"/>
              </a:rPr>
              <a:t> </a:t>
            </a:r>
            <a:r>
              <a:rPr sz="2500" spc="-10" dirty="0">
                <a:latin typeface="Calibri"/>
                <a:cs typeface="Calibri"/>
              </a:rPr>
              <a:t>mm</a:t>
            </a:r>
            <a:r>
              <a:rPr sz="2500" spc="-5" dirty="0">
                <a:latin typeface="Calibri"/>
                <a:cs typeface="Calibri"/>
              </a:rPr>
              <a:t> </a:t>
            </a:r>
            <a:r>
              <a:rPr sz="2500" dirty="0">
                <a:latin typeface="Calibri"/>
                <a:cs typeface="Calibri"/>
              </a:rPr>
              <a:t>and</a:t>
            </a:r>
            <a:r>
              <a:rPr sz="2500" spc="565" dirty="0">
                <a:latin typeface="Calibri"/>
                <a:cs typeface="Calibri"/>
              </a:rPr>
              <a:t> </a:t>
            </a:r>
            <a:r>
              <a:rPr sz="2500" spc="-10" dirty="0">
                <a:latin typeface="Calibri"/>
                <a:cs typeface="Calibri"/>
              </a:rPr>
              <a:t>falling </a:t>
            </a:r>
            <a:r>
              <a:rPr sz="2500" spc="-5" dirty="0">
                <a:latin typeface="Calibri"/>
                <a:cs typeface="Calibri"/>
              </a:rPr>
              <a:t> </a:t>
            </a:r>
            <a:r>
              <a:rPr sz="2500" dirty="0">
                <a:latin typeface="Calibri"/>
                <a:cs typeface="Calibri"/>
              </a:rPr>
              <a:t>under</a:t>
            </a:r>
            <a:r>
              <a:rPr sz="2500" spc="-15" dirty="0">
                <a:latin typeface="Calibri"/>
                <a:cs typeface="Calibri"/>
              </a:rPr>
              <a:t> Part</a:t>
            </a:r>
            <a:r>
              <a:rPr sz="2500" spc="-10" dirty="0">
                <a:latin typeface="Calibri"/>
                <a:cs typeface="Calibri"/>
              </a:rPr>
              <a:t> </a:t>
            </a:r>
            <a:r>
              <a:rPr sz="2500" spc="-5" dirty="0">
                <a:latin typeface="Calibri"/>
                <a:cs typeface="Calibri"/>
              </a:rPr>
              <a:t>1</a:t>
            </a:r>
            <a:r>
              <a:rPr sz="2500" spc="-15" dirty="0">
                <a:latin typeface="Calibri"/>
                <a:cs typeface="Calibri"/>
              </a:rPr>
              <a:t> </a:t>
            </a:r>
            <a:r>
              <a:rPr sz="2500" spc="-5" dirty="0">
                <a:latin typeface="Calibri"/>
                <a:cs typeface="Calibri"/>
              </a:rPr>
              <a:t>of</a:t>
            </a:r>
            <a:r>
              <a:rPr sz="2500" spc="-10" dirty="0">
                <a:latin typeface="Calibri"/>
                <a:cs typeface="Calibri"/>
              </a:rPr>
              <a:t> </a:t>
            </a:r>
            <a:r>
              <a:rPr sz="2500" spc="-5" dirty="0">
                <a:latin typeface="Calibri"/>
                <a:cs typeface="Calibri"/>
              </a:rPr>
              <a:t>IS</a:t>
            </a:r>
            <a:r>
              <a:rPr sz="2500" spc="15" dirty="0">
                <a:latin typeface="Calibri"/>
                <a:cs typeface="Calibri"/>
              </a:rPr>
              <a:t> </a:t>
            </a:r>
            <a:r>
              <a:rPr sz="2500" dirty="0">
                <a:latin typeface="Calibri"/>
                <a:cs typeface="Calibri"/>
              </a:rPr>
              <a:t>2742</a:t>
            </a:r>
            <a:r>
              <a:rPr sz="2500" spc="-60" dirty="0">
                <a:latin typeface="Calibri"/>
                <a:cs typeface="Calibri"/>
              </a:rPr>
              <a:t> </a:t>
            </a:r>
            <a:r>
              <a:rPr sz="2500" spc="-5" dirty="0">
                <a:latin typeface="Calibri"/>
                <a:cs typeface="Calibri"/>
              </a:rPr>
              <a:t>:</a:t>
            </a:r>
            <a:r>
              <a:rPr sz="2500" spc="10" dirty="0">
                <a:latin typeface="Calibri"/>
                <a:cs typeface="Calibri"/>
              </a:rPr>
              <a:t> </a:t>
            </a:r>
            <a:r>
              <a:rPr sz="2500" dirty="0">
                <a:latin typeface="Calibri"/>
                <a:cs typeface="Calibri"/>
              </a:rPr>
              <a:t>1994.</a:t>
            </a:r>
            <a:endParaRPr sz="2500">
              <a:latin typeface="Calibri"/>
              <a:cs typeface="Calibri"/>
            </a:endParaRPr>
          </a:p>
        </p:txBody>
      </p:sp>
      <p:sp>
        <p:nvSpPr>
          <p:cNvPr id="4" name="object 4"/>
          <p:cNvSpPr txBox="1"/>
          <p:nvPr/>
        </p:nvSpPr>
        <p:spPr>
          <a:xfrm>
            <a:off x="7477759" y="1415033"/>
            <a:ext cx="3713479" cy="453390"/>
          </a:xfrm>
          <a:prstGeom prst="rect">
            <a:avLst/>
          </a:prstGeom>
        </p:spPr>
        <p:txBody>
          <a:bodyPr vert="horz" wrap="square" lIns="0" tIns="13335" rIns="0" bIns="0" rtlCol="0">
            <a:spAutoFit/>
          </a:bodyPr>
          <a:lstStyle/>
          <a:p>
            <a:pPr marL="12700">
              <a:lnSpc>
                <a:spcPct val="100000"/>
              </a:lnSpc>
              <a:spcBef>
                <a:spcPts val="105"/>
              </a:spcBef>
            </a:pPr>
            <a:r>
              <a:rPr sz="2800" b="1" spc="-30" dirty="0">
                <a:solidFill>
                  <a:srgbClr val="C00000"/>
                </a:solidFill>
                <a:latin typeface="Calibri"/>
                <a:cs typeface="Calibri"/>
              </a:rPr>
              <a:t>Tolerance</a:t>
            </a:r>
            <a:r>
              <a:rPr sz="2800" b="1" spc="-95" dirty="0">
                <a:solidFill>
                  <a:srgbClr val="C00000"/>
                </a:solidFill>
                <a:latin typeface="Calibri"/>
                <a:cs typeface="Calibri"/>
              </a:rPr>
              <a:t> </a:t>
            </a:r>
            <a:r>
              <a:rPr sz="2800" b="1" dirty="0">
                <a:solidFill>
                  <a:srgbClr val="C00000"/>
                </a:solidFill>
                <a:latin typeface="Calibri"/>
                <a:cs typeface="Calibri"/>
              </a:rPr>
              <a:t>on</a:t>
            </a:r>
            <a:r>
              <a:rPr sz="2800" b="1" spc="-40" dirty="0">
                <a:solidFill>
                  <a:srgbClr val="C00000"/>
                </a:solidFill>
                <a:latin typeface="Calibri"/>
                <a:cs typeface="Calibri"/>
              </a:rPr>
              <a:t> </a:t>
            </a:r>
            <a:r>
              <a:rPr sz="2800" b="1" dirty="0">
                <a:solidFill>
                  <a:srgbClr val="C00000"/>
                </a:solidFill>
                <a:latin typeface="Calibri"/>
                <a:cs typeface="Calibri"/>
              </a:rPr>
              <a:t>Dimensions</a:t>
            </a:r>
            <a:endParaRPr sz="2800">
              <a:latin typeface="Calibri"/>
              <a:cs typeface="Calibri"/>
            </a:endParaRPr>
          </a:p>
        </p:txBody>
      </p:sp>
      <p:pic>
        <p:nvPicPr>
          <p:cNvPr id="5" name="object 5"/>
          <p:cNvPicPr/>
          <p:nvPr/>
        </p:nvPicPr>
        <p:blipFill>
          <a:blip r:embed="rId2" cstate="print"/>
          <a:stretch>
            <a:fillRect/>
          </a:stretch>
        </p:blipFill>
        <p:spPr>
          <a:xfrm>
            <a:off x="7385304" y="2377439"/>
            <a:ext cx="6254496" cy="2121407"/>
          </a:xfrm>
          <a:prstGeom prst="rect">
            <a:avLst/>
          </a:prstGeom>
        </p:spPr>
      </p:pic>
      <p:pic>
        <p:nvPicPr>
          <p:cNvPr id="6" name="object 6"/>
          <p:cNvPicPr/>
          <p:nvPr/>
        </p:nvPicPr>
        <p:blipFill>
          <a:blip r:embed="rId3" cstate="print"/>
          <a:stretch>
            <a:fillRect/>
          </a:stretch>
        </p:blipFill>
        <p:spPr>
          <a:xfrm>
            <a:off x="7667590" y="5087111"/>
            <a:ext cx="5683134" cy="184534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1159" y="197865"/>
            <a:ext cx="13848080" cy="1357630"/>
          </a:xfrm>
          <a:prstGeom prst="rect">
            <a:avLst/>
          </a:prstGeom>
        </p:spPr>
        <p:txBody>
          <a:bodyPr vert="horz" wrap="square" lIns="0" tIns="12065" rIns="0" bIns="0" rtlCol="0">
            <a:spAutoFit/>
          </a:bodyPr>
          <a:lstStyle/>
          <a:p>
            <a:pPr algn="ctr">
              <a:lnSpc>
                <a:spcPct val="100000"/>
              </a:lnSpc>
              <a:spcBef>
                <a:spcPts val="95"/>
              </a:spcBef>
              <a:tabLst>
                <a:tab pos="1357630" algn="l"/>
              </a:tabLst>
            </a:pPr>
            <a:r>
              <a:rPr sz="2500" b="1" spc="-5" dirty="0">
                <a:latin typeface="Arial"/>
                <a:cs typeface="Arial"/>
              </a:rPr>
              <a:t>IS</a:t>
            </a:r>
            <a:r>
              <a:rPr sz="2500" b="1" spc="20" dirty="0">
                <a:latin typeface="Arial"/>
                <a:cs typeface="Arial"/>
              </a:rPr>
              <a:t> </a:t>
            </a:r>
            <a:r>
              <a:rPr sz="2500" b="1" spc="-5" dirty="0">
                <a:latin typeface="Arial"/>
                <a:cs typeface="Arial"/>
              </a:rPr>
              <a:t>2742	</a:t>
            </a:r>
            <a:r>
              <a:rPr sz="2500" b="1" spc="-65" dirty="0">
                <a:latin typeface="Arial"/>
                <a:cs typeface="Arial"/>
              </a:rPr>
              <a:t>(PART</a:t>
            </a:r>
            <a:r>
              <a:rPr sz="2500" b="1" spc="110" dirty="0">
                <a:latin typeface="Arial"/>
                <a:cs typeface="Arial"/>
              </a:rPr>
              <a:t> </a:t>
            </a:r>
            <a:r>
              <a:rPr sz="2500" b="1" spc="-5" dirty="0">
                <a:latin typeface="Arial"/>
                <a:cs typeface="Arial"/>
              </a:rPr>
              <a:t>1)</a:t>
            </a:r>
            <a:r>
              <a:rPr sz="2500" b="1" spc="-25" dirty="0">
                <a:latin typeface="Arial"/>
                <a:cs typeface="Arial"/>
              </a:rPr>
              <a:t> </a:t>
            </a:r>
            <a:r>
              <a:rPr sz="2500" b="1" spc="-5" dirty="0">
                <a:latin typeface="Arial"/>
                <a:cs typeface="Arial"/>
              </a:rPr>
              <a:t>:</a:t>
            </a:r>
            <a:r>
              <a:rPr sz="2500" b="1" spc="-10" dirty="0">
                <a:latin typeface="Arial"/>
                <a:cs typeface="Arial"/>
              </a:rPr>
              <a:t> </a:t>
            </a:r>
            <a:r>
              <a:rPr sz="2500" b="1" spc="-5" dirty="0">
                <a:latin typeface="Arial"/>
                <a:cs typeface="Arial"/>
              </a:rPr>
              <a:t>1994</a:t>
            </a:r>
            <a:endParaRPr sz="2500">
              <a:latin typeface="Arial"/>
              <a:cs typeface="Arial"/>
            </a:endParaRPr>
          </a:p>
          <a:p>
            <a:pPr algn="ctr">
              <a:lnSpc>
                <a:spcPct val="100000"/>
              </a:lnSpc>
            </a:pPr>
            <a:r>
              <a:rPr sz="2500" b="1" spc="-20" dirty="0">
                <a:latin typeface="Arial"/>
                <a:cs typeface="Arial"/>
              </a:rPr>
              <a:t>AUTOMOTIVE</a:t>
            </a:r>
            <a:r>
              <a:rPr sz="2500" b="1" spc="135" dirty="0">
                <a:latin typeface="Arial"/>
                <a:cs typeface="Arial"/>
              </a:rPr>
              <a:t> </a:t>
            </a:r>
            <a:r>
              <a:rPr sz="2500" b="1" spc="-5" dirty="0">
                <a:latin typeface="Arial"/>
                <a:cs typeface="Arial"/>
              </a:rPr>
              <a:t>VEHICLES -</a:t>
            </a:r>
            <a:r>
              <a:rPr sz="2500" b="1" spc="15" dirty="0">
                <a:latin typeface="Arial"/>
                <a:cs typeface="Arial"/>
              </a:rPr>
              <a:t> </a:t>
            </a:r>
            <a:r>
              <a:rPr sz="2500" b="1" spc="-25" dirty="0">
                <a:latin typeface="Arial"/>
                <a:cs typeface="Arial"/>
              </a:rPr>
              <a:t>BRAKE</a:t>
            </a:r>
            <a:r>
              <a:rPr sz="2500" b="1" spc="90" dirty="0">
                <a:latin typeface="Arial"/>
                <a:cs typeface="Arial"/>
              </a:rPr>
              <a:t> </a:t>
            </a:r>
            <a:r>
              <a:rPr sz="2500" b="1" spc="-5" dirty="0">
                <a:latin typeface="Arial"/>
                <a:cs typeface="Arial"/>
              </a:rPr>
              <a:t>LININGS</a:t>
            </a:r>
            <a:r>
              <a:rPr sz="2500" b="1" spc="15" dirty="0">
                <a:latin typeface="Arial"/>
                <a:cs typeface="Arial"/>
              </a:rPr>
              <a:t> </a:t>
            </a:r>
            <a:r>
              <a:rPr sz="2500" b="1" spc="-5" dirty="0">
                <a:latin typeface="Arial"/>
                <a:cs typeface="Arial"/>
              </a:rPr>
              <a:t>(NON</a:t>
            </a:r>
            <a:r>
              <a:rPr sz="2500" b="1" spc="10" dirty="0">
                <a:latin typeface="Arial"/>
                <a:cs typeface="Arial"/>
              </a:rPr>
              <a:t> </a:t>
            </a:r>
            <a:r>
              <a:rPr sz="2500" b="1" spc="-5" dirty="0">
                <a:latin typeface="Arial"/>
                <a:cs typeface="Arial"/>
              </a:rPr>
              <a:t>-</a:t>
            </a:r>
            <a:r>
              <a:rPr sz="2500" b="1" spc="15" dirty="0">
                <a:latin typeface="Arial"/>
                <a:cs typeface="Arial"/>
              </a:rPr>
              <a:t> </a:t>
            </a:r>
            <a:r>
              <a:rPr sz="2500" b="1" spc="-5" dirty="0">
                <a:latin typeface="Arial"/>
                <a:cs typeface="Arial"/>
              </a:rPr>
              <a:t>RUBBERIZED)</a:t>
            </a:r>
            <a:r>
              <a:rPr sz="2500" b="1" spc="10" dirty="0">
                <a:latin typeface="Arial"/>
                <a:cs typeface="Arial"/>
              </a:rPr>
              <a:t> </a:t>
            </a:r>
            <a:r>
              <a:rPr sz="2500" b="1" spc="-5" dirty="0">
                <a:latin typeface="Arial"/>
                <a:cs typeface="Arial"/>
              </a:rPr>
              <a:t>:</a:t>
            </a:r>
            <a:r>
              <a:rPr sz="2500" b="1" spc="10" dirty="0">
                <a:latin typeface="Arial"/>
                <a:cs typeface="Arial"/>
              </a:rPr>
              <a:t> </a:t>
            </a:r>
            <a:r>
              <a:rPr sz="2500" b="1" spc="-80" dirty="0">
                <a:latin typeface="Arial"/>
                <a:cs typeface="Arial"/>
              </a:rPr>
              <a:t>PART</a:t>
            </a:r>
            <a:r>
              <a:rPr sz="2500" b="1" spc="135" dirty="0">
                <a:latin typeface="Arial"/>
                <a:cs typeface="Arial"/>
              </a:rPr>
              <a:t> </a:t>
            </a:r>
            <a:r>
              <a:rPr sz="2500" b="1" spc="-5" dirty="0">
                <a:latin typeface="Arial"/>
                <a:cs typeface="Arial"/>
              </a:rPr>
              <a:t>1</a:t>
            </a:r>
            <a:r>
              <a:rPr sz="2500" b="1" dirty="0">
                <a:latin typeface="Arial"/>
                <a:cs typeface="Arial"/>
              </a:rPr>
              <a:t> </a:t>
            </a:r>
            <a:r>
              <a:rPr sz="2500" b="1" spc="-30" dirty="0">
                <a:latin typeface="Arial"/>
                <a:cs typeface="Arial"/>
              </a:rPr>
              <a:t>SPECIFICATION</a:t>
            </a:r>
            <a:endParaRPr sz="2500">
              <a:latin typeface="Arial"/>
              <a:cs typeface="Arial"/>
            </a:endParaRPr>
          </a:p>
          <a:p>
            <a:pPr marR="450215" algn="ctr">
              <a:lnSpc>
                <a:spcPct val="100000"/>
              </a:lnSpc>
              <a:spcBef>
                <a:spcPts val="1130"/>
              </a:spcBef>
            </a:pPr>
            <a:r>
              <a:rPr sz="2800" b="1" spc="-5" dirty="0">
                <a:solidFill>
                  <a:srgbClr val="C00000"/>
                </a:solidFill>
                <a:latin typeface="Calibri"/>
                <a:cs typeface="Calibri"/>
              </a:rPr>
              <a:t>REQUIREMENTS</a:t>
            </a:r>
            <a:endParaRPr sz="2800">
              <a:latin typeface="Calibri"/>
              <a:cs typeface="Calibri"/>
            </a:endParaRPr>
          </a:p>
        </p:txBody>
      </p:sp>
      <p:sp>
        <p:nvSpPr>
          <p:cNvPr id="3" name="object 3"/>
          <p:cNvSpPr txBox="1"/>
          <p:nvPr/>
        </p:nvSpPr>
        <p:spPr>
          <a:xfrm>
            <a:off x="6624573" y="1670049"/>
            <a:ext cx="5650865"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Normal</a:t>
            </a:r>
            <a:r>
              <a:rPr sz="2800" b="1" spc="-35" dirty="0">
                <a:solidFill>
                  <a:srgbClr val="C00000"/>
                </a:solidFill>
                <a:latin typeface="Calibri"/>
                <a:cs typeface="Calibri"/>
              </a:rPr>
              <a:t> </a:t>
            </a:r>
            <a:r>
              <a:rPr sz="2800" b="1" spc="5" dirty="0">
                <a:solidFill>
                  <a:srgbClr val="C00000"/>
                </a:solidFill>
                <a:latin typeface="Calibri"/>
                <a:cs typeface="Calibri"/>
              </a:rPr>
              <a:t>and</a:t>
            </a:r>
            <a:r>
              <a:rPr sz="2800" b="1" spc="-30" dirty="0">
                <a:solidFill>
                  <a:srgbClr val="C00000"/>
                </a:solidFill>
                <a:latin typeface="Calibri"/>
                <a:cs typeface="Calibri"/>
              </a:rPr>
              <a:t> </a:t>
            </a:r>
            <a:r>
              <a:rPr sz="2800" b="1" dirty="0">
                <a:solidFill>
                  <a:srgbClr val="C00000"/>
                </a:solidFill>
                <a:latin typeface="Calibri"/>
                <a:cs typeface="Calibri"/>
              </a:rPr>
              <a:t>Hot</a:t>
            </a:r>
            <a:r>
              <a:rPr sz="2800" b="1" spc="-30" dirty="0">
                <a:solidFill>
                  <a:srgbClr val="C00000"/>
                </a:solidFill>
                <a:latin typeface="Calibri"/>
                <a:cs typeface="Calibri"/>
              </a:rPr>
              <a:t> </a:t>
            </a:r>
            <a:r>
              <a:rPr sz="2800" b="1" spc="-5" dirty="0">
                <a:solidFill>
                  <a:srgbClr val="C00000"/>
                </a:solidFill>
                <a:latin typeface="Calibri"/>
                <a:cs typeface="Calibri"/>
              </a:rPr>
              <a:t>Coefficient</a:t>
            </a:r>
            <a:r>
              <a:rPr sz="2800" b="1" spc="-55" dirty="0">
                <a:solidFill>
                  <a:srgbClr val="C00000"/>
                </a:solidFill>
                <a:latin typeface="Calibri"/>
                <a:cs typeface="Calibri"/>
              </a:rPr>
              <a:t> </a:t>
            </a:r>
            <a:r>
              <a:rPr sz="2800" b="1" dirty="0">
                <a:solidFill>
                  <a:srgbClr val="C00000"/>
                </a:solidFill>
                <a:latin typeface="Calibri"/>
                <a:cs typeface="Calibri"/>
              </a:rPr>
              <a:t>of</a:t>
            </a:r>
            <a:r>
              <a:rPr sz="2800" b="1" spc="-10" dirty="0">
                <a:solidFill>
                  <a:srgbClr val="C00000"/>
                </a:solidFill>
                <a:latin typeface="Calibri"/>
                <a:cs typeface="Calibri"/>
              </a:rPr>
              <a:t> </a:t>
            </a:r>
            <a:r>
              <a:rPr sz="2800" b="1" spc="5" dirty="0">
                <a:solidFill>
                  <a:srgbClr val="C00000"/>
                </a:solidFill>
                <a:latin typeface="Calibri"/>
                <a:cs typeface="Calibri"/>
              </a:rPr>
              <a:t>Friction</a:t>
            </a:r>
            <a:endParaRPr sz="2800">
              <a:latin typeface="Calibri"/>
              <a:cs typeface="Calibri"/>
            </a:endParaRPr>
          </a:p>
        </p:txBody>
      </p:sp>
      <p:grpSp>
        <p:nvGrpSpPr>
          <p:cNvPr id="4" name="object 4"/>
          <p:cNvGrpSpPr/>
          <p:nvPr/>
        </p:nvGrpSpPr>
        <p:grpSpPr>
          <a:xfrm>
            <a:off x="289559" y="2307335"/>
            <a:ext cx="13686790" cy="2224405"/>
            <a:chOff x="289559" y="2307335"/>
            <a:chExt cx="13686790" cy="2224405"/>
          </a:xfrm>
        </p:grpSpPr>
        <p:pic>
          <p:nvPicPr>
            <p:cNvPr id="5" name="object 5"/>
            <p:cNvPicPr/>
            <p:nvPr/>
          </p:nvPicPr>
          <p:blipFill>
            <a:blip r:embed="rId2" cstate="print"/>
            <a:stretch>
              <a:fillRect/>
            </a:stretch>
          </p:blipFill>
          <p:spPr>
            <a:xfrm>
              <a:off x="289559" y="2307335"/>
              <a:ext cx="6461760" cy="2224035"/>
            </a:xfrm>
            <a:prstGeom prst="rect">
              <a:avLst/>
            </a:prstGeom>
          </p:spPr>
        </p:pic>
        <p:pic>
          <p:nvPicPr>
            <p:cNvPr id="6" name="object 6"/>
            <p:cNvPicPr/>
            <p:nvPr/>
          </p:nvPicPr>
          <p:blipFill>
            <a:blip r:embed="rId3" cstate="print"/>
            <a:stretch>
              <a:fillRect/>
            </a:stretch>
          </p:blipFill>
          <p:spPr>
            <a:xfrm>
              <a:off x="6760463" y="2314570"/>
              <a:ext cx="7215302" cy="1381849"/>
            </a:xfrm>
            <a:prstGeom prst="rect">
              <a:avLst/>
            </a:prstGeom>
          </p:spPr>
        </p:pic>
      </p:grpSp>
      <p:sp>
        <p:nvSpPr>
          <p:cNvPr id="7" name="object 7"/>
          <p:cNvSpPr txBox="1"/>
          <p:nvPr/>
        </p:nvSpPr>
        <p:spPr>
          <a:xfrm>
            <a:off x="322579" y="1792935"/>
            <a:ext cx="1797050" cy="454025"/>
          </a:xfrm>
          <a:prstGeom prst="rect">
            <a:avLst/>
          </a:prstGeom>
        </p:spPr>
        <p:txBody>
          <a:bodyPr vert="horz" wrap="square" lIns="0" tIns="13970" rIns="0" bIns="0" rtlCol="0">
            <a:spAutoFit/>
          </a:bodyPr>
          <a:lstStyle/>
          <a:p>
            <a:pPr marL="12700">
              <a:lnSpc>
                <a:spcPct val="100000"/>
              </a:lnSpc>
              <a:spcBef>
                <a:spcPts val="110"/>
              </a:spcBef>
            </a:pPr>
            <a:r>
              <a:rPr sz="2800" b="1" spc="-25" dirty="0">
                <a:solidFill>
                  <a:srgbClr val="C00000"/>
                </a:solidFill>
                <a:latin typeface="Calibri"/>
                <a:cs typeface="Calibri"/>
              </a:rPr>
              <a:t>Water</a:t>
            </a:r>
            <a:r>
              <a:rPr sz="2800" b="1" spc="-90" dirty="0">
                <a:solidFill>
                  <a:srgbClr val="C00000"/>
                </a:solidFill>
                <a:latin typeface="Calibri"/>
                <a:cs typeface="Calibri"/>
              </a:rPr>
              <a:t> </a:t>
            </a:r>
            <a:r>
              <a:rPr sz="2800" b="1" spc="-15" dirty="0">
                <a:solidFill>
                  <a:srgbClr val="C00000"/>
                </a:solidFill>
                <a:latin typeface="Calibri"/>
                <a:cs typeface="Calibri"/>
              </a:rPr>
              <a:t>Swell</a:t>
            </a:r>
            <a:endParaRPr sz="2800">
              <a:latin typeface="Calibri"/>
              <a:cs typeface="Calibri"/>
            </a:endParaRPr>
          </a:p>
        </p:txBody>
      </p:sp>
      <p:sp>
        <p:nvSpPr>
          <p:cNvPr id="8" name="object 8"/>
          <p:cNvSpPr txBox="1"/>
          <p:nvPr/>
        </p:nvSpPr>
        <p:spPr>
          <a:xfrm>
            <a:off x="5213350" y="4967681"/>
            <a:ext cx="1586865" cy="454025"/>
          </a:xfrm>
          <a:prstGeom prst="rect">
            <a:avLst/>
          </a:prstGeom>
        </p:spPr>
        <p:txBody>
          <a:bodyPr vert="horz" wrap="square" lIns="0" tIns="13970" rIns="0" bIns="0" rtlCol="0">
            <a:spAutoFit/>
          </a:bodyPr>
          <a:lstStyle/>
          <a:p>
            <a:pPr marL="12700">
              <a:lnSpc>
                <a:spcPct val="100000"/>
              </a:lnSpc>
              <a:spcBef>
                <a:spcPts val="110"/>
              </a:spcBef>
            </a:pPr>
            <a:r>
              <a:rPr sz="2800" b="1" dirty="0">
                <a:solidFill>
                  <a:srgbClr val="C00000"/>
                </a:solidFill>
                <a:latin typeface="Calibri"/>
                <a:cs typeface="Calibri"/>
              </a:rPr>
              <a:t>Heat</a:t>
            </a:r>
            <a:r>
              <a:rPr sz="2800" b="1" spc="-100" dirty="0">
                <a:solidFill>
                  <a:srgbClr val="C00000"/>
                </a:solidFill>
                <a:latin typeface="Calibri"/>
                <a:cs typeface="Calibri"/>
              </a:rPr>
              <a:t> </a:t>
            </a:r>
            <a:r>
              <a:rPr sz="2800" b="1" spc="-15" dirty="0">
                <a:solidFill>
                  <a:srgbClr val="C00000"/>
                </a:solidFill>
                <a:latin typeface="Calibri"/>
                <a:cs typeface="Calibri"/>
              </a:rPr>
              <a:t>Swell</a:t>
            </a:r>
            <a:endParaRPr sz="2800">
              <a:latin typeface="Calibri"/>
              <a:cs typeface="Calibri"/>
            </a:endParaRPr>
          </a:p>
        </p:txBody>
      </p:sp>
      <p:pic>
        <p:nvPicPr>
          <p:cNvPr id="9" name="object 9"/>
          <p:cNvPicPr/>
          <p:nvPr/>
        </p:nvPicPr>
        <p:blipFill>
          <a:blip r:embed="rId4" cstate="print"/>
          <a:stretch>
            <a:fillRect/>
          </a:stretch>
        </p:blipFill>
        <p:spPr>
          <a:xfrm>
            <a:off x="2075688" y="5602223"/>
            <a:ext cx="9675458" cy="143907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6848" y="197865"/>
            <a:ext cx="12930505" cy="787400"/>
          </a:xfrm>
          <a:prstGeom prst="rect">
            <a:avLst/>
          </a:prstGeom>
        </p:spPr>
        <p:txBody>
          <a:bodyPr vert="horz" wrap="square" lIns="0" tIns="12065" rIns="0" bIns="0" rtlCol="0">
            <a:spAutoFit/>
          </a:bodyPr>
          <a:lstStyle/>
          <a:p>
            <a:pPr marL="104775" algn="ctr">
              <a:lnSpc>
                <a:spcPct val="100000"/>
              </a:lnSpc>
              <a:spcBef>
                <a:spcPts val="95"/>
              </a:spcBef>
              <a:tabLst>
                <a:tab pos="1462405" algn="l"/>
                <a:tab pos="2957830" algn="l"/>
              </a:tabLst>
            </a:pPr>
            <a:r>
              <a:rPr sz="2500" spc="-5" dirty="0">
                <a:solidFill>
                  <a:srgbClr val="000000"/>
                </a:solidFill>
              </a:rPr>
              <a:t>IS</a:t>
            </a:r>
            <a:r>
              <a:rPr sz="2500" spc="20" dirty="0">
                <a:solidFill>
                  <a:srgbClr val="000000"/>
                </a:solidFill>
              </a:rPr>
              <a:t> </a:t>
            </a:r>
            <a:r>
              <a:rPr sz="2500" spc="-5" dirty="0">
                <a:solidFill>
                  <a:srgbClr val="000000"/>
                </a:solidFill>
              </a:rPr>
              <a:t>2742	</a:t>
            </a:r>
            <a:r>
              <a:rPr sz="2500" spc="-65" dirty="0">
                <a:solidFill>
                  <a:srgbClr val="000000"/>
                </a:solidFill>
              </a:rPr>
              <a:t>(PART</a:t>
            </a:r>
            <a:r>
              <a:rPr sz="2500" spc="135" dirty="0">
                <a:solidFill>
                  <a:srgbClr val="000000"/>
                </a:solidFill>
              </a:rPr>
              <a:t> </a:t>
            </a:r>
            <a:r>
              <a:rPr sz="2500" spc="-5" dirty="0">
                <a:solidFill>
                  <a:srgbClr val="000000"/>
                </a:solidFill>
              </a:rPr>
              <a:t>2)	:</a:t>
            </a:r>
            <a:r>
              <a:rPr sz="2500" spc="-35" dirty="0">
                <a:solidFill>
                  <a:srgbClr val="000000"/>
                </a:solidFill>
              </a:rPr>
              <a:t> </a:t>
            </a:r>
            <a:r>
              <a:rPr sz="2500" spc="-5" dirty="0">
                <a:solidFill>
                  <a:srgbClr val="000000"/>
                </a:solidFill>
              </a:rPr>
              <a:t>1989</a:t>
            </a:r>
            <a:endParaRPr sz="2500"/>
          </a:p>
          <a:p>
            <a:pPr algn="ctr">
              <a:lnSpc>
                <a:spcPct val="100000"/>
              </a:lnSpc>
            </a:pPr>
            <a:r>
              <a:rPr sz="2500" spc="-20" dirty="0">
                <a:solidFill>
                  <a:srgbClr val="000000"/>
                </a:solidFill>
              </a:rPr>
              <a:t>AUTOMOTIVE</a:t>
            </a:r>
            <a:r>
              <a:rPr sz="2500" spc="130" dirty="0">
                <a:solidFill>
                  <a:srgbClr val="000000"/>
                </a:solidFill>
              </a:rPr>
              <a:t> </a:t>
            </a:r>
            <a:r>
              <a:rPr sz="2500" spc="-10" dirty="0">
                <a:solidFill>
                  <a:srgbClr val="000000"/>
                </a:solidFill>
              </a:rPr>
              <a:t>VEHICLES</a:t>
            </a:r>
            <a:r>
              <a:rPr sz="2500" spc="45" dirty="0">
                <a:solidFill>
                  <a:srgbClr val="000000"/>
                </a:solidFill>
              </a:rPr>
              <a:t> </a:t>
            </a:r>
            <a:r>
              <a:rPr sz="2500" spc="-5" dirty="0">
                <a:solidFill>
                  <a:srgbClr val="000000"/>
                </a:solidFill>
              </a:rPr>
              <a:t>-</a:t>
            </a:r>
            <a:r>
              <a:rPr sz="2500" spc="20" dirty="0">
                <a:solidFill>
                  <a:srgbClr val="000000"/>
                </a:solidFill>
              </a:rPr>
              <a:t> </a:t>
            </a:r>
            <a:r>
              <a:rPr sz="2500" spc="-25" dirty="0">
                <a:solidFill>
                  <a:srgbClr val="000000"/>
                </a:solidFill>
              </a:rPr>
              <a:t>BRAKE</a:t>
            </a:r>
            <a:r>
              <a:rPr sz="2500" spc="85" dirty="0">
                <a:solidFill>
                  <a:srgbClr val="000000"/>
                </a:solidFill>
              </a:rPr>
              <a:t> </a:t>
            </a:r>
            <a:r>
              <a:rPr sz="2500" spc="-5" dirty="0">
                <a:solidFill>
                  <a:srgbClr val="000000"/>
                </a:solidFill>
              </a:rPr>
              <a:t>LININGS</a:t>
            </a:r>
            <a:r>
              <a:rPr sz="2500" spc="35" dirty="0">
                <a:solidFill>
                  <a:srgbClr val="000000"/>
                </a:solidFill>
              </a:rPr>
              <a:t> </a:t>
            </a:r>
            <a:r>
              <a:rPr sz="2500" spc="-5" dirty="0">
                <a:solidFill>
                  <a:srgbClr val="000000"/>
                </a:solidFill>
              </a:rPr>
              <a:t>–</a:t>
            </a:r>
            <a:r>
              <a:rPr sz="2500" spc="10" dirty="0">
                <a:solidFill>
                  <a:srgbClr val="000000"/>
                </a:solidFill>
              </a:rPr>
              <a:t> </a:t>
            </a:r>
            <a:r>
              <a:rPr sz="2500" spc="-10" dirty="0">
                <a:solidFill>
                  <a:srgbClr val="000000"/>
                </a:solidFill>
              </a:rPr>
              <a:t>RUBBERISED</a:t>
            </a:r>
            <a:r>
              <a:rPr sz="2500" spc="30" dirty="0">
                <a:solidFill>
                  <a:srgbClr val="000000"/>
                </a:solidFill>
              </a:rPr>
              <a:t> </a:t>
            </a:r>
            <a:r>
              <a:rPr sz="2500" spc="-5" dirty="0">
                <a:solidFill>
                  <a:srgbClr val="000000"/>
                </a:solidFill>
              </a:rPr>
              <a:t>:</a:t>
            </a:r>
            <a:r>
              <a:rPr sz="2500" spc="15" dirty="0">
                <a:solidFill>
                  <a:srgbClr val="000000"/>
                </a:solidFill>
              </a:rPr>
              <a:t> </a:t>
            </a:r>
            <a:r>
              <a:rPr sz="2500" spc="-80" dirty="0">
                <a:solidFill>
                  <a:srgbClr val="000000"/>
                </a:solidFill>
              </a:rPr>
              <a:t>PART</a:t>
            </a:r>
            <a:r>
              <a:rPr sz="2500" spc="105" dirty="0">
                <a:solidFill>
                  <a:srgbClr val="000000"/>
                </a:solidFill>
              </a:rPr>
              <a:t> </a:t>
            </a:r>
            <a:r>
              <a:rPr sz="2500" spc="-5" dirty="0">
                <a:solidFill>
                  <a:srgbClr val="000000"/>
                </a:solidFill>
              </a:rPr>
              <a:t>2</a:t>
            </a:r>
            <a:r>
              <a:rPr sz="2500" spc="5" dirty="0">
                <a:solidFill>
                  <a:srgbClr val="000000"/>
                </a:solidFill>
              </a:rPr>
              <a:t> </a:t>
            </a:r>
            <a:r>
              <a:rPr sz="2500" spc="-30" dirty="0">
                <a:solidFill>
                  <a:srgbClr val="000000"/>
                </a:solidFill>
              </a:rPr>
              <a:t>SPECIFICATION</a:t>
            </a:r>
            <a:endParaRPr sz="2500"/>
          </a:p>
        </p:txBody>
      </p:sp>
      <p:pic>
        <p:nvPicPr>
          <p:cNvPr id="3" name="object 3"/>
          <p:cNvPicPr/>
          <p:nvPr/>
        </p:nvPicPr>
        <p:blipFill>
          <a:blip r:embed="rId2" cstate="print"/>
          <a:stretch>
            <a:fillRect/>
          </a:stretch>
        </p:blipFill>
        <p:spPr>
          <a:xfrm>
            <a:off x="377018" y="1466088"/>
            <a:ext cx="5656963" cy="2706623"/>
          </a:xfrm>
          <a:prstGeom prst="rect">
            <a:avLst/>
          </a:prstGeom>
        </p:spPr>
      </p:pic>
      <p:pic>
        <p:nvPicPr>
          <p:cNvPr id="4" name="object 4"/>
          <p:cNvPicPr/>
          <p:nvPr/>
        </p:nvPicPr>
        <p:blipFill>
          <a:blip r:embed="rId3" cstate="print"/>
          <a:stretch>
            <a:fillRect/>
          </a:stretch>
        </p:blipFill>
        <p:spPr>
          <a:xfrm>
            <a:off x="332231" y="4431791"/>
            <a:ext cx="5685676" cy="1732698"/>
          </a:xfrm>
          <a:prstGeom prst="rect">
            <a:avLst/>
          </a:prstGeom>
        </p:spPr>
      </p:pic>
      <p:pic>
        <p:nvPicPr>
          <p:cNvPr id="5" name="object 5"/>
          <p:cNvPicPr/>
          <p:nvPr/>
        </p:nvPicPr>
        <p:blipFill>
          <a:blip r:embed="rId4" cstate="print"/>
          <a:stretch>
            <a:fillRect/>
          </a:stretch>
        </p:blipFill>
        <p:spPr>
          <a:xfrm>
            <a:off x="332231" y="6257544"/>
            <a:ext cx="5927731" cy="646176"/>
          </a:xfrm>
          <a:prstGeom prst="rect">
            <a:avLst/>
          </a:prstGeom>
        </p:spPr>
      </p:pic>
      <p:pic>
        <p:nvPicPr>
          <p:cNvPr id="6" name="object 6"/>
          <p:cNvPicPr/>
          <p:nvPr/>
        </p:nvPicPr>
        <p:blipFill>
          <a:blip r:embed="rId5" cstate="print"/>
          <a:stretch>
            <a:fillRect/>
          </a:stretch>
        </p:blipFill>
        <p:spPr>
          <a:xfrm>
            <a:off x="7735823" y="1100327"/>
            <a:ext cx="4846955" cy="657875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8258" y="197865"/>
            <a:ext cx="10991850" cy="787400"/>
          </a:xfrm>
          <a:prstGeom prst="rect">
            <a:avLst/>
          </a:prstGeom>
        </p:spPr>
        <p:txBody>
          <a:bodyPr vert="horz" wrap="square" lIns="0" tIns="12065" rIns="0" bIns="0" rtlCol="0">
            <a:spAutoFit/>
          </a:bodyPr>
          <a:lstStyle/>
          <a:p>
            <a:pPr marL="635" algn="ctr">
              <a:lnSpc>
                <a:spcPct val="100000"/>
              </a:lnSpc>
              <a:spcBef>
                <a:spcPts val="95"/>
              </a:spcBef>
              <a:tabLst>
                <a:tab pos="1358265" algn="l"/>
              </a:tabLst>
            </a:pPr>
            <a:r>
              <a:rPr sz="2500" spc="-5" dirty="0">
                <a:solidFill>
                  <a:srgbClr val="000000"/>
                </a:solidFill>
              </a:rPr>
              <a:t>IS</a:t>
            </a:r>
            <a:r>
              <a:rPr sz="2500" spc="20" dirty="0">
                <a:solidFill>
                  <a:srgbClr val="000000"/>
                </a:solidFill>
              </a:rPr>
              <a:t> </a:t>
            </a:r>
            <a:r>
              <a:rPr sz="2500" spc="-5" dirty="0">
                <a:solidFill>
                  <a:srgbClr val="000000"/>
                </a:solidFill>
              </a:rPr>
              <a:t>2742	</a:t>
            </a:r>
            <a:r>
              <a:rPr sz="2500" spc="-65" dirty="0">
                <a:solidFill>
                  <a:srgbClr val="000000"/>
                </a:solidFill>
              </a:rPr>
              <a:t>(PART</a:t>
            </a:r>
            <a:r>
              <a:rPr sz="2500" spc="110" dirty="0">
                <a:solidFill>
                  <a:srgbClr val="000000"/>
                </a:solidFill>
              </a:rPr>
              <a:t> </a:t>
            </a:r>
            <a:r>
              <a:rPr sz="2500" spc="-5" dirty="0">
                <a:solidFill>
                  <a:srgbClr val="000000"/>
                </a:solidFill>
              </a:rPr>
              <a:t>3)</a:t>
            </a:r>
            <a:r>
              <a:rPr sz="2500" spc="-25" dirty="0">
                <a:solidFill>
                  <a:srgbClr val="000000"/>
                </a:solidFill>
              </a:rPr>
              <a:t> </a:t>
            </a:r>
            <a:r>
              <a:rPr sz="2500" spc="-5" dirty="0">
                <a:solidFill>
                  <a:srgbClr val="000000"/>
                </a:solidFill>
              </a:rPr>
              <a:t>:</a:t>
            </a:r>
            <a:r>
              <a:rPr sz="2500" spc="-10" dirty="0">
                <a:solidFill>
                  <a:srgbClr val="000000"/>
                </a:solidFill>
              </a:rPr>
              <a:t> </a:t>
            </a:r>
            <a:r>
              <a:rPr sz="2500" spc="-5" dirty="0">
                <a:solidFill>
                  <a:srgbClr val="000000"/>
                </a:solidFill>
              </a:rPr>
              <a:t>1994</a:t>
            </a:r>
            <a:endParaRPr sz="2500"/>
          </a:p>
          <a:p>
            <a:pPr algn="ctr">
              <a:lnSpc>
                <a:spcPct val="100000"/>
              </a:lnSpc>
            </a:pPr>
            <a:r>
              <a:rPr sz="2500" spc="-20" dirty="0">
                <a:solidFill>
                  <a:srgbClr val="000000"/>
                </a:solidFill>
              </a:rPr>
              <a:t>AUTOMOTIVE</a:t>
            </a:r>
            <a:r>
              <a:rPr sz="2500" spc="130" dirty="0">
                <a:solidFill>
                  <a:srgbClr val="000000"/>
                </a:solidFill>
              </a:rPr>
              <a:t> </a:t>
            </a:r>
            <a:r>
              <a:rPr sz="2500" spc="-10" dirty="0">
                <a:solidFill>
                  <a:srgbClr val="000000"/>
                </a:solidFill>
              </a:rPr>
              <a:t>VEHICLES</a:t>
            </a:r>
            <a:r>
              <a:rPr sz="2500" spc="35" dirty="0">
                <a:solidFill>
                  <a:srgbClr val="000000"/>
                </a:solidFill>
              </a:rPr>
              <a:t> </a:t>
            </a:r>
            <a:r>
              <a:rPr sz="2500" spc="-5" dirty="0">
                <a:solidFill>
                  <a:srgbClr val="000000"/>
                </a:solidFill>
              </a:rPr>
              <a:t>-</a:t>
            </a:r>
            <a:r>
              <a:rPr sz="2500" spc="15" dirty="0">
                <a:solidFill>
                  <a:srgbClr val="000000"/>
                </a:solidFill>
              </a:rPr>
              <a:t> </a:t>
            </a:r>
            <a:r>
              <a:rPr sz="2500" spc="-25" dirty="0">
                <a:solidFill>
                  <a:srgbClr val="000000"/>
                </a:solidFill>
              </a:rPr>
              <a:t>BRAKE</a:t>
            </a:r>
            <a:r>
              <a:rPr sz="2500" spc="85" dirty="0">
                <a:solidFill>
                  <a:srgbClr val="000000"/>
                </a:solidFill>
              </a:rPr>
              <a:t> </a:t>
            </a:r>
            <a:r>
              <a:rPr sz="2500" spc="-5" dirty="0">
                <a:solidFill>
                  <a:srgbClr val="000000"/>
                </a:solidFill>
              </a:rPr>
              <a:t>LININGS:</a:t>
            </a:r>
            <a:r>
              <a:rPr sz="2500" spc="5" dirty="0">
                <a:solidFill>
                  <a:srgbClr val="000000"/>
                </a:solidFill>
              </a:rPr>
              <a:t> </a:t>
            </a:r>
            <a:r>
              <a:rPr sz="2500" spc="-75" dirty="0">
                <a:solidFill>
                  <a:srgbClr val="000000"/>
                </a:solidFill>
              </a:rPr>
              <a:t>PART</a:t>
            </a:r>
            <a:r>
              <a:rPr sz="2500" spc="110" dirty="0">
                <a:solidFill>
                  <a:srgbClr val="000000"/>
                </a:solidFill>
              </a:rPr>
              <a:t> </a:t>
            </a:r>
            <a:r>
              <a:rPr sz="2500" spc="-5" dirty="0">
                <a:solidFill>
                  <a:srgbClr val="000000"/>
                </a:solidFill>
              </a:rPr>
              <a:t>3</a:t>
            </a:r>
            <a:r>
              <a:rPr sz="2500" dirty="0">
                <a:solidFill>
                  <a:srgbClr val="000000"/>
                </a:solidFill>
              </a:rPr>
              <a:t> </a:t>
            </a:r>
            <a:r>
              <a:rPr sz="2500" spc="-10" dirty="0">
                <a:solidFill>
                  <a:srgbClr val="000000"/>
                </a:solidFill>
              </a:rPr>
              <a:t>METHODS</a:t>
            </a:r>
            <a:r>
              <a:rPr sz="2500" spc="15" dirty="0">
                <a:solidFill>
                  <a:srgbClr val="000000"/>
                </a:solidFill>
              </a:rPr>
              <a:t> </a:t>
            </a:r>
            <a:r>
              <a:rPr sz="2500" spc="-5" dirty="0">
                <a:solidFill>
                  <a:srgbClr val="000000"/>
                </a:solidFill>
              </a:rPr>
              <a:t>OF</a:t>
            </a:r>
            <a:r>
              <a:rPr sz="2500" spc="10" dirty="0">
                <a:solidFill>
                  <a:srgbClr val="000000"/>
                </a:solidFill>
              </a:rPr>
              <a:t> </a:t>
            </a:r>
            <a:r>
              <a:rPr sz="2500" spc="-15" dirty="0">
                <a:solidFill>
                  <a:srgbClr val="000000"/>
                </a:solidFill>
              </a:rPr>
              <a:t>TEST</a:t>
            </a:r>
            <a:endParaRPr sz="2500"/>
          </a:p>
        </p:txBody>
      </p:sp>
      <p:sp>
        <p:nvSpPr>
          <p:cNvPr id="3" name="object 3"/>
          <p:cNvSpPr txBox="1"/>
          <p:nvPr/>
        </p:nvSpPr>
        <p:spPr>
          <a:xfrm>
            <a:off x="78739" y="1187115"/>
            <a:ext cx="14437360" cy="5105400"/>
          </a:xfrm>
          <a:prstGeom prst="rect">
            <a:avLst/>
          </a:prstGeom>
        </p:spPr>
        <p:txBody>
          <a:bodyPr vert="horz" wrap="square" lIns="0" tIns="142875" rIns="0" bIns="0" rtlCol="0">
            <a:spAutoFit/>
          </a:bodyPr>
          <a:lstStyle/>
          <a:p>
            <a:pPr marL="301625">
              <a:lnSpc>
                <a:spcPct val="100000"/>
              </a:lnSpc>
              <a:spcBef>
                <a:spcPts val="1125"/>
              </a:spcBef>
            </a:pPr>
            <a:r>
              <a:rPr sz="2800" b="1" dirty="0">
                <a:solidFill>
                  <a:srgbClr val="C00000"/>
                </a:solidFill>
                <a:latin typeface="Calibri"/>
                <a:cs typeface="Calibri"/>
              </a:rPr>
              <a:t>Specific</a:t>
            </a:r>
            <a:r>
              <a:rPr sz="2800" b="1" spc="-60" dirty="0">
                <a:solidFill>
                  <a:srgbClr val="C00000"/>
                </a:solidFill>
                <a:latin typeface="Calibri"/>
                <a:cs typeface="Calibri"/>
              </a:rPr>
              <a:t> </a:t>
            </a:r>
            <a:r>
              <a:rPr sz="2800" b="1" spc="-15" dirty="0">
                <a:solidFill>
                  <a:srgbClr val="C00000"/>
                </a:solidFill>
                <a:latin typeface="Calibri"/>
                <a:cs typeface="Calibri"/>
              </a:rPr>
              <a:t>Gravity</a:t>
            </a:r>
            <a:endParaRPr sz="2800">
              <a:latin typeface="Calibri"/>
              <a:cs typeface="Calibri"/>
            </a:endParaRPr>
          </a:p>
          <a:p>
            <a:pPr marL="469900" marR="13335" indent="-457200">
              <a:lnSpc>
                <a:spcPct val="100000"/>
              </a:lnSpc>
              <a:spcBef>
                <a:spcPts val="805"/>
              </a:spcBef>
              <a:buFont typeface="Arial MT"/>
              <a:buChar char="•"/>
              <a:tabLst>
                <a:tab pos="469265" algn="l"/>
                <a:tab pos="469900" algn="l"/>
              </a:tabLst>
            </a:pPr>
            <a:r>
              <a:rPr sz="2200" spc="-5" dirty="0">
                <a:latin typeface="Calibri"/>
                <a:cs typeface="Calibri"/>
              </a:rPr>
              <a:t>Suspend</a:t>
            </a:r>
            <a:r>
              <a:rPr sz="2200" spc="-25"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specimen</a:t>
            </a:r>
            <a:r>
              <a:rPr sz="2200" spc="-40" dirty="0">
                <a:latin typeface="Calibri"/>
                <a:cs typeface="Calibri"/>
              </a:rPr>
              <a:t> </a:t>
            </a:r>
            <a:r>
              <a:rPr sz="2200" spc="-5" dirty="0">
                <a:latin typeface="Calibri"/>
                <a:cs typeface="Calibri"/>
              </a:rPr>
              <a:t>from</a:t>
            </a:r>
            <a:r>
              <a:rPr sz="2200" spc="-20" dirty="0">
                <a:latin typeface="Calibri"/>
                <a:cs typeface="Calibri"/>
              </a:rPr>
              <a:t> </a:t>
            </a:r>
            <a:r>
              <a:rPr sz="2200" dirty="0">
                <a:latin typeface="Calibri"/>
                <a:cs typeface="Calibri"/>
              </a:rPr>
              <a:t>a</a:t>
            </a:r>
            <a:r>
              <a:rPr sz="2200" spc="10" dirty="0">
                <a:latin typeface="Calibri"/>
                <a:cs typeface="Calibri"/>
              </a:rPr>
              <a:t> </a:t>
            </a:r>
            <a:r>
              <a:rPr sz="2200" spc="-5" dirty="0">
                <a:latin typeface="Calibri"/>
                <a:cs typeface="Calibri"/>
              </a:rPr>
              <a:t>balance</a:t>
            </a:r>
            <a:r>
              <a:rPr sz="2200" spc="-35" dirty="0">
                <a:latin typeface="Calibri"/>
                <a:cs typeface="Calibri"/>
              </a:rPr>
              <a:t> </a:t>
            </a:r>
            <a:r>
              <a:rPr sz="2200" dirty="0">
                <a:latin typeface="Calibri"/>
                <a:cs typeface="Calibri"/>
              </a:rPr>
              <a:t>pan</a:t>
            </a:r>
            <a:r>
              <a:rPr sz="2200" spc="-20" dirty="0">
                <a:latin typeface="Calibri"/>
                <a:cs typeface="Calibri"/>
              </a:rPr>
              <a:t> </a:t>
            </a:r>
            <a:r>
              <a:rPr sz="2200" spc="5" dirty="0">
                <a:latin typeface="Calibri"/>
                <a:cs typeface="Calibri"/>
              </a:rPr>
              <a:t>hook</a:t>
            </a:r>
            <a:r>
              <a:rPr sz="2200" spc="-5" dirty="0">
                <a:latin typeface="Calibri"/>
                <a:cs typeface="Calibri"/>
              </a:rPr>
              <a:t> </a:t>
            </a:r>
            <a:r>
              <a:rPr sz="2200" dirty="0">
                <a:latin typeface="Calibri"/>
                <a:cs typeface="Calibri"/>
              </a:rPr>
              <a:t>by</a:t>
            </a:r>
            <a:r>
              <a:rPr sz="2200" spc="-10" dirty="0">
                <a:latin typeface="Calibri"/>
                <a:cs typeface="Calibri"/>
              </a:rPr>
              <a:t> </a:t>
            </a:r>
            <a:r>
              <a:rPr sz="2200" spc="5" dirty="0">
                <a:latin typeface="Calibri"/>
                <a:cs typeface="Calibri"/>
              </a:rPr>
              <a:t>means</a:t>
            </a:r>
            <a:r>
              <a:rPr sz="2200" spc="-35" dirty="0">
                <a:latin typeface="Calibri"/>
                <a:cs typeface="Calibri"/>
              </a:rPr>
              <a:t> </a:t>
            </a:r>
            <a:r>
              <a:rPr sz="2200" spc="5" dirty="0">
                <a:latin typeface="Calibri"/>
                <a:cs typeface="Calibri"/>
              </a:rPr>
              <a:t>of</a:t>
            </a:r>
            <a:r>
              <a:rPr sz="2200" spc="10" dirty="0">
                <a:latin typeface="Calibri"/>
                <a:cs typeface="Calibri"/>
              </a:rPr>
              <a:t> </a:t>
            </a:r>
            <a:r>
              <a:rPr sz="2200" dirty="0">
                <a:latin typeface="Calibri"/>
                <a:cs typeface="Calibri"/>
              </a:rPr>
              <a:t>a</a:t>
            </a:r>
            <a:r>
              <a:rPr sz="2200" spc="-10" dirty="0">
                <a:latin typeface="Calibri"/>
                <a:cs typeface="Calibri"/>
              </a:rPr>
              <a:t> </a:t>
            </a:r>
            <a:r>
              <a:rPr sz="2200" dirty="0">
                <a:latin typeface="Calibri"/>
                <a:cs typeface="Calibri"/>
              </a:rPr>
              <a:t>thin </a:t>
            </a:r>
            <a:r>
              <a:rPr sz="2200" spc="-5" dirty="0">
                <a:latin typeface="Calibri"/>
                <a:cs typeface="Calibri"/>
              </a:rPr>
              <a:t>thread</a:t>
            </a:r>
            <a:r>
              <a:rPr sz="2200" spc="-35" dirty="0">
                <a:latin typeface="Calibri"/>
                <a:cs typeface="Calibri"/>
              </a:rPr>
              <a:t> </a:t>
            </a:r>
            <a:r>
              <a:rPr sz="2200" dirty="0">
                <a:latin typeface="Calibri"/>
                <a:cs typeface="Calibri"/>
              </a:rPr>
              <a:t>and </a:t>
            </a:r>
            <a:r>
              <a:rPr sz="2200" spc="-5" dirty="0">
                <a:latin typeface="Calibri"/>
                <a:cs typeface="Calibri"/>
              </a:rPr>
              <a:t>determine</a:t>
            </a:r>
            <a:r>
              <a:rPr sz="2200" spc="-25" dirty="0">
                <a:latin typeface="Calibri"/>
                <a:cs typeface="Calibri"/>
              </a:rPr>
              <a:t> </a:t>
            </a:r>
            <a:r>
              <a:rPr sz="2200" dirty="0">
                <a:latin typeface="Calibri"/>
                <a:cs typeface="Calibri"/>
              </a:rPr>
              <a:t>the</a:t>
            </a:r>
            <a:r>
              <a:rPr sz="2200" spc="-5" dirty="0">
                <a:latin typeface="Calibri"/>
                <a:cs typeface="Calibri"/>
              </a:rPr>
              <a:t> </a:t>
            </a:r>
            <a:r>
              <a:rPr sz="2200" spc="-10" dirty="0">
                <a:latin typeface="Calibri"/>
                <a:cs typeface="Calibri"/>
              </a:rPr>
              <a:t>weight</a:t>
            </a:r>
            <a:r>
              <a:rPr sz="2200" spc="10" dirty="0">
                <a:latin typeface="Calibri"/>
                <a:cs typeface="Calibri"/>
              </a:rPr>
              <a:t> </a:t>
            </a:r>
            <a:r>
              <a:rPr sz="2200" spc="5" dirty="0">
                <a:latin typeface="Calibri"/>
                <a:cs typeface="Calibri"/>
              </a:rPr>
              <a:t>of</a:t>
            </a:r>
            <a:r>
              <a:rPr sz="2200" spc="-10" dirty="0">
                <a:latin typeface="Calibri"/>
                <a:cs typeface="Calibri"/>
              </a:rPr>
              <a:t> </a:t>
            </a:r>
            <a:r>
              <a:rPr sz="2200" dirty="0">
                <a:latin typeface="Calibri"/>
                <a:cs typeface="Calibri"/>
              </a:rPr>
              <a:t>the</a:t>
            </a:r>
            <a:r>
              <a:rPr sz="2200" spc="-5" dirty="0">
                <a:latin typeface="Calibri"/>
                <a:cs typeface="Calibri"/>
              </a:rPr>
              <a:t> </a:t>
            </a:r>
            <a:r>
              <a:rPr sz="2200" dirty="0">
                <a:latin typeface="Calibri"/>
                <a:cs typeface="Calibri"/>
              </a:rPr>
              <a:t>specimen</a:t>
            </a:r>
            <a:r>
              <a:rPr sz="2200" spc="-40" dirty="0">
                <a:latin typeface="Calibri"/>
                <a:cs typeface="Calibri"/>
              </a:rPr>
              <a:t> </a:t>
            </a:r>
            <a:r>
              <a:rPr sz="2200" dirty="0">
                <a:latin typeface="Calibri"/>
                <a:cs typeface="Calibri"/>
              </a:rPr>
              <a:t>in air </a:t>
            </a:r>
            <a:r>
              <a:rPr sz="2200" spc="-484" dirty="0">
                <a:latin typeface="Calibri"/>
                <a:cs typeface="Calibri"/>
              </a:rPr>
              <a:t> </a:t>
            </a:r>
            <a:r>
              <a:rPr sz="2200" dirty="0">
                <a:latin typeface="Calibri"/>
                <a:cs typeface="Calibri"/>
              </a:rPr>
              <a:t>within</a:t>
            </a:r>
            <a:r>
              <a:rPr sz="2200" spc="-30" dirty="0">
                <a:latin typeface="Calibri"/>
                <a:cs typeface="Calibri"/>
              </a:rPr>
              <a:t> </a:t>
            </a:r>
            <a:r>
              <a:rPr sz="2200" dirty="0">
                <a:latin typeface="Calibri"/>
                <a:cs typeface="Calibri"/>
              </a:rPr>
              <a:t>an</a:t>
            </a:r>
            <a:r>
              <a:rPr sz="2200" spc="-25" dirty="0">
                <a:latin typeface="Calibri"/>
                <a:cs typeface="Calibri"/>
              </a:rPr>
              <a:t> </a:t>
            </a:r>
            <a:r>
              <a:rPr sz="2200" spc="-5" dirty="0">
                <a:latin typeface="Calibri"/>
                <a:cs typeface="Calibri"/>
              </a:rPr>
              <a:t>accuracy</a:t>
            </a:r>
            <a:r>
              <a:rPr sz="2200" spc="-35" dirty="0">
                <a:latin typeface="Calibri"/>
                <a:cs typeface="Calibri"/>
              </a:rPr>
              <a:t> </a:t>
            </a:r>
            <a:r>
              <a:rPr sz="2200" spc="5" dirty="0">
                <a:latin typeface="Calibri"/>
                <a:cs typeface="Calibri"/>
              </a:rPr>
              <a:t>of</a:t>
            </a:r>
            <a:r>
              <a:rPr sz="2200" spc="-20" dirty="0">
                <a:latin typeface="Calibri"/>
                <a:cs typeface="Calibri"/>
              </a:rPr>
              <a:t> </a:t>
            </a:r>
            <a:r>
              <a:rPr sz="2200" dirty="0">
                <a:latin typeface="Calibri"/>
                <a:cs typeface="Calibri"/>
              </a:rPr>
              <a:t>0.l</a:t>
            </a:r>
            <a:r>
              <a:rPr sz="2200" spc="-30" dirty="0">
                <a:latin typeface="Calibri"/>
                <a:cs typeface="Calibri"/>
              </a:rPr>
              <a:t> </a:t>
            </a:r>
            <a:r>
              <a:rPr sz="2200" spc="-10" dirty="0">
                <a:latin typeface="Calibri"/>
                <a:cs typeface="Calibri"/>
              </a:rPr>
              <a:t>grams.</a:t>
            </a:r>
            <a:endParaRPr sz="2200">
              <a:latin typeface="Calibri"/>
              <a:cs typeface="Calibri"/>
            </a:endParaRPr>
          </a:p>
          <a:p>
            <a:pPr marL="533400" indent="-521334">
              <a:lnSpc>
                <a:spcPct val="100000"/>
              </a:lnSpc>
              <a:buFont typeface="Arial MT"/>
              <a:buChar char="•"/>
              <a:tabLst>
                <a:tab pos="533400" algn="l"/>
                <a:tab pos="534035" algn="l"/>
              </a:tabLst>
            </a:pPr>
            <a:r>
              <a:rPr sz="2200" dirty="0">
                <a:latin typeface="Calibri"/>
                <a:cs typeface="Calibri"/>
              </a:rPr>
              <a:t>Immerse</a:t>
            </a:r>
            <a:r>
              <a:rPr sz="2200" spc="-30"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specimen</a:t>
            </a:r>
            <a:r>
              <a:rPr sz="2200" spc="-35" dirty="0">
                <a:latin typeface="Calibri"/>
                <a:cs typeface="Calibri"/>
              </a:rPr>
              <a:t> </a:t>
            </a:r>
            <a:r>
              <a:rPr sz="2200" dirty="0">
                <a:latin typeface="Calibri"/>
                <a:cs typeface="Calibri"/>
              </a:rPr>
              <a:t>in</a:t>
            </a:r>
            <a:r>
              <a:rPr sz="2200" spc="-15" dirty="0">
                <a:latin typeface="Calibri"/>
                <a:cs typeface="Calibri"/>
              </a:rPr>
              <a:t> </a:t>
            </a:r>
            <a:r>
              <a:rPr sz="2200" spc="-10" dirty="0">
                <a:latin typeface="Calibri"/>
                <a:cs typeface="Calibri"/>
              </a:rPr>
              <a:t>water</a:t>
            </a:r>
            <a:r>
              <a:rPr sz="2200" spc="-5" dirty="0">
                <a:latin typeface="Calibri"/>
                <a:cs typeface="Calibri"/>
              </a:rPr>
              <a:t> </a:t>
            </a:r>
            <a:r>
              <a:rPr sz="2200" spc="-10" dirty="0">
                <a:latin typeface="Calibri"/>
                <a:cs typeface="Calibri"/>
              </a:rPr>
              <a:t>at</a:t>
            </a:r>
            <a:r>
              <a:rPr sz="2200" dirty="0">
                <a:latin typeface="Calibri"/>
                <a:cs typeface="Calibri"/>
              </a:rPr>
              <a:t> the</a:t>
            </a:r>
            <a:r>
              <a:rPr sz="2200" spc="15" dirty="0">
                <a:latin typeface="Calibri"/>
                <a:cs typeface="Calibri"/>
              </a:rPr>
              <a:t> </a:t>
            </a:r>
            <a:r>
              <a:rPr sz="2200" dirty="0">
                <a:latin typeface="Calibri"/>
                <a:cs typeface="Calibri"/>
              </a:rPr>
              <a:t>ambient</a:t>
            </a:r>
            <a:r>
              <a:rPr sz="2200" spc="-25" dirty="0">
                <a:latin typeface="Calibri"/>
                <a:cs typeface="Calibri"/>
              </a:rPr>
              <a:t> </a:t>
            </a:r>
            <a:r>
              <a:rPr sz="2200" spc="-10" dirty="0">
                <a:latin typeface="Calibri"/>
                <a:cs typeface="Calibri"/>
              </a:rPr>
              <a:t>temperature</a:t>
            </a:r>
            <a:r>
              <a:rPr sz="2200" spc="-30" dirty="0">
                <a:latin typeface="Calibri"/>
                <a:cs typeface="Calibri"/>
              </a:rPr>
              <a:t> </a:t>
            </a:r>
            <a:r>
              <a:rPr sz="2200" dirty="0">
                <a:latin typeface="Calibri"/>
                <a:cs typeface="Calibri"/>
              </a:rPr>
              <a:t>in</a:t>
            </a:r>
            <a:r>
              <a:rPr sz="2200" spc="-15" dirty="0">
                <a:latin typeface="Calibri"/>
                <a:cs typeface="Calibri"/>
              </a:rPr>
              <a:t> </a:t>
            </a:r>
            <a:r>
              <a:rPr sz="2200" dirty="0">
                <a:latin typeface="Calibri"/>
                <a:cs typeface="Calibri"/>
              </a:rPr>
              <a:t>such</a:t>
            </a:r>
            <a:r>
              <a:rPr sz="2200" spc="-20" dirty="0">
                <a:latin typeface="Calibri"/>
                <a:cs typeface="Calibri"/>
              </a:rPr>
              <a:t> </a:t>
            </a:r>
            <a:r>
              <a:rPr sz="2200" spc="5" dirty="0">
                <a:latin typeface="Calibri"/>
                <a:cs typeface="Calibri"/>
              </a:rPr>
              <a:t>a</a:t>
            </a:r>
            <a:r>
              <a:rPr sz="2200" spc="10" dirty="0">
                <a:latin typeface="Calibri"/>
                <a:cs typeface="Calibri"/>
              </a:rPr>
              <a:t> </a:t>
            </a:r>
            <a:r>
              <a:rPr sz="2200" spc="-20" dirty="0">
                <a:latin typeface="Calibri"/>
                <a:cs typeface="Calibri"/>
              </a:rPr>
              <a:t>way</a:t>
            </a:r>
            <a:r>
              <a:rPr sz="2200" dirty="0">
                <a:latin typeface="Calibri"/>
                <a:cs typeface="Calibri"/>
              </a:rPr>
              <a:t> </a:t>
            </a:r>
            <a:r>
              <a:rPr sz="2200" spc="-5" dirty="0">
                <a:latin typeface="Calibri"/>
                <a:cs typeface="Calibri"/>
              </a:rPr>
              <a:t>that </a:t>
            </a:r>
            <a:r>
              <a:rPr sz="2200" dirty="0">
                <a:latin typeface="Calibri"/>
                <a:cs typeface="Calibri"/>
              </a:rPr>
              <a:t>it</a:t>
            </a:r>
            <a:r>
              <a:rPr sz="2200" spc="20" dirty="0">
                <a:latin typeface="Calibri"/>
                <a:cs typeface="Calibri"/>
              </a:rPr>
              <a:t> </a:t>
            </a:r>
            <a:r>
              <a:rPr sz="2200" dirty="0">
                <a:latin typeface="Calibri"/>
                <a:cs typeface="Calibri"/>
              </a:rPr>
              <a:t>is</a:t>
            </a:r>
            <a:r>
              <a:rPr sz="2200" spc="-10" dirty="0">
                <a:latin typeface="Calibri"/>
                <a:cs typeface="Calibri"/>
              </a:rPr>
              <a:t> </a:t>
            </a:r>
            <a:r>
              <a:rPr sz="2200" spc="-5" dirty="0">
                <a:latin typeface="Calibri"/>
                <a:cs typeface="Calibri"/>
              </a:rPr>
              <a:t>freely</a:t>
            </a:r>
            <a:r>
              <a:rPr sz="2200" dirty="0">
                <a:latin typeface="Calibri"/>
                <a:cs typeface="Calibri"/>
              </a:rPr>
              <a:t> suspended</a:t>
            </a:r>
            <a:r>
              <a:rPr sz="2200" spc="-15" dirty="0">
                <a:latin typeface="Calibri"/>
                <a:cs typeface="Calibri"/>
              </a:rPr>
              <a:t> </a:t>
            </a:r>
            <a:r>
              <a:rPr sz="2200" spc="5" dirty="0">
                <a:latin typeface="Calibri"/>
                <a:cs typeface="Calibri"/>
              </a:rPr>
              <a:t>and</a:t>
            </a:r>
            <a:r>
              <a:rPr sz="2200" spc="-25" dirty="0">
                <a:latin typeface="Calibri"/>
                <a:cs typeface="Calibri"/>
              </a:rPr>
              <a:t> </a:t>
            </a:r>
            <a:r>
              <a:rPr sz="2200" dirty="0">
                <a:latin typeface="Calibri"/>
                <a:cs typeface="Calibri"/>
              </a:rPr>
              <a:t>does not</a:t>
            </a:r>
            <a:r>
              <a:rPr sz="2200" spc="-5" dirty="0">
                <a:latin typeface="Calibri"/>
                <a:cs typeface="Calibri"/>
              </a:rPr>
              <a:t> touch</a:t>
            </a:r>
            <a:endParaRPr sz="2200">
              <a:latin typeface="Calibri"/>
              <a:cs typeface="Calibri"/>
            </a:endParaRPr>
          </a:p>
          <a:p>
            <a:pPr marL="469900">
              <a:lnSpc>
                <a:spcPct val="100000"/>
              </a:lnSpc>
              <a:spcBef>
                <a:spcPts val="5"/>
              </a:spcBef>
            </a:pPr>
            <a:r>
              <a:rPr sz="2200" dirty="0">
                <a:latin typeface="Calibri"/>
                <a:cs typeface="Calibri"/>
              </a:rPr>
              <a:t>the</a:t>
            </a:r>
            <a:r>
              <a:rPr sz="2200" spc="-10" dirty="0">
                <a:latin typeface="Calibri"/>
                <a:cs typeface="Calibri"/>
              </a:rPr>
              <a:t> surface </a:t>
            </a:r>
            <a:r>
              <a:rPr sz="2200" spc="5" dirty="0">
                <a:latin typeface="Calibri"/>
                <a:cs typeface="Calibri"/>
              </a:rPr>
              <a:t>of </a:t>
            </a:r>
            <a:r>
              <a:rPr sz="2200" dirty="0">
                <a:latin typeface="Calibri"/>
                <a:cs typeface="Calibri"/>
              </a:rPr>
              <a:t>the</a:t>
            </a:r>
            <a:r>
              <a:rPr sz="2200" spc="-15" dirty="0">
                <a:latin typeface="Calibri"/>
                <a:cs typeface="Calibri"/>
              </a:rPr>
              <a:t> </a:t>
            </a:r>
            <a:r>
              <a:rPr sz="2200" spc="-10" dirty="0">
                <a:latin typeface="Calibri"/>
                <a:cs typeface="Calibri"/>
              </a:rPr>
              <a:t>water</a:t>
            </a:r>
            <a:r>
              <a:rPr sz="2200" spc="-15" dirty="0">
                <a:latin typeface="Calibri"/>
                <a:cs typeface="Calibri"/>
              </a:rPr>
              <a:t> </a:t>
            </a:r>
            <a:r>
              <a:rPr sz="2200" spc="5" dirty="0">
                <a:latin typeface="Calibri"/>
                <a:cs typeface="Calibri"/>
              </a:rPr>
              <a:t>or</a:t>
            </a:r>
            <a:r>
              <a:rPr sz="2200" spc="-10" dirty="0">
                <a:latin typeface="Calibri"/>
                <a:cs typeface="Calibri"/>
              </a:rPr>
              <a:t> </a:t>
            </a:r>
            <a:r>
              <a:rPr sz="2200" dirty="0">
                <a:latin typeface="Calibri"/>
                <a:cs typeface="Calibri"/>
              </a:rPr>
              <a:t>the</a:t>
            </a:r>
            <a:r>
              <a:rPr sz="2200" spc="-10" dirty="0">
                <a:latin typeface="Calibri"/>
                <a:cs typeface="Calibri"/>
              </a:rPr>
              <a:t> </a:t>
            </a:r>
            <a:r>
              <a:rPr sz="2200" spc="-5" dirty="0">
                <a:latin typeface="Calibri"/>
                <a:cs typeface="Calibri"/>
              </a:rPr>
              <a:t>walls</a:t>
            </a:r>
            <a:r>
              <a:rPr sz="2200" spc="-15" dirty="0">
                <a:latin typeface="Calibri"/>
                <a:cs typeface="Calibri"/>
              </a:rPr>
              <a:t> </a:t>
            </a:r>
            <a:r>
              <a:rPr sz="2200" spc="5" dirty="0">
                <a:latin typeface="Calibri"/>
                <a:cs typeface="Calibri"/>
              </a:rPr>
              <a:t>of</a:t>
            </a:r>
            <a:r>
              <a:rPr sz="2200" spc="-15" dirty="0">
                <a:latin typeface="Calibri"/>
                <a:cs typeface="Calibri"/>
              </a:rPr>
              <a:t> </a:t>
            </a:r>
            <a:r>
              <a:rPr sz="2200" dirty="0">
                <a:latin typeface="Calibri"/>
                <a:cs typeface="Calibri"/>
              </a:rPr>
              <a:t>the</a:t>
            </a:r>
            <a:r>
              <a:rPr sz="2200" spc="-10" dirty="0">
                <a:latin typeface="Calibri"/>
                <a:cs typeface="Calibri"/>
              </a:rPr>
              <a:t> water </a:t>
            </a:r>
            <a:r>
              <a:rPr sz="2200" spc="-25" dirty="0">
                <a:latin typeface="Calibri"/>
                <a:cs typeface="Calibri"/>
              </a:rPr>
              <a:t>container,</a:t>
            </a:r>
            <a:r>
              <a:rPr sz="2200" spc="-35" dirty="0">
                <a:latin typeface="Calibri"/>
                <a:cs typeface="Calibri"/>
              </a:rPr>
              <a:t> </a:t>
            </a:r>
            <a:r>
              <a:rPr sz="2200" dirty="0">
                <a:latin typeface="Calibri"/>
                <a:cs typeface="Calibri"/>
              </a:rPr>
              <a:t>and</a:t>
            </a:r>
            <a:r>
              <a:rPr sz="2200" spc="-25" dirty="0">
                <a:latin typeface="Calibri"/>
                <a:cs typeface="Calibri"/>
              </a:rPr>
              <a:t> </a:t>
            </a:r>
            <a:r>
              <a:rPr sz="2200" spc="-10" dirty="0">
                <a:latin typeface="Calibri"/>
                <a:cs typeface="Calibri"/>
              </a:rPr>
              <a:t>re-weigh</a:t>
            </a:r>
            <a:r>
              <a:rPr sz="2200" spc="-25" dirty="0">
                <a:latin typeface="Calibri"/>
                <a:cs typeface="Calibri"/>
              </a:rPr>
              <a:t> </a:t>
            </a:r>
            <a:r>
              <a:rPr sz="2200" dirty="0">
                <a:latin typeface="Calibri"/>
                <a:cs typeface="Calibri"/>
              </a:rPr>
              <a:t>within</a:t>
            </a:r>
            <a:r>
              <a:rPr sz="2200" spc="-30" dirty="0">
                <a:latin typeface="Calibri"/>
                <a:cs typeface="Calibri"/>
              </a:rPr>
              <a:t> </a:t>
            </a:r>
            <a:r>
              <a:rPr sz="2200" dirty="0">
                <a:latin typeface="Calibri"/>
                <a:cs typeface="Calibri"/>
              </a:rPr>
              <a:t>an</a:t>
            </a:r>
            <a:r>
              <a:rPr sz="2200" spc="-5" dirty="0">
                <a:latin typeface="Calibri"/>
                <a:cs typeface="Calibri"/>
              </a:rPr>
              <a:t> accuracy</a:t>
            </a:r>
            <a:r>
              <a:rPr sz="2200" spc="-55" dirty="0">
                <a:latin typeface="Calibri"/>
                <a:cs typeface="Calibri"/>
              </a:rPr>
              <a:t> </a:t>
            </a:r>
            <a:r>
              <a:rPr sz="2200" spc="5" dirty="0">
                <a:latin typeface="Calibri"/>
                <a:cs typeface="Calibri"/>
              </a:rPr>
              <a:t>of</a:t>
            </a:r>
            <a:r>
              <a:rPr sz="2200" spc="-10" dirty="0">
                <a:latin typeface="Calibri"/>
                <a:cs typeface="Calibri"/>
              </a:rPr>
              <a:t> </a:t>
            </a:r>
            <a:r>
              <a:rPr sz="2200" dirty="0">
                <a:latin typeface="Calibri"/>
                <a:cs typeface="Calibri"/>
              </a:rPr>
              <a:t>0.l</a:t>
            </a:r>
            <a:r>
              <a:rPr sz="2200" spc="-25" dirty="0">
                <a:latin typeface="Calibri"/>
                <a:cs typeface="Calibri"/>
              </a:rPr>
              <a:t> </a:t>
            </a:r>
            <a:r>
              <a:rPr sz="2200" spc="-10" dirty="0">
                <a:latin typeface="Calibri"/>
                <a:cs typeface="Calibri"/>
              </a:rPr>
              <a:t>grams.</a:t>
            </a:r>
            <a:endParaRPr sz="2200">
              <a:latin typeface="Calibri"/>
              <a:cs typeface="Calibri"/>
            </a:endParaRPr>
          </a:p>
          <a:p>
            <a:pPr marL="469900" indent="-457200">
              <a:lnSpc>
                <a:spcPct val="100000"/>
              </a:lnSpc>
              <a:buFont typeface="Arial MT"/>
              <a:buChar char="•"/>
              <a:tabLst>
                <a:tab pos="469265" algn="l"/>
                <a:tab pos="469900" algn="l"/>
              </a:tabLst>
            </a:pPr>
            <a:r>
              <a:rPr sz="2200" dirty="0">
                <a:latin typeface="Calibri"/>
                <a:cs typeface="Calibri"/>
              </a:rPr>
              <a:t>If the</a:t>
            </a:r>
            <a:r>
              <a:rPr sz="2200" spc="-10" dirty="0">
                <a:latin typeface="Calibri"/>
                <a:cs typeface="Calibri"/>
              </a:rPr>
              <a:t> weight</a:t>
            </a:r>
            <a:r>
              <a:rPr sz="2200" spc="15" dirty="0">
                <a:latin typeface="Calibri"/>
                <a:cs typeface="Calibri"/>
              </a:rPr>
              <a:t> </a:t>
            </a:r>
            <a:r>
              <a:rPr sz="2200" spc="5" dirty="0">
                <a:latin typeface="Calibri"/>
                <a:cs typeface="Calibri"/>
              </a:rPr>
              <a:t>of</a:t>
            </a:r>
            <a:r>
              <a:rPr sz="2200" spc="-15" dirty="0">
                <a:latin typeface="Calibri"/>
                <a:cs typeface="Calibri"/>
              </a:rPr>
              <a:t> </a:t>
            </a:r>
            <a:r>
              <a:rPr sz="2200" dirty="0">
                <a:latin typeface="Calibri"/>
                <a:cs typeface="Calibri"/>
              </a:rPr>
              <a:t>the</a:t>
            </a:r>
            <a:r>
              <a:rPr sz="2200" spc="-5" dirty="0">
                <a:latin typeface="Calibri"/>
                <a:cs typeface="Calibri"/>
              </a:rPr>
              <a:t> thread</a:t>
            </a:r>
            <a:r>
              <a:rPr sz="2200" spc="-10" dirty="0">
                <a:latin typeface="Calibri"/>
                <a:cs typeface="Calibri"/>
              </a:rPr>
              <a:t> </a:t>
            </a:r>
            <a:r>
              <a:rPr sz="2200" dirty="0">
                <a:latin typeface="Calibri"/>
                <a:cs typeface="Calibri"/>
              </a:rPr>
              <a:t>is</a:t>
            </a:r>
            <a:r>
              <a:rPr sz="2200" spc="-10" dirty="0">
                <a:latin typeface="Calibri"/>
                <a:cs typeface="Calibri"/>
              </a:rPr>
              <a:t> </a:t>
            </a:r>
            <a:r>
              <a:rPr sz="2200" dirty="0">
                <a:latin typeface="Calibri"/>
                <a:cs typeface="Calibri"/>
              </a:rPr>
              <a:t>less</a:t>
            </a:r>
            <a:r>
              <a:rPr sz="2200" spc="10" dirty="0">
                <a:latin typeface="Calibri"/>
                <a:cs typeface="Calibri"/>
              </a:rPr>
              <a:t> </a:t>
            </a:r>
            <a:r>
              <a:rPr sz="2200" dirty="0">
                <a:latin typeface="Calibri"/>
                <a:cs typeface="Calibri"/>
              </a:rPr>
              <a:t>than</a:t>
            </a:r>
            <a:r>
              <a:rPr sz="2200" spc="-25" dirty="0">
                <a:latin typeface="Calibri"/>
                <a:cs typeface="Calibri"/>
              </a:rPr>
              <a:t> </a:t>
            </a:r>
            <a:r>
              <a:rPr sz="2200" dirty="0">
                <a:latin typeface="Calibri"/>
                <a:cs typeface="Calibri"/>
              </a:rPr>
              <a:t>0.05</a:t>
            </a:r>
            <a:r>
              <a:rPr sz="2200" spc="-20" dirty="0">
                <a:latin typeface="Calibri"/>
                <a:cs typeface="Calibri"/>
              </a:rPr>
              <a:t> </a:t>
            </a:r>
            <a:r>
              <a:rPr sz="2200" spc="-5" dirty="0">
                <a:latin typeface="Calibri"/>
                <a:cs typeface="Calibri"/>
              </a:rPr>
              <a:t>percent</a:t>
            </a:r>
            <a:r>
              <a:rPr sz="2200" spc="-35" dirty="0">
                <a:latin typeface="Calibri"/>
                <a:cs typeface="Calibri"/>
              </a:rPr>
              <a:t> </a:t>
            </a:r>
            <a:r>
              <a:rPr sz="2200" spc="-5" dirty="0">
                <a:latin typeface="Calibri"/>
                <a:cs typeface="Calibri"/>
              </a:rPr>
              <a:t>compared</a:t>
            </a:r>
            <a:r>
              <a:rPr sz="2200" spc="-55" dirty="0">
                <a:latin typeface="Calibri"/>
                <a:cs typeface="Calibri"/>
              </a:rPr>
              <a:t> </a:t>
            </a:r>
            <a:r>
              <a:rPr sz="2200" spc="-10" dirty="0">
                <a:latin typeface="Calibri"/>
                <a:cs typeface="Calibri"/>
              </a:rPr>
              <a:t>to</a:t>
            </a:r>
            <a:r>
              <a:rPr sz="2200" dirty="0">
                <a:latin typeface="Calibri"/>
                <a:cs typeface="Calibri"/>
              </a:rPr>
              <a:t> the</a:t>
            </a:r>
            <a:r>
              <a:rPr sz="2200" spc="15" dirty="0">
                <a:latin typeface="Calibri"/>
                <a:cs typeface="Calibri"/>
              </a:rPr>
              <a:t> </a:t>
            </a:r>
            <a:r>
              <a:rPr sz="2200" spc="-10" dirty="0">
                <a:latin typeface="Calibri"/>
                <a:cs typeface="Calibri"/>
              </a:rPr>
              <a:t>weight</a:t>
            </a:r>
            <a:r>
              <a:rPr sz="2200" spc="-5" dirty="0">
                <a:latin typeface="Calibri"/>
                <a:cs typeface="Calibri"/>
              </a:rPr>
              <a:t> </a:t>
            </a:r>
            <a:r>
              <a:rPr sz="2200" spc="5" dirty="0">
                <a:latin typeface="Calibri"/>
                <a:cs typeface="Calibri"/>
              </a:rPr>
              <a:t>of</a:t>
            </a:r>
            <a:r>
              <a:rPr sz="2200" spc="10" dirty="0">
                <a:latin typeface="Calibri"/>
                <a:cs typeface="Calibri"/>
              </a:rPr>
              <a:t> </a:t>
            </a:r>
            <a:r>
              <a:rPr sz="2200" dirty="0">
                <a:latin typeface="Calibri"/>
                <a:cs typeface="Calibri"/>
              </a:rPr>
              <a:t>the</a:t>
            </a:r>
            <a:r>
              <a:rPr sz="2200" spc="-5" dirty="0">
                <a:latin typeface="Calibri"/>
                <a:cs typeface="Calibri"/>
              </a:rPr>
              <a:t> </a:t>
            </a:r>
            <a:r>
              <a:rPr sz="2200" dirty="0">
                <a:latin typeface="Calibri"/>
                <a:cs typeface="Calibri"/>
              </a:rPr>
              <a:t>specimen,</a:t>
            </a:r>
            <a:r>
              <a:rPr sz="2200" spc="-35" dirty="0">
                <a:latin typeface="Calibri"/>
                <a:cs typeface="Calibri"/>
              </a:rPr>
              <a:t> </a:t>
            </a:r>
            <a:r>
              <a:rPr sz="2200" dirty="0">
                <a:latin typeface="Calibri"/>
                <a:cs typeface="Calibri"/>
              </a:rPr>
              <a:t>its</a:t>
            </a:r>
            <a:r>
              <a:rPr sz="2200" spc="-10" dirty="0">
                <a:latin typeface="Calibri"/>
                <a:cs typeface="Calibri"/>
              </a:rPr>
              <a:t> weight </a:t>
            </a:r>
            <a:r>
              <a:rPr sz="2200" dirty="0">
                <a:latin typeface="Calibri"/>
                <a:cs typeface="Calibri"/>
              </a:rPr>
              <a:t>need</a:t>
            </a:r>
            <a:r>
              <a:rPr sz="2200" spc="10" dirty="0">
                <a:latin typeface="Calibri"/>
                <a:cs typeface="Calibri"/>
              </a:rPr>
              <a:t> </a:t>
            </a:r>
            <a:r>
              <a:rPr sz="2200" dirty="0">
                <a:latin typeface="Calibri"/>
                <a:cs typeface="Calibri"/>
              </a:rPr>
              <a:t>not</a:t>
            </a:r>
            <a:r>
              <a:rPr sz="2200" spc="-5" dirty="0">
                <a:latin typeface="Calibri"/>
                <a:cs typeface="Calibri"/>
              </a:rPr>
              <a:t> </a:t>
            </a:r>
            <a:r>
              <a:rPr sz="2200" dirty="0">
                <a:latin typeface="Calibri"/>
                <a:cs typeface="Calibri"/>
              </a:rPr>
              <a:t>be</a:t>
            </a:r>
            <a:endParaRPr sz="2200">
              <a:latin typeface="Calibri"/>
              <a:cs typeface="Calibri"/>
            </a:endParaRPr>
          </a:p>
          <a:p>
            <a:pPr marL="469900">
              <a:lnSpc>
                <a:spcPct val="100000"/>
              </a:lnSpc>
            </a:pPr>
            <a:r>
              <a:rPr sz="2200" spc="-5" dirty="0">
                <a:latin typeface="Calibri"/>
                <a:cs typeface="Calibri"/>
              </a:rPr>
              <a:t>considered</a:t>
            </a:r>
            <a:r>
              <a:rPr sz="2200" spc="-60" dirty="0">
                <a:latin typeface="Calibri"/>
                <a:cs typeface="Calibri"/>
              </a:rPr>
              <a:t> </a:t>
            </a:r>
            <a:r>
              <a:rPr sz="2200" spc="-15" dirty="0">
                <a:latin typeface="Calibri"/>
                <a:cs typeface="Calibri"/>
              </a:rPr>
              <a:t>for</a:t>
            </a:r>
            <a:r>
              <a:rPr sz="2200" spc="-25" dirty="0">
                <a:latin typeface="Calibri"/>
                <a:cs typeface="Calibri"/>
              </a:rPr>
              <a:t> </a:t>
            </a:r>
            <a:r>
              <a:rPr sz="2200" dirty="0">
                <a:latin typeface="Calibri"/>
                <a:cs typeface="Calibri"/>
              </a:rPr>
              <a:t>the</a:t>
            </a:r>
            <a:r>
              <a:rPr sz="2200" spc="-25" dirty="0">
                <a:latin typeface="Calibri"/>
                <a:cs typeface="Calibri"/>
              </a:rPr>
              <a:t> </a:t>
            </a:r>
            <a:r>
              <a:rPr sz="2200" spc="-10" dirty="0">
                <a:latin typeface="Calibri"/>
                <a:cs typeface="Calibri"/>
              </a:rPr>
              <a:t>test.</a:t>
            </a:r>
            <a:endParaRPr sz="2200">
              <a:latin typeface="Calibri"/>
              <a:cs typeface="Calibri"/>
            </a:endParaRPr>
          </a:p>
          <a:p>
            <a:pPr marL="469900" marR="41910" indent="-457200">
              <a:lnSpc>
                <a:spcPct val="100000"/>
              </a:lnSpc>
              <a:buFont typeface="Arial MT"/>
              <a:buChar char="•"/>
              <a:tabLst>
                <a:tab pos="469265" algn="l"/>
                <a:tab pos="469900" algn="l"/>
              </a:tabLst>
            </a:pPr>
            <a:r>
              <a:rPr sz="2200" dirty="0">
                <a:latin typeface="Calibri"/>
                <a:cs typeface="Calibri"/>
              </a:rPr>
              <a:t>In</a:t>
            </a:r>
            <a:r>
              <a:rPr sz="2200" spc="-5" dirty="0">
                <a:latin typeface="Calibri"/>
                <a:cs typeface="Calibri"/>
              </a:rPr>
              <a:t> weighing</a:t>
            </a:r>
            <a:r>
              <a:rPr sz="2200" spc="-30" dirty="0">
                <a:latin typeface="Calibri"/>
                <a:cs typeface="Calibri"/>
              </a:rPr>
              <a:t> </a:t>
            </a:r>
            <a:r>
              <a:rPr sz="2200" dirty="0">
                <a:latin typeface="Calibri"/>
                <a:cs typeface="Calibri"/>
              </a:rPr>
              <a:t>the</a:t>
            </a:r>
            <a:r>
              <a:rPr sz="2200" spc="-10" dirty="0">
                <a:latin typeface="Calibri"/>
                <a:cs typeface="Calibri"/>
              </a:rPr>
              <a:t> </a:t>
            </a:r>
            <a:r>
              <a:rPr sz="2200" dirty="0">
                <a:latin typeface="Calibri"/>
                <a:cs typeface="Calibri"/>
              </a:rPr>
              <a:t>specimen</a:t>
            </a:r>
            <a:r>
              <a:rPr sz="2200" spc="-15" dirty="0">
                <a:latin typeface="Calibri"/>
                <a:cs typeface="Calibri"/>
              </a:rPr>
              <a:t> </a:t>
            </a:r>
            <a:r>
              <a:rPr sz="2200" dirty="0">
                <a:latin typeface="Calibri"/>
                <a:cs typeface="Calibri"/>
              </a:rPr>
              <a:t>in</a:t>
            </a:r>
            <a:r>
              <a:rPr sz="2200" spc="-25" dirty="0">
                <a:latin typeface="Calibri"/>
                <a:cs typeface="Calibri"/>
              </a:rPr>
              <a:t> </a:t>
            </a:r>
            <a:r>
              <a:rPr sz="2200" spc="-40" dirty="0">
                <a:latin typeface="Calibri"/>
                <a:cs typeface="Calibri"/>
              </a:rPr>
              <a:t>water,</a:t>
            </a:r>
            <a:r>
              <a:rPr sz="2200" spc="-15" dirty="0">
                <a:latin typeface="Calibri"/>
                <a:cs typeface="Calibri"/>
              </a:rPr>
              <a:t> </a:t>
            </a:r>
            <a:r>
              <a:rPr sz="2200" dirty="0">
                <a:latin typeface="Calibri"/>
                <a:cs typeface="Calibri"/>
              </a:rPr>
              <a:t>air</a:t>
            </a:r>
            <a:r>
              <a:rPr sz="2200" spc="-15" dirty="0">
                <a:latin typeface="Calibri"/>
                <a:cs typeface="Calibri"/>
              </a:rPr>
              <a:t> </a:t>
            </a:r>
            <a:r>
              <a:rPr sz="2200" spc="-5" dirty="0">
                <a:latin typeface="Calibri"/>
                <a:cs typeface="Calibri"/>
              </a:rPr>
              <a:t>bubbles</a:t>
            </a:r>
            <a:r>
              <a:rPr sz="2200" spc="-10" dirty="0">
                <a:latin typeface="Calibri"/>
                <a:cs typeface="Calibri"/>
              </a:rPr>
              <a:t> </a:t>
            </a:r>
            <a:r>
              <a:rPr sz="2200" dirty="0">
                <a:latin typeface="Calibri"/>
                <a:cs typeface="Calibri"/>
              </a:rPr>
              <a:t>adhering</a:t>
            </a:r>
            <a:r>
              <a:rPr sz="2200" spc="-25" dirty="0">
                <a:latin typeface="Calibri"/>
                <a:cs typeface="Calibri"/>
              </a:rPr>
              <a:t> </a:t>
            </a:r>
            <a:r>
              <a:rPr sz="2200" spc="-10" dirty="0">
                <a:latin typeface="Calibri"/>
                <a:cs typeface="Calibri"/>
              </a:rPr>
              <a:t>to</a:t>
            </a:r>
            <a:r>
              <a:rPr sz="2200" dirty="0">
                <a:latin typeface="Calibri"/>
                <a:cs typeface="Calibri"/>
              </a:rPr>
              <a:t> the</a:t>
            </a:r>
            <a:r>
              <a:rPr sz="2200" spc="15" dirty="0">
                <a:latin typeface="Calibri"/>
                <a:cs typeface="Calibri"/>
              </a:rPr>
              <a:t> </a:t>
            </a:r>
            <a:r>
              <a:rPr sz="2200" dirty="0">
                <a:latin typeface="Calibri"/>
                <a:cs typeface="Calibri"/>
              </a:rPr>
              <a:t>specimen</a:t>
            </a:r>
            <a:r>
              <a:rPr sz="2200" spc="-45" dirty="0">
                <a:latin typeface="Calibri"/>
                <a:cs typeface="Calibri"/>
              </a:rPr>
              <a:t> </a:t>
            </a:r>
            <a:r>
              <a:rPr sz="2200" spc="-5" dirty="0">
                <a:latin typeface="Calibri"/>
                <a:cs typeface="Calibri"/>
              </a:rPr>
              <a:t>shall</a:t>
            </a:r>
            <a:r>
              <a:rPr sz="2200" spc="-10" dirty="0">
                <a:latin typeface="Calibri"/>
                <a:cs typeface="Calibri"/>
              </a:rPr>
              <a:t> </a:t>
            </a:r>
            <a:r>
              <a:rPr sz="2200" dirty="0">
                <a:latin typeface="Calibri"/>
                <a:cs typeface="Calibri"/>
              </a:rPr>
              <a:t>be</a:t>
            </a:r>
            <a:r>
              <a:rPr sz="2200" spc="-15" dirty="0">
                <a:latin typeface="Calibri"/>
                <a:cs typeface="Calibri"/>
              </a:rPr>
              <a:t> </a:t>
            </a:r>
            <a:r>
              <a:rPr sz="2200" dirty="0">
                <a:latin typeface="Calibri"/>
                <a:cs typeface="Calibri"/>
              </a:rPr>
              <a:t>removed.</a:t>
            </a:r>
            <a:r>
              <a:rPr sz="2200" spc="-70" dirty="0">
                <a:latin typeface="Calibri"/>
                <a:cs typeface="Calibri"/>
              </a:rPr>
              <a:t> </a:t>
            </a:r>
            <a:r>
              <a:rPr sz="2200" dirty="0">
                <a:latin typeface="Calibri"/>
                <a:cs typeface="Calibri"/>
              </a:rPr>
              <a:t>Their</a:t>
            </a:r>
            <a:r>
              <a:rPr sz="2200" spc="-20" dirty="0">
                <a:latin typeface="Calibri"/>
                <a:cs typeface="Calibri"/>
              </a:rPr>
              <a:t> </a:t>
            </a:r>
            <a:r>
              <a:rPr sz="2200" spc="-5" dirty="0">
                <a:latin typeface="Calibri"/>
                <a:cs typeface="Calibri"/>
              </a:rPr>
              <a:t>removal</a:t>
            </a:r>
            <a:r>
              <a:rPr sz="2200" spc="-65" dirty="0">
                <a:latin typeface="Calibri"/>
                <a:cs typeface="Calibri"/>
              </a:rPr>
              <a:t> </a:t>
            </a:r>
            <a:r>
              <a:rPr sz="2200" spc="-5" dirty="0">
                <a:latin typeface="Calibri"/>
                <a:cs typeface="Calibri"/>
              </a:rPr>
              <a:t>can</a:t>
            </a:r>
            <a:r>
              <a:rPr sz="2200" spc="-15" dirty="0">
                <a:latin typeface="Calibri"/>
                <a:cs typeface="Calibri"/>
              </a:rPr>
              <a:t> </a:t>
            </a:r>
            <a:r>
              <a:rPr sz="2200" dirty="0">
                <a:latin typeface="Calibri"/>
                <a:cs typeface="Calibri"/>
              </a:rPr>
              <a:t>be</a:t>
            </a:r>
            <a:r>
              <a:rPr sz="2200" spc="5" dirty="0">
                <a:latin typeface="Calibri"/>
                <a:cs typeface="Calibri"/>
              </a:rPr>
              <a:t> </a:t>
            </a:r>
            <a:r>
              <a:rPr sz="2200" spc="-10" dirty="0">
                <a:latin typeface="Calibri"/>
                <a:cs typeface="Calibri"/>
              </a:rPr>
              <a:t>facilitated </a:t>
            </a:r>
            <a:r>
              <a:rPr sz="2200" spc="-480" dirty="0">
                <a:latin typeface="Calibri"/>
                <a:cs typeface="Calibri"/>
              </a:rPr>
              <a:t> </a:t>
            </a:r>
            <a:r>
              <a:rPr sz="2200" dirty="0">
                <a:latin typeface="Calibri"/>
                <a:cs typeface="Calibri"/>
              </a:rPr>
              <a:t>by the </a:t>
            </a:r>
            <a:r>
              <a:rPr sz="2200" spc="-5" dirty="0">
                <a:latin typeface="Calibri"/>
                <a:cs typeface="Calibri"/>
              </a:rPr>
              <a:t>presence </a:t>
            </a:r>
            <a:r>
              <a:rPr sz="2200" spc="5" dirty="0">
                <a:latin typeface="Calibri"/>
                <a:cs typeface="Calibri"/>
              </a:rPr>
              <a:t>of a </a:t>
            </a:r>
            <a:r>
              <a:rPr sz="2200" spc="-10" dirty="0">
                <a:latin typeface="Calibri"/>
                <a:cs typeface="Calibri"/>
              </a:rPr>
              <a:t>trace </a:t>
            </a:r>
            <a:r>
              <a:rPr sz="2200" dirty="0">
                <a:latin typeface="Calibri"/>
                <a:cs typeface="Calibri"/>
              </a:rPr>
              <a:t>( </a:t>
            </a:r>
            <a:r>
              <a:rPr sz="2200" spc="-10" dirty="0">
                <a:latin typeface="Calibri"/>
                <a:cs typeface="Calibri"/>
              </a:rPr>
              <a:t>example </a:t>
            </a:r>
            <a:r>
              <a:rPr sz="2200" spc="5" dirty="0">
                <a:latin typeface="Calibri"/>
                <a:cs typeface="Calibri"/>
              </a:rPr>
              <a:t>one </a:t>
            </a:r>
            <a:r>
              <a:rPr sz="2200" dirty="0">
                <a:latin typeface="Calibri"/>
                <a:cs typeface="Calibri"/>
              </a:rPr>
              <a:t>part in </a:t>
            </a:r>
            <a:r>
              <a:rPr sz="2200" spc="5" dirty="0">
                <a:latin typeface="Calibri"/>
                <a:cs typeface="Calibri"/>
              </a:rPr>
              <a:t>10 000 </a:t>
            </a:r>
            <a:r>
              <a:rPr sz="2200" dirty="0">
                <a:latin typeface="Calibri"/>
                <a:cs typeface="Calibri"/>
              </a:rPr>
              <a:t>) </a:t>
            </a:r>
            <a:r>
              <a:rPr sz="2200" spc="5" dirty="0">
                <a:latin typeface="Calibri"/>
                <a:cs typeface="Calibri"/>
              </a:rPr>
              <a:t>of </a:t>
            </a:r>
            <a:r>
              <a:rPr sz="2200" spc="-15" dirty="0">
                <a:latin typeface="Calibri"/>
                <a:cs typeface="Calibri"/>
              </a:rPr>
              <a:t>detergent </a:t>
            </a:r>
            <a:r>
              <a:rPr sz="2200" dirty="0">
                <a:latin typeface="Calibri"/>
                <a:cs typeface="Calibri"/>
              </a:rPr>
              <a:t>in the </a:t>
            </a:r>
            <a:r>
              <a:rPr sz="2200" spc="-40" dirty="0">
                <a:latin typeface="Calibri"/>
                <a:cs typeface="Calibri"/>
              </a:rPr>
              <a:t>water, </a:t>
            </a:r>
            <a:r>
              <a:rPr sz="2200" spc="5" dirty="0">
                <a:latin typeface="Calibri"/>
                <a:cs typeface="Calibri"/>
              </a:rPr>
              <a:t>or </a:t>
            </a:r>
            <a:r>
              <a:rPr sz="2200" dirty="0">
                <a:latin typeface="Calibri"/>
                <a:cs typeface="Calibri"/>
              </a:rPr>
              <a:t>by </a:t>
            </a:r>
            <a:r>
              <a:rPr sz="2200" spc="-5" dirty="0">
                <a:latin typeface="Calibri"/>
                <a:cs typeface="Calibri"/>
              </a:rPr>
              <a:t>dipping </a:t>
            </a:r>
            <a:r>
              <a:rPr sz="2200" dirty="0">
                <a:latin typeface="Calibri"/>
                <a:cs typeface="Calibri"/>
              </a:rPr>
              <a:t>the specimen </a:t>
            </a:r>
            <a:r>
              <a:rPr sz="2200" spc="5" dirty="0">
                <a:latin typeface="Calibri"/>
                <a:cs typeface="Calibri"/>
              </a:rPr>
              <a:t> </a:t>
            </a:r>
            <a:r>
              <a:rPr sz="2200" dirty="0">
                <a:latin typeface="Calibri"/>
                <a:cs typeface="Calibri"/>
              </a:rPr>
              <a:t>momentarily </a:t>
            </a:r>
            <a:r>
              <a:rPr sz="2200" spc="-15" dirty="0">
                <a:latin typeface="Calibri"/>
                <a:cs typeface="Calibri"/>
              </a:rPr>
              <a:t>into </a:t>
            </a:r>
            <a:r>
              <a:rPr sz="2200" spc="-5" dirty="0">
                <a:latin typeface="Calibri"/>
                <a:cs typeface="Calibri"/>
              </a:rPr>
              <a:t>industrial </a:t>
            </a:r>
            <a:r>
              <a:rPr sz="2200" spc="-10" dirty="0">
                <a:latin typeface="Calibri"/>
                <a:cs typeface="Calibri"/>
              </a:rPr>
              <a:t>methylated </a:t>
            </a:r>
            <a:r>
              <a:rPr sz="2200" spc="-5" dirty="0">
                <a:latin typeface="Calibri"/>
                <a:cs typeface="Calibri"/>
              </a:rPr>
              <a:t>spirit, provided that </a:t>
            </a:r>
            <a:r>
              <a:rPr sz="2200" dirty="0">
                <a:latin typeface="Calibri"/>
                <a:cs typeface="Calibri"/>
              </a:rPr>
              <a:t>it is </a:t>
            </a:r>
            <a:r>
              <a:rPr sz="2200" spc="5" dirty="0">
                <a:latin typeface="Calibri"/>
                <a:cs typeface="Calibri"/>
              </a:rPr>
              <a:t>known </a:t>
            </a:r>
            <a:r>
              <a:rPr sz="2200" spc="-5" dirty="0">
                <a:latin typeface="Calibri"/>
                <a:cs typeface="Calibri"/>
              </a:rPr>
              <a:t>that </a:t>
            </a:r>
            <a:r>
              <a:rPr sz="2200" dirty="0">
                <a:latin typeface="Calibri"/>
                <a:cs typeface="Calibri"/>
              </a:rPr>
              <a:t>the </a:t>
            </a:r>
            <a:r>
              <a:rPr sz="2200" spc="-5" dirty="0">
                <a:latin typeface="Calibri"/>
                <a:cs typeface="Calibri"/>
              </a:rPr>
              <a:t>material </a:t>
            </a:r>
            <a:r>
              <a:rPr sz="2200" dirty="0">
                <a:latin typeface="Calibri"/>
                <a:cs typeface="Calibri"/>
              </a:rPr>
              <a:t>is not </a:t>
            </a:r>
            <a:r>
              <a:rPr sz="2200" spc="-15" dirty="0">
                <a:latin typeface="Calibri"/>
                <a:cs typeface="Calibri"/>
              </a:rPr>
              <a:t>affected </a:t>
            </a:r>
            <a:r>
              <a:rPr sz="2200" dirty="0">
                <a:latin typeface="Calibri"/>
                <a:cs typeface="Calibri"/>
              </a:rPr>
              <a:t>by this </a:t>
            </a:r>
            <a:r>
              <a:rPr sz="2200" spc="-5" dirty="0">
                <a:latin typeface="Calibri"/>
                <a:cs typeface="Calibri"/>
              </a:rPr>
              <a:t>treatment. </a:t>
            </a:r>
            <a:r>
              <a:rPr sz="2200" dirty="0">
                <a:latin typeface="Calibri"/>
                <a:cs typeface="Calibri"/>
              </a:rPr>
              <a:t> If the </a:t>
            </a:r>
            <a:r>
              <a:rPr sz="2200" spc="-10" dirty="0">
                <a:latin typeface="Calibri"/>
                <a:cs typeface="Calibri"/>
              </a:rPr>
              <a:t>latter </a:t>
            </a:r>
            <a:r>
              <a:rPr sz="2200" spc="-5" dirty="0">
                <a:latin typeface="Calibri"/>
                <a:cs typeface="Calibri"/>
              </a:rPr>
              <a:t>procedure </a:t>
            </a:r>
            <a:r>
              <a:rPr sz="2200" dirty="0">
                <a:latin typeface="Calibri"/>
                <a:cs typeface="Calibri"/>
              </a:rPr>
              <a:t>is adopted, </a:t>
            </a:r>
            <a:r>
              <a:rPr sz="2200" spc="-10" dirty="0">
                <a:latin typeface="Calibri"/>
                <a:cs typeface="Calibri"/>
              </a:rPr>
              <a:t>care </a:t>
            </a:r>
            <a:r>
              <a:rPr sz="2200" spc="-5" dirty="0">
                <a:latin typeface="Calibri"/>
                <a:cs typeface="Calibri"/>
              </a:rPr>
              <a:t>shall </a:t>
            </a:r>
            <a:r>
              <a:rPr sz="2200" dirty="0">
                <a:latin typeface="Calibri"/>
                <a:cs typeface="Calibri"/>
              </a:rPr>
              <a:t>be </a:t>
            </a:r>
            <a:r>
              <a:rPr sz="2200" spc="-15" dirty="0">
                <a:latin typeface="Calibri"/>
                <a:cs typeface="Calibri"/>
              </a:rPr>
              <a:t>taken </a:t>
            </a:r>
            <a:r>
              <a:rPr sz="2200" spc="-5" dirty="0">
                <a:latin typeface="Calibri"/>
                <a:cs typeface="Calibri"/>
              </a:rPr>
              <a:t>that </a:t>
            </a:r>
            <a:r>
              <a:rPr sz="2200" dirty="0">
                <a:latin typeface="Calibri"/>
                <a:cs typeface="Calibri"/>
              </a:rPr>
              <a:t>the </a:t>
            </a:r>
            <a:r>
              <a:rPr sz="2200" spc="5" dirty="0">
                <a:latin typeface="Calibri"/>
                <a:cs typeface="Calibri"/>
              </a:rPr>
              <a:t>minimum </a:t>
            </a:r>
            <a:r>
              <a:rPr sz="2200" dirty="0">
                <a:latin typeface="Calibri"/>
                <a:cs typeface="Calibri"/>
              </a:rPr>
              <a:t>amount </a:t>
            </a:r>
            <a:r>
              <a:rPr sz="2200" spc="5" dirty="0">
                <a:latin typeface="Calibri"/>
                <a:cs typeface="Calibri"/>
              </a:rPr>
              <a:t>of </a:t>
            </a:r>
            <a:r>
              <a:rPr sz="2200" spc="-5" dirty="0">
                <a:latin typeface="Calibri"/>
                <a:cs typeface="Calibri"/>
              </a:rPr>
              <a:t>spirit </a:t>
            </a:r>
            <a:r>
              <a:rPr sz="2200" dirty="0">
                <a:latin typeface="Calibri"/>
                <a:cs typeface="Calibri"/>
              </a:rPr>
              <a:t>is </a:t>
            </a:r>
            <a:r>
              <a:rPr sz="2200" spc="-15" dirty="0">
                <a:latin typeface="Calibri"/>
                <a:cs typeface="Calibri"/>
              </a:rPr>
              <a:t>transferred </a:t>
            </a:r>
            <a:r>
              <a:rPr sz="2200" spc="-10" dirty="0">
                <a:latin typeface="Calibri"/>
                <a:cs typeface="Calibri"/>
              </a:rPr>
              <a:t>to </a:t>
            </a:r>
            <a:r>
              <a:rPr sz="2200" dirty="0">
                <a:latin typeface="Calibri"/>
                <a:cs typeface="Calibri"/>
              </a:rPr>
              <a:t>the </a:t>
            </a:r>
            <a:r>
              <a:rPr sz="2200" spc="-10" dirty="0">
                <a:latin typeface="Calibri"/>
                <a:cs typeface="Calibri"/>
              </a:rPr>
              <a:t>water </a:t>
            </a:r>
            <a:r>
              <a:rPr sz="2200" dirty="0">
                <a:latin typeface="Calibri"/>
                <a:cs typeface="Calibri"/>
              </a:rPr>
              <a:t>in </a:t>
            </a:r>
            <a:r>
              <a:rPr sz="2200" spc="5" dirty="0">
                <a:latin typeface="Calibri"/>
                <a:cs typeface="Calibri"/>
              </a:rPr>
              <a:t> </a:t>
            </a:r>
            <a:r>
              <a:rPr sz="2200" dirty="0">
                <a:latin typeface="Calibri"/>
                <a:cs typeface="Calibri"/>
              </a:rPr>
              <a:t>which</a:t>
            </a:r>
            <a:r>
              <a:rPr sz="2200" spc="-25" dirty="0">
                <a:latin typeface="Calibri"/>
                <a:cs typeface="Calibri"/>
              </a:rPr>
              <a:t> </a:t>
            </a:r>
            <a:r>
              <a:rPr sz="2200" dirty="0">
                <a:latin typeface="Calibri"/>
                <a:cs typeface="Calibri"/>
              </a:rPr>
              <a:t>the</a:t>
            </a:r>
            <a:r>
              <a:rPr sz="2200" spc="-15" dirty="0">
                <a:latin typeface="Calibri"/>
                <a:cs typeface="Calibri"/>
              </a:rPr>
              <a:t> </a:t>
            </a:r>
            <a:r>
              <a:rPr sz="2200" dirty="0">
                <a:latin typeface="Calibri"/>
                <a:cs typeface="Calibri"/>
              </a:rPr>
              <a:t>specimen</a:t>
            </a:r>
            <a:r>
              <a:rPr sz="2200" spc="-50" dirty="0">
                <a:latin typeface="Calibri"/>
                <a:cs typeface="Calibri"/>
              </a:rPr>
              <a:t> </a:t>
            </a:r>
            <a:r>
              <a:rPr sz="2200" dirty="0">
                <a:latin typeface="Calibri"/>
                <a:cs typeface="Calibri"/>
              </a:rPr>
              <a:t>is </a:t>
            </a:r>
            <a:r>
              <a:rPr sz="2200" spc="-5" dirty="0">
                <a:latin typeface="Calibri"/>
                <a:cs typeface="Calibri"/>
              </a:rPr>
              <a:t>weighed.</a:t>
            </a:r>
            <a:endParaRPr sz="2200">
              <a:latin typeface="Calibri"/>
              <a:cs typeface="Calibri"/>
            </a:endParaRPr>
          </a:p>
          <a:p>
            <a:pPr marL="469900" marR="5080" indent="-457200">
              <a:lnSpc>
                <a:spcPts val="2880"/>
              </a:lnSpc>
              <a:spcBef>
                <a:spcPts val="95"/>
              </a:spcBef>
              <a:buFont typeface="Arial MT"/>
              <a:buChar char="•"/>
              <a:tabLst>
                <a:tab pos="469265" algn="l"/>
                <a:tab pos="469900" algn="l"/>
              </a:tabLst>
            </a:pPr>
            <a:r>
              <a:rPr sz="2400" spc="5" dirty="0">
                <a:latin typeface="Calibri"/>
                <a:cs typeface="Calibri"/>
              </a:rPr>
              <a:t>The</a:t>
            </a:r>
            <a:r>
              <a:rPr sz="2400" spc="-10" dirty="0">
                <a:latin typeface="Calibri"/>
                <a:cs typeface="Calibri"/>
              </a:rPr>
              <a:t> </a:t>
            </a:r>
            <a:r>
              <a:rPr sz="2400" dirty="0">
                <a:latin typeface="Calibri"/>
                <a:cs typeface="Calibri"/>
              </a:rPr>
              <a:t>specimen</a:t>
            </a:r>
            <a:r>
              <a:rPr sz="2400" spc="-30" dirty="0">
                <a:latin typeface="Calibri"/>
                <a:cs typeface="Calibri"/>
              </a:rPr>
              <a:t> </a:t>
            </a:r>
            <a:r>
              <a:rPr sz="2400" dirty="0">
                <a:latin typeface="Calibri"/>
                <a:cs typeface="Calibri"/>
              </a:rPr>
              <a:t>shall</a:t>
            </a:r>
            <a:r>
              <a:rPr sz="2400" spc="-10" dirty="0">
                <a:latin typeface="Calibri"/>
                <a:cs typeface="Calibri"/>
              </a:rPr>
              <a:t> </a:t>
            </a:r>
            <a:r>
              <a:rPr sz="2400" spc="5" dirty="0">
                <a:latin typeface="Calibri"/>
                <a:cs typeface="Calibri"/>
              </a:rPr>
              <a:t>be</a:t>
            </a:r>
            <a:r>
              <a:rPr sz="2400" spc="-10" dirty="0">
                <a:latin typeface="Calibri"/>
                <a:cs typeface="Calibri"/>
              </a:rPr>
              <a:t> </a:t>
            </a:r>
            <a:r>
              <a:rPr sz="2400" spc="-5" dirty="0">
                <a:latin typeface="Calibri"/>
                <a:cs typeface="Calibri"/>
              </a:rPr>
              <a:t>weighed</a:t>
            </a:r>
            <a:r>
              <a:rPr sz="2400" spc="5" dirty="0">
                <a:latin typeface="Calibri"/>
                <a:cs typeface="Calibri"/>
              </a:rPr>
              <a:t> </a:t>
            </a:r>
            <a:r>
              <a:rPr sz="2400" dirty="0">
                <a:latin typeface="Calibri"/>
                <a:cs typeface="Calibri"/>
              </a:rPr>
              <a:t>as</a:t>
            </a:r>
            <a:r>
              <a:rPr sz="2400" spc="-15" dirty="0">
                <a:latin typeface="Calibri"/>
                <a:cs typeface="Calibri"/>
              </a:rPr>
              <a:t> </a:t>
            </a:r>
            <a:r>
              <a:rPr sz="2400" dirty="0">
                <a:latin typeface="Calibri"/>
                <a:cs typeface="Calibri"/>
              </a:rPr>
              <a:t>quickly as</a:t>
            </a:r>
            <a:r>
              <a:rPr sz="2400" spc="-20" dirty="0">
                <a:latin typeface="Calibri"/>
                <a:cs typeface="Calibri"/>
              </a:rPr>
              <a:t> </a:t>
            </a:r>
            <a:r>
              <a:rPr sz="2400" dirty="0">
                <a:latin typeface="Calibri"/>
                <a:cs typeface="Calibri"/>
              </a:rPr>
              <a:t>possible,</a:t>
            </a:r>
            <a:r>
              <a:rPr sz="2400" spc="-35" dirty="0">
                <a:latin typeface="Calibri"/>
                <a:cs typeface="Calibri"/>
              </a:rPr>
              <a:t> </a:t>
            </a:r>
            <a:r>
              <a:rPr sz="2400" dirty="0">
                <a:latin typeface="Calibri"/>
                <a:cs typeface="Calibri"/>
              </a:rPr>
              <a:t>within</a:t>
            </a:r>
            <a:r>
              <a:rPr sz="2400" spc="-30" dirty="0">
                <a:latin typeface="Calibri"/>
                <a:cs typeface="Calibri"/>
              </a:rPr>
              <a:t> </a:t>
            </a:r>
            <a:r>
              <a:rPr sz="2400" spc="-5" dirty="0">
                <a:latin typeface="Calibri"/>
                <a:cs typeface="Calibri"/>
              </a:rPr>
              <a:t>three</a:t>
            </a:r>
            <a:r>
              <a:rPr sz="2400" spc="-30" dirty="0">
                <a:latin typeface="Calibri"/>
                <a:cs typeface="Calibri"/>
              </a:rPr>
              <a:t> </a:t>
            </a:r>
            <a:r>
              <a:rPr sz="2400" dirty="0">
                <a:latin typeface="Calibri"/>
                <a:cs typeface="Calibri"/>
              </a:rPr>
              <a:t>minutes</a:t>
            </a:r>
            <a:r>
              <a:rPr sz="2400" spc="-35" dirty="0">
                <a:latin typeface="Calibri"/>
                <a:cs typeface="Calibri"/>
              </a:rPr>
              <a:t> </a:t>
            </a:r>
            <a:r>
              <a:rPr sz="2400" spc="-10" dirty="0">
                <a:latin typeface="Calibri"/>
                <a:cs typeface="Calibri"/>
              </a:rPr>
              <a:t>after</a:t>
            </a:r>
            <a:r>
              <a:rPr sz="2400" spc="-35" dirty="0">
                <a:latin typeface="Calibri"/>
                <a:cs typeface="Calibri"/>
              </a:rPr>
              <a:t> </a:t>
            </a:r>
            <a:r>
              <a:rPr sz="2400" spc="-5" dirty="0">
                <a:latin typeface="Calibri"/>
                <a:cs typeface="Calibri"/>
              </a:rPr>
              <a:t>immersing</a:t>
            </a:r>
            <a:r>
              <a:rPr sz="2400" spc="-15" dirty="0">
                <a:latin typeface="Calibri"/>
                <a:cs typeface="Calibri"/>
              </a:rPr>
              <a:t> </a:t>
            </a:r>
            <a:r>
              <a:rPr sz="2400" dirty="0">
                <a:latin typeface="Calibri"/>
                <a:cs typeface="Calibri"/>
              </a:rPr>
              <a:t>in</a:t>
            </a:r>
            <a:r>
              <a:rPr sz="2400" spc="-5" dirty="0">
                <a:latin typeface="Calibri"/>
                <a:cs typeface="Calibri"/>
              </a:rPr>
              <a:t> </a:t>
            </a:r>
            <a:r>
              <a:rPr sz="2400" spc="-50" dirty="0">
                <a:latin typeface="Calibri"/>
                <a:cs typeface="Calibri"/>
              </a:rPr>
              <a:t>water. </a:t>
            </a:r>
            <a:r>
              <a:rPr sz="2400" spc="5" dirty="0">
                <a:latin typeface="Calibri"/>
                <a:cs typeface="Calibri"/>
              </a:rPr>
              <a:t>The</a:t>
            </a:r>
            <a:r>
              <a:rPr sz="2400" spc="-10" dirty="0">
                <a:latin typeface="Calibri"/>
                <a:cs typeface="Calibri"/>
              </a:rPr>
              <a:t> </a:t>
            </a:r>
            <a:r>
              <a:rPr sz="2400" dirty="0">
                <a:latin typeface="Calibri"/>
                <a:cs typeface="Calibri"/>
              </a:rPr>
              <a:t>specific </a:t>
            </a:r>
            <a:r>
              <a:rPr sz="2400" spc="-525" dirty="0">
                <a:latin typeface="Calibri"/>
                <a:cs typeface="Calibri"/>
              </a:rPr>
              <a:t> </a:t>
            </a:r>
            <a:r>
              <a:rPr sz="2400" spc="-15" dirty="0">
                <a:latin typeface="Calibri"/>
                <a:cs typeface="Calibri"/>
              </a:rPr>
              <a:t>gravity</a:t>
            </a:r>
            <a:r>
              <a:rPr sz="2400" spc="-25" dirty="0">
                <a:latin typeface="Calibri"/>
                <a:cs typeface="Calibri"/>
              </a:rPr>
              <a:t> </a:t>
            </a:r>
            <a:r>
              <a:rPr sz="2400" dirty="0">
                <a:latin typeface="Calibri"/>
                <a:cs typeface="Calibri"/>
              </a:rPr>
              <a:t>of</a:t>
            </a:r>
            <a:r>
              <a:rPr sz="2400" spc="-10" dirty="0">
                <a:latin typeface="Calibri"/>
                <a:cs typeface="Calibri"/>
              </a:rPr>
              <a:t> </a:t>
            </a:r>
            <a:r>
              <a:rPr sz="2400" spc="5" dirty="0">
                <a:latin typeface="Calibri"/>
                <a:cs typeface="Calibri"/>
              </a:rPr>
              <a:t>the</a:t>
            </a:r>
            <a:r>
              <a:rPr sz="2400" spc="-30" dirty="0">
                <a:latin typeface="Calibri"/>
                <a:cs typeface="Calibri"/>
              </a:rPr>
              <a:t> </a:t>
            </a:r>
            <a:r>
              <a:rPr sz="2400" dirty="0">
                <a:latin typeface="Calibri"/>
                <a:cs typeface="Calibri"/>
              </a:rPr>
              <a:t>specimen</a:t>
            </a:r>
            <a:r>
              <a:rPr sz="2400" spc="-5" dirty="0">
                <a:latin typeface="Calibri"/>
                <a:cs typeface="Calibri"/>
              </a:rPr>
              <a:t> </a:t>
            </a:r>
            <a:r>
              <a:rPr sz="2400" dirty="0">
                <a:latin typeface="Calibri"/>
                <a:cs typeface="Calibri"/>
              </a:rPr>
              <a:t>shall</a:t>
            </a:r>
            <a:r>
              <a:rPr sz="2400" spc="-10" dirty="0">
                <a:latin typeface="Calibri"/>
                <a:cs typeface="Calibri"/>
              </a:rPr>
              <a:t> </a:t>
            </a:r>
            <a:r>
              <a:rPr sz="2400" spc="5" dirty="0">
                <a:latin typeface="Calibri"/>
                <a:cs typeface="Calibri"/>
              </a:rPr>
              <a:t>be</a:t>
            </a:r>
            <a:r>
              <a:rPr sz="2400" spc="-10" dirty="0">
                <a:latin typeface="Calibri"/>
                <a:cs typeface="Calibri"/>
              </a:rPr>
              <a:t> </a:t>
            </a:r>
            <a:r>
              <a:rPr sz="2400" spc="-5" dirty="0">
                <a:latin typeface="Calibri"/>
                <a:cs typeface="Calibri"/>
              </a:rPr>
              <a:t>computed</a:t>
            </a:r>
            <a:r>
              <a:rPr sz="2400" spc="-45" dirty="0">
                <a:latin typeface="Calibri"/>
                <a:cs typeface="Calibri"/>
              </a:rPr>
              <a:t> </a:t>
            </a:r>
            <a:r>
              <a:rPr sz="2400" dirty="0">
                <a:latin typeface="Calibri"/>
                <a:cs typeface="Calibri"/>
              </a:rPr>
              <a:t>as</a:t>
            </a:r>
            <a:r>
              <a:rPr sz="2400" spc="-15" dirty="0">
                <a:latin typeface="Calibri"/>
                <a:cs typeface="Calibri"/>
              </a:rPr>
              <a:t> </a:t>
            </a:r>
            <a:r>
              <a:rPr sz="2400" spc="-10" dirty="0">
                <a:latin typeface="Calibri"/>
                <a:cs typeface="Calibri"/>
              </a:rPr>
              <a:t>follows:</a:t>
            </a:r>
            <a:endParaRPr sz="2400">
              <a:latin typeface="Calibri"/>
              <a:cs typeface="Calibri"/>
            </a:endParaRPr>
          </a:p>
        </p:txBody>
      </p:sp>
      <p:pic>
        <p:nvPicPr>
          <p:cNvPr id="4" name="object 4"/>
          <p:cNvPicPr/>
          <p:nvPr/>
        </p:nvPicPr>
        <p:blipFill>
          <a:blip r:embed="rId2" cstate="print"/>
          <a:stretch>
            <a:fillRect/>
          </a:stretch>
        </p:blipFill>
        <p:spPr>
          <a:xfrm>
            <a:off x="5878599" y="6336791"/>
            <a:ext cx="3932345" cy="17190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868" y="41971"/>
            <a:ext cx="14294662" cy="1231106"/>
          </a:xfrm>
        </p:spPr>
        <p:txBody>
          <a:bodyPr/>
          <a:lstStyle/>
          <a:p>
            <a:r>
              <a:rPr lang="en-US" dirty="0" smtClean="0">
                <a:solidFill>
                  <a:srgbClr val="0070C0"/>
                </a:solidFill>
              </a:rPr>
              <a:t>IS 14269 :2024	AUTOMOTIVE VEHICLES -	INTEGRAL  POWER STEERING GEAR - METHOD OF TEST</a:t>
            </a:r>
            <a:endParaRPr lang="en-US" dirty="0">
              <a:solidFill>
                <a:srgbClr val="0070C0"/>
              </a:solidFill>
            </a:endParaRPr>
          </a:p>
        </p:txBody>
      </p:sp>
      <p:pic>
        <p:nvPicPr>
          <p:cNvPr id="3" name="object 3"/>
          <p:cNvPicPr/>
          <p:nvPr/>
        </p:nvPicPr>
        <p:blipFill>
          <a:blip r:embed="rId2" cstate="print"/>
          <a:stretch>
            <a:fillRect/>
          </a:stretch>
        </p:blipFill>
        <p:spPr>
          <a:xfrm>
            <a:off x="990600" y="5540566"/>
            <a:ext cx="3581399" cy="2003233"/>
          </a:xfrm>
          <a:prstGeom prst="rect">
            <a:avLst/>
          </a:prstGeom>
        </p:spPr>
      </p:pic>
      <p:sp>
        <p:nvSpPr>
          <p:cNvPr id="4" name="object 4"/>
          <p:cNvSpPr txBox="1"/>
          <p:nvPr/>
        </p:nvSpPr>
        <p:spPr>
          <a:xfrm>
            <a:off x="6086881" y="1869867"/>
            <a:ext cx="8077288" cy="7366376"/>
          </a:xfrm>
          <a:prstGeom prst="rect">
            <a:avLst/>
          </a:prstGeom>
        </p:spPr>
        <p:txBody>
          <a:bodyPr vert="horz" wrap="square" lIns="0" tIns="11430" rIns="0" bIns="0" rtlCol="0">
            <a:spAutoFit/>
          </a:bodyPr>
          <a:lstStyle/>
          <a:p>
            <a:pPr marL="509270" marR="5080" indent="-497205" algn="just">
              <a:lnSpc>
                <a:spcPct val="101099"/>
              </a:lnSpc>
              <a:spcBef>
                <a:spcPts val="90"/>
              </a:spcBef>
            </a:pPr>
            <a:r>
              <a:rPr lang="en-IN" sz="2000" dirty="0" smtClean="0">
                <a:latin typeface="Times New Roman" panose="02020603050405020304" pitchFamily="18" charset="0"/>
                <a:ea typeface="Malgun Gothic" panose="020B0503020000020004" pitchFamily="34" charset="-127"/>
                <a:cs typeface="Times New Roman" panose="02020603050405020304" pitchFamily="18" charset="0"/>
              </a:rPr>
              <a:t>        This standard gives the m</a:t>
            </a:r>
            <a:r>
              <a:rPr sz="2000" dirty="0" err="1" smtClean="0">
                <a:latin typeface="Times New Roman" panose="02020603050405020304" pitchFamily="18" charset="0"/>
                <a:ea typeface="Malgun Gothic" panose="020B0503020000020004" pitchFamily="34" charset="-127"/>
                <a:cs typeface="Times New Roman" panose="02020603050405020304" pitchFamily="18" charset="0"/>
              </a:rPr>
              <a:t>ethods</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 </a:t>
            </a:r>
            <a:r>
              <a:rPr sz="2000" dirty="0">
                <a:latin typeface="Times New Roman" panose="02020603050405020304" pitchFamily="18" charset="0"/>
                <a:ea typeface="Malgun Gothic" panose="020B0503020000020004" pitchFamily="34" charset="-127"/>
                <a:cs typeface="Times New Roman" panose="02020603050405020304" pitchFamily="18" charset="0"/>
              </a:rPr>
              <a:t>to </a:t>
            </a:r>
            <a:r>
              <a:rPr lang="en-IN" sz="2000" dirty="0" smtClean="0">
                <a:latin typeface="Times New Roman" panose="02020603050405020304" pitchFamily="18" charset="0"/>
                <a:ea typeface="Malgun Gothic" panose="020B0503020000020004" pitchFamily="34" charset="-127"/>
                <a:cs typeface="Times New Roman" panose="02020603050405020304" pitchFamily="18" charset="0"/>
              </a:rPr>
              <a:t>evaluate the </a:t>
            </a:r>
            <a:r>
              <a:rPr lang="en-IN" sz="2000" dirty="0">
                <a:latin typeface="Times New Roman" panose="02020603050405020304" pitchFamily="18" charset="0"/>
                <a:ea typeface="Malgun Gothic" panose="020B0503020000020004" pitchFamily="34" charset="-127"/>
                <a:cs typeface="Times New Roman" panose="02020603050405020304" pitchFamily="18" charset="0"/>
              </a:rPr>
              <a:t>performance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of </a:t>
            </a:r>
            <a:r>
              <a:rPr sz="2000" dirty="0">
                <a:latin typeface="Times New Roman" panose="02020603050405020304" pitchFamily="18" charset="0"/>
                <a:ea typeface="Malgun Gothic" panose="020B0503020000020004" pitchFamily="34" charset="-127"/>
                <a:cs typeface="Times New Roman" panose="02020603050405020304" pitchFamily="18" charset="0"/>
              </a:rPr>
              <a:t>power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steering</a:t>
            </a:r>
            <a:r>
              <a:rPr lang="en-IN" sz="2000" dirty="0" smtClean="0">
                <a:latin typeface="Times New Roman" panose="02020603050405020304" pitchFamily="18" charset="0"/>
                <a:ea typeface="Malgun Gothic" panose="020B0503020000020004" pitchFamily="34" charset="-127"/>
                <a:cs typeface="Times New Roman" panose="02020603050405020304" pitchFamily="18" charset="0"/>
              </a:rPr>
              <a:t>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gears in</a:t>
            </a:r>
            <a:r>
              <a:rPr lang="en-IN" sz="2000" dirty="0" smtClean="0">
                <a:latin typeface="Times New Roman" panose="02020603050405020304" pitchFamily="18" charset="0"/>
                <a:ea typeface="Malgun Gothic" panose="020B0503020000020004" pitchFamily="34" charset="-127"/>
                <a:cs typeface="Times New Roman" panose="02020603050405020304" pitchFamily="18" charset="0"/>
              </a:rPr>
              <a:t>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respect </a:t>
            </a:r>
            <a:r>
              <a:rPr sz="2000" dirty="0">
                <a:latin typeface="Times New Roman" panose="02020603050405020304" pitchFamily="18" charset="0"/>
                <a:ea typeface="Malgun Gothic" panose="020B0503020000020004" pitchFamily="34" charset="-127"/>
                <a:cs typeface="Times New Roman" panose="02020603050405020304" pitchFamily="18" charset="0"/>
              </a:rPr>
              <a:t>of  functional reliability and operational safety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under</a:t>
            </a:r>
            <a:r>
              <a:rPr lang="en-IN" sz="2000" dirty="0" smtClean="0">
                <a:latin typeface="Times New Roman" panose="02020603050405020304" pitchFamily="18" charset="0"/>
                <a:ea typeface="Malgun Gothic" panose="020B0503020000020004" pitchFamily="34" charset="-127"/>
                <a:cs typeface="Times New Roman" panose="02020603050405020304" pitchFamily="18" charset="0"/>
              </a:rPr>
              <a:t> </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static </a:t>
            </a:r>
            <a:r>
              <a:rPr sz="2000" dirty="0">
                <a:latin typeface="Times New Roman" panose="02020603050405020304" pitchFamily="18" charset="0"/>
                <a:ea typeface="Malgun Gothic" panose="020B0503020000020004" pitchFamily="34" charset="-127"/>
                <a:cs typeface="Times New Roman" panose="02020603050405020304" pitchFamily="18" charset="0"/>
              </a:rPr>
              <a:t>and dynamic conditions</a:t>
            </a:r>
            <a:r>
              <a:rPr sz="2000" dirty="0" smtClean="0">
                <a:latin typeface="Times New Roman" panose="02020603050405020304" pitchFamily="18" charset="0"/>
                <a:ea typeface="Malgun Gothic" panose="020B0503020000020004" pitchFamily="34" charset="-127"/>
                <a:cs typeface="Times New Roman" panose="02020603050405020304" pitchFamily="18" charset="0"/>
              </a:rPr>
              <a:t>.</a:t>
            </a:r>
            <a:endParaRPr lang="en-US" sz="20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509270" marR="5080" indent="-497205" algn="just">
              <a:lnSpc>
                <a:spcPct val="101099"/>
              </a:lnSpc>
              <a:spcBef>
                <a:spcPts val="90"/>
              </a:spcBef>
            </a:pPr>
            <a:endParaRPr lang="en-US" sz="20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509270" marR="5080" indent="-497205" algn="just">
              <a:lnSpc>
                <a:spcPct val="101099"/>
              </a:lnSpc>
              <a:spcBef>
                <a:spcPts val="90"/>
              </a:spcBef>
            </a:pPr>
            <a:r>
              <a:rPr lang="en-US" sz="2000" b="1" dirty="0" smtClean="0">
                <a:latin typeface="Times New Roman" panose="02020603050405020304" pitchFamily="18" charset="0"/>
                <a:ea typeface="Malgun Gothic" panose="020B0503020000020004" pitchFamily="34" charset="-127"/>
                <a:cs typeface="Times New Roman" panose="02020603050405020304" pitchFamily="18" charset="0"/>
              </a:rPr>
              <a:t>Performance Criteria</a:t>
            </a:r>
          </a:p>
          <a:p>
            <a:pPr marL="509270" marR="5080" indent="-497205" algn="just">
              <a:lnSpc>
                <a:spcPct val="101099"/>
              </a:lnSpc>
              <a:spcBef>
                <a:spcPts val="90"/>
              </a:spcBef>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gear shall complete 30 000 test cycles and still be operable. One cycle is starting from </a:t>
            </a:r>
            <a:r>
              <a:rPr lang="en-US" sz="2000" dirty="0" err="1">
                <a:latin typeface="Times New Roman" panose="02020603050405020304" pitchFamily="18" charset="0"/>
                <a:cs typeface="Times New Roman" panose="02020603050405020304" pitchFamily="18" charset="0"/>
              </a:rPr>
              <a:t>centre</a:t>
            </a:r>
            <a:r>
              <a:rPr lang="en-US" sz="2000" dirty="0">
                <a:latin typeface="Times New Roman" panose="02020603050405020304" pitchFamily="18" charset="0"/>
                <a:cs typeface="Times New Roman" panose="02020603050405020304" pitchFamily="18" charset="0"/>
              </a:rPr>
              <a:t>, going to one extreme on to the other extreme and back to </a:t>
            </a:r>
            <a:r>
              <a:rPr lang="en-US" sz="2000" dirty="0" err="1">
                <a:latin typeface="Times New Roman" panose="02020603050405020304" pitchFamily="18" charset="0"/>
                <a:cs typeface="Times New Roman" panose="02020603050405020304" pitchFamily="18" charset="0"/>
              </a:rPr>
              <a:t>centre</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During </a:t>
            </a:r>
            <a:r>
              <a:rPr lang="en-US" sz="2000" dirty="0">
                <a:latin typeface="Times New Roman" panose="02020603050405020304" pitchFamily="18" charset="0"/>
                <a:cs typeface="Times New Roman" panose="02020603050405020304" pitchFamily="18" charset="0"/>
              </a:rPr>
              <a:t>test, external leakage and loosening of fasteners shall not be permitted; </a:t>
            </a: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the end of test, internal leakage carried out </a:t>
            </a:r>
            <a:r>
              <a:rPr lang="en-US" sz="2000" dirty="0" smtClean="0">
                <a:latin typeface="Times New Roman" panose="02020603050405020304" pitchFamily="18" charset="0"/>
                <a:cs typeface="Times New Roman" panose="02020603050405020304" pitchFamily="18" charset="0"/>
              </a:rPr>
              <a:t>shall </a:t>
            </a:r>
            <a:r>
              <a:rPr lang="en-US" sz="2000" dirty="0">
                <a:latin typeface="Times New Roman" panose="02020603050405020304" pitchFamily="18" charset="0"/>
                <a:cs typeface="Times New Roman" panose="02020603050405020304" pitchFamily="18" charset="0"/>
              </a:rPr>
              <a:t>not exceed double the specification value before test; and </a:t>
            </a: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endParaRPr lang="en-US" sz="2000" dirty="0" smtClean="0">
              <a:latin typeface="Times New Roman" panose="02020603050405020304" pitchFamily="18" charset="0"/>
              <a:cs typeface="Times New Roman" panose="02020603050405020304" pitchFamily="18" charset="0"/>
            </a:endParaRPr>
          </a:p>
          <a:p>
            <a:pPr marL="509270" marR="5080" indent="-497205" algn="just">
              <a:lnSpc>
                <a:spcPct val="101099"/>
              </a:lnSpc>
              <a:spcBef>
                <a:spcPts val="90"/>
              </a:spcBef>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 At </a:t>
            </a:r>
            <a:r>
              <a:rPr lang="en-US" sz="2000" dirty="0">
                <a:latin typeface="Times New Roman" panose="02020603050405020304" pitchFamily="18" charset="0"/>
                <a:cs typeface="Times New Roman" panose="02020603050405020304" pitchFamily="18" charset="0"/>
              </a:rPr>
              <a:t>the end of test there shall not be any cracks or material detachments. However normal wear marks on the individual components shall not be considered as failure. </a:t>
            </a:r>
            <a:endParaRPr lang="en-US" sz="2000"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509270" marR="5080" indent="-497205" algn="just">
              <a:lnSpc>
                <a:spcPct val="101099"/>
              </a:lnSpc>
              <a:spcBef>
                <a:spcPts val="90"/>
              </a:spcBef>
            </a:pPr>
            <a:endParaRPr lang="en-US" sz="2000" dirty="0">
              <a:latin typeface="Malgun Gothic" panose="020B0503020000020004" pitchFamily="34" charset="-127"/>
              <a:ea typeface="Malgun Gothic" panose="020B0503020000020004" pitchFamily="34" charset="-127"/>
              <a:cs typeface="Times New Roman"/>
            </a:endParaRPr>
          </a:p>
          <a:p>
            <a:pPr marL="509270" marR="5080" indent="-497205" algn="just">
              <a:lnSpc>
                <a:spcPct val="101099"/>
              </a:lnSpc>
              <a:spcBef>
                <a:spcPts val="90"/>
              </a:spcBef>
            </a:pPr>
            <a:endParaRPr lang="en-US" sz="2000" dirty="0" smtClean="0">
              <a:latin typeface="Malgun Gothic" panose="020B0503020000020004" pitchFamily="34" charset="-127"/>
              <a:ea typeface="Malgun Gothic" panose="020B0503020000020004" pitchFamily="34" charset="-127"/>
              <a:cs typeface="Times New Roman"/>
            </a:endParaRPr>
          </a:p>
          <a:p>
            <a:pPr marL="509270" marR="5080" indent="-497205" algn="just">
              <a:lnSpc>
                <a:spcPct val="101099"/>
              </a:lnSpc>
              <a:spcBef>
                <a:spcPts val="90"/>
              </a:spcBef>
            </a:pPr>
            <a:endParaRPr lang="en-US" sz="2000" dirty="0">
              <a:latin typeface="Malgun Gothic" panose="020B0503020000020004" pitchFamily="34" charset="-127"/>
              <a:ea typeface="Malgun Gothic" panose="020B0503020000020004" pitchFamily="34" charset="-127"/>
              <a:cs typeface="Times New Roman"/>
            </a:endParaRPr>
          </a:p>
          <a:p>
            <a:pPr marL="509270" marR="5080" indent="-497205" algn="just">
              <a:lnSpc>
                <a:spcPct val="101099"/>
              </a:lnSpc>
              <a:spcBef>
                <a:spcPts val="90"/>
              </a:spcBef>
            </a:pPr>
            <a:endParaRPr lang="en-US" sz="2000" dirty="0" smtClean="0">
              <a:latin typeface="Malgun Gothic" panose="020B0503020000020004" pitchFamily="34" charset="-127"/>
              <a:ea typeface="Malgun Gothic" panose="020B0503020000020004" pitchFamily="34" charset="-127"/>
              <a:cs typeface="Times New Roman"/>
            </a:endParaRPr>
          </a:p>
          <a:p>
            <a:pPr marL="509270" marR="5080" indent="-497205" algn="just">
              <a:lnSpc>
                <a:spcPct val="101099"/>
              </a:lnSpc>
              <a:spcBef>
                <a:spcPts val="90"/>
              </a:spcBef>
            </a:pPr>
            <a:endParaRPr sz="2000" dirty="0">
              <a:latin typeface="Malgun Gothic" panose="020B0503020000020004" pitchFamily="34" charset="-127"/>
              <a:ea typeface="Malgun Gothic" panose="020B0503020000020004" pitchFamily="34" charset="-127"/>
              <a:cs typeface="Times New Roman"/>
            </a:endParaRPr>
          </a:p>
        </p:txBody>
      </p:sp>
      <p:pic>
        <p:nvPicPr>
          <p:cNvPr id="10" name="Picture 9"/>
          <p:cNvPicPr>
            <a:picLocks noChangeAspect="1"/>
          </p:cNvPicPr>
          <p:nvPr/>
        </p:nvPicPr>
        <p:blipFill>
          <a:blip r:embed="rId3"/>
          <a:stretch>
            <a:fillRect/>
          </a:stretch>
        </p:blipFill>
        <p:spPr>
          <a:xfrm>
            <a:off x="623761" y="1443500"/>
            <a:ext cx="4944165" cy="3357099"/>
          </a:xfrm>
          <a:prstGeom prst="rect">
            <a:avLst/>
          </a:prstGeom>
        </p:spPr>
      </p:pic>
      <p:sp>
        <p:nvSpPr>
          <p:cNvPr id="11" name="Right Arrow 10"/>
          <p:cNvSpPr/>
          <p:nvPr/>
        </p:nvSpPr>
        <p:spPr>
          <a:xfrm>
            <a:off x="4876800" y="3276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1755" y="197865"/>
            <a:ext cx="2701925" cy="406400"/>
          </a:xfrm>
          <a:prstGeom prst="rect">
            <a:avLst/>
          </a:prstGeom>
        </p:spPr>
        <p:txBody>
          <a:bodyPr vert="horz" wrap="square" lIns="0" tIns="12065" rIns="0" bIns="0" rtlCol="0">
            <a:spAutoFit/>
          </a:bodyPr>
          <a:lstStyle/>
          <a:p>
            <a:pPr marL="12700">
              <a:lnSpc>
                <a:spcPct val="100000"/>
              </a:lnSpc>
              <a:spcBef>
                <a:spcPts val="95"/>
              </a:spcBef>
              <a:tabLst>
                <a:tab pos="1370330" algn="l"/>
              </a:tabLst>
            </a:pPr>
            <a:r>
              <a:rPr sz="2500" spc="-5" dirty="0">
                <a:solidFill>
                  <a:srgbClr val="000000"/>
                </a:solidFill>
              </a:rPr>
              <a:t>IS</a:t>
            </a:r>
            <a:r>
              <a:rPr sz="2500" spc="20" dirty="0">
                <a:solidFill>
                  <a:srgbClr val="000000"/>
                </a:solidFill>
              </a:rPr>
              <a:t> </a:t>
            </a:r>
            <a:r>
              <a:rPr sz="2500" spc="-5" dirty="0">
                <a:solidFill>
                  <a:srgbClr val="000000"/>
                </a:solidFill>
              </a:rPr>
              <a:t>2742	</a:t>
            </a:r>
            <a:r>
              <a:rPr sz="2500" spc="-65" dirty="0">
                <a:solidFill>
                  <a:srgbClr val="000000"/>
                </a:solidFill>
              </a:rPr>
              <a:t>(PART</a:t>
            </a:r>
            <a:r>
              <a:rPr sz="2500" spc="60" dirty="0">
                <a:solidFill>
                  <a:srgbClr val="000000"/>
                </a:solidFill>
              </a:rPr>
              <a:t> </a:t>
            </a:r>
            <a:r>
              <a:rPr sz="2500" spc="-5" dirty="0">
                <a:solidFill>
                  <a:srgbClr val="000000"/>
                </a:solidFill>
              </a:rPr>
              <a:t>3)</a:t>
            </a:r>
            <a:endParaRPr sz="2500"/>
          </a:p>
        </p:txBody>
      </p:sp>
      <p:sp>
        <p:nvSpPr>
          <p:cNvPr id="3" name="object 3"/>
          <p:cNvSpPr txBox="1"/>
          <p:nvPr/>
        </p:nvSpPr>
        <p:spPr>
          <a:xfrm>
            <a:off x="365556" y="578865"/>
            <a:ext cx="12444730" cy="785495"/>
          </a:xfrm>
          <a:prstGeom prst="rect">
            <a:avLst/>
          </a:prstGeom>
        </p:spPr>
        <p:txBody>
          <a:bodyPr vert="horz" wrap="square" lIns="0" tIns="12065" rIns="0" bIns="0" rtlCol="0">
            <a:spAutoFit/>
          </a:bodyPr>
          <a:lstStyle/>
          <a:p>
            <a:pPr marL="1464945">
              <a:lnSpc>
                <a:spcPts val="2810"/>
              </a:lnSpc>
              <a:spcBef>
                <a:spcPts val="95"/>
              </a:spcBef>
            </a:pPr>
            <a:r>
              <a:rPr sz="2500" b="1" spc="-20" dirty="0">
                <a:latin typeface="Arial"/>
                <a:cs typeface="Arial"/>
              </a:rPr>
              <a:t>AUTOMOTIVE</a:t>
            </a:r>
            <a:r>
              <a:rPr sz="2500" b="1" spc="130" dirty="0">
                <a:latin typeface="Arial"/>
                <a:cs typeface="Arial"/>
              </a:rPr>
              <a:t> </a:t>
            </a:r>
            <a:r>
              <a:rPr sz="2500" b="1" spc="-10" dirty="0">
                <a:latin typeface="Arial"/>
                <a:cs typeface="Arial"/>
              </a:rPr>
              <a:t>VEHICLES</a:t>
            </a:r>
            <a:r>
              <a:rPr sz="2500" b="1" spc="35" dirty="0">
                <a:latin typeface="Arial"/>
                <a:cs typeface="Arial"/>
              </a:rPr>
              <a:t> </a:t>
            </a:r>
            <a:r>
              <a:rPr sz="2500" b="1" spc="-5" dirty="0">
                <a:latin typeface="Arial"/>
                <a:cs typeface="Arial"/>
              </a:rPr>
              <a:t>-</a:t>
            </a:r>
            <a:r>
              <a:rPr sz="2500" b="1" spc="15" dirty="0">
                <a:latin typeface="Arial"/>
                <a:cs typeface="Arial"/>
              </a:rPr>
              <a:t> </a:t>
            </a:r>
            <a:r>
              <a:rPr sz="2500" b="1" spc="-25" dirty="0">
                <a:latin typeface="Arial"/>
                <a:cs typeface="Arial"/>
              </a:rPr>
              <a:t>BRAKE</a:t>
            </a:r>
            <a:r>
              <a:rPr sz="2500" b="1" spc="85" dirty="0">
                <a:latin typeface="Arial"/>
                <a:cs typeface="Arial"/>
              </a:rPr>
              <a:t> </a:t>
            </a:r>
            <a:r>
              <a:rPr sz="2500" b="1" spc="-5" dirty="0">
                <a:latin typeface="Arial"/>
                <a:cs typeface="Arial"/>
              </a:rPr>
              <a:t>LININGS:</a:t>
            </a:r>
            <a:r>
              <a:rPr sz="2500" b="1" spc="5" dirty="0">
                <a:latin typeface="Arial"/>
                <a:cs typeface="Arial"/>
              </a:rPr>
              <a:t> </a:t>
            </a:r>
            <a:r>
              <a:rPr sz="2500" b="1" spc="-75" dirty="0">
                <a:latin typeface="Arial"/>
                <a:cs typeface="Arial"/>
              </a:rPr>
              <a:t>PART</a:t>
            </a:r>
            <a:r>
              <a:rPr sz="2500" b="1" spc="110" dirty="0">
                <a:latin typeface="Arial"/>
                <a:cs typeface="Arial"/>
              </a:rPr>
              <a:t> </a:t>
            </a:r>
            <a:r>
              <a:rPr sz="2500" b="1" spc="-5" dirty="0">
                <a:latin typeface="Arial"/>
                <a:cs typeface="Arial"/>
              </a:rPr>
              <a:t>3</a:t>
            </a:r>
            <a:r>
              <a:rPr sz="2500" b="1" dirty="0">
                <a:latin typeface="Arial"/>
                <a:cs typeface="Arial"/>
              </a:rPr>
              <a:t> </a:t>
            </a:r>
            <a:r>
              <a:rPr sz="2500" b="1" spc="-10" dirty="0">
                <a:latin typeface="Arial"/>
                <a:cs typeface="Arial"/>
              </a:rPr>
              <a:t>METHODS</a:t>
            </a:r>
            <a:r>
              <a:rPr sz="2500" b="1" spc="15" dirty="0">
                <a:latin typeface="Arial"/>
                <a:cs typeface="Arial"/>
              </a:rPr>
              <a:t> </a:t>
            </a:r>
            <a:r>
              <a:rPr sz="2500" b="1" spc="-5" dirty="0">
                <a:latin typeface="Arial"/>
                <a:cs typeface="Arial"/>
              </a:rPr>
              <a:t>OF</a:t>
            </a:r>
            <a:r>
              <a:rPr sz="2500" b="1" spc="10" dirty="0">
                <a:latin typeface="Arial"/>
                <a:cs typeface="Arial"/>
              </a:rPr>
              <a:t> </a:t>
            </a:r>
            <a:r>
              <a:rPr sz="2500" b="1" spc="-15" dirty="0">
                <a:latin typeface="Arial"/>
                <a:cs typeface="Arial"/>
              </a:rPr>
              <a:t>TEST</a:t>
            </a:r>
            <a:endParaRPr sz="2500">
              <a:latin typeface="Arial"/>
              <a:cs typeface="Arial"/>
            </a:endParaRPr>
          </a:p>
          <a:p>
            <a:pPr marL="12700">
              <a:lnSpc>
                <a:spcPts val="3170"/>
              </a:lnSpc>
            </a:pPr>
            <a:r>
              <a:rPr sz="2800" b="1" spc="-10" dirty="0">
                <a:solidFill>
                  <a:srgbClr val="C00000"/>
                </a:solidFill>
                <a:latin typeface="Calibri"/>
                <a:cs typeface="Calibri"/>
              </a:rPr>
              <a:t>Rockwell</a:t>
            </a:r>
            <a:r>
              <a:rPr sz="2800" b="1" spc="-55" dirty="0">
                <a:solidFill>
                  <a:srgbClr val="C00000"/>
                </a:solidFill>
                <a:latin typeface="Calibri"/>
                <a:cs typeface="Calibri"/>
              </a:rPr>
              <a:t> </a:t>
            </a:r>
            <a:r>
              <a:rPr sz="2800" b="1" dirty="0">
                <a:solidFill>
                  <a:srgbClr val="C00000"/>
                </a:solidFill>
                <a:latin typeface="Calibri"/>
                <a:cs typeface="Calibri"/>
              </a:rPr>
              <a:t>Hardness</a:t>
            </a:r>
            <a:endParaRPr sz="2800">
              <a:latin typeface="Calibri"/>
              <a:cs typeface="Calibri"/>
            </a:endParaRPr>
          </a:p>
        </p:txBody>
      </p:sp>
      <p:pic>
        <p:nvPicPr>
          <p:cNvPr id="4" name="object 4"/>
          <p:cNvPicPr/>
          <p:nvPr/>
        </p:nvPicPr>
        <p:blipFill>
          <a:blip r:embed="rId2" cstate="print"/>
          <a:stretch>
            <a:fillRect/>
          </a:stretch>
        </p:blipFill>
        <p:spPr>
          <a:xfrm>
            <a:off x="307847" y="1530096"/>
            <a:ext cx="5657475" cy="1292352"/>
          </a:xfrm>
          <a:prstGeom prst="rect">
            <a:avLst/>
          </a:prstGeom>
        </p:spPr>
      </p:pic>
      <p:pic>
        <p:nvPicPr>
          <p:cNvPr id="5" name="object 5"/>
          <p:cNvPicPr/>
          <p:nvPr/>
        </p:nvPicPr>
        <p:blipFill>
          <a:blip r:embed="rId3" cstate="print"/>
          <a:stretch>
            <a:fillRect/>
          </a:stretch>
        </p:blipFill>
        <p:spPr>
          <a:xfrm>
            <a:off x="240791" y="2974848"/>
            <a:ext cx="5656907" cy="2636520"/>
          </a:xfrm>
          <a:prstGeom prst="rect">
            <a:avLst/>
          </a:prstGeom>
        </p:spPr>
      </p:pic>
      <p:pic>
        <p:nvPicPr>
          <p:cNvPr id="6" name="object 6"/>
          <p:cNvPicPr/>
          <p:nvPr/>
        </p:nvPicPr>
        <p:blipFill>
          <a:blip r:embed="rId4" cstate="print"/>
          <a:stretch>
            <a:fillRect/>
          </a:stretch>
        </p:blipFill>
        <p:spPr>
          <a:xfrm>
            <a:off x="204215" y="5739384"/>
            <a:ext cx="5644896" cy="765048"/>
          </a:xfrm>
          <a:prstGeom prst="rect">
            <a:avLst/>
          </a:prstGeom>
        </p:spPr>
      </p:pic>
      <p:grpSp>
        <p:nvGrpSpPr>
          <p:cNvPr id="7" name="object 7"/>
          <p:cNvGrpSpPr/>
          <p:nvPr/>
        </p:nvGrpSpPr>
        <p:grpSpPr>
          <a:xfrm>
            <a:off x="7525511" y="996695"/>
            <a:ext cx="5684520" cy="7233284"/>
            <a:chOff x="7525511" y="996695"/>
            <a:chExt cx="5684520" cy="7233284"/>
          </a:xfrm>
        </p:grpSpPr>
        <p:pic>
          <p:nvPicPr>
            <p:cNvPr id="8" name="object 8"/>
            <p:cNvPicPr/>
            <p:nvPr/>
          </p:nvPicPr>
          <p:blipFill>
            <a:blip r:embed="rId5" cstate="print"/>
            <a:stretch>
              <a:fillRect/>
            </a:stretch>
          </p:blipFill>
          <p:spPr>
            <a:xfrm>
              <a:off x="7525511" y="996695"/>
              <a:ext cx="5684520" cy="3928685"/>
            </a:xfrm>
            <a:prstGeom prst="rect">
              <a:avLst/>
            </a:prstGeom>
          </p:spPr>
        </p:pic>
        <p:pic>
          <p:nvPicPr>
            <p:cNvPr id="9" name="object 9"/>
            <p:cNvPicPr/>
            <p:nvPr/>
          </p:nvPicPr>
          <p:blipFill>
            <a:blip r:embed="rId6" cstate="print"/>
            <a:stretch>
              <a:fillRect/>
            </a:stretch>
          </p:blipFill>
          <p:spPr>
            <a:xfrm>
              <a:off x="7543799" y="4922518"/>
              <a:ext cx="5644896" cy="3307078"/>
            </a:xfrm>
            <a:prstGeom prst="rect">
              <a:avLst/>
            </a:prstGeom>
          </p:spPr>
        </p:pic>
      </p:grpSp>
      <p:pic>
        <p:nvPicPr>
          <p:cNvPr id="10" name="object 10"/>
          <p:cNvPicPr/>
          <p:nvPr/>
        </p:nvPicPr>
        <p:blipFill>
          <a:blip r:embed="rId7" cstate="print"/>
          <a:stretch>
            <a:fillRect/>
          </a:stretch>
        </p:blipFill>
        <p:spPr>
          <a:xfrm>
            <a:off x="204215" y="6568440"/>
            <a:ext cx="5644896" cy="132588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61964" y="197866"/>
            <a:ext cx="242316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rPr>
              <a:t>IS</a:t>
            </a:r>
            <a:r>
              <a:rPr sz="2400" spc="-30" dirty="0">
                <a:solidFill>
                  <a:srgbClr val="000000"/>
                </a:solidFill>
              </a:rPr>
              <a:t> </a:t>
            </a:r>
            <a:r>
              <a:rPr sz="2400" dirty="0">
                <a:solidFill>
                  <a:srgbClr val="000000"/>
                </a:solidFill>
              </a:rPr>
              <a:t>2742</a:t>
            </a:r>
            <a:r>
              <a:rPr sz="2400" spc="-55" dirty="0">
                <a:solidFill>
                  <a:srgbClr val="000000"/>
                </a:solidFill>
              </a:rPr>
              <a:t> (PART</a:t>
            </a:r>
            <a:r>
              <a:rPr sz="2400" spc="45" dirty="0">
                <a:solidFill>
                  <a:srgbClr val="000000"/>
                </a:solidFill>
              </a:rPr>
              <a:t> </a:t>
            </a:r>
            <a:r>
              <a:rPr sz="2400" dirty="0">
                <a:solidFill>
                  <a:srgbClr val="000000"/>
                </a:solidFill>
              </a:rPr>
              <a:t>3)</a:t>
            </a:r>
            <a:endParaRPr sz="2400"/>
          </a:p>
        </p:txBody>
      </p:sp>
      <p:sp>
        <p:nvSpPr>
          <p:cNvPr id="3" name="object 3"/>
          <p:cNvSpPr txBox="1"/>
          <p:nvPr/>
        </p:nvSpPr>
        <p:spPr>
          <a:xfrm>
            <a:off x="2034667" y="563626"/>
            <a:ext cx="10558145" cy="391160"/>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Arial"/>
                <a:cs typeface="Arial"/>
              </a:rPr>
              <a:t>AUTOMOTIVE</a:t>
            </a:r>
            <a:r>
              <a:rPr sz="2400" b="1" spc="50" dirty="0">
                <a:latin typeface="Arial"/>
                <a:cs typeface="Arial"/>
              </a:rPr>
              <a:t> </a:t>
            </a:r>
            <a:r>
              <a:rPr sz="2400" b="1" spc="-5" dirty="0">
                <a:latin typeface="Arial"/>
                <a:cs typeface="Arial"/>
              </a:rPr>
              <a:t>VEHICLES</a:t>
            </a:r>
            <a:r>
              <a:rPr sz="2400" b="1" spc="5" dirty="0">
                <a:latin typeface="Arial"/>
                <a:cs typeface="Arial"/>
              </a:rPr>
              <a:t> </a:t>
            </a:r>
            <a:r>
              <a:rPr sz="2400" b="1" dirty="0">
                <a:latin typeface="Arial"/>
                <a:cs typeface="Arial"/>
              </a:rPr>
              <a:t>-</a:t>
            </a:r>
            <a:r>
              <a:rPr sz="2400" b="1" spc="-25" dirty="0">
                <a:latin typeface="Arial"/>
                <a:cs typeface="Arial"/>
              </a:rPr>
              <a:t> </a:t>
            </a:r>
            <a:r>
              <a:rPr sz="2400" b="1" spc="-20" dirty="0">
                <a:latin typeface="Arial"/>
                <a:cs typeface="Arial"/>
              </a:rPr>
              <a:t>BRAKE</a:t>
            </a:r>
            <a:r>
              <a:rPr sz="2400" b="1" spc="100" dirty="0">
                <a:latin typeface="Arial"/>
                <a:cs typeface="Arial"/>
              </a:rPr>
              <a:t> </a:t>
            </a:r>
            <a:r>
              <a:rPr sz="2400" b="1" dirty="0">
                <a:latin typeface="Arial"/>
                <a:cs typeface="Arial"/>
              </a:rPr>
              <a:t>LININGS:</a:t>
            </a:r>
            <a:r>
              <a:rPr sz="2400" b="1" spc="-30" dirty="0">
                <a:latin typeface="Arial"/>
                <a:cs typeface="Arial"/>
              </a:rPr>
              <a:t> </a:t>
            </a:r>
            <a:r>
              <a:rPr sz="2400" b="1" spc="-65" dirty="0">
                <a:latin typeface="Arial"/>
                <a:cs typeface="Arial"/>
              </a:rPr>
              <a:t>PART</a:t>
            </a:r>
            <a:r>
              <a:rPr sz="2400" b="1" spc="65" dirty="0">
                <a:latin typeface="Arial"/>
                <a:cs typeface="Arial"/>
              </a:rPr>
              <a:t> </a:t>
            </a:r>
            <a:r>
              <a:rPr sz="2400" b="1" spc="-5" dirty="0">
                <a:latin typeface="Arial"/>
                <a:cs typeface="Arial"/>
              </a:rPr>
              <a:t>3</a:t>
            </a:r>
            <a:r>
              <a:rPr sz="2400" b="1" spc="-15" dirty="0">
                <a:latin typeface="Arial"/>
                <a:cs typeface="Arial"/>
              </a:rPr>
              <a:t> </a:t>
            </a:r>
            <a:r>
              <a:rPr sz="2400" b="1" spc="-5" dirty="0">
                <a:latin typeface="Arial"/>
                <a:cs typeface="Arial"/>
              </a:rPr>
              <a:t>METHODS</a:t>
            </a:r>
            <a:r>
              <a:rPr sz="2400" b="1" spc="5" dirty="0">
                <a:latin typeface="Arial"/>
                <a:cs typeface="Arial"/>
              </a:rPr>
              <a:t> </a:t>
            </a:r>
            <a:r>
              <a:rPr sz="2400" b="1" dirty="0">
                <a:latin typeface="Arial"/>
                <a:cs typeface="Arial"/>
              </a:rPr>
              <a:t>OF</a:t>
            </a:r>
            <a:r>
              <a:rPr sz="2400" b="1" spc="-25" dirty="0">
                <a:latin typeface="Arial"/>
                <a:cs typeface="Arial"/>
              </a:rPr>
              <a:t> </a:t>
            </a:r>
            <a:r>
              <a:rPr sz="2400" b="1" dirty="0">
                <a:latin typeface="Arial"/>
                <a:cs typeface="Arial"/>
              </a:rPr>
              <a:t>TEST</a:t>
            </a:r>
            <a:endParaRPr sz="2400">
              <a:latin typeface="Arial"/>
              <a:cs typeface="Arial"/>
            </a:endParaRPr>
          </a:p>
        </p:txBody>
      </p:sp>
      <p:sp>
        <p:nvSpPr>
          <p:cNvPr id="4" name="object 4"/>
          <p:cNvSpPr txBox="1"/>
          <p:nvPr/>
        </p:nvSpPr>
        <p:spPr>
          <a:xfrm>
            <a:off x="365556" y="910590"/>
            <a:ext cx="233172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C00000"/>
                </a:solidFill>
                <a:latin typeface="Calibri"/>
                <a:cs typeface="Calibri"/>
              </a:rPr>
              <a:t>Shore</a:t>
            </a:r>
            <a:r>
              <a:rPr sz="2800" b="1" spc="-100" dirty="0">
                <a:solidFill>
                  <a:srgbClr val="C00000"/>
                </a:solidFill>
                <a:latin typeface="Calibri"/>
                <a:cs typeface="Calibri"/>
              </a:rPr>
              <a:t> </a:t>
            </a:r>
            <a:r>
              <a:rPr sz="2800" b="1" dirty="0">
                <a:solidFill>
                  <a:srgbClr val="C00000"/>
                </a:solidFill>
                <a:latin typeface="Calibri"/>
                <a:cs typeface="Calibri"/>
              </a:rPr>
              <a:t>Hardness</a:t>
            </a:r>
            <a:endParaRPr sz="2800">
              <a:latin typeface="Calibri"/>
              <a:cs typeface="Calibri"/>
            </a:endParaRPr>
          </a:p>
        </p:txBody>
      </p:sp>
      <p:pic>
        <p:nvPicPr>
          <p:cNvPr id="5" name="object 5"/>
          <p:cNvPicPr/>
          <p:nvPr/>
        </p:nvPicPr>
        <p:blipFill>
          <a:blip r:embed="rId2" cstate="print"/>
          <a:stretch>
            <a:fillRect/>
          </a:stretch>
        </p:blipFill>
        <p:spPr>
          <a:xfrm>
            <a:off x="365759" y="1350263"/>
            <a:ext cx="5035296" cy="3764279"/>
          </a:xfrm>
          <a:prstGeom prst="rect">
            <a:avLst/>
          </a:prstGeom>
        </p:spPr>
      </p:pic>
      <p:pic>
        <p:nvPicPr>
          <p:cNvPr id="6" name="object 6"/>
          <p:cNvPicPr/>
          <p:nvPr/>
        </p:nvPicPr>
        <p:blipFill>
          <a:blip r:embed="rId3" cstate="print"/>
          <a:stretch>
            <a:fillRect/>
          </a:stretch>
        </p:blipFill>
        <p:spPr>
          <a:xfrm>
            <a:off x="365759" y="5916166"/>
            <a:ext cx="4943267" cy="2116808"/>
          </a:xfrm>
          <a:prstGeom prst="rect">
            <a:avLst/>
          </a:prstGeom>
        </p:spPr>
      </p:pic>
      <p:sp>
        <p:nvSpPr>
          <p:cNvPr id="7" name="object 7"/>
          <p:cNvSpPr txBox="1"/>
          <p:nvPr/>
        </p:nvSpPr>
        <p:spPr>
          <a:xfrm>
            <a:off x="365556" y="5311521"/>
            <a:ext cx="2465070" cy="453390"/>
          </a:xfrm>
          <a:prstGeom prst="rect">
            <a:avLst/>
          </a:prstGeom>
        </p:spPr>
        <p:txBody>
          <a:bodyPr vert="horz" wrap="square" lIns="0" tIns="13335" rIns="0" bIns="0" rtlCol="0">
            <a:spAutoFit/>
          </a:bodyPr>
          <a:lstStyle/>
          <a:p>
            <a:pPr marL="12700">
              <a:lnSpc>
                <a:spcPct val="100000"/>
              </a:lnSpc>
              <a:spcBef>
                <a:spcPts val="105"/>
              </a:spcBef>
            </a:pPr>
            <a:r>
              <a:rPr sz="2800" b="1" spc="-25" dirty="0">
                <a:solidFill>
                  <a:srgbClr val="C00000"/>
                </a:solidFill>
                <a:latin typeface="Calibri"/>
                <a:cs typeface="Calibri"/>
              </a:rPr>
              <a:t>Water</a:t>
            </a:r>
            <a:r>
              <a:rPr sz="2800" b="1" spc="-90" dirty="0">
                <a:solidFill>
                  <a:srgbClr val="C00000"/>
                </a:solidFill>
                <a:latin typeface="Calibri"/>
                <a:cs typeface="Calibri"/>
              </a:rPr>
              <a:t> </a:t>
            </a:r>
            <a:r>
              <a:rPr sz="2800" b="1" spc="-10" dirty="0">
                <a:solidFill>
                  <a:srgbClr val="C00000"/>
                </a:solidFill>
                <a:latin typeface="Calibri"/>
                <a:cs typeface="Calibri"/>
              </a:rPr>
              <a:t>Swell</a:t>
            </a:r>
            <a:r>
              <a:rPr sz="2800" b="1" spc="-35" dirty="0">
                <a:solidFill>
                  <a:srgbClr val="C00000"/>
                </a:solidFill>
                <a:latin typeface="Calibri"/>
                <a:cs typeface="Calibri"/>
              </a:rPr>
              <a:t> </a:t>
            </a:r>
            <a:r>
              <a:rPr sz="2800" b="1" spc="-65" dirty="0">
                <a:solidFill>
                  <a:srgbClr val="C00000"/>
                </a:solidFill>
                <a:latin typeface="Calibri"/>
                <a:cs typeface="Calibri"/>
              </a:rPr>
              <a:t>Test</a:t>
            </a:r>
            <a:endParaRPr sz="2800">
              <a:latin typeface="Calibri"/>
              <a:cs typeface="Calibri"/>
            </a:endParaRPr>
          </a:p>
        </p:txBody>
      </p:sp>
      <p:grpSp>
        <p:nvGrpSpPr>
          <p:cNvPr id="8" name="object 8"/>
          <p:cNvGrpSpPr/>
          <p:nvPr/>
        </p:nvGrpSpPr>
        <p:grpSpPr>
          <a:xfrm>
            <a:off x="6748271" y="1456944"/>
            <a:ext cx="5718175" cy="6693534"/>
            <a:chOff x="6748271" y="1456944"/>
            <a:chExt cx="5718175" cy="6693534"/>
          </a:xfrm>
        </p:grpSpPr>
        <p:pic>
          <p:nvPicPr>
            <p:cNvPr id="9" name="object 9"/>
            <p:cNvPicPr/>
            <p:nvPr/>
          </p:nvPicPr>
          <p:blipFill>
            <a:blip r:embed="rId4" cstate="print"/>
            <a:stretch>
              <a:fillRect/>
            </a:stretch>
          </p:blipFill>
          <p:spPr>
            <a:xfrm>
              <a:off x="6769607" y="1456944"/>
              <a:ext cx="5556504" cy="3352800"/>
            </a:xfrm>
            <a:prstGeom prst="rect">
              <a:avLst/>
            </a:prstGeom>
          </p:spPr>
        </p:pic>
        <p:pic>
          <p:nvPicPr>
            <p:cNvPr id="10" name="object 10"/>
            <p:cNvPicPr/>
            <p:nvPr/>
          </p:nvPicPr>
          <p:blipFill>
            <a:blip r:embed="rId5" cstate="print"/>
            <a:stretch>
              <a:fillRect/>
            </a:stretch>
          </p:blipFill>
          <p:spPr>
            <a:xfrm>
              <a:off x="6766559" y="4840223"/>
              <a:ext cx="5699759" cy="1305749"/>
            </a:xfrm>
            <a:prstGeom prst="rect">
              <a:avLst/>
            </a:prstGeom>
          </p:spPr>
        </p:pic>
        <p:pic>
          <p:nvPicPr>
            <p:cNvPr id="11" name="object 11"/>
            <p:cNvPicPr/>
            <p:nvPr/>
          </p:nvPicPr>
          <p:blipFill>
            <a:blip r:embed="rId6" cstate="print"/>
            <a:stretch>
              <a:fillRect/>
            </a:stretch>
          </p:blipFill>
          <p:spPr>
            <a:xfrm>
              <a:off x="6748271" y="6025894"/>
              <a:ext cx="5236464" cy="2124456"/>
            </a:xfrm>
            <a:prstGeom prst="rect">
              <a:avLst/>
            </a:prstGeom>
          </p:spPr>
        </p:pic>
      </p:grpSp>
      <p:sp>
        <p:nvSpPr>
          <p:cNvPr id="12" name="object 12"/>
          <p:cNvSpPr txBox="1"/>
          <p:nvPr/>
        </p:nvSpPr>
        <p:spPr>
          <a:xfrm>
            <a:off x="6737731" y="1012063"/>
            <a:ext cx="3802379"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C00000"/>
                </a:solidFill>
                <a:latin typeface="Calibri"/>
                <a:cs typeface="Calibri"/>
              </a:rPr>
              <a:t>Loss</a:t>
            </a:r>
            <a:r>
              <a:rPr sz="2800" b="1" spc="-45" dirty="0">
                <a:solidFill>
                  <a:srgbClr val="C00000"/>
                </a:solidFill>
                <a:latin typeface="Calibri"/>
                <a:cs typeface="Calibri"/>
              </a:rPr>
              <a:t> </a:t>
            </a:r>
            <a:r>
              <a:rPr sz="2800" b="1" dirty="0">
                <a:solidFill>
                  <a:srgbClr val="C00000"/>
                </a:solidFill>
                <a:latin typeface="Calibri"/>
                <a:cs typeface="Calibri"/>
              </a:rPr>
              <a:t>of</a:t>
            </a:r>
            <a:r>
              <a:rPr sz="2800" b="1" spc="-20" dirty="0">
                <a:solidFill>
                  <a:srgbClr val="C00000"/>
                </a:solidFill>
                <a:latin typeface="Calibri"/>
                <a:cs typeface="Calibri"/>
              </a:rPr>
              <a:t> </a:t>
            </a:r>
            <a:r>
              <a:rPr sz="2800" b="1" spc="-10" dirty="0">
                <a:solidFill>
                  <a:srgbClr val="C00000"/>
                </a:solidFill>
                <a:latin typeface="Calibri"/>
                <a:cs typeface="Calibri"/>
              </a:rPr>
              <a:t>weight</a:t>
            </a:r>
            <a:r>
              <a:rPr sz="2800" b="1" spc="-45" dirty="0">
                <a:solidFill>
                  <a:srgbClr val="C00000"/>
                </a:solidFill>
                <a:latin typeface="Calibri"/>
                <a:cs typeface="Calibri"/>
              </a:rPr>
              <a:t> </a:t>
            </a:r>
            <a:r>
              <a:rPr sz="2800" b="1" dirty="0">
                <a:solidFill>
                  <a:srgbClr val="C00000"/>
                </a:solidFill>
                <a:latin typeface="Calibri"/>
                <a:cs typeface="Calibri"/>
              </a:rPr>
              <a:t>on</a:t>
            </a:r>
            <a:r>
              <a:rPr sz="2800" b="1" spc="-15" dirty="0">
                <a:solidFill>
                  <a:srgbClr val="C00000"/>
                </a:solidFill>
                <a:latin typeface="Calibri"/>
                <a:cs typeface="Calibri"/>
              </a:rPr>
              <a:t> </a:t>
            </a:r>
            <a:r>
              <a:rPr sz="2800" b="1" dirty="0">
                <a:solidFill>
                  <a:srgbClr val="C00000"/>
                </a:solidFill>
                <a:latin typeface="Calibri"/>
                <a:cs typeface="Calibri"/>
              </a:rPr>
              <a:t>Ignition</a:t>
            </a:r>
            <a:endParaRPr sz="280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1755" y="197865"/>
            <a:ext cx="2701925" cy="406400"/>
          </a:xfrm>
          <a:prstGeom prst="rect">
            <a:avLst/>
          </a:prstGeom>
        </p:spPr>
        <p:txBody>
          <a:bodyPr vert="horz" wrap="square" lIns="0" tIns="12065" rIns="0" bIns="0" rtlCol="0">
            <a:spAutoFit/>
          </a:bodyPr>
          <a:lstStyle/>
          <a:p>
            <a:pPr marL="12700">
              <a:lnSpc>
                <a:spcPct val="100000"/>
              </a:lnSpc>
              <a:spcBef>
                <a:spcPts val="95"/>
              </a:spcBef>
              <a:tabLst>
                <a:tab pos="1370330" algn="l"/>
              </a:tabLst>
            </a:pPr>
            <a:r>
              <a:rPr sz="2500" spc="-5" dirty="0">
                <a:solidFill>
                  <a:srgbClr val="000000"/>
                </a:solidFill>
              </a:rPr>
              <a:t>IS</a:t>
            </a:r>
            <a:r>
              <a:rPr sz="2500" spc="20" dirty="0">
                <a:solidFill>
                  <a:srgbClr val="000000"/>
                </a:solidFill>
              </a:rPr>
              <a:t> </a:t>
            </a:r>
            <a:r>
              <a:rPr sz="2500" spc="-5" dirty="0">
                <a:solidFill>
                  <a:srgbClr val="000000"/>
                </a:solidFill>
              </a:rPr>
              <a:t>2742	</a:t>
            </a:r>
            <a:r>
              <a:rPr sz="2500" spc="-65" dirty="0">
                <a:solidFill>
                  <a:srgbClr val="000000"/>
                </a:solidFill>
              </a:rPr>
              <a:t>(PART</a:t>
            </a:r>
            <a:r>
              <a:rPr sz="2500" spc="60" dirty="0">
                <a:solidFill>
                  <a:srgbClr val="000000"/>
                </a:solidFill>
              </a:rPr>
              <a:t> </a:t>
            </a:r>
            <a:r>
              <a:rPr sz="2500" spc="-5" dirty="0">
                <a:solidFill>
                  <a:srgbClr val="000000"/>
                </a:solidFill>
              </a:rPr>
              <a:t>3)</a:t>
            </a:r>
            <a:endParaRPr sz="2500"/>
          </a:p>
        </p:txBody>
      </p:sp>
      <p:sp>
        <p:nvSpPr>
          <p:cNvPr id="3" name="object 3"/>
          <p:cNvSpPr txBox="1"/>
          <p:nvPr/>
        </p:nvSpPr>
        <p:spPr>
          <a:xfrm>
            <a:off x="1818258" y="578865"/>
            <a:ext cx="10991850" cy="406400"/>
          </a:xfrm>
          <a:prstGeom prst="rect">
            <a:avLst/>
          </a:prstGeom>
        </p:spPr>
        <p:txBody>
          <a:bodyPr vert="horz" wrap="square" lIns="0" tIns="12065" rIns="0" bIns="0" rtlCol="0">
            <a:spAutoFit/>
          </a:bodyPr>
          <a:lstStyle/>
          <a:p>
            <a:pPr marL="12700">
              <a:lnSpc>
                <a:spcPct val="100000"/>
              </a:lnSpc>
              <a:spcBef>
                <a:spcPts val="95"/>
              </a:spcBef>
            </a:pPr>
            <a:r>
              <a:rPr sz="2500" b="1" spc="-20" dirty="0">
                <a:latin typeface="Arial"/>
                <a:cs typeface="Arial"/>
              </a:rPr>
              <a:t>AUTOMOTIVE</a:t>
            </a:r>
            <a:r>
              <a:rPr sz="2500" b="1" spc="130" dirty="0">
                <a:latin typeface="Arial"/>
                <a:cs typeface="Arial"/>
              </a:rPr>
              <a:t> </a:t>
            </a:r>
            <a:r>
              <a:rPr sz="2500" b="1" spc="-10" dirty="0">
                <a:latin typeface="Arial"/>
                <a:cs typeface="Arial"/>
              </a:rPr>
              <a:t>VEHICLES</a:t>
            </a:r>
            <a:r>
              <a:rPr sz="2500" b="1" spc="35" dirty="0">
                <a:latin typeface="Arial"/>
                <a:cs typeface="Arial"/>
              </a:rPr>
              <a:t> </a:t>
            </a:r>
            <a:r>
              <a:rPr sz="2500" b="1" spc="-5" dirty="0">
                <a:latin typeface="Arial"/>
                <a:cs typeface="Arial"/>
              </a:rPr>
              <a:t>-</a:t>
            </a:r>
            <a:r>
              <a:rPr sz="2500" b="1" spc="15" dirty="0">
                <a:latin typeface="Arial"/>
                <a:cs typeface="Arial"/>
              </a:rPr>
              <a:t> </a:t>
            </a:r>
            <a:r>
              <a:rPr sz="2500" b="1" spc="-25" dirty="0">
                <a:latin typeface="Arial"/>
                <a:cs typeface="Arial"/>
              </a:rPr>
              <a:t>BRAKE</a:t>
            </a:r>
            <a:r>
              <a:rPr sz="2500" b="1" spc="85" dirty="0">
                <a:latin typeface="Arial"/>
                <a:cs typeface="Arial"/>
              </a:rPr>
              <a:t> </a:t>
            </a:r>
            <a:r>
              <a:rPr sz="2500" b="1" spc="-5" dirty="0">
                <a:latin typeface="Arial"/>
                <a:cs typeface="Arial"/>
              </a:rPr>
              <a:t>LININGS:</a:t>
            </a:r>
            <a:r>
              <a:rPr sz="2500" b="1" spc="5" dirty="0">
                <a:latin typeface="Arial"/>
                <a:cs typeface="Arial"/>
              </a:rPr>
              <a:t> </a:t>
            </a:r>
            <a:r>
              <a:rPr sz="2500" b="1" spc="-75" dirty="0">
                <a:latin typeface="Arial"/>
                <a:cs typeface="Arial"/>
              </a:rPr>
              <a:t>PART</a:t>
            </a:r>
            <a:r>
              <a:rPr sz="2500" b="1" spc="110" dirty="0">
                <a:latin typeface="Arial"/>
                <a:cs typeface="Arial"/>
              </a:rPr>
              <a:t> </a:t>
            </a:r>
            <a:r>
              <a:rPr sz="2500" b="1" spc="-5" dirty="0">
                <a:latin typeface="Arial"/>
                <a:cs typeface="Arial"/>
              </a:rPr>
              <a:t>3</a:t>
            </a:r>
            <a:r>
              <a:rPr sz="2500" b="1" dirty="0">
                <a:latin typeface="Arial"/>
                <a:cs typeface="Arial"/>
              </a:rPr>
              <a:t> </a:t>
            </a:r>
            <a:r>
              <a:rPr sz="2500" b="1" spc="-10" dirty="0">
                <a:latin typeface="Arial"/>
                <a:cs typeface="Arial"/>
              </a:rPr>
              <a:t>METHODS</a:t>
            </a:r>
            <a:r>
              <a:rPr sz="2500" b="1" spc="15" dirty="0">
                <a:latin typeface="Arial"/>
                <a:cs typeface="Arial"/>
              </a:rPr>
              <a:t> </a:t>
            </a:r>
            <a:r>
              <a:rPr sz="2500" b="1" spc="-5" dirty="0">
                <a:latin typeface="Arial"/>
                <a:cs typeface="Arial"/>
              </a:rPr>
              <a:t>OF</a:t>
            </a:r>
            <a:r>
              <a:rPr sz="2500" b="1" spc="10" dirty="0">
                <a:latin typeface="Arial"/>
                <a:cs typeface="Arial"/>
              </a:rPr>
              <a:t> </a:t>
            </a:r>
            <a:r>
              <a:rPr sz="2500" b="1" spc="-15" dirty="0">
                <a:latin typeface="Arial"/>
                <a:cs typeface="Arial"/>
              </a:rPr>
              <a:t>TEST</a:t>
            </a:r>
            <a:endParaRPr sz="2500">
              <a:latin typeface="Arial"/>
              <a:cs typeface="Arial"/>
            </a:endParaRPr>
          </a:p>
        </p:txBody>
      </p:sp>
      <p:sp>
        <p:nvSpPr>
          <p:cNvPr id="4" name="object 4"/>
          <p:cNvSpPr txBox="1"/>
          <p:nvPr/>
        </p:nvSpPr>
        <p:spPr>
          <a:xfrm>
            <a:off x="283260" y="907010"/>
            <a:ext cx="13432740" cy="1039387"/>
          </a:xfrm>
          <a:prstGeom prst="rect">
            <a:avLst/>
          </a:prstGeom>
        </p:spPr>
        <p:txBody>
          <a:bodyPr vert="horz" wrap="square" lIns="0" tIns="201295" rIns="0" bIns="0" rtlCol="0">
            <a:spAutoFit/>
          </a:bodyPr>
          <a:lstStyle/>
          <a:p>
            <a:pPr marL="94615">
              <a:lnSpc>
                <a:spcPct val="100000"/>
              </a:lnSpc>
              <a:spcBef>
                <a:spcPts val="1585"/>
              </a:spcBef>
            </a:pPr>
            <a:r>
              <a:rPr sz="2800" b="1" dirty="0">
                <a:solidFill>
                  <a:srgbClr val="C00000"/>
                </a:solidFill>
                <a:latin typeface="Calibri"/>
                <a:cs typeface="Calibri"/>
              </a:rPr>
              <a:t>Heat</a:t>
            </a:r>
            <a:r>
              <a:rPr sz="2800" b="1" spc="-70" dirty="0">
                <a:solidFill>
                  <a:srgbClr val="C00000"/>
                </a:solidFill>
                <a:latin typeface="Calibri"/>
                <a:cs typeface="Calibri"/>
              </a:rPr>
              <a:t> </a:t>
            </a:r>
            <a:r>
              <a:rPr sz="2800" b="1" spc="-10" dirty="0">
                <a:solidFill>
                  <a:srgbClr val="C00000"/>
                </a:solidFill>
                <a:latin typeface="Calibri"/>
                <a:cs typeface="Calibri"/>
              </a:rPr>
              <a:t>Swell</a:t>
            </a:r>
            <a:endParaRPr sz="2800" dirty="0">
              <a:latin typeface="Calibri"/>
              <a:cs typeface="Calibri"/>
            </a:endParaRPr>
          </a:p>
          <a:p>
            <a:pPr marL="299085" marR="5080" indent="-287020">
              <a:lnSpc>
                <a:spcPct val="100000"/>
              </a:lnSpc>
              <a:spcBef>
                <a:spcPts val="950"/>
              </a:spcBef>
              <a:buFont typeface="Wingdings"/>
              <a:buChar char=""/>
              <a:tabLst>
                <a:tab pos="299720" algn="l"/>
              </a:tabLst>
            </a:pPr>
            <a:r>
              <a:rPr sz="1800" spc="-10" dirty="0">
                <a:latin typeface="Times New Roman" panose="02020603050405020304" pitchFamily="18" charset="0"/>
                <a:cs typeface="Times New Roman" panose="02020603050405020304" pitchFamily="18" charset="0"/>
              </a:rPr>
              <a:t>This</a:t>
            </a:r>
            <a:r>
              <a:rPr sz="1800" spc="114"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test</a:t>
            </a:r>
            <a:r>
              <a:rPr sz="1800" spc="12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is</a:t>
            </a:r>
            <a:r>
              <a:rPr sz="1800" spc="12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designed</a:t>
            </a:r>
            <a:r>
              <a:rPr sz="1800" spc="12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to</a:t>
            </a:r>
            <a:r>
              <a:rPr sz="1800" spc="11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check</a:t>
            </a:r>
            <a:r>
              <a:rPr sz="1800" spc="13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the</a:t>
            </a:r>
            <a:r>
              <a:rPr sz="1800" spc="13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heat</a:t>
            </a:r>
            <a:r>
              <a:rPr sz="1800" spc="12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swell</a:t>
            </a:r>
            <a:r>
              <a:rPr sz="1800" spc="114"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of</a:t>
            </a:r>
            <a:r>
              <a:rPr sz="1800" spc="125" dirty="0">
                <a:latin typeface="Times New Roman" panose="02020603050405020304" pitchFamily="18" charset="0"/>
                <a:cs typeface="Times New Roman" panose="02020603050405020304" pitchFamily="18" charset="0"/>
              </a:rPr>
              <a:t> </a:t>
            </a:r>
            <a:r>
              <a:rPr sz="1800" spc="-25" dirty="0">
                <a:latin typeface="Times New Roman" panose="02020603050405020304" pitchFamily="18" charset="0"/>
                <a:cs typeface="Times New Roman" panose="02020603050405020304" pitchFamily="18" charset="0"/>
              </a:rPr>
              <a:t>brake </a:t>
            </a:r>
            <a:r>
              <a:rPr sz="1800" spc="-39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linings</a:t>
            </a:r>
            <a:r>
              <a:rPr sz="1800" spc="-10" dirty="0">
                <a:latin typeface="Times New Roman" panose="02020603050405020304" pitchFamily="18" charset="0"/>
                <a:cs typeface="Times New Roman" panose="02020603050405020304" pitchFamily="18" charset="0"/>
              </a:rPr>
              <a:t> in</a:t>
            </a:r>
            <a:r>
              <a:rPr sz="1800" spc="1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laboratory</a:t>
            </a:r>
            <a:r>
              <a:rPr sz="1800" spc="1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under</a:t>
            </a:r>
            <a:r>
              <a:rPr sz="1800" spc="1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controlled</a:t>
            </a:r>
            <a:r>
              <a:rPr sz="180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conditions.</a:t>
            </a:r>
            <a:endParaRPr sz="1800" dirty="0">
              <a:latin typeface="Times New Roman" panose="02020603050405020304" pitchFamily="18" charset="0"/>
              <a:cs typeface="Times New Roman" panose="02020603050405020304" pitchFamily="18" charset="0"/>
            </a:endParaRPr>
          </a:p>
        </p:txBody>
      </p:sp>
      <p:sp>
        <p:nvSpPr>
          <p:cNvPr id="6" name="object 6"/>
          <p:cNvSpPr txBox="1"/>
          <p:nvPr/>
        </p:nvSpPr>
        <p:spPr>
          <a:xfrm>
            <a:off x="280985" y="2207014"/>
            <a:ext cx="12526848" cy="856645"/>
          </a:xfrm>
          <a:prstGeom prst="rect">
            <a:avLst/>
          </a:prstGeom>
        </p:spPr>
        <p:txBody>
          <a:bodyPr vert="horz" wrap="square" lIns="0" tIns="12700" rIns="0" bIns="0" rtlCol="0">
            <a:spAutoFit/>
          </a:bodyPr>
          <a:lstStyle/>
          <a:p>
            <a:pPr marL="299085" marR="5080" indent="-287020">
              <a:spcBef>
                <a:spcPts val="100"/>
              </a:spcBef>
              <a:buFont typeface="Wingdings"/>
              <a:buChar char=""/>
              <a:tabLst>
                <a:tab pos="299720" algn="l"/>
              </a:tabLst>
            </a:pPr>
            <a:r>
              <a:rPr sz="1800" spc="-10" dirty="0">
                <a:latin typeface="Times New Roman" panose="02020603050405020304" pitchFamily="18" charset="0"/>
                <a:cs typeface="Times New Roman" panose="02020603050405020304" pitchFamily="18" charset="0"/>
              </a:rPr>
              <a:t>Obtain</a:t>
            </a:r>
            <a:r>
              <a:rPr sz="1800" spc="1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initial</a:t>
            </a:r>
            <a:r>
              <a:rPr sz="1800" spc="1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thickness</a:t>
            </a:r>
            <a:r>
              <a:rPr sz="1800" spc="4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readings</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at</a:t>
            </a:r>
            <a:r>
              <a:rPr sz="1800" spc="2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room</a:t>
            </a:r>
            <a:r>
              <a:rPr sz="1800" spc="3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temperature </a:t>
            </a:r>
            <a:r>
              <a:rPr sz="1800" spc="-39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to</a:t>
            </a:r>
            <a:r>
              <a:rPr sz="1800" spc="18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a:t>
            </a:r>
            <a:r>
              <a:rPr sz="1800" spc="19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nearest</a:t>
            </a:r>
            <a:r>
              <a:rPr sz="1800" spc="19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0.02</a:t>
            </a:r>
            <a:r>
              <a:rPr sz="1800" spc="18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mm,</a:t>
            </a:r>
            <a:r>
              <a:rPr sz="1800" spc="204"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measuring</a:t>
            </a:r>
            <a:r>
              <a:rPr sz="1800" spc="2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a:t>
            </a:r>
            <a:r>
              <a:rPr sz="1800" spc="19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specimen</a:t>
            </a:r>
            <a:r>
              <a:rPr sz="1800" spc="190" dirty="0">
                <a:latin typeface="Times New Roman" panose="02020603050405020304" pitchFamily="18" charset="0"/>
                <a:cs typeface="Times New Roman" panose="02020603050405020304" pitchFamily="18" charset="0"/>
              </a:rPr>
              <a:t> </a:t>
            </a:r>
            <a:r>
              <a:rPr sz="1800" spc="-25" dirty="0" smtClean="0">
                <a:latin typeface="Times New Roman" panose="02020603050405020304" pitchFamily="18" charset="0"/>
                <a:cs typeface="Times New Roman" panose="02020603050405020304" pitchFamily="18" charset="0"/>
              </a:rPr>
              <a:t>at</a:t>
            </a:r>
            <a:r>
              <a:rPr lang="en-IN" sz="1800" spc="-25" dirty="0" smtClean="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less</a:t>
            </a:r>
            <a:r>
              <a:rPr lang="en-US"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than</a:t>
            </a:r>
            <a:r>
              <a:rPr lang="en-US"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six</a:t>
            </a:r>
            <a:r>
              <a:rPr lang="en-US" dirty="0">
                <a:latin typeface="Times New Roman" panose="02020603050405020304" pitchFamily="18" charset="0"/>
                <a:cs typeface="Times New Roman" panose="02020603050405020304" pitchFamily="18" charset="0"/>
              </a:rPr>
              <a:t> </a:t>
            </a:r>
            <a:r>
              <a:rPr lang="en-US" spc="-15" dirty="0">
                <a:latin typeface="Times New Roman" panose="02020603050405020304" pitchFamily="18" charset="0"/>
                <a:cs typeface="Times New Roman" panose="02020603050405020304" pitchFamily="18" charset="0"/>
              </a:rPr>
              <a:t>points</a:t>
            </a:r>
            <a:r>
              <a:rPr lang="en-US" spc="-10" dirty="0">
                <a:latin typeface="Times New Roman" panose="02020603050405020304" pitchFamily="18" charset="0"/>
                <a:cs typeface="Times New Roman" panose="02020603050405020304" pitchFamily="18" charset="0"/>
              </a:rPr>
              <a:t> </a:t>
            </a:r>
            <a:r>
              <a:rPr lang="en-US" spc="-20" dirty="0">
                <a:latin typeface="Times New Roman" panose="02020603050405020304" pitchFamily="18" charset="0"/>
                <a:cs typeface="Times New Roman" panose="02020603050405020304" pitchFamily="18" charset="0"/>
              </a:rPr>
              <a:t>located</a:t>
            </a:r>
            <a:r>
              <a:rPr lang="en-US" spc="370" dirty="0">
                <a:latin typeface="Times New Roman" panose="02020603050405020304" pitchFamily="18" charset="0"/>
                <a:cs typeface="Times New Roman" panose="02020603050405020304" pitchFamily="18" charset="0"/>
              </a:rPr>
              <a:t> </a:t>
            </a:r>
            <a:r>
              <a:rPr lang="en-US" spc="-20" dirty="0">
                <a:latin typeface="Times New Roman" panose="02020603050405020304" pitchFamily="18" charset="0"/>
                <a:cs typeface="Times New Roman" panose="02020603050405020304" pitchFamily="18" charset="0"/>
              </a:rPr>
              <a:t>approximately </a:t>
            </a:r>
            <a:r>
              <a:rPr lang="en-US" spc="-15"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between</a:t>
            </a:r>
            <a:r>
              <a:rPr lang="en-US" spc="-25"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and 20 mm</a:t>
            </a:r>
            <a:r>
              <a:rPr lang="en-US" dirty="0">
                <a:latin typeface="Times New Roman" panose="02020603050405020304" pitchFamily="18" charset="0"/>
                <a:cs typeface="Times New Roman" panose="02020603050405020304" pitchFamily="18" charset="0"/>
              </a:rPr>
              <a:t> </a:t>
            </a:r>
            <a:r>
              <a:rPr lang="en-US" spc="-10" dirty="0">
                <a:latin typeface="Times New Roman" panose="02020603050405020304" pitchFamily="18" charset="0"/>
                <a:cs typeface="Times New Roman" panose="02020603050405020304" pitchFamily="18" charset="0"/>
              </a:rPr>
              <a:t>from</a:t>
            </a:r>
            <a:r>
              <a:rPr lang="en-US" dirty="0">
                <a:latin typeface="Times New Roman" panose="02020603050405020304" pitchFamily="18" charset="0"/>
                <a:cs typeface="Times New Roman" panose="02020603050405020304" pitchFamily="18" charset="0"/>
              </a:rPr>
              <a:t> the </a:t>
            </a:r>
            <a:r>
              <a:rPr lang="en-US" spc="-15" dirty="0">
                <a:latin typeface="Times New Roman" panose="02020603050405020304" pitchFamily="18" charset="0"/>
                <a:cs typeface="Times New Roman" panose="02020603050405020304" pitchFamily="18" charset="0"/>
              </a:rPr>
              <a:t>lining</a:t>
            </a:r>
            <a:r>
              <a:rPr lang="en-US" spc="30" dirty="0">
                <a:latin typeface="Times New Roman" panose="02020603050405020304" pitchFamily="18" charset="0"/>
                <a:cs typeface="Times New Roman" panose="02020603050405020304" pitchFamily="18" charset="0"/>
              </a:rPr>
              <a:t> </a:t>
            </a:r>
            <a:r>
              <a:rPr lang="en-US" spc="-5" dirty="0">
                <a:latin typeface="Times New Roman" panose="02020603050405020304" pitchFamily="18" charset="0"/>
                <a:cs typeface="Times New Roman" panose="02020603050405020304" pitchFamily="18" charset="0"/>
              </a:rPr>
              <a:t>edge.</a:t>
            </a:r>
            <a:endParaRPr lang="en-US" dirty="0">
              <a:latin typeface="Times New Roman" panose="02020603050405020304" pitchFamily="18" charset="0"/>
              <a:cs typeface="Times New Roman" panose="02020603050405020304" pitchFamily="18" charset="0"/>
            </a:endParaRPr>
          </a:p>
          <a:p>
            <a:pPr marL="12065" marR="5080">
              <a:lnSpc>
                <a:spcPct val="100000"/>
              </a:lnSpc>
              <a:spcBef>
                <a:spcPts val="100"/>
              </a:spcBef>
              <a:tabLst>
                <a:tab pos="299720" algn="l"/>
              </a:tabLst>
            </a:pPr>
            <a:r>
              <a:rPr lang="en-IN" sz="1800" spc="-25" dirty="0" smtClean="0">
                <a:latin typeface="Times New Roman" panose="02020603050405020304" pitchFamily="18" charset="0"/>
                <a:cs typeface="Times New Roman" panose="02020603050405020304" pitchFamily="18" charset="0"/>
              </a:rPr>
              <a:t> </a:t>
            </a:r>
            <a:endParaRPr sz="18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280985" y="3143119"/>
            <a:ext cx="12526848" cy="1120820"/>
          </a:xfrm>
          <a:prstGeom prst="rect">
            <a:avLst/>
          </a:prstGeom>
        </p:spPr>
        <p:txBody>
          <a:bodyPr vert="horz" wrap="square" lIns="0" tIns="12700" rIns="0" bIns="0" rtlCol="0">
            <a:spAutoFit/>
          </a:bodyPr>
          <a:lstStyle/>
          <a:p>
            <a:pPr marL="299085" marR="5080" indent="-287020" algn="just">
              <a:lnSpc>
                <a:spcPct val="100000"/>
              </a:lnSpc>
              <a:buFont typeface="Wingdings"/>
              <a:buChar char=""/>
              <a:tabLst>
                <a:tab pos="351790" algn="l"/>
              </a:tabLst>
            </a:pPr>
            <a:r>
              <a:rPr dirty="0"/>
              <a:t>	</a:t>
            </a:r>
            <a:r>
              <a:rPr sz="1800" spc="-5" dirty="0">
                <a:latin typeface="Times New Roman" panose="02020603050405020304" pitchFamily="18" charset="0"/>
                <a:cs typeface="Times New Roman" panose="02020603050405020304" pitchFamily="18" charset="0"/>
              </a:rPr>
              <a:t>Place the </a:t>
            </a:r>
            <a:r>
              <a:rPr sz="1800" spc="-10" dirty="0">
                <a:latin typeface="Times New Roman" panose="02020603050405020304" pitchFamily="18" charset="0"/>
                <a:cs typeface="Times New Roman" panose="02020603050405020304" pitchFamily="18" charset="0"/>
              </a:rPr>
              <a:t>unconfined </a:t>
            </a:r>
            <a:r>
              <a:rPr sz="1800" spc="-5" dirty="0">
                <a:latin typeface="Times New Roman" panose="02020603050405020304" pitchFamily="18" charset="0"/>
                <a:cs typeface="Times New Roman" panose="02020603050405020304" pitchFamily="18" charset="0"/>
              </a:rPr>
              <a:t>specimen </a:t>
            </a:r>
            <a:r>
              <a:rPr sz="1800" spc="-10" dirty="0">
                <a:latin typeface="Times New Roman" panose="02020603050405020304" pitchFamily="18" charset="0"/>
                <a:cs typeface="Times New Roman" panose="02020603050405020304" pitchFamily="18" charset="0"/>
              </a:rPr>
              <a:t>in </a:t>
            </a:r>
            <a:r>
              <a:rPr sz="1800" spc="-5" dirty="0">
                <a:latin typeface="Times New Roman" panose="02020603050405020304" pitchFamily="18" charset="0"/>
                <a:cs typeface="Times New Roman" panose="02020603050405020304" pitchFamily="18" charset="0"/>
              </a:rPr>
              <a:t>an </a:t>
            </a:r>
            <a:r>
              <a:rPr sz="1800" spc="-10" dirty="0">
                <a:latin typeface="Times New Roman" panose="02020603050405020304" pitchFamily="18" charset="0"/>
                <a:cs typeface="Times New Roman" panose="02020603050405020304" pitchFamily="18" charset="0"/>
              </a:rPr>
              <a:t>oven </a:t>
            </a:r>
            <a:r>
              <a:rPr sz="1800" spc="-15" dirty="0">
                <a:latin typeface="Times New Roman" panose="02020603050405020304" pitchFamily="18" charset="0"/>
                <a:cs typeface="Times New Roman" panose="02020603050405020304" pitchFamily="18" charset="0"/>
              </a:rPr>
              <a:t>at </a:t>
            </a:r>
            <a:r>
              <a:rPr sz="1800" spc="-10" dirty="0">
                <a:latin typeface="Times New Roman" panose="02020603050405020304" pitchFamily="18" charset="0"/>
                <a:cs typeface="Times New Roman" panose="02020603050405020304" pitchFamily="18" charset="0"/>
              </a:rPr>
              <a:t>room </a:t>
            </a:r>
            <a:r>
              <a:rPr sz="1800" spc="-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temperature.</a:t>
            </a:r>
            <a:r>
              <a:rPr sz="1800" spc="-10" dirty="0">
                <a:latin typeface="Times New Roman" panose="02020603050405020304" pitchFamily="18" charset="0"/>
                <a:cs typeface="Times New Roman" panose="02020603050405020304" pitchFamily="18" charset="0"/>
              </a:rPr>
              <a:t> Increase</a:t>
            </a:r>
            <a:r>
              <a:rPr sz="1800" spc="-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oven</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temperature</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to</a:t>
            </a:r>
            <a:r>
              <a:rPr sz="1800" spc="37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200</a:t>
            </a:r>
            <a:r>
              <a:rPr sz="1800" spc="39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 </a:t>
            </a:r>
            <a:r>
              <a:rPr sz="1800" dirty="0">
                <a:latin typeface="Times New Roman" panose="02020603050405020304" pitchFamily="18" charset="0"/>
                <a:cs typeface="Times New Roman" panose="02020603050405020304" pitchFamily="18" charset="0"/>
              </a:rPr>
              <a:t>3°C. </a:t>
            </a:r>
            <a:r>
              <a:rPr sz="1800" spc="-5" dirty="0">
                <a:latin typeface="Times New Roman" panose="02020603050405020304" pitchFamily="18" charset="0"/>
                <a:cs typeface="Times New Roman" panose="02020603050405020304" pitchFamily="18" charset="0"/>
              </a:rPr>
              <a:t>The time </a:t>
            </a:r>
            <a:r>
              <a:rPr sz="1800" spc="-15" dirty="0">
                <a:latin typeface="Times New Roman" panose="02020603050405020304" pitchFamily="18" charset="0"/>
                <a:cs typeface="Times New Roman" panose="02020603050405020304" pitchFamily="18" charset="0"/>
              </a:rPr>
              <a:t>taken to raise </a:t>
            </a:r>
            <a:r>
              <a:rPr sz="1800" spc="-5" dirty="0">
                <a:latin typeface="Times New Roman" panose="02020603050405020304" pitchFamily="18" charset="0"/>
                <a:cs typeface="Times New Roman" panose="02020603050405020304" pitchFamily="18" charset="0"/>
              </a:rPr>
              <a:t>the </a:t>
            </a:r>
            <a:r>
              <a:rPr sz="1800" spc="-15" dirty="0">
                <a:latin typeface="Times New Roman" panose="02020603050405020304" pitchFamily="18" charset="0"/>
                <a:cs typeface="Times New Roman" panose="02020603050405020304" pitchFamily="18" charset="0"/>
              </a:rPr>
              <a:t>temperature </a:t>
            </a:r>
            <a:r>
              <a:rPr sz="1800" spc="-5" dirty="0">
                <a:latin typeface="Times New Roman" panose="02020603050405020304" pitchFamily="18" charset="0"/>
                <a:cs typeface="Times New Roman" panose="02020603050405020304" pitchFamily="18" charset="0"/>
              </a:rPr>
              <a:t>shall </a:t>
            </a:r>
            <a:r>
              <a:rPr sz="1800" spc="-10" dirty="0">
                <a:latin typeface="Times New Roman" panose="02020603050405020304" pitchFamily="18" charset="0"/>
                <a:cs typeface="Times New Roman" panose="02020603050405020304" pitchFamily="18" charset="0"/>
              </a:rPr>
              <a:t>be </a:t>
            </a:r>
            <a:r>
              <a:rPr sz="1800" spc="-5" dirty="0">
                <a:latin typeface="Times New Roman" panose="02020603050405020304" pitchFamily="18" charset="0"/>
                <a:cs typeface="Times New Roman" panose="02020603050405020304" pitchFamily="18" charset="0"/>
              </a:rPr>
              <a:t> between 30 and 60 minutes. </a:t>
            </a:r>
            <a:r>
              <a:rPr sz="1800" spc="-10" dirty="0">
                <a:latin typeface="Times New Roman" panose="02020603050405020304" pitchFamily="18" charset="0"/>
                <a:cs typeface="Times New Roman" panose="02020603050405020304" pitchFamily="18" charset="0"/>
              </a:rPr>
              <a:t>Allow </a:t>
            </a:r>
            <a:r>
              <a:rPr sz="1800" spc="-5" dirty="0">
                <a:latin typeface="Times New Roman" panose="02020603050405020304" pitchFamily="18" charset="0"/>
                <a:cs typeface="Times New Roman" panose="02020603050405020304" pitchFamily="18" charset="0"/>
              </a:rPr>
              <a:t>the specimen </a:t>
            </a:r>
            <a:r>
              <a:rPr sz="1800" spc="-25" dirty="0">
                <a:latin typeface="Times New Roman" panose="02020603050405020304" pitchFamily="18" charset="0"/>
                <a:cs typeface="Times New Roman" panose="02020603050405020304" pitchFamily="18" charset="0"/>
              </a:rPr>
              <a:t>to </a:t>
            </a:r>
            <a:r>
              <a:rPr sz="1800" spc="-2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remain </a:t>
            </a:r>
            <a:r>
              <a:rPr sz="1800" spc="-10" dirty="0">
                <a:latin typeface="Times New Roman" panose="02020603050405020304" pitchFamily="18" charset="0"/>
                <a:cs typeface="Times New Roman" panose="02020603050405020304" pitchFamily="18" charset="0"/>
              </a:rPr>
              <a:t>in oven for </a:t>
            </a:r>
            <a:r>
              <a:rPr sz="1800" spc="-5" dirty="0">
                <a:latin typeface="Times New Roman" panose="02020603050405020304" pitchFamily="18" charset="0"/>
                <a:cs typeface="Times New Roman" panose="02020603050405020304" pitchFamily="18" charset="0"/>
              </a:rPr>
              <a:t>30 </a:t>
            </a:r>
            <a:r>
              <a:rPr sz="1800" spc="-15" dirty="0">
                <a:latin typeface="Times New Roman" panose="02020603050405020304" pitchFamily="18" charset="0"/>
                <a:cs typeface="Times New Roman" panose="02020603050405020304" pitchFamily="18" charset="0"/>
              </a:rPr>
              <a:t>to </a:t>
            </a:r>
            <a:r>
              <a:rPr sz="1800" spc="-5" dirty="0">
                <a:latin typeface="Times New Roman" panose="02020603050405020304" pitchFamily="18" charset="0"/>
                <a:cs typeface="Times New Roman" panose="02020603050405020304" pitchFamily="18" charset="0"/>
              </a:rPr>
              <a:t>40 minutes </a:t>
            </a:r>
            <a:r>
              <a:rPr sz="1800" spc="-15" dirty="0">
                <a:latin typeface="Times New Roman" panose="02020603050405020304" pitchFamily="18" charset="0"/>
                <a:cs typeface="Times New Roman" panose="02020603050405020304" pitchFamily="18" charset="0"/>
              </a:rPr>
              <a:t>at </a:t>
            </a:r>
            <a:r>
              <a:rPr sz="1800" spc="-5" dirty="0">
                <a:latin typeface="Times New Roman" panose="02020603050405020304" pitchFamily="18" charset="0"/>
                <a:cs typeface="Times New Roman" panose="02020603050405020304" pitchFamily="18" charset="0"/>
              </a:rPr>
              <a:t>200 </a:t>
            </a:r>
            <a:r>
              <a:rPr sz="1800" dirty="0">
                <a:latin typeface="Times New Roman" panose="02020603050405020304" pitchFamily="18" charset="0"/>
                <a:cs typeface="Times New Roman" panose="02020603050405020304" pitchFamily="18" charset="0"/>
              </a:rPr>
              <a:t>± 3°C. </a:t>
            </a:r>
            <a:r>
              <a:rPr sz="1800" spc="-5" dirty="0">
                <a:latin typeface="Times New Roman" panose="02020603050405020304" pitchFamily="18" charset="0"/>
                <a:cs typeface="Times New Roman" panose="02020603050405020304" pitchFamily="18" charset="0"/>
              </a:rPr>
              <a:t>In </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case of rubberised </a:t>
            </a:r>
            <a:r>
              <a:rPr sz="1800" spc="-10" dirty="0">
                <a:latin typeface="Times New Roman" panose="02020603050405020304" pitchFamily="18" charset="0"/>
                <a:cs typeface="Times New Roman" panose="02020603050405020304" pitchFamily="18" charset="0"/>
              </a:rPr>
              <a:t>linings </a:t>
            </a:r>
            <a:r>
              <a:rPr sz="1800" spc="-5" dirty="0">
                <a:latin typeface="Times New Roman" panose="02020603050405020304" pitchFamily="18" charset="0"/>
                <a:cs typeface="Times New Roman" panose="02020603050405020304" pitchFamily="18" charset="0"/>
              </a:rPr>
              <a:t>the </a:t>
            </a:r>
            <a:r>
              <a:rPr sz="1800" spc="-10" dirty="0">
                <a:latin typeface="Times New Roman" panose="02020603050405020304" pitchFamily="18" charset="0"/>
                <a:cs typeface="Times New Roman" panose="02020603050405020304" pitchFamily="18" charset="0"/>
              </a:rPr>
              <a:t>specimen </a:t>
            </a:r>
            <a:r>
              <a:rPr sz="1800" spc="-5" dirty="0">
                <a:latin typeface="Times New Roman" panose="02020603050405020304" pitchFamily="18" charset="0"/>
                <a:cs typeface="Times New Roman" panose="02020603050405020304" pitchFamily="18" charset="0"/>
              </a:rPr>
              <a:t>shall be </a:t>
            </a:r>
            <a:r>
              <a:rPr sz="1800" spc="-10" dirty="0">
                <a:latin typeface="Times New Roman" panose="02020603050405020304" pitchFamily="18" charset="0"/>
                <a:cs typeface="Times New Roman" panose="02020603050405020304" pitchFamily="18" charset="0"/>
              </a:rPr>
              <a:t>held </a:t>
            </a:r>
            <a:r>
              <a:rPr sz="1800" spc="-5" dirty="0">
                <a:latin typeface="Times New Roman" panose="02020603050405020304" pitchFamily="18" charset="0"/>
                <a:cs typeface="Times New Roman" panose="02020603050405020304" pitchFamily="18" charset="0"/>
              </a:rPr>
              <a:t> between </a:t>
            </a:r>
            <a:r>
              <a:rPr sz="1800" spc="-10" dirty="0">
                <a:latin typeface="Times New Roman" panose="02020603050405020304" pitchFamily="18" charset="0"/>
                <a:cs typeface="Times New Roman" panose="02020603050405020304" pitchFamily="18" charset="0"/>
              </a:rPr>
              <a:t>two metal bands </a:t>
            </a:r>
            <a:r>
              <a:rPr sz="1800" spc="-5" dirty="0">
                <a:latin typeface="Times New Roman" panose="02020603050405020304" pitchFamily="18" charset="0"/>
                <a:cs typeface="Times New Roman" panose="02020603050405020304" pitchFamily="18" charset="0"/>
              </a:rPr>
              <a:t>of equal width on either </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side</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of</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a:t>
            </a:r>
            <a:r>
              <a:rPr sz="1800" spc="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specimen</a:t>
            </a:r>
            <a:r>
              <a:rPr sz="1800" spc="-2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and</a:t>
            </a:r>
            <a:r>
              <a:rPr sz="1800" spc="1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then</a:t>
            </a:r>
            <a:r>
              <a:rPr sz="1800" spc="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subjected</a:t>
            </a:r>
            <a:r>
              <a:rPr sz="1800" spc="-3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to</a:t>
            </a:r>
            <a:r>
              <a:rPr sz="1800" spc="2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this</a:t>
            </a:r>
            <a:r>
              <a:rPr sz="180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test.</a:t>
            </a:r>
            <a:endParaRPr sz="18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296907" y="4502828"/>
            <a:ext cx="11984940" cy="289823"/>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720" algn="l"/>
              </a:tabLst>
            </a:pPr>
            <a:r>
              <a:rPr sz="1800" spc="-5" dirty="0">
                <a:latin typeface="Times New Roman" panose="02020603050405020304" pitchFamily="18" charset="0"/>
                <a:cs typeface="Times New Roman" panose="02020603050405020304" pitchFamily="18" charset="0"/>
              </a:rPr>
              <a:t>The</a:t>
            </a:r>
            <a:r>
              <a:rPr sz="1800" spc="12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clamping</a:t>
            </a:r>
            <a:r>
              <a:rPr sz="1800" spc="14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arrangement</a:t>
            </a:r>
            <a:r>
              <a:rPr sz="1800" spc="13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shall</a:t>
            </a:r>
            <a:r>
              <a:rPr sz="1800" spc="1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be</a:t>
            </a:r>
            <a:r>
              <a:rPr sz="1800" spc="13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such</a:t>
            </a:r>
            <a:r>
              <a:rPr sz="1800" spc="14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that</a:t>
            </a:r>
            <a:r>
              <a:rPr sz="1800" spc="12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 </a:t>
            </a:r>
            <a:r>
              <a:rPr sz="1800" spc="-39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pressure</a:t>
            </a:r>
            <a:r>
              <a:rPr sz="1800" spc="-6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exerted</a:t>
            </a:r>
            <a:r>
              <a:rPr sz="1800" spc="-2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is</a:t>
            </a:r>
            <a:r>
              <a:rPr sz="1800" dirty="0">
                <a:latin typeface="Times New Roman" panose="02020603050405020304" pitchFamily="18" charset="0"/>
                <a:cs typeface="Times New Roman" panose="02020603050405020304" pitchFamily="18" charset="0"/>
              </a:rPr>
              <a:t> same</a:t>
            </a:r>
            <a:r>
              <a:rPr sz="1800" spc="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as</a:t>
            </a:r>
            <a:r>
              <a:rPr sz="1800" spc="-3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that</a:t>
            </a:r>
            <a:r>
              <a:rPr sz="1800" spc="2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used </a:t>
            </a:r>
            <a:r>
              <a:rPr sz="1800" spc="-10" dirty="0">
                <a:latin typeface="Times New Roman" panose="02020603050405020304" pitchFamily="18" charset="0"/>
                <a:cs typeface="Times New Roman" panose="02020603050405020304" pitchFamily="18" charset="0"/>
              </a:rPr>
              <a:t>in</a:t>
            </a:r>
            <a:r>
              <a:rPr sz="1800" spc="-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bonding.</a:t>
            </a:r>
            <a:endParaRPr sz="1800" dirty="0">
              <a:latin typeface="Times New Roman" panose="02020603050405020304" pitchFamily="18" charset="0"/>
              <a:cs typeface="Times New Roman" panose="02020603050405020304" pitchFamily="18" charset="0"/>
            </a:endParaRPr>
          </a:p>
        </p:txBody>
      </p:sp>
      <p:sp>
        <p:nvSpPr>
          <p:cNvPr id="9" name="object 9"/>
          <p:cNvSpPr txBox="1"/>
          <p:nvPr/>
        </p:nvSpPr>
        <p:spPr>
          <a:xfrm>
            <a:off x="280985" y="5181600"/>
            <a:ext cx="12213540" cy="566822"/>
          </a:xfrm>
          <a:prstGeom prst="rect">
            <a:avLst/>
          </a:prstGeom>
        </p:spPr>
        <p:txBody>
          <a:bodyPr vert="horz" wrap="square" lIns="0" tIns="12700" rIns="0" bIns="0" rtlCol="0">
            <a:spAutoFit/>
          </a:bodyPr>
          <a:lstStyle/>
          <a:p>
            <a:pPr marL="299085" marR="5080" indent="-287020" algn="just">
              <a:lnSpc>
                <a:spcPct val="100000"/>
              </a:lnSpc>
              <a:spcBef>
                <a:spcPts val="100"/>
              </a:spcBef>
              <a:buFont typeface="Wingdings"/>
              <a:buChar char=""/>
              <a:tabLst>
                <a:tab pos="299720" algn="l"/>
              </a:tabLst>
            </a:pPr>
            <a:r>
              <a:rPr sz="1800" spc="-15" dirty="0">
                <a:latin typeface="Times New Roman" panose="02020603050405020304" pitchFamily="18" charset="0"/>
                <a:cs typeface="Times New Roman" panose="02020603050405020304" pitchFamily="18" charset="0"/>
              </a:rPr>
              <a:t>Remove </a:t>
            </a:r>
            <a:r>
              <a:rPr sz="1800" spc="-5" dirty="0">
                <a:latin typeface="Times New Roman" panose="02020603050405020304" pitchFamily="18" charset="0"/>
                <a:cs typeface="Times New Roman" panose="02020603050405020304" pitchFamily="18" charset="0"/>
              </a:rPr>
              <a:t>the </a:t>
            </a:r>
            <a:r>
              <a:rPr sz="1800" spc="-10" dirty="0">
                <a:latin typeface="Times New Roman" panose="02020603050405020304" pitchFamily="18" charset="0"/>
                <a:cs typeface="Times New Roman" panose="02020603050405020304" pitchFamily="18" charset="0"/>
              </a:rPr>
              <a:t>specimen from the </a:t>
            </a:r>
            <a:r>
              <a:rPr sz="1800" spc="-15" dirty="0">
                <a:latin typeface="Times New Roman" panose="02020603050405020304" pitchFamily="18" charset="0"/>
                <a:cs typeface="Times New Roman" panose="02020603050405020304" pitchFamily="18" charset="0"/>
              </a:rPr>
              <a:t>oven </a:t>
            </a:r>
            <a:r>
              <a:rPr sz="1800" spc="-5" dirty="0">
                <a:latin typeface="Times New Roman" panose="02020603050405020304" pitchFamily="18" charset="0"/>
                <a:cs typeface="Times New Roman" panose="02020603050405020304" pitchFamily="18" charset="0"/>
              </a:rPr>
              <a:t>and while </a:t>
            </a:r>
            <a:r>
              <a:rPr sz="1800" spc="-15" dirty="0">
                <a:latin typeface="Times New Roman" panose="02020603050405020304" pitchFamily="18" charset="0"/>
                <a:cs typeface="Times New Roman" panose="02020603050405020304" pitchFamily="18" charset="0"/>
              </a:rPr>
              <a:t>still </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hot</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measure</a:t>
            </a:r>
            <a:r>
              <a:rPr sz="180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thickness</a:t>
            </a:r>
            <a:r>
              <a:rPr sz="180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at</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the</a:t>
            </a:r>
            <a:r>
              <a:rPr sz="1800" dirty="0">
                <a:latin typeface="Times New Roman" panose="02020603050405020304" pitchFamily="18" charset="0"/>
                <a:cs typeface="Times New Roman" panose="02020603050405020304" pitchFamily="18" charset="0"/>
              </a:rPr>
              <a:t> same</a:t>
            </a:r>
            <a:r>
              <a:rPr sz="1800" spc="5"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point</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used</a:t>
            </a:r>
            <a:r>
              <a:rPr sz="180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for </a:t>
            </a:r>
            <a:r>
              <a:rPr sz="1800" spc="-39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obtaining</a:t>
            </a:r>
            <a:r>
              <a:rPr sz="1800" spc="-5"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initial</a:t>
            </a:r>
            <a:r>
              <a:rPr sz="1800" spc="-5" dirty="0">
                <a:latin typeface="Times New Roman" panose="02020603050405020304" pitchFamily="18" charset="0"/>
                <a:cs typeface="Times New Roman" panose="02020603050405020304" pitchFamily="18" charset="0"/>
              </a:rPr>
              <a:t> thickness.</a:t>
            </a:r>
            <a:r>
              <a:rPr sz="180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Record</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increase</a:t>
            </a:r>
            <a:r>
              <a:rPr sz="1800" spc="-10" dirty="0">
                <a:latin typeface="Times New Roman" panose="02020603050405020304" pitchFamily="18" charset="0"/>
                <a:cs typeface="Times New Roman" panose="02020603050405020304" pitchFamily="18" charset="0"/>
              </a:rPr>
              <a:t> </a:t>
            </a:r>
            <a:r>
              <a:rPr sz="1800" spc="-15" dirty="0">
                <a:latin typeface="Times New Roman" panose="02020603050405020304" pitchFamily="18" charset="0"/>
                <a:cs typeface="Times New Roman" panose="02020603050405020304" pitchFamily="18" charset="0"/>
              </a:rPr>
              <a:t>in </a:t>
            </a:r>
            <a:r>
              <a:rPr sz="1800" spc="-10"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thickness</a:t>
            </a:r>
            <a:r>
              <a:rPr sz="1800" spc="-15" dirty="0">
                <a:latin typeface="Times New Roman" panose="02020603050405020304" pitchFamily="18" charset="0"/>
                <a:cs typeface="Times New Roman" panose="02020603050405020304" pitchFamily="18" charset="0"/>
              </a:rPr>
              <a:t> </a:t>
            </a:r>
            <a:r>
              <a:rPr sz="1800" spc="-5" dirty="0">
                <a:latin typeface="Times New Roman" panose="02020603050405020304" pitchFamily="18" charset="0"/>
                <a:cs typeface="Times New Roman" panose="02020603050405020304" pitchFamily="18" charset="0"/>
              </a:rPr>
              <a:t>as</a:t>
            </a:r>
            <a:r>
              <a:rPr sz="1800" dirty="0">
                <a:latin typeface="Times New Roman" panose="02020603050405020304" pitchFamily="18" charset="0"/>
                <a:cs typeface="Times New Roman" panose="02020603050405020304" pitchFamily="18" charset="0"/>
              </a:rPr>
              <a:t> </a:t>
            </a:r>
            <a:r>
              <a:rPr sz="1800" spc="-10" dirty="0">
                <a:latin typeface="Times New Roman" panose="02020603050405020304" pitchFamily="18" charset="0"/>
                <a:cs typeface="Times New Roman" panose="02020603050405020304" pitchFamily="18" charset="0"/>
              </a:rPr>
              <a:t>swell.</a:t>
            </a:r>
            <a:endParaRPr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1755" y="197865"/>
            <a:ext cx="2701925" cy="406400"/>
          </a:xfrm>
          <a:prstGeom prst="rect">
            <a:avLst/>
          </a:prstGeom>
        </p:spPr>
        <p:txBody>
          <a:bodyPr vert="horz" wrap="square" lIns="0" tIns="12065" rIns="0" bIns="0" rtlCol="0">
            <a:spAutoFit/>
          </a:bodyPr>
          <a:lstStyle/>
          <a:p>
            <a:pPr marL="12700">
              <a:lnSpc>
                <a:spcPct val="100000"/>
              </a:lnSpc>
              <a:spcBef>
                <a:spcPts val="95"/>
              </a:spcBef>
              <a:tabLst>
                <a:tab pos="1370330" algn="l"/>
              </a:tabLst>
            </a:pPr>
            <a:r>
              <a:rPr sz="2500" spc="-5" dirty="0">
                <a:solidFill>
                  <a:srgbClr val="000000"/>
                </a:solidFill>
              </a:rPr>
              <a:t>IS</a:t>
            </a:r>
            <a:r>
              <a:rPr sz="2500" spc="20" dirty="0">
                <a:solidFill>
                  <a:srgbClr val="000000"/>
                </a:solidFill>
              </a:rPr>
              <a:t> </a:t>
            </a:r>
            <a:r>
              <a:rPr sz="2500" spc="-5" dirty="0">
                <a:solidFill>
                  <a:srgbClr val="000000"/>
                </a:solidFill>
              </a:rPr>
              <a:t>2742	</a:t>
            </a:r>
            <a:r>
              <a:rPr sz="2500" spc="-65" dirty="0">
                <a:solidFill>
                  <a:srgbClr val="000000"/>
                </a:solidFill>
              </a:rPr>
              <a:t>(PART</a:t>
            </a:r>
            <a:r>
              <a:rPr sz="2500" spc="60" dirty="0">
                <a:solidFill>
                  <a:srgbClr val="000000"/>
                </a:solidFill>
              </a:rPr>
              <a:t> </a:t>
            </a:r>
            <a:r>
              <a:rPr sz="2500" spc="-5" dirty="0">
                <a:solidFill>
                  <a:srgbClr val="000000"/>
                </a:solidFill>
              </a:rPr>
              <a:t>3)</a:t>
            </a:r>
            <a:endParaRPr sz="2500" dirty="0"/>
          </a:p>
        </p:txBody>
      </p:sp>
      <p:sp>
        <p:nvSpPr>
          <p:cNvPr id="3" name="object 3"/>
          <p:cNvSpPr txBox="1"/>
          <p:nvPr/>
        </p:nvSpPr>
        <p:spPr>
          <a:xfrm>
            <a:off x="1818258" y="578865"/>
            <a:ext cx="10991850" cy="406400"/>
          </a:xfrm>
          <a:prstGeom prst="rect">
            <a:avLst/>
          </a:prstGeom>
        </p:spPr>
        <p:txBody>
          <a:bodyPr vert="horz" wrap="square" lIns="0" tIns="12065" rIns="0" bIns="0" rtlCol="0">
            <a:spAutoFit/>
          </a:bodyPr>
          <a:lstStyle/>
          <a:p>
            <a:pPr marL="12700">
              <a:lnSpc>
                <a:spcPct val="100000"/>
              </a:lnSpc>
              <a:spcBef>
                <a:spcPts val="95"/>
              </a:spcBef>
            </a:pPr>
            <a:r>
              <a:rPr sz="2500" b="1" spc="-20" dirty="0">
                <a:latin typeface="Arial"/>
                <a:cs typeface="Arial"/>
              </a:rPr>
              <a:t>AUTOMOTIVE</a:t>
            </a:r>
            <a:r>
              <a:rPr sz="2500" b="1" spc="130" dirty="0">
                <a:latin typeface="Arial"/>
                <a:cs typeface="Arial"/>
              </a:rPr>
              <a:t> </a:t>
            </a:r>
            <a:r>
              <a:rPr sz="2500" b="1" spc="-10" dirty="0">
                <a:latin typeface="Arial"/>
                <a:cs typeface="Arial"/>
              </a:rPr>
              <a:t>VEHICLES</a:t>
            </a:r>
            <a:r>
              <a:rPr sz="2500" b="1" spc="35" dirty="0">
                <a:latin typeface="Arial"/>
                <a:cs typeface="Arial"/>
              </a:rPr>
              <a:t> </a:t>
            </a:r>
            <a:r>
              <a:rPr sz="2500" b="1" spc="-5" dirty="0">
                <a:latin typeface="Arial"/>
                <a:cs typeface="Arial"/>
              </a:rPr>
              <a:t>-</a:t>
            </a:r>
            <a:r>
              <a:rPr sz="2500" b="1" spc="15" dirty="0">
                <a:latin typeface="Arial"/>
                <a:cs typeface="Arial"/>
              </a:rPr>
              <a:t> </a:t>
            </a:r>
            <a:r>
              <a:rPr sz="2500" b="1" spc="-25" dirty="0">
                <a:latin typeface="Arial"/>
                <a:cs typeface="Arial"/>
              </a:rPr>
              <a:t>BRAKE</a:t>
            </a:r>
            <a:r>
              <a:rPr sz="2500" b="1" spc="85" dirty="0">
                <a:latin typeface="Arial"/>
                <a:cs typeface="Arial"/>
              </a:rPr>
              <a:t> </a:t>
            </a:r>
            <a:r>
              <a:rPr sz="2500" b="1" spc="-5" dirty="0">
                <a:latin typeface="Arial"/>
                <a:cs typeface="Arial"/>
              </a:rPr>
              <a:t>LININGS:</a:t>
            </a:r>
            <a:r>
              <a:rPr sz="2500" b="1" spc="5" dirty="0">
                <a:latin typeface="Arial"/>
                <a:cs typeface="Arial"/>
              </a:rPr>
              <a:t> </a:t>
            </a:r>
            <a:r>
              <a:rPr sz="2500" b="1" spc="-75" dirty="0">
                <a:latin typeface="Arial"/>
                <a:cs typeface="Arial"/>
              </a:rPr>
              <a:t>PART</a:t>
            </a:r>
            <a:r>
              <a:rPr sz="2500" b="1" spc="110" dirty="0">
                <a:latin typeface="Arial"/>
                <a:cs typeface="Arial"/>
              </a:rPr>
              <a:t> </a:t>
            </a:r>
            <a:r>
              <a:rPr sz="2500" b="1" spc="-5" dirty="0">
                <a:latin typeface="Arial"/>
                <a:cs typeface="Arial"/>
              </a:rPr>
              <a:t>3</a:t>
            </a:r>
            <a:r>
              <a:rPr sz="2500" b="1" dirty="0">
                <a:latin typeface="Arial"/>
                <a:cs typeface="Arial"/>
              </a:rPr>
              <a:t> </a:t>
            </a:r>
            <a:r>
              <a:rPr sz="2500" b="1" spc="-10" dirty="0">
                <a:latin typeface="Arial"/>
                <a:cs typeface="Arial"/>
              </a:rPr>
              <a:t>METHODS</a:t>
            </a:r>
            <a:r>
              <a:rPr sz="2500" b="1" spc="15" dirty="0">
                <a:latin typeface="Arial"/>
                <a:cs typeface="Arial"/>
              </a:rPr>
              <a:t> </a:t>
            </a:r>
            <a:r>
              <a:rPr sz="2500" b="1" spc="-5" dirty="0">
                <a:latin typeface="Arial"/>
                <a:cs typeface="Arial"/>
              </a:rPr>
              <a:t>OF</a:t>
            </a:r>
            <a:r>
              <a:rPr sz="2500" b="1" spc="10" dirty="0">
                <a:latin typeface="Arial"/>
                <a:cs typeface="Arial"/>
              </a:rPr>
              <a:t> </a:t>
            </a:r>
            <a:r>
              <a:rPr sz="2500" b="1" spc="-15" dirty="0">
                <a:latin typeface="Arial"/>
                <a:cs typeface="Arial"/>
              </a:rPr>
              <a:t>TEST</a:t>
            </a:r>
            <a:endParaRPr sz="2500" dirty="0">
              <a:latin typeface="Arial"/>
              <a:cs typeface="Arial"/>
            </a:endParaRPr>
          </a:p>
        </p:txBody>
      </p:sp>
      <p:sp>
        <p:nvSpPr>
          <p:cNvPr id="5" name="object 5"/>
          <p:cNvSpPr txBox="1"/>
          <p:nvPr/>
        </p:nvSpPr>
        <p:spPr>
          <a:xfrm>
            <a:off x="0" y="868803"/>
            <a:ext cx="13848587" cy="7206460"/>
          </a:xfrm>
          <a:prstGeom prst="rect">
            <a:avLst/>
          </a:prstGeom>
        </p:spPr>
        <p:txBody>
          <a:bodyPr vert="horz" wrap="square" lIns="0" tIns="156845" rIns="0" bIns="0" rtlCol="0">
            <a:spAutoFit/>
          </a:bodyPr>
          <a:lstStyle/>
          <a:p>
            <a:pPr marL="534670">
              <a:lnSpc>
                <a:spcPct val="100000"/>
              </a:lnSpc>
              <a:spcBef>
                <a:spcPts val="1235"/>
              </a:spcBef>
            </a:pPr>
            <a:r>
              <a:rPr sz="2800" b="1" dirty="0">
                <a:solidFill>
                  <a:srgbClr val="C00000"/>
                </a:solidFill>
                <a:latin typeface="Calibri"/>
                <a:cs typeface="Calibri"/>
              </a:rPr>
              <a:t>Loss</a:t>
            </a:r>
            <a:r>
              <a:rPr sz="2800" b="1" spc="-45" dirty="0">
                <a:solidFill>
                  <a:srgbClr val="C00000"/>
                </a:solidFill>
                <a:latin typeface="Calibri"/>
                <a:cs typeface="Calibri"/>
              </a:rPr>
              <a:t> </a:t>
            </a:r>
            <a:r>
              <a:rPr sz="2800" b="1" dirty="0">
                <a:solidFill>
                  <a:srgbClr val="C00000"/>
                </a:solidFill>
                <a:latin typeface="Calibri"/>
                <a:cs typeface="Calibri"/>
              </a:rPr>
              <a:t>of</a:t>
            </a:r>
            <a:r>
              <a:rPr sz="2800" b="1" spc="-15" dirty="0">
                <a:solidFill>
                  <a:srgbClr val="C00000"/>
                </a:solidFill>
                <a:latin typeface="Calibri"/>
                <a:cs typeface="Calibri"/>
              </a:rPr>
              <a:t> </a:t>
            </a:r>
            <a:r>
              <a:rPr sz="2800" b="1" spc="-10" dirty="0">
                <a:solidFill>
                  <a:srgbClr val="C00000"/>
                </a:solidFill>
                <a:latin typeface="Calibri"/>
                <a:cs typeface="Calibri"/>
              </a:rPr>
              <a:t>weight</a:t>
            </a:r>
            <a:r>
              <a:rPr sz="2800" b="1" spc="-40" dirty="0">
                <a:solidFill>
                  <a:srgbClr val="C00000"/>
                </a:solidFill>
                <a:latin typeface="Calibri"/>
                <a:cs typeface="Calibri"/>
              </a:rPr>
              <a:t> </a:t>
            </a:r>
            <a:r>
              <a:rPr sz="2800" b="1" dirty="0">
                <a:solidFill>
                  <a:srgbClr val="C00000"/>
                </a:solidFill>
                <a:latin typeface="Calibri"/>
                <a:cs typeface="Calibri"/>
              </a:rPr>
              <a:t>on</a:t>
            </a:r>
            <a:r>
              <a:rPr sz="2800" b="1" spc="-15" dirty="0">
                <a:solidFill>
                  <a:srgbClr val="C00000"/>
                </a:solidFill>
                <a:latin typeface="Calibri"/>
                <a:cs typeface="Calibri"/>
              </a:rPr>
              <a:t> </a:t>
            </a:r>
            <a:r>
              <a:rPr sz="2800" b="1" dirty="0">
                <a:solidFill>
                  <a:srgbClr val="C00000"/>
                </a:solidFill>
                <a:latin typeface="Calibri"/>
                <a:cs typeface="Calibri"/>
              </a:rPr>
              <a:t>Ignition</a:t>
            </a:r>
            <a:endParaRPr sz="2800" dirty="0">
              <a:latin typeface="Calibri"/>
              <a:cs typeface="Calibri"/>
            </a:endParaRPr>
          </a:p>
          <a:p>
            <a:pPr marL="299085" marR="5080" indent="-287020" algn="just">
              <a:lnSpc>
                <a:spcPct val="100000"/>
              </a:lnSpc>
              <a:spcBef>
                <a:spcPts val="620"/>
              </a:spcBef>
              <a:buFont typeface="Wingdings"/>
              <a:buChar char=""/>
              <a:tabLst>
                <a:tab pos="299720" algn="l"/>
              </a:tabLst>
            </a:pPr>
            <a:r>
              <a:rPr sz="2000" spc="-5" dirty="0">
                <a:latin typeface="Times New Roman" panose="02020603050405020304" pitchFamily="18" charset="0"/>
                <a:cs typeface="Times New Roman" panose="02020603050405020304" pitchFamily="18" charset="0"/>
              </a:rPr>
              <a:t>The specimen is </a:t>
            </a:r>
            <a:r>
              <a:rPr sz="2000" spc="-15" dirty="0">
                <a:latin typeface="Times New Roman" panose="02020603050405020304" pitchFamily="18" charset="0"/>
                <a:cs typeface="Times New Roman" panose="02020603050405020304" pitchFamily="18" charset="0"/>
              </a:rPr>
              <a:t>extracted </a:t>
            </a:r>
            <a:r>
              <a:rPr sz="2000" spc="5" dirty="0">
                <a:latin typeface="Times New Roman" panose="02020603050405020304" pitchFamily="18" charset="0"/>
                <a:cs typeface="Times New Roman" panose="02020603050405020304" pitchFamily="18" charset="0"/>
              </a:rPr>
              <a:t>by </a:t>
            </a:r>
            <a:r>
              <a:rPr sz="2000" spc="-5" dirty="0">
                <a:latin typeface="Times New Roman" panose="02020603050405020304" pitchFamily="18" charset="0"/>
                <a:cs typeface="Times New Roman" panose="02020603050405020304" pitchFamily="18" charset="0"/>
              </a:rPr>
              <a:t>acetone and the </a:t>
            </a:r>
            <a:r>
              <a:rPr sz="2000" spc="-10" dirty="0">
                <a:latin typeface="Times New Roman" panose="02020603050405020304" pitchFamily="18" charset="0"/>
                <a:cs typeface="Times New Roman" panose="02020603050405020304" pitchFamily="18" charset="0"/>
              </a:rPr>
              <a:t>extract </a:t>
            </a:r>
            <a:r>
              <a:rPr sz="2000" spc="-5" dirty="0">
                <a:latin typeface="Times New Roman" panose="02020603050405020304" pitchFamily="18" charset="0"/>
                <a:cs typeface="Times New Roman" panose="02020603050405020304" pitchFamily="18" charset="0"/>
              </a:rPr>
              <a:t>is </a:t>
            </a:r>
            <a:r>
              <a:rPr sz="2000" spc="-10" dirty="0">
                <a:latin typeface="Times New Roman" panose="02020603050405020304" pitchFamily="18" charset="0"/>
                <a:cs typeface="Times New Roman" panose="02020603050405020304" pitchFamily="18" charset="0"/>
              </a:rPr>
              <a:t>isolated </a:t>
            </a:r>
            <a:r>
              <a:rPr sz="2000" spc="-5" dirty="0">
                <a:latin typeface="Times New Roman" panose="02020603050405020304" pitchFamily="18" charset="0"/>
                <a:cs typeface="Times New Roman" panose="02020603050405020304" pitchFamily="18" charset="0"/>
              </a:rPr>
              <a:t>and weighed. </a:t>
            </a:r>
            <a:r>
              <a:rPr sz="2000" spc="5" dirty="0">
                <a:latin typeface="Times New Roman" panose="02020603050405020304" pitchFamily="18" charset="0"/>
                <a:cs typeface="Times New Roman" panose="02020603050405020304" pitchFamily="18" charset="0"/>
              </a:rPr>
              <a:t>A </a:t>
            </a:r>
            <a:r>
              <a:rPr sz="2000" spc="-15" dirty="0">
                <a:latin typeface="Times New Roman" panose="02020603050405020304" pitchFamily="18" charset="0"/>
                <a:cs typeface="Times New Roman" panose="02020603050405020304" pitchFamily="18" charset="0"/>
              </a:rPr>
              <a:t>soxhlet </a:t>
            </a:r>
            <a:r>
              <a:rPr sz="2000" spc="-10" dirty="0">
                <a:latin typeface="Times New Roman" panose="02020603050405020304" pitchFamily="18" charset="0"/>
                <a:cs typeface="Times New Roman" panose="02020603050405020304" pitchFamily="18" charset="0"/>
              </a:rPr>
              <a:t> extraction</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apparatus</a:t>
            </a:r>
            <a:r>
              <a:rPr sz="2000" spc="-5" dirty="0">
                <a:latin typeface="Times New Roman" panose="02020603050405020304" pitchFamily="18" charset="0"/>
                <a:cs typeface="Times New Roman" panose="02020603050405020304" pitchFamily="18" charset="0"/>
              </a:rPr>
              <a:t> comprising</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of</a:t>
            </a:r>
            <a:r>
              <a:rPr sz="2000" spc="1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an</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extractor</a:t>
            </a:r>
            <a:r>
              <a:rPr sz="2000" spc="-5" dirty="0">
                <a:latin typeface="Times New Roman" panose="02020603050405020304" pitchFamily="18" charset="0"/>
                <a:cs typeface="Times New Roman" panose="02020603050405020304" pitchFamily="18" charset="0"/>
              </a:rPr>
              <a:t> and</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a:t>
            </a:r>
            <a:r>
              <a:rPr sz="2000" spc="1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suitable</a:t>
            </a:r>
            <a:r>
              <a:rPr sz="2000" spc="-5" dirty="0">
                <a:latin typeface="Times New Roman" panose="02020603050405020304" pitchFamily="18" charset="0"/>
                <a:cs typeface="Times New Roman" panose="02020603050405020304" pitchFamily="18" charset="0"/>
              </a:rPr>
              <a:t> flask</a:t>
            </a:r>
            <a:r>
              <a:rPr sz="200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and</a:t>
            </a:r>
            <a:r>
              <a:rPr sz="2000" spc="-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condenser,</a:t>
            </a:r>
            <a:r>
              <a:rPr sz="2000" spc="-1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all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connected </a:t>
            </a:r>
            <a:r>
              <a:rPr sz="2000" spc="-10" dirty="0">
                <a:latin typeface="Times New Roman" panose="02020603050405020304" pitchFamily="18" charset="0"/>
                <a:cs typeface="Times New Roman" panose="02020603050405020304" pitchFamily="18" charset="0"/>
              </a:rPr>
              <a:t>with </a:t>
            </a:r>
            <a:r>
              <a:rPr sz="2000" spc="-5" dirty="0">
                <a:latin typeface="Times New Roman" panose="02020603050405020304" pitchFamily="18" charset="0"/>
                <a:cs typeface="Times New Roman" panose="02020603050405020304" pitchFamily="18" charset="0"/>
              </a:rPr>
              <a:t>ground </a:t>
            </a:r>
            <a:r>
              <a:rPr sz="2000" spc="-10" dirty="0">
                <a:latin typeface="Times New Roman" panose="02020603050405020304" pitchFamily="18" charset="0"/>
                <a:cs typeface="Times New Roman" panose="02020603050405020304" pitchFamily="18" charset="0"/>
              </a:rPr>
              <a:t>glass </a:t>
            </a:r>
            <a:r>
              <a:rPr sz="2000" spc="-5" dirty="0">
                <a:latin typeface="Times New Roman" panose="02020603050405020304" pitchFamily="18" charset="0"/>
                <a:cs typeface="Times New Roman" panose="02020603050405020304" pitchFamily="18" charset="0"/>
              </a:rPr>
              <a:t>joints </a:t>
            </a:r>
            <a:r>
              <a:rPr sz="2000" spc="-1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used.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acetone used </a:t>
            </a:r>
            <a:r>
              <a:rPr sz="2000" spc="-5" dirty="0">
                <a:latin typeface="Times New Roman" panose="02020603050405020304" pitchFamily="18" charset="0"/>
                <a:cs typeface="Times New Roman" panose="02020603050405020304" pitchFamily="18" charset="0"/>
              </a:rPr>
              <a:t>in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extraction </a:t>
            </a:r>
            <a:r>
              <a:rPr sz="200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comply</a:t>
            </a:r>
            <a:r>
              <a:rPr sz="2000" spc="-3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with</a:t>
            </a:r>
            <a:r>
              <a:rPr sz="2000" spc="-2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IS</a:t>
            </a:r>
            <a:r>
              <a:rPr sz="2000" spc="-2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170</a:t>
            </a:r>
            <a:r>
              <a:rPr sz="2000" spc="-3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a:t>
            </a:r>
            <a:r>
              <a:rPr sz="2000" spc="1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1986</a:t>
            </a:r>
            <a:r>
              <a:rPr sz="2000" spc="5" dirty="0" smtClean="0">
                <a:latin typeface="Times New Roman" panose="02020603050405020304" pitchFamily="18" charset="0"/>
                <a:cs typeface="Times New Roman" panose="02020603050405020304" pitchFamily="18" charset="0"/>
              </a:rPr>
              <a:t>.</a:t>
            </a:r>
            <a:endParaRPr lang="en-IN" sz="2000" spc="5" dirty="0" smtClean="0">
              <a:latin typeface="Times New Roman" panose="02020603050405020304" pitchFamily="18" charset="0"/>
              <a:cs typeface="Times New Roman" panose="02020603050405020304" pitchFamily="18" charset="0"/>
            </a:endParaRPr>
          </a:p>
          <a:p>
            <a:pPr marL="12065" marR="5080" algn="just">
              <a:lnSpc>
                <a:spcPct val="100000"/>
              </a:lnSpc>
              <a:spcBef>
                <a:spcPts val="620"/>
              </a:spcBef>
              <a:tabLst>
                <a:tab pos="299720" algn="l"/>
              </a:tabLst>
            </a:pPr>
            <a:endParaRPr sz="2000" dirty="0">
              <a:latin typeface="Times New Roman" panose="02020603050405020304" pitchFamily="18" charset="0"/>
              <a:cs typeface="Times New Roman" panose="02020603050405020304" pitchFamily="18" charset="0"/>
            </a:endParaRPr>
          </a:p>
          <a:p>
            <a:pPr marL="299085" marR="5080" indent="-287020" algn="just">
              <a:lnSpc>
                <a:spcPct val="100000"/>
              </a:lnSpc>
              <a:spcBef>
                <a:spcPts val="5"/>
              </a:spcBef>
              <a:buFont typeface="Wingdings"/>
              <a:buChar char=""/>
              <a:tabLst>
                <a:tab pos="342265" algn="l"/>
              </a:tabLst>
            </a:pP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 </a:t>
            </a:r>
            <a:r>
              <a:rPr sz="2000" spc="-5" dirty="0">
                <a:latin typeface="Times New Roman" panose="02020603050405020304" pitchFamily="18" charset="0"/>
                <a:cs typeface="Times New Roman" panose="02020603050405020304" pitchFamily="18" charset="0"/>
              </a:rPr>
              <a:t>specimen </a:t>
            </a:r>
            <a:r>
              <a:rPr sz="2000" spc="5" dirty="0">
                <a:latin typeface="Times New Roman" panose="02020603050405020304" pitchFamily="18" charset="0"/>
                <a:cs typeface="Times New Roman" panose="02020603050405020304" pitchFamily="18" charset="0"/>
              </a:rPr>
              <a:t>of </a:t>
            </a:r>
            <a:r>
              <a:rPr sz="2000" spc="-5" dirty="0">
                <a:latin typeface="Times New Roman" panose="02020603050405020304" pitchFamily="18" charset="0"/>
                <a:cs typeface="Times New Roman" panose="02020603050405020304" pitchFamily="18" charset="0"/>
              </a:rPr>
              <a:t>fine </a:t>
            </a:r>
            <a:r>
              <a:rPr sz="2000" dirty="0">
                <a:latin typeface="Times New Roman" panose="02020603050405020304" pitchFamily="18" charset="0"/>
                <a:cs typeface="Times New Roman" panose="02020603050405020304" pitchFamily="18" charset="0"/>
              </a:rPr>
              <a:t>particles </a:t>
            </a:r>
            <a:r>
              <a:rPr sz="2000" spc="5" dirty="0">
                <a:latin typeface="Times New Roman" panose="02020603050405020304" pitchFamily="18" charset="0"/>
                <a:cs typeface="Times New Roman" panose="02020603050405020304" pitchFamily="18" charset="0"/>
              </a:rPr>
              <a:t>of </a:t>
            </a:r>
            <a:r>
              <a:rPr sz="2000" spc="-5" dirty="0">
                <a:latin typeface="Times New Roman" panose="02020603050405020304" pitchFamily="18" charset="0"/>
                <a:cs typeface="Times New Roman" panose="02020603050405020304" pitchFamily="18" charset="0"/>
              </a:rPr>
              <a:t>the friction material </a:t>
            </a:r>
            <a:r>
              <a:rPr sz="200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prepared by </a:t>
            </a:r>
            <a:r>
              <a:rPr sz="2000" spc="-10" dirty="0">
                <a:latin typeface="Times New Roman" panose="02020603050405020304" pitchFamily="18" charset="0"/>
                <a:cs typeface="Times New Roman" panose="02020603050405020304" pitchFamily="18" charset="0"/>
              </a:rPr>
              <a:t>drilling with </a:t>
            </a:r>
            <a:r>
              <a:rPr sz="2000" spc="5" dirty="0">
                <a:latin typeface="Times New Roman" panose="02020603050405020304" pitchFamily="18" charset="0"/>
                <a:cs typeface="Times New Roman" panose="02020603050405020304" pitchFamily="18" charset="0"/>
              </a:rPr>
              <a:t>a 10 </a:t>
            </a:r>
            <a:r>
              <a:rPr sz="2000" spc="1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mm </a:t>
            </a:r>
            <a:r>
              <a:rPr sz="2000" spc="-5" dirty="0">
                <a:latin typeface="Times New Roman" panose="02020603050405020304" pitchFamily="18" charset="0"/>
                <a:cs typeface="Times New Roman" panose="02020603050405020304" pitchFamily="18" charset="0"/>
              </a:rPr>
              <a:t>drill, </a:t>
            </a:r>
            <a:r>
              <a:rPr sz="2000" dirty="0">
                <a:latin typeface="Times New Roman" panose="02020603050405020304" pitchFamily="18" charset="0"/>
                <a:cs typeface="Times New Roman" panose="02020603050405020304" pitchFamily="18" charset="0"/>
              </a:rPr>
              <a:t>using </a:t>
            </a:r>
            <a:r>
              <a:rPr sz="2000" spc="-5" dirty="0">
                <a:latin typeface="Times New Roman" panose="02020603050405020304" pitchFamily="18" charset="0"/>
                <a:cs typeface="Times New Roman" panose="02020603050405020304" pitchFamily="18" charset="0"/>
              </a:rPr>
              <a:t>conditions </a:t>
            </a:r>
            <a:r>
              <a:rPr sz="2000" spc="-10" dirty="0">
                <a:latin typeface="Times New Roman" panose="02020603050405020304" pitchFamily="18" charset="0"/>
                <a:cs typeface="Times New Roman" panose="02020603050405020304" pitchFamily="18" charset="0"/>
              </a:rPr>
              <a:t>which </a:t>
            </a:r>
            <a:r>
              <a:rPr sz="2000" spc="5" dirty="0">
                <a:latin typeface="Times New Roman" panose="02020603050405020304" pitchFamily="18" charset="0"/>
                <a:cs typeface="Times New Roman" panose="02020603050405020304" pitchFamily="18" charset="0"/>
              </a:rPr>
              <a:t>do </a:t>
            </a:r>
            <a:r>
              <a:rPr sz="2000" spc="-5" dirty="0">
                <a:latin typeface="Times New Roman" panose="02020603050405020304" pitchFamily="18" charset="0"/>
                <a:cs typeface="Times New Roman" panose="02020603050405020304" pitchFamily="18" charset="0"/>
              </a:rPr>
              <a:t>not produce </a:t>
            </a:r>
            <a:r>
              <a:rPr sz="2000" spc="-10" dirty="0">
                <a:latin typeface="Times New Roman" panose="02020603050405020304" pitchFamily="18" charset="0"/>
                <a:cs typeface="Times New Roman" panose="02020603050405020304" pitchFamily="18" charset="0"/>
              </a:rPr>
              <a:t>perceptible </a:t>
            </a:r>
            <a:r>
              <a:rPr sz="2000" spc="-5" dirty="0">
                <a:latin typeface="Times New Roman" panose="02020603050405020304" pitchFamily="18" charset="0"/>
                <a:cs typeface="Times New Roman" panose="02020603050405020304" pitchFamily="18" charset="0"/>
              </a:rPr>
              <a:t>overheating. The </a:t>
            </a:r>
            <a:r>
              <a:rPr sz="2000" dirty="0">
                <a:latin typeface="Times New Roman" panose="02020603050405020304" pitchFamily="18" charset="0"/>
                <a:cs typeface="Times New Roman" panose="02020603050405020304" pitchFamily="18" charset="0"/>
              </a:rPr>
              <a:t>samples </a:t>
            </a:r>
            <a:r>
              <a:rPr sz="2000" spc="-5" dirty="0">
                <a:latin typeface="Times New Roman" panose="02020603050405020304" pitchFamily="18" charset="0"/>
                <a:cs typeface="Times New Roman" panose="02020603050405020304" pitchFamily="18" charset="0"/>
              </a:rPr>
              <a:t>shall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be </a:t>
            </a:r>
            <a:r>
              <a:rPr sz="2000" spc="-10" dirty="0">
                <a:latin typeface="Times New Roman" panose="02020603050405020304" pitchFamily="18" charset="0"/>
                <a:cs typeface="Times New Roman" panose="02020603050405020304" pitchFamily="18" charset="0"/>
              </a:rPr>
              <a:t>drilled </a:t>
            </a:r>
            <a:r>
              <a:rPr sz="2000" spc="-5" dirty="0">
                <a:latin typeface="Times New Roman" panose="02020603050405020304" pitchFamily="18" charset="0"/>
                <a:cs typeface="Times New Roman" panose="02020603050405020304" pitchFamily="18" charset="0"/>
              </a:rPr>
              <a:t>perpendicular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working </a:t>
            </a:r>
            <a:r>
              <a:rPr sz="2000" spc="-5" dirty="0">
                <a:latin typeface="Times New Roman" panose="02020603050405020304" pitchFamily="18" charset="0"/>
                <a:cs typeface="Times New Roman" panose="02020603050405020304" pitchFamily="18" charset="0"/>
              </a:rPr>
              <a:t>face, but </a:t>
            </a:r>
            <a:r>
              <a:rPr sz="2000" spc="5" dirty="0">
                <a:latin typeface="Times New Roman" panose="02020603050405020304" pitchFamily="18" charset="0"/>
                <a:cs typeface="Times New Roman" panose="02020603050405020304" pitchFamily="18" charset="0"/>
              </a:rPr>
              <a:t>not </a:t>
            </a:r>
            <a:r>
              <a:rPr sz="2000" spc="-5" dirty="0">
                <a:latin typeface="Times New Roman" panose="02020603050405020304" pitchFamily="18" charset="0"/>
                <a:cs typeface="Times New Roman" panose="02020603050405020304" pitchFamily="18" charset="0"/>
              </a:rPr>
              <a:t>nearer than </a:t>
            </a:r>
            <a:r>
              <a:rPr sz="2000" spc="5" dirty="0">
                <a:latin typeface="Times New Roman" panose="02020603050405020304" pitchFamily="18" charset="0"/>
                <a:cs typeface="Times New Roman" panose="02020603050405020304" pitchFamily="18" charset="0"/>
              </a:rPr>
              <a:t>6 </a:t>
            </a:r>
            <a:r>
              <a:rPr sz="2000" dirty="0">
                <a:latin typeface="Times New Roman" panose="02020603050405020304" pitchFamily="18" charset="0"/>
                <a:cs typeface="Times New Roman" panose="02020603050405020304" pitchFamily="18" charset="0"/>
              </a:rPr>
              <a:t>mm </a:t>
            </a:r>
            <a:r>
              <a:rPr sz="2000" spc="-5" dirty="0">
                <a:latin typeface="Times New Roman" panose="02020603050405020304" pitchFamily="18" charset="0"/>
                <a:cs typeface="Times New Roman" panose="02020603050405020304" pitchFamily="18" charset="0"/>
              </a:rPr>
              <a:t>from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edges.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depth </a:t>
            </a:r>
            <a:r>
              <a:rPr sz="2000" spc="5" dirty="0">
                <a:latin typeface="Times New Roman" panose="02020603050405020304" pitchFamily="18" charset="0"/>
                <a:cs typeface="Times New Roman" panose="02020603050405020304" pitchFamily="18" charset="0"/>
              </a:rPr>
              <a:t>of </a:t>
            </a:r>
            <a:r>
              <a:rPr sz="2000" spc="-5" dirty="0">
                <a:latin typeface="Times New Roman" panose="02020603050405020304" pitchFamily="18" charset="0"/>
                <a:cs typeface="Times New Roman" panose="02020603050405020304" pitchFamily="18" charset="0"/>
              </a:rPr>
              <a:t>drilling shall be such </a:t>
            </a:r>
            <a:r>
              <a:rPr sz="2000" dirty="0">
                <a:latin typeface="Times New Roman" panose="02020603050405020304" pitchFamily="18" charset="0"/>
                <a:cs typeface="Times New Roman" panose="02020603050405020304" pitchFamily="18" charset="0"/>
              </a:rPr>
              <a:t>as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obtain </a:t>
            </a:r>
            <a:r>
              <a:rPr sz="2000" spc="5" dirty="0">
                <a:latin typeface="Times New Roman" panose="02020603050405020304" pitchFamily="18" charset="0"/>
                <a:cs typeface="Times New Roman" panose="02020603050405020304" pitchFamily="18" charset="0"/>
              </a:rPr>
              <a:t>a </a:t>
            </a:r>
            <a:r>
              <a:rPr sz="2000" spc="-15" dirty="0">
                <a:latin typeface="Times New Roman" panose="02020603050405020304" pitchFamily="18" charset="0"/>
                <a:cs typeface="Times New Roman" panose="02020603050405020304" pitchFamily="18" charset="0"/>
              </a:rPr>
              <a:t>representative </a:t>
            </a:r>
            <a:r>
              <a:rPr sz="2000" spc="-5" dirty="0">
                <a:latin typeface="Times New Roman" panose="02020603050405020304" pitchFamily="18" charset="0"/>
                <a:cs typeface="Times New Roman" panose="02020603050405020304" pitchFamily="18" charset="0"/>
              </a:rPr>
              <a:t>sample </a:t>
            </a:r>
            <a:r>
              <a:rPr sz="2000" spc="5" dirty="0">
                <a:latin typeface="Times New Roman" panose="02020603050405020304" pitchFamily="18" charset="0"/>
                <a:cs typeface="Times New Roman" panose="02020603050405020304" pitchFamily="18" charset="0"/>
              </a:rPr>
              <a:t>of </a:t>
            </a:r>
            <a:r>
              <a:rPr sz="2000" spc="-10" dirty="0">
                <a:latin typeface="Times New Roman" panose="02020603050405020304" pitchFamily="18" charset="0"/>
                <a:cs typeface="Times New Roman" panose="02020603050405020304" pitchFamily="18" charset="0"/>
              </a:rPr>
              <a:t>the </a:t>
            </a:r>
            <a:r>
              <a:rPr sz="2000" spc="-5" dirty="0">
                <a:latin typeface="Times New Roman" panose="02020603050405020304" pitchFamily="18" charset="0"/>
                <a:cs typeface="Times New Roman" panose="02020603050405020304" pitchFamily="18" charset="0"/>
              </a:rPr>
              <a:t>friction </a:t>
            </a:r>
            <a:r>
              <a:rPr sz="2000" spc="-10" dirty="0">
                <a:latin typeface="Times New Roman" panose="02020603050405020304" pitchFamily="18" charset="0"/>
                <a:cs typeface="Times New Roman" panose="02020603050405020304" pitchFamily="18" charset="0"/>
              </a:rPr>
              <a:t>material, </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uncontaminated with </a:t>
            </a:r>
            <a:r>
              <a:rPr sz="2000" spc="-15" dirty="0">
                <a:latin typeface="Times New Roman" panose="02020603050405020304" pitchFamily="18" charset="0"/>
                <a:cs typeface="Times New Roman" panose="02020603050405020304" pitchFamily="18" charset="0"/>
              </a:rPr>
              <a:t>any separate </a:t>
            </a:r>
            <a:r>
              <a:rPr sz="2000" spc="-10" dirty="0">
                <a:latin typeface="Times New Roman" panose="02020603050405020304" pitchFamily="18" charset="0"/>
                <a:cs typeface="Times New Roman" panose="02020603050405020304" pitchFamily="18" charset="0"/>
              </a:rPr>
              <a:t>backing </a:t>
            </a:r>
            <a:r>
              <a:rPr sz="2000" spc="-15" dirty="0">
                <a:latin typeface="Times New Roman" panose="02020603050405020304" pitchFamily="18" charset="0"/>
                <a:cs typeface="Times New Roman" panose="02020603050405020304" pitchFamily="18" charset="0"/>
              </a:rPr>
              <a:t>layer </a:t>
            </a:r>
            <a:r>
              <a:rPr sz="200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a:t>
            </a:r>
            <a:r>
              <a:rPr sz="2000" spc="-10" dirty="0">
                <a:latin typeface="Times New Roman" panose="02020603050405020304" pitchFamily="18" charset="0"/>
                <a:cs typeface="Times New Roman" panose="02020603050405020304" pitchFamily="18" charset="0"/>
              </a:rPr>
              <a:t>present.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weight </a:t>
            </a:r>
            <a:r>
              <a:rPr sz="2000" spc="5" dirty="0">
                <a:latin typeface="Times New Roman" panose="02020603050405020304" pitchFamily="18" charset="0"/>
                <a:cs typeface="Times New Roman" panose="02020603050405020304" pitchFamily="18" charset="0"/>
              </a:rPr>
              <a:t>of </a:t>
            </a:r>
            <a:r>
              <a:rPr sz="2000" spc="-10" dirty="0">
                <a:latin typeface="Times New Roman" panose="02020603050405020304" pitchFamily="18" charset="0"/>
                <a:cs typeface="Times New Roman" panose="02020603050405020304" pitchFamily="18" charset="0"/>
              </a:rPr>
              <a:t>drillings </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required</a:t>
            </a:r>
            <a:r>
              <a:rPr sz="2000" spc="5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for</a:t>
            </a:r>
            <a:r>
              <a:rPr sz="2000" spc="3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the</a:t>
            </a:r>
            <a:r>
              <a:rPr sz="2000" spc="5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specimen</a:t>
            </a:r>
            <a:r>
              <a:rPr sz="2000" spc="5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is</a:t>
            </a:r>
            <a:r>
              <a:rPr sz="2000" spc="4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2</a:t>
            </a:r>
            <a:r>
              <a:rPr sz="2000" spc="5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t>
            </a:r>
            <a:r>
              <a:rPr sz="2000" spc="1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0.2</a:t>
            </a:r>
            <a:r>
              <a:rPr sz="2000" spc="2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g</a:t>
            </a:r>
            <a:r>
              <a:rPr sz="2000" spc="5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and</a:t>
            </a:r>
            <a:r>
              <a:rPr sz="2000" spc="3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sufficient</a:t>
            </a:r>
            <a:r>
              <a:rPr sz="2000" spc="3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holes</a:t>
            </a:r>
            <a:r>
              <a:rPr sz="2000" spc="4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shall</a:t>
            </a:r>
            <a:r>
              <a:rPr sz="2000" spc="1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be</a:t>
            </a:r>
            <a:r>
              <a:rPr sz="2000" spc="3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drilled</a:t>
            </a:r>
            <a:r>
              <a:rPr sz="2000" spc="5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to</a:t>
            </a:r>
            <a:r>
              <a:rPr sz="2000" spc="2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give</a:t>
            </a:r>
            <a:r>
              <a:rPr sz="2000" spc="6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this</a:t>
            </a:r>
            <a:r>
              <a:rPr sz="2000" spc="2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weight. </a:t>
            </a:r>
            <a:r>
              <a:rPr sz="2000" spc="-33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It </a:t>
            </a:r>
            <a:r>
              <a:rPr sz="2000" spc="-5" dirty="0">
                <a:latin typeface="Times New Roman" panose="02020603050405020304" pitchFamily="18" charset="0"/>
                <a:cs typeface="Times New Roman" panose="02020603050405020304" pitchFamily="18" charset="0"/>
              </a:rPr>
              <a:t>is </a:t>
            </a:r>
            <a:r>
              <a:rPr sz="2000" spc="5" dirty="0">
                <a:latin typeface="Times New Roman" panose="02020603050405020304" pitchFamily="18" charset="0"/>
                <a:cs typeface="Times New Roman" panose="02020603050405020304" pitchFamily="18" charset="0"/>
              </a:rPr>
              <a:t>not </a:t>
            </a:r>
            <a:r>
              <a:rPr sz="2000" spc="-10" dirty="0">
                <a:latin typeface="Times New Roman" panose="02020603050405020304" pitchFamily="18" charset="0"/>
                <a:cs typeface="Times New Roman" panose="02020603050405020304" pitchFamily="18" charset="0"/>
              </a:rPr>
              <a:t>advisable to </a:t>
            </a:r>
            <a:r>
              <a:rPr sz="2000" spc="-5" dirty="0">
                <a:latin typeface="Times New Roman" panose="02020603050405020304" pitchFamily="18" charset="0"/>
                <a:cs typeface="Times New Roman" panose="02020603050405020304" pitchFamily="18" charset="0"/>
              </a:rPr>
              <a:t>drill </a:t>
            </a:r>
            <a:r>
              <a:rPr sz="2000" spc="5" dirty="0">
                <a:latin typeface="Times New Roman" panose="02020603050405020304" pitchFamily="18" charset="0"/>
                <a:cs typeface="Times New Roman" panose="02020603050405020304" pitchFamily="18" charset="0"/>
              </a:rPr>
              <a:t>a </a:t>
            </a:r>
            <a:r>
              <a:rPr sz="2000" spc="-5" dirty="0">
                <a:latin typeface="Times New Roman" panose="02020603050405020304" pitchFamily="18" charset="0"/>
                <a:cs typeface="Times New Roman" panose="02020603050405020304" pitchFamily="18" charset="0"/>
              </a:rPr>
              <a:t>much </a:t>
            </a:r>
            <a:r>
              <a:rPr sz="2000" spc="-10" dirty="0">
                <a:latin typeface="Times New Roman" panose="02020603050405020304" pitchFamily="18" charset="0"/>
                <a:cs typeface="Times New Roman" panose="02020603050405020304" pitchFamily="18" charset="0"/>
              </a:rPr>
              <a:t>larger size </a:t>
            </a:r>
            <a:r>
              <a:rPr sz="2000" dirty="0">
                <a:latin typeface="Times New Roman" panose="02020603050405020304" pitchFamily="18" charset="0"/>
                <a:cs typeface="Times New Roman" panose="02020603050405020304" pitchFamily="18" charset="0"/>
              </a:rPr>
              <a:t>hole </a:t>
            </a:r>
            <a:r>
              <a:rPr sz="2000" spc="-5" dirty="0">
                <a:latin typeface="Times New Roman" panose="02020603050405020304" pitchFamily="18" charset="0"/>
                <a:cs typeface="Times New Roman" panose="02020603050405020304" pitchFamily="18" charset="0"/>
              </a:rPr>
              <a:t>and </a:t>
            </a:r>
            <a:r>
              <a:rPr sz="2000" spc="-10" dirty="0">
                <a:latin typeface="Times New Roman" panose="02020603050405020304" pitchFamily="18" charset="0"/>
                <a:cs typeface="Times New Roman" panose="02020603050405020304" pitchFamily="18" charset="0"/>
              </a:rPr>
              <a:t>to </a:t>
            </a:r>
            <a:r>
              <a:rPr sz="2000" spc="-20" dirty="0">
                <a:latin typeface="Times New Roman" panose="02020603050405020304" pitchFamily="18" charset="0"/>
                <a:cs typeface="Times New Roman" panose="02020603050405020304" pitchFamily="18" charset="0"/>
              </a:rPr>
              <a:t>take</a:t>
            </a:r>
            <a:r>
              <a:rPr sz="2000" spc="29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 </a:t>
            </a:r>
            <a:r>
              <a:rPr sz="2000" dirty="0">
                <a:latin typeface="Times New Roman" panose="02020603050405020304" pitchFamily="18" charset="0"/>
                <a:cs typeface="Times New Roman" panose="02020603050405020304" pitchFamily="18" charset="0"/>
              </a:rPr>
              <a:t>part </a:t>
            </a:r>
            <a:r>
              <a:rPr sz="2000" spc="5" dirty="0">
                <a:latin typeface="Times New Roman" panose="02020603050405020304" pitchFamily="18" charset="0"/>
                <a:cs typeface="Times New Roman" panose="02020603050405020304" pitchFamily="18" charset="0"/>
              </a:rPr>
              <a:t>of </a:t>
            </a:r>
            <a:r>
              <a:rPr sz="2000" spc="-10" dirty="0">
                <a:latin typeface="Times New Roman" panose="02020603050405020304" pitchFamily="18" charset="0"/>
                <a:cs typeface="Times New Roman" panose="02020603050405020304" pitchFamily="18" charset="0"/>
              </a:rPr>
              <a:t>drillings </a:t>
            </a:r>
            <a:r>
              <a:rPr sz="2000" spc="-5" dirty="0">
                <a:latin typeface="Times New Roman" panose="02020603050405020304" pitchFamily="18" charset="0"/>
                <a:cs typeface="Times New Roman" panose="02020603050405020304" pitchFamily="18" charset="0"/>
              </a:rPr>
              <a:t>for the </a:t>
            </a:r>
            <a:r>
              <a:rPr sz="200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required </a:t>
            </a:r>
            <a:r>
              <a:rPr sz="2000" spc="-5" dirty="0">
                <a:latin typeface="Times New Roman" panose="02020603050405020304" pitchFamily="18" charset="0"/>
                <a:cs typeface="Times New Roman" panose="02020603050405020304" pitchFamily="18" charset="0"/>
              </a:rPr>
              <a:t>specimen. The </a:t>
            </a:r>
            <a:r>
              <a:rPr sz="2000" dirty="0">
                <a:latin typeface="Times New Roman" panose="02020603050405020304" pitchFamily="18" charset="0"/>
                <a:cs typeface="Times New Roman" panose="02020603050405020304" pitchFamily="18" charset="0"/>
              </a:rPr>
              <a:t>time </a:t>
            </a:r>
            <a:r>
              <a:rPr sz="2000" spc="-10" dirty="0">
                <a:latin typeface="Times New Roman" panose="02020603050405020304" pitchFamily="18" charset="0"/>
                <a:cs typeface="Times New Roman" panose="02020603050405020304" pitchFamily="18" charset="0"/>
              </a:rPr>
              <a:t>between </a:t>
            </a:r>
            <a:r>
              <a:rPr sz="2000" spc="-5" dirty="0">
                <a:latin typeface="Times New Roman" panose="02020603050405020304" pitchFamily="18" charset="0"/>
                <a:cs typeface="Times New Roman" panose="02020603050405020304" pitchFamily="18" charset="0"/>
              </a:rPr>
              <a:t>drilling the specimen and </a:t>
            </a:r>
            <a:r>
              <a:rPr sz="2000" spc="-10" dirty="0">
                <a:latin typeface="Times New Roman" panose="02020603050405020304" pitchFamily="18" charset="0"/>
                <a:cs typeface="Times New Roman" panose="02020603050405020304" pitchFamily="18" charset="0"/>
              </a:rPr>
              <a:t>extracting </a:t>
            </a:r>
            <a:r>
              <a:rPr sz="2000" spc="-5"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not </a:t>
            </a:r>
            <a:r>
              <a:rPr sz="2000" spc="-15" dirty="0">
                <a:latin typeface="Times New Roman" panose="02020603050405020304" pitchFamily="18" charset="0"/>
                <a:cs typeface="Times New Roman" panose="02020603050405020304" pitchFamily="18" charset="0"/>
              </a:rPr>
              <a:t>exceed </a:t>
            </a:r>
            <a:r>
              <a:rPr sz="2000" spc="5" dirty="0">
                <a:latin typeface="Times New Roman" panose="02020603050405020304" pitchFamily="18" charset="0"/>
                <a:cs typeface="Times New Roman" panose="02020603050405020304" pitchFamily="18" charset="0"/>
              </a:rPr>
              <a:t>4 </a:t>
            </a:r>
            <a:r>
              <a:rPr sz="2000" spc="-32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hours</a:t>
            </a:r>
            <a:r>
              <a:rPr sz="2000" dirty="0" smtClean="0">
                <a:latin typeface="Times New Roman" panose="02020603050405020304" pitchFamily="18" charset="0"/>
                <a:cs typeface="Times New Roman" panose="02020603050405020304" pitchFamily="18" charset="0"/>
              </a:rPr>
              <a:t>.</a:t>
            </a:r>
            <a:endParaRPr lang="en-IN" sz="2000" dirty="0" smtClean="0">
              <a:latin typeface="Times New Roman" panose="02020603050405020304" pitchFamily="18" charset="0"/>
              <a:cs typeface="Times New Roman" panose="02020603050405020304" pitchFamily="18" charset="0"/>
            </a:endParaRPr>
          </a:p>
          <a:p>
            <a:pPr marL="12065" marR="5080" algn="just">
              <a:lnSpc>
                <a:spcPct val="100000"/>
              </a:lnSpc>
              <a:spcBef>
                <a:spcPts val="5"/>
              </a:spcBef>
              <a:tabLst>
                <a:tab pos="342265" algn="l"/>
              </a:tabLst>
            </a:pPr>
            <a:endParaRPr sz="2000" dirty="0">
              <a:latin typeface="Times New Roman" panose="02020603050405020304" pitchFamily="18" charset="0"/>
              <a:cs typeface="Times New Roman" panose="02020603050405020304" pitchFamily="18" charset="0"/>
            </a:endParaRPr>
          </a:p>
          <a:p>
            <a:pPr marL="299085" marR="5715" indent="-287020" algn="just">
              <a:lnSpc>
                <a:spcPct val="100000"/>
              </a:lnSpc>
              <a:spcBef>
                <a:spcPts val="5"/>
              </a:spcBef>
              <a:buFont typeface="Wingdings"/>
              <a:buChar char=""/>
              <a:tabLst>
                <a:tab pos="342265" algn="l"/>
              </a:tabLst>
            </a:pP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specimen </a:t>
            </a:r>
            <a:r>
              <a:rPr sz="2000" spc="-5" dirty="0">
                <a:latin typeface="Times New Roman" panose="02020603050405020304" pitchFamily="18" charset="0"/>
                <a:cs typeface="Times New Roman" panose="02020603050405020304" pitchFamily="18" charset="0"/>
              </a:rPr>
              <a:t>shall be </a:t>
            </a:r>
            <a:r>
              <a:rPr sz="2000" spc="-10" dirty="0">
                <a:latin typeface="Times New Roman" panose="02020603050405020304" pitchFamily="18" charset="0"/>
                <a:cs typeface="Times New Roman" panose="02020603050405020304" pitchFamily="18" charset="0"/>
              </a:rPr>
              <a:t>weighed to an accuracy of </a:t>
            </a:r>
            <a:r>
              <a:rPr sz="2000" dirty="0">
                <a:latin typeface="Times New Roman" panose="02020603050405020304" pitchFamily="18" charset="0"/>
                <a:cs typeface="Times New Roman" panose="02020603050405020304" pitchFamily="18" charset="0"/>
              </a:rPr>
              <a:t>0.001 </a:t>
            </a:r>
            <a:r>
              <a:rPr sz="2000" spc="15" dirty="0">
                <a:latin typeface="Times New Roman" panose="02020603050405020304" pitchFamily="18" charset="0"/>
                <a:cs typeface="Times New Roman" panose="02020603050405020304" pitchFamily="18" charset="0"/>
              </a:rPr>
              <a:t>g, </a:t>
            </a:r>
            <a:r>
              <a:rPr sz="2000" spc="-5" dirty="0">
                <a:latin typeface="Times New Roman" panose="02020603050405020304" pitchFamily="18" charset="0"/>
                <a:cs typeface="Times New Roman" panose="02020603050405020304" pitchFamily="18" charset="0"/>
              </a:rPr>
              <a:t>and shall be </a:t>
            </a:r>
            <a:r>
              <a:rPr sz="2000" spc="-10" dirty="0">
                <a:latin typeface="Times New Roman" panose="02020603050405020304" pitchFamily="18" charset="0"/>
                <a:cs typeface="Times New Roman" panose="02020603050405020304" pitchFamily="18" charset="0"/>
              </a:rPr>
              <a:t>wrapped securely </a:t>
            </a:r>
            <a:r>
              <a:rPr sz="2000" spc="-5" dirty="0">
                <a:latin typeface="Times New Roman" panose="02020603050405020304" pitchFamily="18" charset="0"/>
                <a:cs typeface="Times New Roman" panose="02020603050405020304" pitchFamily="18" charset="0"/>
              </a:rPr>
              <a:t>in </a:t>
            </a:r>
            <a:r>
              <a:rPr sz="2000" spc="5" dirty="0">
                <a:latin typeface="Times New Roman" panose="02020603050405020304" pitchFamily="18" charset="0"/>
                <a:cs typeface="Times New Roman" panose="02020603050405020304" pitchFamily="18" charset="0"/>
              </a:rPr>
              <a:t>a </a:t>
            </a:r>
            <a:r>
              <a:rPr sz="2000" spc="1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filter </a:t>
            </a:r>
            <a:r>
              <a:rPr sz="2000" spc="-25" dirty="0">
                <a:latin typeface="Times New Roman" panose="02020603050405020304" pitchFamily="18" charset="0"/>
                <a:cs typeface="Times New Roman" panose="02020603050405020304" pitchFamily="18" charset="0"/>
              </a:rPr>
              <a:t>paper.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wrapped </a:t>
            </a:r>
            <a:r>
              <a:rPr sz="2000" spc="-5" dirty="0">
                <a:latin typeface="Times New Roman" panose="02020603050405020304" pitchFamily="18" charset="0"/>
                <a:cs typeface="Times New Roman" panose="02020603050405020304" pitchFamily="18" charset="0"/>
              </a:rPr>
              <a:t>specimen </a:t>
            </a:r>
            <a:r>
              <a:rPr sz="2000" spc="-1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a:t>
            </a:r>
            <a:r>
              <a:rPr sz="2000" spc="-5" dirty="0">
                <a:latin typeface="Times New Roman" panose="02020603050405020304" pitchFamily="18" charset="0"/>
                <a:cs typeface="Times New Roman" panose="02020603050405020304" pitchFamily="18" charset="0"/>
              </a:rPr>
              <a:t>placed </a:t>
            </a:r>
            <a:r>
              <a:rPr sz="2000" spc="-15" dirty="0">
                <a:latin typeface="Times New Roman" panose="02020603050405020304" pitchFamily="18" charset="0"/>
                <a:cs typeface="Times New Roman" panose="02020603050405020304" pitchFamily="18" charset="0"/>
              </a:rPr>
              <a:t>in </a:t>
            </a:r>
            <a:r>
              <a:rPr sz="2000" dirty="0">
                <a:latin typeface="Times New Roman" panose="02020603050405020304" pitchFamily="18" charset="0"/>
                <a:cs typeface="Times New Roman" panose="02020603050405020304" pitchFamily="18" charset="0"/>
              </a:rPr>
              <a:t>an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thimble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previously </a:t>
            </a:r>
            <a:r>
              <a:rPr sz="2000" spc="-15" dirty="0">
                <a:latin typeface="Times New Roman" panose="02020603050405020304" pitchFamily="18" charset="0"/>
                <a:cs typeface="Times New Roman" panose="02020603050405020304" pitchFamily="18" charset="0"/>
              </a:rPr>
              <a:t>fat </a:t>
            </a:r>
            <a:r>
              <a:rPr sz="2000" spc="-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extracted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25 × 80 </a:t>
            </a:r>
            <a:r>
              <a:rPr sz="2000" dirty="0">
                <a:latin typeface="Times New Roman" panose="02020603050405020304" pitchFamily="18" charset="0"/>
                <a:cs typeface="Times New Roman" panose="02020603050405020304" pitchFamily="18" charset="0"/>
              </a:rPr>
              <a:t>mm. </a:t>
            </a:r>
            <a:r>
              <a:rPr sz="2000" spc="-10" dirty="0">
                <a:latin typeface="Times New Roman" panose="02020603050405020304" pitchFamily="18" charset="0"/>
                <a:cs typeface="Times New Roman" panose="02020603050405020304" pitchFamily="18" charset="0"/>
              </a:rPr>
              <a:t>single </a:t>
            </a:r>
            <a:r>
              <a:rPr sz="2000" spc="-5" dirty="0">
                <a:latin typeface="Times New Roman" panose="02020603050405020304" pitchFamily="18" charset="0"/>
                <a:cs typeface="Times New Roman" panose="02020603050405020304" pitchFamily="18" charset="0"/>
              </a:rPr>
              <a:t>thickness </a:t>
            </a:r>
            <a:r>
              <a:rPr sz="2000" spc="5" dirty="0">
                <a:latin typeface="Times New Roman" panose="02020603050405020304" pitchFamily="18" charset="0"/>
                <a:cs typeface="Times New Roman" panose="02020603050405020304" pitchFamily="18" charset="0"/>
              </a:rPr>
              <a:t>and </a:t>
            </a:r>
            <a:r>
              <a:rPr sz="2000" spc="-10" dirty="0">
                <a:latin typeface="Times New Roman" panose="02020603050405020304" pitchFamily="18" charset="0"/>
                <a:cs typeface="Times New Roman" panose="02020603050405020304" pitchFamily="18" charset="0"/>
              </a:rPr>
              <a:t>transferred to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Soxhlet extractions. Sufficient </a:t>
            </a:r>
            <a:r>
              <a:rPr sz="2000" spc="-32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acetone </a:t>
            </a:r>
            <a:r>
              <a:rPr sz="2000" spc="-5" dirty="0">
                <a:latin typeface="Times New Roman" panose="02020603050405020304" pitchFamily="18" charset="0"/>
                <a:cs typeface="Times New Roman" panose="02020603050405020304" pitchFamily="18" charset="0"/>
              </a:rPr>
              <a:t>shall be </a:t>
            </a:r>
            <a:r>
              <a:rPr sz="2000" spc="-10" dirty="0">
                <a:latin typeface="Times New Roman" panose="02020603050405020304" pitchFamily="18" charset="0"/>
                <a:cs typeface="Times New Roman" panose="02020603050405020304" pitchFamily="18" charset="0"/>
              </a:rPr>
              <a:t>added to </a:t>
            </a:r>
            <a:r>
              <a:rPr sz="2000" spc="-5" dirty="0">
                <a:latin typeface="Times New Roman" panose="02020603050405020304" pitchFamily="18" charset="0"/>
                <a:cs typeface="Times New Roman" panose="02020603050405020304" pitchFamily="18" charset="0"/>
              </a:rPr>
              <a:t>fill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unit </a:t>
            </a:r>
            <a:r>
              <a:rPr sz="2000" spc="-5" dirty="0">
                <a:latin typeface="Times New Roman" panose="02020603050405020304" pitchFamily="18" charset="0"/>
                <a:cs typeface="Times New Roman" panose="02020603050405020304" pitchFamily="18" charset="0"/>
              </a:rPr>
              <a:t>plus </a:t>
            </a:r>
            <a:r>
              <a:rPr sz="2000" spc="5" dirty="0">
                <a:latin typeface="Times New Roman" panose="02020603050405020304" pitchFamily="18" charset="0"/>
                <a:cs typeface="Times New Roman" panose="02020603050405020304" pitchFamily="18" charset="0"/>
              </a:rPr>
              <a:t>a </a:t>
            </a:r>
            <a:r>
              <a:rPr sz="2000" spc="-5" dirty="0">
                <a:latin typeface="Times New Roman" panose="02020603050405020304" pitchFamily="18" charset="0"/>
                <a:cs typeface="Times New Roman" panose="02020603050405020304" pitchFamily="18" charset="0"/>
              </a:rPr>
              <a:t>further quantity </a:t>
            </a:r>
            <a:r>
              <a:rPr sz="2000" spc="5" dirty="0">
                <a:latin typeface="Times New Roman" panose="02020603050405020304" pitchFamily="18" charset="0"/>
                <a:cs typeface="Times New Roman" panose="02020603050405020304" pitchFamily="18" charset="0"/>
              </a:rPr>
              <a:t>of 25 </a:t>
            </a:r>
            <a:r>
              <a:rPr sz="2000" spc="-5" dirty="0">
                <a:latin typeface="Times New Roman" panose="02020603050405020304" pitchFamily="18" charset="0"/>
                <a:cs typeface="Times New Roman" panose="02020603050405020304" pitchFamily="18" charset="0"/>
              </a:rPr>
              <a:t>ml.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proceed for six hours, </a:t>
            </a:r>
            <a:r>
              <a:rPr sz="2000" spc="5" dirty="0">
                <a:latin typeface="Times New Roman" panose="02020603050405020304" pitchFamily="18" charset="0"/>
                <a:cs typeface="Times New Roman" panose="02020603050405020304" pitchFamily="18" charset="0"/>
              </a:rPr>
              <a:t>or a </a:t>
            </a:r>
            <a:r>
              <a:rPr sz="2000" spc="-5" dirty="0">
                <a:latin typeface="Times New Roman" panose="02020603050405020304" pitchFamily="18" charset="0"/>
                <a:cs typeface="Times New Roman" panose="02020603050405020304" pitchFamily="18" charset="0"/>
              </a:rPr>
              <a:t>shorter period </a:t>
            </a:r>
            <a:r>
              <a:rPr sz="2000" spc="5" dirty="0">
                <a:latin typeface="Times New Roman" panose="02020603050405020304" pitchFamily="18" charset="0"/>
                <a:cs typeface="Times New Roman" panose="02020603050405020304" pitchFamily="18" charset="0"/>
              </a:rPr>
              <a:t>by </a:t>
            </a:r>
            <a:r>
              <a:rPr sz="2000" spc="-5" dirty="0">
                <a:latin typeface="Times New Roman" panose="02020603050405020304" pitchFamily="18" charset="0"/>
                <a:cs typeface="Times New Roman" panose="02020603050405020304" pitchFamily="18" charset="0"/>
              </a:rPr>
              <a:t>agreement </a:t>
            </a:r>
            <a:r>
              <a:rPr sz="2000" spc="-10" dirty="0">
                <a:latin typeface="Times New Roman" panose="02020603050405020304" pitchFamily="18" charset="0"/>
                <a:cs typeface="Times New Roman" panose="02020603050405020304" pitchFamily="18" charset="0"/>
              </a:rPr>
              <a:t>between manufacturer </a:t>
            </a:r>
            <a:r>
              <a:rPr sz="2000" spc="-15" dirty="0">
                <a:latin typeface="Times New Roman" panose="02020603050405020304" pitchFamily="18" charset="0"/>
                <a:cs typeface="Times New Roman" panose="02020603050405020304" pitchFamily="18" charset="0"/>
              </a:rPr>
              <a:t>and </a:t>
            </a:r>
            <a:r>
              <a:rPr sz="2000" spc="-10" dirty="0">
                <a:latin typeface="Times New Roman" panose="02020603050405020304" pitchFamily="18" charset="0"/>
                <a:cs typeface="Times New Roman" panose="02020603050405020304" pitchFamily="18" charset="0"/>
              </a:rPr>
              <a:t> </a:t>
            </a:r>
            <a:r>
              <a:rPr sz="2000" spc="-20" dirty="0">
                <a:latin typeface="Times New Roman" panose="02020603050405020304" pitchFamily="18" charset="0"/>
                <a:cs typeface="Times New Roman" panose="02020603050405020304" pitchFamily="18" charset="0"/>
              </a:rPr>
              <a:t>purchaser.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cycling </a:t>
            </a:r>
            <a:r>
              <a:rPr sz="2000" spc="-25" dirty="0">
                <a:latin typeface="Times New Roman" panose="02020603050405020304" pitchFamily="18" charset="0"/>
                <a:cs typeface="Times New Roman" panose="02020603050405020304" pitchFamily="18" charset="0"/>
              </a:rPr>
              <a:t>rate </a:t>
            </a:r>
            <a:r>
              <a:rPr sz="2000" spc="-5" dirty="0">
                <a:latin typeface="Times New Roman" panose="02020603050405020304" pitchFamily="18" charset="0"/>
                <a:cs typeface="Times New Roman" panose="02020603050405020304" pitchFamily="18" charset="0"/>
              </a:rPr>
              <a:t>during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shall be </a:t>
            </a:r>
            <a:r>
              <a:rPr sz="2000" spc="5" dirty="0">
                <a:latin typeface="Times New Roman" panose="02020603050405020304" pitchFamily="18" charset="0"/>
                <a:cs typeface="Times New Roman" panose="02020603050405020304" pitchFamily="18" charset="0"/>
              </a:rPr>
              <a:t>10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20 </a:t>
            </a:r>
            <a:r>
              <a:rPr sz="2000" spc="-5" dirty="0">
                <a:latin typeface="Times New Roman" panose="02020603050405020304" pitchFamily="18" charset="0"/>
                <a:cs typeface="Times New Roman" panose="02020603050405020304" pitchFamily="18" charset="0"/>
              </a:rPr>
              <a:t>cycles per </a:t>
            </a:r>
            <a:r>
              <a:rPr sz="2000" spc="-25" dirty="0">
                <a:latin typeface="Times New Roman" panose="02020603050405020304" pitchFamily="18" charset="0"/>
                <a:cs typeface="Times New Roman" panose="02020603050405020304" pitchFamily="18" charset="0"/>
              </a:rPr>
              <a:t>hour. </a:t>
            </a:r>
            <a:r>
              <a:rPr sz="2000" spc="10" dirty="0">
                <a:latin typeface="Times New Roman" panose="02020603050405020304" pitchFamily="18" charset="0"/>
                <a:cs typeface="Times New Roman" panose="02020603050405020304" pitchFamily="18" charset="0"/>
              </a:rPr>
              <a:t>On </a:t>
            </a:r>
            <a:r>
              <a:rPr sz="2000" spc="-5" dirty="0">
                <a:latin typeface="Times New Roman" panose="02020603050405020304" pitchFamily="18" charset="0"/>
                <a:cs typeface="Times New Roman" panose="02020603050405020304" pitchFamily="18" charset="0"/>
              </a:rPr>
              <a:t>completion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of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period the </a:t>
            </a:r>
            <a:r>
              <a:rPr sz="2000" spc="-10" dirty="0">
                <a:latin typeface="Times New Roman" panose="02020603050405020304" pitchFamily="18" charset="0"/>
                <a:cs typeface="Times New Roman" panose="02020603050405020304" pitchFamily="18" charset="0"/>
              </a:rPr>
              <a:t>flask </a:t>
            </a:r>
            <a:r>
              <a:rPr sz="2000" spc="-5"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a:t>
            </a:r>
            <a:r>
              <a:rPr sz="2000" spc="-5" dirty="0">
                <a:latin typeface="Times New Roman" panose="02020603050405020304" pitchFamily="18" charset="0"/>
                <a:cs typeface="Times New Roman" panose="02020603050405020304" pitchFamily="18" charset="0"/>
              </a:rPr>
              <a:t>removed </a:t>
            </a:r>
            <a:r>
              <a:rPr sz="2000" spc="-10" dirty="0">
                <a:latin typeface="Times New Roman" panose="02020603050405020304" pitchFamily="18" charset="0"/>
                <a:cs typeface="Times New Roman" panose="02020603050405020304" pitchFamily="18" charset="0"/>
              </a:rPr>
              <a:t>at </a:t>
            </a:r>
            <a:r>
              <a:rPr sz="2000" spc="5" dirty="0">
                <a:latin typeface="Times New Roman" panose="02020603050405020304" pitchFamily="18" charset="0"/>
                <a:cs typeface="Times New Roman" panose="02020603050405020304" pitchFamily="18" charset="0"/>
              </a:rPr>
              <a:t>a </a:t>
            </a:r>
            <a:r>
              <a:rPr sz="2000" spc="-15" dirty="0">
                <a:latin typeface="Times New Roman" panose="02020603050405020304" pitchFamily="18" charset="0"/>
                <a:cs typeface="Times New Roman" panose="02020603050405020304" pitchFamily="18" charset="0"/>
              </a:rPr>
              <a:t>stage </a:t>
            </a:r>
            <a:r>
              <a:rPr sz="2000" spc="-5" dirty="0">
                <a:latin typeface="Times New Roman" panose="02020603050405020304" pitchFamily="18" charset="0"/>
                <a:cs typeface="Times New Roman" panose="02020603050405020304" pitchFamily="18" charset="0"/>
              </a:rPr>
              <a:t>when the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unit </a:t>
            </a:r>
            <a:r>
              <a:rPr sz="2000" spc="-40" dirty="0">
                <a:latin typeface="Times New Roman" panose="02020603050405020304" pitchFamily="18" charset="0"/>
                <a:cs typeface="Times New Roman" panose="02020603050405020304" pitchFamily="18" charset="0"/>
              </a:rPr>
              <a:t>is </a:t>
            </a:r>
            <a:r>
              <a:rPr sz="2000" spc="-3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nearly </a:t>
            </a:r>
            <a:r>
              <a:rPr sz="2000" spc="-10" dirty="0">
                <a:latin typeface="Times New Roman" panose="02020603050405020304" pitchFamily="18" charset="0"/>
                <a:cs typeface="Times New Roman" panose="02020603050405020304" pitchFamily="18" charset="0"/>
              </a:rPr>
              <a:t>filled with </a:t>
            </a:r>
            <a:r>
              <a:rPr sz="2000" spc="-5" dirty="0">
                <a:latin typeface="Times New Roman" panose="02020603050405020304" pitchFamily="18" charset="0"/>
                <a:cs typeface="Times New Roman" panose="02020603050405020304" pitchFamily="18" charset="0"/>
              </a:rPr>
              <a:t>acetone. This should </a:t>
            </a:r>
            <a:r>
              <a:rPr sz="2000" spc="-10" dirty="0">
                <a:latin typeface="Times New Roman" panose="02020603050405020304" pitchFamily="18" charset="0"/>
                <a:cs typeface="Times New Roman" panose="02020603050405020304" pitchFamily="18" charset="0"/>
              </a:rPr>
              <a:t>leave </a:t>
            </a:r>
            <a:r>
              <a:rPr sz="2000" spc="-5" dirty="0">
                <a:latin typeface="Times New Roman" panose="02020603050405020304" pitchFamily="18" charset="0"/>
                <a:cs typeface="Times New Roman" panose="02020603050405020304" pitchFamily="18" charset="0"/>
              </a:rPr>
              <a:t>about </a:t>
            </a:r>
            <a:r>
              <a:rPr sz="2000" spc="5" dirty="0">
                <a:latin typeface="Times New Roman" panose="02020603050405020304" pitchFamily="18" charset="0"/>
                <a:cs typeface="Times New Roman" panose="02020603050405020304" pitchFamily="18" charset="0"/>
              </a:rPr>
              <a:t>15 </a:t>
            </a:r>
            <a:r>
              <a:rPr sz="2000" dirty="0">
                <a:latin typeface="Times New Roman" panose="02020603050405020304" pitchFamily="18" charset="0"/>
                <a:cs typeface="Times New Roman" panose="02020603050405020304" pitchFamily="18" charset="0"/>
              </a:rPr>
              <a:t>ml </a:t>
            </a:r>
            <a:r>
              <a:rPr sz="2000" spc="5" dirty="0">
                <a:latin typeface="Times New Roman" panose="02020603050405020304" pitchFamily="18" charset="0"/>
                <a:cs typeface="Times New Roman" panose="02020603050405020304" pitchFamily="18" charset="0"/>
              </a:rPr>
              <a:t>of </a:t>
            </a:r>
            <a:r>
              <a:rPr sz="2000" spc="-10" dirty="0">
                <a:latin typeface="Times New Roman" panose="02020603050405020304" pitchFamily="18" charset="0"/>
                <a:cs typeface="Times New Roman" panose="02020603050405020304" pitchFamily="18" charset="0"/>
              </a:rPr>
              <a:t>acetone </a:t>
            </a:r>
            <a:r>
              <a:rPr sz="2000" spc="-20" dirty="0">
                <a:latin typeface="Times New Roman" panose="02020603050405020304" pitchFamily="18" charset="0"/>
                <a:cs typeface="Times New Roman" panose="02020603050405020304" pitchFamily="18" charset="0"/>
              </a:rPr>
              <a:t>in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extraction </a:t>
            </a:r>
            <a:r>
              <a:rPr sz="2000" spc="-5" dirty="0">
                <a:latin typeface="Times New Roman" panose="02020603050405020304" pitchFamily="18" charset="0"/>
                <a:cs typeface="Times New Roman" panose="02020603050405020304" pitchFamily="18" charset="0"/>
              </a:rPr>
              <a:t>flask. </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contents </a:t>
            </a:r>
            <a:r>
              <a:rPr sz="2000" spc="5" dirty="0">
                <a:latin typeface="Times New Roman" panose="02020603050405020304" pitchFamily="18" charset="0"/>
                <a:cs typeface="Times New Roman" panose="02020603050405020304" pitchFamily="18" charset="0"/>
              </a:rPr>
              <a:t>of </a:t>
            </a:r>
            <a:r>
              <a:rPr sz="2000" spc="-15" dirty="0">
                <a:latin typeface="Times New Roman" panose="02020603050405020304" pitchFamily="18" charset="0"/>
                <a:cs typeface="Times New Roman" panose="02020603050405020304" pitchFamily="18" charset="0"/>
              </a:rPr>
              <a:t>the </a:t>
            </a:r>
            <a:r>
              <a:rPr sz="2000" spc="-5" dirty="0">
                <a:latin typeface="Times New Roman" panose="02020603050405020304" pitchFamily="18" charset="0"/>
                <a:cs typeface="Times New Roman" panose="02020603050405020304" pitchFamily="18" charset="0"/>
              </a:rPr>
              <a:t>flask shall be </a:t>
            </a:r>
            <a:r>
              <a:rPr sz="2000" spc="-15" dirty="0">
                <a:latin typeface="Times New Roman" panose="02020603050405020304" pitchFamily="18" charset="0"/>
                <a:cs typeface="Times New Roman" panose="02020603050405020304" pitchFamily="18" charset="0"/>
              </a:rPr>
              <a:t>transferred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a </a:t>
            </a:r>
            <a:r>
              <a:rPr sz="2000" spc="-10" dirty="0">
                <a:latin typeface="Times New Roman" panose="02020603050405020304" pitchFamily="18" charset="0"/>
                <a:cs typeface="Times New Roman" panose="02020603050405020304" pitchFamily="18" charset="0"/>
              </a:rPr>
              <a:t>pre-weighed </a:t>
            </a:r>
            <a:r>
              <a:rPr sz="2000" spc="-5" dirty="0">
                <a:latin typeface="Times New Roman" panose="02020603050405020304" pitchFamily="18" charset="0"/>
                <a:cs typeface="Times New Roman" panose="02020603050405020304" pitchFamily="18" charset="0"/>
              </a:rPr>
              <a:t>vitreous </a:t>
            </a:r>
            <a:r>
              <a:rPr sz="2000" spc="-10" dirty="0">
                <a:latin typeface="Times New Roman" panose="02020603050405020304" pitchFamily="18" charset="0"/>
                <a:cs typeface="Times New Roman" panose="02020603050405020304" pitchFamily="18" charset="0"/>
              </a:rPr>
              <a:t>silica </a:t>
            </a:r>
            <a:r>
              <a:rPr sz="2000" spc="-5" dirty="0">
                <a:latin typeface="Times New Roman" panose="02020603050405020304" pitchFamily="18" charset="0"/>
                <a:cs typeface="Times New Roman" panose="02020603050405020304" pitchFamily="18" charset="0"/>
              </a:rPr>
              <a:t>crucible, </a:t>
            </a:r>
            <a:r>
              <a:rPr sz="2000" spc="-20" dirty="0">
                <a:latin typeface="Times New Roman" panose="02020603050405020304" pitchFamily="18" charset="0"/>
                <a:cs typeface="Times New Roman" panose="02020603050405020304" pitchFamily="18" charset="0"/>
              </a:rPr>
              <a:t>the </a:t>
            </a:r>
            <a:r>
              <a:rPr sz="2000" spc="-1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flask</a:t>
            </a:r>
            <a:r>
              <a:rPr sz="2000" spc="9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washed</a:t>
            </a:r>
            <a:r>
              <a:rPr sz="2000" spc="10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out</a:t>
            </a:r>
            <a:r>
              <a:rPr sz="2000" spc="11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with</a:t>
            </a:r>
            <a:r>
              <a:rPr sz="2000" spc="10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approximately</a:t>
            </a:r>
            <a:r>
              <a:rPr sz="2000" spc="1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five</a:t>
            </a:r>
            <a:r>
              <a:rPr sz="2000" spc="10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millilitres</a:t>
            </a:r>
            <a:r>
              <a:rPr sz="2000" spc="1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of</a:t>
            </a:r>
            <a:r>
              <a:rPr sz="2000" spc="9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acetone</a:t>
            </a:r>
            <a:r>
              <a:rPr sz="2000" spc="1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and</a:t>
            </a:r>
            <a:r>
              <a:rPr sz="2000" spc="1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the</a:t>
            </a:r>
            <a:r>
              <a:rPr sz="2000" spc="10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washing</a:t>
            </a:r>
            <a:r>
              <a:rPr sz="2000" spc="105"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transferred </a:t>
            </a:r>
            <a:r>
              <a:rPr sz="2000" spc="-32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the </a:t>
            </a:r>
            <a:r>
              <a:rPr sz="2000" spc="-5" dirty="0">
                <a:latin typeface="Times New Roman" panose="02020603050405020304" pitchFamily="18" charset="0"/>
                <a:cs typeface="Times New Roman" panose="02020603050405020304" pitchFamily="18" charset="0"/>
              </a:rPr>
              <a:t>same crucible. </a:t>
            </a:r>
            <a:r>
              <a:rPr sz="2000" spc="-15" dirty="0">
                <a:latin typeface="Times New Roman" panose="02020603050405020304" pitchFamily="18" charset="0"/>
                <a:cs typeface="Times New Roman" panose="02020603050405020304" pitchFamily="18" charset="0"/>
              </a:rPr>
              <a:t>The </a:t>
            </a:r>
            <a:r>
              <a:rPr sz="2000" spc="-5" dirty="0">
                <a:latin typeface="Times New Roman" panose="02020603050405020304" pitchFamily="18" charset="0"/>
                <a:cs typeface="Times New Roman" panose="02020603050405020304" pitchFamily="18" charset="0"/>
              </a:rPr>
              <a:t>crucible shall </a:t>
            </a:r>
            <a:r>
              <a:rPr sz="2000" dirty="0">
                <a:latin typeface="Times New Roman" panose="02020603050405020304" pitchFamily="18" charset="0"/>
                <a:cs typeface="Times New Roman" panose="02020603050405020304" pitchFamily="18" charset="0"/>
              </a:rPr>
              <a:t>then </a:t>
            </a:r>
            <a:r>
              <a:rPr sz="2000" spc="-5" dirty="0">
                <a:latin typeface="Times New Roman" panose="02020603050405020304" pitchFamily="18" charset="0"/>
                <a:cs typeface="Times New Roman" panose="02020603050405020304" pitchFamily="18" charset="0"/>
              </a:rPr>
              <a:t>be placed </a:t>
            </a:r>
            <a:r>
              <a:rPr sz="2000" spc="-10" dirty="0">
                <a:latin typeface="Times New Roman" panose="02020603050405020304" pitchFamily="18" charset="0"/>
                <a:cs typeface="Times New Roman" panose="02020603050405020304" pitchFamily="18" charset="0"/>
              </a:rPr>
              <a:t>on </a:t>
            </a:r>
            <a:r>
              <a:rPr sz="2000" spc="5" dirty="0">
                <a:latin typeface="Times New Roman" panose="02020603050405020304" pitchFamily="18" charset="0"/>
                <a:cs typeface="Times New Roman" panose="02020603050405020304" pitchFamily="18" charset="0"/>
              </a:rPr>
              <a:t>a </a:t>
            </a:r>
            <a:r>
              <a:rPr sz="2000" spc="-10" dirty="0">
                <a:latin typeface="Times New Roman" panose="02020603050405020304" pitchFamily="18" charset="0"/>
                <a:cs typeface="Times New Roman" panose="02020603050405020304" pitchFamily="18" charset="0"/>
              </a:rPr>
              <a:t>water bath </a:t>
            </a:r>
            <a:r>
              <a:rPr sz="2000" spc="-5" dirty="0">
                <a:latin typeface="Times New Roman" panose="02020603050405020304" pitchFamily="18" charset="0"/>
                <a:cs typeface="Times New Roman" panose="02020603050405020304" pitchFamily="18" charset="0"/>
              </a:rPr>
              <a:t>and </a:t>
            </a:r>
            <a:r>
              <a:rPr sz="2000" spc="-15" dirty="0">
                <a:latin typeface="Times New Roman" panose="02020603050405020304" pitchFamily="18" charset="0"/>
                <a:cs typeface="Times New Roman" panose="02020603050405020304" pitchFamily="18" charset="0"/>
              </a:rPr>
              <a:t>the </a:t>
            </a:r>
            <a:r>
              <a:rPr sz="2000" spc="-10" dirty="0">
                <a:latin typeface="Times New Roman" panose="02020603050405020304" pitchFamily="18" charset="0"/>
                <a:cs typeface="Times New Roman" panose="02020603050405020304" pitchFamily="18" charset="0"/>
              </a:rPr>
              <a:t>acetone </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evaporated. </a:t>
            </a:r>
            <a:r>
              <a:rPr sz="2000" spc="-5" dirty="0">
                <a:latin typeface="Times New Roman" panose="02020603050405020304" pitchFamily="18" charset="0"/>
                <a:cs typeface="Times New Roman" panose="02020603050405020304" pitchFamily="18" charset="0"/>
              </a:rPr>
              <a:t>Suitable precautions </a:t>
            </a:r>
            <a:r>
              <a:rPr sz="2000" spc="-10" dirty="0">
                <a:latin typeface="Times New Roman" panose="02020603050405020304" pitchFamily="18" charset="0"/>
                <a:cs typeface="Times New Roman" panose="02020603050405020304" pitchFamily="18" charset="0"/>
              </a:rPr>
              <a:t>against </a:t>
            </a:r>
            <a:r>
              <a:rPr sz="2000" spc="-5" dirty="0">
                <a:latin typeface="Times New Roman" panose="02020603050405020304" pitchFamily="18" charset="0"/>
                <a:cs typeface="Times New Roman" panose="02020603050405020304" pitchFamily="18" charset="0"/>
              </a:rPr>
              <a:t>accidental ignition </a:t>
            </a:r>
            <a:r>
              <a:rPr sz="2000" spc="5" dirty="0">
                <a:latin typeface="Times New Roman" panose="02020603050405020304" pitchFamily="18" charset="0"/>
                <a:cs typeface="Times New Roman" panose="02020603050405020304" pitchFamily="18" charset="0"/>
              </a:rPr>
              <a:t>of the </a:t>
            </a:r>
            <a:r>
              <a:rPr sz="2000" spc="-10" dirty="0">
                <a:latin typeface="Times New Roman" panose="02020603050405020304" pitchFamily="18" charset="0"/>
                <a:cs typeface="Times New Roman" panose="02020603050405020304" pitchFamily="18" charset="0"/>
              </a:rPr>
              <a:t>acetone </a:t>
            </a:r>
            <a:r>
              <a:rPr sz="2000" dirty="0">
                <a:latin typeface="Times New Roman" panose="02020603050405020304" pitchFamily="18" charset="0"/>
                <a:cs typeface="Times New Roman" panose="02020603050405020304" pitchFamily="18" charset="0"/>
              </a:rPr>
              <a:t>shall </a:t>
            </a:r>
            <a:r>
              <a:rPr sz="2000" spc="-5" dirty="0">
                <a:latin typeface="Times New Roman" panose="02020603050405020304" pitchFamily="18" charset="0"/>
                <a:cs typeface="Times New Roman" panose="02020603050405020304" pitchFamily="18" charset="0"/>
              </a:rPr>
              <a:t>be </a:t>
            </a:r>
            <a:r>
              <a:rPr sz="2000" spc="-15" dirty="0">
                <a:latin typeface="Times New Roman" panose="02020603050405020304" pitchFamily="18" charset="0"/>
                <a:cs typeface="Times New Roman" panose="02020603050405020304" pitchFamily="18" charset="0"/>
              </a:rPr>
              <a:t>taken. </a:t>
            </a:r>
            <a:r>
              <a:rPr sz="2000" spc="-1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The crucible shall finally be dried for </a:t>
            </a:r>
            <a:r>
              <a:rPr sz="2000" spc="-10" dirty="0">
                <a:latin typeface="Times New Roman" panose="02020603050405020304" pitchFamily="18" charset="0"/>
                <a:cs typeface="Times New Roman" panose="02020603050405020304" pitchFamily="18" charset="0"/>
              </a:rPr>
              <a:t>ten </a:t>
            </a:r>
            <a:r>
              <a:rPr sz="2000" spc="-5" dirty="0">
                <a:latin typeface="Times New Roman" panose="02020603050405020304" pitchFamily="18" charset="0"/>
                <a:cs typeface="Times New Roman" panose="02020603050405020304" pitchFamily="18" charset="0"/>
              </a:rPr>
              <a:t>minutes </a:t>
            </a:r>
            <a:r>
              <a:rPr sz="2000" spc="-15" dirty="0">
                <a:latin typeface="Times New Roman" panose="02020603050405020304" pitchFamily="18" charset="0"/>
                <a:cs typeface="Times New Roman" panose="02020603050405020304" pitchFamily="18" charset="0"/>
              </a:rPr>
              <a:t>in </a:t>
            </a:r>
            <a:r>
              <a:rPr sz="2000" dirty="0">
                <a:latin typeface="Times New Roman" panose="02020603050405020304" pitchFamily="18" charset="0"/>
                <a:cs typeface="Times New Roman" panose="02020603050405020304" pitchFamily="18" charset="0"/>
              </a:rPr>
              <a:t>an </a:t>
            </a:r>
            <a:r>
              <a:rPr sz="2000" spc="-5" dirty="0">
                <a:latin typeface="Times New Roman" panose="02020603050405020304" pitchFamily="18" charset="0"/>
                <a:cs typeface="Times New Roman" panose="02020603050405020304" pitchFamily="18" charset="0"/>
              </a:rPr>
              <a:t>oven </a:t>
            </a:r>
            <a:r>
              <a:rPr sz="2000" spc="-10" dirty="0">
                <a:latin typeface="Times New Roman" panose="02020603050405020304" pitchFamily="18" charset="0"/>
                <a:cs typeface="Times New Roman" panose="02020603050405020304" pitchFamily="18" charset="0"/>
              </a:rPr>
              <a:t>at </a:t>
            </a:r>
            <a:r>
              <a:rPr sz="2000" spc="5" dirty="0">
                <a:latin typeface="Times New Roman" panose="02020603050405020304" pitchFamily="18" charset="0"/>
                <a:cs typeface="Times New Roman" panose="02020603050405020304" pitchFamily="18" charset="0"/>
              </a:rPr>
              <a:t>80 </a:t>
            </a:r>
            <a:r>
              <a:rPr sz="2000" spc="-10" dirty="0">
                <a:latin typeface="Times New Roman" panose="02020603050405020304" pitchFamily="18" charset="0"/>
                <a:cs typeface="Times New Roman" panose="02020603050405020304" pitchFamily="18" charset="0"/>
              </a:rPr>
              <a:t>to </a:t>
            </a:r>
            <a:r>
              <a:rPr sz="2000" spc="5" dirty="0">
                <a:latin typeface="Times New Roman" panose="02020603050405020304" pitchFamily="18" charset="0"/>
                <a:cs typeface="Times New Roman" panose="02020603050405020304" pitchFamily="18" charset="0"/>
              </a:rPr>
              <a:t>85°C, </a:t>
            </a:r>
            <a:r>
              <a:rPr sz="2000" spc="-15" dirty="0">
                <a:latin typeface="Times New Roman" panose="02020603050405020304" pitchFamily="18" charset="0"/>
                <a:cs typeface="Times New Roman" panose="02020603050405020304" pitchFamily="18" charset="0"/>
              </a:rPr>
              <a:t>and </a:t>
            </a:r>
            <a:r>
              <a:rPr sz="2000" dirty="0">
                <a:latin typeface="Times New Roman" panose="02020603050405020304" pitchFamily="18" charset="0"/>
                <a:cs typeface="Times New Roman" panose="02020603050405020304" pitchFamily="18" charset="0"/>
              </a:rPr>
              <a:t>shall </a:t>
            </a:r>
            <a:r>
              <a:rPr sz="2000" spc="-10" dirty="0">
                <a:latin typeface="Times New Roman" panose="02020603050405020304" pitchFamily="18" charset="0"/>
                <a:cs typeface="Times New Roman" panose="02020603050405020304" pitchFamily="18" charset="0"/>
              </a:rPr>
              <a:t>then </a:t>
            </a:r>
            <a:r>
              <a:rPr sz="2000" spc="-20" dirty="0">
                <a:latin typeface="Times New Roman" panose="02020603050405020304" pitchFamily="18" charset="0"/>
                <a:cs typeface="Times New Roman" panose="02020603050405020304" pitchFamily="18" charset="0"/>
              </a:rPr>
              <a:t>be </a:t>
            </a:r>
            <a:r>
              <a:rPr sz="2000" spc="-1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transferred</a:t>
            </a:r>
            <a:r>
              <a:rPr sz="2000" spc="-4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to</a:t>
            </a:r>
            <a:r>
              <a:rPr sz="200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a:t>
            </a:r>
            <a:r>
              <a:rPr sz="2000" spc="-10" dirty="0">
                <a:latin typeface="Times New Roman" panose="02020603050405020304" pitchFamily="18" charset="0"/>
                <a:cs typeface="Times New Roman" panose="02020603050405020304" pitchFamily="18" charset="0"/>
              </a:rPr>
              <a:t> </a:t>
            </a:r>
            <a:r>
              <a:rPr sz="2000" spc="-15" dirty="0">
                <a:latin typeface="Times New Roman" panose="02020603050405020304" pitchFamily="18" charset="0"/>
                <a:cs typeface="Times New Roman" panose="02020603050405020304" pitchFamily="18" charset="0"/>
              </a:rPr>
              <a:t>dessicator,</a:t>
            </a:r>
            <a:r>
              <a:rPr sz="2000" spc="-1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allowed</a:t>
            </a:r>
            <a:r>
              <a:rPr sz="2000" spc="-7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to</a:t>
            </a:r>
            <a:r>
              <a:rPr sz="2000" dirty="0">
                <a:latin typeface="Times New Roman" panose="02020603050405020304" pitchFamily="18" charset="0"/>
                <a:cs typeface="Times New Roman" panose="02020603050405020304" pitchFamily="18" charset="0"/>
              </a:rPr>
              <a:t> cool</a:t>
            </a:r>
            <a:r>
              <a:rPr sz="2000" spc="-1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and</a:t>
            </a:r>
            <a:r>
              <a:rPr sz="2000" spc="-40"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reweighed.</a:t>
            </a:r>
            <a:endParaRP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5141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66053" y="197865"/>
            <a:ext cx="3098165" cy="361950"/>
          </a:xfrm>
          <a:prstGeom prst="rect">
            <a:avLst/>
          </a:prstGeom>
        </p:spPr>
        <p:txBody>
          <a:bodyPr vert="horz" wrap="square" lIns="0" tIns="13335" rIns="0" bIns="0" rtlCol="0">
            <a:spAutoFit/>
          </a:bodyPr>
          <a:lstStyle/>
          <a:p>
            <a:pPr marL="12700">
              <a:lnSpc>
                <a:spcPct val="100000"/>
              </a:lnSpc>
              <a:spcBef>
                <a:spcPts val="105"/>
              </a:spcBef>
            </a:pPr>
            <a:r>
              <a:rPr sz="2200" b="1" spc="5" dirty="0">
                <a:latin typeface="Arial"/>
                <a:cs typeface="Arial"/>
              </a:rPr>
              <a:t>IS</a:t>
            </a:r>
            <a:r>
              <a:rPr sz="2200" b="1" spc="-30" dirty="0">
                <a:latin typeface="Arial"/>
                <a:cs typeface="Arial"/>
              </a:rPr>
              <a:t> </a:t>
            </a:r>
            <a:r>
              <a:rPr sz="2200" b="1" dirty="0">
                <a:latin typeface="Arial"/>
                <a:cs typeface="Arial"/>
              </a:rPr>
              <a:t>2742</a:t>
            </a:r>
            <a:r>
              <a:rPr sz="2200" b="1" spc="-10" dirty="0">
                <a:latin typeface="Arial"/>
                <a:cs typeface="Arial"/>
              </a:rPr>
              <a:t> </a:t>
            </a:r>
            <a:r>
              <a:rPr sz="2200" b="1" spc="-55" dirty="0">
                <a:latin typeface="Arial"/>
                <a:cs typeface="Arial"/>
              </a:rPr>
              <a:t>(PART</a:t>
            </a:r>
            <a:r>
              <a:rPr sz="2200" b="1" spc="60" dirty="0">
                <a:latin typeface="Arial"/>
                <a:cs typeface="Arial"/>
              </a:rPr>
              <a:t> </a:t>
            </a:r>
            <a:r>
              <a:rPr sz="2200" b="1" dirty="0">
                <a:latin typeface="Arial"/>
                <a:cs typeface="Arial"/>
              </a:rPr>
              <a:t>4)</a:t>
            </a:r>
            <a:r>
              <a:rPr sz="2200" b="1" spc="-15" dirty="0">
                <a:latin typeface="Arial"/>
                <a:cs typeface="Arial"/>
              </a:rPr>
              <a:t> </a:t>
            </a:r>
            <a:r>
              <a:rPr sz="2200" b="1" dirty="0">
                <a:latin typeface="Arial"/>
                <a:cs typeface="Arial"/>
              </a:rPr>
              <a:t>:</a:t>
            </a:r>
            <a:r>
              <a:rPr sz="2200" b="1" spc="-15" dirty="0">
                <a:latin typeface="Arial"/>
                <a:cs typeface="Arial"/>
              </a:rPr>
              <a:t> </a:t>
            </a:r>
            <a:r>
              <a:rPr sz="2200" b="1" dirty="0">
                <a:latin typeface="Arial"/>
                <a:cs typeface="Arial"/>
              </a:rPr>
              <a:t>1994</a:t>
            </a:r>
            <a:endParaRPr sz="2200">
              <a:latin typeface="Arial"/>
              <a:cs typeface="Arial"/>
            </a:endParaRPr>
          </a:p>
        </p:txBody>
      </p:sp>
      <p:sp>
        <p:nvSpPr>
          <p:cNvPr id="3" name="object 3"/>
          <p:cNvSpPr txBox="1"/>
          <p:nvPr/>
        </p:nvSpPr>
        <p:spPr>
          <a:xfrm>
            <a:off x="577392" y="369310"/>
            <a:ext cx="13481685" cy="1162685"/>
          </a:xfrm>
          <a:prstGeom prst="rect">
            <a:avLst/>
          </a:prstGeom>
        </p:spPr>
        <p:txBody>
          <a:bodyPr vert="horz" wrap="square" lIns="0" tIns="177165" rIns="0" bIns="0" rtlCol="0">
            <a:spAutoFit/>
          </a:bodyPr>
          <a:lstStyle/>
          <a:p>
            <a:pPr marL="12700">
              <a:lnSpc>
                <a:spcPct val="100000"/>
              </a:lnSpc>
              <a:spcBef>
                <a:spcPts val="1395"/>
              </a:spcBef>
            </a:pPr>
            <a:r>
              <a:rPr sz="2200" b="1" spc="-15" dirty="0">
                <a:latin typeface="Arial"/>
                <a:cs typeface="Arial"/>
              </a:rPr>
              <a:t>AUTOMOTIVE</a:t>
            </a:r>
            <a:r>
              <a:rPr sz="2200" b="1" spc="75" dirty="0">
                <a:latin typeface="Arial"/>
                <a:cs typeface="Arial"/>
              </a:rPr>
              <a:t> </a:t>
            </a:r>
            <a:r>
              <a:rPr sz="2200" b="1" spc="-5" dirty="0">
                <a:latin typeface="Arial"/>
                <a:cs typeface="Arial"/>
              </a:rPr>
              <a:t>VEHICLES</a:t>
            </a:r>
            <a:r>
              <a:rPr sz="2200" b="1" spc="25" dirty="0">
                <a:latin typeface="Arial"/>
                <a:cs typeface="Arial"/>
              </a:rPr>
              <a:t> </a:t>
            </a:r>
            <a:r>
              <a:rPr sz="2200" b="1" dirty="0">
                <a:latin typeface="Arial"/>
                <a:cs typeface="Arial"/>
              </a:rPr>
              <a:t>- </a:t>
            </a:r>
            <a:r>
              <a:rPr sz="2200" b="1" spc="-25" dirty="0">
                <a:latin typeface="Arial"/>
                <a:cs typeface="Arial"/>
              </a:rPr>
              <a:t>BRAKE</a:t>
            </a:r>
            <a:r>
              <a:rPr sz="2200" b="1" spc="75" dirty="0">
                <a:latin typeface="Arial"/>
                <a:cs typeface="Arial"/>
              </a:rPr>
              <a:t> </a:t>
            </a:r>
            <a:r>
              <a:rPr sz="2200" b="1" dirty="0">
                <a:latin typeface="Arial"/>
                <a:cs typeface="Arial"/>
              </a:rPr>
              <a:t>LININGS:</a:t>
            </a:r>
            <a:r>
              <a:rPr sz="2200" b="1" spc="-30" dirty="0">
                <a:latin typeface="Arial"/>
                <a:cs typeface="Arial"/>
              </a:rPr>
              <a:t> </a:t>
            </a:r>
            <a:r>
              <a:rPr sz="2200" b="1" spc="-65" dirty="0">
                <a:latin typeface="Arial"/>
                <a:cs typeface="Arial"/>
              </a:rPr>
              <a:t>PART</a:t>
            </a:r>
            <a:r>
              <a:rPr sz="2200" b="1" spc="80" dirty="0">
                <a:latin typeface="Arial"/>
                <a:cs typeface="Arial"/>
              </a:rPr>
              <a:t> </a:t>
            </a:r>
            <a:r>
              <a:rPr sz="2200" b="1" dirty="0">
                <a:latin typeface="Arial"/>
                <a:cs typeface="Arial"/>
              </a:rPr>
              <a:t>4</a:t>
            </a:r>
            <a:r>
              <a:rPr sz="2200" b="1" spc="5" dirty="0">
                <a:latin typeface="Arial"/>
                <a:cs typeface="Arial"/>
              </a:rPr>
              <a:t> </a:t>
            </a:r>
            <a:r>
              <a:rPr sz="2200" b="1" dirty="0">
                <a:latin typeface="Arial"/>
                <a:cs typeface="Arial"/>
              </a:rPr>
              <a:t>COEFFICIENT</a:t>
            </a:r>
            <a:r>
              <a:rPr sz="2200" b="1" spc="-15" dirty="0">
                <a:latin typeface="Arial"/>
                <a:cs typeface="Arial"/>
              </a:rPr>
              <a:t> </a:t>
            </a:r>
            <a:r>
              <a:rPr sz="2200" b="1" spc="5" dirty="0">
                <a:latin typeface="Arial"/>
                <a:cs typeface="Arial"/>
              </a:rPr>
              <a:t>OF</a:t>
            </a:r>
            <a:r>
              <a:rPr sz="2200" b="1" spc="-15" dirty="0">
                <a:latin typeface="Arial"/>
                <a:cs typeface="Arial"/>
              </a:rPr>
              <a:t> </a:t>
            </a:r>
            <a:r>
              <a:rPr sz="2200" b="1" spc="-5" dirty="0">
                <a:latin typeface="Arial"/>
                <a:cs typeface="Arial"/>
              </a:rPr>
              <a:t>FRICTION</a:t>
            </a:r>
            <a:r>
              <a:rPr sz="2200" b="1" spc="30" dirty="0">
                <a:latin typeface="Arial"/>
                <a:cs typeface="Arial"/>
              </a:rPr>
              <a:t> </a:t>
            </a:r>
            <a:r>
              <a:rPr sz="2200" b="1" dirty="0">
                <a:latin typeface="Arial"/>
                <a:cs typeface="Arial"/>
              </a:rPr>
              <a:t>- METHOD</a:t>
            </a:r>
            <a:r>
              <a:rPr sz="2200" b="1" spc="5" dirty="0">
                <a:latin typeface="Arial"/>
                <a:cs typeface="Arial"/>
              </a:rPr>
              <a:t> </a:t>
            </a:r>
            <a:r>
              <a:rPr sz="2200" b="1" spc="10" dirty="0">
                <a:latin typeface="Arial"/>
                <a:cs typeface="Arial"/>
              </a:rPr>
              <a:t>OF</a:t>
            </a:r>
            <a:r>
              <a:rPr sz="2200" b="1" spc="-10" dirty="0">
                <a:latin typeface="Arial"/>
                <a:cs typeface="Arial"/>
              </a:rPr>
              <a:t> TEST</a:t>
            </a:r>
            <a:endParaRPr sz="2200">
              <a:latin typeface="Arial"/>
              <a:cs typeface="Arial"/>
            </a:endParaRPr>
          </a:p>
          <a:p>
            <a:pPr marL="949325">
              <a:lnSpc>
                <a:spcPct val="100000"/>
              </a:lnSpc>
              <a:spcBef>
                <a:spcPts val="1655"/>
              </a:spcBef>
            </a:pPr>
            <a:r>
              <a:rPr sz="2800" b="1" spc="5" dirty="0">
                <a:solidFill>
                  <a:srgbClr val="C00000"/>
                </a:solidFill>
                <a:latin typeface="Calibri"/>
                <a:cs typeface="Calibri"/>
              </a:rPr>
              <a:t>FRICTION</a:t>
            </a:r>
            <a:r>
              <a:rPr sz="2800" b="1" spc="-50" dirty="0">
                <a:solidFill>
                  <a:srgbClr val="C00000"/>
                </a:solidFill>
                <a:latin typeface="Calibri"/>
                <a:cs typeface="Calibri"/>
              </a:rPr>
              <a:t> </a:t>
            </a:r>
            <a:r>
              <a:rPr sz="2800" b="1" spc="-30" dirty="0">
                <a:solidFill>
                  <a:srgbClr val="C00000"/>
                </a:solidFill>
                <a:latin typeface="Calibri"/>
                <a:cs typeface="Calibri"/>
              </a:rPr>
              <a:t>MATERIAL</a:t>
            </a:r>
            <a:r>
              <a:rPr sz="2800" b="1" spc="-40" dirty="0">
                <a:solidFill>
                  <a:srgbClr val="C00000"/>
                </a:solidFill>
                <a:latin typeface="Calibri"/>
                <a:cs typeface="Calibri"/>
              </a:rPr>
              <a:t> </a:t>
            </a:r>
            <a:r>
              <a:rPr sz="2800" b="1" spc="-10" dirty="0">
                <a:solidFill>
                  <a:srgbClr val="C00000"/>
                </a:solidFill>
                <a:latin typeface="Calibri"/>
                <a:cs typeface="Calibri"/>
              </a:rPr>
              <a:t>TESTING</a:t>
            </a:r>
            <a:r>
              <a:rPr sz="2800" b="1" spc="-15" dirty="0">
                <a:solidFill>
                  <a:srgbClr val="C00000"/>
                </a:solidFill>
                <a:latin typeface="Calibri"/>
                <a:cs typeface="Calibri"/>
              </a:rPr>
              <a:t> </a:t>
            </a:r>
            <a:r>
              <a:rPr sz="2800" b="1" spc="-5" dirty="0">
                <a:solidFill>
                  <a:srgbClr val="C00000"/>
                </a:solidFill>
                <a:latin typeface="Calibri"/>
                <a:cs typeface="Calibri"/>
              </a:rPr>
              <a:t>MACHINE</a:t>
            </a:r>
            <a:endParaRPr sz="2800">
              <a:latin typeface="Calibri"/>
              <a:cs typeface="Calibri"/>
            </a:endParaRPr>
          </a:p>
        </p:txBody>
      </p:sp>
      <p:pic>
        <p:nvPicPr>
          <p:cNvPr id="4" name="object 4"/>
          <p:cNvPicPr/>
          <p:nvPr/>
        </p:nvPicPr>
        <p:blipFill>
          <a:blip r:embed="rId2" cstate="print"/>
          <a:stretch>
            <a:fillRect/>
          </a:stretch>
        </p:blipFill>
        <p:spPr>
          <a:xfrm>
            <a:off x="1261872" y="1496567"/>
            <a:ext cx="5355335" cy="6476999"/>
          </a:xfrm>
          <a:prstGeom prst="rect">
            <a:avLst/>
          </a:prstGeom>
        </p:spPr>
      </p:pic>
      <p:pic>
        <p:nvPicPr>
          <p:cNvPr id="5" name="object 5"/>
          <p:cNvPicPr/>
          <p:nvPr/>
        </p:nvPicPr>
        <p:blipFill>
          <a:blip r:embed="rId3" cstate="print"/>
          <a:stretch>
            <a:fillRect/>
          </a:stretch>
        </p:blipFill>
        <p:spPr>
          <a:xfrm>
            <a:off x="7961376" y="1149123"/>
            <a:ext cx="4041591" cy="7022563"/>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19380" cy="8229600"/>
          </a:xfrm>
          <a:custGeom>
            <a:avLst/>
            <a:gdLst/>
            <a:ahLst/>
            <a:cxnLst/>
            <a:rect l="l" t="t" r="r" b="b"/>
            <a:pathLst>
              <a:path w="119380" h="8229600">
                <a:moveTo>
                  <a:pt x="0" y="8229600"/>
                </a:moveTo>
                <a:lnTo>
                  <a:pt x="118872" y="8229600"/>
                </a:lnTo>
                <a:lnTo>
                  <a:pt x="118872" y="0"/>
                </a:lnTo>
                <a:lnTo>
                  <a:pt x="0" y="0"/>
                </a:lnTo>
                <a:lnTo>
                  <a:pt x="0" y="8229600"/>
                </a:lnTo>
                <a:close/>
              </a:path>
            </a:pathLst>
          </a:custGeom>
          <a:solidFill>
            <a:srgbClr val="F1E3CF"/>
          </a:solidFill>
        </p:spPr>
        <p:txBody>
          <a:bodyPr wrap="square" lIns="0" tIns="0" rIns="0" bIns="0" rtlCol="0"/>
          <a:lstStyle/>
          <a:p>
            <a:endParaRPr/>
          </a:p>
        </p:txBody>
      </p:sp>
      <p:sp>
        <p:nvSpPr>
          <p:cNvPr id="3" name="object 3"/>
          <p:cNvSpPr/>
          <p:nvPr/>
        </p:nvSpPr>
        <p:spPr>
          <a:xfrm>
            <a:off x="118871" y="0"/>
            <a:ext cx="14511655" cy="8229600"/>
          </a:xfrm>
          <a:custGeom>
            <a:avLst/>
            <a:gdLst/>
            <a:ahLst/>
            <a:cxnLst/>
            <a:rect l="l" t="t" r="r" b="b"/>
            <a:pathLst>
              <a:path w="14511655" h="8229600">
                <a:moveTo>
                  <a:pt x="14511528" y="8229597"/>
                </a:moveTo>
                <a:lnTo>
                  <a:pt x="14511528" y="0"/>
                </a:lnTo>
                <a:lnTo>
                  <a:pt x="0" y="0"/>
                </a:lnTo>
                <a:lnTo>
                  <a:pt x="0" y="8229597"/>
                </a:lnTo>
                <a:lnTo>
                  <a:pt x="14511528" y="8229597"/>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6162547" y="197865"/>
            <a:ext cx="2228215" cy="361950"/>
          </a:xfrm>
          <a:prstGeom prst="rect">
            <a:avLst/>
          </a:prstGeom>
        </p:spPr>
        <p:txBody>
          <a:bodyPr vert="horz" wrap="square" lIns="0" tIns="13335" rIns="0" bIns="0" rtlCol="0">
            <a:spAutoFit/>
          </a:bodyPr>
          <a:lstStyle/>
          <a:p>
            <a:pPr marL="12700">
              <a:lnSpc>
                <a:spcPct val="100000"/>
              </a:lnSpc>
              <a:spcBef>
                <a:spcPts val="105"/>
              </a:spcBef>
            </a:pPr>
            <a:r>
              <a:rPr sz="2200" spc="5" dirty="0">
                <a:solidFill>
                  <a:srgbClr val="000000"/>
                </a:solidFill>
              </a:rPr>
              <a:t>IS</a:t>
            </a:r>
            <a:r>
              <a:rPr sz="2200" spc="-40" dirty="0">
                <a:solidFill>
                  <a:srgbClr val="000000"/>
                </a:solidFill>
              </a:rPr>
              <a:t> </a:t>
            </a:r>
            <a:r>
              <a:rPr sz="2200" dirty="0">
                <a:solidFill>
                  <a:srgbClr val="000000"/>
                </a:solidFill>
              </a:rPr>
              <a:t>2742</a:t>
            </a:r>
            <a:r>
              <a:rPr sz="2200" spc="-20" dirty="0">
                <a:solidFill>
                  <a:srgbClr val="000000"/>
                </a:solidFill>
              </a:rPr>
              <a:t> </a:t>
            </a:r>
            <a:r>
              <a:rPr sz="2200" spc="-55" dirty="0">
                <a:solidFill>
                  <a:srgbClr val="000000"/>
                </a:solidFill>
              </a:rPr>
              <a:t>(PART</a:t>
            </a:r>
            <a:r>
              <a:rPr sz="2200" spc="55" dirty="0">
                <a:solidFill>
                  <a:srgbClr val="000000"/>
                </a:solidFill>
              </a:rPr>
              <a:t> </a:t>
            </a:r>
            <a:r>
              <a:rPr sz="2200" dirty="0">
                <a:solidFill>
                  <a:srgbClr val="000000"/>
                </a:solidFill>
              </a:rPr>
              <a:t>4)</a:t>
            </a:r>
            <a:endParaRPr sz="2200" dirty="0"/>
          </a:p>
        </p:txBody>
      </p:sp>
      <p:sp>
        <p:nvSpPr>
          <p:cNvPr id="5" name="object 5"/>
          <p:cNvSpPr txBox="1"/>
          <p:nvPr/>
        </p:nvSpPr>
        <p:spPr>
          <a:xfrm>
            <a:off x="762000" y="559815"/>
            <a:ext cx="13481685" cy="7130157"/>
          </a:xfrm>
          <a:prstGeom prst="rect">
            <a:avLst/>
          </a:prstGeom>
        </p:spPr>
        <p:txBody>
          <a:bodyPr vert="horz" wrap="square" lIns="0" tIns="106680" rIns="0" bIns="0" rtlCol="0">
            <a:spAutoFit/>
          </a:bodyPr>
          <a:lstStyle/>
          <a:p>
            <a:pPr marL="12700">
              <a:lnSpc>
                <a:spcPct val="100000"/>
              </a:lnSpc>
              <a:spcBef>
                <a:spcPts val="840"/>
              </a:spcBef>
            </a:pPr>
            <a:r>
              <a:rPr sz="2200" b="1" spc="-15" dirty="0">
                <a:latin typeface="Arial"/>
                <a:cs typeface="Arial"/>
              </a:rPr>
              <a:t>AUTOMOTIVE</a:t>
            </a:r>
            <a:r>
              <a:rPr sz="2200" b="1" spc="75" dirty="0">
                <a:latin typeface="Arial"/>
                <a:cs typeface="Arial"/>
              </a:rPr>
              <a:t> </a:t>
            </a:r>
            <a:r>
              <a:rPr sz="2200" b="1" spc="-5" dirty="0">
                <a:latin typeface="Arial"/>
                <a:cs typeface="Arial"/>
              </a:rPr>
              <a:t>VEHICLES</a:t>
            </a:r>
            <a:r>
              <a:rPr sz="2200" b="1" spc="25" dirty="0">
                <a:latin typeface="Arial"/>
                <a:cs typeface="Arial"/>
              </a:rPr>
              <a:t> </a:t>
            </a:r>
            <a:r>
              <a:rPr sz="2200" b="1" dirty="0">
                <a:latin typeface="Arial"/>
                <a:cs typeface="Arial"/>
              </a:rPr>
              <a:t>- </a:t>
            </a:r>
            <a:r>
              <a:rPr sz="2200" b="1" spc="-25" dirty="0">
                <a:latin typeface="Arial"/>
                <a:cs typeface="Arial"/>
              </a:rPr>
              <a:t>BRAKE</a:t>
            </a:r>
            <a:r>
              <a:rPr sz="2200" b="1" spc="75" dirty="0">
                <a:latin typeface="Arial"/>
                <a:cs typeface="Arial"/>
              </a:rPr>
              <a:t> </a:t>
            </a:r>
            <a:r>
              <a:rPr sz="2200" b="1" dirty="0">
                <a:latin typeface="Arial"/>
                <a:cs typeface="Arial"/>
              </a:rPr>
              <a:t>LININGS:</a:t>
            </a:r>
            <a:r>
              <a:rPr sz="2200" b="1" spc="-30" dirty="0">
                <a:latin typeface="Arial"/>
                <a:cs typeface="Arial"/>
              </a:rPr>
              <a:t> </a:t>
            </a:r>
            <a:r>
              <a:rPr sz="2200" b="1" spc="-65" dirty="0">
                <a:latin typeface="Arial"/>
                <a:cs typeface="Arial"/>
              </a:rPr>
              <a:t>PART</a:t>
            </a:r>
            <a:r>
              <a:rPr sz="2200" b="1" spc="80" dirty="0">
                <a:latin typeface="Arial"/>
                <a:cs typeface="Arial"/>
              </a:rPr>
              <a:t> </a:t>
            </a:r>
            <a:r>
              <a:rPr sz="2200" b="1" dirty="0">
                <a:latin typeface="Arial"/>
                <a:cs typeface="Arial"/>
              </a:rPr>
              <a:t>4</a:t>
            </a:r>
            <a:r>
              <a:rPr sz="2200" b="1" spc="5" dirty="0">
                <a:latin typeface="Arial"/>
                <a:cs typeface="Arial"/>
              </a:rPr>
              <a:t> </a:t>
            </a:r>
            <a:r>
              <a:rPr sz="2200" b="1" dirty="0">
                <a:latin typeface="Arial"/>
                <a:cs typeface="Arial"/>
              </a:rPr>
              <a:t>COEFFICIENT</a:t>
            </a:r>
            <a:r>
              <a:rPr sz="2200" b="1" spc="-15" dirty="0">
                <a:latin typeface="Arial"/>
                <a:cs typeface="Arial"/>
              </a:rPr>
              <a:t> </a:t>
            </a:r>
            <a:r>
              <a:rPr sz="2200" b="1" spc="5" dirty="0">
                <a:latin typeface="Arial"/>
                <a:cs typeface="Arial"/>
              </a:rPr>
              <a:t>OF</a:t>
            </a:r>
            <a:r>
              <a:rPr sz="2200" b="1" spc="-15" dirty="0">
                <a:latin typeface="Arial"/>
                <a:cs typeface="Arial"/>
              </a:rPr>
              <a:t> </a:t>
            </a:r>
            <a:r>
              <a:rPr sz="2200" b="1" spc="-5" dirty="0">
                <a:latin typeface="Arial"/>
                <a:cs typeface="Arial"/>
              </a:rPr>
              <a:t>FRICTION</a:t>
            </a:r>
            <a:r>
              <a:rPr sz="2200" b="1" spc="30" dirty="0">
                <a:latin typeface="Arial"/>
                <a:cs typeface="Arial"/>
              </a:rPr>
              <a:t> </a:t>
            </a:r>
            <a:r>
              <a:rPr sz="2200" b="1" dirty="0">
                <a:latin typeface="Arial"/>
                <a:cs typeface="Arial"/>
              </a:rPr>
              <a:t>- METHOD</a:t>
            </a:r>
            <a:r>
              <a:rPr sz="2200" b="1" spc="5" dirty="0">
                <a:latin typeface="Arial"/>
                <a:cs typeface="Arial"/>
              </a:rPr>
              <a:t> </a:t>
            </a:r>
            <a:r>
              <a:rPr sz="2200" b="1" spc="10" dirty="0">
                <a:latin typeface="Arial"/>
                <a:cs typeface="Arial"/>
              </a:rPr>
              <a:t>OF</a:t>
            </a:r>
            <a:r>
              <a:rPr sz="2200" b="1" spc="-10" dirty="0">
                <a:latin typeface="Arial"/>
                <a:cs typeface="Arial"/>
              </a:rPr>
              <a:t> TEST</a:t>
            </a:r>
            <a:endParaRPr sz="2200" dirty="0">
              <a:latin typeface="Arial"/>
              <a:cs typeface="Arial"/>
            </a:endParaRPr>
          </a:p>
          <a:p>
            <a:pPr marL="125730">
              <a:lnSpc>
                <a:spcPct val="100000"/>
              </a:lnSpc>
              <a:spcBef>
                <a:spcPts val="950"/>
              </a:spcBef>
            </a:pPr>
            <a:r>
              <a:rPr sz="2800" b="1" spc="-15" dirty="0" smtClean="0">
                <a:solidFill>
                  <a:srgbClr val="C00000"/>
                </a:solidFill>
                <a:latin typeface="Calibri"/>
                <a:cs typeface="Calibri"/>
              </a:rPr>
              <a:t>TEST</a:t>
            </a:r>
            <a:r>
              <a:rPr sz="2800" b="1" spc="-65" dirty="0" smtClean="0">
                <a:solidFill>
                  <a:srgbClr val="C00000"/>
                </a:solidFill>
                <a:latin typeface="Calibri"/>
                <a:cs typeface="Calibri"/>
              </a:rPr>
              <a:t> </a:t>
            </a:r>
            <a:r>
              <a:rPr sz="2800" b="1" dirty="0" smtClean="0">
                <a:solidFill>
                  <a:srgbClr val="C00000"/>
                </a:solidFill>
                <a:latin typeface="Calibri"/>
                <a:cs typeface="Calibri"/>
              </a:rPr>
              <a:t>RUNS</a:t>
            </a:r>
            <a:endParaRPr lang="en-IN" sz="2800" b="1" dirty="0" smtClean="0">
              <a:solidFill>
                <a:srgbClr val="C00000"/>
              </a:solidFill>
              <a:latin typeface="Calibri"/>
              <a:cs typeface="Calibri"/>
            </a:endParaRPr>
          </a:p>
          <a:p>
            <a:pPr marL="125730">
              <a:lnSpc>
                <a:spcPct val="100000"/>
              </a:lnSpc>
              <a:spcBef>
                <a:spcPts val="950"/>
              </a:spcBef>
            </a:pPr>
            <a:endParaRPr lang="en-IN" sz="2800" b="1" dirty="0" smtClean="0">
              <a:solidFill>
                <a:srgbClr val="C00000"/>
              </a:solidFill>
              <a:latin typeface="Calibri"/>
              <a:cs typeface="Calibri"/>
            </a:endParaRPr>
          </a:p>
          <a:p>
            <a:pPr marL="115570" marR="161290" lvl="1" algn="just">
              <a:lnSpc>
                <a:spcPct val="100000"/>
              </a:lnSpc>
              <a:spcBef>
                <a:spcPts val="160"/>
              </a:spcBef>
              <a:buAutoNum type="arabicPeriod"/>
              <a:tabLst>
                <a:tab pos="466725" algn="l"/>
              </a:tabLst>
            </a:pPr>
            <a:r>
              <a:rPr sz="2400" b="1" spc="-5" dirty="0" smtClean="0">
                <a:solidFill>
                  <a:srgbClr val="C00000"/>
                </a:solidFill>
                <a:latin typeface="Times New Roman" panose="02020603050405020304" pitchFamily="18" charset="0"/>
                <a:cs typeface="Times New Roman" panose="02020603050405020304" pitchFamily="18" charset="0"/>
              </a:rPr>
              <a:t>Baseline </a:t>
            </a:r>
            <a:r>
              <a:rPr sz="2400" b="1" spc="-5" dirty="0">
                <a:solidFill>
                  <a:srgbClr val="C00000"/>
                </a:solidFill>
                <a:latin typeface="Times New Roman" panose="02020603050405020304" pitchFamily="18" charset="0"/>
                <a:cs typeface="Times New Roman" panose="02020603050405020304" pitchFamily="18" charset="0"/>
              </a:rPr>
              <a:t>Run </a:t>
            </a:r>
            <a:r>
              <a:rPr sz="2400" spc="-5" dirty="0">
                <a:latin typeface="Times New Roman" panose="02020603050405020304" pitchFamily="18" charset="0"/>
                <a:cs typeface="Times New Roman" panose="02020603050405020304" pitchFamily="18" charset="0"/>
              </a:rPr>
              <a:t>Run 10 seconds </a:t>
            </a:r>
            <a:r>
              <a:rPr sz="2400" dirty="0">
                <a:latin typeface="Times New Roman" panose="02020603050405020304" pitchFamily="18" charset="0"/>
                <a:cs typeface="Times New Roman" panose="02020603050405020304" pitchFamily="18" charset="0"/>
              </a:rPr>
              <a:t>"ON " ( load applied ) and </a:t>
            </a:r>
            <a:r>
              <a:rPr sz="2400" spc="-5" dirty="0">
                <a:latin typeface="Times New Roman" panose="02020603050405020304" pitchFamily="18" charset="0"/>
                <a:cs typeface="Times New Roman" panose="02020603050405020304" pitchFamily="18" charset="0"/>
              </a:rPr>
              <a:t>20 seconds "OFF" </a:t>
            </a:r>
            <a:r>
              <a:rPr sz="2400" dirty="0">
                <a:latin typeface="Times New Roman" panose="02020603050405020304" pitchFamily="18" charset="0"/>
                <a:cs typeface="Times New Roman" panose="02020603050405020304" pitchFamily="18" charset="0"/>
              </a:rPr>
              <a:t>( load </a:t>
            </a:r>
            <a:r>
              <a:rPr sz="2400" spc="-10" dirty="0">
                <a:latin typeface="Times New Roman" panose="02020603050405020304" pitchFamily="18" charset="0"/>
                <a:cs typeface="Times New Roman" panose="02020603050405020304" pitchFamily="18" charset="0"/>
              </a:rPr>
              <a:t>removed </a:t>
            </a:r>
            <a:r>
              <a:rPr sz="240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660 </a:t>
            </a:r>
            <a:r>
              <a:rPr sz="2400" dirty="0">
                <a:latin typeface="Times New Roman" panose="02020603050405020304" pitchFamily="18" charset="0"/>
                <a:cs typeface="Times New Roman" panose="02020603050405020304" pitchFamily="18" charset="0"/>
              </a:rPr>
              <a:t>N and </a:t>
            </a:r>
            <a:r>
              <a:rPr sz="2400" spc="-5" dirty="0">
                <a:latin typeface="Times New Roman" panose="02020603050405020304" pitchFamily="18" charset="0"/>
                <a:cs typeface="Times New Roman" panose="02020603050405020304" pitchFamily="18" charset="0"/>
              </a:rPr>
              <a:t>411 </a:t>
            </a:r>
            <a:r>
              <a:rPr sz="2400" spc="-10" dirty="0">
                <a:latin typeface="Times New Roman" panose="02020603050405020304" pitchFamily="18" charset="0"/>
                <a:cs typeface="Times New Roman" panose="02020603050405020304" pitchFamily="18" charset="0"/>
              </a:rPr>
              <a:t>rev/min </a:t>
            </a:r>
            <a:r>
              <a:rPr sz="2400" spc="-15" dirty="0">
                <a:latin typeface="Times New Roman" panose="02020603050405020304" pitchFamily="18" charset="0"/>
                <a:cs typeface="Times New Roman" panose="02020603050405020304" pitchFamily="18" charset="0"/>
              </a:rPr>
              <a:t>for </a:t>
            </a:r>
            <a:r>
              <a:rPr sz="2400" spc="-5" dirty="0">
                <a:latin typeface="Times New Roman" panose="02020603050405020304" pitchFamily="18" charset="0"/>
                <a:cs typeface="Times New Roman" panose="02020603050405020304" pitchFamily="18" charset="0"/>
              </a:rPr>
              <a:t>20 applications. </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Start </a:t>
            </a:r>
            <a:r>
              <a:rPr sz="2400" dirty="0">
                <a:latin typeface="Times New Roman" panose="02020603050405020304" pitchFamily="18" charset="0"/>
                <a:cs typeface="Times New Roman" panose="02020603050405020304" pitchFamily="18" charset="0"/>
              </a:rPr>
              <a:t>run </a:t>
            </a:r>
            <a:r>
              <a:rPr sz="2400" spc="-15" dirty="0">
                <a:latin typeface="Times New Roman" panose="02020603050405020304" pitchFamily="18" charset="0"/>
                <a:cs typeface="Times New Roman" panose="02020603050405020304" pitchFamily="18" charset="0"/>
              </a:rPr>
              <a:t>at </a:t>
            </a:r>
            <a:r>
              <a:rPr sz="2400" dirty="0">
                <a:latin typeface="Times New Roman" panose="02020603050405020304" pitchFamily="18" charset="0"/>
                <a:cs typeface="Times New Roman" panose="02020603050405020304" pitchFamily="18" charset="0"/>
              </a:rPr>
              <a:t>a </a:t>
            </a:r>
            <a:r>
              <a:rPr sz="2400" spc="-5" dirty="0">
                <a:latin typeface="Times New Roman" panose="02020603050405020304" pitchFamily="18" charset="0"/>
                <a:cs typeface="Times New Roman" panose="02020603050405020304" pitchFamily="18" charset="0"/>
              </a:rPr>
              <a:t>drum </a:t>
            </a:r>
            <a:r>
              <a:rPr sz="2400" spc="-10" dirty="0">
                <a:latin typeface="Times New Roman" panose="02020603050405020304" pitchFamily="18" charset="0"/>
                <a:cs typeface="Times New Roman" panose="02020603050405020304" pitchFamily="18" charset="0"/>
              </a:rPr>
              <a:t>temperature </a:t>
            </a:r>
            <a:r>
              <a:rPr sz="2400" spc="-5" dirty="0">
                <a:latin typeface="Times New Roman" panose="02020603050405020304" pitchFamily="18" charset="0"/>
                <a:cs typeface="Times New Roman" panose="02020603050405020304" pitchFamily="18" charset="0"/>
              </a:rPr>
              <a:t>between 82°C </a:t>
            </a:r>
            <a:r>
              <a:rPr sz="2400" dirty="0">
                <a:latin typeface="Times New Roman" panose="02020603050405020304" pitchFamily="18" charset="0"/>
                <a:cs typeface="Times New Roman" panose="02020603050405020304" pitchFamily="18" charset="0"/>
              </a:rPr>
              <a:t>and 93°C and </a:t>
            </a:r>
            <a:r>
              <a:rPr sz="2400" spc="-10" dirty="0">
                <a:latin typeface="Times New Roman" panose="02020603050405020304" pitchFamily="18" charset="0"/>
                <a:cs typeface="Times New Roman" panose="02020603050405020304" pitchFamily="18" charset="0"/>
              </a:rPr>
              <a:t>maintain </a:t>
            </a:r>
            <a:r>
              <a:rPr sz="2400" dirty="0">
                <a:latin typeface="Times New Roman" panose="02020603050405020304" pitchFamily="18" charset="0"/>
                <a:cs typeface="Times New Roman" panose="02020603050405020304" pitchFamily="18" charset="0"/>
              </a:rPr>
              <a:t>the </a:t>
            </a:r>
            <a:r>
              <a:rPr sz="2400" spc="-5" dirty="0">
                <a:latin typeface="Times New Roman" panose="02020603050405020304" pitchFamily="18" charset="0"/>
                <a:cs typeface="Times New Roman" panose="02020603050405020304" pitchFamily="18" charset="0"/>
              </a:rPr>
              <a:t>maximum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minimum </a:t>
            </a:r>
            <a:r>
              <a:rPr sz="2400" spc="-10" dirty="0">
                <a:latin typeface="Times New Roman" panose="02020603050405020304" pitchFamily="18" charset="0"/>
                <a:cs typeface="Times New Roman" panose="02020603050405020304" pitchFamily="18" charset="0"/>
              </a:rPr>
              <a:t>temperature </a:t>
            </a:r>
            <a:r>
              <a:rPr sz="2400" spc="-5" dirty="0">
                <a:latin typeface="Times New Roman" panose="02020603050405020304" pitchFamily="18" charset="0"/>
                <a:cs typeface="Times New Roman" panose="02020603050405020304" pitchFamily="18" charset="0"/>
              </a:rPr>
              <a:t>during </a:t>
            </a:r>
            <a:r>
              <a:rPr sz="2400" spc="5" dirty="0">
                <a:latin typeface="Times New Roman" panose="02020603050405020304" pitchFamily="18" charset="0"/>
                <a:cs typeface="Times New Roman" panose="02020603050405020304" pitchFamily="18" charset="0"/>
              </a:rPr>
              <a:t>each </a:t>
            </a:r>
            <a:r>
              <a:rPr sz="2400" spc="-5" dirty="0">
                <a:latin typeface="Times New Roman" panose="02020603050405020304" pitchFamily="18" charset="0"/>
                <a:cs typeface="Times New Roman" panose="02020603050405020304" pitchFamily="18" charset="0"/>
              </a:rPr>
              <a:t>successive </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application</a:t>
            </a:r>
            <a:r>
              <a:rPr sz="2400" spc="4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between</a:t>
            </a:r>
            <a:r>
              <a:rPr sz="2400" spc="6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104°C</a:t>
            </a:r>
            <a:r>
              <a:rPr sz="2400" spc="2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and</a:t>
            </a:r>
            <a:r>
              <a:rPr sz="2400" spc="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82°C</a:t>
            </a:r>
            <a:r>
              <a:rPr sz="2400" spc="2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with</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the</a:t>
            </a:r>
            <a:r>
              <a:rPr sz="2400" spc="4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use</a:t>
            </a:r>
            <a:r>
              <a:rPr sz="2400" spc="1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of </a:t>
            </a:r>
            <a:r>
              <a:rPr sz="2400" spc="-10" dirty="0">
                <a:latin typeface="Times New Roman" panose="02020603050405020304" pitchFamily="18" charset="0"/>
                <a:cs typeface="Times New Roman" panose="02020603050405020304" pitchFamily="18" charset="0"/>
              </a:rPr>
              <a:t>cooling</a:t>
            </a:r>
            <a:r>
              <a:rPr sz="2400" spc="25"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air.</a:t>
            </a:r>
            <a:r>
              <a:rPr sz="240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Turn</a:t>
            </a:r>
            <a:r>
              <a:rPr sz="2400" spc="3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cooling</a:t>
            </a:r>
            <a:r>
              <a:rPr sz="2400" spc="-5" dirty="0">
                <a:latin typeface="Times New Roman" panose="02020603050405020304" pitchFamily="18" charset="0"/>
                <a:cs typeface="Times New Roman" panose="02020603050405020304" pitchFamily="18" charset="0"/>
              </a:rPr>
              <a:t> air</a:t>
            </a:r>
            <a:r>
              <a:rPr sz="2400" spc="2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off,</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on</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20th</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load</a:t>
            </a:r>
            <a:r>
              <a:rPr sz="2400" spc="-10" dirty="0">
                <a:latin typeface="Times New Roman" panose="02020603050405020304" pitchFamily="18" charset="0"/>
                <a:cs typeface="Times New Roman" panose="02020603050405020304" pitchFamily="18" charset="0"/>
              </a:rPr>
              <a:t> application.</a:t>
            </a:r>
            <a:endParaRPr sz="2400" dirty="0">
              <a:latin typeface="Times New Roman" panose="02020603050405020304" pitchFamily="18" charset="0"/>
              <a:cs typeface="Times New Roman" panose="02020603050405020304" pitchFamily="18" charset="0"/>
            </a:endParaRPr>
          </a:p>
          <a:p>
            <a:pPr marL="115570" marR="160655" lvl="1" algn="just">
              <a:lnSpc>
                <a:spcPct val="100000"/>
              </a:lnSpc>
              <a:spcBef>
                <a:spcPts val="5"/>
              </a:spcBef>
              <a:buAutoNum type="arabicPeriod"/>
              <a:tabLst>
                <a:tab pos="469900" algn="l"/>
              </a:tabLst>
            </a:pPr>
            <a:r>
              <a:rPr sz="2400" b="1" spc="-15" dirty="0">
                <a:solidFill>
                  <a:srgbClr val="C00000"/>
                </a:solidFill>
                <a:latin typeface="Times New Roman" panose="02020603050405020304" pitchFamily="18" charset="0"/>
                <a:cs typeface="Times New Roman" panose="02020603050405020304" pitchFamily="18" charset="0"/>
              </a:rPr>
              <a:t>First Fade </a:t>
            </a:r>
            <a:r>
              <a:rPr sz="2400" b="1" spc="-10" dirty="0">
                <a:solidFill>
                  <a:srgbClr val="C00000"/>
                </a:solidFill>
                <a:latin typeface="Times New Roman" panose="02020603050405020304" pitchFamily="18" charset="0"/>
                <a:cs typeface="Times New Roman" panose="02020603050405020304" pitchFamily="18" charset="0"/>
              </a:rPr>
              <a:t>Run </a:t>
            </a:r>
            <a:r>
              <a:rPr sz="2400" spc="-5" dirty="0">
                <a:latin typeface="Times New Roman" panose="02020603050405020304" pitchFamily="18" charset="0"/>
                <a:cs typeface="Times New Roman" panose="02020603050405020304" pitchFamily="18" charset="0"/>
              </a:rPr>
              <a:t>Allow drum </a:t>
            </a:r>
            <a:r>
              <a:rPr sz="2400" spc="-15" dirty="0">
                <a:latin typeface="Times New Roman" panose="02020603050405020304" pitchFamily="18" charset="0"/>
                <a:cs typeface="Times New Roman" panose="02020603050405020304" pitchFamily="18" charset="0"/>
              </a:rPr>
              <a:t>to </a:t>
            </a:r>
            <a:r>
              <a:rPr sz="2400" spc="-5" dirty="0">
                <a:latin typeface="Times New Roman" panose="02020603050405020304" pitchFamily="18" charset="0"/>
                <a:cs typeface="Times New Roman" panose="02020603050405020304" pitchFamily="18" charset="0"/>
              </a:rPr>
              <a:t>cool by </a:t>
            </a:r>
            <a:r>
              <a:rPr sz="2400" spc="-15" dirty="0">
                <a:latin typeface="Times New Roman" panose="02020603050405020304" pitchFamily="18" charset="0"/>
                <a:cs typeface="Times New Roman" panose="02020603050405020304" pitchFamily="18" charset="0"/>
              </a:rPr>
              <a:t>rotation </a:t>
            </a:r>
            <a:r>
              <a:rPr sz="2400" spc="-5" dirty="0">
                <a:latin typeface="Times New Roman" panose="02020603050405020304" pitchFamily="18" charset="0"/>
                <a:cs typeface="Times New Roman" panose="02020603050405020304" pitchFamily="18" charset="0"/>
              </a:rPr>
              <a:t>only </a:t>
            </a:r>
            <a:r>
              <a:rPr sz="2400" dirty="0">
                <a:latin typeface="Times New Roman" panose="02020603050405020304" pitchFamily="18" charset="0"/>
                <a:cs typeface="Times New Roman" panose="02020603050405020304" pitchFamily="18" charset="0"/>
              </a:rPr>
              <a:t>and with </a:t>
            </a:r>
            <a:r>
              <a:rPr sz="2400" spc="-5" dirty="0">
                <a:latin typeface="Times New Roman" panose="02020603050405020304" pitchFamily="18" charset="0"/>
                <a:cs typeface="Times New Roman" panose="02020603050405020304" pitchFamily="18" charset="0"/>
              </a:rPr>
              <a:t>heating </a:t>
            </a:r>
            <a:r>
              <a:rPr sz="2400" spc="5"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cooling </a:t>
            </a:r>
            <a:r>
              <a:rPr sz="2400" dirty="0">
                <a:latin typeface="Times New Roman" panose="02020603050405020304" pitchFamily="18" charset="0"/>
                <a:cs typeface="Times New Roman" panose="02020603050405020304" pitchFamily="18" charset="0"/>
              </a:rPr>
              <a:t>means turned </a:t>
            </a:r>
            <a:r>
              <a:rPr sz="2400" spc="-35" dirty="0">
                <a:latin typeface="Times New Roman" panose="02020603050405020304" pitchFamily="18" charset="0"/>
                <a:cs typeface="Times New Roman" panose="02020603050405020304" pitchFamily="18" charset="0"/>
              </a:rPr>
              <a:t>off. </a:t>
            </a:r>
            <a:r>
              <a:rPr sz="2400" spc="-30"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82°C apply </a:t>
            </a:r>
            <a:r>
              <a:rPr sz="2400" dirty="0">
                <a:latin typeface="Times New Roman" panose="02020603050405020304" pitchFamily="18" charset="0"/>
                <a:cs typeface="Times New Roman" panose="02020603050405020304" pitchFamily="18" charset="0"/>
              </a:rPr>
              <a:t>specimen and </a:t>
            </a:r>
            <a:r>
              <a:rPr sz="2400" spc="-5" dirty="0">
                <a:latin typeface="Times New Roman" panose="02020603050405020304" pitchFamily="18" charset="0"/>
                <a:cs typeface="Times New Roman" panose="02020603050405020304" pitchFamily="18" charset="0"/>
              </a:rPr>
              <a:t>energize </a:t>
            </a:r>
            <a:r>
              <a:rPr sz="240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heating elements. </a:t>
            </a:r>
            <a:r>
              <a:rPr sz="2400" spc="5" dirty="0">
                <a:latin typeface="Times New Roman" panose="02020603050405020304" pitchFamily="18" charset="0"/>
                <a:cs typeface="Times New Roman" panose="02020603050405020304" pitchFamily="18" charset="0"/>
              </a:rPr>
              <a:t>Run </a:t>
            </a:r>
            <a:r>
              <a:rPr sz="2400" spc="-5" dirty="0">
                <a:latin typeface="Times New Roman" panose="02020603050405020304" pitchFamily="18" charset="0"/>
                <a:cs typeface="Times New Roman" panose="02020603050405020304" pitchFamily="18" charset="0"/>
              </a:rPr>
              <a:t>continuous </a:t>
            </a:r>
            <a:r>
              <a:rPr sz="2400" spc="-15" dirty="0">
                <a:latin typeface="Times New Roman" panose="02020603050405020304" pitchFamily="18" charset="0"/>
                <a:cs typeface="Times New Roman" panose="02020603050405020304" pitchFamily="18" charset="0"/>
              </a:rPr>
              <a:t>drag at </a:t>
            </a:r>
            <a:r>
              <a:rPr sz="2400" spc="-5" dirty="0">
                <a:latin typeface="Times New Roman" panose="02020603050405020304" pitchFamily="18" charset="0"/>
                <a:cs typeface="Times New Roman" panose="02020603050405020304" pitchFamily="18" charset="0"/>
              </a:rPr>
              <a:t>660 </a:t>
            </a:r>
            <a:r>
              <a:rPr sz="2400" dirty="0">
                <a:latin typeface="Times New Roman" panose="02020603050405020304" pitchFamily="18" charset="0"/>
                <a:cs typeface="Times New Roman" panose="02020603050405020304" pitchFamily="18" charset="0"/>
              </a:rPr>
              <a:t>N and </a:t>
            </a:r>
            <a:r>
              <a:rPr sz="2400" spc="-5" dirty="0">
                <a:latin typeface="Times New Roman" panose="02020603050405020304" pitchFamily="18" charset="0"/>
                <a:cs typeface="Times New Roman" panose="02020603050405020304" pitchFamily="18" charset="0"/>
              </a:rPr>
              <a:t>411 rev/min. Run </a:t>
            </a:r>
            <a:r>
              <a:rPr sz="2400" spc="-15" dirty="0">
                <a:latin typeface="Times New Roman" panose="02020603050405020304" pitchFamily="18" charset="0"/>
                <a:cs typeface="Times New Roman" panose="02020603050405020304" pitchFamily="18" charset="0"/>
              </a:rPr>
              <a:t>for </a:t>
            </a:r>
            <a:r>
              <a:rPr sz="2400" spc="-5" dirty="0">
                <a:latin typeface="Times New Roman" panose="02020603050405020304" pitchFamily="18" charset="0"/>
                <a:cs typeface="Times New Roman" panose="02020603050405020304" pitchFamily="18" charset="0"/>
              </a:rPr>
              <a:t>either 10 minutes </a:t>
            </a:r>
            <a:r>
              <a:rPr sz="2400" spc="5" dirty="0">
                <a:latin typeface="Times New Roman" panose="02020603050405020304" pitchFamily="18" charset="0"/>
                <a:cs typeface="Times New Roman" panose="02020603050405020304" pitchFamily="18" charset="0"/>
              </a:rPr>
              <a:t>or </a:t>
            </a:r>
            <a:r>
              <a:rPr sz="2400" spc="-5" dirty="0">
                <a:latin typeface="Times New Roman" panose="02020603050405020304" pitchFamily="18" charset="0"/>
                <a:cs typeface="Times New Roman" panose="02020603050405020304" pitchFamily="18" charset="0"/>
              </a:rPr>
              <a:t>until </a:t>
            </a:r>
            <a:r>
              <a:rPr sz="2400" dirty="0">
                <a:latin typeface="Times New Roman" panose="02020603050405020304" pitchFamily="18" charset="0"/>
                <a:cs typeface="Times New Roman" panose="02020603050405020304" pitchFamily="18" charset="0"/>
              </a:rPr>
              <a:t>289°C </a:t>
            </a:r>
            <a:r>
              <a:rPr sz="2400" spc="5" dirty="0">
                <a:latin typeface="Times New Roman" panose="02020603050405020304" pitchFamily="18" charset="0"/>
                <a:cs typeface="Times New Roman" panose="02020603050405020304" pitchFamily="18" charset="0"/>
              </a:rPr>
              <a:t>is </a:t>
            </a:r>
            <a:r>
              <a:rPr sz="2400" spc="-15" dirty="0">
                <a:latin typeface="Times New Roman" panose="02020603050405020304" pitchFamily="18" charset="0"/>
                <a:cs typeface="Times New Roman" panose="02020603050405020304" pitchFamily="18" charset="0"/>
              </a:rPr>
              <a:t>attained, </a:t>
            </a:r>
            <a:r>
              <a:rPr sz="2400" spc="-5" dirty="0">
                <a:latin typeface="Times New Roman" panose="02020603050405020304" pitchFamily="18" charset="0"/>
                <a:cs typeface="Times New Roman" panose="02020603050405020304" pitchFamily="18" charset="0"/>
              </a:rPr>
              <a:t>whichever occurs </a:t>
            </a:r>
            <a:r>
              <a:rPr sz="2400" spc="-15" dirty="0">
                <a:latin typeface="Times New Roman" panose="02020603050405020304" pitchFamily="18" charset="0"/>
                <a:cs typeface="Times New Roman" panose="02020603050405020304" pitchFamily="18" charset="0"/>
              </a:rPr>
              <a:t>first. </a:t>
            </a:r>
            <a:r>
              <a:rPr sz="2400" spc="-10" dirty="0">
                <a:latin typeface="Times New Roman" panose="02020603050405020304" pitchFamily="18" charset="0"/>
                <a:cs typeface="Times New Roman" panose="02020603050405020304" pitchFamily="18" charset="0"/>
              </a:rPr>
              <a:t> </a:t>
            </a:r>
            <a:r>
              <a:rPr sz="2400" spc="-50" dirty="0">
                <a:latin typeface="Times New Roman" panose="02020603050405020304" pitchFamily="18" charset="0"/>
                <a:cs typeface="Times New Roman" panose="02020603050405020304" pitchFamily="18" charset="0"/>
              </a:rPr>
              <a:t>Take</a:t>
            </a:r>
            <a:r>
              <a:rPr sz="2400" spc="-10" dirty="0">
                <a:latin typeface="Times New Roman" panose="02020603050405020304" pitchFamily="18" charset="0"/>
                <a:cs typeface="Times New Roman" panose="02020603050405020304" pitchFamily="18" charset="0"/>
              </a:rPr>
              <a:t> readings</a:t>
            </a:r>
            <a:r>
              <a:rPr sz="2400" spc="4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of </a:t>
            </a:r>
            <a:r>
              <a:rPr sz="2400" spc="-5" dirty="0">
                <a:latin typeface="Times New Roman" panose="02020603050405020304" pitchFamily="18" charset="0"/>
                <a:cs typeface="Times New Roman" panose="02020603050405020304" pitchFamily="18" charset="0"/>
              </a:rPr>
              <a:t>friction </a:t>
            </a:r>
            <a:r>
              <a:rPr sz="2400" spc="-15" dirty="0">
                <a:latin typeface="Times New Roman" panose="02020603050405020304" pitchFamily="18" charset="0"/>
                <a:cs typeface="Times New Roman" panose="02020603050405020304" pitchFamily="18" charset="0"/>
              </a:rPr>
              <a:t>force</a:t>
            </a:r>
            <a:r>
              <a:rPr sz="2400" spc="2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a:t>
            </a:r>
            <a:r>
              <a:rPr sz="2400" spc="-5" dirty="0">
                <a:latin typeface="Times New Roman" panose="02020603050405020304" pitchFamily="18" charset="0"/>
                <a:cs typeface="Times New Roman" panose="02020603050405020304" pitchFamily="18" charset="0"/>
              </a:rPr>
              <a:t> 93°C,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121°C,</a:t>
            </a:r>
            <a:r>
              <a:rPr sz="2400" spc="3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149°C,</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177°C,</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205°C</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233°C,</a:t>
            </a:r>
            <a:r>
              <a:rPr sz="2400" spc="3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26l°C,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289°C.</a:t>
            </a:r>
            <a:r>
              <a:rPr sz="2400" spc="2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Record</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time</a:t>
            </a:r>
            <a:r>
              <a:rPr sz="2400" spc="1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required</a:t>
            </a:r>
            <a:r>
              <a:rPr sz="2400" spc="7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to</a:t>
            </a:r>
            <a:r>
              <a:rPr sz="2400" spc="1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reach</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289°C.</a:t>
            </a:r>
            <a:endParaRPr sz="2400" dirty="0">
              <a:latin typeface="Times New Roman" panose="02020603050405020304" pitchFamily="18" charset="0"/>
              <a:cs typeface="Times New Roman" panose="02020603050405020304" pitchFamily="18" charset="0"/>
            </a:endParaRPr>
          </a:p>
          <a:p>
            <a:pPr marL="115570" marR="158115" lvl="1" algn="just">
              <a:lnSpc>
                <a:spcPct val="100000"/>
              </a:lnSpc>
              <a:buAutoNum type="arabicPeriod"/>
              <a:tabLst>
                <a:tab pos="469900" algn="l"/>
              </a:tabLst>
            </a:pPr>
            <a:r>
              <a:rPr sz="2400" b="1" spc="-15" dirty="0">
                <a:solidFill>
                  <a:srgbClr val="C00000"/>
                </a:solidFill>
                <a:latin typeface="Times New Roman" panose="02020603050405020304" pitchFamily="18" charset="0"/>
                <a:cs typeface="Times New Roman" panose="02020603050405020304" pitchFamily="18" charset="0"/>
              </a:rPr>
              <a:t>First Recovery </a:t>
            </a:r>
            <a:r>
              <a:rPr sz="2400" b="1" spc="-10" dirty="0">
                <a:solidFill>
                  <a:srgbClr val="C00000"/>
                </a:solidFill>
                <a:latin typeface="Times New Roman" panose="02020603050405020304" pitchFamily="18" charset="0"/>
                <a:cs typeface="Times New Roman" panose="02020603050405020304" pitchFamily="18" charset="0"/>
              </a:rPr>
              <a:t>Run </a:t>
            </a:r>
            <a:r>
              <a:rPr sz="2400" spc="-5" dirty="0">
                <a:latin typeface="Times New Roman" panose="02020603050405020304" pitchFamily="18" charset="0"/>
                <a:cs typeface="Times New Roman" panose="02020603050405020304" pitchFamily="18" charset="0"/>
              </a:rPr>
              <a:t>Immediately </a:t>
            </a:r>
            <a:r>
              <a:rPr sz="2400" spc="-10" dirty="0">
                <a:latin typeface="Times New Roman" panose="02020603050405020304" pitchFamily="18" charset="0"/>
                <a:cs typeface="Times New Roman" panose="02020603050405020304" pitchFamily="18" charset="0"/>
              </a:rPr>
              <a:t>following </a:t>
            </a:r>
            <a:r>
              <a:rPr sz="2400" spc="-5" dirty="0">
                <a:latin typeface="Times New Roman" panose="02020603050405020304" pitchFamily="18" charset="0"/>
                <a:cs typeface="Times New Roman" panose="02020603050405020304" pitchFamily="18" charset="0"/>
              </a:rPr>
              <a:t>completion </a:t>
            </a:r>
            <a:r>
              <a:rPr sz="2400" spc="5" dirty="0">
                <a:latin typeface="Times New Roman" panose="02020603050405020304" pitchFamily="18" charset="0"/>
                <a:cs typeface="Times New Roman" panose="02020603050405020304" pitchFamily="18" charset="0"/>
              </a:rPr>
              <a:t>of </a:t>
            </a:r>
            <a:r>
              <a:rPr sz="2400" spc="-20" dirty="0">
                <a:latin typeface="Times New Roman" panose="02020603050405020304" pitchFamily="18" charset="0"/>
                <a:cs typeface="Times New Roman" panose="02020603050405020304" pitchFamily="18" charset="0"/>
              </a:rPr>
              <a:t>first </a:t>
            </a:r>
            <a:r>
              <a:rPr sz="2400" spc="-5" dirty="0">
                <a:latin typeface="Times New Roman" panose="02020603050405020304" pitchFamily="18" charset="0"/>
                <a:cs typeface="Times New Roman" panose="02020603050405020304" pitchFamily="18" charset="0"/>
              </a:rPr>
              <a:t>fade </a:t>
            </a:r>
            <a:r>
              <a:rPr sz="2400" spc="5" dirty="0">
                <a:latin typeface="Times New Roman" panose="02020603050405020304" pitchFamily="18" charset="0"/>
                <a:cs typeface="Times New Roman" panose="02020603050405020304" pitchFamily="18" charset="0"/>
              </a:rPr>
              <a:t>run </a:t>
            </a:r>
            <a:r>
              <a:rPr sz="2400" dirty="0">
                <a:latin typeface="Times New Roman" panose="02020603050405020304" pitchFamily="18" charset="0"/>
                <a:cs typeface="Times New Roman" panose="02020603050405020304" pitchFamily="18" charset="0"/>
              </a:rPr>
              <a:t>turn </a:t>
            </a:r>
            <a:r>
              <a:rPr sz="2400" spc="-10" dirty="0">
                <a:latin typeface="Times New Roman" panose="02020603050405020304" pitchFamily="18" charset="0"/>
                <a:cs typeface="Times New Roman" panose="02020603050405020304" pitchFamily="18" charset="0"/>
              </a:rPr>
              <a:t>off heater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turn on </a:t>
            </a:r>
            <a:r>
              <a:rPr sz="2400" spc="-5" dirty="0">
                <a:latin typeface="Times New Roman" panose="02020603050405020304" pitchFamily="18" charset="0"/>
                <a:cs typeface="Times New Roman" panose="02020603050405020304" pitchFamily="18" charset="0"/>
              </a:rPr>
              <a:t>cooling </a:t>
            </a:r>
            <a:r>
              <a:rPr sz="2400" dirty="0">
                <a:latin typeface="Times New Roman" panose="02020603050405020304" pitchFamily="18" charset="0"/>
                <a:cs typeface="Times New Roman" panose="02020603050405020304" pitchFamily="18" charset="0"/>
              </a:rPr>
              <a:t>means </a:t>
            </a:r>
            <a:r>
              <a:rPr sz="2400" spc="5" dirty="0">
                <a:latin typeface="Times New Roman" panose="02020603050405020304" pitchFamily="18" charset="0"/>
                <a:cs typeface="Times New Roman" panose="02020603050405020304" pitchFamily="18" charset="0"/>
              </a:rPr>
              <a:t>and </a:t>
            </a:r>
            <a:r>
              <a:rPr sz="2400" spc="-15" dirty="0">
                <a:latin typeface="Times New Roman" panose="02020603050405020304" pitchFamily="18" charset="0"/>
                <a:cs typeface="Times New Roman" panose="02020603050405020304" pitchFamily="18" charset="0"/>
              </a:rPr>
              <a:t>make </a:t>
            </a:r>
            <a:r>
              <a:rPr sz="2400" dirty="0">
                <a:latin typeface="Times New Roman" panose="02020603050405020304" pitchFamily="18" charset="0"/>
                <a:cs typeface="Times New Roman" panose="02020603050405020304" pitchFamily="18" charset="0"/>
              </a:rPr>
              <a:t>a </a:t>
            </a:r>
            <a:r>
              <a:rPr sz="2400" spc="-5" dirty="0">
                <a:latin typeface="Times New Roman" panose="02020603050405020304" pitchFamily="18" charset="0"/>
                <a:cs typeface="Times New Roman" panose="02020603050405020304" pitchFamily="18" charset="0"/>
              </a:rPr>
              <a:t>10 seconds </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application</a:t>
            </a:r>
            <a:r>
              <a:rPr sz="2400" spc="4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660</a:t>
            </a:r>
            <a:r>
              <a:rPr sz="2400" dirty="0">
                <a:latin typeface="Times New Roman" panose="02020603050405020304" pitchFamily="18" charset="0"/>
                <a:cs typeface="Times New Roman" panose="02020603050405020304" pitchFamily="18" charset="0"/>
              </a:rPr>
              <a:t> N</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and</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411</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rev/min</a:t>
            </a:r>
            <a:r>
              <a:rPr sz="2400" spc="1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261°C,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205°C,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149°C</a:t>
            </a:r>
            <a:r>
              <a:rPr sz="2400" spc="2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and</a:t>
            </a:r>
            <a:r>
              <a:rPr sz="2400" spc="3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93°C</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during</a:t>
            </a:r>
            <a:r>
              <a:rPr sz="2400" spc="6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cooling.</a:t>
            </a:r>
            <a:endParaRPr sz="2400" dirty="0">
              <a:latin typeface="Times New Roman" panose="02020603050405020304" pitchFamily="18" charset="0"/>
              <a:cs typeface="Times New Roman" panose="02020603050405020304" pitchFamily="18" charset="0"/>
            </a:endParaRPr>
          </a:p>
          <a:p>
            <a:pPr marL="460375" lvl="1" indent="-345440" algn="just">
              <a:lnSpc>
                <a:spcPct val="100000"/>
              </a:lnSpc>
              <a:buAutoNum type="arabicPeriod"/>
              <a:tabLst>
                <a:tab pos="461009" algn="l"/>
              </a:tabLst>
            </a:pPr>
            <a:r>
              <a:rPr sz="2400" b="1" spc="-10" dirty="0">
                <a:solidFill>
                  <a:srgbClr val="C00000"/>
                </a:solidFill>
                <a:latin typeface="Times New Roman" panose="02020603050405020304" pitchFamily="18" charset="0"/>
                <a:cs typeface="Times New Roman" panose="02020603050405020304" pitchFamily="18" charset="0"/>
              </a:rPr>
              <a:t>Second</a:t>
            </a:r>
            <a:r>
              <a:rPr sz="2400" b="1" spc="-5" dirty="0">
                <a:solidFill>
                  <a:srgbClr val="C00000"/>
                </a:solidFill>
                <a:latin typeface="Times New Roman" panose="02020603050405020304" pitchFamily="18" charset="0"/>
                <a:cs typeface="Times New Roman" panose="02020603050405020304" pitchFamily="18" charset="0"/>
              </a:rPr>
              <a:t> </a:t>
            </a:r>
            <a:r>
              <a:rPr sz="2400" b="1" spc="-20" dirty="0">
                <a:solidFill>
                  <a:srgbClr val="C00000"/>
                </a:solidFill>
                <a:latin typeface="Times New Roman" panose="02020603050405020304" pitchFamily="18" charset="0"/>
                <a:cs typeface="Times New Roman" panose="02020603050405020304" pitchFamily="18" charset="0"/>
              </a:rPr>
              <a:t>Wear</a:t>
            </a:r>
            <a:r>
              <a:rPr sz="2400" b="1" spc="15" dirty="0">
                <a:solidFill>
                  <a:srgbClr val="C00000"/>
                </a:solidFill>
                <a:latin typeface="Times New Roman" panose="02020603050405020304" pitchFamily="18" charset="0"/>
                <a:cs typeface="Times New Roman" panose="02020603050405020304" pitchFamily="18" charset="0"/>
              </a:rPr>
              <a:t> </a:t>
            </a:r>
            <a:r>
              <a:rPr sz="2400" b="1" spc="-10" dirty="0">
                <a:solidFill>
                  <a:srgbClr val="C00000"/>
                </a:solidFill>
                <a:latin typeface="Times New Roman" panose="02020603050405020304" pitchFamily="18" charset="0"/>
                <a:cs typeface="Times New Roman" panose="02020603050405020304" pitchFamily="18" charset="0"/>
              </a:rPr>
              <a:t>Measurement</a:t>
            </a:r>
            <a:r>
              <a:rPr sz="2400" b="1" spc="-35" dirty="0">
                <a:solidFill>
                  <a:srgbClr val="C00000"/>
                </a:solidFill>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Repeat</a:t>
            </a:r>
            <a:r>
              <a:rPr sz="2400" spc="4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initial</a:t>
            </a:r>
            <a:r>
              <a:rPr sz="2400" spc="3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wear</a:t>
            </a:r>
            <a:r>
              <a:rPr sz="2400" spc="25" dirty="0">
                <a:latin typeface="Times New Roman" panose="02020603050405020304" pitchFamily="18" charset="0"/>
                <a:cs typeface="Times New Roman" panose="02020603050405020304" pitchFamily="18" charset="0"/>
              </a:rPr>
              <a:t> </a:t>
            </a:r>
            <a:r>
              <a:rPr sz="2400" spc="-10" dirty="0" smtClean="0">
                <a:latin typeface="Times New Roman" panose="02020603050405020304" pitchFamily="18" charset="0"/>
                <a:cs typeface="Times New Roman" panose="02020603050405020304" pitchFamily="18" charset="0"/>
              </a:rPr>
              <a:t>measurement</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115570" marR="158750" lvl="1" algn="just">
              <a:lnSpc>
                <a:spcPct val="100000"/>
              </a:lnSpc>
              <a:spcBef>
                <a:spcPts val="5"/>
              </a:spcBef>
              <a:buAutoNum type="arabicPeriod"/>
              <a:tabLst>
                <a:tab pos="481965" algn="l"/>
              </a:tabLst>
            </a:pPr>
            <a:r>
              <a:rPr sz="2400" b="1" spc="-20" dirty="0">
                <a:solidFill>
                  <a:srgbClr val="C00000"/>
                </a:solidFill>
                <a:latin typeface="Times New Roman" panose="02020603050405020304" pitchFamily="18" charset="0"/>
                <a:cs typeface="Times New Roman" panose="02020603050405020304" pitchFamily="18" charset="0"/>
              </a:rPr>
              <a:t>Wear </a:t>
            </a:r>
            <a:r>
              <a:rPr sz="2400" b="1" spc="-10" dirty="0">
                <a:solidFill>
                  <a:srgbClr val="C00000"/>
                </a:solidFill>
                <a:latin typeface="Times New Roman" panose="02020603050405020304" pitchFamily="18" charset="0"/>
                <a:cs typeface="Times New Roman" panose="02020603050405020304" pitchFamily="18" charset="0"/>
              </a:rPr>
              <a:t>Run Run </a:t>
            </a:r>
            <a:r>
              <a:rPr sz="2400" spc="-5" dirty="0">
                <a:latin typeface="Times New Roman" panose="02020603050405020304" pitchFamily="18" charset="0"/>
                <a:cs typeface="Times New Roman" panose="02020603050405020304" pitchFamily="18" charset="0"/>
              </a:rPr>
              <a:t>20 seconds </a:t>
            </a:r>
            <a:r>
              <a:rPr sz="2400" dirty="0">
                <a:latin typeface="Times New Roman" panose="02020603050405020304" pitchFamily="18" charset="0"/>
                <a:cs typeface="Times New Roman" panose="02020603050405020304" pitchFamily="18" charset="0"/>
              </a:rPr>
              <a:t>"ON" , </a:t>
            </a:r>
            <a:r>
              <a:rPr sz="2400" spc="-5" dirty="0">
                <a:latin typeface="Times New Roman" panose="02020603050405020304" pitchFamily="18" charset="0"/>
                <a:cs typeface="Times New Roman" panose="02020603050405020304" pitchFamily="18" charset="0"/>
              </a:rPr>
              <a:t>10 seconds </a:t>
            </a:r>
            <a:r>
              <a:rPr sz="2400" dirty="0">
                <a:latin typeface="Times New Roman" panose="02020603050405020304" pitchFamily="18" charset="0"/>
                <a:cs typeface="Times New Roman" panose="02020603050405020304" pitchFamily="18" charset="0"/>
              </a:rPr>
              <a:t>"OFF" , </a:t>
            </a:r>
            <a:r>
              <a:rPr sz="2400" spc="-15"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660 </a:t>
            </a:r>
            <a:r>
              <a:rPr sz="2400" dirty="0">
                <a:latin typeface="Times New Roman" panose="02020603050405020304" pitchFamily="18" charset="0"/>
                <a:cs typeface="Times New Roman" panose="02020603050405020304" pitchFamily="18" charset="0"/>
              </a:rPr>
              <a:t>N and 411 </a:t>
            </a:r>
            <a:r>
              <a:rPr sz="2400" spc="-5" dirty="0">
                <a:latin typeface="Times New Roman" panose="02020603050405020304" pitchFamily="18" charset="0"/>
                <a:cs typeface="Times New Roman" panose="02020603050405020304" pitchFamily="18" charset="0"/>
              </a:rPr>
              <a:t>rev/min </a:t>
            </a:r>
            <a:r>
              <a:rPr sz="2400" spc="-15" dirty="0">
                <a:latin typeface="Times New Roman" panose="02020603050405020304" pitchFamily="18" charset="0"/>
                <a:cs typeface="Times New Roman" panose="02020603050405020304" pitchFamily="18" charset="0"/>
              </a:rPr>
              <a:t>for </a:t>
            </a:r>
            <a:r>
              <a:rPr sz="2400" spc="-5" dirty="0">
                <a:latin typeface="Times New Roman" panose="02020603050405020304" pitchFamily="18" charset="0"/>
                <a:cs typeface="Times New Roman" panose="02020603050405020304" pitchFamily="18" charset="0"/>
              </a:rPr>
              <a:t>100 applications. </a:t>
            </a:r>
            <a:r>
              <a:rPr sz="2400" spc="-10" dirty="0">
                <a:latin typeface="Times New Roman" panose="02020603050405020304" pitchFamily="18" charset="0"/>
                <a:cs typeface="Times New Roman" panose="02020603050405020304" pitchFamily="18" charset="0"/>
              </a:rPr>
              <a:t>Start </a:t>
            </a:r>
            <a:r>
              <a:rPr sz="2400" dirty="0">
                <a:latin typeface="Times New Roman" panose="02020603050405020304" pitchFamily="18" charset="0"/>
                <a:cs typeface="Times New Roman" panose="02020603050405020304" pitchFamily="18" charset="0"/>
              </a:rPr>
              <a:t>run </a:t>
            </a:r>
            <a:r>
              <a:rPr sz="2400" spc="-10" dirty="0">
                <a:latin typeface="Times New Roman" panose="02020603050405020304" pitchFamily="18" charset="0"/>
                <a:cs typeface="Times New Roman" panose="02020603050405020304" pitchFamily="18" charset="0"/>
              </a:rPr>
              <a:t>at </a:t>
            </a:r>
            <a:r>
              <a:rPr sz="2400" dirty="0">
                <a:latin typeface="Times New Roman" panose="02020603050405020304" pitchFamily="18" charset="0"/>
                <a:cs typeface="Times New Roman" panose="02020603050405020304" pitchFamily="18" charset="0"/>
              </a:rPr>
              <a:t>a </a:t>
            </a:r>
            <a:r>
              <a:rPr sz="2400" spc="-10" dirty="0">
                <a:latin typeface="Times New Roman" panose="02020603050405020304" pitchFamily="18" charset="0"/>
                <a:cs typeface="Times New Roman" panose="02020603050405020304" pitchFamily="18" charset="0"/>
              </a:rPr>
              <a:t>drum temperature </a:t>
            </a:r>
            <a:r>
              <a:rPr sz="2400" spc="-5" dirty="0">
                <a:latin typeface="Times New Roman" panose="02020603050405020304" pitchFamily="18" charset="0"/>
                <a:cs typeface="Times New Roman" panose="02020603050405020304" pitchFamily="18" charset="0"/>
              </a:rPr>
              <a:t> between 193°C </a:t>
            </a:r>
            <a:r>
              <a:rPr sz="2400" spc="1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205°C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maintain maximum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minimum </a:t>
            </a:r>
            <a:r>
              <a:rPr sz="2400" spc="-10" dirty="0">
                <a:latin typeface="Times New Roman" panose="02020603050405020304" pitchFamily="18" charset="0"/>
                <a:cs typeface="Times New Roman" panose="02020603050405020304" pitchFamily="18" charset="0"/>
              </a:rPr>
              <a:t>temperatures </a:t>
            </a:r>
            <a:r>
              <a:rPr sz="2400" dirty="0">
                <a:latin typeface="Times New Roman" panose="02020603050405020304" pitchFamily="18" charset="0"/>
                <a:cs typeface="Times New Roman" panose="02020603050405020304" pitchFamily="18" charset="0"/>
              </a:rPr>
              <a:t>during </a:t>
            </a:r>
            <a:r>
              <a:rPr sz="2400" spc="-5" dirty="0">
                <a:latin typeface="Times New Roman" panose="02020603050405020304" pitchFamily="18" charset="0"/>
                <a:cs typeface="Times New Roman" panose="02020603050405020304" pitchFamily="18" charset="0"/>
              </a:rPr>
              <a:t>each application </a:t>
            </a:r>
            <a:r>
              <a:rPr sz="2400" dirty="0">
                <a:latin typeface="Times New Roman" panose="02020603050405020304" pitchFamily="18" charset="0"/>
                <a:cs typeface="Times New Roman" panose="02020603050405020304" pitchFamily="18" charset="0"/>
              </a:rPr>
              <a:t>between 193°C and </a:t>
            </a:r>
            <a:r>
              <a:rPr sz="2400" spc="-5" dirty="0">
                <a:latin typeface="Times New Roman" panose="02020603050405020304" pitchFamily="18" charset="0"/>
                <a:cs typeface="Times New Roman" panose="02020603050405020304" pitchFamily="18" charset="0"/>
              </a:rPr>
              <a:t>216°C </a:t>
            </a:r>
            <a:r>
              <a:rPr sz="2400" dirty="0">
                <a:latin typeface="Times New Roman" panose="02020603050405020304" pitchFamily="18" charset="0"/>
                <a:cs typeface="Times New Roman" panose="02020603050405020304" pitchFamily="18" charset="0"/>
              </a:rPr>
              <a:t>with </a:t>
            </a:r>
            <a:r>
              <a:rPr sz="2400" spc="-10" dirty="0">
                <a:latin typeface="Times New Roman" panose="02020603050405020304" pitchFamily="18" charset="0"/>
                <a:cs typeface="Times New Roman" panose="02020603050405020304" pitchFamily="18" charset="0"/>
              </a:rPr>
              <a:t>use </a:t>
            </a:r>
            <a:r>
              <a:rPr sz="2400" spc="10" dirty="0">
                <a:latin typeface="Times New Roman" panose="02020603050405020304" pitchFamily="18" charset="0"/>
                <a:cs typeface="Times New Roman" panose="02020603050405020304" pitchFamily="18" charset="0"/>
              </a:rPr>
              <a:t>of </a:t>
            </a:r>
            <a:r>
              <a:rPr sz="2400" spc="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cooling</a:t>
            </a:r>
            <a:r>
              <a:rPr sz="2400" spc="15"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air</a:t>
            </a:r>
            <a:r>
              <a:rPr sz="2400" spc="-55"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19380" cy="8229600"/>
          </a:xfrm>
          <a:custGeom>
            <a:avLst/>
            <a:gdLst/>
            <a:ahLst/>
            <a:cxnLst/>
            <a:rect l="l" t="t" r="r" b="b"/>
            <a:pathLst>
              <a:path w="119380" h="8229600">
                <a:moveTo>
                  <a:pt x="0" y="8229600"/>
                </a:moveTo>
                <a:lnTo>
                  <a:pt x="118872" y="8229600"/>
                </a:lnTo>
                <a:lnTo>
                  <a:pt x="118872" y="0"/>
                </a:lnTo>
                <a:lnTo>
                  <a:pt x="0" y="0"/>
                </a:lnTo>
                <a:lnTo>
                  <a:pt x="0" y="8229600"/>
                </a:lnTo>
                <a:close/>
              </a:path>
            </a:pathLst>
          </a:custGeom>
          <a:solidFill>
            <a:srgbClr val="F1E3CF"/>
          </a:solidFill>
        </p:spPr>
        <p:txBody>
          <a:bodyPr wrap="square" lIns="0" tIns="0" rIns="0" bIns="0" rtlCol="0"/>
          <a:lstStyle/>
          <a:p>
            <a:endParaRPr/>
          </a:p>
        </p:txBody>
      </p:sp>
      <p:sp>
        <p:nvSpPr>
          <p:cNvPr id="3" name="object 3"/>
          <p:cNvSpPr/>
          <p:nvPr/>
        </p:nvSpPr>
        <p:spPr>
          <a:xfrm>
            <a:off x="118871" y="0"/>
            <a:ext cx="14511655" cy="8229600"/>
          </a:xfrm>
          <a:custGeom>
            <a:avLst/>
            <a:gdLst/>
            <a:ahLst/>
            <a:cxnLst/>
            <a:rect l="l" t="t" r="r" b="b"/>
            <a:pathLst>
              <a:path w="14511655" h="8229600">
                <a:moveTo>
                  <a:pt x="14511528" y="8229597"/>
                </a:moveTo>
                <a:lnTo>
                  <a:pt x="14511528" y="0"/>
                </a:lnTo>
                <a:lnTo>
                  <a:pt x="0" y="0"/>
                </a:lnTo>
                <a:lnTo>
                  <a:pt x="0" y="8229597"/>
                </a:lnTo>
                <a:lnTo>
                  <a:pt x="14511528" y="8229597"/>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6162547" y="197865"/>
            <a:ext cx="2228215" cy="361950"/>
          </a:xfrm>
          <a:prstGeom prst="rect">
            <a:avLst/>
          </a:prstGeom>
        </p:spPr>
        <p:txBody>
          <a:bodyPr vert="horz" wrap="square" lIns="0" tIns="13335" rIns="0" bIns="0" rtlCol="0">
            <a:spAutoFit/>
          </a:bodyPr>
          <a:lstStyle/>
          <a:p>
            <a:pPr marL="12700">
              <a:lnSpc>
                <a:spcPct val="100000"/>
              </a:lnSpc>
              <a:spcBef>
                <a:spcPts val="105"/>
              </a:spcBef>
            </a:pPr>
            <a:r>
              <a:rPr sz="2200" spc="5" dirty="0">
                <a:solidFill>
                  <a:srgbClr val="000000"/>
                </a:solidFill>
              </a:rPr>
              <a:t>IS</a:t>
            </a:r>
            <a:r>
              <a:rPr sz="2200" spc="-40" dirty="0">
                <a:solidFill>
                  <a:srgbClr val="000000"/>
                </a:solidFill>
              </a:rPr>
              <a:t> </a:t>
            </a:r>
            <a:r>
              <a:rPr sz="2200" dirty="0">
                <a:solidFill>
                  <a:srgbClr val="000000"/>
                </a:solidFill>
              </a:rPr>
              <a:t>2742</a:t>
            </a:r>
            <a:r>
              <a:rPr sz="2200" spc="-20" dirty="0">
                <a:solidFill>
                  <a:srgbClr val="000000"/>
                </a:solidFill>
              </a:rPr>
              <a:t> </a:t>
            </a:r>
            <a:r>
              <a:rPr sz="2200" spc="-55" dirty="0">
                <a:solidFill>
                  <a:srgbClr val="000000"/>
                </a:solidFill>
              </a:rPr>
              <a:t>(PART</a:t>
            </a:r>
            <a:r>
              <a:rPr sz="2200" spc="55" dirty="0">
                <a:solidFill>
                  <a:srgbClr val="000000"/>
                </a:solidFill>
              </a:rPr>
              <a:t> </a:t>
            </a:r>
            <a:r>
              <a:rPr sz="2200" dirty="0">
                <a:solidFill>
                  <a:srgbClr val="000000"/>
                </a:solidFill>
              </a:rPr>
              <a:t>4)</a:t>
            </a:r>
            <a:endParaRPr sz="2200"/>
          </a:p>
        </p:txBody>
      </p:sp>
      <p:sp>
        <p:nvSpPr>
          <p:cNvPr id="5" name="object 5"/>
          <p:cNvSpPr txBox="1"/>
          <p:nvPr/>
        </p:nvSpPr>
        <p:spPr>
          <a:xfrm>
            <a:off x="577392" y="439753"/>
            <a:ext cx="13481685" cy="6924973"/>
          </a:xfrm>
          <a:prstGeom prst="rect">
            <a:avLst/>
          </a:prstGeom>
        </p:spPr>
        <p:txBody>
          <a:bodyPr vert="horz" wrap="square" lIns="0" tIns="106680" rIns="0" bIns="0" rtlCol="0">
            <a:spAutoFit/>
          </a:bodyPr>
          <a:lstStyle/>
          <a:p>
            <a:pPr marL="12700">
              <a:lnSpc>
                <a:spcPct val="100000"/>
              </a:lnSpc>
              <a:spcBef>
                <a:spcPts val="840"/>
              </a:spcBef>
            </a:pPr>
            <a:r>
              <a:rPr sz="2200" b="1" spc="-15" dirty="0">
                <a:latin typeface="Arial"/>
                <a:cs typeface="Arial"/>
              </a:rPr>
              <a:t>AUTOMOTIVE</a:t>
            </a:r>
            <a:r>
              <a:rPr sz="2200" b="1" spc="75" dirty="0">
                <a:latin typeface="Arial"/>
                <a:cs typeface="Arial"/>
              </a:rPr>
              <a:t> </a:t>
            </a:r>
            <a:r>
              <a:rPr sz="2200" b="1" spc="-5" dirty="0">
                <a:latin typeface="Arial"/>
                <a:cs typeface="Arial"/>
              </a:rPr>
              <a:t>VEHICLES</a:t>
            </a:r>
            <a:r>
              <a:rPr sz="2200" b="1" spc="25" dirty="0">
                <a:latin typeface="Arial"/>
                <a:cs typeface="Arial"/>
              </a:rPr>
              <a:t> </a:t>
            </a:r>
            <a:r>
              <a:rPr sz="2200" b="1" dirty="0">
                <a:latin typeface="Arial"/>
                <a:cs typeface="Arial"/>
              </a:rPr>
              <a:t>- </a:t>
            </a:r>
            <a:r>
              <a:rPr sz="2200" b="1" spc="-25" dirty="0">
                <a:latin typeface="Arial"/>
                <a:cs typeface="Arial"/>
              </a:rPr>
              <a:t>BRAKE</a:t>
            </a:r>
            <a:r>
              <a:rPr sz="2200" b="1" spc="75" dirty="0">
                <a:latin typeface="Arial"/>
                <a:cs typeface="Arial"/>
              </a:rPr>
              <a:t> </a:t>
            </a:r>
            <a:r>
              <a:rPr sz="2200" b="1" dirty="0">
                <a:latin typeface="Arial"/>
                <a:cs typeface="Arial"/>
              </a:rPr>
              <a:t>LININGS:</a:t>
            </a:r>
            <a:r>
              <a:rPr sz="2200" b="1" spc="-30" dirty="0">
                <a:latin typeface="Arial"/>
                <a:cs typeface="Arial"/>
              </a:rPr>
              <a:t> </a:t>
            </a:r>
            <a:r>
              <a:rPr sz="2200" b="1" spc="-65" dirty="0">
                <a:latin typeface="Arial"/>
                <a:cs typeface="Arial"/>
              </a:rPr>
              <a:t>PART</a:t>
            </a:r>
            <a:r>
              <a:rPr sz="2200" b="1" spc="80" dirty="0">
                <a:latin typeface="Arial"/>
                <a:cs typeface="Arial"/>
              </a:rPr>
              <a:t> </a:t>
            </a:r>
            <a:r>
              <a:rPr sz="2200" b="1" dirty="0">
                <a:latin typeface="Arial"/>
                <a:cs typeface="Arial"/>
              </a:rPr>
              <a:t>4</a:t>
            </a:r>
            <a:r>
              <a:rPr sz="2200" b="1" spc="5" dirty="0">
                <a:latin typeface="Arial"/>
                <a:cs typeface="Arial"/>
              </a:rPr>
              <a:t> </a:t>
            </a:r>
            <a:r>
              <a:rPr sz="2200" b="1" dirty="0">
                <a:latin typeface="Arial"/>
                <a:cs typeface="Arial"/>
              </a:rPr>
              <a:t>COEFFICIENT</a:t>
            </a:r>
            <a:r>
              <a:rPr sz="2200" b="1" spc="-15" dirty="0">
                <a:latin typeface="Arial"/>
                <a:cs typeface="Arial"/>
              </a:rPr>
              <a:t> </a:t>
            </a:r>
            <a:r>
              <a:rPr sz="2200" b="1" spc="5" dirty="0">
                <a:latin typeface="Arial"/>
                <a:cs typeface="Arial"/>
              </a:rPr>
              <a:t>OF</a:t>
            </a:r>
            <a:r>
              <a:rPr sz="2200" b="1" spc="-15" dirty="0">
                <a:latin typeface="Arial"/>
                <a:cs typeface="Arial"/>
              </a:rPr>
              <a:t> </a:t>
            </a:r>
            <a:r>
              <a:rPr sz="2200" b="1" spc="-5" dirty="0">
                <a:latin typeface="Arial"/>
                <a:cs typeface="Arial"/>
              </a:rPr>
              <a:t>FRICTION</a:t>
            </a:r>
            <a:r>
              <a:rPr sz="2200" b="1" spc="30" dirty="0">
                <a:latin typeface="Arial"/>
                <a:cs typeface="Arial"/>
              </a:rPr>
              <a:t> </a:t>
            </a:r>
            <a:r>
              <a:rPr sz="2200" b="1" dirty="0">
                <a:latin typeface="Arial"/>
                <a:cs typeface="Arial"/>
              </a:rPr>
              <a:t>- METHOD</a:t>
            </a:r>
            <a:r>
              <a:rPr sz="2200" b="1" spc="5" dirty="0">
                <a:latin typeface="Arial"/>
                <a:cs typeface="Arial"/>
              </a:rPr>
              <a:t> </a:t>
            </a:r>
            <a:r>
              <a:rPr sz="2200" b="1" spc="10" dirty="0">
                <a:latin typeface="Arial"/>
                <a:cs typeface="Arial"/>
              </a:rPr>
              <a:t>OF</a:t>
            </a:r>
            <a:r>
              <a:rPr sz="2200" b="1" spc="-10" dirty="0">
                <a:latin typeface="Arial"/>
                <a:cs typeface="Arial"/>
              </a:rPr>
              <a:t> TEST</a:t>
            </a:r>
            <a:endParaRPr sz="2200" dirty="0">
              <a:latin typeface="Arial"/>
              <a:cs typeface="Arial"/>
            </a:endParaRPr>
          </a:p>
          <a:p>
            <a:pPr marL="125730">
              <a:lnSpc>
                <a:spcPct val="100000"/>
              </a:lnSpc>
              <a:spcBef>
                <a:spcPts val="950"/>
              </a:spcBef>
            </a:pPr>
            <a:endParaRPr lang="en-IN" sz="2800" b="1" spc="-15" dirty="0" smtClean="0">
              <a:solidFill>
                <a:srgbClr val="C00000"/>
              </a:solidFill>
              <a:latin typeface="Calibri"/>
              <a:cs typeface="Calibri"/>
            </a:endParaRPr>
          </a:p>
          <a:p>
            <a:pPr marL="125730">
              <a:lnSpc>
                <a:spcPct val="100000"/>
              </a:lnSpc>
              <a:spcBef>
                <a:spcPts val="950"/>
              </a:spcBef>
            </a:pPr>
            <a:r>
              <a:rPr sz="2800" b="1" spc="-15" dirty="0" smtClean="0">
                <a:solidFill>
                  <a:srgbClr val="C00000"/>
                </a:solidFill>
                <a:latin typeface="Calibri"/>
                <a:cs typeface="Calibri"/>
              </a:rPr>
              <a:t>TEST</a:t>
            </a:r>
            <a:r>
              <a:rPr sz="2800" b="1" spc="-65" dirty="0" smtClean="0">
                <a:solidFill>
                  <a:srgbClr val="C00000"/>
                </a:solidFill>
                <a:latin typeface="Calibri"/>
                <a:cs typeface="Calibri"/>
              </a:rPr>
              <a:t> </a:t>
            </a:r>
            <a:r>
              <a:rPr sz="2800" b="1" dirty="0" smtClean="0">
                <a:solidFill>
                  <a:srgbClr val="C00000"/>
                </a:solidFill>
                <a:latin typeface="Calibri"/>
                <a:cs typeface="Calibri"/>
              </a:rPr>
              <a:t>RUNS</a:t>
            </a:r>
            <a:endParaRPr lang="en-IN" sz="2800" b="1" dirty="0" smtClean="0">
              <a:solidFill>
                <a:srgbClr val="C00000"/>
              </a:solidFill>
              <a:latin typeface="Calibri"/>
              <a:cs typeface="Calibri"/>
            </a:endParaRPr>
          </a:p>
          <a:p>
            <a:pPr marL="125730">
              <a:lnSpc>
                <a:spcPct val="100000"/>
              </a:lnSpc>
              <a:spcBef>
                <a:spcPts val="950"/>
              </a:spcBef>
            </a:pPr>
            <a:endParaRPr sz="2800" dirty="0">
              <a:latin typeface="Calibri"/>
              <a:cs typeface="Calibri"/>
            </a:endParaRPr>
          </a:p>
          <a:p>
            <a:pPr marL="115570" marR="160020" lvl="1" algn="just">
              <a:lnSpc>
                <a:spcPct val="100000"/>
              </a:lnSpc>
              <a:tabLst>
                <a:tab pos="461009" algn="l"/>
              </a:tabLst>
            </a:pPr>
            <a:r>
              <a:rPr lang="en-IN" sz="2400" b="1" spc="-10" dirty="0" smtClean="0">
                <a:solidFill>
                  <a:srgbClr val="C00000"/>
                </a:solidFill>
                <a:latin typeface="Times New Roman" panose="02020603050405020304" pitchFamily="18" charset="0"/>
                <a:cs typeface="Times New Roman" panose="02020603050405020304" pitchFamily="18" charset="0"/>
              </a:rPr>
              <a:t>6. </a:t>
            </a:r>
            <a:r>
              <a:rPr sz="2400" b="1" spc="-10" dirty="0" smtClean="0">
                <a:solidFill>
                  <a:srgbClr val="C00000"/>
                </a:solidFill>
                <a:latin typeface="Times New Roman" panose="02020603050405020304" pitchFamily="18" charset="0"/>
                <a:cs typeface="Times New Roman" panose="02020603050405020304" pitchFamily="18" charset="0"/>
              </a:rPr>
              <a:t>Third </a:t>
            </a:r>
            <a:r>
              <a:rPr sz="2400" b="1" spc="-20" dirty="0" smtClean="0">
                <a:solidFill>
                  <a:srgbClr val="C00000"/>
                </a:solidFill>
                <a:latin typeface="Times New Roman" panose="02020603050405020304" pitchFamily="18" charset="0"/>
                <a:cs typeface="Times New Roman" panose="02020603050405020304" pitchFamily="18" charset="0"/>
              </a:rPr>
              <a:t>Wear </a:t>
            </a:r>
            <a:r>
              <a:rPr sz="2400" b="1" spc="-10" dirty="0" smtClean="0">
                <a:solidFill>
                  <a:srgbClr val="C00000"/>
                </a:solidFill>
                <a:latin typeface="Times New Roman" panose="02020603050405020304" pitchFamily="18" charset="0"/>
                <a:cs typeface="Times New Roman" panose="02020603050405020304" pitchFamily="18" charset="0"/>
              </a:rPr>
              <a:t>Measurement </a:t>
            </a:r>
            <a:r>
              <a:rPr sz="2400" spc="-10" dirty="0" smtClean="0">
                <a:latin typeface="Times New Roman" panose="02020603050405020304" pitchFamily="18" charset="0"/>
                <a:cs typeface="Times New Roman" panose="02020603050405020304" pitchFamily="18" charset="0"/>
              </a:rPr>
              <a:t>Immediately </a:t>
            </a:r>
            <a:r>
              <a:rPr sz="2400" dirty="0" smtClean="0">
                <a:latin typeface="Times New Roman" panose="02020603050405020304" pitchFamily="18" charset="0"/>
                <a:cs typeface="Times New Roman" panose="02020603050405020304" pitchFamily="18" charset="0"/>
              </a:rPr>
              <a:t>upon </a:t>
            </a:r>
            <a:r>
              <a:rPr sz="2400" spc="-5" dirty="0" smtClean="0">
                <a:latin typeface="Times New Roman" panose="02020603050405020304" pitchFamily="18" charset="0"/>
                <a:cs typeface="Times New Roman" panose="02020603050405020304" pitchFamily="18" charset="0"/>
              </a:rPr>
              <a:t>completion </a:t>
            </a:r>
            <a:r>
              <a:rPr sz="2400" spc="5" dirty="0" smtClean="0">
                <a:latin typeface="Times New Roman" panose="02020603050405020304" pitchFamily="18" charset="0"/>
                <a:cs typeface="Times New Roman" panose="02020603050405020304" pitchFamily="18" charset="0"/>
              </a:rPr>
              <a:t>of </a:t>
            </a:r>
            <a:r>
              <a:rPr sz="2400" spc="-5" dirty="0" smtClean="0">
                <a:latin typeface="Times New Roman" panose="02020603050405020304" pitchFamily="18" charset="0"/>
                <a:cs typeface="Times New Roman" panose="02020603050405020304" pitchFamily="18" charset="0"/>
              </a:rPr>
              <a:t>wear </a:t>
            </a:r>
            <a:r>
              <a:rPr sz="2400" dirty="0" smtClean="0">
                <a:latin typeface="Times New Roman" panose="02020603050405020304" pitchFamily="18" charset="0"/>
                <a:cs typeface="Times New Roman" panose="02020603050405020304" pitchFamily="18" charset="0"/>
              </a:rPr>
              <a:t>run, </a:t>
            </a:r>
            <a:r>
              <a:rPr sz="2400" spc="-5" dirty="0" smtClean="0">
                <a:latin typeface="Times New Roman" panose="02020603050405020304" pitchFamily="18" charset="0"/>
                <a:cs typeface="Times New Roman" panose="02020603050405020304" pitchFamily="18" charset="0"/>
              </a:rPr>
              <a:t>cool </a:t>
            </a:r>
            <a:r>
              <a:rPr sz="2400" spc="-15" dirty="0" smtClean="0">
                <a:latin typeface="Times New Roman" panose="02020603050405020304" pitchFamily="18" charset="0"/>
                <a:cs typeface="Times New Roman" panose="02020603050405020304" pitchFamily="18" charset="0"/>
              </a:rPr>
              <a:t>to </a:t>
            </a:r>
            <a:r>
              <a:rPr sz="2400" dirty="0" smtClean="0">
                <a:latin typeface="Times New Roman" panose="02020603050405020304" pitchFamily="18" charset="0"/>
                <a:cs typeface="Times New Roman" panose="02020603050405020304" pitchFamily="18" charset="0"/>
              </a:rPr>
              <a:t>a </a:t>
            </a:r>
            <a:r>
              <a:rPr sz="2400" spc="-15" dirty="0" smtClean="0">
                <a:latin typeface="Times New Roman" panose="02020603050405020304" pitchFamily="18" charset="0"/>
                <a:cs typeface="Times New Roman" panose="02020603050405020304" pitchFamily="18" charset="0"/>
              </a:rPr>
              <a:t>temperature </a:t>
            </a:r>
            <a:r>
              <a:rPr sz="2400" spc="-5" dirty="0" smtClean="0">
                <a:latin typeface="Times New Roman" panose="02020603050405020304" pitchFamily="18" charset="0"/>
                <a:cs typeface="Times New Roman" panose="02020603050405020304" pitchFamily="18" charset="0"/>
              </a:rPr>
              <a:t>between 88°C </a:t>
            </a:r>
            <a:r>
              <a:rPr sz="2400" dirty="0" smtClean="0">
                <a:latin typeface="Times New Roman" panose="02020603050405020304" pitchFamily="18" charset="0"/>
                <a:cs typeface="Times New Roman" panose="02020603050405020304" pitchFamily="18" charset="0"/>
              </a:rPr>
              <a:t>and </a:t>
            </a:r>
            <a:r>
              <a:rPr sz="2400" spc="-5" dirty="0" smtClean="0">
                <a:latin typeface="Times New Roman" panose="02020603050405020304" pitchFamily="18" charset="0"/>
                <a:cs typeface="Times New Roman" panose="02020603050405020304" pitchFamily="18" charset="0"/>
              </a:rPr>
              <a:t>99°C </a:t>
            </a:r>
            <a:r>
              <a:rPr sz="2400" dirty="0" smtClean="0">
                <a:latin typeface="Times New Roman" panose="02020603050405020304" pitchFamily="18" charset="0"/>
                <a:cs typeface="Times New Roman" panose="02020603050405020304" pitchFamily="18" charset="0"/>
              </a:rPr>
              <a:t>and </a:t>
            </a:r>
            <a:r>
              <a:rPr sz="2400" spc="-10" dirty="0" smtClean="0">
                <a:latin typeface="Times New Roman" panose="02020603050405020304" pitchFamily="18" charset="0"/>
                <a:cs typeface="Times New Roman" panose="02020603050405020304" pitchFamily="18" charset="0"/>
              </a:rPr>
              <a:t>repeat </a:t>
            </a:r>
            <a:r>
              <a:rPr sz="2400" spc="-5" dirty="0" smtClean="0">
                <a:latin typeface="Times New Roman" panose="02020603050405020304" pitchFamily="18" charset="0"/>
                <a:cs typeface="Times New Roman" panose="02020603050405020304" pitchFamily="18" charset="0"/>
              </a:rPr>
              <a:t> initial</a:t>
            </a:r>
            <a:r>
              <a:rPr sz="2400" spc="15" dirty="0" smtClean="0">
                <a:latin typeface="Times New Roman" panose="02020603050405020304" pitchFamily="18" charset="0"/>
                <a:cs typeface="Times New Roman" panose="02020603050405020304" pitchFamily="18" charset="0"/>
              </a:rPr>
              <a:t> </a:t>
            </a:r>
            <a:r>
              <a:rPr sz="2400" spc="-10" dirty="0" smtClean="0">
                <a:latin typeface="Times New Roman" panose="02020603050405020304" pitchFamily="18" charset="0"/>
                <a:cs typeface="Times New Roman" panose="02020603050405020304" pitchFamily="18" charset="0"/>
              </a:rPr>
              <a:t>wear</a:t>
            </a:r>
            <a:r>
              <a:rPr sz="2400" spc="20" dirty="0" smtClean="0">
                <a:latin typeface="Times New Roman" panose="02020603050405020304" pitchFamily="18" charset="0"/>
                <a:cs typeface="Times New Roman" panose="02020603050405020304" pitchFamily="18" charset="0"/>
              </a:rPr>
              <a:t> </a:t>
            </a:r>
            <a:r>
              <a:rPr sz="2400" spc="-10" dirty="0" smtClean="0">
                <a:latin typeface="Times New Roman" panose="02020603050405020304" pitchFamily="18" charset="0"/>
                <a:cs typeface="Times New Roman" panose="02020603050405020304" pitchFamily="18" charset="0"/>
              </a:rPr>
              <a:t>measurement</a:t>
            </a:r>
            <a:r>
              <a:rPr lang="en-IN" sz="2400" spc="65" dirty="0">
                <a:latin typeface="Times New Roman" panose="02020603050405020304" pitchFamily="18" charset="0"/>
                <a:cs typeface="Times New Roman" panose="02020603050405020304" pitchFamily="18" charset="0"/>
              </a:rPr>
              <a:t>.</a:t>
            </a:r>
            <a:endParaRPr lang="en-IN" sz="2400" dirty="0" smtClean="0">
              <a:latin typeface="Times New Roman" panose="02020603050405020304" pitchFamily="18" charset="0"/>
              <a:cs typeface="Times New Roman" panose="02020603050405020304" pitchFamily="18" charset="0"/>
            </a:endParaRPr>
          </a:p>
          <a:p>
            <a:pPr marL="115570" marR="160020" lvl="1" algn="just">
              <a:lnSpc>
                <a:spcPct val="100000"/>
              </a:lnSpc>
              <a:tabLst>
                <a:tab pos="461009" algn="l"/>
              </a:tabLst>
            </a:pPr>
            <a:r>
              <a:rPr lang="en-IN" sz="2400" b="1" spc="-10" dirty="0" smtClean="0">
                <a:solidFill>
                  <a:srgbClr val="C00000"/>
                </a:solidFill>
                <a:latin typeface="Times New Roman" panose="02020603050405020304" pitchFamily="18" charset="0"/>
                <a:cs typeface="Times New Roman" panose="02020603050405020304" pitchFamily="18" charset="0"/>
              </a:rPr>
              <a:t>7. </a:t>
            </a:r>
            <a:r>
              <a:rPr sz="2400" b="1" spc="-10" dirty="0" smtClean="0">
                <a:solidFill>
                  <a:srgbClr val="C00000"/>
                </a:solidFill>
                <a:latin typeface="Times New Roman" panose="02020603050405020304" pitchFamily="18" charset="0"/>
                <a:cs typeface="Times New Roman" panose="02020603050405020304" pitchFamily="18" charset="0"/>
              </a:rPr>
              <a:t>Second </a:t>
            </a:r>
            <a:r>
              <a:rPr sz="2400" b="1" spc="-20" dirty="0">
                <a:solidFill>
                  <a:srgbClr val="C00000"/>
                </a:solidFill>
                <a:latin typeface="Times New Roman" panose="02020603050405020304" pitchFamily="18" charset="0"/>
                <a:cs typeface="Times New Roman" panose="02020603050405020304" pitchFamily="18" charset="0"/>
              </a:rPr>
              <a:t>Fade </a:t>
            </a:r>
            <a:r>
              <a:rPr sz="2400" b="1" spc="-10" dirty="0">
                <a:solidFill>
                  <a:srgbClr val="C00000"/>
                </a:solidFill>
                <a:latin typeface="Times New Roman" panose="02020603050405020304" pitchFamily="18" charset="0"/>
                <a:cs typeface="Times New Roman" panose="02020603050405020304" pitchFamily="18" charset="0"/>
              </a:rPr>
              <a:t>Run </a:t>
            </a:r>
            <a:r>
              <a:rPr sz="2400" spc="-5" dirty="0">
                <a:latin typeface="Times New Roman" panose="02020603050405020304" pitchFamily="18" charset="0"/>
                <a:cs typeface="Times New Roman" panose="02020603050405020304" pitchFamily="18" charset="0"/>
              </a:rPr>
              <a:t>Upon </a:t>
            </a:r>
            <a:r>
              <a:rPr sz="2400" dirty="0">
                <a:latin typeface="Times New Roman" panose="02020603050405020304" pitchFamily="18" charset="0"/>
                <a:cs typeface="Times New Roman" panose="02020603050405020304" pitchFamily="18" charset="0"/>
              </a:rPr>
              <a:t>completion of </a:t>
            </a:r>
            <a:r>
              <a:rPr sz="2400" spc="-15" dirty="0">
                <a:latin typeface="Times New Roman" panose="02020603050405020304" pitchFamily="18" charset="0"/>
                <a:cs typeface="Times New Roman" panose="02020603050405020304" pitchFamily="18" charset="0"/>
              </a:rPr>
              <a:t>third </a:t>
            </a:r>
            <a:r>
              <a:rPr sz="2400" dirty="0">
                <a:latin typeface="Times New Roman" panose="02020603050405020304" pitchFamily="18" charset="0"/>
                <a:cs typeface="Times New Roman" panose="02020603050405020304" pitchFamily="18" charset="0"/>
              </a:rPr>
              <a:t>wear </a:t>
            </a:r>
            <a:r>
              <a:rPr sz="2400" spc="-5" dirty="0">
                <a:latin typeface="Times New Roman" panose="02020603050405020304" pitchFamily="18" charset="0"/>
                <a:cs typeface="Times New Roman" panose="02020603050405020304" pitchFamily="18" charset="0"/>
              </a:rPr>
              <a:t>measurement, allow </a:t>
            </a:r>
            <a:r>
              <a:rPr sz="2400" spc="-10" dirty="0">
                <a:latin typeface="Times New Roman" panose="02020603050405020304" pitchFamily="18" charset="0"/>
                <a:cs typeface="Times New Roman" panose="02020603050405020304" pitchFamily="18" charset="0"/>
              </a:rPr>
              <a:t>drum </a:t>
            </a:r>
            <a:r>
              <a:rPr sz="2400" spc="-15" dirty="0">
                <a:latin typeface="Times New Roman" panose="02020603050405020304" pitchFamily="18" charset="0"/>
                <a:cs typeface="Times New Roman" panose="02020603050405020304" pitchFamily="18" charset="0"/>
              </a:rPr>
              <a:t>to </a:t>
            </a:r>
            <a:r>
              <a:rPr sz="2400" spc="-5" dirty="0">
                <a:latin typeface="Times New Roman" panose="02020603050405020304" pitchFamily="18" charset="0"/>
                <a:cs typeface="Times New Roman" panose="02020603050405020304" pitchFamily="18" charset="0"/>
              </a:rPr>
              <a:t>cool </a:t>
            </a:r>
            <a:r>
              <a:rPr sz="2400" dirty="0">
                <a:latin typeface="Times New Roman" panose="02020603050405020304" pitchFamily="18" charset="0"/>
                <a:cs typeface="Times New Roman" panose="02020603050405020304" pitchFamily="18" charset="0"/>
              </a:rPr>
              <a:t>with </a:t>
            </a:r>
            <a:r>
              <a:rPr sz="2400" spc="-10" dirty="0">
                <a:latin typeface="Times New Roman" panose="02020603050405020304" pitchFamily="18" charset="0"/>
                <a:cs typeface="Times New Roman" panose="02020603050405020304" pitchFamily="18" charset="0"/>
              </a:rPr>
              <a:t>drum </a:t>
            </a:r>
            <a:r>
              <a:rPr sz="2400" spc="5" dirty="0">
                <a:latin typeface="Times New Roman" panose="02020603050405020304" pitchFamily="18" charset="0"/>
                <a:cs typeface="Times New Roman" panose="02020603050405020304" pitchFamily="18" charset="0"/>
              </a:rPr>
              <a:t>in </a:t>
            </a:r>
            <a:r>
              <a:rPr sz="2400" spc="-15" dirty="0">
                <a:latin typeface="Times New Roman" panose="02020603050405020304" pitchFamily="18" charset="0"/>
                <a:cs typeface="Times New Roman" panose="02020603050405020304" pitchFamily="18" charset="0"/>
              </a:rPr>
              <a:t>rotation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heating </a:t>
            </a:r>
            <a:r>
              <a:rPr sz="2400" dirty="0">
                <a:latin typeface="Times New Roman" panose="02020603050405020304" pitchFamily="18" charset="0"/>
                <a:cs typeface="Times New Roman" panose="02020603050405020304" pitchFamily="18" charset="0"/>
              </a:rPr>
              <a:t>and </a:t>
            </a:r>
            <a:r>
              <a:rPr sz="2400" spc="-10" dirty="0">
                <a:latin typeface="Times New Roman" panose="02020603050405020304" pitchFamily="18" charset="0"/>
                <a:cs typeface="Times New Roman" panose="02020603050405020304" pitchFamily="18" charset="0"/>
              </a:rPr>
              <a:t>cooling </a:t>
            </a:r>
            <a:r>
              <a:rPr sz="2400" dirty="0">
                <a:latin typeface="Times New Roman" panose="02020603050405020304" pitchFamily="18" charset="0"/>
                <a:cs typeface="Times New Roman" panose="02020603050405020304" pitchFamily="18" charset="0"/>
              </a:rPr>
              <a:t>means </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turned </a:t>
            </a:r>
            <a:r>
              <a:rPr sz="2400" spc="-35" dirty="0">
                <a:latin typeface="Times New Roman" panose="02020603050405020304" pitchFamily="18" charset="0"/>
                <a:cs typeface="Times New Roman" panose="02020603050405020304" pitchFamily="18" charset="0"/>
              </a:rPr>
              <a:t>off. </a:t>
            </a:r>
            <a:r>
              <a:rPr sz="2400" spc="-30"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82°C apply </a:t>
            </a:r>
            <a:r>
              <a:rPr sz="2400" dirty="0">
                <a:latin typeface="Times New Roman" panose="02020603050405020304" pitchFamily="18" charset="0"/>
                <a:cs typeface="Times New Roman" panose="02020603050405020304" pitchFamily="18" charset="0"/>
              </a:rPr>
              <a:t>specimen </a:t>
            </a:r>
            <a:r>
              <a:rPr sz="2400" spc="-5" dirty="0">
                <a:latin typeface="Times New Roman" panose="02020603050405020304" pitchFamily="18" charset="0"/>
                <a:cs typeface="Times New Roman" panose="02020603050405020304" pitchFamily="18" charset="0"/>
              </a:rPr>
              <a:t>loading </a:t>
            </a:r>
            <a:r>
              <a:rPr sz="2400" spc="5" dirty="0">
                <a:latin typeface="Times New Roman" panose="02020603050405020304" pitchFamily="18" charset="0"/>
                <a:cs typeface="Times New Roman" panose="02020603050405020304" pitchFamily="18" charset="0"/>
              </a:rPr>
              <a:t>and </a:t>
            </a:r>
            <a:r>
              <a:rPr sz="2400" spc="-10" dirty="0">
                <a:latin typeface="Times New Roman" panose="02020603050405020304" pitchFamily="18" charset="0"/>
                <a:cs typeface="Times New Roman" panose="02020603050405020304" pitchFamily="18" charset="0"/>
              </a:rPr>
              <a:t>energize </a:t>
            </a:r>
            <a:r>
              <a:rPr sz="2400" spc="-5" dirty="0">
                <a:latin typeface="Times New Roman" panose="02020603050405020304" pitchFamily="18" charset="0"/>
                <a:cs typeface="Times New Roman" panose="02020603050405020304" pitchFamily="18" charset="0"/>
              </a:rPr>
              <a:t>heating elements. Run continuous </a:t>
            </a:r>
            <a:r>
              <a:rPr sz="2400" spc="-20" dirty="0">
                <a:latin typeface="Times New Roman" panose="02020603050405020304" pitchFamily="18" charset="0"/>
                <a:cs typeface="Times New Roman" panose="02020603050405020304" pitchFamily="18" charset="0"/>
              </a:rPr>
              <a:t>drag </a:t>
            </a:r>
            <a:r>
              <a:rPr sz="2400"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660 </a:t>
            </a:r>
            <a:r>
              <a:rPr sz="2400" dirty="0">
                <a:latin typeface="Times New Roman" panose="02020603050405020304" pitchFamily="18" charset="0"/>
                <a:cs typeface="Times New Roman" panose="02020603050405020304" pitchFamily="18" charset="0"/>
              </a:rPr>
              <a:t>N </a:t>
            </a:r>
            <a:r>
              <a:rPr sz="2400" spc="-5" dirty="0">
                <a:latin typeface="Times New Roman" panose="02020603050405020304" pitchFamily="18" charset="0"/>
                <a:cs typeface="Times New Roman" panose="02020603050405020304" pitchFamily="18" charset="0"/>
              </a:rPr>
              <a:t>and 411 rev/min. Run </a:t>
            </a:r>
            <a:r>
              <a:rPr sz="2400" spc="-15" dirty="0">
                <a:latin typeface="Times New Roman" panose="02020603050405020304" pitchFamily="18" charset="0"/>
                <a:cs typeface="Times New Roman" panose="02020603050405020304" pitchFamily="18" charset="0"/>
              </a:rPr>
              <a:t>for </a:t>
            </a:r>
            <a:r>
              <a:rPr sz="2400" spc="-5" dirty="0">
                <a:latin typeface="Times New Roman" panose="02020603050405020304" pitchFamily="18" charset="0"/>
                <a:cs typeface="Times New Roman" panose="02020603050405020304" pitchFamily="18" charset="0"/>
              </a:rPr>
              <a:t>either 10 </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minutes </a:t>
            </a:r>
            <a:r>
              <a:rPr sz="2400" spc="5" dirty="0">
                <a:latin typeface="Times New Roman" panose="02020603050405020304" pitchFamily="18" charset="0"/>
                <a:cs typeface="Times New Roman" panose="02020603050405020304" pitchFamily="18" charset="0"/>
              </a:rPr>
              <a:t>or </a:t>
            </a:r>
            <a:r>
              <a:rPr sz="2400" spc="-10" dirty="0">
                <a:latin typeface="Times New Roman" panose="02020603050405020304" pitchFamily="18" charset="0"/>
                <a:cs typeface="Times New Roman" panose="02020603050405020304" pitchFamily="18" charset="0"/>
              </a:rPr>
              <a:t>until </a:t>
            </a:r>
            <a:r>
              <a:rPr sz="2400" dirty="0">
                <a:latin typeface="Times New Roman" panose="02020603050405020304" pitchFamily="18" charset="0"/>
                <a:cs typeface="Times New Roman" panose="02020603050405020304" pitchFamily="18" charset="0"/>
              </a:rPr>
              <a:t>345°C </a:t>
            </a:r>
            <a:r>
              <a:rPr sz="2400" spc="-5" dirty="0">
                <a:latin typeface="Times New Roman" panose="02020603050405020304" pitchFamily="18" charset="0"/>
                <a:cs typeface="Times New Roman" panose="02020603050405020304" pitchFamily="18" charset="0"/>
              </a:rPr>
              <a:t>is </a:t>
            </a:r>
            <a:r>
              <a:rPr sz="2400" spc="-10" dirty="0">
                <a:latin typeface="Times New Roman" panose="02020603050405020304" pitchFamily="18" charset="0"/>
                <a:cs typeface="Times New Roman" panose="02020603050405020304" pitchFamily="18" charset="0"/>
              </a:rPr>
              <a:t>attained, </a:t>
            </a:r>
            <a:r>
              <a:rPr sz="2400" spc="-5" dirty="0">
                <a:latin typeface="Times New Roman" panose="02020603050405020304" pitchFamily="18" charset="0"/>
                <a:cs typeface="Times New Roman" panose="02020603050405020304" pitchFamily="18" charset="0"/>
              </a:rPr>
              <a:t>whichever occurs </a:t>
            </a:r>
            <a:r>
              <a:rPr sz="2400" spc="-15" dirty="0">
                <a:latin typeface="Times New Roman" panose="02020603050405020304" pitchFamily="18" charset="0"/>
                <a:cs typeface="Times New Roman" panose="02020603050405020304" pitchFamily="18" charset="0"/>
              </a:rPr>
              <a:t>first. </a:t>
            </a:r>
            <a:r>
              <a:rPr sz="2400" spc="-50" dirty="0">
                <a:latin typeface="Times New Roman" panose="02020603050405020304" pitchFamily="18" charset="0"/>
                <a:cs typeface="Times New Roman" panose="02020603050405020304" pitchFamily="18" charset="0"/>
              </a:rPr>
              <a:t>Take </a:t>
            </a:r>
            <a:r>
              <a:rPr sz="2400" spc="-5" dirty="0">
                <a:latin typeface="Times New Roman" panose="02020603050405020304" pitchFamily="18" charset="0"/>
                <a:cs typeface="Times New Roman" panose="02020603050405020304" pitchFamily="18" charset="0"/>
              </a:rPr>
              <a:t>readings </a:t>
            </a:r>
            <a:r>
              <a:rPr sz="2400" spc="5" dirty="0">
                <a:latin typeface="Times New Roman" panose="02020603050405020304" pitchFamily="18" charset="0"/>
                <a:cs typeface="Times New Roman" panose="02020603050405020304" pitchFamily="18" charset="0"/>
              </a:rPr>
              <a:t>of </a:t>
            </a:r>
            <a:r>
              <a:rPr sz="2400" spc="-5" dirty="0">
                <a:latin typeface="Times New Roman" panose="02020603050405020304" pitchFamily="18" charset="0"/>
                <a:cs typeface="Times New Roman" panose="02020603050405020304" pitchFamily="18" charset="0"/>
              </a:rPr>
              <a:t>friction </a:t>
            </a:r>
            <a:r>
              <a:rPr sz="2400" spc="-15" dirty="0">
                <a:latin typeface="Times New Roman" panose="02020603050405020304" pitchFamily="18" charset="0"/>
                <a:cs typeface="Times New Roman" panose="02020603050405020304" pitchFamily="18" charset="0"/>
              </a:rPr>
              <a:t>force at </a:t>
            </a:r>
            <a:r>
              <a:rPr sz="2400" spc="-5" dirty="0">
                <a:latin typeface="Times New Roman" panose="02020603050405020304" pitchFamily="18" charset="0"/>
                <a:cs typeface="Times New Roman" panose="02020603050405020304" pitchFamily="18" charset="0"/>
              </a:rPr>
              <a:t>intervals </a:t>
            </a:r>
            <a:r>
              <a:rPr sz="2400" spc="5" dirty="0">
                <a:latin typeface="Times New Roman" panose="02020603050405020304" pitchFamily="18" charset="0"/>
                <a:cs typeface="Times New Roman" panose="02020603050405020304" pitchFamily="18" charset="0"/>
              </a:rPr>
              <a:t>of </a:t>
            </a:r>
            <a:r>
              <a:rPr sz="2400" spc="-5" dirty="0">
                <a:latin typeface="Times New Roman" panose="02020603050405020304" pitchFamily="18" charset="0"/>
                <a:cs typeface="Times New Roman" panose="02020603050405020304" pitchFamily="18" charset="0"/>
              </a:rPr>
              <a:t>28°C, </a:t>
            </a:r>
            <a:r>
              <a:rPr sz="2400" spc="-10" dirty="0">
                <a:latin typeface="Times New Roman" panose="02020603050405020304" pitchFamily="18" charset="0"/>
                <a:cs typeface="Times New Roman" panose="02020603050405020304" pitchFamily="18" charset="0"/>
              </a:rPr>
              <a:t>starting </a:t>
            </a:r>
            <a:r>
              <a:rPr sz="2400" spc="-15" dirty="0">
                <a:latin typeface="Times New Roman" panose="02020603050405020304" pitchFamily="18" charset="0"/>
                <a:cs typeface="Times New Roman" panose="02020603050405020304" pitchFamily="18" charset="0"/>
              </a:rPr>
              <a:t>at </a:t>
            </a:r>
            <a:r>
              <a:rPr sz="2400" dirty="0">
                <a:latin typeface="Times New Roman" panose="02020603050405020304" pitchFamily="18" charset="0"/>
                <a:cs typeface="Times New Roman" panose="02020603050405020304" pitchFamily="18" charset="0"/>
              </a:rPr>
              <a:t>93°C. </a:t>
            </a:r>
            <a:r>
              <a:rPr sz="2400" spc="-10" dirty="0">
                <a:latin typeface="Times New Roman" panose="02020603050405020304" pitchFamily="18" charset="0"/>
                <a:cs typeface="Times New Roman" panose="02020603050405020304" pitchFamily="18" charset="0"/>
              </a:rPr>
              <a:t>Record </a:t>
            </a:r>
            <a:r>
              <a:rPr sz="2400" spc="-5" dirty="0">
                <a:latin typeface="Times New Roman" panose="02020603050405020304" pitchFamily="18" charset="0"/>
                <a:cs typeface="Times New Roman" panose="02020603050405020304" pitchFamily="18" charset="0"/>
              </a:rPr>
              <a:t>time </a:t>
            </a:r>
            <a:r>
              <a:rPr sz="240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required</a:t>
            </a:r>
            <a:r>
              <a:rPr sz="2400" spc="5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to</a:t>
            </a:r>
            <a:r>
              <a:rPr sz="2400" spc="1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reach</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345°C</a:t>
            </a:r>
            <a:r>
              <a:rPr sz="2400" spc="-5" dirty="0" smtClean="0">
                <a:latin typeface="Times New Roman" panose="02020603050405020304" pitchFamily="18" charset="0"/>
                <a:cs typeface="Times New Roman" panose="02020603050405020304" pitchFamily="18" charset="0"/>
              </a:rPr>
              <a:t>.</a:t>
            </a:r>
            <a:endParaRPr lang="en-IN" sz="2400" spc="-5" dirty="0" smtClean="0">
              <a:latin typeface="Times New Roman" panose="02020603050405020304" pitchFamily="18" charset="0"/>
              <a:cs typeface="Times New Roman" panose="02020603050405020304" pitchFamily="18" charset="0"/>
            </a:endParaRPr>
          </a:p>
          <a:p>
            <a:pPr marL="115570" marR="163195" lvl="1" algn="just">
              <a:lnSpc>
                <a:spcPct val="100000"/>
              </a:lnSpc>
              <a:spcBef>
                <a:spcPts val="5"/>
              </a:spcBef>
              <a:tabLst>
                <a:tab pos="463550" algn="l"/>
              </a:tabLst>
            </a:pPr>
            <a:r>
              <a:rPr lang="en-IN" sz="2400" b="1" spc="-10" dirty="0" smtClean="0">
                <a:solidFill>
                  <a:srgbClr val="C00000"/>
                </a:solidFill>
                <a:latin typeface="Times New Roman" panose="02020603050405020304" pitchFamily="18" charset="0"/>
                <a:cs typeface="Times New Roman" panose="02020603050405020304" pitchFamily="18" charset="0"/>
              </a:rPr>
              <a:t>8. </a:t>
            </a:r>
            <a:r>
              <a:rPr sz="2400" b="1" spc="-10" dirty="0" smtClean="0">
                <a:solidFill>
                  <a:srgbClr val="C00000"/>
                </a:solidFill>
                <a:latin typeface="Times New Roman" panose="02020603050405020304" pitchFamily="18" charset="0"/>
                <a:cs typeface="Times New Roman" panose="02020603050405020304" pitchFamily="18" charset="0"/>
              </a:rPr>
              <a:t>Second </a:t>
            </a:r>
            <a:r>
              <a:rPr sz="2400" b="1" spc="-15" dirty="0">
                <a:solidFill>
                  <a:srgbClr val="C00000"/>
                </a:solidFill>
                <a:latin typeface="Times New Roman" panose="02020603050405020304" pitchFamily="18" charset="0"/>
                <a:cs typeface="Times New Roman" panose="02020603050405020304" pitchFamily="18" charset="0"/>
              </a:rPr>
              <a:t>Recovery </a:t>
            </a:r>
            <a:r>
              <a:rPr sz="2400" b="1" spc="-10" dirty="0">
                <a:solidFill>
                  <a:srgbClr val="C00000"/>
                </a:solidFill>
                <a:latin typeface="Times New Roman" panose="02020603050405020304" pitchFamily="18" charset="0"/>
                <a:cs typeface="Times New Roman" panose="02020603050405020304" pitchFamily="18" charset="0"/>
              </a:rPr>
              <a:t>Run </a:t>
            </a:r>
            <a:r>
              <a:rPr sz="2400" spc="-10" dirty="0">
                <a:latin typeface="Times New Roman" panose="02020603050405020304" pitchFamily="18" charset="0"/>
                <a:cs typeface="Times New Roman" panose="02020603050405020304" pitchFamily="18" charset="0"/>
              </a:rPr>
              <a:t>Immediately </a:t>
            </a:r>
            <a:r>
              <a:rPr sz="2400" dirty="0">
                <a:latin typeface="Times New Roman" panose="02020603050405020304" pitchFamily="18" charset="0"/>
                <a:cs typeface="Times New Roman" panose="02020603050405020304" pitchFamily="18" charset="0"/>
              </a:rPr>
              <a:t>upon </a:t>
            </a:r>
            <a:r>
              <a:rPr sz="2400" spc="-5" dirty="0">
                <a:latin typeface="Times New Roman" panose="02020603050405020304" pitchFamily="18" charset="0"/>
                <a:cs typeface="Times New Roman" panose="02020603050405020304" pitchFamily="18" charset="0"/>
              </a:rPr>
              <a:t>completion </a:t>
            </a:r>
            <a:r>
              <a:rPr sz="2400" spc="5" dirty="0">
                <a:latin typeface="Times New Roman" panose="02020603050405020304" pitchFamily="18" charset="0"/>
                <a:cs typeface="Times New Roman" panose="02020603050405020304" pitchFamily="18" charset="0"/>
              </a:rPr>
              <a:t>of </a:t>
            </a:r>
            <a:r>
              <a:rPr sz="2400" spc="-5" dirty="0">
                <a:latin typeface="Times New Roman" panose="02020603050405020304" pitchFamily="18" charset="0"/>
                <a:cs typeface="Times New Roman" panose="02020603050405020304" pitchFamily="18" charset="0"/>
              </a:rPr>
              <a:t>second </a:t>
            </a:r>
            <a:r>
              <a:rPr sz="2400" spc="-10" dirty="0">
                <a:latin typeface="Times New Roman" panose="02020603050405020304" pitchFamily="18" charset="0"/>
                <a:cs typeface="Times New Roman" panose="02020603050405020304" pitchFamily="18" charset="0"/>
              </a:rPr>
              <a:t>fade </a:t>
            </a:r>
            <a:r>
              <a:rPr sz="2400" dirty="0" smtClean="0">
                <a:latin typeface="Times New Roman" panose="02020603050405020304" pitchFamily="18" charset="0"/>
                <a:cs typeface="Times New Roman" panose="02020603050405020304" pitchFamily="18" charset="0"/>
              </a:rPr>
              <a:t>run, </a:t>
            </a:r>
            <a:r>
              <a:rPr sz="2400" dirty="0">
                <a:latin typeface="Times New Roman" panose="02020603050405020304" pitchFamily="18" charset="0"/>
                <a:cs typeface="Times New Roman" panose="02020603050405020304" pitchFamily="18" charset="0"/>
              </a:rPr>
              <a:t>turn </a:t>
            </a:r>
            <a:r>
              <a:rPr sz="2400" spc="-10" dirty="0">
                <a:latin typeface="Times New Roman" panose="02020603050405020304" pitchFamily="18" charset="0"/>
                <a:cs typeface="Times New Roman" panose="02020603050405020304" pitchFamily="18" charset="0"/>
              </a:rPr>
              <a:t>off heater </a:t>
            </a:r>
            <a:r>
              <a:rPr sz="2400" dirty="0">
                <a:latin typeface="Times New Roman" panose="02020603050405020304" pitchFamily="18" charset="0"/>
                <a:cs typeface="Times New Roman" panose="02020603050405020304" pitchFamily="18" charset="0"/>
              </a:rPr>
              <a:t>and </a:t>
            </a:r>
            <a:r>
              <a:rPr sz="2400" spc="5" dirty="0">
                <a:latin typeface="Times New Roman" panose="02020603050405020304" pitchFamily="18" charset="0"/>
                <a:cs typeface="Times New Roman" panose="02020603050405020304" pitchFamily="18" charset="0"/>
              </a:rPr>
              <a:t>turn on </a:t>
            </a:r>
            <a:r>
              <a:rPr sz="2400" spc="-5" dirty="0">
                <a:latin typeface="Times New Roman" panose="02020603050405020304" pitchFamily="18" charset="0"/>
                <a:cs typeface="Times New Roman" panose="02020603050405020304" pitchFamily="18" charset="0"/>
              </a:rPr>
              <a:t>cooling </a:t>
            </a:r>
            <a:r>
              <a:rPr sz="2400" dirty="0">
                <a:latin typeface="Times New Roman" panose="02020603050405020304" pitchFamily="18" charset="0"/>
                <a:cs typeface="Times New Roman" panose="02020603050405020304" pitchFamily="18" charset="0"/>
              </a:rPr>
              <a:t>means and </a:t>
            </a:r>
            <a:r>
              <a:rPr sz="2400" spc="-15" dirty="0">
                <a:latin typeface="Times New Roman" panose="02020603050405020304" pitchFamily="18" charset="0"/>
                <a:cs typeface="Times New Roman" panose="02020603050405020304" pitchFamily="18" charset="0"/>
              </a:rPr>
              <a:t>make </a:t>
            </a:r>
            <a:r>
              <a:rPr sz="2400" dirty="0">
                <a:latin typeface="Times New Roman" panose="02020603050405020304" pitchFamily="18" charset="0"/>
                <a:cs typeface="Times New Roman" panose="02020603050405020304" pitchFamily="18" charset="0"/>
              </a:rPr>
              <a:t>a </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10</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seconds</a:t>
            </a:r>
            <a:r>
              <a:rPr sz="2400" spc="4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application</a:t>
            </a:r>
            <a:r>
              <a:rPr sz="2400" spc="6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a:t>
            </a:r>
            <a:r>
              <a:rPr sz="2400" spc="-5" dirty="0">
                <a:latin typeface="Times New Roman" panose="02020603050405020304" pitchFamily="18" charset="0"/>
                <a:cs typeface="Times New Roman" panose="02020603050405020304" pitchFamily="18" charset="0"/>
              </a:rPr>
              <a:t> 660</a:t>
            </a:r>
            <a:r>
              <a:rPr sz="2400" dirty="0">
                <a:latin typeface="Times New Roman" panose="02020603050405020304" pitchFamily="18" charset="0"/>
                <a:cs typeface="Times New Roman" panose="02020603050405020304" pitchFamily="18" charset="0"/>
              </a:rPr>
              <a:t> N</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and</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411</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rev/min</a:t>
            </a:r>
            <a:r>
              <a:rPr sz="2400" spc="1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at</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317°C,</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261°C,</a:t>
            </a:r>
            <a:r>
              <a:rPr sz="2400" spc="3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205°C,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149°C,</a:t>
            </a:r>
            <a:r>
              <a:rPr sz="2400" spc="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93°C</a:t>
            </a:r>
            <a:r>
              <a:rPr sz="2400" spc="2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during</a:t>
            </a:r>
            <a:r>
              <a:rPr sz="2400" spc="7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cooling.</a:t>
            </a:r>
            <a:endParaRPr sz="2400" dirty="0">
              <a:latin typeface="Times New Roman" panose="02020603050405020304" pitchFamily="18" charset="0"/>
              <a:cs typeface="Times New Roman" panose="02020603050405020304" pitchFamily="18" charset="0"/>
            </a:endParaRPr>
          </a:p>
          <a:p>
            <a:pPr marL="114935" lvl="1" algn="just">
              <a:lnSpc>
                <a:spcPct val="100000"/>
              </a:lnSpc>
              <a:tabLst>
                <a:tab pos="461009" algn="l"/>
              </a:tabLst>
            </a:pPr>
            <a:r>
              <a:rPr lang="en-IN" sz="2400" b="1" spc="-5" dirty="0" smtClean="0">
                <a:solidFill>
                  <a:srgbClr val="C00000"/>
                </a:solidFill>
                <a:latin typeface="Times New Roman" panose="02020603050405020304" pitchFamily="18" charset="0"/>
                <a:cs typeface="Times New Roman" panose="02020603050405020304" pitchFamily="18" charset="0"/>
              </a:rPr>
              <a:t>9. </a:t>
            </a:r>
            <a:r>
              <a:rPr sz="2400" b="1" spc="-5" dirty="0" smtClean="0">
                <a:solidFill>
                  <a:srgbClr val="C00000"/>
                </a:solidFill>
                <a:latin typeface="Times New Roman" panose="02020603050405020304" pitchFamily="18" charset="0"/>
                <a:cs typeface="Times New Roman" panose="02020603050405020304" pitchFamily="18" charset="0"/>
              </a:rPr>
              <a:t>Baseline</a:t>
            </a:r>
            <a:r>
              <a:rPr sz="2400" b="1" dirty="0" smtClean="0">
                <a:solidFill>
                  <a:srgbClr val="C00000"/>
                </a:solidFill>
                <a:latin typeface="Times New Roman" panose="02020603050405020304" pitchFamily="18" charset="0"/>
                <a:cs typeface="Times New Roman" panose="02020603050405020304" pitchFamily="18" charset="0"/>
              </a:rPr>
              <a:t> </a:t>
            </a:r>
            <a:r>
              <a:rPr sz="2400" b="1" spc="-5" dirty="0">
                <a:solidFill>
                  <a:srgbClr val="C00000"/>
                </a:solidFill>
                <a:latin typeface="Times New Roman" panose="02020603050405020304" pitchFamily="18" charset="0"/>
                <a:cs typeface="Times New Roman" panose="02020603050405020304" pitchFamily="18" charset="0"/>
              </a:rPr>
              <a:t>Run</a:t>
            </a:r>
            <a:r>
              <a:rPr sz="2400" b="1" spc="-15" dirty="0">
                <a:solidFill>
                  <a:srgbClr val="C00000"/>
                </a:solidFill>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Repeat</a:t>
            </a:r>
            <a:r>
              <a:rPr sz="2400" spc="4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baseline</a:t>
            </a:r>
            <a:r>
              <a:rPr sz="2400" spc="35" dirty="0">
                <a:latin typeface="Times New Roman" panose="02020603050405020304" pitchFamily="18" charset="0"/>
                <a:cs typeface="Times New Roman" panose="02020603050405020304" pitchFamily="18" charset="0"/>
              </a:rPr>
              <a:t> </a:t>
            </a:r>
            <a:r>
              <a:rPr sz="2400" spc="-5" dirty="0" smtClean="0">
                <a:latin typeface="Times New Roman" panose="02020603050405020304" pitchFamily="18" charset="0"/>
                <a:cs typeface="Times New Roman" panose="02020603050405020304" pitchFamily="18" charset="0"/>
              </a:rPr>
              <a:t>run</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114936" lvl="1" algn="just">
              <a:lnSpc>
                <a:spcPct val="100000"/>
              </a:lnSpc>
              <a:tabLst>
                <a:tab pos="576580" algn="l"/>
              </a:tabLst>
            </a:pPr>
            <a:r>
              <a:rPr lang="en-IN" sz="2400" b="1" spc="-10" dirty="0" smtClean="0">
                <a:solidFill>
                  <a:srgbClr val="C00000"/>
                </a:solidFill>
                <a:latin typeface="Times New Roman" panose="02020603050405020304" pitchFamily="18" charset="0"/>
                <a:cs typeface="Times New Roman" panose="02020603050405020304" pitchFamily="18" charset="0"/>
              </a:rPr>
              <a:t>10. </a:t>
            </a:r>
            <a:r>
              <a:rPr sz="2400" b="1" spc="-10" dirty="0" smtClean="0">
                <a:solidFill>
                  <a:srgbClr val="C00000"/>
                </a:solidFill>
                <a:latin typeface="Times New Roman" panose="02020603050405020304" pitchFamily="18" charset="0"/>
                <a:cs typeface="Times New Roman" panose="02020603050405020304" pitchFamily="18" charset="0"/>
              </a:rPr>
              <a:t>Final</a:t>
            </a:r>
            <a:r>
              <a:rPr sz="2400" b="1" spc="15" dirty="0" smtClean="0">
                <a:solidFill>
                  <a:srgbClr val="C00000"/>
                </a:solidFill>
                <a:latin typeface="Times New Roman" panose="02020603050405020304" pitchFamily="18" charset="0"/>
                <a:cs typeface="Times New Roman" panose="02020603050405020304" pitchFamily="18" charset="0"/>
              </a:rPr>
              <a:t> </a:t>
            </a:r>
            <a:r>
              <a:rPr sz="2400" b="1" spc="-20" dirty="0">
                <a:solidFill>
                  <a:srgbClr val="C00000"/>
                </a:solidFill>
                <a:latin typeface="Times New Roman" panose="02020603050405020304" pitchFamily="18" charset="0"/>
                <a:cs typeface="Times New Roman" panose="02020603050405020304" pitchFamily="18" charset="0"/>
              </a:rPr>
              <a:t>Wear</a:t>
            </a:r>
            <a:r>
              <a:rPr sz="2400" b="1" spc="10" dirty="0">
                <a:solidFill>
                  <a:srgbClr val="C00000"/>
                </a:solidFill>
                <a:latin typeface="Times New Roman" panose="02020603050405020304" pitchFamily="18" charset="0"/>
                <a:cs typeface="Times New Roman" panose="02020603050405020304" pitchFamily="18" charset="0"/>
              </a:rPr>
              <a:t> </a:t>
            </a:r>
            <a:r>
              <a:rPr sz="2400" b="1" spc="-5" dirty="0">
                <a:solidFill>
                  <a:srgbClr val="C00000"/>
                </a:solidFill>
                <a:latin typeface="Times New Roman" panose="02020603050405020304" pitchFamily="18" charset="0"/>
                <a:cs typeface="Times New Roman" panose="02020603050405020304" pitchFamily="18" charset="0"/>
              </a:rPr>
              <a:t>Measurement</a:t>
            </a:r>
            <a:r>
              <a:rPr sz="2400" b="1" spc="-35" dirty="0">
                <a:solidFill>
                  <a:srgbClr val="C00000"/>
                </a:solidFill>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Repeat</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initial</a:t>
            </a:r>
            <a:r>
              <a:rPr sz="2400" spc="5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wear</a:t>
            </a:r>
            <a:r>
              <a:rPr sz="2400" spc="20" dirty="0">
                <a:latin typeface="Times New Roman" panose="02020603050405020304" pitchFamily="18" charset="0"/>
                <a:cs typeface="Times New Roman" panose="02020603050405020304" pitchFamily="18" charset="0"/>
              </a:rPr>
              <a:t> </a:t>
            </a:r>
            <a:r>
              <a:rPr sz="2400" spc="-15" dirty="0" smtClean="0">
                <a:latin typeface="Times New Roman" panose="02020603050405020304" pitchFamily="18" charset="0"/>
                <a:cs typeface="Times New Roman" panose="02020603050405020304" pitchFamily="18" charset="0"/>
              </a:rPr>
              <a:t>measurement</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114936" lvl="1" algn="just">
              <a:lnSpc>
                <a:spcPct val="100000"/>
              </a:lnSpc>
              <a:tabLst>
                <a:tab pos="576580" algn="l"/>
              </a:tabLst>
            </a:pPr>
            <a:r>
              <a:rPr lang="en-IN" sz="2400" b="1" spc="-10" dirty="0" smtClean="0">
                <a:solidFill>
                  <a:srgbClr val="C00000"/>
                </a:solidFill>
                <a:latin typeface="Times New Roman" panose="02020603050405020304" pitchFamily="18" charset="0"/>
                <a:cs typeface="Times New Roman" panose="02020603050405020304" pitchFamily="18" charset="0"/>
              </a:rPr>
              <a:t>11. </a:t>
            </a:r>
            <a:r>
              <a:rPr sz="2400" b="1" spc="-10" dirty="0" smtClean="0">
                <a:solidFill>
                  <a:srgbClr val="C00000"/>
                </a:solidFill>
                <a:latin typeface="Times New Roman" panose="02020603050405020304" pitchFamily="18" charset="0"/>
                <a:cs typeface="Times New Roman" panose="02020603050405020304" pitchFamily="18" charset="0"/>
              </a:rPr>
              <a:t>Final</a:t>
            </a:r>
            <a:r>
              <a:rPr sz="2400" b="1" spc="15" dirty="0" smtClean="0">
                <a:solidFill>
                  <a:srgbClr val="C00000"/>
                </a:solidFill>
                <a:latin typeface="Times New Roman" panose="02020603050405020304" pitchFamily="18" charset="0"/>
                <a:cs typeface="Times New Roman" panose="02020603050405020304" pitchFamily="18" charset="0"/>
              </a:rPr>
              <a:t> </a:t>
            </a:r>
            <a:r>
              <a:rPr sz="2400" b="1" spc="-10" dirty="0">
                <a:solidFill>
                  <a:srgbClr val="C00000"/>
                </a:solidFill>
                <a:latin typeface="Times New Roman" panose="02020603050405020304" pitchFamily="18" charset="0"/>
                <a:cs typeface="Times New Roman" panose="02020603050405020304" pitchFamily="18" charset="0"/>
              </a:rPr>
              <a:t>Thickness</a:t>
            </a:r>
            <a:r>
              <a:rPr sz="2400" b="1" spc="10" dirty="0">
                <a:solidFill>
                  <a:srgbClr val="C00000"/>
                </a:solidFill>
                <a:latin typeface="Times New Roman" panose="02020603050405020304" pitchFamily="18" charset="0"/>
                <a:cs typeface="Times New Roman" panose="02020603050405020304" pitchFamily="18" charset="0"/>
              </a:rPr>
              <a:t> </a:t>
            </a:r>
            <a:r>
              <a:rPr sz="2400" b="1" spc="-5" dirty="0">
                <a:solidFill>
                  <a:srgbClr val="C00000"/>
                </a:solidFill>
                <a:latin typeface="Times New Roman" panose="02020603050405020304" pitchFamily="18" charset="0"/>
                <a:cs typeface="Times New Roman" panose="02020603050405020304" pitchFamily="18" charset="0"/>
              </a:rPr>
              <a:t>and</a:t>
            </a:r>
            <a:r>
              <a:rPr sz="2400" b="1" spc="-10" dirty="0">
                <a:solidFill>
                  <a:srgbClr val="C00000"/>
                </a:solidFill>
                <a:latin typeface="Times New Roman" panose="02020603050405020304" pitchFamily="18" charset="0"/>
                <a:cs typeface="Times New Roman" panose="02020603050405020304" pitchFamily="18" charset="0"/>
              </a:rPr>
              <a:t> </a:t>
            </a:r>
            <a:r>
              <a:rPr sz="2400" b="1" dirty="0">
                <a:solidFill>
                  <a:srgbClr val="C00000"/>
                </a:solidFill>
                <a:latin typeface="Times New Roman" panose="02020603050405020304" pitchFamily="18" charset="0"/>
                <a:cs typeface="Times New Roman" panose="02020603050405020304" pitchFamily="18" charset="0"/>
              </a:rPr>
              <a:t>Mass</a:t>
            </a:r>
            <a:r>
              <a:rPr sz="2400" b="1" spc="-20" dirty="0">
                <a:solidFill>
                  <a:srgbClr val="C00000"/>
                </a:solidFill>
                <a:latin typeface="Times New Roman" panose="02020603050405020304" pitchFamily="18" charset="0"/>
                <a:cs typeface="Times New Roman" panose="02020603050405020304" pitchFamily="18" charset="0"/>
              </a:rPr>
              <a:t> </a:t>
            </a:r>
            <a:r>
              <a:rPr sz="2400" b="1" spc="-5" dirty="0">
                <a:solidFill>
                  <a:srgbClr val="C00000"/>
                </a:solidFill>
                <a:latin typeface="Times New Roman" panose="02020603050405020304" pitchFamily="18" charset="0"/>
                <a:cs typeface="Times New Roman" panose="02020603050405020304" pitchFamily="18" charset="0"/>
              </a:rPr>
              <a:t>Measurement</a:t>
            </a:r>
            <a:r>
              <a:rPr sz="2400" b="1" spc="-20" dirty="0">
                <a:solidFill>
                  <a:srgbClr val="C00000"/>
                </a:solidFill>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Measure</a:t>
            </a:r>
            <a:r>
              <a:rPr sz="2400" spc="4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and</a:t>
            </a:r>
            <a:r>
              <a:rPr sz="2400" spc="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weigh</a:t>
            </a:r>
            <a:r>
              <a:rPr sz="2400" spc="3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as</a:t>
            </a:r>
            <a:r>
              <a:rPr sz="2400" spc="-10" dirty="0">
                <a:latin typeface="Times New Roman" panose="02020603050405020304" pitchFamily="18" charset="0"/>
                <a:cs typeface="Times New Roman" panose="02020603050405020304" pitchFamily="18" charset="0"/>
              </a:rPr>
              <a:t> per</a:t>
            </a:r>
            <a:r>
              <a:rPr sz="2400" spc="20" dirty="0">
                <a:latin typeface="Times New Roman" panose="02020603050405020304" pitchFamily="18" charset="0"/>
                <a:cs typeface="Times New Roman" panose="02020603050405020304" pitchFamily="18" charset="0"/>
              </a:rPr>
              <a:t> </a:t>
            </a:r>
            <a:r>
              <a:rPr lang="en-IN" sz="2400" spc="20" dirty="0" smtClean="0">
                <a:latin typeface="Times New Roman" panose="02020603050405020304" pitchFamily="18" charset="0"/>
                <a:cs typeface="Times New Roman" panose="02020603050405020304" pitchFamily="18" charset="0"/>
              </a:rPr>
              <a:t>clause </a:t>
            </a:r>
            <a:r>
              <a:rPr sz="2400" spc="-5" dirty="0" smtClean="0">
                <a:latin typeface="Times New Roman" panose="02020603050405020304" pitchFamily="18" charset="0"/>
                <a:cs typeface="Times New Roman" panose="02020603050405020304" pitchFamily="18" charset="0"/>
              </a:rPr>
              <a:t>6.4</a:t>
            </a:r>
            <a:r>
              <a:rPr sz="2400"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020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5715" algn="ctr">
              <a:lnSpc>
                <a:spcPct val="100000"/>
              </a:lnSpc>
              <a:spcBef>
                <a:spcPts val="105"/>
              </a:spcBef>
            </a:pPr>
            <a:r>
              <a:rPr spc="5" dirty="0"/>
              <a:t>IS</a:t>
            </a:r>
            <a:r>
              <a:rPr spc="-30" dirty="0"/>
              <a:t> </a:t>
            </a:r>
            <a:r>
              <a:rPr dirty="0"/>
              <a:t>2742</a:t>
            </a:r>
            <a:r>
              <a:rPr spc="-10" dirty="0"/>
              <a:t> </a:t>
            </a:r>
            <a:r>
              <a:rPr spc="-55" dirty="0"/>
              <a:t>(PART</a:t>
            </a:r>
            <a:r>
              <a:rPr spc="65" dirty="0"/>
              <a:t> </a:t>
            </a:r>
            <a:r>
              <a:rPr dirty="0"/>
              <a:t>5)</a:t>
            </a:r>
            <a:r>
              <a:rPr spc="-15" dirty="0"/>
              <a:t> </a:t>
            </a:r>
            <a:r>
              <a:rPr dirty="0"/>
              <a:t>:</a:t>
            </a:r>
            <a:r>
              <a:rPr spc="-15" dirty="0"/>
              <a:t> </a:t>
            </a:r>
            <a:r>
              <a:rPr dirty="0"/>
              <a:t>1994</a:t>
            </a:r>
          </a:p>
          <a:p>
            <a:pPr marL="5715" algn="ctr">
              <a:lnSpc>
                <a:spcPct val="100000"/>
              </a:lnSpc>
            </a:pPr>
            <a:r>
              <a:rPr spc="-15" dirty="0"/>
              <a:t>AUTOMOTIVE</a:t>
            </a:r>
            <a:r>
              <a:rPr spc="70" dirty="0"/>
              <a:t> </a:t>
            </a:r>
            <a:r>
              <a:rPr spc="-5" dirty="0"/>
              <a:t>VEHICLES</a:t>
            </a:r>
            <a:r>
              <a:rPr spc="25" dirty="0"/>
              <a:t> </a:t>
            </a:r>
            <a:r>
              <a:rPr dirty="0"/>
              <a:t>- -</a:t>
            </a:r>
            <a:r>
              <a:rPr spc="-5" dirty="0"/>
              <a:t> </a:t>
            </a:r>
            <a:r>
              <a:rPr spc="-10" dirty="0"/>
              <a:t>BRAKELININGS:</a:t>
            </a:r>
            <a:r>
              <a:rPr spc="65" dirty="0"/>
              <a:t> </a:t>
            </a:r>
            <a:r>
              <a:rPr spc="-65" dirty="0"/>
              <a:t>PART</a:t>
            </a:r>
            <a:r>
              <a:rPr spc="80" dirty="0"/>
              <a:t> </a:t>
            </a:r>
            <a:r>
              <a:rPr dirty="0"/>
              <a:t>5</a:t>
            </a:r>
            <a:r>
              <a:rPr spc="5" dirty="0"/>
              <a:t> </a:t>
            </a:r>
            <a:r>
              <a:rPr spc="-15" dirty="0"/>
              <a:t>INTERNAL</a:t>
            </a:r>
            <a:r>
              <a:rPr spc="55" dirty="0"/>
              <a:t> </a:t>
            </a:r>
            <a:r>
              <a:rPr spc="-20" dirty="0"/>
              <a:t>SHEAR</a:t>
            </a:r>
            <a:r>
              <a:rPr spc="70" dirty="0"/>
              <a:t> </a:t>
            </a:r>
            <a:r>
              <a:rPr spc="-10" dirty="0"/>
              <a:t>STRENGTH</a:t>
            </a:r>
            <a:r>
              <a:rPr spc="85" dirty="0"/>
              <a:t> </a:t>
            </a:r>
            <a:r>
              <a:rPr dirty="0"/>
              <a:t>- </a:t>
            </a:r>
            <a:r>
              <a:rPr spc="-5" dirty="0"/>
              <a:t>METHOD</a:t>
            </a:r>
            <a:r>
              <a:rPr spc="5" dirty="0"/>
              <a:t> OF</a:t>
            </a:r>
            <a:r>
              <a:rPr spc="-20" dirty="0"/>
              <a:t> </a:t>
            </a:r>
            <a:r>
              <a:rPr spc="-10" dirty="0"/>
              <a:t>TEST</a:t>
            </a:r>
          </a:p>
        </p:txBody>
      </p:sp>
      <p:sp>
        <p:nvSpPr>
          <p:cNvPr id="3" name="object 3"/>
          <p:cNvSpPr txBox="1"/>
          <p:nvPr/>
        </p:nvSpPr>
        <p:spPr>
          <a:xfrm>
            <a:off x="6069838" y="1329690"/>
            <a:ext cx="2145665" cy="453390"/>
          </a:xfrm>
          <a:prstGeom prst="rect">
            <a:avLst/>
          </a:prstGeom>
        </p:spPr>
        <p:txBody>
          <a:bodyPr vert="horz" wrap="square" lIns="0" tIns="13335" rIns="0" bIns="0" rtlCol="0">
            <a:spAutoFit/>
          </a:bodyPr>
          <a:lstStyle/>
          <a:p>
            <a:pPr marL="12700">
              <a:lnSpc>
                <a:spcPct val="100000"/>
              </a:lnSpc>
              <a:spcBef>
                <a:spcPts val="105"/>
              </a:spcBef>
            </a:pPr>
            <a:r>
              <a:rPr sz="2800" b="1" spc="-15" dirty="0">
                <a:solidFill>
                  <a:srgbClr val="C00000"/>
                </a:solidFill>
                <a:latin typeface="Calibri"/>
                <a:cs typeface="Calibri"/>
              </a:rPr>
              <a:t>TEST</a:t>
            </a:r>
            <a:r>
              <a:rPr sz="2800" b="1" spc="-65" dirty="0">
                <a:solidFill>
                  <a:srgbClr val="C00000"/>
                </a:solidFill>
                <a:latin typeface="Calibri"/>
                <a:cs typeface="Calibri"/>
              </a:rPr>
              <a:t> </a:t>
            </a:r>
            <a:r>
              <a:rPr sz="2800" b="1" spc="-5" dirty="0">
                <a:solidFill>
                  <a:srgbClr val="C00000"/>
                </a:solidFill>
                <a:latin typeface="Calibri"/>
                <a:cs typeface="Calibri"/>
              </a:rPr>
              <a:t>METHOD</a:t>
            </a:r>
            <a:endParaRPr sz="2800">
              <a:latin typeface="Calibri"/>
              <a:cs typeface="Calibri"/>
            </a:endParaRPr>
          </a:p>
        </p:txBody>
      </p:sp>
      <p:pic>
        <p:nvPicPr>
          <p:cNvPr id="4" name="object 4"/>
          <p:cNvPicPr/>
          <p:nvPr/>
        </p:nvPicPr>
        <p:blipFill>
          <a:blip r:embed="rId2" cstate="print"/>
          <a:stretch>
            <a:fillRect/>
          </a:stretch>
        </p:blipFill>
        <p:spPr>
          <a:xfrm>
            <a:off x="609600" y="1423969"/>
            <a:ext cx="2895256" cy="5641294"/>
          </a:xfrm>
          <a:prstGeom prst="rect">
            <a:avLst/>
          </a:prstGeom>
        </p:spPr>
      </p:pic>
      <p:grpSp>
        <p:nvGrpSpPr>
          <p:cNvPr id="5" name="object 5"/>
          <p:cNvGrpSpPr/>
          <p:nvPr/>
        </p:nvGrpSpPr>
        <p:grpSpPr>
          <a:xfrm>
            <a:off x="3810000" y="1897244"/>
            <a:ext cx="10058399" cy="6036945"/>
            <a:chOff x="6126479" y="1897244"/>
            <a:chExt cx="4989830" cy="6036945"/>
          </a:xfrm>
        </p:grpSpPr>
        <p:pic>
          <p:nvPicPr>
            <p:cNvPr id="6" name="object 6"/>
            <p:cNvPicPr/>
            <p:nvPr/>
          </p:nvPicPr>
          <p:blipFill>
            <a:blip r:embed="rId3" cstate="print"/>
            <a:stretch>
              <a:fillRect/>
            </a:stretch>
          </p:blipFill>
          <p:spPr>
            <a:xfrm>
              <a:off x="6141719" y="1897244"/>
              <a:ext cx="4974080" cy="2593633"/>
            </a:xfrm>
            <a:prstGeom prst="rect">
              <a:avLst/>
            </a:prstGeom>
          </p:spPr>
        </p:pic>
        <p:pic>
          <p:nvPicPr>
            <p:cNvPr id="7" name="object 7"/>
            <p:cNvPicPr/>
            <p:nvPr/>
          </p:nvPicPr>
          <p:blipFill>
            <a:blip r:embed="rId4" cstate="print"/>
            <a:stretch>
              <a:fillRect/>
            </a:stretch>
          </p:blipFill>
          <p:spPr>
            <a:xfrm>
              <a:off x="6144767" y="4367783"/>
              <a:ext cx="4892040" cy="2697480"/>
            </a:xfrm>
            <a:prstGeom prst="rect">
              <a:avLst/>
            </a:prstGeom>
          </p:spPr>
        </p:pic>
        <p:pic>
          <p:nvPicPr>
            <p:cNvPr id="8" name="object 8"/>
            <p:cNvPicPr/>
            <p:nvPr/>
          </p:nvPicPr>
          <p:blipFill>
            <a:blip r:embed="rId5" cstate="print"/>
            <a:stretch>
              <a:fillRect/>
            </a:stretch>
          </p:blipFill>
          <p:spPr>
            <a:xfrm>
              <a:off x="6126479" y="6946392"/>
              <a:ext cx="4629912" cy="987552"/>
            </a:xfrm>
            <a:prstGeom prst="rect">
              <a:avLst/>
            </a:prstGeom>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2357754" y="1059636"/>
            <a:ext cx="7742555" cy="636905"/>
          </a:xfrm>
          <a:prstGeom prst="rect">
            <a:avLst/>
          </a:prstGeom>
        </p:spPr>
        <p:txBody>
          <a:bodyPr vert="horz" wrap="square" lIns="0" tIns="13970" rIns="0" bIns="0" rtlCol="0">
            <a:spAutoFit/>
          </a:bodyPr>
          <a:lstStyle/>
          <a:p>
            <a:pPr marL="12700">
              <a:lnSpc>
                <a:spcPct val="100000"/>
              </a:lnSpc>
              <a:spcBef>
                <a:spcPts val="110"/>
              </a:spcBef>
            </a:pPr>
            <a:r>
              <a:rPr spc="5" dirty="0"/>
              <a:t>GENERAL</a:t>
            </a:r>
            <a:r>
              <a:rPr spc="-190" dirty="0"/>
              <a:t> </a:t>
            </a:r>
            <a:r>
              <a:rPr spc="10" dirty="0"/>
              <a:t>BRAKE</a:t>
            </a:r>
            <a:r>
              <a:rPr spc="-100" dirty="0"/>
              <a:t> </a:t>
            </a:r>
            <a:r>
              <a:rPr spc="-30" dirty="0"/>
              <a:t>STANDARDS</a:t>
            </a:r>
          </a:p>
        </p:txBody>
      </p:sp>
      <p:pic>
        <p:nvPicPr>
          <p:cNvPr id="4" name="object 4"/>
          <p:cNvPicPr/>
          <p:nvPr/>
        </p:nvPicPr>
        <p:blipFill>
          <a:blip r:embed="rId2" cstate="print"/>
          <a:stretch>
            <a:fillRect/>
          </a:stretch>
        </p:blipFill>
        <p:spPr>
          <a:xfrm>
            <a:off x="2346960" y="2633472"/>
            <a:ext cx="557784" cy="554736"/>
          </a:xfrm>
          <a:prstGeom prst="rect">
            <a:avLst/>
          </a:prstGeom>
        </p:spPr>
      </p:pic>
      <p:sp>
        <p:nvSpPr>
          <p:cNvPr id="5" name="object 5"/>
          <p:cNvSpPr txBox="1"/>
          <p:nvPr/>
        </p:nvSpPr>
        <p:spPr>
          <a:xfrm>
            <a:off x="1588388" y="3296157"/>
            <a:ext cx="2117090" cy="512445"/>
          </a:xfrm>
          <a:prstGeom prst="rect">
            <a:avLst/>
          </a:prstGeom>
        </p:spPr>
        <p:txBody>
          <a:bodyPr vert="horz" wrap="square" lIns="0" tIns="11430" rIns="0" bIns="0" rtlCol="0">
            <a:spAutoFit/>
          </a:bodyPr>
          <a:lstStyle/>
          <a:p>
            <a:pPr marL="12700">
              <a:lnSpc>
                <a:spcPct val="100000"/>
              </a:lnSpc>
              <a:spcBef>
                <a:spcPts val="90"/>
              </a:spcBef>
            </a:pPr>
            <a:r>
              <a:rPr sz="3200" b="1" spc="20" dirty="0">
                <a:solidFill>
                  <a:srgbClr val="FF0000"/>
                </a:solidFill>
                <a:latin typeface="Times New Roman" panose="02020603050405020304" pitchFamily="18" charset="0"/>
                <a:cs typeface="Times New Roman" panose="02020603050405020304" pitchFamily="18" charset="0"/>
              </a:rPr>
              <a:t>Dimensions</a:t>
            </a:r>
            <a:endParaRPr sz="3200" b="1" dirty="0">
              <a:latin typeface="Times New Roman" panose="02020603050405020304" pitchFamily="18" charset="0"/>
              <a:cs typeface="Times New Roman" panose="02020603050405020304" pitchFamily="18" charset="0"/>
            </a:endParaRPr>
          </a:p>
        </p:txBody>
      </p:sp>
      <p:sp>
        <p:nvSpPr>
          <p:cNvPr id="6" name="object 6"/>
          <p:cNvSpPr txBox="1"/>
          <p:nvPr/>
        </p:nvSpPr>
        <p:spPr>
          <a:xfrm>
            <a:off x="1450594" y="3907916"/>
            <a:ext cx="2402840" cy="391160"/>
          </a:xfrm>
          <a:prstGeom prst="rect">
            <a:avLst/>
          </a:prstGeom>
        </p:spPr>
        <p:txBody>
          <a:bodyPr vert="horz" wrap="square" lIns="0" tIns="12700" rIns="0" bIns="0" rtlCol="0">
            <a:spAutoFit/>
          </a:bodyPr>
          <a:lstStyle/>
          <a:p>
            <a:pPr marL="12700">
              <a:lnSpc>
                <a:spcPct val="100000"/>
              </a:lnSpc>
              <a:spcBef>
                <a:spcPts val="100"/>
              </a:spcBef>
              <a:tabLst>
                <a:tab pos="664845" algn="l"/>
                <a:tab pos="1880870" algn="l"/>
              </a:tabLst>
            </a:pPr>
            <a:r>
              <a:rPr sz="2400" b="1" spc="5" dirty="0">
                <a:solidFill>
                  <a:srgbClr val="39362F"/>
                </a:solidFill>
                <a:latin typeface="Arial"/>
                <a:cs typeface="Arial"/>
              </a:rPr>
              <a:t>I</a:t>
            </a:r>
            <a:r>
              <a:rPr sz="2400" b="1" dirty="0">
                <a:solidFill>
                  <a:srgbClr val="39362F"/>
                </a:solidFill>
                <a:latin typeface="Arial"/>
                <a:cs typeface="Arial"/>
              </a:rPr>
              <a:t>S	128</a:t>
            </a:r>
            <a:r>
              <a:rPr sz="2400" b="1" spc="-20" dirty="0">
                <a:solidFill>
                  <a:srgbClr val="39362F"/>
                </a:solidFill>
                <a:latin typeface="Arial"/>
                <a:cs typeface="Arial"/>
              </a:rPr>
              <a:t>2</a:t>
            </a:r>
            <a:r>
              <a:rPr sz="2400" b="1" spc="-5" dirty="0">
                <a:solidFill>
                  <a:srgbClr val="39362F"/>
                </a:solidFill>
                <a:latin typeface="Arial"/>
                <a:cs typeface="Arial"/>
              </a:rPr>
              <a:t>1</a:t>
            </a:r>
            <a:r>
              <a:rPr sz="2400" b="1" dirty="0">
                <a:solidFill>
                  <a:srgbClr val="39362F"/>
                </a:solidFill>
                <a:latin typeface="Arial"/>
                <a:cs typeface="Arial"/>
              </a:rPr>
              <a:t>	</a:t>
            </a:r>
            <a:r>
              <a:rPr sz="2400" spc="-20" dirty="0">
                <a:solidFill>
                  <a:srgbClr val="39362F"/>
                </a:solidFill>
                <a:latin typeface="Arial MT"/>
                <a:cs typeface="Arial MT"/>
              </a:rPr>
              <a:t>a</a:t>
            </a:r>
            <a:r>
              <a:rPr sz="2400" dirty="0">
                <a:solidFill>
                  <a:srgbClr val="39362F"/>
                </a:solidFill>
                <a:latin typeface="Arial MT"/>
                <a:cs typeface="Arial MT"/>
              </a:rPr>
              <a:t>n</a:t>
            </a:r>
            <a:r>
              <a:rPr sz="2400" spc="-5" dirty="0">
                <a:solidFill>
                  <a:srgbClr val="39362F"/>
                </a:solidFill>
                <a:latin typeface="Arial MT"/>
                <a:cs typeface="Arial MT"/>
              </a:rPr>
              <a:t>d</a:t>
            </a:r>
            <a:endParaRPr sz="2400" dirty="0">
              <a:latin typeface="Arial MT"/>
              <a:cs typeface="Arial MT"/>
            </a:endParaRPr>
          </a:p>
        </p:txBody>
      </p:sp>
      <p:sp>
        <p:nvSpPr>
          <p:cNvPr id="7" name="object 7"/>
          <p:cNvSpPr txBox="1"/>
          <p:nvPr/>
        </p:nvSpPr>
        <p:spPr>
          <a:xfrm>
            <a:off x="1450594" y="4264533"/>
            <a:ext cx="2108200" cy="391160"/>
          </a:xfrm>
          <a:prstGeom prst="rect">
            <a:avLst/>
          </a:prstGeom>
        </p:spPr>
        <p:txBody>
          <a:bodyPr vert="horz" wrap="square" lIns="0" tIns="12700" rIns="0" bIns="0" rtlCol="0">
            <a:spAutoFit/>
          </a:bodyPr>
          <a:lstStyle/>
          <a:p>
            <a:pPr marL="12700">
              <a:lnSpc>
                <a:spcPct val="100000"/>
              </a:lnSpc>
              <a:spcBef>
                <a:spcPts val="100"/>
              </a:spcBef>
              <a:tabLst>
                <a:tab pos="1360170" algn="l"/>
              </a:tabLst>
            </a:pPr>
            <a:r>
              <a:rPr sz="2400" b="1" dirty="0">
                <a:solidFill>
                  <a:srgbClr val="39362F"/>
                </a:solidFill>
                <a:latin typeface="Arial"/>
                <a:cs typeface="Arial"/>
              </a:rPr>
              <a:t>1283</a:t>
            </a:r>
            <a:r>
              <a:rPr sz="2400" b="1" spc="-5" dirty="0">
                <a:solidFill>
                  <a:srgbClr val="39362F"/>
                </a:solidFill>
                <a:latin typeface="Arial"/>
                <a:cs typeface="Arial"/>
              </a:rPr>
              <a:t>1</a:t>
            </a:r>
            <a:r>
              <a:rPr sz="2400" b="1" dirty="0">
                <a:solidFill>
                  <a:srgbClr val="39362F"/>
                </a:solidFill>
                <a:latin typeface="Arial"/>
                <a:cs typeface="Arial"/>
              </a:rPr>
              <a:t>	</a:t>
            </a:r>
            <a:r>
              <a:rPr sz="2400" spc="-5" dirty="0">
                <a:solidFill>
                  <a:srgbClr val="39362F"/>
                </a:solidFill>
                <a:latin typeface="Arial MT"/>
                <a:cs typeface="Arial MT"/>
              </a:rPr>
              <a:t>c</a:t>
            </a:r>
            <a:r>
              <a:rPr sz="2400" spc="25" dirty="0">
                <a:solidFill>
                  <a:srgbClr val="39362F"/>
                </a:solidFill>
                <a:latin typeface="Arial MT"/>
                <a:cs typeface="Arial MT"/>
              </a:rPr>
              <a:t>o</a:t>
            </a:r>
            <a:r>
              <a:rPr sz="2400" spc="-25" dirty="0">
                <a:solidFill>
                  <a:srgbClr val="39362F"/>
                </a:solidFill>
                <a:latin typeface="Arial MT"/>
                <a:cs typeface="Arial MT"/>
              </a:rPr>
              <a:t>v</a:t>
            </a:r>
            <a:r>
              <a:rPr sz="2400" spc="-95" dirty="0">
                <a:solidFill>
                  <a:srgbClr val="39362F"/>
                </a:solidFill>
                <a:latin typeface="Arial MT"/>
                <a:cs typeface="Arial MT"/>
              </a:rPr>
              <a:t>e</a:t>
            </a:r>
            <a:r>
              <a:rPr sz="2400" dirty="0">
                <a:solidFill>
                  <a:srgbClr val="39362F"/>
                </a:solidFill>
                <a:latin typeface="Arial MT"/>
                <a:cs typeface="Arial MT"/>
              </a:rPr>
              <a:t>r</a:t>
            </a:r>
            <a:endParaRPr sz="2400" dirty="0">
              <a:latin typeface="Arial MT"/>
              <a:cs typeface="Arial MT"/>
            </a:endParaRPr>
          </a:p>
        </p:txBody>
      </p:sp>
      <p:sp>
        <p:nvSpPr>
          <p:cNvPr id="8" name="object 8"/>
          <p:cNvSpPr txBox="1"/>
          <p:nvPr/>
        </p:nvSpPr>
        <p:spPr>
          <a:xfrm>
            <a:off x="1450594" y="4617796"/>
            <a:ext cx="3067685" cy="748665"/>
          </a:xfrm>
          <a:prstGeom prst="rect">
            <a:avLst/>
          </a:prstGeom>
        </p:spPr>
        <p:txBody>
          <a:bodyPr vert="horz" wrap="square" lIns="0" tIns="12700" rIns="0" bIns="0" rtlCol="0">
            <a:spAutoFit/>
          </a:bodyPr>
          <a:lstStyle/>
          <a:p>
            <a:pPr marL="12700">
              <a:lnSpc>
                <a:spcPts val="2845"/>
              </a:lnSpc>
              <a:spcBef>
                <a:spcPts val="100"/>
              </a:spcBef>
            </a:pPr>
            <a:r>
              <a:rPr sz="2400" spc="5" dirty="0">
                <a:solidFill>
                  <a:srgbClr val="39362F"/>
                </a:solidFill>
                <a:latin typeface="Arial MT"/>
                <a:cs typeface="Arial MT"/>
              </a:rPr>
              <a:t>recommended</a:t>
            </a:r>
            <a:endParaRPr sz="2400" dirty="0">
              <a:latin typeface="Arial MT"/>
              <a:cs typeface="Arial MT"/>
            </a:endParaRPr>
          </a:p>
          <a:p>
            <a:pPr marL="12700">
              <a:lnSpc>
                <a:spcPts val="2845"/>
              </a:lnSpc>
              <a:tabLst>
                <a:tab pos="1685925" algn="l"/>
                <a:tab pos="2106930" algn="l"/>
              </a:tabLst>
            </a:pPr>
            <a:r>
              <a:rPr sz="2400" dirty="0">
                <a:solidFill>
                  <a:srgbClr val="39362F"/>
                </a:solidFill>
                <a:latin typeface="Arial MT"/>
                <a:cs typeface="Arial MT"/>
              </a:rPr>
              <a:t>d</a:t>
            </a:r>
            <a:r>
              <a:rPr sz="2400" spc="-5" dirty="0">
                <a:solidFill>
                  <a:srgbClr val="39362F"/>
                </a:solidFill>
                <a:latin typeface="Arial MT"/>
                <a:cs typeface="Arial MT"/>
              </a:rPr>
              <a:t>i</a:t>
            </a:r>
            <a:r>
              <a:rPr sz="2400" spc="100" dirty="0">
                <a:solidFill>
                  <a:srgbClr val="39362F"/>
                </a:solidFill>
                <a:latin typeface="Arial MT"/>
                <a:cs typeface="Arial MT"/>
              </a:rPr>
              <a:t>m</a:t>
            </a:r>
            <a:r>
              <a:rPr sz="2400" spc="-70" dirty="0">
                <a:solidFill>
                  <a:srgbClr val="39362F"/>
                </a:solidFill>
                <a:latin typeface="Arial MT"/>
                <a:cs typeface="Arial MT"/>
              </a:rPr>
              <a:t>e</a:t>
            </a:r>
            <a:r>
              <a:rPr sz="2400" spc="-95" dirty="0">
                <a:solidFill>
                  <a:srgbClr val="39362F"/>
                </a:solidFill>
                <a:latin typeface="Arial MT"/>
                <a:cs typeface="Arial MT"/>
              </a:rPr>
              <a:t>n</a:t>
            </a:r>
            <a:r>
              <a:rPr sz="2400" spc="-50" dirty="0">
                <a:solidFill>
                  <a:srgbClr val="39362F"/>
                </a:solidFill>
                <a:latin typeface="Arial MT"/>
                <a:cs typeface="Arial MT"/>
              </a:rPr>
              <a:t>s</a:t>
            </a:r>
            <a:r>
              <a:rPr sz="2400" spc="-35" dirty="0">
                <a:solidFill>
                  <a:srgbClr val="39362F"/>
                </a:solidFill>
                <a:latin typeface="Arial MT"/>
                <a:cs typeface="Arial MT"/>
              </a:rPr>
              <a:t>i</a:t>
            </a:r>
            <a:r>
              <a:rPr sz="2400" dirty="0">
                <a:solidFill>
                  <a:srgbClr val="39362F"/>
                </a:solidFill>
                <a:latin typeface="Arial MT"/>
                <a:cs typeface="Arial MT"/>
              </a:rPr>
              <a:t>o</a:t>
            </a:r>
            <a:r>
              <a:rPr sz="2400" spc="-120" dirty="0">
                <a:solidFill>
                  <a:srgbClr val="39362F"/>
                </a:solidFill>
                <a:latin typeface="Arial MT"/>
                <a:cs typeface="Arial MT"/>
              </a:rPr>
              <a:t>n</a:t>
            </a:r>
            <a:r>
              <a:rPr sz="2400" dirty="0">
                <a:solidFill>
                  <a:srgbClr val="39362F"/>
                </a:solidFill>
                <a:latin typeface="Arial MT"/>
                <a:cs typeface="Arial MT"/>
              </a:rPr>
              <a:t>s	</a:t>
            </a:r>
            <a:r>
              <a:rPr sz="2400" spc="-40" dirty="0">
                <a:solidFill>
                  <a:srgbClr val="39362F"/>
                </a:solidFill>
                <a:latin typeface="Arial MT"/>
                <a:cs typeface="Arial MT"/>
              </a:rPr>
              <a:t>o</a:t>
            </a:r>
            <a:r>
              <a:rPr sz="2400" dirty="0">
                <a:solidFill>
                  <a:srgbClr val="39362F"/>
                </a:solidFill>
                <a:latin typeface="Arial MT"/>
                <a:cs typeface="Arial MT"/>
              </a:rPr>
              <a:t>f	</a:t>
            </a:r>
            <a:r>
              <a:rPr sz="2400" b="1" spc="-35" dirty="0">
                <a:solidFill>
                  <a:srgbClr val="39362F"/>
                </a:solidFill>
                <a:latin typeface="Arial"/>
                <a:cs typeface="Arial"/>
              </a:rPr>
              <a:t>t</a:t>
            </a:r>
            <a:r>
              <a:rPr sz="2400" b="1" spc="-125" dirty="0">
                <a:solidFill>
                  <a:srgbClr val="39362F"/>
                </a:solidFill>
                <a:latin typeface="Arial"/>
                <a:cs typeface="Arial"/>
              </a:rPr>
              <a:t>u</a:t>
            </a:r>
            <a:r>
              <a:rPr sz="2400" b="1" spc="-75" dirty="0">
                <a:solidFill>
                  <a:srgbClr val="39362F"/>
                </a:solidFill>
                <a:latin typeface="Arial"/>
                <a:cs typeface="Arial"/>
              </a:rPr>
              <a:t>b</a:t>
            </a:r>
            <a:r>
              <a:rPr sz="2400" b="1" spc="-140" dirty="0">
                <a:solidFill>
                  <a:srgbClr val="39362F"/>
                </a:solidFill>
                <a:latin typeface="Arial"/>
                <a:cs typeface="Arial"/>
              </a:rPr>
              <a:t>i</a:t>
            </a:r>
            <a:r>
              <a:rPr sz="2400" b="1" spc="-125" dirty="0">
                <a:solidFill>
                  <a:srgbClr val="39362F"/>
                </a:solidFill>
                <a:latin typeface="Arial"/>
                <a:cs typeface="Arial"/>
              </a:rPr>
              <a:t>n</a:t>
            </a:r>
            <a:r>
              <a:rPr sz="2400" b="1" spc="-55" dirty="0">
                <a:solidFill>
                  <a:srgbClr val="39362F"/>
                </a:solidFill>
                <a:latin typeface="Arial"/>
                <a:cs typeface="Arial"/>
              </a:rPr>
              <a:t>g</a:t>
            </a:r>
            <a:r>
              <a:rPr sz="2400" b="1" dirty="0">
                <a:solidFill>
                  <a:srgbClr val="39362F"/>
                </a:solidFill>
                <a:latin typeface="Arial"/>
                <a:cs typeface="Arial"/>
              </a:rPr>
              <a:t>,</a:t>
            </a:r>
            <a:endParaRPr sz="2400" dirty="0">
              <a:latin typeface="Arial"/>
              <a:cs typeface="Arial"/>
            </a:endParaRPr>
          </a:p>
        </p:txBody>
      </p:sp>
      <p:sp>
        <p:nvSpPr>
          <p:cNvPr id="9" name="object 9"/>
          <p:cNvSpPr txBox="1"/>
          <p:nvPr/>
        </p:nvSpPr>
        <p:spPr>
          <a:xfrm>
            <a:off x="3331590" y="5685535"/>
            <a:ext cx="662305" cy="391160"/>
          </a:xfrm>
          <a:prstGeom prst="rect">
            <a:avLst/>
          </a:prstGeom>
        </p:spPr>
        <p:txBody>
          <a:bodyPr vert="horz" wrap="square" lIns="0" tIns="12700" rIns="0" bIns="0" rtlCol="0">
            <a:spAutoFit/>
          </a:bodyPr>
          <a:lstStyle/>
          <a:p>
            <a:pPr marL="12700">
              <a:lnSpc>
                <a:spcPct val="100000"/>
              </a:lnSpc>
              <a:spcBef>
                <a:spcPts val="100"/>
              </a:spcBef>
            </a:pPr>
            <a:r>
              <a:rPr sz="2400" spc="-114" dirty="0">
                <a:solidFill>
                  <a:srgbClr val="39362F"/>
                </a:solidFill>
                <a:latin typeface="Arial MT"/>
                <a:cs typeface="Arial MT"/>
              </a:rPr>
              <a:t>u</a:t>
            </a:r>
            <a:r>
              <a:rPr sz="2400" spc="-5" dirty="0">
                <a:solidFill>
                  <a:srgbClr val="39362F"/>
                </a:solidFill>
                <a:latin typeface="Arial MT"/>
                <a:cs typeface="Arial MT"/>
              </a:rPr>
              <a:t>s</a:t>
            </a:r>
            <a:r>
              <a:rPr sz="2400" spc="-90" dirty="0">
                <a:solidFill>
                  <a:srgbClr val="39362F"/>
                </a:solidFill>
                <a:latin typeface="Arial MT"/>
                <a:cs typeface="Arial MT"/>
              </a:rPr>
              <a:t>e</a:t>
            </a:r>
            <a:r>
              <a:rPr sz="2400" spc="-5" dirty="0">
                <a:solidFill>
                  <a:srgbClr val="39362F"/>
                </a:solidFill>
                <a:latin typeface="Arial MT"/>
                <a:cs typeface="Arial MT"/>
              </a:rPr>
              <a:t>d</a:t>
            </a:r>
            <a:endParaRPr sz="2400" dirty="0">
              <a:latin typeface="Arial MT"/>
              <a:cs typeface="Arial MT"/>
            </a:endParaRPr>
          </a:p>
        </p:txBody>
      </p:sp>
      <p:sp>
        <p:nvSpPr>
          <p:cNvPr id="10" name="object 10"/>
          <p:cNvSpPr txBox="1"/>
          <p:nvPr/>
        </p:nvSpPr>
        <p:spPr>
          <a:xfrm>
            <a:off x="1450594" y="5331409"/>
            <a:ext cx="1676400" cy="1102360"/>
          </a:xfrm>
          <a:prstGeom prst="rect">
            <a:avLst/>
          </a:prstGeom>
        </p:spPr>
        <p:txBody>
          <a:bodyPr vert="horz" wrap="square" lIns="0" tIns="23495" rIns="0" bIns="0" rtlCol="0">
            <a:spAutoFit/>
          </a:bodyPr>
          <a:lstStyle/>
          <a:p>
            <a:pPr marL="12700" marR="5080">
              <a:lnSpc>
                <a:spcPct val="97100"/>
              </a:lnSpc>
              <a:spcBef>
                <a:spcPts val="185"/>
              </a:spcBef>
            </a:pPr>
            <a:r>
              <a:rPr sz="2400" b="1" spc="-105" dirty="0">
                <a:solidFill>
                  <a:srgbClr val="39362F"/>
                </a:solidFill>
                <a:latin typeface="Arial"/>
                <a:cs typeface="Arial"/>
              </a:rPr>
              <a:t>fittings, </a:t>
            </a:r>
            <a:r>
              <a:rPr sz="2400" b="1" spc="-100" dirty="0">
                <a:solidFill>
                  <a:srgbClr val="39362F"/>
                </a:solidFill>
                <a:latin typeface="Arial"/>
                <a:cs typeface="Arial"/>
              </a:rPr>
              <a:t> </a:t>
            </a:r>
            <a:r>
              <a:rPr sz="2400" b="1" spc="-240" dirty="0">
                <a:solidFill>
                  <a:srgbClr val="39362F"/>
                </a:solidFill>
                <a:latin typeface="Arial"/>
                <a:cs typeface="Arial"/>
              </a:rPr>
              <a:t>c</a:t>
            </a:r>
            <a:r>
              <a:rPr sz="2400" b="1" spc="-30" dirty="0">
                <a:solidFill>
                  <a:srgbClr val="39362F"/>
                </a:solidFill>
                <a:latin typeface="Arial"/>
                <a:cs typeface="Arial"/>
              </a:rPr>
              <a:t>o</a:t>
            </a:r>
            <a:r>
              <a:rPr sz="2400" b="1" spc="-125" dirty="0">
                <a:solidFill>
                  <a:srgbClr val="39362F"/>
                </a:solidFill>
                <a:latin typeface="Arial"/>
                <a:cs typeface="Arial"/>
              </a:rPr>
              <a:t>n</a:t>
            </a:r>
            <a:r>
              <a:rPr sz="2400" b="1" spc="-150" dirty="0">
                <a:solidFill>
                  <a:srgbClr val="39362F"/>
                </a:solidFill>
                <a:latin typeface="Arial"/>
                <a:cs typeface="Arial"/>
              </a:rPr>
              <a:t>n</a:t>
            </a:r>
            <a:r>
              <a:rPr sz="2400" b="1" spc="-45" dirty="0">
                <a:solidFill>
                  <a:srgbClr val="39362F"/>
                </a:solidFill>
                <a:latin typeface="Arial"/>
                <a:cs typeface="Arial"/>
              </a:rPr>
              <a:t>e</a:t>
            </a:r>
            <a:r>
              <a:rPr sz="2400" b="1" spc="-240" dirty="0">
                <a:solidFill>
                  <a:srgbClr val="39362F"/>
                </a:solidFill>
                <a:latin typeface="Arial"/>
                <a:cs typeface="Arial"/>
              </a:rPr>
              <a:t>c</a:t>
            </a:r>
            <a:r>
              <a:rPr sz="2400" b="1" spc="-35" dirty="0">
                <a:solidFill>
                  <a:srgbClr val="39362F"/>
                </a:solidFill>
                <a:latin typeface="Arial"/>
                <a:cs typeface="Arial"/>
              </a:rPr>
              <a:t>t</a:t>
            </a:r>
            <a:r>
              <a:rPr sz="2400" b="1" spc="-165" dirty="0">
                <a:solidFill>
                  <a:srgbClr val="39362F"/>
                </a:solidFill>
                <a:latin typeface="Arial"/>
                <a:cs typeface="Arial"/>
              </a:rPr>
              <a:t>i</a:t>
            </a:r>
            <a:r>
              <a:rPr sz="2400" b="1" spc="-30" dirty="0">
                <a:solidFill>
                  <a:srgbClr val="39362F"/>
                </a:solidFill>
                <a:latin typeface="Arial"/>
                <a:cs typeface="Arial"/>
              </a:rPr>
              <a:t>o</a:t>
            </a:r>
            <a:r>
              <a:rPr sz="2400" b="1" spc="-125" dirty="0">
                <a:solidFill>
                  <a:srgbClr val="39362F"/>
                </a:solidFill>
                <a:latin typeface="Arial"/>
                <a:cs typeface="Arial"/>
              </a:rPr>
              <a:t>n</a:t>
            </a:r>
            <a:r>
              <a:rPr sz="2400" b="1" spc="-5" dirty="0">
                <a:solidFill>
                  <a:srgbClr val="39362F"/>
                </a:solidFill>
                <a:latin typeface="Arial"/>
                <a:cs typeface="Arial"/>
              </a:rPr>
              <a:t>s  </a:t>
            </a:r>
            <a:r>
              <a:rPr sz="2400" spc="25" dirty="0">
                <a:solidFill>
                  <a:srgbClr val="39362F"/>
                </a:solidFill>
                <a:latin typeface="Arial MT"/>
                <a:cs typeface="Arial MT"/>
              </a:rPr>
              <a:t>automotive</a:t>
            </a:r>
            <a:endParaRPr sz="2400">
              <a:latin typeface="Arial MT"/>
              <a:cs typeface="Arial MT"/>
            </a:endParaRPr>
          </a:p>
        </p:txBody>
      </p:sp>
      <p:sp>
        <p:nvSpPr>
          <p:cNvPr id="11" name="object 11"/>
          <p:cNvSpPr txBox="1"/>
          <p:nvPr/>
        </p:nvSpPr>
        <p:spPr>
          <a:xfrm>
            <a:off x="3255390" y="6041847"/>
            <a:ext cx="124650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9362F"/>
                </a:solidFill>
                <a:latin typeface="Arial MT"/>
                <a:cs typeface="Arial MT"/>
              </a:rPr>
              <a:t>hydraulic</a:t>
            </a:r>
            <a:endParaRPr sz="2400">
              <a:latin typeface="Arial MT"/>
              <a:cs typeface="Arial MT"/>
            </a:endParaRPr>
          </a:p>
        </p:txBody>
      </p:sp>
      <p:sp>
        <p:nvSpPr>
          <p:cNvPr id="12" name="object 12"/>
          <p:cNvSpPr txBox="1"/>
          <p:nvPr/>
        </p:nvSpPr>
        <p:spPr>
          <a:xfrm>
            <a:off x="1450594" y="6389878"/>
            <a:ext cx="2018664"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9362F"/>
                </a:solidFill>
                <a:latin typeface="Arial MT"/>
                <a:cs typeface="Arial MT"/>
              </a:rPr>
              <a:t>b</a:t>
            </a:r>
            <a:r>
              <a:rPr sz="2400" spc="35" dirty="0">
                <a:solidFill>
                  <a:srgbClr val="39362F"/>
                </a:solidFill>
                <a:latin typeface="Arial MT"/>
                <a:cs typeface="Arial MT"/>
              </a:rPr>
              <a:t>r</a:t>
            </a:r>
            <a:r>
              <a:rPr sz="2400" dirty="0">
                <a:solidFill>
                  <a:srgbClr val="39362F"/>
                </a:solidFill>
                <a:latin typeface="Arial MT"/>
                <a:cs typeface="Arial MT"/>
              </a:rPr>
              <a:t>a</a:t>
            </a:r>
            <a:r>
              <a:rPr sz="2400" spc="-5" dirty="0">
                <a:solidFill>
                  <a:srgbClr val="39362F"/>
                </a:solidFill>
                <a:latin typeface="Arial MT"/>
                <a:cs typeface="Arial MT"/>
              </a:rPr>
              <a:t>ke</a:t>
            </a:r>
            <a:r>
              <a:rPr sz="2400" spc="-120" dirty="0">
                <a:solidFill>
                  <a:srgbClr val="39362F"/>
                </a:solidFill>
                <a:latin typeface="Arial MT"/>
                <a:cs typeface="Arial MT"/>
              </a:rPr>
              <a:t> </a:t>
            </a:r>
            <a:r>
              <a:rPr sz="2400" spc="-75" dirty="0">
                <a:solidFill>
                  <a:srgbClr val="39362F"/>
                </a:solidFill>
                <a:latin typeface="Arial MT"/>
                <a:cs typeface="Arial MT"/>
              </a:rPr>
              <a:t>s</a:t>
            </a:r>
            <a:r>
              <a:rPr sz="2400" spc="-145" dirty="0">
                <a:solidFill>
                  <a:srgbClr val="39362F"/>
                </a:solidFill>
                <a:latin typeface="Arial MT"/>
                <a:cs typeface="Arial MT"/>
              </a:rPr>
              <a:t>y</a:t>
            </a:r>
            <a:r>
              <a:rPr sz="2400" spc="-120" dirty="0">
                <a:solidFill>
                  <a:srgbClr val="39362F"/>
                </a:solidFill>
                <a:latin typeface="Arial MT"/>
                <a:cs typeface="Arial MT"/>
              </a:rPr>
              <a:t>s</a:t>
            </a:r>
            <a:r>
              <a:rPr sz="2400" spc="95" dirty="0">
                <a:solidFill>
                  <a:srgbClr val="39362F"/>
                </a:solidFill>
                <a:latin typeface="Arial MT"/>
                <a:cs typeface="Arial MT"/>
              </a:rPr>
              <a:t>t</a:t>
            </a:r>
            <a:r>
              <a:rPr sz="2400" spc="-95" dirty="0">
                <a:solidFill>
                  <a:srgbClr val="39362F"/>
                </a:solidFill>
                <a:latin typeface="Arial MT"/>
                <a:cs typeface="Arial MT"/>
              </a:rPr>
              <a:t>e</a:t>
            </a:r>
            <a:r>
              <a:rPr sz="2400" spc="10" dirty="0">
                <a:solidFill>
                  <a:srgbClr val="39362F"/>
                </a:solidFill>
                <a:latin typeface="Arial MT"/>
                <a:cs typeface="Arial MT"/>
              </a:rPr>
              <a:t>m</a:t>
            </a:r>
            <a:r>
              <a:rPr sz="2400" spc="-70" dirty="0">
                <a:solidFill>
                  <a:srgbClr val="39362F"/>
                </a:solidFill>
                <a:latin typeface="Arial MT"/>
                <a:cs typeface="Arial MT"/>
              </a:rPr>
              <a:t>s</a:t>
            </a:r>
            <a:r>
              <a:rPr sz="2400" dirty="0">
                <a:solidFill>
                  <a:srgbClr val="39362F"/>
                </a:solidFill>
                <a:latin typeface="Arial MT"/>
                <a:cs typeface="Arial MT"/>
              </a:rPr>
              <a:t>.</a:t>
            </a:r>
            <a:endParaRPr sz="2400">
              <a:latin typeface="Arial MT"/>
              <a:cs typeface="Arial MT"/>
            </a:endParaRPr>
          </a:p>
        </p:txBody>
      </p:sp>
      <p:pic>
        <p:nvPicPr>
          <p:cNvPr id="13" name="object 13"/>
          <p:cNvPicPr/>
          <p:nvPr/>
        </p:nvPicPr>
        <p:blipFill>
          <a:blip r:embed="rId3" cstate="print"/>
          <a:stretch>
            <a:fillRect/>
          </a:stretch>
        </p:blipFill>
        <p:spPr>
          <a:xfrm>
            <a:off x="4916423" y="2633472"/>
            <a:ext cx="554736" cy="554736"/>
          </a:xfrm>
          <a:prstGeom prst="rect">
            <a:avLst/>
          </a:prstGeom>
        </p:spPr>
      </p:pic>
      <p:sp>
        <p:nvSpPr>
          <p:cNvPr id="14" name="object 14"/>
          <p:cNvSpPr txBox="1"/>
          <p:nvPr/>
        </p:nvSpPr>
        <p:spPr>
          <a:xfrm>
            <a:off x="4035933" y="3129511"/>
            <a:ext cx="4253865" cy="1526540"/>
          </a:xfrm>
          <a:prstGeom prst="rect">
            <a:avLst/>
          </a:prstGeom>
        </p:spPr>
        <p:txBody>
          <a:bodyPr vert="horz" wrap="square" lIns="0" tIns="178435" rIns="0" bIns="0" rtlCol="0">
            <a:spAutoFit/>
          </a:bodyPr>
          <a:lstStyle/>
          <a:p>
            <a:pPr marL="971550">
              <a:lnSpc>
                <a:spcPct val="100000"/>
              </a:lnSpc>
              <a:spcBef>
                <a:spcPts val="1405"/>
              </a:spcBef>
            </a:pPr>
            <a:r>
              <a:rPr sz="3200" b="1" spc="-5" dirty="0">
                <a:solidFill>
                  <a:srgbClr val="FF0000"/>
                </a:solidFill>
                <a:latin typeface="Times New Roman" panose="02020603050405020304" pitchFamily="18" charset="0"/>
                <a:cs typeface="Times New Roman" panose="02020603050405020304" pitchFamily="18" charset="0"/>
              </a:rPr>
              <a:t>Rubber</a:t>
            </a:r>
            <a:r>
              <a:rPr sz="3200" b="1" spc="-120" dirty="0">
                <a:solidFill>
                  <a:srgbClr val="FF0000"/>
                </a:solidFill>
                <a:latin typeface="Times New Roman" panose="02020603050405020304" pitchFamily="18" charset="0"/>
                <a:cs typeface="Times New Roman" panose="02020603050405020304" pitchFamily="18" charset="0"/>
              </a:rPr>
              <a:t> </a:t>
            </a:r>
            <a:r>
              <a:rPr sz="3200" b="1" spc="-15" dirty="0">
                <a:solidFill>
                  <a:srgbClr val="FF0000"/>
                </a:solidFill>
                <a:latin typeface="Times New Roman" panose="02020603050405020304" pitchFamily="18" charset="0"/>
                <a:cs typeface="Times New Roman" panose="02020603050405020304" pitchFamily="18" charset="0"/>
              </a:rPr>
              <a:t>Boots</a:t>
            </a:r>
            <a:endParaRPr sz="3200" b="1" dirty="0">
              <a:latin typeface="Times New Roman" panose="02020603050405020304" pitchFamily="18" charset="0"/>
              <a:cs typeface="Times New Roman" panose="02020603050405020304" pitchFamily="18" charset="0"/>
            </a:endParaRPr>
          </a:p>
          <a:p>
            <a:pPr marL="12700" marR="5080" indent="154940">
              <a:lnSpc>
                <a:spcPts val="2810"/>
              </a:lnSpc>
              <a:spcBef>
                <a:spcPts val="1135"/>
              </a:spcBef>
              <a:tabLst>
                <a:tab pos="971550" algn="l"/>
                <a:tab pos="1446530" algn="l"/>
                <a:tab pos="2465070" algn="l"/>
                <a:tab pos="3800475" algn="l"/>
              </a:tabLst>
            </a:pPr>
            <a:r>
              <a:rPr sz="2400" b="1" spc="5" dirty="0">
                <a:solidFill>
                  <a:srgbClr val="39362F"/>
                </a:solidFill>
                <a:latin typeface="Arial"/>
                <a:cs typeface="Arial"/>
              </a:rPr>
              <a:t>I</a:t>
            </a:r>
            <a:r>
              <a:rPr sz="2400" b="1" dirty="0">
                <a:solidFill>
                  <a:srgbClr val="39362F"/>
                </a:solidFill>
                <a:latin typeface="Arial"/>
                <a:cs typeface="Arial"/>
              </a:rPr>
              <a:t>S	</a:t>
            </a:r>
            <a:r>
              <a:rPr sz="2400" b="1" spc="5" dirty="0">
                <a:solidFill>
                  <a:srgbClr val="39362F"/>
                </a:solidFill>
                <a:latin typeface="Arial"/>
                <a:cs typeface="Arial"/>
              </a:rPr>
              <a:t>I</a:t>
            </a:r>
            <a:r>
              <a:rPr sz="2400" b="1" dirty="0">
                <a:solidFill>
                  <a:srgbClr val="39362F"/>
                </a:solidFill>
                <a:latin typeface="Arial"/>
                <a:cs typeface="Arial"/>
              </a:rPr>
              <a:t>S	</a:t>
            </a:r>
            <a:r>
              <a:rPr sz="2400" b="1" spc="-20" dirty="0">
                <a:solidFill>
                  <a:srgbClr val="39362F"/>
                </a:solidFill>
                <a:latin typeface="Arial"/>
                <a:cs typeface="Arial"/>
              </a:rPr>
              <a:t>1</a:t>
            </a:r>
            <a:r>
              <a:rPr sz="2400" b="1" dirty="0">
                <a:solidFill>
                  <a:srgbClr val="39362F"/>
                </a:solidFill>
                <a:latin typeface="Arial"/>
                <a:cs typeface="Arial"/>
              </a:rPr>
              <a:t>28</a:t>
            </a:r>
            <a:r>
              <a:rPr sz="2400" b="1" spc="-20" dirty="0">
                <a:solidFill>
                  <a:srgbClr val="39362F"/>
                </a:solidFill>
                <a:latin typeface="Arial"/>
                <a:cs typeface="Arial"/>
              </a:rPr>
              <a:t>8</a:t>
            </a:r>
            <a:r>
              <a:rPr sz="2400" b="1" spc="-5" dirty="0">
                <a:solidFill>
                  <a:srgbClr val="39362F"/>
                </a:solidFill>
                <a:latin typeface="Arial"/>
                <a:cs typeface="Arial"/>
              </a:rPr>
              <a:t>4</a:t>
            </a:r>
            <a:r>
              <a:rPr sz="2400" b="1" dirty="0">
                <a:solidFill>
                  <a:srgbClr val="39362F"/>
                </a:solidFill>
                <a:latin typeface="Arial"/>
                <a:cs typeface="Arial"/>
              </a:rPr>
              <a:t>	</a:t>
            </a:r>
            <a:r>
              <a:rPr sz="2400" spc="-75" dirty="0">
                <a:solidFill>
                  <a:srgbClr val="39362F"/>
                </a:solidFill>
                <a:latin typeface="Arial MT"/>
                <a:cs typeface="Arial MT"/>
              </a:rPr>
              <a:t>s</a:t>
            </a:r>
            <a:r>
              <a:rPr sz="2400" spc="50" dirty="0">
                <a:solidFill>
                  <a:srgbClr val="39362F"/>
                </a:solidFill>
                <a:latin typeface="Arial MT"/>
                <a:cs typeface="Arial MT"/>
              </a:rPr>
              <a:t>p</a:t>
            </a:r>
            <a:r>
              <a:rPr sz="2400" spc="-95" dirty="0">
                <a:solidFill>
                  <a:srgbClr val="39362F"/>
                </a:solidFill>
                <a:latin typeface="Arial MT"/>
                <a:cs typeface="Arial MT"/>
              </a:rPr>
              <a:t>e</a:t>
            </a:r>
            <a:r>
              <a:rPr sz="2400" spc="-5" dirty="0">
                <a:solidFill>
                  <a:srgbClr val="39362F"/>
                </a:solidFill>
                <a:latin typeface="Arial MT"/>
                <a:cs typeface="Arial MT"/>
              </a:rPr>
              <a:t>c</a:t>
            </a:r>
            <a:r>
              <a:rPr sz="2400" spc="-35" dirty="0">
                <a:solidFill>
                  <a:srgbClr val="39362F"/>
                </a:solidFill>
                <a:latin typeface="Arial MT"/>
                <a:cs typeface="Arial MT"/>
              </a:rPr>
              <a:t>i</a:t>
            </a:r>
            <a:r>
              <a:rPr sz="2400" spc="50" dirty="0">
                <a:solidFill>
                  <a:srgbClr val="39362F"/>
                </a:solidFill>
                <a:latin typeface="Arial MT"/>
                <a:cs typeface="Arial MT"/>
              </a:rPr>
              <a:t>f</a:t>
            </a:r>
            <a:r>
              <a:rPr sz="2400" spc="10" dirty="0">
                <a:solidFill>
                  <a:srgbClr val="39362F"/>
                </a:solidFill>
                <a:latin typeface="Arial MT"/>
                <a:cs typeface="Arial MT"/>
              </a:rPr>
              <a:t>i</a:t>
            </a:r>
            <a:r>
              <a:rPr sz="2400" spc="-165" dirty="0">
                <a:solidFill>
                  <a:srgbClr val="39362F"/>
                </a:solidFill>
                <a:latin typeface="Arial MT"/>
                <a:cs typeface="Arial MT"/>
              </a:rPr>
              <a:t>e</a:t>
            </a:r>
            <a:r>
              <a:rPr sz="2400" dirty="0">
                <a:solidFill>
                  <a:srgbClr val="39362F"/>
                </a:solidFill>
                <a:latin typeface="Arial MT"/>
                <a:cs typeface="Arial MT"/>
              </a:rPr>
              <a:t>s	</a:t>
            </a:r>
            <a:r>
              <a:rPr sz="2400" spc="120" dirty="0">
                <a:solidFill>
                  <a:srgbClr val="39362F"/>
                </a:solidFill>
                <a:latin typeface="Arial MT"/>
                <a:cs typeface="Arial MT"/>
              </a:rPr>
              <a:t>t</a:t>
            </a:r>
            <a:r>
              <a:rPr sz="2400" dirty="0">
                <a:solidFill>
                  <a:srgbClr val="39362F"/>
                </a:solidFill>
                <a:latin typeface="Arial MT"/>
                <a:cs typeface="Arial MT"/>
              </a:rPr>
              <a:t>h</a:t>
            </a:r>
            <a:r>
              <a:rPr sz="2400" spc="-5" dirty="0">
                <a:solidFill>
                  <a:srgbClr val="39362F"/>
                </a:solidFill>
                <a:latin typeface="Arial MT"/>
                <a:cs typeface="Arial MT"/>
              </a:rPr>
              <a:t>e  </a:t>
            </a:r>
            <a:r>
              <a:rPr sz="2400" spc="55" dirty="0">
                <a:solidFill>
                  <a:srgbClr val="39362F"/>
                </a:solidFill>
                <a:latin typeface="Arial MT"/>
                <a:cs typeface="Arial MT"/>
              </a:rPr>
              <a:t>the	</a:t>
            </a:r>
            <a:r>
              <a:rPr sz="2400" spc="5" dirty="0">
                <a:solidFill>
                  <a:srgbClr val="39362F"/>
                </a:solidFill>
                <a:latin typeface="Arial MT"/>
                <a:cs typeface="Arial MT"/>
              </a:rPr>
              <a:t>performance</a:t>
            </a:r>
            <a:endParaRPr sz="2400" dirty="0">
              <a:latin typeface="Arial MT"/>
              <a:cs typeface="Arial MT"/>
            </a:endParaRPr>
          </a:p>
        </p:txBody>
      </p:sp>
      <p:sp>
        <p:nvSpPr>
          <p:cNvPr id="15" name="object 15"/>
          <p:cNvSpPr txBox="1"/>
          <p:nvPr/>
        </p:nvSpPr>
        <p:spPr>
          <a:xfrm>
            <a:off x="4994909" y="4617796"/>
            <a:ext cx="3283585" cy="391795"/>
          </a:xfrm>
          <a:prstGeom prst="rect">
            <a:avLst/>
          </a:prstGeom>
        </p:spPr>
        <p:txBody>
          <a:bodyPr vert="horz" wrap="square" lIns="0" tIns="12700" rIns="0" bIns="0" rtlCol="0">
            <a:spAutoFit/>
          </a:bodyPr>
          <a:lstStyle/>
          <a:p>
            <a:pPr marL="12700">
              <a:lnSpc>
                <a:spcPct val="100000"/>
              </a:lnSpc>
              <a:spcBef>
                <a:spcPts val="100"/>
              </a:spcBef>
              <a:tabLst>
                <a:tab pos="2036445" algn="l"/>
                <a:tab pos="2786380" algn="l"/>
              </a:tabLst>
            </a:pPr>
            <a:r>
              <a:rPr sz="2400" spc="60" dirty="0">
                <a:solidFill>
                  <a:srgbClr val="39362F"/>
                </a:solidFill>
                <a:latin typeface="Arial MT"/>
                <a:cs typeface="Arial MT"/>
              </a:rPr>
              <a:t>r</a:t>
            </a:r>
            <a:r>
              <a:rPr sz="2400" spc="-65" dirty="0">
                <a:solidFill>
                  <a:srgbClr val="39362F"/>
                </a:solidFill>
                <a:latin typeface="Arial MT"/>
                <a:cs typeface="Arial MT"/>
              </a:rPr>
              <a:t>e</a:t>
            </a:r>
            <a:r>
              <a:rPr sz="2400" spc="-20" dirty="0">
                <a:solidFill>
                  <a:srgbClr val="39362F"/>
                </a:solidFill>
                <a:latin typeface="Arial MT"/>
                <a:cs typeface="Arial MT"/>
              </a:rPr>
              <a:t>q</a:t>
            </a:r>
            <a:r>
              <a:rPr sz="2400" dirty="0">
                <a:solidFill>
                  <a:srgbClr val="39362F"/>
                </a:solidFill>
                <a:latin typeface="Arial MT"/>
                <a:cs typeface="Arial MT"/>
              </a:rPr>
              <a:t>ui</a:t>
            </a:r>
            <a:r>
              <a:rPr sz="2400" spc="55" dirty="0">
                <a:solidFill>
                  <a:srgbClr val="39362F"/>
                </a:solidFill>
                <a:latin typeface="Arial MT"/>
                <a:cs typeface="Arial MT"/>
              </a:rPr>
              <a:t>r</a:t>
            </a:r>
            <a:r>
              <a:rPr sz="2400" spc="-65" dirty="0">
                <a:solidFill>
                  <a:srgbClr val="39362F"/>
                </a:solidFill>
                <a:latin typeface="Arial MT"/>
                <a:cs typeface="Arial MT"/>
              </a:rPr>
              <a:t>e</a:t>
            </a:r>
            <a:r>
              <a:rPr sz="2400" spc="105" dirty="0">
                <a:solidFill>
                  <a:srgbClr val="39362F"/>
                </a:solidFill>
                <a:latin typeface="Arial MT"/>
                <a:cs typeface="Arial MT"/>
              </a:rPr>
              <a:t>m</a:t>
            </a:r>
            <a:r>
              <a:rPr sz="2400" spc="-65" dirty="0">
                <a:solidFill>
                  <a:srgbClr val="39362F"/>
                </a:solidFill>
                <a:latin typeface="Arial MT"/>
                <a:cs typeface="Arial MT"/>
              </a:rPr>
              <a:t>e</a:t>
            </a:r>
            <a:r>
              <a:rPr sz="2400" spc="25" dirty="0">
                <a:solidFill>
                  <a:srgbClr val="39362F"/>
                </a:solidFill>
                <a:latin typeface="Arial MT"/>
                <a:cs typeface="Arial MT"/>
              </a:rPr>
              <a:t>n</a:t>
            </a:r>
            <a:r>
              <a:rPr sz="2400" dirty="0">
                <a:solidFill>
                  <a:srgbClr val="39362F"/>
                </a:solidFill>
                <a:latin typeface="Arial MT"/>
                <a:cs typeface="Arial MT"/>
              </a:rPr>
              <a:t>ts	</a:t>
            </a:r>
            <a:r>
              <a:rPr sz="2400" spc="-15" dirty="0">
                <a:solidFill>
                  <a:srgbClr val="39362F"/>
                </a:solidFill>
                <a:latin typeface="Arial MT"/>
                <a:cs typeface="Arial MT"/>
              </a:rPr>
              <a:t>a</a:t>
            </a:r>
            <a:r>
              <a:rPr sz="2400" spc="5" dirty="0">
                <a:solidFill>
                  <a:srgbClr val="39362F"/>
                </a:solidFill>
                <a:latin typeface="Arial MT"/>
                <a:cs typeface="Arial MT"/>
              </a:rPr>
              <a:t>n</a:t>
            </a:r>
            <a:r>
              <a:rPr sz="2400" dirty="0">
                <a:solidFill>
                  <a:srgbClr val="39362F"/>
                </a:solidFill>
                <a:latin typeface="Arial MT"/>
                <a:cs typeface="Arial MT"/>
              </a:rPr>
              <a:t>d	</a:t>
            </a:r>
            <a:r>
              <a:rPr sz="2400" spc="95" dirty="0">
                <a:solidFill>
                  <a:srgbClr val="39362F"/>
                </a:solidFill>
                <a:latin typeface="Arial MT"/>
                <a:cs typeface="Arial MT"/>
              </a:rPr>
              <a:t>t</a:t>
            </a:r>
            <a:r>
              <a:rPr sz="2400" spc="-65" dirty="0">
                <a:solidFill>
                  <a:srgbClr val="39362F"/>
                </a:solidFill>
                <a:latin typeface="Arial MT"/>
                <a:cs typeface="Arial MT"/>
              </a:rPr>
              <a:t>e</a:t>
            </a:r>
            <a:r>
              <a:rPr sz="2400" spc="-100" dirty="0">
                <a:solidFill>
                  <a:srgbClr val="39362F"/>
                </a:solidFill>
                <a:latin typeface="Arial MT"/>
                <a:cs typeface="Arial MT"/>
              </a:rPr>
              <a:t>s</a:t>
            </a:r>
            <a:r>
              <a:rPr sz="2400" dirty="0">
                <a:solidFill>
                  <a:srgbClr val="39362F"/>
                </a:solidFill>
                <a:latin typeface="Arial MT"/>
                <a:cs typeface="Arial MT"/>
              </a:rPr>
              <a:t>t</a:t>
            </a:r>
            <a:endParaRPr sz="2400" dirty="0">
              <a:latin typeface="Arial MT"/>
              <a:cs typeface="Arial MT"/>
            </a:endParaRPr>
          </a:p>
        </p:txBody>
      </p:sp>
      <p:sp>
        <p:nvSpPr>
          <p:cNvPr id="16" name="object 16"/>
          <p:cNvSpPr txBox="1"/>
          <p:nvPr/>
        </p:nvSpPr>
        <p:spPr>
          <a:xfrm>
            <a:off x="3971925" y="5331409"/>
            <a:ext cx="2641600" cy="745490"/>
          </a:xfrm>
          <a:prstGeom prst="rect">
            <a:avLst/>
          </a:prstGeom>
        </p:spPr>
        <p:txBody>
          <a:bodyPr vert="horz" wrap="square" lIns="0" tIns="12700" rIns="0" bIns="0" rtlCol="0">
            <a:spAutoFit/>
          </a:bodyPr>
          <a:lstStyle/>
          <a:p>
            <a:pPr marL="12700">
              <a:lnSpc>
                <a:spcPts val="2835"/>
              </a:lnSpc>
              <a:spcBef>
                <a:spcPts val="100"/>
              </a:spcBef>
              <a:tabLst>
                <a:tab pos="1035050" algn="l"/>
                <a:tab pos="1995805" algn="l"/>
              </a:tabLst>
            </a:pPr>
            <a:r>
              <a:rPr sz="2400" b="1" spc="-114" dirty="0">
                <a:solidFill>
                  <a:srgbClr val="39362F"/>
                </a:solidFill>
                <a:latin typeface="Arial"/>
                <a:cs typeface="Arial"/>
              </a:rPr>
              <a:t>a</a:t>
            </a:r>
            <a:r>
              <a:rPr sz="2400" b="1" spc="-125" dirty="0">
                <a:solidFill>
                  <a:srgbClr val="39362F"/>
                </a:solidFill>
                <a:latin typeface="Arial"/>
                <a:cs typeface="Arial"/>
              </a:rPr>
              <a:t>n</a:t>
            </a:r>
            <a:r>
              <a:rPr sz="2400" b="1" dirty="0">
                <a:solidFill>
                  <a:srgbClr val="39362F"/>
                </a:solidFill>
                <a:latin typeface="Arial"/>
                <a:cs typeface="Arial"/>
              </a:rPr>
              <a:t>d	</a:t>
            </a:r>
            <a:r>
              <a:rPr sz="2400" dirty="0">
                <a:solidFill>
                  <a:srgbClr val="39362F"/>
                </a:solidFill>
                <a:latin typeface="Arial MT"/>
                <a:cs typeface="Arial MT"/>
              </a:rPr>
              <a:t>boots	</a:t>
            </a:r>
            <a:r>
              <a:rPr sz="2400" spc="-114" dirty="0">
                <a:solidFill>
                  <a:srgbClr val="39362F"/>
                </a:solidFill>
                <a:latin typeface="Arial MT"/>
                <a:cs typeface="Arial MT"/>
              </a:rPr>
              <a:t>u</a:t>
            </a:r>
            <a:r>
              <a:rPr sz="2400" spc="-25" dirty="0">
                <a:solidFill>
                  <a:srgbClr val="39362F"/>
                </a:solidFill>
                <a:latin typeface="Arial MT"/>
                <a:cs typeface="Arial MT"/>
              </a:rPr>
              <a:t>s</a:t>
            </a:r>
            <a:r>
              <a:rPr sz="2400" spc="-90" dirty="0">
                <a:solidFill>
                  <a:srgbClr val="39362F"/>
                </a:solidFill>
                <a:latin typeface="Arial MT"/>
                <a:cs typeface="Arial MT"/>
              </a:rPr>
              <a:t>e</a:t>
            </a:r>
            <a:r>
              <a:rPr sz="2400" dirty="0">
                <a:solidFill>
                  <a:srgbClr val="39362F"/>
                </a:solidFill>
                <a:latin typeface="Arial MT"/>
                <a:cs typeface="Arial MT"/>
              </a:rPr>
              <a:t>d</a:t>
            </a:r>
            <a:endParaRPr sz="2400">
              <a:latin typeface="Arial MT"/>
              <a:cs typeface="Arial MT"/>
            </a:endParaRPr>
          </a:p>
          <a:p>
            <a:pPr marL="283845">
              <a:lnSpc>
                <a:spcPts val="2835"/>
              </a:lnSpc>
            </a:pPr>
            <a:r>
              <a:rPr sz="2400" spc="-10" dirty="0">
                <a:solidFill>
                  <a:srgbClr val="39362F"/>
                </a:solidFill>
                <a:latin typeface="Arial MT"/>
                <a:cs typeface="Arial MT"/>
              </a:rPr>
              <a:t>in</a:t>
            </a:r>
            <a:endParaRPr sz="2400">
              <a:latin typeface="Arial MT"/>
              <a:cs typeface="Arial MT"/>
            </a:endParaRPr>
          </a:p>
        </p:txBody>
      </p:sp>
      <p:sp>
        <p:nvSpPr>
          <p:cNvPr id="17" name="object 17"/>
          <p:cNvSpPr txBox="1"/>
          <p:nvPr/>
        </p:nvSpPr>
        <p:spPr>
          <a:xfrm>
            <a:off x="4994909" y="4975097"/>
            <a:ext cx="3281679" cy="748030"/>
          </a:xfrm>
          <a:prstGeom prst="rect">
            <a:avLst/>
          </a:prstGeom>
        </p:spPr>
        <p:txBody>
          <a:bodyPr vert="horz" wrap="square" lIns="0" tIns="12700" rIns="0" bIns="0" rtlCol="0">
            <a:spAutoFit/>
          </a:bodyPr>
          <a:lstStyle/>
          <a:p>
            <a:pPr marR="5080" algn="r">
              <a:lnSpc>
                <a:spcPts val="2845"/>
              </a:lnSpc>
              <a:spcBef>
                <a:spcPts val="100"/>
              </a:spcBef>
              <a:tabLst>
                <a:tab pos="1597025" algn="l"/>
                <a:tab pos="2380615" algn="l"/>
              </a:tabLst>
            </a:pPr>
            <a:r>
              <a:rPr sz="2400" spc="5" dirty="0">
                <a:solidFill>
                  <a:srgbClr val="39362F"/>
                </a:solidFill>
                <a:latin typeface="Arial MT"/>
                <a:cs typeface="Arial MT"/>
              </a:rPr>
              <a:t>methods	</a:t>
            </a:r>
            <a:r>
              <a:rPr sz="2400" spc="-5" dirty="0">
                <a:solidFill>
                  <a:srgbClr val="39362F"/>
                </a:solidFill>
                <a:latin typeface="Arial MT"/>
                <a:cs typeface="Arial MT"/>
              </a:rPr>
              <a:t>for	</a:t>
            </a:r>
            <a:r>
              <a:rPr sz="2400" spc="-15" dirty="0">
                <a:solidFill>
                  <a:srgbClr val="39362F"/>
                </a:solidFill>
                <a:latin typeface="Arial MT"/>
                <a:cs typeface="Arial MT"/>
              </a:rPr>
              <a:t>rubber</a:t>
            </a:r>
            <a:endParaRPr sz="2400">
              <a:latin typeface="Arial MT"/>
              <a:cs typeface="Arial MT"/>
            </a:endParaRPr>
          </a:p>
          <a:p>
            <a:pPr marR="9525" algn="r">
              <a:lnSpc>
                <a:spcPts val="2845"/>
              </a:lnSpc>
              <a:tabLst>
                <a:tab pos="484505" algn="l"/>
              </a:tabLst>
            </a:pPr>
            <a:r>
              <a:rPr sz="2400" spc="50" dirty="0">
                <a:solidFill>
                  <a:srgbClr val="39362F"/>
                </a:solidFill>
                <a:latin typeface="Arial MT"/>
                <a:cs typeface="Arial MT"/>
              </a:rPr>
              <a:t>to	</a:t>
            </a:r>
            <a:r>
              <a:rPr sz="2400" spc="15" dirty="0">
                <a:solidFill>
                  <a:srgbClr val="39362F"/>
                </a:solidFill>
                <a:latin typeface="Arial MT"/>
                <a:cs typeface="Arial MT"/>
              </a:rPr>
              <a:t>protect</a:t>
            </a:r>
            <a:endParaRPr sz="2400">
              <a:latin typeface="Arial MT"/>
              <a:cs typeface="Arial MT"/>
            </a:endParaRPr>
          </a:p>
        </p:txBody>
      </p:sp>
      <p:sp>
        <p:nvSpPr>
          <p:cNvPr id="18" name="object 18"/>
          <p:cNvSpPr txBox="1"/>
          <p:nvPr/>
        </p:nvSpPr>
        <p:spPr>
          <a:xfrm>
            <a:off x="4994909" y="5685535"/>
            <a:ext cx="3282315" cy="739140"/>
          </a:xfrm>
          <a:prstGeom prst="rect">
            <a:avLst/>
          </a:prstGeom>
        </p:spPr>
        <p:txBody>
          <a:bodyPr vert="horz" wrap="square" lIns="0" tIns="38735" rIns="0" bIns="0" rtlCol="0">
            <a:spAutoFit/>
          </a:bodyPr>
          <a:lstStyle/>
          <a:p>
            <a:pPr marL="12700" marR="5080">
              <a:lnSpc>
                <a:spcPts val="2740"/>
              </a:lnSpc>
              <a:spcBef>
                <a:spcPts val="305"/>
              </a:spcBef>
            </a:pPr>
            <a:r>
              <a:rPr sz="2400" spc="-5" dirty="0">
                <a:solidFill>
                  <a:srgbClr val="39362F"/>
                </a:solidFill>
                <a:latin typeface="Arial MT"/>
                <a:cs typeface="Arial MT"/>
              </a:rPr>
              <a:t>wheel</a:t>
            </a:r>
            <a:r>
              <a:rPr sz="2400" spc="245" dirty="0">
                <a:solidFill>
                  <a:srgbClr val="39362F"/>
                </a:solidFill>
                <a:latin typeface="Arial MT"/>
                <a:cs typeface="Arial MT"/>
              </a:rPr>
              <a:t> </a:t>
            </a:r>
            <a:r>
              <a:rPr sz="2400" spc="-15" dirty="0">
                <a:solidFill>
                  <a:srgbClr val="39362F"/>
                </a:solidFill>
                <a:latin typeface="Arial MT"/>
                <a:cs typeface="Arial MT"/>
              </a:rPr>
              <a:t>cylinders</a:t>
            </a:r>
            <a:r>
              <a:rPr sz="2400" spc="190" dirty="0">
                <a:solidFill>
                  <a:srgbClr val="39362F"/>
                </a:solidFill>
                <a:latin typeface="Arial MT"/>
                <a:cs typeface="Arial MT"/>
              </a:rPr>
              <a:t> </a:t>
            </a:r>
            <a:r>
              <a:rPr sz="2400" spc="-20" dirty="0">
                <a:solidFill>
                  <a:srgbClr val="39362F"/>
                </a:solidFill>
                <a:latin typeface="Arial MT"/>
                <a:cs typeface="Arial MT"/>
              </a:rPr>
              <a:t>in</a:t>
            </a:r>
            <a:r>
              <a:rPr sz="2400" spc="235" dirty="0">
                <a:solidFill>
                  <a:srgbClr val="39362F"/>
                </a:solidFill>
                <a:latin typeface="Arial MT"/>
                <a:cs typeface="Arial MT"/>
              </a:rPr>
              <a:t> </a:t>
            </a:r>
            <a:r>
              <a:rPr sz="2400" spc="-10" dirty="0">
                <a:solidFill>
                  <a:srgbClr val="39362F"/>
                </a:solidFill>
                <a:latin typeface="Arial MT"/>
                <a:cs typeface="Arial MT"/>
              </a:rPr>
              <a:t>drum </a:t>
            </a:r>
            <a:r>
              <a:rPr sz="2400" spc="-655" dirty="0">
                <a:solidFill>
                  <a:srgbClr val="39362F"/>
                </a:solidFill>
                <a:latin typeface="Arial MT"/>
                <a:cs typeface="Arial MT"/>
              </a:rPr>
              <a:t> </a:t>
            </a:r>
            <a:r>
              <a:rPr sz="2400" spc="-20" dirty="0">
                <a:solidFill>
                  <a:srgbClr val="39362F"/>
                </a:solidFill>
                <a:latin typeface="Arial MT"/>
                <a:cs typeface="Arial MT"/>
              </a:rPr>
              <a:t>brakes.</a:t>
            </a:r>
            <a:endParaRPr sz="2400">
              <a:latin typeface="Arial MT"/>
              <a:cs typeface="Arial MT"/>
            </a:endParaRPr>
          </a:p>
        </p:txBody>
      </p:sp>
      <p:pic>
        <p:nvPicPr>
          <p:cNvPr id="19" name="object 19"/>
          <p:cNvPicPr/>
          <p:nvPr/>
        </p:nvPicPr>
        <p:blipFill>
          <a:blip r:embed="rId4" cstate="print"/>
          <a:stretch>
            <a:fillRect/>
          </a:stretch>
        </p:blipFill>
        <p:spPr>
          <a:xfrm>
            <a:off x="9957816" y="5882640"/>
            <a:ext cx="1947672" cy="1944624"/>
          </a:xfrm>
          <a:prstGeom prst="rect">
            <a:avLst/>
          </a:prstGeom>
        </p:spPr>
      </p:pic>
      <p:pic>
        <p:nvPicPr>
          <p:cNvPr id="20" name="object 20"/>
          <p:cNvPicPr/>
          <p:nvPr/>
        </p:nvPicPr>
        <p:blipFill>
          <a:blip r:embed="rId5" cstate="print"/>
          <a:stretch>
            <a:fillRect/>
          </a:stretch>
        </p:blipFill>
        <p:spPr>
          <a:xfrm>
            <a:off x="8942831" y="2398776"/>
            <a:ext cx="4849368" cy="325526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3743959" y="954404"/>
            <a:ext cx="7743190" cy="636270"/>
          </a:xfrm>
          <a:prstGeom prst="rect">
            <a:avLst/>
          </a:prstGeom>
        </p:spPr>
        <p:txBody>
          <a:bodyPr vert="horz" wrap="square" lIns="0" tIns="13335" rIns="0" bIns="0" rtlCol="0">
            <a:spAutoFit/>
          </a:bodyPr>
          <a:lstStyle/>
          <a:p>
            <a:pPr marL="12700">
              <a:lnSpc>
                <a:spcPct val="100000"/>
              </a:lnSpc>
              <a:spcBef>
                <a:spcPts val="105"/>
              </a:spcBef>
            </a:pPr>
            <a:r>
              <a:rPr spc="5" dirty="0"/>
              <a:t>GENERAL</a:t>
            </a:r>
            <a:r>
              <a:rPr spc="-185" dirty="0"/>
              <a:t> </a:t>
            </a:r>
            <a:r>
              <a:rPr spc="10" dirty="0"/>
              <a:t>BRAKE</a:t>
            </a:r>
            <a:r>
              <a:rPr spc="-95" dirty="0"/>
              <a:t> </a:t>
            </a:r>
            <a:r>
              <a:rPr spc="-30" dirty="0"/>
              <a:t>STANDARDS</a:t>
            </a:r>
          </a:p>
        </p:txBody>
      </p:sp>
      <p:pic>
        <p:nvPicPr>
          <p:cNvPr id="4" name="object 4"/>
          <p:cNvPicPr/>
          <p:nvPr/>
        </p:nvPicPr>
        <p:blipFill>
          <a:blip r:embed="rId2" cstate="print"/>
          <a:stretch>
            <a:fillRect/>
          </a:stretch>
        </p:blipFill>
        <p:spPr>
          <a:xfrm>
            <a:off x="7964423" y="2505455"/>
            <a:ext cx="557783" cy="554736"/>
          </a:xfrm>
          <a:prstGeom prst="rect">
            <a:avLst/>
          </a:prstGeom>
        </p:spPr>
      </p:pic>
      <p:sp>
        <p:nvSpPr>
          <p:cNvPr id="5" name="object 5"/>
          <p:cNvSpPr txBox="1"/>
          <p:nvPr/>
        </p:nvSpPr>
        <p:spPr>
          <a:xfrm>
            <a:off x="6910018" y="3052368"/>
            <a:ext cx="3194685" cy="937629"/>
          </a:xfrm>
          <a:prstGeom prst="rect">
            <a:avLst/>
          </a:prstGeom>
        </p:spPr>
        <p:txBody>
          <a:bodyPr vert="horz" wrap="square" lIns="0" tIns="216535" rIns="0" bIns="0" rtlCol="0">
            <a:spAutoFit/>
          </a:bodyPr>
          <a:lstStyle/>
          <a:p>
            <a:pPr marL="12700" marR="5080">
              <a:lnSpc>
                <a:spcPct val="62800"/>
              </a:lnSpc>
              <a:spcBef>
                <a:spcPts val="1705"/>
              </a:spcBef>
            </a:pPr>
            <a:r>
              <a:rPr sz="3600" b="1" spc="-5" dirty="0">
                <a:solidFill>
                  <a:srgbClr val="FF0000"/>
                </a:solidFill>
                <a:latin typeface="Times New Roman" panose="02020603050405020304" pitchFamily="18" charset="0"/>
                <a:cs typeface="Times New Roman" panose="02020603050405020304" pitchFamily="18" charset="0"/>
              </a:rPr>
              <a:t>D</a:t>
            </a:r>
            <a:r>
              <a:rPr sz="3600" b="1" spc="10" dirty="0">
                <a:solidFill>
                  <a:srgbClr val="FF0000"/>
                </a:solidFill>
                <a:latin typeface="Times New Roman" panose="02020603050405020304" pitchFamily="18" charset="0"/>
                <a:cs typeface="Times New Roman" panose="02020603050405020304" pitchFamily="18" charset="0"/>
              </a:rPr>
              <a:t>y</a:t>
            </a:r>
            <a:r>
              <a:rPr sz="3600" b="1" spc="-5" dirty="0">
                <a:solidFill>
                  <a:srgbClr val="FF0000"/>
                </a:solidFill>
                <a:latin typeface="Times New Roman" panose="02020603050405020304" pitchFamily="18" charset="0"/>
                <a:cs typeface="Times New Roman" panose="02020603050405020304" pitchFamily="18" charset="0"/>
              </a:rPr>
              <a:t>nam</a:t>
            </a:r>
            <a:r>
              <a:rPr sz="3600" b="1" spc="-15" dirty="0">
                <a:solidFill>
                  <a:srgbClr val="FF0000"/>
                </a:solidFill>
                <a:latin typeface="Times New Roman" panose="02020603050405020304" pitchFamily="18" charset="0"/>
                <a:cs typeface="Times New Roman" panose="02020603050405020304" pitchFamily="18" charset="0"/>
              </a:rPr>
              <a:t>o</a:t>
            </a:r>
            <a:r>
              <a:rPr sz="3600" b="1" dirty="0">
                <a:solidFill>
                  <a:srgbClr val="FF0000"/>
                </a:solidFill>
                <a:latin typeface="Times New Roman" panose="02020603050405020304" pitchFamily="18" charset="0"/>
                <a:cs typeface="Times New Roman" panose="02020603050405020304" pitchFamily="18" charset="0"/>
              </a:rPr>
              <a:t>m</a:t>
            </a:r>
            <a:r>
              <a:rPr sz="3600" b="1" spc="-15" dirty="0">
                <a:solidFill>
                  <a:srgbClr val="FF0000"/>
                </a:solidFill>
                <a:latin typeface="Times New Roman" panose="02020603050405020304" pitchFamily="18" charset="0"/>
                <a:cs typeface="Times New Roman" panose="02020603050405020304" pitchFamily="18" charset="0"/>
              </a:rPr>
              <a:t>e</a:t>
            </a:r>
            <a:r>
              <a:rPr sz="3600" b="1" dirty="0">
                <a:solidFill>
                  <a:srgbClr val="FF0000"/>
                </a:solidFill>
                <a:latin typeface="Times New Roman" panose="02020603050405020304" pitchFamily="18" charset="0"/>
                <a:cs typeface="Times New Roman" panose="02020603050405020304" pitchFamily="18" charset="0"/>
              </a:rPr>
              <a:t>t</a:t>
            </a:r>
            <a:r>
              <a:rPr sz="3600" b="1" spc="-20" dirty="0">
                <a:solidFill>
                  <a:srgbClr val="FF0000"/>
                </a:solidFill>
                <a:latin typeface="Times New Roman" panose="02020603050405020304" pitchFamily="18" charset="0"/>
                <a:cs typeface="Times New Roman" panose="02020603050405020304" pitchFamily="18" charset="0"/>
              </a:rPr>
              <a:t>e</a:t>
            </a:r>
            <a:r>
              <a:rPr sz="3600" b="1" dirty="0">
                <a:solidFill>
                  <a:srgbClr val="FF0000"/>
                </a:solidFill>
                <a:latin typeface="Times New Roman" panose="02020603050405020304" pitchFamily="18" charset="0"/>
                <a:cs typeface="Times New Roman" panose="02020603050405020304" pitchFamily="18" charset="0"/>
              </a:rPr>
              <a:t>r  </a:t>
            </a:r>
            <a:r>
              <a:rPr sz="3600" b="1" spc="-10" dirty="0">
                <a:solidFill>
                  <a:srgbClr val="FF0000"/>
                </a:solidFill>
                <a:latin typeface="Times New Roman" panose="02020603050405020304" pitchFamily="18" charset="0"/>
                <a:cs typeface="Times New Roman" panose="02020603050405020304" pitchFamily="18" charset="0"/>
              </a:rPr>
              <a:t>Testing</a:t>
            </a:r>
            <a:endParaRPr sz="3600" b="1" dirty="0">
              <a:latin typeface="Times New Roman" panose="02020603050405020304" pitchFamily="18" charset="0"/>
              <a:cs typeface="Times New Roman" panose="02020603050405020304" pitchFamily="18" charset="0"/>
            </a:endParaRPr>
          </a:p>
        </p:txBody>
      </p:sp>
      <p:sp>
        <p:nvSpPr>
          <p:cNvPr id="6" name="object 6"/>
          <p:cNvSpPr txBox="1"/>
          <p:nvPr/>
        </p:nvSpPr>
        <p:spPr>
          <a:xfrm>
            <a:off x="6845554" y="4544949"/>
            <a:ext cx="2393950" cy="453390"/>
          </a:xfrm>
          <a:prstGeom prst="rect">
            <a:avLst/>
          </a:prstGeom>
        </p:spPr>
        <p:txBody>
          <a:bodyPr vert="horz" wrap="square" lIns="0" tIns="13335" rIns="0" bIns="0" rtlCol="0">
            <a:spAutoFit/>
          </a:bodyPr>
          <a:lstStyle/>
          <a:p>
            <a:pPr marL="12700">
              <a:lnSpc>
                <a:spcPct val="100000"/>
              </a:lnSpc>
              <a:spcBef>
                <a:spcPts val="105"/>
              </a:spcBef>
              <a:tabLst>
                <a:tab pos="1515110" algn="l"/>
              </a:tabLst>
            </a:pPr>
            <a:r>
              <a:rPr sz="2800" b="1" spc="-5" dirty="0">
                <a:solidFill>
                  <a:srgbClr val="39362F"/>
                </a:solidFill>
                <a:latin typeface="Arial"/>
                <a:cs typeface="Arial"/>
              </a:rPr>
              <a:t>1466</a:t>
            </a:r>
            <a:r>
              <a:rPr sz="2800" b="1" dirty="0">
                <a:solidFill>
                  <a:srgbClr val="39362F"/>
                </a:solidFill>
                <a:latin typeface="Arial"/>
                <a:cs typeface="Arial"/>
              </a:rPr>
              <a:t>4	</a:t>
            </a:r>
            <a:r>
              <a:rPr sz="2800" spc="-10" dirty="0">
                <a:solidFill>
                  <a:srgbClr val="39362F"/>
                </a:solidFill>
                <a:latin typeface="Sitka Display"/>
                <a:cs typeface="Sitka Display"/>
              </a:rPr>
              <a:t>d</a:t>
            </a:r>
            <a:r>
              <a:rPr sz="2800" dirty="0">
                <a:solidFill>
                  <a:srgbClr val="39362F"/>
                </a:solidFill>
                <a:latin typeface="Sitka Display"/>
                <a:cs typeface="Sitka Display"/>
              </a:rPr>
              <a:t>e</a:t>
            </a:r>
            <a:r>
              <a:rPr sz="2800" spc="-15" dirty="0">
                <a:solidFill>
                  <a:srgbClr val="39362F"/>
                </a:solidFill>
                <a:latin typeface="Sitka Display"/>
                <a:cs typeface="Sitka Display"/>
              </a:rPr>
              <a:t>f</a:t>
            </a:r>
            <a:r>
              <a:rPr sz="2800" dirty="0">
                <a:solidFill>
                  <a:srgbClr val="39362F"/>
                </a:solidFill>
                <a:latin typeface="Sitka Display"/>
                <a:cs typeface="Sitka Display"/>
              </a:rPr>
              <a:t>i</a:t>
            </a:r>
            <a:r>
              <a:rPr sz="2800" spc="-5" dirty="0">
                <a:solidFill>
                  <a:srgbClr val="39362F"/>
                </a:solidFill>
                <a:latin typeface="Sitka Display"/>
                <a:cs typeface="Sitka Display"/>
              </a:rPr>
              <a:t>ne</a:t>
            </a:r>
            <a:endParaRPr sz="2800">
              <a:latin typeface="Sitka Display"/>
              <a:cs typeface="Sitka Display"/>
            </a:endParaRPr>
          </a:p>
        </p:txBody>
      </p:sp>
      <p:sp>
        <p:nvSpPr>
          <p:cNvPr id="7" name="object 7"/>
          <p:cNvSpPr txBox="1"/>
          <p:nvPr/>
        </p:nvSpPr>
        <p:spPr>
          <a:xfrm>
            <a:off x="6845554" y="4190822"/>
            <a:ext cx="3355340" cy="807720"/>
          </a:xfrm>
          <a:prstGeom prst="rect">
            <a:avLst/>
          </a:prstGeom>
        </p:spPr>
        <p:txBody>
          <a:bodyPr vert="horz" wrap="square" lIns="0" tIns="13970" rIns="0" bIns="0" rtlCol="0">
            <a:spAutoFit/>
          </a:bodyPr>
          <a:lstStyle/>
          <a:p>
            <a:pPr marL="12700">
              <a:lnSpc>
                <a:spcPts val="3075"/>
              </a:lnSpc>
              <a:spcBef>
                <a:spcPts val="110"/>
              </a:spcBef>
              <a:tabLst>
                <a:tab pos="636905" algn="l"/>
                <a:tab pos="2198370" algn="l"/>
                <a:tab pos="3006090" algn="l"/>
              </a:tabLst>
            </a:pPr>
            <a:r>
              <a:rPr sz="2800" b="1" spc="10" dirty="0">
                <a:solidFill>
                  <a:srgbClr val="39362F"/>
                </a:solidFill>
                <a:latin typeface="Arial"/>
                <a:cs typeface="Arial"/>
              </a:rPr>
              <a:t>I</a:t>
            </a:r>
            <a:r>
              <a:rPr sz="2800" b="1" spc="5" dirty="0">
                <a:solidFill>
                  <a:srgbClr val="39362F"/>
                </a:solidFill>
                <a:latin typeface="Arial"/>
                <a:cs typeface="Arial"/>
              </a:rPr>
              <a:t>S</a:t>
            </a:r>
            <a:r>
              <a:rPr sz="2800" b="1" dirty="0">
                <a:solidFill>
                  <a:srgbClr val="39362F"/>
                </a:solidFill>
                <a:latin typeface="Arial"/>
                <a:cs typeface="Arial"/>
              </a:rPr>
              <a:t>	1345</a:t>
            </a:r>
            <a:r>
              <a:rPr sz="2800" b="1" spc="5" dirty="0">
                <a:solidFill>
                  <a:srgbClr val="39362F"/>
                </a:solidFill>
                <a:latin typeface="Arial"/>
                <a:cs typeface="Arial"/>
              </a:rPr>
              <a:t>3</a:t>
            </a:r>
            <a:r>
              <a:rPr sz="2800" b="1" dirty="0">
                <a:solidFill>
                  <a:srgbClr val="39362F"/>
                </a:solidFill>
                <a:latin typeface="Arial"/>
                <a:cs typeface="Arial"/>
              </a:rPr>
              <a:t>	</a:t>
            </a:r>
            <a:r>
              <a:rPr sz="2800" spc="-10" dirty="0">
                <a:solidFill>
                  <a:srgbClr val="39362F"/>
                </a:solidFill>
                <a:latin typeface="Sitka Display"/>
                <a:cs typeface="Sitka Display"/>
              </a:rPr>
              <a:t>a</a:t>
            </a:r>
            <a:r>
              <a:rPr sz="2800" dirty="0">
                <a:solidFill>
                  <a:srgbClr val="39362F"/>
                </a:solidFill>
                <a:latin typeface="Sitka Display"/>
                <a:cs typeface="Sitka Display"/>
              </a:rPr>
              <a:t>n</a:t>
            </a:r>
            <a:r>
              <a:rPr sz="2800" spc="5" dirty="0">
                <a:solidFill>
                  <a:srgbClr val="39362F"/>
                </a:solidFill>
                <a:latin typeface="Sitka Display"/>
                <a:cs typeface="Sitka Display"/>
              </a:rPr>
              <a:t>d</a:t>
            </a:r>
            <a:r>
              <a:rPr sz="2800" dirty="0">
                <a:solidFill>
                  <a:srgbClr val="39362F"/>
                </a:solidFill>
                <a:latin typeface="Sitka Display"/>
                <a:cs typeface="Sitka Display"/>
              </a:rPr>
              <a:t>	</a:t>
            </a:r>
            <a:r>
              <a:rPr sz="2800" b="1" spc="-15" dirty="0">
                <a:solidFill>
                  <a:srgbClr val="39362F"/>
                </a:solidFill>
                <a:latin typeface="Arial"/>
                <a:cs typeface="Arial"/>
              </a:rPr>
              <a:t>IS</a:t>
            </a:r>
            <a:endParaRPr sz="2800">
              <a:latin typeface="Arial"/>
              <a:cs typeface="Arial"/>
            </a:endParaRPr>
          </a:p>
          <a:p>
            <a:pPr marR="5080" algn="r">
              <a:lnSpc>
                <a:spcPts val="3075"/>
              </a:lnSpc>
            </a:pPr>
            <a:r>
              <a:rPr sz="2800" spc="5" dirty="0">
                <a:solidFill>
                  <a:srgbClr val="39362F"/>
                </a:solidFill>
                <a:latin typeface="Sitka Display"/>
                <a:cs typeface="Sitka Display"/>
              </a:rPr>
              <a:t>the</a:t>
            </a:r>
            <a:endParaRPr sz="2800">
              <a:latin typeface="Sitka Display"/>
              <a:cs typeface="Sitka Display"/>
            </a:endParaRPr>
          </a:p>
        </p:txBody>
      </p:sp>
      <p:sp>
        <p:nvSpPr>
          <p:cNvPr id="8" name="object 8"/>
          <p:cNvSpPr txBox="1"/>
          <p:nvPr/>
        </p:nvSpPr>
        <p:spPr>
          <a:xfrm>
            <a:off x="6845554" y="4901565"/>
            <a:ext cx="3354070" cy="453390"/>
          </a:xfrm>
          <a:prstGeom prst="rect">
            <a:avLst/>
          </a:prstGeom>
        </p:spPr>
        <p:txBody>
          <a:bodyPr vert="horz" wrap="square" lIns="0" tIns="13335" rIns="0" bIns="0" rtlCol="0">
            <a:spAutoFit/>
          </a:bodyPr>
          <a:lstStyle/>
          <a:p>
            <a:pPr marL="12700">
              <a:lnSpc>
                <a:spcPct val="100000"/>
              </a:lnSpc>
              <a:spcBef>
                <a:spcPts val="105"/>
              </a:spcBef>
              <a:tabLst>
                <a:tab pos="1585595" algn="l"/>
                <a:tab pos="2301875" algn="l"/>
              </a:tabLst>
            </a:pPr>
            <a:r>
              <a:rPr sz="2800" b="1" spc="-5" dirty="0">
                <a:solidFill>
                  <a:srgbClr val="39362F"/>
                </a:solidFill>
                <a:latin typeface="Sitka Display"/>
                <a:cs typeface="Sitka Display"/>
              </a:rPr>
              <a:t>met</a:t>
            </a:r>
            <a:r>
              <a:rPr sz="2800" b="1" spc="10" dirty="0">
                <a:solidFill>
                  <a:srgbClr val="39362F"/>
                </a:solidFill>
                <a:latin typeface="Sitka Display"/>
                <a:cs typeface="Sitka Display"/>
              </a:rPr>
              <a:t>h</a:t>
            </a:r>
            <a:r>
              <a:rPr sz="2800" b="1" dirty="0">
                <a:solidFill>
                  <a:srgbClr val="39362F"/>
                </a:solidFill>
                <a:latin typeface="Sitka Display"/>
                <a:cs typeface="Sitka Display"/>
              </a:rPr>
              <a:t>o</a:t>
            </a:r>
            <a:r>
              <a:rPr sz="2800" b="1" spc="-10" dirty="0">
                <a:solidFill>
                  <a:srgbClr val="39362F"/>
                </a:solidFill>
                <a:latin typeface="Sitka Display"/>
                <a:cs typeface="Sitka Display"/>
              </a:rPr>
              <a:t>d</a:t>
            </a:r>
            <a:r>
              <a:rPr sz="2800" b="1" dirty="0">
                <a:solidFill>
                  <a:srgbClr val="39362F"/>
                </a:solidFill>
                <a:latin typeface="Sitka Display"/>
                <a:cs typeface="Sitka Display"/>
              </a:rPr>
              <a:t>s	</a:t>
            </a:r>
            <a:r>
              <a:rPr sz="2800" b="1" spc="-10" dirty="0">
                <a:solidFill>
                  <a:srgbClr val="39362F"/>
                </a:solidFill>
                <a:latin typeface="Sitka Display"/>
                <a:cs typeface="Sitka Display"/>
              </a:rPr>
              <a:t>f</a:t>
            </a:r>
            <a:r>
              <a:rPr sz="2800" b="1" dirty="0">
                <a:solidFill>
                  <a:srgbClr val="39362F"/>
                </a:solidFill>
                <a:latin typeface="Sitka Display"/>
                <a:cs typeface="Sitka Display"/>
              </a:rPr>
              <a:t>or	t</a:t>
            </a:r>
            <a:r>
              <a:rPr sz="2800" b="1" spc="-25" dirty="0">
                <a:solidFill>
                  <a:srgbClr val="39362F"/>
                </a:solidFill>
                <a:latin typeface="Sitka Display"/>
                <a:cs typeface="Sitka Display"/>
              </a:rPr>
              <a:t>e</a:t>
            </a:r>
            <a:r>
              <a:rPr sz="2800" b="1" dirty="0">
                <a:solidFill>
                  <a:srgbClr val="39362F"/>
                </a:solidFill>
                <a:latin typeface="Sitka Display"/>
                <a:cs typeface="Sitka Display"/>
              </a:rPr>
              <a:t>st</a:t>
            </a:r>
            <a:r>
              <a:rPr sz="2800" b="1" spc="-20" dirty="0">
                <a:solidFill>
                  <a:srgbClr val="39362F"/>
                </a:solidFill>
                <a:latin typeface="Sitka Display"/>
                <a:cs typeface="Sitka Display"/>
              </a:rPr>
              <a:t>i</a:t>
            </a:r>
            <a:r>
              <a:rPr sz="2800" b="1" dirty="0">
                <a:solidFill>
                  <a:srgbClr val="39362F"/>
                </a:solidFill>
                <a:latin typeface="Sitka Display"/>
                <a:cs typeface="Sitka Display"/>
              </a:rPr>
              <a:t>ng</a:t>
            </a:r>
            <a:endParaRPr sz="2800">
              <a:latin typeface="Sitka Display"/>
              <a:cs typeface="Sitka Display"/>
            </a:endParaRPr>
          </a:p>
        </p:txBody>
      </p:sp>
      <p:sp>
        <p:nvSpPr>
          <p:cNvPr id="9" name="object 9"/>
          <p:cNvSpPr txBox="1"/>
          <p:nvPr/>
        </p:nvSpPr>
        <p:spPr>
          <a:xfrm>
            <a:off x="6845554" y="5254828"/>
            <a:ext cx="3354070" cy="454025"/>
          </a:xfrm>
          <a:prstGeom prst="rect">
            <a:avLst/>
          </a:prstGeom>
        </p:spPr>
        <p:txBody>
          <a:bodyPr vert="horz" wrap="square" lIns="0" tIns="13970" rIns="0" bIns="0" rtlCol="0">
            <a:spAutoFit/>
          </a:bodyPr>
          <a:lstStyle/>
          <a:p>
            <a:pPr marL="12700">
              <a:lnSpc>
                <a:spcPct val="100000"/>
              </a:lnSpc>
              <a:spcBef>
                <a:spcPts val="110"/>
              </a:spcBef>
              <a:tabLst>
                <a:tab pos="2170430" algn="l"/>
              </a:tabLst>
            </a:pPr>
            <a:r>
              <a:rPr sz="2800" dirty="0">
                <a:solidFill>
                  <a:srgbClr val="39362F"/>
                </a:solidFill>
                <a:latin typeface="Sitka Display"/>
                <a:cs typeface="Sitka Display"/>
              </a:rPr>
              <a:t>the	</a:t>
            </a:r>
            <a:r>
              <a:rPr sz="2800" b="1" dirty="0">
                <a:solidFill>
                  <a:srgbClr val="39362F"/>
                </a:solidFill>
                <a:latin typeface="Sitka Display"/>
                <a:cs typeface="Sitka Display"/>
              </a:rPr>
              <a:t>b</a:t>
            </a:r>
            <a:r>
              <a:rPr sz="2800" b="1" spc="-15" dirty="0">
                <a:solidFill>
                  <a:srgbClr val="39362F"/>
                </a:solidFill>
                <a:latin typeface="Sitka Display"/>
                <a:cs typeface="Sitka Display"/>
              </a:rPr>
              <a:t>r</a:t>
            </a:r>
            <a:r>
              <a:rPr sz="2800" b="1" dirty="0">
                <a:solidFill>
                  <a:srgbClr val="39362F"/>
                </a:solidFill>
                <a:latin typeface="Sitka Display"/>
                <a:cs typeface="Sitka Display"/>
              </a:rPr>
              <a:t>a</a:t>
            </a:r>
            <a:r>
              <a:rPr sz="2800" b="1" spc="-20" dirty="0">
                <a:solidFill>
                  <a:srgbClr val="39362F"/>
                </a:solidFill>
                <a:latin typeface="Sitka Display"/>
                <a:cs typeface="Sitka Display"/>
              </a:rPr>
              <a:t>ki</a:t>
            </a:r>
            <a:r>
              <a:rPr sz="2800" b="1" spc="5" dirty="0">
                <a:solidFill>
                  <a:srgbClr val="39362F"/>
                </a:solidFill>
                <a:latin typeface="Sitka Display"/>
                <a:cs typeface="Sitka Display"/>
              </a:rPr>
              <a:t>ng</a:t>
            </a:r>
            <a:endParaRPr sz="2800">
              <a:latin typeface="Sitka Display"/>
              <a:cs typeface="Sitka Display"/>
            </a:endParaRPr>
          </a:p>
        </p:txBody>
      </p:sp>
      <p:sp>
        <p:nvSpPr>
          <p:cNvPr id="10" name="object 10"/>
          <p:cNvSpPr txBox="1"/>
          <p:nvPr/>
        </p:nvSpPr>
        <p:spPr>
          <a:xfrm>
            <a:off x="6845554" y="5612129"/>
            <a:ext cx="3354704" cy="453390"/>
          </a:xfrm>
          <a:prstGeom prst="rect">
            <a:avLst/>
          </a:prstGeom>
        </p:spPr>
        <p:txBody>
          <a:bodyPr vert="horz" wrap="square" lIns="0" tIns="13335" rIns="0" bIns="0" rtlCol="0">
            <a:spAutoFit/>
          </a:bodyPr>
          <a:lstStyle/>
          <a:p>
            <a:pPr marL="12700">
              <a:lnSpc>
                <a:spcPct val="100000"/>
              </a:lnSpc>
              <a:spcBef>
                <a:spcPts val="105"/>
              </a:spcBef>
              <a:tabLst>
                <a:tab pos="2179955" algn="l"/>
                <a:tab pos="2694940" algn="l"/>
              </a:tabLst>
            </a:pPr>
            <a:r>
              <a:rPr sz="2800" b="1" spc="-5" dirty="0">
                <a:solidFill>
                  <a:srgbClr val="39362F"/>
                </a:solidFill>
                <a:latin typeface="Sitka Display"/>
                <a:cs typeface="Sitka Display"/>
              </a:rPr>
              <a:t>per</a:t>
            </a:r>
            <a:r>
              <a:rPr sz="2800" b="1" spc="-15" dirty="0">
                <a:solidFill>
                  <a:srgbClr val="39362F"/>
                </a:solidFill>
                <a:latin typeface="Sitka Display"/>
                <a:cs typeface="Sitka Display"/>
              </a:rPr>
              <a:t>f</a:t>
            </a:r>
            <a:r>
              <a:rPr sz="2800" b="1" dirty="0">
                <a:solidFill>
                  <a:srgbClr val="39362F"/>
                </a:solidFill>
                <a:latin typeface="Sitka Display"/>
                <a:cs typeface="Sitka Display"/>
              </a:rPr>
              <a:t>ormance	</a:t>
            </a:r>
            <a:r>
              <a:rPr sz="2800" spc="5" dirty="0">
                <a:solidFill>
                  <a:srgbClr val="39362F"/>
                </a:solidFill>
                <a:latin typeface="Sitka Display"/>
                <a:cs typeface="Sitka Display"/>
              </a:rPr>
              <a:t>o</a:t>
            </a:r>
            <a:r>
              <a:rPr sz="2800" dirty="0">
                <a:solidFill>
                  <a:srgbClr val="39362F"/>
                </a:solidFill>
                <a:latin typeface="Sitka Display"/>
                <a:cs typeface="Sitka Display"/>
              </a:rPr>
              <a:t>f	</a:t>
            </a:r>
            <a:r>
              <a:rPr sz="2800" spc="-25" dirty="0">
                <a:solidFill>
                  <a:srgbClr val="39362F"/>
                </a:solidFill>
                <a:latin typeface="Sitka Display"/>
                <a:cs typeface="Sitka Display"/>
              </a:rPr>
              <a:t>tw</a:t>
            </a:r>
            <a:r>
              <a:rPr sz="2800" spc="5" dirty="0">
                <a:solidFill>
                  <a:srgbClr val="39362F"/>
                </a:solidFill>
                <a:latin typeface="Sitka Display"/>
                <a:cs typeface="Sitka Display"/>
              </a:rPr>
              <a:t>o</a:t>
            </a:r>
            <a:r>
              <a:rPr sz="2800" dirty="0">
                <a:solidFill>
                  <a:srgbClr val="39362F"/>
                </a:solidFill>
                <a:latin typeface="Sitka Display"/>
                <a:cs typeface="Sitka Display"/>
              </a:rPr>
              <a:t>-</a:t>
            </a:r>
            <a:endParaRPr sz="2800">
              <a:latin typeface="Sitka Display"/>
              <a:cs typeface="Sitka Display"/>
            </a:endParaRPr>
          </a:p>
        </p:txBody>
      </p:sp>
      <p:sp>
        <p:nvSpPr>
          <p:cNvPr id="11" name="object 11"/>
          <p:cNvSpPr txBox="1"/>
          <p:nvPr/>
        </p:nvSpPr>
        <p:spPr>
          <a:xfrm>
            <a:off x="8162290" y="5968441"/>
            <a:ext cx="2036445" cy="454025"/>
          </a:xfrm>
          <a:prstGeom prst="rect">
            <a:avLst/>
          </a:prstGeom>
        </p:spPr>
        <p:txBody>
          <a:bodyPr vert="horz" wrap="square" lIns="0" tIns="13970" rIns="0" bIns="0" rtlCol="0">
            <a:spAutoFit/>
          </a:bodyPr>
          <a:lstStyle/>
          <a:p>
            <a:pPr marL="12700">
              <a:lnSpc>
                <a:spcPct val="100000"/>
              </a:lnSpc>
              <a:spcBef>
                <a:spcPts val="110"/>
              </a:spcBef>
            </a:pPr>
            <a:r>
              <a:rPr sz="2800" dirty="0">
                <a:solidFill>
                  <a:srgbClr val="39362F"/>
                </a:solidFill>
                <a:latin typeface="Sitka Display"/>
                <a:cs typeface="Sitka Display"/>
              </a:rPr>
              <a:t>t</a:t>
            </a:r>
            <a:r>
              <a:rPr sz="2800" spc="-10" dirty="0">
                <a:solidFill>
                  <a:srgbClr val="39362F"/>
                </a:solidFill>
                <a:latin typeface="Sitka Display"/>
                <a:cs typeface="Sitka Display"/>
              </a:rPr>
              <a:t>h</a:t>
            </a:r>
            <a:r>
              <a:rPr sz="2800" dirty="0">
                <a:solidFill>
                  <a:srgbClr val="39362F"/>
                </a:solidFill>
                <a:latin typeface="Sitka Display"/>
                <a:cs typeface="Sitka Display"/>
              </a:rPr>
              <a:t>re</a:t>
            </a:r>
            <a:r>
              <a:rPr sz="2800" spc="-20" dirty="0">
                <a:solidFill>
                  <a:srgbClr val="39362F"/>
                </a:solidFill>
                <a:latin typeface="Sitka Display"/>
                <a:cs typeface="Sitka Display"/>
              </a:rPr>
              <a:t>e</a:t>
            </a:r>
            <a:r>
              <a:rPr sz="2800" dirty="0">
                <a:solidFill>
                  <a:srgbClr val="39362F"/>
                </a:solidFill>
                <a:latin typeface="Sitka Display"/>
                <a:cs typeface="Sitka Display"/>
              </a:rPr>
              <a:t>-</a:t>
            </a:r>
            <a:r>
              <a:rPr sz="2800" spc="-5" dirty="0">
                <a:solidFill>
                  <a:srgbClr val="39362F"/>
                </a:solidFill>
                <a:latin typeface="Sitka Display"/>
                <a:cs typeface="Sitka Display"/>
              </a:rPr>
              <a:t>w</a:t>
            </a:r>
            <a:r>
              <a:rPr sz="2800" dirty="0">
                <a:solidFill>
                  <a:srgbClr val="39362F"/>
                </a:solidFill>
                <a:latin typeface="Sitka Display"/>
                <a:cs typeface="Sitka Display"/>
              </a:rPr>
              <a:t>he</a:t>
            </a:r>
            <a:r>
              <a:rPr sz="2800" spc="-35" dirty="0">
                <a:solidFill>
                  <a:srgbClr val="39362F"/>
                </a:solidFill>
                <a:latin typeface="Sitka Display"/>
                <a:cs typeface="Sitka Display"/>
              </a:rPr>
              <a:t>e</a:t>
            </a:r>
            <a:r>
              <a:rPr sz="2800" spc="-20" dirty="0">
                <a:solidFill>
                  <a:srgbClr val="39362F"/>
                </a:solidFill>
                <a:latin typeface="Sitka Display"/>
                <a:cs typeface="Sitka Display"/>
              </a:rPr>
              <a:t>l</a:t>
            </a:r>
            <a:r>
              <a:rPr sz="2800" spc="-10" dirty="0">
                <a:solidFill>
                  <a:srgbClr val="39362F"/>
                </a:solidFill>
                <a:latin typeface="Sitka Display"/>
                <a:cs typeface="Sitka Display"/>
              </a:rPr>
              <a:t>e</a:t>
            </a:r>
            <a:r>
              <a:rPr sz="2800" spc="5" dirty="0">
                <a:solidFill>
                  <a:srgbClr val="39362F"/>
                </a:solidFill>
                <a:latin typeface="Sitka Display"/>
                <a:cs typeface="Sitka Display"/>
              </a:rPr>
              <a:t>d</a:t>
            </a:r>
            <a:endParaRPr sz="2800">
              <a:latin typeface="Sitka Display"/>
              <a:cs typeface="Sitka Display"/>
            </a:endParaRPr>
          </a:p>
        </p:txBody>
      </p:sp>
      <p:sp>
        <p:nvSpPr>
          <p:cNvPr id="12" name="object 12"/>
          <p:cNvSpPr txBox="1"/>
          <p:nvPr/>
        </p:nvSpPr>
        <p:spPr>
          <a:xfrm>
            <a:off x="6845554" y="5968441"/>
            <a:ext cx="1139190" cy="807720"/>
          </a:xfrm>
          <a:prstGeom prst="rect">
            <a:avLst/>
          </a:prstGeom>
        </p:spPr>
        <p:txBody>
          <a:bodyPr vert="horz" wrap="square" lIns="0" tIns="85725" rIns="0" bIns="0" rtlCol="0">
            <a:spAutoFit/>
          </a:bodyPr>
          <a:lstStyle/>
          <a:p>
            <a:pPr marL="12700" marR="5080">
              <a:lnSpc>
                <a:spcPts val="2790"/>
              </a:lnSpc>
              <a:spcBef>
                <a:spcPts val="675"/>
              </a:spcBef>
            </a:pPr>
            <a:r>
              <a:rPr sz="2800" spc="-5" dirty="0">
                <a:solidFill>
                  <a:srgbClr val="39362F"/>
                </a:solidFill>
                <a:latin typeface="Sitka Display"/>
                <a:cs typeface="Sitka Display"/>
              </a:rPr>
              <a:t>and </a:t>
            </a:r>
            <a:r>
              <a:rPr sz="2800" dirty="0">
                <a:solidFill>
                  <a:srgbClr val="39362F"/>
                </a:solidFill>
                <a:latin typeface="Sitka Display"/>
                <a:cs typeface="Sitka Display"/>
              </a:rPr>
              <a:t> veh</a:t>
            </a:r>
            <a:r>
              <a:rPr sz="2800" spc="15" dirty="0">
                <a:solidFill>
                  <a:srgbClr val="39362F"/>
                </a:solidFill>
                <a:latin typeface="Sitka Display"/>
                <a:cs typeface="Sitka Display"/>
              </a:rPr>
              <a:t>i</a:t>
            </a:r>
            <a:r>
              <a:rPr sz="2800" spc="-15" dirty="0">
                <a:solidFill>
                  <a:srgbClr val="39362F"/>
                </a:solidFill>
                <a:latin typeface="Sitka Display"/>
                <a:cs typeface="Sitka Display"/>
              </a:rPr>
              <a:t>c</a:t>
            </a:r>
            <a:r>
              <a:rPr sz="2800" dirty="0">
                <a:solidFill>
                  <a:srgbClr val="39362F"/>
                </a:solidFill>
                <a:latin typeface="Sitka Display"/>
                <a:cs typeface="Sitka Display"/>
              </a:rPr>
              <a:t>les</a:t>
            </a:r>
            <a:endParaRPr sz="2800">
              <a:latin typeface="Sitka Display"/>
              <a:cs typeface="Sitka Display"/>
            </a:endParaRPr>
          </a:p>
        </p:txBody>
      </p:sp>
      <p:sp>
        <p:nvSpPr>
          <p:cNvPr id="13" name="object 13"/>
          <p:cNvSpPr txBox="1"/>
          <p:nvPr/>
        </p:nvSpPr>
        <p:spPr>
          <a:xfrm>
            <a:off x="8808846" y="6322567"/>
            <a:ext cx="379730" cy="453390"/>
          </a:xfrm>
          <a:prstGeom prst="rect">
            <a:avLst/>
          </a:prstGeom>
        </p:spPr>
        <p:txBody>
          <a:bodyPr vert="horz" wrap="square" lIns="0" tIns="13335" rIns="0" bIns="0" rtlCol="0">
            <a:spAutoFit/>
          </a:bodyPr>
          <a:lstStyle/>
          <a:p>
            <a:pPr marL="12700">
              <a:lnSpc>
                <a:spcPct val="100000"/>
              </a:lnSpc>
              <a:spcBef>
                <a:spcPts val="105"/>
              </a:spcBef>
            </a:pPr>
            <a:r>
              <a:rPr sz="2800" spc="-15" dirty="0">
                <a:solidFill>
                  <a:srgbClr val="39362F"/>
                </a:solidFill>
                <a:latin typeface="Sitka Display"/>
                <a:cs typeface="Sitka Display"/>
              </a:rPr>
              <a:t>on</a:t>
            </a:r>
            <a:endParaRPr sz="2800">
              <a:latin typeface="Sitka Display"/>
              <a:cs typeface="Sitka Display"/>
            </a:endParaRPr>
          </a:p>
        </p:txBody>
      </p:sp>
      <p:sp>
        <p:nvSpPr>
          <p:cNvPr id="14" name="object 14"/>
          <p:cNvSpPr txBox="1"/>
          <p:nvPr/>
        </p:nvSpPr>
        <p:spPr>
          <a:xfrm>
            <a:off x="10016108" y="6322567"/>
            <a:ext cx="185420" cy="453390"/>
          </a:xfrm>
          <a:prstGeom prst="rect">
            <a:avLst/>
          </a:prstGeom>
        </p:spPr>
        <p:txBody>
          <a:bodyPr vert="horz" wrap="square" lIns="0" tIns="13335" rIns="0" bIns="0" rtlCol="0">
            <a:spAutoFit/>
          </a:bodyPr>
          <a:lstStyle/>
          <a:p>
            <a:pPr marL="12700">
              <a:lnSpc>
                <a:spcPct val="100000"/>
              </a:lnSpc>
              <a:spcBef>
                <a:spcPts val="105"/>
              </a:spcBef>
            </a:pPr>
            <a:r>
              <a:rPr sz="2800" dirty="0">
                <a:solidFill>
                  <a:srgbClr val="39362F"/>
                </a:solidFill>
                <a:latin typeface="Sitka Display"/>
                <a:cs typeface="Sitka Display"/>
              </a:rPr>
              <a:t>a</a:t>
            </a:r>
            <a:endParaRPr sz="2800">
              <a:latin typeface="Sitka Display"/>
              <a:cs typeface="Sitka Display"/>
            </a:endParaRPr>
          </a:p>
        </p:txBody>
      </p:sp>
      <p:sp>
        <p:nvSpPr>
          <p:cNvPr id="15" name="object 15"/>
          <p:cNvSpPr txBox="1"/>
          <p:nvPr/>
        </p:nvSpPr>
        <p:spPr>
          <a:xfrm>
            <a:off x="6845554" y="6679183"/>
            <a:ext cx="2084705" cy="453390"/>
          </a:xfrm>
          <a:prstGeom prst="rect">
            <a:avLst/>
          </a:prstGeom>
        </p:spPr>
        <p:txBody>
          <a:bodyPr vert="horz" wrap="square" lIns="0" tIns="13335" rIns="0" bIns="0" rtlCol="0">
            <a:spAutoFit/>
          </a:bodyPr>
          <a:lstStyle/>
          <a:p>
            <a:pPr marL="12700">
              <a:lnSpc>
                <a:spcPct val="100000"/>
              </a:lnSpc>
              <a:spcBef>
                <a:spcPts val="105"/>
              </a:spcBef>
            </a:pPr>
            <a:r>
              <a:rPr sz="2800" dirty="0">
                <a:solidFill>
                  <a:srgbClr val="39362F"/>
                </a:solidFill>
                <a:latin typeface="Sitka Display"/>
                <a:cs typeface="Sitka Display"/>
              </a:rPr>
              <a:t>dynamometer.</a:t>
            </a:r>
            <a:endParaRPr sz="2800">
              <a:latin typeface="Sitka Display"/>
              <a:cs typeface="Sitka Display"/>
            </a:endParaRPr>
          </a:p>
        </p:txBody>
      </p:sp>
      <p:pic>
        <p:nvPicPr>
          <p:cNvPr id="16" name="object 16"/>
          <p:cNvPicPr/>
          <p:nvPr/>
        </p:nvPicPr>
        <p:blipFill>
          <a:blip r:embed="rId3" cstate="print"/>
          <a:stretch>
            <a:fillRect/>
          </a:stretch>
        </p:blipFill>
        <p:spPr>
          <a:xfrm>
            <a:off x="11378183" y="2520695"/>
            <a:ext cx="557783" cy="554736"/>
          </a:xfrm>
          <a:prstGeom prst="rect">
            <a:avLst/>
          </a:prstGeom>
        </p:spPr>
      </p:pic>
      <p:sp>
        <p:nvSpPr>
          <p:cNvPr id="17" name="object 17"/>
          <p:cNvSpPr txBox="1"/>
          <p:nvPr/>
        </p:nvSpPr>
        <p:spPr>
          <a:xfrm>
            <a:off x="10621518" y="3267836"/>
            <a:ext cx="3712210" cy="566822"/>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panose="02020603050405020304" pitchFamily="18" charset="0"/>
                <a:cs typeface="Times New Roman" panose="02020603050405020304" pitchFamily="18" charset="0"/>
              </a:rPr>
              <a:t>Pedal</a:t>
            </a:r>
            <a:r>
              <a:rPr sz="3600" b="1" spc="-65" dirty="0">
                <a:solidFill>
                  <a:srgbClr val="FF0000"/>
                </a:solidFill>
                <a:latin typeface="Times New Roman" panose="02020603050405020304" pitchFamily="18" charset="0"/>
                <a:cs typeface="Times New Roman" panose="02020603050405020304" pitchFamily="18" charset="0"/>
              </a:rPr>
              <a:t> </a:t>
            </a:r>
            <a:r>
              <a:rPr sz="3600" b="1" spc="-5" dirty="0">
                <a:solidFill>
                  <a:srgbClr val="FF0000"/>
                </a:solidFill>
                <a:latin typeface="Times New Roman" panose="02020603050405020304" pitchFamily="18" charset="0"/>
                <a:cs typeface="Times New Roman" panose="02020603050405020304" pitchFamily="18" charset="0"/>
              </a:rPr>
              <a:t>Strength</a:t>
            </a:r>
            <a:endParaRPr sz="3600" b="1" dirty="0">
              <a:latin typeface="Times New Roman" panose="02020603050405020304" pitchFamily="18" charset="0"/>
              <a:cs typeface="Times New Roman" panose="02020603050405020304" pitchFamily="18" charset="0"/>
            </a:endParaRPr>
          </a:p>
        </p:txBody>
      </p:sp>
      <p:sp>
        <p:nvSpPr>
          <p:cNvPr id="18" name="object 18"/>
          <p:cNvSpPr txBox="1"/>
          <p:nvPr/>
        </p:nvSpPr>
        <p:spPr>
          <a:xfrm>
            <a:off x="10516616" y="4302379"/>
            <a:ext cx="2515235" cy="453390"/>
          </a:xfrm>
          <a:prstGeom prst="rect">
            <a:avLst/>
          </a:prstGeom>
        </p:spPr>
        <p:txBody>
          <a:bodyPr vert="horz" wrap="square" lIns="0" tIns="13335" rIns="0" bIns="0" rtlCol="0">
            <a:spAutoFit/>
          </a:bodyPr>
          <a:lstStyle/>
          <a:p>
            <a:pPr marL="12700">
              <a:lnSpc>
                <a:spcPct val="100000"/>
              </a:lnSpc>
              <a:spcBef>
                <a:spcPts val="105"/>
              </a:spcBef>
              <a:tabLst>
                <a:tab pos="1536700" algn="l"/>
              </a:tabLst>
            </a:pPr>
            <a:r>
              <a:rPr sz="2800" b="1" spc="-5" dirty="0">
                <a:solidFill>
                  <a:srgbClr val="39362F"/>
                </a:solidFill>
                <a:latin typeface="Arial"/>
                <a:cs typeface="Arial"/>
              </a:rPr>
              <a:t>1578</a:t>
            </a:r>
            <a:r>
              <a:rPr sz="2800" b="1" dirty="0">
                <a:solidFill>
                  <a:srgbClr val="39362F"/>
                </a:solidFill>
                <a:latin typeface="Arial"/>
                <a:cs typeface="Arial"/>
              </a:rPr>
              <a:t>3	</a:t>
            </a:r>
            <a:r>
              <a:rPr sz="2800" spc="-5" dirty="0">
                <a:solidFill>
                  <a:srgbClr val="39362F"/>
                </a:solidFill>
                <a:latin typeface="Sitka Display"/>
                <a:cs typeface="Sitka Display"/>
              </a:rPr>
              <a:t>sp</a:t>
            </a:r>
            <a:r>
              <a:rPr sz="2800" spc="-15" dirty="0">
                <a:solidFill>
                  <a:srgbClr val="39362F"/>
                </a:solidFill>
                <a:latin typeface="Sitka Display"/>
                <a:cs typeface="Sitka Display"/>
              </a:rPr>
              <a:t>ec</a:t>
            </a:r>
            <a:r>
              <a:rPr sz="2800" dirty="0">
                <a:solidFill>
                  <a:srgbClr val="39362F"/>
                </a:solidFill>
                <a:latin typeface="Sitka Display"/>
                <a:cs typeface="Sitka Display"/>
              </a:rPr>
              <a:t>i</a:t>
            </a:r>
            <a:r>
              <a:rPr sz="2800" spc="-5" dirty="0">
                <a:solidFill>
                  <a:srgbClr val="39362F"/>
                </a:solidFill>
                <a:latin typeface="Sitka Display"/>
                <a:cs typeface="Sitka Display"/>
              </a:rPr>
              <a:t>fy</a:t>
            </a:r>
            <a:endParaRPr sz="2800">
              <a:latin typeface="Sitka Display"/>
              <a:cs typeface="Sitka Display"/>
            </a:endParaRPr>
          </a:p>
        </p:txBody>
      </p:sp>
      <p:sp>
        <p:nvSpPr>
          <p:cNvPr id="19" name="object 19"/>
          <p:cNvSpPr txBox="1"/>
          <p:nvPr/>
        </p:nvSpPr>
        <p:spPr>
          <a:xfrm>
            <a:off x="10516616" y="4658690"/>
            <a:ext cx="2719070" cy="454025"/>
          </a:xfrm>
          <a:prstGeom prst="rect">
            <a:avLst/>
          </a:prstGeom>
        </p:spPr>
        <p:txBody>
          <a:bodyPr vert="horz" wrap="square" lIns="0" tIns="13970" rIns="0" bIns="0" rtlCol="0">
            <a:spAutoFit/>
          </a:bodyPr>
          <a:lstStyle/>
          <a:p>
            <a:pPr marL="12700">
              <a:lnSpc>
                <a:spcPct val="100000"/>
              </a:lnSpc>
              <a:spcBef>
                <a:spcPts val="110"/>
              </a:spcBef>
              <a:tabLst>
                <a:tab pos="2182495" algn="l"/>
              </a:tabLst>
            </a:pPr>
            <a:r>
              <a:rPr sz="2800" dirty="0">
                <a:solidFill>
                  <a:srgbClr val="39362F"/>
                </a:solidFill>
                <a:latin typeface="Sitka Display"/>
                <a:cs typeface="Sitka Display"/>
              </a:rPr>
              <a:t>re</a:t>
            </a:r>
            <a:r>
              <a:rPr sz="2800" spc="-15" dirty="0">
                <a:solidFill>
                  <a:srgbClr val="39362F"/>
                </a:solidFill>
                <a:latin typeface="Sitka Display"/>
                <a:cs typeface="Sitka Display"/>
              </a:rPr>
              <a:t>q</a:t>
            </a:r>
            <a:r>
              <a:rPr sz="2800" spc="-5" dirty="0">
                <a:solidFill>
                  <a:srgbClr val="39362F"/>
                </a:solidFill>
                <a:latin typeface="Sitka Display"/>
                <a:cs typeface="Sitka Display"/>
              </a:rPr>
              <a:t>uirem</a:t>
            </a:r>
            <a:r>
              <a:rPr sz="2800" spc="-15" dirty="0">
                <a:solidFill>
                  <a:srgbClr val="39362F"/>
                </a:solidFill>
                <a:latin typeface="Sitka Display"/>
                <a:cs typeface="Sitka Display"/>
              </a:rPr>
              <a:t>e</a:t>
            </a:r>
            <a:r>
              <a:rPr sz="2800" spc="-5" dirty="0">
                <a:solidFill>
                  <a:srgbClr val="39362F"/>
                </a:solidFill>
                <a:latin typeface="Sitka Display"/>
                <a:cs typeface="Sitka Display"/>
              </a:rPr>
              <a:t>nt</a:t>
            </a:r>
            <a:r>
              <a:rPr sz="2800" dirty="0">
                <a:solidFill>
                  <a:srgbClr val="39362F"/>
                </a:solidFill>
                <a:latin typeface="Sitka Display"/>
                <a:cs typeface="Sitka Display"/>
              </a:rPr>
              <a:t>s	</a:t>
            </a:r>
            <a:r>
              <a:rPr sz="2800" spc="-35" dirty="0">
                <a:solidFill>
                  <a:srgbClr val="39362F"/>
                </a:solidFill>
                <a:latin typeface="Sitka Display"/>
                <a:cs typeface="Sitka Display"/>
              </a:rPr>
              <a:t>a</a:t>
            </a:r>
            <a:r>
              <a:rPr sz="2800" spc="10" dirty="0">
                <a:solidFill>
                  <a:srgbClr val="39362F"/>
                </a:solidFill>
                <a:latin typeface="Sitka Display"/>
                <a:cs typeface="Sitka Display"/>
              </a:rPr>
              <a:t>n</a:t>
            </a:r>
            <a:r>
              <a:rPr sz="2800" spc="5" dirty="0">
                <a:solidFill>
                  <a:srgbClr val="39362F"/>
                </a:solidFill>
                <a:latin typeface="Sitka Display"/>
                <a:cs typeface="Sitka Display"/>
              </a:rPr>
              <a:t>d</a:t>
            </a:r>
            <a:endParaRPr sz="2800">
              <a:latin typeface="Sitka Display"/>
              <a:cs typeface="Sitka Display"/>
            </a:endParaRPr>
          </a:p>
        </p:txBody>
      </p:sp>
      <p:sp>
        <p:nvSpPr>
          <p:cNvPr id="20" name="object 20"/>
          <p:cNvSpPr txBox="1"/>
          <p:nvPr/>
        </p:nvSpPr>
        <p:spPr>
          <a:xfrm>
            <a:off x="10516616" y="3948811"/>
            <a:ext cx="3501390" cy="1163955"/>
          </a:xfrm>
          <a:prstGeom prst="rect">
            <a:avLst/>
          </a:prstGeom>
        </p:spPr>
        <p:txBody>
          <a:bodyPr vert="horz" wrap="square" lIns="0" tIns="13335" rIns="0" bIns="0" rtlCol="0">
            <a:spAutoFit/>
          </a:bodyPr>
          <a:lstStyle/>
          <a:p>
            <a:pPr marL="12700">
              <a:lnSpc>
                <a:spcPts val="3070"/>
              </a:lnSpc>
              <a:spcBef>
                <a:spcPts val="105"/>
              </a:spcBef>
              <a:tabLst>
                <a:tab pos="771525" algn="l"/>
                <a:tab pos="2185670" algn="l"/>
                <a:tab pos="3131185" algn="l"/>
              </a:tabLst>
            </a:pPr>
            <a:r>
              <a:rPr sz="2800" b="1" spc="10" dirty="0">
                <a:solidFill>
                  <a:srgbClr val="39362F"/>
                </a:solidFill>
                <a:latin typeface="Arial"/>
                <a:cs typeface="Arial"/>
              </a:rPr>
              <a:t>I</a:t>
            </a:r>
            <a:r>
              <a:rPr sz="2800" b="1" spc="5" dirty="0">
                <a:solidFill>
                  <a:srgbClr val="39362F"/>
                </a:solidFill>
                <a:latin typeface="Arial"/>
                <a:cs typeface="Arial"/>
              </a:rPr>
              <a:t>S</a:t>
            </a:r>
            <a:r>
              <a:rPr sz="2800" b="1" dirty="0">
                <a:solidFill>
                  <a:srgbClr val="39362F"/>
                </a:solidFill>
                <a:latin typeface="Arial"/>
                <a:cs typeface="Arial"/>
              </a:rPr>
              <a:t>	13492	</a:t>
            </a:r>
            <a:r>
              <a:rPr sz="2800" dirty="0">
                <a:solidFill>
                  <a:srgbClr val="39362F"/>
                </a:solidFill>
                <a:latin typeface="Sitka Display"/>
                <a:cs typeface="Sitka Display"/>
              </a:rPr>
              <a:t>and	</a:t>
            </a:r>
            <a:r>
              <a:rPr sz="2800" b="1" spc="5" dirty="0">
                <a:solidFill>
                  <a:srgbClr val="39362F"/>
                </a:solidFill>
                <a:latin typeface="Sitka Display"/>
                <a:cs typeface="Sitka Display"/>
              </a:rPr>
              <a:t>I</a:t>
            </a:r>
            <a:r>
              <a:rPr sz="2800" b="1" spc="5" dirty="0">
                <a:solidFill>
                  <a:srgbClr val="39362F"/>
                </a:solidFill>
                <a:latin typeface="Arial"/>
                <a:cs typeface="Arial"/>
              </a:rPr>
              <a:t>S</a:t>
            </a:r>
            <a:endParaRPr sz="2800" dirty="0">
              <a:latin typeface="Arial"/>
              <a:cs typeface="Arial"/>
            </a:endParaRPr>
          </a:p>
          <a:p>
            <a:pPr marL="2975610" marR="5080" indent="63500" algn="r">
              <a:lnSpc>
                <a:spcPts val="2810"/>
              </a:lnSpc>
              <a:spcBef>
                <a:spcPts val="265"/>
              </a:spcBef>
            </a:pPr>
            <a:r>
              <a:rPr sz="2800" dirty="0">
                <a:solidFill>
                  <a:srgbClr val="39362F"/>
                </a:solidFill>
                <a:latin typeface="Sitka Display"/>
                <a:cs typeface="Sitka Display"/>
              </a:rPr>
              <a:t>t</a:t>
            </a:r>
            <a:r>
              <a:rPr sz="2800" spc="5" dirty="0">
                <a:solidFill>
                  <a:srgbClr val="39362F"/>
                </a:solidFill>
                <a:latin typeface="Sitka Display"/>
                <a:cs typeface="Sitka Display"/>
              </a:rPr>
              <a:t>h</a:t>
            </a:r>
            <a:r>
              <a:rPr sz="2800" dirty="0">
                <a:solidFill>
                  <a:srgbClr val="39362F"/>
                </a:solidFill>
                <a:latin typeface="Sitka Display"/>
                <a:cs typeface="Sitka Display"/>
              </a:rPr>
              <a:t>e  t</a:t>
            </a:r>
            <a:r>
              <a:rPr sz="2800" spc="-15" dirty="0">
                <a:solidFill>
                  <a:srgbClr val="39362F"/>
                </a:solidFill>
                <a:latin typeface="Sitka Display"/>
                <a:cs typeface="Sitka Display"/>
              </a:rPr>
              <a:t>e</a:t>
            </a:r>
            <a:r>
              <a:rPr sz="2800" spc="-5" dirty="0">
                <a:solidFill>
                  <a:srgbClr val="39362F"/>
                </a:solidFill>
                <a:latin typeface="Sitka Display"/>
                <a:cs typeface="Sitka Display"/>
              </a:rPr>
              <a:t>st</a:t>
            </a:r>
            <a:endParaRPr sz="2800" dirty="0">
              <a:latin typeface="Sitka Display"/>
              <a:cs typeface="Sitka Display"/>
            </a:endParaRPr>
          </a:p>
        </p:txBody>
      </p:sp>
      <p:sp>
        <p:nvSpPr>
          <p:cNvPr id="21" name="object 21"/>
          <p:cNvSpPr txBox="1"/>
          <p:nvPr/>
        </p:nvSpPr>
        <p:spPr>
          <a:xfrm>
            <a:off x="10516616" y="5012816"/>
            <a:ext cx="3498850" cy="453390"/>
          </a:xfrm>
          <a:prstGeom prst="rect">
            <a:avLst/>
          </a:prstGeom>
        </p:spPr>
        <p:txBody>
          <a:bodyPr vert="horz" wrap="square" lIns="0" tIns="13335" rIns="0" bIns="0" rtlCol="0">
            <a:spAutoFit/>
          </a:bodyPr>
          <a:lstStyle/>
          <a:p>
            <a:pPr marL="12700">
              <a:lnSpc>
                <a:spcPct val="100000"/>
              </a:lnSpc>
              <a:spcBef>
                <a:spcPts val="105"/>
              </a:spcBef>
              <a:tabLst>
                <a:tab pos="1445260" algn="l"/>
                <a:tab pos="2075814" algn="l"/>
                <a:tab pos="2740660" algn="l"/>
              </a:tabLst>
            </a:pPr>
            <a:r>
              <a:rPr sz="2800" dirty="0">
                <a:solidFill>
                  <a:srgbClr val="39362F"/>
                </a:solidFill>
                <a:latin typeface="Sitka Display"/>
                <a:cs typeface="Sitka Display"/>
              </a:rPr>
              <a:t>met</a:t>
            </a:r>
            <a:r>
              <a:rPr sz="2800" spc="-20" dirty="0">
                <a:solidFill>
                  <a:srgbClr val="39362F"/>
                </a:solidFill>
                <a:latin typeface="Sitka Display"/>
                <a:cs typeface="Sitka Display"/>
              </a:rPr>
              <a:t>h</a:t>
            </a:r>
            <a:r>
              <a:rPr sz="2800" spc="5" dirty="0">
                <a:solidFill>
                  <a:srgbClr val="39362F"/>
                </a:solidFill>
                <a:latin typeface="Sitka Display"/>
                <a:cs typeface="Sitka Display"/>
              </a:rPr>
              <a:t>o</a:t>
            </a:r>
            <a:r>
              <a:rPr sz="2800" spc="-10" dirty="0">
                <a:solidFill>
                  <a:srgbClr val="39362F"/>
                </a:solidFill>
                <a:latin typeface="Sitka Display"/>
                <a:cs typeface="Sitka Display"/>
              </a:rPr>
              <a:t>d</a:t>
            </a:r>
            <a:r>
              <a:rPr sz="2800" dirty="0">
                <a:solidFill>
                  <a:srgbClr val="39362F"/>
                </a:solidFill>
                <a:latin typeface="Sitka Display"/>
                <a:cs typeface="Sitka Display"/>
              </a:rPr>
              <a:t>s	</a:t>
            </a:r>
            <a:r>
              <a:rPr sz="2800" spc="-5" dirty="0">
                <a:solidFill>
                  <a:srgbClr val="39362F"/>
                </a:solidFill>
                <a:latin typeface="Sitka Display"/>
                <a:cs typeface="Sitka Display"/>
              </a:rPr>
              <a:t>fo</a:t>
            </a:r>
            <a:r>
              <a:rPr sz="2800" dirty="0">
                <a:solidFill>
                  <a:srgbClr val="39362F"/>
                </a:solidFill>
                <a:latin typeface="Sitka Display"/>
                <a:cs typeface="Sitka Display"/>
              </a:rPr>
              <a:t>r	</a:t>
            </a:r>
            <a:r>
              <a:rPr sz="2800" spc="-30" dirty="0">
                <a:solidFill>
                  <a:srgbClr val="39362F"/>
                </a:solidFill>
                <a:latin typeface="Sitka Display"/>
                <a:cs typeface="Sitka Display"/>
              </a:rPr>
              <a:t>t</a:t>
            </a:r>
            <a:r>
              <a:rPr sz="2800" spc="5" dirty="0">
                <a:solidFill>
                  <a:srgbClr val="39362F"/>
                </a:solidFill>
                <a:latin typeface="Sitka Display"/>
                <a:cs typeface="Sitka Display"/>
              </a:rPr>
              <a:t>h</a:t>
            </a:r>
            <a:r>
              <a:rPr sz="2800" dirty="0">
                <a:solidFill>
                  <a:srgbClr val="39362F"/>
                </a:solidFill>
                <a:latin typeface="Sitka Display"/>
                <a:cs typeface="Sitka Display"/>
              </a:rPr>
              <a:t>e	</a:t>
            </a:r>
            <a:r>
              <a:rPr sz="2800" spc="-5" dirty="0">
                <a:solidFill>
                  <a:srgbClr val="39362F"/>
                </a:solidFill>
                <a:latin typeface="Sitka Display"/>
                <a:cs typeface="Sitka Display"/>
              </a:rPr>
              <a:t>s</a:t>
            </a:r>
            <a:r>
              <a:rPr sz="2800" spc="-30" dirty="0">
                <a:solidFill>
                  <a:srgbClr val="39362F"/>
                </a:solidFill>
                <a:latin typeface="Sitka Display"/>
                <a:cs typeface="Sitka Display"/>
              </a:rPr>
              <a:t>t</a:t>
            </a:r>
            <a:r>
              <a:rPr sz="2800" spc="-10" dirty="0">
                <a:solidFill>
                  <a:srgbClr val="39362F"/>
                </a:solidFill>
                <a:latin typeface="Sitka Display"/>
                <a:cs typeface="Sitka Display"/>
              </a:rPr>
              <a:t>a</a:t>
            </a:r>
            <a:r>
              <a:rPr sz="2800" dirty="0">
                <a:solidFill>
                  <a:srgbClr val="39362F"/>
                </a:solidFill>
                <a:latin typeface="Sitka Display"/>
                <a:cs typeface="Sitka Display"/>
              </a:rPr>
              <a:t>t</a:t>
            </a:r>
            <a:r>
              <a:rPr sz="2800" spc="5" dirty="0">
                <a:solidFill>
                  <a:srgbClr val="39362F"/>
                </a:solidFill>
                <a:latin typeface="Sitka Display"/>
                <a:cs typeface="Sitka Display"/>
              </a:rPr>
              <a:t>i</a:t>
            </a:r>
            <a:r>
              <a:rPr sz="2800" dirty="0">
                <a:solidFill>
                  <a:srgbClr val="39362F"/>
                </a:solidFill>
                <a:latin typeface="Sitka Display"/>
                <a:cs typeface="Sitka Display"/>
              </a:rPr>
              <a:t>c</a:t>
            </a:r>
            <a:endParaRPr sz="2800">
              <a:latin typeface="Sitka Display"/>
              <a:cs typeface="Sitka Display"/>
            </a:endParaRPr>
          </a:p>
        </p:txBody>
      </p:sp>
      <p:sp>
        <p:nvSpPr>
          <p:cNvPr id="22" name="object 22"/>
          <p:cNvSpPr txBox="1"/>
          <p:nvPr/>
        </p:nvSpPr>
        <p:spPr>
          <a:xfrm>
            <a:off x="10516616" y="5369128"/>
            <a:ext cx="3498215" cy="810895"/>
          </a:xfrm>
          <a:prstGeom prst="rect">
            <a:avLst/>
          </a:prstGeom>
        </p:spPr>
        <p:txBody>
          <a:bodyPr vert="horz" wrap="square" lIns="0" tIns="83820" rIns="0" bIns="0" rtlCol="0">
            <a:spAutoFit/>
          </a:bodyPr>
          <a:lstStyle/>
          <a:p>
            <a:pPr marL="12700" marR="5080">
              <a:lnSpc>
                <a:spcPts val="2810"/>
              </a:lnSpc>
              <a:spcBef>
                <a:spcPts val="660"/>
              </a:spcBef>
            </a:pPr>
            <a:r>
              <a:rPr sz="2800" spc="-5" dirty="0">
                <a:solidFill>
                  <a:srgbClr val="39362F"/>
                </a:solidFill>
                <a:latin typeface="Sitka Display"/>
                <a:cs typeface="Sitka Display"/>
              </a:rPr>
              <a:t>strength</a:t>
            </a:r>
            <a:r>
              <a:rPr sz="2800" spc="175" dirty="0">
                <a:solidFill>
                  <a:srgbClr val="39362F"/>
                </a:solidFill>
                <a:latin typeface="Sitka Display"/>
                <a:cs typeface="Sitka Display"/>
              </a:rPr>
              <a:t> </a:t>
            </a:r>
            <a:r>
              <a:rPr sz="2800" spc="5" dirty="0">
                <a:solidFill>
                  <a:srgbClr val="39362F"/>
                </a:solidFill>
                <a:latin typeface="Sitka Display"/>
                <a:cs typeface="Sitka Display"/>
              </a:rPr>
              <a:t>of</a:t>
            </a:r>
            <a:r>
              <a:rPr sz="2800" spc="180" dirty="0">
                <a:solidFill>
                  <a:srgbClr val="39362F"/>
                </a:solidFill>
                <a:latin typeface="Sitka Display"/>
                <a:cs typeface="Sitka Display"/>
              </a:rPr>
              <a:t> </a:t>
            </a:r>
            <a:r>
              <a:rPr sz="2800" spc="-5" dirty="0">
                <a:solidFill>
                  <a:srgbClr val="39362F"/>
                </a:solidFill>
                <a:latin typeface="Sitka Display"/>
                <a:cs typeface="Sitka Display"/>
              </a:rPr>
              <a:t>brake</a:t>
            </a:r>
            <a:r>
              <a:rPr sz="2800" spc="185" dirty="0">
                <a:solidFill>
                  <a:srgbClr val="39362F"/>
                </a:solidFill>
                <a:latin typeface="Sitka Display"/>
                <a:cs typeface="Sitka Display"/>
              </a:rPr>
              <a:t> </a:t>
            </a:r>
            <a:r>
              <a:rPr sz="2800" spc="-10" dirty="0">
                <a:solidFill>
                  <a:srgbClr val="39362F"/>
                </a:solidFill>
                <a:latin typeface="Sitka Display"/>
                <a:cs typeface="Sitka Display"/>
              </a:rPr>
              <a:t>pedals </a:t>
            </a:r>
            <a:r>
              <a:rPr sz="2800" spc="-650" dirty="0">
                <a:solidFill>
                  <a:srgbClr val="39362F"/>
                </a:solidFill>
                <a:latin typeface="Sitka Display"/>
                <a:cs typeface="Sitka Display"/>
              </a:rPr>
              <a:t> </a:t>
            </a:r>
            <a:r>
              <a:rPr sz="2800" spc="-5" dirty="0">
                <a:solidFill>
                  <a:srgbClr val="39362F"/>
                </a:solidFill>
                <a:latin typeface="Sitka Display"/>
                <a:cs typeface="Sitka Display"/>
              </a:rPr>
              <a:t>and</a:t>
            </a:r>
            <a:r>
              <a:rPr sz="2800" spc="-30" dirty="0">
                <a:solidFill>
                  <a:srgbClr val="39362F"/>
                </a:solidFill>
                <a:latin typeface="Sitka Display"/>
                <a:cs typeface="Sitka Display"/>
              </a:rPr>
              <a:t> </a:t>
            </a:r>
            <a:r>
              <a:rPr sz="2800" dirty="0">
                <a:solidFill>
                  <a:srgbClr val="39362F"/>
                </a:solidFill>
                <a:latin typeface="Sitka Display"/>
                <a:cs typeface="Sitka Display"/>
              </a:rPr>
              <a:t>control</a:t>
            </a:r>
            <a:r>
              <a:rPr sz="2800" spc="-30" dirty="0">
                <a:solidFill>
                  <a:srgbClr val="39362F"/>
                </a:solidFill>
                <a:latin typeface="Sitka Display"/>
                <a:cs typeface="Sitka Display"/>
              </a:rPr>
              <a:t> </a:t>
            </a:r>
            <a:r>
              <a:rPr sz="2800" dirty="0">
                <a:solidFill>
                  <a:srgbClr val="39362F"/>
                </a:solidFill>
                <a:latin typeface="Sitka Display"/>
                <a:cs typeface="Sitka Display"/>
              </a:rPr>
              <a:t>levers.</a:t>
            </a:r>
            <a:endParaRPr sz="2800">
              <a:latin typeface="Sitka Display"/>
              <a:cs typeface="Sitka Display"/>
            </a:endParaRPr>
          </a:p>
        </p:txBody>
      </p:sp>
      <p:pic>
        <p:nvPicPr>
          <p:cNvPr id="23" name="object 23"/>
          <p:cNvPicPr/>
          <p:nvPr/>
        </p:nvPicPr>
        <p:blipFill>
          <a:blip r:embed="rId4" cstate="print"/>
          <a:stretch>
            <a:fillRect/>
          </a:stretch>
        </p:blipFill>
        <p:spPr>
          <a:xfrm>
            <a:off x="1856232" y="1844039"/>
            <a:ext cx="4581144" cy="3191256"/>
          </a:xfrm>
          <a:prstGeom prst="rect">
            <a:avLst/>
          </a:prstGeom>
        </p:spPr>
      </p:pic>
      <p:pic>
        <p:nvPicPr>
          <p:cNvPr id="24" name="object 24"/>
          <p:cNvPicPr/>
          <p:nvPr/>
        </p:nvPicPr>
        <p:blipFill>
          <a:blip r:embed="rId5" cstate="print"/>
          <a:stretch>
            <a:fillRect/>
          </a:stretch>
        </p:blipFill>
        <p:spPr>
          <a:xfrm>
            <a:off x="1984248" y="5263896"/>
            <a:ext cx="4453128" cy="26395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73609"/>
            <a:ext cx="14630400" cy="8229600"/>
          </a:xfrm>
          <a:prstGeom prst="rect">
            <a:avLst/>
          </a:prstGeom>
        </p:spPr>
      </p:pic>
      <p:sp>
        <p:nvSpPr>
          <p:cNvPr id="3" name="object 3"/>
          <p:cNvSpPr txBox="1">
            <a:spLocks noGrp="1"/>
          </p:cNvSpPr>
          <p:nvPr>
            <p:ph type="title"/>
          </p:nvPr>
        </p:nvSpPr>
        <p:spPr>
          <a:xfrm>
            <a:off x="3836289" y="73609"/>
            <a:ext cx="6769100" cy="848994"/>
          </a:xfrm>
          <a:prstGeom prst="rect">
            <a:avLst/>
          </a:prstGeom>
        </p:spPr>
        <p:txBody>
          <a:bodyPr vert="horz" wrap="square" lIns="0" tIns="12700" rIns="0" bIns="0" rtlCol="0">
            <a:spAutoFit/>
          </a:bodyPr>
          <a:lstStyle/>
          <a:p>
            <a:pPr marL="12700">
              <a:lnSpc>
                <a:spcPct val="100000"/>
              </a:lnSpc>
              <a:spcBef>
                <a:spcPts val="100"/>
              </a:spcBef>
            </a:pPr>
            <a:r>
              <a:rPr sz="5400" spc="-5" dirty="0">
                <a:solidFill>
                  <a:srgbClr val="466ED5"/>
                </a:solidFill>
              </a:rPr>
              <a:t>VEHICLE</a:t>
            </a:r>
            <a:r>
              <a:rPr sz="5400" spc="665" dirty="0">
                <a:solidFill>
                  <a:srgbClr val="466ED5"/>
                </a:solidFill>
              </a:rPr>
              <a:t> </a:t>
            </a:r>
            <a:r>
              <a:rPr sz="5400" spc="-50" dirty="0">
                <a:solidFill>
                  <a:srgbClr val="466ED5"/>
                </a:solidFill>
              </a:rPr>
              <a:t>STABILITY</a:t>
            </a:r>
            <a:endParaRPr sz="5400" dirty="0"/>
          </a:p>
        </p:txBody>
      </p:sp>
      <p:sp>
        <p:nvSpPr>
          <p:cNvPr id="4" name="object 4"/>
          <p:cNvSpPr txBox="1"/>
          <p:nvPr/>
        </p:nvSpPr>
        <p:spPr>
          <a:xfrm>
            <a:off x="5397753" y="1176655"/>
            <a:ext cx="9159240" cy="5466881"/>
          </a:xfrm>
          <a:prstGeom prst="rect">
            <a:avLst/>
          </a:prstGeom>
        </p:spPr>
        <p:txBody>
          <a:bodyPr vert="horz" wrap="square" lIns="0" tIns="11430" rIns="0" bIns="0" rtlCol="0">
            <a:spAutoFit/>
          </a:bodyPr>
          <a:lstStyle/>
          <a:p>
            <a:pPr marL="12700" marR="118110" algn="just">
              <a:lnSpc>
                <a:spcPct val="100000"/>
              </a:lnSpc>
              <a:spcBef>
                <a:spcPts val="90"/>
              </a:spcBef>
            </a:pPr>
            <a:endParaRPr lang="en-US" sz="2000" spc="-25" dirty="0" smtClean="0">
              <a:latin typeface="Arial MT"/>
              <a:cs typeface="Arial MT"/>
            </a:endParaRPr>
          </a:p>
          <a:p>
            <a:pPr marL="12700" marR="118110" algn="just">
              <a:lnSpc>
                <a:spcPct val="100000"/>
              </a:lnSpc>
              <a:spcBef>
                <a:spcPts val="90"/>
              </a:spcBef>
            </a:pPr>
            <a:endParaRPr lang="en-US" sz="2000" spc="-25" dirty="0">
              <a:latin typeface="Arial MT"/>
              <a:cs typeface="Arial MT"/>
            </a:endParaRPr>
          </a:p>
          <a:p>
            <a:pPr marL="12700" marR="118110" algn="just">
              <a:lnSpc>
                <a:spcPct val="100000"/>
              </a:lnSpc>
              <a:spcBef>
                <a:spcPts val="90"/>
              </a:spcBef>
            </a:pPr>
            <a:r>
              <a:rPr sz="2000" spc="-25" dirty="0" smtClean="0">
                <a:latin typeface="Arial MT"/>
                <a:cs typeface="Arial MT"/>
              </a:rPr>
              <a:t>Vehicle </a:t>
            </a:r>
            <a:r>
              <a:rPr sz="2000" spc="-5" dirty="0">
                <a:latin typeface="Arial MT"/>
                <a:cs typeface="Arial MT"/>
              </a:rPr>
              <a:t>stability </a:t>
            </a:r>
            <a:r>
              <a:rPr sz="2000" spc="-10" dirty="0">
                <a:latin typeface="Arial MT"/>
                <a:cs typeface="Arial MT"/>
              </a:rPr>
              <a:t>refers </a:t>
            </a:r>
            <a:r>
              <a:rPr sz="2000" spc="-5" dirty="0">
                <a:latin typeface="Arial MT"/>
                <a:cs typeface="Arial MT"/>
              </a:rPr>
              <a:t>to </a:t>
            </a:r>
            <a:r>
              <a:rPr sz="2000" dirty="0">
                <a:latin typeface="Arial MT"/>
                <a:cs typeface="Arial MT"/>
              </a:rPr>
              <a:t>its </a:t>
            </a:r>
            <a:r>
              <a:rPr sz="2000" spc="-5" dirty="0">
                <a:latin typeface="Arial MT"/>
                <a:cs typeface="Arial MT"/>
              </a:rPr>
              <a:t>ability to </a:t>
            </a:r>
            <a:r>
              <a:rPr sz="2000" dirty="0">
                <a:latin typeface="Arial MT"/>
                <a:cs typeface="Arial MT"/>
              </a:rPr>
              <a:t>resist </a:t>
            </a:r>
            <a:r>
              <a:rPr sz="2000" spc="-5" dirty="0">
                <a:latin typeface="Arial MT"/>
                <a:cs typeface="Arial MT"/>
              </a:rPr>
              <a:t>rollover </a:t>
            </a:r>
            <a:r>
              <a:rPr sz="2000" spc="-875" dirty="0">
                <a:latin typeface="Arial MT"/>
                <a:cs typeface="Arial MT"/>
              </a:rPr>
              <a:t> </a:t>
            </a:r>
            <a:r>
              <a:rPr sz="2000" spc="-5" dirty="0">
                <a:latin typeface="Arial MT"/>
                <a:cs typeface="Arial MT"/>
              </a:rPr>
              <a:t>and maintain</a:t>
            </a:r>
            <a:r>
              <a:rPr sz="2000" spc="-30" dirty="0">
                <a:latin typeface="Arial MT"/>
                <a:cs typeface="Arial MT"/>
              </a:rPr>
              <a:t> </a:t>
            </a:r>
            <a:r>
              <a:rPr sz="2000" spc="-5" dirty="0">
                <a:latin typeface="Arial MT"/>
                <a:cs typeface="Arial MT"/>
              </a:rPr>
              <a:t>control</a:t>
            </a:r>
            <a:r>
              <a:rPr sz="2000" spc="-25" dirty="0">
                <a:latin typeface="Arial MT"/>
                <a:cs typeface="Arial MT"/>
              </a:rPr>
              <a:t> </a:t>
            </a:r>
            <a:r>
              <a:rPr sz="2000" spc="-5" dirty="0">
                <a:latin typeface="Arial MT"/>
                <a:cs typeface="Arial MT"/>
              </a:rPr>
              <a:t>during maneuvers</a:t>
            </a:r>
            <a:r>
              <a:rPr sz="2000" spc="-5" dirty="0" smtClean="0">
                <a:latin typeface="Arial MT"/>
                <a:cs typeface="Arial MT"/>
              </a:rPr>
              <a:t>.</a:t>
            </a:r>
            <a:endParaRPr lang="en-US" sz="2000" spc="-5" dirty="0" smtClean="0">
              <a:latin typeface="Arial MT"/>
              <a:cs typeface="Arial MT"/>
            </a:endParaRPr>
          </a:p>
          <a:p>
            <a:pPr marL="12700" marR="118110" algn="just">
              <a:lnSpc>
                <a:spcPct val="100000"/>
              </a:lnSpc>
              <a:spcBef>
                <a:spcPts val="90"/>
              </a:spcBef>
            </a:pPr>
            <a:endParaRPr sz="2000" dirty="0">
              <a:latin typeface="Arial MT"/>
              <a:cs typeface="Arial MT"/>
            </a:endParaRPr>
          </a:p>
          <a:p>
            <a:pPr marL="469900" marR="8255" indent="-457834" algn="just">
              <a:lnSpc>
                <a:spcPct val="100000"/>
              </a:lnSpc>
              <a:spcBef>
                <a:spcPts val="5"/>
              </a:spcBef>
              <a:buFont typeface="Wingdings"/>
              <a:buChar char=""/>
              <a:tabLst>
                <a:tab pos="470534" algn="l"/>
              </a:tabLst>
            </a:pPr>
            <a:r>
              <a:rPr sz="2000" b="1" spc="-10" dirty="0">
                <a:latin typeface="Arial"/>
                <a:cs typeface="Arial"/>
              </a:rPr>
              <a:t>Center of </a:t>
            </a:r>
            <a:r>
              <a:rPr sz="2000" b="1" spc="-5" dirty="0">
                <a:latin typeface="Arial"/>
                <a:cs typeface="Arial"/>
              </a:rPr>
              <a:t>gravity (CG): </a:t>
            </a:r>
            <a:r>
              <a:rPr sz="2000" spc="-5" dirty="0">
                <a:latin typeface="Arial MT"/>
                <a:cs typeface="Arial MT"/>
              </a:rPr>
              <a:t>The point at </a:t>
            </a:r>
            <a:r>
              <a:rPr sz="2000" spc="-10" dirty="0">
                <a:latin typeface="Arial MT"/>
                <a:cs typeface="Arial MT"/>
              </a:rPr>
              <a:t>which </a:t>
            </a:r>
            <a:r>
              <a:rPr sz="2000" spc="-5" dirty="0">
                <a:latin typeface="Arial MT"/>
                <a:cs typeface="Arial MT"/>
              </a:rPr>
              <a:t>the </a:t>
            </a:r>
            <a:r>
              <a:rPr sz="2000" dirty="0">
                <a:latin typeface="Arial MT"/>
                <a:cs typeface="Arial MT"/>
              </a:rPr>
              <a:t> </a:t>
            </a:r>
            <a:r>
              <a:rPr sz="2000" spc="-5" dirty="0">
                <a:latin typeface="Arial MT"/>
                <a:cs typeface="Arial MT"/>
              </a:rPr>
              <a:t>vehicle's</a:t>
            </a:r>
            <a:r>
              <a:rPr sz="2000" dirty="0">
                <a:latin typeface="Arial MT"/>
                <a:cs typeface="Arial MT"/>
              </a:rPr>
              <a:t> </a:t>
            </a:r>
            <a:r>
              <a:rPr sz="2000" spc="-10" dirty="0">
                <a:latin typeface="Arial MT"/>
                <a:cs typeface="Arial MT"/>
              </a:rPr>
              <a:t>weight</a:t>
            </a:r>
            <a:r>
              <a:rPr sz="2000" spc="-5" dirty="0">
                <a:latin typeface="Arial MT"/>
                <a:cs typeface="Arial MT"/>
              </a:rPr>
              <a:t> </a:t>
            </a:r>
            <a:r>
              <a:rPr sz="2000" dirty="0">
                <a:latin typeface="Arial MT"/>
                <a:cs typeface="Arial MT"/>
              </a:rPr>
              <a:t>is</a:t>
            </a:r>
            <a:r>
              <a:rPr sz="2000" spc="5" dirty="0">
                <a:latin typeface="Arial MT"/>
                <a:cs typeface="Arial MT"/>
              </a:rPr>
              <a:t> </a:t>
            </a:r>
            <a:r>
              <a:rPr sz="2000" spc="-5" dirty="0">
                <a:latin typeface="Arial MT"/>
                <a:cs typeface="Arial MT"/>
              </a:rPr>
              <a:t>concentrated.</a:t>
            </a:r>
            <a:r>
              <a:rPr sz="2000" dirty="0">
                <a:latin typeface="Arial MT"/>
                <a:cs typeface="Arial MT"/>
              </a:rPr>
              <a:t> </a:t>
            </a:r>
            <a:r>
              <a:rPr sz="2000" spc="-5" dirty="0">
                <a:latin typeface="Arial MT"/>
                <a:cs typeface="Arial MT"/>
              </a:rPr>
              <a:t>A </a:t>
            </a:r>
            <a:r>
              <a:rPr sz="2000" spc="-10" dirty="0">
                <a:latin typeface="Arial MT"/>
                <a:cs typeface="Arial MT"/>
              </a:rPr>
              <a:t>lower</a:t>
            </a:r>
            <a:r>
              <a:rPr sz="2000" spc="-5" dirty="0">
                <a:latin typeface="Arial MT"/>
                <a:cs typeface="Arial MT"/>
              </a:rPr>
              <a:t> CG </a:t>
            </a:r>
            <a:r>
              <a:rPr sz="2000" dirty="0">
                <a:latin typeface="Arial MT"/>
                <a:cs typeface="Arial MT"/>
              </a:rPr>
              <a:t> </a:t>
            </a:r>
            <a:r>
              <a:rPr sz="2000" spc="-5" dirty="0">
                <a:latin typeface="Arial MT"/>
                <a:cs typeface="Arial MT"/>
              </a:rPr>
              <a:t>improves </a:t>
            </a:r>
            <a:r>
              <a:rPr sz="2000" spc="-25" dirty="0">
                <a:latin typeface="Arial MT"/>
                <a:cs typeface="Arial MT"/>
              </a:rPr>
              <a:t>stability</a:t>
            </a:r>
            <a:r>
              <a:rPr sz="2000" spc="-25" dirty="0" smtClean="0">
                <a:latin typeface="Arial MT"/>
                <a:cs typeface="Arial MT"/>
              </a:rPr>
              <a:t>.</a:t>
            </a:r>
            <a:endParaRPr lang="en-IN" sz="2000" spc="-25" dirty="0" smtClean="0">
              <a:latin typeface="Arial MT"/>
              <a:cs typeface="Arial MT"/>
            </a:endParaRPr>
          </a:p>
          <a:p>
            <a:pPr marL="12066" marR="8255" algn="just">
              <a:lnSpc>
                <a:spcPct val="100000"/>
              </a:lnSpc>
              <a:spcBef>
                <a:spcPts val="5"/>
              </a:spcBef>
              <a:tabLst>
                <a:tab pos="470534" algn="l"/>
              </a:tabLst>
            </a:pPr>
            <a:r>
              <a:rPr lang="en-IN" sz="2000" spc="-25" dirty="0">
                <a:latin typeface="Arial MT"/>
                <a:cs typeface="Times New Roman"/>
              </a:rPr>
              <a:t> </a:t>
            </a:r>
            <a:r>
              <a:rPr lang="en-IN" sz="2000" spc="-25" dirty="0" smtClean="0">
                <a:latin typeface="Arial MT"/>
                <a:cs typeface="Times New Roman"/>
              </a:rPr>
              <a:t>      </a:t>
            </a:r>
            <a:r>
              <a:rPr sz="2000" spc="-25" dirty="0" smtClean="0">
                <a:latin typeface="Times New Roman"/>
                <a:cs typeface="Times New Roman"/>
              </a:rPr>
              <a:t>(</a:t>
            </a:r>
            <a:r>
              <a:rPr sz="2000" b="1" i="1" spc="-25" dirty="0">
                <a:latin typeface="Times New Roman"/>
                <a:cs typeface="Times New Roman"/>
              </a:rPr>
              <a:t>IS </a:t>
            </a:r>
            <a:r>
              <a:rPr sz="2000" b="1" i="1" spc="-30" dirty="0">
                <a:latin typeface="Times New Roman"/>
                <a:cs typeface="Times New Roman"/>
              </a:rPr>
              <a:t>11849 </a:t>
            </a:r>
            <a:r>
              <a:rPr sz="2000" i="1" spc="-5" dirty="0">
                <a:latin typeface="Times New Roman"/>
                <a:cs typeface="Times New Roman"/>
              </a:rPr>
              <a:t>Method </a:t>
            </a:r>
            <a:r>
              <a:rPr sz="2000" i="1" dirty="0">
                <a:latin typeface="Times New Roman"/>
                <a:cs typeface="Times New Roman"/>
              </a:rPr>
              <a:t>of determination of </a:t>
            </a:r>
            <a:r>
              <a:rPr sz="2000" i="1" spc="-20" dirty="0">
                <a:latin typeface="Times New Roman"/>
                <a:cs typeface="Times New Roman"/>
              </a:rPr>
              <a:t>centre </a:t>
            </a:r>
            <a:r>
              <a:rPr sz="2000" i="1" spc="-585" dirty="0">
                <a:latin typeface="Times New Roman"/>
                <a:cs typeface="Times New Roman"/>
              </a:rPr>
              <a:t> </a:t>
            </a:r>
            <a:r>
              <a:rPr sz="2000" i="1" spc="-5" dirty="0">
                <a:latin typeface="Times New Roman"/>
                <a:cs typeface="Times New Roman"/>
              </a:rPr>
              <a:t>of gravity</a:t>
            </a:r>
            <a:r>
              <a:rPr sz="2000" i="1" spc="-30" dirty="0">
                <a:latin typeface="Times New Roman"/>
                <a:cs typeface="Times New Roman"/>
              </a:rPr>
              <a:t> </a:t>
            </a:r>
            <a:r>
              <a:rPr sz="2000" i="1" dirty="0">
                <a:latin typeface="Times New Roman"/>
                <a:cs typeface="Times New Roman"/>
              </a:rPr>
              <a:t>of automotive</a:t>
            </a:r>
            <a:r>
              <a:rPr sz="2000" i="1" spc="-10" dirty="0">
                <a:latin typeface="Times New Roman"/>
                <a:cs typeface="Times New Roman"/>
              </a:rPr>
              <a:t> </a:t>
            </a:r>
            <a:r>
              <a:rPr sz="2000" i="1" spc="-5" dirty="0" smtClean="0">
                <a:latin typeface="Times New Roman"/>
                <a:cs typeface="Times New Roman"/>
              </a:rPr>
              <a:t>vehicles</a:t>
            </a:r>
            <a:r>
              <a:rPr sz="2000" spc="-5" dirty="0" smtClean="0">
                <a:latin typeface="Times New Roman"/>
                <a:cs typeface="Times New Roman"/>
              </a:rPr>
              <a:t>)</a:t>
            </a:r>
            <a:endParaRPr lang="en-US" sz="2000" spc="-5" dirty="0" smtClean="0">
              <a:latin typeface="Times New Roman"/>
              <a:cs typeface="Times New Roman"/>
            </a:endParaRPr>
          </a:p>
          <a:p>
            <a:pPr marL="469900" marR="8255" indent="-457834" algn="just">
              <a:lnSpc>
                <a:spcPct val="100000"/>
              </a:lnSpc>
              <a:spcBef>
                <a:spcPts val="5"/>
              </a:spcBef>
              <a:buFont typeface="Wingdings"/>
              <a:buChar char=""/>
              <a:tabLst>
                <a:tab pos="470534" algn="l"/>
              </a:tabLst>
            </a:pPr>
            <a:endParaRPr sz="2000" dirty="0">
              <a:latin typeface="Times New Roman"/>
              <a:cs typeface="Times New Roman"/>
            </a:endParaRPr>
          </a:p>
          <a:p>
            <a:pPr marL="469900" marR="6350" indent="-457834" algn="just">
              <a:lnSpc>
                <a:spcPct val="100000"/>
              </a:lnSpc>
              <a:buFont typeface="Wingdings"/>
              <a:buChar char=""/>
              <a:tabLst>
                <a:tab pos="470534" algn="l"/>
              </a:tabLst>
            </a:pPr>
            <a:r>
              <a:rPr sz="2000" b="1" spc="-5" dirty="0">
                <a:latin typeface="Arial"/>
                <a:cs typeface="Arial"/>
              </a:rPr>
              <a:t>Wheelbase:</a:t>
            </a:r>
            <a:r>
              <a:rPr sz="2000" b="1" dirty="0">
                <a:latin typeface="Arial"/>
                <a:cs typeface="Arial"/>
              </a:rPr>
              <a:t> </a:t>
            </a:r>
            <a:r>
              <a:rPr sz="2000" dirty="0">
                <a:latin typeface="Arial MT"/>
                <a:cs typeface="Arial MT"/>
              </a:rPr>
              <a:t>The</a:t>
            </a:r>
            <a:r>
              <a:rPr sz="2000" spc="5" dirty="0">
                <a:latin typeface="Arial MT"/>
                <a:cs typeface="Arial MT"/>
              </a:rPr>
              <a:t> </a:t>
            </a:r>
            <a:r>
              <a:rPr sz="2000" spc="-5" dirty="0">
                <a:latin typeface="Arial MT"/>
                <a:cs typeface="Arial MT"/>
              </a:rPr>
              <a:t>distance</a:t>
            </a:r>
            <a:r>
              <a:rPr sz="2000" dirty="0">
                <a:latin typeface="Arial MT"/>
                <a:cs typeface="Arial MT"/>
              </a:rPr>
              <a:t> </a:t>
            </a:r>
            <a:r>
              <a:rPr sz="2000" spc="-10" dirty="0">
                <a:latin typeface="Arial MT"/>
                <a:cs typeface="Arial MT"/>
              </a:rPr>
              <a:t>between</a:t>
            </a:r>
            <a:r>
              <a:rPr sz="2000" spc="-5" dirty="0">
                <a:latin typeface="Arial MT"/>
                <a:cs typeface="Arial MT"/>
              </a:rPr>
              <a:t> the</a:t>
            </a:r>
            <a:r>
              <a:rPr sz="2000" spc="875" dirty="0">
                <a:latin typeface="Arial MT"/>
                <a:cs typeface="Arial MT"/>
              </a:rPr>
              <a:t> </a:t>
            </a:r>
            <a:r>
              <a:rPr sz="2000" spc="-5" dirty="0">
                <a:latin typeface="Arial MT"/>
                <a:cs typeface="Arial MT"/>
              </a:rPr>
              <a:t>front </a:t>
            </a:r>
            <a:r>
              <a:rPr sz="2000" dirty="0">
                <a:latin typeface="Arial MT"/>
                <a:cs typeface="Arial MT"/>
              </a:rPr>
              <a:t> </a:t>
            </a:r>
            <a:r>
              <a:rPr sz="2000" spc="-10" dirty="0">
                <a:latin typeface="Arial MT"/>
                <a:cs typeface="Arial MT"/>
              </a:rPr>
              <a:t>and </a:t>
            </a:r>
            <a:r>
              <a:rPr sz="2000" spc="-5" dirty="0">
                <a:latin typeface="Arial MT"/>
                <a:cs typeface="Arial MT"/>
              </a:rPr>
              <a:t>rear </a:t>
            </a:r>
            <a:r>
              <a:rPr sz="2000" dirty="0">
                <a:latin typeface="Arial MT"/>
                <a:cs typeface="Arial MT"/>
              </a:rPr>
              <a:t>axles. </a:t>
            </a:r>
            <a:r>
              <a:rPr sz="2000" spc="-5" dirty="0">
                <a:latin typeface="Arial MT"/>
                <a:cs typeface="Arial MT"/>
              </a:rPr>
              <a:t>A longer </a:t>
            </a:r>
            <a:r>
              <a:rPr sz="2000" spc="-10" dirty="0">
                <a:latin typeface="Arial MT"/>
                <a:cs typeface="Arial MT"/>
              </a:rPr>
              <a:t>wheelbase </a:t>
            </a:r>
            <a:r>
              <a:rPr sz="2000" spc="-5" dirty="0">
                <a:latin typeface="Arial MT"/>
                <a:cs typeface="Arial MT"/>
              </a:rPr>
              <a:t>generally </a:t>
            </a:r>
            <a:r>
              <a:rPr sz="2000" dirty="0">
                <a:latin typeface="Arial MT"/>
                <a:cs typeface="Arial MT"/>
              </a:rPr>
              <a:t> </a:t>
            </a:r>
            <a:r>
              <a:rPr sz="2000" spc="-5" dirty="0">
                <a:latin typeface="Arial MT"/>
                <a:cs typeface="Arial MT"/>
              </a:rPr>
              <a:t>provides</a:t>
            </a:r>
            <a:r>
              <a:rPr sz="2000" spc="-15" dirty="0">
                <a:latin typeface="Arial MT"/>
                <a:cs typeface="Arial MT"/>
              </a:rPr>
              <a:t> </a:t>
            </a:r>
            <a:r>
              <a:rPr sz="2000" spc="-10" dirty="0">
                <a:latin typeface="Arial MT"/>
                <a:cs typeface="Arial MT"/>
              </a:rPr>
              <a:t>better </a:t>
            </a:r>
            <a:r>
              <a:rPr sz="2000" spc="-30" dirty="0">
                <a:latin typeface="Arial MT"/>
                <a:cs typeface="Arial MT"/>
              </a:rPr>
              <a:t>stability</a:t>
            </a:r>
            <a:r>
              <a:rPr sz="2000" spc="-30" dirty="0" smtClean="0">
                <a:latin typeface="Arial MT"/>
                <a:cs typeface="Arial MT"/>
              </a:rPr>
              <a:t>.</a:t>
            </a:r>
            <a:endParaRPr lang="en-US" sz="2000" spc="-30" dirty="0" smtClean="0">
              <a:latin typeface="Arial MT"/>
              <a:cs typeface="Arial MT"/>
            </a:endParaRPr>
          </a:p>
          <a:p>
            <a:pPr marL="469900" marR="6350" indent="-457834" algn="just">
              <a:lnSpc>
                <a:spcPct val="100000"/>
              </a:lnSpc>
              <a:buFont typeface="Wingdings"/>
              <a:buChar char=""/>
              <a:tabLst>
                <a:tab pos="470534" algn="l"/>
              </a:tabLst>
            </a:pPr>
            <a:endParaRPr sz="2000" dirty="0">
              <a:latin typeface="Arial MT"/>
              <a:cs typeface="Arial MT"/>
            </a:endParaRPr>
          </a:p>
          <a:p>
            <a:pPr marL="469900" marR="5080" indent="-457834" algn="just">
              <a:lnSpc>
                <a:spcPct val="100000"/>
              </a:lnSpc>
              <a:spcBef>
                <a:spcPts val="5"/>
              </a:spcBef>
              <a:buFont typeface="Wingdings"/>
              <a:buChar char=""/>
              <a:tabLst>
                <a:tab pos="470534" algn="l"/>
              </a:tabLst>
            </a:pPr>
            <a:r>
              <a:rPr sz="2000" b="1" spc="-45" dirty="0">
                <a:latin typeface="Arial"/>
                <a:cs typeface="Arial"/>
              </a:rPr>
              <a:t>Track </a:t>
            </a:r>
            <a:r>
              <a:rPr sz="2000" b="1" dirty="0">
                <a:latin typeface="Arial"/>
                <a:cs typeface="Arial"/>
              </a:rPr>
              <a:t>width: </a:t>
            </a:r>
            <a:r>
              <a:rPr sz="2000" spc="-5" dirty="0">
                <a:latin typeface="Arial MT"/>
                <a:cs typeface="Arial MT"/>
              </a:rPr>
              <a:t>The distance </a:t>
            </a:r>
            <a:r>
              <a:rPr sz="2000" spc="-10" dirty="0">
                <a:latin typeface="Arial MT"/>
                <a:cs typeface="Arial MT"/>
              </a:rPr>
              <a:t>between </a:t>
            </a:r>
            <a:r>
              <a:rPr sz="2000" spc="-5" dirty="0">
                <a:latin typeface="Arial MT"/>
                <a:cs typeface="Arial MT"/>
              </a:rPr>
              <a:t>the left and </a:t>
            </a:r>
            <a:r>
              <a:rPr sz="2000" dirty="0">
                <a:latin typeface="Arial MT"/>
                <a:cs typeface="Arial MT"/>
              </a:rPr>
              <a:t> </a:t>
            </a:r>
            <a:r>
              <a:rPr sz="2000" spc="-5" dirty="0">
                <a:latin typeface="Arial MT"/>
                <a:cs typeface="Arial MT"/>
              </a:rPr>
              <a:t>right</a:t>
            </a:r>
            <a:r>
              <a:rPr sz="2000" dirty="0">
                <a:latin typeface="Arial MT"/>
                <a:cs typeface="Arial MT"/>
              </a:rPr>
              <a:t> </a:t>
            </a:r>
            <a:r>
              <a:rPr sz="2000" spc="-5" dirty="0">
                <a:latin typeface="Arial MT"/>
                <a:cs typeface="Arial MT"/>
              </a:rPr>
              <a:t>tires</a:t>
            </a:r>
            <a:r>
              <a:rPr sz="2000" dirty="0">
                <a:latin typeface="Arial MT"/>
                <a:cs typeface="Arial MT"/>
              </a:rPr>
              <a:t> </a:t>
            </a:r>
            <a:r>
              <a:rPr sz="2000" spc="-10" dirty="0">
                <a:latin typeface="Arial MT"/>
                <a:cs typeface="Arial MT"/>
              </a:rPr>
              <a:t>on</a:t>
            </a:r>
            <a:r>
              <a:rPr sz="2000" spc="-5" dirty="0">
                <a:latin typeface="Arial MT"/>
                <a:cs typeface="Arial MT"/>
              </a:rPr>
              <a:t> the</a:t>
            </a:r>
            <a:r>
              <a:rPr sz="2000" dirty="0">
                <a:latin typeface="Arial MT"/>
                <a:cs typeface="Arial MT"/>
              </a:rPr>
              <a:t> </a:t>
            </a:r>
            <a:r>
              <a:rPr sz="2000" spc="-5" dirty="0">
                <a:latin typeface="Arial MT"/>
                <a:cs typeface="Arial MT"/>
              </a:rPr>
              <a:t>same</a:t>
            </a:r>
            <a:r>
              <a:rPr sz="2000" dirty="0">
                <a:latin typeface="Arial MT"/>
                <a:cs typeface="Arial MT"/>
              </a:rPr>
              <a:t> </a:t>
            </a:r>
            <a:r>
              <a:rPr sz="2000" spc="-5" dirty="0">
                <a:latin typeface="Arial MT"/>
                <a:cs typeface="Arial MT"/>
              </a:rPr>
              <a:t>axle.</a:t>
            </a:r>
            <a:r>
              <a:rPr sz="2000" dirty="0">
                <a:latin typeface="Arial MT"/>
                <a:cs typeface="Arial MT"/>
              </a:rPr>
              <a:t> </a:t>
            </a:r>
            <a:r>
              <a:rPr sz="2000" spc="-5" dirty="0">
                <a:latin typeface="Arial MT"/>
                <a:cs typeface="Arial MT"/>
              </a:rPr>
              <a:t>A</a:t>
            </a:r>
            <a:r>
              <a:rPr sz="2000" dirty="0">
                <a:latin typeface="Arial MT"/>
                <a:cs typeface="Arial MT"/>
              </a:rPr>
              <a:t> </a:t>
            </a:r>
            <a:r>
              <a:rPr sz="2000" spc="-10" dirty="0">
                <a:latin typeface="Arial MT"/>
                <a:cs typeface="Arial MT"/>
              </a:rPr>
              <a:t>wider</a:t>
            </a:r>
            <a:r>
              <a:rPr sz="2000" spc="-5" dirty="0">
                <a:latin typeface="Arial MT"/>
                <a:cs typeface="Arial MT"/>
              </a:rPr>
              <a:t> track </a:t>
            </a:r>
            <a:r>
              <a:rPr sz="2000" dirty="0">
                <a:latin typeface="Arial MT"/>
                <a:cs typeface="Arial MT"/>
              </a:rPr>
              <a:t> </a:t>
            </a:r>
            <a:r>
              <a:rPr sz="2000" spc="-5" dirty="0">
                <a:latin typeface="Arial MT"/>
                <a:cs typeface="Arial MT"/>
              </a:rPr>
              <a:t>improves</a:t>
            </a:r>
            <a:r>
              <a:rPr sz="2000" spc="-10" dirty="0">
                <a:latin typeface="Arial MT"/>
                <a:cs typeface="Arial MT"/>
              </a:rPr>
              <a:t> </a:t>
            </a:r>
            <a:r>
              <a:rPr sz="2000" spc="-30" dirty="0">
                <a:latin typeface="Arial MT"/>
                <a:cs typeface="Arial MT"/>
              </a:rPr>
              <a:t>stability</a:t>
            </a:r>
            <a:r>
              <a:rPr sz="2000" spc="-30" dirty="0" smtClean="0">
                <a:latin typeface="Arial MT"/>
                <a:cs typeface="Arial MT"/>
              </a:rPr>
              <a:t>.</a:t>
            </a:r>
            <a:endParaRPr lang="en-US" sz="2000" spc="-30" dirty="0" smtClean="0">
              <a:latin typeface="Arial MT"/>
              <a:cs typeface="Arial MT"/>
            </a:endParaRPr>
          </a:p>
          <a:p>
            <a:pPr marL="469900" marR="5080" indent="-457834" algn="just">
              <a:lnSpc>
                <a:spcPct val="100000"/>
              </a:lnSpc>
              <a:spcBef>
                <a:spcPts val="5"/>
              </a:spcBef>
              <a:buFont typeface="Wingdings"/>
              <a:buChar char=""/>
              <a:tabLst>
                <a:tab pos="470534" algn="l"/>
              </a:tabLst>
            </a:pPr>
            <a:endParaRPr sz="2000" dirty="0">
              <a:latin typeface="Arial MT"/>
              <a:cs typeface="Arial MT"/>
            </a:endParaRPr>
          </a:p>
          <a:p>
            <a:pPr marL="469900" marR="8255" indent="-457834" algn="just">
              <a:lnSpc>
                <a:spcPct val="100000"/>
              </a:lnSpc>
              <a:spcBef>
                <a:spcPts val="5"/>
              </a:spcBef>
              <a:buFont typeface="Wingdings"/>
              <a:buChar char=""/>
              <a:tabLst>
                <a:tab pos="470534" algn="l"/>
              </a:tabLst>
            </a:pPr>
            <a:r>
              <a:rPr sz="2000" b="1" spc="-10" dirty="0">
                <a:latin typeface="Arial"/>
                <a:cs typeface="Arial"/>
              </a:rPr>
              <a:t>Suspension</a:t>
            </a:r>
            <a:r>
              <a:rPr sz="2000" b="1" spc="-5" dirty="0">
                <a:latin typeface="Arial"/>
                <a:cs typeface="Arial"/>
              </a:rPr>
              <a:t> </a:t>
            </a:r>
            <a:r>
              <a:rPr sz="2000" b="1" spc="-10" dirty="0">
                <a:latin typeface="Arial"/>
                <a:cs typeface="Arial"/>
              </a:rPr>
              <a:t>tuning:</a:t>
            </a:r>
            <a:r>
              <a:rPr sz="2000" b="1" spc="-5" dirty="0">
                <a:latin typeface="Arial"/>
                <a:cs typeface="Arial"/>
              </a:rPr>
              <a:t> </a:t>
            </a:r>
            <a:r>
              <a:rPr sz="2000" spc="-10" dirty="0">
                <a:latin typeface="Arial MT"/>
                <a:cs typeface="Arial MT"/>
              </a:rPr>
              <a:t>Stiffer</a:t>
            </a:r>
            <a:r>
              <a:rPr sz="2000" spc="-5" dirty="0">
                <a:latin typeface="Arial MT"/>
                <a:cs typeface="Arial MT"/>
              </a:rPr>
              <a:t> suspension</a:t>
            </a:r>
            <a:r>
              <a:rPr sz="2000" dirty="0">
                <a:latin typeface="Arial MT"/>
                <a:cs typeface="Arial MT"/>
              </a:rPr>
              <a:t> </a:t>
            </a:r>
            <a:r>
              <a:rPr sz="2000" spc="-5" dirty="0">
                <a:latin typeface="Arial MT"/>
                <a:cs typeface="Arial MT"/>
              </a:rPr>
              <a:t>can </a:t>
            </a:r>
            <a:r>
              <a:rPr sz="2000" dirty="0">
                <a:latin typeface="Arial MT"/>
                <a:cs typeface="Arial MT"/>
              </a:rPr>
              <a:t> </a:t>
            </a:r>
            <a:r>
              <a:rPr sz="2000" spc="-5" dirty="0">
                <a:latin typeface="Arial MT"/>
                <a:cs typeface="Arial MT"/>
              </a:rPr>
              <a:t>enhance</a:t>
            </a:r>
            <a:r>
              <a:rPr sz="2000" spc="-20" dirty="0">
                <a:latin typeface="Arial MT"/>
                <a:cs typeface="Arial MT"/>
              </a:rPr>
              <a:t> </a:t>
            </a:r>
            <a:r>
              <a:rPr sz="2000" spc="-5" dirty="0">
                <a:latin typeface="Arial MT"/>
                <a:cs typeface="Arial MT"/>
              </a:rPr>
              <a:t>stability but compromise</a:t>
            </a:r>
            <a:r>
              <a:rPr sz="2000" spc="-15" dirty="0">
                <a:latin typeface="Arial MT"/>
                <a:cs typeface="Arial MT"/>
              </a:rPr>
              <a:t> </a:t>
            </a:r>
            <a:r>
              <a:rPr sz="2000" spc="-5" dirty="0">
                <a:latin typeface="Arial MT"/>
                <a:cs typeface="Arial MT"/>
              </a:rPr>
              <a:t>ride</a:t>
            </a:r>
            <a:r>
              <a:rPr sz="2000" spc="-20" dirty="0">
                <a:latin typeface="Arial MT"/>
                <a:cs typeface="Arial MT"/>
              </a:rPr>
              <a:t> </a:t>
            </a:r>
            <a:r>
              <a:rPr sz="2000" spc="-5" dirty="0">
                <a:latin typeface="Arial MT"/>
                <a:cs typeface="Arial MT"/>
              </a:rPr>
              <a:t>comfort</a:t>
            </a:r>
            <a:r>
              <a:rPr sz="3200" spc="-5" dirty="0">
                <a:latin typeface="Arial MT"/>
                <a:cs typeface="Arial MT"/>
              </a:rPr>
              <a:t>.</a:t>
            </a:r>
            <a:endParaRPr sz="3200" dirty="0">
              <a:latin typeface="Arial MT"/>
              <a:cs typeface="Arial MT"/>
            </a:endParaRPr>
          </a:p>
        </p:txBody>
      </p:sp>
      <p:pic>
        <p:nvPicPr>
          <p:cNvPr id="5" name="object 5"/>
          <p:cNvPicPr/>
          <p:nvPr/>
        </p:nvPicPr>
        <p:blipFill>
          <a:blip r:embed="rId3" cstate="print"/>
          <a:stretch>
            <a:fillRect/>
          </a:stretch>
        </p:blipFill>
        <p:spPr>
          <a:xfrm>
            <a:off x="0" y="1368549"/>
            <a:ext cx="5233415" cy="686104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0208" y="197865"/>
            <a:ext cx="12609830" cy="1168400"/>
          </a:xfrm>
          <a:prstGeom prst="rect">
            <a:avLst/>
          </a:prstGeom>
        </p:spPr>
        <p:txBody>
          <a:bodyPr vert="horz" wrap="square" lIns="0" tIns="12065" rIns="0" bIns="0" rtlCol="0">
            <a:spAutoFit/>
          </a:bodyPr>
          <a:lstStyle/>
          <a:p>
            <a:pPr algn="ctr">
              <a:lnSpc>
                <a:spcPct val="100000"/>
              </a:lnSpc>
              <a:spcBef>
                <a:spcPts val="95"/>
              </a:spcBef>
            </a:pPr>
            <a:r>
              <a:rPr sz="2500" b="1" spc="-5" dirty="0">
                <a:latin typeface="Arial"/>
                <a:cs typeface="Arial"/>
              </a:rPr>
              <a:t>IS</a:t>
            </a:r>
            <a:r>
              <a:rPr sz="2500" b="1" dirty="0">
                <a:latin typeface="Arial"/>
                <a:cs typeface="Arial"/>
              </a:rPr>
              <a:t> </a:t>
            </a:r>
            <a:r>
              <a:rPr sz="2500" b="1" spc="-5" dirty="0">
                <a:latin typeface="Arial"/>
                <a:cs typeface="Arial"/>
              </a:rPr>
              <a:t>13453</a:t>
            </a:r>
            <a:r>
              <a:rPr sz="2500" b="1" spc="-35" dirty="0">
                <a:latin typeface="Arial"/>
                <a:cs typeface="Arial"/>
              </a:rPr>
              <a:t> </a:t>
            </a:r>
            <a:r>
              <a:rPr sz="2500" b="1" spc="-5" dirty="0">
                <a:latin typeface="Arial"/>
                <a:cs typeface="Arial"/>
              </a:rPr>
              <a:t>: 1994</a:t>
            </a:r>
            <a:endParaRPr sz="2500" dirty="0">
              <a:latin typeface="Arial"/>
              <a:cs typeface="Arial"/>
            </a:endParaRPr>
          </a:p>
          <a:p>
            <a:pPr marR="174625" algn="ctr">
              <a:lnSpc>
                <a:spcPct val="100000"/>
              </a:lnSpc>
            </a:pPr>
            <a:r>
              <a:rPr sz="2500" b="1" spc="-20" dirty="0">
                <a:latin typeface="Arial"/>
                <a:cs typeface="Arial"/>
              </a:rPr>
              <a:t>AUTOMOTIVE</a:t>
            </a:r>
            <a:r>
              <a:rPr sz="2500" b="1" spc="114" dirty="0">
                <a:latin typeface="Arial"/>
                <a:cs typeface="Arial"/>
              </a:rPr>
              <a:t> </a:t>
            </a:r>
            <a:r>
              <a:rPr sz="2500" b="1" spc="-10" dirty="0">
                <a:latin typeface="Arial"/>
                <a:cs typeface="Arial"/>
              </a:rPr>
              <a:t>VEHICLES</a:t>
            </a:r>
            <a:r>
              <a:rPr sz="2500" b="1" spc="30" dirty="0">
                <a:latin typeface="Arial"/>
                <a:cs typeface="Arial"/>
              </a:rPr>
              <a:t> </a:t>
            </a:r>
            <a:r>
              <a:rPr sz="2500" b="1" spc="-5" dirty="0">
                <a:latin typeface="Arial"/>
                <a:cs typeface="Arial"/>
              </a:rPr>
              <a:t>-</a:t>
            </a:r>
            <a:r>
              <a:rPr sz="2500" b="1" spc="5" dirty="0">
                <a:latin typeface="Arial"/>
                <a:cs typeface="Arial"/>
              </a:rPr>
              <a:t> </a:t>
            </a:r>
            <a:r>
              <a:rPr sz="2500" b="1" spc="-20" dirty="0">
                <a:latin typeface="Arial"/>
                <a:cs typeface="Arial"/>
              </a:rPr>
              <a:t>BRAKING</a:t>
            </a:r>
            <a:r>
              <a:rPr sz="2500" b="1" spc="85" dirty="0">
                <a:latin typeface="Arial"/>
                <a:cs typeface="Arial"/>
              </a:rPr>
              <a:t> </a:t>
            </a:r>
            <a:r>
              <a:rPr sz="2500" b="1" spc="-10" dirty="0">
                <a:latin typeface="Arial"/>
                <a:cs typeface="Arial"/>
              </a:rPr>
              <a:t>SYSTEMS</a:t>
            </a:r>
            <a:endParaRPr sz="2500" dirty="0">
              <a:latin typeface="Arial"/>
              <a:cs typeface="Arial"/>
            </a:endParaRPr>
          </a:p>
          <a:p>
            <a:pPr algn="ctr">
              <a:lnSpc>
                <a:spcPct val="100000"/>
              </a:lnSpc>
            </a:pPr>
            <a:r>
              <a:rPr sz="2500" b="1" spc="-5" dirty="0">
                <a:latin typeface="Arial"/>
                <a:cs typeface="Arial"/>
              </a:rPr>
              <a:t>METHOD</a:t>
            </a:r>
            <a:r>
              <a:rPr sz="2500" b="1" spc="10" dirty="0">
                <a:latin typeface="Arial"/>
                <a:cs typeface="Arial"/>
              </a:rPr>
              <a:t> </a:t>
            </a:r>
            <a:r>
              <a:rPr sz="2500" b="1" spc="-5" dirty="0">
                <a:latin typeface="Arial"/>
                <a:cs typeface="Arial"/>
              </a:rPr>
              <a:t>OF</a:t>
            </a:r>
            <a:r>
              <a:rPr sz="2500" b="1" spc="5" dirty="0">
                <a:latin typeface="Arial"/>
                <a:cs typeface="Arial"/>
              </a:rPr>
              <a:t> </a:t>
            </a:r>
            <a:r>
              <a:rPr sz="2500" b="1" spc="-10" dirty="0">
                <a:latin typeface="Arial"/>
                <a:cs typeface="Arial"/>
              </a:rPr>
              <a:t>TEST</a:t>
            </a:r>
            <a:r>
              <a:rPr sz="2500" b="1" spc="30" dirty="0">
                <a:latin typeface="Arial"/>
                <a:cs typeface="Arial"/>
              </a:rPr>
              <a:t> </a:t>
            </a:r>
            <a:r>
              <a:rPr sz="2500" b="1" spc="-5" dirty="0">
                <a:latin typeface="Arial"/>
                <a:cs typeface="Arial"/>
              </a:rPr>
              <a:t>ON </a:t>
            </a:r>
            <a:r>
              <a:rPr sz="2500" b="1" spc="-25" dirty="0">
                <a:latin typeface="Arial"/>
                <a:cs typeface="Arial"/>
              </a:rPr>
              <a:t>BRAKE</a:t>
            </a:r>
            <a:r>
              <a:rPr sz="2500" b="1" spc="100" dirty="0">
                <a:latin typeface="Arial"/>
                <a:cs typeface="Arial"/>
              </a:rPr>
              <a:t> </a:t>
            </a:r>
            <a:r>
              <a:rPr sz="2500" b="1" spc="-15" dirty="0">
                <a:latin typeface="Arial"/>
                <a:cs typeface="Arial"/>
              </a:rPr>
              <a:t>DYNAMOMETER</a:t>
            </a:r>
            <a:r>
              <a:rPr sz="2500" b="1" spc="130" dirty="0">
                <a:latin typeface="Arial"/>
                <a:cs typeface="Arial"/>
              </a:rPr>
              <a:t> </a:t>
            </a:r>
            <a:r>
              <a:rPr sz="2500" b="1" dirty="0">
                <a:latin typeface="Arial"/>
                <a:cs typeface="Arial"/>
              </a:rPr>
              <a:t>FOR </a:t>
            </a:r>
            <a:r>
              <a:rPr sz="2500" b="1" spc="-10" dirty="0">
                <a:latin typeface="Arial"/>
                <a:cs typeface="Arial"/>
              </a:rPr>
              <a:t>TWO</a:t>
            </a:r>
            <a:r>
              <a:rPr sz="2500" b="1" spc="-80" dirty="0">
                <a:latin typeface="Arial"/>
                <a:cs typeface="Arial"/>
              </a:rPr>
              <a:t> </a:t>
            </a:r>
            <a:r>
              <a:rPr sz="2500" b="1" spc="-35" dirty="0">
                <a:latin typeface="Arial"/>
                <a:cs typeface="Arial"/>
              </a:rPr>
              <a:t>AND</a:t>
            </a:r>
            <a:r>
              <a:rPr sz="2500" b="1" spc="85" dirty="0">
                <a:latin typeface="Arial"/>
                <a:cs typeface="Arial"/>
              </a:rPr>
              <a:t> </a:t>
            </a:r>
            <a:r>
              <a:rPr sz="2500" b="1" spc="-10" dirty="0">
                <a:latin typeface="Arial"/>
                <a:cs typeface="Arial"/>
              </a:rPr>
              <a:t>THREE</a:t>
            </a:r>
            <a:r>
              <a:rPr sz="2500" b="1" spc="5" dirty="0">
                <a:latin typeface="Arial"/>
                <a:cs typeface="Arial"/>
              </a:rPr>
              <a:t> </a:t>
            </a:r>
            <a:r>
              <a:rPr sz="2500" b="1" spc="-10" dirty="0">
                <a:latin typeface="Arial"/>
                <a:cs typeface="Arial"/>
              </a:rPr>
              <a:t>WHEELERS</a:t>
            </a:r>
            <a:endParaRPr sz="2500" dirty="0">
              <a:latin typeface="Arial"/>
              <a:cs typeface="Arial"/>
            </a:endParaRPr>
          </a:p>
        </p:txBody>
      </p:sp>
      <p:pic>
        <p:nvPicPr>
          <p:cNvPr id="3" name="object 3"/>
          <p:cNvPicPr/>
          <p:nvPr/>
        </p:nvPicPr>
        <p:blipFill>
          <a:blip r:embed="rId2" cstate="print"/>
          <a:stretch>
            <a:fillRect/>
          </a:stretch>
        </p:blipFill>
        <p:spPr>
          <a:xfrm>
            <a:off x="1143000" y="1752600"/>
            <a:ext cx="10287000" cy="60198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0208" y="197865"/>
            <a:ext cx="12609830" cy="1168400"/>
          </a:xfrm>
          <a:prstGeom prst="rect">
            <a:avLst/>
          </a:prstGeom>
        </p:spPr>
        <p:txBody>
          <a:bodyPr vert="horz" wrap="square" lIns="0" tIns="12065" rIns="0" bIns="0" rtlCol="0">
            <a:spAutoFit/>
          </a:bodyPr>
          <a:lstStyle/>
          <a:p>
            <a:pPr algn="ctr">
              <a:lnSpc>
                <a:spcPct val="100000"/>
              </a:lnSpc>
              <a:spcBef>
                <a:spcPts val="95"/>
              </a:spcBef>
            </a:pPr>
            <a:r>
              <a:rPr sz="2500" b="1" spc="-5" dirty="0">
                <a:latin typeface="Arial"/>
                <a:cs typeface="Arial"/>
              </a:rPr>
              <a:t>IS</a:t>
            </a:r>
            <a:r>
              <a:rPr sz="2500" b="1" dirty="0">
                <a:latin typeface="Arial"/>
                <a:cs typeface="Arial"/>
              </a:rPr>
              <a:t> </a:t>
            </a:r>
            <a:r>
              <a:rPr sz="2500" b="1" spc="-5" dirty="0">
                <a:latin typeface="Arial"/>
                <a:cs typeface="Arial"/>
              </a:rPr>
              <a:t>13453</a:t>
            </a:r>
            <a:r>
              <a:rPr sz="2500" b="1" spc="-35" dirty="0">
                <a:latin typeface="Arial"/>
                <a:cs typeface="Arial"/>
              </a:rPr>
              <a:t> </a:t>
            </a:r>
            <a:r>
              <a:rPr sz="2500" b="1" spc="-5" dirty="0">
                <a:latin typeface="Arial"/>
                <a:cs typeface="Arial"/>
              </a:rPr>
              <a:t>: 1994</a:t>
            </a:r>
            <a:endParaRPr sz="2500" dirty="0">
              <a:latin typeface="Arial"/>
              <a:cs typeface="Arial"/>
            </a:endParaRPr>
          </a:p>
          <a:p>
            <a:pPr marR="174625" algn="ctr">
              <a:lnSpc>
                <a:spcPct val="100000"/>
              </a:lnSpc>
            </a:pPr>
            <a:r>
              <a:rPr sz="2500" b="1" spc="-20" dirty="0">
                <a:latin typeface="Arial"/>
                <a:cs typeface="Arial"/>
              </a:rPr>
              <a:t>AUTOMOTIVE</a:t>
            </a:r>
            <a:r>
              <a:rPr sz="2500" b="1" spc="114" dirty="0">
                <a:latin typeface="Arial"/>
                <a:cs typeface="Arial"/>
              </a:rPr>
              <a:t> </a:t>
            </a:r>
            <a:r>
              <a:rPr sz="2500" b="1" spc="-10" dirty="0">
                <a:latin typeface="Arial"/>
                <a:cs typeface="Arial"/>
              </a:rPr>
              <a:t>VEHICLES</a:t>
            </a:r>
            <a:r>
              <a:rPr sz="2500" b="1" spc="30" dirty="0">
                <a:latin typeface="Arial"/>
                <a:cs typeface="Arial"/>
              </a:rPr>
              <a:t> </a:t>
            </a:r>
            <a:r>
              <a:rPr sz="2500" b="1" spc="-5" dirty="0">
                <a:latin typeface="Arial"/>
                <a:cs typeface="Arial"/>
              </a:rPr>
              <a:t>-</a:t>
            </a:r>
            <a:r>
              <a:rPr sz="2500" b="1" spc="5" dirty="0">
                <a:latin typeface="Arial"/>
                <a:cs typeface="Arial"/>
              </a:rPr>
              <a:t> </a:t>
            </a:r>
            <a:r>
              <a:rPr sz="2500" b="1" spc="-20" dirty="0">
                <a:latin typeface="Arial"/>
                <a:cs typeface="Arial"/>
              </a:rPr>
              <a:t>BRAKING</a:t>
            </a:r>
            <a:r>
              <a:rPr sz="2500" b="1" spc="85" dirty="0">
                <a:latin typeface="Arial"/>
                <a:cs typeface="Arial"/>
              </a:rPr>
              <a:t> </a:t>
            </a:r>
            <a:r>
              <a:rPr sz="2500" b="1" spc="-10" dirty="0">
                <a:latin typeface="Arial"/>
                <a:cs typeface="Arial"/>
              </a:rPr>
              <a:t>SYSTEMS</a:t>
            </a:r>
            <a:endParaRPr sz="2500" dirty="0">
              <a:latin typeface="Arial"/>
              <a:cs typeface="Arial"/>
            </a:endParaRPr>
          </a:p>
          <a:p>
            <a:pPr algn="ctr">
              <a:lnSpc>
                <a:spcPct val="100000"/>
              </a:lnSpc>
            </a:pPr>
            <a:r>
              <a:rPr sz="2500" b="1" spc="-5" dirty="0">
                <a:latin typeface="Arial"/>
                <a:cs typeface="Arial"/>
              </a:rPr>
              <a:t>METHOD</a:t>
            </a:r>
            <a:r>
              <a:rPr sz="2500" b="1" spc="10" dirty="0">
                <a:latin typeface="Arial"/>
                <a:cs typeface="Arial"/>
              </a:rPr>
              <a:t> </a:t>
            </a:r>
            <a:r>
              <a:rPr sz="2500" b="1" spc="-5" dirty="0">
                <a:latin typeface="Arial"/>
                <a:cs typeface="Arial"/>
              </a:rPr>
              <a:t>OF</a:t>
            </a:r>
            <a:r>
              <a:rPr sz="2500" b="1" spc="5" dirty="0">
                <a:latin typeface="Arial"/>
                <a:cs typeface="Arial"/>
              </a:rPr>
              <a:t> </a:t>
            </a:r>
            <a:r>
              <a:rPr sz="2500" b="1" spc="-10" dirty="0">
                <a:latin typeface="Arial"/>
                <a:cs typeface="Arial"/>
              </a:rPr>
              <a:t>TEST</a:t>
            </a:r>
            <a:r>
              <a:rPr sz="2500" b="1" spc="30" dirty="0">
                <a:latin typeface="Arial"/>
                <a:cs typeface="Arial"/>
              </a:rPr>
              <a:t> </a:t>
            </a:r>
            <a:r>
              <a:rPr sz="2500" b="1" spc="-5" dirty="0">
                <a:latin typeface="Arial"/>
                <a:cs typeface="Arial"/>
              </a:rPr>
              <a:t>ON </a:t>
            </a:r>
            <a:r>
              <a:rPr sz="2500" b="1" spc="-25" dirty="0">
                <a:latin typeface="Arial"/>
                <a:cs typeface="Arial"/>
              </a:rPr>
              <a:t>BRAKE</a:t>
            </a:r>
            <a:r>
              <a:rPr sz="2500" b="1" spc="100" dirty="0">
                <a:latin typeface="Arial"/>
                <a:cs typeface="Arial"/>
              </a:rPr>
              <a:t> </a:t>
            </a:r>
            <a:r>
              <a:rPr sz="2500" b="1" spc="-15" dirty="0">
                <a:latin typeface="Arial"/>
                <a:cs typeface="Arial"/>
              </a:rPr>
              <a:t>DYNAMOMETER</a:t>
            </a:r>
            <a:r>
              <a:rPr sz="2500" b="1" spc="130" dirty="0">
                <a:latin typeface="Arial"/>
                <a:cs typeface="Arial"/>
              </a:rPr>
              <a:t> </a:t>
            </a:r>
            <a:r>
              <a:rPr sz="2500" b="1" dirty="0">
                <a:latin typeface="Arial"/>
                <a:cs typeface="Arial"/>
              </a:rPr>
              <a:t>FOR </a:t>
            </a:r>
            <a:r>
              <a:rPr sz="2500" b="1" spc="-10" dirty="0">
                <a:latin typeface="Arial"/>
                <a:cs typeface="Arial"/>
              </a:rPr>
              <a:t>TWO</a:t>
            </a:r>
            <a:r>
              <a:rPr sz="2500" b="1" spc="-80" dirty="0">
                <a:latin typeface="Arial"/>
                <a:cs typeface="Arial"/>
              </a:rPr>
              <a:t> </a:t>
            </a:r>
            <a:r>
              <a:rPr sz="2500" b="1" spc="-35" dirty="0">
                <a:latin typeface="Arial"/>
                <a:cs typeface="Arial"/>
              </a:rPr>
              <a:t>AND</a:t>
            </a:r>
            <a:r>
              <a:rPr sz="2500" b="1" spc="85" dirty="0">
                <a:latin typeface="Arial"/>
                <a:cs typeface="Arial"/>
              </a:rPr>
              <a:t> </a:t>
            </a:r>
            <a:r>
              <a:rPr sz="2500" b="1" spc="-10" dirty="0">
                <a:latin typeface="Arial"/>
                <a:cs typeface="Arial"/>
              </a:rPr>
              <a:t>THREE</a:t>
            </a:r>
            <a:r>
              <a:rPr sz="2500" b="1" spc="5" dirty="0">
                <a:latin typeface="Arial"/>
                <a:cs typeface="Arial"/>
              </a:rPr>
              <a:t> </a:t>
            </a:r>
            <a:r>
              <a:rPr sz="2500" b="1" spc="-10" dirty="0">
                <a:latin typeface="Arial"/>
                <a:cs typeface="Arial"/>
              </a:rPr>
              <a:t>WHEELERS</a:t>
            </a:r>
            <a:endParaRPr sz="2500" dirty="0">
              <a:latin typeface="Arial"/>
              <a:cs typeface="Arial"/>
            </a:endParaRPr>
          </a:p>
        </p:txBody>
      </p:sp>
      <p:grpSp>
        <p:nvGrpSpPr>
          <p:cNvPr id="4" name="object 4"/>
          <p:cNvGrpSpPr/>
          <p:nvPr/>
        </p:nvGrpSpPr>
        <p:grpSpPr>
          <a:xfrm>
            <a:off x="1" y="1673350"/>
            <a:ext cx="14401799" cy="6556375"/>
            <a:chOff x="4995671" y="1673350"/>
            <a:chExt cx="9634855" cy="6556375"/>
          </a:xfrm>
        </p:grpSpPr>
        <p:pic>
          <p:nvPicPr>
            <p:cNvPr id="5" name="object 5"/>
            <p:cNvPicPr/>
            <p:nvPr/>
          </p:nvPicPr>
          <p:blipFill>
            <a:blip r:embed="rId2" cstate="print"/>
            <a:stretch>
              <a:fillRect/>
            </a:stretch>
          </p:blipFill>
          <p:spPr>
            <a:xfrm>
              <a:off x="4995671" y="1673350"/>
              <a:ext cx="5794248" cy="6556246"/>
            </a:xfrm>
            <a:prstGeom prst="rect">
              <a:avLst/>
            </a:prstGeom>
          </p:spPr>
        </p:pic>
        <p:pic>
          <p:nvPicPr>
            <p:cNvPr id="6" name="object 6"/>
            <p:cNvPicPr/>
            <p:nvPr/>
          </p:nvPicPr>
          <p:blipFill>
            <a:blip r:embed="rId3" cstate="print"/>
            <a:stretch>
              <a:fillRect/>
            </a:stretch>
          </p:blipFill>
          <p:spPr>
            <a:xfrm>
              <a:off x="10759439" y="1743456"/>
              <a:ext cx="3870959" cy="2828544"/>
            </a:xfrm>
            <a:prstGeom prst="rect">
              <a:avLst/>
            </a:prstGeom>
          </p:spPr>
        </p:pic>
        <p:pic>
          <p:nvPicPr>
            <p:cNvPr id="7" name="object 7"/>
            <p:cNvPicPr/>
            <p:nvPr/>
          </p:nvPicPr>
          <p:blipFill>
            <a:blip r:embed="rId4" cstate="print"/>
            <a:stretch>
              <a:fillRect/>
            </a:stretch>
          </p:blipFill>
          <p:spPr>
            <a:xfrm>
              <a:off x="10564367" y="5074919"/>
              <a:ext cx="4066031" cy="1908048"/>
            </a:xfrm>
            <a:prstGeom prst="rect">
              <a:avLst/>
            </a:prstGeom>
          </p:spPr>
        </p:pic>
      </p:grpSp>
    </p:spTree>
    <p:extLst>
      <p:ext uri="{BB962C8B-B14F-4D97-AF65-F5344CB8AC3E}">
        <p14:creationId xmlns:p14="http://schemas.microsoft.com/office/powerpoint/2010/main" val="25008528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3340" y="200354"/>
            <a:ext cx="1826895" cy="329565"/>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000000"/>
                </a:solidFill>
              </a:rPr>
              <a:t>IS</a:t>
            </a:r>
            <a:r>
              <a:rPr sz="2000" spc="-20" dirty="0">
                <a:solidFill>
                  <a:srgbClr val="000000"/>
                </a:solidFill>
              </a:rPr>
              <a:t> </a:t>
            </a:r>
            <a:r>
              <a:rPr sz="2000" spc="-10" dirty="0">
                <a:solidFill>
                  <a:srgbClr val="000000"/>
                </a:solidFill>
              </a:rPr>
              <a:t>14664</a:t>
            </a:r>
            <a:r>
              <a:rPr sz="2000" spc="-15" dirty="0">
                <a:solidFill>
                  <a:srgbClr val="000000"/>
                </a:solidFill>
              </a:rPr>
              <a:t> </a:t>
            </a:r>
            <a:r>
              <a:rPr sz="2000" spc="-5" dirty="0">
                <a:solidFill>
                  <a:srgbClr val="000000"/>
                </a:solidFill>
              </a:rPr>
              <a:t>:</a:t>
            </a:r>
            <a:r>
              <a:rPr sz="2000" spc="-20" dirty="0">
                <a:solidFill>
                  <a:srgbClr val="000000"/>
                </a:solidFill>
              </a:rPr>
              <a:t> </a:t>
            </a:r>
            <a:r>
              <a:rPr sz="2000" spc="-10" dirty="0">
                <a:solidFill>
                  <a:srgbClr val="000000"/>
                </a:solidFill>
              </a:rPr>
              <a:t>2010</a:t>
            </a:r>
            <a:endParaRPr sz="2000"/>
          </a:p>
        </p:txBody>
      </p:sp>
      <p:sp>
        <p:nvSpPr>
          <p:cNvPr id="3" name="object 3"/>
          <p:cNvSpPr txBox="1"/>
          <p:nvPr/>
        </p:nvSpPr>
        <p:spPr>
          <a:xfrm>
            <a:off x="141223" y="505713"/>
            <a:ext cx="14276705" cy="1221740"/>
          </a:xfrm>
          <a:prstGeom prst="rect">
            <a:avLst/>
          </a:prstGeom>
        </p:spPr>
        <p:txBody>
          <a:bodyPr vert="horz" wrap="square" lIns="0" tIns="11430" rIns="0" bIns="0" rtlCol="0">
            <a:spAutoFit/>
          </a:bodyPr>
          <a:lstStyle/>
          <a:p>
            <a:pPr algn="ctr">
              <a:lnSpc>
                <a:spcPct val="100000"/>
              </a:lnSpc>
              <a:spcBef>
                <a:spcPts val="90"/>
              </a:spcBef>
            </a:pPr>
            <a:r>
              <a:rPr sz="2000" b="1" spc="-10" dirty="0">
                <a:latin typeface="Arial"/>
                <a:cs typeface="Arial"/>
              </a:rPr>
              <a:t>AUTOMOTIVE</a:t>
            </a:r>
            <a:r>
              <a:rPr sz="2000" b="1" spc="15" dirty="0">
                <a:latin typeface="Arial"/>
                <a:cs typeface="Arial"/>
              </a:rPr>
              <a:t> </a:t>
            </a:r>
            <a:r>
              <a:rPr sz="2000" b="1" spc="-10" dirty="0">
                <a:latin typeface="Arial"/>
                <a:cs typeface="Arial"/>
              </a:rPr>
              <a:t>VEHICLES</a:t>
            </a:r>
            <a:r>
              <a:rPr sz="2000" b="1" spc="105" dirty="0">
                <a:latin typeface="Arial"/>
                <a:cs typeface="Arial"/>
              </a:rPr>
              <a:t> </a:t>
            </a:r>
            <a:r>
              <a:rPr sz="2000" b="1" spc="-5" dirty="0">
                <a:latin typeface="Arial"/>
                <a:cs typeface="Arial"/>
              </a:rPr>
              <a:t>-</a:t>
            </a:r>
            <a:r>
              <a:rPr sz="2000" b="1" spc="-15" dirty="0">
                <a:latin typeface="Arial"/>
                <a:cs typeface="Arial"/>
              </a:rPr>
              <a:t> </a:t>
            </a:r>
            <a:r>
              <a:rPr sz="2000" b="1" spc="-10" dirty="0">
                <a:latin typeface="Arial"/>
                <a:cs typeface="Arial"/>
              </a:rPr>
              <a:t>PERFORMANCE</a:t>
            </a:r>
            <a:r>
              <a:rPr sz="2000" b="1" spc="110" dirty="0">
                <a:latin typeface="Arial"/>
                <a:cs typeface="Arial"/>
              </a:rPr>
              <a:t> </a:t>
            </a:r>
            <a:r>
              <a:rPr sz="2000" b="1" spc="-5" dirty="0">
                <a:latin typeface="Arial"/>
                <a:cs typeface="Arial"/>
              </a:rPr>
              <a:t>REQUIREMENTS</a:t>
            </a:r>
            <a:r>
              <a:rPr sz="2000" b="1" spc="-35" dirty="0">
                <a:latin typeface="Arial"/>
                <a:cs typeface="Arial"/>
              </a:rPr>
              <a:t> </a:t>
            </a:r>
            <a:r>
              <a:rPr sz="2000" b="1" spc="-30" dirty="0">
                <a:latin typeface="Arial"/>
                <a:cs typeface="Arial"/>
              </a:rPr>
              <a:t>AND</a:t>
            </a:r>
            <a:r>
              <a:rPr sz="2000" b="1" spc="95" dirty="0">
                <a:latin typeface="Arial"/>
                <a:cs typeface="Arial"/>
              </a:rPr>
              <a:t> </a:t>
            </a:r>
            <a:r>
              <a:rPr sz="2000" b="1" dirty="0">
                <a:latin typeface="Arial"/>
                <a:cs typeface="Arial"/>
              </a:rPr>
              <a:t>TESTING</a:t>
            </a:r>
            <a:r>
              <a:rPr sz="2000" b="1" spc="-15" dirty="0">
                <a:latin typeface="Arial"/>
                <a:cs typeface="Arial"/>
              </a:rPr>
              <a:t> </a:t>
            </a:r>
            <a:r>
              <a:rPr sz="2000" b="1" spc="-10" dirty="0">
                <a:latin typeface="Arial"/>
                <a:cs typeface="Arial"/>
              </a:rPr>
              <a:t>PROCEDURE</a:t>
            </a:r>
            <a:r>
              <a:rPr sz="2000" b="1" spc="90" dirty="0">
                <a:latin typeface="Arial"/>
                <a:cs typeface="Arial"/>
              </a:rPr>
              <a:t> </a:t>
            </a:r>
            <a:r>
              <a:rPr sz="2000" b="1" spc="-5" dirty="0">
                <a:latin typeface="Arial"/>
                <a:cs typeface="Arial"/>
              </a:rPr>
              <a:t>FOR</a:t>
            </a:r>
            <a:r>
              <a:rPr sz="2000" b="1" dirty="0">
                <a:latin typeface="Arial"/>
                <a:cs typeface="Arial"/>
              </a:rPr>
              <a:t> </a:t>
            </a:r>
            <a:r>
              <a:rPr sz="2000" b="1" spc="-20" dirty="0">
                <a:latin typeface="Arial"/>
                <a:cs typeface="Arial"/>
              </a:rPr>
              <a:t>BRAKING</a:t>
            </a:r>
            <a:r>
              <a:rPr sz="2000" b="1" spc="100" dirty="0">
                <a:latin typeface="Arial"/>
                <a:cs typeface="Arial"/>
              </a:rPr>
              <a:t> </a:t>
            </a:r>
            <a:r>
              <a:rPr sz="2000" b="1" spc="-5" dirty="0">
                <a:latin typeface="Arial"/>
                <a:cs typeface="Arial"/>
              </a:rPr>
              <a:t>SYSTEM</a:t>
            </a:r>
            <a:r>
              <a:rPr sz="2000" b="1" spc="40" dirty="0">
                <a:latin typeface="Arial"/>
                <a:cs typeface="Arial"/>
              </a:rPr>
              <a:t> </a:t>
            </a:r>
            <a:r>
              <a:rPr sz="2000" b="1" spc="-5" dirty="0">
                <a:latin typeface="Arial"/>
                <a:cs typeface="Arial"/>
              </a:rPr>
              <a:t>OF</a:t>
            </a:r>
            <a:endParaRPr sz="2000">
              <a:latin typeface="Arial"/>
              <a:cs typeface="Arial"/>
            </a:endParaRPr>
          </a:p>
          <a:p>
            <a:pPr marL="68580" algn="ctr">
              <a:lnSpc>
                <a:spcPct val="100000"/>
              </a:lnSpc>
            </a:pPr>
            <a:r>
              <a:rPr sz="2000" b="1" spc="5" dirty="0">
                <a:latin typeface="Arial"/>
                <a:cs typeface="Arial"/>
              </a:rPr>
              <a:t>TWO</a:t>
            </a:r>
            <a:r>
              <a:rPr sz="2000" b="1" spc="-125" dirty="0">
                <a:latin typeface="Arial"/>
                <a:cs typeface="Arial"/>
              </a:rPr>
              <a:t> </a:t>
            </a:r>
            <a:r>
              <a:rPr sz="2000" b="1" spc="-30" dirty="0">
                <a:latin typeface="Arial"/>
                <a:cs typeface="Arial"/>
              </a:rPr>
              <a:t>AND</a:t>
            </a:r>
            <a:r>
              <a:rPr sz="2000" b="1" spc="90" dirty="0">
                <a:latin typeface="Arial"/>
                <a:cs typeface="Arial"/>
              </a:rPr>
              <a:t> </a:t>
            </a:r>
            <a:r>
              <a:rPr sz="2000" b="1" spc="-5" dirty="0">
                <a:latin typeface="Arial"/>
                <a:cs typeface="Arial"/>
              </a:rPr>
              <a:t>THREE</a:t>
            </a:r>
            <a:r>
              <a:rPr sz="2000" b="1" spc="25" dirty="0">
                <a:latin typeface="Arial"/>
                <a:cs typeface="Arial"/>
              </a:rPr>
              <a:t> </a:t>
            </a:r>
            <a:r>
              <a:rPr sz="2000" b="1" spc="-10" dirty="0">
                <a:latin typeface="Arial"/>
                <a:cs typeface="Arial"/>
              </a:rPr>
              <a:t>WHEELED</a:t>
            </a:r>
            <a:r>
              <a:rPr sz="2000" b="1" spc="35" dirty="0">
                <a:latin typeface="Arial"/>
                <a:cs typeface="Arial"/>
              </a:rPr>
              <a:t> </a:t>
            </a:r>
            <a:r>
              <a:rPr sz="2000" b="1" dirty="0">
                <a:latin typeface="Arial"/>
                <a:cs typeface="Arial"/>
              </a:rPr>
              <a:t>MOTOR</a:t>
            </a:r>
            <a:r>
              <a:rPr sz="2000" b="1" spc="-80" dirty="0">
                <a:latin typeface="Arial"/>
                <a:cs typeface="Arial"/>
              </a:rPr>
              <a:t> </a:t>
            </a:r>
            <a:r>
              <a:rPr sz="2000" b="1" spc="-10" dirty="0">
                <a:latin typeface="Arial"/>
                <a:cs typeface="Arial"/>
              </a:rPr>
              <a:t>VEHICLES</a:t>
            </a:r>
            <a:endParaRPr sz="2000">
              <a:latin typeface="Arial"/>
              <a:cs typeface="Arial"/>
            </a:endParaRPr>
          </a:p>
          <a:p>
            <a:pPr marL="816610">
              <a:lnSpc>
                <a:spcPct val="100000"/>
              </a:lnSpc>
              <a:spcBef>
                <a:spcPts val="1260"/>
              </a:spcBef>
            </a:pPr>
            <a:r>
              <a:rPr sz="2800" b="1" u="heavy" spc="-15" dirty="0">
                <a:solidFill>
                  <a:srgbClr val="C00000"/>
                </a:solidFill>
                <a:uFill>
                  <a:solidFill>
                    <a:srgbClr val="C00000"/>
                  </a:solidFill>
                </a:uFill>
                <a:latin typeface="Calibri"/>
                <a:cs typeface="Calibri"/>
              </a:rPr>
              <a:t>TESTS</a:t>
            </a:r>
            <a:endParaRPr sz="2800">
              <a:latin typeface="Calibri"/>
              <a:cs typeface="Calibri"/>
            </a:endParaRPr>
          </a:p>
        </p:txBody>
      </p:sp>
      <p:pic>
        <p:nvPicPr>
          <p:cNvPr id="4" name="object 4"/>
          <p:cNvPicPr/>
          <p:nvPr/>
        </p:nvPicPr>
        <p:blipFill>
          <a:blip r:embed="rId2" cstate="print"/>
          <a:stretch>
            <a:fillRect/>
          </a:stretch>
        </p:blipFill>
        <p:spPr>
          <a:xfrm>
            <a:off x="838200" y="2032811"/>
            <a:ext cx="8839200" cy="5763209"/>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9416" y="197865"/>
            <a:ext cx="13093065" cy="1168400"/>
          </a:xfrm>
          <a:prstGeom prst="rect">
            <a:avLst/>
          </a:prstGeom>
        </p:spPr>
        <p:txBody>
          <a:bodyPr vert="horz" wrap="square" lIns="0" tIns="12065" rIns="0" bIns="0" rtlCol="0">
            <a:spAutoFit/>
          </a:bodyPr>
          <a:lstStyle/>
          <a:p>
            <a:pPr algn="ctr">
              <a:lnSpc>
                <a:spcPct val="100000"/>
              </a:lnSpc>
              <a:spcBef>
                <a:spcPts val="95"/>
              </a:spcBef>
            </a:pPr>
            <a:r>
              <a:rPr sz="2500" spc="-5" dirty="0">
                <a:solidFill>
                  <a:srgbClr val="000000"/>
                </a:solidFill>
              </a:rPr>
              <a:t>IS</a:t>
            </a:r>
            <a:r>
              <a:rPr sz="2500" dirty="0">
                <a:solidFill>
                  <a:srgbClr val="000000"/>
                </a:solidFill>
              </a:rPr>
              <a:t> </a:t>
            </a:r>
            <a:r>
              <a:rPr sz="2500" spc="-5" dirty="0">
                <a:solidFill>
                  <a:srgbClr val="000000"/>
                </a:solidFill>
              </a:rPr>
              <a:t>13492</a:t>
            </a:r>
            <a:r>
              <a:rPr sz="2500" spc="-35" dirty="0">
                <a:solidFill>
                  <a:srgbClr val="000000"/>
                </a:solidFill>
              </a:rPr>
              <a:t> </a:t>
            </a:r>
            <a:r>
              <a:rPr sz="2500" spc="-5" dirty="0">
                <a:solidFill>
                  <a:srgbClr val="000000"/>
                </a:solidFill>
              </a:rPr>
              <a:t>: 1992</a:t>
            </a:r>
            <a:endParaRPr sz="2500"/>
          </a:p>
          <a:p>
            <a:pPr marL="12700" marR="5080" algn="ctr">
              <a:lnSpc>
                <a:spcPct val="100000"/>
              </a:lnSpc>
            </a:pPr>
            <a:r>
              <a:rPr sz="2500" spc="-20" dirty="0">
                <a:solidFill>
                  <a:srgbClr val="000000"/>
                </a:solidFill>
              </a:rPr>
              <a:t>AUTOMOTIVE</a:t>
            </a:r>
            <a:r>
              <a:rPr sz="2500" spc="125" dirty="0">
                <a:solidFill>
                  <a:srgbClr val="000000"/>
                </a:solidFill>
              </a:rPr>
              <a:t> </a:t>
            </a:r>
            <a:r>
              <a:rPr sz="2500" spc="-5" dirty="0">
                <a:solidFill>
                  <a:srgbClr val="000000"/>
                </a:solidFill>
              </a:rPr>
              <a:t>VEHICLES-</a:t>
            </a:r>
            <a:r>
              <a:rPr sz="2500" spc="10" dirty="0">
                <a:solidFill>
                  <a:srgbClr val="000000"/>
                </a:solidFill>
              </a:rPr>
              <a:t> </a:t>
            </a:r>
            <a:r>
              <a:rPr sz="2500" spc="-10" dirty="0">
                <a:solidFill>
                  <a:srgbClr val="000000"/>
                </a:solidFill>
              </a:rPr>
              <a:t>—TWO</a:t>
            </a:r>
            <a:r>
              <a:rPr sz="2500" spc="40" dirty="0">
                <a:solidFill>
                  <a:srgbClr val="000000"/>
                </a:solidFill>
              </a:rPr>
              <a:t> </a:t>
            </a:r>
            <a:r>
              <a:rPr sz="2500" spc="-10" dirty="0">
                <a:solidFill>
                  <a:srgbClr val="000000"/>
                </a:solidFill>
              </a:rPr>
              <a:t>WHEELERS</a:t>
            </a:r>
            <a:r>
              <a:rPr sz="2500" spc="30" dirty="0">
                <a:solidFill>
                  <a:srgbClr val="000000"/>
                </a:solidFill>
              </a:rPr>
              <a:t> </a:t>
            </a:r>
            <a:r>
              <a:rPr sz="2500" spc="-10" dirty="0">
                <a:solidFill>
                  <a:srgbClr val="000000"/>
                </a:solidFill>
              </a:rPr>
              <a:t>—METHOD</a:t>
            </a:r>
            <a:r>
              <a:rPr sz="2500" spc="40" dirty="0">
                <a:solidFill>
                  <a:srgbClr val="000000"/>
                </a:solidFill>
              </a:rPr>
              <a:t> </a:t>
            </a:r>
            <a:r>
              <a:rPr sz="2500" spc="-5" dirty="0">
                <a:solidFill>
                  <a:srgbClr val="000000"/>
                </a:solidFill>
              </a:rPr>
              <a:t>OF</a:t>
            </a:r>
            <a:r>
              <a:rPr sz="2500" spc="5" dirty="0">
                <a:solidFill>
                  <a:srgbClr val="000000"/>
                </a:solidFill>
              </a:rPr>
              <a:t> </a:t>
            </a:r>
            <a:r>
              <a:rPr sz="2500" spc="-55" dirty="0">
                <a:solidFill>
                  <a:srgbClr val="000000"/>
                </a:solidFill>
              </a:rPr>
              <a:t>EVALUATION</a:t>
            </a:r>
            <a:r>
              <a:rPr sz="2500" spc="125" dirty="0">
                <a:solidFill>
                  <a:srgbClr val="000000"/>
                </a:solidFill>
              </a:rPr>
              <a:t> </a:t>
            </a:r>
            <a:r>
              <a:rPr sz="2500" spc="-5" dirty="0">
                <a:solidFill>
                  <a:srgbClr val="000000"/>
                </a:solidFill>
              </a:rPr>
              <a:t>OF</a:t>
            </a:r>
            <a:r>
              <a:rPr sz="2500" spc="5" dirty="0">
                <a:solidFill>
                  <a:srgbClr val="000000"/>
                </a:solidFill>
              </a:rPr>
              <a:t> </a:t>
            </a:r>
            <a:r>
              <a:rPr sz="2500" spc="-25" dirty="0">
                <a:solidFill>
                  <a:srgbClr val="000000"/>
                </a:solidFill>
              </a:rPr>
              <a:t>BRAKE </a:t>
            </a:r>
            <a:r>
              <a:rPr sz="2500" spc="-680" dirty="0">
                <a:solidFill>
                  <a:srgbClr val="000000"/>
                </a:solidFill>
              </a:rPr>
              <a:t> </a:t>
            </a:r>
            <a:r>
              <a:rPr sz="2500" spc="-30" dirty="0">
                <a:solidFill>
                  <a:srgbClr val="000000"/>
                </a:solidFill>
              </a:rPr>
              <a:t>PEDAL</a:t>
            </a:r>
            <a:r>
              <a:rPr sz="2500" spc="50" dirty="0">
                <a:solidFill>
                  <a:srgbClr val="000000"/>
                </a:solidFill>
              </a:rPr>
              <a:t> </a:t>
            </a:r>
            <a:r>
              <a:rPr sz="2500" spc="-10" dirty="0">
                <a:solidFill>
                  <a:srgbClr val="000000"/>
                </a:solidFill>
              </a:rPr>
              <a:t>STRENGTH</a:t>
            </a:r>
            <a:r>
              <a:rPr sz="2500" spc="40" dirty="0">
                <a:solidFill>
                  <a:srgbClr val="000000"/>
                </a:solidFill>
              </a:rPr>
              <a:t> </a:t>
            </a:r>
            <a:r>
              <a:rPr sz="2500" spc="-10" dirty="0">
                <a:solidFill>
                  <a:srgbClr val="000000"/>
                </a:solidFill>
              </a:rPr>
              <a:t>REQUIREMENTS</a:t>
            </a:r>
            <a:endParaRPr sz="2500"/>
          </a:p>
        </p:txBody>
      </p:sp>
      <p:pic>
        <p:nvPicPr>
          <p:cNvPr id="3" name="object 3"/>
          <p:cNvPicPr/>
          <p:nvPr/>
        </p:nvPicPr>
        <p:blipFill>
          <a:blip r:embed="rId2" cstate="print"/>
          <a:stretch>
            <a:fillRect/>
          </a:stretch>
        </p:blipFill>
        <p:spPr>
          <a:xfrm>
            <a:off x="204215" y="2231088"/>
            <a:ext cx="7485888" cy="5885734"/>
          </a:xfrm>
          <a:prstGeom prst="rect">
            <a:avLst/>
          </a:prstGeom>
        </p:spPr>
      </p:pic>
      <p:sp>
        <p:nvSpPr>
          <p:cNvPr id="4" name="object 4"/>
          <p:cNvSpPr txBox="1"/>
          <p:nvPr/>
        </p:nvSpPr>
        <p:spPr>
          <a:xfrm>
            <a:off x="8346693" y="1538985"/>
            <a:ext cx="6128385" cy="6245860"/>
          </a:xfrm>
          <a:prstGeom prst="rect">
            <a:avLst/>
          </a:prstGeom>
        </p:spPr>
        <p:txBody>
          <a:bodyPr vert="horz" wrap="square" lIns="0" tIns="12700" rIns="0" bIns="0" rtlCol="0">
            <a:spAutoFit/>
          </a:bodyPr>
          <a:lstStyle/>
          <a:p>
            <a:pPr marL="356870" marR="5080" indent="-344805" algn="just">
              <a:lnSpc>
                <a:spcPct val="100000"/>
              </a:lnSpc>
              <a:spcBef>
                <a:spcPts val="100"/>
              </a:spcBef>
              <a:buFont typeface="Wingdings"/>
              <a:buChar char=""/>
              <a:tabLst>
                <a:tab pos="357505" algn="l"/>
              </a:tabLst>
            </a:pPr>
            <a:r>
              <a:rPr sz="2400" dirty="0">
                <a:latin typeface="Times New Roman" panose="02020603050405020304" pitchFamily="18" charset="0"/>
                <a:cs typeface="Times New Roman" panose="02020603050405020304" pitchFamily="18" charset="0"/>
              </a:rPr>
              <a:t>The </a:t>
            </a:r>
            <a:r>
              <a:rPr sz="2400" spc="-10" dirty="0">
                <a:latin typeface="Times New Roman" panose="02020603050405020304" pitchFamily="18" charset="0"/>
                <a:cs typeface="Times New Roman" panose="02020603050405020304" pitchFamily="18" charset="0"/>
              </a:rPr>
              <a:t>load </a:t>
            </a:r>
            <a:r>
              <a:rPr sz="2400" dirty="0">
                <a:latin typeface="Times New Roman" panose="02020603050405020304" pitchFamily="18" charset="0"/>
                <a:cs typeface="Times New Roman" panose="02020603050405020304" pitchFamily="18" charset="0"/>
              </a:rPr>
              <a:t>is </a:t>
            </a:r>
            <a:r>
              <a:rPr sz="2400" spc="-5" dirty="0">
                <a:latin typeface="Times New Roman" panose="02020603050405020304" pitchFamily="18" charset="0"/>
                <a:cs typeface="Times New Roman" panose="02020603050405020304" pitchFamily="18" charset="0"/>
              </a:rPr>
              <a:t>applied </a:t>
            </a:r>
            <a:r>
              <a:rPr sz="2400" spc="-10" dirty="0">
                <a:latin typeface="Times New Roman" panose="02020603050405020304" pitchFamily="18" charset="0"/>
                <a:cs typeface="Times New Roman" panose="02020603050405020304" pitchFamily="18" charset="0"/>
              </a:rPr>
              <a:t>gradually </a:t>
            </a:r>
            <a:r>
              <a:rPr sz="2400" spc="-15" dirty="0">
                <a:latin typeface="Times New Roman" panose="02020603050405020304" pitchFamily="18" charset="0"/>
                <a:cs typeface="Times New Roman" panose="02020603050405020304" pitchFamily="18" charset="0"/>
              </a:rPr>
              <a:t>in </a:t>
            </a:r>
            <a:r>
              <a:rPr sz="2400" spc="-5" dirty="0">
                <a:latin typeface="Times New Roman" panose="02020603050405020304" pitchFamily="18" charset="0"/>
                <a:cs typeface="Times New Roman" panose="02020603050405020304" pitchFamily="18" charset="0"/>
              </a:rPr>
              <a:t>the directions </a:t>
            </a:r>
            <a:r>
              <a:rPr sz="2400" dirty="0">
                <a:latin typeface="Times New Roman" panose="02020603050405020304" pitchFamily="18" charset="0"/>
                <a:cs typeface="Times New Roman" panose="02020603050405020304" pitchFamily="18" charset="0"/>
              </a:rPr>
              <a:t> of X and Y and </a:t>
            </a:r>
            <a:r>
              <a:rPr sz="2400" spc="-5" dirty="0">
                <a:latin typeface="Times New Roman" panose="02020603050405020304" pitchFamily="18" charset="0"/>
                <a:cs typeface="Times New Roman" panose="02020603050405020304" pitchFamily="18" charset="0"/>
              </a:rPr>
              <a:t>residual displacements </a:t>
            </a:r>
            <a:r>
              <a:rPr sz="2400" dirty="0">
                <a:latin typeface="Times New Roman" panose="02020603050405020304" pitchFamily="18" charset="0"/>
                <a:cs typeface="Times New Roman" panose="02020603050405020304" pitchFamily="18" charset="0"/>
              </a:rPr>
              <a:t>of x </a:t>
            </a:r>
            <a:r>
              <a:rPr sz="2400" spc="-5" dirty="0">
                <a:latin typeface="Times New Roman" panose="02020603050405020304" pitchFamily="18" charset="0"/>
                <a:cs typeface="Times New Roman" panose="02020603050405020304" pitchFamily="18" charset="0"/>
              </a:rPr>
              <a:t>and </a:t>
            </a:r>
            <a:r>
              <a:rPr sz="2400" spc="-53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y</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are </a:t>
            </a:r>
            <a:r>
              <a:rPr sz="2400" dirty="0">
                <a:latin typeface="Times New Roman" panose="02020603050405020304" pitchFamily="18" charset="0"/>
                <a:cs typeface="Times New Roman" panose="02020603050405020304" pitchFamily="18" charset="0"/>
              </a:rPr>
              <a:t>measured.</a:t>
            </a:r>
          </a:p>
          <a:p>
            <a:pPr marL="356870" marR="6350" indent="-344805" algn="just">
              <a:lnSpc>
                <a:spcPct val="100000"/>
              </a:lnSpc>
              <a:buFont typeface="Wingdings"/>
              <a:buChar char=""/>
              <a:tabLst>
                <a:tab pos="357505" algn="l"/>
              </a:tabLst>
            </a:pPr>
            <a:r>
              <a:rPr sz="2400" dirty="0">
                <a:latin typeface="Times New Roman" panose="02020603050405020304" pitchFamily="18" charset="0"/>
                <a:cs typeface="Times New Roman" panose="02020603050405020304" pitchFamily="18" charset="0"/>
              </a:rPr>
              <a:t>The</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stepping</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surface</a:t>
            </a:r>
            <a:r>
              <a:rPr sz="2400" spc="-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in</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the</a:t>
            </a:r>
            <a:r>
              <a:rPr sz="240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case</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of</a:t>
            </a:r>
            <a:r>
              <a:rPr sz="2400" spc="5" dirty="0">
                <a:latin typeface="Times New Roman" panose="02020603050405020304" pitchFamily="18" charset="0"/>
                <a:cs typeface="Times New Roman" panose="02020603050405020304" pitchFamily="18" charset="0"/>
              </a:rPr>
              <a:t> </a:t>
            </a:r>
            <a:r>
              <a:rPr sz="2400" spc="-20" dirty="0">
                <a:latin typeface="Times New Roman" panose="02020603050405020304" pitchFamily="18" charset="0"/>
                <a:cs typeface="Times New Roman" panose="02020603050405020304" pitchFamily="18" charset="0"/>
              </a:rPr>
              <a:t>foot </a:t>
            </a:r>
            <a:r>
              <a:rPr sz="2400" spc="-15" dirty="0">
                <a:latin typeface="Times New Roman" panose="02020603050405020304" pitchFamily="18" charset="0"/>
                <a:cs typeface="Times New Roman" panose="02020603050405020304" pitchFamily="18" charset="0"/>
              </a:rPr>
              <a:t> operated</a:t>
            </a:r>
            <a:r>
              <a:rPr sz="2400" spc="-10"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brakes</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shall </a:t>
            </a:r>
            <a:r>
              <a:rPr sz="2400" spc="-10" dirty="0">
                <a:latin typeface="Times New Roman" panose="02020603050405020304" pitchFamily="18" charset="0"/>
                <a:cs typeface="Times New Roman" panose="02020603050405020304" pitchFamily="18" charset="0"/>
              </a:rPr>
              <a:t>be</a:t>
            </a:r>
            <a:r>
              <a:rPr sz="2400" spc="-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horizontal.</a:t>
            </a:r>
            <a:r>
              <a:rPr sz="2400" spc="-1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The X </a:t>
            </a:r>
            <a:r>
              <a:rPr lang="en-IN"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 </a:t>
            </a:r>
            <a:r>
              <a:rPr sz="2400" spc="-10" dirty="0" smtClean="0">
                <a:latin typeface="Times New Roman" panose="02020603050405020304" pitchFamily="18" charset="0"/>
                <a:cs typeface="Times New Roman" panose="02020603050405020304" pitchFamily="18" charset="0"/>
              </a:rPr>
              <a:t>vertical </a:t>
            </a:r>
            <a:r>
              <a:rPr sz="2400" dirty="0">
                <a:latin typeface="Times New Roman" panose="02020603050405020304" pitchFamily="18" charset="0"/>
                <a:cs typeface="Times New Roman" panose="02020603050405020304" pitchFamily="18" charset="0"/>
              </a:rPr>
              <a:t>) and Y ( </a:t>
            </a:r>
            <a:r>
              <a:rPr sz="2400" spc="-15" dirty="0">
                <a:latin typeface="Times New Roman" panose="02020603050405020304" pitchFamily="18" charset="0"/>
                <a:cs typeface="Times New Roman" panose="02020603050405020304" pitchFamily="18" charset="0"/>
              </a:rPr>
              <a:t>horizontal </a:t>
            </a:r>
            <a:r>
              <a:rPr sz="240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co-ordinates are </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established</a:t>
            </a:r>
            <a:r>
              <a:rPr sz="240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with</a:t>
            </a:r>
            <a:r>
              <a:rPr sz="2400" dirty="0">
                <a:latin typeface="Times New Roman" panose="02020603050405020304" pitchFamily="18" charset="0"/>
                <a:cs typeface="Times New Roman" panose="02020603050405020304" pitchFamily="18" charset="0"/>
              </a:rPr>
              <a:t> </a:t>
            </a:r>
            <a:r>
              <a:rPr sz="2400" spc="-20" dirty="0">
                <a:latin typeface="Times New Roman" panose="02020603050405020304" pitchFamily="18" charset="0"/>
                <a:cs typeface="Times New Roman" panose="02020603050405020304" pitchFamily="18" charset="0"/>
              </a:rPr>
              <a:t>reference</a:t>
            </a:r>
            <a:r>
              <a:rPr sz="2400" spc="-15" dirty="0">
                <a:latin typeface="Times New Roman" panose="02020603050405020304" pitchFamily="18" charset="0"/>
                <a:cs typeface="Times New Roman" panose="02020603050405020304" pitchFamily="18" charset="0"/>
              </a:rPr>
              <a:t> </a:t>
            </a:r>
            <a:r>
              <a:rPr sz="2400" spc="-20" dirty="0">
                <a:latin typeface="Times New Roman" panose="02020603050405020304" pitchFamily="18" charset="0"/>
                <a:cs typeface="Times New Roman" panose="02020603050405020304" pitchFamily="18" charset="0"/>
              </a:rPr>
              <a:t>to</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the</a:t>
            </a:r>
            <a:r>
              <a:rPr sz="240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stepping </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surface</a:t>
            </a:r>
            <a:r>
              <a:rPr sz="2400" spc="-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centre</a:t>
            </a:r>
            <a:r>
              <a:rPr sz="2400" spc="-3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point.</a:t>
            </a:r>
          </a:p>
          <a:p>
            <a:pPr marL="356870" marR="6350" indent="-344805" algn="just">
              <a:lnSpc>
                <a:spcPct val="100000"/>
              </a:lnSpc>
              <a:spcBef>
                <a:spcPts val="5"/>
              </a:spcBef>
              <a:buFont typeface="Wingdings"/>
              <a:buChar char=""/>
              <a:tabLst>
                <a:tab pos="357505" algn="l"/>
              </a:tabLst>
            </a:pPr>
            <a:r>
              <a:rPr sz="2400" dirty="0">
                <a:latin typeface="Times New Roman" panose="02020603050405020304" pitchFamily="18" charset="0"/>
                <a:cs typeface="Times New Roman" panose="02020603050405020304" pitchFamily="18" charset="0"/>
              </a:rPr>
              <a:t>The </a:t>
            </a:r>
            <a:r>
              <a:rPr sz="2400" spc="-5" dirty="0">
                <a:latin typeface="Times New Roman" panose="02020603050405020304" pitchFamily="18" charset="0"/>
                <a:cs typeface="Times New Roman" panose="02020603050405020304" pitchFamily="18" charset="0"/>
              </a:rPr>
              <a:t>load </a:t>
            </a:r>
            <a:r>
              <a:rPr sz="2400" dirty="0">
                <a:latin typeface="Times New Roman" panose="02020603050405020304" pitchFamily="18" charset="0"/>
                <a:cs typeface="Times New Roman" panose="02020603050405020304" pitchFamily="18" charset="0"/>
              </a:rPr>
              <a:t>is </a:t>
            </a:r>
            <a:r>
              <a:rPr sz="2400" spc="-5" dirty="0">
                <a:latin typeface="Times New Roman" panose="02020603050405020304" pitchFamily="18" charset="0"/>
                <a:cs typeface="Times New Roman" panose="02020603050405020304" pitchFamily="18" charset="0"/>
              </a:rPr>
              <a:t>applied </a:t>
            </a:r>
            <a:r>
              <a:rPr sz="2400" spc="-10" dirty="0">
                <a:latin typeface="Times New Roman" panose="02020603050405020304" pitchFamily="18" charset="0"/>
                <a:cs typeface="Times New Roman" panose="02020603050405020304" pitchFamily="18" charset="0"/>
              </a:rPr>
              <a:t>vertically </a:t>
            </a:r>
            <a:r>
              <a:rPr sz="2400" spc="-15" dirty="0">
                <a:latin typeface="Times New Roman" panose="02020603050405020304" pitchFamily="18" charset="0"/>
                <a:cs typeface="Times New Roman" panose="02020603050405020304" pitchFamily="18" charset="0"/>
              </a:rPr>
              <a:t>at </a:t>
            </a:r>
            <a:r>
              <a:rPr sz="2400" spc="-5" dirty="0">
                <a:latin typeface="Times New Roman" panose="02020603050405020304" pitchFamily="18" charset="0"/>
                <a:cs typeface="Times New Roman" panose="02020603050405020304" pitchFamily="18" charset="0"/>
              </a:rPr>
              <a:t>the </a:t>
            </a:r>
            <a:r>
              <a:rPr sz="2400" spc="-10" dirty="0">
                <a:latin typeface="Times New Roman" panose="02020603050405020304" pitchFamily="18" charset="0"/>
                <a:cs typeface="Times New Roman" panose="02020603050405020304" pitchFamily="18" charset="0"/>
              </a:rPr>
              <a:t>centre </a:t>
            </a:r>
            <a:r>
              <a:rPr sz="2400" spc="-20" dirty="0">
                <a:latin typeface="Times New Roman" panose="02020603050405020304" pitchFamily="18" charset="0"/>
                <a:cs typeface="Times New Roman" panose="02020603050405020304" pitchFamily="18" charset="0"/>
              </a:rPr>
              <a:t>of </a:t>
            </a:r>
            <a:r>
              <a:rPr sz="2400" spc="-1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stepping </a:t>
            </a:r>
            <a:r>
              <a:rPr sz="2400" spc="-10" dirty="0">
                <a:latin typeface="Times New Roman" panose="02020603050405020304" pitchFamily="18" charset="0"/>
                <a:cs typeface="Times New Roman" panose="02020603050405020304" pitchFamily="18" charset="0"/>
              </a:rPr>
              <a:t>surface</a:t>
            </a:r>
            <a:r>
              <a:rPr sz="2400" spc="-5"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at</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the </a:t>
            </a:r>
            <a:r>
              <a:rPr sz="2400" spc="-25" dirty="0">
                <a:latin typeface="Times New Roman" panose="02020603050405020304" pitchFamily="18" charset="0"/>
                <a:cs typeface="Times New Roman" panose="02020603050405020304" pitchFamily="18" charset="0"/>
              </a:rPr>
              <a:t>rate</a:t>
            </a:r>
            <a:r>
              <a:rPr sz="2400" spc="49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of 30 </a:t>
            </a:r>
            <a:r>
              <a:rPr sz="2400" spc="-10" dirty="0">
                <a:latin typeface="Times New Roman" panose="02020603050405020304" pitchFamily="18" charset="0"/>
                <a:cs typeface="Times New Roman" panose="02020603050405020304" pitchFamily="18" charset="0"/>
              </a:rPr>
              <a:t>mm/min. </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The </a:t>
            </a:r>
            <a:r>
              <a:rPr sz="2400" spc="-5" dirty="0">
                <a:latin typeface="Times New Roman" panose="02020603050405020304" pitchFamily="18" charset="0"/>
                <a:cs typeface="Times New Roman" panose="02020603050405020304" pitchFamily="18" charset="0"/>
              </a:rPr>
              <a:t>load </a:t>
            </a:r>
            <a:r>
              <a:rPr sz="2400" dirty="0">
                <a:latin typeface="Times New Roman" panose="02020603050405020304" pitchFamily="18" charset="0"/>
                <a:cs typeface="Times New Roman" panose="02020603050405020304" pitchFamily="18" charset="0"/>
              </a:rPr>
              <a:t>is </a:t>
            </a:r>
            <a:r>
              <a:rPr sz="2400" spc="-10" dirty="0">
                <a:latin typeface="Times New Roman" panose="02020603050405020304" pitchFamily="18" charset="0"/>
                <a:cs typeface="Times New Roman" panose="02020603050405020304" pitchFamily="18" charset="0"/>
              </a:rPr>
              <a:t>removed when 330 </a:t>
            </a:r>
            <a:r>
              <a:rPr sz="2400" dirty="0">
                <a:latin typeface="Times New Roman" panose="02020603050405020304" pitchFamily="18" charset="0"/>
                <a:cs typeface="Times New Roman" panose="02020603050405020304" pitchFamily="18" charset="0"/>
              </a:rPr>
              <a:t>N ( 33kgf ) </a:t>
            </a:r>
            <a:r>
              <a:rPr sz="2400" spc="-25" dirty="0">
                <a:latin typeface="Times New Roman" panose="02020603050405020304" pitchFamily="18" charset="0"/>
                <a:cs typeface="Times New Roman" panose="02020603050405020304" pitchFamily="18" charset="0"/>
              </a:rPr>
              <a:t>is </a:t>
            </a:r>
            <a:r>
              <a:rPr sz="2400" spc="-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reached. </a:t>
            </a:r>
            <a:r>
              <a:rPr sz="2400" dirty="0">
                <a:latin typeface="Times New Roman" panose="02020603050405020304" pitchFamily="18" charset="0"/>
                <a:cs typeface="Times New Roman" panose="02020603050405020304" pitchFamily="18" charset="0"/>
              </a:rPr>
              <a:t>The </a:t>
            </a:r>
            <a:r>
              <a:rPr sz="2400" spc="-5" dirty="0">
                <a:latin typeface="Times New Roman" panose="02020603050405020304" pitchFamily="18" charset="0"/>
                <a:cs typeface="Times New Roman" panose="02020603050405020304" pitchFamily="18" charset="0"/>
              </a:rPr>
              <a:t>residual displacements </a:t>
            </a:r>
            <a:r>
              <a:rPr sz="2400" dirty="0">
                <a:latin typeface="Times New Roman" panose="02020603050405020304" pitchFamily="18" charset="0"/>
                <a:cs typeface="Times New Roman" panose="02020603050405020304" pitchFamily="18" charset="0"/>
              </a:rPr>
              <a:t>x </a:t>
            </a:r>
            <a:r>
              <a:rPr sz="2400" spc="-10" dirty="0">
                <a:latin typeface="Times New Roman" panose="02020603050405020304" pitchFamily="18" charset="0"/>
                <a:cs typeface="Times New Roman" panose="02020603050405020304" pitchFamily="18" charset="0"/>
              </a:rPr>
              <a:t>and </a:t>
            </a:r>
            <a:r>
              <a:rPr sz="2400" dirty="0">
                <a:latin typeface="Times New Roman" panose="02020603050405020304" pitchFamily="18" charset="0"/>
                <a:cs typeface="Times New Roman" panose="02020603050405020304" pitchFamily="18" charset="0"/>
              </a:rPr>
              <a:t>y </a:t>
            </a:r>
            <a:r>
              <a:rPr sz="2400" spc="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towards</a:t>
            </a:r>
            <a:r>
              <a:rPr sz="2400" spc="-1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X</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and</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Y</a:t>
            </a:r>
            <a:r>
              <a:rPr sz="2400" spc="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from</a:t>
            </a:r>
            <a:r>
              <a:rPr sz="2400" spc="-1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the</a:t>
            </a:r>
            <a:r>
              <a:rPr sz="2400" spc="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central</a:t>
            </a:r>
            <a:r>
              <a:rPr sz="2400" spc="-1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point</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of </a:t>
            </a:r>
            <a:r>
              <a:rPr sz="2400" spc="1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stepping</a:t>
            </a:r>
            <a:r>
              <a:rPr sz="2400" spc="-6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surface</a:t>
            </a:r>
            <a:r>
              <a:rPr sz="2400" spc="-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are</a:t>
            </a:r>
            <a:r>
              <a:rPr sz="2400" spc="-1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measured.</a:t>
            </a:r>
          </a:p>
          <a:p>
            <a:pPr marL="356870" marR="5080" indent="-344805" algn="just">
              <a:lnSpc>
                <a:spcPct val="100000"/>
              </a:lnSpc>
              <a:spcBef>
                <a:spcPts val="10"/>
              </a:spcBef>
              <a:buFont typeface="Wingdings"/>
              <a:buChar char=""/>
              <a:tabLst>
                <a:tab pos="357505" algn="l"/>
              </a:tabLst>
            </a:pPr>
            <a:r>
              <a:rPr sz="2400" dirty="0">
                <a:latin typeface="Times New Roman" panose="02020603050405020304" pitchFamily="18" charset="0"/>
                <a:cs typeface="Times New Roman" panose="02020603050405020304" pitchFamily="18" charset="0"/>
              </a:rPr>
              <a:t>The </a:t>
            </a:r>
            <a:r>
              <a:rPr sz="2400" spc="-5" dirty="0">
                <a:latin typeface="Times New Roman" panose="02020603050405020304" pitchFamily="18" charset="0"/>
                <a:cs typeface="Times New Roman" panose="02020603050405020304" pitchFamily="18" charset="0"/>
              </a:rPr>
              <a:t>pedal</a:t>
            </a:r>
            <a:r>
              <a:rPr sz="2400" dirty="0">
                <a:latin typeface="Times New Roman" panose="02020603050405020304" pitchFamily="18" charset="0"/>
                <a:cs typeface="Times New Roman" panose="02020603050405020304" pitchFamily="18" charset="0"/>
              </a:rPr>
              <a:t> is </a:t>
            </a:r>
            <a:r>
              <a:rPr sz="2400" spc="-10" dirty="0">
                <a:latin typeface="Times New Roman" panose="02020603050405020304" pitchFamily="18" charset="0"/>
                <a:cs typeface="Times New Roman" panose="02020603050405020304" pitchFamily="18" charset="0"/>
              </a:rPr>
              <a:t>again</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subjected to </a:t>
            </a:r>
            <a:r>
              <a:rPr sz="2400" dirty="0">
                <a:latin typeface="Times New Roman" panose="02020603050405020304" pitchFamily="18" charset="0"/>
                <a:cs typeface="Times New Roman" panose="02020603050405020304" pitchFamily="18" charset="0"/>
              </a:rPr>
              <a:t>a </a:t>
            </a:r>
            <a:r>
              <a:rPr sz="2400" spc="-10" dirty="0">
                <a:latin typeface="Times New Roman" panose="02020603050405020304" pitchFamily="18" charset="0"/>
                <a:cs typeface="Times New Roman" panose="02020603050405020304" pitchFamily="18" charset="0"/>
              </a:rPr>
              <a:t>maximum </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loading</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of</a:t>
            </a:r>
            <a:r>
              <a:rPr sz="2400" spc="-5" dirty="0">
                <a:latin typeface="Times New Roman" panose="02020603050405020304" pitchFamily="18" charset="0"/>
                <a:cs typeface="Times New Roman" panose="02020603050405020304" pitchFamily="18" charset="0"/>
              </a:rPr>
              <a:t> 750</a:t>
            </a:r>
            <a:r>
              <a:rPr sz="2400" dirty="0">
                <a:latin typeface="Times New Roman" panose="02020603050405020304" pitchFamily="18" charset="0"/>
                <a:cs typeface="Times New Roman" panose="02020603050405020304" pitchFamily="18" charset="0"/>
              </a:rPr>
              <a:t> N</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75kgf</a:t>
            </a:r>
            <a:r>
              <a:rPr sz="2400" spc="-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a:t>
            </a:r>
            <a:r>
              <a:rPr sz="2400" spc="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and</a:t>
            </a:r>
            <a:r>
              <a:rPr sz="2400" spc="-5" dirty="0">
                <a:latin typeface="Times New Roman" panose="02020603050405020304" pitchFamily="18" charset="0"/>
                <a:cs typeface="Times New Roman" panose="02020603050405020304" pitchFamily="18" charset="0"/>
              </a:rPr>
              <a:t> the </a:t>
            </a:r>
            <a:r>
              <a:rPr sz="2400" dirty="0">
                <a:latin typeface="Times New Roman" panose="02020603050405020304" pitchFamily="18" charset="0"/>
                <a:cs typeface="Times New Roman" panose="02020603050405020304" pitchFamily="18" charset="0"/>
              </a:rPr>
              <a:t> displacements</a:t>
            </a:r>
            <a:r>
              <a:rPr sz="2400" spc="-6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are </a:t>
            </a:r>
            <a:r>
              <a:rPr sz="2400" dirty="0">
                <a:latin typeface="Times New Roman" panose="02020603050405020304" pitchFamily="18" charset="0"/>
                <a:cs typeface="Times New Roman" panose="02020603050405020304" pitchFamily="18" charset="0"/>
              </a:rPr>
              <a:t>measured.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632" y="197865"/>
            <a:ext cx="13364210" cy="697230"/>
          </a:xfrm>
          <a:prstGeom prst="rect">
            <a:avLst/>
          </a:prstGeom>
        </p:spPr>
        <p:txBody>
          <a:bodyPr vert="horz" wrap="square" lIns="0" tIns="13335" rIns="0" bIns="0" rtlCol="0">
            <a:spAutoFit/>
          </a:bodyPr>
          <a:lstStyle/>
          <a:p>
            <a:pPr marL="85090" algn="ctr">
              <a:lnSpc>
                <a:spcPct val="100000"/>
              </a:lnSpc>
              <a:spcBef>
                <a:spcPts val="105"/>
              </a:spcBef>
            </a:pPr>
            <a:r>
              <a:rPr sz="2200" spc="5" dirty="0">
                <a:solidFill>
                  <a:srgbClr val="000000"/>
                </a:solidFill>
              </a:rPr>
              <a:t>IS</a:t>
            </a:r>
            <a:r>
              <a:rPr sz="2200" spc="-45" dirty="0">
                <a:solidFill>
                  <a:srgbClr val="000000"/>
                </a:solidFill>
              </a:rPr>
              <a:t> </a:t>
            </a:r>
            <a:r>
              <a:rPr sz="2200" dirty="0">
                <a:solidFill>
                  <a:srgbClr val="000000"/>
                </a:solidFill>
              </a:rPr>
              <a:t>15783</a:t>
            </a:r>
            <a:r>
              <a:rPr sz="2200" spc="-20" dirty="0">
                <a:solidFill>
                  <a:srgbClr val="000000"/>
                </a:solidFill>
              </a:rPr>
              <a:t> </a:t>
            </a:r>
            <a:r>
              <a:rPr sz="2200" dirty="0">
                <a:solidFill>
                  <a:srgbClr val="000000"/>
                </a:solidFill>
              </a:rPr>
              <a:t>:</a:t>
            </a:r>
            <a:r>
              <a:rPr sz="2200" spc="-20" dirty="0">
                <a:solidFill>
                  <a:srgbClr val="000000"/>
                </a:solidFill>
              </a:rPr>
              <a:t> </a:t>
            </a:r>
            <a:r>
              <a:rPr sz="2200" dirty="0">
                <a:solidFill>
                  <a:srgbClr val="000000"/>
                </a:solidFill>
              </a:rPr>
              <a:t>2008</a:t>
            </a:r>
            <a:endParaRPr sz="2200"/>
          </a:p>
          <a:p>
            <a:pPr marL="12700">
              <a:lnSpc>
                <a:spcPct val="100000"/>
              </a:lnSpc>
            </a:pPr>
            <a:r>
              <a:rPr sz="2200" spc="-20" dirty="0">
                <a:solidFill>
                  <a:srgbClr val="000000"/>
                </a:solidFill>
              </a:rPr>
              <a:t>ROAD</a:t>
            </a:r>
            <a:r>
              <a:rPr sz="2200" spc="45" dirty="0">
                <a:solidFill>
                  <a:srgbClr val="000000"/>
                </a:solidFill>
              </a:rPr>
              <a:t> </a:t>
            </a:r>
            <a:r>
              <a:rPr sz="2200" spc="-5" dirty="0">
                <a:solidFill>
                  <a:srgbClr val="000000"/>
                </a:solidFill>
              </a:rPr>
              <a:t>VEHICLES</a:t>
            </a:r>
            <a:r>
              <a:rPr sz="2200" spc="20" dirty="0">
                <a:solidFill>
                  <a:srgbClr val="000000"/>
                </a:solidFill>
              </a:rPr>
              <a:t> </a:t>
            </a:r>
            <a:r>
              <a:rPr sz="2200" dirty="0">
                <a:solidFill>
                  <a:srgbClr val="000000"/>
                </a:solidFill>
              </a:rPr>
              <a:t>- </a:t>
            </a:r>
            <a:r>
              <a:rPr sz="2200" spc="-25" dirty="0">
                <a:solidFill>
                  <a:srgbClr val="000000"/>
                </a:solidFill>
              </a:rPr>
              <a:t>BRAKE</a:t>
            </a:r>
            <a:r>
              <a:rPr sz="2200" spc="75" dirty="0">
                <a:solidFill>
                  <a:srgbClr val="000000"/>
                </a:solidFill>
              </a:rPr>
              <a:t> </a:t>
            </a:r>
            <a:r>
              <a:rPr sz="2200" spc="-5" dirty="0">
                <a:solidFill>
                  <a:srgbClr val="000000"/>
                </a:solidFill>
              </a:rPr>
              <a:t>CONTROL</a:t>
            </a:r>
            <a:r>
              <a:rPr sz="2200" spc="-40" dirty="0">
                <a:solidFill>
                  <a:srgbClr val="000000"/>
                </a:solidFill>
              </a:rPr>
              <a:t> </a:t>
            </a:r>
            <a:r>
              <a:rPr sz="2200" spc="-5" dirty="0">
                <a:solidFill>
                  <a:srgbClr val="000000"/>
                </a:solidFill>
              </a:rPr>
              <a:t>LEVERS</a:t>
            </a:r>
            <a:r>
              <a:rPr sz="2200" spc="5" dirty="0">
                <a:solidFill>
                  <a:srgbClr val="000000"/>
                </a:solidFill>
              </a:rPr>
              <a:t> FOR</a:t>
            </a:r>
            <a:r>
              <a:rPr sz="2200" spc="-20" dirty="0">
                <a:solidFill>
                  <a:srgbClr val="000000"/>
                </a:solidFill>
              </a:rPr>
              <a:t> </a:t>
            </a:r>
            <a:r>
              <a:rPr sz="2200" spc="-5" dirty="0">
                <a:solidFill>
                  <a:srgbClr val="000000"/>
                </a:solidFill>
              </a:rPr>
              <a:t>TWO</a:t>
            </a:r>
            <a:r>
              <a:rPr sz="2200" spc="-45" dirty="0">
                <a:solidFill>
                  <a:srgbClr val="000000"/>
                </a:solidFill>
              </a:rPr>
              <a:t> </a:t>
            </a:r>
            <a:r>
              <a:rPr sz="2200" spc="-30" dirty="0">
                <a:solidFill>
                  <a:srgbClr val="000000"/>
                </a:solidFill>
              </a:rPr>
              <a:t>AND</a:t>
            </a:r>
            <a:r>
              <a:rPr sz="2200" spc="75" dirty="0">
                <a:solidFill>
                  <a:srgbClr val="000000"/>
                </a:solidFill>
              </a:rPr>
              <a:t> </a:t>
            </a:r>
            <a:r>
              <a:rPr sz="2200" spc="-10" dirty="0">
                <a:solidFill>
                  <a:srgbClr val="000000"/>
                </a:solidFill>
              </a:rPr>
              <a:t>THREE</a:t>
            </a:r>
            <a:r>
              <a:rPr sz="2200" spc="5" dirty="0">
                <a:solidFill>
                  <a:srgbClr val="000000"/>
                </a:solidFill>
              </a:rPr>
              <a:t> </a:t>
            </a:r>
            <a:r>
              <a:rPr sz="2200" spc="-5" dirty="0">
                <a:solidFill>
                  <a:srgbClr val="000000"/>
                </a:solidFill>
              </a:rPr>
              <a:t>WHEELED</a:t>
            </a:r>
            <a:r>
              <a:rPr sz="2200" spc="5" dirty="0">
                <a:solidFill>
                  <a:srgbClr val="000000"/>
                </a:solidFill>
              </a:rPr>
              <a:t> </a:t>
            </a:r>
            <a:r>
              <a:rPr sz="2200" spc="-10" dirty="0">
                <a:solidFill>
                  <a:srgbClr val="000000"/>
                </a:solidFill>
              </a:rPr>
              <a:t>MOTOR</a:t>
            </a:r>
            <a:r>
              <a:rPr sz="2200" spc="-20" dirty="0">
                <a:solidFill>
                  <a:srgbClr val="000000"/>
                </a:solidFill>
              </a:rPr>
              <a:t> </a:t>
            </a:r>
            <a:r>
              <a:rPr sz="2200" spc="-5" dirty="0">
                <a:solidFill>
                  <a:srgbClr val="000000"/>
                </a:solidFill>
              </a:rPr>
              <a:t>VEHICLES</a:t>
            </a:r>
            <a:endParaRPr sz="2200"/>
          </a:p>
        </p:txBody>
      </p:sp>
      <p:pic>
        <p:nvPicPr>
          <p:cNvPr id="3" name="object 3"/>
          <p:cNvPicPr/>
          <p:nvPr/>
        </p:nvPicPr>
        <p:blipFill>
          <a:blip r:embed="rId2" cstate="print"/>
          <a:stretch>
            <a:fillRect/>
          </a:stretch>
        </p:blipFill>
        <p:spPr>
          <a:xfrm>
            <a:off x="762000" y="1219200"/>
            <a:ext cx="5031317" cy="6623264"/>
          </a:xfrm>
          <a:prstGeom prst="rect">
            <a:avLst/>
          </a:prstGeom>
        </p:spPr>
      </p:pic>
      <p:sp>
        <p:nvSpPr>
          <p:cNvPr id="4" name="object 4"/>
          <p:cNvSpPr txBox="1"/>
          <p:nvPr/>
        </p:nvSpPr>
        <p:spPr>
          <a:xfrm>
            <a:off x="6496050" y="1282395"/>
            <a:ext cx="7800975" cy="6211957"/>
          </a:xfrm>
          <a:prstGeom prst="rect">
            <a:avLst/>
          </a:prstGeom>
        </p:spPr>
        <p:txBody>
          <a:bodyPr vert="horz" wrap="square" lIns="0" tIns="12700" rIns="0" bIns="0" rtlCol="0">
            <a:spAutoFit/>
          </a:bodyPr>
          <a:lstStyle/>
          <a:p>
            <a:pPr marL="12700" algn="just">
              <a:lnSpc>
                <a:spcPct val="100000"/>
              </a:lnSpc>
              <a:spcBef>
                <a:spcPts val="100"/>
              </a:spcBef>
            </a:pPr>
            <a:r>
              <a:rPr sz="1800" b="1" spc="-5" dirty="0" smtClean="0">
                <a:latin typeface="Times New Roman" panose="02020603050405020304" pitchFamily="18" charset="0"/>
                <a:cs typeface="Times New Roman" panose="02020603050405020304" pitchFamily="18" charset="0"/>
              </a:rPr>
              <a:t>1</a:t>
            </a:r>
            <a:r>
              <a:rPr lang="en-IN" sz="1800" b="1" spc="-5" dirty="0" smtClean="0">
                <a:latin typeface="Times New Roman" panose="02020603050405020304" pitchFamily="18" charset="0"/>
                <a:cs typeface="Times New Roman" panose="02020603050405020304" pitchFamily="18" charset="0"/>
              </a:rPr>
              <a:t>.</a:t>
            </a:r>
            <a:r>
              <a:rPr sz="1800" b="1" spc="240" dirty="0" smtClean="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General</a:t>
            </a:r>
            <a:r>
              <a:rPr sz="2400" b="1" spc="23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load</a:t>
            </a:r>
            <a:r>
              <a:rPr sz="2400" b="1" spc="23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distribution</a:t>
            </a:r>
            <a:r>
              <a:rPr sz="2400" b="1" spc="26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on</a:t>
            </a:r>
            <a:r>
              <a:rPr sz="2400" b="1" spc="235" dirty="0">
                <a:latin typeface="Times New Roman" panose="02020603050405020304" pitchFamily="18" charset="0"/>
                <a:cs typeface="Times New Roman" panose="02020603050405020304" pitchFamily="18" charset="0"/>
              </a:rPr>
              <a:t> </a:t>
            </a:r>
            <a:r>
              <a:rPr sz="2400" b="1" spc="-25" dirty="0">
                <a:latin typeface="Times New Roman" panose="02020603050405020304" pitchFamily="18" charset="0"/>
                <a:cs typeface="Times New Roman" panose="02020603050405020304" pitchFamily="18" charset="0"/>
              </a:rPr>
              <a:t>brake</a:t>
            </a:r>
            <a:r>
              <a:rPr sz="2400" b="1" spc="250"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lever</a:t>
            </a:r>
            <a:r>
              <a:rPr sz="2400" b="1" spc="26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is</a:t>
            </a:r>
            <a:r>
              <a:rPr sz="2400" b="1" spc="24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shown</a:t>
            </a:r>
            <a:r>
              <a:rPr sz="2400" b="1" spc="24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in</a:t>
            </a:r>
            <a:r>
              <a:rPr sz="2400" b="1" spc="24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Fig.</a:t>
            </a:r>
            <a:r>
              <a:rPr sz="2400" b="1" spc="24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5.</a:t>
            </a:r>
            <a:r>
              <a:rPr sz="2400" b="1" spc="24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Px</a:t>
            </a:r>
            <a:r>
              <a:rPr sz="2400" b="1" spc="229"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is</a:t>
            </a:r>
            <a:r>
              <a:rPr sz="2400" b="1" spc="25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250" dirty="0">
                <a:latin typeface="Times New Roman" panose="02020603050405020304" pitchFamily="18" charset="0"/>
                <a:cs typeface="Times New Roman" panose="02020603050405020304" pitchFamily="18" charset="0"/>
              </a:rPr>
              <a:t> </a:t>
            </a:r>
            <a:r>
              <a:rPr sz="2400" b="1" spc="-10" dirty="0" smtClean="0">
                <a:latin typeface="Times New Roman" panose="02020603050405020304" pitchFamily="18" charset="0"/>
                <a:cs typeface="Times New Roman" panose="02020603050405020304" pitchFamily="18" charset="0"/>
              </a:rPr>
              <a:t>load</a:t>
            </a:r>
            <a:r>
              <a:rPr lang="en-IN" sz="2400" b="1" spc="-10" dirty="0" smtClean="0">
                <a:latin typeface="Times New Roman" panose="02020603050405020304" pitchFamily="18" charset="0"/>
                <a:cs typeface="Times New Roman" panose="02020603050405020304" pitchFamily="18" charset="0"/>
              </a:rPr>
              <a:t> </a:t>
            </a:r>
            <a:r>
              <a:rPr sz="2400" b="1" spc="-10" dirty="0" smtClean="0">
                <a:latin typeface="Times New Roman" panose="02020603050405020304" pitchFamily="18" charset="0"/>
                <a:cs typeface="Times New Roman" panose="02020603050405020304" pitchFamily="18" charset="0"/>
              </a:rPr>
              <a:t>applied</a:t>
            </a:r>
            <a:r>
              <a:rPr sz="2400" b="1" spc="-20" dirty="0" smtClean="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in</a:t>
            </a:r>
            <a:r>
              <a:rPr sz="2400" b="1" spc="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 </a:t>
            </a:r>
            <a:r>
              <a:rPr sz="2400" b="1" spc="-10" dirty="0">
                <a:latin typeface="Times New Roman" panose="02020603050405020304" pitchFamily="18" charset="0"/>
                <a:cs typeface="Times New Roman" panose="02020603050405020304" pitchFamily="18" charset="0"/>
              </a:rPr>
              <a:t>direction</a:t>
            </a:r>
            <a:r>
              <a:rPr sz="2400" b="1" spc="-15" dirty="0">
                <a:latin typeface="Times New Roman" panose="02020603050405020304" pitchFamily="18" charset="0"/>
                <a:cs typeface="Times New Roman" panose="02020603050405020304" pitchFamily="18" charset="0"/>
              </a:rPr>
              <a:t> </a:t>
            </a:r>
            <a:r>
              <a:rPr sz="2400" b="1" dirty="0" smtClean="0">
                <a:latin typeface="Times New Roman" panose="02020603050405020304" pitchFamily="18" charset="0"/>
                <a:cs typeface="Times New Roman" panose="02020603050405020304" pitchFamily="18" charset="0"/>
              </a:rPr>
              <a:t>X</a:t>
            </a:r>
            <a:endParaRPr lang="en-IN" sz="2400" b="1" dirty="0" smtClean="0">
              <a:latin typeface="Times New Roman" panose="02020603050405020304" pitchFamily="18" charset="0"/>
              <a:cs typeface="Times New Roman" panose="02020603050405020304" pitchFamily="18" charset="0"/>
            </a:endParaRPr>
          </a:p>
          <a:p>
            <a:pPr marL="12700" algn="just">
              <a:lnSpc>
                <a:spcPct val="100000"/>
              </a:lnSpc>
              <a:spcBef>
                <a:spcPts val="100"/>
              </a:spcBef>
            </a:pPr>
            <a:endParaRPr sz="2400" dirty="0">
              <a:latin typeface="Times New Roman" panose="02020603050405020304" pitchFamily="18" charset="0"/>
              <a:cs typeface="Times New Roman" panose="02020603050405020304" pitchFamily="18" charset="0"/>
            </a:endParaRPr>
          </a:p>
          <a:p>
            <a:pPr marL="12700" marR="5715" algn="just">
              <a:lnSpc>
                <a:spcPct val="100000"/>
              </a:lnSpc>
            </a:pPr>
            <a:r>
              <a:rPr lang="en-IN" sz="2400" b="1" spc="-35" dirty="0" smtClean="0">
                <a:latin typeface="Times New Roman" panose="02020603050405020304" pitchFamily="18" charset="0"/>
                <a:cs typeface="Times New Roman" panose="02020603050405020304" pitchFamily="18" charset="0"/>
              </a:rPr>
              <a:t>2</a:t>
            </a:r>
            <a:r>
              <a:rPr sz="2400" b="1" spc="-35" dirty="0" smtClean="0">
                <a:latin typeface="Times New Roman" panose="02020603050405020304" pitchFamily="18" charset="0"/>
                <a:cs typeface="Times New Roman" panose="02020603050405020304" pitchFamily="18" charset="0"/>
              </a:rPr>
              <a:t>.</a:t>
            </a:r>
            <a:r>
              <a:rPr lang="en-IN" sz="2400" b="1" spc="-35" dirty="0" smtClean="0">
                <a:latin typeface="Times New Roman" panose="02020603050405020304" pitchFamily="18" charset="0"/>
                <a:cs typeface="Times New Roman" panose="02020603050405020304" pitchFamily="18" charset="0"/>
              </a:rPr>
              <a:t> </a:t>
            </a:r>
            <a:r>
              <a:rPr sz="2400" b="1" spc="-35" dirty="0" smtClean="0">
                <a:latin typeface="Times New Roman" panose="02020603050405020304" pitchFamily="18" charset="0"/>
                <a:cs typeface="Times New Roman" panose="02020603050405020304" pitchFamily="18" charset="0"/>
              </a:rPr>
              <a:t>Test</a:t>
            </a:r>
            <a:r>
              <a:rPr sz="2400" b="1" spc="-30" dirty="0" smtClean="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shall be </a:t>
            </a:r>
            <a:r>
              <a:rPr sz="2400" b="1" spc="-10" dirty="0">
                <a:latin typeface="Times New Roman" panose="02020603050405020304" pitchFamily="18" charset="0"/>
                <a:cs typeface="Times New Roman" panose="02020603050405020304" pitchFamily="18" charset="0"/>
              </a:rPr>
              <a:t>conducted </a:t>
            </a:r>
            <a:r>
              <a:rPr sz="2400" b="1" spc="-15" dirty="0">
                <a:latin typeface="Times New Roman" panose="02020603050405020304" pitchFamily="18" charset="0"/>
                <a:cs typeface="Times New Roman" panose="02020603050405020304" pitchFamily="18" charset="0"/>
              </a:rPr>
              <a:t>by </a:t>
            </a:r>
            <a:r>
              <a:rPr sz="2400" b="1" spc="-10" dirty="0">
                <a:latin typeface="Times New Roman" panose="02020603050405020304" pitchFamily="18" charset="0"/>
                <a:cs typeface="Times New Roman" panose="02020603050405020304" pitchFamily="18" charset="0"/>
              </a:rPr>
              <a:t>fixing</a:t>
            </a:r>
            <a:r>
              <a:rPr sz="2400" b="1" spc="38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 </a:t>
            </a:r>
            <a:r>
              <a:rPr sz="2400" b="1" spc="-15" dirty="0">
                <a:latin typeface="Times New Roman" panose="02020603050405020304" pitchFamily="18" charset="0"/>
                <a:cs typeface="Times New Roman" panose="02020603050405020304" pitchFamily="18" charset="0"/>
              </a:rPr>
              <a:t>control lever</a:t>
            </a:r>
            <a:r>
              <a:rPr sz="2400" b="1" spc="37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on </a:t>
            </a:r>
            <a:r>
              <a:rPr sz="2400" b="1" dirty="0">
                <a:latin typeface="Times New Roman" panose="02020603050405020304" pitchFamily="18" charset="0"/>
                <a:cs typeface="Times New Roman" panose="02020603050405020304" pitchFamily="18" charset="0"/>
              </a:rPr>
              <a:t>a </a:t>
            </a:r>
            <a:r>
              <a:rPr sz="2400" b="1" spc="-10" dirty="0">
                <a:latin typeface="Times New Roman" panose="02020603050405020304" pitchFamily="18" charset="0"/>
                <a:cs typeface="Times New Roman" panose="02020603050405020304" pitchFamily="18" charset="0"/>
              </a:rPr>
              <a:t>fixture </a:t>
            </a:r>
            <a:r>
              <a:rPr sz="2400" b="1" spc="-5" dirty="0">
                <a:latin typeface="Times New Roman" panose="02020603050405020304" pitchFamily="18" charset="0"/>
                <a:cs typeface="Times New Roman" panose="02020603050405020304" pitchFamily="18" charset="0"/>
              </a:rPr>
              <a:t>as </a:t>
            </a:r>
            <a:r>
              <a:rPr sz="2400" b="1" spc="-20" dirty="0">
                <a:latin typeface="Times New Roman" panose="02020603050405020304" pitchFamily="18" charset="0"/>
                <a:cs typeface="Times New Roman" panose="02020603050405020304" pitchFamily="18" charset="0"/>
              </a:rPr>
              <a:t>illustrated </a:t>
            </a:r>
            <a:r>
              <a:rPr lang="en-IN" sz="2400" b="1" spc="-15" dirty="0" smtClean="0">
                <a:latin typeface="Times New Roman" panose="02020603050405020304" pitchFamily="18" charset="0"/>
                <a:cs typeface="Times New Roman" panose="02020603050405020304" pitchFamily="18" charset="0"/>
              </a:rPr>
              <a:t>in this Fig.6</a:t>
            </a:r>
            <a:r>
              <a:rPr sz="2400" b="1" dirty="0" smtClean="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and </a:t>
            </a:r>
            <a:r>
              <a:rPr sz="2400" b="1" spc="-15" dirty="0">
                <a:latin typeface="Times New Roman" panose="02020603050405020304" pitchFamily="18" charset="0"/>
                <a:cs typeface="Times New Roman" panose="02020603050405020304" pitchFamily="18" charset="0"/>
              </a:rPr>
              <a:t>mounted </a:t>
            </a:r>
            <a:r>
              <a:rPr sz="2400" b="1" spc="-5" dirty="0">
                <a:latin typeface="Times New Roman" panose="02020603050405020304" pitchFamily="18" charset="0"/>
                <a:cs typeface="Times New Roman" panose="02020603050405020304" pitchFamily="18" charset="0"/>
              </a:rPr>
              <a:t>on </a:t>
            </a:r>
            <a:r>
              <a:rPr sz="2400" b="1" dirty="0">
                <a:latin typeface="Times New Roman" panose="02020603050405020304" pitchFamily="18" charset="0"/>
                <a:cs typeface="Times New Roman" panose="02020603050405020304" pitchFamily="18" charset="0"/>
              </a:rPr>
              <a:t>a </a:t>
            </a:r>
            <a:r>
              <a:rPr sz="2400" b="1" spc="-5" dirty="0">
                <a:latin typeface="Times New Roman" panose="02020603050405020304" pitchFamily="18" charset="0"/>
                <a:cs typeface="Times New Roman" panose="02020603050405020304" pitchFamily="18" charset="0"/>
              </a:rPr>
              <a:t>compression </a:t>
            </a:r>
            <a:r>
              <a:rPr sz="2400" b="1" spc="-10" dirty="0">
                <a:latin typeface="Times New Roman" panose="02020603050405020304" pitchFamily="18" charset="0"/>
                <a:cs typeface="Times New Roman" panose="02020603050405020304" pitchFamily="18" charset="0"/>
              </a:rPr>
              <a:t>testing machine capable </a:t>
            </a:r>
            <a:r>
              <a:rPr sz="2400" b="1" spc="-5" dirty="0">
                <a:latin typeface="Times New Roman" panose="02020603050405020304" pitchFamily="18" charset="0"/>
                <a:cs typeface="Times New Roman" panose="02020603050405020304" pitchFamily="18" charset="0"/>
              </a:rPr>
              <a:t>of </a:t>
            </a:r>
            <a:r>
              <a:rPr sz="2400" b="1" spc="-10" dirty="0">
                <a:latin typeface="Times New Roman" panose="02020603050405020304" pitchFamily="18" charset="0"/>
                <a:cs typeface="Times New Roman" panose="02020603050405020304" pitchFamily="18" charset="0"/>
              </a:rPr>
              <a:t>producing </a:t>
            </a:r>
            <a:r>
              <a:rPr sz="2400" b="1" dirty="0">
                <a:latin typeface="Times New Roman" panose="02020603050405020304" pitchFamily="18" charset="0"/>
                <a:cs typeface="Times New Roman" panose="02020603050405020304" pitchFamily="18" charset="0"/>
              </a:rPr>
              <a:t>a </a:t>
            </a:r>
            <a:r>
              <a:rPr sz="2400" b="1" spc="5" dirty="0">
                <a:latin typeface="Times New Roman" panose="02020603050405020304" pitchFamily="18" charset="0"/>
                <a:cs typeface="Times New Roman" panose="02020603050405020304" pitchFamily="18" charset="0"/>
              </a:rPr>
              <a:t> </a:t>
            </a:r>
            <a:r>
              <a:rPr sz="2400" b="1" spc="-25" dirty="0">
                <a:latin typeface="Times New Roman" panose="02020603050405020304" pitchFamily="18" charset="0"/>
                <a:cs typeface="Times New Roman" panose="02020603050405020304" pitchFamily="18" charset="0"/>
              </a:rPr>
              <a:t>rate</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of</a:t>
            </a:r>
            <a:r>
              <a:rPr sz="2400" b="1" spc="5" dirty="0">
                <a:latin typeface="Times New Roman" panose="02020603050405020304" pitchFamily="18" charset="0"/>
                <a:cs typeface="Times New Roman" panose="02020603050405020304" pitchFamily="18" charset="0"/>
              </a:rPr>
              <a:t> </a:t>
            </a:r>
            <a:r>
              <a:rPr sz="2400" b="1" spc="-20" dirty="0">
                <a:latin typeface="Times New Roman" panose="02020603050405020304" pitchFamily="18" charset="0"/>
                <a:cs typeface="Times New Roman" panose="02020603050405020304" pitchFamily="18" charset="0"/>
              </a:rPr>
              <a:t>traverse </a:t>
            </a:r>
            <a:r>
              <a:rPr sz="2400" b="1" spc="-5" dirty="0">
                <a:latin typeface="Times New Roman" panose="02020603050405020304" pitchFamily="18" charset="0"/>
                <a:cs typeface="Times New Roman" panose="02020603050405020304" pitchFamily="18" charset="0"/>
              </a:rPr>
              <a:t>of</a:t>
            </a:r>
            <a:r>
              <a:rPr sz="2400" b="1" spc="3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30</a:t>
            </a:r>
            <a:r>
              <a:rPr sz="2400" b="1"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mm/min</a:t>
            </a:r>
            <a:r>
              <a:rPr sz="2400" b="1" spc="-10" dirty="0" smtClean="0">
                <a:latin typeface="Times New Roman" panose="02020603050405020304" pitchFamily="18" charset="0"/>
                <a:cs typeface="Times New Roman" panose="02020603050405020304" pitchFamily="18" charset="0"/>
              </a:rPr>
              <a:t>.</a:t>
            </a:r>
            <a:endParaRPr lang="en-IN" sz="2400" b="1" spc="-10" dirty="0" smtClean="0">
              <a:latin typeface="Times New Roman" panose="02020603050405020304" pitchFamily="18" charset="0"/>
              <a:cs typeface="Times New Roman" panose="02020603050405020304" pitchFamily="18" charset="0"/>
            </a:endParaRPr>
          </a:p>
          <a:p>
            <a:pPr marL="12700" marR="5715" algn="just">
              <a:lnSpc>
                <a:spcPct val="100000"/>
              </a:lnSpc>
            </a:pPr>
            <a:endParaRPr sz="2400" dirty="0">
              <a:latin typeface="Times New Roman" panose="02020603050405020304" pitchFamily="18" charset="0"/>
              <a:cs typeface="Times New Roman" panose="02020603050405020304" pitchFamily="18" charset="0"/>
            </a:endParaRPr>
          </a:p>
          <a:p>
            <a:pPr marL="12700" marR="5080" lvl="2" indent="51435" algn="just">
              <a:lnSpc>
                <a:spcPct val="100000"/>
              </a:lnSpc>
              <a:buAutoNum type="arabicPeriod" startAt="3"/>
              <a:tabLst>
                <a:tab pos="626110" algn="l"/>
              </a:tabLst>
            </a:pPr>
            <a:r>
              <a:rPr sz="2400" b="1" spc="-5" dirty="0">
                <a:latin typeface="Times New Roman" panose="02020603050405020304" pitchFamily="18" charset="0"/>
                <a:cs typeface="Times New Roman" panose="02020603050405020304" pitchFamily="18" charset="0"/>
              </a:rPr>
              <a:t>The </a:t>
            </a:r>
            <a:r>
              <a:rPr sz="2400" b="1" spc="-10" dirty="0">
                <a:latin typeface="Times New Roman" panose="02020603050405020304" pitchFamily="18" charset="0"/>
                <a:cs typeface="Times New Roman" panose="02020603050405020304" pitchFamily="18" charset="0"/>
              </a:rPr>
              <a:t>loading </a:t>
            </a:r>
            <a:r>
              <a:rPr sz="2400" b="1" spc="-15" dirty="0">
                <a:latin typeface="Times New Roman" panose="02020603050405020304" pitchFamily="18" charset="0"/>
                <a:cs typeface="Times New Roman" panose="02020603050405020304" pitchFamily="18" charset="0"/>
              </a:rPr>
              <a:t>point </a:t>
            </a:r>
            <a:r>
              <a:rPr sz="2400" b="1" dirty="0">
                <a:latin typeface="Times New Roman" panose="02020603050405020304" pitchFamily="18" charset="0"/>
                <a:cs typeface="Times New Roman" panose="02020603050405020304" pitchFamily="18" charset="0"/>
              </a:rPr>
              <a:t>A </a:t>
            </a:r>
            <a:r>
              <a:rPr sz="2400" b="1" spc="-5" dirty="0">
                <a:latin typeface="Times New Roman" panose="02020603050405020304" pitchFamily="18" charset="0"/>
                <a:cs typeface="Times New Roman" panose="02020603050405020304" pitchFamily="18" charset="0"/>
              </a:rPr>
              <a:t>shall be </a:t>
            </a:r>
            <a:r>
              <a:rPr sz="2400" b="1" spc="-10" dirty="0">
                <a:latin typeface="Times New Roman" panose="02020603050405020304" pitchFamily="18" charset="0"/>
                <a:cs typeface="Times New Roman" panose="02020603050405020304" pitchFamily="18" charset="0"/>
              </a:rPr>
              <a:t>set </a:t>
            </a:r>
            <a:r>
              <a:rPr sz="2400" b="1" spc="-15" dirty="0">
                <a:latin typeface="Times New Roman" panose="02020603050405020304" pitchFamily="18" charset="0"/>
                <a:cs typeface="Times New Roman" panose="02020603050405020304" pitchFamily="18" charset="0"/>
              </a:rPr>
              <a:t>at </a:t>
            </a:r>
            <a:r>
              <a:rPr sz="2400" b="1" spc="-5" dirty="0">
                <a:latin typeface="Times New Roman" panose="02020603050405020304" pitchFamily="18" charset="0"/>
                <a:cs typeface="Times New Roman" panose="02020603050405020304" pitchFamily="18" charset="0"/>
              </a:rPr>
              <a:t>the surface of </a:t>
            </a:r>
            <a:r>
              <a:rPr sz="2400" b="1" spc="-15" dirty="0">
                <a:latin typeface="Times New Roman" panose="02020603050405020304" pitchFamily="18" charset="0"/>
                <a:cs typeface="Times New Roman" panose="02020603050405020304" pitchFamily="18" charset="0"/>
              </a:rPr>
              <a:t>lever at </a:t>
            </a:r>
            <a:r>
              <a:rPr sz="2400" b="1" dirty="0">
                <a:latin typeface="Times New Roman" panose="02020603050405020304" pitchFamily="18" charset="0"/>
                <a:cs typeface="Times New Roman" panose="02020603050405020304" pitchFamily="18" charset="0"/>
              </a:rPr>
              <a:t>a </a:t>
            </a:r>
            <a:r>
              <a:rPr sz="2400" b="1" spc="-15" dirty="0">
                <a:latin typeface="Times New Roman" panose="02020603050405020304" pitchFamily="18" charset="0"/>
                <a:cs typeface="Times New Roman" panose="02020603050405020304" pitchFamily="18" charset="0"/>
              </a:rPr>
              <a:t>distance </a:t>
            </a:r>
            <a:r>
              <a:rPr sz="2400" b="1" spc="-10" dirty="0">
                <a:latin typeface="Times New Roman" panose="02020603050405020304" pitchFamily="18" charset="0"/>
                <a:cs typeface="Times New Roman" panose="02020603050405020304" pitchFamily="18" charset="0"/>
              </a:rPr>
              <a:t>of </a:t>
            </a:r>
            <a:r>
              <a:rPr sz="2400" b="1" spc="-5" dirty="0">
                <a:latin typeface="Times New Roman" panose="02020603050405020304" pitchFamily="18" charset="0"/>
                <a:cs typeface="Times New Roman" panose="02020603050405020304" pitchFamily="18" charset="0"/>
              </a:rPr>
              <a:t> </a:t>
            </a:r>
            <a:r>
              <a:rPr sz="2400" b="1" spc="-20" dirty="0">
                <a:latin typeface="Times New Roman" panose="02020603050405020304" pitchFamily="18" charset="0"/>
                <a:cs typeface="Times New Roman" panose="02020603050405020304" pitchFamily="18" charset="0"/>
              </a:rPr>
              <a:t>approx.</a:t>
            </a:r>
            <a:r>
              <a:rPr sz="2400" b="1" spc="19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30</a:t>
            </a:r>
            <a:r>
              <a:rPr sz="2400" b="1" spc="19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mm</a:t>
            </a:r>
            <a:r>
              <a:rPr sz="2400" b="1" spc="19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from</a:t>
            </a:r>
            <a:r>
              <a:rPr sz="2400" b="1" spc="19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20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edge</a:t>
            </a:r>
            <a:r>
              <a:rPr sz="2400" b="1" spc="204"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of</a:t>
            </a:r>
            <a:r>
              <a:rPr sz="2400" b="1" spc="204"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20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spherical</a:t>
            </a:r>
            <a:r>
              <a:rPr sz="2400" b="1" spc="18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diameter</a:t>
            </a:r>
            <a:r>
              <a:rPr sz="2400" b="1" spc="18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at</a:t>
            </a:r>
            <a:r>
              <a:rPr sz="2400" b="1" spc="19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21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end</a:t>
            </a:r>
            <a:r>
              <a:rPr sz="2400" b="1" spc="18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of</a:t>
            </a:r>
            <a:r>
              <a:rPr sz="2400" b="1" spc="20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200"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lever </a:t>
            </a:r>
            <a:r>
              <a:rPr sz="2400" b="1" spc="-5" dirty="0" smtClean="0">
                <a:latin typeface="Times New Roman" panose="02020603050405020304" pitchFamily="18" charset="0"/>
                <a:cs typeface="Times New Roman" panose="02020603050405020304" pitchFamily="18" charset="0"/>
              </a:rPr>
              <a:t>(</a:t>
            </a:r>
            <a:r>
              <a:rPr sz="2400" b="1" spc="-5" dirty="0">
                <a:latin typeface="Times New Roman" panose="02020603050405020304" pitchFamily="18" charset="0"/>
                <a:cs typeface="Times New Roman" panose="02020603050405020304" pitchFamily="18" charset="0"/>
              </a:rPr>
              <a:t>see Fig. 6). The </a:t>
            </a:r>
            <a:r>
              <a:rPr sz="2400" b="1" spc="-10" dirty="0">
                <a:latin typeface="Times New Roman" panose="02020603050405020304" pitchFamily="18" charset="0"/>
                <a:cs typeface="Times New Roman" panose="02020603050405020304" pitchFamily="18" charset="0"/>
              </a:rPr>
              <a:t>setting</a:t>
            </a:r>
            <a:r>
              <a:rPr sz="2400" b="1" spc="-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shall </a:t>
            </a:r>
            <a:r>
              <a:rPr sz="2400" b="1" spc="5" dirty="0">
                <a:latin typeface="Times New Roman" panose="02020603050405020304" pitchFamily="18" charset="0"/>
                <a:cs typeface="Times New Roman" panose="02020603050405020304" pitchFamily="18" charset="0"/>
              </a:rPr>
              <a:t>be </a:t>
            </a:r>
            <a:r>
              <a:rPr sz="2400" b="1" spc="-5" dirty="0">
                <a:latin typeface="Times New Roman" panose="02020603050405020304" pitchFamily="18" charset="0"/>
                <a:cs typeface="Times New Roman" panose="02020603050405020304" pitchFamily="18" charset="0"/>
              </a:rPr>
              <a:t>such </a:t>
            </a:r>
            <a:r>
              <a:rPr sz="2400" b="1" spc="-10" dirty="0">
                <a:latin typeface="Times New Roman" panose="02020603050405020304" pitchFamily="18" charset="0"/>
                <a:cs typeface="Times New Roman" panose="02020603050405020304" pitchFamily="18" charset="0"/>
              </a:rPr>
              <a:t>that</a:t>
            </a:r>
            <a:r>
              <a:rPr sz="2400" b="1" spc="-5" dirty="0">
                <a:latin typeface="Times New Roman" panose="02020603050405020304" pitchFamily="18" charset="0"/>
                <a:cs typeface="Times New Roman" panose="02020603050405020304" pitchFamily="18" charset="0"/>
              </a:rPr>
              <a:t> the</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curved surface of the </a:t>
            </a:r>
            <a:r>
              <a:rPr sz="2400" b="1" spc="-15" dirty="0">
                <a:latin typeface="Times New Roman" panose="02020603050405020304" pitchFamily="18" charset="0"/>
                <a:cs typeface="Times New Roman" panose="02020603050405020304" pitchFamily="18" charset="0"/>
              </a:rPr>
              <a:t>lever</a:t>
            </a:r>
            <a:r>
              <a:rPr sz="2400" b="1" spc="37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near </a:t>
            </a:r>
            <a:r>
              <a:rPr sz="2400" b="1"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point</a:t>
            </a:r>
            <a:r>
              <a:rPr sz="2400" b="1" spc="2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A</a:t>
            </a:r>
            <a:r>
              <a:rPr sz="2400" b="1" spc="1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is</a:t>
            </a:r>
            <a:r>
              <a:rPr sz="2400" b="1"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substantially</a:t>
            </a:r>
            <a:r>
              <a:rPr sz="2400" b="1" spc="1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horizontal</a:t>
            </a:r>
            <a:r>
              <a:rPr sz="2400" b="1" spc="-15" dirty="0" smtClean="0">
                <a:latin typeface="Times New Roman" panose="02020603050405020304" pitchFamily="18" charset="0"/>
                <a:cs typeface="Times New Roman" panose="02020603050405020304" pitchFamily="18" charset="0"/>
              </a:rPr>
              <a:t>.</a:t>
            </a:r>
            <a:endParaRPr lang="en-IN" sz="2400" b="1" spc="-15" dirty="0" smtClean="0">
              <a:latin typeface="Times New Roman" panose="02020603050405020304" pitchFamily="18" charset="0"/>
              <a:cs typeface="Times New Roman" panose="02020603050405020304" pitchFamily="18" charset="0"/>
            </a:endParaRPr>
          </a:p>
          <a:p>
            <a:pPr marL="12700" marR="5080" lvl="2" algn="just">
              <a:lnSpc>
                <a:spcPct val="100000"/>
              </a:lnSpc>
              <a:tabLst>
                <a:tab pos="626110" algn="l"/>
              </a:tabLst>
            </a:pPr>
            <a:endParaRPr sz="2400" dirty="0">
              <a:latin typeface="Times New Roman" panose="02020603050405020304" pitchFamily="18" charset="0"/>
              <a:cs typeface="Times New Roman" panose="02020603050405020304" pitchFamily="18" charset="0"/>
            </a:endParaRPr>
          </a:p>
          <a:p>
            <a:pPr marL="12065" lvl="2" algn="just">
              <a:lnSpc>
                <a:spcPct val="100000"/>
              </a:lnSpc>
              <a:spcBef>
                <a:spcPts val="5"/>
              </a:spcBef>
              <a:tabLst>
                <a:tab pos="558800" algn="l"/>
              </a:tabLst>
            </a:pPr>
            <a:r>
              <a:rPr lang="en-IN" sz="2400" b="1" spc="-10" dirty="0" smtClean="0">
                <a:latin typeface="Times New Roman" panose="02020603050405020304" pitchFamily="18" charset="0"/>
                <a:cs typeface="Times New Roman" panose="02020603050405020304" pitchFamily="18" charset="0"/>
              </a:rPr>
              <a:t>4. </a:t>
            </a:r>
            <a:r>
              <a:rPr sz="2400" b="1" spc="-10" dirty="0" smtClean="0">
                <a:latin typeface="Times New Roman" panose="02020603050405020304" pitchFamily="18" charset="0"/>
                <a:cs typeface="Times New Roman" panose="02020603050405020304" pitchFamily="18" charset="0"/>
              </a:rPr>
              <a:t>The</a:t>
            </a:r>
            <a:r>
              <a:rPr sz="2400" b="1" spc="195" dirty="0" smtClean="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vertical</a:t>
            </a:r>
            <a:r>
              <a:rPr sz="2400" b="1" spc="180"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coordinate</a:t>
            </a:r>
            <a:r>
              <a:rPr sz="2400" b="1" spc="200"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X</a:t>
            </a:r>
            <a:r>
              <a:rPr sz="2400" b="1" spc="21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shall</a:t>
            </a:r>
            <a:r>
              <a:rPr sz="2400" b="1" spc="18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be</a:t>
            </a:r>
            <a:r>
              <a:rPr sz="2400" b="1" spc="20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established</a:t>
            </a:r>
            <a:r>
              <a:rPr sz="2400" b="1" spc="19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with</a:t>
            </a:r>
            <a:r>
              <a:rPr sz="2400" b="1" spc="21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reference</a:t>
            </a:r>
            <a:r>
              <a:rPr sz="2400" b="1" spc="19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to</a:t>
            </a:r>
            <a:r>
              <a:rPr sz="2400" b="1" spc="21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point</a:t>
            </a:r>
            <a:r>
              <a:rPr sz="2400" b="1" spc="21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A</a:t>
            </a:r>
            <a:r>
              <a:rPr sz="2400" b="1" spc="210" dirty="0">
                <a:latin typeface="Times New Roman" panose="02020603050405020304" pitchFamily="18" charset="0"/>
                <a:cs typeface="Times New Roman" panose="02020603050405020304" pitchFamily="18" charset="0"/>
              </a:rPr>
              <a:t> </a:t>
            </a:r>
            <a:r>
              <a:rPr sz="2400" b="1" spc="-5" dirty="0" smtClean="0">
                <a:latin typeface="Times New Roman" panose="02020603050405020304" pitchFamily="18" charset="0"/>
                <a:cs typeface="Times New Roman" panose="02020603050405020304" pitchFamily="18" charset="0"/>
              </a:rPr>
              <a:t>at</a:t>
            </a:r>
            <a:r>
              <a:rPr lang="en-IN" sz="2400" b="1" spc="-5" dirty="0" smtClean="0">
                <a:latin typeface="Times New Roman" panose="02020603050405020304" pitchFamily="18" charset="0"/>
                <a:cs typeface="Times New Roman" panose="02020603050405020304" pitchFamily="18" charset="0"/>
              </a:rPr>
              <a:t> </a:t>
            </a:r>
            <a:r>
              <a:rPr sz="2400" b="1" spc="-5" dirty="0" smtClean="0">
                <a:latin typeface="Times New Roman" panose="02020603050405020304" pitchFamily="18" charset="0"/>
                <a:cs typeface="Times New Roman" panose="02020603050405020304" pitchFamily="18" charset="0"/>
              </a:rPr>
              <a:t>the </a:t>
            </a:r>
            <a:r>
              <a:rPr sz="2400" b="1" spc="-25" dirty="0">
                <a:latin typeface="Times New Roman" panose="02020603050405020304" pitchFamily="18" charset="0"/>
                <a:cs typeface="Times New Roman" panose="02020603050405020304" pitchFamily="18" charset="0"/>
              </a:rPr>
              <a:t>rate</a:t>
            </a:r>
            <a:r>
              <a:rPr sz="2400" b="1" spc="-5" dirty="0">
                <a:latin typeface="Times New Roman" panose="02020603050405020304" pitchFamily="18" charset="0"/>
                <a:cs typeface="Times New Roman" panose="02020603050405020304" pitchFamily="18" charset="0"/>
              </a:rPr>
              <a:t> of</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30 </a:t>
            </a:r>
            <a:r>
              <a:rPr sz="2400" b="1" spc="-10" dirty="0">
                <a:latin typeface="Times New Roman" panose="02020603050405020304" pitchFamily="18" charset="0"/>
                <a:cs typeface="Times New Roman" panose="02020603050405020304" pitchFamily="18" charset="0"/>
              </a:rPr>
              <a:t>mm/min</a:t>
            </a:r>
            <a:r>
              <a:rPr sz="2400" b="1" spc="15" dirty="0">
                <a:latin typeface="Times New Roman" panose="02020603050405020304" pitchFamily="18" charset="0"/>
                <a:cs typeface="Times New Roman" panose="02020603050405020304" pitchFamily="18" charset="0"/>
              </a:rPr>
              <a:t> </a:t>
            </a:r>
            <a:r>
              <a:rPr sz="2400" b="1" spc="-25" dirty="0">
                <a:latin typeface="Times New Roman" panose="02020603050405020304" pitchFamily="18" charset="0"/>
                <a:cs typeface="Times New Roman" panose="02020603050405020304" pitchFamily="18" charset="0"/>
              </a:rPr>
              <a:t>velocity.</a:t>
            </a:r>
            <a:endParaRPr sz="2400" dirty="0">
              <a:latin typeface="Times New Roman" panose="02020603050405020304" pitchFamily="18" charset="0"/>
              <a:cs typeface="Times New Roman" panose="02020603050405020304" pitchFamily="18" charset="0"/>
            </a:endParaRPr>
          </a:p>
          <a:p>
            <a:pPr marL="12700" marR="6985" lvl="2" algn="just">
              <a:lnSpc>
                <a:spcPct val="100000"/>
              </a:lnSpc>
              <a:tabLst>
                <a:tab pos="537210" algn="l"/>
              </a:tabLst>
            </a:pPr>
            <a:endParaRPr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2632" y="197865"/>
            <a:ext cx="13364210" cy="697230"/>
          </a:xfrm>
          <a:prstGeom prst="rect">
            <a:avLst/>
          </a:prstGeom>
        </p:spPr>
        <p:txBody>
          <a:bodyPr vert="horz" wrap="square" lIns="0" tIns="13335" rIns="0" bIns="0" rtlCol="0">
            <a:spAutoFit/>
          </a:bodyPr>
          <a:lstStyle/>
          <a:p>
            <a:pPr marL="85090" algn="ctr">
              <a:lnSpc>
                <a:spcPct val="100000"/>
              </a:lnSpc>
              <a:spcBef>
                <a:spcPts val="105"/>
              </a:spcBef>
            </a:pPr>
            <a:r>
              <a:rPr sz="2200" spc="5" dirty="0">
                <a:solidFill>
                  <a:srgbClr val="000000"/>
                </a:solidFill>
              </a:rPr>
              <a:t>IS</a:t>
            </a:r>
            <a:r>
              <a:rPr sz="2200" spc="-45" dirty="0">
                <a:solidFill>
                  <a:srgbClr val="000000"/>
                </a:solidFill>
              </a:rPr>
              <a:t> </a:t>
            </a:r>
            <a:r>
              <a:rPr sz="2200" dirty="0">
                <a:solidFill>
                  <a:srgbClr val="000000"/>
                </a:solidFill>
              </a:rPr>
              <a:t>15783</a:t>
            </a:r>
            <a:r>
              <a:rPr sz="2200" spc="-20" dirty="0">
                <a:solidFill>
                  <a:srgbClr val="000000"/>
                </a:solidFill>
              </a:rPr>
              <a:t> </a:t>
            </a:r>
            <a:r>
              <a:rPr sz="2200" dirty="0">
                <a:solidFill>
                  <a:srgbClr val="000000"/>
                </a:solidFill>
              </a:rPr>
              <a:t>:</a:t>
            </a:r>
            <a:r>
              <a:rPr sz="2200" spc="-20" dirty="0">
                <a:solidFill>
                  <a:srgbClr val="000000"/>
                </a:solidFill>
              </a:rPr>
              <a:t> </a:t>
            </a:r>
            <a:r>
              <a:rPr sz="2200" dirty="0">
                <a:solidFill>
                  <a:srgbClr val="000000"/>
                </a:solidFill>
              </a:rPr>
              <a:t>2008</a:t>
            </a:r>
            <a:endParaRPr sz="2200"/>
          </a:p>
          <a:p>
            <a:pPr marL="12700">
              <a:lnSpc>
                <a:spcPct val="100000"/>
              </a:lnSpc>
            </a:pPr>
            <a:r>
              <a:rPr sz="2200" spc="-20" dirty="0">
                <a:solidFill>
                  <a:srgbClr val="000000"/>
                </a:solidFill>
              </a:rPr>
              <a:t>ROAD</a:t>
            </a:r>
            <a:r>
              <a:rPr sz="2200" spc="45" dirty="0">
                <a:solidFill>
                  <a:srgbClr val="000000"/>
                </a:solidFill>
              </a:rPr>
              <a:t> </a:t>
            </a:r>
            <a:r>
              <a:rPr sz="2200" spc="-5" dirty="0">
                <a:solidFill>
                  <a:srgbClr val="000000"/>
                </a:solidFill>
              </a:rPr>
              <a:t>VEHICLES</a:t>
            </a:r>
            <a:r>
              <a:rPr sz="2200" spc="20" dirty="0">
                <a:solidFill>
                  <a:srgbClr val="000000"/>
                </a:solidFill>
              </a:rPr>
              <a:t> </a:t>
            </a:r>
            <a:r>
              <a:rPr sz="2200" dirty="0">
                <a:solidFill>
                  <a:srgbClr val="000000"/>
                </a:solidFill>
              </a:rPr>
              <a:t>- </a:t>
            </a:r>
            <a:r>
              <a:rPr sz="2200" spc="-25" dirty="0">
                <a:solidFill>
                  <a:srgbClr val="000000"/>
                </a:solidFill>
              </a:rPr>
              <a:t>BRAKE</a:t>
            </a:r>
            <a:r>
              <a:rPr sz="2200" spc="75" dirty="0">
                <a:solidFill>
                  <a:srgbClr val="000000"/>
                </a:solidFill>
              </a:rPr>
              <a:t> </a:t>
            </a:r>
            <a:r>
              <a:rPr sz="2200" spc="-5" dirty="0">
                <a:solidFill>
                  <a:srgbClr val="000000"/>
                </a:solidFill>
              </a:rPr>
              <a:t>CONTROL</a:t>
            </a:r>
            <a:r>
              <a:rPr sz="2200" spc="-40" dirty="0">
                <a:solidFill>
                  <a:srgbClr val="000000"/>
                </a:solidFill>
              </a:rPr>
              <a:t> </a:t>
            </a:r>
            <a:r>
              <a:rPr sz="2200" spc="-5" dirty="0">
                <a:solidFill>
                  <a:srgbClr val="000000"/>
                </a:solidFill>
              </a:rPr>
              <a:t>LEVERS</a:t>
            </a:r>
            <a:r>
              <a:rPr sz="2200" spc="5" dirty="0">
                <a:solidFill>
                  <a:srgbClr val="000000"/>
                </a:solidFill>
              </a:rPr>
              <a:t> FOR</a:t>
            </a:r>
            <a:r>
              <a:rPr sz="2200" spc="-20" dirty="0">
                <a:solidFill>
                  <a:srgbClr val="000000"/>
                </a:solidFill>
              </a:rPr>
              <a:t> </a:t>
            </a:r>
            <a:r>
              <a:rPr sz="2200" spc="-5" dirty="0">
                <a:solidFill>
                  <a:srgbClr val="000000"/>
                </a:solidFill>
              </a:rPr>
              <a:t>TWO</a:t>
            </a:r>
            <a:r>
              <a:rPr sz="2200" spc="-45" dirty="0">
                <a:solidFill>
                  <a:srgbClr val="000000"/>
                </a:solidFill>
              </a:rPr>
              <a:t> </a:t>
            </a:r>
            <a:r>
              <a:rPr sz="2200" spc="-30" dirty="0">
                <a:solidFill>
                  <a:srgbClr val="000000"/>
                </a:solidFill>
              </a:rPr>
              <a:t>AND</a:t>
            </a:r>
            <a:r>
              <a:rPr sz="2200" spc="75" dirty="0">
                <a:solidFill>
                  <a:srgbClr val="000000"/>
                </a:solidFill>
              </a:rPr>
              <a:t> </a:t>
            </a:r>
            <a:r>
              <a:rPr sz="2200" spc="-10" dirty="0">
                <a:solidFill>
                  <a:srgbClr val="000000"/>
                </a:solidFill>
              </a:rPr>
              <a:t>THREE</a:t>
            </a:r>
            <a:r>
              <a:rPr sz="2200" spc="5" dirty="0">
                <a:solidFill>
                  <a:srgbClr val="000000"/>
                </a:solidFill>
              </a:rPr>
              <a:t> </a:t>
            </a:r>
            <a:r>
              <a:rPr sz="2200" spc="-5" dirty="0">
                <a:solidFill>
                  <a:srgbClr val="000000"/>
                </a:solidFill>
              </a:rPr>
              <a:t>WHEELED</a:t>
            </a:r>
            <a:r>
              <a:rPr sz="2200" spc="5" dirty="0">
                <a:solidFill>
                  <a:srgbClr val="000000"/>
                </a:solidFill>
              </a:rPr>
              <a:t> </a:t>
            </a:r>
            <a:r>
              <a:rPr sz="2200" spc="-10" dirty="0">
                <a:solidFill>
                  <a:srgbClr val="000000"/>
                </a:solidFill>
              </a:rPr>
              <a:t>MOTOR</a:t>
            </a:r>
            <a:r>
              <a:rPr sz="2200" spc="-20" dirty="0">
                <a:solidFill>
                  <a:srgbClr val="000000"/>
                </a:solidFill>
              </a:rPr>
              <a:t> </a:t>
            </a:r>
            <a:r>
              <a:rPr sz="2200" spc="-5" dirty="0">
                <a:solidFill>
                  <a:srgbClr val="000000"/>
                </a:solidFill>
              </a:rPr>
              <a:t>VEHICLES</a:t>
            </a:r>
            <a:endParaRPr sz="2200"/>
          </a:p>
        </p:txBody>
      </p:sp>
      <p:pic>
        <p:nvPicPr>
          <p:cNvPr id="3" name="object 3"/>
          <p:cNvPicPr/>
          <p:nvPr/>
        </p:nvPicPr>
        <p:blipFill>
          <a:blip r:embed="rId2" cstate="print"/>
          <a:stretch>
            <a:fillRect/>
          </a:stretch>
        </p:blipFill>
        <p:spPr>
          <a:xfrm>
            <a:off x="957168" y="1505749"/>
            <a:ext cx="5031317" cy="6623264"/>
          </a:xfrm>
          <a:prstGeom prst="rect">
            <a:avLst/>
          </a:prstGeom>
        </p:spPr>
      </p:pic>
      <p:sp>
        <p:nvSpPr>
          <p:cNvPr id="4" name="object 4"/>
          <p:cNvSpPr txBox="1"/>
          <p:nvPr/>
        </p:nvSpPr>
        <p:spPr>
          <a:xfrm>
            <a:off x="6324600" y="1295400"/>
            <a:ext cx="7800975" cy="6660798"/>
          </a:xfrm>
          <a:prstGeom prst="rect">
            <a:avLst/>
          </a:prstGeom>
        </p:spPr>
        <p:txBody>
          <a:bodyPr vert="horz" wrap="square" lIns="0" tIns="12700" rIns="0" bIns="0" rtlCol="0">
            <a:spAutoFit/>
          </a:bodyPr>
          <a:lstStyle/>
          <a:p>
            <a:pPr marL="12700" marR="6985" lvl="2" algn="just">
              <a:lnSpc>
                <a:spcPct val="100000"/>
              </a:lnSpc>
              <a:buAutoNum type="arabicPeriod" startAt="5"/>
              <a:tabLst>
                <a:tab pos="537210" algn="l"/>
              </a:tabLst>
            </a:pPr>
            <a:r>
              <a:rPr sz="2400" b="1" dirty="0" smtClean="0">
                <a:latin typeface="Times New Roman" panose="02020603050405020304" pitchFamily="18" charset="0"/>
                <a:cs typeface="Times New Roman" panose="02020603050405020304" pitchFamily="18" charset="0"/>
              </a:rPr>
              <a:t>A</a:t>
            </a:r>
            <a:r>
              <a:rPr sz="2400" b="1" spc="35" dirty="0" smtClean="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vertical</a:t>
            </a:r>
            <a:r>
              <a:rPr sz="2400" b="1" spc="2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load</a:t>
            </a:r>
            <a:r>
              <a:rPr sz="2400" b="1" spc="4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is</a:t>
            </a:r>
            <a:r>
              <a:rPr sz="2400" b="1" spc="3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applied</a:t>
            </a:r>
            <a:r>
              <a:rPr sz="2400" b="1" spc="40"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to</a:t>
            </a:r>
            <a:r>
              <a:rPr sz="2400" b="1" spc="4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point</a:t>
            </a:r>
            <a:r>
              <a:rPr sz="2400" b="1" spc="50"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A</a:t>
            </a:r>
            <a:r>
              <a:rPr sz="2400" b="1" spc="4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as</a:t>
            </a:r>
            <a:r>
              <a:rPr sz="2400" b="1" spc="2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shown</a:t>
            </a:r>
            <a:r>
              <a:rPr sz="2400" b="1" spc="2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in</a:t>
            </a:r>
            <a:r>
              <a:rPr sz="2400" b="1" spc="4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Fig.</a:t>
            </a:r>
            <a:r>
              <a:rPr sz="2400" b="1" spc="2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6</a:t>
            </a:r>
            <a:r>
              <a:rPr sz="2400" b="1" spc="4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till</a:t>
            </a:r>
            <a:r>
              <a:rPr sz="2400" b="1" spc="4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3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load</a:t>
            </a:r>
            <a:r>
              <a:rPr sz="2400" b="1" spc="2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reaches</a:t>
            </a:r>
            <a:r>
              <a:rPr sz="2400" b="1" spc="25" dirty="0">
                <a:latin typeface="Times New Roman" panose="02020603050405020304" pitchFamily="18" charset="0"/>
                <a:cs typeface="Times New Roman" panose="02020603050405020304" pitchFamily="18" charset="0"/>
              </a:rPr>
              <a:t> </a:t>
            </a:r>
            <a:r>
              <a:rPr sz="2400" b="1" spc="-25" dirty="0">
                <a:latin typeface="Times New Roman" panose="02020603050405020304" pitchFamily="18" charset="0"/>
                <a:cs typeface="Times New Roman" panose="02020603050405020304" pitchFamily="18" charset="0"/>
              </a:rPr>
              <a:t>to </a:t>
            </a:r>
            <a:r>
              <a:rPr sz="2400" b="1" spc="-39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a </a:t>
            </a:r>
            <a:r>
              <a:rPr sz="2400" b="1" spc="-15" dirty="0">
                <a:latin typeface="Times New Roman" panose="02020603050405020304" pitchFamily="18" charset="0"/>
                <a:cs typeface="Times New Roman" panose="02020603050405020304" pitchFamily="18" charset="0"/>
              </a:rPr>
              <a:t>value </a:t>
            </a:r>
            <a:r>
              <a:rPr sz="2400" b="1" spc="-5" dirty="0">
                <a:latin typeface="Times New Roman" panose="02020603050405020304" pitchFamily="18" charset="0"/>
                <a:cs typeface="Times New Roman" panose="02020603050405020304" pitchFamily="18" charset="0"/>
              </a:rPr>
              <a:t>of 250 N. </a:t>
            </a:r>
            <a:r>
              <a:rPr sz="2400" b="1" spc="-10" dirty="0">
                <a:latin typeface="Times New Roman" panose="02020603050405020304" pitchFamily="18" charset="0"/>
                <a:cs typeface="Times New Roman" panose="02020603050405020304" pitchFamily="18" charset="0"/>
              </a:rPr>
              <a:t>(The compressor </a:t>
            </a:r>
            <a:r>
              <a:rPr sz="2400" b="1" spc="-15" dirty="0">
                <a:latin typeface="Times New Roman" panose="02020603050405020304" pitchFamily="18" charset="0"/>
                <a:cs typeface="Times New Roman" panose="02020603050405020304" pitchFamily="18" charset="0"/>
              </a:rPr>
              <a:t>testing </a:t>
            </a:r>
            <a:r>
              <a:rPr sz="2400" b="1" spc="-10" dirty="0">
                <a:latin typeface="Times New Roman" panose="02020603050405020304" pitchFamily="18" charset="0"/>
                <a:cs typeface="Times New Roman" panose="02020603050405020304" pitchFamily="18" charset="0"/>
              </a:rPr>
              <a:t>machine for applying </a:t>
            </a:r>
            <a:r>
              <a:rPr sz="2400" b="1" dirty="0">
                <a:latin typeface="Times New Roman" panose="02020603050405020304" pitchFamily="18" charset="0"/>
                <a:cs typeface="Times New Roman" panose="02020603050405020304" pitchFamily="18" charset="0"/>
              </a:rPr>
              <a:t>the </a:t>
            </a:r>
            <a:r>
              <a:rPr sz="2400" b="1" spc="-10" dirty="0">
                <a:latin typeface="Times New Roman" panose="02020603050405020304" pitchFamily="18" charset="0"/>
                <a:cs typeface="Times New Roman" panose="02020603050405020304" pitchFamily="18" charset="0"/>
              </a:rPr>
              <a:t>load should be </a:t>
            </a:r>
            <a:r>
              <a:rPr sz="2400" b="1" spc="-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set </a:t>
            </a:r>
            <a:r>
              <a:rPr sz="2400" b="1" spc="-15" dirty="0">
                <a:latin typeface="Times New Roman" panose="02020603050405020304" pitchFamily="18" charset="0"/>
                <a:cs typeface="Times New Roman" panose="02020603050405020304" pitchFamily="18" charset="0"/>
              </a:rPr>
              <a:t>at </a:t>
            </a:r>
            <a:r>
              <a:rPr sz="2400" b="1" spc="-5" dirty="0">
                <a:latin typeface="Times New Roman" panose="02020603050405020304" pitchFamily="18" charset="0"/>
                <a:cs typeface="Times New Roman" panose="02020603050405020304" pitchFamily="18" charset="0"/>
              </a:rPr>
              <a:t>the </a:t>
            </a:r>
            <a:r>
              <a:rPr sz="2400" b="1" spc="-25" dirty="0">
                <a:latin typeface="Times New Roman" panose="02020603050405020304" pitchFamily="18" charset="0"/>
                <a:cs typeface="Times New Roman" panose="02020603050405020304" pitchFamily="18" charset="0"/>
              </a:rPr>
              <a:t>rate </a:t>
            </a:r>
            <a:r>
              <a:rPr sz="2400" b="1" spc="-5" dirty="0">
                <a:latin typeface="Times New Roman" panose="02020603050405020304" pitchFamily="18" charset="0"/>
                <a:cs typeface="Times New Roman" panose="02020603050405020304" pitchFamily="18" charset="0"/>
              </a:rPr>
              <a:t>of </a:t>
            </a:r>
            <a:r>
              <a:rPr sz="2400" b="1" spc="-20" dirty="0">
                <a:latin typeface="Times New Roman" panose="02020603050405020304" pitchFamily="18" charset="0"/>
                <a:cs typeface="Times New Roman" panose="02020603050405020304" pitchFamily="18" charset="0"/>
              </a:rPr>
              <a:t>traverse </a:t>
            </a:r>
            <a:r>
              <a:rPr sz="2400" b="1" spc="-5" dirty="0">
                <a:latin typeface="Times New Roman" panose="02020603050405020304" pitchFamily="18" charset="0"/>
                <a:cs typeface="Times New Roman" panose="02020603050405020304" pitchFamily="18" charset="0"/>
              </a:rPr>
              <a:t>of 30 </a:t>
            </a:r>
            <a:r>
              <a:rPr sz="2400" b="1" spc="-10" dirty="0">
                <a:latin typeface="Times New Roman" panose="02020603050405020304" pitchFamily="18" charset="0"/>
                <a:cs typeface="Times New Roman" panose="02020603050405020304" pitchFamily="18" charset="0"/>
              </a:rPr>
              <a:t>mm/min.) </a:t>
            </a:r>
            <a:r>
              <a:rPr sz="2400" b="1" spc="-5" dirty="0">
                <a:latin typeface="Times New Roman" panose="02020603050405020304" pitchFamily="18" charset="0"/>
                <a:cs typeface="Times New Roman" panose="02020603050405020304" pitchFamily="18" charset="0"/>
              </a:rPr>
              <a:t>The </a:t>
            </a:r>
            <a:r>
              <a:rPr sz="2400" b="1" spc="-10" dirty="0">
                <a:latin typeface="Times New Roman" panose="02020603050405020304" pitchFamily="18" charset="0"/>
                <a:cs typeface="Times New Roman" panose="02020603050405020304" pitchFamily="18" charset="0"/>
              </a:rPr>
              <a:t>load </a:t>
            </a:r>
            <a:r>
              <a:rPr sz="2400" b="1" spc="-5" dirty="0">
                <a:latin typeface="Times New Roman" panose="02020603050405020304" pitchFamily="18" charset="0"/>
                <a:cs typeface="Times New Roman" panose="02020603050405020304" pitchFamily="18" charset="0"/>
              </a:rPr>
              <a:t>shall then </a:t>
            </a:r>
            <a:r>
              <a:rPr sz="2400" b="1" spc="-15" dirty="0">
                <a:latin typeface="Times New Roman" panose="02020603050405020304" pitchFamily="18" charset="0"/>
                <a:cs typeface="Times New Roman" panose="02020603050405020304" pitchFamily="18" charset="0"/>
              </a:rPr>
              <a:t>be released </a:t>
            </a:r>
            <a:r>
              <a:rPr sz="2400" b="1" spc="-5" dirty="0">
                <a:latin typeface="Times New Roman" panose="02020603050405020304" pitchFamily="18" charset="0"/>
                <a:cs typeface="Times New Roman" panose="02020603050405020304" pitchFamily="18" charset="0"/>
              </a:rPr>
              <a:t>when </a:t>
            </a:r>
            <a:r>
              <a:rPr sz="2400" b="1" spc="-15" dirty="0">
                <a:latin typeface="Times New Roman" panose="02020603050405020304" pitchFamily="18" charset="0"/>
                <a:cs typeface="Times New Roman" panose="02020603050405020304" pitchFamily="18" charset="0"/>
              </a:rPr>
              <a:t>it </a:t>
            </a:r>
            <a:r>
              <a:rPr sz="2400" b="1" spc="-10" dirty="0">
                <a:latin typeface="Times New Roman" panose="02020603050405020304" pitchFamily="18" charset="0"/>
                <a:cs typeface="Times New Roman" panose="02020603050405020304" pitchFamily="18" charset="0"/>
              </a:rPr>
              <a:t> reaches</a:t>
            </a:r>
            <a:r>
              <a:rPr sz="2400" b="1" spc="-5" dirty="0">
                <a:latin typeface="Times New Roman" panose="02020603050405020304" pitchFamily="18" charset="0"/>
                <a:cs typeface="Times New Roman" panose="02020603050405020304" pitchFamily="18" charset="0"/>
              </a:rPr>
              <a:t> 250</a:t>
            </a:r>
            <a:r>
              <a:rPr sz="2400" b="1" dirty="0">
                <a:latin typeface="Times New Roman" panose="02020603050405020304" pitchFamily="18" charset="0"/>
                <a:cs typeface="Times New Roman" panose="02020603050405020304" pitchFamily="18" charset="0"/>
              </a:rPr>
              <a:t> N</a:t>
            </a:r>
            <a:r>
              <a:rPr sz="2400" b="1" spc="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(25</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kg).</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residual</a:t>
            </a:r>
            <a:r>
              <a:rPr sz="2400" b="1" spc="-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deflection</a:t>
            </a:r>
            <a:r>
              <a:rPr sz="2400" b="1" spc="-5" dirty="0">
                <a:latin typeface="Times New Roman" panose="02020603050405020304" pitchFamily="18" charset="0"/>
                <a:cs typeface="Times New Roman" panose="02020603050405020304" pitchFamily="18" charset="0"/>
              </a:rPr>
              <a:t> 'x'</a:t>
            </a:r>
            <a:r>
              <a:rPr sz="2400" b="1"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in</a:t>
            </a:r>
            <a:r>
              <a:rPr sz="2400" b="1" spc="-5" dirty="0">
                <a:latin typeface="Times New Roman" panose="02020603050405020304" pitchFamily="18" charset="0"/>
                <a:cs typeface="Times New Roman" panose="02020603050405020304" pitchFamily="18" charset="0"/>
              </a:rPr>
              <a:t> the</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direction</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of</a:t>
            </a:r>
            <a:r>
              <a:rPr sz="2400" b="1" dirty="0">
                <a:latin typeface="Times New Roman" panose="02020603050405020304" pitchFamily="18" charset="0"/>
                <a:cs typeface="Times New Roman" panose="02020603050405020304" pitchFamily="18" charset="0"/>
              </a:rPr>
              <a:t> 'X'</a:t>
            </a:r>
            <a:r>
              <a:rPr sz="2400" b="1" spc="40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is </a:t>
            </a:r>
            <a:r>
              <a:rPr sz="2400" b="1" spc="-1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measured</a:t>
            </a:r>
            <a:r>
              <a:rPr sz="2400" b="1" spc="-5" dirty="0" smtClean="0">
                <a:latin typeface="Times New Roman" panose="02020603050405020304" pitchFamily="18" charset="0"/>
                <a:cs typeface="Times New Roman" panose="02020603050405020304" pitchFamily="18" charset="0"/>
              </a:rPr>
              <a:t>.</a:t>
            </a:r>
            <a:endParaRPr lang="en-IN" sz="2400" b="1" spc="-5" dirty="0" smtClean="0">
              <a:latin typeface="Times New Roman" panose="02020603050405020304" pitchFamily="18" charset="0"/>
              <a:cs typeface="Times New Roman" panose="02020603050405020304" pitchFamily="18" charset="0"/>
            </a:endParaRPr>
          </a:p>
          <a:p>
            <a:pPr marL="12700" marR="6985" lvl="2" algn="just">
              <a:lnSpc>
                <a:spcPct val="100000"/>
              </a:lnSpc>
              <a:tabLst>
                <a:tab pos="537210" algn="l"/>
              </a:tabLst>
            </a:pPr>
            <a:endParaRPr sz="2400" dirty="0">
              <a:latin typeface="Times New Roman" panose="02020603050405020304" pitchFamily="18" charset="0"/>
              <a:cs typeface="Times New Roman" panose="02020603050405020304" pitchFamily="18" charset="0"/>
            </a:endParaRPr>
          </a:p>
          <a:p>
            <a:pPr marL="12700" marR="5080" lvl="2" algn="just">
              <a:lnSpc>
                <a:spcPct val="100000"/>
              </a:lnSpc>
              <a:spcBef>
                <a:spcPts val="5"/>
              </a:spcBef>
              <a:tabLst>
                <a:tab pos="546735" algn="l"/>
              </a:tabLst>
            </a:pPr>
            <a:r>
              <a:rPr lang="en-IN" sz="2400" b="1" spc="-5" dirty="0" smtClean="0">
                <a:latin typeface="Times New Roman" panose="02020603050405020304" pitchFamily="18" charset="0"/>
                <a:cs typeface="Times New Roman" panose="02020603050405020304" pitchFamily="18" charset="0"/>
              </a:rPr>
              <a:t>6. </a:t>
            </a:r>
            <a:r>
              <a:rPr sz="2400" b="1" spc="-5" dirty="0" smtClean="0">
                <a:latin typeface="Times New Roman" panose="02020603050405020304" pitchFamily="18" charset="0"/>
                <a:cs typeface="Times New Roman" panose="02020603050405020304" pitchFamily="18" charset="0"/>
              </a:rPr>
              <a:t>The </a:t>
            </a:r>
            <a:r>
              <a:rPr sz="2400" b="1" spc="-15" dirty="0">
                <a:latin typeface="Times New Roman" panose="02020603050405020304" pitchFamily="18" charset="0"/>
                <a:cs typeface="Times New Roman" panose="02020603050405020304" pitchFamily="18" charset="0"/>
              </a:rPr>
              <a:t>test prescribed </a:t>
            </a:r>
            <a:r>
              <a:rPr sz="2400" b="1" spc="-10" dirty="0">
                <a:latin typeface="Times New Roman" panose="02020603050405020304" pitchFamily="18" charset="0"/>
                <a:cs typeface="Times New Roman" panose="02020603050405020304" pitchFamily="18" charset="0"/>
              </a:rPr>
              <a:t>in </a:t>
            </a:r>
            <a:r>
              <a:rPr lang="en-IN" sz="2400" b="1" spc="-10" dirty="0" smtClean="0">
                <a:latin typeface="Times New Roman" panose="02020603050405020304" pitchFamily="18" charset="0"/>
                <a:cs typeface="Times New Roman" panose="02020603050405020304" pitchFamily="18" charset="0"/>
              </a:rPr>
              <a:t>clause </a:t>
            </a:r>
            <a:r>
              <a:rPr sz="2400" b="1" spc="-10" dirty="0" smtClean="0">
                <a:latin typeface="Times New Roman" panose="02020603050405020304" pitchFamily="18" charset="0"/>
                <a:cs typeface="Times New Roman" panose="02020603050405020304" pitchFamily="18" charset="0"/>
              </a:rPr>
              <a:t>4.2.5 </a:t>
            </a:r>
            <a:r>
              <a:rPr sz="2400" b="1" spc="-5" dirty="0">
                <a:latin typeface="Times New Roman" panose="02020603050405020304" pitchFamily="18" charset="0"/>
                <a:cs typeface="Times New Roman" panose="02020603050405020304" pitchFamily="18" charset="0"/>
              </a:rPr>
              <a:t>shall be </a:t>
            </a:r>
            <a:r>
              <a:rPr sz="2400" b="1" spc="-15" dirty="0">
                <a:latin typeface="Times New Roman" panose="02020603050405020304" pitchFamily="18" charset="0"/>
                <a:cs typeface="Times New Roman" panose="02020603050405020304" pitchFamily="18" charset="0"/>
              </a:rPr>
              <a:t>repeated </a:t>
            </a:r>
            <a:r>
              <a:rPr sz="2400" b="1" spc="-5" dirty="0">
                <a:latin typeface="Times New Roman" panose="02020603050405020304" pitchFamily="18" charset="0"/>
                <a:cs typeface="Times New Roman" panose="02020603050405020304" pitchFamily="18" charset="0"/>
              </a:rPr>
              <a:t>with </a:t>
            </a:r>
            <a:r>
              <a:rPr sz="2400" b="1" dirty="0">
                <a:latin typeface="Times New Roman" panose="02020603050405020304" pitchFamily="18" charset="0"/>
                <a:cs typeface="Times New Roman" panose="02020603050405020304" pitchFamily="18" charset="0"/>
              </a:rPr>
              <a:t>a </a:t>
            </a:r>
            <a:r>
              <a:rPr sz="2400" b="1" spc="-15" dirty="0">
                <a:latin typeface="Times New Roman" panose="02020603050405020304" pitchFamily="18" charset="0"/>
                <a:cs typeface="Times New Roman" panose="02020603050405020304" pitchFamily="18" charset="0"/>
              </a:rPr>
              <a:t>maximum</a:t>
            </a:r>
            <a:r>
              <a:rPr sz="2400" b="1" spc="37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vertical load </a:t>
            </a:r>
            <a:r>
              <a:rPr sz="2400" b="1" spc="-5" dirty="0">
                <a:latin typeface="Times New Roman" panose="02020603050405020304" pitchFamily="18" charset="0"/>
                <a:cs typeface="Times New Roman" panose="02020603050405020304" pitchFamily="18" charset="0"/>
              </a:rPr>
              <a:t> of</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400</a:t>
            </a:r>
            <a:r>
              <a:rPr sz="2400" b="1" spc="2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N</a:t>
            </a:r>
            <a:r>
              <a:rPr sz="2400" b="1" spc="-1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(40</a:t>
            </a:r>
            <a:r>
              <a:rPr sz="2400" b="1" spc="2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kg</a:t>
            </a:r>
            <a:r>
              <a:rPr sz="2400" b="1" spc="-5" dirty="0" smtClean="0">
                <a:latin typeface="Times New Roman" panose="02020603050405020304" pitchFamily="18" charset="0"/>
                <a:cs typeface="Times New Roman" panose="02020603050405020304" pitchFamily="18" charset="0"/>
              </a:rPr>
              <a:t>).</a:t>
            </a:r>
            <a:endParaRPr lang="en-IN" sz="2400" b="1" spc="-5" dirty="0" smtClean="0">
              <a:latin typeface="Times New Roman" panose="02020603050405020304" pitchFamily="18" charset="0"/>
              <a:cs typeface="Times New Roman" panose="02020603050405020304" pitchFamily="18" charset="0"/>
            </a:endParaRPr>
          </a:p>
          <a:p>
            <a:pPr marL="12700" marR="7620" lvl="2" algn="just">
              <a:lnSpc>
                <a:spcPct val="100000"/>
              </a:lnSpc>
              <a:tabLst>
                <a:tab pos="604520" algn="l"/>
              </a:tabLst>
            </a:pPr>
            <a:endParaRPr lang="en-IN" sz="2400" dirty="0">
              <a:latin typeface="Times New Roman" panose="02020603050405020304" pitchFamily="18" charset="0"/>
              <a:cs typeface="Times New Roman" panose="02020603050405020304" pitchFamily="18" charset="0"/>
            </a:endParaRPr>
          </a:p>
          <a:p>
            <a:pPr marL="12700" marR="7620" lvl="2" algn="just">
              <a:lnSpc>
                <a:spcPct val="100000"/>
              </a:lnSpc>
              <a:tabLst>
                <a:tab pos="604520" algn="l"/>
              </a:tabLst>
            </a:pPr>
            <a:r>
              <a:rPr lang="en-IN" sz="2400" b="1" spc="-10" dirty="0" smtClean="0">
                <a:latin typeface="Times New Roman" panose="02020603050405020304" pitchFamily="18" charset="0"/>
                <a:cs typeface="Times New Roman" panose="02020603050405020304" pitchFamily="18" charset="0"/>
              </a:rPr>
              <a:t>7. </a:t>
            </a:r>
            <a:r>
              <a:rPr sz="2400" b="1" spc="-10" dirty="0" smtClean="0">
                <a:latin typeface="Times New Roman" panose="02020603050405020304" pitchFamily="18" charset="0"/>
                <a:cs typeface="Times New Roman" panose="02020603050405020304" pitchFamily="18" charset="0"/>
              </a:rPr>
              <a:t>Movement</a:t>
            </a:r>
            <a:r>
              <a:rPr sz="2400" b="1" spc="-5" dirty="0" smtClean="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of</a:t>
            </a:r>
            <a:r>
              <a:rPr sz="2400" b="1"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lever</a:t>
            </a:r>
            <a:r>
              <a:rPr sz="2400" b="1" spc="-10" dirty="0">
                <a:latin typeface="Times New Roman" panose="02020603050405020304" pitchFamily="18" charset="0"/>
                <a:cs typeface="Times New Roman" panose="02020603050405020304" pitchFamily="18" charset="0"/>
              </a:rPr>
              <a:t> due</a:t>
            </a:r>
            <a:r>
              <a:rPr sz="2400" b="1" spc="-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to</a:t>
            </a:r>
            <a:r>
              <a:rPr sz="2400" b="1" spc="-10" dirty="0">
                <a:latin typeface="Times New Roman" panose="02020603050405020304" pitchFamily="18" charset="0"/>
                <a:cs typeface="Times New Roman" panose="02020603050405020304" pitchFamily="18" charset="0"/>
              </a:rPr>
              <a:t> clearance</a:t>
            </a:r>
            <a:r>
              <a:rPr sz="2400" b="1" spc="-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between</a:t>
            </a:r>
            <a:r>
              <a:rPr sz="2400" b="1" spc="-10" dirty="0">
                <a:latin typeface="Times New Roman" panose="02020603050405020304" pitchFamily="18" charset="0"/>
                <a:cs typeface="Times New Roman" panose="02020603050405020304" pitchFamily="18" charset="0"/>
              </a:rPr>
              <a:t> mounting</a:t>
            </a:r>
            <a:r>
              <a:rPr sz="2400" b="1" spc="-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pins</a:t>
            </a:r>
            <a:r>
              <a:rPr sz="2400" b="1" spc="-5" dirty="0">
                <a:latin typeface="Times New Roman" panose="02020603050405020304" pitchFamily="18" charset="0"/>
                <a:cs typeface="Times New Roman" panose="02020603050405020304" pitchFamily="18" charset="0"/>
              </a:rPr>
              <a:t> shall</a:t>
            </a:r>
            <a:r>
              <a:rPr sz="2400" b="1"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be </a:t>
            </a:r>
            <a:r>
              <a:rPr sz="2400" b="1" spc="-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neglected</a:t>
            </a:r>
            <a:r>
              <a:rPr sz="2400" b="1" spc="-2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during</a:t>
            </a:r>
            <a:r>
              <a:rPr sz="2400" b="1" spc="15" dirty="0">
                <a:latin typeface="Times New Roman" panose="02020603050405020304" pitchFamily="18" charset="0"/>
                <a:cs typeface="Times New Roman" panose="02020603050405020304" pitchFamily="18" charset="0"/>
              </a:rPr>
              <a:t> </a:t>
            </a:r>
            <a:r>
              <a:rPr sz="2400" b="1" spc="-15" dirty="0" smtClean="0">
                <a:latin typeface="Times New Roman" panose="02020603050405020304" pitchFamily="18" charset="0"/>
                <a:cs typeface="Times New Roman" panose="02020603050405020304" pitchFamily="18" charset="0"/>
              </a:rPr>
              <a:t>testing</a:t>
            </a:r>
            <a:endParaRPr lang="en-IN" sz="2400" b="1" spc="-15" dirty="0" smtClean="0">
              <a:latin typeface="Times New Roman" panose="02020603050405020304" pitchFamily="18" charset="0"/>
              <a:cs typeface="Times New Roman" panose="02020603050405020304" pitchFamily="18" charset="0"/>
            </a:endParaRPr>
          </a:p>
          <a:p>
            <a:pPr marL="12700" marR="7620" lvl="2" algn="just">
              <a:lnSpc>
                <a:spcPct val="100000"/>
              </a:lnSpc>
              <a:tabLst>
                <a:tab pos="604520" algn="l"/>
              </a:tabLst>
            </a:pPr>
            <a:endParaRPr sz="2400" dirty="0">
              <a:latin typeface="Times New Roman" panose="02020603050405020304" pitchFamily="18" charset="0"/>
              <a:cs typeface="Times New Roman" panose="02020603050405020304" pitchFamily="18" charset="0"/>
            </a:endParaRPr>
          </a:p>
          <a:p>
            <a:pPr marL="12700" marR="5080" algn="just">
              <a:lnSpc>
                <a:spcPct val="100000"/>
              </a:lnSpc>
              <a:spcBef>
                <a:spcPts val="5"/>
              </a:spcBef>
            </a:pPr>
            <a:r>
              <a:rPr sz="2400" b="1" spc="-15" dirty="0">
                <a:solidFill>
                  <a:srgbClr val="C00000"/>
                </a:solidFill>
                <a:latin typeface="Times New Roman" panose="02020603050405020304" pitchFamily="18" charset="0"/>
                <a:cs typeface="Times New Roman" panose="02020603050405020304" pitchFamily="18" charset="0"/>
              </a:rPr>
              <a:t>Requirement </a:t>
            </a:r>
            <a:r>
              <a:rPr sz="2400" b="1" spc="-5" dirty="0" smtClean="0">
                <a:latin typeface="Times New Roman" panose="02020603050405020304" pitchFamily="18" charset="0"/>
                <a:cs typeface="Times New Roman" panose="02020603050405020304" pitchFamily="18" charset="0"/>
              </a:rPr>
              <a:t>:</a:t>
            </a:r>
            <a:r>
              <a:rPr lang="en-IN" sz="2400" b="1" spc="-5" dirty="0" smtClean="0">
                <a:latin typeface="Times New Roman" panose="02020603050405020304" pitchFamily="18" charset="0"/>
                <a:cs typeface="Times New Roman" panose="02020603050405020304" pitchFamily="18" charset="0"/>
              </a:rPr>
              <a:t> </a:t>
            </a:r>
            <a:r>
              <a:rPr sz="2400" b="1" spc="-5" dirty="0" smtClean="0">
                <a:latin typeface="Times New Roman" panose="02020603050405020304" pitchFamily="18" charset="0"/>
                <a:cs typeface="Times New Roman" panose="02020603050405020304" pitchFamily="18" charset="0"/>
              </a:rPr>
              <a:t>The </a:t>
            </a:r>
            <a:r>
              <a:rPr sz="2400" b="1" spc="-10" dirty="0">
                <a:latin typeface="Times New Roman" panose="02020603050405020304" pitchFamily="18" charset="0"/>
                <a:cs typeface="Times New Roman" panose="02020603050405020304" pitchFamily="18" charset="0"/>
              </a:rPr>
              <a:t>strength </a:t>
            </a:r>
            <a:r>
              <a:rPr sz="2400" b="1" spc="-5" dirty="0">
                <a:latin typeface="Times New Roman" panose="02020603050405020304" pitchFamily="18" charset="0"/>
                <a:cs typeface="Times New Roman" panose="02020603050405020304" pitchFamily="18" charset="0"/>
              </a:rPr>
              <a:t>of </a:t>
            </a:r>
            <a:r>
              <a:rPr sz="2400" b="1" spc="-25" dirty="0">
                <a:latin typeface="Times New Roman" panose="02020603050405020304" pitchFamily="18" charset="0"/>
                <a:cs typeface="Times New Roman" panose="02020603050405020304" pitchFamily="18" charset="0"/>
              </a:rPr>
              <a:t>brake </a:t>
            </a:r>
            <a:r>
              <a:rPr sz="2400" b="1" spc="-15" dirty="0">
                <a:latin typeface="Times New Roman" panose="02020603050405020304" pitchFamily="18" charset="0"/>
                <a:cs typeface="Times New Roman" panose="02020603050405020304" pitchFamily="18" charset="0"/>
              </a:rPr>
              <a:t>lever </a:t>
            </a:r>
            <a:r>
              <a:rPr sz="2400" b="1" spc="-5" dirty="0">
                <a:latin typeface="Times New Roman" panose="02020603050405020304" pitchFamily="18" charset="0"/>
                <a:cs typeface="Times New Roman" panose="02020603050405020304" pitchFamily="18" charset="0"/>
              </a:rPr>
              <a:t>shall be </a:t>
            </a:r>
            <a:r>
              <a:rPr sz="2400" b="1" spc="-10" dirty="0">
                <a:latin typeface="Times New Roman" panose="02020603050405020304" pitchFamily="18" charset="0"/>
                <a:cs typeface="Times New Roman" panose="02020603050405020304" pitchFamily="18" charset="0"/>
              </a:rPr>
              <a:t>considered </a:t>
            </a:r>
            <a:r>
              <a:rPr sz="2400" b="1" spc="-15" dirty="0">
                <a:latin typeface="Times New Roman" panose="02020603050405020304" pitchFamily="18" charset="0"/>
                <a:cs typeface="Times New Roman" panose="02020603050405020304" pitchFamily="18" charset="0"/>
              </a:rPr>
              <a:t>satisfactory </a:t>
            </a:r>
            <a:r>
              <a:rPr sz="2400" b="1" spc="-10" dirty="0">
                <a:latin typeface="Times New Roman" panose="02020603050405020304" pitchFamily="18" charset="0"/>
                <a:cs typeface="Times New Roman" panose="02020603050405020304" pitchFamily="18" charset="0"/>
              </a:rPr>
              <a:t>if no </a:t>
            </a:r>
            <a:r>
              <a:rPr sz="2400" b="1" spc="-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residual</a:t>
            </a:r>
            <a:r>
              <a:rPr sz="2400" b="1" spc="9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displacement</a:t>
            </a:r>
            <a:r>
              <a:rPr sz="2400" b="1" spc="10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is</a:t>
            </a:r>
            <a:r>
              <a:rPr sz="2400" b="1" spc="10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observed</a:t>
            </a:r>
            <a:r>
              <a:rPr sz="2400" b="1" spc="10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during</a:t>
            </a:r>
            <a:r>
              <a:rPr sz="2400" b="1" spc="114"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the</a:t>
            </a:r>
            <a:r>
              <a:rPr sz="2400" b="1" spc="105"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test</a:t>
            </a:r>
            <a:r>
              <a:rPr sz="2400" b="1" spc="10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as</a:t>
            </a:r>
            <a:r>
              <a:rPr sz="2400" b="1" spc="100"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per</a:t>
            </a:r>
            <a:r>
              <a:rPr sz="2400" b="1" spc="114" dirty="0">
                <a:latin typeface="Times New Roman" panose="02020603050405020304" pitchFamily="18" charset="0"/>
                <a:cs typeface="Times New Roman" panose="02020603050405020304" pitchFamily="18" charset="0"/>
              </a:rPr>
              <a:t> </a:t>
            </a:r>
            <a:r>
              <a:rPr lang="en-IN" sz="2400" b="1" spc="114" dirty="0" smtClean="0">
                <a:latin typeface="Times New Roman" panose="02020603050405020304" pitchFamily="18" charset="0"/>
                <a:cs typeface="Times New Roman" panose="02020603050405020304" pitchFamily="18" charset="0"/>
              </a:rPr>
              <a:t>clause </a:t>
            </a:r>
            <a:r>
              <a:rPr sz="2400" b="1" spc="-5" dirty="0" smtClean="0">
                <a:latin typeface="Times New Roman" panose="02020603050405020304" pitchFamily="18" charset="0"/>
                <a:cs typeface="Times New Roman" panose="02020603050405020304" pitchFamily="18" charset="0"/>
              </a:rPr>
              <a:t>4.2.5</a:t>
            </a:r>
            <a:r>
              <a:rPr sz="2400" b="1" spc="100" dirty="0" smtClean="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and</a:t>
            </a:r>
            <a:r>
              <a:rPr sz="2400" b="1" spc="95"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not</a:t>
            </a:r>
            <a:r>
              <a:rPr sz="2400" b="1" spc="100"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more</a:t>
            </a:r>
            <a:r>
              <a:rPr sz="2400" b="1" spc="10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than </a:t>
            </a:r>
            <a:r>
              <a:rPr sz="2400" b="1" spc="-395" dirty="0">
                <a:latin typeface="Times New Roman" panose="02020603050405020304" pitchFamily="18" charset="0"/>
                <a:cs typeface="Times New Roman" panose="02020603050405020304" pitchFamily="18" charset="0"/>
              </a:rPr>
              <a:t> </a:t>
            </a:r>
            <a:r>
              <a:rPr sz="2400" b="1" dirty="0">
                <a:latin typeface="Times New Roman" panose="02020603050405020304" pitchFamily="18" charset="0"/>
                <a:cs typeface="Times New Roman" panose="02020603050405020304" pitchFamily="18" charset="0"/>
              </a:rPr>
              <a:t>5</a:t>
            </a:r>
            <a:r>
              <a:rPr sz="2400" b="1" spc="-5" dirty="0">
                <a:latin typeface="Times New Roman" panose="02020603050405020304" pitchFamily="18" charset="0"/>
                <a:cs typeface="Times New Roman" panose="02020603050405020304" pitchFamily="18" charset="0"/>
              </a:rPr>
              <a:t> mm</a:t>
            </a:r>
            <a:r>
              <a:rPr sz="2400" b="1" dirty="0">
                <a:latin typeface="Times New Roman" panose="02020603050405020304" pitchFamily="18" charset="0"/>
                <a:cs typeface="Times New Roman" panose="02020603050405020304" pitchFamily="18" charset="0"/>
              </a:rPr>
              <a:t> </a:t>
            </a:r>
            <a:r>
              <a:rPr sz="2400" b="1" spc="-10" dirty="0">
                <a:latin typeface="Times New Roman" panose="02020603050405020304" pitchFamily="18" charset="0"/>
                <a:cs typeface="Times New Roman" panose="02020603050405020304" pitchFamily="18" charset="0"/>
              </a:rPr>
              <a:t>residual displacement</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when</a:t>
            </a:r>
            <a:r>
              <a:rPr sz="2400" b="1" dirty="0">
                <a:latin typeface="Times New Roman" panose="02020603050405020304" pitchFamily="18" charset="0"/>
                <a:cs typeface="Times New Roman" panose="02020603050405020304" pitchFamily="18" charset="0"/>
              </a:rPr>
              <a:t> </a:t>
            </a:r>
            <a:r>
              <a:rPr sz="2400" b="1" spc="-15" dirty="0">
                <a:latin typeface="Times New Roman" panose="02020603050405020304" pitchFamily="18" charset="0"/>
                <a:cs typeface="Times New Roman" panose="02020603050405020304" pitchFamily="18" charset="0"/>
              </a:rPr>
              <a:t>tested</a:t>
            </a:r>
            <a:r>
              <a:rPr sz="2400" b="1" spc="-25"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as</a:t>
            </a:r>
            <a:r>
              <a:rPr sz="2400" b="1" dirty="0">
                <a:latin typeface="Times New Roman" panose="02020603050405020304" pitchFamily="18" charset="0"/>
                <a:cs typeface="Times New Roman" panose="02020603050405020304" pitchFamily="18" charset="0"/>
              </a:rPr>
              <a:t> </a:t>
            </a:r>
            <a:r>
              <a:rPr sz="2400" b="1" spc="-5" dirty="0">
                <a:latin typeface="Times New Roman" panose="02020603050405020304" pitchFamily="18" charset="0"/>
                <a:cs typeface="Times New Roman" panose="02020603050405020304" pitchFamily="18" charset="0"/>
              </a:rPr>
              <a:t>per</a:t>
            </a:r>
            <a:r>
              <a:rPr sz="2400" b="1" spc="-15" dirty="0">
                <a:latin typeface="Times New Roman" panose="02020603050405020304" pitchFamily="18" charset="0"/>
                <a:cs typeface="Times New Roman" panose="02020603050405020304" pitchFamily="18" charset="0"/>
              </a:rPr>
              <a:t> </a:t>
            </a:r>
            <a:r>
              <a:rPr lang="en-IN" sz="2400" b="1" spc="-15" dirty="0" smtClean="0">
                <a:latin typeface="Times New Roman" panose="02020603050405020304" pitchFamily="18" charset="0"/>
                <a:cs typeface="Times New Roman" panose="02020603050405020304" pitchFamily="18" charset="0"/>
              </a:rPr>
              <a:t>clause </a:t>
            </a:r>
            <a:r>
              <a:rPr sz="2400" b="1" spc="-5" dirty="0" smtClean="0">
                <a:latin typeface="Times New Roman" panose="02020603050405020304" pitchFamily="18" charset="0"/>
                <a:cs typeface="Times New Roman" panose="02020603050405020304" pitchFamily="18" charset="0"/>
              </a:rPr>
              <a:t>4.2.6</a:t>
            </a:r>
            <a:r>
              <a:rPr sz="2400" b="1"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29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376" y="0"/>
            <a:ext cx="14630400" cy="82296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FDF5E7"/>
          </a:solidFill>
        </p:spPr>
        <p:txBody>
          <a:bodyPr wrap="square" lIns="0" tIns="0" rIns="0" bIns="0" rtlCol="0"/>
          <a:lstStyle/>
          <a:p>
            <a:endParaRPr/>
          </a:p>
        </p:txBody>
      </p:sp>
      <p:sp>
        <p:nvSpPr>
          <p:cNvPr id="3" name="object 3"/>
          <p:cNvSpPr txBox="1">
            <a:spLocks noGrp="1"/>
          </p:cNvSpPr>
          <p:nvPr>
            <p:ph type="title"/>
          </p:nvPr>
        </p:nvSpPr>
        <p:spPr>
          <a:xfrm>
            <a:off x="912062" y="983741"/>
            <a:ext cx="12880137" cy="690574"/>
          </a:xfrm>
          <a:prstGeom prst="rect">
            <a:avLst/>
          </a:prstGeom>
        </p:spPr>
        <p:txBody>
          <a:bodyPr vert="horz" wrap="square" lIns="0" tIns="13335" rIns="0" bIns="0" rtlCol="0">
            <a:spAutoFit/>
          </a:bodyPr>
          <a:lstStyle/>
          <a:p>
            <a:pPr marL="12700">
              <a:lnSpc>
                <a:spcPct val="100000"/>
              </a:lnSpc>
              <a:spcBef>
                <a:spcPts val="105"/>
              </a:spcBef>
            </a:pPr>
            <a:r>
              <a:rPr sz="4400" b="0" dirty="0">
                <a:solidFill>
                  <a:srgbClr val="0070C0"/>
                </a:solidFill>
                <a:latin typeface="Arial" panose="020B0604020202020204" pitchFamily="34" charset="0"/>
                <a:cs typeface="Arial" panose="020B0604020202020204" pitchFamily="34" charset="0"/>
              </a:rPr>
              <a:t>B</a:t>
            </a:r>
            <a:r>
              <a:rPr sz="4400" b="0" spc="-630" dirty="0">
                <a:solidFill>
                  <a:srgbClr val="0070C0"/>
                </a:solidFill>
                <a:latin typeface="Arial" panose="020B0604020202020204" pitchFamily="34" charset="0"/>
                <a:cs typeface="Arial" panose="020B0604020202020204" pitchFamily="34" charset="0"/>
              </a:rPr>
              <a:t> </a:t>
            </a:r>
            <a:r>
              <a:rPr sz="4400" b="0" dirty="0">
                <a:solidFill>
                  <a:srgbClr val="0070C0"/>
                </a:solidFill>
                <a:latin typeface="Arial" panose="020B0604020202020204" pitchFamily="34" charset="0"/>
                <a:cs typeface="Arial" panose="020B0604020202020204" pitchFamily="34" charset="0"/>
              </a:rPr>
              <a:t>R</a:t>
            </a:r>
            <a:r>
              <a:rPr sz="4400" b="0" spc="-575" dirty="0">
                <a:solidFill>
                  <a:srgbClr val="0070C0"/>
                </a:solidFill>
                <a:latin typeface="Arial" panose="020B0604020202020204" pitchFamily="34" charset="0"/>
                <a:cs typeface="Arial" panose="020B0604020202020204" pitchFamily="34" charset="0"/>
              </a:rPr>
              <a:t> </a:t>
            </a:r>
            <a:r>
              <a:rPr sz="4400" b="0" spc="270" dirty="0">
                <a:solidFill>
                  <a:srgbClr val="0070C0"/>
                </a:solidFill>
                <a:latin typeface="Arial" panose="020B0604020202020204" pitchFamily="34" charset="0"/>
                <a:cs typeface="Arial" panose="020B0604020202020204" pitchFamily="34" charset="0"/>
              </a:rPr>
              <a:t>A</a:t>
            </a:r>
            <a:r>
              <a:rPr sz="4400" b="0" dirty="0">
                <a:solidFill>
                  <a:srgbClr val="0070C0"/>
                </a:solidFill>
                <a:latin typeface="Arial" panose="020B0604020202020204" pitchFamily="34" charset="0"/>
                <a:cs typeface="Arial" panose="020B0604020202020204" pitchFamily="34" charset="0"/>
              </a:rPr>
              <a:t>K</a:t>
            </a:r>
            <a:r>
              <a:rPr sz="4400" b="0" spc="-495" dirty="0">
                <a:solidFill>
                  <a:srgbClr val="0070C0"/>
                </a:solidFill>
                <a:latin typeface="Arial" panose="020B0604020202020204" pitchFamily="34" charset="0"/>
                <a:cs typeface="Arial" panose="020B0604020202020204" pitchFamily="34" charset="0"/>
              </a:rPr>
              <a:t> </a:t>
            </a:r>
            <a:r>
              <a:rPr sz="4400" b="0" spc="105" dirty="0">
                <a:solidFill>
                  <a:srgbClr val="0070C0"/>
                </a:solidFill>
                <a:latin typeface="Arial" panose="020B0604020202020204" pitchFamily="34" charset="0"/>
                <a:cs typeface="Arial" panose="020B0604020202020204" pitchFamily="34" charset="0"/>
              </a:rPr>
              <a:t>I</a:t>
            </a:r>
            <a:r>
              <a:rPr sz="4400" b="0" spc="50" dirty="0">
                <a:solidFill>
                  <a:srgbClr val="0070C0"/>
                </a:solidFill>
                <a:latin typeface="Arial" panose="020B0604020202020204" pitchFamily="34" charset="0"/>
                <a:cs typeface="Arial" panose="020B0604020202020204" pitchFamily="34" charset="0"/>
              </a:rPr>
              <a:t>N</a:t>
            </a:r>
            <a:r>
              <a:rPr sz="4400" b="0" spc="5" dirty="0">
                <a:solidFill>
                  <a:srgbClr val="0070C0"/>
                </a:solidFill>
                <a:latin typeface="Arial" panose="020B0604020202020204" pitchFamily="34" charset="0"/>
                <a:cs typeface="Arial" panose="020B0604020202020204" pitchFamily="34" charset="0"/>
              </a:rPr>
              <a:t>G</a:t>
            </a:r>
            <a:r>
              <a:rPr sz="4400" b="0" spc="315" dirty="0">
                <a:solidFill>
                  <a:srgbClr val="0070C0"/>
                </a:solidFill>
                <a:latin typeface="Arial" panose="020B0604020202020204" pitchFamily="34" charset="0"/>
                <a:cs typeface="Arial" panose="020B0604020202020204" pitchFamily="34" charset="0"/>
              </a:rPr>
              <a:t> </a:t>
            </a:r>
            <a:r>
              <a:rPr sz="4400" b="0" spc="185" dirty="0">
                <a:solidFill>
                  <a:srgbClr val="0070C0"/>
                </a:solidFill>
                <a:latin typeface="Arial" panose="020B0604020202020204" pitchFamily="34" charset="0"/>
                <a:cs typeface="Arial" panose="020B0604020202020204" pitchFamily="34" charset="0"/>
              </a:rPr>
              <a:t>C</a:t>
            </a:r>
            <a:r>
              <a:rPr sz="4400" b="0" spc="-10" dirty="0">
                <a:solidFill>
                  <a:srgbClr val="0070C0"/>
                </a:solidFill>
                <a:latin typeface="Arial" panose="020B0604020202020204" pitchFamily="34" charset="0"/>
                <a:cs typeface="Arial" panose="020B0604020202020204" pitchFamily="34" charset="0"/>
              </a:rPr>
              <a:t>O</a:t>
            </a:r>
            <a:r>
              <a:rPr sz="4400" b="0" spc="-30" dirty="0">
                <a:solidFill>
                  <a:srgbClr val="0070C0"/>
                </a:solidFill>
                <a:latin typeface="Arial" panose="020B0604020202020204" pitchFamily="34" charset="0"/>
                <a:cs typeface="Arial" panose="020B0604020202020204" pitchFamily="34" charset="0"/>
              </a:rPr>
              <a:t>-</a:t>
            </a:r>
            <a:r>
              <a:rPr sz="4400" b="0" spc="400" dirty="0">
                <a:solidFill>
                  <a:srgbClr val="0070C0"/>
                </a:solidFill>
                <a:latin typeface="Arial" panose="020B0604020202020204" pitchFamily="34" charset="0"/>
                <a:cs typeface="Arial" panose="020B0604020202020204" pitchFamily="34" charset="0"/>
              </a:rPr>
              <a:t>E</a:t>
            </a:r>
            <a:r>
              <a:rPr sz="4400" b="0" spc="470" dirty="0">
                <a:solidFill>
                  <a:srgbClr val="0070C0"/>
                </a:solidFill>
                <a:latin typeface="Arial" panose="020B0604020202020204" pitchFamily="34" charset="0"/>
                <a:cs typeface="Arial" panose="020B0604020202020204" pitchFamily="34" charset="0"/>
              </a:rPr>
              <a:t>F</a:t>
            </a:r>
            <a:r>
              <a:rPr sz="4400" b="0" spc="495" dirty="0">
                <a:solidFill>
                  <a:srgbClr val="0070C0"/>
                </a:solidFill>
                <a:latin typeface="Arial" panose="020B0604020202020204" pitchFamily="34" charset="0"/>
                <a:cs typeface="Arial" panose="020B0604020202020204" pitchFamily="34" charset="0"/>
              </a:rPr>
              <a:t>F</a:t>
            </a:r>
            <a:r>
              <a:rPr sz="4400" b="0" spc="105" dirty="0">
                <a:solidFill>
                  <a:srgbClr val="0070C0"/>
                </a:solidFill>
                <a:latin typeface="Arial" panose="020B0604020202020204" pitchFamily="34" charset="0"/>
                <a:cs typeface="Arial" panose="020B0604020202020204" pitchFamily="34" charset="0"/>
              </a:rPr>
              <a:t>I</a:t>
            </a:r>
            <a:r>
              <a:rPr sz="4400" b="0" spc="330" dirty="0">
                <a:solidFill>
                  <a:srgbClr val="0070C0"/>
                </a:solidFill>
                <a:latin typeface="Arial" panose="020B0604020202020204" pitchFamily="34" charset="0"/>
                <a:cs typeface="Arial" panose="020B0604020202020204" pitchFamily="34" charset="0"/>
              </a:rPr>
              <a:t>C</a:t>
            </a:r>
            <a:r>
              <a:rPr sz="4400" b="0" spc="130" dirty="0">
                <a:solidFill>
                  <a:srgbClr val="0070C0"/>
                </a:solidFill>
                <a:latin typeface="Arial" panose="020B0604020202020204" pitchFamily="34" charset="0"/>
                <a:cs typeface="Arial" panose="020B0604020202020204" pitchFamily="34" charset="0"/>
              </a:rPr>
              <a:t>I</a:t>
            </a:r>
            <a:r>
              <a:rPr sz="4400" b="0" dirty="0">
                <a:solidFill>
                  <a:srgbClr val="0070C0"/>
                </a:solidFill>
                <a:latin typeface="Arial" panose="020B0604020202020204" pitchFamily="34" charset="0"/>
                <a:cs typeface="Arial" panose="020B0604020202020204" pitchFamily="34" charset="0"/>
              </a:rPr>
              <a:t>E</a:t>
            </a:r>
            <a:r>
              <a:rPr sz="4400" b="0" spc="-555" dirty="0">
                <a:solidFill>
                  <a:srgbClr val="0070C0"/>
                </a:solidFill>
                <a:latin typeface="Arial" panose="020B0604020202020204" pitchFamily="34" charset="0"/>
                <a:cs typeface="Arial" panose="020B0604020202020204" pitchFamily="34" charset="0"/>
              </a:rPr>
              <a:t> </a:t>
            </a:r>
            <a:r>
              <a:rPr sz="4400" b="0" spc="45" dirty="0">
                <a:solidFill>
                  <a:srgbClr val="0070C0"/>
                </a:solidFill>
                <a:latin typeface="Arial" panose="020B0604020202020204" pitchFamily="34" charset="0"/>
                <a:cs typeface="Arial" panose="020B0604020202020204" pitchFamily="34" charset="0"/>
              </a:rPr>
              <a:t>N</a:t>
            </a:r>
            <a:r>
              <a:rPr sz="4400" b="0" dirty="0">
                <a:solidFill>
                  <a:srgbClr val="0070C0"/>
                </a:solidFill>
                <a:latin typeface="Arial" panose="020B0604020202020204" pitchFamily="34" charset="0"/>
                <a:cs typeface="Arial" panose="020B0604020202020204" pitchFamily="34" charset="0"/>
              </a:rPr>
              <a:t>T</a:t>
            </a:r>
            <a:r>
              <a:rPr sz="4400" b="0" spc="295" dirty="0">
                <a:solidFill>
                  <a:srgbClr val="0070C0"/>
                </a:solidFill>
                <a:latin typeface="Arial" panose="020B0604020202020204" pitchFamily="34" charset="0"/>
                <a:cs typeface="Arial" panose="020B0604020202020204" pitchFamily="34" charset="0"/>
              </a:rPr>
              <a:t> </a:t>
            </a:r>
            <a:r>
              <a:rPr sz="4400" b="0" spc="445" dirty="0">
                <a:solidFill>
                  <a:srgbClr val="0070C0"/>
                </a:solidFill>
                <a:latin typeface="Arial" panose="020B0604020202020204" pitchFamily="34" charset="0"/>
                <a:cs typeface="Arial" panose="020B0604020202020204" pitchFamily="34" charset="0"/>
              </a:rPr>
              <a:t>S</a:t>
            </a:r>
            <a:r>
              <a:rPr sz="4400" b="0" spc="10" dirty="0">
                <a:solidFill>
                  <a:srgbClr val="0070C0"/>
                </a:solidFill>
                <a:latin typeface="Arial" panose="020B0604020202020204" pitchFamily="34" charset="0"/>
                <a:cs typeface="Arial" panose="020B0604020202020204" pitchFamily="34" charset="0"/>
              </a:rPr>
              <a:t>T</a:t>
            </a:r>
            <a:r>
              <a:rPr sz="4400" b="0" spc="250" dirty="0">
                <a:solidFill>
                  <a:srgbClr val="0070C0"/>
                </a:solidFill>
                <a:latin typeface="Arial" panose="020B0604020202020204" pitchFamily="34" charset="0"/>
                <a:cs typeface="Arial" panose="020B0604020202020204" pitchFamily="34" charset="0"/>
              </a:rPr>
              <a:t>A</a:t>
            </a:r>
            <a:r>
              <a:rPr sz="4400" b="0" spc="25" dirty="0">
                <a:solidFill>
                  <a:srgbClr val="0070C0"/>
                </a:solidFill>
                <a:latin typeface="Arial" panose="020B0604020202020204" pitchFamily="34" charset="0"/>
                <a:cs typeface="Arial" panose="020B0604020202020204" pitchFamily="34" charset="0"/>
              </a:rPr>
              <a:t>N</a:t>
            </a:r>
            <a:r>
              <a:rPr sz="4400" b="0" spc="45" dirty="0">
                <a:solidFill>
                  <a:srgbClr val="0070C0"/>
                </a:solidFill>
                <a:latin typeface="Arial" panose="020B0604020202020204" pitchFamily="34" charset="0"/>
                <a:cs typeface="Arial" panose="020B0604020202020204" pitchFamily="34" charset="0"/>
              </a:rPr>
              <a:t>D</a:t>
            </a:r>
            <a:r>
              <a:rPr sz="4400" b="0" spc="225" dirty="0">
                <a:solidFill>
                  <a:srgbClr val="0070C0"/>
                </a:solidFill>
                <a:latin typeface="Arial" panose="020B0604020202020204" pitchFamily="34" charset="0"/>
                <a:cs typeface="Arial" panose="020B0604020202020204" pitchFamily="34" charset="0"/>
              </a:rPr>
              <a:t>A</a:t>
            </a:r>
            <a:r>
              <a:rPr sz="4400" b="0" dirty="0">
                <a:solidFill>
                  <a:srgbClr val="0070C0"/>
                </a:solidFill>
                <a:latin typeface="Arial" panose="020B0604020202020204" pitchFamily="34" charset="0"/>
                <a:cs typeface="Arial" panose="020B0604020202020204" pitchFamily="34" charset="0"/>
              </a:rPr>
              <a:t>R</a:t>
            </a:r>
            <a:r>
              <a:rPr sz="4400" b="0" spc="-575" dirty="0">
                <a:solidFill>
                  <a:srgbClr val="0070C0"/>
                </a:solidFill>
                <a:latin typeface="Arial" panose="020B0604020202020204" pitchFamily="34" charset="0"/>
                <a:cs typeface="Arial" panose="020B0604020202020204" pitchFamily="34" charset="0"/>
              </a:rPr>
              <a:t> </a:t>
            </a:r>
            <a:r>
              <a:rPr sz="4400" b="0" spc="70" dirty="0">
                <a:solidFill>
                  <a:srgbClr val="0070C0"/>
                </a:solidFill>
                <a:latin typeface="Arial" panose="020B0604020202020204" pitchFamily="34" charset="0"/>
                <a:cs typeface="Arial" panose="020B0604020202020204" pitchFamily="34" charset="0"/>
              </a:rPr>
              <a:t>D</a:t>
            </a:r>
            <a:r>
              <a:rPr sz="4400" b="0" dirty="0">
                <a:solidFill>
                  <a:srgbClr val="0070C0"/>
                </a:solidFill>
                <a:latin typeface="Arial" panose="020B0604020202020204" pitchFamily="34" charset="0"/>
                <a:cs typeface="Arial" panose="020B0604020202020204" pitchFamily="34" charset="0"/>
              </a:rPr>
              <a:t>S</a:t>
            </a:r>
          </a:p>
        </p:txBody>
      </p:sp>
      <p:pic>
        <p:nvPicPr>
          <p:cNvPr id="4" name="object 4"/>
          <p:cNvPicPr/>
          <p:nvPr/>
        </p:nvPicPr>
        <p:blipFill>
          <a:blip r:embed="rId2" cstate="print"/>
          <a:stretch>
            <a:fillRect/>
          </a:stretch>
        </p:blipFill>
        <p:spPr>
          <a:xfrm>
            <a:off x="912062" y="1752865"/>
            <a:ext cx="1112520" cy="5330951"/>
          </a:xfrm>
          <a:prstGeom prst="rect">
            <a:avLst/>
          </a:prstGeom>
        </p:spPr>
      </p:pic>
      <p:sp>
        <p:nvSpPr>
          <p:cNvPr id="5" name="object 5"/>
          <p:cNvSpPr txBox="1"/>
          <p:nvPr/>
        </p:nvSpPr>
        <p:spPr>
          <a:xfrm>
            <a:off x="2356866" y="1879793"/>
            <a:ext cx="7273290" cy="5077096"/>
          </a:xfrm>
          <a:prstGeom prst="rect">
            <a:avLst/>
          </a:prstGeom>
        </p:spPr>
        <p:txBody>
          <a:bodyPr vert="horz" wrap="square" lIns="0" tIns="251460" rIns="0" bIns="0" rtlCol="0">
            <a:spAutoFit/>
          </a:bodyPr>
          <a:lstStyle/>
          <a:p>
            <a:pPr marL="12700">
              <a:lnSpc>
                <a:spcPct val="100000"/>
              </a:lnSpc>
              <a:spcBef>
                <a:spcPts val="1980"/>
              </a:spcBef>
            </a:pPr>
            <a:r>
              <a:rPr sz="2800" b="1" dirty="0">
                <a:solidFill>
                  <a:srgbClr val="FF0000"/>
                </a:solidFill>
                <a:latin typeface="Times New Roman" panose="02020603050405020304" pitchFamily="18" charset="0"/>
                <a:cs typeface="Times New Roman" panose="02020603050405020304" pitchFamily="18" charset="0"/>
              </a:rPr>
              <a:t>SRTT</a:t>
            </a:r>
            <a:r>
              <a:rPr sz="2800" b="1" spc="-150" dirty="0">
                <a:solidFill>
                  <a:srgbClr val="FF0000"/>
                </a:solidFill>
                <a:latin typeface="Times New Roman" panose="02020603050405020304" pitchFamily="18" charset="0"/>
                <a:cs typeface="Times New Roman" panose="02020603050405020304" pitchFamily="18" charset="0"/>
              </a:rPr>
              <a:t> </a:t>
            </a:r>
            <a:r>
              <a:rPr sz="2800" b="1" spc="-15" dirty="0">
                <a:solidFill>
                  <a:srgbClr val="FF0000"/>
                </a:solidFill>
                <a:latin typeface="Times New Roman" panose="02020603050405020304" pitchFamily="18" charset="0"/>
                <a:cs typeface="Times New Roman" panose="02020603050405020304" pitchFamily="18" charset="0"/>
              </a:rPr>
              <a:t>Method</a:t>
            </a:r>
            <a:endParaRPr sz="2800" b="1" dirty="0">
              <a:latin typeface="Times New Roman" panose="02020603050405020304" pitchFamily="18" charset="0"/>
              <a:cs typeface="Times New Roman" panose="02020603050405020304" pitchFamily="18" charset="0"/>
            </a:endParaRPr>
          </a:p>
          <a:p>
            <a:pPr marL="12700" marR="489584" algn="just">
              <a:lnSpc>
                <a:spcPct val="116500"/>
              </a:lnSpc>
              <a:spcBef>
                <a:spcPts val="925"/>
              </a:spcBef>
            </a:pPr>
            <a:r>
              <a:rPr sz="2000" b="1" spc="-5" dirty="0">
                <a:solidFill>
                  <a:srgbClr val="39362F"/>
                </a:solidFill>
                <a:latin typeface="Times New Roman" panose="02020603050405020304" pitchFamily="18" charset="0"/>
                <a:cs typeface="Times New Roman" panose="02020603050405020304" pitchFamily="18" charset="0"/>
              </a:rPr>
              <a:t>IS</a:t>
            </a:r>
            <a:r>
              <a:rPr sz="2000" b="1" spc="5"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16137</a:t>
            </a:r>
            <a:r>
              <a:rPr sz="2000" b="1" spc="10"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(Part</a:t>
            </a:r>
            <a:r>
              <a:rPr sz="2000" b="1" spc="20" dirty="0">
                <a:solidFill>
                  <a:srgbClr val="39362F"/>
                </a:solidFill>
                <a:latin typeface="Times New Roman" panose="02020603050405020304" pitchFamily="18" charset="0"/>
                <a:cs typeface="Times New Roman" panose="02020603050405020304" pitchFamily="18" charset="0"/>
              </a:rPr>
              <a:t> </a:t>
            </a:r>
            <a:r>
              <a:rPr sz="2000" b="1" dirty="0">
                <a:solidFill>
                  <a:srgbClr val="39362F"/>
                </a:solidFill>
                <a:latin typeface="Times New Roman" panose="02020603050405020304" pitchFamily="18" charset="0"/>
                <a:cs typeface="Times New Roman" panose="02020603050405020304" pitchFamily="18" charset="0"/>
              </a:rPr>
              <a:t>1</a:t>
            </a:r>
            <a:r>
              <a:rPr sz="2000" dirty="0">
                <a:solidFill>
                  <a:srgbClr val="39362F"/>
                </a:solidFill>
                <a:latin typeface="Times New Roman" panose="02020603050405020304" pitchFamily="18" charset="0"/>
                <a:cs typeface="Times New Roman" panose="02020603050405020304" pitchFamily="18" charset="0"/>
              </a:rPr>
              <a:t>)</a:t>
            </a:r>
            <a:r>
              <a:rPr sz="2000" spc="-50" dirty="0">
                <a:solidFill>
                  <a:srgbClr val="39362F"/>
                </a:solidFill>
                <a:latin typeface="Times New Roman" panose="02020603050405020304" pitchFamily="18" charset="0"/>
                <a:cs typeface="Times New Roman" panose="02020603050405020304" pitchFamily="18" charset="0"/>
              </a:rPr>
              <a:t> </a:t>
            </a:r>
            <a:r>
              <a:rPr sz="2000" spc="-35" dirty="0">
                <a:solidFill>
                  <a:srgbClr val="39362F"/>
                </a:solidFill>
                <a:latin typeface="Times New Roman" panose="02020603050405020304" pitchFamily="18" charset="0"/>
                <a:cs typeface="Times New Roman" panose="02020603050405020304" pitchFamily="18" charset="0"/>
              </a:rPr>
              <a:t>specifies</a:t>
            </a:r>
            <a:r>
              <a:rPr sz="2000" spc="-185"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a</a:t>
            </a:r>
            <a:r>
              <a:rPr sz="2000" spc="-80" dirty="0">
                <a:solidFill>
                  <a:srgbClr val="39362F"/>
                </a:solidFill>
                <a:latin typeface="Times New Roman" panose="02020603050405020304" pitchFamily="18" charset="0"/>
                <a:cs typeface="Times New Roman" panose="02020603050405020304" pitchFamily="18" charset="0"/>
              </a:rPr>
              <a:t> </a:t>
            </a:r>
            <a:r>
              <a:rPr sz="2000" spc="-45" dirty="0">
                <a:solidFill>
                  <a:srgbClr val="39362F"/>
                </a:solidFill>
                <a:latin typeface="Times New Roman" panose="02020603050405020304" pitchFamily="18" charset="0"/>
                <a:cs typeface="Times New Roman" panose="02020603050405020304" pitchFamily="18" charset="0"/>
              </a:rPr>
              <a:t>test</a:t>
            </a:r>
            <a:r>
              <a:rPr sz="2000" spc="85" dirty="0">
                <a:solidFill>
                  <a:srgbClr val="39362F"/>
                </a:solidFill>
                <a:latin typeface="Times New Roman" panose="02020603050405020304" pitchFamily="18" charset="0"/>
                <a:cs typeface="Times New Roman" panose="02020603050405020304" pitchFamily="18" charset="0"/>
              </a:rPr>
              <a:t> </a:t>
            </a:r>
            <a:r>
              <a:rPr sz="2000" spc="20" dirty="0">
                <a:solidFill>
                  <a:srgbClr val="39362F"/>
                </a:solidFill>
                <a:latin typeface="Times New Roman" panose="02020603050405020304" pitchFamily="18" charset="0"/>
                <a:cs typeface="Times New Roman" panose="02020603050405020304" pitchFamily="18" charset="0"/>
              </a:rPr>
              <a:t>method</a:t>
            </a:r>
            <a:r>
              <a:rPr sz="2000" spc="60"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for</a:t>
            </a:r>
            <a:r>
              <a:rPr sz="2000" spc="25"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measuring</a:t>
            </a:r>
            <a:r>
              <a:rPr sz="2000" spc="60"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the </a:t>
            </a:r>
            <a:r>
              <a:rPr sz="2000" spc="30" dirty="0">
                <a:solidFill>
                  <a:srgbClr val="39362F"/>
                </a:solidFill>
                <a:latin typeface="Times New Roman" panose="02020603050405020304" pitchFamily="18" charset="0"/>
                <a:cs typeface="Times New Roman" panose="02020603050405020304" pitchFamily="18" charset="0"/>
              </a:rPr>
              <a:t> </a:t>
            </a:r>
            <a:r>
              <a:rPr sz="2000" spc="20" dirty="0">
                <a:solidFill>
                  <a:srgbClr val="39362F"/>
                </a:solidFill>
                <a:latin typeface="Times New Roman" panose="02020603050405020304" pitchFamily="18" charset="0"/>
                <a:cs typeface="Times New Roman" panose="02020603050405020304" pitchFamily="18" charset="0"/>
              </a:rPr>
              <a:t>longitudinal</a:t>
            </a:r>
            <a:r>
              <a:rPr sz="2000" spc="-40"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peak</a:t>
            </a:r>
            <a:r>
              <a:rPr sz="2000" spc="5" dirty="0">
                <a:solidFill>
                  <a:srgbClr val="39362F"/>
                </a:solidFill>
                <a:latin typeface="Times New Roman" panose="02020603050405020304" pitchFamily="18" charset="0"/>
                <a:cs typeface="Times New Roman" panose="02020603050405020304" pitchFamily="18" charset="0"/>
              </a:rPr>
              <a:t> </a:t>
            </a:r>
            <a:r>
              <a:rPr sz="2000" spc="-10" dirty="0">
                <a:solidFill>
                  <a:srgbClr val="39362F"/>
                </a:solidFill>
                <a:latin typeface="Times New Roman" panose="02020603050405020304" pitchFamily="18" charset="0"/>
                <a:cs typeface="Times New Roman" panose="02020603050405020304" pitchFamily="18" charset="0"/>
              </a:rPr>
              <a:t>braking</a:t>
            </a:r>
            <a:r>
              <a:rPr sz="2000" spc="10" dirty="0">
                <a:solidFill>
                  <a:srgbClr val="39362F"/>
                </a:solidFill>
                <a:latin typeface="Times New Roman" panose="02020603050405020304" pitchFamily="18" charset="0"/>
                <a:cs typeface="Times New Roman" panose="02020603050405020304" pitchFamily="18" charset="0"/>
              </a:rPr>
              <a:t> </a:t>
            </a:r>
            <a:r>
              <a:rPr sz="2000" spc="-15" dirty="0">
                <a:solidFill>
                  <a:srgbClr val="39362F"/>
                </a:solidFill>
                <a:latin typeface="Times New Roman" panose="02020603050405020304" pitchFamily="18" charset="0"/>
                <a:cs typeface="Times New Roman" panose="02020603050405020304" pitchFamily="18" charset="0"/>
              </a:rPr>
              <a:t>coefficient</a:t>
            </a:r>
            <a:r>
              <a:rPr sz="2000" spc="65"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of</a:t>
            </a:r>
            <a:r>
              <a:rPr sz="2000" spc="60"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road</a:t>
            </a:r>
            <a:r>
              <a:rPr sz="2000" spc="60" dirty="0">
                <a:solidFill>
                  <a:srgbClr val="39362F"/>
                </a:solidFill>
                <a:latin typeface="Times New Roman" panose="02020603050405020304" pitchFamily="18" charset="0"/>
                <a:cs typeface="Times New Roman" panose="02020603050405020304" pitchFamily="18" charset="0"/>
              </a:rPr>
              <a:t> </a:t>
            </a:r>
            <a:r>
              <a:rPr sz="2000" spc="-50" dirty="0">
                <a:solidFill>
                  <a:srgbClr val="39362F"/>
                </a:solidFill>
                <a:latin typeface="Times New Roman" panose="02020603050405020304" pitchFamily="18" charset="0"/>
                <a:cs typeface="Times New Roman" panose="02020603050405020304" pitchFamily="18" charset="0"/>
              </a:rPr>
              <a:t>surfaces</a:t>
            </a:r>
            <a:r>
              <a:rPr sz="2000" spc="-160" dirty="0">
                <a:solidFill>
                  <a:srgbClr val="39362F"/>
                </a:solidFill>
                <a:latin typeface="Times New Roman" panose="02020603050405020304" pitchFamily="18" charset="0"/>
                <a:cs typeface="Times New Roman" panose="02020603050405020304" pitchFamily="18" charset="0"/>
              </a:rPr>
              <a:t> </a:t>
            </a:r>
            <a:r>
              <a:rPr sz="2000" spc="-35" dirty="0">
                <a:solidFill>
                  <a:srgbClr val="39362F"/>
                </a:solidFill>
                <a:latin typeface="Times New Roman" panose="02020603050405020304" pitchFamily="18" charset="0"/>
                <a:cs typeface="Times New Roman" panose="02020603050405020304" pitchFamily="18" charset="0"/>
              </a:rPr>
              <a:t>using</a:t>
            </a:r>
            <a:r>
              <a:rPr sz="2000" spc="60"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a </a:t>
            </a:r>
            <a:r>
              <a:rPr sz="2000" spc="-540" dirty="0">
                <a:solidFill>
                  <a:srgbClr val="39362F"/>
                </a:solidFill>
                <a:latin typeface="Times New Roman" panose="02020603050405020304" pitchFamily="18" charset="0"/>
                <a:cs typeface="Times New Roman" panose="02020603050405020304" pitchFamily="18" charset="0"/>
              </a:rPr>
              <a:t> </a:t>
            </a:r>
            <a:r>
              <a:rPr sz="2000" spc="-35" dirty="0">
                <a:solidFill>
                  <a:srgbClr val="39362F"/>
                </a:solidFill>
                <a:latin typeface="Times New Roman" panose="02020603050405020304" pitchFamily="18" charset="0"/>
                <a:cs typeface="Times New Roman" panose="02020603050405020304" pitchFamily="18" charset="0"/>
              </a:rPr>
              <a:t>Standard</a:t>
            </a:r>
            <a:r>
              <a:rPr sz="2000" spc="-65" dirty="0">
                <a:solidFill>
                  <a:srgbClr val="39362F"/>
                </a:solidFill>
                <a:latin typeface="Times New Roman" panose="02020603050405020304" pitchFamily="18" charset="0"/>
                <a:cs typeface="Times New Roman" panose="02020603050405020304" pitchFamily="18" charset="0"/>
              </a:rPr>
              <a:t> </a:t>
            </a:r>
            <a:r>
              <a:rPr sz="2000" spc="-45" dirty="0">
                <a:solidFill>
                  <a:srgbClr val="39362F"/>
                </a:solidFill>
                <a:latin typeface="Times New Roman" panose="02020603050405020304" pitchFamily="18" charset="0"/>
                <a:cs typeface="Times New Roman" panose="02020603050405020304" pitchFamily="18" charset="0"/>
              </a:rPr>
              <a:t>Reference</a:t>
            </a:r>
            <a:r>
              <a:rPr sz="2000" spc="-80" dirty="0">
                <a:solidFill>
                  <a:srgbClr val="39362F"/>
                </a:solidFill>
                <a:latin typeface="Times New Roman" panose="02020603050405020304" pitchFamily="18" charset="0"/>
                <a:cs typeface="Times New Roman" panose="02020603050405020304" pitchFamily="18" charset="0"/>
              </a:rPr>
              <a:t> </a:t>
            </a:r>
            <a:r>
              <a:rPr sz="2000" spc="-100" dirty="0">
                <a:solidFill>
                  <a:srgbClr val="39362F"/>
                </a:solidFill>
                <a:latin typeface="Times New Roman" panose="02020603050405020304" pitchFamily="18" charset="0"/>
                <a:cs typeface="Times New Roman" panose="02020603050405020304" pitchFamily="18" charset="0"/>
              </a:rPr>
              <a:t>Test</a:t>
            </a:r>
            <a:r>
              <a:rPr sz="2000" spc="225" dirty="0">
                <a:solidFill>
                  <a:srgbClr val="39362F"/>
                </a:solidFill>
                <a:latin typeface="Times New Roman" panose="02020603050405020304" pitchFamily="18" charset="0"/>
                <a:cs typeface="Times New Roman" panose="02020603050405020304" pitchFamily="18" charset="0"/>
              </a:rPr>
              <a:t> </a:t>
            </a:r>
            <a:r>
              <a:rPr sz="2000" spc="-65" dirty="0">
                <a:solidFill>
                  <a:srgbClr val="39362F"/>
                </a:solidFill>
                <a:latin typeface="Times New Roman" panose="02020603050405020304" pitchFamily="18" charset="0"/>
                <a:cs typeface="Times New Roman" panose="02020603050405020304" pitchFamily="18" charset="0"/>
              </a:rPr>
              <a:t>Tire.</a:t>
            </a:r>
            <a:endParaRPr sz="2000" dirty="0">
              <a:latin typeface="Times New Roman" panose="02020603050405020304" pitchFamily="18" charset="0"/>
              <a:cs typeface="Times New Roman" panose="02020603050405020304" pitchFamily="18" charset="0"/>
            </a:endParaRPr>
          </a:p>
          <a:p>
            <a:pPr marL="12700">
              <a:lnSpc>
                <a:spcPct val="100000"/>
              </a:lnSpc>
              <a:spcBef>
                <a:spcPts val="1330"/>
              </a:spcBef>
            </a:pPr>
            <a:r>
              <a:rPr sz="2800" b="1" spc="30" dirty="0">
                <a:solidFill>
                  <a:srgbClr val="FF0000"/>
                </a:solidFill>
                <a:latin typeface="Times New Roman" panose="02020603050405020304" pitchFamily="18" charset="0"/>
                <a:cs typeface="Times New Roman" panose="02020603050405020304" pitchFamily="18" charset="0"/>
              </a:rPr>
              <a:t>Pendulum</a:t>
            </a:r>
            <a:r>
              <a:rPr sz="2800" b="1" spc="5" dirty="0">
                <a:solidFill>
                  <a:srgbClr val="FF0000"/>
                </a:solidFill>
                <a:latin typeface="Times New Roman" panose="02020603050405020304" pitchFamily="18" charset="0"/>
                <a:cs typeface="Times New Roman" panose="02020603050405020304" pitchFamily="18" charset="0"/>
              </a:rPr>
              <a:t> </a:t>
            </a:r>
            <a:r>
              <a:rPr sz="2800" b="1" spc="-20" dirty="0">
                <a:solidFill>
                  <a:srgbClr val="FF0000"/>
                </a:solidFill>
                <a:latin typeface="Times New Roman" panose="02020603050405020304" pitchFamily="18" charset="0"/>
                <a:cs typeface="Times New Roman" panose="02020603050405020304" pitchFamily="18" charset="0"/>
              </a:rPr>
              <a:t>Method</a:t>
            </a:r>
            <a:endParaRPr sz="2800" b="1" dirty="0">
              <a:latin typeface="Times New Roman" panose="02020603050405020304" pitchFamily="18" charset="0"/>
              <a:cs typeface="Times New Roman" panose="02020603050405020304" pitchFamily="18" charset="0"/>
            </a:endParaRPr>
          </a:p>
          <a:p>
            <a:pPr marL="12700" marR="149860" algn="just">
              <a:lnSpc>
                <a:spcPct val="116599"/>
              </a:lnSpc>
              <a:spcBef>
                <a:spcPts val="919"/>
              </a:spcBef>
            </a:pPr>
            <a:r>
              <a:rPr sz="2000" b="1" spc="-5" dirty="0">
                <a:solidFill>
                  <a:srgbClr val="39362F"/>
                </a:solidFill>
                <a:latin typeface="Times New Roman" panose="02020603050405020304" pitchFamily="18" charset="0"/>
                <a:cs typeface="Times New Roman" panose="02020603050405020304" pitchFamily="18" charset="0"/>
              </a:rPr>
              <a:t>IS </a:t>
            </a:r>
            <a:r>
              <a:rPr sz="2000" b="1" spc="-10" dirty="0">
                <a:solidFill>
                  <a:srgbClr val="39362F"/>
                </a:solidFill>
                <a:latin typeface="Times New Roman" panose="02020603050405020304" pitchFamily="18" charset="0"/>
                <a:cs typeface="Times New Roman" panose="02020603050405020304" pitchFamily="18" charset="0"/>
              </a:rPr>
              <a:t>16137 (Part </a:t>
            </a:r>
            <a:r>
              <a:rPr sz="2000" b="1" dirty="0">
                <a:solidFill>
                  <a:srgbClr val="39362F"/>
                </a:solidFill>
                <a:latin typeface="Times New Roman" panose="02020603050405020304" pitchFamily="18" charset="0"/>
                <a:cs typeface="Times New Roman" panose="02020603050405020304" pitchFamily="18" charset="0"/>
              </a:rPr>
              <a:t>2</a:t>
            </a:r>
            <a:r>
              <a:rPr sz="2000"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defines a </a:t>
            </a:r>
            <a:r>
              <a:rPr sz="2000" spc="-45" dirty="0">
                <a:solidFill>
                  <a:srgbClr val="39362F"/>
                </a:solidFill>
                <a:latin typeface="Times New Roman" panose="02020603050405020304" pitchFamily="18" charset="0"/>
                <a:cs typeface="Times New Roman" panose="02020603050405020304" pitchFamily="18" charset="0"/>
              </a:rPr>
              <a:t>test </a:t>
            </a:r>
            <a:r>
              <a:rPr sz="2000" spc="20" dirty="0">
                <a:solidFill>
                  <a:srgbClr val="39362F"/>
                </a:solidFill>
                <a:latin typeface="Times New Roman" panose="02020603050405020304" pitchFamily="18" charset="0"/>
                <a:cs typeface="Times New Roman" panose="02020603050405020304" pitchFamily="18" charset="0"/>
              </a:rPr>
              <a:t>method </a:t>
            </a:r>
            <a:r>
              <a:rPr sz="2000" spc="30" dirty="0">
                <a:solidFill>
                  <a:srgbClr val="39362F"/>
                </a:solidFill>
                <a:latin typeface="Times New Roman" panose="02020603050405020304" pitchFamily="18" charset="0"/>
                <a:cs typeface="Times New Roman" panose="02020603050405020304" pitchFamily="18" charset="0"/>
              </a:rPr>
              <a:t>for </a:t>
            </a:r>
            <a:r>
              <a:rPr sz="2000" spc="-20" dirty="0">
                <a:solidFill>
                  <a:srgbClr val="39362F"/>
                </a:solidFill>
                <a:latin typeface="Times New Roman" panose="02020603050405020304" pitchFamily="18" charset="0"/>
                <a:cs typeface="Times New Roman" panose="02020603050405020304" pitchFamily="18" charset="0"/>
              </a:rPr>
              <a:t>quick </a:t>
            </a:r>
            <a:r>
              <a:rPr sz="2000" spc="-30" dirty="0">
                <a:solidFill>
                  <a:srgbClr val="39362F"/>
                </a:solidFill>
                <a:latin typeface="Times New Roman" panose="02020603050405020304" pitchFamily="18" charset="0"/>
                <a:cs typeface="Times New Roman" panose="02020603050405020304" pitchFamily="18" charset="0"/>
              </a:rPr>
              <a:t>and </a:t>
            </a:r>
            <a:r>
              <a:rPr sz="2000" spc="20" dirty="0">
                <a:solidFill>
                  <a:srgbClr val="39362F"/>
                </a:solidFill>
                <a:latin typeface="Times New Roman" panose="02020603050405020304" pitchFamily="18" charset="0"/>
                <a:cs typeface="Times New Roman" panose="02020603050405020304" pitchFamily="18" charset="0"/>
              </a:rPr>
              <a:t>periodic </a:t>
            </a:r>
            <a:r>
              <a:rPr sz="2000" spc="25"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measurements</a:t>
            </a:r>
            <a:r>
              <a:rPr sz="2000" spc="-185"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of</a:t>
            </a:r>
            <a:r>
              <a:rPr sz="2000" spc="40"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road</a:t>
            </a:r>
            <a:r>
              <a:rPr sz="2000" spc="65" dirty="0">
                <a:solidFill>
                  <a:srgbClr val="39362F"/>
                </a:solidFill>
                <a:latin typeface="Times New Roman" panose="02020603050405020304" pitchFamily="18" charset="0"/>
                <a:cs typeface="Times New Roman" panose="02020603050405020304" pitchFamily="18" charset="0"/>
              </a:rPr>
              <a:t> </a:t>
            </a:r>
            <a:r>
              <a:rPr sz="2000" spc="-50" dirty="0">
                <a:solidFill>
                  <a:srgbClr val="39362F"/>
                </a:solidFill>
                <a:latin typeface="Times New Roman" panose="02020603050405020304" pitchFamily="18" charset="0"/>
                <a:cs typeface="Times New Roman" panose="02020603050405020304" pitchFamily="18" charset="0"/>
              </a:rPr>
              <a:t>surface</a:t>
            </a:r>
            <a:r>
              <a:rPr sz="2000" spc="-35" dirty="0">
                <a:solidFill>
                  <a:srgbClr val="39362F"/>
                </a:solidFill>
                <a:latin typeface="Times New Roman" panose="02020603050405020304" pitchFamily="18" charset="0"/>
                <a:cs typeface="Times New Roman" panose="02020603050405020304" pitchFamily="18" charset="0"/>
              </a:rPr>
              <a:t> </a:t>
            </a:r>
            <a:r>
              <a:rPr sz="2000" spc="-45" dirty="0">
                <a:solidFill>
                  <a:srgbClr val="39362F"/>
                </a:solidFill>
                <a:latin typeface="Times New Roman" panose="02020603050405020304" pitchFamily="18" charset="0"/>
                <a:cs typeface="Times New Roman" panose="02020603050405020304" pitchFamily="18" charset="0"/>
              </a:rPr>
              <a:t>skid</a:t>
            </a:r>
            <a:r>
              <a:rPr sz="2000" spc="15" dirty="0">
                <a:solidFill>
                  <a:srgbClr val="39362F"/>
                </a:solidFill>
                <a:latin typeface="Times New Roman" panose="02020603050405020304" pitchFamily="18" charset="0"/>
                <a:cs typeface="Times New Roman" panose="02020603050405020304" pitchFamily="18" charset="0"/>
              </a:rPr>
              <a:t> </a:t>
            </a:r>
            <a:r>
              <a:rPr sz="2000" spc="-50" dirty="0">
                <a:solidFill>
                  <a:srgbClr val="39362F"/>
                </a:solidFill>
                <a:latin typeface="Times New Roman" panose="02020603050405020304" pitchFamily="18" charset="0"/>
                <a:cs typeface="Times New Roman" panose="02020603050405020304" pitchFamily="18" charset="0"/>
              </a:rPr>
              <a:t>resistance</a:t>
            </a:r>
            <a:r>
              <a:rPr sz="2000" spc="-55" dirty="0">
                <a:solidFill>
                  <a:srgbClr val="39362F"/>
                </a:solidFill>
                <a:latin typeface="Times New Roman" panose="02020603050405020304" pitchFamily="18" charset="0"/>
                <a:cs typeface="Times New Roman" panose="02020603050405020304" pitchFamily="18" charset="0"/>
              </a:rPr>
              <a:t> </a:t>
            </a:r>
            <a:r>
              <a:rPr sz="2000" spc="-35" dirty="0">
                <a:solidFill>
                  <a:srgbClr val="39362F"/>
                </a:solidFill>
                <a:latin typeface="Times New Roman" panose="02020603050405020304" pitchFamily="18" charset="0"/>
                <a:cs typeface="Times New Roman" panose="02020603050405020304" pitchFamily="18" charset="0"/>
              </a:rPr>
              <a:t>using</a:t>
            </a:r>
            <a:r>
              <a:rPr sz="2000" spc="65"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a</a:t>
            </a:r>
            <a:r>
              <a:rPr sz="2000" spc="-80" dirty="0">
                <a:solidFill>
                  <a:srgbClr val="39362F"/>
                </a:solidFill>
                <a:latin typeface="Times New Roman" panose="02020603050405020304" pitchFamily="18" charset="0"/>
                <a:cs typeface="Times New Roman" panose="02020603050405020304" pitchFamily="18" charset="0"/>
              </a:rPr>
              <a:t> </a:t>
            </a:r>
            <a:r>
              <a:rPr sz="2000" spc="10" dirty="0">
                <a:solidFill>
                  <a:srgbClr val="39362F"/>
                </a:solidFill>
                <a:latin typeface="Times New Roman" panose="02020603050405020304" pitchFamily="18" charset="0"/>
                <a:cs typeface="Times New Roman" panose="02020603050405020304" pitchFamily="18" charset="0"/>
              </a:rPr>
              <a:t>pendulum </a:t>
            </a:r>
            <a:r>
              <a:rPr sz="2000" spc="-540" dirty="0">
                <a:solidFill>
                  <a:srgbClr val="39362F"/>
                </a:solidFill>
                <a:latin typeface="Times New Roman" panose="02020603050405020304" pitchFamily="18" charset="0"/>
                <a:cs typeface="Times New Roman" panose="02020603050405020304" pitchFamily="18" charset="0"/>
              </a:rPr>
              <a:t> </a:t>
            </a:r>
            <a:r>
              <a:rPr sz="2000" spc="-20" dirty="0">
                <a:solidFill>
                  <a:srgbClr val="39362F"/>
                </a:solidFill>
                <a:latin typeface="Times New Roman" panose="02020603050405020304" pitchFamily="18" charset="0"/>
                <a:cs typeface="Times New Roman" panose="02020603050405020304" pitchFamily="18" charset="0"/>
              </a:rPr>
              <a:t>tester.</a:t>
            </a:r>
            <a:endParaRPr sz="2000" dirty="0">
              <a:latin typeface="Times New Roman" panose="02020603050405020304" pitchFamily="18" charset="0"/>
              <a:cs typeface="Times New Roman" panose="02020603050405020304" pitchFamily="18" charset="0"/>
            </a:endParaRPr>
          </a:p>
          <a:p>
            <a:pPr marL="12700">
              <a:lnSpc>
                <a:spcPct val="100000"/>
              </a:lnSpc>
              <a:spcBef>
                <a:spcPts val="1325"/>
              </a:spcBef>
            </a:pPr>
            <a:r>
              <a:rPr sz="2800" b="1" spc="-5" dirty="0">
                <a:solidFill>
                  <a:srgbClr val="FF0000"/>
                </a:solidFill>
                <a:latin typeface="Times New Roman" panose="02020603050405020304" pitchFamily="18" charset="0"/>
                <a:cs typeface="Times New Roman" panose="02020603050405020304" pitchFamily="18" charset="0"/>
              </a:rPr>
              <a:t>Vehicle</a:t>
            </a:r>
            <a:r>
              <a:rPr sz="2800" b="1" spc="-65" dirty="0">
                <a:solidFill>
                  <a:srgbClr val="FF0000"/>
                </a:solidFill>
                <a:latin typeface="Times New Roman" panose="02020603050405020304" pitchFamily="18" charset="0"/>
                <a:cs typeface="Times New Roman" panose="02020603050405020304" pitchFamily="18" charset="0"/>
              </a:rPr>
              <a:t> </a:t>
            </a:r>
            <a:r>
              <a:rPr sz="2800" b="1" spc="10" dirty="0">
                <a:solidFill>
                  <a:srgbClr val="FF0000"/>
                </a:solidFill>
                <a:latin typeface="Times New Roman" panose="02020603050405020304" pitchFamily="18" charset="0"/>
                <a:cs typeface="Times New Roman" panose="02020603050405020304" pitchFamily="18" charset="0"/>
              </a:rPr>
              <a:t>Braking</a:t>
            </a:r>
            <a:endParaRPr sz="2800" b="1" dirty="0">
              <a:latin typeface="Times New Roman" panose="02020603050405020304" pitchFamily="18" charset="0"/>
              <a:cs typeface="Times New Roman" panose="02020603050405020304" pitchFamily="18" charset="0"/>
            </a:endParaRPr>
          </a:p>
          <a:p>
            <a:pPr marL="12700" marR="5080">
              <a:lnSpc>
                <a:spcPct val="116500"/>
              </a:lnSpc>
              <a:spcBef>
                <a:spcPts val="925"/>
              </a:spcBef>
            </a:pPr>
            <a:r>
              <a:rPr sz="2000" b="1" spc="-5" dirty="0">
                <a:solidFill>
                  <a:srgbClr val="39362F"/>
                </a:solidFill>
                <a:latin typeface="Times New Roman" panose="02020603050405020304" pitchFamily="18" charset="0"/>
                <a:cs typeface="Times New Roman" panose="02020603050405020304" pitchFamily="18" charset="0"/>
              </a:rPr>
              <a:t>IS</a:t>
            </a:r>
            <a:r>
              <a:rPr sz="2000" b="1" spc="5"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11852, </a:t>
            </a:r>
            <a:r>
              <a:rPr sz="2000" b="1" spc="-5" dirty="0">
                <a:solidFill>
                  <a:srgbClr val="39362F"/>
                </a:solidFill>
                <a:latin typeface="Times New Roman" panose="02020603050405020304" pitchFamily="18" charset="0"/>
                <a:cs typeface="Times New Roman" panose="02020603050405020304" pitchFamily="18" charset="0"/>
              </a:rPr>
              <a:t>IS</a:t>
            </a:r>
            <a:r>
              <a:rPr sz="2000" b="1" spc="-20"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15986</a:t>
            </a:r>
            <a:r>
              <a:rPr sz="2000" b="1" spc="40"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and</a:t>
            </a:r>
            <a:r>
              <a:rPr sz="2000" spc="65"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IS/ISO</a:t>
            </a:r>
            <a:r>
              <a:rPr sz="2000" b="1" spc="20" dirty="0">
                <a:solidFill>
                  <a:srgbClr val="39362F"/>
                </a:solidFill>
                <a:latin typeface="Times New Roman" panose="02020603050405020304" pitchFamily="18" charset="0"/>
                <a:cs typeface="Times New Roman" panose="02020603050405020304" pitchFamily="18" charset="0"/>
              </a:rPr>
              <a:t> </a:t>
            </a:r>
            <a:r>
              <a:rPr sz="2000" b="1" spc="-10" dirty="0">
                <a:solidFill>
                  <a:srgbClr val="39362F"/>
                </a:solidFill>
                <a:latin typeface="Times New Roman" panose="02020603050405020304" pitchFamily="18" charset="0"/>
                <a:cs typeface="Times New Roman" panose="02020603050405020304" pitchFamily="18" charset="0"/>
              </a:rPr>
              <a:t>12161</a:t>
            </a:r>
            <a:r>
              <a:rPr sz="2000" b="1" spc="20" dirty="0">
                <a:solidFill>
                  <a:srgbClr val="39362F"/>
                </a:solidFill>
                <a:latin typeface="Times New Roman" panose="02020603050405020304" pitchFamily="18" charset="0"/>
                <a:cs typeface="Times New Roman" panose="02020603050405020304" pitchFamily="18" charset="0"/>
              </a:rPr>
              <a:t> </a:t>
            </a:r>
            <a:r>
              <a:rPr sz="2000" spc="-35" dirty="0">
                <a:solidFill>
                  <a:srgbClr val="39362F"/>
                </a:solidFill>
                <a:latin typeface="Times New Roman" panose="02020603050405020304" pitchFamily="18" charset="0"/>
                <a:cs typeface="Times New Roman" panose="02020603050405020304" pitchFamily="18" charset="0"/>
              </a:rPr>
              <a:t>cover</a:t>
            </a:r>
            <a:r>
              <a:rPr sz="2000" spc="45"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the</a:t>
            </a:r>
            <a:r>
              <a:rPr sz="2000" spc="-80" dirty="0">
                <a:solidFill>
                  <a:srgbClr val="39362F"/>
                </a:solidFill>
                <a:latin typeface="Times New Roman" panose="02020603050405020304" pitchFamily="18" charset="0"/>
                <a:cs typeface="Times New Roman" panose="02020603050405020304" pitchFamily="18" charset="0"/>
              </a:rPr>
              <a:t> </a:t>
            </a:r>
            <a:r>
              <a:rPr sz="2000" spc="20" dirty="0">
                <a:solidFill>
                  <a:srgbClr val="39362F"/>
                </a:solidFill>
                <a:latin typeface="Times New Roman" panose="02020603050405020304" pitchFamily="18" charset="0"/>
                <a:cs typeface="Times New Roman" panose="02020603050405020304" pitchFamily="18" charset="0"/>
              </a:rPr>
              <a:t>uniform </a:t>
            </a:r>
            <a:r>
              <a:rPr sz="2000" spc="25"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provisions</a:t>
            </a:r>
            <a:r>
              <a:rPr sz="2000" spc="-165"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and</a:t>
            </a:r>
            <a:r>
              <a:rPr sz="2000" spc="65" dirty="0">
                <a:solidFill>
                  <a:srgbClr val="39362F"/>
                </a:solidFill>
                <a:latin typeface="Times New Roman" panose="02020603050405020304" pitchFamily="18" charset="0"/>
                <a:cs typeface="Times New Roman" panose="02020603050405020304" pitchFamily="18" charset="0"/>
              </a:rPr>
              <a:t> </a:t>
            </a:r>
            <a:r>
              <a:rPr sz="2000" spc="-45" dirty="0">
                <a:solidFill>
                  <a:srgbClr val="39362F"/>
                </a:solidFill>
                <a:latin typeface="Times New Roman" panose="02020603050405020304" pitchFamily="18" charset="0"/>
                <a:cs typeface="Times New Roman" panose="02020603050405020304" pitchFamily="18" charset="0"/>
              </a:rPr>
              <a:t>test</a:t>
            </a:r>
            <a:r>
              <a:rPr sz="2000" spc="60" dirty="0">
                <a:solidFill>
                  <a:srgbClr val="39362F"/>
                </a:solidFill>
                <a:latin typeface="Times New Roman" panose="02020603050405020304" pitchFamily="18" charset="0"/>
                <a:cs typeface="Times New Roman" panose="02020603050405020304" pitchFamily="18" charset="0"/>
              </a:rPr>
              <a:t> </a:t>
            </a:r>
            <a:r>
              <a:rPr sz="2000" dirty="0">
                <a:solidFill>
                  <a:srgbClr val="39362F"/>
                </a:solidFill>
                <a:latin typeface="Times New Roman" panose="02020603050405020304" pitchFamily="18" charset="0"/>
                <a:cs typeface="Times New Roman" panose="02020603050405020304" pitchFamily="18" charset="0"/>
              </a:rPr>
              <a:t>procedures</a:t>
            </a:r>
            <a:r>
              <a:rPr sz="2000" spc="-180"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for</a:t>
            </a:r>
            <a:r>
              <a:rPr sz="2000" spc="25" dirty="0">
                <a:solidFill>
                  <a:srgbClr val="39362F"/>
                </a:solidFill>
                <a:latin typeface="Times New Roman" panose="02020603050405020304" pitchFamily="18" charset="0"/>
                <a:cs typeface="Times New Roman" panose="02020603050405020304" pitchFamily="18" charset="0"/>
              </a:rPr>
              <a:t> the</a:t>
            </a:r>
            <a:r>
              <a:rPr sz="2000" spc="-50"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braking</a:t>
            </a:r>
            <a:r>
              <a:rPr sz="2000" spc="40" dirty="0">
                <a:solidFill>
                  <a:srgbClr val="39362F"/>
                </a:solidFill>
                <a:latin typeface="Times New Roman" panose="02020603050405020304" pitchFamily="18" charset="0"/>
                <a:cs typeface="Times New Roman" panose="02020603050405020304" pitchFamily="18" charset="0"/>
              </a:rPr>
              <a:t> </a:t>
            </a:r>
            <a:r>
              <a:rPr sz="2000" spc="-55" dirty="0">
                <a:solidFill>
                  <a:srgbClr val="39362F"/>
                </a:solidFill>
                <a:latin typeface="Times New Roman" panose="02020603050405020304" pitchFamily="18" charset="0"/>
                <a:cs typeface="Times New Roman" panose="02020603050405020304" pitchFamily="18" charset="0"/>
              </a:rPr>
              <a:t>systems</a:t>
            </a:r>
            <a:r>
              <a:rPr sz="2000" spc="-140" dirty="0">
                <a:solidFill>
                  <a:srgbClr val="39362F"/>
                </a:solidFill>
                <a:latin typeface="Times New Roman" panose="02020603050405020304" pitchFamily="18" charset="0"/>
                <a:cs typeface="Times New Roman" panose="02020603050405020304" pitchFamily="18" charset="0"/>
              </a:rPr>
              <a:t> </a:t>
            </a:r>
            <a:r>
              <a:rPr sz="2000" spc="25" dirty="0">
                <a:solidFill>
                  <a:srgbClr val="39362F"/>
                </a:solidFill>
                <a:latin typeface="Times New Roman" panose="02020603050405020304" pitchFamily="18" charset="0"/>
                <a:cs typeface="Times New Roman" panose="02020603050405020304" pitchFamily="18" charset="0"/>
              </a:rPr>
              <a:t>of</a:t>
            </a:r>
            <a:r>
              <a:rPr sz="2000" spc="45" dirty="0">
                <a:solidFill>
                  <a:srgbClr val="39362F"/>
                </a:solidFill>
                <a:latin typeface="Times New Roman" panose="02020603050405020304" pitchFamily="18" charset="0"/>
                <a:cs typeface="Times New Roman" panose="02020603050405020304" pitchFamily="18" charset="0"/>
              </a:rPr>
              <a:t> </a:t>
            </a:r>
            <a:r>
              <a:rPr sz="2000" spc="-5" dirty="0">
                <a:solidFill>
                  <a:srgbClr val="39362F"/>
                </a:solidFill>
                <a:latin typeface="Times New Roman" panose="02020603050405020304" pitchFamily="18" charset="0"/>
                <a:cs typeface="Times New Roman" panose="02020603050405020304" pitchFamily="18" charset="0"/>
              </a:rPr>
              <a:t>various </a:t>
            </a:r>
            <a:r>
              <a:rPr sz="2000" spc="-540" dirty="0">
                <a:solidFill>
                  <a:srgbClr val="39362F"/>
                </a:solidFill>
                <a:latin typeface="Times New Roman" panose="02020603050405020304" pitchFamily="18" charset="0"/>
                <a:cs typeface="Times New Roman" panose="02020603050405020304" pitchFamily="18" charset="0"/>
              </a:rPr>
              <a:t> </a:t>
            </a:r>
            <a:r>
              <a:rPr sz="2000" spc="-30" dirty="0">
                <a:solidFill>
                  <a:srgbClr val="39362F"/>
                </a:solidFill>
                <a:latin typeface="Times New Roman" panose="02020603050405020304" pitchFamily="18" charset="0"/>
                <a:cs typeface="Times New Roman" panose="02020603050405020304" pitchFamily="18" charset="0"/>
              </a:rPr>
              <a:t>vehicle</a:t>
            </a:r>
            <a:r>
              <a:rPr sz="2000" spc="-65" dirty="0">
                <a:solidFill>
                  <a:srgbClr val="39362F"/>
                </a:solidFill>
                <a:latin typeface="Times New Roman" panose="02020603050405020304" pitchFamily="18" charset="0"/>
                <a:cs typeface="Times New Roman" panose="02020603050405020304" pitchFamily="18" charset="0"/>
              </a:rPr>
              <a:t> </a:t>
            </a:r>
            <a:r>
              <a:rPr sz="2000" spc="-20" dirty="0">
                <a:solidFill>
                  <a:srgbClr val="39362F"/>
                </a:solidFill>
                <a:latin typeface="Times New Roman" panose="02020603050405020304" pitchFamily="18" charset="0"/>
                <a:cs typeface="Times New Roman" panose="02020603050405020304" pitchFamily="18" charset="0"/>
              </a:rPr>
              <a:t>categories.</a:t>
            </a:r>
            <a:endParaRPr sz="2000" dirty="0">
              <a:latin typeface="Times New Roman" panose="02020603050405020304" pitchFamily="18" charset="0"/>
              <a:cs typeface="Times New Roman" panose="02020603050405020304" pitchFamily="18" charset="0"/>
            </a:endParaRPr>
          </a:p>
        </p:txBody>
      </p:sp>
      <p:pic>
        <p:nvPicPr>
          <p:cNvPr id="6" name="object 6"/>
          <p:cNvPicPr/>
          <p:nvPr/>
        </p:nvPicPr>
        <p:blipFill>
          <a:blip r:embed="rId3" cstate="print"/>
          <a:stretch>
            <a:fillRect/>
          </a:stretch>
        </p:blipFill>
        <p:spPr>
          <a:xfrm>
            <a:off x="9756647" y="1950720"/>
            <a:ext cx="4328159" cy="2346960"/>
          </a:xfrm>
          <a:prstGeom prst="rect">
            <a:avLst/>
          </a:prstGeom>
        </p:spPr>
      </p:pic>
      <p:pic>
        <p:nvPicPr>
          <p:cNvPr id="7" name="object 7"/>
          <p:cNvPicPr/>
          <p:nvPr/>
        </p:nvPicPr>
        <p:blipFill>
          <a:blip r:embed="rId4" cstate="print"/>
          <a:stretch>
            <a:fillRect/>
          </a:stretch>
        </p:blipFill>
        <p:spPr>
          <a:xfrm>
            <a:off x="9756647" y="4788408"/>
            <a:ext cx="4200144" cy="2316480"/>
          </a:xfrm>
          <a:prstGeom prst="rect">
            <a:avLst/>
          </a:prstGeom>
        </p:spPr>
      </p:pic>
      <p:sp>
        <p:nvSpPr>
          <p:cNvPr id="8" name="TextBox 7"/>
          <p:cNvSpPr txBox="1"/>
          <p:nvPr/>
        </p:nvSpPr>
        <p:spPr>
          <a:xfrm>
            <a:off x="2209800" y="7208057"/>
            <a:ext cx="8461247" cy="400110"/>
          </a:xfrm>
          <a:prstGeom prst="rect">
            <a:avLst/>
          </a:prstGeom>
          <a:noFill/>
        </p:spPr>
        <p:txBody>
          <a:bodyPr wrap="square" rtlCol="0">
            <a:spAutoFit/>
          </a:bodyPr>
          <a:lstStyle/>
          <a:p>
            <a:r>
              <a:rPr lang="en-IN" sz="2000" dirty="0" smtClean="0">
                <a:latin typeface="Times New Roman" panose="02020603050405020304" pitchFamily="18" charset="0"/>
                <a:cs typeface="Times New Roman" panose="02020603050405020304" pitchFamily="18" charset="0"/>
              </a:rPr>
              <a:t>Please refer to the above Indian Standards for more details.</a:t>
            </a:r>
            <a:r>
              <a:rPr lang="en-IN" dirty="0" smtClean="0"/>
              <a:t> </a:t>
            </a:r>
            <a:endParaRPr lang="en-IN"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1827656" y="21793"/>
            <a:ext cx="11812143" cy="629660"/>
          </a:xfrm>
          <a:prstGeom prst="rect">
            <a:avLst/>
          </a:prstGeom>
        </p:spPr>
        <p:txBody>
          <a:bodyPr vert="horz" wrap="square" lIns="0" tIns="13970" rIns="0" bIns="0" rtlCol="0">
            <a:spAutoFit/>
          </a:bodyPr>
          <a:lstStyle/>
          <a:p>
            <a:pPr marL="12700">
              <a:lnSpc>
                <a:spcPct val="100000"/>
              </a:lnSpc>
              <a:spcBef>
                <a:spcPts val="110"/>
              </a:spcBef>
            </a:pPr>
            <a:r>
              <a:rPr spc="320" dirty="0">
                <a:solidFill>
                  <a:srgbClr val="0070C0"/>
                </a:solidFill>
                <a:latin typeface="Arial" panose="020B0604020202020204" pitchFamily="34" charset="0"/>
                <a:ea typeface="Tahoma" panose="020B0604030504040204" pitchFamily="34" charset="0"/>
                <a:cs typeface="Arial" panose="020B0604020202020204" pitchFamily="34" charset="0"/>
              </a:rPr>
              <a:t>T</a:t>
            </a:r>
            <a:r>
              <a:rPr spc="65" dirty="0">
                <a:solidFill>
                  <a:srgbClr val="0070C0"/>
                </a:solidFill>
                <a:latin typeface="Arial" panose="020B0604020202020204" pitchFamily="34" charset="0"/>
                <a:ea typeface="Tahoma" panose="020B0604030504040204" pitchFamily="34" charset="0"/>
                <a:cs typeface="Arial" panose="020B0604020202020204" pitchFamily="34" charset="0"/>
              </a:rPr>
              <a:t>H</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E</a:t>
            </a:r>
            <a:r>
              <a:rPr spc="54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R</a:t>
            </a:r>
            <a:r>
              <a:rPr spc="-58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OL</a:t>
            </a:r>
            <a:r>
              <a:rPr spc="-59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E</a:t>
            </a:r>
            <a:r>
              <a:rPr spc="54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OF</a:t>
            </a:r>
            <a:r>
              <a:rPr spc="47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350" dirty="0">
                <a:solidFill>
                  <a:srgbClr val="0070C0"/>
                </a:solidFill>
                <a:latin typeface="Arial" panose="020B0604020202020204" pitchFamily="34" charset="0"/>
                <a:ea typeface="Tahoma" panose="020B0604030504040204" pitchFamily="34" charset="0"/>
                <a:cs typeface="Arial" panose="020B0604020202020204" pitchFamily="34" charset="0"/>
              </a:rPr>
              <a:t>C</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O</a:t>
            </a:r>
            <a:r>
              <a:rPr spc="-75" dirty="0">
                <a:solidFill>
                  <a:srgbClr val="0070C0"/>
                </a:solidFill>
                <a:latin typeface="Arial" panose="020B0604020202020204" pitchFamily="34" charset="0"/>
                <a:ea typeface="Tahoma" panose="020B0604030504040204" pitchFamily="34" charset="0"/>
                <a:cs typeface="Arial" panose="020B0604020202020204" pitchFamily="34" charset="0"/>
              </a:rPr>
              <a:t>N</a:t>
            </a:r>
            <a:r>
              <a:rPr spc="320" dirty="0">
                <a:solidFill>
                  <a:srgbClr val="0070C0"/>
                </a:solidFill>
                <a:latin typeface="Arial" panose="020B0604020202020204" pitchFamily="34" charset="0"/>
                <a:ea typeface="Tahoma" panose="020B0604030504040204" pitchFamily="34" charset="0"/>
                <a:cs typeface="Arial" panose="020B0604020202020204" pitchFamily="34" charset="0"/>
              </a:rPr>
              <a:t>T</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R</a:t>
            </a:r>
            <a:r>
              <a:rPr spc="-58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OL</a:t>
            </a:r>
            <a:r>
              <a:rPr spc="34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S</a:t>
            </a:r>
            <a:r>
              <a:rPr spc="-56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420" dirty="0">
                <a:solidFill>
                  <a:srgbClr val="0070C0"/>
                </a:solidFill>
                <a:latin typeface="Arial" panose="020B0604020202020204" pitchFamily="34" charset="0"/>
                <a:ea typeface="Tahoma" panose="020B0604030504040204" pitchFamily="34" charset="0"/>
                <a:cs typeface="Arial" panose="020B0604020202020204" pitchFamily="34" charset="0"/>
              </a:rPr>
              <a:t>Y</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S</a:t>
            </a:r>
            <a:r>
              <a:rPr spc="-56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320" dirty="0">
                <a:solidFill>
                  <a:srgbClr val="0070C0"/>
                </a:solidFill>
                <a:latin typeface="Arial" panose="020B0604020202020204" pitchFamily="34" charset="0"/>
                <a:ea typeface="Tahoma" panose="020B0604030504040204" pitchFamily="34" charset="0"/>
                <a:cs typeface="Arial" panose="020B0604020202020204" pitchFamily="34" charset="0"/>
              </a:rPr>
              <a:t>T</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E</a:t>
            </a:r>
            <a:r>
              <a:rPr spc="-535" dirty="0">
                <a:solidFill>
                  <a:srgbClr val="0070C0"/>
                </a:solidFill>
                <a:latin typeface="Arial" panose="020B0604020202020204" pitchFamily="34" charset="0"/>
                <a:ea typeface="Tahoma" panose="020B0604030504040204" pitchFamily="34" charset="0"/>
                <a:cs typeface="Arial" panose="020B0604020202020204" pitchFamily="34" charset="0"/>
              </a:rPr>
              <a:t> </a:t>
            </a:r>
            <a:r>
              <a:rPr spc="-190" dirty="0">
                <a:solidFill>
                  <a:srgbClr val="0070C0"/>
                </a:solidFill>
                <a:latin typeface="Arial" panose="020B0604020202020204" pitchFamily="34" charset="0"/>
                <a:ea typeface="Tahoma" panose="020B0604030504040204" pitchFamily="34" charset="0"/>
                <a:cs typeface="Arial" panose="020B0604020202020204" pitchFamily="34" charset="0"/>
              </a:rPr>
              <a:t>M</a:t>
            </a:r>
            <a:r>
              <a:rPr spc="5" dirty="0">
                <a:solidFill>
                  <a:srgbClr val="0070C0"/>
                </a:solidFill>
                <a:latin typeface="Arial" panose="020B0604020202020204" pitchFamily="34" charset="0"/>
                <a:ea typeface="Tahoma" panose="020B0604030504040204" pitchFamily="34" charset="0"/>
                <a:cs typeface="Arial" panose="020B0604020202020204" pitchFamily="34" charset="0"/>
              </a:rPr>
              <a:t>S</a:t>
            </a:r>
          </a:p>
        </p:txBody>
      </p:sp>
      <p:sp>
        <p:nvSpPr>
          <p:cNvPr id="4" name="object 4"/>
          <p:cNvSpPr txBox="1"/>
          <p:nvPr/>
        </p:nvSpPr>
        <p:spPr>
          <a:xfrm>
            <a:off x="4572001" y="838200"/>
            <a:ext cx="9906000" cy="6934591"/>
          </a:xfrm>
          <a:prstGeom prst="rect">
            <a:avLst/>
          </a:prstGeom>
        </p:spPr>
        <p:txBody>
          <a:bodyPr vert="horz" wrap="square" lIns="0" tIns="12065" rIns="0" bIns="0" rtlCol="0">
            <a:spAutoFit/>
          </a:bodyPr>
          <a:lstStyle/>
          <a:p>
            <a:pPr marL="12700" marR="5080" algn="just">
              <a:lnSpc>
                <a:spcPct val="100000"/>
              </a:lnSpc>
              <a:spcBef>
                <a:spcPts val="95"/>
              </a:spcBef>
            </a:pPr>
            <a:r>
              <a:rPr sz="3200" spc="-25" dirty="0">
                <a:latin typeface="Times New Roman" panose="02020603050405020304" pitchFamily="18" charset="0"/>
                <a:cs typeface="Times New Roman" panose="02020603050405020304" pitchFamily="18" charset="0"/>
              </a:rPr>
              <a:t>Vehicle</a:t>
            </a:r>
            <a:r>
              <a:rPr sz="3200" spc="-2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control</a:t>
            </a:r>
            <a:r>
              <a:rPr sz="3200"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systems</a:t>
            </a:r>
            <a:r>
              <a:rPr sz="3200" spc="-5" dirty="0">
                <a:latin typeface="Times New Roman" panose="02020603050405020304" pitchFamily="18" charset="0"/>
                <a:cs typeface="Times New Roman" panose="02020603050405020304" pitchFamily="18" charset="0"/>
              </a:rPr>
              <a:t> are</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electronic</a:t>
            </a:r>
            <a:r>
              <a:rPr sz="3200"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systems</a:t>
            </a:r>
            <a:r>
              <a:rPr sz="3200" spc="86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that </a:t>
            </a:r>
            <a:r>
              <a:rPr sz="3200" dirty="0">
                <a:latin typeface="Times New Roman" panose="02020603050405020304" pitchFamily="18" charset="0"/>
                <a:cs typeface="Times New Roman" panose="02020603050405020304" pitchFamily="18" charset="0"/>
              </a:rPr>
              <a:t> assist</a:t>
            </a:r>
            <a:r>
              <a:rPr sz="3200" spc="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the</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driver</a:t>
            </a:r>
            <a:r>
              <a:rPr sz="3200" dirty="0">
                <a:latin typeface="Times New Roman" panose="02020603050405020304" pitchFamily="18" charset="0"/>
                <a:cs typeface="Times New Roman" panose="02020603050405020304" pitchFamily="18" charset="0"/>
              </a:rPr>
              <a:t> in</a:t>
            </a:r>
            <a:r>
              <a:rPr sz="3200" spc="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maintaining</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control</a:t>
            </a:r>
            <a:r>
              <a:rPr sz="3200"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and</a:t>
            </a:r>
            <a:r>
              <a:rPr sz="3200" spc="-5"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improving </a:t>
            </a:r>
            <a:r>
              <a:rPr sz="3200" spc="-875" dirty="0">
                <a:latin typeface="Times New Roman" panose="02020603050405020304" pitchFamily="18" charset="0"/>
                <a:cs typeface="Times New Roman" panose="02020603050405020304" pitchFamily="18" charset="0"/>
              </a:rPr>
              <a:t> </a:t>
            </a:r>
            <a:r>
              <a:rPr sz="3200" spc="-45" dirty="0">
                <a:latin typeface="Times New Roman" panose="02020603050405020304" pitchFamily="18" charset="0"/>
                <a:cs typeface="Times New Roman" panose="02020603050405020304" pitchFamily="18" charset="0"/>
              </a:rPr>
              <a:t>safety.</a:t>
            </a:r>
            <a:endParaRPr sz="3200" dirty="0">
              <a:latin typeface="Times New Roman" panose="02020603050405020304" pitchFamily="18" charset="0"/>
              <a:cs typeface="Times New Roman" panose="02020603050405020304" pitchFamily="18" charset="0"/>
            </a:endParaRPr>
          </a:p>
          <a:p>
            <a:pPr>
              <a:lnSpc>
                <a:spcPct val="100000"/>
              </a:lnSpc>
              <a:spcBef>
                <a:spcPts val="50"/>
              </a:spcBef>
            </a:pPr>
            <a:endParaRPr sz="3300" dirty="0">
              <a:latin typeface="Times New Roman" panose="02020603050405020304" pitchFamily="18" charset="0"/>
              <a:cs typeface="Times New Roman" panose="02020603050405020304" pitchFamily="18" charset="0"/>
            </a:endParaRPr>
          </a:p>
          <a:p>
            <a:pPr marL="469900" marR="5080" indent="-457200" algn="just">
              <a:lnSpc>
                <a:spcPct val="100000"/>
              </a:lnSpc>
              <a:buFont typeface="Wingdings"/>
              <a:buChar char=""/>
              <a:tabLst>
                <a:tab pos="469900" algn="l"/>
              </a:tabLst>
            </a:pPr>
            <a:r>
              <a:rPr sz="3200" b="1" spc="-10" dirty="0">
                <a:latin typeface="Times New Roman" panose="02020603050405020304" pitchFamily="18" charset="0"/>
                <a:cs typeface="Times New Roman" panose="02020603050405020304" pitchFamily="18" charset="0"/>
              </a:rPr>
              <a:t>Anti-lock</a:t>
            </a:r>
            <a:r>
              <a:rPr sz="3200" b="1" spc="-5" dirty="0">
                <a:latin typeface="Times New Roman" panose="02020603050405020304" pitchFamily="18" charset="0"/>
                <a:cs typeface="Times New Roman" panose="02020603050405020304" pitchFamily="18" charset="0"/>
              </a:rPr>
              <a:t> Braking</a:t>
            </a:r>
            <a:r>
              <a:rPr sz="3200" b="1" dirty="0">
                <a:latin typeface="Times New Roman" panose="02020603050405020304" pitchFamily="18" charset="0"/>
                <a:cs typeface="Times New Roman" panose="02020603050405020304" pitchFamily="18" charset="0"/>
              </a:rPr>
              <a:t> </a:t>
            </a:r>
            <a:r>
              <a:rPr sz="3200" b="1" spc="-10" dirty="0">
                <a:latin typeface="Times New Roman" panose="02020603050405020304" pitchFamily="18" charset="0"/>
                <a:cs typeface="Times New Roman" panose="02020603050405020304" pitchFamily="18" charset="0"/>
              </a:rPr>
              <a:t>System</a:t>
            </a:r>
            <a:r>
              <a:rPr sz="3200" b="1" spc="-5" dirty="0">
                <a:latin typeface="Times New Roman" panose="02020603050405020304" pitchFamily="18" charset="0"/>
                <a:cs typeface="Times New Roman" panose="02020603050405020304" pitchFamily="18" charset="0"/>
              </a:rPr>
              <a:t> </a:t>
            </a:r>
            <a:r>
              <a:rPr sz="3200" b="1" dirty="0">
                <a:latin typeface="Times New Roman" panose="02020603050405020304" pitchFamily="18" charset="0"/>
                <a:cs typeface="Times New Roman" panose="02020603050405020304" pitchFamily="18" charset="0"/>
              </a:rPr>
              <a:t>(ABS):</a:t>
            </a:r>
            <a:r>
              <a:rPr sz="3200" b="1" spc="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Prevents</a:t>
            </a:r>
            <a:r>
              <a:rPr sz="3200" dirty="0">
                <a:latin typeface="Times New Roman" panose="02020603050405020304" pitchFamily="18" charset="0"/>
                <a:cs typeface="Times New Roman" panose="02020603050405020304" pitchFamily="18" charset="0"/>
              </a:rPr>
              <a:t> </a:t>
            </a:r>
            <a:r>
              <a:rPr sz="3200" spc="-15" dirty="0">
                <a:latin typeface="Times New Roman" panose="02020603050405020304" pitchFamily="18" charset="0"/>
                <a:cs typeface="Times New Roman" panose="02020603050405020304" pitchFamily="18" charset="0"/>
              </a:rPr>
              <a:t>wheel </a:t>
            </a:r>
            <a:r>
              <a:rPr sz="3200" spc="-875"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lockup </a:t>
            </a:r>
            <a:r>
              <a:rPr sz="3200" spc="-5" dirty="0">
                <a:latin typeface="Times New Roman" panose="02020603050405020304" pitchFamily="18" charset="0"/>
                <a:cs typeface="Times New Roman" panose="02020603050405020304" pitchFamily="18" charset="0"/>
              </a:rPr>
              <a:t>during </a:t>
            </a:r>
            <a:r>
              <a:rPr sz="3200" spc="-15" dirty="0">
                <a:latin typeface="Times New Roman" panose="02020603050405020304" pitchFamily="18" charset="0"/>
                <a:cs typeface="Times New Roman" panose="02020603050405020304" pitchFamily="18" charset="0"/>
              </a:rPr>
              <a:t>hard </a:t>
            </a:r>
            <a:r>
              <a:rPr sz="3200" spc="-5" dirty="0">
                <a:latin typeface="Times New Roman" panose="02020603050405020304" pitchFamily="18" charset="0"/>
                <a:cs typeface="Times New Roman" panose="02020603050405020304" pitchFamily="18" charset="0"/>
              </a:rPr>
              <a:t>braking, </a:t>
            </a:r>
            <a:r>
              <a:rPr sz="3200" spc="-10" dirty="0">
                <a:latin typeface="Times New Roman" panose="02020603050405020304" pitchFamily="18" charset="0"/>
                <a:cs typeface="Times New Roman" panose="02020603050405020304" pitchFamily="18" charset="0"/>
              </a:rPr>
              <a:t>allowing </a:t>
            </a:r>
            <a:r>
              <a:rPr sz="3200" spc="-5" dirty="0">
                <a:latin typeface="Times New Roman" panose="02020603050405020304" pitchFamily="18" charset="0"/>
                <a:cs typeface="Times New Roman" panose="02020603050405020304" pitchFamily="18" charset="0"/>
              </a:rPr>
              <a:t>for </a:t>
            </a:r>
            <a:r>
              <a:rPr sz="3200" spc="-10" dirty="0">
                <a:latin typeface="Times New Roman" panose="02020603050405020304" pitchFamily="18" charset="0"/>
                <a:cs typeface="Times New Roman" panose="02020603050405020304" pitchFamily="18" charset="0"/>
              </a:rPr>
              <a:t>better </a:t>
            </a:r>
            <a:r>
              <a:rPr sz="3200" spc="-5" dirty="0">
                <a:latin typeface="Times New Roman" panose="02020603050405020304" pitchFamily="18" charset="0"/>
                <a:cs typeface="Times New Roman" panose="02020603050405020304" pitchFamily="18" charset="0"/>
              </a:rPr>
              <a:t>steering </a:t>
            </a:r>
            <a:r>
              <a:rPr sz="3200" spc="-87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control.</a:t>
            </a:r>
            <a:endParaRPr sz="3200" dirty="0">
              <a:latin typeface="Times New Roman" panose="02020603050405020304" pitchFamily="18" charset="0"/>
              <a:cs typeface="Times New Roman" panose="02020603050405020304" pitchFamily="18" charset="0"/>
            </a:endParaRPr>
          </a:p>
          <a:p>
            <a:pPr marL="469900" marR="5080" indent="-457200" algn="just">
              <a:lnSpc>
                <a:spcPct val="100000"/>
              </a:lnSpc>
              <a:spcBef>
                <a:spcPts val="5"/>
              </a:spcBef>
              <a:buFont typeface="Wingdings"/>
              <a:buChar char=""/>
              <a:tabLst>
                <a:tab pos="469900" algn="l"/>
              </a:tabLst>
            </a:pPr>
            <a:r>
              <a:rPr sz="3200" b="1" spc="-5" dirty="0">
                <a:latin typeface="Times New Roman" panose="02020603050405020304" pitchFamily="18" charset="0"/>
                <a:cs typeface="Times New Roman" panose="02020603050405020304" pitchFamily="18" charset="0"/>
              </a:rPr>
              <a:t>Electronic</a:t>
            </a:r>
            <a:r>
              <a:rPr sz="3200" b="1" dirty="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Stability</a:t>
            </a:r>
            <a:r>
              <a:rPr sz="3200" b="1" dirty="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Control</a:t>
            </a:r>
            <a:r>
              <a:rPr sz="3200" b="1" dirty="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(ESC):</a:t>
            </a:r>
            <a:r>
              <a:rPr sz="3200" b="1"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Helps</a:t>
            </a:r>
            <a:r>
              <a:rPr sz="3200" dirty="0">
                <a:latin typeface="Times New Roman" panose="02020603050405020304" pitchFamily="18" charset="0"/>
                <a:cs typeface="Times New Roman" panose="02020603050405020304" pitchFamily="18" charset="0"/>
              </a:rPr>
              <a:t> prevent </a:t>
            </a:r>
            <a:r>
              <a:rPr sz="3200" spc="-875"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skidding</a:t>
            </a:r>
            <a:r>
              <a:rPr sz="3200" spc="5"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and</a:t>
            </a:r>
            <a:r>
              <a:rPr sz="3200" spc="-5"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loss</a:t>
            </a:r>
            <a:r>
              <a:rPr sz="3200" spc="-5" dirty="0">
                <a:latin typeface="Times New Roman" panose="02020603050405020304" pitchFamily="18" charset="0"/>
                <a:cs typeface="Times New Roman" panose="02020603050405020304" pitchFamily="18" charset="0"/>
              </a:rPr>
              <a:t> of</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control</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by</a:t>
            </a:r>
            <a:r>
              <a:rPr sz="3200"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applying</a:t>
            </a:r>
            <a:r>
              <a:rPr sz="3200" spc="-5"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brakes</a:t>
            </a:r>
            <a:r>
              <a:rPr sz="3200" spc="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to </a:t>
            </a:r>
            <a:r>
              <a:rPr sz="3200" spc="-875"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individual</a:t>
            </a:r>
            <a:r>
              <a:rPr sz="3200" spc="-45"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wheels</a:t>
            </a:r>
            <a:r>
              <a:rPr sz="3200" spc="4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and reducing</a:t>
            </a:r>
            <a:r>
              <a:rPr sz="3200" spc="-2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engine</a:t>
            </a:r>
            <a:r>
              <a:rPr sz="3200" spc="-25" dirty="0">
                <a:latin typeface="Times New Roman" panose="02020603050405020304" pitchFamily="18" charset="0"/>
                <a:cs typeface="Times New Roman" panose="02020603050405020304" pitchFamily="18" charset="0"/>
              </a:rPr>
              <a:t> </a:t>
            </a:r>
            <a:r>
              <a:rPr sz="3200" spc="-40" dirty="0">
                <a:latin typeface="Times New Roman" panose="02020603050405020304" pitchFamily="18" charset="0"/>
                <a:cs typeface="Times New Roman" panose="02020603050405020304" pitchFamily="18" charset="0"/>
              </a:rPr>
              <a:t>power.</a:t>
            </a:r>
            <a:endParaRPr sz="3200" dirty="0">
              <a:latin typeface="Times New Roman" panose="02020603050405020304" pitchFamily="18" charset="0"/>
              <a:cs typeface="Times New Roman" panose="02020603050405020304" pitchFamily="18" charset="0"/>
            </a:endParaRPr>
          </a:p>
          <a:p>
            <a:pPr marL="469900" marR="8890" indent="-457200" algn="just">
              <a:lnSpc>
                <a:spcPct val="100000"/>
              </a:lnSpc>
              <a:spcBef>
                <a:spcPts val="5"/>
              </a:spcBef>
              <a:buFont typeface="Wingdings"/>
              <a:buChar char=""/>
              <a:tabLst>
                <a:tab pos="469900" algn="l"/>
              </a:tabLst>
            </a:pPr>
            <a:r>
              <a:rPr sz="3200" b="1" spc="-25" dirty="0">
                <a:latin typeface="Times New Roman" panose="02020603050405020304" pitchFamily="18" charset="0"/>
                <a:cs typeface="Times New Roman" panose="02020603050405020304" pitchFamily="18" charset="0"/>
              </a:rPr>
              <a:t>Traction </a:t>
            </a:r>
            <a:r>
              <a:rPr sz="3200" b="1" spc="-5" dirty="0">
                <a:latin typeface="Times New Roman" panose="02020603050405020304" pitchFamily="18" charset="0"/>
                <a:cs typeface="Times New Roman" panose="02020603050405020304" pitchFamily="18" charset="0"/>
              </a:rPr>
              <a:t>Control System </a:t>
            </a:r>
            <a:r>
              <a:rPr sz="3200" b="1" dirty="0">
                <a:latin typeface="Times New Roman" panose="02020603050405020304" pitchFamily="18" charset="0"/>
                <a:cs typeface="Times New Roman" panose="02020603050405020304" pitchFamily="18" charset="0"/>
              </a:rPr>
              <a:t>(TCS): </a:t>
            </a:r>
            <a:r>
              <a:rPr sz="3200" spc="-5" dirty="0">
                <a:latin typeface="Times New Roman" panose="02020603050405020304" pitchFamily="18" charset="0"/>
                <a:cs typeface="Times New Roman" panose="02020603050405020304" pitchFamily="18" charset="0"/>
              </a:rPr>
              <a:t>Limits </a:t>
            </a:r>
            <a:r>
              <a:rPr sz="3200" spc="-10" dirty="0">
                <a:latin typeface="Times New Roman" panose="02020603050405020304" pitchFamily="18" charset="0"/>
                <a:cs typeface="Times New Roman" panose="02020603050405020304" pitchFamily="18" charset="0"/>
              </a:rPr>
              <a:t>wheel </a:t>
            </a:r>
            <a:r>
              <a:rPr sz="3200" spc="-5" dirty="0">
                <a:latin typeface="Times New Roman" panose="02020603050405020304" pitchFamily="18" charset="0"/>
                <a:cs typeface="Times New Roman" panose="02020603050405020304" pitchFamily="18" charset="0"/>
              </a:rPr>
              <a:t>spin </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during</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acceleration</a:t>
            </a:r>
            <a:r>
              <a:rPr sz="3200" spc="-2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to</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prevent</a:t>
            </a:r>
            <a:r>
              <a:rPr sz="3200" spc="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loss</a:t>
            </a:r>
            <a:r>
              <a:rPr sz="3200" spc="-1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of traction.</a:t>
            </a:r>
            <a:endParaRPr sz="3200" dirty="0">
              <a:latin typeface="Times New Roman" panose="02020603050405020304" pitchFamily="18" charset="0"/>
              <a:cs typeface="Times New Roman" panose="02020603050405020304" pitchFamily="18" charset="0"/>
            </a:endParaRPr>
          </a:p>
          <a:p>
            <a:pPr marL="469900" marR="5715" indent="-457200" algn="just">
              <a:lnSpc>
                <a:spcPct val="100000"/>
              </a:lnSpc>
              <a:buFont typeface="Wingdings"/>
              <a:buChar char=""/>
              <a:tabLst>
                <a:tab pos="469900" algn="l"/>
              </a:tabLst>
            </a:pPr>
            <a:r>
              <a:rPr sz="3200" b="1" spc="-20" dirty="0" smtClean="0">
                <a:latin typeface="Times New Roman" panose="02020603050405020304" pitchFamily="18" charset="0"/>
                <a:cs typeface="Times New Roman" panose="02020603050405020304" pitchFamily="18" charset="0"/>
              </a:rPr>
              <a:t>T</a:t>
            </a:r>
            <a:r>
              <a:rPr lang="en-IN" sz="3200" b="1" spc="-20" dirty="0" smtClean="0">
                <a:latin typeface="Times New Roman" panose="02020603050405020304" pitchFamily="18" charset="0"/>
                <a:cs typeface="Times New Roman" panose="02020603050405020304" pitchFamily="18" charset="0"/>
              </a:rPr>
              <a:t>y</a:t>
            </a:r>
            <a:r>
              <a:rPr sz="3200" b="1" spc="-20" dirty="0" smtClean="0">
                <a:latin typeface="Times New Roman" panose="02020603050405020304" pitchFamily="18" charset="0"/>
                <a:cs typeface="Times New Roman" panose="02020603050405020304" pitchFamily="18" charset="0"/>
              </a:rPr>
              <a:t>re</a:t>
            </a:r>
            <a:r>
              <a:rPr sz="3200" b="1" spc="-15" dirty="0" smtClean="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Pressure</a:t>
            </a:r>
            <a:r>
              <a:rPr sz="3200" b="1" dirty="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Monitoring</a:t>
            </a:r>
            <a:r>
              <a:rPr sz="3200" b="1" dirty="0">
                <a:latin typeface="Times New Roman" panose="02020603050405020304" pitchFamily="18" charset="0"/>
                <a:cs typeface="Times New Roman" panose="02020603050405020304" pitchFamily="18" charset="0"/>
              </a:rPr>
              <a:t> </a:t>
            </a:r>
            <a:r>
              <a:rPr sz="3200" b="1" spc="-10" dirty="0">
                <a:latin typeface="Times New Roman" panose="02020603050405020304" pitchFamily="18" charset="0"/>
                <a:cs typeface="Times New Roman" panose="02020603050405020304" pitchFamily="18" charset="0"/>
              </a:rPr>
              <a:t>System</a:t>
            </a:r>
            <a:r>
              <a:rPr sz="3200" b="1" spc="865" dirty="0">
                <a:latin typeface="Times New Roman" panose="02020603050405020304" pitchFamily="18" charset="0"/>
                <a:cs typeface="Times New Roman" panose="02020603050405020304" pitchFamily="18" charset="0"/>
              </a:rPr>
              <a:t> </a:t>
            </a:r>
            <a:r>
              <a:rPr sz="3200" b="1" spc="-5" dirty="0">
                <a:latin typeface="Times New Roman" panose="02020603050405020304" pitchFamily="18" charset="0"/>
                <a:cs typeface="Times New Roman" panose="02020603050405020304" pitchFamily="18" charset="0"/>
              </a:rPr>
              <a:t>(TPMS):</a:t>
            </a:r>
            <a:r>
              <a:rPr sz="3200" b="1" spc="88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Alerts </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the</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driver</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to</a:t>
            </a:r>
            <a:r>
              <a:rPr sz="320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underinflated</a:t>
            </a:r>
            <a:r>
              <a:rPr sz="3200"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tires,</a:t>
            </a:r>
            <a:r>
              <a:rPr sz="3200" spc="-5" dirty="0">
                <a:latin typeface="Times New Roman" panose="02020603050405020304" pitchFamily="18" charset="0"/>
                <a:cs typeface="Times New Roman" panose="02020603050405020304" pitchFamily="18" charset="0"/>
              </a:rPr>
              <a:t> </a:t>
            </a:r>
            <a:r>
              <a:rPr sz="3200" spc="-10" dirty="0">
                <a:latin typeface="Times New Roman" panose="02020603050405020304" pitchFamily="18" charset="0"/>
                <a:cs typeface="Times New Roman" panose="02020603050405020304" pitchFamily="18" charset="0"/>
              </a:rPr>
              <a:t>which</a:t>
            </a:r>
            <a:r>
              <a:rPr sz="3200" spc="-5" dirty="0">
                <a:latin typeface="Times New Roman" panose="02020603050405020304" pitchFamily="18" charset="0"/>
                <a:cs typeface="Times New Roman" panose="02020603050405020304" pitchFamily="18" charset="0"/>
              </a:rPr>
              <a:t> can</a:t>
            </a:r>
            <a:r>
              <a:rPr sz="3200" dirty="0">
                <a:latin typeface="Times New Roman" panose="02020603050405020304" pitchFamily="18" charset="0"/>
                <a:cs typeface="Times New Roman" panose="02020603050405020304" pitchFamily="18" charset="0"/>
              </a:rPr>
              <a:t> </a:t>
            </a:r>
            <a:r>
              <a:rPr sz="3200" spc="-15" dirty="0">
                <a:latin typeface="Times New Roman" panose="02020603050405020304" pitchFamily="18" charset="0"/>
                <a:cs typeface="Times New Roman" panose="02020603050405020304" pitchFamily="18" charset="0"/>
              </a:rPr>
              <a:t>affect </a:t>
            </a:r>
            <a:r>
              <a:rPr sz="3200" spc="-10"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handling.</a:t>
            </a:r>
            <a:endParaRPr sz="3200" dirty="0">
              <a:latin typeface="Times New Roman" panose="02020603050405020304" pitchFamily="18" charset="0"/>
              <a:cs typeface="Times New Roman" panose="02020603050405020304" pitchFamily="18" charset="0"/>
            </a:endParaRPr>
          </a:p>
        </p:txBody>
      </p:sp>
      <p:pic>
        <p:nvPicPr>
          <p:cNvPr id="5" name="object 5"/>
          <p:cNvPicPr/>
          <p:nvPr/>
        </p:nvPicPr>
        <p:blipFill>
          <a:blip r:embed="rId3" cstate="print"/>
          <a:stretch>
            <a:fillRect/>
          </a:stretch>
        </p:blipFill>
        <p:spPr>
          <a:xfrm>
            <a:off x="0" y="1764792"/>
            <a:ext cx="4169664" cy="533095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xfrm>
            <a:off x="3736594" y="0"/>
            <a:ext cx="8197215" cy="1329055"/>
          </a:xfrm>
          <a:prstGeom prst="rect">
            <a:avLst/>
          </a:prstGeom>
        </p:spPr>
        <p:txBody>
          <a:bodyPr vert="horz" wrap="square" lIns="0" tIns="60960" rIns="0" bIns="0" rtlCol="0">
            <a:spAutoFit/>
          </a:bodyPr>
          <a:lstStyle/>
          <a:p>
            <a:pPr marL="716915" marR="5080" indent="-704850">
              <a:lnSpc>
                <a:spcPts val="4990"/>
              </a:lnSpc>
              <a:spcBef>
                <a:spcPts val="480"/>
              </a:spcBef>
            </a:pPr>
            <a:r>
              <a:rPr sz="4400" spc="-10" dirty="0"/>
              <a:t>THE</a:t>
            </a:r>
            <a:r>
              <a:rPr sz="4400" spc="20" dirty="0"/>
              <a:t> </a:t>
            </a:r>
            <a:r>
              <a:rPr sz="4400" spc="-5" dirty="0"/>
              <a:t>BENEFITS</a:t>
            </a:r>
            <a:r>
              <a:rPr sz="4400" spc="35" dirty="0"/>
              <a:t> </a:t>
            </a:r>
            <a:r>
              <a:rPr sz="4400" spc="-10" dirty="0"/>
              <a:t>OF</a:t>
            </a:r>
            <a:r>
              <a:rPr sz="4400" spc="-180" dirty="0"/>
              <a:t> </a:t>
            </a:r>
            <a:r>
              <a:rPr sz="4400" spc="-10" dirty="0"/>
              <a:t>ANTI-LOCK </a:t>
            </a:r>
            <a:r>
              <a:rPr sz="4400" spc="-1210" dirty="0"/>
              <a:t> </a:t>
            </a:r>
            <a:r>
              <a:rPr sz="4400" spc="-10" dirty="0"/>
              <a:t>BRAKING</a:t>
            </a:r>
            <a:r>
              <a:rPr sz="4400" spc="10" dirty="0"/>
              <a:t> </a:t>
            </a:r>
            <a:r>
              <a:rPr sz="4400" spc="-5" dirty="0"/>
              <a:t>SYSTEM</a:t>
            </a:r>
            <a:r>
              <a:rPr sz="4400" spc="10" dirty="0"/>
              <a:t> </a:t>
            </a:r>
            <a:r>
              <a:rPr sz="4400" dirty="0"/>
              <a:t>(ABS)</a:t>
            </a:r>
          </a:p>
        </p:txBody>
      </p:sp>
      <p:sp>
        <p:nvSpPr>
          <p:cNvPr id="4" name="object 4"/>
          <p:cNvSpPr txBox="1"/>
          <p:nvPr/>
        </p:nvSpPr>
        <p:spPr>
          <a:xfrm>
            <a:off x="6145529" y="5045201"/>
            <a:ext cx="2221230" cy="1000125"/>
          </a:xfrm>
          <a:prstGeom prst="rect">
            <a:avLst/>
          </a:prstGeom>
        </p:spPr>
        <p:txBody>
          <a:bodyPr vert="horz" wrap="square" lIns="0" tIns="11430" rIns="0" bIns="0" rtlCol="0">
            <a:spAutoFit/>
          </a:bodyPr>
          <a:lstStyle/>
          <a:p>
            <a:pPr marL="469900" marR="5080" indent="-457200">
              <a:lnSpc>
                <a:spcPct val="100000"/>
              </a:lnSpc>
              <a:spcBef>
                <a:spcPts val="90"/>
              </a:spcBef>
              <a:buFont typeface="Wingdings"/>
              <a:buChar char=""/>
              <a:tabLst>
                <a:tab pos="469900" algn="l"/>
              </a:tabLst>
            </a:pPr>
            <a:r>
              <a:rPr sz="3200" spc="-10" dirty="0">
                <a:latin typeface="Arial MT"/>
                <a:cs typeface="Arial MT"/>
              </a:rPr>
              <a:t>Ma</a:t>
            </a:r>
            <a:r>
              <a:rPr sz="3200" spc="10" dirty="0">
                <a:latin typeface="Arial MT"/>
                <a:cs typeface="Arial MT"/>
              </a:rPr>
              <a:t>i</a:t>
            </a:r>
            <a:r>
              <a:rPr sz="3200" spc="-5" dirty="0">
                <a:latin typeface="Arial MT"/>
                <a:cs typeface="Arial MT"/>
              </a:rPr>
              <a:t>nta</a:t>
            </a:r>
            <a:r>
              <a:rPr sz="3200" spc="5" dirty="0">
                <a:latin typeface="Arial MT"/>
                <a:cs typeface="Arial MT"/>
              </a:rPr>
              <a:t>i</a:t>
            </a:r>
            <a:r>
              <a:rPr sz="3200" spc="-5" dirty="0">
                <a:latin typeface="Arial MT"/>
                <a:cs typeface="Arial MT"/>
              </a:rPr>
              <a:t>ns  braking,</a:t>
            </a:r>
            <a:endParaRPr sz="3200" dirty="0">
              <a:latin typeface="Arial MT"/>
              <a:cs typeface="Arial MT"/>
            </a:endParaRPr>
          </a:p>
        </p:txBody>
      </p:sp>
      <p:sp>
        <p:nvSpPr>
          <p:cNvPr id="5" name="object 5"/>
          <p:cNvSpPr txBox="1"/>
          <p:nvPr/>
        </p:nvSpPr>
        <p:spPr>
          <a:xfrm>
            <a:off x="8462264" y="5045201"/>
            <a:ext cx="1744345" cy="1000125"/>
          </a:xfrm>
          <a:prstGeom prst="rect">
            <a:avLst/>
          </a:prstGeom>
        </p:spPr>
        <p:txBody>
          <a:bodyPr vert="horz" wrap="square" lIns="0" tIns="11430" rIns="0" bIns="0" rtlCol="0">
            <a:spAutoFit/>
          </a:bodyPr>
          <a:lstStyle/>
          <a:p>
            <a:pPr marL="12700" marR="5080" indent="277495">
              <a:lnSpc>
                <a:spcPct val="100000"/>
              </a:lnSpc>
              <a:spcBef>
                <a:spcPts val="90"/>
              </a:spcBef>
            </a:pPr>
            <a:r>
              <a:rPr sz="3200" dirty="0">
                <a:latin typeface="Arial MT"/>
                <a:cs typeface="Arial MT"/>
              </a:rPr>
              <a:t>s</a:t>
            </a:r>
            <a:r>
              <a:rPr sz="3200" spc="-5" dirty="0">
                <a:latin typeface="Arial MT"/>
                <a:cs typeface="Arial MT"/>
              </a:rPr>
              <a:t>tee</a:t>
            </a:r>
            <a:r>
              <a:rPr sz="3200" spc="-35" dirty="0">
                <a:latin typeface="Arial MT"/>
                <a:cs typeface="Arial MT"/>
              </a:rPr>
              <a:t>r</a:t>
            </a:r>
            <a:r>
              <a:rPr sz="3200" dirty="0">
                <a:latin typeface="Arial MT"/>
                <a:cs typeface="Arial MT"/>
              </a:rPr>
              <a:t>i</a:t>
            </a:r>
            <a:r>
              <a:rPr sz="3200" spc="-5" dirty="0">
                <a:latin typeface="Arial MT"/>
                <a:cs typeface="Arial MT"/>
              </a:rPr>
              <a:t>ng  allowing</a:t>
            </a:r>
            <a:endParaRPr sz="3200" dirty="0">
              <a:latin typeface="Arial MT"/>
              <a:cs typeface="Arial MT"/>
            </a:endParaRPr>
          </a:p>
        </p:txBody>
      </p:sp>
      <p:sp>
        <p:nvSpPr>
          <p:cNvPr id="6" name="object 6"/>
          <p:cNvSpPr txBox="1"/>
          <p:nvPr/>
        </p:nvSpPr>
        <p:spPr>
          <a:xfrm>
            <a:off x="10343515" y="5045201"/>
            <a:ext cx="4214495" cy="1000125"/>
          </a:xfrm>
          <a:prstGeom prst="rect">
            <a:avLst/>
          </a:prstGeom>
        </p:spPr>
        <p:txBody>
          <a:bodyPr vert="horz" wrap="square" lIns="0" tIns="11430" rIns="0" bIns="0" rtlCol="0">
            <a:spAutoFit/>
          </a:bodyPr>
          <a:lstStyle/>
          <a:p>
            <a:pPr marL="12700" marR="5080" indent="234315">
              <a:lnSpc>
                <a:spcPct val="100000"/>
              </a:lnSpc>
              <a:spcBef>
                <a:spcPts val="90"/>
              </a:spcBef>
              <a:tabLst>
                <a:tab pos="1646555" algn="l"/>
                <a:tab pos="1862455" algn="l"/>
                <a:tab pos="2395855" algn="l"/>
                <a:tab pos="3387090" algn="l"/>
              </a:tabLst>
            </a:pPr>
            <a:r>
              <a:rPr sz="3200" dirty="0">
                <a:latin typeface="Arial MT"/>
                <a:cs typeface="Arial MT"/>
              </a:rPr>
              <a:t>c</a:t>
            </a:r>
            <a:r>
              <a:rPr sz="3200" spc="-5" dirty="0">
                <a:latin typeface="Arial MT"/>
                <a:cs typeface="Arial MT"/>
              </a:rPr>
              <a:t>ontrol</a:t>
            </a:r>
            <a:r>
              <a:rPr sz="3200" dirty="0">
                <a:latin typeface="Arial MT"/>
                <a:cs typeface="Arial MT"/>
              </a:rPr>
              <a:t>		</a:t>
            </a:r>
            <a:r>
              <a:rPr sz="3200" spc="-5" dirty="0">
                <a:latin typeface="Arial MT"/>
                <a:cs typeface="Arial MT"/>
              </a:rPr>
              <a:t>during</a:t>
            </a:r>
            <a:r>
              <a:rPr sz="3200" dirty="0">
                <a:latin typeface="Arial MT"/>
                <a:cs typeface="Arial MT"/>
              </a:rPr>
              <a:t>	</a:t>
            </a:r>
            <a:r>
              <a:rPr sz="3200" spc="-5" dirty="0">
                <a:latin typeface="Arial MT"/>
                <a:cs typeface="Arial MT"/>
              </a:rPr>
              <a:t>hard  dri</a:t>
            </a:r>
            <a:r>
              <a:rPr sz="3200" spc="10" dirty="0">
                <a:latin typeface="Arial MT"/>
                <a:cs typeface="Arial MT"/>
              </a:rPr>
              <a:t>v</a:t>
            </a:r>
            <a:r>
              <a:rPr sz="3200" spc="-5" dirty="0">
                <a:latin typeface="Arial MT"/>
                <a:cs typeface="Arial MT"/>
              </a:rPr>
              <a:t>ers</a:t>
            </a:r>
            <a:r>
              <a:rPr sz="3200" dirty="0">
                <a:latin typeface="Arial MT"/>
                <a:cs typeface="Arial MT"/>
              </a:rPr>
              <a:t>	</a:t>
            </a:r>
            <a:r>
              <a:rPr sz="3200" spc="-5" dirty="0">
                <a:latin typeface="Arial MT"/>
                <a:cs typeface="Arial MT"/>
              </a:rPr>
              <a:t>to</a:t>
            </a:r>
            <a:r>
              <a:rPr sz="3200" dirty="0">
                <a:latin typeface="Arial MT"/>
                <a:cs typeface="Arial MT"/>
              </a:rPr>
              <a:t>	</a:t>
            </a:r>
            <a:r>
              <a:rPr sz="3200" spc="-10" dirty="0">
                <a:latin typeface="Arial MT"/>
                <a:cs typeface="Arial MT"/>
              </a:rPr>
              <a:t>m</a:t>
            </a:r>
            <a:r>
              <a:rPr sz="3200" dirty="0">
                <a:latin typeface="Arial MT"/>
                <a:cs typeface="Arial MT"/>
              </a:rPr>
              <a:t>a</a:t>
            </a:r>
            <a:r>
              <a:rPr sz="3200" spc="-5" dirty="0">
                <a:latin typeface="Arial MT"/>
                <a:cs typeface="Arial MT"/>
              </a:rPr>
              <a:t>ne</a:t>
            </a:r>
            <a:r>
              <a:rPr sz="3200" dirty="0">
                <a:latin typeface="Arial MT"/>
                <a:cs typeface="Arial MT"/>
              </a:rPr>
              <a:t>uv</a:t>
            </a:r>
            <a:r>
              <a:rPr sz="3200" spc="-5" dirty="0">
                <a:latin typeface="Arial MT"/>
                <a:cs typeface="Arial MT"/>
              </a:rPr>
              <a:t>er</a:t>
            </a:r>
            <a:endParaRPr sz="3200">
              <a:latin typeface="Arial MT"/>
              <a:cs typeface="Arial MT"/>
            </a:endParaRPr>
          </a:p>
        </p:txBody>
      </p:sp>
      <p:sp>
        <p:nvSpPr>
          <p:cNvPr id="7" name="object 7"/>
          <p:cNvSpPr txBox="1"/>
          <p:nvPr/>
        </p:nvSpPr>
        <p:spPr>
          <a:xfrm>
            <a:off x="6145529" y="6020511"/>
            <a:ext cx="8409940" cy="1976120"/>
          </a:xfrm>
          <a:prstGeom prst="rect">
            <a:avLst/>
          </a:prstGeom>
        </p:spPr>
        <p:txBody>
          <a:bodyPr vert="horz" wrap="square" lIns="0" tIns="12065" rIns="0" bIns="0" rtlCol="0">
            <a:spAutoFit/>
          </a:bodyPr>
          <a:lstStyle/>
          <a:p>
            <a:pPr marL="469900" algn="just">
              <a:lnSpc>
                <a:spcPct val="100000"/>
              </a:lnSpc>
              <a:spcBef>
                <a:spcPts val="95"/>
              </a:spcBef>
            </a:pPr>
            <a:r>
              <a:rPr sz="3200" spc="-5" dirty="0">
                <a:latin typeface="Arial MT"/>
                <a:cs typeface="Arial MT"/>
              </a:rPr>
              <a:t>around</a:t>
            </a:r>
            <a:r>
              <a:rPr sz="3200" spc="-45" dirty="0">
                <a:latin typeface="Arial MT"/>
                <a:cs typeface="Arial MT"/>
              </a:rPr>
              <a:t> </a:t>
            </a:r>
            <a:r>
              <a:rPr sz="3200" dirty="0">
                <a:latin typeface="Arial MT"/>
                <a:cs typeface="Arial MT"/>
              </a:rPr>
              <a:t>obstacles.</a:t>
            </a:r>
          </a:p>
          <a:p>
            <a:pPr marL="469900" marR="5080" indent="-457200" algn="just">
              <a:lnSpc>
                <a:spcPct val="100000"/>
              </a:lnSpc>
              <a:buFont typeface="Wingdings"/>
              <a:buChar char=""/>
              <a:tabLst>
                <a:tab pos="469900" algn="l"/>
              </a:tabLst>
            </a:pPr>
            <a:r>
              <a:rPr sz="3200" spc="-5" dirty="0">
                <a:latin typeface="Arial MT"/>
                <a:cs typeface="Arial MT"/>
              </a:rPr>
              <a:t>Reduces the </a:t>
            </a:r>
            <a:r>
              <a:rPr sz="3200" spc="-10" dirty="0">
                <a:latin typeface="Arial MT"/>
                <a:cs typeface="Arial MT"/>
              </a:rPr>
              <a:t>risk </a:t>
            </a:r>
            <a:r>
              <a:rPr sz="3200" spc="-5" dirty="0">
                <a:latin typeface="Arial MT"/>
                <a:cs typeface="Arial MT"/>
              </a:rPr>
              <a:t>of accidents, especially for </a:t>
            </a:r>
            <a:r>
              <a:rPr sz="3200" spc="-875" dirty="0">
                <a:latin typeface="Arial MT"/>
                <a:cs typeface="Arial MT"/>
              </a:rPr>
              <a:t> </a:t>
            </a:r>
            <a:r>
              <a:rPr sz="3200" spc="-5" dirty="0">
                <a:latin typeface="Arial MT"/>
                <a:cs typeface="Arial MT"/>
              </a:rPr>
              <a:t>drivers</a:t>
            </a:r>
            <a:r>
              <a:rPr sz="3200" dirty="0">
                <a:latin typeface="Arial MT"/>
                <a:cs typeface="Arial MT"/>
              </a:rPr>
              <a:t> </a:t>
            </a:r>
            <a:r>
              <a:rPr sz="3200" spc="-15" dirty="0">
                <a:latin typeface="Arial MT"/>
                <a:cs typeface="Arial MT"/>
              </a:rPr>
              <a:t>who</a:t>
            </a:r>
            <a:r>
              <a:rPr sz="3200" spc="-10" dirty="0">
                <a:latin typeface="Arial MT"/>
                <a:cs typeface="Arial MT"/>
              </a:rPr>
              <a:t> </a:t>
            </a:r>
            <a:r>
              <a:rPr sz="3200" dirty="0">
                <a:latin typeface="Arial MT"/>
                <a:cs typeface="Arial MT"/>
              </a:rPr>
              <a:t>may</a:t>
            </a:r>
            <a:r>
              <a:rPr sz="3200" spc="5" dirty="0">
                <a:latin typeface="Arial MT"/>
                <a:cs typeface="Arial MT"/>
              </a:rPr>
              <a:t> </a:t>
            </a:r>
            <a:r>
              <a:rPr sz="3200" spc="-10" dirty="0">
                <a:latin typeface="Arial MT"/>
                <a:cs typeface="Arial MT"/>
              </a:rPr>
              <a:t>not</a:t>
            </a:r>
            <a:r>
              <a:rPr sz="3200" spc="-5" dirty="0">
                <a:latin typeface="Arial MT"/>
                <a:cs typeface="Arial MT"/>
              </a:rPr>
              <a:t> be</a:t>
            </a:r>
            <a:r>
              <a:rPr sz="3200" dirty="0">
                <a:latin typeface="Arial MT"/>
                <a:cs typeface="Arial MT"/>
              </a:rPr>
              <a:t> </a:t>
            </a:r>
            <a:r>
              <a:rPr sz="3200" spc="-5" dirty="0">
                <a:latin typeface="Arial MT"/>
                <a:cs typeface="Arial MT"/>
              </a:rPr>
              <a:t>familiar</a:t>
            </a:r>
            <a:r>
              <a:rPr sz="3200" dirty="0">
                <a:latin typeface="Arial MT"/>
                <a:cs typeface="Arial MT"/>
              </a:rPr>
              <a:t> </a:t>
            </a:r>
            <a:r>
              <a:rPr sz="3200" spc="-10" dirty="0">
                <a:latin typeface="Arial MT"/>
                <a:cs typeface="Arial MT"/>
              </a:rPr>
              <a:t>with </a:t>
            </a:r>
            <a:r>
              <a:rPr sz="3200" spc="-5" dirty="0">
                <a:latin typeface="Arial MT"/>
                <a:cs typeface="Arial MT"/>
              </a:rPr>
              <a:t> advanced</a:t>
            </a:r>
            <a:r>
              <a:rPr sz="3200" spc="-25" dirty="0">
                <a:latin typeface="Arial MT"/>
                <a:cs typeface="Arial MT"/>
              </a:rPr>
              <a:t> </a:t>
            </a:r>
            <a:r>
              <a:rPr sz="3200" spc="-5" dirty="0">
                <a:latin typeface="Arial MT"/>
                <a:cs typeface="Arial MT"/>
              </a:rPr>
              <a:t>braking</a:t>
            </a:r>
            <a:r>
              <a:rPr sz="3200" dirty="0">
                <a:latin typeface="Arial MT"/>
                <a:cs typeface="Arial MT"/>
              </a:rPr>
              <a:t> </a:t>
            </a:r>
            <a:r>
              <a:rPr sz="3200" spc="-5" dirty="0">
                <a:latin typeface="Arial MT"/>
                <a:cs typeface="Arial MT"/>
              </a:rPr>
              <a:t>techniques.</a:t>
            </a:r>
            <a:endParaRPr sz="3200" dirty="0">
              <a:latin typeface="Arial MT"/>
              <a:cs typeface="Arial MT"/>
            </a:endParaRPr>
          </a:p>
        </p:txBody>
      </p:sp>
      <p:sp>
        <p:nvSpPr>
          <p:cNvPr id="8" name="object 8"/>
          <p:cNvSpPr txBox="1"/>
          <p:nvPr/>
        </p:nvSpPr>
        <p:spPr>
          <a:xfrm>
            <a:off x="1116888" y="1614881"/>
            <a:ext cx="13439775" cy="3454400"/>
          </a:xfrm>
          <a:prstGeom prst="rect">
            <a:avLst/>
          </a:prstGeom>
        </p:spPr>
        <p:txBody>
          <a:bodyPr vert="horz" wrap="square" lIns="0" tIns="12700" rIns="0" bIns="0" rtlCol="0">
            <a:spAutoFit/>
          </a:bodyPr>
          <a:lstStyle/>
          <a:p>
            <a:pPr marL="12700" marR="800100">
              <a:lnSpc>
                <a:spcPct val="100000"/>
              </a:lnSpc>
              <a:spcBef>
                <a:spcPts val="100"/>
              </a:spcBef>
            </a:pPr>
            <a:r>
              <a:rPr sz="3600" dirty="0">
                <a:latin typeface="Arial MT"/>
                <a:cs typeface="Arial MT"/>
              </a:rPr>
              <a:t>ABS</a:t>
            </a:r>
            <a:r>
              <a:rPr sz="3600" spc="-5" dirty="0">
                <a:latin typeface="Arial MT"/>
                <a:cs typeface="Arial MT"/>
              </a:rPr>
              <a:t> </a:t>
            </a:r>
            <a:r>
              <a:rPr sz="3600" dirty="0">
                <a:latin typeface="Arial MT"/>
                <a:cs typeface="Arial MT"/>
              </a:rPr>
              <a:t>is a</a:t>
            </a:r>
            <a:r>
              <a:rPr sz="3600" spc="-15" dirty="0">
                <a:latin typeface="Arial MT"/>
                <a:cs typeface="Arial MT"/>
              </a:rPr>
              <a:t> </a:t>
            </a:r>
            <a:r>
              <a:rPr sz="3600" dirty="0">
                <a:latin typeface="Arial MT"/>
                <a:cs typeface="Arial MT"/>
              </a:rPr>
              <a:t>vital</a:t>
            </a:r>
            <a:r>
              <a:rPr sz="3600" spc="-15" dirty="0">
                <a:latin typeface="Arial MT"/>
                <a:cs typeface="Arial MT"/>
              </a:rPr>
              <a:t> </a:t>
            </a:r>
            <a:r>
              <a:rPr sz="3600" dirty="0">
                <a:latin typeface="Arial MT"/>
                <a:cs typeface="Arial MT"/>
              </a:rPr>
              <a:t>safety</a:t>
            </a:r>
            <a:r>
              <a:rPr sz="3600" spc="-5" dirty="0">
                <a:latin typeface="Arial MT"/>
                <a:cs typeface="Arial MT"/>
              </a:rPr>
              <a:t> </a:t>
            </a:r>
            <a:r>
              <a:rPr sz="3600" spc="-10" dirty="0">
                <a:latin typeface="Arial MT"/>
                <a:cs typeface="Arial MT"/>
              </a:rPr>
              <a:t>technology</a:t>
            </a:r>
            <a:r>
              <a:rPr sz="3600" spc="20" dirty="0">
                <a:latin typeface="Arial MT"/>
                <a:cs typeface="Arial MT"/>
              </a:rPr>
              <a:t> </a:t>
            </a:r>
            <a:r>
              <a:rPr sz="3600" spc="-5" dirty="0">
                <a:latin typeface="Arial MT"/>
                <a:cs typeface="Arial MT"/>
              </a:rPr>
              <a:t>that</a:t>
            </a:r>
            <a:r>
              <a:rPr sz="3600" spc="10" dirty="0">
                <a:latin typeface="Arial MT"/>
                <a:cs typeface="Arial MT"/>
              </a:rPr>
              <a:t> </a:t>
            </a:r>
            <a:r>
              <a:rPr sz="3600" spc="-10" dirty="0">
                <a:latin typeface="Arial MT"/>
                <a:cs typeface="Arial MT"/>
              </a:rPr>
              <a:t>has</a:t>
            </a:r>
            <a:r>
              <a:rPr sz="3600" dirty="0">
                <a:latin typeface="Arial MT"/>
                <a:cs typeface="Arial MT"/>
              </a:rPr>
              <a:t> </a:t>
            </a:r>
            <a:r>
              <a:rPr sz="3600" spc="-5" dirty="0">
                <a:latin typeface="Arial MT"/>
                <a:cs typeface="Arial MT"/>
              </a:rPr>
              <a:t>significantly</a:t>
            </a:r>
            <a:r>
              <a:rPr sz="3600" spc="45" dirty="0">
                <a:latin typeface="Arial MT"/>
                <a:cs typeface="Arial MT"/>
              </a:rPr>
              <a:t> </a:t>
            </a:r>
            <a:r>
              <a:rPr sz="3600" spc="-10" dirty="0">
                <a:latin typeface="Arial MT"/>
                <a:cs typeface="Arial MT"/>
              </a:rPr>
              <a:t>improved </a:t>
            </a:r>
            <a:r>
              <a:rPr sz="3600" spc="-985" dirty="0">
                <a:latin typeface="Arial MT"/>
                <a:cs typeface="Arial MT"/>
              </a:rPr>
              <a:t> </a:t>
            </a:r>
            <a:r>
              <a:rPr sz="3600" spc="-10" dirty="0">
                <a:latin typeface="Arial MT"/>
                <a:cs typeface="Arial MT"/>
              </a:rPr>
              <a:t>road</a:t>
            </a:r>
            <a:r>
              <a:rPr sz="3600" spc="15" dirty="0">
                <a:latin typeface="Arial MT"/>
                <a:cs typeface="Arial MT"/>
              </a:rPr>
              <a:t> </a:t>
            </a:r>
            <a:r>
              <a:rPr sz="3600" spc="-5" dirty="0">
                <a:latin typeface="Arial MT"/>
                <a:cs typeface="Arial MT"/>
              </a:rPr>
              <a:t>safety</a:t>
            </a:r>
            <a:r>
              <a:rPr sz="3600" spc="-15" dirty="0">
                <a:latin typeface="Arial MT"/>
                <a:cs typeface="Arial MT"/>
              </a:rPr>
              <a:t> </a:t>
            </a:r>
            <a:r>
              <a:rPr sz="3600" spc="-5" dirty="0">
                <a:latin typeface="Arial MT"/>
                <a:cs typeface="Arial MT"/>
              </a:rPr>
              <a:t>by</a:t>
            </a:r>
            <a:r>
              <a:rPr sz="3600" spc="-10" dirty="0">
                <a:latin typeface="Arial MT"/>
                <a:cs typeface="Arial MT"/>
              </a:rPr>
              <a:t> </a:t>
            </a:r>
            <a:r>
              <a:rPr sz="3600" spc="-5" dirty="0">
                <a:latin typeface="Arial MT"/>
                <a:cs typeface="Arial MT"/>
              </a:rPr>
              <a:t>preventing</a:t>
            </a:r>
            <a:r>
              <a:rPr sz="3600" spc="30" dirty="0">
                <a:latin typeface="Arial MT"/>
                <a:cs typeface="Arial MT"/>
              </a:rPr>
              <a:t> </a:t>
            </a:r>
            <a:r>
              <a:rPr sz="3600" spc="-25" dirty="0">
                <a:latin typeface="Arial MT"/>
                <a:cs typeface="Arial MT"/>
              </a:rPr>
              <a:t>wheel</a:t>
            </a:r>
            <a:r>
              <a:rPr sz="3600" spc="80" dirty="0">
                <a:latin typeface="Arial MT"/>
                <a:cs typeface="Arial MT"/>
              </a:rPr>
              <a:t> </a:t>
            </a:r>
            <a:r>
              <a:rPr sz="3600" spc="-10" dirty="0">
                <a:latin typeface="Arial MT"/>
                <a:cs typeface="Arial MT"/>
              </a:rPr>
              <a:t>lockup.</a:t>
            </a:r>
            <a:endParaRPr sz="3600" dirty="0">
              <a:latin typeface="Arial MT"/>
              <a:cs typeface="Arial MT"/>
            </a:endParaRPr>
          </a:p>
          <a:p>
            <a:pPr marL="5041265">
              <a:lnSpc>
                <a:spcPct val="100000"/>
              </a:lnSpc>
              <a:spcBef>
                <a:spcPts val="2995"/>
              </a:spcBef>
            </a:pPr>
            <a:r>
              <a:rPr sz="3200" spc="-5" dirty="0">
                <a:latin typeface="Arial MT"/>
                <a:cs typeface="Arial MT"/>
              </a:rPr>
              <a:t>The</a:t>
            </a:r>
            <a:r>
              <a:rPr sz="3200" spc="-15" dirty="0">
                <a:latin typeface="Arial MT"/>
                <a:cs typeface="Arial MT"/>
              </a:rPr>
              <a:t> </a:t>
            </a:r>
            <a:r>
              <a:rPr sz="3200" spc="-5" dirty="0">
                <a:latin typeface="Arial MT"/>
                <a:cs typeface="Arial MT"/>
              </a:rPr>
              <a:t>benefits</a:t>
            </a:r>
            <a:r>
              <a:rPr sz="3200" spc="-25" dirty="0">
                <a:latin typeface="Arial MT"/>
                <a:cs typeface="Arial MT"/>
              </a:rPr>
              <a:t> </a:t>
            </a:r>
            <a:r>
              <a:rPr sz="3200" spc="-5" dirty="0">
                <a:latin typeface="Arial MT"/>
                <a:cs typeface="Arial MT"/>
              </a:rPr>
              <a:t>of</a:t>
            </a:r>
            <a:r>
              <a:rPr sz="3200" spc="-175" dirty="0">
                <a:latin typeface="Arial MT"/>
                <a:cs typeface="Arial MT"/>
              </a:rPr>
              <a:t> </a:t>
            </a:r>
            <a:r>
              <a:rPr sz="3200" spc="-5" dirty="0">
                <a:latin typeface="Arial MT"/>
                <a:cs typeface="Arial MT"/>
              </a:rPr>
              <a:t>ABS</a:t>
            </a:r>
            <a:r>
              <a:rPr sz="3200" spc="-15" dirty="0">
                <a:latin typeface="Arial MT"/>
                <a:cs typeface="Arial MT"/>
              </a:rPr>
              <a:t> </a:t>
            </a:r>
            <a:r>
              <a:rPr sz="3200" spc="-5" dirty="0">
                <a:latin typeface="Arial MT"/>
                <a:cs typeface="Arial MT"/>
              </a:rPr>
              <a:t>include:</a:t>
            </a:r>
            <a:endParaRPr sz="3200" dirty="0">
              <a:latin typeface="Arial MT"/>
              <a:cs typeface="Arial MT"/>
            </a:endParaRPr>
          </a:p>
          <a:p>
            <a:pPr>
              <a:lnSpc>
                <a:spcPct val="100000"/>
              </a:lnSpc>
              <a:spcBef>
                <a:spcPts val="45"/>
              </a:spcBef>
            </a:pPr>
            <a:endParaRPr sz="3300" dirty="0">
              <a:latin typeface="Arial MT"/>
              <a:cs typeface="Arial MT"/>
            </a:endParaRPr>
          </a:p>
          <a:p>
            <a:pPr marL="5498465" marR="5080" indent="-457200">
              <a:lnSpc>
                <a:spcPct val="100000"/>
              </a:lnSpc>
              <a:spcBef>
                <a:spcPts val="5"/>
              </a:spcBef>
              <a:buFont typeface="Wingdings"/>
              <a:buChar char=""/>
              <a:tabLst>
                <a:tab pos="5499100" algn="l"/>
                <a:tab pos="7430770" algn="l"/>
                <a:tab pos="9205595" algn="l"/>
                <a:tab pos="11162665" algn="l"/>
                <a:tab pos="11851640" algn="l"/>
                <a:tab pos="13065125" algn="l"/>
              </a:tabLst>
            </a:pPr>
            <a:r>
              <a:rPr sz="3200" spc="-5" dirty="0">
                <a:latin typeface="Arial MT"/>
                <a:cs typeface="Arial MT"/>
              </a:rPr>
              <a:t>Impro</a:t>
            </a:r>
            <a:r>
              <a:rPr sz="3200" dirty="0">
                <a:latin typeface="Arial MT"/>
                <a:cs typeface="Arial MT"/>
              </a:rPr>
              <a:t>v</a:t>
            </a:r>
            <a:r>
              <a:rPr sz="3200" spc="-5" dirty="0">
                <a:latin typeface="Arial MT"/>
                <a:cs typeface="Arial MT"/>
              </a:rPr>
              <a:t>ed</a:t>
            </a:r>
            <a:r>
              <a:rPr sz="3200" dirty="0">
                <a:latin typeface="Arial MT"/>
                <a:cs typeface="Arial MT"/>
              </a:rPr>
              <a:t>	s</a:t>
            </a:r>
            <a:r>
              <a:rPr sz="3200" spc="-5" dirty="0">
                <a:latin typeface="Arial MT"/>
                <a:cs typeface="Arial MT"/>
              </a:rPr>
              <a:t>top</a:t>
            </a:r>
            <a:r>
              <a:rPr sz="3200" dirty="0">
                <a:latin typeface="Arial MT"/>
                <a:cs typeface="Arial MT"/>
              </a:rPr>
              <a:t>p</a:t>
            </a:r>
            <a:r>
              <a:rPr sz="3200" spc="-20" dirty="0">
                <a:latin typeface="Arial MT"/>
                <a:cs typeface="Arial MT"/>
              </a:rPr>
              <a:t>i</a:t>
            </a:r>
            <a:r>
              <a:rPr sz="3200" spc="-5" dirty="0">
                <a:latin typeface="Arial MT"/>
                <a:cs typeface="Arial MT"/>
              </a:rPr>
              <a:t>ng</a:t>
            </a:r>
            <a:r>
              <a:rPr sz="3200" dirty="0">
                <a:latin typeface="Arial MT"/>
                <a:cs typeface="Arial MT"/>
              </a:rPr>
              <a:t>	</a:t>
            </a:r>
            <a:r>
              <a:rPr sz="3200" spc="-10" dirty="0">
                <a:latin typeface="Arial MT"/>
                <a:cs typeface="Arial MT"/>
              </a:rPr>
              <a:t>d</a:t>
            </a:r>
            <a:r>
              <a:rPr sz="3200" dirty="0">
                <a:latin typeface="Arial MT"/>
                <a:cs typeface="Arial MT"/>
              </a:rPr>
              <a:t>is</a:t>
            </a:r>
            <a:r>
              <a:rPr sz="3200" spc="-5" dirty="0">
                <a:latin typeface="Arial MT"/>
                <a:cs typeface="Arial MT"/>
              </a:rPr>
              <a:t>tan</a:t>
            </a:r>
            <a:r>
              <a:rPr sz="3200" spc="5" dirty="0">
                <a:latin typeface="Arial MT"/>
                <a:cs typeface="Arial MT"/>
              </a:rPr>
              <a:t>c</a:t>
            </a:r>
            <a:r>
              <a:rPr sz="3200" spc="-30" dirty="0">
                <a:latin typeface="Arial MT"/>
                <a:cs typeface="Arial MT"/>
              </a:rPr>
              <a:t>e</a:t>
            </a:r>
            <a:r>
              <a:rPr sz="3200" spc="-5" dirty="0">
                <a:latin typeface="Arial MT"/>
                <a:cs typeface="Arial MT"/>
              </a:rPr>
              <a:t>s</a:t>
            </a:r>
            <a:r>
              <a:rPr sz="3200" dirty="0">
                <a:latin typeface="Arial MT"/>
                <a:cs typeface="Arial MT"/>
              </a:rPr>
              <a:t>	</a:t>
            </a:r>
            <a:r>
              <a:rPr sz="3200" spc="-5" dirty="0">
                <a:latin typeface="Arial MT"/>
                <a:cs typeface="Arial MT"/>
              </a:rPr>
              <a:t>on</a:t>
            </a:r>
            <a:r>
              <a:rPr sz="3200" dirty="0">
                <a:latin typeface="Arial MT"/>
                <a:cs typeface="Arial MT"/>
              </a:rPr>
              <a:t>	l</a:t>
            </a:r>
            <a:r>
              <a:rPr sz="3200" spc="-5" dirty="0">
                <a:latin typeface="Arial MT"/>
                <a:cs typeface="Arial MT"/>
              </a:rPr>
              <a:t>oo</a:t>
            </a:r>
            <a:r>
              <a:rPr sz="3200" spc="5" dirty="0">
                <a:latin typeface="Arial MT"/>
                <a:cs typeface="Arial MT"/>
              </a:rPr>
              <a:t>s</a:t>
            </a:r>
            <a:r>
              <a:rPr sz="3200" spc="-5" dirty="0">
                <a:latin typeface="Arial MT"/>
                <a:cs typeface="Arial MT"/>
              </a:rPr>
              <a:t>e</a:t>
            </a:r>
            <a:r>
              <a:rPr sz="3200" dirty="0">
                <a:latin typeface="Arial MT"/>
                <a:cs typeface="Arial MT"/>
              </a:rPr>
              <a:t>	</a:t>
            </a:r>
            <a:r>
              <a:rPr sz="3200" spc="-5" dirty="0">
                <a:latin typeface="Arial MT"/>
                <a:cs typeface="Arial MT"/>
              </a:rPr>
              <a:t>or  slippery</a:t>
            </a:r>
            <a:r>
              <a:rPr sz="3200" spc="-10" dirty="0">
                <a:latin typeface="Arial MT"/>
                <a:cs typeface="Arial MT"/>
              </a:rPr>
              <a:t> </a:t>
            </a:r>
            <a:r>
              <a:rPr sz="3200" spc="-5" dirty="0">
                <a:latin typeface="Arial MT"/>
                <a:cs typeface="Arial MT"/>
              </a:rPr>
              <a:t>surfaces</a:t>
            </a:r>
            <a:r>
              <a:rPr sz="3200" spc="-10" dirty="0">
                <a:latin typeface="Arial MT"/>
                <a:cs typeface="Arial MT"/>
              </a:rPr>
              <a:t> </a:t>
            </a:r>
            <a:r>
              <a:rPr sz="3200" spc="-15" dirty="0">
                <a:latin typeface="Arial MT"/>
                <a:cs typeface="Arial MT"/>
              </a:rPr>
              <a:t>(wet</a:t>
            </a:r>
            <a:r>
              <a:rPr sz="3200" spc="25" dirty="0">
                <a:latin typeface="Arial MT"/>
                <a:cs typeface="Arial MT"/>
              </a:rPr>
              <a:t> </a:t>
            </a:r>
            <a:r>
              <a:rPr sz="3200" spc="-5" dirty="0">
                <a:latin typeface="Arial MT"/>
                <a:cs typeface="Arial MT"/>
              </a:rPr>
              <a:t>roads,</a:t>
            </a:r>
            <a:r>
              <a:rPr sz="3200" spc="5" dirty="0">
                <a:latin typeface="Arial MT"/>
                <a:cs typeface="Arial MT"/>
              </a:rPr>
              <a:t> </a:t>
            </a:r>
            <a:r>
              <a:rPr sz="3200" spc="-5" dirty="0">
                <a:latin typeface="Arial MT"/>
                <a:cs typeface="Arial MT"/>
              </a:rPr>
              <a:t>gravel,</a:t>
            </a:r>
            <a:r>
              <a:rPr sz="3200" spc="5" dirty="0">
                <a:latin typeface="Arial MT"/>
                <a:cs typeface="Arial MT"/>
              </a:rPr>
              <a:t> </a:t>
            </a:r>
            <a:r>
              <a:rPr sz="3200" spc="-10" dirty="0">
                <a:latin typeface="Arial MT"/>
                <a:cs typeface="Arial MT"/>
              </a:rPr>
              <a:t>snow)</a:t>
            </a:r>
            <a:endParaRPr sz="3200" dirty="0">
              <a:latin typeface="Arial MT"/>
              <a:cs typeface="Arial MT"/>
            </a:endParaRPr>
          </a:p>
        </p:txBody>
      </p:sp>
      <p:pic>
        <p:nvPicPr>
          <p:cNvPr id="9" name="object 9"/>
          <p:cNvPicPr/>
          <p:nvPr/>
        </p:nvPicPr>
        <p:blipFill>
          <a:blip r:embed="rId3" cstate="print"/>
          <a:stretch>
            <a:fillRect/>
          </a:stretch>
        </p:blipFill>
        <p:spPr>
          <a:xfrm>
            <a:off x="0" y="2874264"/>
            <a:ext cx="5903976" cy="492861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630400" cy="8229600"/>
          </a:xfrm>
          <a:prstGeom prst="rect">
            <a:avLst/>
          </a:prstGeom>
        </p:spPr>
      </p:pic>
      <p:sp>
        <p:nvSpPr>
          <p:cNvPr id="3" name="object 3"/>
          <p:cNvSpPr txBox="1">
            <a:spLocks noGrp="1"/>
          </p:cNvSpPr>
          <p:nvPr>
            <p:ph type="title"/>
          </p:nvPr>
        </p:nvSpPr>
        <p:spPr>
          <a:prstGeom prst="rect">
            <a:avLst/>
          </a:prstGeom>
        </p:spPr>
        <p:txBody>
          <a:bodyPr vert="horz" wrap="square" lIns="0" tIns="450407" rIns="0" bIns="0" rtlCol="0">
            <a:spAutoFit/>
          </a:bodyPr>
          <a:lstStyle/>
          <a:p>
            <a:pPr marL="5956300" marR="5080" indent="-2774315">
              <a:lnSpc>
                <a:spcPts val="5020"/>
              </a:lnSpc>
            </a:pPr>
            <a:r>
              <a:rPr spc="5" dirty="0">
                <a:solidFill>
                  <a:srgbClr val="466ED5"/>
                </a:solidFill>
              </a:rPr>
              <a:t>HOW</a:t>
            </a:r>
            <a:r>
              <a:rPr spc="-204" dirty="0">
                <a:solidFill>
                  <a:srgbClr val="466ED5"/>
                </a:solidFill>
              </a:rPr>
              <a:t> </a:t>
            </a:r>
            <a:r>
              <a:rPr spc="10" dirty="0">
                <a:solidFill>
                  <a:srgbClr val="466ED5"/>
                </a:solidFill>
              </a:rPr>
              <a:t>ABS</a:t>
            </a:r>
            <a:r>
              <a:rPr spc="-65" dirty="0">
                <a:solidFill>
                  <a:srgbClr val="466ED5"/>
                </a:solidFill>
              </a:rPr>
              <a:t> </a:t>
            </a:r>
            <a:r>
              <a:rPr spc="5" dirty="0">
                <a:solidFill>
                  <a:srgbClr val="466ED5"/>
                </a:solidFill>
              </a:rPr>
              <a:t>WORKS:</a:t>
            </a:r>
            <a:r>
              <a:rPr spc="-204" dirty="0">
                <a:solidFill>
                  <a:srgbClr val="466ED5"/>
                </a:solidFill>
              </a:rPr>
              <a:t> </a:t>
            </a:r>
            <a:r>
              <a:rPr spc="5" dirty="0">
                <a:solidFill>
                  <a:srgbClr val="466ED5"/>
                </a:solidFill>
              </a:rPr>
              <a:t>A</a:t>
            </a:r>
            <a:r>
              <a:rPr spc="-185" dirty="0">
                <a:solidFill>
                  <a:srgbClr val="466ED5"/>
                </a:solidFill>
              </a:rPr>
              <a:t> </a:t>
            </a:r>
            <a:r>
              <a:rPr spc="-15" dirty="0">
                <a:solidFill>
                  <a:srgbClr val="466ED5"/>
                </a:solidFill>
              </a:rPr>
              <a:t>STEP-BY-STEP </a:t>
            </a:r>
            <a:r>
              <a:rPr spc="-1100" dirty="0">
                <a:solidFill>
                  <a:srgbClr val="466ED5"/>
                </a:solidFill>
              </a:rPr>
              <a:t> </a:t>
            </a:r>
            <a:r>
              <a:rPr dirty="0">
                <a:solidFill>
                  <a:srgbClr val="466ED5"/>
                </a:solidFill>
              </a:rPr>
              <a:t>BREAKDOWN</a:t>
            </a:r>
          </a:p>
        </p:txBody>
      </p:sp>
      <p:sp>
        <p:nvSpPr>
          <p:cNvPr id="4" name="object 4"/>
          <p:cNvSpPr txBox="1"/>
          <p:nvPr/>
        </p:nvSpPr>
        <p:spPr>
          <a:xfrm>
            <a:off x="5340858" y="1745106"/>
            <a:ext cx="8704580" cy="6366510"/>
          </a:xfrm>
          <a:prstGeom prst="rect">
            <a:avLst/>
          </a:prstGeom>
        </p:spPr>
        <p:txBody>
          <a:bodyPr vert="horz" wrap="square" lIns="0" tIns="11430" rIns="0" bIns="0" rtlCol="0">
            <a:spAutoFit/>
          </a:bodyPr>
          <a:lstStyle/>
          <a:p>
            <a:pPr marL="3243580" algn="just">
              <a:lnSpc>
                <a:spcPct val="100000"/>
              </a:lnSpc>
              <a:spcBef>
                <a:spcPts val="90"/>
              </a:spcBef>
            </a:pPr>
            <a:r>
              <a:rPr sz="3200" b="1" dirty="0">
                <a:latin typeface="Calibri"/>
                <a:cs typeface="Calibri"/>
              </a:rPr>
              <a:t>ABS</a:t>
            </a:r>
            <a:r>
              <a:rPr sz="3200" b="1" spc="-25" dirty="0">
                <a:latin typeface="Calibri"/>
                <a:cs typeface="Calibri"/>
              </a:rPr>
              <a:t> </a:t>
            </a:r>
            <a:r>
              <a:rPr sz="3200" b="1" spc="-5" dirty="0">
                <a:latin typeface="Calibri"/>
                <a:cs typeface="Calibri"/>
              </a:rPr>
              <a:t>in</a:t>
            </a:r>
            <a:r>
              <a:rPr sz="3200" b="1" spc="-25" dirty="0">
                <a:latin typeface="Calibri"/>
                <a:cs typeface="Calibri"/>
              </a:rPr>
              <a:t> </a:t>
            </a:r>
            <a:r>
              <a:rPr sz="3200" b="1" dirty="0">
                <a:latin typeface="Calibri"/>
                <a:cs typeface="Calibri"/>
              </a:rPr>
              <a:t>action</a:t>
            </a:r>
            <a:endParaRPr sz="3200" dirty="0">
              <a:latin typeface="Calibri"/>
              <a:cs typeface="Calibri"/>
            </a:endParaRPr>
          </a:p>
          <a:p>
            <a:pPr marL="469900" indent="-457200" algn="just">
              <a:lnSpc>
                <a:spcPct val="100000"/>
              </a:lnSpc>
              <a:buFont typeface="Wingdings"/>
              <a:buChar char=""/>
              <a:tabLst>
                <a:tab pos="469900" algn="l"/>
              </a:tabLst>
            </a:pPr>
            <a:r>
              <a:rPr sz="3200" spc="-10" dirty="0">
                <a:latin typeface="Calibri"/>
                <a:cs typeface="Calibri"/>
              </a:rPr>
              <a:t>Driver</a:t>
            </a:r>
            <a:r>
              <a:rPr sz="3200" spc="-5" dirty="0">
                <a:latin typeface="Calibri"/>
                <a:cs typeface="Calibri"/>
              </a:rPr>
              <a:t> </a:t>
            </a:r>
            <a:r>
              <a:rPr sz="3200" dirty="0">
                <a:latin typeface="Calibri"/>
                <a:cs typeface="Calibri"/>
              </a:rPr>
              <a:t>applies</a:t>
            </a:r>
            <a:r>
              <a:rPr sz="3200" spc="15" dirty="0">
                <a:latin typeface="Calibri"/>
                <a:cs typeface="Calibri"/>
              </a:rPr>
              <a:t> </a:t>
            </a:r>
            <a:r>
              <a:rPr sz="3200" spc="-20" dirty="0">
                <a:latin typeface="Calibri"/>
                <a:cs typeface="Calibri"/>
              </a:rPr>
              <a:t>hard</a:t>
            </a:r>
            <a:r>
              <a:rPr sz="3200" spc="15" dirty="0">
                <a:latin typeface="Calibri"/>
                <a:cs typeface="Calibri"/>
              </a:rPr>
              <a:t> </a:t>
            </a:r>
            <a:r>
              <a:rPr sz="3200" spc="-40" dirty="0">
                <a:latin typeface="Calibri"/>
                <a:cs typeface="Calibri"/>
              </a:rPr>
              <a:t>brake</a:t>
            </a:r>
            <a:r>
              <a:rPr sz="3200" spc="35" dirty="0">
                <a:latin typeface="Calibri"/>
                <a:cs typeface="Calibri"/>
              </a:rPr>
              <a:t> </a:t>
            </a:r>
            <a:r>
              <a:rPr sz="3200" spc="-20" dirty="0">
                <a:latin typeface="Calibri"/>
                <a:cs typeface="Calibri"/>
              </a:rPr>
              <a:t>pressure.</a:t>
            </a:r>
            <a:endParaRPr sz="3200" dirty="0">
              <a:latin typeface="Calibri"/>
              <a:cs typeface="Calibri"/>
            </a:endParaRPr>
          </a:p>
          <a:p>
            <a:pPr marL="469900" marR="9525" indent="-457200" algn="just">
              <a:lnSpc>
                <a:spcPct val="100000"/>
              </a:lnSpc>
              <a:spcBef>
                <a:spcPts val="5"/>
              </a:spcBef>
              <a:buFont typeface="Wingdings"/>
              <a:buChar char=""/>
              <a:tabLst>
                <a:tab pos="469900" algn="l"/>
              </a:tabLst>
            </a:pPr>
            <a:r>
              <a:rPr sz="3200" spc="-5" dirty="0">
                <a:latin typeface="Calibri"/>
                <a:cs typeface="Calibri"/>
              </a:rPr>
              <a:t>Wheel speed </a:t>
            </a:r>
            <a:r>
              <a:rPr sz="3200" spc="-15" dirty="0">
                <a:latin typeface="Calibri"/>
                <a:cs typeface="Calibri"/>
              </a:rPr>
              <a:t>sensors detect </a:t>
            </a:r>
            <a:r>
              <a:rPr sz="3200" spc="-5" dirty="0">
                <a:latin typeface="Calibri"/>
                <a:cs typeface="Calibri"/>
              </a:rPr>
              <a:t>a </a:t>
            </a:r>
            <a:r>
              <a:rPr sz="3200" spc="-20" dirty="0">
                <a:latin typeface="Calibri"/>
                <a:cs typeface="Calibri"/>
              </a:rPr>
              <a:t>rapid </a:t>
            </a:r>
            <a:r>
              <a:rPr sz="3200" spc="-15" dirty="0">
                <a:latin typeface="Calibri"/>
                <a:cs typeface="Calibri"/>
              </a:rPr>
              <a:t>deceleration </a:t>
            </a:r>
            <a:r>
              <a:rPr sz="3200" spc="-10" dirty="0">
                <a:latin typeface="Calibri"/>
                <a:cs typeface="Calibri"/>
              </a:rPr>
              <a:t> </a:t>
            </a:r>
            <a:r>
              <a:rPr sz="3200" dirty="0">
                <a:latin typeface="Calibri"/>
                <a:cs typeface="Calibri"/>
              </a:rPr>
              <a:t>in </a:t>
            </a:r>
            <a:r>
              <a:rPr sz="3200" spc="-10" dirty="0">
                <a:latin typeface="Calibri"/>
                <a:cs typeface="Calibri"/>
              </a:rPr>
              <a:t>one </a:t>
            </a:r>
            <a:r>
              <a:rPr sz="3200" spc="-5" dirty="0">
                <a:latin typeface="Calibri"/>
                <a:cs typeface="Calibri"/>
              </a:rPr>
              <a:t>or </a:t>
            </a:r>
            <a:r>
              <a:rPr sz="3200" spc="-20" dirty="0">
                <a:latin typeface="Calibri"/>
                <a:cs typeface="Calibri"/>
              </a:rPr>
              <a:t>more </a:t>
            </a:r>
            <a:r>
              <a:rPr sz="3200" spc="-5" dirty="0">
                <a:latin typeface="Calibri"/>
                <a:cs typeface="Calibri"/>
              </a:rPr>
              <a:t>wheels, indicating </a:t>
            </a:r>
            <a:r>
              <a:rPr sz="3200" spc="5" dirty="0">
                <a:latin typeface="Calibri"/>
                <a:cs typeface="Calibri"/>
              </a:rPr>
              <a:t>an </a:t>
            </a:r>
            <a:r>
              <a:rPr sz="3200" spc="-5" dirty="0">
                <a:latin typeface="Calibri"/>
                <a:cs typeface="Calibri"/>
              </a:rPr>
              <a:t>impending </a:t>
            </a:r>
            <a:r>
              <a:rPr sz="3200" dirty="0">
                <a:latin typeface="Calibri"/>
                <a:cs typeface="Calibri"/>
              </a:rPr>
              <a:t> </a:t>
            </a:r>
            <a:r>
              <a:rPr sz="3200" spc="-15" dirty="0">
                <a:latin typeface="Calibri"/>
                <a:cs typeface="Calibri"/>
              </a:rPr>
              <a:t>lockup.</a:t>
            </a:r>
            <a:endParaRPr sz="3200" dirty="0">
              <a:latin typeface="Calibri"/>
              <a:cs typeface="Calibri"/>
            </a:endParaRPr>
          </a:p>
          <a:p>
            <a:pPr marL="469900" marR="5080" indent="-457200" algn="just">
              <a:lnSpc>
                <a:spcPct val="100000"/>
              </a:lnSpc>
              <a:buFont typeface="Wingdings"/>
              <a:buChar char=""/>
              <a:tabLst>
                <a:tab pos="469900" algn="l"/>
              </a:tabLst>
            </a:pPr>
            <a:r>
              <a:rPr sz="3200" spc="-5" dirty="0">
                <a:latin typeface="Calibri"/>
                <a:cs typeface="Calibri"/>
              </a:rPr>
              <a:t>The </a:t>
            </a:r>
            <a:r>
              <a:rPr sz="3200" spc="-15" dirty="0">
                <a:latin typeface="Calibri"/>
                <a:cs typeface="Calibri"/>
              </a:rPr>
              <a:t>ECU </a:t>
            </a:r>
            <a:r>
              <a:rPr sz="3200" spc="-5" dirty="0">
                <a:latin typeface="Calibri"/>
                <a:cs typeface="Calibri"/>
              </a:rPr>
              <a:t>determines a wheel </a:t>
            </a:r>
            <a:r>
              <a:rPr sz="3200" dirty="0">
                <a:latin typeface="Calibri"/>
                <a:cs typeface="Calibri"/>
              </a:rPr>
              <a:t>is </a:t>
            </a:r>
            <a:r>
              <a:rPr sz="3200" spc="5" dirty="0">
                <a:latin typeface="Calibri"/>
                <a:cs typeface="Calibri"/>
              </a:rPr>
              <a:t>about </a:t>
            </a:r>
            <a:r>
              <a:rPr sz="3200" spc="-10" dirty="0">
                <a:latin typeface="Calibri"/>
                <a:cs typeface="Calibri"/>
              </a:rPr>
              <a:t>to </a:t>
            </a:r>
            <a:r>
              <a:rPr sz="3200" spc="-5" dirty="0">
                <a:latin typeface="Calibri"/>
                <a:cs typeface="Calibri"/>
              </a:rPr>
              <a:t>lock </a:t>
            </a:r>
            <a:r>
              <a:rPr sz="3200" spc="5" dirty="0">
                <a:latin typeface="Calibri"/>
                <a:cs typeface="Calibri"/>
              </a:rPr>
              <a:t>and </a:t>
            </a:r>
            <a:r>
              <a:rPr sz="3200" spc="10" dirty="0">
                <a:latin typeface="Calibri"/>
                <a:cs typeface="Calibri"/>
              </a:rPr>
              <a:t> </a:t>
            </a:r>
            <a:r>
              <a:rPr sz="3200" dirty="0">
                <a:latin typeface="Calibri"/>
                <a:cs typeface="Calibri"/>
              </a:rPr>
              <a:t>signals</a:t>
            </a:r>
            <a:r>
              <a:rPr sz="3200" spc="-10" dirty="0">
                <a:latin typeface="Calibri"/>
                <a:cs typeface="Calibri"/>
              </a:rPr>
              <a:t> </a:t>
            </a:r>
            <a:r>
              <a:rPr sz="3200" spc="-5" dirty="0">
                <a:latin typeface="Calibri"/>
                <a:cs typeface="Calibri"/>
              </a:rPr>
              <a:t>the</a:t>
            </a:r>
            <a:r>
              <a:rPr sz="3200" spc="20" dirty="0">
                <a:latin typeface="Calibri"/>
                <a:cs typeface="Calibri"/>
              </a:rPr>
              <a:t> </a:t>
            </a:r>
            <a:r>
              <a:rPr sz="3200" spc="-25" dirty="0">
                <a:latin typeface="Calibri"/>
                <a:cs typeface="Calibri"/>
              </a:rPr>
              <a:t>hydraulic</a:t>
            </a:r>
            <a:r>
              <a:rPr sz="3200" spc="45" dirty="0">
                <a:latin typeface="Calibri"/>
                <a:cs typeface="Calibri"/>
              </a:rPr>
              <a:t> </a:t>
            </a:r>
            <a:r>
              <a:rPr sz="3200" spc="-40" dirty="0">
                <a:latin typeface="Calibri"/>
                <a:cs typeface="Calibri"/>
              </a:rPr>
              <a:t>modulator.</a:t>
            </a:r>
            <a:endParaRPr sz="3200" dirty="0">
              <a:latin typeface="Calibri"/>
              <a:cs typeface="Calibri"/>
            </a:endParaRPr>
          </a:p>
          <a:p>
            <a:pPr marL="469900" marR="8255" indent="-457200" algn="just">
              <a:lnSpc>
                <a:spcPct val="100000"/>
              </a:lnSpc>
              <a:spcBef>
                <a:spcPts val="5"/>
              </a:spcBef>
              <a:buFont typeface="Wingdings"/>
              <a:buChar char=""/>
              <a:tabLst>
                <a:tab pos="469900" algn="l"/>
              </a:tabLst>
            </a:pPr>
            <a:r>
              <a:rPr sz="3200" spc="-5" dirty="0">
                <a:latin typeface="Calibri"/>
                <a:cs typeface="Calibri"/>
              </a:rPr>
              <a:t>The</a:t>
            </a:r>
            <a:r>
              <a:rPr sz="3200" dirty="0">
                <a:latin typeface="Calibri"/>
                <a:cs typeface="Calibri"/>
              </a:rPr>
              <a:t> </a:t>
            </a:r>
            <a:r>
              <a:rPr sz="3200" spc="-10" dirty="0">
                <a:latin typeface="Calibri"/>
                <a:cs typeface="Calibri"/>
              </a:rPr>
              <a:t>modulator</a:t>
            </a:r>
            <a:r>
              <a:rPr sz="3200" spc="-5" dirty="0">
                <a:latin typeface="Calibri"/>
                <a:cs typeface="Calibri"/>
              </a:rPr>
              <a:t> </a:t>
            </a:r>
            <a:r>
              <a:rPr sz="3200" spc="-10" dirty="0">
                <a:latin typeface="Calibri"/>
                <a:cs typeface="Calibri"/>
              </a:rPr>
              <a:t>reduces</a:t>
            </a:r>
            <a:r>
              <a:rPr sz="3200" spc="-5" dirty="0">
                <a:latin typeface="Calibri"/>
                <a:cs typeface="Calibri"/>
              </a:rPr>
              <a:t> </a:t>
            </a:r>
            <a:r>
              <a:rPr sz="3200" spc="-40" dirty="0">
                <a:latin typeface="Calibri"/>
                <a:cs typeface="Calibri"/>
              </a:rPr>
              <a:t>brake</a:t>
            </a:r>
            <a:r>
              <a:rPr sz="3200" spc="-35" dirty="0">
                <a:latin typeface="Calibri"/>
                <a:cs typeface="Calibri"/>
              </a:rPr>
              <a:t> </a:t>
            </a:r>
            <a:r>
              <a:rPr sz="3200" spc="-20" dirty="0">
                <a:latin typeface="Calibri"/>
                <a:cs typeface="Calibri"/>
              </a:rPr>
              <a:t>pressure</a:t>
            </a:r>
            <a:r>
              <a:rPr sz="3200" spc="-15" dirty="0">
                <a:latin typeface="Calibri"/>
                <a:cs typeface="Calibri"/>
              </a:rPr>
              <a:t> to</a:t>
            </a:r>
            <a:r>
              <a:rPr sz="3200" spc="-10" dirty="0">
                <a:latin typeface="Calibri"/>
                <a:cs typeface="Calibri"/>
              </a:rPr>
              <a:t> the </a:t>
            </a:r>
            <a:r>
              <a:rPr sz="3200" spc="-5" dirty="0">
                <a:latin typeface="Calibri"/>
                <a:cs typeface="Calibri"/>
              </a:rPr>
              <a:t> locking</a:t>
            </a:r>
            <a:r>
              <a:rPr sz="3200" dirty="0">
                <a:latin typeface="Calibri"/>
                <a:cs typeface="Calibri"/>
              </a:rPr>
              <a:t> </a:t>
            </a:r>
            <a:r>
              <a:rPr sz="3200" spc="-5" dirty="0">
                <a:latin typeface="Calibri"/>
                <a:cs typeface="Calibri"/>
              </a:rPr>
              <a:t>wheel,</a:t>
            </a:r>
            <a:r>
              <a:rPr sz="3200" dirty="0">
                <a:latin typeface="Calibri"/>
                <a:cs typeface="Calibri"/>
              </a:rPr>
              <a:t> </a:t>
            </a:r>
            <a:r>
              <a:rPr sz="3200" spc="-5" dirty="0">
                <a:latin typeface="Calibri"/>
                <a:cs typeface="Calibri"/>
              </a:rPr>
              <a:t>allowing</a:t>
            </a:r>
            <a:r>
              <a:rPr sz="3200" dirty="0">
                <a:latin typeface="Calibri"/>
                <a:cs typeface="Calibri"/>
              </a:rPr>
              <a:t> it</a:t>
            </a:r>
            <a:r>
              <a:rPr sz="3200" spc="5" dirty="0">
                <a:latin typeface="Calibri"/>
                <a:cs typeface="Calibri"/>
              </a:rPr>
              <a:t> </a:t>
            </a:r>
            <a:r>
              <a:rPr sz="3200" spc="-10" dirty="0">
                <a:latin typeface="Calibri"/>
                <a:cs typeface="Calibri"/>
              </a:rPr>
              <a:t>to</a:t>
            </a:r>
            <a:r>
              <a:rPr sz="3200" spc="-5" dirty="0">
                <a:latin typeface="Calibri"/>
                <a:cs typeface="Calibri"/>
              </a:rPr>
              <a:t> </a:t>
            </a:r>
            <a:r>
              <a:rPr sz="3200" spc="-20" dirty="0">
                <a:latin typeface="Calibri"/>
                <a:cs typeface="Calibri"/>
              </a:rPr>
              <a:t>regain</a:t>
            </a:r>
            <a:r>
              <a:rPr sz="3200" spc="-15" dirty="0">
                <a:latin typeface="Calibri"/>
                <a:cs typeface="Calibri"/>
              </a:rPr>
              <a:t> rotational </a:t>
            </a:r>
            <a:r>
              <a:rPr sz="3200" spc="-10" dirty="0">
                <a:latin typeface="Calibri"/>
                <a:cs typeface="Calibri"/>
              </a:rPr>
              <a:t> speed.</a:t>
            </a:r>
            <a:endParaRPr sz="3200" dirty="0">
              <a:latin typeface="Calibri"/>
              <a:cs typeface="Calibri"/>
            </a:endParaRPr>
          </a:p>
          <a:p>
            <a:pPr marL="469900" marR="6985" indent="-457200" algn="just">
              <a:lnSpc>
                <a:spcPct val="100000"/>
              </a:lnSpc>
              <a:buFont typeface="Wingdings"/>
              <a:buChar char=""/>
              <a:tabLst>
                <a:tab pos="469900" algn="l"/>
              </a:tabLst>
            </a:pPr>
            <a:r>
              <a:rPr sz="3200" spc="-5" dirty="0">
                <a:latin typeface="Calibri"/>
                <a:cs typeface="Calibri"/>
              </a:rPr>
              <a:t>The </a:t>
            </a:r>
            <a:r>
              <a:rPr sz="3200" spc="-15" dirty="0">
                <a:latin typeface="Calibri"/>
                <a:cs typeface="Calibri"/>
              </a:rPr>
              <a:t>ECU monitors </a:t>
            </a:r>
            <a:r>
              <a:rPr sz="3200" spc="-10" dirty="0">
                <a:latin typeface="Calibri"/>
                <a:cs typeface="Calibri"/>
              </a:rPr>
              <a:t>wheel </a:t>
            </a:r>
            <a:r>
              <a:rPr sz="3200" spc="-5" dirty="0">
                <a:latin typeface="Calibri"/>
                <a:cs typeface="Calibri"/>
              </a:rPr>
              <a:t>speed and </a:t>
            </a:r>
            <a:r>
              <a:rPr sz="3200" spc="-10" dirty="0">
                <a:latin typeface="Calibri"/>
                <a:cs typeface="Calibri"/>
              </a:rPr>
              <a:t>adjusts </a:t>
            </a:r>
            <a:r>
              <a:rPr sz="3200" spc="-40" dirty="0">
                <a:latin typeface="Calibri"/>
                <a:cs typeface="Calibri"/>
              </a:rPr>
              <a:t>brake </a:t>
            </a:r>
            <a:r>
              <a:rPr sz="3200" spc="-35" dirty="0">
                <a:latin typeface="Calibri"/>
                <a:cs typeface="Calibri"/>
              </a:rPr>
              <a:t> </a:t>
            </a:r>
            <a:r>
              <a:rPr sz="3200" spc="-15" dirty="0">
                <a:latin typeface="Calibri"/>
                <a:cs typeface="Calibri"/>
              </a:rPr>
              <a:t>pressure</a:t>
            </a:r>
            <a:r>
              <a:rPr sz="3200" spc="695" dirty="0">
                <a:latin typeface="Calibri"/>
                <a:cs typeface="Calibri"/>
              </a:rPr>
              <a:t> </a:t>
            </a:r>
            <a:r>
              <a:rPr sz="3200" spc="-5" dirty="0">
                <a:latin typeface="Calibri"/>
                <a:cs typeface="Calibri"/>
              </a:rPr>
              <a:t>as</a:t>
            </a:r>
            <a:r>
              <a:rPr sz="3200" dirty="0">
                <a:latin typeface="Calibri"/>
                <a:cs typeface="Calibri"/>
              </a:rPr>
              <a:t> </a:t>
            </a:r>
            <a:r>
              <a:rPr sz="3200" spc="-10" dirty="0">
                <a:latin typeface="Calibri"/>
                <a:cs typeface="Calibri"/>
              </a:rPr>
              <a:t>needed,</a:t>
            </a:r>
            <a:r>
              <a:rPr sz="3200" spc="-5" dirty="0">
                <a:latin typeface="Calibri"/>
                <a:cs typeface="Calibri"/>
              </a:rPr>
              <a:t> </a:t>
            </a:r>
            <a:r>
              <a:rPr sz="3200" spc="-15" dirty="0">
                <a:latin typeface="Calibri"/>
                <a:cs typeface="Calibri"/>
              </a:rPr>
              <a:t>preventing</a:t>
            </a:r>
            <a:r>
              <a:rPr sz="3200" spc="695" dirty="0">
                <a:latin typeface="Calibri"/>
                <a:cs typeface="Calibri"/>
              </a:rPr>
              <a:t> </a:t>
            </a:r>
            <a:r>
              <a:rPr sz="3200" spc="-15" dirty="0">
                <a:latin typeface="Calibri"/>
                <a:cs typeface="Calibri"/>
              </a:rPr>
              <a:t>lockup</a:t>
            </a:r>
            <a:r>
              <a:rPr sz="3200" spc="695" dirty="0">
                <a:latin typeface="Calibri"/>
                <a:cs typeface="Calibri"/>
              </a:rPr>
              <a:t> </a:t>
            </a:r>
            <a:r>
              <a:rPr sz="3200" spc="-5" dirty="0">
                <a:latin typeface="Calibri"/>
                <a:cs typeface="Calibri"/>
              </a:rPr>
              <a:t>while </a:t>
            </a:r>
            <a:r>
              <a:rPr sz="3200" spc="-710" dirty="0">
                <a:latin typeface="Calibri"/>
                <a:cs typeface="Calibri"/>
              </a:rPr>
              <a:t> </a:t>
            </a:r>
            <a:r>
              <a:rPr sz="3200" spc="-10" dirty="0">
                <a:latin typeface="Calibri"/>
                <a:cs typeface="Calibri"/>
              </a:rPr>
              <a:t>maintaining</a:t>
            </a:r>
            <a:r>
              <a:rPr sz="3200" spc="25" dirty="0">
                <a:latin typeface="Calibri"/>
                <a:cs typeface="Calibri"/>
              </a:rPr>
              <a:t> </a:t>
            </a:r>
            <a:r>
              <a:rPr sz="3200" spc="-10" dirty="0">
                <a:latin typeface="Calibri"/>
                <a:cs typeface="Calibri"/>
              </a:rPr>
              <a:t>maximum</a:t>
            </a:r>
            <a:r>
              <a:rPr sz="3200" spc="40" dirty="0">
                <a:latin typeface="Calibri"/>
                <a:cs typeface="Calibri"/>
              </a:rPr>
              <a:t> </a:t>
            </a:r>
            <a:r>
              <a:rPr sz="3200" spc="-20" dirty="0">
                <a:latin typeface="Calibri"/>
                <a:cs typeface="Calibri"/>
              </a:rPr>
              <a:t>braking</a:t>
            </a:r>
            <a:r>
              <a:rPr sz="3200" spc="65" dirty="0">
                <a:latin typeface="Calibri"/>
                <a:cs typeface="Calibri"/>
              </a:rPr>
              <a:t> </a:t>
            </a:r>
            <a:r>
              <a:rPr sz="3200" spc="-30" dirty="0">
                <a:latin typeface="Calibri"/>
                <a:cs typeface="Calibri"/>
              </a:rPr>
              <a:t>force.</a:t>
            </a:r>
            <a:endParaRPr sz="3200" dirty="0">
              <a:latin typeface="Calibri"/>
              <a:cs typeface="Calibri"/>
            </a:endParaRPr>
          </a:p>
        </p:txBody>
      </p:sp>
      <p:pic>
        <p:nvPicPr>
          <p:cNvPr id="5" name="object 5"/>
          <p:cNvPicPr/>
          <p:nvPr/>
        </p:nvPicPr>
        <p:blipFill>
          <a:blip r:embed="rId3" cstate="print"/>
          <a:stretch>
            <a:fillRect/>
          </a:stretch>
        </p:blipFill>
        <p:spPr>
          <a:xfrm>
            <a:off x="0" y="1837942"/>
            <a:ext cx="5059680" cy="639165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TotalTime>
  <Words>8000</Words>
  <Application>Microsoft Office PowerPoint</Application>
  <PresentationFormat>Custom</PresentationFormat>
  <Paragraphs>997</Paragraphs>
  <Slides>130</Slides>
  <Notes>2</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130</vt:i4>
      </vt:variant>
    </vt:vector>
  </HeadingPairs>
  <TitlesOfParts>
    <vt:vector size="143" baseType="lpstr">
      <vt:lpstr>Malgun Gothic</vt:lpstr>
      <vt:lpstr>Malgun Gothic Semilight</vt:lpstr>
      <vt:lpstr>Arial</vt:lpstr>
      <vt:lpstr>Arial MT</vt:lpstr>
      <vt:lpstr>Calibri</vt:lpstr>
      <vt:lpstr>Mongolian Baiti</vt:lpstr>
      <vt:lpstr>Monotype Corsiva</vt:lpstr>
      <vt:lpstr>Sitka Display</vt:lpstr>
      <vt:lpstr>Symbol</vt:lpstr>
      <vt:lpstr>Tahoma</vt:lpstr>
      <vt:lpstr>Times New Roman</vt:lpstr>
      <vt:lpstr>Wingdings</vt:lpstr>
      <vt:lpstr>Office Theme</vt:lpstr>
      <vt:lpstr> VEHICLE DYNAMICS AND CONTROL</vt:lpstr>
      <vt:lpstr>               BROAD AREAS COVERED  1. Automotive Braking Systems 2. Suspension and Ride comfort 2. Automotive Steering Systems 3. Advanced Driver Assistance Systems (ADAS) 4. Anti-lock Braking Systems 5. Tyre Pressure Monitoring Systems (TPMS)  6. Rear Parking Assistance Systems (RPAS) 7. Electric Power Trains 8. How to download Indian Standards free of cost 9. How to use BIS CARE App   </vt:lpstr>
      <vt:lpstr>                   INTRODUCTION  Vehicle Dynamics and Control is a field that focuses on understanding and optimizing the motion of vehicles.  It encompasses the study of tyre-road interactions, suspensions, design, steering systems and braking technologies, all of which are critical for enhancing vehicle performance, safety and handling.</vt:lpstr>
      <vt:lpstr>FUNDAMENTALS OF  VEHICLE MOTION</vt:lpstr>
      <vt:lpstr>IMPORTANCE OF VEHICLE DYNAMICS</vt:lpstr>
      <vt:lpstr>KEY COMPONENTS OF VEHICLE DYNAMICS</vt:lpstr>
      <vt:lpstr>IS 11851 METHOD OF EVALUATION OF ACCELERATION     This standard gives the method of evaluation of acceleration of  automotive vehicles such as truck, bus, car &amp; jeep.  </vt:lpstr>
      <vt:lpstr>IS 14269 :2024 AUTOMOTIVE VEHICLES - INTEGRAL  POWER STEERING GEAR - METHOD OF TEST</vt:lpstr>
      <vt:lpstr>VEHICLE STABILITY</vt:lpstr>
      <vt:lpstr>IS 11849 METHOD OF DETERMINATION OF CENTRE  OF GRAVITY OF AUTOMOTIVE VEHICLES</vt:lpstr>
      <vt:lpstr>VEHICLE SUSPENSION  AND HANDLING</vt:lpstr>
      <vt:lpstr>SPRINGS</vt:lpstr>
      <vt:lpstr>INDIAN STANDARDS FOR AUTOMOTIVE SPRINGS  The Indian Standards provide comprehensive guidelines and specifications for various types of springs used in automotive suspension systems.   These Standards cover the design materials, performance and testing requirements to ensure the durability, reliability and safety of springs in vehicles.  From leaf springs and helical compression springs to torsion bar springs these standards ensure consistent quality and optimal functionality of the critical components that contribute to a smooth and comfortable ride.   </vt:lpstr>
      <vt:lpstr>COMPREHENSIVE STANDARDS FOR AUTOMOTIVE SPRINGS</vt:lpstr>
      <vt:lpstr> HELICAL COMPRESSION SPRINGS</vt:lpstr>
      <vt:lpstr>HELICAL EXTENSION  SPRINGS</vt:lpstr>
      <vt:lpstr>IS 7906 (PART 1) &amp; IS 7907 (PART 1) HELICAL COMPRESSION SPRINGS &amp; HELICAL EXTENSION SPRINGS</vt:lpstr>
      <vt:lpstr>IS 7906 (PART 1) &amp; IS 7907 (PART 1) HELICAL COMPRESSION SPRINGS &amp; HELICAL EXTENSION SPRINGS</vt:lpstr>
      <vt:lpstr>IS 5423</vt:lpstr>
      <vt:lpstr>PowerPoint Presentation</vt:lpstr>
      <vt:lpstr>LEAF SPRINGS ASSEMBLY FOR AUTOMOBILE APPLICATIONS</vt:lpstr>
      <vt:lpstr>COLD DRAWN STEEL WIRE FOR  MECHANICAL SPRINGS</vt:lpstr>
      <vt:lpstr>OIL HARDENED AND TEMPERED STEEL WIRE</vt:lpstr>
      <vt:lpstr>STEEL WIRES FOR MECHANICAL PURPOSES</vt:lpstr>
      <vt:lpstr>STEEL WIRES FOR MECHANICAL PURPOSES</vt:lpstr>
      <vt:lpstr>STEEL WIRES FOR MECHANICAL PURPOSES</vt:lpstr>
      <vt:lpstr>BUSHES FOR LEAF SPRING ASSEMBLIES</vt:lpstr>
      <vt:lpstr>IS 8924 BUSHES FOR LEAF SPRING ASSEMBLIES</vt:lpstr>
      <vt:lpstr>FLAT FORM SPRINGS</vt:lpstr>
      <vt:lpstr>TORSION BAR SPRINGS</vt:lpstr>
      <vt:lpstr>STEERING SYSTEM DESIGN AND ANALYSIS</vt:lpstr>
      <vt:lpstr>BRAKING SYSTEMS AND  ANTI-LOCK BRAKING</vt:lpstr>
      <vt:lpstr>AUTOMOTIVE BRAKING  SYSTEMS</vt:lpstr>
      <vt:lpstr>DISC BRAKE STANDARDS</vt:lpstr>
      <vt:lpstr>PowerPoint Presentation</vt:lpstr>
      <vt:lpstr>MATERIAL REQUIREMENTS</vt:lpstr>
      <vt:lpstr>PERFORMANCE REQUIREMENTS</vt:lpstr>
      <vt:lpstr>PERFORMANCE REQUIREMENTS</vt:lpstr>
      <vt:lpstr>IS 13249</vt:lpstr>
      <vt:lpstr>PowerPoint Presentation</vt:lpstr>
      <vt:lpstr>PowerPoint Presentation</vt:lpstr>
      <vt:lpstr>PowerPoint Presentation</vt:lpstr>
      <vt:lpstr>HYDRAULIC BRAKE STANDARDS</vt:lpstr>
      <vt:lpstr>PowerPoint Presentation</vt:lpstr>
      <vt:lpstr>IS 12851</vt:lpstr>
      <vt:lpstr>IS 12851</vt:lpstr>
      <vt:lpstr>PowerPoint Presentation</vt:lpstr>
      <vt:lpstr>IS 12851</vt:lpstr>
      <vt:lpstr>IS 12851</vt:lpstr>
      <vt:lpstr>IS 13207 : 1991 AUTOMOTIVE VEHICLES — HYDRAULIC BRAKING SYSTEMS —  WHEEL CYLINDERPERFORMANCE REQUIREMENTS</vt:lpstr>
      <vt:lpstr>IS 13207 TEST METHODS</vt:lpstr>
      <vt:lpstr>IS 13207</vt:lpstr>
      <vt:lpstr>IS 13207</vt:lpstr>
      <vt:lpstr>IS 13224 : 1991 AUTOMOTIVE VEHICLES — HYDRAULIC BRAKING SYSTEMS</vt:lpstr>
      <vt:lpstr>PowerPoint Presentation</vt:lpstr>
      <vt:lpstr>IS 13224 TEST METHODS</vt:lpstr>
      <vt:lpstr>IS 13224</vt:lpstr>
      <vt:lpstr>IS 13224</vt:lpstr>
      <vt:lpstr>IS 13224</vt:lpstr>
      <vt:lpstr>PowerPoint Presentation</vt:lpstr>
      <vt:lpstr>AIR BRAKE STANDARDS</vt:lpstr>
      <vt:lpstr>AIR BRAKE STANDARDS</vt:lpstr>
      <vt:lpstr>PowerPoint Presentation</vt:lpstr>
      <vt:lpstr>IS 12105 METHODS OF TEST FOR VALVES OF AUTOMOTIVE AIR BRAKE SYSTEMS</vt:lpstr>
      <vt:lpstr>IS 12105 METHODS OF TEST FOR VALVES OF AUTOMOTIVE AIR BRAKE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BRAKE LINING STANDARDS</vt:lpstr>
      <vt:lpstr>BRAKE LINING STANDARDS</vt:lpstr>
      <vt:lpstr>IS 2742 (Part 4) This standard specifies the  method of evaluation of friction coefficient of  brake linings by a friction material test  machine (popularly known as 'Chase'  machine).</vt:lpstr>
      <vt:lpstr>PowerPoint Presentation</vt:lpstr>
      <vt:lpstr>PowerPoint Presentation</vt:lpstr>
      <vt:lpstr>IS 2742 (PART 2) : 1989 AUTOMOTIVE VEHICLES - BRAKE LININGS – RUBBERISED : PART 2 SPECIFICATION</vt:lpstr>
      <vt:lpstr>IS 2742 (PART 3) : 1994 AUTOMOTIVE VEHICLES - BRAKE LININGS: PART 3 METHODS OF TEST</vt:lpstr>
      <vt:lpstr>IS 2742 (PART 3)</vt:lpstr>
      <vt:lpstr>IS 2742 (PART 3)</vt:lpstr>
      <vt:lpstr>IS 2742 (PART 3)</vt:lpstr>
      <vt:lpstr>IS 2742 (PART 3)</vt:lpstr>
      <vt:lpstr>PowerPoint Presentation</vt:lpstr>
      <vt:lpstr>IS 2742 (PART 4)</vt:lpstr>
      <vt:lpstr>IS 2742 (PART 4)</vt:lpstr>
      <vt:lpstr>IS 2742 (PART 5) : 1994 AUTOMOTIVE VEHICLES - - BRAKELININGS: PART 5 INTERNAL SHEAR STRENGTH - METHOD OF TEST</vt:lpstr>
      <vt:lpstr>GENERAL BRAKE STANDARDS</vt:lpstr>
      <vt:lpstr>GENERAL BRAKE STANDARDS</vt:lpstr>
      <vt:lpstr>PowerPoint Presentation</vt:lpstr>
      <vt:lpstr>PowerPoint Presentation</vt:lpstr>
      <vt:lpstr>IS 14664 : 2010</vt:lpstr>
      <vt:lpstr>IS 13492 : 1992 AUTOMOTIVE VEHICLES- —TWO WHEELERS —METHOD OF EVALUATION OF BRAKE  PEDAL STRENGTH REQUIREMENTS</vt:lpstr>
      <vt:lpstr>IS 15783 : 2008 ROAD VEHICLES - BRAKE CONTROL LEVERS FOR TWO AND THREE WHEELED MOTOR VEHICLES</vt:lpstr>
      <vt:lpstr>IS 15783 : 2008 ROAD VEHICLES - BRAKE CONTROL LEVERS FOR TWO AND THREE WHEELED MOTOR VEHICLES</vt:lpstr>
      <vt:lpstr>B R AK ING CO-EFFICIE NT STANDAR DS</vt:lpstr>
      <vt:lpstr>THE R OL E OF CONTR OL S YS TE MS</vt:lpstr>
      <vt:lpstr>THE BENEFITS OF ANTI-LOCK  BRAKING SYSTEM (ABS)</vt:lpstr>
      <vt:lpstr>HOW ABS WORKS: A STEP-BY-STEP  BREAKDOWN</vt:lpstr>
      <vt:lpstr>ADVANCING THE DRIVE: EXPLORING ADVANCED DRIVER-ASSISTANCE SYSTEMS  (ADAS)</vt:lpstr>
      <vt:lpstr>WHAT IS ADAS?</vt:lpstr>
      <vt:lpstr>CORE FUNCTIONALITIES OF ADAS</vt:lpstr>
      <vt:lpstr>CORE FUNCTIONALITIES OF ADAS</vt:lpstr>
      <vt:lpstr>BENEFITS OF ADAS</vt:lpstr>
      <vt:lpstr>IS 16722 : 2018 RADIO FREQUENCY IDENTIFICATION  (RFID) SYSTEM FOR AUTOMOTIVE APPLICATIONS</vt:lpstr>
      <vt:lpstr>IS 16722</vt:lpstr>
      <vt:lpstr>IS 16722 REQUIRED TESTS TO ASSURE PERFORMANCE</vt:lpstr>
      <vt:lpstr>IS 16833 : 2018 AUTOMOTIVE TRACKING DEVICE  (ATD) AND INTEGRATED SYSTEMS</vt:lpstr>
      <vt:lpstr>PowerPoint Presentation</vt:lpstr>
      <vt:lpstr>TYR E -R OAD INTE R ACTION AND MODE L ING</vt:lpstr>
      <vt:lpstr>TYRE RETREADING Environmentally friendly</vt:lpstr>
      <vt:lpstr>ROLLING RESISTANCE</vt:lpstr>
      <vt:lpstr>Tyre Pressure Monitoring Systems (TPMS)  </vt:lpstr>
      <vt:lpstr>PowerPoint Presentation</vt:lpstr>
      <vt:lpstr>VEHICLE STABILITY AND  CONTROL SYSTEMS</vt:lpstr>
      <vt:lpstr>REAR PARKING ASSISTANCE SYSTEM (RPAS)</vt:lpstr>
      <vt:lpstr>PowerPoint Presentation</vt:lpstr>
      <vt:lpstr>IS 17270: 2019</vt:lpstr>
      <vt:lpstr>ELECTRIC POWER TRAIN</vt:lpstr>
      <vt:lpstr>PowerPoint Presentation</vt:lpstr>
      <vt:lpstr>IS 18590: 2024</vt:lpstr>
      <vt:lpstr>FUTURE TRENDS AND  EMERGING TECHNOLOGIES</vt:lpstr>
      <vt:lpstr>HOW TO DOWNLOAD INDIAN STANDARDS FREE OF COST</vt:lpstr>
      <vt:lpstr>HOW TO DOWNLOAD INDIAN STANDARDS FREE OF COST</vt:lpstr>
      <vt:lpstr>HOW TO DOWNLOAD INDIAN STANDARDS FREE OF COST</vt:lpstr>
      <vt:lpstr>HOW TO USE BIS CARE APP</vt:lpstr>
      <vt:lpstr>HOW TO USE BIS CARE APP</vt:lpstr>
      <vt:lpstr>PowerPoint Presentation</vt:lpstr>
      <vt:lpstr>HOW TO USE BIS CARE APP</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VEHICLE DYNAMICS AND CONTROL</dc:title>
  <dc:creator>HYBO2</dc:creator>
  <cp:lastModifiedBy>HHYBO</cp:lastModifiedBy>
  <cp:revision>98</cp:revision>
  <cp:lastPrinted>2024-08-06T09:26:29Z</cp:lastPrinted>
  <dcterms:created xsi:type="dcterms:W3CDTF">2024-07-25T10:28:39Z</dcterms:created>
  <dcterms:modified xsi:type="dcterms:W3CDTF">2024-08-09T09:33:14Z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2024-07-25T00:00:00Z</vt:filetime>
  </property>
  <property fmtid="{D5CDD505-2E9C-101B-9397-08002B2CF9AE}" pid="3" name="Creator">
    <vt:lpwstr>Microsoft® PowerPoint® 2016</vt:lpwstr>
  </property>
  <property fmtid="{D5CDD505-2E9C-101B-9397-08002B2CF9AE}" pid="4" name="LastSaved">
    <vt:filetime>2024-07-25T00:00:00Z</vt:filetime>
  </property>
</Properties>
</file>