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72" r:id="rId2"/>
    <p:sldId id="316" r:id="rId3"/>
    <p:sldId id="318" r:id="rId4"/>
    <p:sldId id="274" r:id="rId5"/>
    <p:sldId id="312" r:id="rId6"/>
    <p:sldId id="313" r:id="rId7"/>
    <p:sldId id="314" r:id="rId8"/>
    <p:sldId id="315" r:id="rId9"/>
    <p:sldId id="324" r:id="rId10"/>
    <p:sldId id="322" r:id="rId11"/>
    <p:sldId id="323" r:id="rId12"/>
    <p:sldId id="268" r:id="rId13"/>
    <p:sldId id="276" r:id="rId14"/>
    <p:sldId id="260" r:id="rId15"/>
    <p:sldId id="328" r:id="rId16"/>
    <p:sldId id="329" r:id="rId17"/>
    <p:sldId id="330" r:id="rId18"/>
    <p:sldId id="331" r:id="rId19"/>
    <p:sldId id="332"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334" r:id="rId33"/>
    <p:sldId id="290" r:id="rId34"/>
    <p:sldId id="325" r:id="rId35"/>
    <p:sldId id="333"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9" r:id="rId50"/>
    <p:sldId id="326" r:id="rId51"/>
    <p:sldId id="327" r:id="rId52"/>
    <p:sldId id="31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31" autoAdjust="0"/>
  </p:normalViewPr>
  <p:slideViewPr>
    <p:cSldViewPr>
      <p:cViewPr varScale="1">
        <p:scale>
          <a:sx n="102" d="100"/>
          <a:sy n="102" d="100"/>
        </p:scale>
        <p:origin x="188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3FEEB-E4D7-448B-9263-504A27289A97}" type="datetimeFigureOut">
              <a:rPr lang="en-US" smtClean="0"/>
              <a:pPr/>
              <a:t>7/30/2024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903C3F-84B3-4260-A0C4-957E6A1EFE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66A12AD-F407-4A0D-9CFC-BC60602BAA39}" type="slidenum">
              <a:rPr lang="en-IN" smtClean="0"/>
              <a:pPr/>
              <a:t>5</a:t>
            </a:fld>
            <a:endParaRPr lang="en-IN"/>
          </a:p>
        </p:txBody>
      </p:sp>
    </p:spTree>
    <p:extLst>
      <p:ext uri="{BB962C8B-B14F-4D97-AF65-F5344CB8AC3E}">
        <p14:creationId xmlns:p14="http://schemas.microsoft.com/office/powerpoint/2010/main" val="356055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C903C3F-84B3-4260-A0C4-957E6A1EFE93}" type="slidenum">
              <a:rPr lang="en-US" smtClean="0"/>
              <a:pPr/>
              <a:t>7</a:t>
            </a:fld>
            <a:endParaRPr lang="en-US"/>
          </a:p>
        </p:txBody>
      </p:sp>
    </p:spTree>
    <p:extLst>
      <p:ext uri="{BB962C8B-B14F-4D97-AF65-F5344CB8AC3E}">
        <p14:creationId xmlns:p14="http://schemas.microsoft.com/office/powerpoint/2010/main" val="372801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3.jpe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80415" y="2921692"/>
            <a:ext cx="4505719" cy="2717108"/>
          </a:xfrm>
          <a:prstGeom prst="rect">
            <a:avLst/>
          </a:prstGeom>
        </p:spPr>
      </p:pic>
      <p:sp>
        <p:nvSpPr>
          <p:cNvPr id="4" name="Rectangle 3"/>
          <p:cNvSpPr/>
          <p:nvPr/>
        </p:nvSpPr>
        <p:spPr>
          <a:xfrm>
            <a:off x="76201" y="5978242"/>
            <a:ext cx="9001516" cy="738664"/>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solidFill>
                  <a:srgbClr val="7030A0"/>
                </a:solidFill>
                <a:latin typeface="Arial" panose="020B0604020202020204" pitchFamily="34" charset="0"/>
                <a:cs typeface="Arial" panose="020B0604020202020204" pitchFamily="34" charset="0"/>
              </a:rPr>
              <a:t>V.RAMESH, SCIENTIST-E</a:t>
            </a:r>
          </a:p>
          <a:p>
            <a:pPr algn="ctr"/>
            <a:r>
              <a:rPr lang="en-US" sz="2400" b="1" dirty="0">
                <a:solidFill>
                  <a:srgbClr val="7030A0"/>
                </a:solidFill>
                <a:latin typeface="Arial" panose="020B0604020202020204" pitchFamily="34" charset="0"/>
                <a:cs typeface="Arial" panose="020B0604020202020204" pitchFamily="34" charset="0"/>
              </a:rPr>
              <a:t>BUREAU OF INDIAN STANDARDS </a:t>
            </a:r>
            <a:endParaRPr lang="en-US" sz="2000" b="1" dirty="0">
              <a:solidFill>
                <a:srgbClr val="7030A0"/>
              </a:solidFill>
              <a:latin typeface="Arial" panose="020B0604020202020204" pitchFamily="34" charset="0"/>
              <a:cs typeface="Arial" panose="020B0604020202020204" pitchFamily="34" charset="0"/>
            </a:endParaRPr>
          </a:p>
        </p:txBody>
      </p:sp>
      <p:pic>
        <p:nvPicPr>
          <p:cNvPr id="1032" name="Picture 8" descr="BIS CARE – Apps on Google 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940" y="369555"/>
            <a:ext cx="3352800" cy="13620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134" y="2921692"/>
            <a:ext cx="4046582" cy="2793308"/>
          </a:xfrm>
          <a:prstGeom prst="rect">
            <a:avLst/>
          </a:prstGeom>
          <a:ln>
            <a:noFill/>
          </a:ln>
          <a:effectLst>
            <a:softEdge rad="112500"/>
          </a:effectLst>
        </p:spPr>
      </p:pic>
      <p:sp>
        <p:nvSpPr>
          <p:cNvPr id="8" name="Content Placeholder 7"/>
          <p:cNvSpPr>
            <a:spLocks noGrp="1"/>
          </p:cNvSpPr>
          <p:nvPr>
            <p:ph idx="1"/>
          </p:nvPr>
        </p:nvSpPr>
        <p:spPr>
          <a:xfrm>
            <a:off x="381001" y="1859761"/>
            <a:ext cx="8610600" cy="1205947"/>
          </a:xfrm>
        </p:spPr>
        <p:txBody>
          <a:bodyPr>
            <a:normAutofit/>
          </a:bodyPr>
          <a:lstStyle/>
          <a:p>
            <a:pPr>
              <a:buNone/>
            </a:pPr>
            <a:r>
              <a:rPr lang="en-US" sz="5400" b="1" dirty="0">
                <a:solidFill>
                  <a:schemeClr val="accent1">
                    <a:lumMod val="75000"/>
                  </a:schemeClr>
                </a:solidFill>
                <a:latin typeface="Arial" panose="020B0604020202020204" pitchFamily="34" charset="0"/>
                <a:cs typeface="Arial" pitchFamily="34" charset="0"/>
              </a:rPr>
              <a:t>  </a:t>
            </a:r>
            <a:r>
              <a:rPr lang="en-US" sz="4800" b="1" dirty="0">
                <a:solidFill>
                  <a:schemeClr val="tx2">
                    <a:lumMod val="60000"/>
                    <a:lumOff val="40000"/>
                  </a:schemeClr>
                </a:solidFill>
                <a:latin typeface="Arial" panose="020B0604020202020204" pitchFamily="34" charset="0"/>
                <a:cs typeface="Arial" pitchFamily="34" charset="0"/>
              </a:rPr>
              <a:t>FOUNDRY TECHNOLOGY</a:t>
            </a:r>
            <a:endParaRPr lang="en-US" sz="5400" b="1" dirty="0">
              <a:solidFill>
                <a:schemeClr val="tx2">
                  <a:lumMod val="60000"/>
                  <a:lumOff val="40000"/>
                </a:schemeClr>
              </a:solidFill>
              <a:latin typeface="Arial" panose="020B0604020202020204"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 y="0"/>
            <a:ext cx="8001000" cy="1143000"/>
          </a:xfrm>
        </p:spPr>
        <p:txBody>
          <a:bodyPr>
            <a:noAutofit/>
          </a:bodyPr>
          <a:lstStyle/>
          <a:p>
            <a:r>
              <a:rPr lang="en-US" sz="3200" b="1" dirty="0">
                <a:solidFill>
                  <a:srgbClr val="0070C0"/>
                </a:solidFill>
                <a:latin typeface="Arial" panose="020B0604020202020204" pitchFamily="34" charset="0"/>
                <a:cs typeface="Arial" panose="020B0604020202020204" pitchFamily="34" charset="0"/>
              </a:rPr>
              <a:t>VARIOUS METAL SHAPING PROCESS</a:t>
            </a:r>
          </a:p>
        </p:txBody>
      </p:sp>
      <p:sp>
        <p:nvSpPr>
          <p:cNvPr id="3" name="Content Placeholder 2"/>
          <p:cNvSpPr>
            <a:spLocks noGrp="1"/>
          </p:cNvSpPr>
          <p:nvPr>
            <p:ph idx="1"/>
          </p:nvPr>
        </p:nvSpPr>
        <p:spPr>
          <a:xfrm>
            <a:off x="342900" y="1167384"/>
            <a:ext cx="8458200" cy="5360363"/>
          </a:xfrm>
        </p:spPr>
        <p:txBody>
          <a:bodyPr>
            <a:normAutofit fontScale="85000" lnSpcReduction="20000"/>
          </a:bodyPr>
          <a:lstStyle/>
          <a:p>
            <a:pPr marL="0" indent="0">
              <a:lnSpc>
                <a:spcPct val="107000"/>
              </a:lnSpc>
              <a:spcAft>
                <a:spcPts val="800"/>
              </a:spcAft>
              <a:buNone/>
            </a:pPr>
            <a:r>
              <a:rPr lang="en-US" sz="2800" b="1" dirty="0">
                <a:solidFill>
                  <a:srgbClr val="7030A0"/>
                </a:solidFill>
              </a:rPr>
              <a:t>Various Manufacturing Methods - </a:t>
            </a:r>
            <a:r>
              <a:rPr lang="en-US" sz="2800" dirty="0">
                <a:solidFill>
                  <a:srgbClr val="7030A0"/>
                </a:solidFill>
              </a:rPr>
              <a:t>Principal methods for making engineering parts and components from metals and alloys.</a:t>
            </a:r>
            <a:endPar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1</a:t>
            </a:r>
            <a:r>
              <a:rPr lang="en-IN" sz="28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Casting (Foundry Technology</a:t>
            </a:r>
            <a:r>
              <a:rPr lang="en-IN" sz="28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endParaRPr lang="en-IN" sz="28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2. Mechanical Working </a:t>
            </a:r>
          </a:p>
          <a:p>
            <a:pPr marL="0" indent="0">
              <a:lnSpc>
                <a:spcPct val="107000"/>
              </a:lnSpc>
              <a:spcAft>
                <a:spcPts val="800"/>
              </a:spcAft>
              <a:buNone/>
            </a:pPr>
            <a:r>
              <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3. Fabrication by joining</a:t>
            </a:r>
          </a:p>
          <a:p>
            <a:pPr marL="0" indent="0">
              <a:lnSpc>
                <a:spcPct val="107000"/>
              </a:lnSpc>
              <a:spcAft>
                <a:spcPts val="800"/>
              </a:spcAft>
              <a:buNone/>
            </a:pPr>
            <a:r>
              <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4. Machining Process</a:t>
            </a:r>
          </a:p>
          <a:p>
            <a:pPr marL="0" indent="0">
              <a:lnSpc>
                <a:spcPct val="107000"/>
              </a:lnSpc>
              <a:spcAft>
                <a:spcPts val="800"/>
              </a:spcAft>
              <a:buNone/>
            </a:pPr>
            <a:r>
              <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5. Powder metallurgy</a:t>
            </a:r>
          </a:p>
          <a:p>
            <a:pPr marL="0" indent="0">
              <a:lnSpc>
                <a:spcPct val="107000"/>
              </a:lnSpc>
              <a:spcAft>
                <a:spcPts val="800"/>
              </a:spcAft>
              <a:buNone/>
            </a:pPr>
            <a:r>
              <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6. Hybrid Process</a:t>
            </a:r>
          </a:p>
          <a:p>
            <a:pPr marL="0" indent="0">
              <a:lnSpc>
                <a:spcPct val="107000"/>
              </a:lnSpc>
              <a:spcAft>
                <a:spcPts val="800"/>
              </a:spcAft>
              <a:buNone/>
            </a:pPr>
            <a:endPar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IN"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Major Characteristic of Casting Process: </a:t>
            </a:r>
          </a:p>
          <a:p>
            <a:pPr marL="0" indent="0">
              <a:lnSpc>
                <a:spcPct val="107000"/>
              </a:lnSpc>
              <a:spcAft>
                <a:spcPts val="800"/>
              </a:spcAft>
              <a:buNone/>
            </a:pPr>
            <a:r>
              <a:rPr lang="en-IN" sz="28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Economical, Weight Range, Composition, Shape and Intricacy.</a:t>
            </a:r>
            <a:endPar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169" y="176921"/>
            <a:ext cx="730335" cy="687505"/>
          </a:xfrm>
          <a:prstGeom prst="rect">
            <a:avLst/>
          </a:prstGeom>
        </p:spPr>
      </p:pic>
    </p:spTree>
    <p:extLst>
      <p:ext uri="{BB962C8B-B14F-4D97-AF65-F5344CB8AC3E}">
        <p14:creationId xmlns:p14="http://schemas.microsoft.com/office/powerpoint/2010/main" val="2433318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6" y="0"/>
            <a:ext cx="8375904" cy="1143000"/>
          </a:xfrm>
        </p:spPr>
        <p:txBody>
          <a:bodyPr>
            <a:noAutofit/>
          </a:bodyPr>
          <a:lstStyle/>
          <a:p>
            <a:pPr algn="l"/>
            <a:r>
              <a:rPr lang="en-US" sz="3200" b="1" dirty="0">
                <a:solidFill>
                  <a:schemeClr val="tx2">
                    <a:lumMod val="60000"/>
                    <a:lumOff val="40000"/>
                  </a:schemeClr>
                </a:solidFill>
                <a:latin typeface="Arial" panose="020B0604020202020204" pitchFamily="34" charset="0"/>
                <a:cs typeface="Arial" panose="020B0604020202020204" pitchFamily="34" charset="0"/>
              </a:rPr>
              <a:t>METAL CASTING &amp; FOUNDRY INDUSTRY</a:t>
            </a:r>
            <a:endParaRPr lang="en-US" sz="6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8496" y="1167384"/>
            <a:ext cx="8860536" cy="5566681"/>
          </a:xfrm>
        </p:spPr>
        <p:txBody>
          <a:bodyPr>
            <a:normAutofit fontScale="92500" lnSpcReduction="20000"/>
          </a:bodyPr>
          <a:lstStyle/>
          <a:p>
            <a:pPr>
              <a:lnSpc>
                <a:spcPct val="107000"/>
              </a:lnSpc>
              <a:spcAft>
                <a:spcPts val="800"/>
              </a:spcAft>
            </a:pPr>
            <a:r>
              <a:rPr lang="en-IN" sz="26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Plays a key role in all the major sectors of our economy. </a:t>
            </a:r>
          </a:p>
          <a:p>
            <a:pPr>
              <a:lnSpc>
                <a:spcPct val="107000"/>
              </a:lnSpc>
              <a:spcAft>
                <a:spcPts val="800"/>
              </a:spcAft>
            </a:pPr>
            <a:r>
              <a:rPr lang="en-IN" sz="26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Castings in locomotives, cars, trucks, aircraft, factories, and everywhere. </a:t>
            </a:r>
          </a:p>
          <a:p>
            <a:pPr>
              <a:lnSpc>
                <a:spcPct val="107000"/>
              </a:lnSpc>
              <a:spcAft>
                <a:spcPts val="800"/>
              </a:spcAft>
            </a:pPr>
            <a:r>
              <a:rPr lang="en-IN" sz="26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One of the oldest manufacturing methods. </a:t>
            </a:r>
          </a:p>
          <a:p>
            <a:pPr>
              <a:lnSpc>
                <a:spcPct val="107000"/>
              </a:lnSpc>
              <a:spcAft>
                <a:spcPts val="800"/>
              </a:spcAft>
            </a:pPr>
            <a:r>
              <a:rPr lang="en-IN" sz="2600" b="1" u="sng"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Process</a:t>
            </a:r>
            <a:r>
              <a:rPr lang="en-IN" sz="2600" b="1"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IN" sz="26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Metal is melted and poured into a cavity and after solidification of the metal in the cavity, the metal takes the exact shape of the cavity.  </a:t>
            </a:r>
          </a:p>
          <a:p>
            <a:pPr>
              <a:lnSpc>
                <a:spcPct val="107000"/>
              </a:lnSpc>
              <a:spcAft>
                <a:spcPts val="800"/>
              </a:spcAft>
            </a:pPr>
            <a:r>
              <a:rPr lang="en-IN" sz="26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S</a:t>
            </a:r>
            <a:r>
              <a:rPr lang="en-IN" sz="26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olidified object is then taken out from the cavity either by breaking or taking the cavity apart. </a:t>
            </a:r>
          </a:p>
          <a:p>
            <a:pPr>
              <a:lnSpc>
                <a:spcPct val="107000"/>
              </a:lnSpc>
              <a:spcAft>
                <a:spcPts val="800"/>
              </a:spcAft>
            </a:pPr>
            <a:r>
              <a:rPr lang="en-IN" sz="26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 solidified object is called the casting. The cavity is also known as mould, a heat resistant material. </a:t>
            </a:r>
            <a:r>
              <a:rPr lang="en-IN" sz="26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Eg</a:t>
            </a:r>
            <a:r>
              <a:rPr lang="en-IN" sz="26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 Sand.</a:t>
            </a:r>
          </a:p>
          <a:p>
            <a:pPr>
              <a:lnSpc>
                <a:spcPct val="107000"/>
              </a:lnSpc>
              <a:spcAft>
                <a:spcPts val="800"/>
              </a:spcAft>
            </a:pPr>
            <a:r>
              <a:rPr lang="en-IN" sz="26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P</a:t>
            </a:r>
            <a:r>
              <a:rPr lang="en-IN" sz="26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ermanent mould made of metal used to cast various complex parts products in one go.</a:t>
            </a:r>
            <a:endParaRPr lang="en-US" dirty="0"/>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Tree>
    <p:extLst>
      <p:ext uri="{BB962C8B-B14F-4D97-AF65-F5344CB8AC3E}">
        <p14:creationId xmlns:p14="http://schemas.microsoft.com/office/powerpoint/2010/main" val="3588875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13" y="274638"/>
            <a:ext cx="8521287" cy="1143000"/>
          </a:xfrm>
        </p:spPr>
        <p:txBody>
          <a:bodyPr>
            <a:normAutofit fontScale="90000"/>
          </a:bodyPr>
          <a:lstStyle/>
          <a:p>
            <a:pPr algn="l">
              <a:buNone/>
            </a:pPr>
            <a:br>
              <a:rPr lang="en-US" dirty="0"/>
            </a:br>
            <a:r>
              <a:rPr lang="en-US" sz="3600" b="1" dirty="0">
                <a:solidFill>
                  <a:schemeClr val="tx2">
                    <a:lumMod val="60000"/>
                    <a:lumOff val="40000"/>
                  </a:schemeClr>
                </a:solidFill>
                <a:latin typeface="Arial" panose="020B0604020202020204" pitchFamily="34" charset="0"/>
                <a:cs typeface="Arial" panose="020B0604020202020204" pitchFamily="34" charset="0"/>
              </a:rPr>
              <a:t>INTRODUCTION TO METAL CASTING</a:t>
            </a:r>
            <a:br>
              <a:rPr lang="en-US" sz="3600" dirty="0">
                <a:solidFill>
                  <a:schemeClr val="tx2">
                    <a:lumMod val="60000"/>
                    <a:lumOff val="40000"/>
                  </a:schemeClr>
                </a:solidFill>
                <a:latin typeface="Arial" panose="020B0604020202020204" pitchFamily="34" charset="0"/>
                <a:cs typeface="Arial" panose="020B0604020202020204" pitchFamily="34" charset="0"/>
              </a:rPr>
            </a:br>
            <a:br>
              <a:rPr lang="en-US" dirty="0"/>
            </a:br>
            <a:endParaRPr lang="en-US" dirty="0"/>
          </a:p>
        </p:txBody>
      </p:sp>
      <p:sp>
        <p:nvSpPr>
          <p:cNvPr id="3" name="Content Placeholder 2"/>
          <p:cNvSpPr>
            <a:spLocks noGrp="1"/>
          </p:cNvSpPr>
          <p:nvPr>
            <p:ph idx="1"/>
          </p:nvPr>
        </p:nvSpPr>
        <p:spPr>
          <a:xfrm>
            <a:off x="0" y="1066800"/>
            <a:ext cx="9067800" cy="5791200"/>
          </a:xfrm>
        </p:spPr>
        <p:txBody>
          <a:bodyPr>
            <a:normAutofit fontScale="70000" lnSpcReduction="20000"/>
          </a:bodyPr>
          <a:lstStyle/>
          <a:p>
            <a:r>
              <a:rPr lang="en-US" dirty="0">
                <a:solidFill>
                  <a:srgbClr val="7030A0"/>
                </a:solidFill>
                <a:latin typeface="Arial" panose="020B0604020202020204" pitchFamily="34" charset="0"/>
                <a:cs typeface="Arial" panose="020B0604020202020204" pitchFamily="34" charset="0"/>
              </a:rPr>
              <a:t>Metal castings form integral components of devices that perform useful functions for human beings. </a:t>
            </a:r>
          </a:p>
          <a:p>
            <a:pPr marL="0" indent="0">
              <a:buNone/>
            </a:pPr>
            <a:endParaRPr lang="en-US" dirty="0">
              <a:solidFill>
                <a:srgbClr val="7030A0"/>
              </a:solidFill>
              <a:latin typeface="Arial" panose="020B0604020202020204" pitchFamily="34" charset="0"/>
              <a:cs typeface="Arial" panose="020B0604020202020204" pitchFamily="34" charset="0"/>
            </a:endParaRPr>
          </a:p>
          <a:p>
            <a:r>
              <a:rPr lang="en-US" dirty="0">
                <a:solidFill>
                  <a:srgbClr val="7030A0"/>
                </a:solidFill>
                <a:latin typeface="Arial" panose="020B0604020202020204" pitchFamily="34" charset="0"/>
                <a:cs typeface="Arial" panose="020B0604020202020204" pitchFamily="34" charset="0"/>
              </a:rPr>
              <a:t>has a shape, size, chemical composition and metallurgical microstructure, determined by engineering decisions arrived at by</a:t>
            </a:r>
          </a:p>
          <a:p>
            <a:pPr>
              <a:buNone/>
            </a:pPr>
            <a:r>
              <a:rPr lang="en-US" dirty="0">
                <a:solidFill>
                  <a:srgbClr val="7030A0"/>
                </a:solidFill>
                <a:latin typeface="Arial" panose="020B0604020202020204" pitchFamily="34" charset="0"/>
                <a:cs typeface="Arial" panose="020B0604020202020204" pitchFamily="34" charset="0"/>
              </a:rPr>
              <a:t>     A. Design Engineers (Mechanical Engineers)</a:t>
            </a:r>
          </a:p>
          <a:p>
            <a:pPr>
              <a:buNone/>
            </a:pPr>
            <a:r>
              <a:rPr lang="en-US" dirty="0">
                <a:solidFill>
                  <a:srgbClr val="7030A0"/>
                </a:solidFill>
                <a:latin typeface="Arial" panose="020B0604020202020204" pitchFamily="34" charset="0"/>
                <a:cs typeface="Arial" panose="020B0604020202020204" pitchFamily="34" charset="0"/>
              </a:rPr>
              <a:t>     B. Pattern Makers (Skilled craftsman, CAD)</a:t>
            </a:r>
          </a:p>
          <a:p>
            <a:pPr>
              <a:buNone/>
            </a:pPr>
            <a:r>
              <a:rPr lang="en-US" dirty="0">
                <a:solidFill>
                  <a:srgbClr val="7030A0"/>
                </a:solidFill>
                <a:latin typeface="Arial" panose="020B0604020202020204" pitchFamily="34" charset="0"/>
                <a:cs typeface="Arial" panose="020B0604020202020204" pitchFamily="34" charset="0"/>
              </a:rPr>
              <a:t>     C. Casting Engineers (Metallurgical Engineers)</a:t>
            </a:r>
          </a:p>
          <a:p>
            <a:pPr>
              <a:buNone/>
            </a:pPr>
            <a:r>
              <a:rPr lang="en-US" dirty="0">
                <a:solidFill>
                  <a:srgbClr val="7030A0"/>
                </a:solidFill>
                <a:latin typeface="Arial" panose="020B0604020202020204" pitchFamily="34" charset="0"/>
                <a:cs typeface="Arial" panose="020B0604020202020204" pitchFamily="34" charset="0"/>
              </a:rPr>
              <a:t>     D. Manufacturing Engineers (Mechanical, Metallurgical Engineers)</a:t>
            </a:r>
          </a:p>
          <a:p>
            <a:pPr>
              <a:buNone/>
            </a:pPr>
            <a:endParaRPr lang="en-US" dirty="0">
              <a:solidFill>
                <a:srgbClr val="7030A0"/>
              </a:solidFill>
              <a:latin typeface="Arial" panose="020B0604020202020204" pitchFamily="34" charset="0"/>
              <a:cs typeface="Arial" panose="020B0604020202020204" pitchFamily="34" charset="0"/>
            </a:endParaRPr>
          </a:p>
          <a:p>
            <a:pPr>
              <a:buNone/>
            </a:pPr>
            <a:r>
              <a:rPr lang="en-US" sz="3200" b="1" dirty="0">
                <a:solidFill>
                  <a:schemeClr val="tx2">
                    <a:lumMod val="60000"/>
                    <a:lumOff val="40000"/>
                  </a:schemeClr>
                </a:solidFill>
                <a:latin typeface="Arial" panose="020B0604020202020204" pitchFamily="34" charset="0"/>
                <a:cs typeface="Arial" panose="020B0604020202020204" pitchFamily="34" charset="0"/>
              </a:rPr>
              <a:t>  CASTINGS - BY WIDE VARIETY OF PROCESSES</a:t>
            </a:r>
            <a:endParaRPr lang="en-US" dirty="0">
              <a:solidFill>
                <a:srgbClr val="7030A0"/>
              </a:solidFill>
              <a:latin typeface="Arial" panose="020B0604020202020204" pitchFamily="34" charset="0"/>
              <a:cs typeface="Arial" panose="020B0604020202020204" pitchFamily="34" charset="0"/>
            </a:endParaRPr>
          </a:p>
          <a:p>
            <a:pPr marL="0" indent="0">
              <a:buNone/>
            </a:pPr>
            <a:r>
              <a:rPr lang="en-US" sz="3200" dirty="0">
                <a:solidFill>
                  <a:srgbClr val="7030A0"/>
                </a:solidFill>
                <a:latin typeface="Arial" panose="020B0604020202020204" pitchFamily="34" charset="0"/>
                <a:cs typeface="Arial" panose="020B0604020202020204" pitchFamily="34" charset="0"/>
              </a:rPr>
              <a:t>    a) The type of mold material (sand, permanent, etc.)</a:t>
            </a:r>
          </a:p>
          <a:p>
            <a:pPr marL="0" indent="0">
              <a:buNone/>
            </a:pPr>
            <a:r>
              <a:rPr lang="en-US" sz="3200" dirty="0">
                <a:solidFill>
                  <a:srgbClr val="7030A0"/>
                </a:solidFill>
                <a:latin typeface="Arial" panose="020B0604020202020204" pitchFamily="34" charset="0"/>
                <a:cs typeface="Arial" panose="020B0604020202020204" pitchFamily="34" charset="0"/>
              </a:rPr>
              <a:t>    b) Pouring of molten metal into the cavity (gravity, pressure, vacuum) </a:t>
            </a:r>
          </a:p>
          <a:p>
            <a:pPr marL="0" indent="0">
              <a:buNone/>
            </a:pPr>
            <a:r>
              <a:rPr lang="en-US" sz="3200" dirty="0">
                <a:solidFill>
                  <a:srgbClr val="7030A0"/>
                </a:solidFill>
                <a:latin typeface="Arial" panose="020B0604020202020204" pitchFamily="34" charset="0"/>
                <a:cs typeface="Arial" panose="020B0604020202020204" pitchFamily="34" charset="0"/>
              </a:rPr>
              <a:t>    c) The state of the metal (percent which is liquid)</a:t>
            </a:r>
          </a:p>
          <a:p>
            <a:pPr marL="0" indent="0">
              <a:buNone/>
            </a:pPr>
            <a:r>
              <a:rPr lang="en-US" sz="3200" dirty="0">
                <a:solidFill>
                  <a:srgbClr val="7030A0"/>
                </a:solidFill>
                <a:latin typeface="Arial" panose="020B0604020202020204" pitchFamily="34" charset="0"/>
                <a:cs typeface="Arial" panose="020B0604020202020204" pitchFamily="34" charset="0"/>
              </a:rPr>
              <a:t>    d) The state of the mold cavity itself (air, vacuum, solid, gas).</a:t>
            </a:r>
          </a:p>
          <a:p>
            <a:pPr>
              <a:buNone/>
            </a:pPr>
            <a:endParaRPr lang="en-US" dirty="0">
              <a:solidFill>
                <a:srgbClr val="7030A0"/>
              </a:solidFill>
            </a:endParaRPr>
          </a:p>
          <a:p>
            <a:endParaRPr lang="en-US" dirty="0"/>
          </a:p>
        </p:txBody>
      </p:sp>
      <p:pic>
        <p:nvPicPr>
          <p:cNvPr id="4" name="Picture 3">
            <a:extLst>
              <a:ext uri="{FF2B5EF4-FFF2-40B4-BE49-F238E27FC236}">
                <a16:creationId xmlns:a16="http://schemas.microsoft.com/office/drawing/2014/main" id="{2873E1D4-C211-652C-C2FD-A5E37058A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923742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1" y="41013"/>
            <a:ext cx="8229600" cy="1143000"/>
          </a:xfrm>
        </p:spPr>
        <p:txBody>
          <a:bodyPr>
            <a:normAutofit/>
          </a:bodyPr>
          <a:lstStyle/>
          <a:p>
            <a:pPr algn="l"/>
            <a:r>
              <a:rPr lang="en-IN" sz="3200" b="1" dirty="0">
                <a:solidFill>
                  <a:schemeClr val="tx2">
                    <a:lumMod val="60000"/>
                    <a:lumOff val="40000"/>
                  </a:schemeClr>
                </a:solidFill>
                <a:latin typeface="Arial" panose="020B0604020202020204" pitchFamily="34" charset="0"/>
                <a:cs typeface="Arial" panose="020B0604020202020204" pitchFamily="34" charset="0"/>
              </a:rPr>
              <a:t>CASTING PRODUCTS</a:t>
            </a:r>
          </a:p>
        </p:txBody>
      </p:sp>
      <p:sp>
        <p:nvSpPr>
          <p:cNvPr id="3" name="Content Placeholder 2"/>
          <p:cNvSpPr>
            <a:spLocks noGrp="1"/>
          </p:cNvSpPr>
          <p:nvPr>
            <p:ph idx="1"/>
          </p:nvPr>
        </p:nvSpPr>
        <p:spPr>
          <a:xfrm>
            <a:off x="228600" y="1184013"/>
            <a:ext cx="8470392" cy="4525963"/>
          </a:xfrm>
        </p:spPr>
        <p:txBody>
          <a:bodyPr/>
          <a:lstStyle/>
          <a:p>
            <a:pPr marL="0" indent="0">
              <a:buNone/>
            </a:pPr>
            <a:r>
              <a:rPr lang="en-US" sz="2800" dirty="0">
                <a:solidFill>
                  <a:srgbClr val="7030A0"/>
                </a:solidFill>
              </a:rPr>
              <a:t>Parts range from </a:t>
            </a:r>
            <a:r>
              <a:rPr lang="en-US" sz="2800" dirty="0" err="1">
                <a:solidFill>
                  <a:srgbClr val="7030A0"/>
                </a:solidFill>
              </a:rPr>
              <a:t>Gms</a:t>
            </a:r>
            <a:r>
              <a:rPr lang="en-US" sz="2800" dirty="0">
                <a:solidFill>
                  <a:srgbClr val="7030A0"/>
                </a:solidFill>
              </a:rPr>
              <a:t> to TONs</a:t>
            </a:r>
          </a:p>
          <a:p>
            <a:pPr marL="0" indent="0">
              <a:buNone/>
            </a:pPr>
            <a:endParaRPr lang="en-IN" dirty="0"/>
          </a:p>
        </p:txBody>
      </p:sp>
      <p:pic>
        <p:nvPicPr>
          <p:cNvPr id="4" name="object 4"/>
          <p:cNvPicPr/>
          <p:nvPr/>
        </p:nvPicPr>
        <p:blipFill>
          <a:blip r:embed="rId2" cstate="print"/>
          <a:stretch>
            <a:fillRect/>
          </a:stretch>
        </p:blipFill>
        <p:spPr>
          <a:xfrm>
            <a:off x="152401" y="2133600"/>
            <a:ext cx="5334000" cy="4267200"/>
          </a:xfrm>
          <a:prstGeom prst="rect">
            <a:avLst/>
          </a:prstGeom>
        </p:spPr>
      </p:pic>
      <p:pic>
        <p:nvPicPr>
          <p:cNvPr id="5" name="object 5"/>
          <p:cNvPicPr/>
          <p:nvPr/>
        </p:nvPicPr>
        <p:blipFill>
          <a:blip r:embed="rId3" cstate="print"/>
          <a:stretch>
            <a:fillRect/>
          </a:stretch>
        </p:blipFill>
        <p:spPr>
          <a:xfrm>
            <a:off x="5486401" y="2133600"/>
            <a:ext cx="3581399" cy="4343399"/>
          </a:xfrm>
          <a:prstGeom prst="rect">
            <a:avLst/>
          </a:prstGeom>
        </p:spPr>
      </p:pic>
      <p:pic>
        <p:nvPicPr>
          <p:cNvPr id="6" name="Picture 5">
            <a:extLst>
              <a:ext uri="{FF2B5EF4-FFF2-40B4-BE49-F238E27FC236}">
                <a16:creationId xmlns:a16="http://schemas.microsoft.com/office/drawing/2014/main" id="{8438772C-5FEF-4259-566F-41689E5805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2659" y="381001"/>
            <a:ext cx="730335" cy="687505"/>
          </a:xfrm>
          <a:prstGeom prst="rect">
            <a:avLst/>
          </a:prstGeom>
        </p:spPr>
      </p:pic>
    </p:spTree>
    <p:extLst>
      <p:ext uri="{BB962C8B-B14F-4D97-AF65-F5344CB8AC3E}">
        <p14:creationId xmlns:p14="http://schemas.microsoft.com/office/powerpoint/2010/main" val="871652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13" y="76200"/>
            <a:ext cx="8216487" cy="1143000"/>
          </a:xfrm>
        </p:spPr>
        <p:txBody>
          <a:bodyPr>
            <a:normAutofit/>
          </a:bodyPr>
          <a:lstStyle/>
          <a:p>
            <a:r>
              <a:rPr lang="en-US" sz="3200" b="1" dirty="0">
                <a:solidFill>
                  <a:schemeClr val="tx2">
                    <a:lumMod val="60000"/>
                    <a:lumOff val="40000"/>
                  </a:schemeClr>
                </a:solidFill>
                <a:latin typeface="Arial" panose="020B0604020202020204" pitchFamily="34" charset="0"/>
                <a:cs typeface="Arial" panose="020B0604020202020204" pitchFamily="34" charset="0"/>
              </a:rPr>
              <a:t>PROCESS FLOW – FOUNDRY PROCESS</a:t>
            </a:r>
          </a:p>
        </p:txBody>
      </p:sp>
      <p:sp>
        <p:nvSpPr>
          <p:cNvPr id="3" name="Content Placeholder 2"/>
          <p:cNvSpPr>
            <a:spLocks noGrp="1"/>
          </p:cNvSpPr>
          <p:nvPr>
            <p:ph idx="1"/>
          </p:nvPr>
        </p:nvSpPr>
        <p:spPr>
          <a:xfrm>
            <a:off x="463756" y="1013618"/>
            <a:ext cx="3810000" cy="4830763"/>
          </a:xfrm>
        </p:spPr>
        <p:txBody>
          <a:bodyPr>
            <a:normAutofit/>
          </a:bodyPr>
          <a:lstStyle/>
          <a:p>
            <a:endParaRPr lang="en-US" b="1" dirty="0"/>
          </a:p>
          <a:p>
            <a:r>
              <a:rPr lang="en-US" sz="2800" dirty="0">
                <a:solidFill>
                  <a:srgbClr val="7030A0"/>
                </a:solidFill>
                <a:latin typeface="Arial" panose="020B0604020202020204" pitchFamily="34" charset="0"/>
                <a:cs typeface="Arial" panose="020B0604020202020204" pitchFamily="34" charset="0"/>
              </a:rPr>
              <a:t>PATTERN SHOP</a:t>
            </a:r>
          </a:p>
          <a:p>
            <a:r>
              <a:rPr lang="en-US" sz="2800" dirty="0">
                <a:solidFill>
                  <a:srgbClr val="7030A0"/>
                </a:solidFill>
                <a:latin typeface="Arial" panose="020B0604020202020204" pitchFamily="34" charset="0"/>
                <a:cs typeface="Arial" panose="020B0604020202020204" pitchFamily="34" charset="0"/>
              </a:rPr>
              <a:t>MOLDING</a:t>
            </a:r>
          </a:p>
          <a:p>
            <a:r>
              <a:rPr lang="en-US" sz="2800" dirty="0">
                <a:solidFill>
                  <a:srgbClr val="7030A0"/>
                </a:solidFill>
                <a:latin typeface="Arial" panose="020B0604020202020204" pitchFamily="34" charset="0"/>
                <a:cs typeface="Arial" panose="020B0604020202020204" pitchFamily="34" charset="0"/>
              </a:rPr>
              <a:t>CORE MAKING</a:t>
            </a:r>
          </a:p>
          <a:p>
            <a:r>
              <a:rPr lang="en-US" sz="2800" dirty="0">
                <a:solidFill>
                  <a:srgbClr val="7030A0"/>
                </a:solidFill>
                <a:latin typeface="Arial" panose="020B0604020202020204" pitchFamily="34" charset="0"/>
                <a:cs typeface="Arial" panose="020B0604020202020204" pitchFamily="34" charset="0"/>
              </a:rPr>
              <a:t>MELTING                              </a:t>
            </a:r>
          </a:p>
          <a:p>
            <a:r>
              <a:rPr lang="en-US" sz="2800" dirty="0">
                <a:solidFill>
                  <a:srgbClr val="7030A0"/>
                </a:solidFill>
                <a:latin typeface="Arial" panose="020B0604020202020204" pitchFamily="34" charset="0"/>
                <a:cs typeface="Arial" panose="020B0604020202020204" pitchFamily="34" charset="0"/>
              </a:rPr>
              <a:t>POURING</a:t>
            </a:r>
          </a:p>
          <a:p>
            <a:r>
              <a:rPr lang="en-US" sz="2800" dirty="0">
                <a:solidFill>
                  <a:srgbClr val="7030A0"/>
                </a:solidFill>
                <a:latin typeface="Arial" panose="020B0604020202020204" pitchFamily="34" charset="0"/>
                <a:cs typeface="Arial" panose="020B0604020202020204" pitchFamily="34" charset="0"/>
              </a:rPr>
              <a:t>FETTLING &amp;</a:t>
            </a:r>
          </a:p>
          <a:p>
            <a:r>
              <a:rPr lang="en-US" sz="2800" dirty="0">
                <a:solidFill>
                  <a:srgbClr val="7030A0"/>
                </a:solidFill>
                <a:latin typeface="Arial" panose="020B0604020202020204" pitchFamily="34" charset="0"/>
                <a:cs typeface="Arial" panose="020B0604020202020204" pitchFamily="34" charset="0"/>
              </a:rPr>
              <a:t>KNOCK OUT</a:t>
            </a:r>
          </a:p>
          <a:p>
            <a:pPr lvl="0"/>
            <a:r>
              <a:rPr lang="en-US" sz="2800" dirty="0">
                <a:solidFill>
                  <a:srgbClr val="7030A0"/>
                </a:solidFill>
                <a:latin typeface="Arial" panose="020B0604020202020204" pitchFamily="34" charset="0"/>
                <a:cs typeface="Arial" panose="020B0604020202020204" pitchFamily="34" charset="0"/>
              </a:rPr>
              <a:t>SHOTBLASTING</a:t>
            </a:r>
          </a:p>
          <a:p>
            <a:endParaRPr lang="en-US" dirty="0"/>
          </a:p>
          <a:p>
            <a:endParaRPr lang="en-US" dirty="0"/>
          </a:p>
        </p:txBody>
      </p:sp>
      <p:sp>
        <p:nvSpPr>
          <p:cNvPr id="4" name="Content Placeholder 2"/>
          <p:cNvSpPr txBox="1">
            <a:spLocks/>
          </p:cNvSpPr>
          <p:nvPr/>
        </p:nvSpPr>
        <p:spPr>
          <a:xfrm>
            <a:off x="4571999" y="1013618"/>
            <a:ext cx="4267200" cy="4906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HEAT TREATMENT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QUALITY CONTROL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CLEANING AND FINISHING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PAINTING AND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PACKING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DESPATCH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a:extLst>
              <a:ext uri="{FF2B5EF4-FFF2-40B4-BE49-F238E27FC236}">
                <a16:creationId xmlns:a16="http://schemas.microsoft.com/office/drawing/2014/main" id="{7BF9F4E4-3757-BA25-3A04-DF813F7320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2116491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6858000" cy="1143000"/>
          </a:xfrm>
        </p:spPr>
        <p:txBody>
          <a:bodyPr>
            <a:noAutofit/>
          </a:bodyPr>
          <a:lstStyle/>
          <a:p>
            <a:pPr>
              <a:lnSpc>
                <a:spcPct val="107000"/>
              </a:lnSpc>
              <a:spcAft>
                <a:spcPts val="800"/>
              </a:spcAft>
            </a:pPr>
            <a:r>
              <a:rPr lang="en-IN" sz="3200" b="1"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CLASSIFICATION OF FOUNDRY </a:t>
            </a:r>
          </a:p>
        </p:txBody>
      </p:sp>
      <p:sp>
        <p:nvSpPr>
          <p:cNvPr id="3" name="Content Placeholder 2"/>
          <p:cNvSpPr>
            <a:spLocks noGrp="1"/>
          </p:cNvSpPr>
          <p:nvPr>
            <p:ph idx="1"/>
          </p:nvPr>
        </p:nvSpPr>
        <p:spPr>
          <a:xfrm>
            <a:off x="76200" y="866665"/>
            <a:ext cx="8942832" cy="5867400"/>
          </a:xfrm>
        </p:spPr>
        <p:txBody>
          <a:bodyPr>
            <a:normAutofit fontScale="62500" lnSpcReduction="20000"/>
          </a:bodyPr>
          <a:lstStyle/>
          <a:p>
            <a:pPr marL="0" indent="0">
              <a:lnSpc>
                <a:spcPct val="107000"/>
              </a:lnSpc>
              <a:spcAft>
                <a:spcPts val="800"/>
              </a:spcAft>
              <a:buNone/>
            </a:pPr>
            <a:endParaRPr lang="en-IN" sz="2300" b="1" u="sng"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IN" b="1" u="sng"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Type of Metal used:</a:t>
            </a:r>
          </a:p>
          <a:p>
            <a:pPr marL="0" indent="0">
              <a:lnSpc>
                <a:spcPct val="107000"/>
              </a:lnSpc>
              <a:spcAft>
                <a:spcPts val="800"/>
              </a:spcAft>
              <a:buNone/>
            </a:pP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1.Ferrous </a:t>
            </a:r>
          </a:p>
          <a:p>
            <a:pPr marL="0" indent="0">
              <a:lnSpc>
                <a:spcPct val="107000"/>
              </a:lnSpc>
              <a:spcAft>
                <a:spcPts val="800"/>
              </a:spcAft>
              <a:buNone/>
            </a:pP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2.Non Ferrous </a:t>
            </a:r>
          </a:p>
          <a:p>
            <a:pPr marL="0" indent="0">
              <a:lnSpc>
                <a:spcPct val="107000"/>
              </a:lnSpc>
              <a:spcAft>
                <a:spcPts val="800"/>
              </a:spcAft>
              <a:buNone/>
            </a:pPr>
            <a:endPar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IN" b="1" u="sng"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Nature of Production: </a:t>
            </a:r>
          </a:p>
          <a:p>
            <a:pPr marL="0" indent="0">
              <a:lnSpc>
                <a:spcPct val="107000"/>
              </a:lnSpc>
              <a:spcAft>
                <a:spcPts val="800"/>
              </a:spcAft>
              <a:buNone/>
            </a:pP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1. Jobbing - (Normally Produces small number of castings of given type for different customers) </a:t>
            </a:r>
          </a:p>
          <a:p>
            <a:pPr marL="0" indent="0">
              <a:lnSpc>
                <a:spcPct val="107000"/>
              </a:lnSpc>
              <a:spcAft>
                <a:spcPts val="800"/>
              </a:spcAft>
              <a:buNone/>
            </a:pP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2. Production - (Is highly mechanised and can produces castings economically on a large scale) </a:t>
            </a:r>
          </a:p>
          <a:p>
            <a:pPr marL="0" indent="0">
              <a:lnSpc>
                <a:spcPct val="107000"/>
              </a:lnSpc>
              <a:spcAft>
                <a:spcPts val="800"/>
              </a:spcAft>
              <a:buNone/>
            </a:pP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3. Semi Production - (It is a combination of Jobbing and Production Foundry) </a:t>
            </a:r>
          </a:p>
          <a:p>
            <a:pPr marL="0" indent="0">
              <a:lnSpc>
                <a:spcPct val="107000"/>
              </a:lnSpc>
              <a:spcAft>
                <a:spcPts val="800"/>
              </a:spcAft>
              <a:buNone/>
            </a:pP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4. Captive - (Integral part of some manufacturing organization, it makes casting for the same) </a:t>
            </a:r>
          </a:p>
          <a:p>
            <a:pPr marL="0" indent="0">
              <a:lnSpc>
                <a:spcPct val="107000"/>
              </a:lnSpc>
              <a:spcAft>
                <a:spcPts val="800"/>
              </a:spcAft>
              <a:buNone/>
            </a:pPr>
            <a:endPar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IN" b="1" u="sng"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Casting Process</a:t>
            </a: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a:t>
            </a:r>
          </a:p>
          <a:p>
            <a:pPr marL="0" indent="0">
              <a:lnSpc>
                <a:spcPct val="107000"/>
              </a:lnSpc>
              <a:spcAft>
                <a:spcPts val="800"/>
              </a:spcAft>
              <a:buNone/>
            </a:pP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1. Centrifugal, </a:t>
            </a:r>
          </a:p>
          <a:p>
            <a:pPr marL="0" indent="0">
              <a:lnSpc>
                <a:spcPct val="107000"/>
              </a:lnSpc>
              <a:spcAft>
                <a:spcPts val="800"/>
              </a:spcAft>
              <a:buNone/>
            </a:pP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2. Die Casting, </a:t>
            </a:r>
          </a:p>
          <a:p>
            <a:pPr marL="0" indent="0">
              <a:lnSpc>
                <a:spcPct val="107000"/>
              </a:lnSpc>
              <a:spcAft>
                <a:spcPts val="800"/>
              </a:spcAft>
              <a:buNone/>
            </a:pPr>
            <a:r>
              <a:rPr lang="en-IN" sz="26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3. Investment Casting etc</a:t>
            </a:r>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Tree>
    <p:extLst>
      <p:ext uri="{BB962C8B-B14F-4D97-AF65-F5344CB8AC3E}">
        <p14:creationId xmlns:p14="http://schemas.microsoft.com/office/powerpoint/2010/main" val="2145904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68" y="0"/>
            <a:ext cx="8942832" cy="1143000"/>
          </a:xfrm>
        </p:spPr>
        <p:txBody>
          <a:bodyPr>
            <a:noAutofit/>
          </a:bodyPr>
          <a:lstStyle/>
          <a:p>
            <a:pPr algn="l">
              <a:lnSpc>
                <a:spcPct val="107000"/>
              </a:lnSpc>
              <a:spcAft>
                <a:spcPts val="800"/>
              </a:spcAft>
            </a:pPr>
            <a:r>
              <a:rPr lang="en-US" sz="3200" b="1" dirty="0">
                <a:solidFill>
                  <a:schemeClr val="tx2">
                    <a:lumMod val="60000"/>
                    <a:lumOff val="40000"/>
                  </a:schemeClr>
                </a:solidFill>
                <a:latin typeface="Arial" panose="020B0604020202020204" pitchFamily="34" charset="0"/>
                <a:cs typeface="Arial" panose="020B0604020202020204" pitchFamily="34" charset="0"/>
              </a:rPr>
              <a:t>ADVANTAGES OF CASTING PROCESS</a:t>
            </a:r>
            <a:endParaRPr lang="en-IN" sz="3200" b="1"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p:cNvSpPr>
            <a:spLocks noGrp="1"/>
          </p:cNvSpPr>
          <p:nvPr>
            <p:ph idx="1"/>
          </p:nvPr>
        </p:nvSpPr>
        <p:spPr>
          <a:xfrm>
            <a:off x="124968" y="990600"/>
            <a:ext cx="5056632" cy="5867400"/>
          </a:xfrm>
        </p:spPr>
        <p:txBody>
          <a:bodyPr>
            <a:normAutofit fontScale="85000" lnSpcReduction="20000"/>
          </a:bodyPr>
          <a:lstStyle/>
          <a:p>
            <a:pPr marL="0" indent="0">
              <a:lnSpc>
                <a:spcPct val="107000"/>
              </a:lnSpc>
              <a:spcAft>
                <a:spcPts val="800"/>
              </a:spcAft>
              <a:buNone/>
            </a:pPr>
            <a:r>
              <a:rPr lang="en-US" sz="2300" b="1" dirty="0">
                <a:solidFill>
                  <a:schemeClr val="tx2">
                    <a:lumMod val="60000"/>
                    <a:lumOff val="40000"/>
                  </a:schemeClr>
                </a:solidFill>
                <a:latin typeface="Arial" panose="020B0604020202020204" pitchFamily="34" charset="0"/>
                <a:cs typeface="Arial" panose="020B0604020202020204" pitchFamily="34" charset="0"/>
              </a:rPr>
              <a:t>Design advantages of Castings:</a:t>
            </a:r>
            <a:endParaRPr lang="en-IN" sz="2300" b="1" u="sng"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a:p>
            <a:r>
              <a:rPr lang="en-US" sz="2300" dirty="0">
                <a:solidFill>
                  <a:srgbClr val="7030A0"/>
                </a:solidFill>
                <a:latin typeface="Arial" panose="020B0604020202020204" pitchFamily="34" charset="0"/>
                <a:cs typeface="Arial" panose="020B0604020202020204" pitchFamily="34" charset="0"/>
              </a:rPr>
              <a:t>Size or Weight range</a:t>
            </a:r>
          </a:p>
          <a:p>
            <a:r>
              <a:rPr lang="en-US" sz="2300" dirty="0">
                <a:solidFill>
                  <a:srgbClr val="7030A0"/>
                </a:solidFill>
                <a:latin typeface="Arial" panose="020B0604020202020204" pitchFamily="34" charset="0"/>
                <a:cs typeface="Arial" panose="020B0604020202020204" pitchFamily="34" charset="0"/>
              </a:rPr>
              <a:t>Shape and Intricacy</a:t>
            </a:r>
          </a:p>
          <a:p>
            <a:r>
              <a:rPr lang="en-US" sz="2300" dirty="0">
                <a:solidFill>
                  <a:srgbClr val="7030A0"/>
                </a:solidFill>
                <a:latin typeface="Arial" panose="020B0604020202020204" pitchFamily="34" charset="0"/>
                <a:cs typeface="Arial" panose="020B0604020202020204" pitchFamily="34" charset="0"/>
              </a:rPr>
              <a:t>Weight saving</a:t>
            </a:r>
          </a:p>
          <a:p>
            <a:r>
              <a:rPr lang="en-US" sz="2300" dirty="0">
                <a:solidFill>
                  <a:srgbClr val="7030A0"/>
                </a:solidFill>
                <a:latin typeface="Arial" panose="020B0604020202020204" pitchFamily="34" charset="0"/>
                <a:cs typeface="Arial" panose="020B0604020202020204" pitchFamily="34" charset="0"/>
              </a:rPr>
              <a:t>Production of prototypes </a:t>
            </a:r>
          </a:p>
          <a:p>
            <a:r>
              <a:rPr lang="en-US" sz="2300" dirty="0">
                <a:solidFill>
                  <a:srgbClr val="7030A0"/>
                </a:solidFill>
                <a:latin typeface="Arial" panose="020B0604020202020204" pitchFamily="34" charset="0"/>
                <a:cs typeface="Arial" panose="020B0604020202020204" pitchFamily="34" charset="0"/>
              </a:rPr>
              <a:t>Composition of material</a:t>
            </a:r>
          </a:p>
          <a:p>
            <a:r>
              <a:rPr lang="en-US" sz="2300" dirty="0">
                <a:solidFill>
                  <a:srgbClr val="7030A0"/>
                </a:solidFill>
                <a:latin typeface="Arial" panose="020B0604020202020204" pitchFamily="34" charset="0"/>
                <a:cs typeface="Arial" panose="020B0604020202020204" pitchFamily="34" charset="0"/>
              </a:rPr>
              <a:t>Dimensional modifications</a:t>
            </a:r>
          </a:p>
          <a:p>
            <a:r>
              <a:rPr lang="en-US" sz="2300" dirty="0">
                <a:solidFill>
                  <a:srgbClr val="7030A0"/>
                </a:solidFill>
                <a:latin typeface="Arial" panose="020B0604020202020204" pitchFamily="34" charset="0"/>
                <a:cs typeface="Arial" panose="020B0604020202020204" pitchFamily="34" charset="0"/>
              </a:rPr>
              <a:t>Dimensional accuracy</a:t>
            </a:r>
          </a:p>
          <a:p>
            <a:pPr marL="0" indent="0">
              <a:buNone/>
            </a:pPr>
            <a:endParaRPr lang="en-IN" sz="2300" u="sng"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2300" b="1" dirty="0">
                <a:solidFill>
                  <a:schemeClr val="tx2">
                    <a:lumMod val="60000"/>
                    <a:lumOff val="40000"/>
                  </a:schemeClr>
                </a:solidFill>
                <a:latin typeface="Arial" panose="020B0604020202020204" pitchFamily="34" charset="0"/>
                <a:cs typeface="Arial" panose="020B0604020202020204" pitchFamily="34" charset="0"/>
              </a:rPr>
              <a:t>Metallurgical advantages of Castings</a:t>
            </a:r>
          </a:p>
          <a:p>
            <a:r>
              <a:rPr lang="en-US" sz="2300" dirty="0">
                <a:solidFill>
                  <a:srgbClr val="7030A0"/>
                </a:solidFill>
                <a:latin typeface="Arial" panose="020B0604020202020204" pitchFamily="34" charset="0"/>
                <a:cs typeface="Arial" panose="020B0604020202020204" pitchFamily="34" charset="0"/>
              </a:rPr>
              <a:t>Microscopic structure</a:t>
            </a:r>
          </a:p>
          <a:p>
            <a:r>
              <a:rPr lang="en-US" sz="2300" dirty="0">
                <a:solidFill>
                  <a:srgbClr val="7030A0"/>
                </a:solidFill>
                <a:latin typeface="Arial" panose="020B0604020202020204" pitchFamily="34" charset="0"/>
                <a:cs typeface="Arial" panose="020B0604020202020204" pitchFamily="34" charset="0"/>
              </a:rPr>
              <a:t>Grain size</a:t>
            </a:r>
          </a:p>
          <a:p>
            <a:r>
              <a:rPr lang="en-US" sz="2300" dirty="0">
                <a:solidFill>
                  <a:srgbClr val="7030A0"/>
                </a:solidFill>
                <a:latin typeface="Arial" panose="020B0604020202020204" pitchFamily="34" charset="0"/>
                <a:cs typeface="Arial" panose="020B0604020202020204" pitchFamily="34" charset="0"/>
              </a:rPr>
              <a:t>Density of cast metals/alloys</a:t>
            </a:r>
          </a:p>
          <a:p>
            <a:endParaRPr lang="en-IN" sz="2300" u="sng" kern="100" dirty="0">
              <a:solidFill>
                <a:schemeClr val="tx2">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a:p>
            <a:pPr marL="0" lvl="0" indent="0">
              <a:spcBef>
                <a:spcPct val="20000"/>
              </a:spcBef>
              <a:buNone/>
            </a:pPr>
            <a:r>
              <a:rPr lang="en-US" sz="2300" b="1" dirty="0">
                <a:solidFill>
                  <a:schemeClr val="tx2">
                    <a:lumMod val="60000"/>
                    <a:lumOff val="40000"/>
                  </a:schemeClr>
                </a:solidFill>
                <a:latin typeface="Arial" panose="020B0604020202020204" pitchFamily="34" charset="0"/>
                <a:cs typeface="Arial" panose="020B0604020202020204" pitchFamily="34" charset="0"/>
              </a:rPr>
              <a:t>Economical advantages of casting</a:t>
            </a:r>
            <a:endParaRPr kumimoji="0" lang="en-US" sz="2300" b="1"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3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Cheapest method of metal shaping.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300" dirty="0">
                <a:solidFill>
                  <a:srgbClr val="7030A0"/>
                </a:solidFill>
                <a:latin typeface="Arial" panose="020B0604020202020204" pitchFamily="34" charset="0"/>
                <a:cs typeface="Arial" panose="020B0604020202020204" pitchFamily="34" charset="0"/>
              </a:rPr>
              <a:t>E</a:t>
            </a:r>
            <a:r>
              <a:rPr kumimoji="0" lang="en-US" sz="2300"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rPr>
              <a:t>qually</a:t>
            </a:r>
            <a:r>
              <a:rPr kumimoji="0" lang="en-US" sz="230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 suitable for single object or quantity production</a:t>
            </a:r>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
        <p:nvSpPr>
          <p:cNvPr id="5" name="Content Placeholder 2">
            <a:extLst>
              <a:ext uri="{FF2B5EF4-FFF2-40B4-BE49-F238E27FC236}">
                <a16:creationId xmlns:a16="http://schemas.microsoft.com/office/drawing/2014/main" id="{871D0251-B775-8E4A-69E7-FA4AE0710F3D}"/>
              </a:ext>
            </a:extLst>
          </p:cNvPr>
          <p:cNvSpPr txBox="1">
            <a:spLocks/>
          </p:cNvSpPr>
          <p:nvPr/>
        </p:nvSpPr>
        <p:spPr>
          <a:xfrm>
            <a:off x="5209032" y="990601"/>
            <a:ext cx="3810000" cy="574346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en-US" sz="2400" b="1" dirty="0">
                <a:solidFill>
                  <a:srgbClr val="C00000"/>
                </a:solidFill>
                <a:latin typeface="Arial" panose="020B0604020202020204" pitchFamily="34" charset="0"/>
                <a:cs typeface="Arial" panose="020B0604020202020204" pitchFamily="34" charset="0"/>
              </a:rPr>
              <a:t>LIMITATION OF CASTING PROCESS</a:t>
            </a:r>
            <a:r>
              <a:rPr lang="en-US" sz="2300" b="1" dirty="0">
                <a:solidFill>
                  <a:schemeClr val="tx2">
                    <a:lumMod val="60000"/>
                    <a:lumOff val="40000"/>
                  </a:schemeClr>
                </a:solidFill>
                <a:latin typeface="Arial" panose="020B0604020202020204" pitchFamily="34" charset="0"/>
                <a:cs typeface="Arial" panose="020B0604020202020204" pitchFamily="34" charset="0"/>
              </a:rPr>
              <a:t>:</a:t>
            </a:r>
            <a:endParaRPr lang="en-IN" sz="2300" b="1" u="sng" kern="100" dirty="0">
              <a:solidFill>
                <a:schemeClr val="tx2">
                  <a:lumMod val="60000"/>
                  <a:lumOff val="40000"/>
                </a:schemeClr>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IN" sz="2100"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Limited </a:t>
            </a:r>
            <a:r>
              <a:rPr lang="en-IN" sz="21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Dimensional accuracy and surface finish.</a:t>
            </a:r>
          </a:p>
          <a:p>
            <a:pPr>
              <a:lnSpc>
                <a:spcPct val="107000"/>
              </a:lnSpc>
              <a:spcAft>
                <a:spcPts val="800"/>
              </a:spcAft>
            </a:pPr>
            <a:r>
              <a:rPr lang="en-IN" sz="21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Many new casting processes have been developed which solves the above issues. </a:t>
            </a:r>
          </a:p>
          <a:p>
            <a:pPr>
              <a:lnSpc>
                <a:spcPct val="107000"/>
              </a:lnSpc>
              <a:spcAft>
                <a:spcPts val="800"/>
              </a:spcAft>
            </a:pPr>
            <a:r>
              <a:rPr lang="en-IN" sz="21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Some of these processes are Die casting process, Investment casting process, Vacuum-sealed moulding and Shell moulding process.  </a:t>
            </a:r>
          </a:p>
          <a:p>
            <a:pPr>
              <a:lnSpc>
                <a:spcPct val="107000"/>
              </a:lnSpc>
              <a:spcAft>
                <a:spcPts val="800"/>
              </a:spcAft>
            </a:pPr>
            <a:r>
              <a:rPr lang="en-IN" sz="21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 metal casting process is a labour intensive process.</a:t>
            </a:r>
          </a:p>
          <a:p>
            <a:pPr marL="0" indent="0">
              <a:buFont typeface="Arial" pitchFamily="34" charset="0"/>
              <a:buNone/>
            </a:pPr>
            <a:endParaRPr lang="en-IN" dirty="0"/>
          </a:p>
        </p:txBody>
      </p:sp>
    </p:spTree>
    <p:extLst>
      <p:ext uri="{BB962C8B-B14F-4D97-AF65-F5344CB8AC3E}">
        <p14:creationId xmlns:p14="http://schemas.microsoft.com/office/powerpoint/2010/main" val="1548907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6858000" cy="1143000"/>
          </a:xfrm>
        </p:spPr>
        <p:txBody>
          <a:bodyPr>
            <a:noAutofit/>
          </a:bodyPr>
          <a:lstStyle/>
          <a:p>
            <a:pPr>
              <a:lnSpc>
                <a:spcPct val="107000"/>
              </a:lnSpc>
              <a:spcAft>
                <a:spcPts val="800"/>
              </a:spcAft>
            </a:pPr>
            <a:r>
              <a:rPr lang="en-IN" sz="3200" b="1"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MATERIALS USED IN CASTINGS </a:t>
            </a:r>
            <a:endParaRPr lang="en-IN" sz="4800" b="1"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p:cNvSpPr>
            <a:spLocks noGrp="1"/>
          </p:cNvSpPr>
          <p:nvPr>
            <p:ph idx="1"/>
          </p:nvPr>
        </p:nvSpPr>
        <p:spPr>
          <a:xfrm>
            <a:off x="76200" y="866665"/>
            <a:ext cx="8942832" cy="5867400"/>
          </a:xfrm>
        </p:spPr>
        <p:txBody>
          <a:bodyPr>
            <a:normAutofit fontScale="92500"/>
          </a:bodyPr>
          <a:lstStyle/>
          <a:p>
            <a:pPr>
              <a:lnSpc>
                <a:spcPct val="107000"/>
              </a:lnSpc>
              <a:spcAft>
                <a:spcPts val="800"/>
              </a:spcAft>
            </a:pPr>
            <a:r>
              <a:rPr lang="en-IN" sz="1800" b="1" kern="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Metal - </a:t>
            </a:r>
            <a:r>
              <a:rPr lang="en-IN"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Gray iron, Ductile iron, Aluminium, Steel, Copper, Zinc. </a:t>
            </a:r>
            <a:endPar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b="1" kern="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Non- Metals </a:t>
            </a:r>
            <a:r>
              <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lang="en-IN"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Refractories, Fuel &amp; Fluxes </a:t>
            </a:r>
            <a:endPar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IN" sz="1800" b="1"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GRAY IRON CASTING: </a:t>
            </a:r>
            <a:r>
              <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Widely used, strong, versatile, machined easily, No destruction test, Wide Composition and cost-effective • Damping / vibration control • High strength • Dim stability.</a:t>
            </a:r>
          </a:p>
          <a:p>
            <a:pPr marL="0" indent="0">
              <a:lnSpc>
                <a:spcPct val="107000"/>
              </a:lnSpc>
              <a:spcAft>
                <a:spcPts val="800"/>
              </a:spcAft>
              <a:buNone/>
            </a:pPr>
            <a:r>
              <a:rPr lang="en-IN" sz="1800" b="1"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DUCTILE IRON CASTING: </a:t>
            </a:r>
            <a:r>
              <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For processes requiring • Greater strength • Improved wear resistance • Stronger toughness • Superior ductility • Reduced weight • Reduced shrinkage • Lower cost. </a:t>
            </a:r>
          </a:p>
          <a:p>
            <a:pPr marL="0" indent="0">
              <a:lnSpc>
                <a:spcPct val="107000"/>
              </a:lnSpc>
              <a:spcAft>
                <a:spcPts val="800"/>
              </a:spcAft>
              <a:buNone/>
            </a:pPr>
            <a:r>
              <a:rPr lang="en-IN" sz="1800" b="1"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ALUMINUM CASTING: </a:t>
            </a:r>
            <a:r>
              <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Widely used, superior versatility, corrosion resistance, high thermal / electrical conductivity, good mech properties and strength at high temperatures  Done by Die / Permanent mould / Investment / Sand / Lost foam / Squeeze casting &amp; Hot isotonic pressing.</a:t>
            </a:r>
          </a:p>
          <a:p>
            <a:pPr marL="0" indent="0">
              <a:lnSpc>
                <a:spcPct val="107000"/>
              </a:lnSpc>
              <a:spcAft>
                <a:spcPts val="800"/>
              </a:spcAft>
              <a:buNone/>
            </a:pPr>
            <a:r>
              <a:rPr lang="en-IN" sz="1800" b="1"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STEEL CASTING: </a:t>
            </a:r>
            <a:r>
              <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Tough casting material for wear, shock or heavy loads. It is useful for its corrosion resistance in aqueous environments, elevated temperature application. Steel is often mixed with chromium, iron, and nickel to further improve its corrosion or heat resistance. </a:t>
            </a:r>
          </a:p>
          <a:p>
            <a:pPr marL="0" indent="0">
              <a:lnSpc>
                <a:spcPct val="107000"/>
              </a:lnSpc>
              <a:spcAft>
                <a:spcPts val="800"/>
              </a:spcAft>
              <a:buNone/>
            </a:pPr>
            <a:r>
              <a:rPr lang="en-IN" sz="1800" b="1"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COPPER CASTING: </a:t>
            </a:r>
            <a:r>
              <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Excellent electrical conductivity, Good malleability • Superior ductility • Good conduction of heat.</a:t>
            </a:r>
          </a:p>
          <a:p>
            <a:pPr marL="0" indent="0">
              <a:lnSpc>
                <a:spcPct val="107000"/>
              </a:lnSpc>
              <a:spcAft>
                <a:spcPts val="800"/>
              </a:spcAft>
              <a:buNone/>
            </a:pPr>
            <a:r>
              <a:rPr lang="en-IN" sz="1800" b="1"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ZINC CASTING: </a:t>
            </a:r>
            <a:r>
              <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Zinc's low melting point (425 degrees Celsius) for die-cast applications. Easy to cast due fast fill and fast cooling capabilities. Economical option for casting small &amp; high-volume parts.</a:t>
            </a:r>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Tree>
    <p:extLst>
      <p:ext uri="{BB962C8B-B14F-4D97-AF65-F5344CB8AC3E}">
        <p14:creationId xmlns:p14="http://schemas.microsoft.com/office/powerpoint/2010/main" val="3640723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64" y="239940"/>
            <a:ext cx="6858000" cy="1143000"/>
          </a:xfrm>
        </p:spPr>
        <p:txBody>
          <a:bodyPr>
            <a:noAutofit/>
          </a:bodyPr>
          <a:lstStyle/>
          <a:p>
            <a:pPr algn="l">
              <a:lnSpc>
                <a:spcPct val="107000"/>
              </a:lnSpc>
              <a:spcAft>
                <a:spcPts val="800"/>
              </a:spcAft>
            </a:pPr>
            <a:r>
              <a:rPr lang="en-IN" sz="3200" b="1"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CASTING APPLICATION  &amp; MATERIAL CHOOSING </a:t>
            </a:r>
          </a:p>
        </p:txBody>
      </p:sp>
      <p:sp>
        <p:nvSpPr>
          <p:cNvPr id="3" name="Content Placeholder 2"/>
          <p:cNvSpPr>
            <a:spLocks noGrp="1"/>
          </p:cNvSpPr>
          <p:nvPr>
            <p:ph idx="1"/>
          </p:nvPr>
        </p:nvSpPr>
        <p:spPr>
          <a:xfrm>
            <a:off x="152400" y="1295400"/>
            <a:ext cx="4495800" cy="4953000"/>
          </a:xfrm>
        </p:spPr>
        <p:txBody>
          <a:bodyPr>
            <a:normAutofit fontScale="92500" lnSpcReduction="10000"/>
          </a:bodyPr>
          <a:lstStyle/>
          <a:p>
            <a:pPr marL="0" indent="0">
              <a:lnSpc>
                <a:spcPct val="107000"/>
              </a:lnSpc>
              <a:spcAft>
                <a:spcPts val="800"/>
              </a:spcAft>
              <a:buNone/>
            </a:pPr>
            <a:endParaRPr lang="en-IN" sz="2300" b="1" u="sng"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IN" sz="2000" b="1"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INDUSTRIAL CASTING APPLICATIONS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Automotive and Light Truck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Pipe and Fittings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Construction, Mining and Oilfield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Machinery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Internal Combustion Engines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Railroad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Valves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Farm Equipment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Municipal Castings</a:t>
            </a:r>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
        <p:nvSpPr>
          <p:cNvPr id="5" name="Content Placeholder 2">
            <a:extLst>
              <a:ext uri="{FF2B5EF4-FFF2-40B4-BE49-F238E27FC236}">
                <a16:creationId xmlns:a16="http://schemas.microsoft.com/office/drawing/2014/main" id="{DFEB7D5F-6940-2150-CD45-C3EFB7959C6C}"/>
              </a:ext>
            </a:extLst>
          </p:cNvPr>
          <p:cNvSpPr txBox="1">
            <a:spLocks/>
          </p:cNvSpPr>
          <p:nvPr/>
        </p:nvSpPr>
        <p:spPr>
          <a:xfrm>
            <a:off x="5105400" y="1217676"/>
            <a:ext cx="3799332" cy="51084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endParaRPr lang="en-IN" sz="2400" b="1" u="sng" kern="100"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IN" sz="2000" b="1" kern="1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THINGS TO CONSIDER WHEN CHOOSING CASTING MATERIALS </a:t>
            </a: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en-IN" sz="1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Level of volume required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Cost-effectiveness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Melting temperature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Cooling speed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Wear resistance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Weight </a:t>
            </a:r>
          </a:p>
          <a:p>
            <a:pPr marL="0" indent="0">
              <a:lnSpc>
                <a:spcPct val="107000"/>
              </a:lnSpc>
              <a:spcAft>
                <a:spcPts val="800"/>
              </a:spcAft>
              <a:buNone/>
            </a:pPr>
            <a:r>
              <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Damping capabilities</a:t>
            </a:r>
          </a:p>
          <a:p>
            <a:pPr marL="0" indent="0">
              <a:buFont typeface="Arial" pitchFamily="34" charset="0"/>
              <a:buNone/>
            </a:pPr>
            <a:endParaRPr lang="en-IN" dirty="0"/>
          </a:p>
        </p:txBody>
      </p:sp>
    </p:spTree>
    <p:extLst>
      <p:ext uri="{BB962C8B-B14F-4D97-AF65-F5344CB8AC3E}">
        <p14:creationId xmlns:p14="http://schemas.microsoft.com/office/powerpoint/2010/main" val="3156664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3935"/>
            <a:ext cx="8441097" cy="1143000"/>
          </a:xfrm>
        </p:spPr>
        <p:txBody>
          <a:bodyPr>
            <a:noAutofit/>
          </a:bodyPr>
          <a:lstStyle/>
          <a:p>
            <a:pPr>
              <a:lnSpc>
                <a:spcPct val="107000"/>
              </a:lnSpc>
              <a:spcAft>
                <a:spcPts val="800"/>
              </a:spcAft>
            </a:pPr>
            <a:r>
              <a:rPr lang="en-IN" sz="3200" b="1" dirty="0">
                <a:solidFill>
                  <a:schemeClr val="tx2">
                    <a:lumMod val="60000"/>
                    <a:lumOff val="40000"/>
                  </a:schemeClr>
                </a:solidFill>
                <a:latin typeface="Arial" panose="020B0604020202020204" pitchFamily="34" charset="0"/>
                <a:cs typeface="Arial" panose="020B0604020202020204" pitchFamily="34" charset="0"/>
              </a:rPr>
              <a:t>ADVANCEMENTS IN CASTING PROCESS</a:t>
            </a:r>
            <a:endParaRPr lang="en-IN" sz="4800" b="1"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p:cNvSpPr>
            <a:spLocks noGrp="1"/>
          </p:cNvSpPr>
          <p:nvPr>
            <p:ph idx="1"/>
          </p:nvPr>
        </p:nvSpPr>
        <p:spPr>
          <a:xfrm>
            <a:off x="201168" y="1266935"/>
            <a:ext cx="8942832" cy="5867400"/>
          </a:xfrm>
        </p:spPr>
        <p:txBody>
          <a:bodyPr>
            <a:normAutofit/>
          </a:bodyPr>
          <a:lstStyle/>
          <a:p>
            <a:pPr marL="0" indent="0">
              <a:lnSpc>
                <a:spcPct val="107000"/>
              </a:lnSpc>
              <a:spcAft>
                <a:spcPts val="800"/>
              </a:spcAft>
              <a:buNone/>
            </a:pPr>
            <a:r>
              <a:rPr kumimoji="0" lang="en-IN" sz="2400" b="1" u="none" strike="noStrike" kern="0" cap="none" spc="365" normalizeH="0" baseline="0" noProof="0" dirty="0">
                <a:ln>
                  <a:noFill/>
                </a:ln>
                <a:solidFill>
                  <a:srgbClr val="7030A0"/>
                </a:solidFill>
                <a:effectLst/>
                <a:uLnTx/>
                <a:uFillTx/>
                <a:latin typeface="Arial" panose="020B0604020202020204" pitchFamily="34" charset="0"/>
                <a:cs typeface="Arial" pitchFamily="34" charset="0"/>
              </a:rPr>
              <a:t>Various Technology Advancement Took Place In The Following Areas Of Casting Industry:</a:t>
            </a:r>
          </a:p>
          <a:p>
            <a:pPr>
              <a:lnSpc>
                <a:spcPct val="107000"/>
              </a:lnSpc>
              <a:spcAft>
                <a:spcPts val="800"/>
              </a:spcAft>
            </a:pPr>
            <a:r>
              <a:rPr kumimoji="0" lang="en-IN" sz="2400" b="1" u="none" strike="noStrike" kern="0" cap="none" spc="365" normalizeH="0" baseline="0" noProof="0" dirty="0">
                <a:ln>
                  <a:noFill/>
                </a:ln>
                <a:solidFill>
                  <a:srgbClr val="7030A0"/>
                </a:solidFill>
                <a:effectLst/>
                <a:uLnTx/>
                <a:uFillTx/>
                <a:latin typeface="Arial" panose="020B0604020202020204" pitchFamily="34" charset="0"/>
                <a:cs typeface="Arial" pitchFamily="34" charset="0"/>
              </a:rPr>
              <a:t>Pattern </a:t>
            </a:r>
            <a:r>
              <a:rPr kumimoji="0" lang="en-IN" sz="2400" b="1" u="none" strike="noStrike" kern="0" cap="none" spc="355" normalizeH="0" baseline="0" noProof="0" dirty="0">
                <a:ln>
                  <a:noFill/>
                </a:ln>
                <a:solidFill>
                  <a:srgbClr val="7030A0"/>
                </a:solidFill>
                <a:effectLst/>
                <a:uLnTx/>
                <a:uFillTx/>
                <a:latin typeface="Arial" panose="020B0604020202020204" pitchFamily="34" charset="0"/>
                <a:cs typeface="Arial" pitchFamily="34" charset="0"/>
              </a:rPr>
              <a:t>Development</a:t>
            </a:r>
          </a:p>
          <a:p>
            <a:pPr>
              <a:lnSpc>
                <a:spcPct val="107000"/>
              </a:lnSpc>
              <a:spcAft>
                <a:spcPts val="800"/>
              </a:spcAft>
            </a:pPr>
            <a:r>
              <a:rPr kumimoji="0" lang="en-IN" sz="2400" b="1" u="none" strike="noStrike" kern="0" cap="none" spc="690" normalizeH="0" baseline="0" noProof="0" dirty="0">
                <a:ln>
                  <a:noFill/>
                </a:ln>
                <a:solidFill>
                  <a:srgbClr val="7030A0"/>
                </a:solidFill>
                <a:effectLst/>
                <a:uLnTx/>
                <a:uFillTx/>
                <a:latin typeface="Arial" panose="020B0604020202020204" pitchFamily="34" charset="0"/>
                <a:cs typeface="Arial" pitchFamily="34" charset="0"/>
              </a:rPr>
              <a:t>3d</a:t>
            </a:r>
            <a:r>
              <a:rPr kumimoji="0" lang="en-IN" sz="2400" b="1" u="none" strike="noStrike" kern="0" cap="none" spc="-25" normalizeH="0" baseline="0" noProof="0" dirty="0">
                <a:ln>
                  <a:noFill/>
                </a:ln>
                <a:solidFill>
                  <a:srgbClr val="7030A0"/>
                </a:solidFill>
                <a:effectLst/>
                <a:uLnTx/>
                <a:uFillTx/>
                <a:latin typeface="Arial" panose="020B0604020202020204" pitchFamily="34" charset="0"/>
                <a:cs typeface="Arial" pitchFamily="34" charset="0"/>
              </a:rPr>
              <a:t> </a:t>
            </a:r>
            <a:r>
              <a:rPr kumimoji="0" lang="en-IN" sz="2400" b="1" u="none" strike="noStrike" kern="0" cap="none" spc="715" normalizeH="0" baseline="0" noProof="0" dirty="0">
                <a:ln>
                  <a:noFill/>
                </a:ln>
                <a:solidFill>
                  <a:srgbClr val="7030A0"/>
                </a:solidFill>
                <a:effectLst/>
                <a:uLnTx/>
                <a:uFillTx/>
                <a:latin typeface="Arial" panose="020B0604020202020204" pitchFamily="34" charset="0"/>
                <a:cs typeface="Arial" pitchFamily="34" charset="0"/>
              </a:rPr>
              <a:t>Printing</a:t>
            </a:r>
          </a:p>
          <a:p>
            <a:pPr>
              <a:lnSpc>
                <a:spcPct val="107000"/>
              </a:lnSpc>
              <a:spcAft>
                <a:spcPts val="800"/>
              </a:spcAft>
            </a:pPr>
            <a:r>
              <a:rPr kumimoji="0" lang="en-IN" sz="2400" b="1" u="none" strike="noStrike" kern="0" cap="none" spc="505" normalizeH="0" baseline="0" noProof="0" dirty="0">
                <a:ln>
                  <a:noFill/>
                </a:ln>
                <a:solidFill>
                  <a:srgbClr val="7030A0"/>
                </a:solidFill>
                <a:effectLst/>
                <a:uLnTx/>
                <a:uFillTx/>
                <a:latin typeface="Arial" panose="020B0604020202020204" pitchFamily="34" charset="0"/>
                <a:cs typeface="Arial" panose="020B0604020202020204" pitchFamily="34" charset="0"/>
              </a:rPr>
              <a:t>Metal</a:t>
            </a:r>
            <a:r>
              <a:rPr kumimoji="0" lang="en-IN" sz="2400" b="1" u="none" strike="noStrike" kern="0" cap="none" spc="1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IN" sz="2400" b="1" u="none" strike="noStrike" kern="0" cap="none" spc="480" normalizeH="0" baseline="0" noProof="0" dirty="0">
                <a:ln>
                  <a:noFill/>
                </a:ln>
                <a:solidFill>
                  <a:srgbClr val="7030A0"/>
                </a:solidFill>
                <a:effectLst/>
                <a:uLnTx/>
                <a:uFillTx/>
                <a:latin typeface="Arial" panose="020B0604020202020204" pitchFamily="34" charset="0"/>
                <a:cs typeface="Arial" panose="020B0604020202020204" pitchFamily="34" charset="0"/>
              </a:rPr>
              <a:t>Flow </a:t>
            </a:r>
            <a:r>
              <a:rPr kumimoji="0" lang="en-IN" sz="2400" b="1" u="none" strike="noStrike" kern="0" cap="none" spc="395" normalizeH="0" baseline="0" noProof="0" dirty="0">
                <a:ln>
                  <a:noFill/>
                </a:ln>
                <a:solidFill>
                  <a:srgbClr val="7030A0"/>
                </a:solidFill>
                <a:effectLst/>
                <a:uLnTx/>
                <a:uFillTx/>
                <a:latin typeface="Arial" panose="020B0604020202020204" pitchFamily="34" charset="0"/>
                <a:cs typeface="Arial" panose="020B0604020202020204" pitchFamily="34" charset="0"/>
              </a:rPr>
              <a:t>Simulation</a:t>
            </a:r>
          </a:p>
          <a:p>
            <a:pPr>
              <a:lnSpc>
                <a:spcPct val="107000"/>
              </a:lnSpc>
              <a:spcAft>
                <a:spcPts val="800"/>
              </a:spcAft>
            </a:pPr>
            <a:r>
              <a:rPr lang="en-IN" sz="2400" b="1" kern="0" spc="459" dirty="0">
                <a:solidFill>
                  <a:srgbClr val="7030A0"/>
                </a:solidFill>
                <a:latin typeface="Arial" panose="020B0604020202020204" pitchFamily="34" charset="0"/>
                <a:cs typeface="Arial" panose="020B0604020202020204" pitchFamily="34" charset="0"/>
              </a:rPr>
              <a:t>Automation</a:t>
            </a:r>
            <a:r>
              <a:rPr lang="en-IN" sz="2400" b="1" kern="0" spc="-15" dirty="0">
                <a:solidFill>
                  <a:srgbClr val="7030A0"/>
                </a:solidFill>
                <a:latin typeface="Arial" panose="020B0604020202020204" pitchFamily="34" charset="0"/>
                <a:cs typeface="Arial" panose="020B0604020202020204" pitchFamily="34" charset="0"/>
              </a:rPr>
              <a:t> </a:t>
            </a:r>
            <a:r>
              <a:rPr lang="en-IN" sz="2400" b="1" kern="0" spc="375" dirty="0">
                <a:solidFill>
                  <a:srgbClr val="7030A0"/>
                </a:solidFill>
                <a:latin typeface="Arial" panose="020B0604020202020204" pitchFamily="34" charset="0"/>
                <a:cs typeface="Arial" panose="020B0604020202020204" pitchFamily="34" charset="0"/>
              </a:rPr>
              <a:t>In </a:t>
            </a:r>
            <a:r>
              <a:rPr lang="en-IN" sz="2400" b="1" kern="0" spc="430" dirty="0">
                <a:solidFill>
                  <a:srgbClr val="7030A0"/>
                </a:solidFill>
                <a:latin typeface="Arial" panose="020B0604020202020204" pitchFamily="34" charset="0"/>
                <a:cs typeface="Arial" panose="020B0604020202020204" pitchFamily="34" charset="0"/>
              </a:rPr>
              <a:t>Core</a:t>
            </a:r>
            <a:r>
              <a:rPr lang="en-IN" sz="2400" b="1" kern="0" spc="-55" dirty="0">
                <a:solidFill>
                  <a:srgbClr val="7030A0"/>
                </a:solidFill>
                <a:latin typeface="Arial" panose="020B0604020202020204" pitchFamily="34" charset="0"/>
                <a:cs typeface="Arial" panose="020B0604020202020204" pitchFamily="34" charset="0"/>
              </a:rPr>
              <a:t> </a:t>
            </a:r>
            <a:r>
              <a:rPr lang="en-IN" sz="2400" b="1" kern="0" spc="405" dirty="0">
                <a:solidFill>
                  <a:srgbClr val="7030A0"/>
                </a:solidFill>
                <a:latin typeface="Arial" panose="020B0604020202020204" pitchFamily="34" charset="0"/>
                <a:cs typeface="Arial" panose="020B0604020202020204" pitchFamily="34" charset="0"/>
              </a:rPr>
              <a:t>Coating</a:t>
            </a:r>
          </a:p>
          <a:p>
            <a:pPr>
              <a:lnSpc>
                <a:spcPct val="107000"/>
              </a:lnSpc>
              <a:spcAft>
                <a:spcPts val="800"/>
              </a:spcAft>
            </a:pPr>
            <a:r>
              <a:rPr lang="en-IN" sz="2400" b="1" kern="0" spc="445" dirty="0">
                <a:solidFill>
                  <a:srgbClr val="7030A0"/>
                </a:solidFill>
                <a:latin typeface="Arial" panose="020B0604020202020204" pitchFamily="34" charset="0"/>
                <a:cs typeface="Arial" pitchFamily="34" charset="0"/>
              </a:rPr>
              <a:t>Robots</a:t>
            </a:r>
            <a:r>
              <a:rPr lang="en-IN" sz="2400" b="1" kern="0" spc="-45" dirty="0">
                <a:solidFill>
                  <a:srgbClr val="7030A0"/>
                </a:solidFill>
                <a:latin typeface="Arial" panose="020B0604020202020204" pitchFamily="34" charset="0"/>
                <a:cs typeface="Arial" pitchFamily="34" charset="0"/>
              </a:rPr>
              <a:t> </a:t>
            </a:r>
            <a:r>
              <a:rPr lang="en-IN" sz="2400" b="1" kern="0" spc="605" dirty="0">
                <a:solidFill>
                  <a:srgbClr val="7030A0"/>
                </a:solidFill>
                <a:latin typeface="Arial" panose="020B0604020202020204" pitchFamily="34" charset="0"/>
                <a:cs typeface="Arial" pitchFamily="34" charset="0"/>
              </a:rPr>
              <a:t>In Fettling</a:t>
            </a:r>
          </a:p>
          <a:p>
            <a:pPr>
              <a:lnSpc>
                <a:spcPct val="107000"/>
              </a:lnSpc>
              <a:spcAft>
                <a:spcPts val="800"/>
              </a:spcAft>
            </a:pPr>
            <a:r>
              <a:rPr kumimoji="0" lang="en-IN" sz="2400" b="1" u="none" strike="noStrike" kern="0" cap="none" spc="425" normalizeH="0" baseline="0" noProof="0" dirty="0">
                <a:ln>
                  <a:noFill/>
                </a:ln>
                <a:solidFill>
                  <a:srgbClr val="7030A0"/>
                </a:solidFill>
                <a:effectLst/>
                <a:uLnTx/>
                <a:uFillTx/>
                <a:latin typeface="Arial" panose="020B0604020202020204" pitchFamily="34" charset="0"/>
                <a:cs typeface="Arial" panose="020B0604020202020204" pitchFamily="34" charset="0"/>
              </a:rPr>
              <a:t>Automation</a:t>
            </a:r>
            <a:r>
              <a:rPr kumimoji="0" lang="en-IN" sz="2400" b="1" u="none" strike="noStrike" kern="0" cap="none" spc="4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IN" sz="2400" b="1" u="none" strike="noStrike" kern="0" cap="none" spc="350" normalizeH="0" baseline="0" noProof="0" dirty="0">
                <a:ln>
                  <a:noFill/>
                </a:ln>
                <a:solidFill>
                  <a:srgbClr val="7030A0"/>
                </a:solidFill>
                <a:effectLst/>
                <a:uLnTx/>
                <a:uFillTx/>
                <a:latin typeface="Arial" panose="020B0604020202020204" pitchFamily="34" charset="0"/>
                <a:cs typeface="Arial" panose="020B0604020202020204" pitchFamily="34" charset="0"/>
              </a:rPr>
              <a:t>In</a:t>
            </a:r>
            <a:r>
              <a:rPr kumimoji="0" lang="en-IN" sz="2400" b="1" u="none" strike="noStrike" kern="0" cap="none" spc="-25"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IN" sz="2400" b="1" u="none" strike="noStrike" kern="0" cap="none" spc="409" normalizeH="0" baseline="0" noProof="0" dirty="0">
                <a:ln>
                  <a:noFill/>
                </a:ln>
                <a:solidFill>
                  <a:srgbClr val="7030A0"/>
                </a:solidFill>
                <a:effectLst/>
                <a:uLnTx/>
                <a:uFillTx/>
                <a:latin typeface="Arial" panose="020B0604020202020204" pitchFamily="34" charset="0"/>
                <a:cs typeface="Arial" panose="020B0604020202020204" pitchFamily="34" charset="0"/>
              </a:rPr>
              <a:t>Melting</a:t>
            </a:r>
          </a:p>
          <a:p>
            <a:pPr>
              <a:lnSpc>
                <a:spcPct val="107000"/>
              </a:lnSpc>
              <a:spcAft>
                <a:spcPts val="800"/>
              </a:spcAft>
            </a:pPr>
            <a:r>
              <a:rPr kumimoji="0" lang="en-IN" sz="2400" b="1" u="none" strike="noStrike" kern="0" cap="none" spc="425" normalizeH="0" baseline="0" noProof="0" dirty="0">
                <a:ln>
                  <a:noFill/>
                </a:ln>
                <a:solidFill>
                  <a:srgbClr val="7030A0"/>
                </a:solidFill>
                <a:effectLst/>
                <a:uLnTx/>
                <a:uFillTx/>
                <a:latin typeface="Arial" panose="020B0604020202020204" pitchFamily="34" charset="0"/>
                <a:cs typeface="Arial" panose="020B0604020202020204" pitchFamily="34" charset="0"/>
              </a:rPr>
              <a:t>Automation</a:t>
            </a:r>
            <a:r>
              <a:rPr kumimoji="0" lang="en-IN" sz="2400" b="1" u="none" strike="noStrike" kern="0" cap="none" spc="40"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IN" sz="2400" b="1" u="none" strike="noStrike" kern="0" cap="none" spc="350" normalizeH="0" baseline="0" noProof="0" dirty="0">
                <a:ln>
                  <a:noFill/>
                </a:ln>
                <a:solidFill>
                  <a:srgbClr val="7030A0"/>
                </a:solidFill>
                <a:effectLst/>
                <a:uLnTx/>
                <a:uFillTx/>
                <a:latin typeface="Arial" panose="020B0604020202020204" pitchFamily="34" charset="0"/>
                <a:cs typeface="Arial" panose="020B0604020202020204" pitchFamily="34" charset="0"/>
              </a:rPr>
              <a:t>In</a:t>
            </a:r>
            <a:r>
              <a:rPr kumimoji="0" lang="en-IN" sz="2400" b="1" u="none" strike="noStrike" kern="0" cap="none" spc="-25" normalizeH="0" baseline="0" noProof="0" dirty="0">
                <a:ln>
                  <a:noFill/>
                </a:ln>
                <a:solidFill>
                  <a:srgbClr val="7030A0"/>
                </a:solidFill>
                <a:effectLst/>
                <a:uLnTx/>
                <a:uFillTx/>
                <a:latin typeface="Arial" panose="020B0604020202020204" pitchFamily="34" charset="0"/>
                <a:cs typeface="Arial" panose="020B0604020202020204" pitchFamily="34" charset="0"/>
              </a:rPr>
              <a:t> </a:t>
            </a:r>
            <a:r>
              <a:rPr kumimoji="0" lang="en-IN" sz="2400" b="1" u="none" strike="noStrike" kern="0" cap="none" spc="409" normalizeH="0" baseline="0" noProof="0" dirty="0">
                <a:ln>
                  <a:noFill/>
                </a:ln>
                <a:solidFill>
                  <a:srgbClr val="7030A0"/>
                </a:solidFill>
                <a:effectLst/>
                <a:uLnTx/>
                <a:uFillTx/>
                <a:latin typeface="Arial" panose="020B0604020202020204" pitchFamily="34" charset="0"/>
                <a:cs typeface="Arial" panose="020B0604020202020204" pitchFamily="34" charset="0"/>
              </a:rPr>
              <a:t>Melting</a:t>
            </a:r>
          </a:p>
          <a:p>
            <a:pPr>
              <a:lnSpc>
                <a:spcPct val="107000"/>
              </a:lnSpc>
              <a:spcAft>
                <a:spcPts val="800"/>
              </a:spcAft>
            </a:pPr>
            <a:r>
              <a:rPr lang="en-IN" sz="2400" b="1" kern="0" spc="-20" dirty="0">
                <a:solidFill>
                  <a:srgbClr val="7030A0"/>
                </a:solidFill>
                <a:latin typeface="Arial" panose="020B0604020202020204" pitchFamily="34" charset="0"/>
                <a:cs typeface="Arial" panose="020B0604020202020204" pitchFamily="34" charset="0"/>
              </a:rPr>
              <a:t>Automation</a:t>
            </a:r>
            <a:r>
              <a:rPr lang="en-IN" sz="2400" b="1" kern="0" spc="-160" dirty="0">
                <a:solidFill>
                  <a:srgbClr val="7030A0"/>
                </a:solidFill>
                <a:latin typeface="Arial" panose="020B0604020202020204" pitchFamily="34" charset="0"/>
                <a:cs typeface="Arial" panose="020B0604020202020204" pitchFamily="34" charset="0"/>
              </a:rPr>
              <a:t> </a:t>
            </a:r>
            <a:r>
              <a:rPr lang="en-IN" sz="2400" b="1" kern="0" spc="-130" dirty="0">
                <a:solidFill>
                  <a:srgbClr val="7030A0"/>
                </a:solidFill>
                <a:latin typeface="Arial" panose="020B0604020202020204" pitchFamily="34" charset="0"/>
                <a:cs typeface="Arial" panose="020B0604020202020204" pitchFamily="34" charset="0"/>
              </a:rPr>
              <a:t>In</a:t>
            </a:r>
            <a:r>
              <a:rPr lang="en-IN" sz="2400" b="1" kern="0" spc="-140" dirty="0">
                <a:solidFill>
                  <a:srgbClr val="7030A0"/>
                </a:solidFill>
                <a:latin typeface="Arial" panose="020B0604020202020204" pitchFamily="34" charset="0"/>
                <a:cs typeface="Arial" panose="020B0604020202020204" pitchFamily="34" charset="0"/>
              </a:rPr>
              <a:t> </a:t>
            </a:r>
            <a:r>
              <a:rPr lang="en-IN" sz="2400" b="1" kern="0" spc="-25" dirty="0">
                <a:solidFill>
                  <a:srgbClr val="7030A0"/>
                </a:solidFill>
                <a:latin typeface="Arial" panose="020B0604020202020204" pitchFamily="34" charset="0"/>
                <a:cs typeface="Arial" panose="020B0604020202020204" pitchFamily="34" charset="0"/>
              </a:rPr>
              <a:t>Casting</a:t>
            </a:r>
            <a:r>
              <a:rPr lang="en-IN" sz="2400" b="1" kern="0" spc="-150" dirty="0">
                <a:solidFill>
                  <a:srgbClr val="7030A0"/>
                </a:solidFill>
                <a:latin typeface="Arial" panose="020B0604020202020204" pitchFamily="34" charset="0"/>
                <a:cs typeface="Arial" panose="020B0604020202020204" pitchFamily="34" charset="0"/>
              </a:rPr>
              <a:t> </a:t>
            </a:r>
            <a:r>
              <a:rPr lang="en-IN" sz="2400" b="1" kern="0" spc="-30" dirty="0">
                <a:solidFill>
                  <a:srgbClr val="7030A0"/>
                </a:solidFill>
                <a:latin typeface="Arial" panose="020B0604020202020204" pitchFamily="34" charset="0"/>
                <a:cs typeface="Arial" panose="020B0604020202020204" pitchFamily="34" charset="0"/>
              </a:rPr>
              <a:t>Inspection</a:t>
            </a:r>
            <a:endParaRPr lang="en-IN" sz="2400" b="1" kern="0" dirty="0">
              <a:solidFill>
                <a:srgbClr val="7030A0"/>
              </a:solidFill>
              <a:latin typeface="Arial" panose="020B0604020202020204" pitchFamily="34" charset="0"/>
              <a:cs typeface="Arial" panose="020B0604020202020204" pitchFamily="34" charset="0"/>
            </a:endParaRPr>
          </a:p>
          <a:p>
            <a:pPr>
              <a:lnSpc>
                <a:spcPct val="107000"/>
              </a:lnSpc>
              <a:spcAft>
                <a:spcPts val="800"/>
              </a:spcAft>
            </a:pPr>
            <a:endParaRPr kumimoji="0" lang="en-IN" sz="1800" b="1" i="1" u="none" strike="noStrike" kern="0" cap="none" spc="409" normalizeH="0" baseline="0" noProof="0" dirty="0">
              <a:ln>
                <a:noFill/>
              </a:ln>
              <a:solidFill>
                <a:srgbClr val="7030A0"/>
              </a:solidFill>
              <a:effectLst/>
              <a:uLnTx/>
              <a:uFillTx/>
              <a:latin typeface="Palatino Linotype"/>
            </a:endParaRPr>
          </a:p>
          <a:p>
            <a:pPr>
              <a:lnSpc>
                <a:spcPct val="107000"/>
              </a:lnSpc>
              <a:spcAft>
                <a:spcPts val="800"/>
              </a:spcAft>
            </a:pPr>
            <a:endParaRPr kumimoji="0" lang="en-IN" sz="1800" b="1" i="1" u="none" strike="noStrike" kern="0" cap="none" spc="409" normalizeH="0" baseline="0" noProof="0" dirty="0">
              <a:ln>
                <a:noFill/>
              </a:ln>
              <a:solidFill>
                <a:srgbClr val="7030A0"/>
              </a:solidFill>
              <a:effectLst/>
              <a:uLnTx/>
              <a:uFillTx/>
              <a:latin typeface="Palatino Linotype"/>
            </a:endParaRPr>
          </a:p>
          <a:p>
            <a:pPr>
              <a:lnSpc>
                <a:spcPct val="107000"/>
              </a:lnSpc>
              <a:spcAft>
                <a:spcPts val="800"/>
              </a:spcAft>
            </a:pPr>
            <a:endParaRPr lang="en-IN" sz="1800" b="1" kern="0" dirty="0">
              <a:solidFill>
                <a:srgbClr val="7030A0"/>
              </a:solidFill>
              <a:latin typeface="Arial" pitchFamily="34" charset="0"/>
              <a:cs typeface="Arial" pitchFamily="34" charset="0"/>
            </a:endParaRPr>
          </a:p>
          <a:p>
            <a:pPr>
              <a:lnSpc>
                <a:spcPct val="107000"/>
              </a:lnSpc>
              <a:spcAft>
                <a:spcPts val="800"/>
              </a:spcAft>
            </a:pPr>
            <a:endParaRPr lang="en-IN" sz="1800" kern="0" dirty="0">
              <a:solidFill>
                <a:srgbClr val="7030A0"/>
              </a:solidFill>
              <a:latin typeface="Palatino Linotype"/>
              <a:cs typeface="Palatino Linotype"/>
            </a:endParaRPr>
          </a:p>
          <a:p>
            <a:pPr>
              <a:lnSpc>
                <a:spcPct val="107000"/>
              </a:lnSpc>
              <a:spcAft>
                <a:spcPts val="800"/>
              </a:spcAft>
            </a:pPr>
            <a:endParaRPr kumimoji="0" lang="en-IN" sz="1800" b="1" i="0" u="none" strike="noStrike" kern="0" cap="none" spc="715" normalizeH="0" baseline="0" noProof="0" dirty="0">
              <a:ln>
                <a:noFill/>
              </a:ln>
              <a:solidFill>
                <a:srgbClr val="7030A0"/>
              </a:solidFill>
              <a:effectLst/>
              <a:uLnTx/>
              <a:uFillTx/>
              <a:latin typeface="Arial" pitchFamily="34" charset="0"/>
              <a:cs typeface="Arial" pitchFamily="34" charset="0"/>
            </a:endParaRPr>
          </a:p>
          <a:p>
            <a:pPr>
              <a:lnSpc>
                <a:spcPct val="107000"/>
              </a:lnSpc>
              <a:spcAft>
                <a:spcPts val="800"/>
              </a:spcAft>
            </a:pPr>
            <a:endParaRPr kumimoji="0" lang="en-IN" sz="1800" b="1" i="0" u="none" strike="noStrike" kern="0" cap="none" spc="355" normalizeH="0" baseline="0" noProof="0" dirty="0">
              <a:ln>
                <a:noFill/>
              </a:ln>
              <a:solidFill>
                <a:srgbClr val="7030A0"/>
              </a:solidFill>
              <a:effectLst/>
              <a:uLnTx/>
              <a:uFillTx/>
              <a:latin typeface="Arial" pitchFamily="34" charset="0"/>
              <a:cs typeface="Arial" pitchFamily="34" charset="0"/>
            </a:endParaRPr>
          </a:p>
          <a:p>
            <a:pPr marL="0" indent="0">
              <a:buNone/>
            </a:pPr>
            <a:endParaRPr lang="en-IN" dirty="0">
              <a:solidFill>
                <a:srgbClr val="7030A0"/>
              </a:solidFill>
            </a:endParaRPr>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Tree>
    <p:extLst>
      <p:ext uri="{BB962C8B-B14F-4D97-AF65-F5344CB8AC3E}">
        <p14:creationId xmlns:p14="http://schemas.microsoft.com/office/powerpoint/2010/main" val="338038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3" y="81021"/>
            <a:ext cx="8171953" cy="909579"/>
          </a:xfrm>
        </p:spPr>
        <p:txBody>
          <a:bodyPr>
            <a:noAutofit/>
          </a:bodyPr>
          <a:lstStyle/>
          <a:p>
            <a:r>
              <a:rPr lang="en-US" sz="3200" b="1" dirty="0">
                <a:solidFill>
                  <a:srgbClr val="0070C0"/>
                </a:solidFill>
                <a:latin typeface="Arial" panose="020B0604020202020204" pitchFamily="34" charset="0"/>
                <a:cs typeface="Arial" panose="020B0604020202020204" pitchFamily="34" charset="0"/>
              </a:rPr>
              <a:t>FOUNDRY TECHNOLOGY - CONTENTS</a:t>
            </a:r>
          </a:p>
        </p:txBody>
      </p:sp>
      <p:sp>
        <p:nvSpPr>
          <p:cNvPr id="3" name="Content Placeholder 2"/>
          <p:cNvSpPr>
            <a:spLocks noGrp="1"/>
          </p:cNvSpPr>
          <p:nvPr>
            <p:ph idx="1"/>
          </p:nvPr>
        </p:nvSpPr>
        <p:spPr>
          <a:xfrm>
            <a:off x="304800" y="1069916"/>
            <a:ext cx="8763000" cy="5707063"/>
          </a:xfrm>
        </p:spPr>
        <p:txBody>
          <a:bodyPr>
            <a:normAutofit fontScale="92500" lnSpcReduction="10000"/>
          </a:bodyPr>
          <a:lstStyle/>
          <a:p>
            <a:r>
              <a:rPr lang="en-US" sz="2800" dirty="0">
                <a:solidFill>
                  <a:srgbClr val="7030A0"/>
                </a:solidFill>
                <a:latin typeface="Arial" panose="020B0604020202020204" pitchFamily="34" charset="0"/>
                <a:cs typeface="Arial" panose="020B0604020202020204" pitchFamily="34" charset="0"/>
              </a:rPr>
              <a:t>Foundry technology </a:t>
            </a:r>
            <a:r>
              <a:rPr lang="en-US" sz="2800" dirty="0">
                <a:solidFill>
                  <a:schemeClr val="accent5">
                    <a:lumMod val="75000"/>
                  </a:schemeClr>
                </a:solidFill>
                <a:latin typeface="Arial" panose="020B0604020202020204" pitchFamily="34" charset="0"/>
                <a:cs typeface="Arial" panose="020B0604020202020204" pitchFamily="34" charset="0"/>
              </a:rPr>
              <a:t>– An Introduction</a:t>
            </a:r>
          </a:p>
          <a:p>
            <a:r>
              <a:rPr lang="en-US" sz="2800" dirty="0">
                <a:solidFill>
                  <a:srgbClr val="7030A0"/>
                </a:solidFill>
                <a:latin typeface="Arial" panose="020B0604020202020204" pitchFamily="34" charset="0"/>
                <a:cs typeface="Arial" panose="020B0604020202020204" pitchFamily="34" charset="0"/>
              </a:rPr>
              <a:t>Ancient Indian Foundries </a:t>
            </a:r>
            <a:r>
              <a:rPr lang="en-US" sz="2800" dirty="0">
                <a:solidFill>
                  <a:schemeClr val="accent5">
                    <a:lumMod val="75000"/>
                  </a:schemeClr>
                </a:solidFill>
                <a:latin typeface="Arial" panose="020B0604020202020204" pitchFamily="34" charset="0"/>
                <a:cs typeface="Arial" panose="020B0604020202020204" pitchFamily="34" charset="0"/>
              </a:rPr>
              <a:t>(History)</a:t>
            </a:r>
          </a:p>
          <a:p>
            <a:r>
              <a:rPr lang="en-US" sz="2800" dirty="0">
                <a:solidFill>
                  <a:srgbClr val="7030A0"/>
                </a:solidFill>
                <a:latin typeface="Arial" panose="020B0604020202020204" pitchFamily="34" charset="0"/>
                <a:cs typeface="Arial" panose="020B0604020202020204" pitchFamily="34" charset="0"/>
              </a:rPr>
              <a:t>Various metal shaping process</a:t>
            </a:r>
          </a:p>
          <a:p>
            <a:r>
              <a:rPr lang="en-US" sz="2800" dirty="0">
                <a:solidFill>
                  <a:srgbClr val="7030A0"/>
                </a:solidFill>
                <a:latin typeface="Arial" panose="020B0604020202020204" pitchFamily="34" charset="0"/>
                <a:cs typeface="Arial" panose="020B0604020202020204" pitchFamily="34" charset="0"/>
              </a:rPr>
              <a:t>Foundry technology – </a:t>
            </a:r>
            <a:r>
              <a:rPr lang="en-US" sz="2800" dirty="0">
                <a:solidFill>
                  <a:schemeClr val="accent5">
                    <a:lumMod val="75000"/>
                  </a:schemeClr>
                </a:solidFill>
                <a:latin typeface="Arial" panose="020B0604020202020204" pitchFamily="34" charset="0"/>
                <a:cs typeface="Arial" panose="020B0604020202020204" pitchFamily="34" charset="0"/>
              </a:rPr>
              <a:t>Technology / Classification</a:t>
            </a:r>
          </a:p>
          <a:p>
            <a:r>
              <a:rPr lang="en-US" sz="2800" dirty="0">
                <a:solidFill>
                  <a:srgbClr val="7030A0"/>
                </a:solidFill>
                <a:latin typeface="Arial" panose="020B0604020202020204" pitchFamily="34" charset="0"/>
                <a:cs typeface="Arial" panose="020B0604020202020204" pitchFamily="34" charset="0"/>
              </a:rPr>
              <a:t>Casting – </a:t>
            </a:r>
            <a:r>
              <a:rPr lang="en-US" sz="2800" dirty="0">
                <a:solidFill>
                  <a:schemeClr val="accent5">
                    <a:lumMod val="75000"/>
                  </a:schemeClr>
                </a:solidFill>
                <a:latin typeface="Arial" panose="020B0604020202020204" pitchFamily="34" charset="0"/>
                <a:cs typeface="Arial" panose="020B0604020202020204" pitchFamily="34" charset="0"/>
              </a:rPr>
              <a:t>Its Fundamental / Technology / Characteristics /Application / Advantage / Limitation / Advancement.</a:t>
            </a:r>
          </a:p>
          <a:p>
            <a:r>
              <a:rPr lang="en-US" sz="2800" dirty="0">
                <a:solidFill>
                  <a:srgbClr val="7030A0"/>
                </a:solidFill>
                <a:latin typeface="Arial" panose="020B0604020202020204" pitchFamily="34" charset="0"/>
                <a:cs typeface="Arial" panose="020B0604020202020204" pitchFamily="34" charset="0"/>
              </a:rPr>
              <a:t>Pattern </a:t>
            </a:r>
            <a:r>
              <a:rPr lang="en-US" sz="2800" dirty="0">
                <a:solidFill>
                  <a:schemeClr val="accent5">
                    <a:lumMod val="75000"/>
                  </a:schemeClr>
                </a:solidFill>
                <a:latin typeface="Arial" panose="020B0604020202020204" pitchFamily="34" charset="0"/>
                <a:cs typeface="Arial" panose="020B0604020202020204" pitchFamily="34" charset="0"/>
              </a:rPr>
              <a:t>– Types / material / Color Code / Allowances/ Core box &amp; types.</a:t>
            </a:r>
          </a:p>
          <a:p>
            <a:r>
              <a:rPr lang="en-US" sz="2800" dirty="0">
                <a:solidFill>
                  <a:srgbClr val="7030A0"/>
                </a:solidFill>
                <a:latin typeface="Arial" panose="020B0604020202020204" pitchFamily="34" charset="0"/>
                <a:cs typeface="Arial" panose="020B0604020202020204" pitchFamily="34" charset="0"/>
              </a:rPr>
              <a:t>Indian Foundry Industry – </a:t>
            </a:r>
            <a:r>
              <a:rPr lang="en-US" sz="2800" dirty="0">
                <a:solidFill>
                  <a:schemeClr val="accent5">
                    <a:lumMod val="75000"/>
                  </a:schemeClr>
                </a:solidFill>
                <a:latin typeface="Arial" panose="020B0604020202020204" pitchFamily="34" charset="0"/>
                <a:cs typeface="Arial" panose="020B0604020202020204" pitchFamily="34" charset="0"/>
              </a:rPr>
              <a:t>History / Challenges / Focus area / Advantage / Limitation</a:t>
            </a:r>
          </a:p>
          <a:p>
            <a:r>
              <a:rPr lang="en-US" sz="2800" dirty="0">
                <a:solidFill>
                  <a:srgbClr val="7030A0"/>
                </a:solidFill>
                <a:latin typeface="Arial" panose="020B0604020202020204" pitchFamily="34" charset="0"/>
                <a:cs typeface="Arial" panose="020B0604020202020204" pitchFamily="34" charset="0"/>
              </a:rPr>
              <a:t>Indian Standards on Foundry Castings</a:t>
            </a:r>
          </a:p>
          <a:p>
            <a:r>
              <a:rPr lang="en-US" sz="2800" dirty="0">
                <a:solidFill>
                  <a:srgbClr val="7030A0"/>
                </a:solidFill>
                <a:latin typeface="Arial" panose="020B0604020202020204" pitchFamily="34" charset="0"/>
                <a:cs typeface="Arial" panose="020B0604020202020204" pitchFamily="34" charset="0"/>
              </a:rPr>
              <a:t>Other International Standards on Foundry Castings</a:t>
            </a:r>
          </a:p>
          <a:p>
            <a:endParaRPr lang="en-US" sz="2800" dirty="0">
              <a:solidFill>
                <a:schemeClr val="accent5">
                  <a:lumMod val="75000"/>
                </a:schemeClr>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1CB9C84B-9ADD-241F-600D-4793C267A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7296" y="160337"/>
            <a:ext cx="730335" cy="6875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07274" y="659701"/>
            <a:ext cx="7499033" cy="6014085"/>
            <a:chOff x="692594" y="772668"/>
            <a:chExt cx="9998710" cy="6014085"/>
          </a:xfrm>
        </p:grpSpPr>
        <p:pic>
          <p:nvPicPr>
            <p:cNvPr id="6" name="object 3"/>
            <p:cNvPicPr/>
            <p:nvPr/>
          </p:nvPicPr>
          <p:blipFill>
            <a:blip r:embed="rId2" cstate="print"/>
            <a:stretch>
              <a:fillRect/>
            </a:stretch>
          </p:blipFill>
          <p:spPr>
            <a:xfrm>
              <a:off x="9311639" y="854964"/>
              <a:ext cx="1287779" cy="819912"/>
            </a:xfrm>
            <a:prstGeom prst="rect">
              <a:avLst/>
            </a:prstGeom>
          </p:spPr>
        </p:pic>
        <p:pic>
          <p:nvPicPr>
            <p:cNvPr id="7" name="object 4"/>
            <p:cNvPicPr/>
            <p:nvPr/>
          </p:nvPicPr>
          <p:blipFill>
            <a:blip r:embed="rId3" cstate="print"/>
            <a:stretch>
              <a:fillRect/>
            </a:stretch>
          </p:blipFill>
          <p:spPr>
            <a:xfrm>
              <a:off x="7464551" y="772668"/>
              <a:ext cx="3223259" cy="2894075"/>
            </a:xfrm>
            <a:prstGeom prst="rect">
              <a:avLst/>
            </a:prstGeom>
          </p:spPr>
        </p:pic>
        <p:pic>
          <p:nvPicPr>
            <p:cNvPr id="8" name="object 5"/>
            <p:cNvPicPr/>
            <p:nvPr/>
          </p:nvPicPr>
          <p:blipFill>
            <a:blip r:embed="rId4" cstate="print"/>
            <a:stretch>
              <a:fillRect/>
            </a:stretch>
          </p:blipFill>
          <p:spPr>
            <a:xfrm>
              <a:off x="4136135" y="3666744"/>
              <a:ext cx="3456432" cy="3119628"/>
            </a:xfrm>
            <a:prstGeom prst="rect">
              <a:avLst/>
            </a:prstGeom>
          </p:spPr>
        </p:pic>
        <p:pic>
          <p:nvPicPr>
            <p:cNvPr id="9" name="object 6"/>
            <p:cNvPicPr/>
            <p:nvPr/>
          </p:nvPicPr>
          <p:blipFill>
            <a:blip r:embed="rId5" cstate="print"/>
            <a:stretch>
              <a:fillRect/>
            </a:stretch>
          </p:blipFill>
          <p:spPr>
            <a:xfrm>
              <a:off x="7325867" y="3666744"/>
              <a:ext cx="3364991" cy="3119628"/>
            </a:xfrm>
            <a:prstGeom prst="rect">
              <a:avLst/>
            </a:prstGeom>
          </p:spPr>
        </p:pic>
        <p:pic>
          <p:nvPicPr>
            <p:cNvPr id="10" name="object 7"/>
            <p:cNvPicPr/>
            <p:nvPr/>
          </p:nvPicPr>
          <p:blipFill>
            <a:blip r:embed="rId6" cstate="print"/>
            <a:stretch>
              <a:fillRect/>
            </a:stretch>
          </p:blipFill>
          <p:spPr>
            <a:xfrm>
              <a:off x="699516" y="2382012"/>
              <a:ext cx="3232404" cy="2493264"/>
            </a:xfrm>
            <a:prstGeom prst="rect">
              <a:avLst/>
            </a:prstGeom>
          </p:spPr>
        </p:pic>
        <p:sp>
          <p:nvSpPr>
            <p:cNvPr id="11" name="object 8"/>
            <p:cNvSpPr/>
            <p:nvPr/>
          </p:nvSpPr>
          <p:spPr>
            <a:xfrm>
              <a:off x="697991" y="2380487"/>
              <a:ext cx="3235960" cy="2496820"/>
            </a:xfrm>
            <a:custGeom>
              <a:avLst/>
              <a:gdLst/>
              <a:ahLst/>
              <a:cxnLst/>
              <a:rect l="l" t="t" r="r" b="b"/>
              <a:pathLst>
                <a:path w="3235960" h="2496820">
                  <a:moveTo>
                    <a:pt x="420623" y="0"/>
                  </a:moveTo>
                  <a:lnTo>
                    <a:pt x="2814827" y="0"/>
                  </a:lnTo>
                  <a:lnTo>
                    <a:pt x="2857499" y="3047"/>
                  </a:lnTo>
                  <a:lnTo>
                    <a:pt x="2900171" y="9143"/>
                  </a:lnTo>
                  <a:lnTo>
                    <a:pt x="2939795" y="19811"/>
                  </a:lnTo>
                  <a:lnTo>
                    <a:pt x="2977895" y="33527"/>
                  </a:lnTo>
                  <a:lnTo>
                    <a:pt x="3014471" y="50291"/>
                  </a:lnTo>
                  <a:lnTo>
                    <a:pt x="3049523" y="71627"/>
                  </a:lnTo>
                  <a:lnTo>
                    <a:pt x="3081527" y="96011"/>
                  </a:lnTo>
                  <a:lnTo>
                    <a:pt x="3112007" y="123443"/>
                  </a:lnTo>
                  <a:lnTo>
                    <a:pt x="3139439" y="152399"/>
                  </a:lnTo>
                  <a:lnTo>
                    <a:pt x="3163823" y="185927"/>
                  </a:lnTo>
                  <a:lnTo>
                    <a:pt x="3183635" y="219455"/>
                  </a:lnTo>
                  <a:lnTo>
                    <a:pt x="3201923" y="256031"/>
                  </a:lnTo>
                  <a:lnTo>
                    <a:pt x="3215639" y="295655"/>
                  </a:lnTo>
                  <a:lnTo>
                    <a:pt x="3226307" y="335279"/>
                  </a:lnTo>
                  <a:lnTo>
                    <a:pt x="3232403" y="376427"/>
                  </a:lnTo>
                  <a:lnTo>
                    <a:pt x="3235451" y="420623"/>
                  </a:lnTo>
                  <a:lnTo>
                    <a:pt x="3235451" y="2077211"/>
                  </a:lnTo>
                  <a:lnTo>
                    <a:pt x="3232403" y="2119883"/>
                  </a:lnTo>
                  <a:lnTo>
                    <a:pt x="3226307" y="2161031"/>
                  </a:lnTo>
                  <a:lnTo>
                    <a:pt x="3215639" y="2202179"/>
                  </a:lnTo>
                  <a:lnTo>
                    <a:pt x="3201923" y="2240279"/>
                  </a:lnTo>
                  <a:lnTo>
                    <a:pt x="3183635" y="2276855"/>
                  </a:lnTo>
                  <a:lnTo>
                    <a:pt x="3163823" y="2311907"/>
                  </a:lnTo>
                  <a:lnTo>
                    <a:pt x="3139439" y="2343911"/>
                  </a:lnTo>
                  <a:lnTo>
                    <a:pt x="3112007" y="2374391"/>
                  </a:lnTo>
                  <a:lnTo>
                    <a:pt x="3081527" y="2401823"/>
                  </a:lnTo>
                  <a:lnTo>
                    <a:pt x="3049523" y="2424683"/>
                  </a:lnTo>
                  <a:lnTo>
                    <a:pt x="3014471" y="2446019"/>
                  </a:lnTo>
                  <a:lnTo>
                    <a:pt x="2977895" y="2464307"/>
                  </a:lnTo>
                  <a:lnTo>
                    <a:pt x="2939795" y="2478023"/>
                  </a:lnTo>
                  <a:lnTo>
                    <a:pt x="2900171" y="2488691"/>
                  </a:lnTo>
                  <a:lnTo>
                    <a:pt x="2857499" y="2494787"/>
                  </a:lnTo>
                  <a:lnTo>
                    <a:pt x="2814827" y="2496311"/>
                  </a:lnTo>
                  <a:lnTo>
                    <a:pt x="420623" y="2496311"/>
                  </a:lnTo>
                  <a:lnTo>
                    <a:pt x="377951" y="2494787"/>
                  </a:lnTo>
                  <a:lnTo>
                    <a:pt x="335279" y="2488691"/>
                  </a:lnTo>
                  <a:lnTo>
                    <a:pt x="295655" y="2478023"/>
                  </a:lnTo>
                  <a:lnTo>
                    <a:pt x="257555" y="2464307"/>
                  </a:lnTo>
                  <a:lnTo>
                    <a:pt x="219455" y="2446019"/>
                  </a:lnTo>
                  <a:lnTo>
                    <a:pt x="185927" y="2424683"/>
                  </a:lnTo>
                  <a:lnTo>
                    <a:pt x="152399" y="2401823"/>
                  </a:lnTo>
                  <a:lnTo>
                    <a:pt x="123443" y="2374391"/>
                  </a:lnTo>
                  <a:lnTo>
                    <a:pt x="96011" y="2343911"/>
                  </a:lnTo>
                  <a:lnTo>
                    <a:pt x="71627" y="2311907"/>
                  </a:lnTo>
                  <a:lnTo>
                    <a:pt x="50291" y="2276855"/>
                  </a:lnTo>
                  <a:lnTo>
                    <a:pt x="33527" y="2240279"/>
                  </a:lnTo>
                  <a:lnTo>
                    <a:pt x="19811" y="2202179"/>
                  </a:lnTo>
                  <a:lnTo>
                    <a:pt x="9143" y="2161031"/>
                  </a:lnTo>
                  <a:lnTo>
                    <a:pt x="3047" y="2119883"/>
                  </a:lnTo>
                  <a:lnTo>
                    <a:pt x="0" y="2077211"/>
                  </a:lnTo>
                  <a:lnTo>
                    <a:pt x="0" y="420623"/>
                  </a:lnTo>
                  <a:lnTo>
                    <a:pt x="3047" y="376427"/>
                  </a:lnTo>
                  <a:lnTo>
                    <a:pt x="9143" y="335279"/>
                  </a:lnTo>
                  <a:lnTo>
                    <a:pt x="19811" y="295655"/>
                  </a:lnTo>
                  <a:lnTo>
                    <a:pt x="33527" y="256031"/>
                  </a:lnTo>
                  <a:lnTo>
                    <a:pt x="50291" y="219455"/>
                  </a:lnTo>
                  <a:lnTo>
                    <a:pt x="71627" y="185927"/>
                  </a:lnTo>
                  <a:lnTo>
                    <a:pt x="96011" y="152399"/>
                  </a:lnTo>
                  <a:lnTo>
                    <a:pt x="123443" y="123443"/>
                  </a:lnTo>
                  <a:lnTo>
                    <a:pt x="152399" y="96011"/>
                  </a:lnTo>
                  <a:lnTo>
                    <a:pt x="185927" y="71627"/>
                  </a:lnTo>
                  <a:lnTo>
                    <a:pt x="219455" y="50291"/>
                  </a:lnTo>
                  <a:lnTo>
                    <a:pt x="257555" y="33527"/>
                  </a:lnTo>
                  <a:lnTo>
                    <a:pt x="295655" y="19811"/>
                  </a:lnTo>
                  <a:lnTo>
                    <a:pt x="335279" y="9143"/>
                  </a:lnTo>
                  <a:lnTo>
                    <a:pt x="377951" y="3047"/>
                  </a:lnTo>
                  <a:lnTo>
                    <a:pt x="420623" y="0"/>
                  </a:lnTo>
                  <a:close/>
                </a:path>
              </a:pathLst>
            </a:custGeom>
            <a:ln w="10667">
              <a:solidFill>
                <a:srgbClr val="7F745C"/>
              </a:solidFill>
            </a:ln>
          </p:spPr>
          <p:txBody>
            <a:bodyPr wrap="square" lIns="0" tIns="0" rIns="0" bIns="0" rtlCol="0"/>
            <a:lstStyle/>
            <a:p>
              <a:endParaRPr/>
            </a:p>
          </p:txBody>
        </p:sp>
      </p:grpSp>
      <p:grpSp>
        <p:nvGrpSpPr>
          <p:cNvPr id="3" name="object 12"/>
          <p:cNvGrpSpPr/>
          <p:nvPr/>
        </p:nvGrpSpPr>
        <p:grpSpPr>
          <a:xfrm>
            <a:off x="639005" y="659700"/>
            <a:ext cx="5534501" cy="5902960"/>
            <a:chOff x="79247" y="772668"/>
            <a:chExt cx="7379334" cy="5902960"/>
          </a:xfrm>
        </p:grpSpPr>
        <p:pic>
          <p:nvPicPr>
            <p:cNvPr id="13" name="object 13"/>
            <p:cNvPicPr/>
            <p:nvPr/>
          </p:nvPicPr>
          <p:blipFill>
            <a:blip r:embed="rId7" cstate="print"/>
            <a:stretch>
              <a:fillRect/>
            </a:stretch>
          </p:blipFill>
          <p:spPr>
            <a:xfrm>
              <a:off x="79247" y="4873752"/>
              <a:ext cx="2097024" cy="1799843"/>
            </a:xfrm>
            <a:prstGeom prst="rect">
              <a:avLst/>
            </a:prstGeom>
          </p:spPr>
        </p:pic>
        <p:pic>
          <p:nvPicPr>
            <p:cNvPr id="14" name="object 14"/>
            <p:cNvPicPr/>
            <p:nvPr/>
          </p:nvPicPr>
          <p:blipFill>
            <a:blip r:embed="rId8" cstate="print"/>
            <a:stretch>
              <a:fillRect/>
            </a:stretch>
          </p:blipFill>
          <p:spPr>
            <a:xfrm>
              <a:off x="2129027" y="4863083"/>
              <a:ext cx="2011679" cy="1812036"/>
            </a:xfrm>
            <a:prstGeom prst="rect">
              <a:avLst/>
            </a:prstGeom>
          </p:spPr>
        </p:pic>
        <p:pic>
          <p:nvPicPr>
            <p:cNvPr id="15" name="object 15"/>
            <p:cNvPicPr/>
            <p:nvPr/>
          </p:nvPicPr>
          <p:blipFill>
            <a:blip r:embed="rId9" cstate="print"/>
            <a:stretch>
              <a:fillRect/>
            </a:stretch>
          </p:blipFill>
          <p:spPr>
            <a:xfrm>
              <a:off x="4134612" y="772668"/>
              <a:ext cx="3323843" cy="2894075"/>
            </a:xfrm>
            <a:prstGeom prst="rect">
              <a:avLst/>
            </a:prstGeom>
          </p:spPr>
        </p:pic>
      </p:grpSp>
      <p:sp>
        <p:nvSpPr>
          <p:cNvPr id="16" name="object 11"/>
          <p:cNvSpPr txBox="1"/>
          <p:nvPr/>
        </p:nvSpPr>
        <p:spPr>
          <a:xfrm>
            <a:off x="1295400" y="2611315"/>
            <a:ext cx="2057400" cy="2065950"/>
          </a:xfrm>
          <a:prstGeom prst="rect">
            <a:avLst/>
          </a:prstGeom>
        </p:spPr>
        <p:txBody>
          <a:bodyPr vert="horz" wrap="square" lIns="0" tIns="125730" rIns="0" bIns="0" rtlCol="0">
            <a:spAutoFit/>
          </a:bodyPr>
          <a:lstStyle/>
          <a:p>
            <a:pPr marL="12700">
              <a:lnSpc>
                <a:spcPct val="100000"/>
              </a:lnSpc>
              <a:spcBef>
                <a:spcPts val="990"/>
              </a:spcBef>
              <a:tabLst>
                <a:tab pos="312420" algn="l"/>
              </a:tabLst>
            </a:pPr>
            <a:r>
              <a:rPr sz="1400" b="1" dirty="0">
                <a:solidFill>
                  <a:srgbClr val="7030A0"/>
                </a:solidFill>
                <a:latin typeface="Cambria"/>
                <a:cs typeface="Cambria"/>
              </a:rPr>
              <a:t>▶	</a:t>
            </a:r>
            <a:r>
              <a:rPr sz="1600" b="1" spc="-10" dirty="0">
                <a:solidFill>
                  <a:srgbClr val="7030A0"/>
                </a:solidFill>
                <a:latin typeface="Trebuchet MS"/>
                <a:cs typeface="Trebuchet MS"/>
              </a:rPr>
              <a:t>CAD/CAM</a:t>
            </a:r>
            <a:endParaRPr sz="1600" b="1" dirty="0">
              <a:solidFill>
                <a:srgbClr val="7030A0"/>
              </a:solidFill>
              <a:latin typeface="Trebuchet MS"/>
              <a:cs typeface="Trebuchet MS"/>
            </a:endParaRPr>
          </a:p>
          <a:p>
            <a:pPr marL="12700">
              <a:lnSpc>
                <a:spcPct val="100000"/>
              </a:lnSpc>
              <a:spcBef>
                <a:spcPts val="905"/>
              </a:spcBef>
              <a:tabLst>
                <a:tab pos="312420" algn="l"/>
              </a:tabLst>
            </a:pPr>
            <a:r>
              <a:rPr sz="1400" b="1" dirty="0">
                <a:solidFill>
                  <a:srgbClr val="7030A0"/>
                </a:solidFill>
                <a:latin typeface="Cambria"/>
                <a:cs typeface="Cambria"/>
              </a:rPr>
              <a:t>▶	</a:t>
            </a:r>
            <a:r>
              <a:rPr sz="1600" b="1" spc="-10" dirty="0">
                <a:solidFill>
                  <a:srgbClr val="7030A0"/>
                </a:solidFill>
                <a:latin typeface="Trebuchet MS"/>
                <a:cs typeface="Trebuchet MS"/>
              </a:rPr>
              <a:t>Digitization</a:t>
            </a:r>
            <a:endParaRPr sz="1600" b="1" dirty="0">
              <a:solidFill>
                <a:srgbClr val="7030A0"/>
              </a:solidFill>
              <a:latin typeface="Trebuchet MS"/>
              <a:cs typeface="Trebuchet MS"/>
            </a:endParaRPr>
          </a:p>
          <a:p>
            <a:pPr marL="12700">
              <a:lnSpc>
                <a:spcPct val="100000"/>
              </a:lnSpc>
              <a:spcBef>
                <a:spcPts val="910"/>
              </a:spcBef>
              <a:tabLst>
                <a:tab pos="312420" algn="l"/>
              </a:tabLst>
            </a:pPr>
            <a:r>
              <a:rPr sz="1400" b="1" dirty="0">
                <a:solidFill>
                  <a:srgbClr val="7030A0"/>
                </a:solidFill>
                <a:latin typeface="Cambria"/>
                <a:cs typeface="Cambria"/>
              </a:rPr>
              <a:t>▶	</a:t>
            </a:r>
            <a:r>
              <a:rPr sz="1600" b="1" spc="-10" dirty="0">
                <a:solidFill>
                  <a:srgbClr val="7030A0"/>
                </a:solidFill>
                <a:latin typeface="Trebuchet MS"/>
                <a:cs typeface="Trebuchet MS"/>
              </a:rPr>
              <a:t>Simulation</a:t>
            </a:r>
            <a:endParaRPr sz="1600" b="1" dirty="0">
              <a:solidFill>
                <a:srgbClr val="7030A0"/>
              </a:solidFill>
              <a:latin typeface="Trebuchet MS"/>
              <a:cs typeface="Trebuchet MS"/>
            </a:endParaRPr>
          </a:p>
          <a:p>
            <a:pPr marL="12700">
              <a:lnSpc>
                <a:spcPct val="100000"/>
              </a:lnSpc>
              <a:spcBef>
                <a:spcPts val="910"/>
              </a:spcBef>
              <a:tabLst>
                <a:tab pos="312420" algn="l"/>
              </a:tabLst>
            </a:pPr>
            <a:r>
              <a:rPr sz="1400" b="1" dirty="0">
                <a:solidFill>
                  <a:srgbClr val="7030A0"/>
                </a:solidFill>
                <a:latin typeface="Cambria"/>
                <a:cs typeface="Cambria"/>
              </a:rPr>
              <a:t>▶	</a:t>
            </a:r>
            <a:r>
              <a:rPr sz="1600" b="1" dirty="0">
                <a:solidFill>
                  <a:srgbClr val="7030A0"/>
                </a:solidFill>
                <a:latin typeface="Trebuchet MS"/>
                <a:cs typeface="Trebuchet MS"/>
              </a:rPr>
              <a:t>3D</a:t>
            </a:r>
            <a:r>
              <a:rPr sz="1600" b="1" spc="25" dirty="0">
                <a:solidFill>
                  <a:srgbClr val="7030A0"/>
                </a:solidFill>
                <a:latin typeface="Trebuchet MS"/>
                <a:cs typeface="Trebuchet MS"/>
              </a:rPr>
              <a:t> </a:t>
            </a:r>
            <a:r>
              <a:rPr sz="1600" b="1" spc="-10" dirty="0">
                <a:solidFill>
                  <a:srgbClr val="7030A0"/>
                </a:solidFill>
                <a:latin typeface="Trebuchet MS"/>
                <a:cs typeface="Trebuchet MS"/>
              </a:rPr>
              <a:t>Printing</a:t>
            </a:r>
            <a:endParaRPr sz="1600" b="1" dirty="0">
              <a:solidFill>
                <a:srgbClr val="7030A0"/>
              </a:solidFill>
              <a:latin typeface="Trebuchet MS"/>
              <a:cs typeface="Trebuchet MS"/>
            </a:endParaRPr>
          </a:p>
          <a:p>
            <a:pPr marL="12700">
              <a:lnSpc>
                <a:spcPct val="100000"/>
              </a:lnSpc>
              <a:spcBef>
                <a:spcPts val="915"/>
              </a:spcBef>
              <a:tabLst>
                <a:tab pos="312420" algn="l"/>
              </a:tabLst>
            </a:pPr>
            <a:r>
              <a:rPr sz="1400" b="1" dirty="0">
                <a:solidFill>
                  <a:srgbClr val="7030A0"/>
                </a:solidFill>
                <a:latin typeface="Cambria"/>
                <a:cs typeface="Cambria"/>
              </a:rPr>
              <a:t>▶	</a:t>
            </a:r>
            <a:r>
              <a:rPr sz="1600" b="1" dirty="0">
                <a:solidFill>
                  <a:srgbClr val="7030A0"/>
                </a:solidFill>
                <a:latin typeface="Trebuchet MS"/>
                <a:cs typeface="Trebuchet MS"/>
              </a:rPr>
              <a:t>Rapid Proto</a:t>
            </a:r>
            <a:r>
              <a:rPr sz="1600" b="1" spc="-5" dirty="0">
                <a:solidFill>
                  <a:srgbClr val="7030A0"/>
                </a:solidFill>
                <a:latin typeface="Trebuchet MS"/>
                <a:cs typeface="Trebuchet MS"/>
              </a:rPr>
              <a:t> </a:t>
            </a:r>
            <a:r>
              <a:rPr sz="1600" b="1" spc="-10" dirty="0">
                <a:solidFill>
                  <a:srgbClr val="7030A0"/>
                </a:solidFill>
                <a:latin typeface="Trebuchet MS"/>
                <a:cs typeface="Trebuchet MS"/>
              </a:rPr>
              <a:t>typing</a:t>
            </a:r>
            <a:endParaRPr sz="1600" b="1" dirty="0">
              <a:solidFill>
                <a:srgbClr val="7030A0"/>
              </a:solidFill>
              <a:latin typeface="Trebuchet MS"/>
              <a:cs typeface="Trebuchet MS"/>
            </a:endParaRPr>
          </a:p>
        </p:txBody>
      </p:sp>
      <p:sp>
        <p:nvSpPr>
          <p:cNvPr id="18" name="object 10"/>
          <p:cNvSpPr txBox="1">
            <a:spLocks/>
          </p:cNvSpPr>
          <p:nvPr/>
        </p:nvSpPr>
        <p:spPr>
          <a:xfrm>
            <a:off x="228600" y="973015"/>
            <a:ext cx="3439098" cy="1049005"/>
          </a:xfrm>
          <a:prstGeom prst="rect">
            <a:avLst/>
          </a:prstGeom>
        </p:spPr>
        <p:txBody>
          <a:bodyPr vert="horz" wrap="square" lIns="0" tIns="73660" rIns="0" bIns="0" rtlCol="0">
            <a:spAutoFit/>
          </a:bodyPr>
          <a:lstStyle>
            <a:lvl1pPr>
              <a:defRPr sz="3500" b="0" i="1">
                <a:solidFill>
                  <a:schemeClr val="tx1"/>
                </a:solidFill>
                <a:latin typeface="Palatino Linotype"/>
                <a:ea typeface="+mj-ea"/>
                <a:cs typeface="Palatino Linotype"/>
              </a:defRPr>
            </a:lvl1pPr>
          </a:lstStyle>
          <a:p>
            <a:pPr marL="12700" marR="5080" lvl="0" indent="0" defTabSz="914400" eaLnBrk="1" fontAlgn="auto" latinLnBrk="0" hangingPunct="1">
              <a:lnSpc>
                <a:spcPts val="3779"/>
              </a:lnSpc>
              <a:spcBef>
                <a:spcPts val="580"/>
              </a:spcBef>
              <a:spcAft>
                <a:spcPts val="0"/>
              </a:spcAft>
              <a:buClrTx/>
              <a:buSzTx/>
              <a:buFontTx/>
              <a:buNone/>
              <a:tabLst/>
              <a:defRPr/>
            </a:pPr>
            <a:r>
              <a:rPr kumimoji="0" lang="en-IN" sz="3600" b="1" i="0" u="none" strike="noStrike" kern="0" cap="none" spc="365" normalizeH="0" baseline="0" noProof="0" dirty="0">
                <a:ln>
                  <a:noFill/>
                </a:ln>
                <a:solidFill>
                  <a:schemeClr val="tx2">
                    <a:lumMod val="60000"/>
                    <a:lumOff val="40000"/>
                  </a:schemeClr>
                </a:solidFill>
                <a:effectLst/>
                <a:uLnTx/>
                <a:uFillTx/>
                <a:latin typeface="Arial" pitchFamily="34" charset="0"/>
                <a:cs typeface="Arial" pitchFamily="34" charset="0"/>
              </a:rPr>
              <a:t>Pattern </a:t>
            </a:r>
            <a:r>
              <a:rPr kumimoji="0" lang="en-IN" sz="3600" b="1" i="0" u="none" strike="noStrike" kern="0" cap="none" spc="355" normalizeH="0" baseline="0" noProof="0" dirty="0">
                <a:ln>
                  <a:noFill/>
                </a:ln>
                <a:solidFill>
                  <a:schemeClr val="tx2">
                    <a:lumMod val="60000"/>
                    <a:lumOff val="40000"/>
                  </a:schemeClr>
                </a:solidFill>
                <a:effectLst/>
                <a:uLnTx/>
                <a:uFillTx/>
                <a:latin typeface="Arial" pitchFamily="34" charset="0"/>
                <a:cs typeface="Arial" pitchFamily="34" charset="0"/>
              </a:rPr>
              <a:t>Development</a:t>
            </a:r>
          </a:p>
        </p:txBody>
      </p:sp>
      <p:pic>
        <p:nvPicPr>
          <p:cNvPr id="19" name="Picture 18">
            <a:extLst>
              <a:ext uri="{FF2B5EF4-FFF2-40B4-BE49-F238E27FC236}">
                <a16:creationId xmlns:a16="http://schemas.microsoft.com/office/drawing/2014/main" id="{8438772C-5FEF-4259-566F-41689E5805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75516" y="108066"/>
            <a:ext cx="359450" cy="338370"/>
          </a:xfrm>
          <a:prstGeom prst="rect">
            <a:avLst/>
          </a:prstGeom>
        </p:spPr>
      </p:pic>
    </p:spTree>
    <p:extLst>
      <p:ext uri="{BB962C8B-B14F-4D97-AF65-F5344CB8AC3E}">
        <p14:creationId xmlns:p14="http://schemas.microsoft.com/office/powerpoint/2010/main" val="501579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txBox="1">
            <a:spLocks/>
          </p:cNvSpPr>
          <p:nvPr/>
        </p:nvSpPr>
        <p:spPr>
          <a:xfrm>
            <a:off x="165513" y="457200"/>
            <a:ext cx="6725825" cy="550393"/>
          </a:xfrm>
          <a:prstGeom prst="rect">
            <a:avLst/>
          </a:prstGeom>
        </p:spPr>
        <p:txBody>
          <a:bodyPr vert="horz" wrap="square" lIns="0" tIns="57390" rIns="0" bIns="0" rtlCol="0">
            <a:spAutoFit/>
          </a:bodyPr>
          <a:lstStyle>
            <a:lvl1pPr>
              <a:defRPr sz="3500" b="0" i="1">
                <a:solidFill>
                  <a:schemeClr val="tx1"/>
                </a:solidFill>
                <a:latin typeface="Palatino Linotype"/>
                <a:ea typeface="+mj-ea"/>
                <a:cs typeface="Palatino Linotype"/>
              </a:defRPr>
            </a:lvl1pPr>
          </a:lstStyle>
          <a:p>
            <a:pPr marL="412750" marR="0" lvl="0" indent="0" defTabSz="914400" eaLnBrk="1" fontAlgn="auto" latinLnBrk="0" hangingPunct="1">
              <a:lnSpc>
                <a:spcPct val="100000"/>
              </a:lnSpc>
              <a:spcBef>
                <a:spcPts val="105"/>
              </a:spcBef>
              <a:spcAft>
                <a:spcPts val="0"/>
              </a:spcAft>
              <a:buClrTx/>
              <a:buSzTx/>
              <a:buFontTx/>
              <a:buNone/>
              <a:tabLst/>
              <a:defRPr/>
            </a:pPr>
            <a:r>
              <a:rPr kumimoji="0" lang="en-IN" sz="3200" b="1" i="0" u="none" strike="noStrike" kern="0" cap="none" spc="690" normalizeH="0" baseline="0" noProof="0" dirty="0">
                <a:ln>
                  <a:noFill/>
                </a:ln>
                <a:solidFill>
                  <a:schemeClr val="tx2">
                    <a:lumMod val="60000"/>
                    <a:lumOff val="40000"/>
                  </a:schemeClr>
                </a:solidFill>
                <a:effectLst/>
                <a:uLnTx/>
                <a:uFillTx/>
                <a:latin typeface="Arial" pitchFamily="34" charset="0"/>
                <a:cs typeface="Arial" pitchFamily="34" charset="0"/>
              </a:rPr>
              <a:t>3D</a:t>
            </a:r>
            <a:r>
              <a:rPr kumimoji="0" lang="en-IN" sz="3200" b="1" i="0" u="none" strike="noStrike" kern="0" cap="none" spc="-25" normalizeH="0" baseline="0" noProof="0" dirty="0">
                <a:ln>
                  <a:noFill/>
                </a:ln>
                <a:solidFill>
                  <a:schemeClr val="tx2">
                    <a:lumMod val="60000"/>
                    <a:lumOff val="40000"/>
                  </a:schemeClr>
                </a:solidFill>
                <a:effectLst/>
                <a:uLnTx/>
                <a:uFillTx/>
                <a:latin typeface="Arial" pitchFamily="34" charset="0"/>
                <a:cs typeface="Arial" pitchFamily="34" charset="0"/>
              </a:rPr>
              <a:t> </a:t>
            </a:r>
            <a:r>
              <a:rPr kumimoji="0" lang="en-IN" sz="3200" b="1" i="0" u="none" strike="noStrike" kern="0" cap="none" spc="715" normalizeH="0" baseline="0" noProof="0" dirty="0">
                <a:ln>
                  <a:noFill/>
                </a:ln>
                <a:solidFill>
                  <a:schemeClr val="tx2">
                    <a:lumMod val="60000"/>
                    <a:lumOff val="40000"/>
                  </a:schemeClr>
                </a:solidFill>
                <a:effectLst/>
                <a:uLnTx/>
                <a:uFillTx/>
                <a:latin typeface="Arial" pitchFamily="34" charset="0"/>
                <a:cs typeface="Arial" pitchFamily="34" charset="0"/>
              </a:rPr>
              <a:t>PRINTING</a:t>
            </a:r>
          </a:p>
        </p:txBody>
      </p:sp>
      <p:grpSp>
        <p:nvGrpSpPr>
          <p:cNvPr id="2" name="object 3"/>
          <p:cNvGrpSpPr/>
          <p:nvPr/>
        </p:nvGrpSpPr>
        <p:grpSpPr>
          <a:xfrm>
            <a:off x="677800" y="1641349"/>
            <a:ext cx="6141719" cy="2715895"/>
            <a:chOff x="903732" y="1641348"/>
            <a:chExt cx="8188959" cy="2715895"/>
          </a:xfrm>
        </p:grpSpPr>
        <p:pic>
          <p:nvPicPr>
            <p:cNvPr id="11" name="object 4"/>
            <p:cNvPicPr/>
            <p:nvPr/>
          </p:nvPicPr>
          <p:blipFill>
            <a:blip r:embed="rId2" cstate="print"/>
            <a:stretch>
              <a:fillRect/>
            </a:stretch>
          </p:blipFill>
          <p:spPr>
            <a:xfrm>
              <a:off x="903732" y="1658112"/>
              <a:ext cx="3201923" cy="2663952"/>
            </a:xfrm>
            <a:prstGeom prst="rect">
              <a:avLst/>
            </a:prstGeom>
          </p:spPr>
        </p:pic>
        <p:pic>
          <p:nvPicPr>
            <p:cNvPr id="12" name="object 5"/>
            <p:cNvPicPr/>
            <p:nvPr/>
          </p:nvPicPr>
          <p:blipFill>
            <a:blip r:embed="rId3" cstate="print"/>
            <a:stretch>
              <a:fillRect/>
            </a:stretch>
          </p:blipFill>
          <p:spPr>
            <a:xfrm>
              <a:off x="4081272" y="1641348"/>
              <a:ext cx="5010912" cy="2715768"/>
            </a:xfrm>
            <a:prstGeom prst="rect">
              <a:avLst/>
            </a:prstGeom>
          </p:spPr>
        </p:pic>
      </p:grpSp>
      <p:pic>
        <p:nvPicPr>
          <p:cNvPr id="13" name="object 6"/>
          <p:cNvPicPr/>
          <p:nvPr/>
        </p:nvPicPr>
        <p:blipFill>
          <a:blip r:embed="rId4" cstate="print"/>
          <a:stretch>
            <a:fillRect/>
          </a:stretch>
        </p:blipFill>
        <p:spPr>
          <a:xfrm>
            <a:off x="869822" y="4485133"/>
            <a:ext cx="1817370" cy="1700783"/>
          </a:xfrm>
          <a:prstGeom prst="rect">
            <a:avLst/>
          </a:prstGeom>
        </p:spPr>
      </p:pic>
      <p:pic>
        <p:nvPicPr>
          <p:cNvPr id="14" name="object 7"/>
          <p:cNvPicPr/>
          <p:nvPr/>
        </p:nvPicPr>
        <p:blipFill>
          <a:blip r:embed="rId5" cstate="print"/>
          <a:stretch>
            <a:fillRect/>
          </a:stretch>
        </p:blipFill>
        <p:spPr>
          <a:xfrm>
            <a:off x="2794635" y="4485132"/>
            <a:ext cx="2268854" cy="1694688"/>
          </a:xfrm>
          <a:prstGeom prst="rect">
            <a:avLst/>
          </a:prstGeom>
        </p:spPr>
      </p:pic>
      <p:pic>
        <p:nvPicPr>
          <p:cNvPr id="15" name="object 8"/>
          <p:cNvPicPr/>
          <p:nvPr/>
        </p:nvPicPr>
        <p:blipFill>
          <a:blip r:embed="rId6" cstate="print"/>
          <a:stretch>
            <a:fillRect/>
          </a:stretch>
        </p:blipFill>
        <p:spPr>
          <a:xfrm>
            <a:off x="5170933" y="4485133"/>
            <a:ext cx="2016251" cy="1700783"/>
          </a:xfrm>
          <a:prstGeom prst="rect">
            <a:avLst/>
          </a:prstGeom>
        </p:spPr>
      </p:pic>
      <p:pic>
        <p:nvPicPr>
          <p:cNvPr id="17" name="Picture 16">
            <a:extLst>
              <a:ext uri="{FF2B5EF4-FFF2-40B4-BE49-F238E27FC236}">
                <a16:creationId xmlns:a16="http://schemas.microsoft.com/office/drawing/2014/main" id="{8438772C-5FEF-4259-566F-41689E5805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3177871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15686" y="867156"/>
            <a:ext cx="8018145" cy="5716398"/>
            <a:chOff x="0" y="772668"/>
            <a:chExt cx="10690860" cy="6014085"/>
          </a:xfrm>
        </p:grpSpPr>
        <p:pic>
          <p:nvPicPr>
            <p:cNvPr id="12" name="object 3"/>
            <p:cNvPicPr/>
            <p:nvPr/>
          </p:nvPicPr>
          <p:blipFill>
            <a:blip r:embed="rId2" cstate="print"/>
            <a:stretch>
              <a:fillRect/>
            </a:stretch>
          </p:blipFill>
          <p:spPr>
            <a:xfrm>
              <a:off x="9311640" y="854964"/>
              <a:ext cx="1287779" cy="819912"/>
            </a:xfrm>
            <a:prstGeom prst="rect">
              <a:avLst/>
            </a:prstGeom>
          </p:spPr>
        </p:pic>
        <p:pic>
          <p:nvPicPr>
            <p:cNvPr id="13" name="object 4"/>
            <p:cNvPicPr/>
            <p:nvPr/>
          </p:nvPicPr>
          <p:blipFill>
            <a:blip r:embed="rId3" cstate="print"/>
            <a:stretch>
              <a:fillRect/>
            </a:stretch>
          </p:blipFill>
          <p:spPr>
            <a:xfrm>
              <a:off x="0" y="772668"/>
              <a:ext cx="10690860" cy="6013703"/>
            </a:xfrm>
            <a:prstGeom prst="rect">
              <a:avLst/>
            </a:prstGeom>
          </p:spPr>
        </p:pic>
      </p:grpSp>
      <p:sp>
        <p:nvSpPr>
          <p:cNvPr id="14" name="object 5"/>
          <p:cNvSpPr txBox="1">
            <a:spLocks/>
          </p:cNvSpPr>
          <p:nvPr/>
        </p:nvSpPr>
        <p:spPr>
          <a:xfrm>
            <a:off x="325452" y="253219"/>
            <a:ext cx="7922700" cy="561692"/>
          </a:xfrm>
          <a:prstGeom prst="rect">
            <a:avLst/>
          </a:prstGeom>
        </p:spPr>
        <p:txBody>
          <a:bodyPr vert="horz" wrap="square" lIns="0" tIns="73660" rIns="0" bIns="0" rtlCol="0">
            <a:spAutoFit/>
          </a:bodyPr>
          <a:lstStyle>
            <a:lvl1pPr>
              <a:defRPr sz="3500" b="0" i="1">
                <a:solidFill>
                  <a:schemeClr val="tx1"/>
                </a:solidFill>
                <a:latin typeface="Palatino Linotype"/>
                <a:ea typeface="+mj-ea"/>
                <a:cs typeface="Palatino Linotype"/>
              </a:defRPr>
            </a:lvl1pPr>
          </a:lstStyle>
          <a:p>
            <a:pPr marL="12700" marR="5080" lvl="0" indent="0" defTabSz="914400" eaLnBrk="1" fontAlgn="auto" latinLnBrk="0" hangingPunct="1">
              <a:lnSpc>
                <a:spcPts val="3779"/>
              </a:lnSpc>
              <a:spcBef>
                <a:spcPts val="580"/>
              </a:spcBef>
              <a:spcAft>
                <a:spcPts val="0"/>
              </a:spcAft>
              <a:buClrTx/>
              <a:buSzTx/>
              <a:buFontTx/>
              <a:buNone/>
              <a:tabLst/>
              <a:defRPr/>
            </a:pPr>
            <a:r>
              <a:rPr kumimoji="0" lang="en-IN" sz="3200" b="1" i="0" u="none" strike="noStrike" kern="0" cap="none" spc="505"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Metal</a:t>
            </a:r>
            <a:r>
              <a:rPr kumimoji="0" lang="en-IN" sz="3200" b="1" i="0" u="none" strike="noStrike" kern="0" cap="none" spc="1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IN" sz="3200" b="1" i="0" u="none" strike="noStrike" kern="0" cap="none" spc="48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Flow </a:t>
            </a:r>
            <a:r>
              <a:rPr kumimoji="0" lang="en-IN" sz="3200" b="1" i="0" u="none" strike="noStrike" kern="0" cap="none" spc="395"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Simulation</a:t>
            </a:r>
          </a:p>
        </p:txBody>
      </p:sp>
      <p:grpSp>
        <p:nvGrpSpPr>
          <p:cNvPr id="3" name="object 6"/>
          <p:cNvGrpSpPr/>
          <p:nvPr/>
        </p:nvGrpSpPr>
        <p:grpSpPr>
          <a:xfrm>
            <a:off x="3661247" y="867156"/>
            <a:ext cx="4672965" cy="5716144"/>
            <a:chOff x="4460747" y="783844"/>
            <a:chExt cx="6230620" cy="6002655"/>
          </a:xfrm>
        </p:grpSpPr>
        <p:pic>
          <p:nvPicPr>
            <p:cNvPr id="16" name="object 7"/>
            <p:cNvPicPr/>
            <p:nvPr/>
          </p:nvPicPr>
          <p:blipFill>
            <a:blip r:embed="rId4" cstate="print"/>
            <a:stretch>
              <a:fillRect/>
            </a:stretch>
          </p:blipFill>
          <p:spPr>
            <a:xfrm>
              <a:off x="4460747" y="4576572"/>
              <a:ext cx="3589019" cy="2209800"/>
            </a:xfrm>
            <a:prstGeom prst="rect">
              <a:avLst/>
            </a:prstGeom>
          </p:spPr>
        </p:pic>
        <p:pic>
          <p:nvPicPr>
            <p:cNvPr id="17" name="object 8"/>
            <p:cNvPicPr/>
            <p:nvPr/>
          </p:nvPicPr>
          <p:blipFill>
            <a:blip r:embed="rId5" cstate="print"/>
            <a:stretch>
              <a:fillRect/>
            </a:stretch>
          </p:blipFill>
          <p:spPr>
            <a:xfrm>
              <a:off x="5007863" y="783844"/>
              <a:ext cx="5682995" cy="3683000"/>
            </a:xfrm>
            <a:prstGeom prst="rect">
              <a:avLst/>
            </a:prstGeom>
          </p:spPr>
        </p:pic>
        <p:pic>
          <p:nvPicPr>
            <p:cNvPr id="18" name="object 9"/>
            <p:cNvPicPr/>
            <p:nvPr/>
          </p:nvPicPr>
          <p:blipFill>
            <a:blip r:embed="rId6" cstate="print"/>
            <a:stretch>
              <a:fillRect/>
            </a:stretch>
          </p:blipFill>
          <p:spPr>
            <a:xfrm>
              <a:off x="8162544" y="4564379"/>
              <a:ext cx="2528316" cy="2221992"/>
            </a:xfrm>
            <a:prstGeom prst="rect">
              <a:avLst/>
            </a:prstGeom>
          </p:spPr>
        </p:pic>
      </p:grpSp>
      <p:sp>
        <p:nvSpPr>
          <p:cNvPr id="19" name="object 10"/>
          <p:cNvSpPr txBox="1"/>
          <p:nvPr/>
        </p:nvSpPr>
        <p:spPr>
          <a:xfrm>
            <a:off x="852519" y="2943866"/>
            <a:ext cx="1672966" cy="2202526"/>
          </a:xfrm>
          <a:prstGeom prst="rect">
            <a:avLst/>
          </a:prstGeom>
        </p:spPr>
        <p:txBody>
          <a:bodyPr vert="horz" wrap="square" lIns="0" tIns="123825" rIns="0" bIns="0" rtlCol="0">
            <a:spAutoFit/>
          </a:bodyPr>
          <a:lstStyle/>
          <a:p>
            <a:pPr marL="213360" indent="-200660">
              <a:spcBef>
                <a:spcPts val="975"/>
              </a:spcBef>
              <a:buFont typeface="Arial"/>
              <a:buChar char="•"/>
              <a:tabLst>
                <a:tab pos="213360" algn="l"/>
              </a:tabLst>
            </a:pPr>
            <a:r>
              <a:rPr sz="1750" b="1" kern="0" spc="75" dirty="0">
                <a:solidFill>
                  <a:sysClr val="windowText" lastClr="000000"/>
                </a:solidFill>
                <a:latin typeface="Verdana"/>
                <a:cs typeface="Verdana"/>
              </a:rPr>
              <a:t>Magma</a:t>
            </a:r>
            <a:endParaRPr sz="1750" b="1" kern="0" dirty="0">
              <a:solidFill>
                <a:sysClr val="windowText" lastClr="000000"/>
              </a:solidFill>
              <a:latin typeface="Verdana"/>
              <a:cs typeface="Verdana"/>
            </a:endParaRPr>
          </a:p>
          <a:p>
            <a:pPr marL="213360" indent="-200660">
              <a:spcBef>
                <a:spcPts val="875"/>
              </a:spcBef>
              <a:buFont typeface="Arial"/>
              <a:buChar char="•"/>
              <a:tabLst>
                <a:tab pos="213360" algn="l"/>
              </a:tabLst>
            </a:pPr>
            <a:r>
              <a:rPr sz="1750" b="1" kern="0" spc="-10" dirty="0">
                <a:solidFill>
                  <a:sysClr val="windowText" lastClr="000000"/>
                </a:solidFill>
                <a:latin typeface="Verdana"/>
                <a:cs typeface="Verdana"/>
              </a:rPr>
              <a:t>ProCast</a:t>
            </a:r>
            <a:endParaRPr sz="1750" b="1" kern="0" dirty="0">
              <a:solidFill>
                <a:sysClr val="windowText" lastClr="000000"/>
              </a:solidFill>
              <a:latin typeface="Verdana"/>
              <a:cs typeface="Verdana"/>
            </a:endParaRPr>
          </a:p>
          <a:p>
            <a:pPr marL="213360" indent="-200660">
              <a:spcBef>
                <a:spcPts val="885"/>
              </a:spcBef>
              <a:buFont typeface="Arial"/>
              <a:buChar char="•"/>
              <a:tabLst>
                <a:tab pos="213360" algn="l"/>
              </a:tabLst>
            </a:pPr>
            <a:r>
              <a:rPr sz="1750" b="1" kern="0" spc="-10" dirty="0">
                <a:solidFill>
                  <a:sysClr val="windowText" lastClr="000000"/>
                </a:solidFill>
                <a:latin typeface="Verdana"/>
                <a:cs typeface="Verdana"/>
              </a:rPr>
              <a:t>Autocast</a:t>
            </a:r>
            <a:endParaRPr sz="1750" b="1" kern="0" dirty="0">
              <a:solidFill>
                <a:sysClr val="windowText" lastClr="000000"/>
              </a:solidFill>
              <a:latin typeface="Verdana"/>
              <a:cs typeface="Verdana"/>
            </a:endParaRPr>
          </a:p>
          <a:p>
            <a:pPr marL="213360" indent="-200660">
              <a:spcBef>
                <a:spcPts val="875"/>
              </a:spcBef>
              <a:buFont typeface="Arial"/>
              <a:buChar char="•"/>
              <a:tabLst>
                <a:tab pos="213360" algn="l"/>
              </a:tabLst>
            </a:pPr>
            <a:r>
              <a:rPr sz="1750" b="1" kern="0" spc="-10" dirty="0">
                <a:solidFill>
                  <a:sysClr val="windowText" lastClr="000000"/>
                </a:solidFill>
                <a:latin typeface="Verdana"/>
                <a:cs typeface="Verdana"/>
              </a:rPr>
              <a:t>Solidcast</a:t>
            </a:r>
            <a:endParaRPr sz="1750" b="1" kern="0" dirty="0">
              <a:solidFill>
                <a:sysClr val="windowText" lastClr="000000"/>
              </a:solidFill>
              <a:latin typeface="Verdana"/>
              <a:cs typeface="Verdana"/>
            </a:endParaRPr>
          </a:p>
          <a:p>
            <a:pPr marL="213360" indent="-200660">
              <a:spcBef>
                <a:spcPts val="880"/>
              </a:spcBef>
              <a:buFont typeface="Arial"/>
              <a:buChar char="•"/>
              <a:tabLst>
                <a:tab pos="213360" algn="l"/>
              </a:tabLst>
            </a:pPr>
            <a:r>
              <a:rPr sz="1750" b="1" kern="0" spc="-110" dirty="0">
                <a:solidFill>
                  <a:sysClr val="windowText" lastClr="000000"/>
                </a:solidFill>
                <a:latin typeface="Verdana"/>
                <a:cs typeface="Verdana"/>
              </a:rPr>
              <a:t>3D</a:t>
            </a:r>
            <a:r>
              <a:rPr sz="1750" b="1" kern="0" spc="-114" dirty="0">
                <a:solidFill>
                  <a:sysClr val="windowText" lastClr="000000"/>
                </a:solidFill>
                <a:latin typeface="Verdana"/>
                <a:cs typeface="Verdana"/>
              </a:rPr>
              <a:t> </a:t>
            </a:r>
            <a:r>
              <a:rPr sz="1750" b="1" kern="0" spc="-50" dirty="0">
                <a:solidFill>
                  <a:sysClr val="windowText" lastClr="000000"/>
                </a:solidFill>
                <a:latin typeface="Verdana"/>
                <a:cs typeface="Verdana"/>
              </a:rPr>
              <a:t>Flow</a:t>
            </a:r>
            <a:r>
              <a:rPr sz="1750" b="1" kern="0" spc="-120" dirty="0">
                <a:solidFill>
                  <a:sysClr val="windowText" lastClr="000000"/>
                </a:solidFill>
                <a:latin typeface="Verdana"/>
                <a:cs typeface="Verdana"/>
              </a:rPr>
              <a:t> </a:t>
            </a:r>
            <a:r>
              <a:rPr sz="1750" b="1" kern="0" spc="-10" dirty="0">
                <a:solidFill>
                  <a:sysClr val="windowText" lastClr="000000"/>
                </a:solidFill>
                <a:latin typeface="Verdana"/>
                <a:cs typeface="Verdana"/>
              </a:rPr>
              <a:t>Science</a:t>
            </a:r>
            <a:endParaRPr sz="1750" b="1" kern="0" dirty="0">
              <a:solidFill>
                <a:sysClr val="windowText" lastClr="000000"/>
              </a:solidFill>
              <a:latin typeface="Verdana"/>
              <a:cs typeface="Verdana"/>
            </a:endParaRPr>
          </a:p>
        </p:txBody>
      </p:sp>
      <p:pic>
        <p:nvPicPr>
          <p:cNvPr id="20" name="Picture 19">
            <a:extLst>
              <a:ext uri="{FF2B5EF4-FFF2-40B4-BE49-F238E27FC236}">
                <a16:creationId xmlns:a16="http://schemas.microsoft.com/office/drawing/2014/main" id="{8438772C-5FEF-4259-566F-41689E5805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2433175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p:cNvGrpSpPr/>
          <p:nvPr/>
        </p:nvGrpSpPr>
        <p:grpSpPr>
          <a:xfrm>
            <a:off x="533400" y="467869"/>
            <a:ext cx="8018145" cy="6014085"/>
            <a:chOff x="0" y="772668"/>
            <a:chExt cx="10690860" cy="6014085"/>
          </a:xfrm>
        </p:grpSpPr>
        <p:pic>
          <p:nvPicPr>
            <p:cNvPr id="3" name="object 4"/>
            <p:cNvPicPr/>
            <p:nvPr/>
          </p:nvPicPr>
          <p:blipFill>
            <a:blip r:embed="rId2" cstate="print"/>
            <a:stretch>
              <a:fillRect/>
            </a:stretch>
          </p:blipFill>
          <p:spPr>
            <a:xfrm>
              <a:off x="66559" y="772668"/>
              <a:ext cx="1364476" cy="1330173"/>
            </a:xfrm>
            <a:prstGeom prst="rect">
              <a:avLst/>
            </a:prstGeom>
          </p:spPr>
        </p:pic>
        <p:pic>
          <p:nvPicPr>
            <p:cNvPr id="4" name="object 5"/>
            <p:cNvPicPr/>
            <p:nvPr/>
          </p:nvPicPr>
          <p:blipFill>
            <a:blip r:embed="rId3" cstate="print"/>
            <a:stretch>
              <a:fillRect/>
            </a:stretch>
          </p:blipFill>
          <p:spPr>
            <a:xfrm>
              <a:off x="0" y="773684"/>
              <a:ext cx="6327648" cy="2603500"/>
            </a:xfrm>
            <a:prstGeom prst="rect">
              <a:avLst/>
            </a:prstGeom>
          </p:spPr>
        </p:pic>
        <p:pic>
          <p:nvPicPr>
            <p:cNvPr id="5" name="object 6"/>
            <p:cNvPicPr/>
            <p:nvPr/>
          </p:nvPicPr>
          <p:blipFill>
            <a:blip r:embed="rId4" cstate="print"/>
            <a:stretch>
              <a:fillRect/>
            </a:stretch>
          </p:blipFill>
          <p:spPr>
            <a:xfrm>
              <a:off x="4933188" y="784860"/>
              <a:ext cx="5757671" cy="3276600"/>
            </a:xfrm>
            <a:prstGeom prst="rect">
              <a:avLst/>
            </a:prstGeom>
          </p:spPr>
        </p:pic>
        <p:pic>
          <p:nvPicPr>
            <p:cNvPr id="6" name="object 7"/>
            <p:cNvPicPr/>
            <p:nvPr/>
          </p:nvPicPr>
          <p:blipFill>
            <a:blip r:embed="rId5" cstate="print"/>
            <a:stretch>
              <a:fillRect/>
            </a:stretch>
          </p:blipFill>
          <p:spPr>
            <a:xfrm>
              <a:off x="3668267" y="4182871"/>
              <a:ext cx="7022592" cy="2603500"/>
            </a:xfrm>
            <a:prstGeom prst="rect">
              <a:avLst/>
            </a:prstGeom>
          </p:spPr>
        </p:pic>
        <p:pic>
          <p:nvPicPr>
            <p:cNvPr id="7" name="object 8"/>
            <p:cNvPicPr/>
            <p:nvPr/>
          </p:nvPicPr>
          <p:blipFill>
            <a:blip r:embed="rId6" cstate="print"/>
            <a:stretch>
              <a:fillRect/>
            </a:stretch>
          </p:blipFill>
          <p:spPr>
            <a:xfrm>
              <a:off x="0" y="3509772"/>
              <a:ext cx="5059680" cy="3276600"/>
            </a:xfrm>
            <a:prstGeom prst="rect">
              <a:avLst/>
            </a:prstGeom>
          </p:spPr>
        </p:pic>
      </p:grpSp>
      <p:pic>
        <p:nvPicPr>
          <p:cNvPr id="8" name="Picture 7">
            <a:extLst>
              <a:ext uri="{FF2B5EF4-FFF2-40B4-BE49-F238E27FC236}">
                <a16:creationId xmlns:a16="http://schemas.microsoft.com/office/drawing/2014/main" id="{5EA291CE-A66C-51E8-7AE1-0FE80995AA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2237973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3"/>
          <p:cNvPicPr/>
          <p:nvPr/>
        </p:nvPicPr>
        <p:blipFill>
          <a:blip r:embed="rId2" cstate="print"/>
          <a:stretch>
            <a:fillRect/>
          </a:stretch>
        </p:blipFill>
        <p:spPr>
          <a:xfrm>
            <a:off x="3107544" y="600020"/>
            <a:ext cx="2424303" cy="3678936"/>
          </a:xfrm>
          <a:prstGeom prst="rect">
            <a:avLst/>
          </a:prstGeom>
        </p:spPr>
      </p:pic>
      <p:pic>
        <p:nvPicPr>
          <p:cNvPr id="8" name="object 4"/>
          <p:cNvPicPr/>
          <p:nvPr/>
        </p:nvPicPr>
        <p:blipFill>
          <a:blip r:embed="rId3" cstate="print"/>
          <a:stretch>
            <a:fillRect/>
          </a:stretch>
        </p:blipFill>
        <p:spPr>
          <a:xfrm>
            <a:off x="5610715" y="598497"/>
            <a:ext cx="2984372" cy="3400044"/>
          </a:xfrm>
          <a:prstGeom prst="rect">
            <a:avLst/>
          </a:prstGeom>
        </p:spPr>
      </p:pic>
      <p:pic>
        <p:nvPicPr>
          <p:cNvPr id="9" name="object 5"/>
          <p:cNvPicPr/>
          <p:nvPr/>
        </p:nvPicPr>
        <p:blipFill>
          <a:blip r:embed="rId4" cstate="print"/>
          <a:stretch>
            <a:fillRect/>
          </a:stretch>
        </p:blipFill>
        <p:spPr>
          <a:xfrm>
            <a:off x="576943" y="4377001"/>
            <a:ext cx="4495419" cy="2235200"/>
          </a:xfrm>
          <a:prstGeom prst="rect">
            <a:avLst/>
          </a:prstGeom>
        </p:spPr>
      </p:pic>
      <p:sp>
        <p:nvSpPr>
          <p:cNvPr id="10" name="object 6"/>
          <p:cNvSpPr txBox="1"/>
          <p:nvPr/>
        </p:nvSpPr>
        <p:spPr>
          <a:xfrm>
            <a:off x="4799946" y="4343871"/>
            <a:ext cx="3886854" cy="1115498"/>
          </a:xfrm>
          <a:prstGeom prst="rect">
            <a:avLst/>
          </a:prstGeom>
        </p:spPr>
        <p:txBody>
          <a:bodyPr vert="horz" wrap="square" lIns="0" tIns="78740" rIns="0" bIns="0" rtlCol="0">
            <a:spAutoFit/>
          </a:bodyPr>
          <a:lstStyle/>
          <a:p>
            <a:pPr marL="12700" marR="5080">
              <a:lnSpc>
                <a:spcPts val="4180"/>
              </a:lnSpc>
              <a:spcBef>
                <a:spcPts val="620"/>
              </a:spcBef>
            </a:pPr>
            <a:r>
              <a:rPr sz="3200" b="1" kern="0" spc="459" dirty="0">
                <a:solidFill>
                  <a:schemeClr val="tx2">
                    <a:lumMod val="60000"/>
                    <a:lumOff val="40000"/>
                  </a:schemeClr>
                </a:solidFill>
                <a:latin typeface="Arial" panose="020B0604020202020204" pitchFamily="34" charset="0"/>
                <a:cs typeface="Arial" panose="020B0604020202020204" pitchFamily="34" charset="0"/>
              </a:rPr>
              <a:t>Automation</a:t>
            </a:r>
            <a:r>
              <a:rPr sz="3200" b="1" kern="0" spc="-15" dirty="0">
                <a:solidFill>
                  <a:schemeClr val="tx2">
                    <a:lumMod val="60000"/>
                    <a:lumOff val="40000"/>
                  </a:schemeClr>
                </a:solidFill>
                <a:latin typeface="Arial" panose="020B0604020202020204" pitchFamily="34" charset="0"/>
                <a:cs typeface="Arial" panose="020B0604020202020204" pitchFamily="34" charset="0"/>
              </a:rPr>
              <a:t> </a:t>
            </a:r>
            <a:r>
              <a:rPr sz="3200" b="1" kern="0" spc="375" dirty="0">
                <a:solidFill>
                  <a:schemeClr val="tx2">
                    <a:lumMod val="60000"/>
                    <a:lumOff val="40000"/>
                  </a:schemeClr>
                </a:solidFill>
                <a:latin typeface="Arial" panose="020B0604020202020204" pitchFamily="34" charset="0"/>
                <a:cs typeface="Arial" panose="020B0604020202020204" pitchFamily="34" charset="0"/>
              </a:rPr>
              <a:t>in </a:t>
            </a:r>
            <a:r>
              <a:rPr sz="3200" b="1" kern="0" spc="430" dirty="0">
                <a:solidFill>
                  <a:schemeClr val="tx2">
                    <a:lumMod val="60000"/>
                    <a:lumOff val="40000"/>
                  </a:schemeClr>
                </a:solidFill>
                <a:latin typeface="Arial" panose="020B0604020202020204" pitchFamily="34" charset="0"/>
                <a:cs typeface="Arial" panose="020B0604020202020204" pitchFamily="34" charset="0"/>
              </a:rPr>
              <a:t>core</a:t>
            </a:r>
            <a:r>
              <a:rPr sz="3200" b="1" kern="0" spc="-55" dirty="0">
                <a:solidFill>
                  <a:schemeClr val="tx2">
                    <a:lumMod val="60000"/>
                    <a:lumOff val="40000"/>
                  </a:schemeClr>
                </a:solidFill>
                <a:latin typeface="Arial" panose="020B0604020202020204" pitchFamily="34" charset="0"/>
                <a:cs typeface="Arial" panose="020B0604020202020204" pitchFamily="34" charset="0"/>
              </a:rPr>
              <a:t> </a:t>
            </a:r>
            <a:r>
              <a:rPr sz="3200" b="1" kern="0" spc="405" dirty="0">
                <a:solidFill>
                  <a:schemeClr val="tx2">
                    <a:lumMod val="60000"/>
                    <a:lumOff val="40000"/>
                  </a:schemeClr>
                </a:solidFill>
                <a:latin typeface="Arial" panose="020B0604020202020204" pitchFamily="34" charset="0"/>
                <a:cs typeface="Arial" panose="020B0604020202020204" pitchFamily="34" charset="0"/>
              </a:rPr>
              <a:t>coating</a:t>
            </a:r>
            <a:endParaRPr sz="3200" b="1" kern="0"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11" name="object 7"/>
          <p:cNvPicPr/>
          <p:nvPr/>
        </p:nvPicPr>
        <p:blipFill>
          <a:blip r:embed="rId5" cstate="print"/>
          <a:stretch>
            <a:fillRect/>
          </a:stretch>
        </p:blipFill>
        <p:spPr>
          <a:xfrm>
            <a:off x="576943" y="598497"/>
            <a:ext cx="2452878" cy="3680460"/>
          </a:xfrm>
          <a:prstGeom prst="rect">
            <a:avLst/>
          </a:prstGeom>
        </p:spPr>
      </p:pic>
      <p:pic>
        <p:nvPicPr>
          <p:cNvPr id="2" name="Picture 1">
            <a:extLst>
              <a:ext uri="{FF2B5EF4-FFF2-40B4-BE49-F238E27FC236}">
                <a16:creationId xmlns:a16="http://schemas.microsoft.com/office/drawing/2014/main" id="{3B24DCB3-02C4-3E86-6E0E-02F979D208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4825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3"/>
          <p:cNvPicPr/>
          <p:nvPr/>
        </p:nvPicPr>
        <p:blipFill>
          <a:blip r:embed="rId2" cstate="print"/>
          <a:stretch>
            <a:fillRect/>
          </a:stretch>
        </p:blipFill>
        <p:spPr>
          <a:xfrm>
            <a:off x="3005002" y="525925"/>
            <a:ext cx="2434589" cy="3683508"/>
          </a:xfrm>
          <a:prstGeom prst="rect">
            <a:avLst/>
          </a:prstGeom>
        </p:spPr>
      </p:pic>
      <p:pic>
        <p:nvPicPr>
          <p:cNvPr id="8" name="object 4"/>
          <p:cNvPicPr/>
          <p:nvPr/>
        </p:nvPicPr>
        <p:blipFill>
          <a:blip r:embed="rId3" cstate="print"/>
          <a:stretch>
            <a:fillRect/>
          </a:stretch>
        </p:blipFill>
        <p:spPr>
          <a:xfrm>
            <a:off x="5512743" y="525925"/>
            <a:ext cx="2984372" cy="3400044"/>
          </a:xfrm>
          <a:prstGeom prst="rect">
            <a:avLst/>
          </a:prstGeom>
        </p:spPr>
      </p:pic>
      <p:pic>
        <p:nvPicPr>
          <p:cNvPr id="9" name="object 5"/>
          <p:cNvPicPr/>
          <p:nvPr/>
        </p:nvPicPr>
        <p:blipFill>
          <a:blip r:embed="rId4" cstate="print"/>
          <a:stretch>
            <a:fillRect/>
          </a:stretch>
        </p:blipFill>
        <p:spPr>
          <a:xfrm>
            <a:off x="478971" y="4304429"/>
            <a:ext cx="4495419" cy="2235200"/>
          </a:xfrm>
          <a:prstGeom prst="rect">
            <a:avLst/>
          </a:prstGeom>
        </p:spPr>
      </p:pic>
      <p:sp>
        <p:nvSpPr>
          <p:cNvPr id="10" name="object 6"/>
          <p:cNvSpPr txBox="1"/>
          <p:nvPr/>
        </p:nvSpPr>
        <p:spPr>
          <a:xfrm>
            <a:off x="4953000" y="4572000"/>
            <a:ext cx="3801904" cy="998991"/>
          </a:xfrm>
          <a:prstGeom prst="rect">
            <a:avLst/>
          </a:prstGeom>
        </p:spPr>
        <p:txBody>
          <a:bodyPr vert="horz" wrap="square" lIns="0" tIns="13970" rIns="0" bIns="0" rtlCol="0">
            <a:spAutoFit/>
          </a:bodyPr>
          <a:lstStyle/>
          <a:p>
            <a:pPr marL="12700">
              <a:spcBef>
                <a:spcPts val="110"/>
              </a:spcBef>
            </a:pPr>
            <a:r>
              <a:rPr sz="3200" b="1" kern="0" spc="445" dirty="0">
                <a:solidFill>
                  <a:schemeClr val="tx2">
                    <a:lumMod val="60000"/>
                    <a:lumOff val="40000"/>
                  </a:schemeClr>
                </a:solidFill>
                <a:latin typeface="Arial" pitchFamily="34" charset="0"/>
                <a:cs typeface="Arial" pitchFamily="34" charset="0"/>
              </a:rPr>
              <a:t>Robots</a:t>
            </a:r>
            <a:r>
              <a:rPr sz="3200" b="1" kern="0" spc="-45" dirty="0">
                <a:solidFill>
                  <a:schemeClr val="tx2">
                    <a:lumMod val="60000"/>
                    <a:lumOff val="40000"/>
                  </a:schemeClr>
                </a:solidFill>
                <a:latin typeface="Arial" pitchFamily="34" charset="0"/>
                <a:cs typeface="Arial" pitchFamily="34" charset="0"/>
              </a:rPr>
              <a:t> </a:t>
            </a:r>
            <a:r>
              <a:rPr lang="en-US" sz="3200" b="1" kern="0" spc="605" dirty="0">
                <a:solidFill>
                  <a:schemeClr val="tx2">
                    <a:lumMod val="60000"/>
                    <a:lumOff val="40000"/>
                  </a:schemeClr>
                </a:solidFill>
                <a:latin typeface="Arial" pitchFamily="34" charset="0"/>
                <a:cs typeface="Arial" pitchFamily="34" charset="0"/>
              </a:rPr>
              <a:t>in</a:t>
            </a:r>
            <a:r>
              <a:rPr lang="en-US" sz="3200" b="1" kern="0" spc="409" dirty="0">
                <a:solidFill>
                  <a:schemeClr val="tx2">
                    <a:lumMod val="60000"/>
                    <a:lumOff val="40000"/>
                  </a:schemeClr>
                </a:solidFill>
                <a:latin typeface="Arial" pitchFamily="34" charset="0"/>
                <a:cs typeface="Arial" pitchFamily="34" charset="0"/>
              </a:rPr>
              <a:t> Fettling</a:t>
            </a:r>
            <a:endParaRPr sz="3200" b="1" kern="0" dirty="0">
              <a:solidFill>
                <a:schemeClr val="tx2">
                  <a:lumMod val="60000"/>
                  <a:lumOff val="40000"/>
                </a:schemeClr>
              </a:solidFill>
              <a:latin typeface="Arial" pitchFamily="34" charset="0"/>
              <a:cs typeface="Arial" pitchFamily="34" charset="0"/>
            </a:endParaRPr>
          </a:p>
        </p:txBody>
      </p:sp>
      <p:pic>
        <p:nvPicPr>
          <p:cNvPr id="11" name="object 7"/>
          <p:cNvPicPr/>
          <p:nvPr/>
        </p:nvPicPr>
        <p:blipFill>
          <a:blip r:embed="rId5" cstate="print"/>
          <a:stretch>
            <a:fillRect/>
          </a:stretch>
        </p:blipFill>
        <p:spPr>
          <a:xfrm>
            <a:off x="478971" y="525925"/>
            <a:ext cx="2452878" cy="3680460"/>
          </a:xfrm>
          <a:prstGeom prst="rect">
            <a:avLst/>
          </a:prstGeom>
        </p:spPr>
      </p:pic>
      <p:pic>
        <p:nvPicPr>
          <p:cNvPr id="2" name="Picture 1">
            <a:extLst>
              <a:ext uri="{FF2B5EF4-FFF2-40B4-BE49-F238E27FC236}">
                <a16:creationId xmlns:a16="http://schemas.microsoft.com/office/drawing/2014/main" id="{48615806-5E2A-31E6-DD3E-CCB3140698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1331940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3"/>
          <p:cNvPicPr/>
          <p:nvPr/>
        </p:nvPicPr>
        <p:blipFill>
          <a:blip r:embed="rId2" cstate="print"/>
          <a:stretch>
            <a:fillRect/>
          </a:stretch>
        </p:blipFill>
        <p:spPr>
          <a:xfrm>
            <a:off x="3085772" y="411334"/>
            <a:ext cx="2424303" cy="3678936"/>
          </a:xfrm>
          <a:prstGeom prst="rect">
            <a:avLst/>
          </a:prstGeom>
        </p:spPr>
      </p:pic>
      <p:pic>
        <p:nvPicPr>
          <p:cNvPr id="8" name="object 4"/>
          <p:cNvPicPr/>
          <p:nvPr/>
        </p:nvPicPr>
        <p:blipFill>
          <a:blip r:embed="rId3" cstate="print"/>
          <a:stretch>
            <a:fillRect/>
          </a:stretch>
        </p:blipFill>
        <p:spPr>
          <a:xfrm>
            <a:off x="5588943" y="409811"/>
            <a:ext cx="2984372" cy="3400044"/>
          </a:xfrm>
          <a:prstGeom prst="rect">
            <a:avLst/>
          </a:prstGeom>
        </p:spPr>
      </p:pic>
      <p:pic>
        <p:nvPicPr>
          <p:cNvPr id="9" name="object 5"/>
          <p:cNvPicPr/>
          <p:nvPr/>
        </p:nvPicPr>
        <p:blipFill>
          <a:blip r:embed="rId4" cstate="print"/>
          <a:stretch>
            <a:fillRect/>
          </a:stretch>
        </p:blipFill>
        <p:spPr>
          <a:xfrm>
            <a:off x="555171" y="4188315"/>
            <a:ext cx="4495419" cy="2235200"/>
          </a:xfrm>
          <a:prstGeom prst="rect">
            <a:avLst/>
          </a:prstGeom>
        </p:spPr>
      </p:pic>
      <p:sp>
        <p:nvSpPr>
          <p:cNvPr id="10" name="object 6"/>
          <p:cNvSpPr txBox="1"/>
          <p:nvPr/>
        </p:nvSpPr>
        <p:spPr>
          <a:xfrm>
            <a:off x="5867400" y="5002627"/>
            <a:ext cx="2590800" cy="606576"/>
          </a:xfrm>
          <a:prstGeom prst="rect">
            <a:avLst/>
          </a:prstGeom>
        </p:spPr>
        <p:txBody>
          <a:bodyPr vert="horz" wrap="square" lIns="0" tIns="13970" rIns="0" bIns="0" rtlCol="0">
            <a:spAutoFit/>
          </a:bodyPr>
          <a:lstStyle/>
          <a:p>
            <a:pPr marL="12700">
              <a:spcBef>
                <a:spcPts val="110"/>
              </a:spcBef>
            </a:pPr>
            <a:r>
              <a:rPr sz="3850" b="1" kern="0" spc="450" dirty="0">
                <a:solidFill>
                  <a:schemeClr val="tx2">
                    <a:lumMod val="60000"/>
                    <a:lumOff val="40000"/>
                  </a:schemeClr>
                </a:solidFill>
                <a:latin typeface="Arial" panose="020B0604020202020204" pitchFamily="34" charset="0"/>
                <a:cs typeface="Arial" panose="020B0604020202020204" pitchFamily="34" charset="0"/>
              </a:rPr>
              <a:t>Melting</a:t>
            </a:r>
            <a:endParaRPr sz="3850" b="1" kern="0"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11" name="object 7"/>
          <p:cNvPicPr/>
          <p:nvPr/>
        </p:nvPicPr>
        <p:blipFill>
          <a:blip r:embed="rId5" cstate="print"/>
          <a:stretch>
            <a:fillRect/>
          </a:stretch>
        </p:blipFill>
        <p:spPr>
          <a:xfrm>
            <a:off x="555171" y="409811"/>
            <a:ext cx="2452878" cy="3680460"/>
          </a:xfrm>
          <a:prstGeom prst="rect">
            <a:avLst/>
          </a:prstGeom>
        </p:spPr>
      </p:pic>
      <p:pic>
        <p:nvPicPr>
          <p:cNvPr id="2" name="Picture 1">
            <a:extLst>
              <a:ext uri="{FF2B5EF4-FFF2-40B4-BE49-F238E27FC236}">
                <a16:creationId xmlns:a16="http://schemas.microsoft.com/office/drawing/2014/main" id="{A5189537-1AC2-0FF5-7B51-DF17B75D0C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853705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58385" y="2058850"/>
            <a:ext cx="7837170" cy="4171315"/>
            <a:chOff x="65046" y="2392679"/>
            <a:chExt cx="10449560" cy="4171315"/>
          </a:xfrm>
        </p:grpSpPr>
        <p:pic>
          <p:nvPicPr>
            <p:cNvPr id="7" name="object 3"/>
            <p:cNvPicPr/>
            <p:nvPr/>
          </p:nvPicPr>
          <p:blipFill>
            <a:blip r:embed="rId2" cstate="print"/>
            <a:stretch>
              <a:fillRect/>
            </a:stretch>
          </p:blipFill>
          <p:spPr>
            <a:xfrm>
              <a:off x="65046" y="2392679"/>
              <a:ext cx="5789131" cy="2505455"/>
            </a:xfrm>
            <a:prstGeom prst="rect">
              <a:avLst/>
            </a:prstGeom>
          </p:spPr>
        </p:pic>
        <p:pic>
          <p:nvPicPr>
            <p:cNvPr id="8" name="object 4"/>
            <p:cNvPicPr/>
            <p:nvPr/>
          </p:nvPicPr>
          <p:blipFill>
            <a:blip r:embed="rId3" cstate="print"/>
            <a:stretch>
              <a:fillRect/>
            </a:stretch>
          </p:blipFill>
          <p:spPr>
            <a:xfrm>
              <a:off x="5433059" y="3779519"/>
              <a:ext cx="5081016" cy="2784348"/>
            </a:xfrm>
            <a:prstGeom prst="rect">
              <a:avLst/>
            </a:prstGeom>
          </p:spPr>
        </p:pic>
      </p:grpSp>
      <p:sp>
        <p:nvSpPr>
          <p:cNvPr id="9" name="object 5"/>
          <p:cNvSpPr txBox="1">
            <a:spLocks/>
          </p:cNvSpPr>
          <p:nvPr/>
        </p:nvSpPr>
        <p:spPr>
          <a:xfrm>
            <a:off x="734912" y="924622"/>
            <a:ext cx="6275488" cy="505908"/>
          </a:xfrm>
          <a:prstGeom prst="rect">
            <a:avLst/>
          </a:prstGeom>
        </p:spPr>
        <p:txBody>
          <a:bodyPr vert="horz" wrap="square" lIns="0" tIns="13335" rIns="0" bIns="0" rtlCol="0">
            <a:spAutoFit/>
          </a:bodyPr>
          <a:lstStyle>
            <a:lvl1pPr>
              <a:defRPr sz="3500" b="0" i="1">
                <a:solidFill>
                  <a:schemeClr val="tx1"/>
                </a:solidFill>
                <a:latin typeface="Palatino Linotype"/>
                <a:ea typeface="+mj-ea"/>
                <a:cs typeface="Palatino Linotype"/>
              </a:defRPr>
            </a:lvl1p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IN" sz="3200" b="1" i="0" u="none" strike="noStrike" kern="0" cap="none" spc="425"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Automation</a:t>
            </a:r>
            <a:r>
              <a:rPr kumimoji="0" lang="en-IN" sz="3200" b="1" i="0" u="none" strike="noStrike" kern="0" cap="none" spc="4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IN" sz="3200" b="1" i="0" u="none" strike="noStrike" kern="0" cap="none" spc="35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in</a:t>
            </a:r>
            <a:r>
              <a:rPr kumimoji="0" lang="en-IN" sz="3200" b="1" i="0" u="none" strike="noStrike" kern="0" cap="none" spc="-25"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IN" sz="3200" b="1" i="0" u="none" strike="noStrike" kern="0" cap="none" spc="409"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Melting</a:t>
            </a:r>
          </a:p>
        </p:txBody>
      </p:sp>
      <p:pic>
        <p:nvPicPr>
          <p:cNvPr id="10" name="Picture 9">
            <a:extLst>
              <a:ext uri="{FF2B5EF4-FFF2-40B4-BE49-F238E27FC236}">
                <a16:creationId xmlns:a16="http://schemas.microsoft.com/office/drawing/2014/main" id="{8438772C-5FEF-4259-566F-41689E5805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82560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p:cNvSpPr txBox="1"/>
          <p:nvPr/>
        </p:nvSpPr>
        <p:spPr>
          <a:xfrm>
            <a:off x="838200" y="228600"/>
            <a:ext cx="7162800" cy="506549"/>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IN" sz="3200" b="1" u="none" strike="noStrike" kern="0" cap="none" spc="425"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Automation</a:t>
            </a:r>
            <a:r>
              <a:rPr kumimoji="0" lang="en-IN" sz="3200" b="1" u="none" strike="noStrike" kern="0" cap="none" spc="4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IN" sz="3200" b="1" u="none" strike="noStrike" kern="0" cap="none" spc="35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in</a:t>
            </a:r>
            <a:r>
              <a:rPr kumimoji="0" lang="en-IN" sz="3200" b="1" u="none" strike="noStrike" kern="0" cap="none" spc="-25"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IN" sz="3200" b="1" u="none" strike="noStrike" kern="0" cap="none" spc="409"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Melting</a:t>
            </a:r>
          </a:p>
        </p:txBody>
      </p:sp>
      <p:pic>
        <p:nvPicPr>
          <p:cNvPr id="7" name="object 4"/>
          <p:cNvPicPr/>
          <p:nvPr/>
        </p:nvPicPr>
        <p:blipFill>
          <a:blip r:embed="rId2" cstate="print"/>
          <a:stretch>
            <a:fillRect/>
          </a:stretch>
        </p:blipFill>
        <p:spPr>
          <a:xfrm>
            <a:off x="415181" y="1329944"/>
            <a:ext cx="2718054" cy="3229356"/>
          </a:xfrm>
          <a:prstGeom prst="rect">
            <a:avLst/>
          </a:prstGeom>
        </p:spPr>
      </p:pic>
      <p:pic>
        <p:nvPicPr>
          <p:cNvPr id="8" name="object 5"/>
          <p:cNvPicPr/>
          <p:nvPr/>
        </p:nvPicPr>
        <p:blipFill>
          <a:blip r:embed="rId3" cstate="print"/>
          <a:stretch>
            <a:fillRect/>
          </a:stretch>
        </p:blipFill>
        <p:spPr>
          <a:xfrm>
            <a:off x="3193814" y="1329944"/>
            <a:ext cx="2674620" cy="3229356"/>
          </a:xfrm>
          <a:prstGeom prst="rect">
            <a:avLst/>
          </a:prstGeom>
        </p:spPr>
      </p:pic>
      <p:pic>
        <p:nvPicPr>
          <p:cNvPr id="9" name="object 6"/>
          <p:cNvPicPr/>
          <p:nvPr/>
        </p:nvPicPr>
        <p:blipFill>
          <a:blip r:embed="rId4" cstate="print"/>
          <a:stretch>
            <a:fillRect/>
          </a:stretch>
        </p:blipFill>
        <p:spPr>
          <a:xfrm>
            <a:off x="5927870" y="1329944"/>
            <a:ext cx="2410587" cy="3236976"/>
          </a:xfrm>
          <a:prstGeom prst="rect">
            <a:avLst/>
          </a:prstGeom>
        </p:spPr>
      </p:pic>
      <p:pic>
        <p:nvPicPr>
          <p:cNvPr id="10" name="Picture 9">
            <a:extLst>
              <a:ext uri="{FF2B5EF4-FFF2-40B4-BE49-F238E27FC236}">
                <a16:creationId xmlns:a16="http://schemas.microsoft.com/office/drawing/2014/main" id="{8438772C-5FEF-4259-566F-41689E580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35680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a:spLocks/>
          </p:cNvSpPr>
          <p:nvPr/>
        </p:nvSpPr>
        <p:spPr>
          <a:xfrm>
            <a:off x="0" y="746279"/>
            <a:ext cx="8610600" cy="505267"/>
          </a:xfrm>
          <a:prstGeom prst="rect">
            <a:avLst/>
          </a:prstGeom>
        </p:spPr>
        <p:txBody>
          <a:bodyPr vert="horz" wrap="square" lIns="0" tIns="12700" rIns="0" bIns="0" rtlCol="0">
            <a:spAutoFit/>
          </a:bodyPr>
          <a:lstStyle>
            <a:lvl1pPr>
              <a:defRPr sz="3500" b="0" i="1">
                <a:solidFill>
                  <a:schemeClr val="tx1"/>
                </a:solidFill>
                <a:latin typeface="Palatino Linotype"/>
                <a:ea typeface="+mj-ea"/>
                <a:cs typeface="Palatino Linotype"/>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IN" sz="3200" b="1" i="0" u="none" strike="noStrike" kern="0" cap="none" spc="535" normalizeH="0" baseline="0" noProof="0" dirty="0">
                <a:ln>
                  <a:noFill/>
                </a:ln>
                <a:solidFill>
                  <a:schemeClr val="tx2">
                    <a:lumMod val="60000"/>
                    <a:lumOff val="40000"/>
                  </a:schemeClr>
                </a:solidFill>
                <a:effectLst/>
                <a:uLnTx/>
                <a:uFillTx/>
                <a:latin typeface="Arial" pitchFamily="34" charset="0"/>
                <a:cs typeface="Arial" pitchFamily="34" charset="0"/>
              </a:rPr>
              <a:t>The</a:t>
            </a:r>
            <a:r>
              <a:rPr kumimoji="0" lang="en-IN" sz="3200" b="1" i="0" u="none" strike="noStrike" kern="0" cap="none" spc="-25" normalizeH="0" baseline="0" noProof="0" dirty="0">
                <a:ln>
                  <a:noFill/>
                </a:ln>
                <a:solidFill>
                  <a:schemeClr val="tx2">
                    <a:lumMod val="60000"/>
                    <a:lumOff val="40000"/>
                  </a:schemeClr>
                </a:solidFill>
                <a:effectLst/>
                <a:uLnTx/>
                <a:uFillTx/>
                <a:latin typeface="Arial" pitchFamily="34" charset="0"/>
                <a:cs typeface="Arial" pitchFamily="34" charset="0"/>
              </a:rPr>
              <a:t> </a:t>
            </a:r>
            <a:r>
              <a:rPr kumimoji="0" lang="en-IN" sz="3200" b="1" i="0" u="none" strike="noStrike" kern="0" cap="none" spc="375" normalizeH="0" baseline="0" noProof="0" dirty="0">
                <a:ln>
                  <a:noFill/>
                </a:ln>
                <a:solidFill>
                  <a:schemeClr val="tx2">
                    <a:lumMod val="60000"/>
                    <a:lumOff val="40000"/>
                  </a:schemeClr>
                </a:solidFill>
                <a:effectLst/>
                <a:uLnTx/>
                <a:uFillTx/>
                <a:latin typeface="Arial" pitchFamily="34" charset="0"/>
                <a:cs typeface="Arial" pitchFamily="34" charset="0"/>
              </a:rPr>
              <a:t>Core</a:t>
            </a:r>
            <a:r>
              <a:rPr kumimoji="0" lang="en-IN" sz="3200" b="1" i="0" u="none" strike="noStrike" kern="0" cap="none" spc="-10" normalizeH="0" baseline="0" noProof="0" dirty="0">
                <a:ln>
                  <a:noFill/>
                </a:ln>
                <a:solidFill>
                  <a:schemeClr val="tx2">
                    <a:lumMod val="60000"/>
                    <a:lumOff val="40000"/>
                  </a:schemeClr>
                </a:solidFill>
                <a:effectLst/>
                <a:uLnTx/>
                <a:uFillTx/>
                <a:latin typeface="Arial" pitchFamily="34" charset="0"/>
                <a:cs typeface="Arial" pitchFamily="34" charset="0"/>
              </a:rPr>
              <a:t> </a:t>
            </a:r>
            <a:r>
              <a:rPr kumimoji="0" lang="en-IN" sz="3200" b="1" i="0" u="none" strike="noStrike" kern="0" cap="none" spc="434" normalizeH="0" baseline="0" noProof="0" dirty="0">
                <a:ln>
                  <a:noFill/>
                </a:ln>
                <a:solidFill>
                  <a:schemeClr val="tx2">
                    <a:lumMod val="60000"/>
                    <a:lumOff val="40000"/>
                  </a:schemeClr>
                </a:solidFill>
                <a:effectLst/>
                <a:uLnTx/>
                <a:uFillTx/>
                <a:latin typeface="Arial" pitchFamily="34" charset="0"/>
                <a:cs typeface="Arial" pitchFamily="34" charset="0"/>
              </a:rPr>
              <a:t>Metallurgical</a:t>
            </a:r>
            <a:r>
              <a:rPr kumimoji="0" lang="en-IN" sz="3200" b="1" i="0" u="none" strike="noStrike" kern="0" cap="none" spc="35" normalizeH="0" baseline="0" noProof="0" dirty="0">
                <a:ln>
                  <a:noFill/>
                </a:ln>
                <a:solidFill>
                  <a:schemeClr val="tx2">
                    <a:lumMod val="60000"/>
                    <a:lumOff val="40000"/>
                  </a:schemeClr>
                </a:solidFill>
                <a:effectLst/>
                <a:uLnTx/>
                <a:uFillTx/>
                <a:latin typeface="Arial" pitchFamily="34" charset="0"/>
                <a:cs typeface="Arial" pitchFamily="34" charset="0"/>
              </a:rPr>
              <a:t> </a:t>
            </a:r>
            <a:r>
              <a:rPr kumimoji="0" lang="en-IN" sz="3200" b="1" i="0" u="none" strike="noStrike" kern="0" cap="none" spc="390" normalizeH="0" baseline="0" noProof="0" dirty="0">
                <a:ln>
                  <a:noFill/>
                </a:ln>
                <a:solidFill>
                  <a:schemeClr val="tx2">
                    <a:lumMod val="60000"/>
                    <a:lumOff val="40000"/>
                  </a:schemeClr>
                </a:solidFill>
                <a:effectLst/>
                <a:uLnTx/>
                <a:uFillTx/>
                <a:latin typeface="Arial" pitchFamily="34" charset="0"/>
                <a:cs typeface="Arial" pitchFamily="34" charset="0"/>
              </a:rPr>
              <a:t>Industry</a:t>
            </a:r>
          </a:p>
        </p:txBody>
      </p:sp>
      <p:pic>
        <p:nvPicPr>
          <p:cNvPr id="7" name="object 3"/>
          <p:cNvPicPr/>
          <p:nvPr/>
        </p:nvPicPr>
        <p:blipFill>
          <a:blip r:embed="rId2" cstate="print"/>
          <a:stretch>
            <a:fillRect/>
          </a:stretch>
        </p:blipFill>
        <p:spPr>
          <a:xfrm>
            <a:off x="1255612" y="1661160"/>
            <a:ext cx="2767203" cy="2215896"/>
          </a:xfrm>
          <a:prstGeom prst="rect">
            <a:avLst/>
          </a:prstGeom>
        </p:spPr>
      </p:pic>
      <p:pic>
        <p:nvPicPr>
          <p:cNvPr id="8" name="object 4"/>
          <p:cNvPicPr/>
          <p:nvPr/>
        </p:nvPicPr>
        <p:blipFill>
          <a:blip r:embed="rId3" cstate="print"/>
          <a:stretch>
            <a:fillRect/>
          </a:stretch>
        </p:blipFill>
        <p:spPr>
          <a:xfrm>
            <a:off x="4530990" y="2167541"/>
            <a:ext cx="3139643" cy="3836746"/>
          </a:xfrm>
          <a:prstGeom prst="rect">
            <a:avLst/>
          </a:prstGeom>
        </p:spPr>
      </p:pic>
      <p:pic>
        <p:nvPicPr>
          <p:cNvPr id="9" name="object 5"/>
          <p:cNvPicPr/>
          <p:nvPr/>
        </p:nvPicPr>
        <p:blipFill>
          <a:blip r:embed="rId4" cstate="print"/>
          <a:stretch>
            <a:fillRect/>
          </a:stretch>
        </p:blipFill>
        <p:spPr>
          <a:xfrm>
            <a:off x="1257898" y="4041647"/>
            <a:ext cx="2762631" cy="2389632"/>
          </a:xfrm>
          <a:prstGeom prst="rect">
            <a:avLst/>
          </a:prstGeom>
        </p:spPr>
      </p:pic>
      <p:pic>
        <p:nvPicPr>
          <p:cNvPr id="10" name="Picture 9">
            <a:extLst>
              <a:ext uri="{FF2B5EF4-FFF2-40B4-BE49-F238E27FC236}">
                <a16:creationId xmlns:a16="http://schemas.microsoft.com/office/drawing/2014/main" id="{8438772C-5FEF-4259-566F-41689E580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416668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3" y="81021"/>
            <a:ext cx="8171953" cy="909579"/>
          </a:xfrm>
        </p:spPr>
        <p:txBody>
          <a:bodyPr>
            <a:noAutofit/>
          </a:bodyPr>
          <a:lstStyle/>
          <a:p>
            <a:r>
              <a:rPr lang="en-US" sz="3200" b="1" dirty="0">
                <a:solidFill>
                  <a:srgbClr val="0070C0"/>
                </a:solidFill>
                <a:latin typeface="Arial" panose="020B0604020202020204" pitchFamily="34" charset="0"/>
                <a:cs typeface="Arial" panose="020B0604020202020204" pitchFamily="34" charset="0"/>
              </a:rPr>
              <a:t>FOUNDRY TECHNOLOGY - CONTENTS</a:t>
            </a:r>
          </a:p>
        </p:txBody>
      </p:sp>
      <p:sp>
        <p:nvSpPr>
          <p:cNvPr id="3" name="Content Placeholder 2"/>
          <p:cNvSpPr>
            <a:spLocks noGrp="1"/>
          </p:cNvSpPr>
          <p:nvPr>
            <p:ph idx="1"/>
          </p:nvPr>
        </p:nvSpPr>
        <p:spPr>
          <a:xfrm>
            <a:off x="381000" y="1069916"/>
            <a:ext cx="8606630" cy="5707063"/>
          </a:xfrm>
        </p:spPr>
        <p:txBody>
          <a:bodyPr>
            <a:normAutofit/>
          </a:bodyPr>
          <a:lstStyle/>
          <a:p>
            <a:r>
              <a:rPr lang="en-US" sz="2800" dirty="0">
                <a:solidFill>
                  <a:srgbClr val="7030A0"/>
                </a:solidFill>
                <a:latin typeface="Arial" panose="020B0604020202020204" pitchFamily="34" charset="0"/>
                <a:cs typeface="Arial" panose="020B0604020202020204" pitchFamily="34" charset="0"/>
              </a:rPr>
              <a:t>Contribution of Foundry to Indian Economy</a:t>
            </a:r>
          </a:p>
          <a:p>
            <a:r>
              <a:rPr lang="en-US" sz="2800" dirty="0">
                <a:solidFill>
                  <a:srgbClr val="7030A0"/>
                </a:solidFill>
                <a:latin typeface="Arial" panose="020B0604020202020204" pitchFamily="34" charset="0"/>
                <a:cs typeface="Arial" panose="020B0604020202020204" pitchFamily="34" charset="0"/>
              </a:rPr>
              <a:t>Sector wise Consumption of Foundry castings</a:t>
            </a:r>
          </a:p>
          <a:p>
            <a:r>
              <a:rPr lang="en-US" sz="2800" dirty="0">
                <a:solidFill>
                  <a:srgbClr val="7030A0"/>
                </a:solidFill>
                <a:latin typeface="Arial" panose="020B0604020202020204" pitchFamily="34" charset="0"/>
                <a:cs typeface="Arial" panose="020B0604020202020204" pitchFamily="34" charset="0"/>
              </a:rPr>
              <a:t>Opportunities in Foundries</a:t>
            </a:r>
          </a:p>
          <a:p>
            <a:r>
              <a:rPr lang="en-US" sz="2800" dirty="0">
                <a:solidFill>
                  <a:srgbClr val="7030A0"/>
                </a:solidFill>
                <a:latin typeface="Arial" panose="020B0604020202020204" pitchFamily="34" charset="0"/>
                <a:cs typeface="Arial" panose="020B0604020202020204" pitchFamily="34" charset="0"/>
              </a:rPr>
              <a:t>Technological advancement in Foundry Casting.</a:t>
            </a:r>
          </a:p>
          <a:p>
            <a:r>
              <a:rPr lang="en-US" sz="2800" dirty="0">
                <a:solidFill>
                  <a:srgbClr val="7030A0"/>
                </a:solidFill>
                <a:latin typeface="Arial" panose="020B0604020202020204" pitchFamily="34" charset="0"/>
                <a:cs typeface="Arial" panose="020B0604020202020204" pitchFamily="34" charset="0"/>
              </a:rPr>
              <a:t>Growth of Indian and Global Foundry Casting</a:t>
            </a:r>
          </a:p>
          <a:p>
            <a:r>
              <a:rPr lang="en-US" sz="2800" dirty="0">
                <a:solidFill>
                  <a:srgbClr val="7030A0"/>
                </a:solidFill>
                <a:latin typeface="Arial" panose="020B0604020202020204" pitchFamily="34" charset="0"/>
                <a:cs typeface="Arial" panose="020B0604020202020204" pitchFamily="34" charset="0"/>
              </a:rPr>
              <a:t>Global Foundry Casting – </a:t>
            </a:r>
            <a:r>
              <a:rPr lang="en-US" sz="2800" dirty="0">
                <a:solidFill>
                  <a:schemeClr val="accent5">
                    <a:lumMod val="75000"/>
                  </a:schemeClr>
                </a:solidFill>
                <a:latin typeface="Arial" panose="020B0604020202020204" pitchFamily="34" charset="0"/>
                <a:cs typeface="Arial" panose="020B0604020202020204" pitchFamily="34" charset="0"/>
              </a:rPr>
              <a:t>Production Trend</a:t>
            </a:r>
          </a:p>
          <a:p>
            <a:r>
              <a:rPr lang="en-US" sz="2800" dirty="0">
                <a:solidFill>
                  <a:srgbClr val="7030A0"/>
                </a:solidFill>
                <a:latin typeface="Arial" panose="020B0604020202020204" pitchFamily="34" charset="0"/>
                <a:cs typeface="Arial" panose="020B0604020202020204" pitchFamily="34" charset="0"/>
              </a:rPr>
              <a:t>Quality Systems followed in Foundry Units</a:t>
            </a:r>
          </a:p>
          <a:p>
            <a:r>
              <a:rPr lang="en-US" sz="2800" dirty="0">
                <a:solidFill>
                  <a:srgbClr val="7030A0"/>
                </a:solidFill>
                <a:latin typeface="Arial" panose="020B0604020202020204" pitchFamily="34" charset="0"/>
                <a:cs typeface="Arial" panose="020B0604020202020204" pitchFamily="34" charset="0"/>
              </a:rPr>
              <a:t>Gap Areas to focus in Indian Foundry Casting</a:t>
            </a:r>
          </a:p>
          <a:p>
            <a:endParaRPr lang="en-US" dirty="0"/>
          </a:p>
        </p:txBody>
      </p:sp>
      <p:pic>
        <p:nvPicPr>
          <p:cNvPr id="4" name="Picture 3">
            <a:extLst>
              <a:ext uri="{FF2B5EF4-FFF2-40B4-BE49-F238E27FC236}">
                <a16:creationId xmlns:a16="http://schemas.microsoft.com/office/drawing/2014/main" id="{1CB9C84B-9ADD-241F-600D-4793C267A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7296" y="160337"/>
            <a:ext cx="730335" cy="687505"/>
          </a:xfrm>
          <a:prstGeom prst="rect">
            <a:avLst/>
          </a:prstGeom>
        </p:spPr>
      </p:pic>
    </p:spTree>
    <p:extLst>
      <p:ext uri="{BB962C8B-B14F-4D97-AF65-F5344CB8AC3E}">
        <p14:creationId xmlns:p14="http://schemas.microsoft.com/office/powerpoint/2010/main" val="1260644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txBox="1">
            <a:spLocks/>
          </p:cNvSpPr>
          <p:nvPr/>
        </p:nvSpPr>
        <p:spPr>
          <a:xfrm>
            <a:off x="650326" y="555108"/>
            <a:ext cx="6205538" cy="633524"/>
          </a:xfrm>
          <a:prstGeom prst="rect">
            <a:avLst/>
          </a:prstGeom>
        </p:spPr>
        <p:txBody>
          <a:bodyPr vert="horz" wrap="square" lIns="0" tIns="139717" rIns="0" bIns="0" rtlCol="0">
            <a:spAutoFit/>
          </a:bodyPr>
          <a:lstStyle>
            <a:lvl1pPr>
              <a:defRPr sz="3500" b="0" i="1">
                <a:solidFill>
                  <a:schemeClr val="tx1"/>
                </a:solidFill>
                <a:latin typeface="Palatino Linotype"/>
                <a:ea typeface="+mj-ea"/>
                <a:cs typeface="Palatino Linotype"/>
              </a:defRPr>
            </a:lvl1p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IN" sz="3200" b="1" i="0" u="none" strike="noStrike" kern="0" cap="none" spc="430" normalizeH="0" baseline="0" noProof="0" dirty="0">
                <a:ln>
                  <a:noFill/>
                </a:ln>
                <a:solidFill>
                  <a:schemeClr val="tx2">
                    <a:lumMod val="60000"/>
                    <a:lumOff val="40000"/>
                  </a:schemeClr>
                </a:solidFill>
                <a:effectLst/>
                <a:uLnTx/>
                <a:uFillTx/>
                <a:latin typeface="Arial" pitchFamily="34" charset="0"/>
                <a:cs typeface="Arial" pitchFamily="34" charset="0"/>
              </a:rPr>
              <a:t>Metrology</a:t>
            </a:r>
          </a:p>
        </p:txBody>
      </p:sp>
      <p:sp>
        <p:nvSpPr>
          <p:cNvPr id="13" name="object 3"/>
          <p:cNvSpPr txBox="1"/>
          <p:nvPr/>
        </p:nvSpPr>
        <p:spPr>
          <a:xfrm>
            <a:off x="515548" y="1662235"/>
            <a:ext cx="3945731" cy="768159"/>
          </a:xfrm>
          <a:prstGeom prst="rect">
            <a:avLst/>
          </a:prstGeom>
        </p:spPr>
        <p:txBody>
          <a:bodyPr vert="horz" wrap="square" lIns="0" tIns="13970" rIns="0" bIns="0" rtlCol="0">
            <a:spAutoFit/>
          </a:bodyPr>
          <a:lstStyle/>
          <a:p>
            <a:pPr marL="212725" indent="-200025">
              <a:spcBef>
                <a:spcPts val="110"/>
              </a:spcBef>
              <a:buFont typeface="Arial"/>
              <a:buChar char="•"/>
              <a:tabLst>
                <a:tab pos="212725" algn="l"/>
              </a:tabLst>
            </a:pPr>
            <a:r>
              <a:rPr sz="2450" b="1" kern="0" spc="-20" dirty="0">
                <a:solidFill>
                  <a:srgbClr val="7030A0"/>
                </a:solidFill>
                <a:latin typeface="Verdana"/>
                <a:cs typeface="Verdana"/>
              </a:rPr>
              <a:t>Automation</a:t>
            </a:r>
            <a:r>
              <a:rPr sz="2450" b="1" kern="0" spc="-160" dirty="0">
                <a:solidFill>
                  <a:srgbClr val="7030A0"/>
                </a:solidFill>
                <a:latin typeface="Verdana"/>
                <a:cs typeface="Verdana"/>
              </a:rPr>
              <a:t> </a:t>
            </a:r>
            <a:r>
              <a:rPr sz="2450" b="1" kern="0" spc="-130" dirty="0">
                <a:solidFill>
                  <a:srgbClr val="7030A0"/>
                </a:solidFill>
                <a:latin typeface="Verdana"/>
                <a:cs typeface="Verdana"/>
              </a:rPr>
              <a:t>in</a:t>
            </a:r>
            <a:r>
              <a:rPr sz="2450" b="1" kern="0" spc="-140" dirty="0">
                <a:solidFill>
                  <a:srgbClr val="7030A0"/>
                </a:solidFill>
                <a:latin typeface="Verdana"/>
                <a:cs typeface="Verdana"/>
              </a:rPr>
              <a:t> </a:t>
            </a:r>
            <a:r>
              <a:rPr sz="2450" b="1" kern="0" spc="-25" dirty="0">
                <a:solidFill>
                  <a:srgbClr val="7030A0"/>
                </a:solidFill>
                <a:latin typeface="Verdana"/>
                <a:cs typeface="Verdana"/>
              </a:rPr>
              <a:t>Casting</a:t>
            </a:r>
            <a:r>
              <a:rPr sz="2450" b="1" kern="0" spc="-150" dirty="0">
                <a:solidFill>
                  <a:srgbClr val="7030A0"/>
                </a:solidFill>
                <a:latin typeface="Verdana"/>
                <a:cs typeface="Verdana"/>
              </a:rPr>
              <a:t> </a:t>
            </a:r>
            <a:r>
              <a:rPr sz="2450" b="1" kern="0" spc="-30" dirty="0">
                <a:solidFill>
                  <a:srgbClr val="7030A0"/>
                </a:solidFill>
                <a:latin typeface="Verdana"/>
                <a:cs typeface="Verdana"/>
              </a:rPr>
              <a:t>Inspection</a:t>
            </a:r>
            <a:endParaRPr sz="2450" b="1" kern="0" dirty="0">
              <a:solidFill>
                <a:srgbClr val="7030A0"/>
              </a:solidFill>
              <a:latin typeface="Verdana"/>
              <a:cs typeface="Verdana"/>
            </a:endParaRPr>
          </a:p>
        </p:txBody>
      </p:sp>
      <p:grpSp>
        <p:nvGrpSpPr>
          <p:cNvPr id="2" name="object 4"/>
          <p:cNvGrpSpPr/>
          <p:nvPr/>
        </p:nvGrpSpPr>
        <p:grpSpPr>
          <a:xfrm>
            <a:off x="515547" y="2945892"/>
            <a:ext cx="4281964" cy="2406650"/>
            <a:chOff x="48767" y="3250692"/>
            <a:chExt cx="5709285" cy="2406650"/>
          </a:xfrm>
        </p:grpSpPr>
        <p:pic>
          <p:nvPicPr>
            <p:cNvPr id="15" name="object 5"/>
            <p:cNvPicPr/>
            <p:nvPr/>
          </p:nvPicPr>
          <p:blipFill>
            <a:blip r:embed="rId2" cstate="print"/>
            <a:stretch>
              <a:fillRect/>
            </a:stretch>
          </p:blipFill>
          <p:spPr>
            <a:xfrm>
              <a:off x="48767" y="3250692"/>
              <a:ext cx="2971800" cy="2406396"/>
            </a:xfrm>
            <a:prstGeom prst="rect">
              <a:avLst/>
            </a:prstGeom>
          </p:spPr>
        </p:pic>
        <p:pic>
          <p:nvPicPr>
            <p:cNvPr id="16" name="object 6"/>
            <p:cNvPicPr/>
            <p:nvPr/>
          </p:nvPicPr>
          <p:blipFill>
            <a:blip r:embed="rId3" cstate="print"/>
            <a:stretch>
              <a:fillRect/>
            </a:stretch>
          </p:blipFill>
          <p:spPr>
            <a:xfrm>
              <a:off x="2973323" y="3250692"/>
              <a:ext cx="2784348" cy="2406396"/>
            </a:xfrm>
            <a:prstGeom prst="rect">
              <a:avLst/>
            </a:prstGeom>
          </p:spPr>
        </p:pic>
      </p:grpSp>
      <p:grpSp>
        <p:nvGrpSpPr>
          <p:cNvPr id="3" name="object 7"/>
          <p:cNvGrpSpPr/>
          <p:nvPr/>
        </p:nvGrpSpPr>
        <p:grpSpPr>
          <a:xfrm>
            <a:off x="4863520" y="2493264"/>
            <a:ext cx="3573304" cy="3771900"/>
            <a:chOff x="5846064" y="2798064"/>
            <a:chExt cx="4764405" cy="3771900"/>
          </a:xfrm>
        </p:grpSpPr>
        <p:pic>
          <p:nvPicPr>
            <p:cNvPr id="18" name="object 8"/>
            <p:cNvPicPr/>
            <p:nvPr/>
          </p:nvPicPr>
          <p:blipFill>
            <a:blip r:embed="rId4" cstate="print"/>
            <a:stretch>
              <a:fillRect/>
            </a:stretch>
          </p:blipFill>
          <p:spPr>
            <a:xfrm>
              <a:off x="8272272" y="2798064"/>
              <a:ext cx="2337816" cy="1964436"/>
            </a:xfrm>
            <a:prstGeom prst="rect">
              <a:avLst/>
            </a:prstGeom>
          </p:spPr>
        </p:pic>
        <p:pic>
          <p:nvPicPr>
            <p:cNvPr id="19" name="object 9"/>
            <p:cNvPicPr/>
            <p:nvPr/>
          </p:nvPicPr>
          <p:blipFill>
            <a:blip r:embed="rId5" cstate="print"/>
            <a:stretch>
              <a:fillRect/>
            </a:stretch>
          </p:blipFill>
          <p:spPr>
            <a:xfrm>
              <a:off x="5846064" y="3218688"/>
              <a:ext cx="2426208" cy="2447572"/>
            </a:xfrm>
            <a:prstGeom prst="rect">
              <a:avLst/>
            </a:prstGeom>
          </p:spPr>
        </p:pic>
        <p:pic>
          <p:nvPicPr>
            <p:cNvPr id="20" name="object 10"/>
            <p:cNvPicPr/>
            <p:nvPr/>
          </p:nvPicPr>
          <p:blipFill>
            <a:blip r:embed="rId6" cstate="print"/>
            <a:stretch>
              <a:fillRect/>
            </a:stretch>
          </p:blipFill>
          <p:spPr>
            <a:xfrm>
              <a:off x="8272272" y="4806696"/>
              <a:ext cx="2337816" cy="1763267"/>
            </a:xfrm>
            <a:prstGeom prst="rect">
              <a:avLst/>
            </a:prstGeom>
          </p:spPr>
        </p:pic>
      </p:grpSp>
      <p:pic>
        <p:nvPicPr>
          <p:cNvPr id="21" name="object 11"/>
          <p:cNvPicPr/>
          <p:nvPr/>
        </p:nvPicPr>
        <p:blipFill>
          <a:blip r:embed="rId7" cstate="print"/>
          <a:stretch>
            <a:fillRect/>
          </a:stretch>
        </p:blipFill>
        <p:spPr>
          <a:xfrm>
            <a:off x="5032683" y="697991"/>
            <a:ext cx="1754505" cy="1737360"/>
          </a:xfrm>
          <a:prstGeom prst="rect">
            <a:avLst/>
          </a:prstGeom>
        </p:spPr>
      </p:pic>
      <p:pic>
        <p:nvPicPr>
          <p:cNvPr id="22" name="Picture 21">
            <a:extLst>
              <a:ext uri="{FF2B5EF4-FFF2-40B4-BE49-F238E27FC236}">
                <a16:creationId xmlns:a16="http://schemas.microsoft.com/office/drawing/2014/main" id="{8438772C-5FEF-4259-566F-41689E5805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2531441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a:spLocks/>
          </p:cNvSpPr>
          <p:nvPr/>
        </p:nvSpPr>
        <p:spPr>
          <a:xfrm>
            <a:off x="4419600" y="1121859"/>
            <a:ext cx="4419600" cy="1049005"/>
          </a:xfrm>
          <a:prstGeom prst="rect">
            <a:avLst/>
          </a:prstGeom>
        </p:spPr>
        <p:txBody>
          <a:bodyPr vert="horz" wrap="square" lIns="0" tIns="73660" rIns="0" bIns="0" rtlCol="0">
            <a:spAutoFit/>
          </a:bodyPr>
          <a:lstStyle>
            <a:lvl1pPr>
              <a:defRPr sz="3500" b="0" i="1">
                <a:solidFill>
                  <a:schemeClr val="tx1"/>
                </a:solidFill>
                <a:latin typeface="Palatino Linotype"/>
                <a:ea typeface="+mj-ea"/>
                <a:cs typeface="Palatino Linotype"/>
              </a:defRPr>
            </a:lvl1pPr>
          </a:lstStyle>
          <a:p>
            <a:pPr marL="12700" marR="5080" lvl="0" indent="0" defTabSz="914400" eaLnBrk="1" fontAlgn="auto" latinLnBrk="0" hangingPunct="1">
              <a:lnSpc>
                <a:spcPts val="3779"/>
              </a:lnSpc>
              <a:spcBef>
                <a:spcPts val="580"/>
              </a:spcBef>
              <a:spcAft>
                <a:spcPts val="0"/>
              </a:spcAft>
              <a:buClrTx/>
              <a:buSzTx/>
              <a:buFontTx/>
              <a:buNone/>
              <a:tabLst/>
              <a:defRPr/>
            </a:pPr>
            <a:r>
              <a:rPr kumimoji="0" lang="en-IN" sz="3200" b="1" i="0" strike="noStrike" kern="0" cap="none" spc="52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Non</a:t>
            </a:r>
            <a:r>
              <a:rPr kumimoji="0" lang="en-IN" sz="3200" b="1" i="0" strike="noStrike" kern="0" cap="none" spc="-25"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IN" sz="3200" b="1" i="0"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a:t>
            </a:r>
            <a:r>
              <a:rPr kumimoji="0" lang="en-IN" sz="3200" b="1" i="0" strike="noStrike" kern="0" cap="none" spc="-35"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IN" sz="3200" b="1" i="0" strike="noStrike" kern="0" cap="none" spc="28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Destructive </a:t>
            </a:r>
            <a:r>
              <a:rPr kumimoji="0" lang="en-IN" sz="3200" b="1" i="0" strike="noStrike" kern="0" cap="none" spc="31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Testing</a:t>
            </a:r>
          </a:p>
        </p:txBody>
      </p:sp>
      <p:pic>
        <p:nvPicPr>
          <p:cNvPr id="7" name="object 3"/>
          <p:cNvPicPr/>
          <p:nvPr/>
        </p:nvPicPr>
        <p:blipFill>
          <a:blip r:embed="rId2" cstate="print"/>
          <a:stretch>
            <a:fillRect/>
          </a:stretch>
        </p:blipFill>
        <p:spPr>
          <a:xfrm>
            <a:off x="1206138" y="1036246"/>
            <a:ext cx="2552318" cy="2269236"/>
          </a:xfrm>
          <a:prstGeom prst="rect">
            <a:avLst/>
          </a:prstGeom>
        </p:spPr>
      </p:pic>
      <p:pic>
        <p:nvPicPr>
          <p:cNvPr id="8" name="object 4"/>
          <p:cNvPicPr/>
          <p:nvPr/>
        </p:nvPicPr>
        <p:blipFill>
          <a:blip r:embed="rId3" cstate="print"/>
          <a:stretch>
            <a:fillRect/>
          </a:stretch>
        </p:blipFill>
        <p:spPr>
          <a:xfrm>
            <a:off x="1151273" y="3613330"/>
            <a:ext cx="2660904" cy="2217420"/>
          </a:xfrm>
          <a:prstGeom prst="rect">
            <a:avLst/>
          </a:prstGeom>
        </p:spPr>
      </p:pic>
      <p:sp>
        <p:nvSpPr>
          <p:cNvPr id="9" name="object 5"/>
          <p:cNvSpPr txBox="1"/>
          <p:nvPr/>
        </p:nvSpPr>
        <p:spPr>
          <a:xfrm>
            <a:off x="4480394" y="2151244"/>
            <a:ext cx="2811780" cy="4373633"/>
          </a:xfrm>
          <a:prstGeom prst="rect">
            <a:avLst/>
          </a:prstGeom>
        </p:spPr>
        <p:txBody>
          <a:bodyPr vert="horz" wrap="square" lIns="0" tIns="125095" rIns="0" bIns="0" rtlCol="0">
            <a:spAutoFit/>
          </a:bodyPr>
          <a:lstStyle/>
          <a:p>
            <a:pPr marL="213995" indent="-201295">
              <a:spcBef>
                <a:spcPts val="985"/>
              </a:spcBef>
              <a:buFont typeface="Arial"/>
              <a:buChar char="•"/>
              <a:tabLst>
                <a:tab pos="213995" algn="l"/>
              </a:tabLst>
            </a:pPr>
            <a:r>
              <a:rPr sz="2100" kern="0" spc="-10" dirty="0">
                <a:solidFill>
                  <a:srgbClr val="7030A0"/>
                </a:solidFill>
                <a:latin typeface="Arial" panose="020B0604020202020204" pitchFamily="34" charset="0"/>
                <a:cs typeface="Arial" panose="020B0604020202020204" pitchFamily="34" charset="0"/>
              </a:rPr>
              <a:t>Radiography</a:t>
            </a:r>
            <a:endParaRPr sz="2100" kern="0" dirty="0">
              <a:solidFill>
                <a:srgbClr val="7030A0"/>
              </a:solidFill>
              <a:latin typeface="Arial" panose="020B0604020202020204" pitchFamily="34" charset="0"/>
              <a:cs typeface="Arial" panose="020B0604020202020204" pitchFamily="34" charset="0"/>
            </a:endParaRPr>
          </a:p>
          <a:p>
            <a:pPr marL="213995" indent="-201295">
              <a:spcBef>
                <a:spcPts val="890"/>
              </a:spcBef>
              <a:buFont typeface="Arial"/>
              <a:buChar char="•"/>
              <a:tabLst>
                <a:tab pos="213995" algn="l"/>
              </a:tabLst>
            </a:pPr>
            <a:r>
              <a:rPr sz="2100" kern="0" spc="-60" dirty="0">
                <a:solidFill>
                  <a:srgbClr val="7030A0"/>
                </a:solidFill>
                <a:latin typeface="Arial" panose="020B0604020202020204" pitchFamily="34" charset="0"/>
                <a:cs typeface="Arial" panose="020B0604020202020204" pitchFamily="34" charset="0"/>
              </a:rPr>
              <a:t>Liquid</a:t>
            </a:r>
            <a:r>
              <a:rPr sz="2100" kern="0" spc="-110" dirty="0">
                <a:solidFill>
                  <a:srgbClr val="7030A0"/>
                </a:solidFill>
                <a:latin typeface="Arial" panose="020B0604020202020204" pitchFamily="34" charset="0"/>
                <a:cs typeface="Arial" panose="020B0604020202020204" pitchFamily="34" charset="0"/>
              </a:rPr>
              <a:t> </a:t>
            </a:r>
            <a:r>
              <a:rPr sz="2100" kern="0" spc="-35" dirty="0">
                <a:solidFill>
                  <a:srgbClr val="7030A0"/>
                </a:solidFill>
                <a:latin typeface="Arial" panose="020B0604020202020204" pitchFamily="34" charset="0"/>
                <a:cs typeface="Arial" panose="020B0604020202020204" pitchFamily="34" charset="0"/>
              </a:rPr>
              <a:t>Penetrant</a:t>
            </a:r>
            <a:r>
              <a:rPr sz="2100" kern="0" spc="-135" dirty="0">
                <a:solidFill>
                  <a:srgbClr val="7030A0"/>
                </a:solidFill>
                <a:latin typeface="Arial" panose="020B0604020202020204" pitchFamily="34" charset="0"/>
                <a:cs typeface="Arial" panose="020B0604020202020204" pitchFamily="34" charset="0"/>
              </a:rPr>
              <a:t> </a:t>
            </a:r>
            <a:r>
              <a:rPr sz="2100" kern="0" spc="-10" dirty="0">
                <a:solidFill>
                  <a:srgbClr val="7030A0"/>
                </a:solidFill>
                <a:latin typeface="Arial" panose="020B0604020202020204" pitchFamily="34" charset="0"/>
                <a:cs typeface="Arial" panose="020B0604020202020204" pitchFamily="34" charset="0"/>
              </a:rPr>
              <a:t>testing</a:t>
            </a:r>
            <a:endParaRPr sz="2100" kern="0" dirty="0">
              <a:solidFill>
                <a:srgbClr val="7030A0"/>
              </a:solidFill>
              <a:latin typeface="Arial" panose="020B0604020202020204" pitchFamily="34" charset="0"/>
              <a:cs typeface="Arial" panose="020B0604020202020204" pitchFamily="34" charset="0"/>
            </a:endParaRPr>
          </a:p>
          <a:p>
            <a:pPr marL="213995" indent="-201295">
              <a:spcBef>
                <a:spcPts val="875"/>
              </a:spcBef>
              <a:buFont typeface="Arial"/>
              <a:buChar char="•"/>
              <a:tabLst>
                <a:tab pos="213995" algn="l"/>
              </a:tabLst>
            </a:pPr>
            <a:r>
              <a:rPr sz="2100" kern="0" spc="-75" dirty="0">
                <a:solidFill>
                  <a:srgbClr val="7030A0"/>
                </a:solidFill>
                <a:latin typeface="Arial" panose="020B0604020202020204" pitchFamily="34" charset="0"/>
                <a:cs typeface="Arial" panose="020B0604020202020204" pitchFamily="34" charset="0"/>
              </a:rPr>
              <a:t>Ultrasonic</a:t>
            </a:r>
            <a:r>
              <a:rPr sz="2100" kern="0" spc="-145" dirty="0">
                <a:solidFill>
                  <a:srgbClr val="7030A0"/>
                </a:solidFill>
                <a:latin typeface="Arial" panose="020B0604020202020204" pitchFamily="34" charset="0"/>
                <a:cs typeface="Arial" panose="020B0604020202020204" pitchFamily="34" charset="0"/>
              </a:rPr>
              <a:t> </a:t>
            </a:r>
            <a:r>
              <a:rPr sz="2100" kern="0" spc="-20" dirty="0">
                <a:solidFill>
                  <a:srgbClr val="7030A0"/>
                </a:solidFill>
                <a:latin typeface="Arial" panose="020B0604020202020204" pitchFamily="34" charset="0"/>
                <a:cs typeface="Arial" panose="020B0604020202020204" pitchFamily="34" charset="0"/>
              </a:rPr>
              <a:t>flaw</a:t>
            </a:r>
            <a:r>
              <a:rPr sz="2100" kern="0" spc="-120" dirty="0">
                <a:solidFill>
                  <a:srgbClr val="7030A0"/>
                </a:solidFill>
                <a:latin typeface="Arial" panose="020B0604020202020204" pitchFamily="34" charset="0"/>
                <a:cs typeface="Arial" panose="020B0604020202020204" pitchFamily="34" charset="0"/>
              </a:rPr>
              <a:t> </a:t>
            </a:r>
            <a:r>
              <a:rPr sz="2100" kern="0" spc="-10" dirty="0">
                <a:solidFill>
                  <a:srgbClr val="7030A0"/>
                </a:solidFill>
                <a:latin typeface="Arial" panose="020B0604020202020204" pitchFamily="34" charset="0"/>
                <a:cs typeface="Arial" panose="020B0604020202020204" pitchFamily="34" charset="0"/>
              </a:rPr>
              <a:t>detection</a:t>
            </a:r>
            <a:endParaRPr sz="2100" kern="0" dirty="0">
              <a:solidFill>
                <a:srgbClr val="7030A0"/>
              </a:solidFill>
              <a:latin typeface="Arial" panose="020B0604020202020204" pitchFamily="34" charset="0"/>
              <a:cs typeface="Arial" panose="020B0604020202020204" pitchFamily="34" charset="0"/>
            </a:endParaRPr>
          </a:p>
          <a:p>
            <a:pPr marL="213995" indent="-201295">
              <a:spcBef>
                <a:spcPts val="890"/>
              </a:spcBef>
              <a:buFont typeface="Arial"/>
              <a:buChar char="•"/>
              <a:tabLst>
                <a:tab pos="213995" algn="l"/>
              </a:tabLst>
            </a:pPr>
            <a:r>
              <a:rPr sz="2100" kern="0" spc="55" dirty="0">
                <a:solidFill>
                  <a:srgbClr val="7030A0"/>
                </a:solidFill>
                <a:latin typeface="Arial" panose="020B0604020202020204" pitchFamily="34" charset="0"/>
                <a:cs typeface="Arial" panose="020B0604020202020204" pitchFamily="34" charset="0"/>
              </a:rPr>
              <a:t>Magnetic</a:t>
            </a:r>
            <a:r>
              <a:rPr sz="2100" kern="0" spc="-165" dirty="0">
                <a:solidFill>
                  <a:srgbClr val="7030A0"/>
                </a:solidFill>
                <a:latin typeface="Arial" panose="020B0604020202020204" pitchFamily="34" charset="0"/>
                <a:cs typeface="Arial" panose="020B0604020202020204" pitchFamily="34" charset="0"/>
              </a:rPr>
              <a:t> </a:t>
            </a:r>
            <a:r>
              <a:rPr sz="2100" kern="0" spc="-20" dirty="0">
                <a:solidFill>
                  <a:srgbClr val="7030A0"/>
                </a:solidFill>
                <a:latin typeface="Arial" panose="020B0604020202020204" pitchFamily="34" charset="0"/>
                <a:cs typeface="Arial" panose="020B0604020202020204" pitchFamily="34" charset="0"/>
              </a:rPr>
              <a:t>flaw</a:t>
            </a:r>
            <a:r>
              <a:rPr sz="2100" kern="0" spc="-155" dirty="0">
                <a:solidFill>
                  <a:srgbClr val="7030A0"/>
                </a:solidFill>
                <a:latin typeface="Arial" panose="020B0604020202020204" pitchFamily="34" charset="0"/>
                <a:cs typeface="Arial" panose="020B0604020202020204" pitchFamily="34" charset="0"/>
              </a:rPr>
              <a:t> </a:t>
            </a:r>
            <a:r>
              <a:rPr sz="2100" kern="0" spc="-10" dirty="0">
                <a:solidFill>
                  <a:srgbClr val="7030A0"/>
                </a:solidFill>
                <a:latin typeface="Arial" panose="020B0604020202020204" pitchFamily="34" charset="0"/>
                <a:cs typeface="Arial" panose="020B0604020202020204" pitchFamily="34" charset="0"/>
              </a:rPr>
              <a:t>detection</a:t>
            </a:r>
            <a:endParaRPr sz="2100" kern="0" dirty="0">
              <a:solidFill>
                <a:srgbClr val="7030A0"/>
              </a:solidFill>
              <a:latin typeface="Arial" panose="020B0604020202020204" pitchFamily="34" charset="0"/>
              <a:cs typeface="Arial" panose="020B0604020202020204" pitchFamily="34" charset="0"/>
            </a:endParaRPr>
          </a:p>
          <a:p>
            <a:pPr marL="213995" indent="-201295">
              <a:spcBef>
                <a:spcPts val="875"/>
              </a:spcBef>
              <a:buFont typeface="Arial"/>
              <a:buChar char="•"/>
              <a:tabLst>
                <a:tab pos="213995" algn="l"/>
              </a:tabLst>
            </a:pPr>
            <a:r>
              <a:rPr sz="2100" kern="0" spc="-25" dirty="0">
                <a:solidFill>
                  <a:srgbClr val="7030A0"/>
                </a:solidFill>
                <a:latin typeface="Arial" panose="020B0604020202020204" pitchFamily="34" charset="0"/>
                <a:cs typeface="Arial" panose="020B0604020202020204" pitchFamily="34" charset="0"/>
              </a:rPr>
              <a:t>Eddy</a:t>
            </a:r>
            <a:r>
              <a:rPr sz="2100" kern="0" spc="-155" dirty="0">
                <a:solidFill>
                  <a:srgbClr val="7030A0"/>
                </a:solidFill>
                <a:latin typeface="Arial" panose="020B0604020202020204" pitchFamily="34" charset="0"/>
                <a:cs typeface="Arial" panose="020B0604020202020204" pitchFamily="34" charset="0"/>
              </a:rPr>
              <a:t> </a:t>
            </a:r>
            <a:r>
              <a:rPr sz="2100" kern="0" spc="-10" dirty="0">
                <a:solidFill>
                  <a:srgbClr val="7030A0"/>
                </a:solidFill>
                <a:latin typeface="Arial" panose="020B0604020202020204" pitchFamily="34" charset="0"/>
                <a:cs typeface="Arial" panose="020B0604020202020204" pitchFamily="34" charset="0"/>
              </a:rPr>
              <a:t>Current</a:t>
            </a:r>
            <a:endParaRPr sz="2100" kern="0" dirty="0">
              <a:solidFill>
                <a:srgbClr val="7030A0"/>
              </a:solidFill>
              <a:latin typeface="Arial" panose="020B0604020202020204" pitchFamily="34" charset="0"/>
              <a:cs typeface="Arial" panose="020B0604020202020204" pitchFamily="34" charset="0"/>
            </a:endParaRPr>
          </a:p>
          <a:p>
            <a:pPr marL="213995" indent="-201295">
              <a:spcBef>
                <a:spcPts val="890"/>
              </a:spcBef>
              <a:buFont typeface="Arial"/>
              <a:buChar char="•"/>
              <a:tabLst>
                <a:tab pos="213995" algn="l"/>
              </a:tabLst>
            </a:pPr>
            <a:r>
              <a:rPr sz="2100" kern="0" dirty="0">
                <a:solidFill>
                  <a:srgbClr val="7030A0"/>
                </a:solidFill>
                <a:latin typeface="Arial" panose="020B0604020202020204" pitchFamily="34" charset="0"/>
                <a:cs typeface="Arial" panose="020B0604020202020204" pitchFamily="34" charset="0"/>
              </a:rPr>
              <a:t>Acoustic</a:t>
            </a:r>
            <a:r>
              <a:rPr sz="2100" kern="0" spc="-65" dirty="0">
                <a:solidFill>
                  <a:srgbClr val="7030A0"/>
                </a:solidFill>
                <a:latin typeface="Arial" panose="020B0604020202020204" pitchFamily="34" charset="0"/>
                <a:cs typeface="Arial" panose="020B0604020202020204" pitchFamily="34" charset="0"/>
              </a:rPr>
              <a:t> </a:t>
            </a:r>
            <a:r>
              <a:rPr sz="2100" kern="0" dirty="0">
                <a:solidFill>
                  <a:srgbClr val="7030A0"/>
                </a:solidFill>
                <a:latin typeface="Arial" panose="020B0604020202020204" pitchFamily="34" charset="0"/>
                <a:cs typeface="Arial" panose="020B0604020202020204" pitchFamily="34" charset="0"/>
              </a:rPr>
              <a:t>resonance</a:t>
            </a:r>
            <a:r>
              <a:rPr sz="2100" kern="0" spc="-90" dirty="0">
                <a:solidFill>
                  <a:srgbClr val="7030A0"/>
                </a:solidFill>
                <a:latin typeface="Arial" panose="020B0604020202020204" pitchFamily="34" charset="0"/>
                <a:cs typeface="Arial" panose="020B0604020202020204" pitchFamily="34" charset="0"/>
              </a:rPr>
              <a:t> </a:t>
            </a:r>
            <a:r>
              <a:rPr sz="2100" kern="0" spc="-45" dirty="0">
                <a:solidFill>
                  <a:srgbClr val="7030A0"/>
                </a:solidFill>
                <a:latin typeface="Arial" panose="020B0604020202020204" pitchFamily="34" charset="0"/>
                <a:cs typeface="Arial" panose="020B0604020202020204" pitchFamily="34" charset="0"/>
              </a:rPr>
              <a:t>testing</a:t>
            </a:r>
            <a:endParaRPr sz="2100" kern="0" dirty="0">
              <a:solidFill>
                <a:srgbClr val="7030A0"/>
              </a:solidFill>
              <a:latin typeface="Arial" panose="020B0604020202020204" pitchFamily="34" charset="0"/>
              <a:cs typeface="Arial" panose="020B0604020202020204" pitchFamily="34" charset="0"/>
            </a:endParaRPr>
          </a:p>
          <a:p>
            <a:pPr marL="213995" indent="-201295">
              <a:spcBef>
                <a:spcPts val="875"/>
              </a:spcBef>
              <a:buFont typeface="Arial"/>
              <a:buChar char="•"/>
              <a:tabLst>
                <a:tab pos="213995" algn="l"/>
              </a:tabLst>
            </a:pPr>
            <a:r>
              <a:rPr sz="2100" kern="0" spc="-105" dirty="0">
                <a:solidFill>
                  <a:srgbClr val="7030A0"/>
                </a:solidFill>
                <a:latin typeface="Arial" panose="020B0604020202020204" pitchFamily="34" charset="0"/>
                <a:cs typeface="Arial" panose="020B0604020202020204" pitchFamily="34" charset="0"/>
              </a:rPr>
              <a:t>Thermal</a:t>
            </a:r>
            <a:r>
              <a:rPr sz="2100" kern="0" spc="-150" dirty="0">
                <a:solidFill>
                  <a:srgbClr val="7030A0"/>
                </a:solidFill>
                <a:latin typeface="Arial" panose="020B0604020202020204" pitchFamily="34" charset="0"/>
                <a:cs typeface="Arial" panose="020B0604020202020204" pitchFamily="34" charset="0"/>
              </a:rPr>
              <a:t> </a:t>
            </a:r>
            <a:r>
              <a:rPr sz="2100" kern="0" spc="-10" dirty="0">
                <a:solidFill>
                  <a:srgbClr val="7030A0"/>
                </a:solidFill>
                <a:latin typeface="Arial" panose="020B0604020202020204" pitchFamily="34" charset="0"/>
                <a:cs typeface="Arial" panose="020B0604020202020204" pitchFamily="34" charset="0"/>
              </a:rPr>
              <a:t>Imaging</a:t>
            </a:r>
            <a:endParaRPr sz="2100" kern="0" dirty="0">
              <a:solidFill>
                <a:srgbClr val="7030A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438772C-5FEF-4259-566F-41689E5805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2878548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6" y="0"/>
            <a:ext cx="8375904" cy="1143000"/>
          </a:xfrm>
        </p:spPr>
        <p:txBody>
          <a:bodyPr>
            <a:noAutofit/>
          </a:bodyPr>
          <a:lstStyle/>
          <a:p>
            <a:pPr algn="l"/>
            <a:r>
              <a:rPr lang="en-IN" sz="3200" b="1" dirty="0">
                <a:solidFill>
                  <a:schemeClr val="tx2">
                    <a:lumMod val="60000"/>
                    <a:lumOff val="40000"/>
                  </a:schemeClr>
                </a:solidFill>
                <a:latin typeface="Arial" panose="020B0604020202020204" pitchFamily="34" charset="0"/>
                <a:ea typeface="Calibri" panose="020F0502020204030204" pitchFamily="34" charset="0"/>
                <a:cs typeface="Arial" panose="020B0604020202020204" pitchFamily="34" charset="0"/>
              </a:rPr>
              <a:t>VARIOUS INDIAN STANDARDS ON FOUNDRY AND ITS PROCESS</a:t>
            </a:r>
            <a:endParaRPr lang="en-US" sz="9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 y="1254743"/>
            <a:ext cx="8942832" cy="5603257"/>
          </a:xfrm>
        </p:spPr>
        <p:txBody>
          <a:bodyPr>
            <a:normAutofit/>
          </a:bodyPr>
          <a:lstStyle/>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Glossary of terms relating to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technology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irst Revision) (IS 2763 :1999)</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Tests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core oils (IS 3666 :1966)</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Methods of physical tests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sands (IS 1918 :1966)</a:t>
            </a:r>
          </a:p>
          <a:p>
            <a:pPr marL="342900" lvl="0" indent="-342900">
              <a:buSzPts val="1000"/>
              <a:buFont typeface="Symbol" panose="05050102010706020507" pitchFamily="18" charset="2"/>
              <a:buChar char=""/>
              <a:tabLst>
                <a:tab pos="457200" algn="l"/>
              </a:tabLst>
            </a:pP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Nickel - Specification (Second Revision) (IS 2391 :2024)</a:t>
            </a:r>
          </a:p>
          <a:p>
            <a:pPr marL="342900" lvl="0" indent="-342900">
              <a:buSzPts val="1000"/>
              <a:buFont typeface="Symbol" panose="05050102010706020507" pitchFamily="18" charset="2"/>
              <a:buChar char=""/>
              <a:tabLst>
                <a:tab pos="457200" algn="l"/>
              </a:tabLst>
            </a:pP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core oils - Specification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irst Revision) (IS 9009 :1992)</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Guidelines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controlling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rejection (IS 12880 :1989)</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Methods of sampling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sand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irst Revision) (IS 1811 :1984)</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Refractories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use in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industry - Recommendations (IS 14447 :1997)</a:t>
            </a:r>
          </a:p>
          <a:p>
            <a:pPr marL="342900" lvl="0" indent="-342900">
              <a:buSzPts val="1000"/>
              <a:buFont typeface="Symbol" panose="05050102010706020507" pitchFamily="18" charset="2"/>
              <a:buChar char=""/>
              <a:tabLst>
                <a:tab pos="457200" algn="l"/>
              </a:tabLst>
            </a:pP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 Impregnation of castings - Recommended practice (IS 12799 :1989)</a:t>
            </a:r>
          </a:p>
          <a:p>
            <a:pPr marL="342900" lvl="0" indent="-342900">
              <a:buSzPts val="1000"/>
              <a:buFont typeface="Symbol" panose="05050102010706020507" pitchFamily="18" charset="2"/>
              <a:buChar char=""/>
              <a:tabLst>
                <a:tab pos="457200" algn="l"/>
              </a:tabLst>
            </a:pP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 Crane suspended ladles specification: Part 3 straight/taper sided ladles 0.25 to 3.0 tonnes (IS 4475 : Part 3 :1989)</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Recommended sizes off cupola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urnace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(Second Revision) (IS 5032 :1983)</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Coal Dust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Use in Cast Iron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ï¿½ Specification (Third Revision) (IS 1752 :2023)</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Specification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coal dust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use in cast iron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(Second Revision) (IS 1752 :1973)</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Specification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graphite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use in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coatings (Third Revision) (IS 1305 :1984)</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Specification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guide pins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pattern plates (Second Revision) (IS 4981 :1984)</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Specification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closing pins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moulding boxes (Second Revision) (IS 4982 :1984)</a:t>
            </a:r>
          </a:p>
          <a:p>
            <a:pPr marL="342900" lvl="0" indent="-342900">
              <a:buSzPts val="1000"/>
              <a:buFont typeface="Symbol" panose="05050102010706020507" pitchFamily="18" charset="2"/>
              <a:buChar char=""/>
              <a:tabLst>
                <a:tab pos="457200" algn="l"/>
              </a:tabLst>
            </a:pP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Specification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 </a:t>
            </a:r>
            <a:r>
              <a:rPr lang="en-IN" sz="1600" b="1" i="1"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foundry</a:t>
            </a:r>
            <a:r>
              <a:rPr lang="en-IN" sz="1600" dirty="0">
                <a:solidFill>
                  <a:srgbClr val="7030A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moulding boxes of steel construction (Second Revision) (IS 1280 :1975)</a:t>
            </a:r>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Tree>
    <p:extLst>
      <p:ext uri="{BB962C8B-B14F-4D97-AF65-F5344CB8AC3E}">
        <p14:creationId xmlns:p14="http://schemas.microsoft.com/office/powerpoint/2010/main" val="3487593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5263"/>
            <a:ext cx="8439150" cy="1038452"/>
          </a:xfrm>
        </p:spPr>
        <p:txBody>
          <a:bodyPr>
            <a:noAutofit/>
          </a:bodyPr>
          <a:lstStyle/>
          <a:p>
            <a:r>
              <a:rPr lang="en-US" sz="3200" b="1" dirty="0">
                <a:solidFill>
                  <a:schemeClr val="tx2">
                    <a:lumMod val="60000"/>
                    <a:lumOff val="40000"/>
                  </a:schemeClr>
                </a:solidFill>
                <a:latin typeface="Arial" panose="020B0604020202020204" pitchFamily="34" charset="0"/>
                <a:cs typeface="Arial" panose="020B0604020202020204" pitchFamily="34" charset="0"/>
              </a:rPr>
              <a:t>QUALITY SYSTEMS FOLLOWED IN FOUNDRIES</a:t>
            </a:r>
            <a:endParaRPr lang="en-IN" sz="32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04850" y="1233714"/>
            <a:ext cx="7886700" cy="5167085"/>
          </a:xfrm>
        </p:spPr>
        <p:txBody>
          <a:bodyPr>
            <a:noAutofit/>
          </a:bodyPr>
          <a:lstStyle/>
          <a:p>
            <a:r>
              <a:rPr lang="pt-BR" sz="2200" b="1" dirty="0">
                <a:solidFill>
                  <a:srgbClr val="7030A0"/>
                </a:solidFill>
              </a:rPr>
              <a:t>ISO 9000 - </a:t>
            </a:r>
          </a:p>
          <a:p>
            <a:r>
              <a:rPr lang="pt-BR" sz="2200" b="1" dirty="0">
                <a:solidFill>
                  <a:srgbClr val="7030A0"/>
                </a:solidFill>
              </a:rPr>
              <a:t>IATF 16949 - </a:t>
            </a:r>
          </a:p>
          <a:p>
            <a:r>
              <a:rPr lang="pt-BR" sz="2200" b="1" dirty="0">
                <a:solidFill>
                  <a:srgbClr val="7030A0"/>
                </a:solidFill>
              </a:rPr>
              <a:t>ISO 14001 - </a:t>
            </a:r>
          </a:p>
          <a:p>
            <a:r>
              <a:rPr lang="pt-BR" sz="2200" b="1" dirty="0">
                <a:solidFill>
                  <a:srgbClr val="7030A0"/>
                </a:solidFill>
              </a:rPr>
              <a:t>ISO 45001 - </a:t>
            </a:r>
          </a:p>
          <a:p>
            <a:r>
              <a:rPr lang="pt-BR" sz="2200" b="1" dirty="0">
                <a:solidFill>
                  <a:srgbClr val="7030A0"/>
                </a:solidFill>
              </a:rPr>
              <a:t>ISO 50001 - </a:t>
            </a:r>
          </a:p>
          <a:p>
            <a:r>
              <a:rPr lang="pt-BR" sz="2200" b="1" dirty="0">
                <a:solidFill>
                  <a:srgbClr val="7030A0"/>
                </a:solidFill>
              </a:rPr>
              <a:t>ISO 27001 - </a:t>
            </a:r>
          </a:p>
          <a:p>
            <a:r>
              <a:rPr lang="pt-BR" sz="2200" b="1" dirty="0">
                <a:solidFill>
                  <a:srgbClr val="7030A0"/>
                </a:solidFill>
              </a:rPr>
              <a:t>OHSAS - </a:t>
            </a:r>
          </a:p>
          <a:p>
            <a:r>
              <a:rPr lang="pt-BR" sz="2200" b="1" dirty="0">
                <a:solidFill>
                  <a:srgbClr val="7030A0"/>
                </a:solidFill>
              </a:rPr>
              <a:t>ISO/ IEC 17025 - </a:t>
            </a:r>
          </a:p>
          <a:p>
            <a:r>
              <a:rPr lang="pt-BR" sz="2200" b="1" dirty="0">
                <a:solidFill>
                  <a:srgbClr val="7030A0"/>
                </a:solidFill>
              </a:rPr>
              <a:t>TPM - </a:t>
            </a:r>
          </a:p>
          <a:p>
            <a:r>
              <a:rPr lang="pt-BR" sz="2200" b="1" dirty="0">
                <a:solidFill>
                  <a:srgbClr val="7030A0"/>
                </a:solidFill>
              </a:rPr>
              <a:t>TQM - </a:t>
            </a:r>
          </a:p>
          <a:p>
            <a:r>
              <a:rPr lang="pt-BR" sz="2200" b="1" dirty="0">
                <a:solidFill>
                  <a:srgbClr val="7030A0"/>
                </a:solidFill>
              </a:rPr>
              <a:t>5S - </a:t>
            </a:r>
          </a:p>
          <a:p>
            <a:r>
              <a:rPr lang="pt-BR" sz="2200" b="1" dirty="0">
                <a:solidFill>
                  <a:srgbClr val="7030A0"/>
                </a:solidFill>
              </a:rPr>
              <a:t>LEAN - </a:t>
            </a:r>
          </a:p>
          <a:p>
            <a:pPr marL="0" indent="0">
              <a:buNone/>
            </a:pPr>
            <a:endParaRPr lang="en-IN" sz="2200"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3800658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6" y="0"/>
            <a:ext cx="8375904" cy="1143000"/>
          </a:xfrm>
        </p:spPr>
        <p:txBody>
          <a:bodyPr>
            <a:noAutofit/>
          </a:bodyPr>
          <a:lstStyle/>
          <a:p>
            <a:pPr algn="l"/>
            <a:r>
              <a:rPr lang="en-IN" sz="3200" b="1"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SCOPE OF </a:t>
            </a:r>
            <a:r>
              <a:rPr lang="en-IN" sz="3200" b="1" dirty="0">
                <a:solidFill>
                  <a:schemeClr val="tx2">
                    <a:lumMod val="60000"/>
                    <a:lumOff val="40000"/>
                  </a:schemeClr>
                </a:solidFill>
                <a:latin typeface="Arial" panose="020B0604020202020204" pitchFamily="34" charset="0"/>
                <a:ea typeface="Calibri" panose="020F0502020204030204" pitchFamily="34" charset="0"/>
                <a:cs typeface="Arial" panose="020B0604020202020204" pitchFamily="34" charset="0"/>
              </a:rPr>
              <a:t>INDIAN </a:t>
            </a:r>
            <a:r>
              <a:rPr lang="en-IN" sz="3200" b="1"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METAL CASTING INDUSTRY </a:t>
            </a:r>
            <a:endParaRPr lang="en-US" sz="9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 y="1096247"/>
            <a:ext cx="9067800" cy="5743465"/>
          </a:xfrm>
        </p:spPr>
        <p:txBody>
          <a:bodyPr>
            <a:normAutofit fontScale="92500" lnSpcReduction="10000"/>
          </a:bodyPr>
          <a:lstStyle/>
          <a:p>
            <a:pPr>
              <a:lnSpc>
                <a:spcPct val="107000"/>
              </a:lnSpc>
              <a:spcAft>
                <a:spcPts val="800"/>
              </a:spcAft>
            </a:pP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Foundry industry is the mother of all industries. </a:t>
            </a:r>
          </a:p>
          <a:p>
            <a:pPr>
              <a:lnSpc>
                <a:spcPct val="107000"/>
              </a:lnSpc>
              <a:spcAft>
                <a:spcPts val="800"/>
              </a:spcAft>
            </a:pP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Metal casting process is the oldest manufacturing process. </a:t>
            </a:r>
          </a:p>
          <a:p>
            <a:pPr>
              <a:lnSpc>
                <a:spcPct val="107000"/>
              </a:lnSpc>
              <a:spcAft>
                <a:spcPts val="800"/>
              </a:spcAft>
            </a:pP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Metal cast products – in almost all application and almost all automobile product.</a:t>
            </a:r>
          </a:p>
          <a:p>
            <a:pPr>
              <a:lnSpc>
                <a:spcPct val="107000"/>
              </a:lnSpc>
              <a:spcAft>
                <a:spcPts val="800"/>
              </a:spcAft>
            </a:pP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In India, 6000 foundries - 80 % small, 15 % medium and only 5 % large sector.</a:t>
            </a:r>
          </a:p>
          <a:p>
            <a:pPr>
              <a:lnSpc>
                <a:spcPct val="107000"/>
              </a:lnSpc>
              <a:spcAft>
                <a:spcPts val="800"/>
              </a:spcAft>
            </a:pP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Around 3500 units are Grey iron foundries, producing 6.0 million tons of casting. </a:t>
            </a:r>
          </a:p>
          <a:p>
            <a:pPr>
              <a:lnSpc>
                <a:spcPct val="107000"/>
              </a:lnSpc>
              <a:spcAft>
                <a:spcPts val="800"/>
              </a:spcAft>
            </a:pP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Scope of casting industry is widening, as government has made efforts to improve infrastructure including </a:t>
            </a:r>
            <a:r>
              <a:rPr lang="en-IN" sz="28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power</a:t>
            </a: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generation, which are power extensive industries. </a:t>
            </a:r>
          </a:p>
          <a:p>
            <a:pPr>
              <a:lnSpc>
                <a:spcPct val="107000"/>
              </a:lnSpc>
              <a:spcAft>
                <a:spcPts val="800"/>
              </a:spcAft>
            </a:pP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 knowledge and application of technology in the area of metal casting will help the industries to excel in all of its application areas. </a:t>
            </a:r>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Tree>
    <p:extLst>
      <p:ext uri="{BB962C8B-B14F-4D97-AF65-F5344CB8AC3E}">
        <p14:creationId xmlns:p14="http://schemas.microsoft.com/office/powerpoint/2010/main" val="2204632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68" y="0"/>
            <a:ext cx="8409432" cy="1143000"/>
          </a:xfrm>
        </p:spPr>
        <p:txBody>
          <a:bodyPr>
            <a:noAutofit/>
          </a:bodyPr>
          <a:lstStyle/>
          <a:p>
            <a:pPr algn="l"/>
            <a:r>
              <a:rPr lang="en-IN" sz="3200" b="1"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SCOPE OF </a:t>
            </a:r>
            <a:r>
              <a:rPr lang="en-IN" sz="3200" b="1" dirty="0">
                <a:solidFill>
                  <a:schemeClr val="tx2">
                    <a:lumMod val="60000"/>
                    <a:lumOff val="40000"/>
                  </a:schemeClr>
                </a:solidFill>
                <a:latin typeface="Arial" panose="020B0604020202020204" pitchFamily="34" charset="0"/>
                <a:ea typeface="Calibri" panose="020F0502020204030204" pitchFamily="34" charset="0"/>
                <a:cs typeface="Arial" panose="020B0604020202020204" pitchFamily="34" charset="0"/>
              </a:rPr>
              <a:t>INDIAN </a:t>
            </a:r>
            <a:r>
              <a:rPr lang="en-IN" sz="3200" b="1"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METAL CASTING INDUSTRY </a:t>
            </a:r>
            <a:endParaRPr lang="en-US" sz="9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266935"/>
            <a:ext cx="8912352" cy="5743465"/>
          </a:xfrm>
        </p:spPr>
        <p:txBody>
          <a:bodyPr>
            <a:normAutofit/>
          </a:bodyPr>
          <a:lstStyle/>
          <a:p>
            <a:pPr>
              <a:lnSpc>
                <a:spcPct val="107000"/>
              </a:lnSpc>
              <a:spcAft>
                <a:spcPts val="800"/>
              </a:spcAft>
            </a:pP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Not limited to metal products, but application also include, plastic products, composite, civil and building infrastructure development, bridge construction etc. </a:t>
            </a:r>
          </a:p>
          <a:p>
            <a:pPr>
              <a:lnSpc>
                <a:spcPct val="107000"/>
              </a:lnSpc>
              <a:spcAft>
                <a:spcPts val="800"/>
              </a:spcAft>
            </a:pPr>
            <a:r>
              <a:rPr lang="en-IN" sz="2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 new initiatives and additional scope of foundry industry will require the skilled manpower and leads to huge job potential for metal casting professionals. </a:t>
            </a:r>
          </a:p>
          <a:p>
            <a:pPr>
              <a:lnSpc>
                <a:spcPct val="107000"/>
              </a:lnSpc>
              <a:spcAft>
                <a:spcPts val="800"/>
              </a:spcAft>
            </a:pPr>
            <a:endParaRPr lang="en-IN" sz="20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2400" b="1" u="sng" dirty="0">
                <a:solidFill>
                  <a:schemeClr val="tx2">
                    <a:lumMod val="60000"/>
                    <a:lumOff val="40000"/>
                  </a:schemeClr>
                </a:solidFill>
                <a:latin typeface="Arial" panose="020B0604020202020204" pitchFamily="34" charset="0"/>
                <a:cs typeface="Arial" panose="020B0604020202020204" pitchFamily="34" charset="0"/>
              </a:rPr>
              <a:t>Foundry clusters in India: </a:t>
            </a:r>
          </a:p>
          <a:p>
            <a:pPr marL="0" indent="0">
              <a:lnSpc>
                <a:spcPct val="107000"/>
              </a:lnSpc>
              <a:spcAft>
                <a:spcPts val="800"/>
              </a:spcAft>
              <a:buNone/>
            </a:pPr>
            <a:r>
              <a:rPr lang="en-US" sz="2400" dirty="0">
                <a:solidFill>
                  <a:srgbClr val="7030A0"/>
                </a:solidFill>
                <a:latin typeface="Arial" panose="020B0604020202020204" pitchFamily="34" charset="0"/>
                <a:cs typeface="Arial" panose="020B0604020202020204" pitchFamily="34" charset="0"/>
              </a:rPr>
              <a:t>Foundries in India are concentrated as clusters; the most important being </a:t>
            </a:r>
            <a:r>
              <a:rPr lang="en-US" sz="2400" dirty="0" err="1">
                <a:solidFill>
                  <a:srgbClr val="7030A0"/>
                </a:solidFill>
                <a:latin typeface="Arial" panose="020B0604020202020204" pitchFamily="34" charset="0"/>
                <a:cs typeface="Arial" panose="020B0604020202020204" pitchFamily="34" charset="0"/>
              </a:rPr>
              <a:t>Jalandar</a:t>
            </a:r>
            <a:r>
              <a:rPr lang="en-US" sz="2400" dirty="0">
                <a:solidFill>
                  <a:srgbClr val="7030A0"/>
                </a:solidFill>
                <a:latin typeface="Arial" panose="020B0604020202020204" pitchFamily="34" charset="0"/>
                <a:cs typeface="Arial" panose="020B0604020202020204" pitchFamily="34" charset="0"/>
              </a:rPr>
              <a:t>, Ludhiana, </a:t>
            </a:r>
            <a:r>
              <a:rPr lang="en-US" sz="2400" dirty="0" err="1">
                <a:solidFill>
                  <a:srgbClr val="7030A0"/>
                </a:solidFill>
                <a:latin typeface="Arial" panose="020B0604020202020204" pitchFamily="34" charset="0"/>
                <a:cs typeface="Arial" panose="020B0604020202020204" pitchFamily="34" charset="0"/>
              </a:rPr>
              <a:t>Batala</a:t>
            </a:r>
            <a:r>
              <a:rPr lang="en-US" sz="2400" dirty="0">
                <a:solidFill>
                  <a:srgbClr val="7030A0"/>
                </a:solidFill>
                <a:latin typeface="Arial" panose="020B0604020202020204" pitchFamily="34" charset="0"/>
                <a:cs typeface="Arial" panose="020B0604020202020204" pitchFamily="34" charset="0"/>
              </a:rPr>
              <a:t>, Delhi, Agra, Rajkot, Howrah, Bhopal, Mumbai, Pune, Kolhapur, Solapur, Belgaum, Chennai and Coimbatore.</a:t>
            </a:r>
          </a:p>
          <a:p>
            <a:pPr>
              <a:lnSpc>
                <a:spcPct val="107000"/>
              </a:lnSpc>
              <a:spcAft>
                <a:spcPts val="800"/>
              </a:spcAft>
            </a:pPr>
            <a:endParaRPr lang="en-IN" sz="20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Tree>
    <p:extLst>
      <p:ext uri="{BB962C8B-B14F-4D97-AF65-F5344CB8AC3E}">
        <p14:creationId xmlns:p14="http://schemas.microsoft.com/office/powerpoint/2010/main" val="3711789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85459" cy="1143000"/>
          </a:xfrm>
        </p:spPr>
        <p:txBody>
          <a:bodyPr>
            <a:noAutofit/>
          </a:bodyPr>
          <a:lstStyle/>
          <a:p>
            <a:pPr algn="l"/>
            <a:r>
              <a:rPr lang="en-US" sz="3200" b="1" dirty="0">
                <a:solidFill>
                  <a:schemeClr val="tx2">
                    <a:lumMod val="60000"/>
                    <a:lumOff val="40000"/>
                  </a:schemeClr>
                </a:solidFill>
                <a:latin typeface="Arial" panose="020B0604020202020204" pitchFamily="34" charset="0"/>
                <a:cs typeface="Arial" panose="020B0604020202020204" pitchFamily="34" charset="0"/>
              </a:rPr>
              <a:t>FOUNDRY INDUSTRY IS THE BACKBONE OF INDIAN ECONOMY</a:t>
            </a:r>
            <a:endParaRPr lang="en-IN" sz="32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610600" cy="5181600"/>
          </a:xfrm>
        </p:spPr>
        <p:txBody>
          <a:bodyPr>
            <a:normAutofit fontScale="92500"/>
          </a:bodyPr>
          <a:lstStyle/>
          <a:p>
            <a:r>
              <a:rPr lang="en-US" sz="2800" dirty="0">
                <a:solidFill>
                  <a:srgbClr val="7030A0"/>
                </a:solidFill>
                <a:latin typeface="Arial" panose="020B0604020202020204" pitchFamily="34" charset="0"/>
                <a:cs typeface="Arial" panose="020B0604020202020204" pitchFamily="34" charset="0"/>
              </a:rPr>
              <a:t>India, on its quest to become a global superpower, is making significant strides towards developing its engineering sector.</a:t>
            </a:r>
          </a:p>
          <a:p>
            <a:r>
              <a:rPr lang="en-US" sz="2800" dirty="0">
                <a:solidFill>
                  <a:srgbClr val="7030A0"/>
                </a:solidFill>
                <a:latin typeface="Arial" panose="020B0604020202020204" pitchFamily="34" charset="0"/>
                <a:cs typeface="Arial" panose="020B0604020202020204" pitchFamily="34" charset="0"/>
              </a:rPr>
              <a:t>Engineering sector is the largest of the industrial sectors in India, which accounts for 27% of the total factories in the industrial sectors and represents 63% of the overall foreign collaborations</a:t>
            </a:r>
          </a:p>
          <a:p>
            <a:r>
              <a:rPr lang="en-US" sz="2800" dirty="0">
                <a:solidFill>
                  <a:srgbClr val="7030A0"/>
                </a:solidFill>
                <a:latin typeface="Arial" panose="020B0604020202020204" pitchFamily="34" charset="0"/>
                <a:cs typeface="Arial" panose="020B0604020202020204" pitchFamily="34" charset="0"/>
              </a:rPr>
              <a:t>3th largest automobile market in the world.</a:t>
            </a:r>
          </a:p>
          <a:p>
            <a:r>
              <a:rPr lang="en-US" sz="2800" dirty="0">
                <a:solidFill>
                  <a:srgbClr val="7030A0"/>
                </a:solidFill>
                <a:latin typeface="Arial" panose="020B0604020202020204" pitchFamily="34" charset="0"/>
                <a:cs typeface="Arial" panose="020B0604020202020204" pitchFamily="34" charset="0"/>
              </a:rPr>
              <a:t>Govt. of India's emphasis on increasing the share of manufacturing in GDP to 20% by 2025 &amp; 25% by 2030</a:t>
            </a:r>
          </a:p>
          <a:p>
            <a:r>
              <a:rPr lang="en-US" sz="2800" dirty="0">
                <a:solidFill>
                  <a:srgbClr val="7030A0"/>
                </a:solidFill>
                <a:latin typeface="Arial" panose="020B0604020202020204" pitchFamily="34" charset="0"/>
                <a:cs typeface="Arial" panose="020B0604020202020204" pitchFamily="34" charset="0"/>
              </a:rPr>
              <a:t>Favorable trade policies are helping India to become an emerging sourcing hub of the world</a:t>
            </a:r>
          </a:p>
        </p:txBody>
      </p:sp>
      <p:pic>
        <p:nvPicPr>
          <p:cNvPr id="5" name="Picture 4">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2659" y="381001"/>
            <a:ext cx="730335" cy="687505"/>
          </a:xfrm>
          <a:prstGeom prst="rect">
            <a:avLst/>
          </a:prstGeom>
        </p:spPr>
      </p:pic>
    </p:spTree>
    <p:extLst>
      <p:ext uri="{BB962C8B-B14F-4D97-AF65-F5344CB8AC3E}">
        <p14:creationId xmlns:p14="http://schemas.microsoft.com/office/powerpoint/2010/main" val="43211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91400" cy="1143000"/>
          </a:xfrm>
        </p:spPr>
        <p:txBody>
          <a:bodyPr>
            <a:normAutofit fontScale="90000"/>
          </a:bodyPr>
          <a:lstStyle/>
          <a:p>
            <a:pPr algn="l"/>
            <a:r>
              <a:rPr lang="en-US" sz="3600" b="1" dirty="0">
                <a:solidFill>
                  <a:schemeClr val="tx2">
                    <a:lumMod val="60000"/>
                    <a:lumOff val="40000"/>
                  </a:schemeClr>
                </a:solidFill>
                <a:latin typeface="Arial" panose="020B0604020202020204" pitchFamily="34" charset="0"/>
                <a:cs typeface="Arial" panose="020B0604020202020204" pitchFamily="34" charset="0"/>
              </a:rPr>
              <a:t>FOUNDRY INDUSTRY IS THE BACKBONE OF INDIAN ECONOMY</a:t>
            </a:r>
            <a:endParaRPr lang="en-IN" sz="3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458200" cy="5105400"/>
          </a:xfrm>
        </p:spPr>
        <p:txBody>
          <a:bodyPr>
            <a:normAutofit fontScale="77500" lnSpcReduction="20000"/>
          </a:bodyPr>
          <a:lstStyle/>
          <a:p>
            <a:r>
              <a:rPr lang="en-US" sz="3600" dirty="0">
                <a:solidFill>
                  <a:srgbClr val="7030A0"/>
                </a:solidFill>
                <a:latin typeface="Arial" panose="020B0604020202020204" pitchFamily="34" charset="0"/>
                <a:cs typeface="Arial" panose="020B0604020202020204" pitchFamily="34" charset="0"/>
              </a:rPr>
              <a:t>India will be the leader in the shared mobility in the year 2030.</a:t>
            </a:r>
          </a:p>
          <a:p>
            <a:r>
              <a:rPr lang="en-US" sz="3600" dirty="0">
                <a:solidFill>
                  <a:srgbClr val="7030A0"/>
                </a:solidFill>
                <a:latin typeface="Arial" panose="020B0604020202020204" pitchFamily="34" charset="0"/>
                <a:cs typeface="Arial" panose="020B0604020202020204" pitchFamily="34" charset="0"/>
              </a:rPr>
              <a:t>This industry also provides great opportunities for investment on new technology and expanding the capacity. In addition to that it will increase direct and indirect employment.</a:t>
            </a:r>
          </a:p>
          <a:p>
            <a:r>
              <a:rPr lang="en-US" sz="3600" dirty="0">
                <a:solidFill>
                  <a:srgbClr val="7030A0"/>
                </a:solidFill>
                <a:latin typeface="Arial" panose="020B0604020202020204" pitchFamily="34" charset="0"/>
                <a:cs typeface="Arial" panose="020B0604020202020204" pitchFamily="34" charset="0"/>
              </a:rPr>
              <a:t>Indian automotive industry (including component manufacturing) is expected to reach </a:t>
            </a:r>
            <a:r>
              <a:rPr lang="en-US" sz="3600" dirty="0" err="1">
                <a:solidFill>
                  <a:srgbClr val="7030A0"/>
                </a:solidFill>
                <a:latin typeface="Arial" panose="020B0604020202020204" pitchFamily="34" charset="0"/>
                <a:cs typeface="Arial" panose="020B0604020202020204" pitchFamily="34" charset="0"/>
              </a:rPr>
              <a:t>Rs</a:t>
            </a:r>
            <a:r>
              <a:rPr lang="en-US" sz="3600" dirty="0">
                <a:solidFill>
                  <a:srgbClr val="7030A0"/>
                </a:solidFill>
                <a:latin typeface="Arial" panose="020B0604020202020204" pitchFamily="34" charset="0"/>
                <a:cs typeface="Arial" panose="020B0604020202020204" pitchFamily="34" charset="0"/>
              </a:rPr>
              <a:t>. 16.16-18.18 trillion (US$ 251.4-282.8 billion) by 2026.</a:t>
            </a:r>
          </a:p>
          <a:p>
            <a:r>
              <a:rPr lang="en-US" sz="3600" dirty="0">
                <a:solidFill>
                  <a:srgbClr val="7030A0"/>
                </a:solidFill>
                <a:latin typeface="Arial" panose="020B0604020202020204" pitchFamily="34" charset="0"/>
                <a:cs typeface="Arial" panose="020B0604020202020204" pitchFamily="34" charset="0"/>
              </a:rPr>
              <a:t>Automobile Industry is consuming about 32% of castings, so the growth of this Auto industry will have the potential opportunity for the Indian Foundry Industry</a:t>
            </a:r>
          </a:p>
          <a:p>
            <a:endParaRPr lang="en-US"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2659" y="381001"/>
            <a:ext cx="730335" cy="687505"/>
          </a:xfrm>
          <a:prstGeom prst="rect">
            <a:avLst/>
          </a:prstGeom>
        </p:spPr>
      </p:pic>
    </p:spTree>
    <p:extLst>
      <p:ext uri="{BB962C8B-B14F-4D97-AF65-F5344CB8AC3E}">
        <p14:creationId xmlns:p14="http://schemas.microsoft.com/office/powerpoint/2010/main" val="2455955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890"/>
            <a:ext cx="8458200" cy="1143000"/>
          </a:xfrm>
        </p:spPr>
        <p:txBody>
          <a:bodyPr>
            <a:noAutofit/>
          </a:bodyPr>
          <a:lstStyle/>
          <a:p>
            <a:r>
              <a:rPr lang="en-US" sz="3200" b="1" dirty="0">
                <a:solidFill>
                  <a:schemeClr val="tx2">
                    <a:lumMod val="60000"/>
                    <a:lumOff val="40000"/>
                  </a:schemeClr>
                </a:solidFill>
                <a:latin typeface="Arial" panose="020B0604020202020204" pitchFamily="34" charset="0"/>
                <a:cs typeface="Arial" panose="020B0604020202020204" pitchFamily="34" charset="0"/>
              </a:rPr>
              <a:t>     OPPORTUNITIES IN FOUNDRIES      DUE TO..</a:t>
            </a:r>
            <a:endParaRPr lang="en-IN" sz="32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2900" y="1417638"/>
            <a:ext cx="8458200" cy="5105400"/>
          </a:xfrm>
        </p:spPr>
        <p:txBody>
          <a:bodyPr>
            <a:normAutofit lnSpcReduction="10000"/>
          </a:bodyPr>
          <a:lstStyle/>
          <a:p>
            <a:r>
              <a:rPr lang="en-US" sz="2800" dirty="0">
                <a:solidFill>
                  <a:srgbClr val="7030A0"/>
                </a:solidFill>
                <a:latin typeface="Arial" panose="020B0604020202020204" pitchFamily="34" charset="0"/>
                <a:cs typeface="Arial" panose="020B0604020202020204" pitchFamily="34" charset="0"/>
              </a:rPr>
              <a:t>Emerging growth of Auto Industries.</a:t>
            </a:r>
          </a:p>
          <a:p>
            <a:r>
              <a:rPr lang="en-US" sz="2800" dirty="0">
                <a:solidFill>
                  <a:srgbClr val="7030A0"/>
                </a:solidFill>
                <a:latin typeface="Arial" panose="020B0604020202020204" pitchFamily="34" charset="0"/>
                <a:cs typeface="Arial" panose="020B0604020202020204" pitchFamily="34" charset="0"/>
              </a:rPr>
              <a:t>Evolving opportunities of Nano and Micro Electronics.</a:t>
            </a:r>
          </a:p>
          <a:p>
            <a:r>
              <a:rPr lang="en-US" sz="2800" dirty="0">
                <a:solidFill>
                  <a:srgbClr val="7030A0"/>
                </a:solidFill>
                <a:latin typeface="Arial" panose="020B0604020202020204" pitchFamily="34" charset="0"/>
                <a:cs typeface="Arial" panose="020B0604020202020204" pitchFamily="34" charset="0"/>
              </a:rPr>
              <a:t>Exponential growth in Space and Aero Space Technology.</a:t>
            </a:r>
          </a:p>
          <a:p>
            <a:r>
              <a:rPr lang="en-US" sz="2800" dirty="0">
                <a:solidFill>
                  <a:srgbClr val="7030A0"/>
                </a:solidFill>
                <a:latin typeface="Arial" panose="020B0604020202020204" pitchFamily="34" charset="0"/>
                <a:cs typeface="Arial" panose="020B0604020202020204" pitchFamily="34" charset="0"/>
              </a:rPr>
              <a:t>Promising growth of Power sector, Fuel cell and Batteries.</a:t>
            </a:r>
          </a:p>
          <a:p>
            <a:r>
              <a:rPr lang="en-US" sz="2800" dirty="0">
                <a:solidFill>
                  <a:srgbClr val="7030A0"/>
                </a:solidFill>
                <a:latin typeface="Arial" panose="020B0604020202020204" pitchFamily="34" charset="0"/>
                <a:cs typeface="Arial" panose="020B0604020202020204" pitchFamily="34" charset="0"/>
              </a:rPr>
              <a:t>Rapid Development in Infrastructure.</a:t>
            </a:r>
          </a:p>
          <a:p>
            <a:r>
              <a:rPr lang="en-US" sz="2800" dirty="0">
                <a:solidFill>
                  <a:srgbClr val="7030A0"/>
                </a:solidFill>
                <a:latin typeface="Arial" panose="020B0604020202020204" pitchFamily="34" charset="0"/>
                <a:cs typeface="Arial" panose="020B0604020202020204" pitchFamily="34" charset="0"/>
              </a:rPr>
              <a:t>Potential growth of Machine Manufacturing.</a:t>
            </a:r>
          </a:p>
          <a:p>
            <a:r>
              <a:rPr lang="en-US" sz="2800" dirty="0">
                <a:solidFill>
                  <a:srgbClr val="7030A0"/>
                </a:solidFill>
                <a:latin typeface="Arial" panose="020B0604020202020204" pitchFamily="34" charset="0"/>
                <a:cs typeface="Arial" panose="020B0604020202020204" pitchFamily="34" charset="0"/>
              </a:rPr>
              <a:t>Prospective growth in Mining Industry.</a:t>
            </a:r>
          </a:p>
          <a:p>
            <a:r>
              <a:rPr lang="en-US" sz="2800" dirty="0">
                <a:solidFill>
                  <a:srgbClr val="7030A0"/>
                </a:solidFill>
                <a:latin typeface="Arial" panose="020B0604020202020204" pitchFamily="34" charset="0"/>
                <a:cs typeface="Arial" panose="020B0604020202020204" pitchFamily="34" charset="0"/>
              </a:rPr>
              <a:t>Rapid growth of Steel and Casting Industry.</a:t>
            </a:r>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1632" y="274638"/>
            <a:ext cx="730335" cy="687505"/>
          </a:xfrm>
          <a:prstGeom prst="rect">
            <a:avLst/>
          </a:prstGeom>
        </p:spPr>
      </p:pic>
    </p:spTree>
    <p:extLst>
      <p:ext uri="{BB962C8B-B14F-4D97-AF65-F5344CB8AC3E}">
        <p14:creationId xmlns:p14="http://schemas.microsoft.com/office/powerpoint/2010/main" val="4176456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p:cNvPicPr/>
          <p:nvPr/>
        </p:nvPicPr>
        <p:blipFill>
          <a:blip r:embed="rId2" cstate="print"/>
          <a:stretch>
            <a:fillRect/>
          </a:stretch>
        </p:blipFill>
        <p:spPr>
          <a:xfrm>
            <a:off x="76201" y="152400"/>
            <a:ext cx="8153399" cy="6629399"/>
          </a:xfrm>
          <a:prstGeom prst="rect">
            <a:avLst/>
          </a:prstGeom>
        </p:spPr>
      </p:pic>
      <p:pic>
        <p:nvPicPr>
          <p:cNvPr id="5" name="Picture 4">
            <a:extLst>
              <a:ext uri="{FF2B5EF4-FFF2-40B4-BE49-F238E27FC236}">
                <a16:creationId xmlns:a16="http://schemas.microsoft.com/office/drawing/2014/main" id="{8438772C-5FEF-4259-566F-41689E580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52400"/>
            <a:ext cx="730335" cy="687505"/>
          </a:xfrm>
          <a:prstGeom prst="rect">
            <a:avLst/>
          </a:prstGeom>
        </p:spPr>
      </p:pic>
    </p:spTree>
    <p:extLst>
      <p:ext uri="{BB962C8B-B14F-4D97-AF65-F5344CB8AC3E}">
        <p14:creationId xmlns:p14="http://schemas.microsoft.com/office/powerpoint/2010/main" val="3571437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143000"/>
          </a:xfrm>
        </p:spPr>
        <p:txBody>
          <a:bodyPr>
            <a:noAutofit/>
          </a:bodyPr>
          <a:lstStyle/>
          <a:p>
            <a:pPr algn="l"/>
            <a:r>
              <a:rPr lang="en-US" sz="3200" b="1" dirty="0">
                <a:solidFill>
                  <a:srgbClr val="0070C0"/>
                </a:solidFill>
                <a:latin typeface="Arial" panose="020B0604020202020204" pitchFamily="34" charset="0"/>
                <a:cs typeface="Arial" panose="020B0604020202020204" pitchFamily="34" charset="0"/>
              </a:rPr>
              <a:t>FOUNDRY TECHNOLOGY : INTRODUCTION</a:t>
            </a:r>
          </a:p>
        </p:txBody>
      </p:sp>
      <p:sp>
        <p:nvSpPr>
          <p:cNvPr id="3" name="Content Placeholder 2"/>
          <p:cNvSpPr>
            <a:spLocks noGrp="1"/>
          </p:cNvSpPr>
          <p:nvPr>
            <p:ph idx="1"/>
          </p:nvPr>
        </p:nvSpPr>
        <p:spPr>
          <a:xfrm>
            <a:off x="152400" y="1523999"/>
            <a:ext cx="8763000" cy="5360363"/>
          </a:xfrm>
        </p:spPr>
        <p:txBody>
          <a:bodyPr>
            <a:normAutofit fontScale="40000" lnSpcReduction="20000"/>
          </a:bodyPr>
          <a:lstStyle/>
          <a:p>
            <a:r>
              <a:rPr lang="en-US" sz="7000" u="sng" dirty="0">
                <a:solidFill>
                  <a:srgbClr val="7030A0"/>
                </a:solidFill>
              </a:rPr>
              <a:t>Technology</a:t>
            </a:r>
            <a:r>
              <a:rPr lang="en-US" sz="7000" dirty="0">
                <a:solidFill>
                  <a:srgbClr val="7030A0"/>
                </a:solidFill>
              </a:rPr>
              <a:t> - Molten metal converted into castings using various processes.</a:t>
            </a:r>
          </a:p>
          <a:p>
            <a:r>
              <a:rPr lang="en-US" sz="7000" dirty="0">
                <a:solidFill>
                  <a:srgbClr val="7030A0"/>
                </a:solidFill>
              </a:rPr>
              <a:t>Castings – A direct metallurgical product.</a:t>
            </a:r>
          </a:p>
          <a:p>
            <a:r>
              <a:rPr lang="en-US" sz="7000" dirty="0">
                <a:solidFill>
                  <a:srgbClr val="7030A0"/>
                </a:solidFill>
              </a:rPr>
              <a:t>Foundry has provided impetus to almost all mechanical industries of world with diversity of products.</a:t>
            </a:r>
          </a:p>
          <a:p>
            <a:r>
              <a:rPr lang="en-US" sz="7000" dirty="0">
                <a:solidFill>
                  <a:srgbClr val="7030A0"/>
                </a:solidFill>
              </a:rPr>
              <a:t>Virtually all types of engineering alloy can be cast using appropriate foundry techniques.</a:t>
            </a:r>
          </a:p>
          <a:p>
            <a:r>
              <a:rPr lang="en-US" sz="7000" dirty="0">
                <a:solidFill>
                  <a:srgbClr val="7030A0"/>
                </a:solidFill>
              </a:rPr>
              <a:t>Few important classes of engineering alloys can be formed by casting alone. </a:t>
            </a:r>
            <a:r>
              <a:rPr lang="en-US" sz="7000" dirty="0" err="1">
                <a:solidFill>
                  <a:srgbClr val="FF0000"/>
                </a:solidFill>
              </a:rPr>
              <a:t>Eg</a:t>
            </a:r>
            <a:r>
              <a:rPr lang="en-US" sz="7000" dirty="0">
                <a:solidFill>
                  <a:srgbClr val="FF0000"/>
                </a:solidFill>
              </a:rPr>
              <a:t> : Cast irons and Cast steels.</a:t>
            </a:r>
          </a:p>
          <a:p>
            <a:r>
              <a:rPr lang="en-US" sz="7000" dirty="0">
                <a:solidFill>
                  <a:srgbClr val="7030A0"/>
                </a:solidFill>
              </a:rPr>
              <a:t>Common casting alloys include Grey cast irons, Ductile cast iron, Aus tempered ductile cast irons, Steels etc..</a:t>
            </a:r>
          </a:p>
          <a:p>
            <a:endParaRPr lang="en-US" dirty="0"/>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169" y="176921"/>
            <a:ext cx="730335" cy="687505"/>
          </a:xfrm>
          <a:prstGeom prst="rect">
            <a:avLst/>
          </a:prstGeom>
        </p:spPr>
      </p:pic>
    </p:spTree>
    <p:extLst>
      <p:ext uri="{BB962C8B-B14F-4D97-AF65-F5344CB8AC3E}">
        <p14:creationId xmlns:p14="http://schemas.microsoft.com/office/powerpoint/2010/main" val="3711404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687505"/>
          </a:xfrm>
        </p:spPr>
        <p:txBody>
          <a:bodyPr>
            <a:normAutofit fontScale="90000"/>
          </a:bodyPr>
          <a:lstStyle/>
          <a:p>
            <a:pPr algn="l"/>
            <a:r>
              <a:rPr lang="en-IN" b="1" dirty="0">
                <a:solidFill>
                  <a:schemeClr val="tx2">
                    <a:lumMod val="60000"/>
                    <a:lumOff val="40000"/>
                  </a:schemeClr>
                </a:solidFill>
              </a:rPr>
              <a:t>FOUNDRY INDUSTRY CONTRIBUTION</a:t>
            </a:r>
          </a:p>
        </p:txBody>
      </p:sp>
      <p:pic>
        <p:nvPicPr>
          <p:cNvPr id="4" name="object 7"/>
          <p:cNvPicPr>
            <a:picLocks noGrp="1"/>
          </p:cNvPicPr>
          <p:nvPr>
            <p:ph idx="1"/>
          </p:nvPr>
        </p:nvPicPr>
        <p:blipFill rotWithShape="1">
          <a:blip r:embed="rId2" cstate="print"/>
          <a:srcRect b="6601"/>
          <a:stretch/>
        </p:blipFill>
        <p:spPr>
          <a:xfrm>
            <a:off x="152400" y="1174869"/>
            <a:ext cx="8763000" cy="5683131"/>
          </a:xfrm>
          <a:prstGeom prst="rect">
            <a:avLst/>
          </a:prstGeom>
        </p:spPr>
      </p:pic>
      <p:pic>
        <p:nvPicPr>
          <p:cNvPr id="5" name="Picture 4">
            <a:extLst>
              <a:ext uri="{FF2B5EF4-FFF2-40B4-BE49-F238E27FC236}">
                <a16:creationId xmlns:a16="http://schemas.microsoft.com/office/drawing/2014/main" id="{8438772C-5FEF-4259-566F-41689E580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5065" y="272859"/>
            <a:ext cx="730335" cy="687505"/>
          </a:xfrm>
          <a:prstGeom prst="rect">
            <a:avLst/>
          </a:prstGeom>
        </p:spPr>
      </p:pic>
    </p:spTree>
    <p:extLst>
      <p:ext uri="{BB962C8B-B14F-4D97-AF65-F5344CB8AC3E}">
        <p14:creationId xmlns:p14="http://schemas.microsoft.com/office/powerpoint/2010/main" val="2472622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90800" y="1752600"/>
            <a:ext cx="6360341" cy="4724400"/>
            <a:chOff x="0" y="1043940"/>
            <a:chExt cx="8479536" cy="5433060"/>
          </a:xfrm>
        </p:grpSpPr>
        <p:pic>
          <p:nvPicPr>
            <p:cNvPr id="5" name="object 3"/>
            <p:cNvPicPr/>
            <p:nvPr/>
          </p:nvPicPr>
          <p:blipFill>
            <a:blip r:embed="rId2" cstate="print"/>
            <a:stretch>
              <a:fillRect/>
            </a:stretch>
          </p:blipFill>
          <p:spPr>
            <a:xfrm>
              <a:off x="0" y="1043940"/>
              <a:ext cx="8479536" cy="3727704"/>
            </a:xfrm>
            <a:prstGeom prst="rect">
              <a:avLst/>
            </a:prstGeom>
          </p:spPr>
        </p:pic>
        <p:pic>
          <p:nvPicPr>
            <p:cNvPr id="6" name="object 4"/>
            <p:cNvPicPr/>
            <p:nvPr/>
          </p:nvPicPr>
          <p:blipFill>
            <a:blip r:embed="rId3" cstate="print"/>
            <a:stretch>
              <a:fillRect/>
            </a:stretch>
          </p:blipFill>
          <p:spPr>
            <a:xfrm>
              <a:off x="5814059" y="3779519"/>
              <a:ext cx="2513076" cy="1403603"/>
            </a:xfrm>
            <a:prstGeom prst="rect">
              <a:avLst/>
            </a:prstGeom>
          </p:spPr>
        </p:pic>
        <p:pic>
          <p:nvPicPr>
            <p:cNvPr id="7" name="object 5"/>
            <p:cNvPicPr/>
            <p:nvPr/>
          </p:nvPicPr>
          <p:blipFill>
            <a:blip r:embed="rId4" cstate="print"/>
            <a:stretch>
              <a:fillRect/>
            </a:stretch>
          </p:blipFill>
          <p:spPr>
            <a:xfrm>
              <a:off x="1539239" y="4723384"/>
              <a:ext cx="1941576" cy="1587500"/>
            </a:xfrm>
            <a:prstGeom prst="rect">
              <a:avLst/>
            </a:prstGeom>
          </p:spPr>
        </p:pic>
        <p:pic>
          <p:nvPicPr>
            <p:cNvPr id="8" name="object 6"/>
            <p:cNvPicPr/>
            <p:nvPr/>
          </p:nvPicPr>
          <p:blipFill>
            <a:blip r:embed="rId5" cstate="print"/>
            <a:stretch>
              <a:fillRect/>
            </a:stretch>
          </p:blipFill>
          <p:spPr>
            <a:xfrm>
              <a:off x="3942588" y="4448555"/>
              <a:ext cx="1751076" cy="1912619"/>
            </a:xfrm>
            <a:prstGeom prst="rect">
              <a:avLst/>
            </a:prstGeom>
          </p:spPr>
        </p:pic>
        <p:pic>
          <p:nvPicPr>
            <p:cNvPr id="9" name="object 7"/>
            <p:cNvPicPr/>
            <p:nvPr/>
          </p:nvPicPr>
          <p:blipFill>
            <a:blip r:embed="rId6" cstate="print"/>
            <a:stretch>
              <a:fillRect/>
            </a:stretch>
          </p:blipFill>
          <p:spPr>
            <a:xfrm>
              <a:off x="6214871" y="5384292"/>
              <a:ext cx="1859279" cy="1092708"/>
            </a:xfrm>
            <a:prstGeom prst="rect">
              <a:avLst/>
            </a:prstGeom>
          </p:spPr>
        </p:pic>
      </p:grpSp>
      <p:pic>
        <p:nvPicPr>
          <p:cNvPr id="10" name="Picture 9">
            <a:extLst>
              <a:ext uri="{FF2B5EF4-FFF2-40B4-BE49-F238E27FC236}">
                <a16:creationId xmlns:a16="http://schemas.microsoft.com/office/drawing/2014/main" id="{8438772C-5FEF-4259-566F-41689E5805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1632" y="269682"/>
            <a:ext cx="730335" cy="687505"/>
          </a:xfrm>
          <a:prstGeom prst="rect">
            <a:avLst/>
          </a:prstGeom>
        </p:spPr>
      </p:pic>
      <p:sp>
        <p:nvSpPr>
          <p:cNvPr id="3" name="Title 1">
            <a:extLst>
              <a:ext uri="{FF2B5EF4-FFF2-40B4-BE49-F238E27FC236}">
                <a16:creationId xmlns:a16="http://schemas.microsoft.com/office/drawing/2014/main" id="{DCDCD9AD-C61C-6FD7-7665-7E60751DC8C3}"/>
              </a:ext>
            </a:extLst>
          </p:cNvPr>
          <p:cNvSpPr txBox="1">
            <a:spLocks/>
          </p:cNvSpPr>
          <p:nvPr/>
        </p:nvSpPr>
        <p:spPr>
          <a:xfrm>
            <a:off x="0" y="274638"/>
            <a:ext cx="86868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lumMod val="60000"/>
                    <a:lumOff val="40000"/>
                  </a:schemeClr>
                </a:solidFill>
              </a:rPr>
              <a:t>CASTING PARTS IN AUTOMOBILE</a:t>
            </a:r>
            <a:endParaRPr lang="en-IN" b="1" dirty="0">
              <a:solidFill>
                <a:schemeClr val="tx2">
                  <a:lumMod val="60000"/>
                  <a:lumOff val="40000"/>
                </a:schemeClr>
              </a:solidFill>
            </a:endParaRPr>
          </a:p>
        </p:txBody>
      </p:sp>
      <p:sp>
        <p:nvSpPr>
          <p:cNvPr id="4" name="Title 1">
            <a:extLst>
              <a:ext uri="{FF2B5EF4-FFF2-40B4-BE49-F238E27FC236}">
                <a16:creationId xmlns:a16="http://schemas.microsoft.com/office/drawing/2014/main" id="{BCFF5296-C91A-7CBC-C737-B2AB94811AE6}"/>
              </a:ext>
            </a:extLst>
          </p:cNvPr>
          <p:cNvSpPr txBox="1">
            <a:spLocks/>
          </p:cNvSpPr>
          <p:nvPr/>
        </p:nvSpPr>
        <p:spPr>
          <a:xfrm>
            <a:off x="192858" y="1752600"/>
            <a:ext cx="3312342" cy="4724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7030A0"/>
                </a:solidFill>
                <a:latin typeface="Arial" panose="020B0604020202020204" pitchFamily="34" charset="0"/>
                <a:cs typeface="Arial" panose="020B0604020202020204" pitchFamily="34" charset="0"/>
              </a:rPr>
              <a:t>P</a:t>
            </a:r>
            <a:r>
              <a:rPr lang="en-US" sz="2800" b="0" i="0" dirty="0">
                <a:solidFill>
                  <a:srgbClr val="7030A0"/>
                </a:solidFill>
                <a:effectLst/>
                <a:latin typeface="Arial" panose="020B0604020202020204" pitchFamily="34" charset="0"/>
                <a:cs typeface="Arial" panose="020B0604020202020204" pitchFamily="34" charset="0"/>
              </a:rPr>
              <a:t>istons, </a:t>
            </a:r>
          </a:p>
          <a:p>
            <a:pPr algn="l"/>
            <a:r>
              <a:rPr lang="en-US" sz="2800" b="0" i="0" dirty="0">
                <a:solidFill>
                  <a:srgbClr val="7030A0"/>
                </a:solidFill>
                <a:effectLst/>
                <a:latin typeface="Arial" panose="020B0604020202020204" pitchFamily="34" charset="0"/>
                <a:cs typeface="Arial" panose="020B0604020202020204" pitchFamily="34" charset="0"/>
              </a:rPr>
              <a:t>Engine blocks, </a:t>
            </a:r>
          </a:p>
          <a:p>
            <a:pPr algn="l"/>
            <a:r>
              <a:rPr lang="en-US" sz="2800" b="0" i="0" dirty="0">
                <a:solidFill>
                  <a:srgbClr val="7030A0"/>
                </a:solidFill>
                <a:effectLst/>
                <a:latin typeface="Arial" panose="020B0604020202020204" pitchFamily="34" charset="0"/>
                <a:cs typeface="Arial" panose="020B0604020202020204" pitchFamily="34" charset="0"/>
              </a:rPr>
              <a:t>Valve covers, </a:t>
            </a:r>
          </a:p>
          <a:p>
            <a:pPr algn="l"/>
            <a:r>
              <a:rPr lang="en-US" sz="2800" b="0" i="0" dirty="0">
                <a:solidFill>
                  <a:srgbClr val="7030A0"/>
                </a:solidFill>
                <a:effectLst/>
                <a:latin typeface="Arial" panose="020B0604020202020204" pitchFamily="34" charset="0"/>
                <a:cs typeface="Arial" panose="020B0604020202020204" pitchFamily="34" charset="0"/>
              </a:rPr>
              <a:t>Wheels, </a:t>
            </a:r>
          </a:p>
          <a:p>
            <a:pPr algn="l"/>
            <a:r>
              <a:rPr lang="en-US" sz="2800" b="0" i="0" dirty="0">
                <a:solidFill>
                  <a:srgbClr val="7030A0"/>
                </a:solidFill>
                <a:effectLst/>
                <a:latin typeface="Arial" panose="020B0604020202020204" pitchFamily="34" charset="0"/>
                <a:cs typeface="Arial" panose="020B0604020202020204" pitchFamily="34" charset="0"/>
              </a:rPr>
              <a:t>Transmission housing, Carburetors, </a:t>
            </a:r>
          </a:p>
          <a:p>
            <a:pPr algn="l"/>
            <a:r>
              <a:rPr lang="en-US" sz="2800" b="0" i="0" dirty="0">
                <a:solidFill>
                  <a:srgbClr val="7030A0"/>
                </a:solidFill>
                <a:effectLst/>
                <a:latin typeface="Arial" panose="020B0604020202020204" pitchFamily="34" charset="0"/>
                <a:cs typeface="Arial" panose="020B0604020202020204" pitchFamily="34" charset="0"/>
              </a:rPr>
              <a:t>Fan clutches</a:t>
            </a:r>
          </a:p>
          <a:p>
            <a:pPr algn="l"/>
            <a:r>
              <a:rPr lang="en-US" sz="2800" b="1" dirty="0" err="1">
                <a:solidFill>
                  <a:srgbClr val="7030A0"/>
                </a:solidFill>
                <a:latin typeface="Arial" panose="020B0604020202020204" pitchFamily="34" charset="0"/>
                <a:cs typeface="Arial" panose="020B0604020202020204" pitchFamily="34" charset="0"/>
              </a:rPr>
              <a:t>Etc</a:t>
            </a:r>
            <a:r>
              <a:rPr lang="en-US" sz="2800" b="1" dirty="0">
                <a:solidFill>
                  <a:srgbClr val="7030A0"/>
                </a:solidFill>
                <a:latin typeface="Arial" panose="020B0604020202020204" pitchFamily="34" charset="0"/>
                <a:cs typeface="Arial" panose="020B0604020202020204" pitchFamily="34" charset="0"/>
              </a:rPr>
              <a:t>….</a:t>
            </a:r>
            <a:endParaRPr lang="en-IN" sz="28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218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610600" cy="1143000"/>
          </a:xfrm>
        </p:spPr>
        <p:txBody>
          <a:bodyPr>
            <a:normAutofit fontScale="90000"/>
          </a:bodyPr>
          <a:lstStyle/>
          <a:p>
            <a:pPr algn="l"/>
            <a:r>
              <a:rPr lang="en-US" b="1" dirty="0">
                <a:solidFill>
                  <a:schemeClr val="tx2">
                    <a:lumMod val="60000"/>
                    <a:lumOff val="40000"/>
                  </a:schemeClr>
                </a:solidFill>
              </a:rPr>
              <a:t>GLOBAL CASTING PRODUCTION TREND</a:t>
            </a:r>
            <a:endParaRPr lang="en-IN" dirty="0">
              <a:solidFill>
                <a:schemeClr val="tx2">
                  <a:lumMod val="60000"/>
                  <a:lumOff val="40000"/>
                </a:schemeClr>
              </a:solidFill>
            </a:endParaRPr>
          </a:p>
        </p:txBody>
      </p:sp>
      <p:sp>
        <p:nvSpPr>
          <p:cNvPr id="3" name="Content Placeholder 2"/>
          <p:cNvSpPr>
            <a:spLocks noGrp="1"/>
          </p:cNvSpPr>
          <p:nvPr>
            <p:ph idx="1"/>
          </p:nvPr>
        </p:nvSpPr>
        <p:spPr>
          <a:xfrm>
            <a:off x="628649" y="1825626"/>
            <a:ext cx="4027309" cy="4575174"/>
          </a:xfrm>
        </p:spPr>
        <p:txBody>
          <a:bodyPr>
            <a:normAutofit fontScale="92500" lnSpcReduction="20000"/>
          </a:bodyPr>
          <a:lstStyle/>
          <a:p>
            <a:pPr algn="just"/>
            <a:r>
              <a:rPr lang="en-US" sz="2600" dirty="0">
                <a:solidFill>
                  <a:srgbClr val="7030A0"/>
                </a:solidFill>
              </a:rPr>
              <a:t>As per 54rd World casting Census published by Modern Castings USA in January 2021, Total Global Casting Production was 109.05 million metric </a:t>
            </a:r>
            <a:r>
              <a:rPr lang="en-US" sz="2600" dirty="0" err="1">
                <a:solidFill>
                  <a:srgbClr val="7030A0"/>
                </a:solidFill>
              </a:rPr>
              <a:t>tonnes</a:t>
            </a:r>
            <a:r>
              <a:rPr lang="en-US" sz="2600" dirty="0">
                <a:solidFill>
                  <a:srgbClr val="7030A0"/>
                </a:solidFill>
              </a:rPr>
              <a:t>, a decrease of 3.2% as compared to the previous year.</a:t>
            </a:r>
          </a:p>
          <a:p>
            <a:pPr marL="0" indent="0" algn="just">
              <a:buNone/>
            </a:pPr>
            <a:endParaRPr lang="en-US" sz="2600" dirty="0">
              <a:solidFill>
                <a:srgbClr val="7030A0"/>
              </a:solidFill>
            </a:endParaRPr>
          </a:p>
          <a:p>
            <a:pPr algn="just"/>
            <a:r>
              <a:rPr lang="en-US" sz="2600" dirty="0">
                <a:solidFill>
                  <a:srgbClr val="7030A0"/>
                </a:solidFill>
              </a:rPr>
              <a:t>China, India and the USA hold the top three spots of casting production in the world.</a:t>
            </a:r>
          </a:p>
          <a:p>
            <a:endParaRPr lang="en-IN" dirty="0"/>
          </a:p>
        </p:txBody>
      </p:sp>
      <p:sp>
        <p:nvSpPr>
          <p:cNvPr id="146" name="object 50"/>
          <p:cNvSpPr txBox="1"/>
          <p:nvPr/>
        </p:nvSpPr>
        <p:spPr>
          <a:xfrm>
            <a:off x="5555733" y="3035941"/>
            <a:ext cx="369364" cy="558230"/>
          </a:xfrm>
          <a:prstGeom prst="rect">
            <a:avLst/>
          </a:prstGeom>
        </p:spPr>
        <p:txBody>
          <a:bodyPr vert="horz" wrap="square" lIns="0" tIns="11430" rIns="0" bIns="0" rtlCol="0">
            <a:spAutoFit/>
          </a:bodyPr>
          <a:lstStyle/>
          <a:p>
            <a:pPr marL="12700" marR="5080" algn="just">
              <a:lnSpc>
                <a:spcPct val="127899"/>
              </a:lnSpc>
              <a:spcBef>
                <a:spcPts val="90"/>
              </a:spcBef>
            </a:pPr>
            <a:r>
              <a:rPr sz="950" spc="-10" dirty="0">
                <a:solidFill>
                  <a:schemeClr val="tx1"/>
                </a:solidFill>
                <a:latin typeface="Calibri"/>
                <a:cs typeface="Calibri"/>
              </a:rPr>
              <a:t>China India </a:t>
            </a:r>
            <a:r>
              <a:rPr sz="950" spc="-25" dirty="0">
                <a:solidFill>
                  <a:schemeClr val="tx1"/>
                </a:solidFill>
                <a:latin typeface="Calibri"/>
                <a:cs typeface="Calibri"/>
              </a:rPr>
              <a:t>USA</a:t>
            </a:r>
            <a:endParaRPr sz="950" dirty="0">
              <a:solidFill>
                <a:schemeClr val="tx1"/>
              </a:solidFill>
              <a:latin typeface="Calibri"/>
              <a:cs typeface="Calibri"/>
            </a:endParaRPr>
          </a:p>
        </p:txBody>
      </p:sp>
      <p:sp>
        <p:nvSpPr>
          <p:cNvPr id="147" name="object 72"/>
          <p:cNvSpPr txBox="1"/>
          <p:nvPr/>
        </p:nvSpPr>
        <p:spPr>
          <a:xfrm>
            <a:off x="5555733" y="3590677"/>
            <a:ext cx="521708" cy="1306640"/>
          </a:xfrm>
          <a:prstGeom prst="rect">
            <a:avLst/>
          </a:prstGeom>
        </p:spPr>
        <p:txBody>
          <a:bodyPr vert="horz" wrap="square" lIns="0" tIns="11430" rIns="0" bIns="0" rtlCol="0">
            <a:spAutoFit/>
          </a:bodyPr>
          <a:lstStyle/>
          <a:p>
            <a:pPr marL="12700" marR="5080">
              <a:lnSpc>
                <a:spcPct val="127699"/>
              </a:lnSpc>
              <a:spcBef>
                <a:spcPts val="90"/>
              </a:spcBef>
            </a:pPr>
            <a:r>
              <a:rPr sz="950" spc="-10" dirty="0">
                <a:solidFill>
                  <a:schemeClr val="tx1"/>
                </a:solidFill>
                <a:latin typeface="Calibri"/>
                <a:cs typeface="Calibri"/>
              </a:rPr>
              <a:t>Japan Germany Russia Mexico Korea Turkey Brazil</a:t>
            </a:r>
            <a:endParaRPr sz="950" dirty="0">
              <a:solidFill>
                <a:schemeClr val="tx1"/>
              </a:solidFill>
              <a:latin typeface="Calibri"/>
              <a:cs typeface="Calibri"/>
            </a:endParaRPr>
          </a:p>
        </p:txBody>
      </p:sp>
      <p:grpSp>
        <p:nvGrpSpPr>
          <p:cNvPr id="4" name="object 8"/>
          <p:cNvGrpSpPr/>
          <p:nvPr/>
        </p:nvGrpSpPr>
        <p:grpSpPr>
          <a:xfrm>
            <a:off x="7520531" y="2241981"/>
            <a:ext cx="1568681" cy="3468101"/>
            <a:chOff x="7806690" y="2713482"/>
            <a:chExt cx="1620520" cy="3057525"/>
          </a:xfrm>
        </p:grpSpPr>
        <p:sp>
          <p:nvSpPr>
            <p:cNvPr id="149" name="object 9"/>
            <p:cNvSpPr/>
            <p:nvPr/>
          </p:nvSpPr>
          <p:spPr>
            <a:xfrm>
              <a:off x="7815072" y="2721864"/>
              <a:ext cx="1603375" cy="3040380"/>
            </a:xfrm>
            <a:custGeom>
              <a:avLst/>
              <a:gdLst/>
              <a:ahLst/>
              <a:cxnLst/>
              <a:rect l="l" t="t" r="r" b="b"/>
              <a:pathLst>
                <a:path w="1603375" h="3040379">
                  <a:moveTo>
                    <a:pt x="83820" y="0"/>
                  </a:moveTo>
                  <a:lnTo>
                    <a:pt x="83820" y="1519428"/>
                  </a:lnTo>
                  <a:lnTo>
                    <a:pt x="0" y="3037332"/>
                  </a:lnTo>
                  <a:lnTo>
                    <a:pt x="41909" y="3039427"/>
                  </a:lnTo>
                  <a:lnTo>
                    <a:pt x="63007" y="3040118"/>
                  </a:lnTo>
                  <a:lnTo>
                    <a:pt x="83820" y="3040380"/>
                  </a:lnTo>
                  <a:lnTo>
                    <a:pt x="132084" y="3039627"/>
                  </a:lnTo>
                  <a:lnTo>
                    <a:pt x="179971" y="3037386"/>
                  </a:lnTo>
                  <a:lnTo>
                    <a:pt x="227459" y="3033678"/>
                  </a:lnTo>
                  <a:lnTo>
                    <a:pt x="274525" y="3028525"/>
                  </a:lnTo>
                  <a:lnTo>
                    <a:pt x="321147" y="3021949"/>
                  </a:lnTo>
                  <a:lnTo>
                    <a:pt x="367304" y="3013974"/>
                  </a:lnTo>
                  <a:lnTo>
                    <a:pt x="412972" y="3004620"/>
                  </a:lnTo>
                  <a:lnTo>
                    <a:pt x="458130" y="2993912"/>
                  </a:lnTo>
                  <a:lnTo>
                    <a:pt x="502755" y="2981870"/>
                  </a:lnTo>
                  <a:lnTo>
                    <a:pt x="546826" y="2968517"/>
                  </a:lnTo>
                  <a:lnTo>
                    <a:pt x="590320" y="2953876"/>
                  </a:lnTo>
                  <a:lnTo>
                    <a:pt x="633215" y="2937968"/>
                  </a:lnTo>
                  <a:lnTo>
                    <a:pt x="675489" y="2920817"/>
                  </a:lnTo>
                  <a:lnTo>
                    <a:pt x="717119" y="2902444"/>
                  </a:lnTo>
                  <a:lnTo>
                    <a:pt x="758084" y="2882872"/>
                  </a:lnTo>
                  <a:lnTo>
                    <a:pt x="798361" y="2862122"/>
                  </a:lnTo>
                  <a:lnTo>
                    <a:pt x="837928" y="2840218"/>
                  </a:lnTo>
                  <a:lnTo>
                    <a:pt x="876764" y="2817182"/>
                  </a:lnTo>
                  <a:lnTo>
                    <a:pt x="914845" y="2793035"/>
                  </a:lnTo>
                  <a:lnTo>
                    <a:pt x="952149" y="2767801"/>
                  </a:lnTo>
                  <a:lnTo>
                    <a:pt x="988655" y="2741501"/>
                  </a:lnTo>
                  <a:lnTo>
                    <a:pt x="1024340" y="2714158"/>
                  </a:lnTo>
                  <a:lnTo>
                    <a:pt x="1059183" y="2685794"/>
                  </a:lnTo>
                  <a:lnTo>
                    <a:pt x="1093160" y="2656431"/>
                  </a:lnTo>
                  <a:lnTo>
                    <a:pt x="1126250" y="2626093"/>
                  </a:lnTo>
                  <a:lnTo>
                    <a:pt x="1158430" y="2594800"/>
                  </a:lnTo>
                  <a:lnTo>
                    <a:pt x="1189679" y="2562576"/>
                  </a:lnTo>
                  <a:lnTo>
                    <a:pt x="1219974" y="2529442"/>
                  </a:lnTo>
                  <a:lnTo>
                    <a:pt x="1249293" y="2495421"/>
                  </a:lnTo>
                  <a:lnTo>
                    <a:pt x="1277613" y="2460536"/>
                  </a:lnTo>
                  <a:lnTo>
                    <a:pt x="1304914" y="2424808"/>
                  </a:lnTo>
                  <a:lnTo>
                    <a:pt x="1331172" y="2388260"/>
                  </a:lnTo>
                  <a:lnTo>
                    <a:pt x="1356365" y="2350914"/>
                  </a:lnTo>
                  <a:lnTo>
                    <a:pt x="1380471" y="2312793"/>
                  </a:lnTo>
                  <a:lnTo>
                    <a:pt x="1403468" y="2273919"/>
                  </a:lnTo>
                  <a:lnTo>
                    <a:pt x="1425334" y="2234313"/>
                  </a:lnTo>
                  <a:lnTo>
                    <a:pt x="1446047" y="2193999"/>
                  </a:lnTo>
                  <a:lnTo>
                    <a:pt x="1465584" y="2152999"/>
                  </a:lnTo>
                  <a:lnTo>
                    <a:pt x="1483923" y="2111335"/>
                  </a:lnTo>
                  <a:lnTo>
                    <a:pt x="1501042" y="2069029"/>
                  </a:lnTo>
                  <a:lnTo>
                    <a:pt x="1516920" y="2026104"/>
                  </a:lnTo>
                  <a:lnTo>
                    <a:pt x="1531533" y="1982581"/>
                  </a:lnTo>
                  <a:lnTo>
                    <a:pt x="1544859" y="1938484"/>
                  </a:lnTo>
                  <a:lnTo>
                    <a:pt x="1556877" y="1893835"/>
                  </a:lnTo>
                  <a:lnTo>
                    <a:pt x="1567564" y="1848655"/>
                  </a:lnTo>
                  <a:lnTo>
                    <a:pt x="1576898" y="1802968"/>
                  </a:lnTo>
                  <a:lnTo>
                    <a:pt x="1584857" y="1756795"/>
                  </a:lnTo>
                  <a:lnTo>
                    <a:pt x="1591418" y="1710158"/>
                  </a:lnTo>
                  <a:lnTo>
                    <a:pt x="1596560" y="1663081"/>
                  </a:lnTo>
                  <a:lnTo>
                    <a:pt x="1600261" y="1615586"/>
                  </a:lnTo>
                  <a:lnTo>
                    <a:pt x="1602497" y="1567694"/>
                  </a:lnTo>
                  <a:lnTo>
                    <a:pt x="1603248" y="1519428"/>
                  </a:lnTo>
                  <a:lnTo>
                    <a:pt x="1602497" y="1471163"/>
                  </a:lnTo>
                  <a:lnTo>
                    <a:pt x="1600261" y="1423276"/>
                  </a:lnTo>
                  <a:lnTo>
                    <a:pt x="1596560" y="1375788"/>
                  </a:lnTo>
                  <a:lnTo>
                    <a:pt x="1591418" y="1328722"/>
                  </a:lnTo>
                  <a:lnTo>
                    <a:pt x="1584857" y="1282100"/>
                  </a:lnTo>
                  <a:lnTo>
                    <a:pt x="1576898" y="1235943"/>
                  </a:lnTo>
                  <a:lnTo>
                    <a:pt x="1567564" y="1190275"/>
                  </a:lnTo>
                  <a:lnTo>
                    <a:pt x="1556877" y="1145117"/>
                  </a:lnTo>
                  <a:lnTo>
                    <a:pt x="1544859" y="1100492"/>
                  </a:lnTo>
                  <a:lnTo>
                    <a:pt x="1531533" y="1056421"/>
                  </a:lnTo>
                  <a:lnTo>
                    <a:pt x="1516920" y="1012927"/>
                  </a:lnTo>
                  <a:lnTo>
                    <a:pt x="1501042" y="970032"/>
                  </a:lnTo>
                  <a:lnTo>
                    <a:pt x="1483923" y="927758"/>
                  </a:lnTo>
                  <a:lnTo>
                    <a:pt x="1465584" y="886128"/>
                  </a:lnTo>
                  <a:lnTo>
                    <a:pt x="1446047" y="845163"/>
                  </a:lnTo>
                  <a:lnTo>
                    <a:pt x="1425334" y="804886"/>
                  </a:lnTo>
                  <a:lnTo>
                    <a:pt x="1403468" y="765319"/>
                  </a:lnTo>
                  <a:lnTo>
                    <a:pt x="1380471" y="726483"/>
                  </a:lnTo>
                  <a:lnTo>
                    <a:pt x="1356365" y="688402"/>
                  </a:lnTo>
                  <a:lnTo>
                    <a:pt x="1331172" y="651098"/>
                  </a:lnTo>
                  <a:lnTo>
                    <a:pt x="1304914" y="614592"/>
                  </a:lnTo>
                  <a:lnTo>
                    <a:pt x="1277613" y="578907"/>
                  </a:lnTo>
                  <a:lnTo>
                    <a:pt x="1249293" y="544064"/>
                  </a:lnTo>
                  <a:lnTo>
                    <a:pt x="1219974" y="510087"/>
                  </a:lnTo>
                  <a:lnTo>
                    <a:pt x="1189679" y="476997"/>
                  </a:lnTo>
                  <a:lnTo>
                    <a:pt x="1158430" y="444817"/>
                  </a:lnTo>
                  <a:lnTo>
                    <a:pt x="1126250" y="413568"/>
                  </a:lnTo>
                  <a:lnTo>
                    <a:pt x="1093160" y="383273"/>
                  </a:lnTo>
                  <a:lnTo>
                    <a:pt x="1059183" y="353954"/>
                  </a:lnTo>
                  <a:lnTo>
                    <a:pt x="1024340" y="325634"/>
                  </a:lnTo>
                  <a:lnTo>
                    <a:pt x="988655" y="298333"/>
                  </a:lnTo>
                  <a:lnTo>
                    <a:pt x="952149" y="272075"/>
                  </a:lnTo>
                  <a:lnTo>
                    <a:pt x="914845" y="246882"/>
                  </a:lnTo>
                  <a:lnTo>
                    <a:pt x="876764" y="222776"/>
                  </a:lnTo>
                  <a:lnTo>
                    <a:pt x="837928" y="199779"/>
                  </a:lnTo>
                  <a:lnTo>
                    <a:pt x="798361" y="177913"/>
                  </a:lnTo>
                  <a:lnTo>
                    <a:pt x="758084" y="157200"/>
                  </a:lnTo>
                  <a:lnTo>
                    <a:pt x="717119" y="137663"/>
                  </a:lnTo>
                  <a:lnTo>
                    <a:pt x="675489" y="119324"/>
                  </a:lnTo>
                  <a:lnTo>
                    <a:pt x="633215" y="102205"/>
                  </a:lnTo>
                  <a:lnTo>
                    <a:pt x="590320" y="86327"/>
                  </a:lnTo>
                  <a:lnTo>
                    <a:pt x="546826" y="71714"/>
                  </a:lnTo>
                  <a:lnTo>
                    <a:pt x="502755" y="58388"/>
                  </a:lnTo>
                  <a:lnTo>
                    <a:pt x="458130" y="46370"/>
                  </a:lnTo>
                  <a:lnTo>
                    <a:pt x="412972" y="35683"/>
                  </a:lnTo>
                  <a:lnTo>
                    <a:pt x="367304" y="26349"/>
                  </a:lnTo>
                  <a:lnTo>
                    <a:pt x="321147" y="18390"/>
                  </a:lnTo>
                  <a:lnTo>
                    <a:pt x="274525" y="11829"/>
                  </a:lnTo>
                  <a:lnTo>
                    <a:pt x="227459" y="6687"/>
                  </a:lnTo>
                  <a:lnTo>
                    <a:pt x="179971" y="2986"/>
                  </a:lnTo>
                  <a:lnTo>
                    <a:pt x="132084" y="750"/>
                  </a:lnTo>
                  <a:lnTo>
                    <a:pt x="83820" y="0"/>
                  </a:lnTo>
                  <a:close/>
                </a:path>
              </a:pathLst>
            </a:custGeom>
            <a:solidFill>
              <a:srgbClr val="4472C4"/>
            </a:solidFill>
          </p:spPr>
          <p:txBody>
            <a:bodyPr wrap="square" lIns="0" tIns="0" rIns="0" bIns="0" rtlCol="0"/>
            <a:lstStyle/>
            <a:p>
              <a:endParaRPr/>
            </a:p>
          </p:txBody>
        </p:sp>
        <p:sp>
          <p:nvSpPr>
            <p:cNvPr id="150" name="object 10"/>
            <p:cNvSpPr/>
            <p:nvPr/>
          </p:nvSpPr>
          <p:spPr>
            <a:xfrm>
              <a:off x="7815072" y="2721864"/>
              <a:ext cx="1603375" cy="3040380"/>
            </a:xfrm>
            <a:custGeom>
              <a:avLst/>
              <a:gdLst/>
              <a:ahLst/>
              <a:cxnLst/>
              <a:rect l="l" t="t" r="r" b="b"/>
              <a:pathLst>
                <a:path w="1603375" h="3040379">
                  <a:moveTo>
                    <a:pt x="83819" y="0"/>
                  </a:moveTo>
                  <a:lnTo>
                    <a:pt x="132084" y="750"/>
                  </a:lnTo>
                  <a:lnTo>
                    <a:pt x="179971" y="2986"/>
                  </a:lnTo>
                  <a:lnTo>
                    <a:pt x="227459" y="6687"/>
                  </a:lnTo>
                  <a:lnTo>
                    <a:pt x="274525" y="11829"/>
                  </a:lnTo>
                  <a:lnTo>
                    <a:pt x="321147" y="18390"/>
                  </a:lnTo>
                  <a:lnTo>
                    <a:pt x="367304" y="26349"/>
                  </a:lnTo>
                  <a:lnTo>
                    <a:pt x="412972" y="35683"/>
                  </a:lnTo>
                  <a:lnTo>
                    <a:pt x="458130" y="46370"/>
                  </a:lnTo>
                  <a:lnTo>
                    <a:pt x="502755" y="58388"/>
                  </a:lnTo>
                  <a:lnTo>
                    <a:pt x="546826" y="71714"/>
                  </a:lnTo>
                  <a:lnTo>
                    <a:pt x="590320" y="86327"/>
                  </a:lnTo>
                  <a:lnTo>
                    <a:pt x="633215" y="102205"/>
                  </a:lnTo>
                  <a:lnTo>
                    <a:pt x="675489" y="119324"/>
                  </a:lnTo>
                  <a:lnTo>
                    <a:pt x="717119" y="137663"/>
                  </a:lnTo>
                  <a:lnTo>
                    <a:pt x="758084" y="157200"/>
                  </a:lnTo>
                  <a:lnTo>
                    <a:pt x="798361" y="177913"/>
                  </a:lnTo>
                  <a:lnTo>
                    <a:pt x="837928" y="199779"/>
                  </a:lnTo>
                  <a:lnTo>
                    <a:pt x="876764" y="222776"/>
                  </a:lnTo>
                  <a:lnTo>
                    <a:pt x="914845" y="246882"/>
                  </a:lnTo>
                  <a:lnTo>
                    <a:pt x="952149" y="272075"/>
                  </a:lnTo>
                  <a:lnTo>
                    <a:pt x="988655" y="298333"/>
                  </a:lnTo>
                  <a:lnTo>
                    <a:pt x="1024340" y="325634"/>
                  </a:lnTo>
                  <a:lnTo>
                    <a:pt x="1059183" y="353954"/>
                  </a:lnTo>
                  <a:lnTo>
                    <a:pt x="1093160" y="383273"/>
                  </a:lnTo>
                  <a:lnTo>
                    <a:pt x="1126250" y="413568"/>
                  </a:lnTo>
                  <a:lnTo>
                    <a:pt x="1158430" y="444817"/>
                  </a:lnTo>
                  <a:lnTo>
                    <a:pt x="1189679" y="476997"/>
                  </a:lnTo>
                  <a:lnTo>
                    <a:pt x="1219974" y="510087"/>
                  </a:lnTo>
                  <a:lnTo>
                    <a:pt x="1249293" y="544064"/>
                  </a:lnTo>
                  <a:lnTo>
                    <a:pt x="1277613" y="578907"/>
                  </a:lnTo>
                  <a:lnTo>
                    <a:pt x="1304914" y="614592"/>
                  </a:lnTo>
                  <a:lnTo>
                    <a:pt x="1331172" y="651098"/>
                  </a:lnTo>
                  <a:lnTo>
                    <a:pt x="1356365" y="688402"/>
                  </a:lnTo>
                  <a:lnTo>
                    <a:pt x="1380471" y="726483"/>
                  </a:lnTo>
                  <a:lnTo>
                    <a:pt x="1403468" y="765319"/>
                  </a:lnTo>
                  <a:lnTo>
                    <a:pt x="1425334" y="804886"/>
                  </a:lnTo>
                  <a:lnTo>
                    <a:pt x="1446047" y="845163"/>
                  </a:lnTo>
                  <a:lnTo>
                    <a:pt x="1465584" y="886128"/>
                  </a:lnTo>
                  <a:lnTo>
                    <a:pt x="1483923" y="927758"/>
                  </a:lnTo>
                  <a:lnTo>
                    <a:pt x="1501042" y="970032"/>
                  </a:lnTo>
                  <a:lnTo>
                    <a:pt x="1516920" y="1012927"/>
                  </a:lnTo>
                  <a:lnTo>
                    <a:pt x="1531532" y="1056421"/>
                  </a:lnTo>
                  <a:lnTo>
                    <a:pt x="1544859" y="1100492"/>
                  </a:lnTo>
                  <a:lnTo>
                    <a:pt x="1556877" y="1145117"/>
                  </a:lnTo>
                  <a:lnTo>
                    <a:pt x="1567564" y="1190275"/>
                  </a:lnTo>
                  <a:lnTo>
                    <a:pt x="1576898" y="1235943"/>
                  </a:lnTo>
                  <a:lnTo>
                    <a:pt x="1584857" y="1282100"/>
                  </a:lnTo>
                  <a:lnTo>
                    <a:pt x="1591418" y="1328722"/>
                  </a:lnTo>
                  <a:lnTo>
                    <a:pt x="1596560" y="1375788"/>
                  </a:lnTo>
                  <a:lnTo>
                    <a:pt x="1600261" y="1423276"/>
                  </a:lnTo>
                  <a:lnTo>
                    <a:pt x="1602497" y="1471163"/>
                  </a:lnTo>
                  <a:lnTo>
                    <a:pt x="1603247" y="1519427"/>
                  </a:lnTo>
                  <a:lnTo>
                    <a:pt x="1602497" y="1567694"/>
                  </a:lnTo>
                  <a:lnTo>
                    <a:pt x="1600261" y="1615586"/>
                  </a:lnTo>
                  <a:lnTo>
                    <a:pt x="1596560" y="1663081"/>
                  </a:lnTo>
                  <a:lnTo>
                    <a:pt x="1591418" y="1710158"/>
                  </a:lnTo>
                  <a:lnTo>
                    <a:pt x="1584857" y="1756795"/>
                  </a:lnTo>
                  <a:lnTo>
                    <a:pt x="1576898" y="1802968"/>
                  </a:lnTo>
                  <a:lnTo>
                    <a:pt x="1567564" y="1848655"/>
                  </a:lnTo>
                  <a:lnTo>
                    <a:pt x="1556877" y="1893835"/>
                  </a:lnTo>
                  <a:lnTo>
                    <a:pt x="1544859" y="1938484"/>
                  </a:lnTo>
                  <a:lnTo>
                    <a:pt x="1531532" y="1982581"/>
                  </a:lnTo>
                  <a:lnTo>
                    <a:pt x="1516920" y="2026104"/>
                  </a:lnTo>
                  <a:lnTo>
                    <a:pt x="1501042" y="2069029"/>
                  </a:lnTo>
                  <a:lnTo>
                    <a:pt x="1483923" y="2111335"/>
                  </a:lnTo>
                  <a:lnTo>
                    <a:pt x="1465584" y="2152999"/>
                  </a:lnTo>
                  <a:lnTo>
                    <a:pt x="1446047" y="2193999"/>
                  </a:lnTo>
                  <a:lnTo>
                    <a:pt x="1425334" y="2234313"/>
                  </a:lnTo>
                  <a:lnTo>
                    <a:pt x="1403468" y="2273919"/>
                  </a:lnTo>
                  <a:lnTo>
                    <a:pt x="1380471" y="2312793"/>
                  </a:lnTo>
                  <a:lnTo>
                    <a:pt x="1356365" y="2350914"/>
                  </a:lnTo>
                  <a:lnTo>
                    <a:pt x="1331172" y="2388260"/>
                  </a:lnTo>
                  <a:lnTo>
                    <a:pt x="1304914" y="2424808"/>
                  </a:lnTo>
                  <a:lnTo>
                    <a:pt x="1277613" y="2460536"/>
                  </a:lnTo>
                  <a:lnTo>
                    <a:pt x="1249293" y="2495421"/>
                  </a:lnTo>
                  <a:lnTo>
                    <a:pt x="1219974" y="2529442"/>
                  </a:lnTo>
                  <a:lnTo>
                    <a:pt x="1189679" y="2562576"/>
                  </a:lnTo>
                  <a:lnTo>
                    <a:pt x="1158430" y="2594800"/>
                  </a:lnTo>
                  <a:lnTo>
                    <a:pt x="1126250" y="2626093"/>
                  </a:lnTo>
                  <a:lnTo>
                    <a:pt x="1093160" y="2656431"/>
                  </a:lnTo>
                  <a:lnTo>
                    <a:pt x="1059183" y="2685794"/>
                  </a:lnTo>
                  <a:lnTo>
                    <a:pt x="1024340" y="2714158"/>
                  </a:lnTo>
                  <a:lnTo>
                    <a:pt x="988655" y="2741501"/>
                  </a:lnTo>
                  <a:lnTo>
                    <a:pt x="952149" y="2767801"/>
                  </a:lnTo>
                  <a:lnTo>
                    <a:pt x="914845" y="2793035"/>
                  </a:lnTo>
                  <a:lnTo>
                    <a:pt x="876764" y="2817182"/>
                  </a:lnTo>
                  <a:lnTo>
                    <a:pt x="837928" y="2840218"/>
                  </a:lnTo>
                  <a:lnTo>
                    <a:pt x="798361" y="2862122"/>
                  </a:lnTo>
                  <a:lnTo>
                    <a:pt x="758084" y="2882871"/>
                  </a:lnTo>
                  <a:lnTo>
                    <a:pt x="717119" y="2902444"/>
                  </a:lnTo>
                  <a:lnTo>
                    <a:pt x="675489" y="2920817"/>
                  </a:lnTo>
                  <a:lnTo>
                    <a:pt x="633215" y="2937968"/>
                  </a:lnTo>
                  <a:lnTo>
                    <a:pt x="590320" y="2953876"/>
                  </a:lnTo>
                  <a:lnTo>
                    <a:pt x="546826" y="2968517"/>
                  </a:lnTo>
                  <a:lnTo>
                    <a:pt x="502755" y="2981870"/>
                  </a:lnTo>
                  <a:lnTo>
                    <a:pt x="458130" y="2993912"/>
                  </a:lnTo>
                  <a:lnTo>
                    <a:pt x="412972" y="3004620"/>
                  </a:lnTo>
                  <a:lnTo>
                    <a:pt x="367304" y="3013974"/>
                  </a:lnTo>
                  <a:lnTo>
                    <a:pt x="321147" y="3021949"/>
                  </a:lnTo>
                  <a:lnTo>
                    <a:pt x="274525" y="3028525"/>
                  </a:lnTo>
                  <a:lnTo>
                    <a:pt x="227459" y="3033678"/>
                  </a:lnTo>
                  <a:lnTo>
                    <a:pt x="179971" y="3037386"/>
                  </a:lnTo>
                  <a:lnTo>
                    <a:pt x="132084" y="3039627"/>
                  </a:lnTo>
                  <a:lnTo>
                    <a:pt x="83819" y="3040379"/>
                  </a:lnTo>
                  <a:lnTo>
                    <a:pt x="63007" y="3040117"/>
                  </a:lnTo>
                  <a:lnTo>
                    <a:pt x="41909" y="3039427"/>
                  </a:lnTo>
                  <a:lnTo>
                    <a:pt x="20812" y="3038451"/>
                  </a:lnTo>
                  <a:lnTo>
                    <a:pt x="0" y="3037331"/>
                  </a:lnTo>
                  <a:lnTo>
                    <a:pt x="83819" y="1519427"/>
                  </a:lnTo>
                  <a:lnTo>
                    <a:pt x="83819" y="0"/>
                  </a:lnTo>
                  <a:close/>
                </a:path>
              </a:pathLst>
            </a:custGeom>
            <a:ln w="16763">
              <a:solidFill>
                <a:srgbClr val="FFFFFF"/>
              </a:solidFill>
            </a:ln>
          </p:spPr>
          <p:txBody>
            <a:bodyPr wrap="square" lIns="0" tIns="0" rIns="0" bIns="0" rtlCol="0"/>
            <a:lstStyle/>
            <a:p>
              <a:endParaRPr/>
            </a:p>
          </p:txBody>
        </p:sp>
      </p:grpSp>
      <p:grpSp>
        <p:nvGrpSpPr>
          <p:cNvPr id="5" name="object 11"/>
          <p:cNvGrpSpPr/>
          <p:nvPr/>
        </p:nvGrpSpPr>
        <p:grpSpPr>
          <a:xfrm>
            <a:off x="5918159" y="4040160"/>
            <a:ext cx="1386536" cy="1678305"/>
            <a:chOff x="5843777" y="4330445"/>
            <a:chExt cx="1675130" cy="1678305"/>
          </a:xfrm>
        </p:grpSpPr>
        <p:sp>
          <p:nvSpPr>
            <p:cNvPr id="152" name="object 12"/>
            <p:cNvSpPr/>
            <p:nvPr/>
          </p:nvSpPr>
          <p:spPr>
            <a:xfrm>
              <a:off x="6409943" y="4482083"/>
              <a:ext cx="1100455" cy="1518285"/>
            </a:xfrm>
            <a:custGeom>
              <a:avLst/>
              <a:gdLst/>
              <a:ahLst/>
              <a:cxnLst/>
              <a:rect l="l" t="t" r="r" b="b"/>
              <a:pathLst>
                <a:path w="1100454" h="1518285">
                  <a:moveTo>
                    <a:pt x="1100327" y="0"/>
                  </a:moveTo>
                  <a:lnTo>
                    <a:pt x="0" y="1050036"/>
                  </a:lnTo>
                  <a:lnTo>
                    <a:pt x="35333" y="1085969"/>
                  </a:lnTo>
                  <a:lnTo>
                    <a:pt x="71736" y="1120606"/>
                  </a:lnTo>
                  <a:lnTo>
                    <a:pt x="109169" y="1153930"/>
                  </a:lnTo>
                  <a:lnTo>
                    <a:pt x="147597" y="1185922"/>
                  </a:lnTo>
                  <a:lnTo>
                    <a:pt x="186980" y="1216566"/>
                  </a:lnTo>
                  <a:lnTo>
                    <a:pt x="227281" y="1245845"/>
                  </a:lnTo>
                  <a:lnTo>
                    <a:pt x="268464" y="1273741"/>
                  </a:lnTo>
                  <a:lnTo>
                    <a:pt x="310489" y="1300237"/>
                  </a:lnTo>
                  <a:lnTo>
                    <a:pt x="353320" y="1325315"/>
                  </a:lnTo>
                  <a:lnTo>
                    <a:pt x="396920" y="1348958"/>
                  </a:lnTo>
                  <a:lnTo>
                    <a:pt x="441249" y="1371150"/>
                  </a:lnTo>
                  <a:lnTo>
                    <a:pt x="486272" y="1391872"/>
                  </a:lnTo>
                  <a:lnTo>
                    <a:pt x="531950" y="1411108"/>
                  </a:lnTo>
                  <a:lnTo>
                    <a:pt x="578246" y="1428840"/>
                  </a:lnTo>
                  <a:lnTo>
                    <a:pt x="625122" y="1445051"/>
                  </a:lnTo>
                  <a:lnTo>
                    <a:pt x="672541" y="1459724"/>
                  </a:lnTo>
                  <a:lnTo>
                    <a:pt x="720464" y="1472840"/>
                  </a:lnTo>
                  <a:lnTo>
                    <a:pt x="768855" y="1484384"/>
                  </a:lnTo>
                  <a:lnTo>
                    <a:pt x="817676" y="1494338"/>
                  </a:lnTo>
                  <a:lnTo>
                    <a:pt x="866890" y="1502684"/>
                  </a:lnTo>
                  <a:lnTo>
                    <a:pt x="916458" y="1509405"/>
                  </a:lnTo>
                  <a:lnTo>
                    <a:pt x="966343" y="1514484"/>
                  </a:lnTo>
                  <a:lnTo>
                    <a:pt x="1016507" y="1517904"/>
                  </a:lnTo>
                  <a:lnTo>
                    <a:pt x="1100327" y="0"/>
                  </a:lnTo>
                  <a:close/>
                </a:path>
              </a:pathLst>
            </a:custGeom>
            <a:solidFill>
              <a:srgbClr val="ED7D31"/>
            </a:solidFill>
          </p:spPr>
          <p:txBody>
            <a:bodyPr wrap="square" lIns="0" tIns="0" rIns="0" bIns="0" rtlCol="0"/>
            <a:lstStyle/>
            <a:p>
              <a:endParaRPr/>
            </a:p>
          </p:txBody>
        </p:sp>
        <p:sp>
          <p:nvSpPr>
            <p:cNvPr id="153" name="object 13"/>
            <p:cNvSpPr/>
            <p:nvPr/>
          </p:nvSpPr>
          <p:spPr>
            <a:xfrm>
              <a:off x="6409943" y="4482083"/>
              <a:ext cx="1100455" cy="1518285"/>
            </a:xfrm>
            <a:custGeom>
              <a:avLst/>
              <a:gdLst/>
              <a:ahLst/>
              <a:cxnLst/>
              <a:rect l="l" t="t" r="r" b="b"/>
              <a:pathLst>
                <a:path w="1100454" h="1518285">
                  <a:moveTo>
                    <a:pt x="1016507" y="1517903"/>
                  </a:moveTo>
                  <a:lnTo>
                    <a:pt x="966343" y="1514484"/>
                  </a:lnTo>
                  <a:lnTo>
                    <a:pt x="916458" y="1509405"/>
                  </a:lnTo>
                  <a:lnTo>
                    <a:pt x="866890" y="1502684"/>
                  </a:lnTo>
                  <a:lnTo>
                    <a:pt x="817676" y="1494338"/>
                  </a:lnTo>
                  <a:lnTo>
                    <a:pt x="768855" y="1484384"/>
                  </a:lnTo>
                  <a:lnTo>
                    <a:pt x="720464" y="1472840"/>
                  </a:lnTo>
                  <a:lnTo>
                    <a:pt x="672541" y="1459724"/>
                  </a:lnTo>
                  <a:lnTo>
                    <a:pt x="625122" y="1445051"/>
                  </a:lnTo>
                  <a:lnTo>
                    <a:pt x="578246" y="1428840"/>
                  </a:lnTo>
                  <a:lnTo>
                    <a:pt x="531950" y="1411108"/>
                  </a:lnTo>
                  <a:lnTo>
                    <a:pt x="486272" y="1391872"/>
                  </a:lnTo>
                  <a:lnTo>
                    <a:pt x="441249" y="1371150"/>
                  </a:lnTo>
                  <a:lnTo>
                    <a:pt x="396920" y="1348958"/>
                  </a:lnTo>
                  <a:lnTo>
                    <a:pt x="353320" y="1325315"/>
                  </a:lnTo>
                  <a:lnTo>
                    <a:pt x="310489" y="1300237"/>
                  </a:lnTo>
                  <a:lnTo>
                    <a:pt x="268464" y="1273741"/>
                  </a:lnTo>
                  <a:lnTo>
                    <a:pt x="227281" y="1245845"/>
                  </a:lnTo>
                  <a:lnTo>
                    <a:pt x="186980" y="1216566"/>
                  </a:lnTo>
                  <a:lnTo>
                    <a:pt x="147597" y="1185922"/>
                  </a:lnTo>
                  <a:lnTo>
                    <a:pt x="109169" y="1153930"/>
                  </a:lnTo>
                  <a:lnTo>
                    <a:pt x="71736" y="1120606"/>
                  </a:lnTo>
                  <a:lnTo>
                    <a:pt x="35333" y="1085969"/>
                  </a:lnTo>
                  <a:lnTo>
                    <a:pt x="0" y="1050035"/>
                  </a:lnTo>
                  <a:lnTo>
                    <a:pt x="1100327" y="0"/>
                  </a:lnTo>
                  <a:lnTo>
                    <a:pt x="1016507" y="1517903"/>
                  </a:lnTo>
                  <a:close/>
                </a:path>
              </a:pathLst>
            </a:custGeom>
            <a:ln w="16763">
              <a:solidFill>
                <a:srgbClr val="FFFFFF"/>
              </a:solidFill>
            </a:ln>
          </p:spPr>
          <p:txBody>
            <a:bodyPr wrap="square" lIns="0" tIns="0" rIns="0" bIns="0" rtlCol="0"/>
            <a:lstStyle/>
            <a:p>
              <a:endParaRPr/>
            </a:p>
          </p:txBody>
        </p:sp>
        <p:sp>
          <p:nvSpPr>
            <p:cNvPr id="154" name="object 14"/>
            <p:cNvSpPr/>
            <p:nvPr/>
          </p:nvSpPr>
          <p:spPr>
            <a:xfrm>
              <a:off x="5852159" y="4338827"/>
              <a:ext cx="1519555" cy="1049020"/>
            </a:xfrm>
            <a:custGeom>
              <a:avLst/>
              <a:gdLst/>
              <a:ahLst/>
              <a:cxnLst/>
              <a:rect l="l" t="t" r="r" b="b"/>
              <a:pathLst>
                <a:path w="1519554" h="1049020">
                  <a:moveTo>
                    <a:pt x="1519428" y="0"/>
                  </a:moveTo>
                  <a:lnTo>
                    <a:pt x="0" y="30479"/>
                  </a:lnTo>
                  <a:lnTo>
                    <a:pt x="1795" y="79884"/>
                  </a:lnTo>
                  <a:lnTo>
                    <a:pt x="5183" y="129078"/>
                  </a:lnTo>
                  <a:lnTo>
                    <a:pt x="10151" y="178027"/>
                  </a:lnTo>
                  <a:lnTo>
                    <a:pt x="16683" y="226691"/>
                  </a:lnTo>
                  <a:lnTo>
                    <a:pt x="24766" y="275036"/>
                  </a:lnTo>
                  <a:lnTo>
                    <a:pt x="34385" y="323024"/>
                  </a:lnTo>
                  <a:lnTo>
                    <a:pt x="45525" y="370617"/>
                  </a:lnTo>
                  <a:lnTo>
                    <a:pt x="58174" y="417781"/>
                  </a:lnTo>
                  <a:lnTo>
                    <a:pt x="72315" y="464476"/>
                  </a:lnTo>
                  <a:lnTo>
                    <a:pt x="87936" y="510668"/>
                  </a:lnTo>
                  <a:lnTo>
                    <a:pt x="105021" y="556318"/>
                  </a:lnTo>
                  <a:lnTo>
                    <a:pt x="123557" y="601391"/>
                  </a:lnTo>
                  <a:lnTo>
                    <a:pt x="143529" y="645848"/>
                  </a:lnTo>
                  <a:lnTo>
                    <a:pt x="164923" y="689654"/>
                  </a:lnTo>
                  <a:lnTo>
                    <a:pt x="187725" y="732772"/>
                  </a:lnTo>
                  <a:lnTo>
                    <a:pt x="211920" y="775164"/>
                  </a:lnTo>
                  <a:lnTo>
                    <a:pt x="237494" y="816795"/>
                  </a:lnTo>
                  <a:lnTo>
                    <a:pt x="264433" y="857626"/>
                  </a:lnTo>
                  <a:lnTo>
                    <a:pt x="292722" y="897622"/>
                  </a:lnTo>
                  <a:lnTo>
                    <a:pt x="322348" y="936745"/>
                  </a:lnTo>
                  <a:lnTo>
                    <a:pt x="353296" y="974959"/>
                  </a:lnTo>
                  <a:lnTo>
                    <a:pt x="385551" y="1012227"/>
                  </a:lnTo>
                  <a:lnTo>
                    <a:pt x="419100" y="1048511"/>
                  </a:lnTo>
                  <a:lnTo>
                    <a:pt x="1519428" y="0"/>
                  </a:lnTo>
                  <a:close/>
                </a:path>
              </a:pathLst>
            </a:custGeom>
            <a:solidFill>
              <a:srgbClr val="A5A5A5"/>
            </a:solidFill>
          </p:spPr>
          <p:txBody>
            <a:bodyPr wrap="square" lIns="0" tIns="0" rIns="0" bIns="0" rtlCol="0"/>
            <a:lstStyle/>
            <a:p>
              <a:endParaRPr/>
            </a:p>
          </p:txBody>
        </p:sp>
        <p:sp>
          <p:nvSpPr>
            <p:cNvPr id="155" name="object 15"/>
            <p:cNvSpPr/>
            <p:nvPr/>
          </p:nvSpPr>
          <p:spPr>
            <a:xfrm>
              <a:off x="5852159" y="4338827"/>
              <a:ext cx="1519555" cy="1049020"/>
            </a:xfrm>
            <a:custGeom>
              <a:avLst/>
              <a:gdLst/>
              <a:ahLst/>
              <a:cxnLst/>
              <a:rect l="l" t="t" r="r" b="b"/>
              <a:pathLst>
                <a:path w="1519554" h="1049020">
                  <a:moveTo>
                    <a:pt x="419099" y="1048511"/>
                  </a:moveTo>
                  <a:lnTo>
                    <a:pt x="385551" y="1012227"/>
                  </a:lnTo>
                  <a:lnTo>
                    <a:pt x="353296" y="974959"/>
                  </a:lnTo>
                  <a:lnTo>
                    <a:pt x="322348" y="936745"/>
                  </a:lnTo>
                  <a:lnTo>
                    <a:pt x="292722" y="897622"/>
                  </a:lnTo>
                  <a:lnTo>
                    <a:pt x="264433" y="857626"/>
                  </a:lnTo>
                  <a:lnTo>
                    <a:pt x="237494" y="816795"/>
                  </a:lnTo>
                  <a:lnTo>
                    <a:pt x="211920" y="775164"/>
                  </a:lnTo>
                  <a:lnTo>
                    <a:pt x="187725" y="732772"/>
                  </a:lnTo>
                  <a:lnTo>
                    <a:pt x="164923" y="689654"/>
                  </a:lnTo>
                  <a:lnTo>
                    <a:pt x="143529" y="645848"/>
                  </a:lnTo>
                  <a:lnTo>
                    <a:pt x="123557" y="601391"/>
                  </a:lnTo>
                  <a:lnTo>
                    <a:pt x="105021" y="556318"/>
                  </a:lnTo>
                  <a:lnTo>
                    <a:pt x="87936" y="510668"/>
                  </a:lnTo>
                  <a:lnTo>
                    <a:pt x="72315" y="464476"/>
                  </a:lnTo>
                  <a:lnTo>
                    <a:pt x="58174" y="417781"/>
                  </a:lnTo>
                  <a:lnTo>
                    <a:pt x="45525" y="370617"/>
                  </a:lnTo>
                  <a:lnTo>
                    <a:pt x="34385" y="323024"/>
                  </a:lnTo>
                  <a:lnTo>
                    <a:pt x="24766" y="275036"/>
                  </a:lnTo>
                  <a:lnTo>
                    <a:pt x="16683" y="226691"/>
                  </a:lnTo>
                  <a:lnTo>
                    <a:pt x="10151" y="178027"/>
                  </a:lnTo>
                  <a:lnTo>
                    <a:pt x="5183" y="129078"/>
                  </a:lnTo>
                  <a:lnTo>
                    <a:pt x="1795" y="79884"/>
                  </a:lnTo>
                  <a:lnTo>
                    <a:pt x="0" y="30479"/>
                  </a:lnTo>
                  <a:lnTo>
                    <a:pt x="1519427" y="0"/>
                  </a:lnTo>
                  <a:lnTo>
                    <a:pt x="419099" y="1048511"/>
                  </a:lnTo>
                  <a:close/>
                </a:path>
              </a:pathLst>
            </a:custGeom>
            <a:ln w="16763">
              <a:solidFill>
                <a:srgbClr val="FFFFFF"/>
              </a:solidFill>
            </a:ln>
          </p:spPr>
          <p:txBody>
            <a:bodyPr wrap="square" lIns="0" tIns="0" rIns="0" bIns="0" rtlCol="0"/>
            <a:lstStyle/>
            <a:p>
              <a:endParaRPr/>
            </a:p>
          </p:txBody>
        </p:sp>
      </p:grpSp>
      <p:grpSp>
        <p:nvGrpSpPr>
          <p:cNvPr id="6" name="object 16"/>
          <p:cNvGrpSpPr/>
          <p:nvPr/>
        </p:nvGrpSpPr>
        <p:grpSpPr>
          <a:xfrm>
            <a:off x="5927352" y="2233599"/>
            <a:ext cx="1481765" cy="1798320"/>
            <a:chOff x="5825488" y="2433066"/>
            <a:chExt cx="1788160" cy="1798320"/>
          </a:xfrm>
        </p:grpSpPr>
        <p:sp>
          <p:nvSpPr>
            <p:cNvPr id="157" name="object 17"/>
            <p:cNvSpPr/>
            <p:nvPr/>
          </p:nvSpPr>
          <p:spPr>
            <a:xfrm>
              <a:off x="5833870" y="3706368"/>
              <a:ext cx="1521460" cy="516890"/>
            </a:xfrm>
            <a:custGeom>
              <a:avLst/>
              <a:gdLst/>
              <a:ahLst/>
              <a:cxnLst/>
              <a:rect l="l" t="t" r="r" b="b"/>
              <a:pathLst>
                <a:path w="1521459" h="516889">
                  <a:moveTo>
                    <a:pt x="80773" y="0"/>
                  </a:moveTo>
                  <a:lnTo>
                    <a:pt x="64727" y="50099"/>
                  </a:lnTo>
                  <a:lnTo>
                    <a:pt x="50427" y="100693"/>
                  </a:lnTo>
                  <a:lnTo>
                    <a:pt x="37883" y="151726"/>
                  </a:lnTo>
                  <a:lnTo>
                    <a:pt x="27104" y="203143"/>
                  </a:lnTo>
                  <a:lnTo>
                    <a:pt x="18099" y="254888"/>
                  </a:lnTo>
                  <a:lnTo>
                    <a:pt x="10876" y="306909"/>
                  </a:lnTo>
                  <a:lnTo>
                    <a:pt x="5446" y="359148"/>
                  </a:lnTo>
                  <a:lnTo>
                    <a:pt x="1818" y="411553"/>
                  </a:lnTo>
                  <a:lnTo>
                    <a:pt x="0" y="464067"/>
                  </a:lnTo>
                  <a:lnTo>
                    <a:pt x="1" y="516636"/>
                  </a:lnTo>
                  <a:lnTo>
                    <a:pt x="1520953" y="486155"/>
                  </a:lnTo>
                  <a:lnTo>
                    <a:pt x="80773" y="0"/>
                  </a:lnTo>
                  <a:close/>
                </a:path>
              </a:pathLst>
            </a:custGeom>
            <a:solidFill>
              <a:srgbClr val="FFC000"/>
            </a:solidFill>
          </p:spPr>
          <p:txBody>
            <a:bodyPr wrap="square" lIns="0" tIns="0" rIns="0" bIns="0" rtlCol="0"/>
            <a:lstStyle/>
            <a:p>
              <a:endParaRPr>
                <a:solidFill>
                  <a:schemeClr val="tx1"/>
                </a:solidFill>
              </a:endParaRPr>
            </a:p>
          </p:txBody>
        </p:sp>
        <p:sp>
          <p:nvSpPr>
            <p:cNvPr id="158" name="object 18"/>
            <p:cNvSpPr/>
            <p:nvPr/>
          </p:nvSpPr>
          <p:spPr>
            <a:xfrm>
              <a:off x="5833870" y="3706367"/>
              <a:ext cx="1521460" cy="516890"/>
            </a:xfrm>
            <a:custGeom>
              <a:avLst/>
              <a:gdLst/>
              <a:ahLst/>
              <a:cxnLst/>
              <a:rect l="l" t="t" r="r" b="b"/>
              <a:pathLst>
                <a:path w="1521459" h="516889">
                  <a:moveTo>
                    <a:pt x="1" y="516635"/>
                  </a:moveTo>
                  <a:lnTo>
                    <a:pt x="0" y="464067"/>
                  </a:lnTo>
                  <a:lnTo>
                    <a:pt x="1818" y="411553"/>
                  </a:lnTo>
                  <a:lnTo>
                    <a:pt x="5446" y="359148"/>
                  </a:lnTo>
                  <a:lnTo>
                    <a:pt x="10876" y="306909"/>
                  </a:lnTo>
                  <a:lnTo>
                    <a:pt x="18099" y="254888"/>
                  </a:lnTo>
                  <a:lnTo>
                    <a:pt x="27104" y="203143"/>
                  </a:lnTo>
                  <a:lnTo>
                    <a:pt x="37883" y="151726"/>
                  </a:lnTo>
                  <a:lnTo>
                    <a:pt x="50427" y="100693"/>
                  </a:lnTo>
                  <a:lnTo>
                    <a:pt x="64727" y="50099"/>
                  </a:lnTo>
                  <a:lnTo>
                    <a:pt x="80773" y="0"/>
                  </a:lnTo>
                  <a:lnTo>
                    <a:pt x="1520953" y="486155"/>
                  </a:lnTo>
                  <a:lnTo>
                    <a:pt x="1" y="516635"/>
                  </a:lnTo>
                  <a:close/>
                </a:path>
              </a:pathLst>
            </a:custGeom>
            <a:ln w="16763">
              <a:solidFill>
                <a:srgbClr val="FFFFFF"/>
              </a:solidFill>
            </a:ln>
          </p:spPr>
          <p:txBody>
            <a:bodyPr wrap="square" lIns="0" tIns="0" rIns="0" bIns="0" rtlCol="0"/>
            <a:lstStyle/>
            <a:p>
              <a:endParaRPr>
                <a:solidFill>
                  <a:schemeClr val="tx1"/>
                </a:solidFill>
              </a:endParaRPr>
            </a:p>
          </p:txBody>
        </p:sp>
        <p:sp>
          <p:nvSpPr>
            <p:cNvPr id="159" name="object 19"/>
            <p:cNvSpPr/>
            <p:nvPr/>
          </p:nvSpPr>
          <p:spPr>
            <a:xfrm>
              <a:off x="5943599" y="3185160"/>
              <a:ext cx="1440180" cy="920750"/>
            </a:xfrm>
            <a:custGeom>
              <a:avLst/>
              <a:gdLst/>
              <a:ahLst/>
              <a:cxnLst/>
              <a:rect l="l" t="t" r="r" b="b"/>
              <a:pathLst>
                <a:path w="1440179" h="920750">
                  <a:moveTo>
                    <a:pt x="230124" y="0"/>
                  </a:moveTo>
                  <a:lnTo>
                    <a:pt x="200637" y="39771"/>
                  </a:lnTo>
                  <a:lnTo>
                    <a:pt x="172541" y="80430"/>
                  </a:lnTo>
                  <a:lnTo>
                    <a:pt x="145852" y="121948"/>
                  </a:lnTo>
                  <a:lnTo>
                    <a:pt x="120591" y="164299"/>
                  </a:lnTo>
                  <a:lnTo>
                    <a:pt x="96774" y="207454"/>
                  </a:lnTo>
                  <a:lnTo>
                    <a:pt x="74419" y="251386"/>
                  </a:lnTo>
                  <a:lnTo>
                    <a:pt x="53547" y="296069"/>
                  </a:lnTo>
                  <a:lnTo>
                    <a:pt x="34174" y="341473"/>
                  </a:lnTo>
                  <a:lnTo>
                    <a:pt x="16318" y="387573"/>
                  </a:lnTo>
                  <a:lnTo>
                    <a:pt x="0" y="434339"/>
                  </a:lnTo>
                  <a:lnTo>
                    <a:pt x="1440179" y="920496"/>
                  </a:lnTo>
                  <a:lnTo>
                    <a:pt x="230124" y="0"/>
                  </a:lnTo>
                  <a:close/>
                </a:path>
              </a:pathLst>
            </a:custGeom>
            <a:solidFill>
              <a:srgbClr val="5B9BD5"/>
            </a:solidFill>
          </p:spPr>
          <p:txBody>
            <a:bodyPr wrap="square" lIns="0" tIns="0" rIns="0" bIns="0" rtlCol="0"/>
            <a:lstStyle/>
            <a:p>
              <a:endParaRPr>
                <a:solidFill>
                  <a:schemeClr val="tx1"/>
                </a:solidFill>
              </a:endParaRPr>
            </a:p>
          </p:txBody>
        </p:sp>
        <p:sp>
          <p:nvSpPr>
            <p:cNvPr id="160" name="object 20"/>
            <p:cNvSpPr/>
            <p:nvPr/>
          </p:nvSpPr>
          <p:spPr>
            <a:xfrm>
              <a:off x="5943599" y="3185159"/>
              <a:ext cx="1440180" cy="920750"/>
            </a:xfrm>
            <a:custGeom>
              <a:avLst/>
              <a:gdLst/>
              <a:ahLst/>
              <a:cxnLst/>
              <a:rect l="l" t="t" r="r" b="b"/>
              <a:pathLst>
                <a:path w="1440179" h="920750">
                  <a:moveTo>
                    <a:pt x="0" y="434339"/>
                  </a:moveTo>
                  <a:lnTo>
                    <a:pt x="16318" y="387573"/>
                  </a:lnTo>
                  <a:lnTo>
                    <a:pt x="34174" y="341473"/>
                  </a:lnTo>
                  <a:lnTo>
                    <a:pt x="53547" y="296068"/>
                  </a:lnTo>
                  <a:lnTo>
                    <a:pt x="74419" y="251386"/>
                  </a:lnTo>
                  <a:lnTo>
                    <a:pt x="96773" y="207454"/>
                  </a:lnTo>
                  <a:lnTo>
                    <a:pt x="120591" y="164299"/>
                  </a:lnTo>
                  <a:lnTo>
                    <a:pt x="145852" y="121948"/>
                  </a:lnTo>
                  <a:lnTo>
                    <a:pt x="172541" y="80430"/>
                  </a:lnTo>
                  <a:lnTo>
                    <a:pt x="200637" y="39771"/>
                  </a:lnTo>
                  <a:lnTo>
                    <a:pt x="230123" y="0"/>
                  </a:lnTo>
                  <a:lnTo>
                    <a:pt x="1440179" y="920495"/>
                  </a:lnTo>
                  <a:lnTo>
                    <a:pt x="0" y="434339"/>
                  </a:lnTo>
                  <a:close/>
                </a:path>
              </a:pathLst>
            </a:custGeom>
            <a:ln w="16763">
              <a:solidFill>
                <a:srgbClr val="FFFFFF"/>
              </a:solidFill>
            </a:ln>
          </p:spPr>
          <p:txBody>
            <a:bodyPr wrap="square" lIns="0" tIns="0" rIns="0" bIns="0" rtlCol="0"/>
            <a:lstStyle/>
            <a:p>
              <a:endParaRPr>
                <a:solidFill>
                  <a:schemeClr val="tx1"/>
                </a:solidFill>
              </a:endParaRPr>
            </a:p>
          </p:txBody>
        </p:sp>
        <p:sp>
          <p:nvSpPr>
            <p:cNvPr id="161" name="object 21"/>
            <p:cNvSpPr/>
            <p:nvPr/>
          </p:nvSpPr>
          <p:spPr>
            <a:xfrm>
              <a:off x="6222491" y="2823972"/>
              <a:ext cx="1210310" cy="1216660"/>
            </a:xfrm>
            <a:custGeom>
              <a:avLst/>
              <a:gdLst/>
              <a:ahLst/>
              <a:cxnLst/>
              <a:rect l="l" t="t" r="r" b="b"/>
              <a:pathLst>
                <a:path w="1210309" h="1216660">
                  <a:moveTo>
                    <a:pt x="295656" y="0"/>
                  </a:moveTo>
                  <a:lnTo>
                    <a:pt x="254448" y="32643"/>
                  </a:lnTo>
                  <a:lnTo>
                    <a:pt x="214312" y="66555"/>
                  </a:lnTo>
                  <a:lnTo>
                    <a:pt x="175319" y="101718"/>
                  </a:lnTo>
                  <a:lnTo>
                    <a:pt x="137541" y="138112"/>
                  </a:lnTo>
                  <a:lnTo>
                    <a:pt x="101048" y="175721"/>
                  </a:lnTo>
                  <a:lnTo>
                    <a:pt x="65912" y="214526"/>
                  </a:lnTo>
                  <a:lnTo>
                    <a:pt x="32206" y="254510"/>
                  </a:lnTo>
                  <a:lnTo>
                    <a:pt x="0" y="295655"/>
                  </a:lnTo>
                  <a:lnTo>
                    <a:pt x="1210056" y="1216152"/>
                  </a:lnTo>
                  <a:lnTo>
                    <a:pt x="295656" y="0"/>
                  </a:lnTo>
                  <a:close/>
                </a:path>
              </a:pathLst>
            </a:custGeom>
            <a:solidFill>
              <a:srgbClr val="70AD47"/>
            </a:solidFill>
          </p:spPr>
          <p:txBody>
            <a:bodyPr wrap="square" lIns="0" tIns="0" rIns="0" bIns="0" rtlCol="0"/>
            <a:lstStyle/>
            <a:p>
              <a:endParaRPr>
                <a:solidFill>
                  <a:schemeClr val="tx1"/>
                </a:solidFill>
              </a:endParaRPr>
            </a:p>
          </p:txBody>
        </p:sp>
        <p:sp>
          <p:nvSpPr>
            <p:cNvPr id="162" name="object 22"/>
            <p:cNvSpPr/>
            <p:nvPr/>
          </p:nvSpPr>
          <p:spPr>
            <a:xfrm>
              <a:off x="6222491" y="2823972"/>
              <a:ext cx="1210310" cy="1216660"/>
            </a:xfrm>
            <a:custGeom>
              <a:avLst/>
              <a:gdLst/>
              <a:ahLst/>
              <a:cxnLst/>
              <a:rect l="l" t="t" r="r" b="b"/>
              <a:pathLst>
                <a:path w="1210309" h="1216660">
                  <a:moveTo>
                    <a:pt x="0" y="295655"/>
                  </a:moveTo>
                  <a:lnTo>
                    <a:pt x="32206" y="254510"/>
                  </a:lnTo>
                  <a:lnTo>
                    <a:pt x="65912" y="214526"/>
                  </a:lnTo>
                  <a:lnTo>
                    <a:pt x="101048" y="175721"/>
                  </a:lnTo>
                  <a:lnTo>
                    <a:pt x="137540" y="138112"/>
                  </a:lnTo>
                  <a:lnTo>
                    <a:pt x="175319" y="101718"/>
                  </a:lnTo>
                  <a:lnTo>
                    <a:pt x="214312" y="66555"/>
                  </a:lnTo>
                  <a:lnTo>
                    <a:pt x="254448" y="32643"/>
                  </a:lnTo>
                  <a:lnTo>
                    <a:pt x="295655" y="0"/>
                  </a:lnTo>
                  <a:lnTo>
                    <a:pt x="1210055" y="1216151"/>
                  </a:lnTo>
                  <a:lnTo>
                    <a:pt x="0" y="295655"/>
                  </a:lnTo>
                  <a:close/>
                </a:path>
              </a:pathLst>
            </a:custGeom>
            <a:ln w="16763">
              <a:solidFill>
                <a:srgbClr val="FFFFFF"/>
              </a:solidFill>
            </a:ln>
          </p:spPr>
          <p:txBody>
            <a:bodyPr wrap="square" lIns="0" tIns="0" rIns="0" bIns="0" rtlCol="0"/>
            <a:lstStyle/>
            <a:p>
              <a:endParaRPr>
                <a:solidFill>
                  <a:schemeClr val="tx1"/>
                </a:solidFill>
              </a:endParaRPr>
            </a:p>
          </p:txBody>
        </p:sp>
        <p:sp>
          <p:nvSpPr>
            <p:cNvPr id="163" name="object 23"/>
            <p:cNvSpPr/>
            <p:nvPr/>
          </p:nvSpPr>
          <p:spPr>
            <a:xfrm>
              <a:off x="6568439" y="2636520"/>
              <a:ext cx="913130" cy="1363980"/>
            </a:xfrm>
            <a:custGeom>
              <a:avLst/>
              <a:gdLst/>
              <a:ahLst/>
              <a:cxnLst/>
              <a:rect l="l" t="t" r="r" b="b"/>
              <a:pathLst>
                <a:path w="913129" h="1363979">
                  <a:moveTo>
                    <a:pt x="242315" y="0"/>
                  </a:moveTo>
                  <a:lnTo>
                    <a:pt x="200025" y="21858"/>
                  </a:lnTo>
                  <a:lnTo>
                    <a:pt x="158496" y="44816"/>
                  </a:lnTo>
                  <a:lnTo>
                    <a:pt x="117728" y="68961"/>
                  </a:lnTo>
                  <a:lnTo>
                    <a:pt x="77724" y="94375"/>
                  </a:lnTo>
                  <a:lnTo>
                    <a:pt x="38480" y="121143"/>
                  </a:lnTo>
                  <a:lnTo>
                    <a:pt x="0" y="149351"/>
                  </a:lnTo>
                  <a:lnTo>
                    <a:pt x="912876" y="1363979"/>
                  </a:lnTo>
                  <a:lnTo>
                    <a:pt x="242315" y="0"/>
                  </a:lnTo>
                  <a:close/>
                </a:path>
              </a:pathLst>
            </a:custGeom>
            <a:solidFill>
              <a:srgbClr val="264478"/>
            </a:solidFill>
          </p:spPr>
          <p:txBody>
            <a:bodyPr wrap="square" lIns="0" tIns="0" rIns="0" bIns="0" rtlCol="0"/>
            <a:lstStyle/>
            <a:p>
              <a:endParaRPr>
                <a:solidFill>
                  <a:schemeClr val="tx1"/>
                </a:solidFill>
              </a:endParaRPr>
            </a:p>
          </p:txBody>
        </p:sp>
        <p:sp>
          <p:nvSpPr>
            <p:cNvPr id="164" name="object 24"/>
            <p:cNvSpPr/>
            <p:nvPr/>
          </p:nvSpPr>
          <p:spPr>
            <a:xfrm>
              <a:off x="6568439" y="2636520"/>
              <a:ext cx="913130" cy="1363980"/>
            </a:xfrm>
            <a:custGeom>
              <a:avLst/>
              <a:gdLst/>
              <a:ahLst/>
              <a:cxnLst/>
              <a:rect l="l" t="t" r="r" b="b"/>
              <a:pathLst>
                <a:path w="913129" h="1363979">
                  <a:moveTo>
                    <a:pt x="0" y="149351"/>
                  </a:moveTo>
                  <a:lnTo>
                    <a:pt x="38480" y="121143"/>
                  </a:lnTo>
                  <a:lnTo>
                    <a:pt x="77723" y="94375"/>
                  </a:lnTo>
                  <a:lnTo>
                    <a:pt x="117728" y="68960"/>
                  </a:lnTo>
                  <a:lnTo>
                    <a:pt x="158495" y="44816"/>
                  </a:lnTo>
                  <a:lnTo>
                    <a:pt x="200024" y="21858"/>
                  </a:lnTo>
                  <a:lnTo>
                    <a:pt x="242315" y="0"/>
                  </a:lnTo>
                  <a:lnTo>
                    <a:pt x="912875" y="1363979"/>
                  </a:lnTo>
                  <a:lnTo>
                    <a:pt x="0" y="149351"/>
                  </a:lnTo>
                  <a:close/>
                </a:path>
              </a:pathLst>
            </a:custGeom>
            <a:ln w="16763">
              <a:solidFill>
                <a:srgbClr val="FFFFFF"/>
              </a:solidFill>
            </a:ln>
          </p:spPr>
          <p:txBody>
            <a:bodyPr wrap="square" lIns="0" tIns="0" rIns="0" bIns="0" rtlCol="0"/>
            <a:lstStyle/>
            <a:p>
              <a:endParaRPr>
                <a:solidFill>
                  <a:schemeClr val="tx1"/>
                </a:solidFill>
              </a:endParaRPr>
            </a:p>
          </p:txBody>
        </p:sp>
        <p:sp>
          <p:nvSpPr>
            <p:cNvPr id="165" name="object 25"/>
            <p:cNvSpPr/>
            <p:nvPr/>
          </p:nvSpPr>
          <p:spPr>
            <a:xfrm>
              <a:off x="6851903" y="2528316"/>
              <a:ext cx="672465" cy="1450975"/>
            </a:xfrm>
            <a:custGeom>
              <a:avLst/>
              <a:gdLst/>
              <a:ahLst/>
              <a:cxnLst/>
              <a:rect l="l" t="t" r="r" b="b"/>
              <a:pathLst>
                <a:path w="672465" h="1450975">
                  <a:moveTo>
                    <a:pt x="220979" y="0"/>
                  </a:moveTo>
                  <a:lnTo>
                    <a:pt x="175613" y="14447"/>
                  </a:lnTo>
                  <a:lnTo>
                    <a:pt x="130905" y="30358"/>
                  </a:lnTo>
                  <a:lnTo>
                    <a:pt x="86782" y="47731"/>
                  </a:lnTo>
                  <a:lnTo>
                    <a:pt x="43171" y="66568"/>
                  </a:lnTo>
                  <a:lnTo>
                    <a:pt x="0" y="86868"/>
                  </a:lnTo>
                  <a:lnTo>
                    <a:pt x="672084" y="1450848"/>
                  </a:lnTo>
                  <a:lnTo>
                    <a:pt x="220979" y="0"/>
                  </a:lnTo>
                  <a:close/>
                </a:path>
              </a:pathLst>
            </a:custGeom>
            <a:solidFill>
              <a:srgbClr val="9E480E"/>
            </a:solidFill>
          </p:spPr>
          <p:txBody>
            <a:bodyPr wrap="square" lIns="0" tIns="0" rIns="0" bIns="0" rtlCol="0"/>
            <a:lstStyle/>
            <a:p>
              <a:endParaRPr>
                <a:solidFill>
                  <a:schemeClr val="tx1"/>
                </a:solidFill>
              </a:endParaRPr>
            </a:p>
          </p:txBody>
        </p:sp>
        <p:sp>
          <p:nvSpPr>
            <p:cNvPr id="166" name="object 26"/>
            <p:cNvSpPr/>
            <p:nvPr/>
          </p:nvSpPr>
          <p:spPr>
            <a:xfrm>
              <a:off x="6851903" y="2528316"/>
              <a:ext cx="672465" cy="1450975"/>
            </a:xfrm>
            <a:custGeom>
              <a:avLst/>
              <a:gdLst/>
              <a:ahLst/>
              <a:cxnLst/>
              <a:rect l="l" t="t" r="r" b="b"/>
              <a:pathLst>
                <a:path w="672465" h="1450975">
                  <a:moveTo>
                    <a:pt x="0" y="86867"/>
                  </a:moveTo>
                  <a:lnTo>
                    <a:pt x="43171" y="66568"/>
                  </a:lnTo>
                  <a:lnTo>
                    <a:pt x="86782" y="47731"/>
                  </a:lnTo>
                  <a:lnTo>
                    <a:pt x="130905" y="30358"/>
                  </a:lnTo>
                  <a:lnTo>
                    <a:pt x="175613" y="14447"/>
                  </a:lnTo>
                  <a:lnTo>
                    <a:pt x="220979" y="0"/>
                  </a:lnTo>
                  <a:lnTo>
                    <a:pt x="672083" y="1450847"/>
                  </a:lnTo>
                  <a:lnTo>
                    <a:pt x="0" y="86867"/>
                  </a:lnTo>
                  <a:close/>
                </a:path>
              </a:pathLst>
            </a:custGeom>
            <a:ln w="16763">
              <a:solidFill>
                <a:srgbClr val="FFFFFF"/>
              </a:solidFill>
            </a:ln>
          </p:spPr>
          <p:txBody>
            <a:bodyPr wrap="square" lIns="0" tIns="0" rIns="0" bIns="0" rtlCol="0"/>
            <a:lstStyle/>
            <a:p>
              <a:endParaRPr>
                <a:solidFill>
                  <a:schemeClr val="tx1"/>
                </a:solidFill>
              </a:endParaRPr>
            </a:p>
          </p:txBody>
        </p:sp>
        <p:sp>
          <p:nvSpPr>
            <p:cNvPr id="167" name="object 27"/>
            <p:cNvSpPr/>
            <p:nvPr/>
          </p:nvSpPr>
          <p:spPr>
            <a:xfrm>
              <a:off x="7112507" y="2464308"/>
              <a:ext cx="451484" cy="1503045"/>
            </a:xfrm>
            <a:custGeom>
              <a:avLst/>
              <a:gdLst/>
              <a:ahLst/>
              <a:cxnLst/>
              <a:rect l="l" t="t" r="r" b="b"/>
              <a:pathLst>
                <a:path w="451484" h="1503045">
                  <a:moveTo>
                    <a:pt x="224027" y="0"/>
                  </a:moveTo>
                  <a:lnTo>
                    <a:pt x="179076" y="7290"/>
                  </a:lnTo>
                  <a:lnTo>
                    <a:pt x="133977" y="16264"/>
                  </a:lnTo>
                  <a:lnTo>
                    <a:pt x="88952" y="26773"/>
                  </a:lnTo>
                  <a:lnTo>
                    <a:pt x="44220" y="38673"/>
                  </a:lnTo>
                  <a:lnTo>
                    <a:pt x="0" y="51815"/>
                  </a:lnTo>
                  <a:lnTo>
                    <a:pt x="451103" y="1502664"/>
                  </a:lnTo>
                  <a:lnTo>
                    <a:pt x="224027" y="0"/>
                  </a:lnTo>
                  <a:close/>
                </a:path>
              </a:pathLst>
            </a:custGeom>
            <a:solidFill>
              <a:srgbClr val="636363"/>
            </a:solidFill>
          </p:spPr>
          <p:txBody>
            <a:bodyPr wrap="square" lIns="0" tIns="0" rIns="0" bIns="0" rtlCol="0"/>
            <a:lstStyle/>
            <a:p>
              <a:endParaRPr>
                <a:solidFill>
                  <a:schemeClr val="tx1"/>
                </a:solidFill>
              </a:endParaRPr>
            </a:p>
          </p:txBody>
        </p:sp>
        <p:sp>
          <p:nvSpPr>
            <p:cNvPr id="168" name="object 28"/>
            <p:cNvSpPr/>
            <p:nvPr/>
          </p:nvSpPr>
          <p:spPr>
            <a:xfrm>
              <a:off x="7112507" y="2464308"/>
              <a:ext cx="451484" cy="1503045"/>
            </a:xfrm>
            <a:custGeom>
              <a:avLst/>
              <a:gdLst/>
              <a:ahLst/>
              <a:cxnLst/>
              <a:rect l="l" t="t" r="r" b="b"/>
              <a:pathLst>
                <a:path w="451484" h="1503045">
                  <a:moveTo>
                    <a:pt x="0" y="51815"/>
                  </a:moveTo>
                  <a:lnTo>
                    <a:pt x="44220" y="38673"/>
                  </a:lnTo>
                  <a:lnTo>
                    <a:pt x="88952" y="26773"/>
                  </a:lnTo>
                  <a:lnTo>
                    <a:pt x="133977" y="16264"/>
                  </a:lnTo>
                  <a:lnTo>
                    <a:pt x="179076" y="7290"/>
                  </a:lnTo>
                  <a:lnTo>
                    <a:pt x="224027" y="0"/>
                  </a:lnTo>
                  <a:lnTo>
                    <a:pt x="451103" y="1502663"/>
                  </a:lnTo>
                  <a:lnTo>
                    <a:pt x="0" y="51815"/>
                  </a:lnTo>
                  <a:close/>
                </a:path>
              </a:pathLst>
            </a:custGeom>
            <a:ln w="16763">
              <a:solidFill>
                <a:srgbClr val="FFFFFF"/>
              </a:solidFill>
            </a:ln>
          </p:spPr>
          <p:txBody>
            <a:bodyPr wrap="square" lIns="0" tIns="0" rIns="0" bIns="0" rtlCol="0"/>
            <a:lstStyle/>
            <a:p>
              <a:endParaRPr>
                <a:solidFill>
                  <a:schemeClr val="tx1"/>
                </a:solidFill>
              </a:endParaRPr>
            </a:p>
          </p:txBody>
        </p:sp>
        <p:sp>
          <p:nvSpPr>
            <p:cNvPr id="169" name="object 29"/>
            <p:cNvSpPr/>
            <p:nvPr/>
          </p:nvSpPr>
          <p:spPr>
            <a:xfrm>
              <a:off x="7377683" y="2441448"/>
              <a:ext cx="227329" cy="1519555"/>
            </a:xfrm>
            <a:custGeom>
              <a:avLst/>
              <a:gdLst/>
              <a:ahLst/>
              <a:cxnLst/>
              <a:rect l="l" t="t" r="r" b="b"/>
              <a:pathLst>
                <a:path w="227329" h="1519554">
                  <a:moveTo>
                    <a:pt x="227075" y="0"/>
                  </a:moveTo>
                  <a:lnTo>
                    <a:pt x="169949" y="904"/>
                  </a:lnTo>
                  <a:lnTo>
                    <a:pt x="112966" y="3810"/>
                  </a:lnTo>
                  <a:lnTo>
                    <a:pt x="56268" y="9001"/>
                  </a:lnTo>
                  <a:lnTo>
                    <a:pt x="0" y="16763"/>
                  </a:lnTo>
                  <a:lnTo>
                    <a:pt x="227075" y="1519427"/>
                  </a:lnTo>
                  <a:lnTo>
                    <a:pt x="227075" y="0"/>
                  </a:lnTo>
                  <a:close/>
                </a:path>
              </a:pathLst>
            </a:custGeom>
            <a:solidFill>
              <a:srgbClr val="997300"/>
            </a:solidFill>
          </p:spPr>
          <p:txBody>
            <a:bodyPr wrap="square" lIns="0" tIns="0" rIns="0" bIns="0" rtlCol="0"/>
            <a:lstStyle/>
            <a:p>
              <a:endParaRPr>
                <a:solidFill>
                  <a:schemeClr val="tx1"/>
                </a:solidFill>
              </a:endParaRPr>
            </a:p>
          </p:txBody>
        </p:sp>
        <p:sp>
          <p:nvSpPr>
            <p:cNvPr id="170" name="object 30"/>
            <p:cNvSpPr/>
            <p:nvPr/>
          </p:nvSpPr>
          <p:spPr>
            <a:xfrm>
              <a:off x="7377683" y="2441448"/>
              <a:ext cx="227329" cy="1519555"/>
            </a:xfrm>
            <a:custGeom>
              <a:avLst/>
              <a:gdLst/>
              <a:ahLst/>
              <a:cxnLst/>
              <a:rect l="l" t="t" r="r" b="b"/>
              <a:pathLst>
                <a:path w="227329" h="1519554">
                  <a:moveTo>
                    <a:pt x="0" y="16763"/>
                  </a:moveTo>
                  <a:lnTo>
                    <a:pt x="56268" y="9001"/>
                  </a:lnTo>
                  <a:lnTo>
                    <a:pt x="112966" y="3809"/>
                  </a:lnTo>
                  <a:lnTo>
                    <a:pt x="169949" y="904"/>
                  </a:lnTo>
                  <a:lnTo>
                    <a:pt x="227075" y="0"/>
                  </a:lnTo>
                  <a:lnTo>
                    <a:pt x="227075" y="1519427"/>
                  </a:lnTo>
                  <a:lnTo>
                    <a:pt x="0" y="16763"/>
                  </a:lnTo>
                  <a:close/>
                </a:path>
              </a:pathLst>
            </a:custGeom>
            <a:ln w="16763">
              <a:solidFill>
                <a:srgbClr val="FFFFFF"/>
              </a:solidFill>
            </a:ln>
          </p:spPr>
          <p:txBody>
            <a:bodyPr wrap="square" lIns="0" tIns="0" rIns="0" bIns="0" rtlCol="0"/>
            <a:lstStyle/>
            <a:p>
              <a:endParaRPr>
                <a:solidFill>
                  <a:schemeClr val="tx1"/>
                </a:solidFill>
              </a:endParaRPr>
            </a:p>
          </p:txBody>
        </p:sp>
      </p:grpSp>
      <p:sp>
        <p:nvSpPr>
          <p:cNvPr id="171" name="object 31"/>
          <p:cNvSpPr txBox="1"/>
          <p:nvPr/>
        </p:nvSpPr>
        <p:spPr>
          <a:xfrm>
            <a:off x="8404296" y="3906264"/>
            <a:ext cx="151924" cy="257763"/>
          </a:xfrm>
          <a:prstGeom prst="rect">
            <a:avLst/>
          </a:prstGeom>
        </p:spPr>
        <p:txBody>
          <a:bodyPr vert="horz" wrap="square" lIns="0" tIns="11430" rIns="0" bIns="0" rtlCol="0">
            <a:spAutoFit/>
          </a:bodyPr>
          <a:lstStyle/>
          <a:p>
            <a:pPr marL="12700">
              <a:lnSpc>
                <a:spcPct val="100000"/>
              </a:lnSpc>
              <a:spcBef>
                <a:spcPts val="90"/>
              </a:spcBef>
            </a:pPr>
            <a:r>
              <a:rPr sz="800" spc="-20" dirty="0">
                <a:solidFill>
                  <a:schemeClr val="bg1"/>
                </a:solidFill>
                <a:latin typeface="Calibri"/>
                <a:cs typeface="Calibri"/>
              </a:rPr>
              <a:t>48.7</a:t>
            </a:r>
            <a:endParaRPr sz="800">
              <a:solidFill>
                <a:schemeClr val="bg1"/>
              </a:solidFill>
              <a:latin typeface="Calibri"/>
              <a:cs typeface="Calibri"/>
            </a:endParaRPr>
          </a:p>
        </p:txBody>
      </p:sp>
      <p:sp>
        <p:nvSpPr>
          <p:cNvPr id="172" name="object 32"/>
          <p:cNvSpPr txBox="1"/>
          <p:nvPr/>
        </p:nvSpPr>
        <p:spPr>
          <a:xfrm>
            <a:off x="6770912" y="5366341"/>
            <a:ext cx="190500" cy="257763"/>
          </a:xfrm>
          <a:prstGeom prst="rect">
            <a:avLst/>
          </a:prstGeom>
        </p:spPr>
        <p:txBody>
          <a:bodyPr vert="horz" wrap="square" lIns="0" tIns="11430" rIns="0" bIns="0" rtlCol="0">
            <a:spAutoFit/>
          </a:bodyPr>
          <a:lstStyle/>
          <a:p>
            <a:pPr marL="12700">
              <a:lnSpc>
                <a:spcPct val="100000"/>
              </a:lnSpc>
              <a:spcBef>
                <a:spcPts val="90"/>
              </a:spcBef>
            </a:pPr>
            <a:r>
              <a:rPr sz="800" spc="-10" dirty="0">
                <a:solidFill>
                  <a:schemeClr val="bg1"/>
                </a:solidFill>
                <a:latin typeface="Calibri"/>
                <a:cs typeface="Calibri"/>
              </a:rPr>
              <a:t>11.49</a:t>
            </a:r>
            <a:endParaRPr sz="800">
              <a:solidFill>
                <a:schemeClr val="bg1"/>
              </a:solidFill>
              <a:latin typeface="Calibri"/>
              <a:cs typeface="Calibri"/>
            </a:endParaRPr>
          </a:p>
        </p:txBody>
      </p:sp>
      <p:sp>
        <p:nvSpPr>
          <p:cNvPr id="173" name="object 33"/>
          <p:cNvSpPr txBox="1"/>
          <p:nvPr/>
        </p:nvSpPr>
        <p:spPr>
          <a:xfrm>
            <a:off x="6194868" y="4477782"/>
            <a:ext cx="151924" cy="257763"/>
          </a:xfrm>
          <a:prstGeom prst="rect">
            <a:avLst/>
          </a:prstGeom>
        </p:spPr>
        <p:txBody>
          <a:bodyPr vert="horz" wrap="square" lIns="0" tIns="11430" rIns="0" bIns="0" rtlCol="0">
            <a:spAutoFit/>
          </a:bodyPr>
          <a:lstStyle/>
          <a:p>
            <a:pPr marL="12700">
              <a:lnSpc>
                <a:spcPct val="100000"/>
              </a:lnSpc>
              <a:spcBef>
                <a:spcPts val="90"/>
              </a:spcBef>
            </a:pPr>
            <a:r>
              <a:rPr sz="800" spc="-20" dirty="0">
                <a:solidFill>
                  <a:schemeClr val="bg1"/>
                </a:solidFill>
                <a:latin typeface="Calibri"/>
                <a:cs typeface="Calibri"/>
              </a:rPr>
              <a:t>11.3</a:t>
            </a:r>
            <a:endParaRPr sz="800">
              <a:solidFill>
                <a:schemeClr val="bg1"/>
              </a:solidFill>
              <a:latin typeface="Calibri"/>
              <a:cs typeface="Calibri"/>
            </a:endParaRPr>
          </a:p>
        </p:txBody>
      </p:sp>
      <p:sp>
        <p:nvSpPr>
          <p:cNvPr id="174" name="object 34"/>
          <p:cNvSpPr txBox="1"/>
          <p:nvPr/>
        </p:nvSpPr>
        <p:spPr>
          <a:xfrm>
            <a:off x="6111433" y="3619800"/>
            <a:ext cx="152400" cy="257763"/>
          </a:xfrm>
          <a:prstGeom prst="rect">
            <a:avLst/>
          </a:prstGeom>
        </p:spPr>
        <p:txBody>
          <a:bodyPr vert="horz" wrap="square" lIns="0" tIns="11430" rIns="0" bIns="0" rtlCol="0">
            <a:spAutoFit/>
          </a:bodyPr>
          <a:lstStyle/>
          <a:p>
            <a:pPr marL="12700">
              <a:lnSpc>
                <a:spcPct val="100000"/>
              </a:lnSpc>
              <a:spcBef>
                <a:spcPts val="90"/>
              </a:spcBef>
            </a:pPr>
            <a:r>
              <a:rPr sz="800" spc="-20" dirty="0">
                <a:solidFill>
                  <a:schemeClr val="bg1"/>
                </a:solidFill>
                <a:latin typeface="Calibri"/>
                <a:cs typeface="Calibri"/>
              </a:rPr>
              <a:t>5.27</a:t>
            </a:r>
            <a:endParaRPr sz="800">
              <a:solidFill>
                <a:schemeClr val="bg1"/>
              </a:solidFill>
              <a:latin typeface="Calibri"/>
              <a:cs typeface="Calibri"/>
            </a:endParaRPr>
          </a:p>
        </p:txBody>
      </p:sp>
      <p:sp>
        <p:nvSpPr>
          <p:cNvPr id="175" name="object 35"/>
          <p:cNvSpPr txBox="1"/>
          <p:nvPr/>
        </p:nvSpPr>
        <p:spPr>
          <a:xfrm>
            <a:off x="6248579" y="3115372"/>
            <a:ext cx="152400" cy="257763"/>
          </a:xfrm>
          <a:prstGeom prst="rect">
            <a:avLst/>
          </a:prstGeom>
        </p:spPr>
        <p:txBody>
          <a:bodyPr vert="horz" wrap="square" lIns="0" tIns="11430" rIns="0" bIns="0" rtlCol="0">
            <a:spAutoFit/>
          </a:bodyPr>
          <a:lstStyle/>
          <a:p>
            <a:pPr marL="12700">
              <a:lnSpc>
                <a:spcPct val="100000"/>
              </a:lnSpc>
              <a:spcBef>
                <a:spcPts val="90"/>
              </a:spcBef>
            </a:pPr>
            <a:r>
              <a:rPr sz="800" spc="-20" dirty="0">
                <a:solidFill>
                  <a:schemeClr val="bg1"/>
                </a:solidFill>
                <a:latin typeface="Calibri"/>
                <a:cs typeface="Calibri"/>
              </a:rPr>
              <a:t>4.95</a:t>
            </a:r>
            <a:endParaRPr sz="800">
              <a:solidFill>
                <a:schemeClr val="bg1"/>
              </a:solidFill>
              <a:latin typeface="Calibri"/>
              <a:cs typeface="Calibri"/>
            </a:endParaRPr>
          </a:p>
        </p:txBody>
      </p:sp>
      <p:sp>
        <p:nvSpPr>
          <p:cNvPr id="176" name="object 36"/>
          <p:cNvSpPr txBox="1"/>
          <p:nvPr/>
        </p:nvSpPr>
        <p:spPr>
          <a:xfrm>
            <a:off x="6466897" y="2711527"/>
            <a:ext cx="114776" cy="257763"/>
          </a:xfrm>
          <a:prstGeom prst="rect">
            <a:avLst/>
          </a:prstGeom>
        </p:spPr>
        <p:txBody>
          <a:bodyPr vert="horz" wrap="square" lIns="0" tIns="11430" rIns="0" bIns="0" rtlCol="0">
            <a:spAutoFit/>
          </a:bodyPr>
          <a:lstStyle/>
          <a:p>
            <a:pPr marL="12700">
              <a:lnSpc>
                <a:spcPct val="100000"/>
              </a:lnSpc>
              <a:spcBef>
                <a:spcPts val="90"/>
              </a:spcBef>
            </a:pPr>
            <a:r>
              <a:rPr sz="800" spc="-25" dirty="0">
                <a:solidFill>
                  <a:schemeClr val="bg1"/>
                </a:solidFill>
                <a:latin typeface="Calibri"/>
                <a:cs typeface="Calibri"/>
              </a:rPr>
              <a:t>4.2</a:t>
            </a:r>
            <a:endParaRPr sz="800" dirty="0">
              <a:solidFill>
                <a:schemeClr val="bg1"/>
              </a:solidFill>
              <a:latin typeface="Calibri"/>
              <a:cs typeface="Calibri"/>
            </a:endParaRPr>
          </a:p>
        </p:txBody>
      </p:sp>
      <p:sp>
        <p:nvSpPr>
          <p:cNvPr id="177" name="object 37"/>
          <p:cNvSpPr txBox="1"/>
          <p:nvPr/>
        </p:nvSpPr>
        <p:spPr>
          <a:xfrm>
            <a:off x="6662357" y="2463085"/>
            <a:ext cx="152400" cy="257763"/>
          </a:xfrm>
          <a:prstGeom prst="rect">
            <a:avLst/>
          </a:prstGeom>
        </p:spPr>
        <p:txBody>
          <a:bodyPr vert="horz" wrap="square" lIns="0" tIns="11430" rIns="0" bIns="0" rtlCol="0">
            <a:spAutoFit/>
          </a:bodyPr>
          <a:lstStyle/>
          <a:p>
            <a:pPr marL="12700">
              <a:lnSpc>
                <a:spcPct val="100000"/>
              </a:lnSpc>
              <a:spcBef>
                <a:spcPts val="90"/>
              </a:spcBef>
            </a:pPr>
            <a:r>
              <a:rPr sz="800" spc="-20" dirty="0">
                <a:solidFill>
                  <a:schemeClr val="bg1"/>
                </a:solidFill>
                <a:latin typeface="Calibri"/>
                <a:cs typeface="Calibri"/>
              </a:rPr>
              <a:t>2.85</a:t>
            </a:r>
            <a:endParaRPr sz="800">
              <a:solidFill>
                <a:schemeClr val="bg1"/>
              </a:solidFill>
              <a:latin typeface="Calibri"/>
              <a:cs typeface="Calibri"/>
            </a:endParaRPr>
          </a:p>
        </p:txBody>
      </p:sp>
      <p:sp>
        <p:nvSpPr>
          <p:cNvPr id="178" name="object 38"/>
          <p:cNvSpPr txBox="1"/>
          <p:nvPr/>
        </p:nvSpPr>
        <p:spPr>
          <a:xfrm>
            <a:off x="6848613" y="2330515"/>
            <a:ext cx="152400" cy="257763"/>
          </a:xfrm>
          <a:prstGeom prst="rect">
            <a:avLst/>
          </a:prstGeom>
        </p:spPr>
        <p:txBody>
          <a:bodyPr vert="horz" wrap="square" lIns="0" tIns="11430" rIns="0" bIns="0" rtlCol="0">
            <a:spAutoFit/>
          </a:bodyPr>
          <a:lstStyle/>
          <a:p>
            <a:pPr marL="12700">
              <a:lnSpc>
                <a:spcPct val="100000"/>
              </a:lnSpc>
              <a:spcBef>
                <a:spcPts val="90"/>
              </a:spcBef>
            </a:pPr>
            <a:r>
              <a:rPr sz="800" spc="-20" dirty="0">
                <a:solidFill>
                  <a:schemeClr val="bg1"/>
                </a:solidFill>
                <a:latin typeface="Calibri"/>
                <a:cs typeface="Calibri"/>
              </a:rPr>
              <a:t>2.38</a:t>
            </a:r>
            <a:endParaRPr sz="800">
              <a:solidFill>
                <a:schemeClr val="bg1"/>
              </a:solidFill>
              <a:latin typeface="Calibri"/>
              <a:cs typeface="Calibri"/>
            </a:endParaRPr>
          </a:p>
        </p:txBody>
      </p:sp>
      <p:sp>
        <p:nvSpPr>
          <p:cNvPr id="179" name="object 39"/>
          <p:cNvSpPr txBox="1"/>
          <p:nvPr/>
        </p:nvSpPr>
        <p:spPr>
          <a:xfrm>
            <a:off x="7011294" y="2211625"/>
            <a:ext cx="375761" cy="257763"/>
          </a:xfrm>
          <a:prstGeom prst="rect">
            <a:avLst/>
          </a:prstGeom>
        </p:spPr>
        <p:txBody>
          <a:bodyPr vert="horz" wrap="square" lIns="0" tIns="11430" rIns="0" bIns="0" rtlCol="0">
            <a:spAutoFit/>
          </a:bodyPr>
          <a:lstStyle/>
          <a:p>
            <a:pPr marL="38100">
              <a:lnSpc>
                <a:spcPct val="100000"/>
              </a:lnSpc>
              <a:spcBef>
                <a:spcPts val="90"/>
              </a:spcBef>
            </a:pPr>
            <a:r>
              <a:rPr sz="1200" baseline="-20833" dirty="0">
                <a:solidFill>
                  <a:schemeClr val="bg1"/>
                </a:solidFill>
                <a:latin typeface="Calibri"/>
                <a:cs typeface="Calibri"/>
              </a:rPr>
              <a:t>2.31</a:t>
            </a:r>
            <a:r>
              <a:rPr sz="1200" spc="509" baseline="-20833" dirty="0">
                <a:solidFill>
                  <a:schemeClr val="bg1"/>
                </a:solidFill>
                <a:latin typeface="Calibri"/>
                <a:cs typeface="Calibri"/>
              </a:rPr>
              <a:t> </a:t>
            </a:r>
            <a:r>
              <a:rPr sz="800" spc="-20" dirty="0">
                <a:solidFill>
                  <a:schemeClr val="bg1"/>
                </a:solidFill>
                <a:latin typeface="Calibri"/>
                <a:cs typeface="Calibri"/>
              </a:rPr>
              <a:t>2.28</a:t>
            </a:r>
            <a:endParaRPr sz="800">
              <a:solidFill>
                <a:schemeClr val="bg1"/>
              </a:solidFill>
              <a:latin typeface="Calibri"/>
              <a:cs typeface="Calibri"/>
            </a:endParaRPr>
          </a:p>
        </p:txBody>
      </p:sp>
      <p:grpSp>
        <p:nvGrpSpPr>
          <p:cNvPr id="7" name="object 41"/>
          <p:cNvGrpSpPr/>
          <p:nvPr/>
        </p:nvGrpSpPr>
        <p:grpSpPr>
          <a:xfrm>
            <a:off x="5453054" y="3090722"/>
            <a:ext cx="62865" cy="83820"/>
            <a:chOff x="4699253" y="3339845"/>
            <a:chExt cx="83820" cy="83820"/>
          </a:xfrm>
        </p:grpSpPr>
        <p:sp>
          <p:nvSpPr>
            <p:cNvPr id="181" name="object 42"/>
            <p:cNvSpPr/>
            <p:nvPr/>
          </p:nvSpPr>
          <p:spPr>
            <a:xfrm>
              <a:off x="4707635" y="3348227"/>
              <a:ext cx="67310" cy="67310"/>
            </a:xfrm>
            <a:custGeom>
              <a:avLst/>
              <a:gdLst/>
              <a:ahLst/>
              <a:cxnLst/>
              <a:rect l="l" t="t" r="r" b="b"/>
              <a:pathLst>
                <a:path w="67310" h="67310">
                  <a:moveTo>
                    <a:pt x="67055" y="0"/>
                  </a:moveTo>
                  <a:lnTo>
                    <a:pt x="0" y="0"/>
                  </a:lnTo>
                  <a:lnTo>
                    <a:pt x="0" y="67056"/>
                  </a:lnTo>
                  <a:lnTo>
                    <a:pt x="67055" y="67056"/>
                  </a:lnTo>
                  <a:lnTo>
                    <a:pt x="67055" y="0"/>
                  </a:lnTo>
                  <a:close/>
                </a:path>
              </a:pathLst>
            </a:custGeom>
            <a:solidFill>
              <a:srgbClr val="4472C4"/>
            </a:solidFill>
          </p:spPr>
          <p:txBody>
            <a:bodyPr wrap="square" lIns="0" tIns="0" rIns="0" bIns="0" rtlCol="0"/>
            <a:lstStyle/>
            <a:p>
              <a:endParaRPr/>
            </a:p>
          </p:txBody>
        </p:sp>
        <p:sp>
          <p:nvSpPr>
            <p:cNvPr id="182" name="object 43"/>
            <p:cNvSpPr/>
            <p:nvPr/>
          </p:nvSpPr>
          <p:spPr>
            <a:xfrm>
              <a:off x="4707635" y="3348227"/>
              <a:ext cx="67310" cy="67310"/>
            </a:xfrm>
            <a:custGeom>
              <a:avLst/>
              <a:gdLst/>
              <a:ahLst/>
              <a:cxnLst/>
              <a:rect l="l" t="t" r="r" b="b"/>
              <a:pathLst>
                <a:path w="67310" h="67310">
                  <a:moveTo>
                    <a:pt x="0" y="0"/>
                  </a:moveTo>
                  <a:lnTo>
                    <a:pt x="67055" y="0"/>
                  </a:lnTo>
                  <a:lnTo>
                    <a:pt x="67055" y="67055"/>
                  </a:lnTo>
                  <a:lnTo>
                    <a:pt x="0" y="67055"/>
                  </a:lnTo>
                  <a:lnTo>
                    <a:pt x="0" y="0"/>
                  </a:lnTo>
                  <a:close/>
                </a:path>
              </a:pathLst>
            </a:custGeom>
            <a:ln w="16763">
              <a:solidFill>
                <a:srgbClr val="FFFFFF"/>
              </a:solidFill>
            </a:ln>
          </p:spPr>
          <p:txBody>
            <a:bodyPr wrap="square" lIns="0" tIns="0" rIns="0" bIns="0" rtlCol="0"/>
            <a:lstStyle/>
            <a:p>
              <a:endParaRPr/>
            </a:p>
          </p:txBody>
        </p:sp>
      </p:grpSp>
      <p:grpSp>
        <p:nvGrpSpPr>
          <p:cNvPr id="8" name="object 44"/>
          <p:cNvGrpSpPr/>
          <p:nvPr/>
        </p:nvGrpSpPr>
        <p:grpSpPr>
          <a:xfrm>
            <a:off x="5453054" y="3275127"/>
            <a:ext cx="62865" cy="83820"/>
            <a:chOff x="4699253" y="3524250"/>
            <a:chExt cx="83820" cy="83820"/>
          </a:xfrm>
        </p:grpSpPr>
        <p:sp>
          <p:nvSpPr>
            <p:cNvPr id="184" name="object 45"/>
            <p:cNvSpPr/>
            <p:nvPr/>
          </p:nvSpPr>
          <p:spPr>
            <a:xfrm>
              <a:off x="4707635" y="3532632"/>
              <a:ext cx="67310" cy="67310"/>
            </a:xfrm>
            <a:custGeom>
              <a:avLst/>
              <a:gdLst/>
              <a:ahLst/>
              <a:cxnLst/>
              <a:rect l="l" t="t" r="r" b="b"/>
              <a:pathLst>
                <a:path w="67310" h="67310">
                  <a:moveTo>
                    <a:pt x="67055" y="0"/>
                  </a:moveTo>
                  <a:lnTo>
                    <a:pt x="0" y="0"/>
                  </a:lnTo>
                  <a:lnTo>
                    <a:pt x="0" y="67055"/>
                  </a:lnTo>
                  <a:lnTo>
                    <a:pt x="67055" y="67055"/>
                  </a:lnTo>
                  <a:lnTo>
                    <a:pt x="67055" y="0"/>
                  </a:lnTo>
                  <a:close/>
                </a:path>
              </a:pathLst>
            </a:custGeom>
            <a:solidFill>
              <a:srgbClr val="ED7D31"/>
            </a:solidFill>
          </p:spPr>
          <p:txBody>
            <a:bodyPr wrap="square" lIns="0" tIns="0" rIns="0" bIns="0" rtlCol="0"/>
            <a:lstStyle/>
            <a:p>
              <a:endParaRPr/>
            </a:p>
          </p:txBody>
        </p:sp>
        <p:sp>
          <p:nvSpPr>
            <p:cNvPr id="185" name="object 46"/>
            <p:cNvSpPr/>
            <p:nvPr/>
          </p:nvSpPr>
          <p:spPr>
            <a:xfrm>
              <a:off x="4707635" y="3532631"/>
              <a:ext cx="67310" cy="67310"/>
            </a:xfrm>
            <a:custGeom>
              <a:avLst/>
              <a:gdLst/>
              <a:ahLst/>
              <a:cxnLst/>
              <a:rect l="l" t="t" r="r" b="b"/>
              <a:pathLst>
                <a:path w="67310" h="67310">
                  <a:moveTo>
                    <a:pt x="0" y="0"/>
                  </a:moveTo>
                  <a:lnTo>
                    <a:pt x="67055" y="0"/>
                  </a:lnTo>
                  <a:lnTo>
                    <a:pt x="67055" y="67055"/>
                  </a:lnTo>
                  <a:lnTo>
                    <a:pt x="0" y="67055"/>
                  </a:lnTo>
                  <a:lnTo>
                    <a:pt x="0" y="0"/>
                  </a:lnTo>
                  <a:close/>
                </a:path>
              </a:pathLst>
            </a:custGeom>
            <a:ln w="16763">
              <a:solidFill>
                <a:srgbClr val="FFFFFF"/>
              </a:solidFill>
            </a:ln>
          </p:spPr>
          <p:txBody>
            <a:bodyPr wrap="square" lIns="0" tIns="0" rIns="0" bIns="0" rtlCol="0"/>
            <a:lstStyle/>
            <a:p>
              <a:endParaRPr/>
            </a:p>
          </p:txBody>
        </p:sp>
      </p:grpSp>
      <p:grpSp>
        <p:nvGrpSpPr>
          <p:cNvPr id="9" name="object 47"/>
          <p:cNvGrpSpPr/>
          <p:nvPr/>
        </p:nvGrpSpPr>
        <p:grpSpPr>
          <a:xfrm>
            <a:off x="5453054" y="3461054"/>
            <a:ext cx="62865" cy="83820"/>
            <a:chOff x="4699253" y="3710177"/>
            <a:chExt cx="83820" cy="83820"/>
          </a:xfrm>
        </p:grpSpPr>
        <p:sp>
          <p:nvSpPr>
            <p:cNvPr id="187" name="object 48"/>
            <p:cNvSpPr/>
            <p:nvPr/>
          </p:nvSpPr>
          <p:spPr>
            <a:xfrm>
              <a:off x="4707635" y="3718559"/>
              <a:ext cx="67310" cy="67310"/>
            </a:xfrm>
            <a:custGeom>
              <a:avLst/>
              <a:gdLst/>
              <a:ahLst/>
              <a:cxnLst/>
              <a:rect l="l" t="t" r="r" b="b"/>
              <a:pathLst>
                <a:path w="67310" h="67310">
                  <a:moveTo>
                    <a:pt x="67055" y="0"/>
                  </a:moveTo>
                  <a:lnTo>
                    <a:pt x="0" y="0"/>
                  </a:lnTo>
                  <a:lnTo>
                    <a:pt x="0" y="67055"/>
                  </a:lnTo>
                  <a:lnTo>
                    <a:pt x="67055" y="67055"/>
                  </a:lnTo>
                  <a:lnTo>
                    <a:pt x="67055" y="0"/>
                  </a:lnTo>
                  <a:close/>
                </a:path>
              </a:pathLst>
            </a:custGeom>
            <a:solidFill>
              <a:srgbClr val="A5A5A5"/>
            </a:solidFill>
          </p:spPr>
          <p:txBody>
            <a:bodyPr wrap="square" lIns="0" tIns="0" rIns="0" bIns="0" rtlCol="0"/>
            <a:lstStyle/>
            <a:p>
              <a:endParaRPr/>
            </a:p>
          </p:txBody>
        </p:sp>
        <p:sp>
          <p:nvSpPr>
            <p:cNvPr id="188" name="object 49"/>
            <p:cNvSpPr/>
            <p:nvPr/>
          </p:nvSpPr>
          <p:spPr>
            <a:xfrm>
              <a:off x="4707635" y="3718559"/>
              <a:ext cx="67310" cy="67310"/>
            </a:xfrm>
            <a:custGeom>
              <a:avLst/>
              <a:gdLst/>
              <a:ahLst/>
              <a:cxnLst/>
              <a:rect l="l" t="t" r="r" b="b"/>
              <a:pathLst>
                <a:path w="67310" h="67310">
                  <a:moveTo>
                    <a:pt x="0" y="0"/>
                  </a:moveTo>
                  <a:lnTo>
                    <a:pt x="67055" y="0"/>
                  </a:lnTo>
                  <a:lnTo>
                    <a:pt x="67055" y="67055"/>
                  </a:lnTo>
                  <a:lnTo>
                    <a:pt x="0" y="67055"/>
                  </a:lnTo>
                  <a:lnTo>
                    <a:pt x="0" y="0"/>
                  </a:lnTo>
                  <a:close/>
                </a:path>
              </a:pathLst>
            </a:custGeom>
            <a:ln w="16763">
              <a:solidFill>
                <a:srgbClr val="FFFFFF"/>
              </a:solidFill>
            </a:ln>
          </p:spPr>
          <p:txBody>
            <a:bodyPr wrap="square" lIns="0" tIns="0" rIns="0" bIns="0" rtlCol="0"/>
            <a:lstStyle/>
            <a:p>
              <a:endParaRPr/>
            </a:p>
          </p:txBody>
        </p:sp>
      </p:grpSp>
      <p:grpSp>
        <p:nvGrpSpPr>
          <p:cNvPr id="10" name="object 51"/>
          <p:cNvGrpSpPr/>
          <p:nvPr/>
        </p:nvGrpSpPr>
        <p:grpSpPr>
          <a:xfrm>
            <a:off x="5453054" y="3645459"/>
            <a:ext cx="62865" cy="83820"/>
            <a:chOff x="4699253" y="3894582"/>
            <a:chExt cx="83820" cy="83820"/>
          </a:xfrm>
        </p:grpSpPr>
        <p:sp>
          <p:nvSpPr>
            <p:cNvPr id="190" name="object 52"/>
            <p:cNvSpPr/>
            <p:nvPr/>
          </p:nvSpPr>
          <p:spPr>
            <a:xfrm>
              <a:off x="4707635" y="3902964"/>
              <a:ext cx="67310" cy="67310"/>
            </a:xfrm>
            <a:custGeom>
              <a:avLst/>
              <a:gdLst/>
              <a:ahLst/>
              <a:cxnLst/>
              <a:rect l="l" t="t" r="r" b="b"/>
              <a:pathLst>
                <a:path w="67310" h="67310">
                  <a:moveTo>
                    <a:pt x="67055" y="0"/>
                  </a:moveTo>
                  <a:lnTo>
                    <a:pt x="0" y="0"/>
                  </a:lnTo>
                  <a:lnTo>
                    <a:pt x="0" y="67056"/>
                  </a:lnTo>
                  <a:lnTo>
                    <a:pt x="67055" y="67056"/>
                  </a:lnTo>
                  <a:lnTo>
                    <a:pt x="67055" y="0"/>
                  </a:lnTo>
                  <a:close/>
                </a:path>
              </a:pathLst>
            </a:custGeom>
            <a:solidFill>
              <a:srgbClr val="FFC000"/>
            </a:solidFill>
          </p:spPr>
          <p:txBody>
            <a:bodyPr wrap="square" lIns="0" tIns="0" rIns="0" bIns="0" rtlCol="0"/>
            <a:lstStyle/>
            <a:p>
              <a:endParaRPr/>
            </a:p>
          </p:txBody>
        </p:sp>
        <p:sp>
          <p:nvSpPr>
            <p:cNvPr id="191" name="object 53"/>
            <p:cNvSpPr/>
            <p:nvPr/>
          </p:nvSpPr>
          <p:spPr>
            <a:xfrm>
              <a:off x="4707635" y="3902964"/>
              <a:ext cx="67310" cy="67310"/>
            </a:xfrm>
            <a:custGeom>
              <a:avLst/>
              <a:gdLst/>
              <a:ahLst/>
              <a:cxnLst/>
              <a:rect l="l" t="t" r="r" b="b"/>
              <a:pathLst>
                <a:path w="67310" h="67310">
                  <a:moveTo>
                    <a:pt x="0" y="0"/>
                  </a:moveTo>
                  <a:lnTo>
                    <a:pt x="67055" y="0"/>
                  </a:lnTo>
                  <a:lnTo>
                    <a:pt x="67055" y="67055"/>
                  </a:lnTo>
                  <a:lnTo>
                    <a:pt x="0" y="67055"/>
                  </a:lnTo>
                  <a:lnTo>
                    <a:pt x="0" y="0"/>
                  </a:lnTo>
                  <a:close/>
                </a:path>
              </a:pathLst>
            </a:custGeom>
            <a:ln w="16763">
              <a:solidFill>
                <a:srgbClr val="FFFFFF"/>
              </a:solidFill>
            </a:ln>
          </p:spPr>
          <p:txBody>
            <a:bodyPr wrap="square" lIns="0" tIns="0" rIns="0" bIns="0" rtlCol="0"/>
            <a:lstStyle/>
            <a:p>
              <a:endParaRPr/>
            </a:p>
          </p:txBody>
        </p:sp>
      </p:grpSp>
      <p:grpSp>
        <p:nvGrpSpPr>
          <p:cNvPr id="11" name="object 54"/>
          <p:cNvGrpSpPr/>
          <p:nvPr/>
        </p:nvGrpSpPr>
        <p:grpSpPr>
          <a:xfrm>
            <a:off x="5453054" y="3829862"/>
            <a:ext cx="62865" cy="83820"/>
            <a:chOff x="4699253" y="4078985"/>
            <a:chExt cx="83820" cy="83820"/>
          </a:xfrm>
        </p:grpSpPr>
        <p:sp>
          <p:nvSpPr>
            <p:cNvPr id="193" name="object 55"/>
            <p:cNvSpPr/>
            <p:nvPr/>
          </p:nvSpPr>
          <p:spPr>
            <a:xfrm>
              <a:off x="4707635" y="4087367"/>
              <a:ext cx="67310" cy="67310"/>
            </a:xfrm>
            <a:custGeom>
              <a:avLst/>
              <a:gdLst/>
              <a:ahLst/>
              <a:cxnLst/>
              <a:rect l="l" t="t" r="r" b="b"/>
              <a:pathLst>
                <a:path w="67310" h="67310">
                  <a:moveTo>
                    <a:pt x="67055" y="0"/>
                  </a:moveTo>
                  <a:lnTo>
                    <a:pt x="0" y="0"/>
                  </a:lnTo>
                  <a:lnTo>
                    <a:pt x="0" y="67055"/>
                  </a:lnTo>
                  <a:lnTo>
                    <a:pt x="67055" y="67055"/>
                  </a:lnTo>
                  <a:lnTo>
                    <a:pt x="67055" y="0"/>
                  </a:lnTo>
                  <a:close/>
                </a:path>
              </a:pathLst>
            </a:custGeom>
            <a:solidFill>
              <a:srgbClr val="5B9BD5"/>
            </a:solidFill>
          </p:spPr>
          <p:txBody>
            <a:bodyPr wrap="square" lIns="0" tIns="0" rIns="0" bIns="0" rtlCol="0"/>
            <a:lstStyle/>
            <a:p>
              <a:endParaRPr/>
            </a:p>
          </p:txBody>
        </p:sp>
        <p:sp>
          <p:nvSpPr>
            <p:cNvPr id="194" name="object 56"/>
            <p:cNvSpPr/>
            <p:nvPr/>
          </p:nvSpPr>
          <p:spPr>
            <a:xfrm>
              <a:off x="4707635" y="4087367"/>
              <a:ext cx="67310" cy="67310"/>
            </a:xfrm>
            <a:custGeom>
              <a:avLst/>
              <a:gdLst/>
              <a:ahLst/>
              <a:cxnLst/>
              <a:rect l="l" t="t" r="r" b="b"/>
              <a:pathLst>
                <a:path w="67310" h="67310">
                  <a:moveTo>
                    <a:pt x="0" y="0"/>
                  </a:moveTo>
                  <a:lnTo>
                    <a:pt x="67055" y="0"/>
                  </a:lnTo>
                  <a:lnTo>
                    <a:pt x="67055" y="67055"/>
                  </a:lnTo>
                  <a:lnTo>
                    <a:pt x="0" y="67055"/>
                  </a:lnTo>
                  <a:lnTo>
                    <a:pt x="0" y="0"/>
                  </a:lnTo>
                  <a:close/>
                </a:path>
              </a:pathLst>
            </a:custGeom>
            <a:ln w="16763">
              <a:solidFill>
                <a:srgbClr val="FFFFFF"/>
              </a:solidFill>
            </a:ln>
          </p:spPr>
          <p:txBody>
            <a:bodyPr wrap="square" lIns="0" tIns="0" rIns="0" bIns="0" rtlCol="0"/>
            <a:lstStyle/>
            <a:p>
              <a:endParaRPr/>
            </a:p>
          </p:txBody>
        </p:sp>
      </p:grpSp>
      <p:grpSp>
        <p:nvGrpSpPr>
          <p:cNvPr id="12" name="object 57"/>
          <p:cNvGrpSpPr/>
          <p:nvPr/>
        </p:nvGrpSpPr>
        <p:grpSpPr>
          <a:xfrm>
            <a:off x="5453054" y="4015791"/>
            <a:ext cx="62865" cy="83820"/>
            <a:chOff x="4699253" y="4264914"/>
            <a:chExt cx="83820" cy="83820"/>
          </a:xfrm>
        </p:grpSpPr>
        <p:sp>
          <p:nvSpPr>
            <p:cNvPr id="196" name="object 58"/>
            <p:cNvSpPr/>
            <p:nvPr/>
          </p:nvSpPr>
          <p:spPr>
            <a:xfrm>
              <a:off x="4707635" y="4273296"/>
              <a:ext cx="67310" cy="67310"/>
            </a:xfrm>
            <a:custGeom>
              <a:avLst/>
              <a:gdLst/>
              <a:ahLst/>
              <a:cxnLst/>
              <a:rect l="l" t="t" r="r" b="b"/>
              <a:pathLst>
                <a:path w="67310" h="67310">
                  <a:moveTo>
                    <a:pt x="67055" y="0"/>
                  </a:moveTo>
                  <a:lnTo>
                    <a:pt x="0" y="0"/>
                  </a:lnTo>
                  <a:lnTo>
                    <a:pt x="0" y="67056"/>
                  </a:lnTo>
                  <a:lnTo>
                    <a:pt x="67055" y="67056"/>
                  </a:lnTo>
                  <a:lnTo>
                    <a:pt x="67055" y="0"/>
                  </a:lnTo>
                  <a:close/>
                </a:path>
              </a:pathLst>
            </a:custGeom>
            <a:solidFill>
              <a:srgbClr val="70AD47"/>
            </a:solidFill>
          </p:spPr>
          <p:txBody>
            <a:bodyPr wrap="square" lIns="0" tIns="0" rIns="0" bIns="0" rtlCol="0"/>
            <a:lstStyle/>
            <a:p>
              <a:endParaRPr/>
            </a:p>
          </p:txBody>
        </p:sp>
        <p:sp>
          <p:nvSpPr>
            <p:cNvPr id="197" name="object 59"/>
            <p:cNvSpPr/>
            <p:nvPr/>
          </p:nvSpPr>
          <p:spPr>
            <a:xfrm>
              <a:off x="4707635" y="4273296"/>
              <a:ext cx="67310" cy="67310"/>
            </a:xfrm>
            <a:custGeom>
              <a:avLst/>
              <a:gdLst/>
              <a:ahLst/>
              <a:cxnLst/>
              <a:rect l="l" t="t" r="r" b="b"/>
              <a:pathLst>
                <a:path w="67310" h="67310">
                  <a:moveTo>
                    <a:pt x="0" y="0"/>
                  </a:moveTo>
                  <a:lnTo>
                    <a:pt x="67055" y="0"/>
                  </a:lnTo>
                  <a:lnTo>
                    <a:pt x="67055" y="67055"/>
                  </a:lnTo>
                  <a:lnTo>
                    <a:pt x="0" y="67055"/>
                  </a:lnTo>
                  <a:lnTo>
                    <a:pt x="0" y="0"/>
                  </a:lnTo>
                  <a:close/>
                </a:path>
              </a:pathLst>
            </a:custGeom>
            <a:ln w="16763">
              <a:solidFill>
                <a:srgbClr val="FFFFFF"/>
              </a:solidFill>
            </a:ln>
          </p:spPr>
          <p:txBody>
            <a:bodyPr wrap="square" lIns="0" tIns="0" rIns="0" bIns="0" rtlCol="0"/>
            <a:lstStyle/>
            <a:p>
              <a:endParaRPr/>
            </a:p>
          </p:txBody>
        </p:sp>
      </p:grpSp>
      <p:grpSp>
        <p:nvGrpSpPr>
          <p:cNvPr id="13" name="object 60"/>
          <p:cNvGrpSpPr/>
          <p:nvPr/>
        </p:nvGrpSpPr>
        <p:grpSpPr>
          <a:xfrm>
            <a:off x="5453054" y="4200194"/>
            <a:ext cx="62865" cy="83820"/>
            <a:chOff x="4699253" y="4449317"/>
            <a:chExt cx="83820" cy="83820"/>
          </a:xfrm>
        </p:grpSpPr>
        <p:sp>
          <p:nvSpPr>
            <p:cNvPr id="199" name="object 61"/>
            <p:cNvSpPr/>
            <p:nvPr/>
          </p:nvSpPr>
          <p:spPr>
            <a:xfrm>
              <a:off x="4707635" y="4457700"/>
              <a:ext cx="67310" cy="67310"/>
            </a:xfrm>
            <a:custGeom>
              <a:avLst/>
              <a:gdLst/>
              <a:ahLst/>
              <a:cxnLst/>
              <a:rect l="l" t="t" r="r" b="b"/>
              <a:pathLst>
                <a:path w="67310" h="67310">
                  <a:moveTo>
                    <a:pt x="67055" y="0"/>
                  </a:moveTo>
                  <a:lnTo>
                    <a:pt x="0" y="0"/>
                  </a:lnTo>
                  <a:lnTo>
                    <a:pt x="0" y="67056"/>
                  </a:lnTo>
                  <a:lnTo>
                    <a:pt x="67055" y="67056"/>
                  </a:lnTo>
                  <a:lnTo>
                    <a:pt x="67055" y="0"/>
                  </a:lnTo>
                  <a:close/>
                </a:path>
              </a:pathLst>
            </a:custGeom>
            <a:solidFill>
              <a:srgbClr val="264478"/>
            </a:solidFill>
          </p:spPr>
          <p:txBody>
            <a:bodyPr wrap="square" lIns="0" tIns="0" rIns="0" bIns="0" rtlCol="0"/>
            <a:lstStyle/>
            <a:p>
              <a:endParaRPr/>
            </a:p>
          </p:txBody>
        </p:sp>
        <p:sp>
          <p:nvSpPr>
            <p:cNvPr id="200" name="object 62"/>
            <p:cNvSpPr/>
            <p:nvPr/>
          </p:nvSpPr>
          <p:spPr>
            <a:xfrm>
              <a:off x="4707635" y="4457699"/>
              <a:ext cx="67310" cy="67310"/>
            </a:xfrm>
            <a:custGeom>
              <a:avLst/>
              <a:gdLst/>
              <a:ahLst/>
              <a:cxnLst/>
              <a:rect l="l" t="t" r="r" b="b"/>
              <a:pathLst>
                <a:path w="67310" h="67310">
                  <a:moveTo>
                    <a:pt x="0" y="0"/>
                  </a:moveTo>
                  <a:lnTo>
                    <a:pt x="67055" y="0"/>
                  </a:lnTo>
                  <a:lnTo>
                    <a:pt x="67055" y="67055"/>
                  </a:lnTo>
                  <a:lnTo>
                    <a:pt x="0" y="67055"/>
                  </a:lnTo>
                  <a:lnTo>
                    <a:pt x="0" y="0"/>
                  </a:lnTo>
                  <a:close/>
                </a:path>
              </a:pathLst>
            </a:custGeom>
            <a:ln w="16763">
              <a:solidFill>
                <a:srgbClr val="FFFFFF"/>
              </a:solidFill>
            </a:ln>
          </p:spPr>
          <p:txBody>
            <a:bodyPr wrap="square" lIns="0" tIns="0" rIns="0" bIns="0" rtlCol="0"/>
            <a:lstStyle/>
            <a:p>
              <a:endParaRPr/>
            </a:p>
          </p:txBody>
        </p:sp>
      </p:grpSp>
      <p:grpSp>
        <p:nvGrpSpPr>
          <p:cNvPr id="14" name="object 63"/>
          <p:cNvGrpSpPr/>
          <p:nvPr/>
        </p:nvGrpSpPr>
        <p:grpSpPr>
          <a:xfrm>
            <a:off x="5453054" y="4384598"/>
            <a:ext cx="62865" cy="83820"/>
            <a:chOff x="4699253" y="4633721"/>
            <a:chExt cx="83820" cy="83820"/>
          </a:xfrm>
        </p:grpSpPr>
        <p:sp>
          <p:nvSpPr>
            <p:cNvPr id="202" name="object 64"/>
            <p:cNvSpPr/>
            <p:nvPr/>
          </p:nvSpPr>
          <p:spPr>
            <a:xfrm>
              <a:off x="4707635" y="4642103"/>
              <a:ext cx="67310" cy="67310"/>
            </a:xfrm>
            <a:custGeom>
              <a:avLst/>
              <a:gdLst/>
              <a:ahLst/>
              <a:cxnLst/>
              <a:rect l="l" t="t" r="r" b="b"/>
              <a:pathLst>
                <a:path w="67310" h="67310">
                  <a:moveTo>
                    <a:pt x="67055" y="0"/>
                  </a:moveTo>
                  <a:lnTo>
                    <a:pt x="0" y="0"/>
                  </a:lnTo>
                  <a:lnTo>
                    <a:pt x="0" y="67055"/>
                  </a:lnTo>
                  <a:lnTo>
                    <a:pt x="67055" y="67055"/>
                  </a:lnTo>
                  <a:lnTo>
                    <a:pt x="67055" y="0"/>
                  </a:lnTo>
                  <a:close/>
                </a:path>
              </a:pathLst>
            </a:custGeom>
            <a:solidFill>
              <a:srgbClr val="9E480E"/>
            </a:solidFill>
          </p:spPr>
          <p:txBody>
            <a:bodyPr wrap="square" lIns="0" tIns="0" rIns="0" bIns="0" rtlCol="0"/>
            <a:lstStyle/>
            <a:p>
              <a:endParaRPr/>
            </a:p>
          </p:txBody>
        </p:sp>
        <p:sp>
          <p:nvSpPr>
            <p:cNvPr id="203" name="object 65"/>
            <p:cNvSpPr/>
            <p:nvPr/>
          </p:nvSpPr>
          <p:spPr>
            <a:xfrm>
              <a:off x="4707635" y="4642103"/>
              <a:ext cx="67310" cy="67310"/>
            </a:xfrm>
            <a:custGeom>
              <a:avLst/>
              <a:gdLst/>
              <a:ahLst/>
              <a:cxnLst/>
              <a:rect l="l" t="t" r="r" b="b"/>
              <a:pathLst>
                <a:path w="67310" h="67310">
                  <a:moveTo>
                    <a:pt x="0" y="0"/>
                  </a:moveTo>
                  <a:lnTo>
                    <a:pt x="67055" y="0"/>
                  </a:lnTo>
                  <a:lnTo>
                    <a:pt x="67055" y="67055"/>
                  </a:lnTo>
                  <a:lnTo>
                    <a:pt x="0" y="67055"/>
                  </a:lnTo>
                  <a:lnTo>
                    <a:pt x="0" y="0"/>
                  </a:lnTo>
                  <a:close/>
                </a:path>
              </a:pathLst>
            </a:custGeom>
            <a:ln w="16763">
              <a:solidFill>
                <a:srgbClr val="FFFFFF"/>
              </a:solidFill>
            </a:ln>
          </p:spPr>
          <p:txBody>
            <a:bodyPr wrap="square" lIns="0" tIns="0" rIns="0" bIns="0" rtlCol="0"/>
            <a:lstStyle/>
            <a:p>
              <a:endParaRPr/>
            </a:p>
          </p:txBody>
        </p:sp>
      </p:grpSp>
      <p:grpSp>
        <p:nvGrpSpPr>
          <p:cNvPr id="15" name="object 66"/>
          <p:cNvGrpSpPr/>
          <p:nvPr/>
        </p:nvGrpSpPr>
        <p:grpSpPr>
          <a:xfrm>
            <a:off x="5453054" y="4569004"/>
            <a:ext cx="62865" cy="85725"/>
            <a:chOff x="4699253" y="4818126"/>
            <a:chExt cx="83820" cy="85725"/>
          </a:xfrm>
        </p:grpSpPr>
        <p:sp>
          <p:nvSpPr>
            <p:cNvPr id="205" name="object 67"/>
            <p:cNvSpPr/>
            <p:nvPr/>
          </p:nvSpPr>
          <p:spPr>
            <a:xfrm>
              <a:off x="4707635" y="4826508"/>
              <a:ext cx="67310" cy="68580"/>
            </a:xfrm>
            <a:custGeom>
              <a:avLst/>
              <a:gdLst/>
              <a:ahLst/>
              <a:cxnLst/>
              <a:rect l="l" t="t" r="r" b="b"/>
              <a:pathLst>
                <a:path w="67310" h="68579">
                  <a:moveTo>
                    <a:pt x="67055" y="0"/>
                  </a:moveTo>
                  <a:lnTo>
                    <a:pt x="0" y="0"/>
                  </a:lnTo>
                  <a:lnTo>
                    <a:pt x="0" y="68579"/>
                  </a:lnTo>
                  <a:lnTo>
                    <a:pt x="67055" y="68579"/>
                  </a:lnTo>
                  <a:lnTo>
                    <a:pt x="67055" y="0"/>
                  </a:lnTo>
                  <a:close/>
                </a:path>
              </a:pathLst>
            </a:custGeom>
            <a:solidFill>
              <a:srgbClr val="636363"/>
            </a:solidFill>
          </p:spPr>
          <p:txBody>
            <a:bodyPr wrap="square" lIns="0" tIns="0" rIns="0" bIns="0" rtlCol="0"/>
            <a:lstStyle/>
            <a:p>
              <a:endParaRPr/>
            </a:p>
          </p:txBody>
        </p:sp>
        <p:sp>
          <p:nvSpPr>
            <p:cNvPr id="206" name="object 68"/>
            <p:cNvSpPr/>
            <p:nvPr/>
          </p:nvSpPr>
          <p:spPr>
            <a:xfrm>
              <a:off x="4707635" y="4826508"/>
              <a:ext cx="67310" cy="68580"/>
            </a:xfrm>
            <a:custGeom>
              <a:avLst/>
              <a:gdLst/>
              <a:ahLst/>
              <a:cxnLst/>
              <a:rect l="l" t="t" r="r" b="b"/>
              <a:pathLst>
                <a:path w="67310" h="68579">
                  <a:moveTo>
                    <a:pt x="0" y="0"/>
                  </a:moveTo>
                  <a:lnTo>
                    <a:pt x="67055" y="0"/>
                  </a:lnTo>
                  <a:lnTo>
                    <a:pt x="67055" y="68579"/>
                  </a:lnTo>
                  <a:lnTo>
                    <a:pt x="0" y="68579"/>
                  </a:lnTo>
                  <a:lnTo>
                    <a:pt x="0" y="0"/>
                  </a:lnTo>
                  <a:close/>
                </a:path>
              </a:pathLst>
            </a:custGeom>
            <a:ln w="16763">
              <a:solidFill>
                <a:srgbClr val="FFFFFF"/>
              </a:solidFill>
            </a:ln>
          </p:spPr>
          <p:txBody>
            <a:bodyPr wrap="square" lIns="0" tIns="0" rIns="0" bIns="0" rtlCol="0"/>
            <a:lstStyle/>
            <a:p>
              <a:endParaRPr/>
            </a:p>
          </p:txBody>
        </p:sp>
      </p:grpSp>
      <p:grpSp>
        <p:nvGrpSpPr>
          <p:cNvPr id="16" name="object 69"/>
          <p:cNvGrpSpPr/>
          <p:nvPr/>
        </p:nvGrpSpPr>
        <p:grpSpPr>
          <a:xfrm>
            <a:off x="5453054" y="4754930"/>
            <a:ext cx="62865" cy="83820"/>
            <a:chOff x="4699253" y="5004053"/>
            <a:chExt cx="83820" cy="83820"/>
          </a:xfrm>
        </p:grpSpPr>
        <p:sp>
          <p:nvSpPr>
            <p:cNvPr id="208" name="object 70"/>
            <p:cNvSpPr/>
            <p:nvPr/>
          </p:nvSpPr>
          <p:spPr>
            <a:xfrm>
              <a:off x="4707635" y="5012435"/>
              <a:ext cx="67310" cy="67310"/>
            </a:xfrm>
            <a:custGeom>
              <a:avLst/>
              <a:gdLst/>
              <a:ahLst/>
              <a:cxnLst/>
              <a:rect l="l" t="t" r="r" b="b"/>
              <a:pathLst>
                <a:path w="67310" h="67310">
                  <a:moveTo>
                    <a:pt x="67055" y="0"/>
                  </a:moveTo>
                  <a:lnTo>
                    <a:pt x="0" y="0"/>
                  </a:lnTo>
                  <a:lnTo>
                    <a:pt x="0" y="67056"/>
                  </a:lnTo>
                  <a:lnTo>
                    <a:pt x="67055" y="67056"/>
                  </a:lnTo>
                  <a:lnTo>
                    <a:pt x="67055" y="0"/>
                  </a:lnTo>
                  <a:close/>
                </a:path>
              </a:pathLst>
            </a:custGeom>
            <a:solidFill>
              <a:srgbClr val="997300"/>
            </a:solidFill>
          </p:spPr>
          <p:txBody>
            <a:bodyPr wrap="square" lIns="0" tIns="0" rIns="0" bIns="0" rtlCol="0"/>
            <a:lstStyle/>
            <a:p>
              <a:endParaRPr/>
            </a:p>
          </p:txBody>
        </p:sp>
        <p:sp>
          <p:nvSpPr>
            <p:cNvPr id="209" name="object 71"/>
            <p:cNvSpPr/>
            <p:nvPr/>
          </p:nvSpPr>
          <p:spPr>
            <a:xfrm>
              <a:off x="4707635" y="5012435"/>
              <a:ext cx="67310" cy="67310"/>
            </a:xfrm>
            <a:custGeom>
              <a:avLst/>
              <a:gdLst/>
              <a:ahLst/>
              <a:cxnLst/>
              <a:rect l="l" t="t" r="r" b="b"/>
              <a:pathLst>
                <a:path w="67310" h="67310">
                  <a:moveTo>
                    <a:pt x="0" y="0"/>
                  </a:moveTo>
                  <a:lnTo>
                    <a:pt x="67055" y="0"/>
                  </a:lnTo>
                  <a:lnTo>
                    <a:pt x="67055" y="67055"/>
                  </a:lnTo>
                  <a:lnTo>
                    <a:pt x="0" y="67055"/>
                  </a:lnTo>
                  <a:lnTo>
                    <a:pt x="0" y="0"/>
                  </a:lnTo>
                  <a:close/>
                </a:path>
              </a:pathLst>
            </a:custGeom>
            <a:ln w="16763">
              <a:solidFill>
                <a:srgbClr val="FFFFFF"/>
              </a:solidFill>
            </a:ln>
          </p:spPr>
          <p:txBody>
            <a:bodyPr wrap="square" lIns="0" tIns="0" rIns="0" bIns="0" rtlCol="0"/>
            <a:lstStyle/>
            <a:p>
              <a:endParaRPr/>
            </a:p>
          </p:txBody>
        </p:sp>
      </p:grpSp>
      <p:sp>
        <p:nvSpPr>
          <p:cNvPr id="210" name="Rectangle 209"/>
          <p:cNvSpPr/>
          <p:nvPr/>
        </p:nvSpPr>
        <p:spPr>
          <a:xfrm>
            <a:off x="4873987" y="1749826"/>
            <a:ext cx="3660413" cy="707886"/>
          </a:xfrm>
          <a:prstGeom prst="rect">
            <a:avLst/>
          </a:prstGeom>
        </p:spPr>
        <p:txBody>
          <a:bodyPr wrap="square">
            <a:spAutoFit/>
          </a:bodyPr>
          <a:lstStyle/>
          <a:p>
            <a:r>
              <a:rPr lang="en-US" sz="2000" b="1" dirty="0">
                <a:solidFill>
                  <a:srgbClr val="7030A0"/>
                </a:solidFill>
                <a:cs typeface="Calibri"/>
              </a:rPr>
              <a:t>Country</a:t>
            </a:r>
            <a:r>
              <a:rPr lang="en-US" sz="2000" b="1" spc="25" dirty="0">
                <a:solidFill>
                  <a:srgbClr val="7030A0"/>
                </a:solidFill>
                <a:cs typeface="Calibri"/>
              </a:rPr>
              <a:t> </a:t>
            </a:r>
            <a:r>
              <a:rPr lang="en-US" sz="2000" b="1" dirty="0">
                <a:solidFill>
                  <a:srgbClr val="7030A0"/>
                </a:solidFill>
                <a:cs typeface="Calibri"/>
              </a:rPr>
              <a:t>Wise</a:t>
            </a:r>
            <a:r>
              <a:rPr lang="en-US" sz="2000" b="1" spc="30" dirty="0">
                <a:solidFill>
                  <a:srgbClr val="7030A0"/>
                </a:solidFill>
                <a:cs typeface="Calibri"/>
              </a:rPr>
              <a:t> </a:t>
            </a:r>
            <a:r>
              <a:rPr lang="en-US" sz="2000" b="1" dirty="0">
                <a:solidFill>
                  <a:srgbClr val="7030A0"/>
                </a:solidFill>
                <a:cs typeface="Calibri"/>
              </a:rPr>
              <a:t>Production</a:t>
            </a:r>
            <a:r>
              <a:rPr lang="en-US" sz="2000" b="1" spc="20" dirty="0">
                <a:solidFill>
                  <a:srgbClr val="7030A0"/>
                </a:solidFill>
                <a:cs typeface="Calibri"/>
              </a:rPr>
              <a:t> </a:t>
            </a:r>
            <a:r>
              <a:rPr lang="en-US" sz="2000" b="1" dirty="0">
                <a:solidFill>
                  <a:srgbClr val="7030A0"/>
                </a:solidFill>
                <a:cs typeface="Calibri"/>
              </a:rPr>
              <a:t>Million</a:t>
            </a:r>
            <a:r>
              <a:rPr lang="en-US" sz="2000" b="1" spc="55" dirty="0">
                <a:solidFill>
                  <a:srgbClr val="7030A0"/>
                </a:solidFill>
                <a:cs typeface="Calibri"/>
              </a:rPr>
              <a:t> </a:t>
            </a:r>
            <a:r>
              <a:rPr lang="en-US" sz="2000" b="1" dirty="0">
                <a:solidFill>
                  <a:srgbClr val="7030A0"/>
                </a:solidFill>
                <a:cs typeface="Calibri"/>
              </a:rPr>
              <a:t>Tons-</a:t>
            </a:r>
            <a:r>
              <a:rPr lang="en-US" sz="2000" b="1" spc="25" dirty="0">
                <a:solidFill>
                  <a:srgbClr val="7030A0"/>
                </a:solidFill>
                <a:cs typeface="Calibri"/>
              </a:rPr>
              <a:t> </a:t>
            </a:r>
            <a:r>
              <a:rPr lang="en-US" sz="2000" b="1" spc="-20" dirty="0">
                <a:solidFill>
                  <a:srgbClr val="7030A0"/>
                </a:solidFill>
                <a:cs typeface="Calibri"/>
              </a:rPr>
              <a:t>2021</a:t>
            </a:r>
            <a:endParaRPr lang="en-IN" sz="2000" b="1" dirty="0">
              <a:solidFill>
                <a:srgbClr val="7030A0"/>
              </a:solidFill>
            </a:endParaRPr>
          </a:p>
        </p:txBody>
      </p:sp>
      <p:pic>
        <p:nvPicPr>
          <p:cNvPr id="211" name="Picture 210">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008" y="419845"/>
            <a:ext cx="730335" cy="687505"/>
          </a:xfrm>
          <a:prstGeom prst="rect">
            <a:avLst/>
          </a:prstGeom>
        </p:spPr>
      </p:pic>
    </p:spTree>
    <p:extLst>
      <p:ext uri="{BB962C8B-B14F-4D97-AF65-F5344CB8AC3E}">
        <p14:creationId xmlns:p14="http://schemas.microsoft.com/office/powerpoint/2010/main" val="3670794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p:cNvPicPr/>
          <p:nvPr/>
        </p:nvPicPr>
        <p:blipFill rotWithShape="1">
          <a:blip r:embed="rId2" cstate="print"/>
          <a:srcRect t="9597" r="564"/>
          <a:stretch/>
        </p:blipFill>
        <p:spPr>
          <a:xfrm>
            <a:off x="674914" y="1219200"/>
            <a:ext cx="7554686" cy="5175286"/>
          </a:xfrm>
          <a:prstGeom prst="rect">
            <a:avLst/>
          </a:prstGeom>
        </p:spPr>
      </p:pic>
      <p:sp>
        <p:nvSpPr>
          <p:cNvPr id="6" name="Rectangle 5"/>
          <p:cNvSpPr/>
          <p:nvPr/>
        </p:nvSpPr>
        <p:spPr>
          <a:xfrm>
            <a:off x="7447190" y="294368"/>
            <a:ext cx="1095375"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a:extLst>
              <a:ext uri="{FF2B5EF4-FFF2-40B4-BE49-F238E27FC236}">
                <a16:creationId xmlns:a16="http://schemas.microsoft.com/office/drawing/2014/main" id="{8438772C-5FEF-4259-566F-41689E580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632" y="228754"/>
            <a:ext cx="730335" cy="687505"/>
          </a:xfrm>
          <a:prstGeom prst="rect">
            <a:avLst/>
          </a:prstGeom>
        </p:spPr>
      </p:pic>
      <p:sp>
        <p:nvSpPr>
          <p:cNvPr id="2" name="Title 1">
            <a:extLst>
              <a:ext uri="{FF2B5EF4-FFF2-40B4-BE49-F238E27FC236}">
                <a16:creationId xmlns:a16="http://schemas.microsoft.com/office/drawing/2014/main" id="{B1BA8C43-B167-F688-EA69-73DFD6B26B3C}"/>
              </a:ext>
            </a:extLst>
          </p:cNvPr>
          <p:cNvSpPr txBox="1">
            <a:spLocks/>
          </p:cNvSpPr>
          <p:nvPr/>
        </p:nvSpPr>
        <p:spPr>
          <a:xfrm>
            <a:off x="0" y="274638"/>
            <a:ext cx="8686800"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tx2">
                    <a:lumMod val="60000"/>
                    <a:lumOff val="40000"/>
                  </a:schemeClr>
                </a:solidFill>
              </a:rPr>
              <a:t>COUNTRYWISE CASTING PRODUCTION</a:t>
            </a:r>
            <a:endParaRPr lang="en-IN" dirty="0">
              <a:solidFill>
                <a:schemeClr val="tx2">
                  <a:lumMod val="60000"/>
                  <a:lumOff val="40000"/>
                </a:schemeClr>
              </a:solidFill>
            </a:endParaRPr>
          </a:p>
        </p:txBody>
      </p:sp>
    </p:spTree>
    <p:extLst>
      <p:ext uri="{BB962C8B-B14F-4D97-AF65-F5344CB8AC3E}">
        <p14:creationId xmlns:p14="http://schemas.microsoft.com/office/powerpoint/2010/main" val="806980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 y="37966"/>
            <a:ext cx="8229600" cy="1143000"/>
          </a:xfrm>
        </p:spPr>
        <p:txBody>
          <a:bodyPr>
            <a:noAutofit/>
          </a:bodyPr>
          <a:lstStyle/>
          <a:p>
            <a:r>
              <a:rPr lang="en-US" sz="3200" b="1" dirty="0">
                <a:solidFill>
                  <a:schemeClr val="tx2">
                    <a:lumMod val="60000"/>
                    <a:lumOff val="40000"/>
                  </a:schemeClr>
                </a:solidFill>
                <a:latin typeface="Arial" panose="020B0604020202020204" pitchFamily="34" charset="0"/>
                <a:cs typeface="Arial" panose="020B0604020202020204" pitchFamily="34" charset="0"/>
              </a:rPr>
              <a:t>GROWTH - INDIAN FOUNDRY INDUSTRY</a:t>
            </a:r>
            <a:endParaRPr lang="en-IN" sz="32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174870"/>
            <a:ext cx="8610600" cy="1339460"/>
          </a:xfrm>
        </p:spPr>
        <p:txBody>
          <a:bodyPr>
            <a:normAutofit/>
          </a:bodyPr>
          <a:lstStyle/>
          <a:p>
            <a:pPr marL="0" indent="0">
              <a:buNone/>
            </a:pPr>
            <a:r>
              <a:rPr lang="en-US" dirty="0">
                <a:solidFill>
                  <a:srgbClr val="7030A0"/>
                </a:solidFill>
              </a:rPr>
              <a:t>Foundry market in India - Progressing at a CAGR of &gt; 10% from 2020 onwards</a:t>
            </a:r>
          </a:p>
          <a:p>
            <a:endParaRPr lang="en-IN" dirty="0"/>
          </a:p>
        </p:txBody>
      </p:sp>
      <p:pic>
        <p:nvPicPr>
          <p:cNvPr id="4" name="object 4"/>
          <p:cNvPicPr/>
          <p:nvPr/>
        </p:nvPicPr>
        <p:blipFill>
          <a:blip r:embed="rId2" cstate="print"/>
          <a:stretch>
            <a:fillRect/>
          </a:stretch>
        </p:blipFill>
        <p:spPr>
          <a:xfrm>
            <a:off x="228600" y="2514330"/>
            <a:ext cx="8710081" cy="4343670"/>
          </a:xfrm>
          <a:prstGeom prst="rect">
            <a:avLst/>
          </a:prstGeom>
        </p:spPr>
      </p:pic>
      <p:pic>
        <p:nvPicPr>
          <p:cNvPr id="5" name="Picture 4">
            <a:extLst>
              <a:ext uri="{FF2B5EF4-FFF2-40B4-BE49-F238E27FC236}">
                <a16:creationId xmlns:a16="http://schemas.microsoft.com/office/drawing/2014/main" id="{8438772C-5FEF-4259-566F-41689E580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8346" y="188390"/>
            <a:ext cx="730335" cy="687505"/>
          </a:xfrm>
          <a:prstGeom prst="rect">
            <a:avLst/>
          </a:prstGeom>
        </p:spPr>
      </p:pic>
    </p:spTree>
    <p:extLst>
      <p:ext uri="{BB962C8B-B14F-4D97-AF65-F5344CB8AC3E}">
        <p14:creationId xmlns:p14="http://schemas.microsoft.com/office/powerpoint/2010/main" val="2798103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8032665" cy="1143000"/>
          </a:xfrm>
        </p:spPr>
        <p:txBody>
          <a:bodyPr>
            <a:noAutofit/>
          </a:bodyPr>
          <a:lstStyle/>
          <a:p>
            <a:r>
              <a:rPr lang="en-US" sz="3200" b="1" dirty="0">
                <a:solidFill>
                  <a:schemeClr val="tx2">
                    <a:lumMod val="60000"/>
                    <a:lumOff val="40000"/>
                  </a:schemeClr>
                </a:solidFill>
                <a:latin typeface="Arial" panose="020B0604020202020204" pitchFamily="34" charset="0"/>
                <a:cs typeface="Arial" panose="020B0604020202020204" pitchFamily="34" charset="0"/>
              </a:rPr>
              <a:t>Industry revenue of "Casting of metals" in India from 2012 to 2024 </a:t>
            </a:r>
            <a:r>
              <a:rPr lang="en-US" sz="2800" dirty="0">
                <a:solidFill>
                  <a:schemeClr val="tx2">
                    <a:lumMod val="60000"/>
                    <a:lumOff val="40000"/>
                  </a:schemeClr>
                </a:solidFill>
                <a:latin typeface="Arial" panose="020B0604020202020204" pitchFamily="34" charset="0"/>
                <a:cs typeface="Arial" panose="020B0604020202020204" pitchFamily="34" charset="0"/>
              </a:rPr>
              <a:t>(billion Dollars)</a:t>
            </a:r>
            <a:endParaRPr lang="en-IN" sz="2800"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4" name="object 4"/>
          <p:cNvPicPr>
            <a:picLocks noGrp="1"/>
          </p:cNvPicPr>
          <p:nvPr>
            <p:ph idx="1"/>
          </p:nvPr>
        </p:nvPicPr>
        <p:blipFill>
          <a:blip r:embed="rId2" cstate="print"/>
          <a:stretch>
            <a:fillRect/>
          </a:stretch>
        </p:blipFill>
        <p:spPr>
          <a:xfrm>
            <a:off x="190500" y="1560577"/>
            <a:ext cx="8763000" cy="4351338"/>
          </a:xfrm>
          <a:prstGeom prst="rect">
            <a:avLst/>
          </a:prstGeom>
        </p:spPr>
      </p:pic>
      <p:pic>
        <p:nvPicPr>
          <p:cNvPr id="5" name="Picture 4">
            <a:extLst>
              <a:ext uri="{FF2B5EF4-FFF2-40B4-BE49-F238E27FC236}">
                <a16:creationId xmlns:a16="http://schemas.microsoft.com/office/drawing/2014/main" id="{8438772C-5FEF-4259-566F-41689E580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165" y="125105"/>
            <a:ext cx="730335" cy="687505"/>
          </a:xfrm>
          <a:prstGeom prst="rect">
            <a:avLst/>
          </a:prstGeom>
        </p:spPr>
      </p:pic>
    </p:spTree>
    <p:extLst>
      <p:ext uri="{BB962C8B-B14F-4D97-AF65-F5344CB8AC3E}">
        <p14:creationId xmlns:p14="http://schemas.microsoft.com/office/powerpoint/2010/main" val="3242862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p:cNvPicPr/>
          <p:nvPr/>
        </p:nvPicPr>
        <p:blipFill>
          <a:blip r:embed="rId2" cstate="print"/>
          <a:stretch>
            <a:fillRect/>
          </a:stretch>
        </p:blipFill>
        <p:spPr>
          <a:xfrm>
            <a:off x="114300" y="1676400"/>
            <a:ext cx="8915400" cy="5037907"/>
          </a:xfrm>
          <a:prstGeom prst="rect">
            <a:avLst/>
          </a:prstGeom>
        </p:spPr>
      </p:pic>
      <p:pic>
        <p:nvPicPr>
          <p:cNvPr id="5" name="Picture 4">
            <a:extLst>
              <a:ext uri="{FF2B5EF4-FFF2-40B4-BE49-F238E27FC236}">
                <a16:creationId xmlns:a16="http://schemas.microsoft.com/office/drawing/2014/main" id="{8438772C-5FEF-4259-566F-41689E580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289878"/>
            <a:ext cx="730335" cy="687505"/>
          </a:xfrm>
          <a:prstGeom prst="rect">
            <a:avLst/>
          </a:prstGeom>
        </p:spPr>
      </p:pic>
      <p:sp>
        <p:nvSpPr>
          <p:cNvPr id="2" name="Title 1">
            <a:extLst>
              <a:ext uri="{FF2B5EF4-FFF2-40B4-BE49-F238E27FC236}">
                <a16:creationId xmlns:a16="http://schemas.microsoft.com/office/drawing/2014/main" id="{9514007D-D1DD-2456-AC2D-68852AC42264}"/>
              </a:ext>
            </a:extLst>
          </p:cNvPr>
          <p:cNvSpPr txBox="1">
            <a:spLocks/>
          </p:cNvSpPr>
          <p:nvPr/>
        </p:nvSpPr>
        <p:spPr>
          <a:xfrm>
            <a:off x="190500" y="274638"/>
            <a:ext cx="8032665"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tx2">
                    <a:lumMod val="60000"/>
                    <a:lumOff val="40000"/>
                  </a:schemeClr>
                </a:solidFill>
                <a:latin typeface="Arial" panose="020B0604020202020204" pitchFamily="34" charset="0"/>
                <a:cs typeface="Arial" panose="020B0604020202020204" pitchFamily="34" charset="0"/>
              </a:rPr>
              <a:t>Export Data of Major Castings                 </a:t>
            </a:r>
            <a:r>
              <a:rPr lang="en-US" sz="2800" dirty="0">
                <a:solidFill>
                  <a:schemeClr val="tx2">
                    <a:lumMod val="60000"/>
                    <a:lumOff val="40000"/>
                  </a:schemeClr>
                </a:solidFill>
                <a:latin typeface="Arial" panose="020B0604020202020204" pitchFamily="34" charset="0"/>
                <a:cs typeface="Arial" panose="020B0604020202020204" pitchFamily="34" charset="0"/>
              </a:rPr>
              <a:t>(Million Dollars)</a:t>
            </a:r>
            <a:endParaRPr lang="en-IN" sz="2800" dirty="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136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pPr algn="l"/>
            <a:r>
              <a:rPr lang="en-US" sz="2800" b="1" dirty="0">
                <a:solidFill>
                  <a:schemeClr val="tx2">
                    <a:lumMod val="60000"/>
                    <a:lumOff val="40000"/>
                  </a:schemeClr>
                </a:solidFill>
                <a:latin typeface="Arial" panose="020B0604020202020204" pitchFamily="34" charset="0"/>
                <a:cs typeface="Arial" panose="020B0604020202020204" pitchFamily="34" charset="0"/>
              </a:rPr>
              <a:t>      MARKET FORECAST OF INDIAN FOUNDRY</a:t>
            </a:r>
            <a:endParaRPr lang="en-IN" sz="2800" b="1"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4" name="object 3"/>
          <p:cNvPicPr/>
          <p:nvPr/>
        </p:nvPicPr>
        <p:blipFill>
          <a:blip r:embed="rId2" cstate="print"/>
          <a:stretch>
            <a:fillRect/>
          </a:stretch>
        </p:blipFill>
        <p:spPr>
          <a:xfrm>
            <a:off x="1055043" y="1690688"/>
            <a:ext cx="7033915" cy="4441448"/>
          </a:xfrm>
          <a:prstGeom prst="rect">
            <a:avLst/>
          </a:prstGeom>
        </p:spPr>
      </p:pic>
      <p:pic>
        <p:nvPicPr>
          <p:cNvPr id="5" name="Picture 4">
            <a:extLst>
              <a:ext uri="{FF2B5EF4-FFF2-40B4-BE49-F238E27FC236}">
                <a16:creationId xmlns:a16="http://schemas.microsoft.com/office/drawing/2014/main" id="{8438772C-5FEF-4259-566F-41689E580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632" y="381000"/>
            <a:ext cx="730335" cy="687505"/>
          </a:xfrm>
          <a:prstGeom prst="rect">
            <a:avLst/>
          </a:prstGeom>
        </p:spPr>
      </p:pic>
    </p:spTree>
    <p:extLst>
      <p:ext uri="{BB962C8B-B14F-4D97-AF65-F5344CB8AC3E}">
        <p14:creationId xmlns:p14="http://schemas.microsoft.com/office/powerpoint/2010/main" val="4272808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52400" y="1219200"/>
            <a:ext cx="8839200" cy="5493931"/>
          </a:xfrm>
          <a:prstGeom prst="rect">
            <a:avLst/>
          </a:prstGeom>
        </p:spPr>
      </p:pic>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659" y="381001"/>
            <a:ext cx="730335" cy="687505"/>
          </a:xfrm>
          <a:prstGeom prst="rect">
            <a:avLst/>
          </a:prstGeom>
        </p:spPr>
      </p:pic>
      <p:sp>
        <p:nvSpPr>
          <p:cNvPr id="2" name="Title 1">
            <a:extLst>
              <a:ext uri="{FF2B5EF4-FFF2-40B4-BE49-F238E27FC236}">
                <a16:creationId xmlns:a16="http://schemas.microsoft.com/office/drawing/2014/main" id="{5258DE79-0280-C3EB-357D-FDA15D26893C}"/>
              </a:ext>
            </a:extLst>
          </p:cNvPr>
          <p:cNvSpPr txBox="1">
            <a:spLocks/>
          </p:cNvSpPr>
          <p:nvPr/>
        </p:nvSpPr>
        <p:spPr>
          <a:xfrm>
            <a:off x="0" y="274638"/>
            <a:ext cx="8686800" cy="7159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tx2">
                    <a:lumMod val="60000"/>
                    <a:lumOff val="40000"/>
                  </a:schemeClr>
                </a:solidFill>
                <a:latin typeface="Arial" panose="020B0604020202020204" pitchFamily="34" charset="0"/>
                <a:cs typeface="Arial" panose="020B0604020202020204" pitchFamily="34" charset="0"/>
              </a:rPr>
              <a:t>      GLOBAL CASTING MARKET</a:t>
            </a:r>
            <a:endParaRPr lang="en-IN" sz="2800" b="1" dirty="0">
              <a:solidFill>
                <a:schemeClr val="tx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161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81" y="584393"/>
            <a:ext cx="8229600" cy="1143000"/>
          </a:xfrm>
        </p:spPr>
        <p:txBody>
          <a:bodyPr>
            <a:normAutofit fontScale="90000"/>
          </a:bodyPr>
          <a:lstStyle/>
          <a:p>
            <a:r>
              <a:rPr lang="en-IN" b="1" dirty="0">
                <a:solidFill>
                  <a:schemeClr val="tx2">
                    <a:lumMod val="60000"/>
                    <a:lumOff val="40000"/>
                  </a:schemeClr>
                </a:solidFill>
              </a:rPr>
              <a:t>INDIAN FOUNDRY - Today’s Scenario..</a:t>
            </a:r>
          </a:p>
        </p:txBody>
      </p:sp>
      <p:sp>
        <p:nvSpPr>
          <p:cNvPr id="4" name="object 3"/>
          <p:cNvSpPr txBox="1"/>
          <p:nvPr/>
        </p:nvSpPr>
        <p:spPr>
          <a:xfrm>
            <a:off x="2209800" y="1828800"/>
            <a:ext cx="5257800" cy="4444807"/>
          </a:xfrm>
          <a:prstGeom prst="rect">
            <a:avLst/>
          </a:prstGeom>
        </p:spPr>
        <p:txBody>
          <a:bodyPr vert="horz" wrap="square" lIns="0" tIns="12700" rIns="0" bIns="0" rtlCol="0">
            <a:spAutoFit/>
          </a:bodyPr>
          <a:lstStyle/>
          <a:p>
            <a:pPr marL="12065" marR="5080">
              <a:lnSpc>
                <a:spcPct val="100099"/>
              </a:lnSpc>
              <a:spcBef>
                <a:spcPts val="100"/>
              </a:spcBef>
              <a:tabLst>
                <a:tab pos="213360" algn="l"/>
              </a:tabLst>
            </a:pPr>
            <a:r>
              <a:rPr sz="3600" b="1" dirty="0">
                <a:solidFill>
                  <a:srgbClr val="7030A0"/>
                </a:solidFill>
                <a:latin typeface="Arial" panose="020B0604020202020204" pitchFamily="34" charset="0"/>
                <a:cs typeface="Arial" panose="020B0604020202020204" pitchFamily="34" charset="0"/>
              </a:rPr>
              <a:t>Now</a:t>
            </a:r>
            <a:r>
              <a:rPr sz="3600" b="1" spc="-90" dirty="0">
                <a:solidFill>
                  <a:srgbClr val="7030A0"/>
                </a:solidFill>
                <a:latin typeface="Arial" panose="020B0604020202020204" pitchFamily="34" charset="0"/>
                <a:cs typeface="Arial" panose="020B0604020202020204" pitchFamily="34" charset="0"/>
              </a:rPr>
              <a:t> </a:t>
            </a:r>
            <a:r>
              <a:rPr sz="3600" b="1" dirty="0">
                <a:solidFill>
                  <a:srgbClr val="7030A0"/>
                </a:solidFill>
                <a:latin typeface="Arial" panose="020B0604020202020204" pitchFamily="34" charset="0"/>
                <a:cs typeface="Arial" panose="020B0604020202020204" pitchFamily="34" charset="0"/>
              </a:rPr>
              <a:t>we</a:t>
            </a:r>
            <a:r>
              <a:rPr sz="3600" b="1" spc="-60" dirty="0">
                <a:solidFill>
                  <a:srgbClr val="7030A0"/>
                </a:solidFill>
                <a:latin typeface="Arial" panose="020B0604020202020204" pitchFamily="34" charset="0"/>
                <a:cs typeface="Arial" panose="020B0604020202020204" pitchFamily="34" charset="0"/>
              </a:rPr>
              <a:t> </a:t>
            </a:r>
            <a:r>
              <a:rPr sz="3600" b="1" dirty="0">
                <a:solidFill>
                  <a:srgbClr val="7030A0"/>
                </a:solidFill>
                <a:latin typeface="Arial" panose="020B0604020202020204" pitchFamily="34" charset="0"/>
                <a:cs typeface="Arial" panose="020B0604020202020204" pitchFamily="34" charset="0"/>
              </a:rPr>
              <a:t>are</a:t>
            </a:r>
            <a:r>
              <a:rPr sz="3600" b="1" spc="-95" dirty="0">
                <a:solidFill>
                  <a:srgbClr val="7030A0"/>
                </a:solidFill>
                <a:latin typeface="Arial" panose="020B0604020202020204" pitchFamily="34" charset="0"/>
                <a:cs typeface="Arial" panose="020B0604020202020204" pitchFamily="34" charset="0"/>
              </a:rPr>
              <a:t> </a:t>
            </a:r>
            <a:r>
              <a:rPr sz="3600" b="1" spc="-10" dirty="0">
                <a:solidFill>
                  <a:srgbClr val="7030A0"/>
                </a:solidFill>
                <a:latin typeface="Arial" panose="020B0604020202020204" pitchFamily="34" charset="0"/>
                <a:cs typeface="Arial" panose="020B0604020202020204" pitchFamily="34" charset="0"/>
              </a:rPr>
              <a:t>borrowing </a:t>
            </a:r>
            <a:r>
              <a:rPr lang="en-US" sz="3600" b="1" spc="-35" dirty="0">
                <a:solidFill>
                  <a:srgbClr val="7030A0"/>
                </a:solidFill>
                <a:latin typeface="Arial" panose="020B0604020202020204" pitchFamily="34" charset="0"/>
                <a:cs typeface="Arial" panose="020B0604020202020204" pitchFamily="34" charset="0"/>
              </a:rPr>
              <a:t>M</a:t>
            </a:r>
            <a:r>
              <a:rPr sz="3600" b="1" spc="-35" dirty="0">
                <a:solidFill>
                  <a:srgbClr val="7030A0"/>
                </a:solidFill>
                <a:latin typeface="Arial" panose="020B0604020202020204" pitchFamily="34" charset="0"/>
                <a:cs typeface="Arial" panose="020B0604020202020204" pitchFamily="34" charset="0"/>
              </a:rPr>
              <a:t>aterial</a:t>
            </a:r>
            <a:r>
              <a:rPr sz="3600" b="1" spc="-130" dirty="0">
                <a:solidFill>
                  <a:srgbClr val="7030A0"/>
                </a:solidFill>
                <a:latin typeface="Arial" panose="020B0604020202020204" pitchFamily="34" charset="0"/>
                <a:cs typeface="Arial" panose="020B0604020202020204" pitchFamily="34" charset="0"/>
              </a:rPr>
              <a:t> </a:t>
            </a:r>
            <a:r>
              <a:rPr lang="en-US" sz="3600" b="1" spc="-130" dirty="0">
                <a:solidFill>
                  <a:srgbClr val="7030A0"/>
                </a:solidFill>
                <a:latin typeface="Arial" panose="020B0604020202020204" pitchFamily="34" charset="0"/>
                <a:cs typeface="Arial" panose="020B0604020202020204" pitchFamily="34" charset="0"/>
              </a:rPr>
              <a:t>production </a:t>
            </a:r>
            <a:r>
              <a:rPr sz="3600" b="1" spc="-10" dirty="0">
                <a:solidFill>
                  <a:srgbClr val="7030A0"/>
                </a:solidFill>
                <a:latin typeface="Arial" panose="020B0604020202020204" pitchFamily="34" charset="0"/>
                <a:cs typeface="Arial" panose="020B0604020202020204" pitchFamily="34" charset="0"/>
              </a:rPr>
              <a:t>technologies</a:t>
            </a:r>
            <a:r>
              <a:rPr lang="en-US" sz="3600" b="1" spc="-10" dirty="0">
                <a:solidFill>
                  <a:srgbClr val="7030A0"/>
                </a:solidFill>
                <a:latin typeface="Arial" panose="020B0604020202020204" pitchFamily="34" charset="0"/>
                <a:cs typeface="Arial" panose="020B0604020202020204" pitchFamily="34" charset="0"/>
              </a:rPr>
              <a:t> / Software /  Machinery</a:t>
            </a:r>
            <a:r>
              <a:rPr sz="3600" b="1" spc="-110" dirty="0">
                <a:solidFill>
                  <a:srgbClr val="7030A0"/>
                </a:solidFill>
                <a:latin typeface="Arial" panose="020B0604020202020204" pitchFamily="34" charset="0"/>
                <a:cs typeface="Arial" panose="020B0604020202020204" pitchFamily="34" charset="0"/>
              </a:rPr>
              <a:t> </a:t>
            </a:r>
            <a:r>
              <a:rPr lang="en-US" sz="3600" b="1" spc="-110" dirty="0">
                <a:solidFill>
                  <a:srgbClr val="7030A0"/>
                </a:solidFill>
                <a:latin typeface="Arial" panose="020B0604020202020204" pitchFamily="34" charset="0"/>
                <a:cs typeface="Arial" panose="020B0604020202020204" pitchFamily="34" charset="0"/>
              </a:rPr>
              <a:t>equipment </a:t>
            </a:r>
            <a:r>
              <a:rPr sz="3600" b="1" spc="-20" dirty="0">
                <a:solidFill>
                  <a:srgbClr val="7030A0"/>
                </a:solidFill>
                <a:latin typeface="Arial" panose="020B0604020202020204" pitchFamily="34" charset="0"/>
                <a:cs typeface="Arial" panose="020B0604020202020204" pitchFamily="34" charset="0"/>
              </a:rPr>
              <a:t>from </a:t>
            </a:r>
            <a:r>
              <a:rPr sz="3600" b="1" spc="-40" dirty="0">
                <a:solidFill>
                  <a:srgbClr val="7030A0"/>
                </a:solidFill>
                <a:latin typeface="Arial" panose="020B0604020202020204" pitchFamily="34" charset="0"/>
                <a:cs typeface="Arial" panose="020B0604020202020204" pitchFamily="34" charset="0"/>
              </a:rPr>
              <a:t>other</a:t>
            </a:r>
            <a:r>
              <a:rPr sz="3600" b="1" spc="-110" dirty="0">
                <a:solidFill>
                  <a:srgbClr val="7030A0"/>
                </a:solidFill>
                <a:latin typeface="Arial" panose="020B0604020202020204" pitchFamily="34" charset="0"/>
                <a:cs typeface="Arial" panose="020B0604020202020204" pitchFamily="34" charset="0"/>
              </a:rPr>
              <a:t> </a:t>
            </a:r>
            <a:r>
              <a:rPr sz="3600" b="1" spc="-50" dirty="0">
                <a:solidFill>
                  <a:srgbClr val="7030A0"/>
                </a:solidFill>
                <a:latin typeface="Arial" panose="020B0604020202020204" pitchFamily="34" charset="0"/>
                <a:cs typeface="Arial" panose="020B0604020202020204" pitchFamily="34" charset="0"/>
              </a:rPr>
              <a:t>countries</a:t>
            </a:r>
            <a:r>
              <a:rPr sz="3600" b="1" spc="-125" dirty="0">
                <a:solidFill>
                  <a:srgbClr val="7030A0"/>
                </a:solidFill>
                <a:latin typeface="Arial" panose="020B0604020202020204" pitchFamily="34" charset="0"/>
                <a:cs typeface="Arial" panose="020B0604020202020204" pitchFamily="34" charset="0"/>
              </a:rPr>
              <a:t> </a:t>
            </a:r>
            <a:r>
              <a:rPr sz="3600" b="1" spc="-30" dirty="0">
                <a:solidFill>
                  <a:srgbClr val="7030A0"/>
                </a:solidFill>
                <a:latin typeface="Arial" panose="020B0604020202020204" pitchFamily="34" charset="0"/>
                <a:cs typeface="Arial" panose="020B0604020202020204" pitchFamily="34" charset="0"/>
              </a:rPr>
              <a:t>such</a:t>
            </a:r>
            <a:r>
              <a:rPr sz="3600" b="1" spc="-110" dirty="0">
                <a:solidFill>
                  <a:srgbClr val="7030A0"/>
                </a:solidFill>
                <a:latin typeface="Arial" panose="020B0604020202020204" pitchFamily="34" charset="0"/>
                <a:cs typeface="Arial" panose="020B0604020202020204" pitchFamily="34" charset="0"/>
              </a:rPr>
              <a:t> </a:t>
            </a:r>
            <a:r>
              <a:rPr sz="3600" b="1" spc="-55" dirty="0">
                <a:solidFill>
                  <a:srgbClr val="7030A0"/>
                </a:solidFill>
                <a:latin typeface="Arial" panose="020B0604020202020204" pitchFamily="34" charset="0"/>
                <a:cs typeface="Arial" panose="020B0604020202020204" pitchFamily="34" charset="0"/>
              </a:rPr>
              <a:t>as</a:t>
            </a:r>
            <a:r>
              <a:rPr sz="3600" b="1" spc="-125" dirty="0">
                <a:solidFill>
                  <a:srgbClr val="7030A0"/>
                </a:solidFill>
                <a:latin typeface="Arial" panose="020B0604020202020204" pitchFamily="34" charset="0"/>
                <a:cs typeface="Arial" panose="020B0604020202020204" pitchFamily="34" charset="0"/>
              </a:rPr>
              <a:t> </a:t>
            </a:r>
            <a:r>
              <a:rPr sz="3600" b="1" spc="-110" dirty="0">
                <a:solidFill>
                  <a:srgbClr val="7030A0"/>
                </a:solidFill>
                <a:latin typeface="Arial" panose="020B0604020202020204" pitchFamily="34" charset="0"/>
                <a:cs typeface="Arial" panose="020B0604020202020204" pitchFamily="34" charset="0"/>
              </a:rPr>
              <a:t>USA, </a:t>
            </a:r>
            <a:r>
              <a:rPr lang="en-US" sz="3600" b="1" spc="-110" dirty="0">
                <a:solidFill>
                  <a:srgbClr val="7030A0"/>
                </a:solidFill>
                <a:latin typeface="Arial" panose="020B0604020202020204" pitchFamily="34" charset="0"/>
                <a:cs typeface="Arial" panose="020B0604020202020204" pitchFamily="34" charset="0"/>
              </a:rPr>
              <a:t>China, </a:t>
            </a:r>
            <a:r>
              <a:rPr sz="3600" b="1" spc="-25" dirty="0">
                <a:solidFill>
                  <a:srgbClr val="7030A0"/>
                </a:solidFill>
                <a:latin typeface="Arial" panose="020B0604020202020204" pitchFamily="34" charset="0"/>
                <a:cs typeface="Arial" panose="020B0604020202020204" pitchFamily="34" charset="0"/>
              </a:rPr>
              <a:t>Germany,</a:t>
            </a:r>
            <a:r>
              <a:rPr sz="3600" b="1" spc="-90" dirty="0">
                <a:solidFill>
                  <a:srgbClr val="7030A0"/>
                </a:solidFill>
                <a:latin typeface="Arial" panose="020B0604020202020204" pitchFamily="34" charset="0"/>
                <a:cs typeface="Arial" panose="020B0604020202020204" pitchFamily="34" charset="0"/>
              </a:rPr>
              <a:t> </a:t>
            </a:r>
            <a:r>
              <a:rPr sz="3600" b="1" spc="-30" dirty="0">
                <a:solidFill>
                  <a:srgbClr val="7030A0"/>
                </a:solidFill>
                <a:latin typeface="Arial" panose="020B0604020202020204" pitchFamily="34" charset="0"/>
                <a:cs typeface="Arial" panose="020B0604020202020204" pitchFamily="34" charset="0"/>
              </a:rPr>
              <a:t>France,</a:t>
            </a:r>
            <a:r>
              <a:rPr sz="3600" b="1" spc="-100" dirty="0">
                <a:solidFill>
                  <a:srgbClr val="7030A0"/>
                </a:solidFill>
                <a:latin typeface="Arial" panose="020B0604020202020204" pitchFamily="34" charset="0"/>
                <a:cs typeface="Arial" panose="020B0604020202020204" pitchFamily="34" charset="0"/>
              </a:rPr>
              <a:t> </a:t>
            </a:r>
            <a:r>
              <a:rPr sz="3600" b="1" spc="55" dirty="0">
                <a:solidFill>
                  <a:srgbClr val="7030A0"/>
                </a:solidFill>
                <a:latin typeface="Arial" panose="020B0604020202020204" pitchFamily="34" charset="0"/>
                <a:cs typeface="Arial" panose="020B0604020202020204" pitchFamily="34" charset="0"/>
              </a:rPr>
              <a:t>Japan </a:t>
            </a:r>
            <a:r>
              <a:rPr sz="3600" b="1" spc="-10" dirty="0">
                <a:solidFill>
                  <a:srgbClr val="7030A0"/>
                </a:solidFill>
                <a:latin typeface="Arial" panose="020B0604020202020204" pitchFamily="34" charset="0"/>
                <a:cs typeface="Arial" panose="020B0604020202020204" pitchFamily="34" charset="0"/>
              </a:rPr>
              <a:t>etc..</a:t>
            </a:r>
            <a:endParaRPr sz="3600" b="1" dirty="0">
              <a:solidFill>
                <a:srgbClr val="7030A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7681" y="228600"/>
            <a:ext cx="730335" cy="687505"/>
          </a:xfrm>
          <a:prstGeom prst="rect">
            <a:avLst/>
          </a:prstGeom>
        </p:spPr>
      </p:pic>
    </p:spTree>
    <p:extLst>
      <p:ext uri="{BB962C8B-B14F-4D97-AF65-F5344CB8AC3E}">
        <p14:creationId xmlns:p14="http://schemas.microsoft.com/office/powerpoint/2010/main" val="2373271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5264086" y="3412723"/>
            <a:ext cx="3679889" cy="3101196"/>
          </a:xfrm>
          <a:prstGeom prst="rect">
            <a:avLst/>
          </a:prstGeom>
        </p:spPr>
      </p:pic>
      <p:grpSp>
        <p:nvGrpSpPr>
          <p:cNvPr id="2" name="object 4"/>
          <p:cNvGrpSpPr/>
          <p:nvPr/>
        </p:nvGrpSpPr>
        <p:grpSpPr>
          <a:xfrm>
            <a:off x="2110549" y="974323"/>
            <a:ext cx="4679633" cy="5558155"/>
            <a:chOff x="2926079" y="867155"/>
            <a:chExt cx="6239510" cy="5558155"/>
          </a:xfrm>
        </p:grpSpPr>
        <p:pic>
          <p:nvPicPr>
            <p:cNvPr id="5" name="object 5"/>
            <p:cNvPicPr/>
            <p:nvPr/>
          </p:nvPicPr>
          <p:blipFill>
            <a:blip r:embed="rId4" cstate="print"/>
            <a:stretch>
              <a:fillRect/>
            </a:stretch>
          </p:blipFill>
          <p:spPr>
            <a:xfrm>
              <a:off x="5928359" y="867155"/>
              <a:ext cx="3236976" cy="2438400"/>
            </a:xfrm>
            <a:prstGeom prst="rect">
              <a:avLst/>
            </a:prstGeom>
          </p:spPr>
        </p:pic>
        <p:pic>
          <p:nvPicPr>
            <p:cNvPr id="6" name="object 6"/>
            <p:cNvPicPr/>
            <p:nvPr/>
          </p:nvPicPr>
          <p:blipFill>
            <a:blip r:embed="rId5" cstate="print"/>
            <a:stretch>
              <a:fillRect/>
            </a:stretch>
          </p:blipFill>
          <p:spPr>
            <a:xfrm>
              <a:off x="4689347" y="1118615"/>
              <a:ext cx="1399031" cy="1912620"/>
            </a:xfrm>
            <a:prstGeom prst="rect">
              <a:avLst/>
            </a:prstGeom>
          </p:spPr>
        </p:pic>
        <p:pic>
          <p:nvPicPr>
            <p:cNvPr id="7" name="object 7"/>
            <p:cNvPicPr/>
            <p:nvPr/>
          </p:nvPicPr>
          <p:blipFill>
            <a:blip r:embed="rId6" cstate="print"/>
            <a:stretch>
              <a:fillRect/>
            </a:stretch>
          </p:blipFill>
          <p:spPr>
            <a:xfrm>
              <a:off x="2926079" y="3808476"/>
              <a:ext cx="4204716" cy="2616707"/>
            </a:xfrm>
            <a:prstGeom prst="rect">
              <a:avLst/>
            </a:prstGeom>
          </p:spPr>
        </p:pic>
        <p:pic>
          <p:nvPicPr>
            <p:cNvPr id="8" name="object 8"/>
            <p:cNvPicPr/>
            <p:nvPr/>
          </p:nvPicPr>
          <p:blipFill>
            <a:blip r:embed="rId7" cstate="print"/>
            <a:stretch>
              <a:fillRect/>
            </a:stretch>
          </p:blipFill>
          <p:spPr>
            <a:xfrm>
              <a:off x="5318759" y="3194304"/>
              <a:ext cx="1539239" cy="1508759"/>
            </a:xfrm>
            <a:prstGeom prst="rect">
              <a:avLst/>
            </a:prstGeom>
          </p:spPr>
        </p:pic>
      </p:grpSp>
      <p:pic>
        <p:nvPicPr>
          <p:cNvPr id="9" name="object 9"/>
          <p:cNvPicPr/>
          <p:nvPr/>
        </p:nvPicPr>
        <p:blipFill>
          <a:blip r:embed="rId8" cstate="print"/>
          <a:stretch>
            <a:fillRect/>
          </a:stretch>
        </p:blipFill>
        <p:spPr>
          <a:xfrm>
            <a:off x="148018" y="3962400"/>
            <a:ext cx="1962531" cy="2481072"/>
          </a:xfrm>
          <a:prstGeom prst="rect">
            <a:avLst/>
          </a:prstGeom>
        </p:spPr>
      </p:pic>
      <p:sp>
        <p:nvSpPr>
          <p:cNvPr id="11" name="object 2"/>
          <p:cNvSpPr txBox="1">
            <a:spLocks/>
          </p:cNvSpPr>
          <p:nvPr/>
        </p:nvSpPr>
        <p:spPr>
          <a:xfrm>
            <a:off x="381000" y="1259036"/>
            <a:ext cx="3052000" cy="1784143"/>
          </a:xfrm>
          <a:prstGeom prst="rect">
            <a:avLst/>
          </a:prstGeom>
        </p:spPr>
        <p:txBody>
          <a:bodyPr vert="horz" wrap="square" lIns="0" tIns="66675" rIns="0" bIns="0" rtlCol="0">
            <a:spAutoFit/>
          </a:bodyPr>
          <a:lstStyle>
            <a:lvl1pPr>
              <a:defRPr sz="3500" b="0" i="1">
                <a:solidFill>
                  <a:schemeClr val="tx1"/>
                </a:solidFill>
                <a:latin typeface="Palatino Linotype"/>
                <a:ea typeface="+mj-ea"/>
                <a:cs typeface="Palatino Linotype"/>
              </a:defRPr>
            </a:lvl1pPr>
          </a:lstStyle>
          <a:p>
            <a:pPr marL="12700" marR="5080" lvl="0" indent="0" defTabSz="914400" eaLnBrk="1" fontAlgn="auto" latinLnBrk="0" hangingPunct="1">
              <a:lnSpc>
                <a:spcPts val="3410"/>
              </a:lnSpc>
              <a:spcBef>
                <a:spcPts val="525"/>
              </a:spcBef>
              <a:spcAft>
                <a:spcPts val="0"/>
              </a:spcAft>
              <a:buClrTx/>
              <a:buSzTx/>
              <a:buFontTx/>
              <a:buNone/>
              <a:tabLst>
                <a:tab pos="1043305" algn="l"/>
                <a:tab pos="1343025" algn="l"/>
              </a:tabLst>
              <a:defRPr/>
            </a:pPr>
            <a:r>
              <a:rPr kumimoji="0" lang="en-US" sz="2800" b="1" i="0" u="none" strike="noStrike" kern="0" cap="none" spc="355" normalizeH="0" baseline="0" noProof="0" dirty="0">
                <a:ln>
                  <a:noFill/>
                </a:ln>
                <a:solidFill>
                  <a:srgbClr val="7030A0"/>
                </a:solidFill>
                <a:effectLst/>
                <a:uLnTx/>
                <a:uFillTx/>
                <a:latin typeface="Arial" pitchFamily="34" charset="0"/>
                <a:cs typeface="Arial" pitchFamily="34" charset="0"/>
              </a:rPr>
              <a:t>Our</a:t>
            </a:r>
            <a:r>
              <a:rPr kumimoji="0" lang="en-US" sz="2800" b="1" i="0" u="none" strike="noStrike" kern="0" cap="none" spc="0" normalizeH="0" baseline="0" noProof="0" dirty="0">
                <a:ln>
                  <a:noFill/>
                </a:ln>
                <a:solidFill>
                  <a:srgbClr val="7030A0"/>
                </a:solidFill>
                <a:effectLst/>
                <a:uLnTx/>
                <a:uFillTx/>
                <a:latin typeface="Arial" pitchFamily="34" charset="0"/>
                <a:cs typeface="Arial" pitchFamily="34" charset="0"/>
              </a:rPr>
              <a:t>	</a:t>
            </a:r>
            <a:r>
              <a:rPr kumimoji="0" lang="en-US" sz="2800" b="1" i="0" u="none" strike="noStrike" kern="0" cap="none" spc="430" normalizeH="0" baseline="0" noProof="0" dirty="0">
                <a:ln>
                  <a:noFill/>
                </a:ln>
                <a:solidFill>
                  <a:srgbClr val="7030A0"/>
                </a:solidFill>
                <a:effectLst/>
                <a:uLnTx/>
                <a:uFillTx/>
                <a:latin typeface="Arial" pitchFamily="34" charset="0"/>
                <a:cs typeface="Arial" pitchFamily="34" charset="0"/>
              </a:rPr>
              <a:t>Foundry </a:t>
            </a:r>
            <a:r>
              <a:rPr kumimoji="0" lang="en-US" sz="2800" b="1" i="0" u="none" strike="noStrike" kern="0" cap="none" spc="350" normalizeH="0" baseline="0" noProof="0" dirty="0">
                <a:ln>
                  <a:noFill/>
                </a:ln>
                <a:solidFill>
                  <a:srgbClr val="7030A0"/>
                </a:solidFill>
                <a:effectLst/>
                <a:uLnTx/>
                <a:uFillTx/>
                <a:latin typeface="Arial" pitchFamily="34" charset="0"/>
                <a:cs typeface="Arial" pitchFamily="34" charset="0"/>
              </a:rPr>
              <a:t>Technology</a:t>
            </a:r>
            <a:r>
              <a:rPr kumimoji="0" lang="en-US" sz="2800" b="1" i="0" u="none" strike="noStrike" kern="0" cap="none" spc="-25" normalizeH="0" baseline="0" noProof="0" dirty="0">
                <a:ln>
                  <a:noFill/>
                </a:ln>
                <a:solidFill>
                  <a:srgbClr val="7030A0"/>
                </a:solidFill>
                <a:effectLst/>
                <a:uLnTx/>
                <a:uFillTx/>
                <a:latin typeface="Arial" pitchFamily="34" charset="0"/>
                <a:cs typeface="Arial" pitchFamily="34" charset="0"/>
              </a:rPr>
              <a:t> </a:t>
            </a:r>
            <a:r>
              <a:rPr kumimoji="0" lang="en-US" sz="2800" b="1" i="0" u="none" strike="noStrike" kern="0" cap="none" spc="229" normalizeH="0" baseline="0" noProof="0" dirty="0">
                <a:ln>
                  <a:noFill/>
                </a:ln>
                <a:solidFill>
                  <a:srgbClr val="7030A0"/>
                </a:solidFill>
                <a:effectLst/>
                <a:uLnTx/>
                <a:uFillTx/>
                <a:latin typeface="Arial" pitchFamily="34" charset="0"/>
                <a:cs typeface="Arial" pitchFamily="34" charset="0"/>
              </a:rPr>
              <a:t>is</a:t>
            </a:r>
            <a:r>
              <a:rPr kumimoji="0" lang="en-US" sz="2800" b="1" i="0" u="none" strike="noStrike" kern="0" cap="none" spc="-30" normalizeH="0" baseline="0" noProof="0" dirty="0">
                <a:ln>
                  <a:noFill/>
                </a:ln>
                <a:solidFill>
                  <a:srgbClr val="7030A0"/>
                </a:solidFill>
                <a:effectLst/>
                <a:uLnTx/>
                <a:uFillTx/>
                <a:latin typeface="Arial" pitchFamily="34" charset="0"/>
                <a:cs typeface="Arial" pitchFamily="34" charset="0"/>
              </a:rPr>
              <a:t> </a:t>
            </a:r>
            <a:r>
              <a:rPr kumimoji="0" lang="en-US" sz="2800" b="1" i="0" u="none" strike="noStrike" kern="0" cap="none" spc="830" normalizeH="0" baseline="0" noProof="0" dirty="0">
                <a:ln>
                  <a:noFill/>
                </a:ln>
                <a:solidFill>
                  <a:srgbClr val="7030A0"/>
                </a:solidFill>
                <a:effectLst/>
                <a:uLnTx/>
                <a:uFillTx/>
                <a:latin typeface="Arial" pitchFamily="34" charset="0"/>
                <a:cs typeface="Arial" pitchFamily="34" charset="0"/>
              </a:rPr>
              <a:t>6000 </a:t>
            </a:r>
            <a:r>
              <a:rPr kumimoji="0" lang="en-US" sz="2800" b="1" i="0" u="none" strike="noStrike" kern="0" cap="none" spc="335" normalizeH="0" baseline="0" noProof="0" dirty="0">
                <a:ln>
                  <a:noFill/>
                </a:ln>
                <a:solidFill>
                  <a:srgbClr val="7030A0"/>
                </a:solidFill>
                <a:effectLst/>
                <a:uLnTx/>
                <a:uFillTx/>
                <a:latin typeface="Arial" pitchFamily="34" charset="0"/>
                <a:cs typeface="Arial" pitchFamily="34" charset="0"/>
              </a:rPr>
              <a:t>Years</a:t>
            </a:r>
            <a:r>
              <a:rPr lang="en-US" sz="2800" b="1" i="0" kern="0" dirty="0">
                <a:solidFill>
                  <a:srgbClr val="7030A0"/>
                </a:solidFill>
                <a:latin typeface="Arial" pitchFamily="34" charset="0"/>
                <a:cs typeface="Arial" pitchFamily="34" charset="0"/>
              </a:rPr>
              <a:t> </a:t>
            </a:r>
            <a:r>
              <a:rPr kumimoji="0" lang="en-US" sz="2800" b="1" i="0" u="none" strike="noStrike" kern="0" cap="none" spc="350" normalizeH="0" baseline="0" noProof="0" dirty="0">
                <a:ln>
                  <a:noFill/>
                </a:ln>
                <a:solidFill>
                  <a:srgbClr val="7030A0"/>
                </a:solidFill>
                <a:effectLst/>
                <a:uLnTx/>
                <a:uFillTx/>
                <a:latin typeface="Arial" pitchFamily="34" charset="0"/>
                <a:cs typeface="Arial" pitchFamily="34" charset="0"/>
              </a:rPr>
              <a:t>old.</a:t>
            </a:r>
            <a:endParaRPr kumimoji="0" lang="en-US" sz="2800" b="1" i="0" u="none" strike="noStrike" kern="0" cap="none" spc="0" normalizeH="0" baseline="0" noProof="0" dirty="0">
              <a:ln>
                <a:noFill/>
              </a:ln>
              <a:solidFill>
                <a:srgbClr val="7030A0"/>
              </a:solidFill>
              <a:effectLst/>
              <a:uLnTx/>
              <a:uFillTx/>
              <a:latin typeface="Arial" pitchFamily="34" charset="0"/>
              <a:cs typeface="Arial" pitchFamily="34" charset="0"/>
            </a:endParaRPr>
          </a:p>
        </p:txBody>
      </p:sp>
      <p:pic>
        <p:nvPicPr>
          <p:cNvPr id="13" name="Picture 12">
            <a:extLst>
              <a:ext uri="{FF2B5EF4-FFF2-40B4-BE49-F238E27FC236}">
                <a16:creationId xmlns:a16="http://schemas.microsoft.com/office/drawing/2014/main" id="{8438772C-5FEF-4259-566F-41689E5805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
        <p:nvSpPr>
          <p:cNvPr id="4" name="Title 1">
            <a:extLst>
              <a:ext uri="{FF2B5EF4-FFF2-40B4-BE49-F238E27FC236}">
                <a16:creationId xmlns:a16="http://schemas.microsoft.com/office/drawing/2014/main" id="{E6B3D94B-B3AD-4F87-C749-8BCE669D6A05}"/>
              </a:ext>
            </a:extLst>
          </p:cNvPr>
          <p:cNvSpPr txBox="1">
            <a:spLocks/>
          </p:cNvSpPr>
          <p:nvPr/>
        </p:nvSpPr>
        <p:spPr>
          <a:xfrm>
            <a:off x="228600" y="306562"/>
            <a:ext cx="8458200" cy="83643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070C0"/>
                </a:solidFill>
                <a:latin typeface="Arial" panose="020B0604020202020204" pitchFamily="34" charset="0"/>
                <a:cs typeface="Arial" panose="020B0604020202020204" pitchFamily="34" charset="0"/>
              </a:rPr>
              <a:t>ANCIENT INDIAN FOUNDRY</a:t>
            </a:r>
          </a:p>
        </p:txBody>
      </p:sp>
    </p:spTree>
    <p:extLst>
      <p:ext uri="{BB962C8B-B14F-4D97-AF65-F5344CB8AC3E}">
        <p14:creationId xmlns:p14="http://schemas.microsoft.com/office/powerpoint/2010/main" val="4158070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 y="239940"/>
            <a:ext cx="8375904" cy="1143000"/>
          </a:xfrm>
        </p:spPr>
        <p:txBody>
          <a:bodyPr>
            <a:noAutofit/>
          </a:bodyPr>
          <a:lstStyle/>
          <a:p>
            <a:pPr algn="l"/>
            <a:r>
              <a:rPr lang="en-IN" sz="3200" b="1"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PRESENT CHALLENGES TO INDIAN METAL CASTING INDUSTRIES – GAP??</a:t>
            </a:r>
            <a:endParaRPr lang="en-US" sz="199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8496" y="1752600"/>
            <a:ext cx="8756904" cy="4981465"/>
          </a:xfrm>
        </p:spPr>
        <p:txBody>
          <a:bodyPr>
            <a:normAutofit/>
          </a:bodyPr>
          <a:lstStyle/>
          <a:p>
            <a:r>
              <a:rPr lang="en-US" sz="2400" dirty="0">
                <a:solidFill>
                  <a:srgbClr val="7030A0"/>
                </a:solidFill>
                <a:latin typeface="Arial" panose="020B0604020202020204" pitchFamily="34" charset="0"/>
                <a:cs typeface="Arial" panose="020B0604020202020204" pitchFamily="34" charset="0"/>
              </a:rPr>
              <a:t>Lack of focus in R&amp;D in Material development and Casting technology. </a:t>
            </a:r>
            <a:endParaRPr lang="en-IN" sz="2400" kern="100"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IN" sz="2400" kern="100" dirty="0">
                <a:solidFill>
                  <a:srgbClr val="7030A0"/>
                </a:solidFill>
                <a:latin typeface="Arial" panose="020B0604020202020204" pitchFamily="34" charset="0"/>
                <a:ea typeface="Calibri" panose="020F0502020204030204" pitchFamily="34" charset="0"/>
                <a:cs typeface="Arial" panose="020B0604020202020204" pitchFamily="34" charset="0"/>
              </a:rPr>
              <a:t>H</a:t>
            </a:r>
            <a:r>
              <a:rPr lang="en-IN" sz="2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igh cost of technology and related modern equipment.</a:t>
            </a:r>
          </a:p>
          <a:p>
            <a:pPr>
              <a:lnSpc>
                <a:spcPct val="107000"/>
              </a:lnSpc>
              <a:spcAft>
                <a:spcPts val="800"/>
              </a:spcAft>
            </a:pPr>
            <a:r>
              <a:rPr lang="en-IN" sz="2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The cost of energy, which is increasing every time. </a:t>
            </a:r>
          </a:p>
          <a:p>
            <a:pPr>
              <a:lnSpc>
                <a:spcPct val="107000"/>
              </a:lnSpc>
              <a:spcAft>
                <a:spcPts val="800"/>
              </a:spcAft>
            </a:pPr>
            <a:r>
              <a:rPr lang="en-IN" sz="2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High rate of interest on loans. </a:t>
            </a:r>
          </a:p>
          <a:p>
            <a:pPr>
              <a:lnSpc>
                <a:spcPct val="107000"/>
              </a:lnSpc>
              <a:spcAft>
                <a:spcPts val="800"/>
              </a:spcAft>
            </a:pPr>
            <a:r>
              <a:rPr lang="en-IN" sz="2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Industry and Taxation law policies has become a barrier in the growth and export business.</a:t>
            </a:r>
          </a:p>
          <a:p>
            <a:pPr>
              <a:lnSpc>
                <a:spcPct val="107000"/>
              </a:lnSpc>
              <a:spcAft>
                <a:spcPts val="800"/>
              </a:spcAft>
            </a:pPr>
            <a:r>
              <a:rPr lang="en-IN" sz="2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Irregular supply of raw material. </a:t>
            </a:r>
          </a:p>
          <a:p>
            <a:pPr>
              <a:lnSpc>
                <a:spcPct val="107000"/>
              </a:lnSpc>
              <a:spcAft>
                <a:spcPts val="800"/>
              </a:spcAft>
            </a:pPr>
            <a:r>
              <a:rPr lang="en-IN" sz="2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Environment Pollution.</a:t>
            </a:r>
          </a:p>
          <a:p>
            <a:pPr>
              <a:lnSpc>
                <a:spcPct val="107000"/>
              </a:lnSpc>
              <a:spcAft>
                <a:spcPts val="800"/>
              </a:spcAft>
            </a:pPr>
            <a:endParaRPr lang="en-IN" sz="28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Tree>
    <p:extLst>
      <p:ext uri="{BB962C8B-B14F-4D97-AF65-F5344CB8AC3E}">
        <p14:creationId xmlns:p14="http://schemas.microsoft.com/office/powerpoint/2010/main" val="1260325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6" y="0"/>
            <a:ext cx="8375904" cy="1143000"/>
          </a:xfrm>
        </p:spPr>
        <p:txBody>
          <a:bodyPr>
            <a:noAutofit/>
          </a:bodyPr>
          <a:lstStyle/>
          <a:p>
            <a:pPr algn="l">
              <a:lnSpc>
                <a:spcPct val="107000"/>
              </a:lnSpc>
              <a:spcAft>
                <a:spcPts val="800"/>
              </a:spcAft>
            </a:pPr>
            <a:r>
              <a:rPr lang="en-IN" sz="3200" b="1" kern="100"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THE FOCUS OF METAL CASTING INDUSTRIES MUST BE ON </a:t>
            </a:r>
          </a:p>
        </p:txBody>
      </p:sp>
      <p:sp>
        <p:nvSpPr>
          <p:cNvPr id="3" name="Content Placeholder 2"/>
          <p:cNvSpPr>
            <a:spLocks noGrp="1"/>
          </p:cNvSpPr>
          <p:nvPr>
            <p:ph idx="1"/>
          </p:nvPr>
        </p:nvSpPr>
        <p:spPr>
          <a:xfrm>
            <a:off x="76200" y="1266936"/>
            <a:ext cx="8942832" cy="5591064"/>
          </a:xfrm>
        </p:spPr>
        <p:txBody>
          <a:bodyPr>
            <a:normAutofit fontScale="47500" lnSpcReduction="20000"/>
          </a:bodyPr>
          <a:lstStyle/>
          <a:p>
            <a:pPr>
              <a:lnSpc>
                <a:spcPct val="107000"/>
              </a:lnSpc>
              <a:spcAft>
                <a:spcPts val="800"/>
              </a:spcAft>
            </a:pPr>
            <a:r>
              <a:rPr lang="en-IN" sz="3400" kern="100" dirty="0">
                <a:solidFill>
                  <a:srgbClr val="7030A0"/>
                </a:solidFill>
                <a:latin typeface="Arial" panose="020B0604020202020204" pitchFamily="34" charset="0"/>
                <a:ea typeface="Calibri" panose="020F0502020204030204" pitchFamily="34" charset="0"/>
                <a:cs typeface="Arial" panose="020B0604020202020204" pitchFamily="34" charset="0"/>
              </a:rPr>
              <a:t>Q</a:t>
            </a:r>
            <a:r>
              <a:rPr lang="en-IN" sz="3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uality not on the quantity with a spirit of producing right first time and every time. (Standards play a major role)</a:t>
            </a:r>
          </a:p>
          <a:p>
            <a:pPr>
              <a:lnSpc>
                <a:spcPct val="107000"/>
              </a:lnSpc>
              <a:spcAft>
                <a:spcPts val="800"/>
              </a:spcAft>
            </a:pPr>
            <a:r>
              <a:rPr lang="en-IN" sz="3400" kern="100" dirty="0">
                <a:solidFill>
                  <a:srgbClr val="7030A0"/>
                </a:solidFill>
                <a:latin typeface="Arial" panose="020B0604020202020204" pitchFamily="34" charset="0"/>
                <a:ea typeface="Calibri" panose="020F0502020204030204" pitchFamily="34" charset="0"/>
                <a:cs typeface="Arial" panose="020B0604020202020204" pitchFamily="34" charset="0"/>
              </a:rPr>
              <a:t>W</a:t>
            </a:r>
            <a:r>
              <a:rPr lang="en-IN" sz="3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aste reduction and on improving the productivity. </a:t>
            </a:r>
          </a:p>
          <a:p>
            <a:pPr>
              <a:lnSpc>
                <a:spcPct val="107000"/>
              </a:lnSpc>
              <a:spcAft>
                <a:spcPts val="800"/>
              </a:spcAft>
            </a:pPr>
            <a:r>
              <a:rPr lang="en-IN" sz="3400" kern="100" dirty="0">
                <a:solidFill>
                  <a:srgbClr val="7030A0"/>
                </a:solidFill>
                <a:latin typeface="Arial" panose="020B0604020202020204" pitchFamily="34" charset="0"/>
                <a:ea typeface="Calibri" panose="020F0502020204030204" pitchFamily="34" charset="0"/>
                <a:cs typeface="Arial" panose="020B0604020202020204" pitchFamily="34" charset="0"/>
              </a:rPr>
              <a:t>D</a:t>
            </a:r>
            <a:r>
              <a:rPr lang="en-IN" sz="3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efect prevention not on defect rectification, Zero Tolerance towards Quality.</a:t>
            </a:r>
          </a:p>
          <a:p>
            <a:pPr>
              <a:lnSpc>
                <a:spcPct val="107000"/>
              </a:lnSpc>
              <a:spcAft>
                <a:spcPts val="800"/>
              </a:spcAft>
            </a:pPr>
            <a:r>
              <a:rPr lang="en-IN" sz="3400" kern="100" dirty="0">
                <a:solidFill>
                  <a:srgbClr val="7030A0"/>
                </a:solidFill>
                <a:latin typeface="Arial" panose="020B0604020202020204" pitchFamily="34" charset="0"/>
                <a:ea typeface="Calibri" panose="020F0502020204030204" pitchFamily="34" charset="0"/>
                <a:cs typeface="Arial" panose="020B0604020202020204" pitchFamily="34" charset="0"/>
              </a:rPr>
              <a:t>C</a:t>
            </a:r>
            <a:r>
              <a:rPr lang="en-IN" sz="3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ompetition on pricing, </a:t>
            </a:r>
            <a:r>
              <a:rPr lang="en-IN" sz="3400" kern="100" dirty="0">
                <a:solidFill>
                  <a:srgbClr val="7030A0"/>
                </a:solidFill>
                <a:latin typeface="Arial" panose="020B0604020202020204" pitchFamily="34" charset="0"/>
                <a:ea typeface="Calibri" panose="020F0502020204030204" pitchFamily="34" charset="0"/>
                <a:cs typeface="Arial" panose="020B0604020202020204" pitchFamily="34" charset="0"/>
              </a:rPr>
              <a:t>Quality </a:t>
            </a:r>
            <a:r>
              <a:rPr lang="en-IN" sz="3400" kern="100" dirty="0">
                <a:solidFill>
                  <a:srgbClr val="7030A0"/>
                </a:solidFill>
                <a:effectLst/>
                <a:latin typeface="Arial" panose="020B0604020202020204" pitchFamily="34" charset="0"/>
                <a:ea typeface="Calibri" panose="020F0502020204030204" pitchFamily="34" charset="0"/>
                <a:cs typeface="Arial" panose="020B0604020202020204" pitchFamily="34" charset="0"/>
              </a:rPr>
              <a:t>as well reduction in lead time.</a:t>
            </a:r>
          </a:p>
          <a:p>
            <a:r>
              <a:rPr lang="en-US" sz="3400" dirty="0">
                <a:solidFill>
                  <a:srgbClr val="7030A0"/>
                </a:solidFill>
                <a:latin typeface="Arial" panose="020B0604020202020204" pitchFamily="34" charset="0"/>
                <a:cs typeface="Arial" panose="020B0604020202020204" pitchFamily="34" charset="0"/>
              </a:rPr>
              <a:t>Institutions and Government should invest in R&amp;Ds projects and Policy Change.</a:t>
            </a:r>
          </a:p>
          <a:p>
            <a:endParaRPr lang="en-US" sz="3400" dirty="0">
              <a:solidFill>
                <a:srgbClr val="7030A0"/>
              </a:solidFill>
              <a:latin typeface="Arial" panose="020B0604020202020204" pitchFamily="34" charset="0"/>
              <a:cs typeface="Arial" panose="020B0604020202020204" pitchFamily="34" charset="0"/>
            </a:endParaRPr>
          </a:p>
          <a:p>
            <a:r>
              <a:rPr lang="en-US" sz="3400" dirty="0">
                <a:solidFill>
                  <a:srgbClr val="7030A0"/>
                </a:solidFill>
                <a:latin typeface="Arial" panose="020B0604020202020204" pitchFamily="34" charset="0"/>
                <a:cs typeface="Arial" panose="020B0604020202020204" pitchFamily="34" charset="0"/>
              </a:rPr>
              <a:t>New curriculum to be developed according to the current industrial requirements.</a:t>
            </a:r>
          </a:p>
          <a:p>
            <a:endParaRPr lang="en-US" sz="3400" dirty="0">
              <a:solidFill>
                <a:srgbClr val="7030A0"/>
              </a:solidFill>
              <a:latin typeface="Arial" panose="020B0604020202020204" pitchFamily="34" charset="0"/>
              <a:cs typeface="Arial" panose="020B0604020202020204" pitchFamily="34" charset="0"/>
            </a:endParaRPr>
          </a:p>
          <a:p>
            <a:r>
              <a:rPr lang="en-US" sz="3400" dirty="0">
                <a:solidFill>
                  <a:srgbClr val="7030A0"/>
                </a:solidFill>
                <a:latin typeface="Arial" panose="020B0604020202020204" pitchFamily="34" charset="0"/>
                <a:cs typeface="Arial" panose="020B0604020202020204" pitchFamily="34" charset="0"/>
              </a:rPr>
              <a:t>Technological transactions and transformations to be made between Industry and Institutions. Develop students to the current industry requirements.</a:t>
            </a:r>
          </a:p>
          <a:p>
            <a:endParaRPr lang="en-US" sz="3400" dirty="0">
              <a:solidFill>
                <a:srgbClr val="7030A0"/>
              </a:solidFill>
              <a:latin typeface="Arial" panose="020B0604020202020204" pitchFamily="34" charset="0"/>
              <a:cs typeface="Arial" panose="020B0604020202020204" pitchFamily="34" charset="0"/>
            </a:endParaRPr>
          </a:p>
          <a:p>
            <a:r>
              <a:rPr lang="en-US" sz="3400" dirty="0">
                <a:solidFill>
                  <a:srgbClr val="7030A0"/>
                </a:solidFill>
                <a:latin typeface="Arial" panose="020B0604020202020204" pitchFamily="34" charset="0"/>
                <a:cs typeface="Arial" panose="020B0604020202020204" pitchFamily="34" charset="0"/>
              </a:rPr>
              <a:t>Technology adoption</a:t>
            </a:r>
          </a:p>
          <a:p>
            <a:endParaRPr lang="en-US" sz="3400" dirty="0">
              <a:solidFill>
                <a:srgbClr val="7030A0"/>
              </a:solidFill>
              <a:latin typeface="Arial" panose="020B0604020202020204" pitchFamily="34" charset="0"/>
              <a:cs typeface="Arial" panose="020B0604020202020204" pitchFamily="34" charset="0"/>
            </a:endParaRPr>
          </a:p>
          <a:p>
            <a:r>
              <a:rPr lang="en-US" sz="3400" dirty="0">
                <a:solidFill>
                  <a:srgbClr val="7030A0"/>
                </a:solidFill>
                <a:latin typeface="Arial" panose="020B0604020202020204" pitchFamily="34" charset="0"/>
                <a:cs typeface="Arial" panose="020B0604020202020204" pitchFamily="34" charset="0"/>
              </a:rPr>
              <a:t>Energy Conservation</a:t>
            </a:r>
          </a:p>
          <a:p>
            <a:endParaRPr lang="en-US" sz="3400" dirty="0">
              <a:solidFill>
                <a:srgbClr val="7030A0"/>
              </a:solidFill>
              <a:latin typeface="Arial" panose="020B0604020202020204" pitchFamily="34" charset="0"/>
              <a:cs typeface="Arial" panose="020B0604020202020204" pitchFamily="34" charset="0"/>
            </a:endParaRPr>
          </a:p>
          <a:p>
            <a:r>
              <a:rPr lang="en-US" sz="3400" dirty="0">
                <a:solidFill>
                  <a:srgbClr val="7030A0"/>
                </a:solidFill>
                <a:latin typeface="Arial" panose="020B0604020202020204" pitchFamily="34" charset="0"/>
                <a:cs typeface="Arial" panose="020B0604020202020204" pitchFamily="34" charset="0"/>
              </a:rPr>
              <a:t>Continuous Training</a:t>
            </a:r>
          </a:p>
          <a:p>
            <a:endParaRPr lang="en-US" sz="3400" dirty="0">
              <a:solidFill>
                <a:srgbClr val="7030A0"/>
              </a:solidFill>
              <a:latin typeface="Arial" panose="020B0604020202020204" pitchFamily="34" charset="0"/>
              <a:cs typeface="Arial" panose="020B0604020202020204" pitchFamily="34" charset="0"/>
            </a:endParaRPr>
          </a:p>
          <a:p>
            <a:r>
              <a:rPr lang="en-US" sz="3400" dirty="0">
                <a:solidFill>
                  <a:srgbClr val="7030A0"/>
                </a:solidFill>
                <a:latin typeface="Arial" panose="020B0604020202020204" pitchFamily="34" charset="0"/>
                <a:cs typeface="Arial" panose="020B0604020202020204" pitchFamily="34" charset="0"/>
              </a:rPr>
              <a:t>Improvement in work culture</a:t>
            </a:r>
          </a:p>
          <a:p>
            <a:endParaRPr lang="en-US" sz="3400" dirty="0">
              <a:solidFill>
                <a:srgbClr val="7030A0"/>
              </a:solidFill>
              <a:latin typeface="Arial" panose="020B0604020202020204" pitchFamily="34" charset="0"/>
              <a:cs typeface="Arial" panose="020B0604020202020204" pitchFamily="34" charset="0"/>
            </a:endParaRPr>
          </a:p>
          <a:p>
            <a:r>
              <a:rPr lang="en-US" sz="3400" dirty="0">
                <a:solidFill>
                  <a:srgbClr val="7030A0"/>
                </a:solidFill>
                <a:latin typeface="Arial" panose="020B0604020202020204" pitchFamily="34" charset="0"/>
                <a:cs typeface="Arial" panose="020B0604020202020204" pitchFamily="34" charset="0"/>
              </a:rPr>
              <a:t>Participation of our Government and Other Institutions</a:t>
            </a:r>
          </a:p>
          <a:p>
            <a:endParaRPr lang="en-US" dirty="0"/>
          </a:p>
          <a:p>
            <a:pPr>
              <a:lnSpc>
                <a:spcPct val="107000"/>
              </a:lnSpc>
              <a:spcAft>
                <a:spcPts val="800"/>
              </a:spcAft>
            </a:pPr>
            <a:endParaRPr lang="en-IN"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8697" y="123935"/>
            <a:ext cx="730335" cy="687505"/>
          </a:xfrm>
          <a:prstGeom prst="rect">
            <a:avLst/>
          </a:prstGeom>
        </p:spPr>
      </p:pic>
    </p:spTree>
    <p:extLst>
      <p:ext uri="{BB962C8B-B14F-4D97-AF65-F5344CB8AC3E}">
        <p14:creationId xmlns:p14="http://schemas.microsoft.com/office/powerpoint/2010/main" val="765857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a:t>                          </a:t>
            </a:r>
          </a:p>
          <a:p>
            <a:pPr>
              <a:buNone/>
            </a:pPr>
            <a:endParaRPr lang="en-US" dirty="0"/>
          </a:p>
          <a:p>
            <a:pPr>
              <a:buNone/>
            </a:pPr>
            <a:r>
              <a:rPr lang="en-US" sz="4400" b="1" dirty="0"/>
              <a:t>              </a:t>
            </a:r>
            <a:r>
              <a:rPr lang="en-US" sz="5400" b="1" dirty="0">
                <a:solidFill>
                  <a:schemeClr val="tx2">
                    <a:lumMod val="60000"/>
                    <a:lumOff val="40000"/>
                  </a:schemeClr>
                </a:solidFill>
              </a:rPr>
              <a:t>THANK YOU ALL</a:t>
            </a:r>
            <a:endParaRPr lang="en-US" sz="4400" b="1" dirty="0">
              <a:solidFill>
                <a:schemeClr val="tx2">
                  <a:lumMod val="60000"/>
                  <a:lumOff val="40000"/>
                </a:schemeClr>
              </a:solidFill>
            </a:endParaRPr>
          </a:p>
        </p:txBody>
      </p:sp>
      <p:pic>
        <p:nvPicPr>
          <p:cNvPr id="2" name="Picture 1">
            <a:extLst>
              <a:ext uri="{FF2B5EF4-FFF2-40B4-BE49-F238E27FC236}">
                <a16:creationId xmlns:a16="http://schemas.microsoft.com/office/drawing/2014/main" id="{595CD883-F01F-5D31-2AF5-EA50DD41B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p:cNvPicPr/>
          <p:nvPr/>
        </p:nvPicPr>
        <p:blipFill>
          <a:blip r:embed="rId2" cstate="print"/>
          <a:stretch>
            <a:fillRect/>
          </a:stretch>
        </p:blipFill>
        <p:spPr>
          <a:xfrm>
            <a:off x="165513" y="179650"/>
            <a:ext cx="8978487" cy="6602149"/>
          </a:xfrm>
          <a:prstGeom prst="rect">
            <a:avLst/>
          </a:prstGeom>
        </p:spPr>
      </p:pic>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Tree>
    <p:extLst>
      <p:ext uri="{BB962C8B-B14F-4D97-AF65-F5344CB8AC3E}">
        <p14:creationId xmlns:p14="http://schemas.microsoft.com/office/powerpoint/2010/main" val="3294458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p:cNvPicPr/>
          <p:nvPr/>
        </p:nvPicPr>
        <p:blipFill>
          <a:blip r:embed="rId3" cstate="print"/>
          <a:stretch>
            <a:fillRect/>
          </a:stretch>
        </p:blipFill>
        <p:spPr>
          <a:xfrm>
            <a:off x="36291" y="867156"/>
            <a:ext cx="3038093" cy="5234939"/>
          </a:xfrm>
          <a:prstGeom prst="rect">
            <a:avLst/>
          </a:prstGeom>
        </p:spPr>
      </p:pic>
      <p:sp>
        <p:nvSpPr>
          <p:cNvPr id="4" name="object 6"/>
          <p:cNvSpPr txBox="1"/>
          <p:nvPr/>
        </p:nvSpPr>
        <p:spPr>
          <a:xfrm>
            <a:off x="36290" y="6097187"/>
            <a:ext cx="3164109" cy="766877"/>
          </a:xfrm>
          <a:prstGeom prst="rect">
            <a:avLst/>
          </a:prstGeom>
        </p:spPr>
        <p:txBody>
          <a:bodyPr vert="horz" wrap="square" lIns="0" tIns="15240" rIns="0" bIns="0" rtlCol="0">
            <a:spAutoFit/>
          </a:bodyPr>
          <a:lstStyle/>
          <a:p>
            <a:pPr marL="1270">
              <a:lnSpc>
                <a:spcPct val="100000"/>
              </a:lnSpc>
              <a:spcBef>
                <a:spcPts val="120"/>
              </a:spcBef>
            </a:pPr>
            <a:r>
              <a:rPr lang="en-US" sz="1200" b="1" dirty="0">
                <a:solidFill>
                  <a:srgbClr val="0070C0"/>
                </a:solidFill>
                <a:latin typeface="Arial"/>
                <a:cs typeface="Arial"/>
              </a:rPr>
              <a:t>Dagger and its scabbard, India. Blade: Damascus steel inlaid with gold; hilt: jade; scabbard: steel with engraved, chased and gilded decoration.</a:t>
            </a:r>
          </a:p>
        </p:txBody>
      </p:sp>
      <p:pic>
        <p:nvPicPr>
          <p:cNvPr id="6" name="object 8"/>
          <p:cNvPicPr/>
          <p:nvPr/>
        </p:nvPicPr>
        <p:blipFill>
          <a:blip r:embed="rId4" cstate="print"/>
          <a:stretch>
            <a:fillRect/>
          </a:stretch>
        </p:blipFill>
        <p:spPr>
          <a:xfrm>
            <a:off x="3200400" y="772668"/>
            <a:ext cx="5907308" cy="6009132"/>
          </a:xfrm>
          <a:prstGeom prst="rect">
            <a:avLst/>
          </a:prstGeom>
        </p:spPr>
      </p:pic>
      <p:pic>
        <p:nvPicPr>
          <p:cNvPr id="9" name="Picture 8">
            <a:extLst>
              <a:ext uri="{FF2B5EF4-FFF2-40B4-BE49-F238E27FC236}">
                <a16:creationId xmlns:a16="http://schemas.microsoft.com/office/drawing/2014/main" id="{8438772C-5FEF-4259-566F-41689E580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5800" y="85163"/>
            <a:ext cx="730335" cy="687505"/>
          </a:xfrm>
          <a:prstGeom prst="rect">
            <a:avLst/>
          </a:prstGeom>
        </p:spPr>
      </p:pic>
      <p:sp>
        <p:nvSpPr>
          <p:cNvPr id="3" name="Title 1">
            <a:extLst>
              <a:ext uri="{FF2B5EF4-FFF2-40B4-BE49-F238E27FC236}">
                <a16:creationId xmlns:a16="http://schemas.microsoft.com/office/drawing/2014/main" id="{DA532B94-0FEF-0500-1BFD-5320BEF9A258}"/>
              </a:ext>
            </a:extLst>
          </p:cNvPr>
          <p:cNvSpPr txBox="1">
            <a:spLocks/>
          </p:cNvSpPr>
          <p:nvPr/>
        </p:nvSpPr>
        <p:spPr>
          <a:xfrm>
            <a:off x="212767" y="105185"/>
            <a:ext cx="8458200" cy="83643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070C0"/>
                </a:solidFill>
                <a:latin typeface="Arial" panose="020B0604020202020204" pitchFamily="34" charset="0"/>
                <a:cs typeface="Arial" panose="020B0604020202020204" pitchFamily="34" charset="0"/>
              </a:rPr>
              <a:t>ANCIENT INDIAN FOUNDRY</a:t>
            </a:r>
          </a:p>
        </p:txBody>
      </p:sp>
    </p:spTree>
    <p:extLst>
      <p:ext uri="{BB962C8B-B14F-4D97-AF65-F5344CB8AC3E}">
        <p14:creationId xmlns:p14="http://schemas.microsoft.com/office/powerpoint/2010/main" val="28447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6971"/>
            <a:ext cx="4267200" cy="4976747"/>
          </a:xfrm>
          <a:prstGeom prst="rect">
            <a:avLst/>
          </a:prstGeom>
        </p:spPr>
        <p:txBody>
          <a:bodyPr wrap="square">
            <a:spAutoFit/>
          </a:bodyPr>
          <a:lstStyle/>
          <a:p>
            <a:pPr marL="213360" marR="123189" indent="-201295" algn="just">
              <a:lnSpc>
                <a:spcPct val="90100"/>
              </a:lnSpc>
              <a:spcBef>
                <a:spcPts val="309"/>
              </a:spcBef>
              <a:buFont typeface="Arial"/>
              <a:buChar char="•"/>
              <a:tabLst>
                <a:tab pos="213360" algn="l"/>
              </a:tabLst>
            </a:pPr>
            <a:r>
              <a:rPr lang="en-US" sz="2400" spc="-20" dirty="0">
                <a:solidFill>
                  <a:srgbClr val="7030A0"/>
                </a:solidFill>
                <a:latin typeface="Times New Roman"/>
                <a:cs typeface="Times New Roman"/>
              </a:rPr>
              <a:t>Wootz</a:t>
            </a:r>
            <a:r>
              <a:rPr lang="en-US" sz="2400" spc="-5" dirty="0">
                <a:solidFill>
                  <a:srgbClr val="7030A0"/>
                </a:solidFill>
                <a:latin typeface="Times New Roman"/>
                <a:cs typeface="Times New Roman"/>
              </a:rPr>
              <a:t> </a:t>
            </a:r>
            <a:r>
              <a:rPr lang="en-US" sz="2400" dirty="0">
                <a:solidFill>
                  <a:srgbClr val="7030A0"/>
                </a:solidFill>
                <a:latin typeface="Times New Roman"/>
                <a:cs typeface="Times New Roman"/>
              </a:rPr>
              <a:t>is</a:t>
            </a:r>
            <a:r>
              <a:rPr lang="en-US" sz="2400" spc="-30" dirty="0">
                <a:solidFill>
                  <a:srgbClr val="7030A0"/>
                </a:solidFill>
                <a:latin typeface="Times New Roman"/>
                <a:cs typeface="Times New Roman"/>
              </a:rPr>
              <a:t> </a:t>
            </a:r>
            <a:r>
              <a:rPr lang="en-US" sz="2400" dirty="0">
                <a:solidFill>
                  <a:srgbClr val="7030A0"/>
                </a:solidFill>
                <a:latin typeface="Times New Roman"/>
                <a:cs typeface="Times New Roman"/>
              </a:rPr>
              <a:t>the</a:t>
            </a:r>
            <a:r>
              <a:rPr lang="en-US" sz="2400" spc="-5" dirty="0">
                <a:solidFill>
                  <a:srgbClr val="7030A0"/>
                </a:solidFill>
                <a:latin typeface="Times New Roman"/>
                <a:cs typeface="Times New Roman"/>
              </a:rPr>
              <a:t> </a:t>
            </a:r>
            <a:r>
              <a:rPr lang="en-US" sz="2400" dirty="0">
                <a:solidFill>
                  <a:srgbClr val="7030A0"/>
                </a:solidFill>
                <a:latin typeface="Times New Roman"/>
                <a:cs typeface="Times New Roman"/>
              </a:rPr>
              <a:t>anglicized</a:t>
            </a:r>
            <a:r>
              <a:rPr lang="en-US" sz="2400" spc="-45" dirty="0">
                <a:solidFill>
                  <a:srgbClr val="7030A0"/>
                </a:solidFill>
                <a:latin typeface="Times New Roman"/>
                <a:cs typeface="Times New Roman"/>
              </a:rPr>
              <a:t> </a:t>
            </a:r>
            <a:r>
              <a:rPr lang="en-US" sz="2400" spc="-10" dirty="0">
                <a:solidFill>
                  <a:srgbClr val="7030A0"/>
                </a:solidFill>
                <a:latin typeface="Times New Roman"/>
                <a:cs typeface="Times New Roman"/>
              </a:rPr>
              <a:t>version </a:t>
            </a:r>
            <a:r>
              <a:rPr lang="en-US" sz="2400" dirty="0">
                <a:solidFill>
                  <a:srgbClr val="7030A0"/>
                </a:solidFill>
                <a:latin typeface="Times New Roman"/>
                <a:cs typeface="Times New Roman"/>
              </a:rPr>
              <a:t>of</a:t>
            </a:r>
            <a:r>
              <a:rPr lang="en-US" sz="2400" spc="-10" dirty="0">
                <a:solidFill>
                  <a:srgbClr val="7030A0"/>
                </a:solidFill>
                <a:latin typeface="Times New Roman"/>
                <a:cs typeface="Times New Roman"/>
              </a:rPr>
              <a:t> </a:t>
            </a:r>
            <a:r>
              <a:rPr lang="en-US" sz="2400" i="1" dirty="0" err="1">
                <a:solidFill>
                  <a:srgbClr val="7030A0"/>
                </a:solidFill>
                <a:latin typeface="Times New Roman"/>
                <a:cs typeface="Times New Roman"/>
              </a:rPr>
              <a:t>ukku</a:t>
            </a:r>
            <a:r>
              <a:rPr lang="en-US" sz="2400" i="1" spc="-15" dirty="0">
                <a:solidFill>
                  <a:srgbClr val="7030A0"/>
                </a:solidFill>
                <a:latin typeface="Times New Roman"/>
                <a:cs typeface="Times New Roman"/>
              </a:rPr>
              <a:t> </a:t>
            </a:r>
            <a:r>
              <a:rPr lang="en-US" sz="2400" dirty="0">
                <a:solidFill>
                  <a:srgbClr val="7030A0"/>
                </a:solidFill>
                <a:latin typeface="Times New Roman"/>
                <a:cs typeface="Times New Roman"/>
              </a:rPr>
              <a:t>in</a:t>
            </a:r>
            <a:r>
              <a:rPr lang="en-US" sz="2400" spc="-10" dirty="0">
                <a:solidFill>
                  <a:srgbClr val="7030A0"/>
                </a:solidFill>
                <a:latin typeface="Times New Roman"/>
                <a:cs typeface="Times New Roman"/>
              </a:rPr>
              <a:t> </a:t>
            </a:r>
            <a:r>
              <a:rPr lang="en-US" sz="2400" dirty="0">
                <a:solidFill>
                  <a:srgbClr val="7030A0"/>
                </a:solidFill>
                <a:latin typeface="Times New Roman"/>
                <a:cs typeface="Times New Roman"/>
              </a:rPr>
              <a:t>Kannada and Telugu, a term</a:t>
            </a:r>
            <a:r>
              <a:rPr lang="en-US" sz="2400" spc="-20" dirty="0">
                <a:solidFill>
                  <a:srgbClr val="7030A0"/>
                </a:solidFill>
                <a:latin typeface="Times New Roman"/>
                <a:cs typeface="Times New Roman"/>
              </a:rPr>
              <a:t> </a:t>
            </a:r>
            <a:r>
              <a:rPr lang="en-US" sz="2400" dirty="0">
                <a:solidFill>
                  <a:srgbClr val="7030A0"/>
                </a:solidFill>
                <a:latin typeface="Times New Roman"/>
                <a:cs typeface="Times New Roman"/>
              </a:rPr>
              <a:t>denoting</a:t>
            </a:r>
            <a:r>
              <a:rPr lang="en-US" sz="2400" spc="-15" dirty="0">
                <a:solidFill>
                  <a:srgbClr val="7030A0"/>
                </a:solidFill>
                <a:latin typeface="Times New Roman"/>
                <a:cs typeface="Times New Roman"/>
              </a:rPr>
              <a:t> </a:t>
            </a:r>
            <a:r>
              <a:rPr lang="en-US" sz="2400" spc="-10" dirty="0">
                <a:solidFill>
                  <a:srgbClr val="7030A0"/>
                </a:solidFill>
                <a:latin typeface="Times New Roman"/>
                <a:cs typeface="Times New Roman"/>
              </a:rPr>
              <a:t>steel.</a:t>
            </a:r>
            <a:endParaRPr lang="en-US" sz="2400" dirty="0">
              <a:solidFill>
                <a:srgbClr val="7030A0"/>
              </a:solidFill>
              <a:latin typeface="Times New Roman"/>
              <a:cs typeface="Times New Roman"/>
            </a:endParaRPr>
          </a:p>
          <a:p>
            <a:pPr marL="213360" marR="43180" indent="-201295">
              <a:lnSpc>
                <a:spcPct val="90200"/>
              </a:lnSpc>
              <a:spcBef>
                <a:spcPts val="875"/>
              </a:spcBef>
              <a:buFont typeface="Arial"/>
              <a:buChar char="•"/>
              <a:tabLst>
                <a:tab pos="213360" algn="l"/>
              </a:tabLst>
            </a:pPr>
            <a:r>
              <a:rPr lang="en-US" sz="2400" dirty="0">
                <a:solidFill>
                  <a:srgbClr val="7030A0"/>
                </a:solidFill>
                <a:latin typeface="Times New Roman"/>
                <a:cs typeface="Times New Roman"/>
              </a:rPr>
              <a:t>Studies</a:t>
            </a:r>
            <a:r>
              <a:rPr lang="en-US" sz="2400" spc="-25" dirty="0">
                <a:solidFill>
                  <a:srgbClr val="7030A0"/>
                </a:solidFill>
                <a:latin typeface="Times New Roman"/>
                <a:cs typeface="Times New Roman"/>
              </a:rPr>
              <a:t> </a:t>
            </a:r>
            <a:r>
              <a:rPr lang="en-US" sz="2400" dirty="0">
                <a:solidFill>
                  <a:srgbClr val="7030A0"/>
                </a:solidFill>
                <a:latin typeface="Times New Roman"/>
                <a:cs typeface="Times New Roman"/>
              </a:rPr>
              <a:t>on</a:t>
            </a:r>
            <a:r>
              <a:rPr lang="en-US" sz="2400" spc="-40" dirty="0">
                <a:solidFill>
                  <a:srgbClr val="7030A0"/>
                </a:solidFill>
                <a:latin typeface="Times New Roman"/>
                <a:cs typeface="Times New Roman"/>
              </a:rPr>
              <a:t> </a:t>
            </a:r>
            <a:r>
              <a:rPr lang="en-US" sz="2400" spc="-20" dirty="0">
                <a:solidFill>
                  <a:srgbClr val="7030A0"/>
                </a:solidFill>
                <a:latin typeface="Times New Roman"/>
                <a:cs typeface="Times New Roman"/>
              </a:rPr>
              <a:t>Wootz</a:t>
            </a:r>
            <a:r>
              <a:rPr lang="en-US" sz="2400" dirty="0">
                <a:solidFill>
                  <a:srgbClr val="7030A0"/>
                </a:solidFill>
                <a:latin typeface="Times New Roman"/>
                <a:cs typeface="Times New Roman"/>
              </a:rPr>
              <a:t> -</a:t>
            </a:r>
            <a:r>
              <a:rPr lang="en-US" sz="2400" spc="10" dirty="0">
                <a:solidFill>
                  <a:srgbClr val="7030A0"/>
                </a:solidFill>
                <a:latin typeface="Times New Roman"/>
                <a:cs typeface="Times New Roman"/>
              </a:rPr>
              <a:t> </a:t>
            </a:r>
            <a:r>
              <a:rPr lang="en-US" sz="2400" spc="-10" dirty="0">
                <a:solidFill>
                  <a:srgbClr val="7030A0"/>
                </a:solidFill>
                <a:latin typeface="Times New Roman"/>
                <a:cs typeface="Times New Roman"/>
              </a:rPr>
              <a:t>ultra-</a:t>
            </a:r>
            <a:r>
              <a:rPr lang="en-US" sz="2400" dirty="0">
                <a:solidFill>
                  <a:srgbClr val="7030A0"/>
                </a:solidFill>
                <a:latin typeface="Times New Roman"/>
                <a:cs typeface="Times New Roman"/>
              </a:rPr>
              <a:t>high</a:t>
            </a:r>
            <a:r>
              <a:rPr lang="en-US" sz="2400" spc="-30" dirty="0">
                <a:solidFill>
                  <a:srgbClr val="7030A0"/>
                </a:solidFill>
                <a:latin typeface="Times New Roman"/>
                <a:cs typeface="Times New Roman"/>
              </a:rPr>
              <a:t> </a:t>
            </a:r>
            <a:r>
              <a:rPr lang="en-US" sz="2400" dirty="0">
                <a:solidFill>
                  <a:srgbClr val="7030A0"/>
                </a:solidFill>
                <a:latin typeface="Times New Roman"/>
                <a:cs typeface="Times New Roman"/>
              </a:rPr>
              <a:t>carbon</a:t>
            </a:r>
            <a:r>
              <a:rPr lang="en-US" sz="2400" spc="-5" dirty="0">
                <a:solidFill>
                  <a:srgbClr val="7030A0"/>
                </a:solidFill>
                <a:latin typeface="Times New Roman"/>
                <a:cs typeface="Times New Roman"/>
              </a:rPr>
              <a:t> </a:t>
            </a:r>
            <a:r>
              <a:rPr lang="en-US" sz="2400" spc="-20" dirty="0">
                <a:solidFill>
                  <a:srgbClr val="7030A0"/>
                </a:solidFill>
                <a:latin typeface="Times New Roman"/>
                <a:cs typeface="Times New Roman"/>
              </a:rPr>
              <a:t>steel </a:t>
            </a:r>
            <a:r>
              <a:rPr lang="en-US" sz="2400" dirty="0">
                <a:solidFill>
                  <a:srgbClr val="7030A0"/>
                </a:solidFill>
                <a:latin typeface="Times New Roman"/>
                <a:cs typeface="Times New Roman"/>
              </a:rPr>
              <a:t>with between</a:t>
            </a:r>
            <a:r>
              <a:rPr lang="en-US" sz="2400" spc="-10" dirty="0">
                <a:solidFill>
                  <a:srgbClr val="7030A0"/>
                </a:solidFill>
                <a:latin typeface="Times New Roman"/>
                <a:cs typeface="Times New Roman"/>
              </a:rPr>
              <a:t> 1-</a:t>
            </a:r>
            <a:r>
              <a:rPr lang="en-US" sz="2400" dirty="0">
                <a:solidFill>
                  <a:srgbClr val="7030A0"/>
                </a:solidFill>
                <a:latin typeface="Times New Roman"/>
                <a:cs typeface="Times New Roman"/>
              </a:rPr>
              <a:t>2% carbon</a:t>
            </a:r>
            <a:r>
              <a:rPr lang="en-US" sz="2400" spc="-15" dirty="0">
                <a:solidFill>
                  <a:srgbClr val="7030A0"/>
                </a:solidFill>
                <a:latin typeface="Times New Roman"/>
                <a:cs typeface="Times New Roman"/>
              </a:rPr>
              <a:t>, </a:t>
            </a:r>
            <a:r>
              <a:rPr lang="en-US" sz="2400" spc="-20" dirty="0">
                <a:solidFill>
                  <a:srgbClr val="7030A0"/>
                </a:solidFill>
                <a:latin typeface="Times New Roman"/>
                <a:cs typeface="Times New Roman"/>
              </a:rPr>
              <a:t>used </a:t>
            </a:r>
            <a:r>
              <a:rPr lang="en-US" sz="2400" dirty="0">
                <a:solidFill>
                  <a:srgbClr val="7030A0"/>
                </a:solidFill>
                <a:latin typeface="Times New Roman"/>
                <a:cs typeface="Times New Roman"/>
              </a:rPr>
              <a:t>to</a:t>
            </a:r>
            <a:r>
              <a:rPr lang="en-US" sz="2400" spc="-15" dirty="0">
                <a:solidFill>
                  <a:srgbClr val="7030A0"/>
                </a:solidFill>
                <a:latin typeface="Times New Roman"/>
                <a:cs typeface="Times New Roman"/>
              </a:rPr>
              <a:t> make</a:t>
            </a:r>
            <a:r>
              <a:rPr lang="en-US" sz="2400" spc="-30" dirty="0">
                <a:solidFill>
                  <a:srgbClr val="7030A0"/>
                </a:solidFill>
                <a:latin typeface="Times New Roman"/>
                <a:cs typeface="Times New Roman"/>
              </a:rPr>
              <a:t> </a:t>
            </a:r>
            <a:r>
              <a:rPr lang="en-US" sz="2400" dirty="0">
                <a:solidFill>
                  <a:srgbClr val="7030A0"/>
                </a:solidFill>
                <a:latin typeface="Times New Roman"/>
                <a:cs typeface="Times New Roman"/>
              </a:rPr>
              <a:t>Damascus</a:t>
            </a:r>
            <a:r>
              <a:rPr lang="en-US" sz="2400" spc="10" dirty="0">
                <a:solidFill>
                  <a:srgbClr val="7030A0"/>
                </a:solidFill>
                <a:latin typeface="Times New Roman"/>
                <a:cs typeface="Times New Roman"/>
              </a:rPr>
              <a:t> </a:t>
            </a:r>
            <a:r>
              <a:rPr lang="en-US" sz="2400" dirty="0">
                <a:solidFill>
                  <a:srgbClr val="7030A0"/>
                </a:solidFill>
                <a:latin typeface="Times New Roman"/>
                <a:cs typeface="Times New Roman"/>
              </a:rPr>
              <a:t>blades</a:t>
            </a:r>
            <a:r>
              <a:rPr lang="en-US" sz="2400" spc="-10" dirty="0">
                <a:solidFill>
                  <a:srgbClr val="7030A0"/>
                </a:solidFill>
                <a:latin typeface="Times New Roman"/>
                <a:cs typeface="Times New Roman"/>
              </a:rPr>
              <a:t>.</a:t>
            </a:r>
            <a:endParaRPr lang="en-US" sz="2400" dirty="0">
              <a:solidFill>
                <a:srgbClr val="7030A0"/>
              </a:solidFill>
              <a:latin typeface="Times New Roman"/>
              <a:cs typeface="Times New Roman"/>
            </a:endParaRPr>
          </a:p>
          <a:p>
            <a:pPr marL="213360" marR="5080" indent="-201295">
              <a:lnSpc>
                <a:spcPct val="90200"/>
              </a:lnSpc>
              <a:spcBef>
                <a:spcPts val="880"/>
              </a:spcBef>
              <a:buFont typeface="Arial"/>
              <a:buChar char="•"/>
              <a:tabLst>
                <a:tab pos="213360" algn="l"/>
              </a:tabLst>
            </a:pPr>
            <a:r>
              <a:rPr lang="en-US" sz="2400" dirty="0">
                <a:solidFill>
                  <a:srgbClr val="7030A0"/>
                </a:solidFill>
                <a:latin typeface="Times New Roman"/>
                <a:cs typeface="Times New Roman"/>
              </a:rPr>
              <a:t>A</a:t>
            </a:r>
            <a:r>
              <a:rPr lang="en-US" sz="2400" spc="-110" dirty="0">
                <a:solidFill>
                  <a:srgbClr val="7030A0"/>
                </a:solidFill>
                <a:latin typeface="Times New Roman"/>
                <a:cs typeface="Times New Roman"/>
              </a:rPr>
              <a:t> </a:t>
            </a:r>
            <a:r>
              <a:rPr lang="en-US" sz="2400" dirty="0">
                <a:solidFill>
                  <a:srgbClr val="7030A0"/>
                </a:solidFill>
                <a:latin typeface="Times New Roman"/>
                <a:cs typeface="Times New Roman"/>
              </a:rPr>
              <a:t>description</a:t>
            </a:r>
            <a:r>
              <a:rPr lang="en-US" sz="2400" spc="-55" dirty="0">
                <a:solidFill>
                  <a:srgbClr val="7030A0"/>
                </a:solidFill>
                <a:latin typeface="Times New Roman"/>
                <a:cs typeface="Times New Roman"/>
              </a:rPr>
              <a:t> </a:t>
            </a:r>
            <a:r>
              <a:rPr lang="en-US" sz="2400" b="1" spc="-55" dirty="0">
                <a:solidFill>
                  <a:srgbClr val="7030A0"/>
                </a:solidFill>
                <a:latin typeface="Times New Roman"/>
                <a:cs typeface="Times New Roman"/>
              </a:rPr>
              <a:t>- </a:t>
            </a:r>
            <a:r>
              <a:rPr lang="en-US" sz="2400" b="1" i="1" dirty="0">
                <a:solidFill>
                  <a:schemeClr val="accent5">
                    <a:lumMod val="75000"/>
                  </a:schemeClr>
                </a:solidFill>
                <a:latin typeface="Times New Roman"/>
                <a:cs typeface="Times New Roman"/>
              </a:rPr>
              <a:t>One</a:t>
            </a:r>
            <a:r>
              <a:rPr lang="en-US" sz="2400" b="1" i="1" spc="-20"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blow</a:t>
            </a:r>
            <a:r>
              <a:rPr lang="en-US" sz="2400" b="1" i="1" spc="-5"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of</a:t>
            </a:r>
            <a:r>
              <a:rPr lang="en-US" sz="2400" b="1" i="1" spc="-15"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a</a:t>
            </a:r>
            <a:r>
              <a:rPr lang="en-US" sz="2400" b="1" i="1" spc="-5" dirty="0">
                <a:solidFill>
                  <a:schemeClr val="accent5">
                    <a:lumMod val="75000"/>
                  </a:schemeClr>
                </a:solidFill>
                <a:latin typeface="Times New Roman"/>
                <a:cs typeface="Times New Roman"/>
              </a:rPr>
              <a:t> </a:t>
            </a:r>
            <a:r>
              <a:rPr lang="en-US" sz="2400" b="1" i="1" spc="-10" dirty="0">
                <a:solidFill>
                  <a:schemeClr val="accent5">
                    <a:lumMod val="75000"/>
                  </a:schemeClr>
                </a:solidFill>
                <a:latin typeface="Times New Roman"/>
                <a:cs typeface="Times New Roman"/>
              </a:rPr>
              <a:t>Damascus </a:t>
            </a:r>
            <a:r>
              <a:rPr lang="en-US" sz="2400" b="1" i="1" dirty="0">
                <a:solidFill>
                  <a:schemeClr val="accent5">
                    <a:lumMod val="75000"/>
                  </a:schemeClr>
                </a:solidFill>
                <a:latin typeface="Times New Roman"/>
                <a:cs typeface="Times New Roman"/>
              </a:rPr>
              <a:t>sword</a:t>
            </a:r>
            <a:r>
              <a:rPr lang="en-US" sz="2400" b="1" i="1" spc="-30"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would</a:t>
            </a:r>
            <a:r>
              <a:rPr lang="en-US" sz="2400" b="1" i="1" spc="-15"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cleave</a:t>
            </a:r>
            <a:r>
              <a:rPr lang="en-US" sz="2400" b="1" i="1" spc="-30"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a</a:t>
            </a:r>
            <a:r>
              <a:rPr lang="en-US" sz="2400" b="1" i="1" spc="-25" dirty="0">
                <a:solidFill>
                  <a:schemeClr val="accent5">
                    <a:lumMod val="75000"/>
                  </a:schemeClr>
                </a:solidFill>
                <a:latin typeface="Times New Roman"/>
                <a:cs typeface="Times New Roman"/>
              </a:rPr>
              <a:t> </a:t>
            </a:r>
            <a:r>
              <a:rPr lang="en-US" sz="2400" b="1" i="1" spc="-10" dirty="0">
                <a:solidFill>
                  <a:schemeClr val="accent5">
                    <a:lumMod val="75000"/>
                  </a:schemeClr>
                </a:solidFill>
                <a:latin typeface="Times New Roman"/>
                <a:cs typeface="Times New Roman"/>
              </a:rPr>
              <a:t>European </a:t>
            </a:r>
            <a:r>
              <a:rPr lang="en-US" sz="2400" b="1" i="1" dirty="0">
                <a:solidFill>
                  <a:schemeClr val="accent5">
                    <a:lumMod val="75000"/>
                  </a:schemeClr>
                </a:solidFill>
                <a:latin typeface="Times New Roman"/>
                <a:cs typeface="Times New Roman"/>
              </a:rPr>
              <a:t>helmet</a:t>
            </a:r>
            <a:r>
              <a:rPr lang="en-US" sz="2400" b="1" i="1" spc="-5"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without</a:t>
            </a:r>
            <a:r>
              <a:rPr lang="en-US" sz="2400" b="1" i="1" spc="-25"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turning</a:t>
            </a:r>
            <a:r>
              <a:rPr lang="en-US" sz="2400" b="1" i="1" spc="-20"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the</a:t>
            </a:r>
            <a:r>
              <a:rPr lang="en-US" sz="2400" b="1" i="1" spc="5" dirty="0">
                <a:solidFill>
                  <a:schemeClr val="accent5">
                    <a:lumMod val="75000"/>
                  </a:schemeClr>
                </a:solidFill>
                <a:latin typeface="Times New Roman"/>
                <a:cs typeface="Times New Roman"/>
              </a:rPr>
              <a:t> </a:t>
            </a:r>
            <a:r>
              <a:rPr lang="en-US" sz="2400" b="1" i="1" spc="-20" dirty="0">
                <a:solidFill>
                  <a:schemeClr val="accent5">
                    <a:lumMod val="75000"/>
                  </a:schemeClr>
                </a:solidFill>
                <a:latin typeface="Times New Roman"/>
                <a:cs typeface="Times New Roman"/>
              </a:rPr>
              <a:t>edge </a:t>
            </a:r>
            <a:r>
              <a:rPr lang="en-US" sz="2400" b="1" i="1" dirty="0">
                <a:solidFill>
                  <a:schemeClr val="accent5">
                    <a:lumMod val="75000"/>
                  </a:schemeClr>
                </a:solidFill>
                <a:latin typeface="Times New Roman"/>
                <a:cs typeface="Times New Roman"/>
              </a:rPr>
              <a:t>or</a:t>
            </a:r>
            <a:r>
              <a:rPr lang="en-US" sz="2400" b="1" i="1" spc="-20"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cut</a:t>
            </a:r>
            <a:r>
              <a:rPr lang="en-US" sz="2400" b="1" i="1" spc="-20"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through</a:t>
            </a:r>
            <a:r>
              <a:rPr lang="en-US" sz="2400" b="1" i="1" spc="-40"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a</a:t>
            </a:r>
            <a:r>
              <a:rPr lang="en-US" sz="2400" b="1" i="1" spc="-15" dirty="0">
                <a:solidFill>
                  <a:schemeClr val="accent5">
                    <a:lumMod val="75000"/>
                  </a:schemeClr>
                </a:solidFill>
                <a:latin typeface="Times New Roman"/>
                <a:cs typeface="Times New Roman"/>
              </a:rPr>
              <a:t> </a:t>
            </a:r>
            <a:r>
              <a:rPr lang="en-US" sz="2400" b="1" i="1" spc="-20" dirty="0">
                <a:solidFill>
                  <a:schemeClr val="accent5">
                    <a:lumMod val="75000"/>
                  </a:schemeClr>
                </a:solidFill>
                <a:latin typeface="Times New Roman"/>
                <a:cs typeface="Times New Roman"/>
              </a:rPr>
              <a:t>silk </a:t>
            </a:r>
            <a:r>
              <a:rPr lang="en-US" sz="2400" b="1" i="1" dirty="0">
                <a:solidFill>
                  <a:schemeClr val="accent5">
                    <a:lumMod val="75000"/>
                  </a:schemeClr>
                </a:solidFill>
                <a:latin typeface="Times New Roman"/>
                <a:cs typeface="Times New Roman"/>
              </a:rPr>
              <a:t>handkerchief</a:t>
            </a:r>
            <a:r>
              <a:rPr lang="en-US" sz="2400" b="1" i="1" spc="-70"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drawn</a:t>
            </a:r>
            <a:r>
              <a:rPr lang="en-US" sz="2400" b="1" i="1" spc="-50" dirty="0">
                <a:solidFill>
                  <a:schemeClr val="accent5">
                    <a:lumMod val="75000"/>
                  </a:schemeClr>
                </a:solidFill>
                <a:latin typeface="Times New Roman"/>
                <a:cs typeface="Times New Roman"/>
              </a:rPr>
              <a:t> </a:t>
            </a:r>
            <a:r>
              <a:rPr lang="en-US" sz="2400" b="1" i="1" dirty="0">
                <a:solidFill>
                  <a:schemeClr val="accent5">
                    <a:lumMod val="75000"/>
                  </a:schemeClr>
                </a:solidFill>
                <a:latin typeface="Times New Roman"/>
                <a:cs typeface="Times New Roman"/>
              </a:rPr>
              <a:t>across</a:t>
            </a:r>
            <a:r>
              <a:rPr lang="en-US" sz="2400" b="1" i="1" spc="-60" dirty="0">
                <a:solidFill>
                  <a:schemeClr val="accent5">
                    <a:lumMod val="75000"/>
                  </a:schemeClr>
                </a:solidFill>
                <a:latin typeface="Times New Roman"/>
                <a:cs typeface="Times New Roman"/>
              </a:rPr>
              <a:t> </a:t>
            </a:r>
            <a:r>
              <a:rPr lang="en-US" sz="2400" b="1" i="1" spc="-20" dirty="0">
                <a:solidFill>
                  <a:schemeClr val="accent5">
                    <a:lumMod val="75000"/>
                  </a:schemeClr>
                </a:solidFill>
                <a:latin typeface="Times New Roman"/>
                <a:cs typeface="Times New Roman"/>
              </a:rPr>
              <a:t>it’.</a:t>
            </a:r>
            <a:endParaRPr lang="en-US" sz="2400" b="1" dirty="0">
              <a:solidFill>
                <a:schemeClr val="accent5">
                  <a:lumMod val="75000"/>
                </a:schemeClr>
              </a:solidFill>
              <a:latin typeface="Times New Roman"/>
              <a:cs typeface="Times New Roman"/>
            </a:endParaRPr>
          </a:p>
        </p:txBody>
      </p:sp>
      <p:pic>
        <p:nvPicPr>
          <p:cNvPr id="3" name="object 2"/>
          <p:cNvPicPr/>
          <p:nvPr/>
        </p:nvPicPr>
        <p:blipFill>
          <a:blip r:embed="rId2" cstate="print"/>
          <a:stretch>
            <a:fillRect/>
          </a:stretch>
        </p:blipFill>
        <p:spPr>
          <a:xfrm>
            <a:off x="6999460" y="986971"/>
            <a:ext cx="1872397" cy="2975429"/>
          </a:xfrm>
          <a:prstGeom prst="rect">
            <a:avLst/>
          </a:prstGeom>
        </p:spPr>
      </p:pic>
      <p:pic>
        <p:nvPicPr>
          <p:cNvPr id="4" name="object 5"/>
          <p:cNvPicPr/>
          <p:nvPr/>
        </p:nvPicPr>
        <p:blipFill>
          <a:blip r:embed="rId3" cstate="print"/>
          <a:stretch>
            <a:fillRect/>
          </a:stretch>
        </p:blipFill>
        <p:spPr>
          <a:xfrm>
            <a:off x="4146533" y="988202"/>
            <a:ext cx="2533365" cy="2974198"/>
          </a:xfrm>
          <a:prstGeom prst="rect">
            <a:avLst/>
          </a:prstGeom>
        </p:spPr>
      </p:pic>
      <p:pic>
        <p:nvPicPr>
          <p:cNvPr id="5" name="object 6"/>
          <p:cNvPicPr/>
          <p:nvPr/>
        </p:nvPicPr>
        <p:blipFill>
          <a:blip r:embed="rId4" cstate="print"/>
          <a:stretch>
            <a:fillRect/>
          </a:stretch>
        </p:blipFill>
        <p:spPr>
          <a:xfrm>
            <a:off x="4143103" y="4223899"/>
            <a:ext cx="4728754" cy="2454450"/>
          </a:xfrm>
          <a:prstGeom prst="rect">
            <a:avLst/>
          </a:prstGeom>
        </p:spPr>
      </p:pic>
      <p:pic>
        <p:nvPicPr>
          <p:cNvPr id="7" name="Picture 6">
            <a:extLst>
              <a:ext uri="{FF2B5EF4-FFF2-40B4-BE49-F238E27FC236}">
                <a16:creationId xmlns:a16="http://schemas.microsoft.com/office/drawing/2014/main" id="{8438772C-5FEF-4259-566F-41689E580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8152" y="179651"/>
            <a:ext cx="730335" cy="687505"/>
          </a:xfrm>
          <a:prstGeom prst="rect">
            <a:avLst/>
          </a:prstGeom>
        </p:spPr>
      </p:pic>
      <p:sp>
        <p:nvSpPr>
          <p:cNvPr id="6" name="Title 1">
            <a:extLst>
              <a:ext uri="{FF2B5EF4-FFF2-40B4-BE49-F238E27FC236}">
                <a16:creationId xmlns:a16="http://schemas.microsoft.com/office/drawing/2014/main" id="{2246939E-CB16-5254-0247-ABD01057C496}"/>
              </a:ext>
            </a:extLst>
          </p:cNvPr>
          <p:cNvSpPr txBox="1">
            <a:spLocks/>
          </p:cNvSpPr>
          <p:nvPr/>
        </p:nvSpPr>
        <p:spPr>
          <a:xfrm>
            <a:off x="186849" y="150533"/>
            <a:ext cx="8458200" cy="83643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0070C0"/>
                </a:solidFill>
                <a:latin typeface="Arial" panose="020B0604020202020204" pitchFamily="34" charset="0"/>
                <a:cs typeface="Arial" panose="020B0604020202020204" pitchFamily="34" charset="0"/>
              </a:rPr>
              <a:t>ANCIENT INDIAN FOUNDRY</a:t>
            </a:r>
          </a:p>
        </p:txBody>
      </p:sp>
    </p:spTree>
    <p:extLst>
      <p:ext uri="{BB962C8B-B14F-4D97-AF65-F5344CB8AC3E}">
        <p14:creationId xmlns:p14="http://schemas.microsoft.com/office/powerpoint/2010/main" val="212696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969"/>
            <a:ext cx="9220200" cy="687506"/>
          </a:xfrm>
        </p:spPr>
        <p:txBody>
          <a:bodyPr>
            <a:noAutofit/>
          </a:bodyPr>
          <a:lstStyle/>
          <a:p>
            <a:pPr marL="457200" algn="l">
              <a:lnSpc>
                <a:spcPct val="107000"/>
              </a:lnSpc>
            </a:pPr>
            <a:r>
              <a:rPr lang="en-IN" sz="3200" b="1"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HISTORY - </a:t>
            </a:r>
            <a:r>
              <a:rPr lang="en-IN"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D</a:t>
            </a:r>
            <a:r>
              <a:rPr lang="en-IN"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evelopment of Metal casting technology </a:t>
            </a:r>
            <a:endParaRPr lang="en-IN" sz="3200" b="1" kern="1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Content Placeholder 2"/>
          <p:cNvSpPr>
            <a:spLocks noGrp="1"/>
          </p:cNvSpPr>
          <p:nvPr>
            <p:ph idx="1"/>
          </p:nvPr>
        </p:nvSpPr>
        <p:spPr>
          <a:xfrm>
            <a:off x="38100" y="1165268"/>
            <a:ext cx="9067800" cy="5537147"/>
          </a:xfrm>
        </p:spPr>
        <p:txBody>
          <a:bodyPr>
            <a:normAutofit fontScale="92500" lnSpcReduction="10000"/>
          </a:bodyPr>
          <a:lstStyle/>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5000 B.C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 history of metal casting dates back almost 5,000 years BC.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3200 B.C. </a:t>
            </a:r>
            <a:r>
              <a:rPr lang="en-IN" sz="19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IN" sz="19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F</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rog of copper metal, the oldest known casting, cast in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Mesopotamia.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233 B.C.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Cast iron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plowshares</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are poured in China.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500 A.D.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Cast crucible steel was first produced in India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1455 -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 cast iron pipe to transport the water was used in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Dillenburg</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Castle in Germany.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1480 -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Vannoccio</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Biringuccio</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"father of foundry industry," Italy. document Foundry process.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endPar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1709 - </a:t>
            </a:r>
            <a:r>
              <a:rPr lang="en-IN" sz="1900" b="1"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F</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irst foundry flask for sand and loam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molding</a:t>
            </a:r>
            <a:r>
              <a:rPr lang="en-IN" sz="1900" kern="1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created by Englishman Abraham Darby.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1809 -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 G. Eckhardt of Soho, England developed the Centrifugal casting process.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1896 -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American Foundrymen's Association (Now American Foundrymen's Society) formed.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1897 -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B.F. Philbrook of Iowa rediscovered the Investment casting process.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1947 -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 Shell process was invented by J.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Croning</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of Germany during WWII.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1958 - </a:t>
            </a:r>
            <a:r>
              <a:rPr lang="en-IN"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Shroyer was granted a patent for the full </a:t>
            </a:r>
            <a:r>
              <a:rPr lang="en-IN" sz="18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mold</a:t>
            </a:r>
            <a:r>
              <a:rPr lang="en-IN"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process</a:t>
            </a:r>
            <a:endPar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1968 -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The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Coldbox</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process by L.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Toriello</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and J. Robins for high production core making. </a:t>
            </a:r>
          </a:p>
          <a:p>
            <a:pPr marL="114300" indent="0">
              <a:lnSpc>
                <a:spcPct val="107000"/>
              </a:lnSpc>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1971 - </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Japanese developed V-Process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molding</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Uses unbounded sand, bind by vacuum.  </a:t>
            </a:r>
          </a:p>
          <a:p>
            <a:pPr marL="114300" indent="0">
              <a:lnSpc>
                <a:spcPct val="107000"/>
              </a:lnSpc>
              <a:spcAft>
                <a:spcPts val="800"/>
              </a:spcAft>
              <a:buNone/>
            </a:pPr>
            <a:r>
              <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1971 - </a:t>
            </a:r>
            <a:r>
              <a:rPr lang="en-IN" sz="1900" kern="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Rheocasting</a:t>
            </a:r>
            <a:r>
              <a:rPr lang="en-IN" sz="19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was developed at Massachusetts Institute of Technology</a:t>
            </a:r>
          </a:p>
          <a:p>
            <a:pPr marL="114300" indent="0">
              <a:lnSpc>
                <a:spcPct val="107000"/>
              </a:lnSpc>
              <a:spcAft>
                <a:spcPts val="800"/>
              </a:spcAft>
              <a:buNone/>
            </a:pPr>
            <a:r>
              <a:rPr lang="en-IN" sz="19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And the technology grows on….</a:t>
            </a:r>
            <a:endParaRPr lang="en-IN" sz="19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indent="0">
              <a:buNone/>
            </a:pPr>
            <a:endParaRPr lang="en-IN" dirty="0"/>
          </a:p>
        </p:txBody>
      </p:sp>
      <p:pic>
        <p:nvPicPr>
          <p:cNvPr id="4" name="Picture 3">
            <a:extLst>
              <a:ext uri="{FF2B5EF4-FFF2-40B4-BE49-F238E27FC236}">
                <a16:creationId xmlns:a16="http://schemas.microsoft.com/office/drawing/2014/main" id="{8438772C-5FEF-4259-566F-41689E580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3665" y="134249"/>
            <a:ext cx="730335" cy="687505"/>
          </a:xfrm>
          <a:prstGeom prst="rect">
            <a:avLst/>
          </a:prstGeom>
        </p:spPr>
      </p:pic>
    </p:spTree>
    <p:extLst>
      <p:ext uri="{BB962C8B-B14F-4D97-AF65-F5344CB8AC3E}">
        <p14:creationId xmlns:p14="http://schemas.microsoft.com/office/powerpoint/2010/main" val="4254551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TotalTime>
  <Words>2887</Words>
  <Application>Microsoft Office PowerPoint</Application>
  <PresentationFormat>On-screen Show (4:3)</PresentationFormat>
  <Paragraphs>352</Paragraphs>
  <Slides>52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Cambria</vt:lpstr>
      <vt:lpstr>Palatino Linotype</vt:lpstr>
      <vt:lpstr>Symbol</vt:lpstr>
      <vt:lpstr>Times New Roman</vt:lpstr>
      <vt:lpstr>Trebuchet MS</vt:lpstr>
      <vt:lpstr>Verdana</vt:lpstr>
      <vt:lpstr>Office Theme</vt:lpstr>
      <vt:lpstr>PowerPoint Presentation</vt:lpstr>
      <vt:lpstr>FOUNDRY TECHNOLOGY - CONTENTS</vt:lpstr>
      <vt:lpstr>FOUNDRY TECHNOLOGY - CONTENTS</vt:lpstr>
      <vt:lpstr>FOUNDRY TECHNOLOGY : INTRODUCTION</vt:lpstr>
      <vt:lpstr>PowerPoint Presentation</vt:lpstr>
      <vt:lpstr>PowerPoint Presentation</vt:lpstr>
      <vt:lpstr>PowerPoint Presentation</vt:lpstr>
      <vt:lpstr>PowerPoint Presentation</vt:lpstr>
      <vt:lpstr>HISTORY - Development of Metal casting technology </vt:lpstr>
      <vt:lpstr>VARIOUS METAL SHAPING PROCESS</vt:lpstr>
      <vt:lpstr>METAL CASTING &amp; FOUNDRY INDUSTRY</vt:lpstr>
      <vt:lpstr> INTRODUCTION TO METAL CASTING  </vt:lpstr>
      <vt:lpstr>CASTING PRODUCTS</vt:lpstr>
      <vt:lpstr>PROCESS FLOW – FOUNDRY PROCESS</vt:lpstr>
      <vt:lpstr>CLASSIFICATION OF FOUNDRY </vt:lpstr>
      <vt:lpstr>ADVANTAGES OF CASTING PROCESS</vt:lpstr>
      <vt:lpstr>MATERIALS USED IN CASTINGS </vt:lpstr>
      <vt:lpstr>CASTING APPLICATION  &amp; MATERIAL CHOOSING </vt:lpstr>
      <vt:lpstr>ADVANCEMENTS IN CASTING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VARIOUS INDIAN STANDARDS ON FOUNDRY AND ITS PROCESS</vt:lpstr>
      <vt:lpstr>QUALITY SYSTEMS FOLLOWED IN FOUNDRIES</vt:lpstr>
      <vt:lpstr>SCOPE OF INDIAN METAL CASTING INDUSTRY </vt:lpstr>
      <vt:lpstr>SCOPE OF INDIAN METAL CASTING INDUSTRY </vt:lpstr>
      <vt:lpstr>FOUNDRY INDUSTRY IS THE BACKBONE OF INDIAN ECONOMY</vt:lpstr>
      <vt:lpstr>FOUNDRY INDUSTRY IS THE BACKBONE OF INDIAN ECONOMY</vt:lpstr>
      <vt:lpstr>     OPPORTUNITIES IN FOUNDRIES      DUE TO..</vt:lpstr>
      <vt:lpstr>PowerPoint Presentation</vt:lpstr>
      <vt:lpstr>FOUNDRY INDUSTRY CONTRIBUTION</vt:lpstr>
      <vt:lpstr>PowerPoint Presentation</vt:lpstr>
      <vt:lpstr>GLOBAL CASTING PRODUCTION TREND</vt:lpstr>
      <vt:lpstr>PowerPoint Presentation</vt:lpstr>
      <vt:lpstr>GROWTH - INDIAN FOUNDRY INDUSTRY</vt:lpstr>
      <vt:lpstr>Industry revenue of "Casting of metals" in India from 2012 to 2024 (billion Dollars)</vt:lpstr>
      <vt:lpstr>PowerPoint Presentation</vt:lpstr>
      <vt:lpstr>      MARKET FORECAST OF INDIAN FOUNDRY</vt:lpstr>
      <vt:lpstr>PowerPoint Presentation</vt:lpstr>
      <vt:lpstr>INDIAN FOUNDRY - Today’s Scenario..</vt:lpstr>
      <vt:lpstr>PRESENT CHALLENGES TO INDIAN METAL CASTING INDUSTRIES – GAP??</vt:lpstr>
      <vt:lpstr>THE FOCUS OF METAL CASTING INDUSTRIES MUST BE 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 Ramesh</dc:creator>
  <cp:lastModifiedBy>AHILAN KARTHIKA</cp:lastModifiedBy>
  <cp:revision>21</cp:revision>
  <dcterms:created xsi:type="dcterms:W3CDTF">2006-08-16T00:00:00Z</dcterms:created>
  <dcterms:modified xsi:type="dcterms:W3CDTF">2024-07-30T02:15:21Z</dcterms:modified>
</cp:coreProperties>
</file>