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56" r:id="rId2"/>
    <p:sldId id="269" r:id="rId3"/>
    <p:sldId id="310" r:id="rId4"/>
    <p:sldId id="305" r:id="rId5"/>
    <p:sldId id="306" r:id="rId6"/>
    <p:sldId id="311" r:id="rId7"/>
    <p:sldId id="307" r:id="rId8"/>
    <p:sldId id="308" r:id="rId9"/>
    <p:sldId id="309" r:id="rId10"/>
    <p:sldId id="282" r:id="rId11"/>
    <p:sldId id="257" r:id="rId12"/>
    <p:sldId id="258" r:id="rId13"/>
    <p:sldId id="291" r:id="rId14"/>
    <p:sldId id="303" r:id="rId15"/>
    <p:sldId id="304" r:id="rId16"/>
    <p:sldId id="285" r:id="rId17"/>
    <p:sldId id="268"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405" autoAdjust="0"/>
  </p:normalViewPr>
  <p:slideViewPr>
    <p:cSldViewPr snapToGrid="0">
      <p:cViewPr varScale="1">
        <p:scale>
          <a:sx n="162" d="100"/>
          <a:sy n="162" d="100"/>
        </p:scale>
        <p:origin x="200" y="3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31999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66d7e3f9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66d7e3f9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66d7e3f9c_0_2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66d7e3f9c_0_2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6d7e3f9c_0_2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6d7e3f9c_0_2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534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3701e7f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3701e7f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509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509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509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509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509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509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509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5097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dirty="0"/>
              <a:pPr/>
              <a:t>8/9/24</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0213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308035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7689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6384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626237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1157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0505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54592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073110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0379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862350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503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420189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1522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2843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2822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11993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95519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8/9/24</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54661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bis.gov.in/" TargetMode="External"/><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203.153.41.213:8081/php/bistalks/" TargetMode="External"/><Relationship Id="rId5" Type="http://schemas.openxmlformats.org/officeDocument/2006/relationships/hyperlink" Target="http://www.manakonline.in/" TargetMode="External"/><Relationship Id="rId4" Type="http://schemas.openxmlformats.org/officeDocument/2006/relationships/hyperlink" Target="http://www.standardsbis.bsbedge.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11080" y="1269381"/>
            <a:ext cx="5132654" cy="1140817"/>
          </a:xfrm>
          <a:prstGeom prst="rect">
            <a:avLst/>
          </a:prstGeom>
        </p:spPr>
        <p:txBody>
          <a:bodyPr spcFirstLastPara="1" wrap="square" lIns="91425" tIns="91425" rIns="91425" bIns="91425" anchor="b" anchorCtr="0">
            <a:noAutofit/>
          </a:bodyPr>
          <a:lstStyle/>
          <a:p>
            <a:r>
              <a:rPr lang="en-IN" sz="2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Bureau of Indian Standards</a:t>
            </a:r>
            <a:br>
              <a:rPr lang="en-IN" sz="2000" b="1" dirty="0">
                <a:latin typeface="Times New Roman" panose="02020603050405020304" pitchFamily="18" charset="0"/>
                <a:cs typeface="Times New Roman" panose="02020603050405020304" pitchFamily="18" charset="0"/>
              </a:rPr>
            </a:br>
            <a:r>
              <a:rPr lang="en-IN" sz="1600" b="1" dirty="0">
                <a:solidFill>
                  <a:schemeClr val="accent1"/>
                </a:solidFill>
                <a:latin typeface="Times New Roman" panose="02020603050405020304" pitchFamily="18" charset="0"/>
                <a:cs typeface="Times New Roman" panose="02020603050405020304" pitchFamily="18" charset="0"/>
              </a:rPr>
              <a:t>(under the Ministry of Consumer Affairs, Food &amp; Public Distribution, Govt. of India)</a:t>
            </a:r>
            <a:br>
              <a:rPr lang="en-IN" sz="1600" b="1" dirty="0">
                <a:solidFill>
                  <a:schemeClr val="accent1"/>
                </a:solidFill>
                <a:latin typeface="Times New Roman" panose="02020603050405020304" pitchFamily="18" charset="0"/>
                <a:cs typeface="Times New Roman" panose="02020603050405020304" pitchFamily="18" charset="0"/>
              </a:rPr>
            </a:br>
            <a:br>
              <a:rPr lang="en-IN" sz="2800" b="1" dirty="0">
                <a:latin typeface="Times New Roman" panose="02020603050405020304" pitchFamily="18" charset="0"/>
                <a:cs typeface="Times New Roman" panose="02020603050405020304" pitchFamily="18" charset="0"/>
              </a:rPr>
            </a:br>
            <a:r>
              <a:rPr lang="en-IN" sz="3200" b="1" dirty="0">
                <a:latin typeface="Times New Roman" panose="02020603050405020304" pitchFamily="18" charset="0"/>
                <a:cs typeface="Times New Roman" panose="02020603050405020304" pitchFamily="18" charset="0"/>
              </a:rPr>
              <a:t>Heat Treatment and </a:t>
            </a:r>
            <a:br>
              <a:rPr lang="en-IN" sz="3200" b="1" dirty="0">
                <a:latin typeface="Times New Roman" panose="02020603050405020304" pitchFamily="18" charset="0"/>
                <a:cs typeface="Times New Roman" panose="02020603050405020304" pitchFamily="18" charset="0"/>
              </a:rPr>
            </a:br>
            <a:r>
              <a:rPr lang="en-IN" sz="3200" b="1" dirty="0">
                <a:latin typeface="Times New Roman" panose="02020603050405020304" pitchFamily="18" charset="0"/>
                <a:cs typeface="Times New Roman" panose="02020603050405020304" pitchFamily="18" charset="0"/>
              </a:rPr>
              <a:t>Metallography</a:t>
            </a:r>
            <a:endParaRPr sz="28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D8B6282-39D7-400E-8790-4C1278D34DFA}"/>
              </a:ext>
            </a:extLst>
          </p:cNvPr>
          <p:cNvPicPr>
            <a:picLocks noChangeAspect="1"/>
          </p:cNvPicPr>
          <p:nvPr/>
        </p:nvPicPr>
        <p:blipFill>
          <a:blip r:embed="rId3"/>
          <a:stretch>
            <a:fillRect/>
          </a:stretch>
        </p:blipFill>
        <p:spPr>
          <a:xfrm>
            <a:off x="7806591" y="147145"/>
            <a:ext cx="1247228" cy="882869"/>
          </a:xfrm>
          <a:prstGeom prst="rect">
            <a:avLst/>
          </a:prstGeom>
        </p:spPr>
      </p:pic>
      <p:sp>
        <p:nvSpPr>
          <p:cNvPr id="3" name="TextBox 2"/>
          <p:cNvSpPr txBox="1"/>
          <p:nvPr/>
        </p:nvSpPr>
        <p:spPr>
          <a:xfrm>
            <a:off x="1780664" y="2550983"/>
            <a:ext cx="5393486" cy="1123384"/>
          </a:xfrm>
          <a:prstGeom prst="rect">
            <a:avLst/>
          </a:prstGeom>
          <a:noFill/>
        </p:spPr>
        <p:txBody>
          <a:bodyPr wrap="square" rtlCol="0">
            <a:spAutoFit/>
          </a:bodyPr>
          <a:lstStyle/>
          <a:p>
            <a:pPr marL="285750" indent="-285750">
              <a:buFont typeface="Wingdings" panose="05000000000000000000" pitchFamily="2" charset="2"/>
              <a:buChar char="v"/>
            </a:pPr>
            <a:endParaRPr lang="en-IN" sz="1900" b="1" dirty="0">
              <a:latin typeface="Times New Roman" panose="02020603050405020304" pitchFamily="18" charset="0"/>
              <a:cs typeface="Times New Roman" panose="02020603050405020304" pitchFamily="18" charset="0"/>
            </a:endParaRPr>
          </a:p>
          <a:p>
            <a:r>
              <a:rPr lang="en-IN" sz="1600" b="1" i="1" dirty="0">
                <a:latin typeface="Times New Roman" panose="02020603050405020304" pitchFamily="18" charset="0"/>
                <a:cs typeface="Times New Roman" panose="02020603050405020304" pitchFamily="18" charset="0"/>
              </a:rPr>
              <a:t>   </a:t>
            </a:r>
          </a:p>
          <a:p>
            <a:r>
              <a:rPr lang="en-IN" sz="1600" b="1" i="1" dirty="0">
                <a:latin typeface="Times New Roman" panose="02020603050405020304" pitchFamily="18" charset="0"/>
                <a:cs typeface="Times New Roman" panose="02020603050405020304" pitchFamily="18" charset="0"/>
              </a:rPr>
              <a:t>                                                                   Suman Kumar Gupta                                </a:t>
            </a:r>
          </a:p>
          <a:p>
            <a:r>
              <a:rPr lang="en-IN" sz="1600" b="1" i="1" dirty="0">
                <a:latin typeface="Times New Roman" panose="02020603050405020304" pitchFamily="18" charset="0"/>
                <a:cs typeface="Times New Roman" panose="02020603050405020304" pitchFamily="18" charset="0"/>
              </a:rPr>
              <a:t>                                                                   Scientist E &amp; Head </a:t>
            </a:r>
          </a:p>
        </p:txBody>
      </p:sp>
      <p:pic>
        <p:nvPicPr>
          <p:cNvPr id="1026" name="Picture 2" descr="govt of india logo from www.logopeople.in">
            <a:extLst>
              <a:ext uri="{FF2B5EF4-FFF2-40B4-BE49-F238E27FC236}">
                <a16:creationId xmlns:a16="http://schemas.microsoft.com/office/drawing/2014/main" id="{CE977EB4-C5B8-4412-B2E1-5CAF1C640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24" y="147144"/>
            <a:ext cx="1125748" cy="8828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628" y="372479"/>
            <a:ext cx="7782887" cy="504011"/>
          </a:xfrm>
        </p:spPr>
        <p:txBody>
          <a:bodyPr>
            <a:noAutofit/>
          </a:bodyPr>
          <a:lstStyle/>
          <a:p>
            <a:pPr algn="l"/>
            <a:r>
              <a:rPr lang="en-US" sz="2400" b="1" dirty="0">
                <a:latin typeface="Times New Roman" panose="02020603050405020304" pitchFamily="18" charset="0"/>
                <a:cs typeface="Times New Roman" panose="02020603050405020304" pitchFamily="18" charset="0"/>
              </a:rPr>
              <a:t>BIS CARE APP- </a:t>
            </a:r>
            <a:r>
              <a:rPr lang="en-US" sz="1600" b="1" i="1" dirty="0">
                <a:latin typeface="Times New Roman" panose="02020603050405020304" pitchFamily="18" charset="0"/>
                <a:cs typeface="Times New Roman" panose="02020603050405020304" pitchFamily="18" charset="0"/>
              </a:rPr>
              <a:t>can be downloaded from GOOGLE PLAYSTORE </a:t>
            </a:r>
          </a:p>
        </p:txBody>
      </p:sp>
      <p:sp>
        <p:nvSpPr>
          <p:cNvPr id="8" name="Text Placeholder 2"/>
          <p:cNvSpPr>
            <a:spLocks noGrp="1"/>
          </p:cNvSpPr>
          <p:nvPr>
            <p:ph type="body" idx="1"/>
          </p:nvPr>
        </p:nvSpPr>
        <p:spPr>
          <a:xfrm>
            <a:off x="584790" y="1080657"/>
            <a:ext cx="7878725" cy="3548544"/>
          </a:xfrm>
        </p:spPr>
        <p:txBody>
          <a:bodyPr>
            <a:noAutofit/>
          </a:bodyPr>
          <a:lstStyle/>
          <a:p>
            <a:endParaRPr lang="en-US" sz="1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BB70333-0720-47BD-826F-3ACFB1DE0154}"/>
              </a:ext>
            </a:extLst>
          </p:cNvPr>
          <p:cNvPicPr>
            <a:picLocks noChangeAspect="1"/>
          </p:cNvPicPr>
          <p:nvPr/>
        </p:nvPicPr>
        <p:blipFill>
          <a:blip r:embed="rId2"/>
          <a:stretch>
            <a:fillRect/>
          </a:stretch>
        </p:blipFill>
        <p:spPr>
          <a:xfrm>
            <a:off x="4916849" y="1147194"/>
            <a:ext cx="3213967" cy="3415468"/>
          </a:xfrm>
          <a:prstGeom prst="rect">
            <a:avLst/>
          </a:prstGeom>
        </p:spPr>
      </p:pic>
      <p:sp>
        <p:nvSpPr>
          <p:cNvPr id="14" name="Arrow: Right 13">
            <a:extLst>
              <a:ext uri="{FF2B5EF4-FFF2-40B4-BE49-F238E27FC236}">
                <a16:creationId xmlns:a16="http://schemas.microsoft.com/office/drawing/2014/main" id="{BE690D56-D223-40B8-8FA2-B8E2D7393A60}"/>
              </a:ext>
            </a:extLst>
          </p:cNvPr>
          <p:cNvSpPr/>
          <p:nvPr/>
        </p:nvSpPr>
        <p:spPr>
          <a:xfrm>
            <a:off x="4136066" y="2667763"/>
            <a:ext cx="616688" cy="356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B99DADC5-24B9-1100-EB5C-9451D7140383}"/>
              </a:ext>
            </a:extLst>
          </p:cNvPr>
          <p:cNvPicPr>
            <a:picLocks noChangeAspect="1"/>
          </p:cNvPicPr>
          <p:nvPr/>
        </p:nvPicPr>
        <p:blipFill>
          <a:blip r:embed="rId3"/>
          <a:stretch>
            <a:fillRect/>
          </a:stretch>
        </p:blipFill>
        <p:spPr>
          <a:xfrm>
            <a:off x="584791" y="1080657"/>
            <a:ext cx="3402420" cy="3548544"/>
          </a:xfrm>
          <a:prstGeom prst="rect">
            <a:avLst/>
          </a:prstGeom>
        </p:spPr>
      </p:pic>
    </p:spTree>
    <p:extLst>
      <p:ext uri="{BB962C8B-B14F-4D97-AF65-F5344CB8AC3E}">
        <p14:creationId xmlns:p14="http://schemas.microsoft.com/office/powerpoint/2010/main" val="1011230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p:cNvSpPr>
            <a:spLocks noGrp="1"/>
          </p:cNvSpPr>
          <p:nvPr>
            <p:ph type="title"/>
          </p:nvPr>
        </p:nvSpPr>
        <p:spPr>
          <a:xfrm>
            <a:off x="637281" y="392345"/>
            <a:ext cx="5618046" cy="572700"/>
          </a:xfrm>
        </p:spPr>
        <p:txBody>
          <a:bodyPr>
            <a:normAutofit fontScale="90000"/>
          </a:bodyPr>
          <a:lstStyle/>
          <a:p>
            <a:pPr algn="l"/>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MOBILE CARE APP- Verify Licence details</a:t>
            </a:r>
          </a:p>
        </p:txBody>
      </p:sp>
      <p:pic>
        <p:nvPicPr>
          <p:cNvPr id="5" name="Picture 4">
            <a:extLst>
              <a:ext uri="{FF2B5EF4-FFF2-40B4-BE49-F238E27FC236}">
                <a16:creationId xmlns:a16="http://schemas.microsoft.com/office/drawing/2014/main" id="{D735330A-43E8-4CD1-9C56-E9AC35D78F82}"/>
              </a:ext>
            </a:extLst>
          </p:cNvPr>
          <p:cNvPicPr>
            <a:picLocks noChangeAspect="1"/>
          </p:cNvPicPr>
          <p:nvPr/>
        </p:nvPicPr>
        <p:blipFill>
          <a:blip r:embed="rId3"/>
          <a:stretch>
            <a:fillRect/>
          </a:stretch>
        </p:blipFill>
        <p:spPr>
          <a:xfrm>
            <a:off x="3250458" y="919858"/>
            <a:ext cx="2600646" cy="3634815"/>
          </a:xfrm>
          <a:prstGeom prst="rect">
            <a:avLst/>
          </a:prstGeom>
        </p:spPr>
      </p:pic>
      <p:sp>
        <p:nvSpPr>
          <p:cNvPr id="9" name="Arrow: Right 8">
            <a:extLst>
              <a:ext uri="{FF2B5EF4-FFF2-40B4-BE49-F238E27FC236}">
                <a16:creationId xmlns:a16="http://schemas.microsoft.com/office/drawing/2014/main" id="{35D7C4CB-645C-40C6-96B9-A06FAE6D888D}"/>
              </a:ext>
            </a:extLst>
          </p:cNvPr>
          <p:cNvSpPr/>
          <p:nvPr/>
        </p:nvSpPr>
        <p:spPr>
          <a:xfrm>
            <a:off x="3083824" y="2639838"/>
            <a:ext cx="187509" cy="138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a:extLst>
              <a:ext uri="{FF2B5EF4-FFF2-40B4-BE49-F238E27FC236}">
                <a16:creationId xmlns:a16="http://schemas.microsoft.com/office/drawing/2014/main" id="{931055FE-6F37-43BA-86A1-563D8DB4324B}"/>
              </a:ext>
            </a:extLst>
          </p:cNvPr>
          <p:cNvPicPr>
            <a:picLocks noChangeAspect="1"/>
          </p:cNvPicPr>
          <p:nvPr/>
        </p:nvPicPr>
        <p:blipFill>
          <a:blip r:embed="rId4"/>
          <a:stretch>
            <a:fillRect/>
          </a:stretch>
        </p:blipFill>
        <p:spPr>
          <a:xfrm>
            <a:off x="524412" y="915921"/>
            <a:ext cx="2591038" cy="3714889"/>
          </a:xfrm>
          <a:prstGeom prst="rect">
            <a:avLst/>
          </a:prstGeom>
        </p:spPr>
      </p:pic>
      <p:sp>
        <p:nvSpPr>
          <p:cNvPr id="14" name="Text Placeholder 13">
            <a:extLst>
              <a:ext uri="{FF2B5EF4-FFF2-40B4-BE49-F238E27FC236}">
                <a16:creationId xmlns:a16="http://schemas.microsoft.com/office/drawing/2014/main" id="{8277627C-F75D-4A81-BAA0-7020447968CA}"/>
              </a:ext>
            </a:extLst>
          </p:cNvPr>
          <p:cNvSpPr>
            <a:spLocks noGrp="1"/>
          </p:cNvSpPr>
          <p:nvPr>
            <p:ph type="body" idx="1"/>
          </p:nvPr>
        </p:nvSpPr>
        <p:spPr>
          <a:xfrm>
            <a:off x="5949874" y="2614680"/>
            <a:ext cx="135630" cy="143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114300" indent="0">
              <a:buNone/>
            </a:pPr>
            <a:endParaRPr lang="en-IN" dirty="0"/>
          </a:p>
        </p:txBody>
      </p:sp>
      <p:sp>
        <p:nvSpPr>
          <p:cNvPr id="15" name="Oval 14">
            <a:extLst>
              <a:ext uri="{FF2B5EF4-FFF2-40B4-BE49-F238E27FC236}">
                <a16:creationId xmlns:a16="http://schemas.microsoft.com/office/drawing/2014/main" id="{8FA08B38-8395-492C-8D9A-0A7990248088}"/>
              </a:ext>
            </a:extLst>
          </p:cNvPr>
          <p:cNvSpPr/>
          <p:nvPr/>
        </p:nvSpPr>
        <p:spPr>
          <a:xfrm>
            <a:off x="524412" y="2708950"/>
            <a:ext cx="837039" cy="479525"/>
          </a:xfrm>
          <a:prstGeom prst="ellipse">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pic>
        <p:nvPicPr>
          <p:cNvPr id="7" name="Picture 6">
            <a:extLst>
              <a:ext uri="{FF2B5EF4-FFF2-40B4-BE49-F238E27FC236}">
                <a16:creationId xmlns:a16="http://schemas.microsoft.com/office/drawing/2014/main" id="{4431A1C6-54ED-1DD9-8556-2CD065A1D571}"/>
              </a:ext>
            </a:extLst>
          </p:cNvPr>
          <p:cNvPicPr>
            <a:picLocks noChangeAspect="1"/>
          </p:cNvPicPr>
          <p:nvPr/>
        </p:nvPicPr>
        <p:blipFill>
          <a:blip r:embed="rId5"/>
          <a:stretch>
            <a:fillRect/>
          </a:stretch>
        </p:blipFill>
        <p:spPr>
          <a:xfrm>
            <a:off x="6116459" y="904382"/>
            <a:ext cx="2558370" cy="3726428"/>
          </a:xfrm>
          <a:prstGeom prst="rect">
            <a:avLst/>
          </a:prstGeom>
        </p:spPr>
      </p:pic>
      <p:sp>
        <p:nvSpPr>
          <p:cNvPr id="19" name="Oval 18">
            <a:extLst>
              <a:ext uri="{FF2B5EF4-FFF2-40B4-BE49-F238E27FC236}">
                <a16:creationId xmlns:a16="http://schemas.microsoft.com/office/drawing/2014/main" id="{A261A58F-B85C-1A3E-FCAE-731A8B75289C}"/>
              </a:ext>
            </a:extLst>
          </p:cNvPr>
          <p:cNvSpPr/>
          <p:nvPr/>
        </p:nvSpPr>
        <p:spPr>
          <a:xfrm>
            <a:off x="6091468" y="4239118"/>
            <a:ext cx="1342714" cy="472008"/>
          </a:xfrm>
          <a:prstGeom prst="ellipse">
            <a:avLst/>
          </a:prstGeom>
          <a:no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build="p" animBg="1"/>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597490" y="454128"/>
            <a:ext cx="6504736"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BIS CARE APP- </a:t>
            </a:r>
            <a:r>
              <a:rPr lang="en"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 your Standards</a:t>
            </a:r>
            <a:endParaRPr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42B7222-257D-4853-A9C7-0D9E7F4D4F69}"/>
              </a:ext>
            </a:extLst>
          </p:cNvPr>
          <p:cNvPicPr>
            <a:picLocks noChangeAspect="1"/>
          </p:cNvPicPr>
          <p:nvPr/>
        </p:nvPicPr>
        <p:blipFill>
          <a:blip r:embed="rId3"/>
          <a:stretch>
            <a:fillRect/>
          </a:stretch>
        </p:blipFill>
        <p:spPr>
          <a:xfrm>
            <a:off x="1672738" y="940697"/>
            <a:ext cx="2591038" cy="3714889"/>
          </a:xfrm>
          <a:prstGeom prst="rect">
            <a:avLst/>
          </a:prstGeom>
        </p:spPr>
      </p:pic>
      <p:sp>
        <p:nvSpPr>
          <p:cNvPr id="6" name="Oval 5">
            <a:extLst>
              <a:ext uri="{FF2B5EF4-FFF2-40B4-BE49-F238E27FC236}">
                <a16:creationId xmlns:a16="http://schemas.microsoft.com/office/drawing/2014/main" id="{6540491E-5BA4-429D-83AD-C9ACB5CB7004}"/>
              </a:ext>
            </a:extLst>
          </p:cNvPr>
          <p:cNvSpPr/>
          <p:nvPr/>
        </p:nvSpPr>
        <p:spPr>
          <a:xfrm>
            <a:off x="3426737" y="2745528"/>
            <a:ext cx="837039" cy="479525"/>
          </a:xfrm>
          <a:prstGeom prst="ellipse">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pic>
        <p:nvPicPr>
          <p:cNvPr id="4" name="Picture 3">
            <a:extLst>
              <a:ext uri="{FF2B5EF4-FFF2-40B4-BE49-F238E27FC236}">
                <a16:creationId xmlns:a16="http://schemas.microsoft.com/office/drawing/2014/main" id="{9AD8C7D2-D676-40C9-BAE1-85D619A38417}"/>
              </a:ext>
            </a:extLst>
          </p:cNvPr>
          <p:cNvPicPr>
            <a:picLocks noChangeAspect="1"/>
          </p:cNvPicPr>
          <p:nvPr/>
        </p:nvPicPr>
        <p:blipFill>
          <a:blip r:embed="rId4"/>
          <a:stretch>
            <a:fillRect/>
          </a:stretch>
        </p:blipFill>
        <p:spPr>
          <a:xfrm>
            <a:off x="5162163" y="940697"/>
            <a:ext cx="2576521" cy="3714889"/>
          </a:xfrm>
          <a:prstGeom prst="rect">
            <a:avLst/>
          </a:prstGeom>
        </p:spPr>
      </p:pic>
      <p:sp>
        <p:nvSpPr>
          <p:cNvPr id="9" name="Text Placeholder 8">
            <a:extLst>
              <a:ext uri="{FF2B5EF4-FFF2-40B4-BE49-F238E27FC236}">
                <a16:creationId xmlns:a16="http://schemas.microsoft.com/office/drawing/2014/main" id="{080F06C8-9BFA-4B4C-874A-F329B6906DFD}"/>
              </a:ext>
            </a:extLst>
          </p:cNvPr>
          <p:cNvSpPr>
            <a:spLocks noGrp="1"/>
          </p:cNvSpPr>
          <p:nvPr>
            <p:ph type="body" idx="1"/>
          </p:nvPr>
        </p:nvSpPr>
        <p:spPr>
          <a:xfrm>
            <a:off x="4517707" y="2612621"/>
            <a:ext cx="390525"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endParaRPr lang="en-IN" dirty="0"/>
          </a:p>
        </p:txBody>
      </p:sp>
      <p:sp>
        <p:nvSpPr>
          <p:cNvPr id="10" name="Oval 9">
            <a:extLst>
              <a:ext uri="{FF2B5EF4-FFF2-40B4-BE49-F238E27FC236}">
                <a16:creationId xmlns:a16="http://schemas.microsoft.com/office/drawing/2014/main" id="{1D7EA1AF-EBFF-43FB-8E8D-F95A11E87D68}"/>
              </a:ext>
            </a:extLst>
          </p:cNvPr>
          <p:cNvSpPr/>
          <p:nvPr/>
        </p:nvSpPr>
        <p:spPr>
          <a:xfrm>
            <a:off x="5029201" y="1688337"/>
            <a:ext cx="1222744" cy="572700"/>
          </a:xfrm>
          <a:prstGeom prst="ellipse">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024FF4-2A19-4D4C-80F0-0980EAA508E1}"/>
              </a:ext>
            </a:extLst>
          </p:cNvPr>
          <p:cNvPicPr>
            <a:picLocks noChangeAspect="1"/>
          </p:cNvPicPr>
          <p:nvPr/>
        </p:nvPicPr>
        <p:blipFill>
          <a:blip r:embed="rId2"/>
          <a:stretch>
            <a:fillRect/>
          </a:stretch>
        </p:blipFill>
        <p:spPr>
          <a:xfrm>
            <a:off x="701748" y="1233377"/>
            <a:ext cx="7899991" cy="3423683"/>
          </a:xfrm>
          <a:prstGeom prst="rect">
            <a:avLst/>
          </a:prstGeom>
        </p:spPr>
      </p:pic>
      <p:sp>
        <p:nvSpPr>
          <p:cNvPr id="3" name="Text Placeholder 2">
            <a:extLst>
              <a:ext uri="{FF2B5EF4-FFF2-40B4-BE49-F238E27FC236}">
                <a16:creationId xmlns:a16="http://schemas.microsoft.com/office/drawing/2014/main" id="{0B881686-AA9F-49BC-97AC-C962520F3D38}"/>
              </a:ext>
            </a:extLst>
          </p:cNvPr>
          <p:cNvSpPr>
            <a:spLocks noGrp="1"/>
          </p:cNvSpPr>
          <p:nvPr>
            <p:ph type="body" idx="1"/>
          </p:nvPr>
        </p:nvSpPr>
        <p:spPr>
          <a:xfrm>
            <a:off x="542261" y="818707"/>
            <a:ext cx="8176438" cy="3750168"/>
          </a:xfrm>
        </p:spPr>
        <p:txBody>
          <a:bodyPr/>
          <a:lstStyle/>
          <a:p>
            <a:pPr marL="114300" indent="0">
              <a:buNone/>
            </a:pPr>
            <a:r>
              <a:rPr lang="en-IN" dirty="0"/>
              <a:t>BIS WEBSITE</a:t>
            </a:r>
          </a:p>
        </p:txBody>
      </p:sp>
      <p:sp>
        <p:nvSpPr>
          <p:cNvPr id="4" name="Google Shape;78;p17">
            <a:extLst>
              <a:ext uri="{FF2B5EF4-FFF2-40B4-BE49-F238E27FC236}">
                <a16:creationId xmlns:a16="http://schemas.microsoft.com/office/drawing/2014/main" id="{B41444FE-C794-414C-A909-CFAF1709E02A}"/>
              </a:ext>
            </a:extLst>
          </p:cNvPr>
          <p:cNvSpPr txBox="1">
            <a:spLocks noGrp="1"/>
          </p:cNvSpPr>
          <p:nvPr>
            <p:ph type="title"/>
          </p:nvPr>
        </p:nvSpPr>
        <p:spPr>
          <a:xfrm>
            <a:off x="622300" y="362577"/>
            <a:ext cx="8521700"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Effective Use of BIS Portals</a:t>
            </a:r>
            <a:endParaRP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4358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881686-AA9F-49BC-97AC-C962520F3D38}"/>
              </a:ext>
            </a:extLst>
          </p:cNvPr>
          <p:cNvSpPr>
            <a:spLocks noGrp="1"/>
          </p:cNvSpPr>
          <p:nvPr>
            <p:ph type="body" idx="1"/>
          </p:nvPr>
        </p:nvSpPr>
        <p:spPr>
          <a:xfrm>
            <a:off x="542261" y="818707"/>
            <a:ext cx="8176438" cy="3750168"/>
          </a:xfrm>
        </p:spPr>
        <p:txBody>
          <a:bodyPr/>
          <a:lstStyle/>
          <a:p>
            <a:pPr marL="114300" indent="0">
              <a:buNone/>
            </a:pPr>
            <a:r>
              <a:rPr lang="en-IN" dirty="0"/>
              <a:t>MANAKONLINE PORTAL</a:t>
            </a:r>
          </a:p>
        </p:txBody>
      </p:sp>
      <p:sp>
        <p:nvSpPr>
          <p:cNvPr id="4" name="Google Shape;78;p17">
            <a:extLst>
              <a:ext uri="{FF2B5EF4-FFF2-40B4-BE49-F238E27FC236}">
                <a16:creationId xmlns:a16="http://schemas.microsoft.com/office/drawing/2014/main" id="{B41444FE-C794-414C-A909-CFAF1709E02A}"/>
              </a:ext>
            </a:extLst>
          </p:cNvPr>
          <p:cNvSpPr txBox="1">
            <a:spLocks noGrp="1"/>
          </p:cNvSpPr>
          <p:nvPr>
            <p:ph type="title"/>
          </p:nvPr>
        </p:nvSpPr>
        <p:spPr>
          <a:xfrm>
            <a:off x="622300" y="362577"/>
            <a:ext cx="8521700"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Effective Use of BIS Portals</a:t>
            </a:r>
            <a:endParaRP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31E4D10-325C-4C2F-8B2A-C725BAAB1694}"/>
              </a:ext>
            </a:extLst>
          </p:cNvPr>
          <p:cNvPicPr>
            <a:picLocks noChangeAspect="1"/>
          </p:cNvPicPr>
          <p:nvPr/>
        </p:nvPicPr>
        <p:blipFill>
          <a:blip r:embed="rId2"/>
          <a:stretch>
            <a:fillRect/>
          </a:stretch>
        </p:blipFill>
        <p:spPr>
          <a:xfrm>
            <a:off x="622300" y="1244009"/>
            <a:ext cx="7979439" cy="3324866"/>
          </a:xfrm>
          <a:prstGeom prst="rect">
            <a:avLst/>
          </a:prstGeom>
        </p:spPr>
      </p:pic>
    </p:spTree>
    <p:extLst>
      <p:ext uri="{BB962C8B-B14F-4D97-AF65-F5344CB8AC3E}">
        <p14:creationId xmlns:p14="http://schemas.microsoft.com/office/powerpoint/2010/main" val="3794309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881686-AA9F-49BC-97AC-C962520F3D38}"/>
              </a:ext>
            </a:extLst>
          </p:cNvPr>
          <p:cNvSpPr>
            <a:spLocks noGrp="1"/>
          </p:cNvSpPr>
          <p:nvPr>
            <p:ph type="body" idx="1"/>
          </p:nvPr>
        </p:nvSpPr>
        <p:spPr>
          <a:xfrm>
            <a:off x="542261" y="818707"/>
            <a:ext cx="8176438" cy="3750168"/>
          </a:xfrm>
        </p:spPr>
        <p:txBody>
          <a:bodyPr/>
          <a:lstStyle/>
          <a:p>
            <a:pPr marL="114300" indent="0">
              <a:buNone/>
            </a:pPr>
            <a:r>
              <a:rPr lang="en-IN" dirty="0"/>
              <a:t>STANDARDS DOWNLOAD PORTAL</a:t>
            </a:r>
          </a:p>
        </p:txBody>
      </p:sp>
      <p:sp>
        <p:nvSpPr>
          <p:cNvPr id="4" name="Google Shape;78;p17">
            <a:extLst>
              <a:ext uri="{FF2B5EF4-FFF2-40B4-BE49-F238E27FC236}">
                <a16:creationId xmlns:a16="http://schemas.microsoft.com/office/drawing/2014/main" id="{B41444FE-C794-414C-A909-CFAF1709E02A}"/>
              </a:ext>
            </a:extLst>
          </p:cNvPr>
          <p:cNvSpPr txBox="1">
            <a:spLocks noGrp="1"/>
          </p:cNvSpPr>
          <p:nvPr>
            <p:ph type="title"/>
          </p:nvPr>
        </p:nvSpPr>
        <p:spPr>
          <a:xfrm>
            <a:off x="622300" y="362577"/>
            <a:ext cx="8521700"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Effective Use of BIS Portals</a:t>
            </a:r>
            <a:endParaRP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3A314D0-7618-4DED-9F8D-A93E54D2956C}"/>
              </a:ext>
            </a:extLst>
          </p:cNvPr>
          <p:cNvPicPr>
            <a:picLocks noChangeAspect="1"/>
          </p:cNvPicPr>
          <p:nvPr/>
        </p:nvPicPr>
        <p:blipFill>
          <a:blip r:embed="rId2"/>
          <a:stretch>
            <a:fillRect/>
          </a:stretch>
        </p:blipFill>
        <p:spPr>
          <a:xfrm>
            <a:off x="622300" y="1265273"/>
            <a:ext cx="7979439" cy="3381155"/>
          </a:xfrm>
          <a:prstGeom prst="rect">
            <a:avLst/>
          </a:prstGeom>
        </p:spPr>
      </p:pic>
    </p:spTree>
    <p:extLst>
      <p:ext uri="{BB962C8B-B14F-4D97-AF65-F5344CB8AC3E}">
        <p14:creationId xmlns:p14="http://schemas.microsoft.com/office/powerpoint/2010/main" val="1810434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546249" y="538744"/>
            <a:ext cx="7200897" cy="97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Effective Use of BIS Portals &amp; </a:t>
            </a:r>
            <a:br>
              <a:rPr lang="en"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IN"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 of Repositories</a:t>
            </a:r>
            <a:endParaRPr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F8822B23-809F-4A5B-8420-EEF5A0ABBDAB}"/>
              </a:ext>
            </a:extLst>
          </p:cNvPr>
          <p:cNvSpPr>
            <a:spLocks noGrp="1"/>
          </p:cNvSpPr>
          <p:nvPr>
            <p:ph idx="1"/>
          </p:nvPr>
        </p:nvSpPr>
        <p:spPr>
          <a:xfrm>
            <a:off x="692220" y="1857921"/>
            <a:ext cx="7200897" cy="3087951"/>
          </a:xfrm>
        </p:spPr>
        <p:txBody>
          <a:bodyPr>
            <a:normAutofit/>
          </a:bodyPr>
          <a:lstStyle/>
          <a:p>
            <a:r>
              <a:rPr lang="en-IN" sz="1600" dirty="0">
                <a:hlinkClick r:id="rId3"/>
              </a:rPr>
              <a:t>www.bis.gov.in</a:t>
            </a:r>
            <a:endParaRPr lang="en-IN" sz="1600" dirty="0"/>
          </a:p>
          <a:p>
            <a:r>
              <a:rPr lang="en-IN" sz="1600" dirty="0">
                <a:hlinkClick r:id="rId4"/>
              </a:rPr>
              <a:t>www.standardsbis.bsbedge.com</a:t>
            </a:r>
            <a:endParaRPr lang="en-IN" sz="1600" dirty="0"/>
          </a:p>
          <a:p>
            <a:r>
              <a:rPr lang="en-IN" sz="1600" dirty="0">
                <a:hlinkClick r:id="rId5"/>
              </a:rPr>
              <a:t>www.manakonline.in</a:t>
            </a:r>
            <a:endParaRPr lang="en-IN" sz="1600" dirty="0"/>
          </a:p>
          <a:p>
            <a:pPr>
              <a:buFont typeface="Wingdings" panose="05000000000000000000" pitchFamily="2" charset="2"/>
              <a:buChar char="ü"/>
            </a:pPr>
            <a:r>
              <a:rPr lang="en-IN" sz="1600" dirty="0"/>
              <a:t>The above will be helpful for getting all the information related to Standards and the technical advancements going on in the industry and education sectors.</a:t>
            </a:r>
          </a:p>
          <a:p>
            <a:pPr>
              <a:buFont typeface="Wingdings" panose="05000000000000000000" pitchFamily="2" charset="2"/>
              <a:buChar char="ü"/>
            </a:pPr>
            <a:r>
              <a:rPr lang="en-IN" sz="1600" dirty="0"/>
              <a:t>One can also go and see the videos made by BIS on the specific Technical Departments and on the Specific Products. i.e. on </a:t>
            </a:r>
            <a:r>
              <a:rPr lang="en-IN" sz="1600" dirty="0">
                <a:hlinkClick r:id="rId6"/>
              </a:rPr>
              <a:t>BIS TALKS</a:t>
            </a:r>
            <a:r>
              <a:rPr lang="en-IN" sz="1600" dirty="0"/>
              <a:t>. </a:t>
            </a:r>
          </a:p>
          <a:p>
            <a:pPr>
              <a:buFont typeface="Wingdings" panose="05000000000000000000" pitchFamily="2" charset="2"/>
              <a:buChar char="ü"/>
            </a:pPr>
            <a:r>
              <a:rPr lang="en-IN" sz="1600" dirty="0"/>
              <a:t>As Academia, you are also a Stakeholder for BIS and can also be a part of the Technical Committee for any product of your knowledge and interest.</a:t>
            </a:r>
          </a:p>
          <a:p>
            <a:pPr>
              <a:buFont typeface="Wingdings" panose="05000000000000000000" pitchFamily="2" charset="2"/>
              <a:buChar char="ü"/>
            </a:pPr>
            <a:endParaRPr lang="en-IN" dirty="0"/>
          </a:p>
          <a:p>
            <a:pPr>
              <a:buFont typeface="Wingdings" panose="05000000000000000000" pitchFamily="2" charset="2"/>
              <a:buChar char="ü"/>
            </a:pPr>
            <a:endParaRPr lang="en-IN"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8000" y="538744"/>
            <a:ext cx="2478290" cy="1845193"/>
          </a:xfrm>
          <a:prstGeom prst="rect">
            <a:avLst/>
          </a:prstGeom>
        </p:spPr>
      </p:pic>
      <p:sp>
        <p:nvSpPr>
          <p:cNvPr id="2" name="TextBox 1">
            <a:extLst>
              <a:ext uri="{FF2B5EF4-FFF2-40B4-BE49-F238E27FC236}">
                <a16:creationId xmlns:a16="http://schemas.microsoft.com/office/drawing/2014/main" id="{1DDA0071-1052-47C3-BA5F-557EB31054C3}"/>
              </a:ext>
            </a:extLst>
          </p:cNvPr>
          <p:cNvSpPr txBox="1"/>
          <p:nvPr/>
        </p:nvSpPr>
        <p:spPr>
          <a:xfrm>
            <a:off x="7406904" y="562556"/>
            <a:ext cx="680483" cy="415498"/>
          </a:xfrm>
          <a:prstGeom prst="rect">
            <a:avLst/>
          </a:prstGeom>
          <a:noFill/>
        </p:spPr>
        <p:txBody>
          <a:bodyPr wrap="square" rtlCol="0">
            <a:spAutoFit/>
          </a:bodyPr>
          <a:lstStyle/>
          <a:p>
            <a:r>
              <a:rPr lang="en-IN" sz="1200" dirty="0"/>
              <a:t>BIS </a:t>
            </a:r>
          </a:p>
          <a:p>
            <a:r>
              <a:rPr lang="en-IN" sz="900" dirty="0"/>
              <a:t>PORTALS</a:t>
            </a:r>
          </a:p>
        </p:txBody>
      </p:sp>
    </p:spTree>
    <p:extLst>
      <p:ext uri="{BB962C8B-B14F-4D97-AF65-F5344CB8AC3E}">
        <p14:creationId xmlns:p14="http://schemas.microsoft.com/office/powerpoint/2010/main" val="2930487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732220" y="2424075"/>
            <a:ext cx="5111752" cy="113665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IN" b="1" dirty="0">
                <a:solidFill>
                  <a:schemeClr val="accent1">
                    <a:lumMod val="50000"/>
                  </a:schemeClr>
                </a:solidFill>
                <a:latin typeface="Times New Roman" panose="02020603050405020304" pitchFamily="18" charset="0"/>
                <a:cs typeface="Times New Roman" panose="02020603050405020304" pitchFamily="18" charset="0"/>
              </a:rPr>
              <a:t>Best of Luck </a:t>
            </a:r>
            <a:br>
              <a:rPr lang="en-IN" b="1" dirty="0">
                <a:solidFill>
                  <a:schemeClr val="accent1">
                    <a:lumMod val="50000"/>
                  </a:schemeClr>
                </a:solidFill>
                <a:latin typeface="Times New Roman" panose="02020603050405020304" pitchFamily="18" charset="0"/>
                <a:cs typeface="Times New Roman" panose="02020603050405020304" pitchFamily="18" charset="0"/>
              </a:rPr>
            </a:br>
            <a:r>
              <a:rPr lang="en-IN" b="1" dirty="0">
                <a:solidFill>
                  <a:schemeClr val="accent1">
                    <a:lumMod val="50000"/>
                  </a:schemeClr>
                </a:solidFill>
                <a:latin typeface="Times New Roman" panose="02020603050405020304" pitchFamily="18" charset="0"/>
                <a:cs typeface="Times New Roman" panose="02020603050405020304" pitchFamily="18" charset="0"/>
              </a:rPr>
              <a:t>&amp;</a:t>
            </a:r>
            <a:br>
              <a:rPr lang="en-IN" b="1" dirty="0">
                <a:solidFill>
                  <a:schemeClr val="accent1">
                    <a:lumMod val="50000"/>
                  </a:schemeClr>
                </a:solidFill>
                <a:latin typeface="Times New Roman" panose="02020603050405020304" pitchFamily="18" charset="0"/>
                <a:cs typeface="Times New Roman" panose="02020603050405020304" pitchFamily="18" charset="0"/>
              </a:rPr>
            </a:br>
            <a:r>
              <a:rPr lang="en" b="1" dirty="0">
                <a:solidFill>
                  <a:schemeClr val="accent1">
                    <a:lumMod val="50000"/>
                  </a:schemeClr>
                </a:solidFill>
                <a:latin typeface="Times New Roman" panose="02020603050405020304" pitchFamily="18" charset="0"/>
                <a:cs typeface="Times New Roman" panose="02020603050405020304" pitchFamily="18" charset="0"/>
              </a:rPr>
              <a:t>Thank You!</a:t>
            </a:r>
            <a:endParaRPr b="1"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675" y="897134"/>
            <a:ext cx="4200971" cy="3600986"/>
          </a:xfrm>
          <a:prstGeom prst="rect">
            <a:avLst/>
          </a:prstGeom>
        </p:spPr>
        <p:txBody>
          <a:bodyPr wrap="square">
            <a:spAutoFit/>
          </a:bodyPr>
          <a:lstStyle/>
          <a:p>
            <a:pPr marL="742950" indent="-285750" algn="just">
              <a:buFont typeface="Wingdings" pitchFamily="2" charset="2"/>
              <a:buChar char="Ø"/>
            </a:pPr>
            <a:r>
              <a:rPr lang="en-US" sz="1200" dirty="0">
                <a:latin typeface="Times New Roman" panose="02020603050405020304" pitchFamily="18" charset="0"/>
                <a:cs typeface="Times New Roman" panose="02020603050405020304" pitchFamily="18" charset="0"/>
              </a:rPr>
              <a:t>Heat treatment is a combination of heating and cooling operations in a prescribed manner (with respect to time, temperature and rate of heating and cooling) to induce desired properties in metals and alloys in the solid state. The conventional heating for hot-working does not come within the scope of heat treatment.</a:t>
            </a:r>
          </a:p>
          <a:p>
            <a:pPr marL="457200" algn="just"/>
            <a:endParaRPr lang="en-US" sz="1200" dirty="0">
              <a:latin typeface="Times New Roman" panose="02020603050405020304" pitchFamily="18" charset="0"/>
              <a:cs typeface="Times New Roman" panose="02020603050405020304" pitchFamily="18" charset="0"/>
            </a:endParaRPr>
          </a:p>
          <a:p>
            <a:pPr marL="742950" indent="-285750" algn="just">
              <a:buFont typeface="Wingdings" pitchFamily="2" charset="2"/>
              <a:buChar char="Ø"/>
            </a:pPr>
            <a:r>
              <a:rPr lang="en-US" sz="1200" b="1" dirty="0">
                <a:latin typeface="Times New Roman" panose="02020603050405020304" pitchFamily="18" charset="0"/>
                <a:cs typeface="Times New Roman" panose="02020603050405020304" pitchFamily="18" charset="0"/>
              </a:rPr>
              <a:t>Types of Heat treatment- </a:t>
            </a:r>
          </a:p>
          <a:p>
            <a:pPr marL="742950" indent="-285750" algn="just">
              <a:buFont typeface="Arial" pitchFamily="34" charset="0"/>
              <a:buChar char="•"/>
            </a:pPr>
            <a:r>
              <a:rPr lang="en-US" sz="1200" dirty="0" err="1">
                <a:latin typeface="Times New Roman" panose="02020603050405020304" pitchFamily="18" charset="0"/>
                <a:cs typeface="Times New Roman" panose="02020603050405020304" pitchFamily="18" charset="0"/>
              </a:rPr>
              <a:t>Normalising</a:t>
            </a:r>
            <a:endParaRPr lang="en-US" sz="1200" dirty="0">
              <a:latin typeface="Times New Roman" panose="02020603050405020304" pitchFamily="18" charset="0"/>
              <a:cs typeface="Times New Roman" panose="02020603050405020304" pitchFamily="18" charset="0"/>
            </a:endParaRPr>
          </a:p>
          <a:p>
            <a:pPr marL="742950" indent="-285750" algn="just">
              <a:buFont typeface="Arial" pitchFamily="34" charset="0"/>
              <a:buChar char="•"/>
            </a:pPr>
            <a:r>
              <a:rPr lang="en-US" sz="1200" dirty="0">
                <a:latin typeface="Times New Roman" panose="02020603050405020304" pitchFamily="18" charset="0"/>
                <a:cs typeface="Times New Roman" panose="02020603050405020304" pitchFamily="18" charset="0"/>
              </a:rPr>
              <a:t>Annealing</a:t>
            </a:r>
          </a:p>
          <a:p>
            <a:pPr marL="742950" indent="-285750" algn="just">
              <a:buFont typeface="Arial" pitchFamily="34" charset="0"/>
              <a:buChar char="•"/>
            </a:pPr>
            <a:r>
              <a:rPr lang="en-US" sz="1200" dirty="0">
                <a:latin typeface="Times New Roman" panose="02020603050405020304" pitchFamily="18" charset="0"/>
                <a:cs typeface="Times New Roman" panose="02020603050405020304" pitchFamily="18" charset="0"/>
              </a:rPr>
              <a:t>Hardening</a:t>
            </a:r>
          </a:p>
          <a:p>
            <a:pPr marL="742950" indent="-285750" algn="just">
              <a:buFont typeface="Arial" pitchFamily="34" charset="0"/>
              <a:buChar char="•"/>
            </a:pPr>
            <a:r>
              <a:rPr lang="en-US" sz="1200" dirty="0">
                <a:latin typeface="Times New Roman" panose="02020603050405020304" pitchFamily="18" charset="0"/>
                <a:cs typeface="Times New Roman" panose="02020603050405020304" pitchFamily="18" charset="0"/>
              </a:rPr>
              <a:t>Tempering</a:t>
            </a:r>
          </a:p>
          <a:p>
            <a:pPr marL="742950" indent="-285750" algn="just">
              <a:buFont typeface="Arial" pitchFamily="34" charset="0"/>
              <a:buChar char="•"/>
            </a:pPr>
            <a:r>
              <a:rPr lang="en-US" sz="1200" dirty="0">
                <a:latin typeface="Times New Roman" panose="02020603050405020304" pitchFamily="18" charset="0"/>
                <a:cs typeface="Times New Roman" panose="02020603050405020304" pitchFamily="18" charset="0"/>
              </a:rPr>
              <a:t>Special heat treatment</a:t>
            </a:r>
          </a:p>
          <a:p>
            <a:pPr marL="742950" indent="-285750" algn="just">
              <a:buFont typeface="Arial" pitchFamily="34" charset="0"/>
              <a:buChar char="•"/>
            </a:pPr>
            <a:r>
              <a:rPr lang="en-US" sz="1200" dirty="0">
                <a:latin typeface="Times New Roman" panose="02020603050405020304" pitchFamily="18" charset="0"/>
                <a:cs typeface="Times New Roman" panose="02020603050405020304" pitchFamily="18" charset="0"/>
              </a:rPr>
              <a:t>Case hardening</a:t>
            </a:r>
          </a:p>
          <a:p>
            <a:pPr marL="742950" indent="-285750" algn="just">
              <a:buFont typeface="Arial" pitchFamily="34" charset="0"/>
              <a:buChar char="•"/>
            </a:pPr>
            <a:r>
              <a:rPr lang="en-US" sz="1200" dirty="0">
                <a:latin typeface="Times New Roman" panose="02020603050405020304" pitchFamily="18" charset="0"/>
                <a:cs typeface="Times New Roman" panose="02020603050405020304" pitchFamily="18" charset="0"/>
              </a:rPr>
              <a:t>Surface hardening</a:t>
            </a:r>
          </a:p>
          <a:p>
            <a:pPr marL="457200" algn="just"/>
            <a:endParaRPr lang="en-US" sz="1200" dirty="0">
              <a:latin typeface="Times New Roman" panose="02020603050405020304" pitchFamily="18" charset="0"/>
              <a:cs typeface="Times New Roman" panose="02020603050405020304" pitchFamily="18" charset="0"/>
            </a:endParaRPr>
          </a:p>
          <a:p>
            <a:pPr marL="457200" algn="just"/>
            <a:r>
              <a:rPr lang="en-US" sz="1200" b="1" dirty="0">
                <a:solidFill>
                  <a:srgbClr val="FF0000"/>
                </a:solidFill>
                <a:latin typeface="Times New Roman" panose="02020603050405020304" pitchFamily="18" charset="0"/>
                <a:cs typeface="Times New Roman" panose="02020603050405020304" pitchFamily="18" charset="0"/>
              </a:rPr>
              <a:t>Please refer to IS 1956 (Part 1) : 1976 and IS 13417:2024 for more details</a:t>
            </a:r>
          </a:p>
        </p:txBody>
      </p:sp>
      <p:sp>
        <p:nvSpPr>
          <p:cNvPr id="3" name="Google Shape;60;p14"/>
          <p:cNvSpPr txBox="1">
            <a:spLocks/>
          </p:cNvSpPr>
          <p:nvPr/>
        </p:nvSpPr>
        <p:spPr>
          <a:xfrm>
            <a:off x="539743" y="393205"/>
            <a:ext cx="4797801" cy="5039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IN" sz="2800" b="1" dirty="0">
                <a:latin typeface="Times New Roman" pitchFamily="18" charset="0"/>
                <a:cs typeface="Times New Roman" pitchFamily="18" charset="0"/>
              </a:rPr>
              <a:t>Heat Treatment of steel</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3"/>
          <a:srcRect/>
          <a:stretch>
            <a:fillRect/>
          </a:stretch>
        </p:blipFill>
        <p:spPr bwMode="auto">
          <a:xfrm>
            <a:off x="4973082" y="515564"/>
            <a:ext cx="3644815" cy="1683725"/>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082" y="2319318"/>
            <a:ext cx="3644814" cy="20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647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14"/>
          <p:cNvSpPr txBox="1">
            <a:spLocks/>
          </p:cNvSpPr>
          <p:nvPr/>
        </p:nvSpPr>
        <p:spPr>
          <a:xfrm>
            <a:off x="539743" y="393205"/>
            <a:ext cx="4797801" cy="5039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IN" sz="2800" b="1" dirty="0">
                <a:latin typeface="Times New Roman" pitchFamily="18" charset="0"/>
                <a:cs typeface="Times New Roman" pitchFamily="18" charset="0"/>
              </a:rPr>
              <a:t>Heat Treatment Process</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245" y="522862"/>
            <a:ext cx="3442104" cy="207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544" y="2836387"/>
            <a:ext cx="3224036" cy="185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AF67EDB-BF8D-B249-3AF0-EF49ECBEF107}"/>
              </a:ext>
            </a:extLst>
          </p:cNvPr>
          <p:cNvSpPr txBox="1"/>
          <p:nvPr/>
        </p:nvSpPr>
        <p:spPr>
          <a:xfrm>
            <a:off x="539743" y="1064171"/>
            <a:ext cx="4075386" cy="3600986"/>
          </a:xfrm>
          <a:prstGeom prst="rect">
            <a:avLst/>
          </a:prstGeom>
          <a:noFill/>
        </p:spPr>
        <p:txBody>
          <a:bodyPr wrap="square" rtlCol="0">
            <a:spAutoFit/>
          </a:bodyPr>
          <a:lstStyle/>
          <a:p>
            <a:r>
              <a:rPr lang="en-IN" sz="1200" b="1" dirty="0">
                <a:latin typeface="Times New Roman" panose="02020603050405020304" pitchFamily="18" charset="0"/>
                <a:cs typeface="Times New Roman" panose="02020603050405020304" pitchFamily="18" charset="0"/>
              </a:rPr>
              <a:t>Equipments for heat treatment:</a:t>
            </a:r>
          </a:p>
          <a:p>
            <a:pPr marL="228600" indent="-228600">
              <a:buFont typeface="+mj-lt"/>
              <a:buAutoNum type="arabicPeriod"/>
            </a:pPr>
            <a:r>
              <a:rPr lang="en-IN" sz="1200" dirty="0">
                <a:latin typeface="Times New Roman" panose="02020603050405020304" pitchFamily="18" charset="0"/>
                <a:cs typeface="Times New Roman" panose="02020603050405020304" pitchFamily="18" charset="0"/>
              </a:rPr>
              <a:t>Heating Media </a:t>
            </a:r>
          </a:p>
          <a:p>
            <a:pPr marL="228600" indent="-228600">
              <a:buFont typeface="+mj-lt"/>
              <a:buAutoNum type="alphaLcParenR"/>
            </a:pPr>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Air-Chamber Furnaces</a:t>
            </a:r>
          </a:p>
          <a:p>
            <a:pPr marL="285750" indent="-285750">
              <a:buFont typeface="+mj-lt"/>
              <a:buAutoNum type="alphaLcParenR"/>
            </a:pPr>
            <a:r>
              <a:rPr lang="en-US" sz="1200" dirty="0">
                <a:latin typeface="Times New Roman" panose="02020603050405020304" pitchFamily="18" charset="0"/>
                <a:cs typeface="Times New Roman" panose="02020603050405020304" pitchFamily="18" charset="0"/>
              </a:rPr>
              <a:t>Salt Baths</a:t>
            </a:r>
          </a:p>
          <a:p>
            <a:pPr marL="285750" indent="-285750">
              <a:buFont typeface="+mj-lt"/>
              <a:buAutoNum type="alphaLcParenR"/>
            </a:pPr>
            <a:r>
              <a:rPr lang="en-US" sz="1200" dirty="0">
                <a:latin typeface="Times New Roman" panose="02020603050405020304" pitchFamily="18" charset="0"/>
                <a:cs typeface="Times New Roman" panose="02020603050405020304" pitchFamily="18" charset="0"/>
              </a:rPr>
              <a:t>Protective Atmospheres</a:t>
            </a:r>
          </a:p>
          <a:p>
            <a:pPr marL="285750" indent="-285750">
              <a:buFont typeface="+mj-lt"/>
              <a:buAutoNum type="alphaLcParenR"/>
            </a:pPr>
            <a:r>
              <a:rPr lang="en-US" sz="1200" dirty="0">
                <a:latin typeface="Times New Roman" panose="02020603050405020304" pitchFamily="18" charset="0"/>
                <a:cs typeface="Times New Roman" panose="02020603050405020304" pitchFamily="18" charset="0"/>
              </a:rPr>
              <a:t>Vacuum Furnaces</a:t>
            </a:r>
          </a:p>
          <a:p>
            <a:pPr marL="285750" indent="-285750">
              <a:buFont typeface="+mj-lt"/>
              <a:buAutoNum type="alphaLcParenR"/>
            </a:pPr>
            <a:r>
              <a:rPr lang="en-US" sz="1200" dirty="0">
                <a:latin typeface="Times New Roman" panose="02020603050405020304" pitchFamily="18" charset="0"/>
                <a:cs typeface="Times New Roman" panose="02020603050405020304" pitchFamily="18" charset="0"/>
              </a:rPr>
              <a:t>Temperature Uniformity</a:t>
            </a:r>
          </a:p>
          <a:p>
            <a:r>
              <a:rPr lang="en-US" sz="1200" dirty="0">
                <a:latin typeface="Times New Roman" panose="02020603050405020304" pitchFamily="18" charset="0"/>
                <a:cs typeface="Times New Roman" panose="02020603050405020304" pitchFamily="18" charset="0"/>
              </a:rPr>
              <a:t>2. Pyrometric Equipment</a:t>
            </a:r>
          </a:p>
          <a:p>
            <a:pPr marL="228600" indent="-228600">
              <a:buFont typeface="+mj-lt"/>
              <a:buAutoNum type="alphaLcParenR"/>
            </a:pPr>
            <a:r>
              <a:rPr lang="en-US" sz="1200" dirty="0">
                <a:latin typeface="Times New Roman" panose="02020603050405020304" pitchFamily="18" charset="0"/>
                <a:cs typeface="Times New Roman" panose="02020603050405020304" pitchFamily="18" charset="0"/>
              </a:rPr>
              <a:t>Temperature Measuring and Recording Equipment</a:t>
            </a:r>
          </a:p>
          <a:p>
            <a:pPr marL="228600" indent="-228600">
              <a:buFont typeface="+mj-lt"/>
              <a:buAutoNum type="alphaLcParenR"/>
            </a:pPr>
            <a:r>
              <a:rPr lang="en-US" sz="1200" dirty="0">
                <a:latin typeface="Times New Roman" panose="02020603050405020304" pitchFamily="18" charset="0"/>
                <a:cs typeface="Times New Roman" panose="02020603050405020304" pitchFamily="18" charset="0"/>
              </a:rPr>
              <a:t>Accuracy of equipment</a:t>
            </a:r>
          </a:p>
          <a:p>
            <a:pPr marL="228600" indent="-228600">
              <a:buFont typeface="+mj-lt"/>
              <a:buAutoNum type="alphaLcParenR"/>
            </a:pPr>
            <a:r>
              <a:rPr lang="en-US" sz="1200" dirty="0">
                <a:latin typeface="Times New Roman" panose="02020603050405020304" pitchFamily="18" charset="0"/>
                <a:cs typeface="Times New Roman" panose="02020603050405020304" pitchFamily="18" charset="0"/>
              </a:rPr>
              <a:t>Calibration</a:t>
            </a:r>
          </a:p>
          <a:p>
            <a:r>
              <a:rPr lang="en-US" sz="1200" dirty="0">
                <a:latin typeface="Times New Roman" panose="02020603050405020304" pitchFamily="18" charset="0"/>
                <a:cs typeface="Times New Roman" panose="02020603050405020304" pitchFamily="18" charset="0"/>
              </a:rPr>
              <a:t>3. Quenching Equipment</a:t>
            </a:r>
          </a:p>
          <a:p>
            <a:pPr marL="228600" indent="-228600">
              <a:buFont typeface="+mj-lt"/>
              <a:buAutoNum type="alphaLcParenR"/>
            </a:pPr>
            <a:r>
              <a:rPr lang="en-US" sz="1200" dirty="0">
                <a:latin typeface="Times New Roman" panose="02020603050405020304" pitchFamily="18" charset="0"/>
                <a:cs typeface="Times New Roman" panose="02020603050405020304" pitchFamily="18" charset="0"/>
              </a:rPr>
              <a:t>Quenching Baths</a:t>
            </a:r>
          </a:p>
          <a:p>
            <a:pPr marL="228600" indent="-228600">
              <a:buFont typeface="+mj-lt"/>
              <a:buAutoNum type="alphaLcParenR"/>
            </a:pPr>
            <a:r>
              <a:rPr lang="en-US" sz="1200" dirty="0">
                <a:latin typeface="Times New Roman" panose="02020603050405020304" pitchFamily="18" charset="0"/>
                <a:cs typeface="Times New Roman" panose="02020603050405020304" pitchFamily="18" charset="0"/>
              </a:rPr>
              <a:t>Quenching oils</a:t>
            </a:r>
          </a:p>
          <a:p>
            <a:r>
              <a:rPr lang="en-US" sz="1200" dirty="0">
                <a:latin typeface="Times New Roman" panose="02020603050405020304" pitchFamily="18" charset="0"/>
                <a:cs typeface="Times New Roman" panose="02020603050405020304" pitchFamily="18" charset="0"/>
              </a:rPr>
              <a:t>4. Rinsing Equipment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r>
              <a:rPr lang="en-US" sz="1200" b="1" dirty="0">
                <a:solidFill>
                  <a:srgbClr val="FF0000"/>
                </a:solidFill>
                <a:latin typeface="Times New Roman" panose="02020603050405020304" pitchFamily="18" charset="0"/>
                <a:cs typeface="Times New Roman" panose="02020603050405020304" pitchFamily="18" charset="0"/>
              </a:rPr>
              <a:t>Please refer to IS 13417:2024 for more details</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62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14"/>
          <p:cNvSpPr txBox="1">
            <a:spLocks/>
          </p:cNvSpPr>
          <p:nvPr/>
        </p:nvSpPr>
        <p:spPr>
          <a:xfrm>
            <a:off x="539743" y="393205"/>
            <a:ext cx="4797801" cy="5039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IN" sz="2800" b="1" dirty="0">
                <a:latin typeface="Times New Roman" pitchFamily="18" charset="0"/>
                <a:cs typeface="Times New Roman" pitchFamily="18" charset="0"/>
              </a:rPr>
              <a:t>Concepts of Phase Diagrams</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90" y="972849"/>
            <a:ext cx="3058182" cy="206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188" y="972849"/>
            <a:ext cx="2931923" cy="181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17" y="2621526"/>
            <a:ext cx="3376327" cy="191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9261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14"/>
          <p:cNvSpPr txBox="1">
            <a:spLocks/>
          </p:cNvSpPr>
          <p:nvPr/>
        </p:nvSpPr>
        <p:spPr>
          <a:xfrm>
            <a:off x="539742" y="393205"/>
            <a:ext cx="8123409" cy="5039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IN" sz="2800" b="1" dirty="0">
                <a:latin typeface="Times New Roman" pitchFamily="18" charset="0"/>
                <a:cs typeface="Times New Roman" pitchFamily="18" charset="0"/>
              </a:rPr>
              <a:t>TTT (Time, Temperature, Transformation Curves)</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356" y="2525129"/>
            <a:ext cx="2976563" cy="21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7984" y="958471"/>
            <a:ext cx="2867417"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Three Steps- </a:t>
            </a:r>
          </a:p>
          <a:p>
            <a:r>
              <a:rPr lang="en-US" sz="1600" dirty="0">
                <a:latin typeface="Times New Roman" panose="02020603050405020304" pitchFamily="18" charset="0"/>
                <a:cs typeface="Times New Roman" panose="02020603050405020304" pitchFamily="18" charset="0"/>
              </a:rPr>
              <a:t>Austenitizing </a:t>
            </a:r>
          </a:p>
          <a:p>
            <a:r>
              <a:rPr lang="en-US" sz="1600" dirty="0">
                <a:latin typeface="Times New Roman" panose="02020603050405020304" pitchFamily="18" charset="0"/>
                <a:cs typeface="Times New Roman" panose="02020603050405020304" pitchFamily="18" charset="0"/>
              </a:rPr>
              <a:t>Isothermal Holding</a:t>
            </a:r>
          </a:p>
          <a:p>
            <a:r>
              <a:rPr lang="en-US" sz="1600" dirty="0">
                <a:latin typeface="Times New Roman" panose="02020603050405020304" pitchFamily="18" charset="0"/>
                <a:cs typeface="Times New Roman" panose="02020603050405020304" pitchFamily="18" charset="0"/>
              </a:rPr>
              <a:t>Quenching (Cooling)</a:t>
            </a:r>
            <a:endParaRPr lang="en-IN" sz="1600" dirty="0">
              <a:latin typeface="Times New Roman" panose="02020603050405020304" pitchFamily="18" charset="0"/>
              <a:cs typeface="Times New Roman" panose="02020603050405020304" pitchFamily="18"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076" y="968233"/>
            <a:ext cx="3236930" cy="139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43" y="2347035"/>
            <a:ext cx="3007197" cy="224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1016" y="871055"/>
            <a:ext cx="273155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44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14"/>
          <p:cNvSpPr txBox="1">
            <a:spLocks/>
          </p:cNvSpPr>
          <p:nvPr/>
        </p:nvSpPr>
        <p:spPr>
          <a:xfrm>
            <a:off x="539743" y="393205"/>
            <a:ext cx="8140678" cy="5619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IN" sz="2800" b="1" dirty="0">
                <a:latin typeface="Times New Roman" pitchFamily="18" charset="0"/>
                <a:cs typeface="Times New Roman" pitchFamily="18" charset="0"/>
              </a:rPr>
              <a:t>CCT (Continuous Cooling Transformation Curves)</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60" y="2213197"/>
            <a:ext cx="2482689" cy="228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91" y="2137233"/>
            <a:ext cx="2428694" cy="243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21" y="2213197"/>
            <a:ext cx="3124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9013" y="955168"/>
            <a:ext cx="7728720" cy="1015663"/>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Steel is rarely isothermally transformed. Rather, it is cooled continuously from </a:t>
            </a:r>
            <a:r>
              <a:rPr lang="en-US" sz="1400" dirty="0" err="1">
                <a:latin typeface="Times New Roman" panose="02020603050405020304" pitchFamily="18" charset="0"/>
                <a:cs typeface="Times New Roman" panose="02020603050405020304" pitchFamily="18" charset="0"/>
              </a:rPr>
              <a:t>austenitizing</a:t>
            </a:r>
            <a:r>
              <a:rPr lang="en-US" sz="1400" dirty="0">
                <a:latin typeface="Times New Roman" panose="02020603050405020304" pitchFamily="18" charset="0"/>
                <a:cs typeface="Times New Roman" panose="02020603050405020304" pitchFamily="18" charset="0"/>
              </a:rPr>
              <a:t> temperatures to room temperature, and transforms incrementally in a complex way dependent on the cooling rate</a:t>
            </a:r>
            <a:r>
              <a:rPr lang="en-US"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it is found that transformation during continuous cooling is delayed. This displaces the CCT curve down and to the right of the TTT curve as shown in Fig. below where the two behaviors are superimposed.</a:t>
            </a: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830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14"/>
          <p:cNvSpPr txBox="1">
            <a:spLocks/>
          </p:cNvSpPr>
          <p:nvPr/>
        </p:nvSpPr>
        <p:spPr>
          <a:xfrm>
            <a:off x="539743" y="393205"/>
            <a:ext cx="6635676" cy="5039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latin typeface="Times New Roman" pitchFamily="18" charset="0"/>
                <a:cs typeface="Times New Roman" pitchFamily="18" charset="0"/>
              </a:rPr>
              <a:t>Standards related to Heat Treatment</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85359757"/>
              </p:ext>
            </p:extLst>
          </p:nvPr>
        </p:nvGraphicFramePr>
        <p:xfrm>
          <a:off x="663976" y="1100773"/>
          <a:ext cx="7786944" cy="3508770"/>
        </p:xfrm>
        <a:graphic>
          <a:graphicData uri="http://schemas.openxmlformats.org/drawingml/2006/table">
            <a:tbl>
              <a:tblPr firstRow="1" bandRow="1">
                <a:tableStyleId>{5C22544A-7EE6-4342-B048-85BDC9FD1C3A}</a:tableStyleId>
              </a:tblPr>
              <a:tblGrid>
                <a:gridCol w="5330161">
                  <a:extLst>
                    <a:ext uri="{9D8B030D-6E8A-4147-A177-3AD203B41FA5}">
                      <a16:colId xmlns:a16="http://schemas.microsoft.com/office/drawing/2014/main" val="20000"/>
                    </a:ext>
                  </a:extLst>
                </a:gridCol>
                <a:gridCol w="2456783">
                  <a:extLst>
                    <a:ext uri="{9D8B030D-6E8A-4147-A177-3AD203B41FA5}">
                      <a16:colId xmlns:a16="http://schemas.microsoft.com/office/drawing/2014/main" val="20001"/>
                    </a:ext>
                  </a:extLst>
                </a:gridCol>
              </a:tblGrid>
              <a:tr h="384018">
                <a:tc>
                  <a:txBody>
                    <a:bodyPr/>
                    <a:lstStyle/>
                    <a:p>
                      <a:r>
                        <a:rPr lang="en-IN" dirty="0"/>
                        <a:t>Title</a:t>
                      </a:r>
                      <a:r>
                        <a:rPr lang="en-IN" baseline="0" dirty="0"/>
                        <a:t> of Standard </a:t>
                      </a:r>
                      <a:endParaRPr lang="en-IN" dirty="0"/>
                    </a:p>
                  </a:txBody>
                  <a:tcPr/>
                </a:tc>
                <a:tc>
                  <a:txBody>
                    <a:bodyPr/>
                    <a:lstStyle/>
                    <a:p>
                      <a:r>
                        <a:rPr lang="en-IN" dirty="0"/>
                        <a:t>IS No.</a:t>
                      </a:r>
                    </a:p>
                  </a:txBody>
                  <a:tcPr/>
                </a:tc>
                <a:extLst>
                  <a:ext uri="{0D108BD9-81ED-4DB2-BD59-A6C34878D82A}">
                    <a16:rowId xmlns:a16="http://schemas.microsoft.com/office/drawing/2014/main" val="10000"/>
                  </a:ext>
                </a:extLst>
              </a:tr>
              <a:tr h="520792">
                <a:tc>
                  <a:txBody>
                    <a:bodyPr/>
                    <a:lstStyle/>
                    <a:p>
                      <a:r>
                        <a:rPr lang="en-US" sz="1400" dirty="0">
                          <a:latin typeface="Times New Roman" panose="02020603050405020304" pitchFamily="18" charset="0"/>
                          <a:cs typeface="Times New Roman" panose="02020603050405020304" pitchFamily="18" charset="0"/>
                        </a:rPr>
                        <a:t>Code of practice for heat treatment of steels </a:t>
                      </a:r>
                      <a:endParaRPr lang="en-IN" dirty="0">
                        <a:latin typeface="Times New Roman" panose="02020603050405020304" pitchFamily="18" charset="0"/>
                        <a:cs typeface="Times New Roman" panose="02020603050405020304" pitchFamily="18" charset="0"/>
                      </a:endParaRPr>
                    </a:p>
                  </a:txBody>
                  <a:tcPr/>
                </a:tc>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IS 13417 : 2024</a:t>
                      </a:r>
                      <a:br>
                        <a:rPr lang="en-US"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20792">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Recommended procedure for heat treatment of welded fabrication</a:t>
                      </a:r>
                      <a:endParaRPr lang="en-IN" dirty="0">
                        <a:latin typeface="Times New Roman" panose="02020603050405020304" pitchFamily="18" charset="0"/>
                        <a:cs typeface="Times New Roman" panose="02020603050405020304" pitchFamily="18" charset="0"/>
                      </a:endParaRPr>
                    </a:p>
                  </a:txBody>
                  <a:tcPr/>
                </a:tc>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IS 10801 : 1984</a:t>
                      </a:r>
                      <a:br>
                        <a:rPr lang="en-US" dirty="0">
                          <a:latin typeface="Times New Roman" panose="02020603050405020304" pitchFamily="18" charset="0"/>
                          <a:cs typeface="Times New Roman" panose="02020603050405020304" pitchFamily="18" charset="0"/>
                        </a:rPr>
                      </a:br>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Reviewed In : 2021 </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20792">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Guidelines for heat treatment of cast iron</a:t>
                      </a:r>
                      <a:endParaRPr lang="en-IN" dirty="0">
                        <a:latin typeface="Times New Roman" panose="02020603050405020304" pitchFamily="18" charset="0"/>
                        <a:cs typeface="Times New Roman" panose="02020603050405020304" pitchFamily="18" charset="0"/>
                      </a:endParaRPr>
                    </a:p>
                  </a:txBody>
                  <a:tcPr/>
                </a:tc>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IS 13655 : 1993</a:t>
                      </a:r>
                      <a:br>
                        <a:rPr lang="en-US" dirty="0">
                          <a:latin typeface="Times New Roman" panose="02020603050405020304" pitchFamily="18" charset="0"/>
                          <a:cs typeface="Times New Roman" panose="02020603050405020304" pitchFamily="18" charset="0"/>
                        </a:rPr>
                      </a:br>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Reviewed In : 2023 </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20792">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Protective atmosphere for heat treatment furnaces - Recommendations</a:t>
                      </a:r>
                      <a:endParaRPr lang="en-IN" dirty="0">
                        <a:latin typeface="Times New Roman" panose="02020603050405020304" pitchFamily="18" charset="0"/>
                        <a:cs typeface="Times New Roman" panose="02020603050405020304" pitchFamily="18" charset="0"/>
                      </a:endParaRPr>
                    </a:p>
                  </a:txBody>
                  <a:tcPr/>
                </a:tc>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IS 14245 : 1995</a:t>
                      </a:r>
                      <a:br>
                        <a:rPr lang="en-US" dirty="0">
                          <a:latin typeface="Times New Roman" panose="02020603050405020304" pitchFamily="18" charset="0"/>
                          <a:cs typeface="Times New Roman" panose="02020603050405020304" pitchFamily="18" charset="0"/>
                        </a:rPr>
                      </a:br>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Reviewed In : 2023 </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20792">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Heat treatment of </a:t>
                      </a:r>
                      <a:r>
                        <a:rPr lang="en-US" sz="1350" b="0" i="0" kern="1200" dirty="0" err="1">
                          <a:solidFill>
                            <a:schemeClr val="dk1"/>
                          </a:solidFill>
                          <a:effectLst/>
                          <a:latin typeface="Times New Roman" panose="02020603050405020304" pitchFamily="18" charset="0"/>
                          <a:ea typeface="+mn-ea"/>
                          <a:cs typeface="Times New Roman" panose="02020603050405020304" pitchFamily="18" charset="0"/>
                        </a:rPr>
                        <a:t>maraging</a:t>
                      </a:r>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 steel - Code of practice</a:t>
                      </a:r>
                      <a:endParaRPr lang="en-IN" dirty="0">
                        <a:latin typeface="Times New Roman" panose="02020603050405020304" pitchFamily="18" charset="0"/>
                        <a:cs typeface="Times New Roman" panose="02020603050405020304" pitchFamily="18" charset="0"/>
                      </a:endParaRPr>
                    </a:p>
                  </a:txBody>
                  <a:tcPr/>
                </a:tc>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IS 14598 : 1998</a:t>
                      </a:r>
                      <a:br>
                        <a:rPr lang="en-US" dirty="0">
                          <a:latin typeface="Times New Roman" panose="02020603050405020304" pitchFamily="18" charset="0"/>
                          <a:cs typeface="Times New Roman" panose="02020603050405020304" pitchFamily="18" charset="0"/>
                        </a:rPr>
                      </a:br>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Reviewed In : 2023</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20792">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Glossary of terms relating to iron and steel: Part 1 general metallurgy, heat treatment and testing (First Revision)</a:t>
                      </a:r>
                      <a:endParaRPr lang="en-IN" dirty="0">
                        <a:latin typeface="Times New Roman" panose="02020603050405020304" pitchFamily="18" charset="0"/>
                        <a:cs typeface="Times New Roman" panose="02020603050405020304" pitchFamily="18" charset="0"/>
                      </a:endParaRPr>
                    </a:p>
                  </a:txBody>
                  <a:tcPr/>
                </a:tc>
                <a:tc>
                  <a:txBody>
                    <a:bodyPr/>
                    <a:lstStyle/>
                    <a:p>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IS 1956 (Part 1) : 1976</a:t>
                      </a:r>
                      <a:br>
                        <a:rPr lang="en-US" dirty="0">
                          <a:latin typeface="Times New Roman" panose="02020603050405020304" pitchFamily="18" charset="0"/>
                          <a:cs typeface="Times New Roman" panose="02020603050405020304" pitchFamily="18" charset="0"/>
                        </a:rPr>
                      </a:br>
                      <a:r>
                        <a:rPr lang="en-US" sz="1350" b="0" i="0" kern="1200" dirty="0">
                          <a:solidFill>
                            <a:schemeClr val="dk1"/>
                          </a:solidFill>
                          <a:effectLst/>
                          <a:latin typeface="Times New Roman" panose="02020603050405020304" pitchFamily="18" charset="0"/>
                          <a:ea typeface="+mn-ea"/>
                          <a:cs typeface="Times New Roman" panose="02020603050405020304" pitchFamily="18" charset="0"/>
                        </a:rPr>
                        <a:t>Reviewed In : 2023 </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4065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15" y="1042738"/>
            <a:ext cx="8375205" cy="3600986"/>
          </a:xfrm>
          <a:prstGeom prst="rect">
            <a:avLst/>
          </a:prstGeom>
        </p:spPr>
        <p:txBody>
          <a:bodyPr wrap="square">
            <a:spAutoFit/>
          </a:bodyPr>
          <a:lstStyle/>
          <a:p>
            <a:pPr marL="7429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Study of microstructure of all types of metals and their alloys</a:t>
            </a:r>
          </a:p>
          <a:p>
            <a:pPr marL="7429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Main microstructural constituents of steel are ferrite, pearlite, cementite, bainite martensite, and austenite</a:t>
            </a:r>
          </a:p>
          <a:p>
            <a:pPr marL="7429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Iron Carbon diagram depicts the relation between iron and carbon at different temperatures, compositions, and phases of iron.</a:t>
            </a:r>
          </a:p>
          <a:p>
            <a:pPr marL="457200" algn="just"/>
            <a:r>
              <a:rPr lang="en-US" sz="1200" b="1" dirty="0">
                <a:solidFill>
                  <a:srgbClr val="FF0000"/>
                </a:solidFill>
                <a:latin typeface="Times New Roman" panose="02020603050405020304" pitchFamily="18" charset="0"/>
                <a:cs typeface="Times New Roman" panose="02020603050405020304" pitchFamily="18" charset="0"/>
              </a:rPr>
              <a:t>Please refer to IS 7739 (Part 5) : 1976 Code of practice for preparation of metallographic specimens: Iron and steel and their examination and IS 15426 : 2004/ISO 14250:2000 Metallographic characterization of duplex grain size and distributions </a:t>
            </a:r>
          </a:p>
          <a:p>
            <a:pPr marL="7429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indent="-28575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457200" algn="just"/>
            <a:endParaRPr lang="en-US" sz="1600" dirty="0">
              <a:latin typeface="Times New Roman" panose="02020603050405020304" pitchFamily="18" charset="0"/>
              <a:cs typeface="Times New Roman" panose="02020603050405020304" pitchFamily="18" charset="0"/>
            </a:endParaRPr>
          </a:p>
        </p:txBody>
      </p:sp>
      <p:sp>
        <p:nvSpPr>
          <p:cNvPr id="3" name="Google Shape;60;p14"/>
          <p:cNvSpPr txBox="1">
            <a:spLocks/>
          </p:cNvSpPr>
          <p:nvPr/>
        </p:nvSpPr>
        <p:spPr>
          <a:xfrm>
            <a:off x="539743" y="393205"/>
            <a:ext cx="6635676" cy="5039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latin typeface="Times New Roman" pitchFamily="18" charset="0"/>
                <a:cs typeface="Times New Roman" pitchFamily="18" charset="0"/>
              </a:rPr>
              <a:t>Metallography</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EDAE975-D36D-85BE-F280-B01F8F0D5479}"/>
              </a:ext>
            </a:extLst>
          </p:cNvPr>
          <p:cNvPicPr>
            <a:picLocks noChangeAspect="1"/>
          </p:cNvPicPr>
          <p:nvPr/>
        </p:nvPicPr>
        <p:blipFill>
          <a:blip r:embed="rId3"/>
          <a:stretch>
            <a:fillRect/>
          </a:stretch>
        </p:blipFill>
        <p:spPr>
          <a:xfrm>
            <a:off x="622136" y="2646003"/>
            <a:ext cx="4619441" cy="1715497"/>
          </a:xfrm>
          <a:prstGeom prst="rect">
            <a:avLst/>
          </a:prstGeom>
        </p:spPr>
      </p:pic>
      <p:pic>
        <p:nvPicPr>
          <p:cNvPr id="5" name="Picture 4">
            <a:extLst>
              <a:ext uri="{FF2B5EF4-FFF2-40B4-BE49-F238E27FC236}">
                <a16:creationId xmlns:a16="http://schemas.microsoft.com/office/drawing/2014/main" id="{4AE7FA28-E6AE-8497-8B0B-C99397FC214A}"/>
              </a:ext>
            </a:extLst>
          </p:cNvPr>
          <p:cNvPicPr>
            <a:picLocks noChangeAspect="1"/>
          </p:cNvPicPr>
          <p:nvPr/>
        </p:nvPicPr>
        <p:blipFill>
          <a:blip r:embed="rId4"/>
          <a:stretch>
            <a:fillRect/>
          </a:stretch>
        </p:blipFill>
        <p:spPr>
          <a:xfrm>
            <a:off x="5344052" y="2646003"/>
            <a:ext cx="3366396" cy="1806989"/>
          </a:xfrm>
          <a:prstGeom prst="rect">
            <a:avLst/>
          </a:prstGeom>
        </p:spPr>
      </p:pic>
    </p:spTree>
    <p:extLst>
      <p:ext uri="{BB962C8B-B14F-4D97-AF65-F5344CB8AC3E}">
        <p14:creationId xmlns:p14="http://schemas.microsoft.com/office/powerpoint/2010/main" val="34199121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75715" y="1042738"/>
                <a:ext cx="8375205" cy="2414379"/>
              </a:xfrm>
              <a:prstGeom prst="rect">
                <a:avLst/>
              </a:prstGeom>
            </p:spPr>
            <p:txBody>
              <a:bodyPr wrap="square">
                <a:spAutoFit/>
              </a:bodyPr>
              <a:lstStyle/>
              <a:p>
                <a:pPr marL="7429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International standards for grain size analysis are </a:t>
                </a:r>
                <a:r>
                  <a:rPr lang="en-US" sz="1600" dirty="0">
                    <a:solidFill>
                      <a:srgbClr val="FF0000"/>
                    </a:solidFill>
                    <a:latin typeface="Times New Roman" panose="02020603050405020304" pitchFamily="18" charset="0"/>
                    <a:cs typeface="Times New Roman" panose="02020603050405020304" pitchFamily="18" charset="0"/>
                  </a:rPr>
                  <a:t>IS 4748 : 2021/ISO 643:2019, ASTM E112, JIS G 0551</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e.t.c</a:t>
                </a:r>
                <a:endParaRPr lang="en-US" sz="1600" dirty="0">
                  <a:latin typeface="Times New Roman" panose="02020603050405020304" pitchFamily="18" charset="0"/>
                  <a:cs typeface="Times New Roman" panose="02020603050405020304" pitchFamily="18" charset="0"/>
                </a:endParaRPr>
              </a:p>
              <a:p>
                <a:pPr marL="7429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Methods for determination: Comparison Method, Planimetric Method, Intercept Method</a:t>
                </a:r>
              </a:p>
              <a:p>
                <a:pPr marL="7429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Planimetric method:</a:t>
                </a:r>
              </a:p>
              <a:p>
                <a:pPr marL="457200" algn="just"/>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𝑁</m:t>
                      </m:r>
                      <m:r>
                        <a:rPr lang="en-US" sz="1600" b="0"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sSup>
                        <m:sSupPr>
                          <m:ctrlPr>
                            <a:rPr lang="en-US" sz="1600" b="0"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pPr>
                        <m:e>
                          <m:d>
                            <m:dPr>
                              <m:ctrlPr>
                                <a:rPr lang="en-US" sz="1600" i="1">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dPr>
                            <m:e>
                              <m:f>
                                <m:fPr>
                                  <m:ctrlPr>
                                    <a:rPr lang="en-US" sz="1600" i="1">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Pr>
                                <m:num>
                                  <m:r>
                                    <a:rPr lang="en-US" sz="1600" i="1">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100</m:t>
                                  </m:r>
                                </m:num>
                                <m:den>
                                  <m:r>
                                    <a:rPr lang="en-US" sz="1600" i="1">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𝑀</m:t>
                                  </m:r>
                                </m:den>
                              </m:f>
                            </m:e>
                          </m:d>
                        </m:e>
                        <m:sup>
                          <m:r>
                            <a:rPr lang="en-US" sz="1600" b="0"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2</m:t>
                          </m:r>
                        </m:sup>
                      </m:sSup>
                      <m:sSup>
                        <m:sSupPr>
                          <m:ctrlPr>
                            <a:rPr lang="en-US" sz="1600" b="0"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sSupPr>
                        <m:e>
                          <m:r>
                            <a:rPr lang="en-US" sz="1600" b="0"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2</m:t>
                          </m:r>
                        </m:e>
                        <m:sup>
                          <m:r>
                            <a:rPr lang="en-US" sz="1600" b="0"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𝑛</m:t>
                          </m:r>
                          <m:r>
                            <a:rPr lang="en-US" sz="1600" b="0" i="1"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−1</m:t>
                          </m:r>
                        </m:sup>
                      </m:sSup>
                    </m:oMath>
                  </m:oMathPara>
                </a14:m>
                <a:endParaRPr lang="en-US" sz="16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42950" indent="-285750" algn="just">
                  <a:buFont typeface="Arial" panose="020B0604020202020204" pitchFamily="34" charset="0"/>
                  <a:buChar char="•"/>
                </a:pPr>
                <a:endParaRPr lang="en-US" sz="16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algn="just"/>
                <a:r>
                  <a:rPr lang="en-US" sz="16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Where N = No of grain per Square inch</a:t>
                </a:r>
              </a:p>
              <a:p>
                <a:pPr marL="457200" algn="just"/>
                <a:r>
                  <a:rPr lang="en-US" sz="16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 = Magnification</a:t>
                </a:r>
              </a:p>
              <a:p>
                <a:pPr marL="457200" algn="just"/>
                <a:r>
                  <a:rPr lang="en-US" sz="16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 =  ASTM grain size number</a:t>
                </a:r>
              </a:p>
              <a:p>
                <a:pPr marL="742950" indent="-285750" algn="just">
                  <a:buFont typeface="Arial" panose="020B0604020202020204" pitchFamily="34" charset="0"/>
                  <a:buChar char="•"/>
                </a:pPr>
                <a:endParaRPr lang="en-US" sz="16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5715" y="1042738"/>
                <a:ext cx="8375205" cy="2414379"/>
              </a:xfrm>
              <a:prstGeom prst="rect">
                <a:avLst/>
              </a:prstGeom>
              <a:blipFill>
                <a:blip r:embed="rId3"/>
                <a:stretch>
                  <a:fillRect t="-1047" r="-303"/>
                </a:stretch>
              </a:blipFill>
            </p:spPr>
            <p:txBody>
              <a:bodyPr/>
              <a:lstStyle/>
              <a:p>
                <a:r>
                  <a:rPr lang="en-US">
                    <a:noFill/>
                  </a:rPr>
                  <a:t> </a:t>
                </a:r>
              </a:p>
            </p:txBody>
          </p:sp>
        </mc:Fallback>
      </mc:AlternateContent>
      <p:sp>
        <p:nvSpPr>
          <p:cNvPr id="3" name="Google Shape;60;p14"/>
          <p:cNvSpPr txBox="1">
            <a:spLocks/>
          </p:cNvSpPr>
          <p:nvPr/>
        </p:nvSpPr>
        <p:spPr>
          <a:xfrm>
            <a:off x="539743" y="393205"/>
            <a:ext cx="6635676" cy="5039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latin typeface="Times New Roman" pitchFamily="18" charset="0"/>
                <a:cs typeface="Times New Roman" pitchFamily="18" charset="0"/>
              </a:rPr>
              <a:t>Grain Size Determination </a:t>
            </a:r>
            <a:endPar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213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2412</TotalTime>
  <Words>742</Words>
  <Application>Microsoft Macintosh PowerPoint</Application>
  <PresentationFormat>On-screen Show (16:9)</PresentationFormat>
  <Paragraphs>99</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Cambria Math</vt:lpstr>
      <vt:lpstr>Garamond</vt:lpstr>
      <vt:lpstr>Times New Roman</vt:lpstr>
      <vt:lpstr>Wingdings</vt:lpstr>
      <vt:lpstr>Organic</vt:lpstr>
      <vt:lpstr>Bureau of Indian Standards (under the Ministry of Consumer Affairs, Food &amp; Public Distribution, Govt. of India)  Heat Treatment and  Metallography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BIS CARE APP- can be downloaded from GOOGLE PLAYSTORE </vt:lpstr>
      <vt:lpstr>MOBILE CARE APP- Verify Licence details</vt:lpstr>
      <vt:lpstr>BIS CARE APP- Know your Standards</vt:lpstr>
      <vt:lpstr>Effective Use of BIS Portals</vt:lpstr>
      <vt:lpstr>Effective Use of BIS Portals</vt:lpstr>
      <vt:lpstr>Effective Use of BIS Portals</vt:lpstr>
      <vt:lpstr>Effective Use of BIS Portals &amp;  Use of Repositories</vt:lpstr>
      <vt:lpstr>Best of Luck  &amp;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 Training Programme</dc:title>
  <cp:lastModifiedBy>Microsoft Office User</cp:lastModifiedBy>
  <cp:revision>182</cp:revision>
  <dcterms:modified xsi:type="dcterms:W3CDTF">2024-08-09T08:48:13Z</dcterms:modified>
</cp:coreProperties>
</file>