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24"/>
  </p:notesMasterIdLst>
  <p:sldIdLst>
    <p:sldId id="401" r:id="rId4"/>
    <p:sldId id="521" r:id="rId5"/>
    <p:sldId id="1354" r:id="rId6"/>
    <p:sldId id="1181" r:id="rId7"/>
    <p:sldId id="1542" r:id="rId8"/>
    <p:sldId id="1583" r:id="rId9"/>
    <p:sldId id="1355" r:id="rId10"/>
    <p:sldId id="1356" r:id="rId11"/>
    <p:sldId id="1359" r:id="rId12"/>
    <p:sldId id="1360" r:id="rId13"/>
    <p:sldId id="1361" r:id="rId14"/>
    <p:sldId id="1362" r:id="rId15"/>
    <p:sldId id="1364" r:id="rId16"/>
    <p:sldId id="1584" r:id="rId17"/>
    <p:sldId id="1582" r:id="rId18"/>
    <p:sldId id="539" r:id="rId19"/>
    <p:sldId id="1585" r:id="rId20"/>
    <p:sldId id="1544" r:id="rId21"/>
    <p:sldId id="1545" r:id="rId22"/>
    <p:sldId id="1546" r:id="rId23"/>
    <p:sldId id="1547" r:id="rId25"/>
    <p:sldId id="1548" r:id="rId26"/>
    <p:sldId id="1549" r:id="rId27"/>
    <p:sldId id="1550" r:id="rId28"/>
    <p:sldId id="1552" r:id="rId29"/>
    <p:sldId id="1553" r:id="rId30"/>
    <p:sldId id="1554" r:id="rId31"/>
    <p:sldId id="1555" r:id="rId32"/>
    <p:sldId id="1557" r:id="rId33"/>
    <p:sldId id="1586" r:id="rId34"/>
    <p:sldId id="1559" r:id="rId35"/>
    <p:sldId id="1587" r:id="rId36"/>
    <p:sldId id="1560" r:id="rId37"/>
    <p:sldId id="1562" r:id="rId38"/>
    <p:sldId id="1565" r:id="rId39"/>
    <p:sldId id="1764" r:id="rId40"/>
    <p:sldId id="1566" r:id="rId41"/>
    <p:sldId id="1569" r:id="rId42"/>
    <p:sldId id="1570" r:id="rId43"/>
    <p:sldId id="1571" r:id="rId44"/>
    <p:sldId id="1572" r:id="rId45"/>
    <p:sldId id="1909" r:id="rId46"/>
    <p:sldId id="1575" r:id="rId47"/>
    <p:sldId id="1576" r:id="rId48"/>
    <p:sldId id="1579" r:id="rId49"/>
    <p:sldId id="1580" r:id="rId50"/>
    <p:sldId id="1910" r:id="rId51"/>
    <p:sldId id="1581" r:id="rId52"/>
    <p:sldId id="546" r:id="rId53"/>
    <p:sldId id="1911" r:id="rId54"/>
    <p:sldId id="1912" r:id="rId55"/>
    <p:sldId id="1940" r:id="rId56"/>
    <p:sldId id="1913" r:id="rId57"/>
    <p:sldId id="1941" r:id="rId58"/>
    <p:sldId id="1915" r:id="rId59"/>
    <p:sldId id="1916" r:id="rId60"/>
    <p:sldId id="1917" r:id="rId61"/>
    <p:sldId id="1942" r:id="rId62"/>
    <p:sldId id="1919" r:id="rId63"/>
    <p:sldId id="1920" r:id="rId64"/>
    <p:sldId id="1921" r:id="rId65"/>
    <p:sldId id="1922" r:id="rId66"/>
    <p:sldId id="1925" r:id="rId67"/>
    <p:sldId id="1943" r:id="rId68"/>
    <p:sldId id="1926" r:id="rId69"/>
    <p:sldId id="1927" r:id="rId70"/>
    <p:sldId id="1928" r:id="rId71"/>
    <p:sldId id="1929" r:id="rId72"/>
    <p:sldId id="1930" r:id="rId73"/>
    <p:sldId id="1949" r:id="rId74"/>
    <p:sldId id="1936" r:id="rId75"/>
    <p:sldId id="1938" r:id="rId76"/>
    <p:sldId id="1939" r:id="rId77"/>
    <p:sldId id="1944" r:id="rId78"/>
    <p:sldId id="1945" r:id="rId79"/>
    <p:sldId id="1946" r:id="rId80"/>
    <p:sldId id="1947" r:id="rId81"/>
    <p:sldId id="2064" r:id="rId82"/>
    <p:sldId id="2066" r:id="rId83"/>
    <p:sldId id="2067" r:id="rId84"/>
    <p:sldId id="2089" r:id="rId85"/>
    <p:sldId id="2070" r:id="rId86"/>
    <p:sldId id="2071" r:id="rId87"/>
    <p:sldId id="2072" r:id="rId88"/>
    <p:sldId id="2073" r:id="rId89"/>
    <p:sldId id="2075" r:id="rId90"/>
    <p:sldId id="2077" r:id="rId91"/>
    <p:sldId id="2078" r:id="rId92"/>
    <p:sldId id="2079" r:id="rId93"/>
    <p:sldId id="2091" r:id="rId94"/>
    <p:sldId id="2081" r:id="rId95"/>
    <p:sldId id="2082" r:id="rId96"/>
    <p:sldId id="2083" r:id="rId97"/>
    <p:sldId id="2084" r:id="rId98"/>
    <p:sldId id="2085" r:id="rId99"/>
    <p:sldId id="2086" r:id="rId100"/>
    <p:sldId id="2090" r:id="rId101"/>
    <p:sldId id="2092" r:id="rId102"/>
    <p:sldId id="1370" r:id="rId103"/>
    <p:sldId id="548" r:id="rId104"/>
    <p:sldId id="1047" r:id="rId105"/>
    <p:sldId id="549" r:id="rId106"/>
    <p:sldId id="550" r:id="rId107"/>
    <p:sldId id="2094" r:id="rId108"/>
    <p:sldId id="1049" r:id="rId109"/>
    <p:sldId id="1050" r:id="rId110"/>
    <p:sldId id="1051" r:id="rId111"/>
    <p:sldId id="1052" r:id="rId112"/>
    <p:sldId id="1053" r:id="rId113"/>
    <p:sldId id="2095" r:id="rId114"/>
    <p:sldId id="1054" r:id="rId115"/>
    <p:sldId id="1055" r:id="rId116"/>
    <p:sldId id="1075" r:id="rId117"/>
    <p:sldId id="1077" r:id="rId118"/>
    <p:sldId id="1078" r:id="rId119"/>
    <p:sldId id="2096" r:id="rId120"/>
    <p:sldId id="1057" r:id="rId121"/>
    <p:sldId id="2093" r:id="rId122"/>
    <p:sldId id="1074" r:id="rId123"/>
    <p:sldId id="1058" r:id="rId124"/>
    <p:sldId id="2097" r:id="rId125"/>
    <p:sldId id="1079" r:id="rId126"/>
    <p:sldId id="1080" r:id="rId127"/>
    <p:sldId id="1081" r:id="rId128"/>
    <p:sldId id="1082" r:id="rId129"/>
    <p:sldId id="2098" r:id="rId130"/>
    <p:sldId id="1083" r:id="rId131"/>
    <p:sldId id="1084" r:id="rId132"/>
    <p:sldId id="2099" r:id="rId133"/>
    <p:sldId id="1087" r:id="rId134"/>
    <p:sldId id="1088" r:id="rId135"/>
    <p:sldId id="1089" r:id="rId136"/>
    <p:sldId id="1090" r:id="rId137"/>
    <p:sldId id="1091" r:id="rId138"/>
    <p:sldId id="1092" r:id="rId139"/>
    <p:sldId id="1093" r:id="rId140"/>
    <p:sldId id="1094" r:id="rId141"/>
    <p:sldId id="1060" r:id="rId142"/>
    <p:sldId id="1064" r:id="rId143"/>
    <p:sldId id="2100" r:id="rId144"/>
    <p:sldId id="1097" r:id="rId145"/>
    <p:sldId id="1098" r:id="rId146"/>
    <p:sldId id="567" r:id="rId147"/>
    <p:sldId id="568" r:id="rId148"/>
    <p:sldId id="571" r:id="rId149"/>
    <p:sldId id="1100" r:id="rId150"/>
    <p:sldId id="572" r:id="rId151"/>
    <p:sldId id="573" r:id="rId152"/>
    <p:sldId id="605" r:id="rId1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C1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5718" autoAdjust="0"/>
  </p:normalViewPr>
  <p:slideViewPr>
    <p:cSldViewPr showGuides="1">
      <p:cViewPr varScale="1">
        <p:scale>
          <a:sx n="120" d="100"/>
          <a:sy n="120" d="100"/>
        </p:scale>
        <p:origin x="1496" y="192"/>
      </p:cViewPr>
      <p:guideLst>
        <p:guide orient="horz" pos="2136"/>
        <p:guide pos="2880"/>
      </p:guideLst>
    </p:cSldViewPr>
  </p:slideViewPr>
  <p:outlineViewPr>
    <p:cViewPr>
      <p:scale>
        <a:sx n="33" d="100"/>
        <a:sy n="33" d="100"/>
      </p:scale>
      <p:origin x="24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6" Type="http://schemas.openxmlformats.org/officeDocument/2006/relationships/tableStyles" Target="tableStyles.xml"/><Relationship Id="rId155" Type="http://schemas.openxmlformats.org/officeDocument/2006/relationships/viewProps" Target="viewProps.xml"/><Relationship Id="rId154" Type="http://schemas.openxmlformats.org/officeDocument/2006/relationships/presProps" Target="presProps.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2.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1.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10.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34F53-7218-49DB-9257-657E03443093}" type="datetimeFigureOut">
              <a:rPr lang="en-US" smtClean="0"/>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3DB7C-C211-4510-ADDA-EF944565031B}"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B3DB7C-C211-4510-ADDA-EF944565031B}"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B3DB7C-C211-4510-ADDA-EF944565031B}" type="slidenum">
              <a:rPr lang="en-IN" smtClean="0"/>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07831"/>
          </a:xfrm>
          <a:prstGeom prst="rect">
            <a:avLst/>
          </a:prstGeom>
        </p:spPr>
        <p:txBody>
          <a:bodyPr wrap="square" lIns="0" tIns="0" rIns="0" bIns="0">
            <a:spAutoFit/>
          </a:bodyPr>
          <a:lstStyle>
            <a:lvl1pPr>
              <a:defRPr sz="33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DB1219AB-521F-4484-805A-0C67592E7CE4}" type="datetimeFigureOut">
              <a:rPr lang="en-US" smtClean="0"/>
            </a:fld>
            <a:endParaRPr lang="en-IN"/>
          </a:p>
        </p:txBody>
      </p:sp>
      <p:sp>
        <p:nvSpPr>
          <p:cNvPr id="8" name="Footer Placeholder 7"/>
          <p:cNvSpPr>
            <a:spLocks noGrp="1"/>
          </p:cNvSpPr>
          <p:nvPr>
            <p:ph type="ftr" sz="quarter" idx="11"/>
          </p:nvPr>
        </p:nvSpPr>
        <p:spPr/>
        <p:txBody>
          <a:bodyPr/>
          <a:p>
            <a:endParaRPr lang="en-IN"/>
          </a:p>
        </p:txBody>
      </p:sp>
      <p:sp>
        <p:nvSpPr>
          <p:cNvPr id="9" name="Slide Number Placeholder 8"/>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DB1219AB-521F-4484-805A-0C67592E7CE4}" type="datetimeFigureOut">
              <a:rPr lang="en-US" smtClean="0"/>
            </a:fld>
            <a:endParaRPr lang="en-IN"/>
          </a:p>
        </p:txBody>
      </p:sp>
      <p:sp>
        <p:nvSpPr>
          <p:cNvPr id="4" name="Footer Placeholder 3"/>
          <p:cNvSpPr>
            <a:spLocks noGrp="1"/>
          </p:cNvSpPr>
          <p:nvPr>
            <p:ph type="ftr" sz="quarter" idx="11"/>
          </p:nvPr>
        </p:nvSpPr>
        <p:spPr/>
        <p:txBody>
          <a:bodyPr/>
          <a:p>
            <a:endParaRPr lang="en-IN"/>
          </a:p>
        </p:txBody>
      </p:sp>
      <p:sp>
        <p:nvSpPr>
          <p:cNvPr id="5" name="Slide Number Placeholder 4"/>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DB1219AB-521F-4484-805A-0C67592E7CE4}" type="datetimeFigureOut">
              <a:rPr lang="en-US" smtClean="0"/>
            </a:fld>
            <a:endParaRPr lang="en-IN"/>
          </a:p>
        </p:txBody>
      </p:sp>
      <p:sp>
        <p:nvSpPr>
          <p:cNvPr id="3" name="Footer Placeholder 2"/>
          <p:cNvSpPr>
            <a:spLocks noGrp="1"/>
          </p:cNvSpPr>
          <p:nvPr>
            <p:ph type="ftr" sz="quarter" idx="11"/>
          </p:nvPr>
        </p:nvSpPr>
        <p:spPr/>
        <p:txBody>
          <a:bodyPr/>
          <a:p>
            <a:endParaRPr lang="en-IN"/>
          </a:p>
        </p:txBody>
      </p:sp>
      <p:sp>
        <p:nvSpPr>
          <p:cNvPr id="4" name="Slide Number Placeholder 3"/>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B1219AB-521F-4484-805A-0C67592E7CE4}" type="datetimeFigureOut">
              <a:rPr lang="en-US"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B1219AB-521F-4484-805A-0C67592E7CE4}" type="datetimeFigureOut">
              <a:rPr lang="en-US"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B1219AB-521F-4484-805A-0C67592E7CE4}" type="datetimeFigureOut">
              <a:rPr lang="en-US"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B1219AB-521F-4484-805A-0C67592E7CE4}" type="datetimeFigureOut">
              <a:rPr lang="en-US"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054" y="-373707"/>
            <a:ext cx="9025890" cy="507831"/>
          </a:xfrm>
        </p:spPr>
        <p:txBody>
          <a:bodyPr lIns="0" tIns="0" rIns="0" bIns="0"/>
          <a:lstStyle>
            <a:lvl1pPr>
              <a:defRPr sz="33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9054" y="-373707"/>
            <a:ext cx="9025890" cy="507831"/>
          </a:xfrm>
        </p:spPr>
        <p:txBody>
          <a:bodyPr lIns="0" tIns="0" rIns="0" bIns="0"/>
          <a:lstStyle>
            <a:lvl1pPr>
              <a:defRPr sz="33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9054" y="-373707"/>
            <a:ext cx="9025890" cy="507831"/>
          </a:xfrm>
        </p:spPr>
        <p:txBody>
          <a:bodyPr lIns="0" tIns="0" rIns="0" bIns="0"/>
          <a:lstStyle>
            <a:lvl1pPr>
              <a:defRPr sz="33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B1219AB-521F-4484-805A-0C67592E7CE4}" type="datetimeFigureOut">
              <a:rPr lang="en-US" smtClean="0"/>
            </a:fld>
            <a:endParaRPr lang="en-IN"/>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IN"/>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A7ADDB4-3205-46F4-BCAE-D43FC76842F6}" type="slidenum">
              <a:rPr lang="en-IN" smtClean="0"/>
            </a:fld>
            <a:endParaRPr lang="en-I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B1219AB-521F-4484-805A-0C67592E7CE4}" type="datetimeFigureOut">
              <a:rPr lang="en-US"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DB1219AB-521F-4484-805A-0C67592E7CE4}" type="datetimeFigureOut">
              <a:rPr lang="en-US" smtClean="0"/>
            </a:fld>
            <a:endParaRPr lang="en-IN"/>
          </a:p>
        </p:txBody>
      </p:sp>
      <p:sp>
        <p:nvSpPr>
          <p:cNvPr id="5" name="Footer Placeholder 4"/>
          <p:cNvSpPr>
            <a:spLocks noGrp="1"/>
          </p:cNvSpPr>
          <p:nvPr>
            <p:ph type="ftr" sz="quarter" idx="11"/>
          </p:nvPr>
        </p:nvSpPr>
        <p:spPr/>
        <p:txBody>
          <a:bodyPr/>
          <a:p>
            <a:endParaRPr lang="en-IN"/>
          </a:p>
        </p:txBody>
      </p:sp>
      <p:sp>
        <p:nvSpPr>
          <p:cNvPr id="6" name="Slide Number Placeholder 5"/>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DB1219AB-521F-4484-805A-0C67592E7CE4}" type="datetimeFigureOut">
              <a:rPr lang="en-US" smtClean="0"/>
            </a:fld>
            <a:endParaRPr lang="en-IN"/>
          </a:p>
        </p:txBody>
      </p:sp>
      <p:sp>
        <p:nvSpPr>
          <p:cNvPr id="6" name="Footer Placeholder 5"/>
          <p:cNvSpPr>
            <a:spLocks noGrp="1"/>
          </p:cNvSpPr>
          <p:nvPr>
            <p:ph type="ftr" sz="quarter" idx="11"/>
          </p:nvPr>
        </p:nvSpPr>
        <p:spPr/>
        <p:txBody>
          <a:bodyPr/>
          <a:p>
            <a:endParaRPr lang="en-IN"/>
          </a:p>
        </p:txBody>
      </p:sp>
      <p:sp>
        <p:nvSpPr>
          <p:cNvPr id="7" name="Slide Number Placeholder 6"/>
          <p:cNvSpPr>
            <a:spLocks noGrp="1"/>
          </p:cNvSpPr>
          <p:nvPr>
            <p:ph type="sldNum" sz="quarter" idx="12"/>
          </p:nvPr>
        </p:nvSpPr>
        <p:spPr/>
        <p:txBody>
          <a:bodyPr/>
          <a:p>
            <a:fld id="{7A7ADDB4-3205-46F4-BCAE-D43FC76842F6}" type="slidenum">
              <a:rPr lang="en-IN" smtClean="0"/>
            </a:fld>
            <a:endParaRPr lang="en-I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2" Type="http://schemas.openxmlformats.org/officeDocument/2006/relationships/theme" Target="../theme/theme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054" y="-373707"/>
            <a:ext cx="9025890" cy="677108"/>
          </a:xfrm>
          <a:prstGeom prst="rect">
            <a:avLst/>
          </a:prstGeom>
        </p:spPr>
        <p:txBody>
          <a:bodyPr wrap="square" lIns="0" tIns="0" rIns="0" bIns="0">
            <a:spAutoFit/>
          </a:bodyPr>
          <a:lstStyle>
            <a:lvl1pPr>
              <a:defRPr sz="44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body" idx="1"/>
          </p:nvPr>
        </p:nvSpPr>
        <p:spPr>
          <a:xfrm>
            <a:off x="733425" y="2066925"/>
            <a:ext cx="7610475" cy="276999"/>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B1219AB-521F-4484-805A-0C67592E7CE4}" type="datetimeFigureOut">
              <a:rPr lang="en-US" smtClean="0"/>
            </a:fld>
            <a:endParaRPr lang="en-IN"/>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IN"/>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7A7ADDB4-3205-46F4-BCAE-D43FC76842F6}" type="slidenum">
              <a:rPr lang="en-IN" smtClean="0"/>
            </a:fld>
            <a:endParaRPr lang="en-IN"/>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9.jpeg"/><Relationship Id="rId1" Type="http://schemas.openxmlformats.org/officeDocument/2006/relationships/image" Target="../media/image5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1.png"/><Relationship Id="rId3" Type="http://schemas.openxmlformats.org/officeDocument/2006/relationships/tags" Target="../tags/tag39.xml"/><Relationship Id="rId2" Type="http://schemas.openxmlformats.org/officeDocument/2006/relationships/image" Target="../media/image60.png"/><Relationship Id="rId1" Type="http://schemas.openxmlformats.org/officeDocument/2006/relationships/tags" Target="../tags/tag38.xml"/></Relationships>
</file>

<file path=ppt/slides/_rels/slide10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3.png"/><Relationship Id="rId3" Type="http://schemas.openxmlformats.org/officeDocument/2006/relationships/tags" Target="../tags/tag41.xml"/><Relationship Id="rId2" Type="http://schemas.openxmlformats.org/officeDocument/2006/relationships/image" Target="../media/image62.png"/><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emf"/></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Welding%20Hyperlink\SAW-IS%2015977-properties,%20symbol,%20TS,%20YS,%20Dimension,%20Impact,%20temperature.pptx" TargetMode="External"/><Relationship Id="rId2" Type="http://schemas.openxmlformats.org/officeDocument/2006/relationships/image" Target="../media/image65.png"/><Relationship Id="rId1" Type="http://schemas.openxmlformats.org/officeDocument/2006/relationships/tags" Target="../tags/tag4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tags" Target="../tags/tag45.xml"/><Relationship Id="rId4" Type="http://schemas.openxmlformats.org/officeDocument/2006/relationships/image" Target="../media/image67.png"/><Relationship Id="rId3" Type="http://schemas.openxmlformats.org/officeDocument/2006/relationships/tags" Target="../tags/tag44.xml"/><Relationship Id="rId2" Type="http://schemas.openxmlformats.org/officeDocument/2006/relationships/image" Target="../media/image66.png"/><Relationship Id="rId1" Type="http://schemas.openxmlformats.org/officeDocument/2006/relationships/tags" Target="../tags/tag4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5.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6.png"/><Relationship Id="rId1" Type="http://schemas.openxmlformats.org/officeDocument/2006/relationships/tags" Target="../tags/tag47.xml"/></Relationships>
</file>

<file path=ppt/slides/_rels/slide128.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hyperlink" Target="..\Welding%20Hyperlink\IS%201278-Gas%20welding-Chemical%20composition%20of%20Filler%20Roads-SS,%20Cu,%20CI,%20Al.pptx" TargetMode="External"/><Relationship Id="rId2" Type="http://schemas.openxmlformats.org/officeDocument/2006/relationships/image" Target="../media/image77.png"/><Relationship Id="rId1" Type="http://schemas.openxmlformats.org/officeDocument/2006/relationships/tags" Target="../tags/tag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80.jpeg"/><Relationship Id="rId4" Type="http://schemas.openxmlformats.org/officeDocument/2006/relationships/image" Target="../media/image79.png"/><Relationship Id="rId3" Type="http://schemas.openxmlformats.org/officeDocument/2006/relationships/tags" Target="../tags/tag50.xml"/><Relationship Id="rId2" Type="http://schemas.openxmlformats.org/officeDocument/2006/relationships/image" Target="../media/image78.png"/><Relationship Id="rId1" Type="http://schemas.openxmlformats.org/officeDocument/2006/relationships/tags" Target="../tags/tag49.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1.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2.png"/><Relationship Id="rId1" Type="http://schemas.openxmlformats.org/officeDocument/2006/relationships/tags" Target="../tags/tag5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3.png"/><Relationship Id="rId1" Type="http://schemas.openxmlformats.org/officeDocument/2006/relationships/tags" Target="../tags/tag52.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5.png"/><Relationship Id="rId1" Type="http://schemas.openxmlformats.org/officeDocument/2006/relationships/image" Target="../media/image84.jpe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7.jpeg"/><Relationship Id="rId1" Type="http://schemas.openxmlformats.org/officeDocument/2006/relationships/image" Target="../media/image8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8.png"/><Relationship Id="rId1" Type="http://schemas.openxmlformats.org/officeDocument/2006/relationships/tags" Target="../tags/tag5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0.jpeg"/><Relationship Id="rId1" Type="http://schemas.openxmlformats.org/officeDocument/2006/relationships/image" Target="../media/image89.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1.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jpeg"/><Relationship Id="rId3" Type="http://schemas.openxmlformats.org/officeDocument/2006/relationships/tags" Target="../tags/tag3.xml"/><Relationship Id="rId2" Type="http://schemas.openxmlformats.org/officeDocument/2006/relationships/hyperlink" Target="History.pptx" TargetMode="Externa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Welding%20Hyperlink\Classification-814.pptx"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Welding%20Hyperlink\Mechanical%20and%20Chemical%20properties-814.ppt"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Welding%20Hyperlink\1395-chemical,%20mechanical.%20heat.pptx" TargetMode="Externa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tags" Target="../tags/tag9.xml"/><Relationship Id="rId4" Type="http://schemas.openxmlformats.org/officeDocument/2006/relationships/image" Target="../media/image21.png"/><Relationship Id="rId3" Type="http://schemas.openxmlformats.org/officeDocument/2006/relationships/tags" Target="../tags/tag8.xml"/><Relationship Id="rId2" Type="http://schemas.openxmlformats.org/officeDocument/2006/relationships/image" Target="../media/image20.png"/><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tags" Target="../tags/tag12.xml"/><Relationship Id="rId2" Type="http://schemas.openxmlformats.org/officeDocument/2006/relationships/image" Target="../media/image25.png"/><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hyperlink" Target="..\Welding%20Hyperlink\IS%205206-Physical%20and%20comparison.pptx" TargetMode="External"/><Relationship Id="rId2" Type="http://schemas.openxmlformats.org/officeDocument/2006/relationships/image" Target="../media/image27.png"/><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Welding%20Hyperlink\IS%2015769%20designation%20details.pptx"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tags" Target="../tags/tag1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emf"/></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png"/><Relationship Id="rId2" Type="http://schemas.openxmlformats.org/officeDocument/2006/relationships/tags" Target="../tags/tag19.xml"/><Relationship Id="rId1" Type="http://schemas.openxmlformats.org/officeDocument/2006/relationships/hyperlink" Target="..\Welding%20Hyperlink\Preparation%20of%20parent%20metal-IS%2010186.pptx" TargetMode="Externa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tags" Target="../tags/tag2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tags" Target="../tags/tag2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Welding%20Hyperlink\Recommendation%20Al%20TIIG%20IS%202812.pptx" TargetMode="External"/><Relationship Id="rId2" Type="http://schemas.openxmlformats.org/officeDocument/2006/relationships/image" Target="../media/image42.png"/><Relationship Id="rId1" Type="http://schemas.openxmlformats.org/officeDocument/2006/relationships/tags" Target="../tags/tag25.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tags" Target="../tags/tag2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tags" Target="../tags/tag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tags" Target="../tags/tag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48.png"/><Relationship Id="rId2" Type="http://schemas.openxmlformats.org/officeDocument/2006/relationships/tags" Target="../tags/tag30.xml"/><Relationship Id="rId1" Type="http://schemas.openxmlformats.org/officeDocument/2006/relationships/image" Target="../media/image47.jpe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hyperlink" Target="..\Welding%20Hyperlink\MIG-IS%2010178-Welding%20Condition.pptx" TargetMode="External"/><Relationship Id="rId2" Type="http://schemas.openxmlformats.org/officeDocument/2006/relationships/image" Target="../media/image49.png"/><Relationship Id="rId1" Type="http://schemas.openxmlformats.org/officeDocument/2006/relationships/tags" Target="../tags/tag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0.png"/><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1.png"/><Relationship Id="rId1" Type="http://schemas.openxmlformats.org/officeDocument/2006/relationships/tags" Target="../tags/tag33.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2.png"/><Relationship Id="rId1" Type="http://schemas.openxmlformats.org/officeDocument/2006/relationships/tags" Target="../tags/tag34.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54.png"/><Relationship Id="rId3" Type="http://schemas.openxmlformats.org/officeDocument/2006/relationships/tags" Target="../tags/tag36.xml"/><Relationship Id="rId2" Type="http://schemas.openxmlformats.org/officeDocument/2006/relationships/image" Target="../media/image53.png"/><Relationship Id="rId1" Type="http://schemas.openxmlformats.org/officeDocument/2006/relationships/tags" Target="../tags/tag35.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5.png"/><Relationship Id="rId1" Type="http://schemas.openxmlformats.org/officeDocument/2006/relationships/tags" Target="../tags/tag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381000" y="-7620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859790" y="720725"/>
            <a:ext cx="7140575" cy="57575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535" y="163195"/>
            <a:ext cx="7432675" cy="5323205"/>
          </a:xfrm>
        </p:spPr>
        <p:txBody>
          <a:bodyPr anchor="t">
            <a:normAutofit fontScale="90000"/>
          </a:bodyPr>
          <a:lstStyle/>
          <a:p>
            <a:pPr algn="ctr"/>
            <a:r>
              <a:rPr lang="en-IN" sz="3555" b="1" dirty="0">
                <a:gradFill>
                  <a:gsLst>
                    <a:gs pos="0">
                      <a:srgbClr val="E30000"/>
                    </a:gs>
                    <a:gs pos="100000">
                      <a:srgbClr val="760303"/>
                    </a:gs>
                  </a:gsLst>
                  <a:lin scaled="0"/>
                </a:gradFill>
                <a:latin typeface="FreightText Medium" panose="02000603070000020004" pitchFamily="2" charset="77"/>
                <a:cs typeface="Calibri" panose="020F0502020204030204" pitchFamily="34" charset="0"/>
              </a:rPr>
              <a:t>WELDING TECHNOLOGY</a:t>
            </a:r>
            <a:br>
              <a:rPr lang="en-IN" sz="3555" b="1" dirty="0">
                <a:gradFill>
                  <a:gsLst>
                    <a:gs pos="0">
                      <a:srgbClr val="E30000"/>
                    </a:gs>
                    <a:gs pos="100000">
                      <a:srgbClr val="760303"/>
                    </a:gs>
                  </a:gsLst>
                  <a:lin scaled="0"/>
                </a:gradFill>
                <a:latin typeface="FreightText Medium" panose="02000603070000020004" pitchFamily="2" charset="77"/>
                <a:cs typeface="Calibri" panose="020F0502020204030204" pitchFamily="34" charset="0"/>
              </a:rPr>
            </a:br>
            <a:br>
              <a:rPr lang="en-IN" sz="1110" b="1" dirty="0">
                <a:gradFill>
                  <a:gsLst>
                    <a:gs pos="0">
                      <a:srgbClr val="E30000"/>
                    </a:gs>
                    <a:gs pos="100000">
                      <a:srgbClr val="760303"/>
                    </a:gs>
                  </a:gsLst>
                  <a:lin scaled="0"/>
                </a:gradFill>
                <a:latin typeface="FreightText Medium" panose="02000603070000020004" pitchFamily="2" charset="77"/>
                <a:cs typeface="Calibri" panose="020F0502020204030204" pitchFamily="34" charset="0"/>
              </a:rPr>
            </a:br>
            <a:r>
              <a:rPr lang="en-IN" sz="3110" b="1" dirty="0">
                <a:solidFill>
                  <a:schemeClr val="tx1"/>
                </a:solidFill>
                <a:latin typeface="FreightText Medium" panose="02000603070000020004" pitchFamily="2" charset="77"/>
                <a:cs typeface="Calibri" panose="020F0502020204030204" pitchFamily="34" charset="0"/>
              </a:rPr>
              <a:t>Anindya Chakrabarti</a:t>
            </a:r>
            <a:br>
              <a:rPr lang="en-IN" sz="3110" b="1" dirty="0">
                <a:solidFill>
                  <a:schemeClr val="tx1"/>
                </a:solidFill>
              </a:rPr>
            </a:br>
            <a:br>
              <a:rPr lang="en-IN" sz="4400" dirty="0">
                <a:latin typeface="FreightText Medium" panose="02000603070000020004" pitchFamily="2" charset="77"/>
                <a:cs typeface="Calibri" panose="020F0502020204030204" pitchFamily="34" charset="0"/>
              </a:rPr>
            </a:br>
            <a:br>
              <a:rPr lang="en-IN" sz="4400" dirty="0">
                <a:latin typeface="FreightText Medium" panose="02000603070000020004" pitchFamily="2" charset="77"/>
                <a:cs typeface="Calibri" panose="020F0502020204030204" pitchFamily="34" charset="0"/>
              </a:rPr>
            </a:br>
            <a:br>
              <a:rPr lang="en-IN" sz="4400" dirty="0">
                <a:latin typeface="FreightText Medium" panose="02000603070000020004" pitchFamily="2" charset="77"/>
                <a:cs typeface="Calibri" panose="020F0502020204030204" pitchFamily="34" charset="0"/>
              </a:rPr>
            </a:br>
            <a:br>
              <a:rPr lang="en-IN" sz="4400" dirty="0">
                <a:latin typeface="FreightText Medium" panose="02000603070000020004" pitchFamily="2" charset="77"/>
                <a:cs typeface="Calibri" panose="020F0502020204030204" pitchFamily="34" charset="0"/>
              </a:rPr>
            </a:br>
            <a:br>
              <a:rPr lang="en-IN" sz="4400" dirty="0">
                <a:latin typeface="FreightText Medium" panose="02000603070000020004" pitchFamily="2" charset="77"/>
                <a:cs typeface="Calibri" panose="020F0502020204030204" pitchFamily="34" charset="0"/>
              </a:rPr>
            </a:br>
            <a:br>
              <a:rPr lang="en-IN" sz="4400" dirty="0">
                <a:latin typeface="FreightText Medium" panose="02000603070000020004" pitchFamily="2" charset="77"/>
                <a:cs typeface="Calibri" panose="020F0502020204030204" pitchFamily="34" charset="0"/>
              </a:rPr>
            </a:br>
            <a:r>
              <a:rPr lang="en-IN" sz="3110" dirty="0">
                <a:solidFill>
                  <a:schemeClr val="tx1"/>
                </a:solidFill>
                <a:latin typeface="FreightText Medium" panose="02000603070000020004" pitchFamily="2" charset="77"/>
                <a:cs typeface="Calibri" panose="020F0502020204030204" pitchFamily="34" charset="0"/>
              </a:rPr>
              <a:t>“METALS AND WELDING - </a:t>
            </a:r>
            <a:br>
              <a:rPr lang="en-IN" sz="3110" dirty="0">
                <a:solidFill>
                  <a:schemeClr val="tx1"/>
                </a:solidFill>
                <a:latin typeface="FreightText Medium" panose="02000603070000020004" pitchFamily="2" charset="77"/>
                <a:cs typeface="Calibri" panose="020F0502020204030204" pitchFamily="34" charset="0"/>
              </a:rPr>
            </a:br>
            <a:r>
              <a:rPr lang="en-IN" sz="3110" dirty="0">
                <a:solidFill>
                  <a:schemeClr val="tx1"/>
                </a:solidFill>
                <a:latin typeface="FreightText Medium" panose="02000603070000020004" pitchFamily="2" charset="77"/>
                <a:cs typeface="Calibri" panose="020F0502020204030204" pitchFamily="34" charset="0"/>
              </a:rPr>
              <a:t>A BOND FORGED THROUGH TIME”</a:t>
            </a:r>
            <a:br>
              <a:rPr lang="en-IN" sz="3110" dirty="0">
                <a:solidFill>
                  <a:schemeClr val="tx1"/>
                </a:solidFill>
                <a:latin typeface="FreightText Medium" panose="02000603070000020004" pitchFamily="2" charset="77"/>
                <a:cs typeface="Calibri" panose="020F0502020204030204" pitchFamily="34" charset="0"/>
              </a:rPr>
            </a:br>
            <a:br>
              <a:rPr lang="en-IN" sz="3110" dirty="0">
                <a:latin typeface="FreightText Medium" panose="02000603070000020004" pitchFamily="2" charset="77"/>
                <a:cs typeface="Calibri" panose="020F0502020204030204" pitchFamily="34" charset="0"/>
              </a:rPr>
            </a:br>
            <a:endParaRPr lang="en-IN" sz="3110" dirty="0">
              <a:latin typeface="FreightText Medium" panose="02000603070000020004" pitchFamily="2" charset="77"/>
              <a:cs typeface="Calibri" panose="020F0502020204030204" pitchFamily="34" charset="0"/>
            </a:endParaRPr>
          </a:p>
        </p:txBody>
      </p:sp>
      <p:sp>
        <p:nvSpPr>
          <p:cNvPr id="15" name="Rectangle 14"/>
          <p:cNvSpPr>
            <a:spLocks noGrp="1" noRot="1" noChangeAspect="1" noMove="1" noResize="1" noEditPoints="1" noAdjustHandles="1" noChangeArrowheads="1" noChangeShapeType="1" noTextEdit="1"/>
          </p:cNvSpPr>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p:cNvSpPr>
            <a:spLocks noGrp="1"/>
          </p:cNvSpPr>
          <p:nvPr>
            <p:ph type="subTitle" sz="quarter" idx="1"/>
          </p:nvPr>
        </p:nvSpPr>
        <p:spPr/>
        <p:txBody>
          <a:bodyPr/>
          <a:lstStyle/>
          <a:p>
            <a:endParaRPr lang="en-US"/>
          </a:p>
        </p:txBody>
      </p:sp>
      <p:pic>
        <p:nvPicPr>
          <p:cNvPr id="6" name="Picture 2" descr="C:\Users\USER\Downloads\FCAW 265.jpg"/>
          <p:cNvPicPr>
            <a:picLocks noChangeAspect="1" noChangeArrowheads="1"/>
          </p:cNvPicPr>
          <p:nvPr>
            <p:custDataLst>
              <p:tags r:id="rId1"/>
            </p:custDataLst>
          </p:nvPr>
        </p:nvPicPr>
        <p:blipFill>
          <a:blip r:embed="rId2"/>
          <a:stretch>
            <a:fillRect/>
          </a:stretch>
        </p:blipFill>
        <p:spPr bwMode="auto">
          <a:xfrm>
            <a:off x="1360170" y="1527810"/>
            <a:ext cx="6003290" cy="325056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 AS PER IS 812: 1957</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4127" y="1828800"/>
            <a:ext cx="8382635" cy="4538345"/>
          </a:xfrm>
          <a:prstGeom prst="rect">
            <a:avLst/>
          </a:prstGeom>
          <a:noFill/>
        </p:spPr>
        <p:txBody>
          <a:bodyPr wrap="square" rtlCol="0">
            <a:spAutoFit/>
          </a:bodyPr>
          <a:lstStyle/>
          <a:p>
            <a:r>
              <a:rPr lang="en-US" sz="1700" kern="100" dirty="0">
                <a:effectLst/>
                <a:latin typeface="Comic Sans MS" panose="030F0702030302020204" charset="0"/>
                <a:ea typeface="Aptos" panose="020B0004020202020204" pitchFamily="34" charset="0"/>
                <a:cs typeface="Comic Sans MS" panose="030F0702030302020204" charset="0"/>
              </a:rPr>
              <a:t>Ignition Powder - A readily ignitable mixture, usually of powdered</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err="1">
                <a:effectLst/>
                <a:latin typeface="Comic Sans MS" panose="030F0702030302020204" charset="0"/>
                <a:ea typeface="Aptos" panose="020B0004020202020204" pitchFamily="34" charset="0"/>
                <a:cs typeface="Comic Sans MS" panose="030F0702030302020204" charset="0"/>
              </a:rPr>
              <a:t>aluminium</a:t>
            </a:r>
            <a:r>
              <a:rPr lang="en-US" sz="1700" kern="100" dirty="0">
                <a:effectLst/>
                <a:latin typeface="Comic Sans MS" panose="030F0702030302020204" charset="0"/>
                <a:ea typeface="Aptos" panose="020B0004020202020204" pitchFamily="34" charset="0"/>
                <a:cs typeface="Comic Sans MS" panose="030F0702030302020204" charset="0"/>
              </a:rPr>
              <a:t> and oxidizing material, used for initiating the reaction in</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thermit pressure welding and thermit fusion welding.</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Longitudinal Axis of Weld - A line through the length of a weld,</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perpendicular to the cross-section at its </a:t>
            </a:r>
            <a:r>
              <a:rPr lang="en-US" sz="1700" kern="100" dirty="0" err="1">
                <a:effectLst/>
                <a:latin typeface="Comic Sans MS" panose="030F0702030302020204" charset="0"/>
                <a:ea typeface="Aptos" panose="020B0004020202020204" pitchFamily="34" charset="0"/>
                <a:cs typeface="Comic Sans MS" panose="030F0702030302020204" charset="0"/>
              </a:rPr>
              <a:t>centre</a:t>
            </a:r>
            <a:r>
              <a:rPr lang="en-US" sz="1700" kern="100" dirty="0">
                <a:effectLst/>
                <a:latin typeface="Comic Sans MS" panose="030F0702030302020204" charset="0"/>
                <a:ea typeface="Aptos" panose="020B0004020202020204" pitchFamily="34" charset="0"/>
                <a:cs typeface="Comic Sans MS" panose="030F0702030302020204" charset="0"/>
              </a:rPr>
              <a:t> of gravity (see Fig. on next slide).</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Melt Run - A line of parent metal which has been melted by</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passing a welding flame or arc along the surface of the plate.</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Parent Metal (Base Metal ) - The metal to be joined or cut.</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Peening - The mechanical working of metals by means of hammer</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blows.</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r>
              <a:rPr lang="en-US" sz="1700" kern="100" dirty="0">
                <a:effectLst/>
                <a:latin typeface="Comic Sans MS" panose="030F0702030302020204" charset="0"/>
                <a:ea typeface="Aptos" panose="020B0004020202020204" pitchFamily="34" charset="0"/>
                <a:cs typeface="Comic Sans MS" panose="030F0702030302020204" charset="0"/>
              </a:rPr>
              <a:t>Penetration ( Through) Pass - The first run of a multi-run butt</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weld, the penetration bead of which can be seen.</a:t>
            </a:r>
            <a:endParaRPr lang="en-IN" sz="1700" kern="100" dirty="0">
              <a:effectLst/>
              <a:latin typeface="Comic Sans MS" panose="030F0702030302020204" charset="0"/>
              <a:ea typeface="Aptos" panose="020B0004020202020204" pitchFamily="34" charset="0"/>
              <a:cs typeface="Comic Sans MS" panose="030F0702030302020204" charset="0"/>
            </a:endParaRPr>
          </a:p>
          <a:p>
            <a:endParaRPr lang="en-IN" sz="1700" kern="100" dirty="0">
              <a:effectLst/>
              <a:latin typeface="Comic Sans MS" panose="030F0702030302020204" charset="0"/>
              <a:ea typeface="Aptos" panose="020B0004020202020204" pitchFamily="34" charset="0"/>
              <a:cs typeface="Comic Sans MS" panose="030F070203030202020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386930"/>
            <a:ext cx="7549592" cy="1298448"/>
          </a:xfrm>
        </p:spPr>
        <p:txBody>
          <a:bodyPr vert="horz" lIns="91440" tIns="45720" rIns="91440" bIns="45720" rtlCol="0" anchor="b">
            <a:normAutofit/>
          </a:bodyPr>
          <a:lstStyle/>
          <a:p>
            <a:pPr algn="ctr" defTabSz="914400"/>
            <a:r>
              <a:rPr lang="en-US" sz="3200" dirty="0">
                <a:latin typeface="FreightText Medium" panose="02000603070000020004" pitchFamily="2" charset="77"/>
              </a:rPr>
              <a:t>SUBMERGED ARC WELDING (SAW</a:t>
            </a:r>
            <a:r>
              <a:rPr lang="en-US" sz="3600" dirty="0">
                <a:latin typeface="FreightText Medium" panose="02000603070000020004" pitchFamily="2" charset="77"/>
              </a:rPr>
              <a:t>)</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SAW 1"/>
          <p:cNvPicPr>
            <a:picLocks noGrp="1" noChangeAspect="1" noChangeArrowheads="1"/>
          </p:cNvPicPr>
          <p:nvPr>
            <p:ph idx="1"/>
          </p:nvPr>
        </p:nvPicPr>
        <p:blipFill>
          <a:blip r:embed="rId1" cstate="print"/>
          <a:stretch>
            <a:fillRect/>
          </a:stretch>
        </p:blipFill>
        <p:spPr bwMode="auto">
          <a:xfrm>
            <a:off x="1524000" y="2514600"/>
            <a:ext cx="6019799" cy="34290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5755"/>
            <a:ext cx="7886700" cy="5851525"/>
          </a:xfrm>
        </p:spPr>
        <p:txBody>
          <a:bodyPr>
            <a:normAutofit lnSpcReduction="10000"/>
          </a:bodyPr>
          <a:lstStyle/>
          <a:p>
            <a:pPr marL="0" indent="0">
              <a:buNone/>
            </a:pPr>
            <a:r>
              <a:rPr lang="en-US" sz="2000">
                <a:latin typeface="Comic Sans MS" panose="030F0702030302020204" charset="0"/>
                <a:cs typeface="Comic Sans MS" panose="030F0702030302020204" charset="0"/>
              </a:rPr>
              <a:t>Submerged Arc Welding (SAW)</a:t>
            </a:r>
            <a:endParaRPr lang="en-US" sz="2000">
              <a:latin typeface="Comic Sans MS" panose="030F0702030302020204" charset="0"/>
              <a:cs typeface="Comic Sans MS" panose="030F0702030302020204" charset="0"/>
            </a:endParaRPr>
          </a:p>
          <a:p>
            <a:endParaRPr lang="en-US" sz="2000">
              <a:latin typeface="Comic Sans MS" panose="030F0702030302020204" charset="0"/>
              <a:cs typeface="Comic Sans MS" panose="030F0702030302020204" charset="0"/>
            </a:endParaRPr>
          </a:p>
          <a:p>
            <a:r>
              <a:rPr lang="en-US" sz="2000">
                <a:latin typeface="Comic Sans MS" panose="030F0702030302020204" charset="0"/>
                <a:cs typeface="Comic Sans MS" panose="030F0702030302020204" charset="0"/>
              </a:rPr>
              <a:t>Uses a continuous, consumable bare wire electrode, with arc shielding by a cover of granular flux</a:t>
            </a:r>
            <a:endParaRPr lang="en-US" sz="2000">
              <a:latin typeface="Comic Sans MS" panose="030F0702030302020204" charset="0"/>
              <a:cs typeface="Comic Sans MS" panose="030F0702030302020204" charset="0"/>
            </a:endParaRPr>
          </a:p>
          <a:p>
            <a:r>
              <a:rPr lang="en-US" sz="2000">
                <a:latin typeface="Comic Sans MS" panose="030F0702030302020204" charset="0"/>
                <a:cs typeface="Comic Sans MS" panose="030F0702030302020204" charset="0"/>
              </a:rPr>
              <a:t>Electrode wire is fed automatically from a coil</a:t>
            </a:r>
            <a:endParaRPr lang="en-US" sz="2000">
              <a:latin typeface="Comic Sans MS" panose="030F0702030302020204" charset="0"/>
              <a:cs typeface="Comic Sans MS" panose="030F0702030302020204" charset="0"/>
            </a:endParaRPr>
          </a:p>
          <a:p>
            <a:r>
              <a:rPr lang="en-US" sz="2000">
                <a:latin typeface="Comic Sans MS" panose="030F0702030302020204" charset="0"/>
                <a:cs typeface="Comic Sans MS" panose="030F0702030302020204" charset="0"/>
              </a:rPr>
              <a:t>Flux introduced into joint slightly ahead of arc by gravity from a hopper</a:t>
            </a:r>
            <a:endParaRPr lang="en-US" sz="2000">
              <a:latin typeface="Comic Sans MS" panose="030F0702030302020204" charset="0"/>
              <a:cs typeface="Comic Sans MS" panose="030F0702030302020204" charset="0"/>
            </a:endParaRPr>
          </a:p>
          <a:p>
            <a:r>
              <a:rPr lang="en-US" sz="2000">
                <a:latin typeface="Comic Sans MS" panose="030F0702030302020204" charset="0"/>
                <a:cs typeface="Comic Sans MS" panose="030F0702030302020204" charset="0"/>
              </a:rPr>
              <a:t>Completely submerges operation, preventing sparks, spatter, and radiation</a:t>
            </a:r>
            <a:endParaRPr lang="en-US" sz="2000">
              <a:latin typeface="Comic Sans MS" panose="030F0702030302020204" charset="0"/>
              <a:cs typeface="Comic Sans MS" panose="030F0702030302020204" charset="0"/>
            </a:endParaRPr>
          </a:p>
          <a:p>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SAW Applications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•Steel fabrication of structural shapes (e.g., I-beams)</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•Seams for large diameter pipes, tanks, and pressure vessels</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•Welded components for heavy machinery</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•Most steels (except hi C steel)</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•Not good for nonferrous metals</a:t>
            </a:r>
            <a:endParaRPr lang="en-US" sz="2000">
              <a:latin typeface="Comic Sans MS" panose="030F0702030302020204" charset="0"/>
              <a:cs typeface="Comic Sans MS" panose="030F070203030202020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386930"/>
            <a:ext cx="7549592" cy="1298448"/>
          </a:xfrm>
        </p:spPr>
        <p:txBody>
          <a:bodyPr vert="horz" lIns="91440" tIns="45720" rIns="91440" bIns="45720" rtlCol="0" anchor="b">
            <a:normAutofit/>
          </a:bodyPr>
          <a:lstStyle/>
          <a:p>
            <a:pPr algn="ctr" defTabSz="914400"/>
            <a:r>
              <a:rPr lang="en-US" sz="3600" dirty="0">
                <a:latin typeface="FreightText Medium" panose="02000603070000020004" pitchFamily="2" charset="77"/>
              </a:rPr>
              <a:t>SUBMERGED ARC WELDING (SAW)</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Grp="1" noChangeAspect="1" noChangeArrowheads="1"/>
          </p:cNvPicPr>
          <p:nvPr>
            <p:ph idx="1"/>
          </p:nvPr>
        </p:nvPicPr>
        <p:blipFill>
          <a:blip r:embed="rId1"/>
          <a:stretch>
            <a:fillRect/>
          </a:stretch>
        </p:blipFill>
        <p:spPr bwMode="auto">
          <a:xfrm>
            <a:off x="1752600" y="2362200"/>
            <a:ext cx="5333999" cy="38862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386930"/>
            <a:ext cx="7549592" cy="1298448"/>
          </a:xfrm>
        </p:spPr>
        <p:txBody>
          <a:bodyPr vert="horz" lIns="91440" tIns="45720" rIns="91440" bIns="45720" rtlCol="0" anchor="b">
            <a:normAutofit/>
          </a:bodyPr>
          <a:lstStyle/>
          <a:p>
            <a:pPr algn="ctr" defTabSz="914400"/>
            <a:r>
              <a:rPr lang="en-US" sz="3600" dirty="0">
                <a:latin typeface="FreightText Medium" panose="02000603070000020004" pitchFamily="2" charset="77"/>
              </a:rPr>
              <a:t>SUBMERGED ARC WELDING (SAW) </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submerged_arc_welding"/>
          <p:cNvPicPr>
            <a:picLocks noChangeAspect="1" noChangeArrowheads="1"/>
          </p:cNvPicPr>
          <p:nvPr/>
        </p:nvPicPr>
        <p:blipFill>
          <a:blip r:embed="rId1" cstate="print"/>
          <a:stretch>
            <a:fillRect/>
          </a:stretch>
        </p:blipFill>
        <p:spPr bwMode="auto">
          <a:xfrm>
            <a:off x="1080226" y="2543992"/>
            <a:ext cx="2563349" cy="3586163"/>
          </a:xfrm>
          <a:prstGeom prst="rect">
            <a:avLst/>
          </a:prstGeom>
          <a:noFill/>
          <a:ln w="9525">
            <a:noFill/>
            <a:miter lim="800000"/>
            <a:headEnd/>
            <a:tailEnd/>
          </a:ln>
        </p:spPr>
      </p:pic>
      <p:pic>
        <p:nvPicPr>
          <p:cNvPr id="8" name="Picture 3" descr="SAW process"/>
          <p:cNvPicPr>
            <a:picLocks noChangeAspect="1" noChangeArrowheads="1"/>
          </p:cNvPicPr>
          <p:nvPr/>
        </p:nvPicPr>
        <p:blipFill>
          <a:blip r:embed="rId2" cstate="print"/>
          <a:stretch>
            <a:fillRect/>
          </a:stretch>
        </p:blipFill>
        <p:spPr bwMode="auto">
          <a:xfrm>
            <a:off x="4547937" y="3377543"/>
            <a:ext cx="3335962" cy="225668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solidFill>
                  <a:schemeClr val="tx2"/>
                </a:solidFill>
                <a:latin typeface="Comic Sans MS" panose="030F0702030302020204" charset="0"/>
                <a:cs typeface="Comic Sans MS" panose="030F0702030302020204" charset="0"/>
                <a:sym typeface="+mn-ea"/>
              </a:rPr>
              <a:t>IS 4353 : 1995</a:t>
            </a:r>
            <a:endParaRPr lang="en-US">
              <a:solidFill>
                <a:schemeClr val="tx2"/>
              </a:solidFill>
              <a:latin typeface="Comic Sans MS" panose="030F0702030302020204" charset="0"/>
              <a:cs typeface="Comic Sans MS" panose="030F0702030302020204" charset="0"/>
              <a:sym typeface="+mn-ea"/>
            </a:endParaRPr>
          </a:p>
          <a:p>
            <a:pPr marL="0" indent="0" algn="ctr">
              <a:buNone/>
            </a:pPr>
            <a:endParaRPr lang="en-US">
              <a:solidFill>
                <a:schemeClr val="tx2"/>
              </a:solidFill>
              <a:latin typeface="Comic Sans MS" panose="030F0702030302020204" charset="0"/>
              <a:cs typeface="Comic Sans MS" panose="030F0702030302020204" charset="0"/>
            </a:endParaRPr>
          </a:p>
          <a:p>
            <a:pPr marL="0" indent="0" algn="ctr">
              <a:buNone/>
            </a:pPr>
            <a:r>
              <a:rPr lang="en-US">
                <a:solidFill>
                  <a:schemeClr val="tx2"/>
                </a:solidFill>
                <a:latin typeface="Comic Sans MS" panose="030F0702030302020204" charset="0"/>
                <a:cs typeface="Comic Sans MS" panose="030F0702030302020204" charset="0"/>
                <a:sym typeface="+mn-ea"/>
              </a:rPr>
              <a:t>SUBMERGED ARC WELDING OF MILD STEEL AND LOW ALLOY STEELS </a:t>
            </a:r>
            <a:endParaRPr lang="en-US">
              <a:solidFill>
                <a:schemeClr val="tx2"/>
              </a:solidFill>
              <a:latin typeface="Comic Sans MS" panose="030F0702030302020204" charset="0"/>
              <a:cs typeface="Comic Sans MS" panose="030F0702030302020204" charset="0"/>
            </a:endParaRPr>
          </a:p>
          <a:p>
            <a:pPr algn="ctr"/>
            <a:endParaRPr lang="en-US">
              <a:solidFill>
                <a:schemeClr val="tx2"/>
              </a:solidFill>
              <a:latin typeface="Comic Sans MS" panose="030F0702030302020204" charset="0"/>
              <a:cs typeface="Comic Sans MS" panose="030F070203030202020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93065"/>
            <a:ext cx="8250555" cy="5784215"/>
          </a:xfrm>
        </p:spPr>
        <p:txBody>
          <a:bodyPr>
            <a:normAutofit fontScale="25000"/>
          </a:bodyPr>
          <a:lstStyle/>
          <a:p>
            <a:pPr marL="0" indent="0">
              <a:buNone/>
            </a:pPr>
            <a:r>
              <a:rPr lang="en-US" sz="7200">
                <a:latin typeface="Comic Sans MS" panose="030F0702030302020204" charset="0"/>
                <a:cs typeface="Comic Sans MS" panose="030F0702030302020204" charset="0"/>
              </a:rPr>
              <a:t>This standard covers recommendations on materials, equipment, plate-edge preparation and testing for automatic submerged arc welding of mild and low alloy steels having a Tensile strength not exceeding 588 N/mm².</a:t>
            </a:r>
            <a:endParaRPr lang="en-US" sz="7200">
              <a:latin typeface="Comic Sans MS" panose="030F0702030302020204" charset="0"/>
              <a:cs typeface="Comic Sans MS" panose="030F0702030302020204" charset="0"/>
            </a:endParaRPr>
          </a:p>
          <a:p>
            <a:pPr marL="0" indent="0">
              <a:buNone/>
            </a:pP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Here bare wire or a flux cored wire electrode is used. The arc is completely enveloped in a powdered flux, some of which fuses to form a removable covering of slag on the weld.</a:t>
            </a:r>
            <a:endParaRPr lang="en-US" sz="7200">
              <a:latin typeface="Comic Sans MS" panose="030F0702030302020204" charset="0"/>
              <a:cs typeface="Comic Sans MS" panose="030F0702030302020204" charset="0"/>
            </a:endParaRPr>
          </a:p>
          <a:p>
            <a:pPr marL="0" indent="0">
              <a:buNone/>
            </a:pP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Single Wire Welding-Submerged arc welding using only one wire connected to one power source.</a:t>
            </a: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Two Wire Parallel Welding-Submerged arc welding using two wires fed through the same current carrying jaws or tips connected to one power source.’</a:t>
            </a:r>
            <a:endParaRPr lang="en-US" sz="7200">
              <a:latin typeface="Comic Sans MS" panose="030F0702030302020204" charset="0"/>
              <a:cs typeface="Comic Sans MS" panose="030F0702030302020204" charset="0"/>
            </a:endParaRPr>
          </a:p>
          <a:p>
            <a:pPr marL="0" indent="0">
              <a:buNone/>
            </a:pP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Multi-Wire Multi-Power Welding-Submerged arc welding using two more wires, each with separately controlled power source.</a:t>
            </a:r>
            <a:endParaRPr lang="en-US" sz="7200">
              <a:latin typeface="Comic Sans MS" panose="030F0702030302020204" charset="0"/>
              <a:cs typeface="Comic Sans MS" panose="030F0702030302020204" charset="0"/>
            </a:endParaRPr>
          </a:p>
          <a:p>
            <a:pPr marL="0" indent="0">
              <a:buNone/>
            </a:pP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Narrow Gap Submerged Arc Welding-A technique of submerged arc welding charac</a:t>
            </a:r>
            <a:endParaRPr lang="en-US" sz="7200">
              <a:latin typeface="Comic Sans MS" panose="030F0702030302020204" charset="0"/>
              <a:cs typeface="Comic Sans MS" panose="030F0702030302020204" charset="0"/>
            </a:endParaRPr>
          </a:p>
          <a:p>
            <a:pPr marL="0" indent="0">
              <a:buNone/>
            </a:pPr>
            <a:r>
              <a:rPr lang="en-US" sz="7200">
                <a:latin typeface="Comic Sans MS" panose="030F0702030302020204" charset="0"/>
                <a:cs typeface="Comic Sans MS" panose="030F0702030302020204" charset="0"/>
              </a:rPr>
              <a:t>terized by a constant number of beads per layer (usually two) that are deposited one on top of the other in deep narrow angle or square groove.</a:t>
            </a:r>
            <a:endParaRPr lang="en-US" sz="7200">
              <a:latin typeface="Comic Sans MS" panose="030F0702030302020204" charset="0"/>
              <a:cs typeface="Comic Sans MS" panose="030F070203030202020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93065"/>
            <a:ext cx="7886700" cy="5784215"/>
          </a:xfrm>
        </p:spPr>
        <p:txBody>
          <a:bodyPr/>
          <a:lstStyle/>
          <a:p>
            <a:r>
              <a:rPr lang="en-US" sz="2400">
                <a:latin typeface="Comic Sans MS" panose="030F0702030302020204" charset="0"/>
                <a:cs typeface="Comic Sans MS" panose="030F0702030302020204" charset="0"/>
              </a:rPr>
              <a:t>PARENT METAL</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The parent metal shall conform to IS 2002:</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1992, IS 2041: 1982, IS 2062: 1992, IS 3039:</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1988, IS 3503: 1966 and IS 8500: 1991.</a:t>
            </a:r>
            <a:endParaRPr lang="en-US" sz="2400">
              <a:latin typeface="Comic Sans MS" panose="030F0702030302020204" charset="0"/>
              <a:cs typeface="Comic Sans MS" panose="030F0702030302020204" charset="0"/>
            </a:endParaRPr>
          </a:p>
          <a:p>
            <a:pPr marL="0" indent="0">
              <a:buNone/>
            </a:pPr>
            <a:endParaRPr lang="en-US" sz="2400">
              <a:latin typeface="Comic Sans MS" panose="030F0702030302020204" charset="0"/>
              <a:cs typeface="Comic Sans MS" panose="030F0702030302020204" charset="0"/>
            </a:endParaRPr>
          </a:p>
          <a:p>
            <a:pPr marL="0" indent="0">
              <a:buNone/>
            </a:pP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FILLER WIRE AND FLUX</a:t>
            </a:r>
            <a:endParaRPr lang="en-US" sz="2400">
              <a:latin typeface="Comic Sans MS" panose="030F0702030302020204" charset="0"/>
              <a:cs typeface="Comic Sans MS" panose="030F0702030302020204" charset="0"/>
            </a:endParaRPr>
          </a:p>
          <a:p>
            <a:pPr marL="0" indent="0">
              <a:buNone/>
            </a:pP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The filler wire and flux combination shall</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conform to the requirements for the desired</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application as laid down in IS 3613: 1974 and</a:t>
            </a:r>
            <a:endParaRPr lang="en-US" sz="2400">
              <a:latin typeface="Comic Sans MS" panose="030F0702030302020204" charset="0"/>
              <a:cs typeface="Comic Sans MS" panose="030F0702030302020204" charset="0"/>
            </a:endParaRPr>
          </a:p>
          <a:p>
            <a:pPr marL="0" indent="0">
              <a:buNone/>
            </a:pPr>
            <a:r>
              <a:rPr lang="en-US" sz="2400">
                <a:latin typeface="Comic Sans MS" panose="030F0702030302020204" charset="0"/>
                <a:cs typeface="Comic Sans MS" panose="030F0702030302020204" charset="0"/>
              </a:rPr>
              <a:t>IS 7280 1974.</a:t>
            </a:r>
            <a:endParaRPr lang="en-US" sz="2400">
              <a:latin typeface="Comic Sans MS" panose="030F0702030302020204" charset="0"/>
              <a:cs typeface="Comic Sans MS" panose="030F070203030202020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4810"/>
            <a:ext cx="7886700" cy="5792470"/>
          </a:xfrm>
        </p:spPr>
        <p:txBody>
          <a:bodyPr>
            <a:normAutofit lnSpcReduction="10000"/>
          </a:bodyPr>
          <a:lstStyle/>
          <a:p>
            <a:r>
              <a:rPr lang="en-US" sz="2000">
                <a:latin typeface="Comic Sans MS" panose="030F0702030302020204" charset="0"/>
                <a:cs typeface="Comic Sans MS" panose="030F0702030302020204" charset="0"/>
              </a:rPr>
              <a:t>EQUIPMENT</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The equipment used for submerged arc welding shall generally comprise: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a) A welding head or heads with a motor or motors for feeding the wire or wires,and a flux receptacle for feeding the flux;</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b) A control panel with ammeter, voltmeter, inch-up and inch-down switch,</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c) Power sources, either d.c. with dropping or constant potential characteristics or a.c. or both as required for the arc length controls provided; </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d) Appropriate mechanical devices to traverse the welding head or the weldment at desired speeds. Seam tracking and guidance system may be provided.</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u="sng">
                <a:latin typeface="Comic Sans MS" panose="030F0702030302020204" charset="0"/>
                <a:cs typeface="Comic Sans MS" panose="030F0702030302020204" charset="0"/>
              </a:rPr>
              <a:t>Joint preparation</a:t>
            </a:r>
            <a:r>
              <a:rPr lang="en-US" sz="2000">
                <a:latin typeface="Comic Sans MS" panose="030F0702030302020204" charset="0"/>
                <a:cs typeface="Comic Sans MS" panose="030F0702030302020204" charset="0"/>
              </a:rPr>
              <a:t> depends upon plate thickness, type of joint for example longitudinal or circumferential, joint approachability (whether accessible from both sides or from one side only) and standard of construction.</a:t>
            </a:r>
            <a:endParaRPr lang="en-US" sz="2000">
              <a:latin typeface="Comic Sans MS" panose="030F0702030302020204" charset="0"/>
              <a:cs typeface="Comic Sans MS" panose="030F070203030202020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diagram of a metal pipe&#10;&#10;Description automatically generated with medium confidence"/>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987425" y="137160"/>
            <a:ext cx="7026910" cy="3358515"/>
          </a:xfrm>
          <a:prstGeom prst="rect">
            <a:avLst/>
          </a:prstGeom>
        </p:spPr>
      </p:pic>
      <p:pic>
        <p:nvPicPr>
          <p:cNvPr id="3" name="Picture 3" descr="A diagram of a section of a piece of metal&#10;&#10;Description automatically generated with medium confidence"/>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96645" y="3744595"/>
            <a:ext cx="6759575" cy="2757805"/>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49140" y="664210"/>
            <a:ext cx="4277360" cy="207645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Pre-heating is normally not required for</a:t>
            </a:r>
            <a:r>
              <a:rPr lang="en-US" sz="1600">
                <a:latin typeface="Aptos" panose="02110004020202020204"/>
                <a:ea typeface="Aptos" panose="02110004020202020204"/>
              </a:rPr>
              <a:t> </a:t>
            </a:r>
            <a:r>
              <a:rPr sz="1600">
                <a:latin typeface="Aptos" panose="02110004020202020204"/>
                <a:ea typeface="Aptos" panose="02110004020202020204"/>
              </a:rPr>
              <a:t>mild steel joints up to 40 mm. For welding</a:t>
            </a:r>
            <a:r>
              <a:rPr lang="en-US" sz="1600">
                <a:latin typeface="Aptos" panose="02110004020202020204"/>
                <a:ea typeface="Aptos" panose="02110004020202020204"/>
              </a:rPr>
              <a:t> </a:t>
            </a:r>
            <a:r>
              <a:rPr sz="1600">
                <a:latin typeface="Aptos" panose="02110004020202020204"/>
                <a:ea typeface="Aptos" panose="02110004020202020204"/>
              </a:rPr>
              <a:t>restrained joints or when welding low alloy</a:t>
            </a:r>
            <a:r>
              <a:rPr lang="en-US" sz="1600">
                <a:latin typeface="Aptos" panose="02110004020202020204"/>
                <a:ea typeface="Aptos" panose="02110004020202020204"/>
              </a:rPr>
              <a:t> </a:t>
            </a:r>
            <a:r>
              <a:rPr sz="1600">
                <a:latin typeface="Aptos" panose="02110004020202020204"/>
                <a:ea typeface="Aptos" panose="02110004020202020204"/>
              </a:rPr>
              <a:t>steels, joints may be pre-heated to a temperature of 150°C. However, pre-heating shall be</a:t>
            </a:r>
            <a:r>
              <a:rPr lang="en-US" sz="1600">
                <a:latin typeface="Aptos" panose="02110004020202020204"/>
                <a:ea typeface="Aptos" panose="02110004020202020204"/>
              </a:rPr>
              <a:t> </a:t>
            </a:r>
            <a:r>
              <a:rPr sz="1600">
                <a:latin typeface="Aptos" panose="02110004020202020204"/>
                <a:ea typeface="Aptos" panose="02110004020202020204"/>
              </a:rPr>
              <a:t>done for all steels having carbon equivalent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greater than 0.45.</a:t>
            </a:r>
            <a:r>
              <a:rPr lang="en-US" sz="1600">
                <a:latin typeface="Aptos" panose="02110004020202020204"/>
                <a:ea typeface="Aptos" panose="02110004020202020204"/>
              </a:rPr>
              <a:t> Post heat treatment also same.</a:t>
            </a:r>
            <a:endParaRPr lang="en-US" sz="1600">
              <a:latin typeface="Aptos" panose="02110004020202020204"/>
              <a:ea typeface="Aptos" panose="02110004020202020204"/>
            </a:endParaRPr>
          </a:p>
        </p:txBody>
      </p:sp>
      <p:pic>
        <p:nvPicPr>
          <p:cNvPr id="2" name="Picture 8"/>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62000" y="762000"/>
            <a:ext cx="3529965" cy="2285365"/>
          </a:xfrm>
          <a:prstGeom prst="rect">
            <a:avLst/>
          </a:prstGeom>
        </p:spPr>
      </p:pic>
      <p:pic>
        <p:nvPicPr>
          <p:cNvPr id="3" name="Picture 12" descr="A table with numbers and symbols&#10;&#10;Description automatically generated with medium confidence"/>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3000" y="3352800"/>
            <a:ext cx="6914515" cy="28682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 AS PER IS 812: 1957</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9065" y="1837690"/>
            <a:ext cx="6096635" cy="4647565"/>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61290" y="1524000"/>
            <a:ext cx="8822055" cy="4526280"/>
          </a:xfrm>
        </p:spPr>
        <p:txBody>
          <a:bodyPr/>
          <a:p>
            <a:pPr marL="0" indent="0" algn="ctr" defTabSz="266700">
              <a:spcAft>
                <a:spcPct val="0"/>
              </a:spcAft>
              <a:buNone/>
            </a:pPr>
            <a:r>
              <a:rPr sz="2800" b="1">
                <a:solidFill>
                  <a:schemeClr val="tx2"/>
                </a:solidFill>
                <a:latin typeface="Comic Sans MS" panose="030F0702030302020204" charset="0"/>
                <a:ea typeface="Times New Roman" panose="02020603050405020304"/>
                <a:cs typeface="Comic Sans MS" panose="030F0702030302020204" charset="0"/>
                <a:sym typeface="+mn-ea"/>
              </a:rPr>
              <a:t>IS 15977 : 2013</a:t>
            </a:r>
            <a:r>
              <a:rPr lang="en-US" sz="2800" b="1">
                <a:solidFill>
                  <a:schemeClr val="tx2"/>
                </a:solidFill>
                <a:latin typeface="Comic Sans MS" panose="030F0702030302020204" charset="0"/>
                <a:ea typeface="Times New Roman" panose="02020603050405020304"/>
                <a:cs typeface="Comic Sans MS" panose="030F0702030302020204" charset="0"/>
                <a:sym typeface="+mn-ea"/>
              </a:rPr>
              <a:t>-</a:t>
            </a:r>
            <a:endParaRPr lang="en-US" sz="2800" b="1">
              <a:solidFill>
                <a:schemeClr val="tx2"/>
              </a:solidFill>
              <a:latin typeface="Comic Sans MS" panose="030F0702030302020204" charset="0"/>
              <a:ea typeface="Times New Roman" panose="02020603050405020304"/>
              <a:cs typeface="Comic Sans MS" panose="030F0702030302020204" charset="0"/>
              <a:sym typeface="+mn-ea"/>
            </a:endParaRPr>
          </a:p>
          <a:p>
            <a:pPr marL="0" indent="0" algn="ctr" defTabSz="266700">
              <a:spcAft>
                <a:spcPct val="0"/>
              </a:spcAft>
              <a:buNone/>
            </a:pPr>
            <a:endParaRPr lang="en-US" sz="2800" b="1">
              <a:solidFill>
                <a:schemeClr val="tx2"/>
              </a:solidFill>
              <a:latin typeface="Comic Sans MS" panose="030F0702030302020204" charset="0"/>
              <a:ea typeface="Times New Roman" panose="02020603050405020304"/>
              <a:cs typeface="Comic Sans MS" panose="030F0702030302020204" charset="0"/>
              <a:sym typeface="+mn-ea"/>
            </a:endParaRPr>
          </a:p>
          <a:p>
            <a:pPr marL="0" indent="0" algn="ctr" defTabSz="266700">
              <a:spcAft>
                <a:spcPct val="0"/>
              </a:spcAft>
              <a:buNone/>
            </a:pPr>
            <a:r>
              <a:rPr sz="2800" b="1">
                <a:solidFill>
                  <a:schemeClr val="tx2"/>
                </a:solidFill>
                <a:latin typeface="Comic Sans MS" panose="030F0702030302020204" charset="0"/>
                <a:ea typeface="Times New Roman" panose="02020603050405020304"/>
                <a:cs typeface="Comic Sans MS" panose="030F0702030302020204" charset="0"/>
                <a:sym typeface="+mn-ea"/>
              </a:rPr>
              <a:t>CLASSIFICATION AND ACCEPTANCE TESTS</a:t>
            </a:r>
            <a:r>
              <a:rPr lang="en-US" sz="2800" b="1">
                <a:solidFill>
                  <a:schemeClr val="tx2"/>
                </a:solidFill>
                <a:latin typeface="Comic Sans MS" panose="030F0702030302020204" charset="0"/>
                <a:ea typeface="Times New Roman" panose="02020603050405020304"/>
                <a:cs typeface="Comic Sans MS" panose="030F0702030302020204" charset="0"/>
                <a:sym typeface="+mn-ea"/>
              </a:rPr>
              <a:t> </a:t>
            </a:r>
            <a:r>
              <a:rPr sz="2800" b="1">
                <a:solidFill>
                  <a:schemeClr val="tx2"/>
                </a:solidFill>
                <a:latin typeface="Comic Sans MS" panose="030F0702030302020204" charset="0"/>
                <a:ea typeface="Times New Roman" panose="02020603050405020304"/>
                <a:cs typeface="Comic Sans MS" panose="030F0702030302020204" charset="0"/>
                <a:sym typeface="+mn-ea"/>
              </a:rPr>
              <a:t>FOR BARE SOLID WIRE ELECTRODES AND </a:t>
            </a:r>
            <a:endParaRPr sz="2800" b="1">
              <a:solidFill>
                <a:schemeClr val="tx2"/>
              </a:solidFill>
              <a:latin typeface="Comic Sans MS" panose="030F0702030302020204" charset="0"/>
              <a:ea typeface="Times New Roman" panose="02020603050405020304"/>
              <a:cs typeface="Comic Sans MS" panose="030F0702030302020204" charset="0"/>
              <a:sym typeface="+mn-ea"/>
            </a:endParaRPr>
          </a:p>
          <a:p>
            <a:pPr marL="0" indent="0" algn="ctr" defTabSz="266700">
              <a:spcAft>
                <a:spcPct val="0"/>
              </a:spcAft>
              <a:buNone/>
            </a:pPr>
            <a:r>
              <a:rPr sz="2800" b="1">
                <a:solidFill>
                  <a:schemeClr val="tx2"/>
                </a:solidFill>
                <a:latin typeface="Comic Sans MS" panose="030F0702030302020204" charset="0"/>
                <a:ea typeface="Times New Roman" panose="02020603050405020304"/>
                <a:cs typeface="Comic Sans MS" panose="030F0702030302020204" charset="0"/>
                <a:sym typeface="+mn-ea"/>
              </a:rPr>
              <a:t>WIRE FLUX COMBINATION FOR SUBMERGED </a:t>
            </a:r>
            <a:endParaRPr sz="2800" b="1">
              <a:solidFill>
                <a:schemeClr val="tx2"/>
              </a:solidFill>
              <a:latin typeface="Comic Sans MS" panose="030F0702030302020204" charset="0"/>
              <a:ea typeface="Times New Roman" panose="02020603050405020304"/>
              <a:cs typeface="Comic Sans MS" panose="030F0702030302020204" charset="0"/>
              <a:sym typeface="+mn-ea"/>
            </a:endParaRPr>
          </a:p>
          <a:p>
            <a:pPr marL="0" indent="0" algn="ctr" defTabSz="266700">
              <a:spcAft>
                <a:spcPct val="0"/>
              </a:spcAft>
              <a:buNone/>
            </a:pPr>
            <a:r>
              <a:rPr sz="2800" b="1">
                <a:solidFill>
                  <a:schemeClr val="tx2"/>
                </a:solidFill>
                <a:latin typeface="Comic Sans MS" panose="030F0702030302020204" charset="0"/>
                <a:ea typeface="Times New Roman" panose="02020603050405020304"/>
                <a:cs typeface="Comic Sans MS" panose="030F0702030302020204" charset="0"/>
                <a:sym typeface="+mn-ea"/>
              </a:rPr>
              <a:t>ARC WELDING OF STRUCTRUAL STEEL</a:t>
            </a:r>
            <a:r>
              <a:rPr b="1">
                <a:latin typeface="Comic Sans MS" panose="030F0702030302020204" charset="0"/>
                <a:ea typeface="Times New Roman" panose="02020603050405020304"/>
                <a:cs typeface="Comic Sans MS" panose="030F0702030302020204" charset="0"/>
                <a:sym typeface="+mn-ea"/>
              </a:rPr>
              <a:t> </a:t>
            </a:r>
            <a:endParaRPr lang="en-US">
              <a:latin typeface="Comic Sans MS" panose="030F0702030302020204" charset="0"/>
              <a:cs typeface="Comic Sans MS" panose="030F070203030202020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8600" y="-457200"/>
            <a:ext cx="8745220" cy="6971665"/>
          </a:xfrm>
          <a:prstGeom prst="rect">
            <a:avLst/>
          </a:prstGeom>
        </p:spPr>
        <p:txBody>
          <a:bodyPr wrap="square">
            <a:noAutofit/>
          </a:bodyPr>
          <a:lstStyle/>
          <a:p>
            <a:pPr marL="0" indent="0" algn="r" defTabSz="266700">
              <a:spcAft>
                <a:spcPct val="60000"/>
              </a:spcAft>
            </a:pPr>
            <a:r>
              <a:rPr sz="1600" b="1">
                <a:latin typeface="Comic Sans MS" panose="030F0702030302020204" charset="0"/>
                <a:ea typeface="Times New Roman" panose="02020603050405020304"/>
                <a:cs typeface="Comic Sans MS" panose="030F0702030302020204" charset="0"/>
              </a:rPr>
              <a:t> </a:t>
            </a:r>
            <a:endParaRPr sz="1600" b="1">
              <a:latin typeface="Comic Sans MS" panose="030F0702030302020204" charset="0"/>
              <a:ea typeface="Times New Roman" panose="02020603050405020304"/>
              <a:cs typeface="Comic Sans MS" panose="030F0702030302020204" charset="0"/>
            </a:endParaRPr>
          </a:p>
          <a:p>
            <a:pPr marL="0" indent="0" defTabSz="266700">
              <a:spcAft>
                <a:spcPct val="0"/>
              </a:spcAft>
            </a:pPr>
            <a:r>
              <a:rPr sz="1600" b="1">
                <a:latin typeface="Comic Sans MS" panose="030F0702030302020204" charset="0"/>
                <a:ea typeface="Times New Roman" panose="02020603050405020304"/>
                <a:cs typeface="Comic Sans MS" panose="030F0702030302020204" charset="0"/>
              </a:rPr>
              <a:t> </a:t>
            </a:r>
            <a:endParaRPr sz="1600" b="1">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sz="1400"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sz="1400"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sz="1400"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r>
              <a:rPr lang="en-US" b="1">
                <a:solidFill>
                  <a:schemeClr val="tx1"/>
                </a:solidFill>
                <a:latin typeface="Comic Sans MS" panose="030F0702030302020204" charset="0"/>
                <a:ea typeface="Times New Roman" panose="02020603050405020304"/>
                <a:cs typeface="Comic Sans MS" panose="030F0702030302020204" charset="0"/>
              </a:rPr>
              <a:t>1)</a:t>
            </a:r>
            <a:r>
              <a:rPr b="1">
                <a:solidFill>
                  <a:schemeClr val="tx1"/>
                </a:solidFill>
                <a:latin typeface="Comic Sans MS" panose="030F0702030302020204" charset="0"/>
                <a:ea typeface="Times New Roman" panose="02020603050405020304"/>
                <a:cs typeface="Comic Sans MS" panose="030F0702030302020204" charset="0"/>
              </a:rPr>
              <a:t>CLASSIFICATION OF WIRE</a:t>
            </a: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r>
              <a:rPr b="1">
                <a:solidFill>
                  <a:schemeClr val="tx1"/>
                </a:solidFill>
                <a:latin typeface="Comic Sans MS" panose="030F0702030302020204" charset="0"/>
                <a:ea typeface="Times New Roman" panose="02020603050405020304"/>
                <a:cs typeface="Comic Sans MS" panose="030F0702030302020204" charset="0"/>
              </a:rPr>
              <a:t>The filler wires shall be classified on the basis of their chemical composition.</a:t>
            </a: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r>
              <a:rPr b="1">
                <a:solidFill>
                  <a:schemeClr val="tx1"/>
                </a:solidFill>
                <a:latin typeface="Comic Sans MS" panose="030F0702030302020204" charset="0"/>
                <a:ea typeface="Times New Roman" panose="02020603050405020304"/>
                <a:cs typeface="Comic Sans MS" panose="030F0702030302020204" charset="0"/>
              </a:rPr>
              <a:t>In a classification, for example, S-X, ‘S’ indicates solid bare wire. The digit ‘X’ used as a suffix is equal to twice the amount of the average manganese content of the wire. The presence of molybdenum, silicon, nickel, etc, is indicated by further suffixes like Mo, Si, Ni, etc.</a:t>
            </a: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r>
              <a:rPr b="1">
                <a:solidFill>
                  <a:schemeClr val="tx1"/>
                </a:solidFill>
                <a:latin typeface="Comic Sans MS" panose="030F0702030302020204" charset="0"/>
                <a:ea typeface="Times New Roman" panose="02020603050405020304"/>
                <a:cs typeface="Comic Sans MS" panose="030F0702030302020204" charset="0"/>
              </a:rPr>
              <a:t>Example</a:t>
            </a: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endParaRPr b="1">
              <a:solidFill>
                <a:schemeClr val="tx1"/>
              </a:solidFill>
              <a:latin typeface="Comic Sans MS" panose="030F0702030302020204" charset="0"/>
              <a:ea typeface="Times New Roman" panose="02020603050405020304"/>
              <a:cs typeface="Comic Sans MS" panose="030F0702030302020204" charset="0"/>
            </a:endParaRPr>
          </a:p>
          <a:p>
            <a:pPr marL="0" indent="0" defTabSz="266700">
              <a:spcAft>
                <a:spcPct val="0"/>
              </a:spcAft>
            </a:pPr>
            <a:r>
              <a:rPr b="1">
                <a:solidFill>
                  <a:schemeClr val="tx1"/>
                </a:solidFill>
                <a:latin typeface="Comic Sans MS" panose="030F0702030302020204" charset="0"/>
                <a:ea typeface="Times New Roman" panose="02020603050405020304"/>
                <a:cs typeface="Comic Sans MS" panose="030F0702030302020204" charset="0"/>
              </a:rPr>
              <a:t>The IS classification ‘S-2Mo’ means that the solid wire is suitable for automatic and semi-automatic submerged arc welding and it contains 1 percent average content of manganese and an intentional addition of molybdenum as an alloying element.</a:t>
            </a:r>
            <a:endParaRPr b="1">
              <a:solidFill>
                <a:schemeClr val="tx1"/>
              </a:solidFill>
              <a:latin typeface="Comic Sans MS" panose="030F0702030302020204" charset="0"/>
              <a:ea typeface="Times New Roman" panose="02020603050405020304"/>
              <a:cs typeface="Comic Sans MS" panose="030F070203030202020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55625" y="310515"/>
            <a:ext cx="8212455" cy="6416040"/>
          </a:xfrm>
          <a:prstGeom prst="rect">
            <a:avLst/>
          </a:prstGeom>
        </p:spPr>
        <p:txBody>
          <a:bodyPr>
            <a:noAutofit/>
          </a:bodyPr>
          <a:lstStyle/>
          <a:p>
            <a:pPr marL="194945" indent="0" algn="just" defTabSz="266700">
              <a:lnSpc>
                <a:spcPct val="103000"/>
              </a:lnSpc>
            </a:pPr>
            <a:r>
              <a:rPr lang="en-US" sz="1600">
                <a:solidFill>
                  <a:schemeClr val="tx1"/>
                </a:solidFill>
                <a:latin typeface="Comic Sans MS" panose="030F0702030302020204" charset="0"/>
                <a:ea typeface="Times New Roman" panose="02020603050405020304"/>
                <a:cs typeface="Comic Sans MS" panose="030F0702030302020204" charset="0"/>
              </a:rPr>
              <a:t>2) </a:t>
            </a:r>
            <a:r>
              <a:rPr sz="1600">
                <a:solidFill>
                  <a:schemeClr val="tx1"/>
                </a:solidFill>
                <a:latin typeface="Comic Sans MS" panose="030F0702030302020204" charset="0"/>
                <a:ea typeface="Times New Roman" panose="02020603050405020304"/>
                <a:cs typeface="Comic Sans MS" panose="030F0702030302020204" charset="0"/>
              </a:rPr>
              <a:t>Following test to be carried out for determining the acceptability of the wire and flux-wire combi- nation;</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r>
              <a:rPr sz="1600">
                <a:solidFill>
                  <a:schemeClr val="tx1"/>
                </a:solidFill>
                <a:latin typeface="Comic Sans MS" panose="030F0702030302020204" charset="0"/>
                <a:ea typeface="Times New Roman" panose="02020603050405020304"/>
                <a:cs typeface="Comic Sans MS" panose="030F0702030302020204" charset="0"/>
              </a:rPr>
              <a:t>a) Chemical composition (for the wire),</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r>
              <a:rPr sz="1600">
                <a:solidFill>
                  <a:schemeClr val="tx1"/>
                </a:solidFill>
                <a:latin typeface="Comic Sans MS" panose="030F0702030302020204" charset="0"/>
                <a:ea typeface="Times New Roman" panose="02020603050405020304"/>
                <a:cs typeface="Comic Sans MS" panose="030F0702030302020204" charset="0"/>
              </a:rPr>
              <a:t>b) Radiography,</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r>
              <a:rPr sz="1600">
                <a:solidFill>
                  <a:schemeClr val="tx1"/>
                </a:solidFill>
                <a:latin typeface="Comic Sans MS" panose="030F0702030302020204" charset="0"/>
                <a:ea typeface="Times New Roman" panose="02020603050405020304"/>
                <a:cs typeface="Comic Sans MS" panose="030F0702030302020204" charset="0"/>
              </a:rPr>
              <a:t>c) Impact test,</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r>
              <a:rPr sz="1600">
                <a:solidFill>
                  <a:schemeClr val="tx1"/>
                </a:solidFill>
                <a:latin typeface="Comic Sans MS" panose="030F0702030302020204" charset="0"/>
                <a:ea typeface="Times New Roman" panose="02020603050405020304"/>
                <a:cs typeface="Comic Sans MS" panose="030F0702030302020204" charset="0"/>
              </a:rPr>
              <a:t>d) Tensile test,</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r>
              <a:rPr sz="1600">
                <a:solidFill>
                  <a:schemeClr val="tx1"/>
                </a:solidFill>
                <a:latin typeface="Comic Sans MS" panose="030F0702030302020204" charset="0"/>
                <a:ea typeface="Times New Roman" panose="02020603050405020304"/>
                <a:cs typeface="Comic Sans MS" panose="030F0702030302020204" charset="0"/>
              </a:rPr>
              <a:t>e) Dimensional test (for solid wire), and</a:t>
            </a:r>
            <a:r>
              <a:rPr lang="en-US" sz="1600">
                <a:solidFill>
                  <a:schemeClr val="tx1"/>
                </a:solidFill>
                <a:latin typeface="Comic Sans MS" panose="030F0702030302020204" charset="0"/>
                <a:ea typeface="Times New Roman" panose="02020603050405020304"/>
                <a:cs typeface="Comic Sans MS" panose="030F0702030302020204" charset="0"/>
              </a:rPr>
              <a:t> </a:t>
            </a:r>
            <a:r>
              <a:rPr sz="1600">
                <a:solidFill>
                  <a:schemeClr val="tx1"/>
                </a:solidFill>
                <a:latin typeface="Comic Sans MS" panose="030F0702030302020204" charset="0"/>
                <a:ea typeface="Times New Roman" panose="02020603050405020304"/>
                <a:cs typeface="Comic Sans MS" panose="030F0702030302020204" charset="0"/>
              </a:rPr>
              <a:t>Diffusible hydrogen test (optional).</a:t>
            </a:r>
            <a:endParaRPr sz="1600">
              <a:solidFill>
                <a:schemeClr val="tx1"/>
              </a:solidFill>
              <a:latin typeface="Comic Sans MS" panose="030F0702030302020204" charset="0"/>
              <a:ea typeface="Times New Roman" panose="02020603050405020304"/>
              <a:cs typeface="Comic Sans MS" panose="030F0702030302020204" charset="0"/>
            </a:endParaRPr>
          </a:p>
          <a:p>
            <a:pPr marL="652145" indent="-229235" defTabSz="266700"/>
            <a:endParaRPr sz="1600">
              <a:solidFill>
                <a:srgbClr val="231F20"/>
              </a:solidFill>
              <a:latin typeface="Comic Sans MS" panose="030F0702030302020204" charset="0"/>
              <a:ea typeface="Times New Roman" panose="02020603050405020304"/>
              <a:cs typeface="Comic Sans MS" panose="030F0702030302020204" charset="0"/>
            </a:endParaRPr>
          </a:p>
          <a:p>
            <a:pPr marL="652145" indent="-229235" defTabSz="266700"/>
            <a:endParaRPr sz="1600">
              <a:solidFill>
                <a:srgbClr val="231F20"/>
              </a:solidFill>
              <a:latin typeface="Comic Sans MS" panose="030F0702030302020204" charset="0"/>
              <a:ea typeface="Times New Roman" panose="02020603050405020304"/>
              <a:cs typeface="Comic Sans MS" panose="030F0702030302020204" charset="0"/>
            </a:endParaRPr>
          </a:p>
        </p:txBody>
      </p:sp>
      <p:pic>
        <p:nvPicPr>
          <p:cNvPr id="2" name="Picture 1"/>
          <p:cNvPicPr>
            <a:picLocks noChangeAspect="1"/>
          </p:cNvPicPr>
          <p:nvPr/>
        </p:nvPicPr>
        <p:blipFill>
          <a:blip r:embed="rId1"/>
          <a:stretch>
            <a:fillRect/>
          </a:stretch>
        </p:blipFill>
        <p:spPr>
          <a:xfrm>
            <a:off x="699770" y="2590800"/>
            <a:ext cx="7531100" cy="3562350"/>
          </a:xfrm>
          <a:prstGeom prst="rect">
            <a:avLst/>
          </a:prstGeom>
          <a:solidFill>
            <a:schemeClr val="tx1"/>
          </a:solid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97205" y="250825"/>
            <a:ext cx="7777480" cy="102489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The diameters of wire shall be as follows: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1.6, 2.0, 2.4, 3.2, 4.0, 5.0, 6.3 and 8.0 mm</a:t>
            </a:r>
            <a:r>
              <a:rPr lang="en-US" sz="1600">
                <a:latin typeface="Aptos" panose="02110004020202020204"/>
                <a:ea typeface="Aptos" panose="02110004020202020204"/>
              </a:rPr>
              <a:t>  and </a:t>
            </a:r>
            <a:r>
              <a:rPr sz="1600">
                <a:latin typeface="Aptos" panose="02110004020202020204"/>
                <a:ea typeface="Aptos" panose="02110004020202020204"/>
              </a:rPr>
              <a:t> The tolerance on the diameter of wires shall be</a:t>
            </a:r>
            <a:r>
              <a:rPr lang="en-US" sz="1600">
                <a:latin typeface="Aptos" panose="02110004020202020204"/>
                <a:ea typeface="Aptos" panose="02110004020202020204"/>
              </a:rPr>
              <a:t> </a:t>
            </a:r>
            <a:r>
              <a:rPr sz="1600">
                <a:latin typeface="Aptos" panose="02110004020202020204"/>
                <a:ea typeface="Aptos" panose="02110004020202020204"/>
              </a:rPr>
              <a:t>±0.05 mm.</a:t>
            </a:r>
            <a:endParaRPr sz="1600">
              <a:latin typeface="Aptos" panose="02110004020202020204"/>
              <a:ea typeface="Aptos" panose="02110004020202020204"/>
            </a:endParaRPr>
          </a:p>
        </p:txBody>
      </p:sp>
      <p:pic>
        <p:nvPicPr>
          <p:cNvPr id="2" name="Picture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38200" y="1676400"/>
            <a:ext cx="7153275" cy="3613785"/>
          </a:xfrm>
          <a:prstGeom prst="rect">
            <a:avLst/>
          </a:prstGeom>
        </p:spPr>
      </p:pic>
      <p:sp>
        <p:nvSpPr>
          <p:cNvPr id="3" name="Text Box 2"/>
          <p:cNvSpPr txBox="1"/>
          <p:nvPr/>
        </p:nvSpPr>
        <p:spPr>
          <a:xfrm>
            <a:off x="497840" y="5715000"/>
            <a:ext cx="8010525" cy="937260"/>
          </a:xfrm>
          <a:prstGeom prst="rect">
            <a:avLst/>
          </a:prstGeom>
          <a:noFill/>
        </p:spPr>
        <p:txBody>
          <a:bodyPr wrap="square" rtlCol="0">
            <a:noAutofit/>
          </a:bodyPr>
          <a:p>
            <a:r>
              <a:rPr lang="en-US">
                <a:solidFill>
                  <a:srgbClr val="FF0000"/>
                </a:solidFill>
                <a:highlight>
                  <a:srgbClr val="FFFF00"/>
                </a:highlight>
                <a:latin typeface="Comic Sans MS" panose="030F0702030302020204" charset="0"/>
                <a:cs typeface="Comic Sans MS" panose="030F0702030302020204" charset="0"/>
              </a:rPr>
              <a:t>For dimension and Tolerance, Symbols for TS, YS, Impact, % E, Temperature for determining impact properties, Please see </a:t>
            </a:r>
            <a:r>
              <a:rPr lang="en-US">
                <a:solidFill>
                  <a:srgbClr val="FF0000"/>
                </a:solidFill>
                <a:highlight>
                  <a:srgbClr val="FFFF00"/>
                </a:highlight>
                <a:latin typeface="Comic Sans MS" panose="030F0702030302020204" charset="0"/>
                <a:cs typeface="Comic Sans MS" panose="030F0702030302020204" charset="0"/>
                <a:hlinkClick r:id="rId3" tooltip="" action="ppaction://hlinkfile"/>
              </a:rPr>
              <a:t>hyperlink</a:t>
            </a:r>
            <a:endParaRPr lang="en-US">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575"/>
            <a:ext cx="7886700" cy="6021705"/>
          </a:xfrm>
        </p:spPr>
        <p:txBody>
          <a:bodyPr>
            <a:normAutofit/>
          </a:bodyPr>
          <a:lstStyle/>
          <a:p>
            <a:pPr marL="0" indent="0">
              <a:buNone/>
            </a:pPr>
            <a:r>
              <a:rPr lang="en-US" sz="2000">
                <a:latin typeface="Comic Sans MS" panose="030F0702030302020204" charset="0"/>
                <a:cs typeface="Comic Sans MS" panose="030F0702030302020204" charset="0"/>
              </a:rPr>
              <a:t>The classification of fluxes is divided in to six parts.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The first part gives a symbol indicating the name of the product. The symbol for fluxes shall be the term</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'Flux'.</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The second part gives a symbol indicating the method of manufacture of the flux. The symbol below</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indicates the method of manufacture: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a) F - Fused flux,</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b) A - Agglomerated flux, and</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c) M-Mixed flux (Flux made from crushed slag only or a blend of crushed slag with virgin flux).</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  The third part of the symbol indicates the tensile strength, yield strength, impact strength and percent elongation, when carried out in accordance with IS 1608</a:t>
            </a:r>
            <a:endParaRPr lang="en-US" sz="2000">
              <a:latin typeface="Comic Sans MS" panose="030F0702030302020204" charset="0"/>
              <a:cs typeface="Comic Sans MS" panose="030F070203030202020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7200" y="5300345"/>
            <a:ext cx="6833235" cy="368300"/>
          </a:xfrm>
          <a:prstGeom prst="rect">
            <a:avLst/>
          </a:prstGeom>
          <a:noFill/>
        </p:spPr>
        <p:txBody>
          <a:bodyPr wrap="square" rtlCol="0">
            <a:spAutoFit/>
          </a:bodyPr>
          <a:lstStyle/>
          <a:p>
            <a:r>
              <a:rPr lang="en-US">
                <a:latin typeface="Comic Sans MS" panose="030F0702030302020204" charset="0"/>
                <a:cs typeface="Comic Sans MS" panose="030F0702030302020204" charset="0"/>
              </a:rPr>
              <a:t>Radiographic tesing needed</a:t>
            </a:r>
            <a:endParaRPr lang="en-US">
              <a:latin typeface="Comic Sans MS" panose="030F0702030302020204" charset="0"/>
              <a:cs typeface="Comic Sans MS" panose="030F0702030302020204" charset="0"/>
            </a:endParaRPr>
          </a:p>
        </p:txBody>
      </p:sp>
      <p:pic>
        <p:nvPicPr>
          <p:cNvPr id="2" name="Picture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57200" y="457200"/>
            <a:ext cx="3498850" cy="2011680"/>
          </a:xfrm>
          <a:prstGeom prst="rect">
            <a:avLst/>
          </a:prstGeom>
        </p:spPr>
      </p:pic>
      <p:pic>
        <p:nvPicPr>
          <p:cNvPr id="3" name="Picture 6" descr="A diagram of a metal sheet&#10;&#10;Description automatically generated with medium confidence"/>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5184140" y="457200"/>
            <a:ext cx="3959860" cy="4650740"/>
          </a:xfrm>
          <a:prstGeom prst="rect">
            <a:avLst/>
          </a:prstGeom>
        </p:spPr>
      </p:pic>
      <p:pic>
        <p:nvPicPr>
          <p:cNvPr id="5" name="Picture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18135" y="2568575"/>
            <a:ext cx="4772660" cy="260096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152650"/>
            <a:ext cx="8229600" cy="3973830"/>
          </a:xfrm>
        </p:spPr>
        <p:txBody>
          <a:bodyPr/>
          <a:p>
            <a:pPr marL="0" indent="0" algn="ctr">
              <a:buNone/>
            </a:pPr>
            <a:r>
              <a:rPr lang="en-US" sz="4800" dirty="0">
                <a:solidFill>
                  <a:srgbClr val="FFFF00"/>
                </a:solidFill>
                <a:latin typeface="FreightText Medium" panose="02000603070000020004" pitchFamily="2" charset="77"/>
                <a:sym typeface="+mn-ea"/>
              </a:rPr>
              <a:t>Gas welding</a:t>
            </a:r>
            <a:endParaRPr lang="en-US" sz="4800" dirty="0">
              <a:solidFill>
                <a:srgbClr val="FFFF00"/>
              </a:solidFill>
              <a:latin typeface="FreightText Medium" panose="02000603070000020004" pitchFamily="2" charset="77"/>
              <a:sym typeface="+mn-e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5" y="213995"/>
            <a:ext cx="8917305" cy="1421130"/>
          </a:xfrm>
          <a:prstGeom prst="rect">
            <a:avLst/>
          </a:prstGeom>
        </p:spPr>
        <p:txBody>
          <a:bodyPr vert="horz" wrap="square" lIns="0" tIns="190721" rIns="0" bIns="0" rtlCol="0" anchor="ctr">
            <a:spAutoFit/>
          </a:bodyPr>
          <a:lstStyle/>
          <a:p>
            <a:pPr marL="1527175">
              <a:lnSpc>
                <a:spcPct val="100000"/>
              </a:lnSpc>
              <a:spcBef>
                <a:spcPts val="805"/>
              </a:spcBef>
            </a:pPr>
            <a:r>
              <a:rPr sz="3200" i="1" spc="-45" dirty="0">
                <a:latin typeface="Comic Sans MS" panose="030F0702030302020204" charset="0"/>
                <a:cs typeface="Comic Sans MS" panose="030F0702030302020204" charset="0"/>
              </a:rPr>
              <a:t>OXY</a:t>
            </a:r>
            <a:r>
              <a:rPr sz="3200" i="1" spc="-98" dirty="0">
                <a:latin typeface="Comic Sans MS" panose="030F0702030302020204" charset="0"/>
                <a:cs typeface="Comic Sans MS" panose="030F0702030302020204" charset="0"/>
              </a:rPr>
              <a:t> </a:t>
            </a:r>
            <a:r>
              <a:rPr sz="3200" i="1" dirty="0">
                <a:latin typeface="Comic Sans MS" panose="030F0702030302020204" charset="0"/>
                <a:cs typeface="Comic Sans MS" panose="030F0702030302020204" charset="0"/>
              </a:rPr>
              <a:t>–</a:t>
            </a:r>
            <a:r>
              <a:rPr sz="3200" i="1" spc="-83" dirty="0">
                <a:latin typeface="Comic Sans MS" panose="030F0702030302020204" charset="0"/>
                <a:cs typeface="Comic Sans MS" panose="030F0702030302020204" charset="0"/>
              </a:rPr>
              <a:t> </a:t>
            </a:r>
            <a:r>
              <a:rPr sz="3200" i="1" spc="-71" dirty="0">
                <a:latin typeface="Comic Sans MS" panose="030F0702030302020204" charset="0"/>
                <a:cs typeface="Comic Sans MS" panose="030F0702030302020204" charset="0"/>
              </a:rPr>
              <a:t>ACETELYNE</a:t>
            </a:r>
            <a:r>
              <a:rPr sz="3200" i="1" spc="-98" dirty="0">
                <a:latin typeface="Comic Sans MS" panose="030F0702030302020204" charset="0"/>
                <a:cs typeface="Comic Sans MS" panose="030F0702030302020204" charset="0"/>
              </a:rPr>
              <a:t> </a:t>
            </a:r>
            <a:r>
              <a:rPr sz="3200" i="1" dirty="0">
                <a:latin typeface="Comic Sans MS" panose="030F0702030302020204" charset="0"/>
                <a:cs typeface="Comic Sans MS" panose="030F0702030302020204" charset="0"/>
              </a:rPr>
              <a:t>GAS</a:t>
            </a:r>
            <a:r>
              <a:rPr sz="3200" i="1" spc="-98" dirty="0">
                <a:latin typeface="Comic Sans MS" panose="030F0702030302020204" charset="0"/>
                <a:cs typeface="Comic Sans MS" panose="030F0702030302020204" charset="0"/>
              </a:rPr>
              <a:t> </a:t>
            </a:r>
            <a:r>
              <a:rPr sz="3200" i="1" spc="-8" dirty="0">
                <a:latin typeface="Comic Sans MS" panose="030F0702030302020204" charset="0"/>
                <a:cs typeface="Comic Sans MS" panose="030F0702030302020204" charset="0"/>
              </a:rPr>
              <a:t>WELDING</a:t>
            </a:r>
            <a:br>
              <a:rPr sz="3200" i="1" spc="-8" dirty="0">
                <a:latin typeface="Comic Sans MS" panose="030F0702030302020204" charset="0"/>
                <a:cs typeface="Comic Sans MS" panose="030F0702030302020204" charset="0"/>
              </a:rPr>
            </a:br>
            <a:endParaRPr sz="3200" i="1" spc="-8" dirty="0">
              <a:latin typeface="Comic Sans MS" panose="030F0702030302020204" charset="0"/>
              <a:cs typeface="Comic Sans MS" panose="030F0702030302020204" charset="0"/>
            </a:endParaRPr>
          </a:p>
          <a:p>
            <a:pPr marL="4206875">
              <a:lnSpc>
                <a:spcPct val="100000"/>
              </a:lnSpc>
              <a:spcBef>
                <a:spcPts val="300"/>
              </a:spcBef>
            </a:pPr>
            <a:r>
              <a:rPr sz="1350" b="1" i="1" spc="-15" dirty="0">
                <a:latin typeface="Comic Sans MS" panose="030F0702030302020204" charset="0"/>
                <a:cs typeface="Comic Sans MS" panose="030F0702030302020204" charset="0"/>
              </a:rPr>
              <a:t>OXYGEN</a:t>
            </a:r>
            <a:r>
              <a:rPr sz="1350" b="1" i="1" spc="-19" dirty="0">
                <a:latin typeface="Comic Sans MS" panose="030F0702030302020204" charset="0"/>
                <a:cs typeface="Comic Sans MS" panose="030F0702030302020204" charset="0"/>
              </a:rPr>
              <a:t> </a:t>
            </a:r>
            <a:r>
              <a:rPr sz="1350" b="1" i="1" dirty="0">
                <a:latin typeface="Comic Sans MS" panose="030F0702030302020204" charset="0"/>
                <a:cs typeface="Comic Sans MS" panose="030F0702030302020204" charset="0"/>
              </a:rPr>
              <a:t>+</a:t>
            </a:r>
            <a:r>
              <a:rPr sz="1350" b="1" i="1" spc="-23" dirty="0">
                <a:latin typeface="Comic Sans MS" panose="030F0702030302020204" charset="0"/>
                <a:cs typeface="Comic Sans MS" panose="030F0702030302020204" charset="0"/>
              </a:rPr>
              <a:t> </a:t>
            </a:r>
            <a:r>
              <a:rPr sz="1350" b="1" i="1" spc="-8" dirty="0">
                <a:latin typeface="Comic Sans MS" panose="030F0702030302020204" charset="0"/>
                <a:cs typeface="Comic Sans MS" panose="030F0702030302020204" charset="0"/>
              </a:rPr>
              <a:t>ACETELYNE</a:t>
            </a:r>
            <a:endParaRPr sz="1350" dirty="0">
              <a:latin typeface="Comic Sans MS" panose="030F0702030302020204" charset="0"/>
              <a:cs typeface="Comic Sans MS" panose="030F0702030302020204" charset="0"/>
            </a:endParaRPr>
          </a:p>
        </p:txBody>
      </p:sp>
      <p:sp>
        <p:nvSpPr>
          <p:cNvPr id="19" name="object 19"/>
          <p:cNvSpPr txBox="1"/>
          <p:nvPr/>
        </p:nvSpPr>
        <p:spPr>
          <a:xfrm>
            <a:off x="2649220" y="2156460"/>
            <a:ext cx="1718310" cy="217170"/>
          </a:xfrm>
          <a:prstGeom prst="rect">
            <a:avLst/>
          </a:prstGeom>
        </p:spPr>
        <p:txBody>
          <a:bodyPr vert="horz" wrap="square" lIns="0" tIns="9525" rIns="0" bIns="0" rtlCol="0">
            <a:spAutoFit/>
          </a:bodyPr>
          <a:lstStyle/>
          <a:p>
            <a:pPr marL="9525">
              <a:spcBef>
                <a:spcPts val="75"/>
              </a:spcBef>
            </a:pPr>
            <a:r>
              <a:rPr sz="1350" b="1" i="1" dirty="0">
                <a:latin typeface="Comic Sans MS" panose="030F0702030302020204" charset="0"/>
                <a:cs typeface="Comic Sans MS" panose="030F0702030302020204" charset="0"/>
              </a:rPr>
              <a:t>WELD</a:t>
            </a:r>
            <a:r>
              <a:rPr sz="1350" b="1" i="1" spc="-19" dirty="0">
                <a:latin typeface="Comic Sans MS" panose="030F0702030302020204" charset="0"/>
                <a:cs typeface="Comic Sans MS" panose="030F0702030302020204" charset="0"/>
              </a:rPr>
              <a:t> </a:t>
            </a:r>
            <a:r>
              <a:rPr sz="1350" b="1" i="1" spc="-8" dirty="0">
                <a:latin typeface="Comic Sans MS" panose="030F0702030302020204" charset="0"/>
                <a:cs typeface="Comic Sans MS" panose="030F0702030302020204" charset="0"/>
              </a:rPr>
              <a:t>NOZZLE</a:t>
            </a:r>
            <a:endParaRPr sz="1350">
              <a:latin typeface="Comic Sans MS" panose="030F0702030302020204" charset="0"/>
              <a:cs typeface="Comic Sans MS" panose="030F0702030302020204" charset="0"/>
            </a:endParaRPr>
          </a:p>
        </p:txBody>
      </p:sp>
      <p:grpSp>
        <p:nvGrpSpPr>
          <p:cNvPr id="21" name="object 3"/>
          <p:cNvGrpSpPr/>
          <p:nvPr/>
        </p:nvGrpSpPr>
        <p:grpSpPr>
          <a:xfrm>
            <a:off x="1465262" y="1447800"/>
            <a:ext cx="7207250" cy="4895850"/>
            <a:chOff x="-93980" y="932433"/>
            <a:chExt cx="7973695" cy="5788660"/>
          </a:xfrm>
        </p:grpSpPr>
        <p:pic>
          <p:nvPicPr>
            <p:cNvPr id="22" name="object 4"/>
            <p:cNvPicPr/>
            <p:nvPr/>
          </p:nvPicPr>
          <p:blipFill>
            <a:blip r:embed="rId1" cstate="print"/>
            <a:stretch>
              <a:fillRect/>
            </a:stretch>
          </p:blipFill>
          <p:spPr>
            <a:xfrm>
              <a:off x="1880615" y="1929383"/>
              <a:ext cx="5559552" cy="3857243"/>
            </a:xfrm>
            <a:prstGeom prst="rect">
              <a:avLst/>
            </a:prstGeom>
          </p:spPr>
        </p:pic>
        <p:sp>
          <p:nvSpPr>
            <p:cNvPr id="23" name="object 5"/>
            <p:cNvSpPr/>
            <p:nvPr/>
          </p:nvSpPr>
          <p:spPr>
            <a:xfrm>
              <a:off x="1880615" y="1929383"/>
              <a:ext cx="5560060" cy="3857625"/>
            </a:xfrm>
            <a:custGeom>
              <a:avLst/>
              <a:gdLst/>
              <a:ahLst/>
              <a:cxnLst/>
              <a:rect l="l" t="t" r="r" b="b"/>
              <a:pathLst>
                <a:path w="5560059" h="3857625">
                  <a:moveTo>
                    <a:pt x="0" y="3857243"/>
                  </a:moveTo>
                  <a:lnTo>
                    <a:pt x="3889502" y="0"/>
                  </a:lnTo>
                  <a:lnTo>
                    <a:pt x="5559552" y="0"/>
                  </a:lnTo>
                  <a:lnTo>
                    <a:pt x="1670049" y="3857243"/>
                  </a:lnTo>
                  <a:lnTo>
                    <a:pt x="0" y="3857243"/>
                  </a:lnTo>
                  <a:close/>
                </a:path>
              </a:pathLst>
            </a:custGeom>
            <a:ln w="12192">
              <a:solidFill>
                <a:srgbClr val="000000"/>
              </a:solidFill>
            </a:ln>
          </p:spPr>
          <p:txBody>
            <a:bodyPr wrap="square" lIns="0" tIns="0" rIns="0" bIns="0" rtlCol="0"/>
            <a:lstStyle/>
            <a:p>
              <a:endParaRPr sz="1350"/>
            </a:p>
          </p:txBody>
        </p:sp>
        <p:pic>
          <p:nvPicPr>
            <p:cNvPr id="24" name="object 6"/>
            <p:cNvPicPr/>
            <p:nvPr/>
          </p:nvPicPr>
          <p:blipFill>
            <a:blip r:embed="rId2" cstate="print"/>
            <a:stretch>
              <a:fillRect/>
            </a:stretch>
          </p:blipFill>
          <p:spPr>
            <a:xfrm>
              <a:off x="3557016" y="1929383"/>
              <a:ext cx="3857243" cy="4785360"/>
            </a:xfrm>
            <a:prstGeom prst="rect">
              <a:avLst/>
            </a:prstGeom>
          </p:spPr>
        </p:pic>
        <p:sp>
          <p:nvSpPr>
            <p:cNvPr id="25" name="object 7"/>
            <p:cNvSpPr/>
            <p:nvPr/>
          </p:nvSpPr>
          <p:spPr>
            <a:xfrm>
              <a:off x="3557016" y="1929383"/>
              <a:ext cx="3857625" cy="4785360"/>
            </a:xfrm>
            <a:custGeom>
              <a:avLst/>
              <a:gdLst/>
              <a:ahLst/>
              <a:cxnLst/>
              <a:rect l="l" t="t" r="r" b="b"/>
              <a:pathLst>
                <a:path w="3857625" h="4785359">
                  <a:moveTo>
                    <a:pt x="3857243" y="0"/>
                  </a:moveTo>
                  <a:lnTo>
                    <a:pt x="0" y="3863416"/>
                  </a:lnTo>
                  <a:lnTo>
                    <a:pt x="0" y="4785360"/>
                  </a:lnTo>
                  <a:lnTo>
                    <a:pt x="3857243" y="921892"/>
                  </a:lnTo>
                  <a:lnTo>
                    <a:pt x="3857243" y="0"/>
                  </a:lnTo>
                  <a:close/>
                </a:path>
              </a:pathLst>
            </a:custGeom>
            <a:ln w="12192">
              <a:solidFill>
                <a:srgbClr val="000000"/>
              </a:solidFill>
            </a:ln>
          </p:spPr>
          <p:txBody>
            <a:bodyPr wrap="square" lIns="0" tIns="0" rIns="0" bIns="0" rtlCol="0"/>
            <a:lstStyle/>
            <a:p>
              <a:endParaRPr sz="1350"/>
            </a:p>
          </p:txBody>
        </p:sp>
        <p:pic>
          <p:nvPicPr>
            <p:cNvPr id="26" name="object 8"/>
            <p:cNvPicPr/>
            <p:nvPr/>
          </p:nvPicPr>
          <p:blipFill>
            <a:blip r:embed="rId3" cstate="print"/>
            <a:stretch>
              <a:fillRect/>
            </a:stretch>
          </p:blipFill>
          <p:spPr>
            <a:xfrm>
              <a:off x="1880615" y="5780531"/>
              <a:ext cx="1656587" cy="922019"/>
            </a:xfrm>
            <a:prstGeom prst="rect">
              <a:avLst/>
            </a:prstGeom>
          </p:spPr>
        </p:pic>
        <p:sp>
          <p:nvSpPr>
            <p:cNvPr id="27" name="object 9"/>
            <p:cNvSpPr/>
            <p:nvPr/>
          </p:nvSpPr>
          <p:spPr>
            <a:xfrm>
              <a:off x="1880615" y="5780531"/>
              <a:ext cx="1656714" cy="922019"/>
            </a:xfrm>
            <a:custGeom>
              <a:avLst/>
              <a:gdLst/>
              <a:ahLst/>
              <a:cxnLst/>
              <a:rect l="l" t="t" r="r" b="b"/>
              <a:pathLst>
                <a:path w="1656714" h="922020">
                  <a:moveTo>
                    <a:pt x="0" y="922019"/>
                  </a:moveTo>
                  <a:lnTo>
                    <a:pt x="1656587" y="922019"/>
                  </a:lnTo>
                  <a:lnTo>
                    <a:pt x="1656587" y="0"/>
                  </a:lnTo>
                  <a:lnTo>
                    <a:pt x="0" y="0"/>
                  </a:lnTo>
                  <a:lnTo>
                    <a:pt x="0" y="922019"/>
                  </a:lnTo>
                  <a:close/>
                </a:path>
              </a:pathLst>
            </a:custGeom>
            <a:ln w="12192">
              <a:solidFill>
                <a:srgbClr val="000000"/>
              </a:solidFill>
            </a:ln>
          </p:spPr>
          <p:txBody>
            <a:bodyPr wrap="square" lIns="0" tIns="0" rIns="0" bIns="0" rtlCol="0"/>
            <a:lstStyle/>
            <a:p>
              <a:endParaRPr sz="1350"/>
            </a:p>
          </p:txBody>
        </p:sp>
        <p:sp>
          <p:nvSpPr>
            <p:cNvPr id="28" name="object 10"/>
            <p:cNvSpPr/>
            <p:nvPr/>
          </p:nvSpPr>
          <p:spPr>
            <a:xfrm>
              <a:off x="3435096" y="1929383"/>
              <a:ext cx="4438015" cy="3857625"/>
            </a:xfrm>
            <a:custGeom>
              <a:avLst/>
              <a:gdLst/>
              <a:ahLst/>
              <a:cxnLst/>
              <a:rect l="l" t="t" r="r" b="b"/>
              <a:pathLst>
                <a:path w="4438015" h="3857625">
                  <a:moveTo>
                    <a:pt x="4437887" y="0"/>
                  </a:moveTo>
                  <a:lnTo>
                    <a:pt x="3889502" y="0"/>
                  </a:lnTo>
                  <a:lnTo>
                    <a:pt x="0" y="3857243"/>
                  </a:lnTo>
                  <a:lnTo>
                    <a:pt x="548386" y="3857243"/>
                  </a:lnTo>
                  <a:lnTo>
                    <a:pt x="4437887" y="0"/>
                  </a:lnTo>
                  <a:close/>
                </a:path>
              </a:pathLst>
            </a:custGeom>
            <a:solidFill>
              <a:srgbClr val="7E7E7E"/>
            </a:solidFill>
          </p:spPr>
          <p:txBody>
            <a:bodyPr wrap="square" lIns="0" tIns="0" rIns="0" bIns="0" rtlCol="0"/>
            <a:lstStyle/>
            <a:p>
              <a:endParaRPr sz="1350"/>
            </a:p>
          </p:txBody>
        </p:sp>
        <p:sp>
          <p:nvSpPr>
            <p:cNvPr id="29" name="object 11"/>
            <p:cNvSpPr/>
            <p:nvPr/>
          </p:nvSpPr>
          <p:spPr>
            <a:xfrm>
              <a:off x="3435096" y="1929383"/>
              <a:ext cx="4438015" cy="3857625"/>
            </a:xfrm>
            <a:custGeom>
              <a:avLst/>
              <a:gdLst/>
              <a:ahLst/>
              <a:cxnLst/>
              <a:rect l="l" t="t" r="r" b="b"/>
              <a:pathLst>
                <a:path w="4438015" h="3857625">
                  <a:moveTo>
                    <a:pt x="0" y="3857243"/>
                  </a:moveTo>
                  <a:lnTo>
                    <a:pt x="3889502" y="0"/>
                  </a:lnTo>
                  <a:lnTo>
                    <a:pt x="4437887" y="0"/>
                  </a:lnTo>
                  <a:lnTo>
                    <a:pt x="548386" y="3857243"/>
                  </a:lnTo>
                  <a:lnTo>
                    <a:pt x="0" y="3857243"/>
                  </a:lnTo>
                  <a:close/>
                </a:path>
              </a:pathLst>
            </a:custGeom>
            <a:ln w="12192">
              <a:solidFill>
                <a:srgbClr val="000000"/>
              </a:solidFill>
            </a:ln>
          </p:spPr>
          <p:txBody>
            <a:bodyPr wrap="square" lIns="0" tIns="0" rIns="0" bIns="0" rtlCol="0"/>
            <a:lstStyle/>
            <a:p>
              <a:endParaRPr sz="1350"/>
            </a:p>
          </p:txBody>
        </p:sp>
        <p:pic>
          <p:nvPicPr>
            <p:cNvPr id="30" name="object 12"/>
            <p:cNvPicPr/>
            <p:nvPr/>
          </p:nvPicPr>
          <p:blipFill>
            <a:blip r:embed="rId4" cstate="print"/>
            <a:stretch>
              <a:fillRect/>
            </a:stretch>
          </p:blipFill>
          <p:spPr>
            <a:xfrm>
              <a:off x="4771898" y="938783"/>
              <a:ext cx="1223137" cy="2520061"/>
            </a:xfrm>
            <a:prstGeom prst="rect">
              <a:avLst/>
            </a:prstGeom>
          </p:spPr>
        </p:pic>
        <p:sp>
          <p:nvSpPr>
            <p:cNvPr id="31" name="object 13"/>
            <p:cNvSpPr/>
            <p:nvPr/>
          </p:nvSpPr>
          <p:spPr>
            <a:xfrm>
              <a:off x="4771898" y="938783"/>
              <a:ext cx="1223645" cy="2520315"/>
            </a:xfrm>
            <a:custGeom>
              <a:avLst/>
              <a:gdLst/>
              <a:ahLst/>
              <a:cxnLst/>
              <a:rect l="l" t="t" r="r" b="b"/>
              <a:pathLst>
                <a:path w="1223645" h="2520315">
                  <a:moveTo>
                    <a:pt x="1223137" y="193675"/>
                  </a:moveTo>
                  <a:lnTo>
                    <a:pt x="294004" y="2520061"/>
                  </a:lnTo>
                  <a:lnTo>
                    <a:pt x="0" y="2423160"/>
                  </a:lnTo>
                  <a:lnTo>
                    <a:pt x="635253" y="0"/>
                  </a:lnTo>
                  <a:lnTo>
                    <a:pt x="1223137" y="193675"/>
                  </a:lnTo>
                  <a:close/>
                </a:path>
              </a:pathLst>
            </a:custGeom>
            <a:ln w="12700">
              <a:solidFill>
                <a:srgbClr val="000000"/>
              </a:solidFill>
            </a:ln>
          </p:spPr>
          <p:txBody>
            <a:bodyPr wrap="square" lIns="0" tIns="0" rIns="0" bIns="0" rtlCol="0"/>
            <a:lstStyle/>
            <a:p>
              <a:endParaRPr sz="1350"/>
            </a:p>
          </p:txBody>
        </p:sp>
        <p:sp>
          <p:nvSpPr>
            <p:cNvPr id="32" name="object 14"/>
            <p:cNvSpPr/>
            <p:nvPr/>
          </p:nvSpPr>
          <p:spPr>
            <a:xfrm>
              <a:off x="0" y="1905354"/>
              <a:ext cx="3764915" cy="3765550"/>
            </a:xfrm>
            <a:custGeom>
              <a:avLst/>
              <a:gdLst/>
              <a:ahLst/>
              <a:cxnLst/>
              <a:rect l="l" t="t" r="r" b="b"/>
              <a:pathLst>
                <a:path w="3764915" h="3765550">
                  <a:moveTo>
                    <a:pt x="0" y="0"/>
                  </a:moveTo>
                  <a:lnTo>
                    <a:pt x="3764788" y="3765488"/>
                  </a:lnTo>
                </a:path>
              </a:pathLst>
            </a:custGeom>
            <a:ln w="187452">
              <a:solidFill>
                <a:srgbClr val="7E7E7E"/>
              </a:solidFill>
            </a:ln>
          </p:spPr>
          <p:txBody>
            <a:bodyPr wrap="square" lIns="0" tIns="0" rIns="0" bIns="0" rtlCol="0"/>
            <a:lstStyle/>
            <a:p>
              <a:endParaRPr sz="1350"/>
            </a:p>
          </p:txBody>
        </p:sp>
        <p:pic>
          <p:nvPicPr>
            <p:cNvPr id="33" name="object 15"/>
            <p:cNvPicPr/>
            <p:nvPr/>
          </p:nvPicPr>
          <p:blipFill>
            <a:blip r:embed="rId5" cstate="print"/>
            <a:stretch>
              <a:fillRect/>
            </a:stretch>
          </p:blipFill>
          <p:spPr>
            <a:xfrm>
              <a:off x="3738753" y="3413933"/>
              <a:ext cx="1240573" cy="2306305"/>
            </a:xfrm>
            <a:prstGeom prst="rect">
              <a:avLst/>
            </a:prstGeom>
          </p:spPr>
        </p:pic>
        <p:sp>
          <p:nvSpPr>
            <p:cNvPr id="34" name="object 16"/>
            <p:cNvSpPr/>
            <p:nvPr/>
          </p:nvSpPr>
          <p:spPr>
            <a:xfrm>
              <a:off x="3425952" y="5786627"/>
              <a:ext cx="571500" cy="643255"/>
            </a:xfrm>
            <a:custGeom>
              <a:avLst/>
              <a:gdLst/>
              <a:ahLst/>
              <a:cxnLst/>
              <a:rect l="l" t="t" r="r" b="b"/>
              <a:pathLst>
                <a:path w="571500" h="643254">
                  <a:moveTo>
                    <a:pt x="571500" y="0"/>
                  </a:moveTo>
                  <a:lnTo>
                    <a:pt x="0" y="0"/>
                  </a:lnTo>
                  <a:lnTo>
                    <a:pt x="142875" y="643128"/>
                  </a:lnTo>
                  <a:lnTo>
                    <a:pt x="428625" y="643128"/>
                  </a:lnTo>
                  <a:lnTo>
                    <a:pt x="571500" y="0"/>
                  </a:lnTo>
                  <a:close/>
                </a:path>
              </a:pathLst>
            </a:custGeom>
            <a:solidFill>
              <a:srgbClr val="7E7E7E"/>
            </a:solidFill>
          </p:spPr>
          <p:txBody>
            <a:bodyPr wrap="square" lIns="0" tIns="0" rIns="0" bIns="0" rtlCol="0"/>
            <a:lstStyle/>
            <a:p>
              <a:endParaRPr sz="1350"/>
            </a:p>
          </p:txBody>
        </p:sp>
        <p:sp>
          <p:nvSpPr>
            <p:cNvPr id="35" name="object 17"/>
            <p:cNvSpPr/>
            <p:nvPr/>
          </p:nvSpPr>
          <p:spPr>
            <a:xfrm>
              <a:off x="3425952" y="5786627"/>
              <a:ext cx="571500" cy="643255"/>
            </a:xfrm>
            <a:custGeom>
              <a:avLst/>
              <a:gdLst/>
              <a:ahLst/>
              <a:cxnLst/>
              <a:rect l="l" t="t" r="r" b="b"/>
              <a:pathLst>
                <a:path w="571500" h="643254">
                  <a:moveTo>
                    <a:pt x="571500" y="0"/>
                  </a:moveTo>
                  <a:lnTo>
                    <a:pt x="428625" y="643128"/>
                  </a:lnTo>
                  <a:lnTo>
                    <a:pt x="142875" y="643128"/>
                  </a:lnTo>
                  <a:lnTo>
                    <a:pt x="0" y="0"/>
                  </a:lnTo>
                  <a:lnTo>
                    <a:pt x="571500" y="0"/>
                  </a:lnTo>
                  <a:close/>
                </a:path>
              </a:pathLst>
            </a:custGeom>
            <a:ln w="12192">
              <a:solidFill>
                <a:srgbClr val="000000"/>
              </a:solidFill>
            </a:ln>
          </p:spPr>
          <p:txBody>
            <a:bodyPr wrap="square" lIns="0" tIns="0" rIns="0" bIns="0" rtlCol="0"/>
            <a:lstStyle/>
            <a:p>
              <a:endParaRPr sz="1350"/>
            </a:p>
          </p:txBody>
        </p:sp>
      </p:grpSp>
      <p:pic>
        <p:nvPicPr>
          <p:cNvPr id="51" name="object 20"/>
          <p:cNvPicPr/>
          <p:nvPr/>
        </p:nvPicPr>
        <p:blipFill>
          <a:blip r:embed="rId6" cstate="print"/>
          <a:stretch>
            <a:fillRect/>
          </a:stretch>
        </p:blipFill>
        <p:spPr>
          <a:xfrm>
            <a:off x="2979322" y="4857772"/>
            <a:ext cx="648843" cy="650558"/>
          </a:xfrm>
          <a:prstGeom prst="rect">
            <a:avLst/>
          </a:prstGeom>
        </p:spPr>
      </p:pic>
      <p:sp>
        <p:nvSpPr>
          <p:cNvPr id="18" name="object 18"/>
          <p:cNvSpPr txBox="1"/>
          <p:nvPr/>
        </p:nvSpPr>
        <p:spPr>
          <a:xfrm>
            <a:off x="1362710" y="3175000"/>
            <a:ext cx="1886585" cy="217170"/>
          </a:xfrm>
          <a:prstGeom prst="rect">
            <a:avLst/>
          </a:prstGeom>
        </p:spPr>
        <p:txBody>
          <a:bodyPr vert="horz" wrap="square" lIns="0" tIns="9525" rIns="0" bIns="0" rtlCol="0">
            <a:spAutoFit/>
          </a:bodyPr>
          <a:lstStyle/>
          <a:p>
            <a:pPr marL="9525">
              <a:spcBef>
                <a:spcPts val="75"/>
              </a:spcBef>
            </a:pPr>
            <a:r>
              <a:rPr sz="1350" b="1" i="1" dirty="0">
                <a:latin typeface="Comic Sans MS" panose="030F0702030302020204" charset="0"/>
                <a:cs typeface="Comic Sans MS" panose="030F0702030302020204" charset="0"/>
              </a:rPr>
              <a:t>FILLER</a:t>
            </a:r>
            <a:r>
              <a:rPr sz="1350" b="1" i="1" spc="-8" dirty="0">
                <a:latin typeface="Comic Sans MS" panose="030F0702030302020204" charset="0"/>
                <a:cs typeface="Comic Sans MS" panose="030F0702030302020204" charset="0"/>
              </a:rPr>
              <a:t> MATERIAL</a:t>
            </a:r>
            <a:endParaRPr sz="1350" dirty="0">
              <a:latin typeface="Comic Sans MS" panose="030F0702030302020204" charset="0"/>
              <a:cs typeface="Comic Sans MS" panose="030F070203030202020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1" y="1998368"/>
            <a:ext cx="8771274" cy="782176"/>
            <a:chOff x="-2" y="1998368"/>
            <a:chExt cx="11695083" cy="782176"/>
          </a:xfrm>
        </p:grpSpPr>
        <p:sp>
          <p:nvSpPr>
            <p:cNvPr id="11" name="Rectangle 10"/>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a:spLocks noGrp="1" noRot="1" noChangeAspect="1" noMove="1" noResize="1" noEditPoints="1" noAdjustHandles="1" noChangeArrowheads="1" noChangeShapeType="1" noTextEdit="1"/>
          </p:cNvSpPr>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540662" y="2428796"/>
            <a:ext cx="8029897" cy="3297322"/>
          </a:xfrm>
        </p:spPr>
        <p:txBody>
          <a:bodyPr>
            <a:noAutofit/>
          </a:bodyPr>
          <a:lstStyle/>
          <a:p>
            <a:pPr marL="0" indent="0">
              <a:buNone/>
            </a:pPr>
            <a:r>
              <a:rPr lang="en-US" sz="1800" dirty="0">
                <a:latin typeface="FreightText Medium" panose="02000603070000020004" pitchFamily="2" charset="77"/>
              </a:rPr>
              <a:t>Important Standards:</a:t>
            </a:r>
            <a:endParaRPr lang="en-US" sz="1800" dirty="0">
              <a:latin typeface="FreightText Medium" panose="02000603070000020004" pitchFamily="2" charset="77"/>
            </a:endParaRPr>
          </a:p>
        </p:txBody>
      </p:sp>
      <p:graphicFrame>
        <p:nvGraphicFramePr>
          <p:cNvPr id="2" name="Table 1"/>
          <p:cNvGraphicFramePr>
            <a:graphicFrameLocks noGrp="1"/>
          </p:cNvGraphicFramePr>
          <p:nvPr>
            <p:custDataLst>
              <p:tags r:id="rId1"/>
            </p:custDataLst>
          </p:nvPr>
        </p:nvGraphicFramePr>
        <p:xfrm>
          <a:off x="152400" y="2984500"/>
          <a:ext cx="8315960" cy="3474085"/>
        </p:xfrm>
        <a:graphic>
          <a:graphicData uri="http://schemas.openxmlformats.org/drawingml/2006/table">
            <a:tbl>
              <a:tblPr firstRow="1" bandRow="1">
                <a:tableStyleId>{1FECB4D8-DB02-4DC6-A0A2-4F2EBAE1DC90}</a:tableStyleId>
              </a:tblPr>
              <a:tblGrid>
                <a:gridCol w="367030"/>
                <a:gridCol w="1322070"/>
                <a:gridCol w="6626860"/>
              </a:tblGrid>
              <a:tr h="304800">
                <a:tc>
                  <a:txBody>
                    <a:bodyPr/>
                    <a:lstStyle/>
                    <a:p>
                      <a:r>
                        <a:rPr lang="en-US" sz="1400" dirty="0" err="1"/>
                        <a:t>Sl</a:t>
                      </a:r>
                      <a:endParaRPr lang="en-US" sz="1400" dirty="0" err="1"/>
                    </a:p>
                  </a:txBody>
                  <a:tcPr/>
                </a:tc>
                <a:tc>
                  <a:txBody>
                    <a:bodyPr/>
                    <a:lstStyle/>
                    <a:p>
                      <a:r>
                        <a:rPr lang="en-US" sz="1400" dirty="0"/>
                        <a:t>IS</a:t>
                      </a:r>
                      <a:endParaRPr lang="en-US" sz="1400" dirty="0"/>
                    </a:p>
                  </a:txBody>
                  <a:tcPr/>
                </a:tc>
                <a:tc>
                  <a:txBody>
                    <a:bodyPr/>
                    <a:lstStyle/>
                    <a:p>
                      <a:r>
                        <a:rPr lang="en-US" sz="1400" dirty="0"/>
                        <a:t>Title</a:t>
                      </a:r>
                      <a:endParaRPr lang="en-US" sz="1400" dirty="0"/>
                    </a:p>
                  </a:txBody>
                  <a:tcPr/>
                </a:tc>
              </a:tr>
              <a:tr h="518160">
                <a:tc>
                  <a:txBody>
                    <a:bodyPr/>
                    <a:lstStyle/>
                    <a:p>
                      <a:r>
                        <a:rPr lang="en-US" sz="1400" dirty="0"/>
                        <a:t>1</a:t>
                      </a:r>
                      <a:endParaRPr lang="en-US" sz="1400" dirty="0"/>
                    </a:p>
                  </a:txBody>
                  <a:tcPr/>
                </a:tc>
                <a:tc>
                  <a:txBody>
                    <a:bodyPr/>
                    <a:lstStyle/>
                    <a:p>
                      <a:r>
                        <a:rPr lang="en-IN" sz="1400" u="none" strike="noStrike" kern="1200" dirty="0">
                          <a:effectLst/>
                        </a:rPr>
                        <a:t>818 : 1968</a:t>
                      </a:r>
                      <a:endParaRPr lang="en-IN" sz="1400" u="none" strike="noStrike" kern="1200" dirty="0">
                        <a:effectLst/>
                      </a:endParaRPr>
                    </a:p>
                  </a:txBody>
                  <a:tcPr/>
                </a:tc>
                <a:tc>
                  <a:txBody>
                    <a:bodyPr/>
                    <a:lstStyle/>
                    <a:p>
                      <a:r>
                        <a:rPr lang="en-IN" sz="1400" u="none" strike="noStrike" kern="1200" dirty="0">
                          <a:effectLst/>
                        </a:rPr>
                        <a:t>Code of practice for safety and health requirements in electric and gas welding and cutting operations </a:t>
                      </a:r>
                      <a:endParaRPr lang="en-IN" sz="1400" u="none" strike="noStrike" kern="1200" dirty="0">
                        <a:effectLst/>
                      </a:endParaRPr>
                    </a:p>
                  </a:txBody>
                  <a:tcPr/>
                </a:tc>
              </a:tr>
              <a:tr h="518160">
                <a:tc>
                  <a:txBody>
                    <a:bodyPr/>
                    <a:lstStyle/>
                    <a:p>
                      <a:r>
                        <a:rPr lang="en-US" sz="1400" dirty="0"/>
                        <a:t>2</a:t>
                      </a:r>
                      <a:endParaRPr lang="en-US" sz="1400" dirty="0"/>
                    </a:p>
                  </a:txBody>
                  <a:tcPr/>
                </a:tc>
                <a:tc>
                  <a:txBody>
                    <a:bodyPr/>
                    <a:lstStyle/>
                    <a:p>
                      <a:r>
                        <a:rPr lang="en-IN" sz="1400" u="none" strike="noStrike" kern="1200" dirty="0">
                          <a:effectLst/>
                        </a:rPr>
                        <a:t>6016 : 2009</a:t>
                      </a:r>
                      <a:endParaRPr lang="en-IN" sz="1400" u="none" strike="noStrike" kern="1200" dirty="0">
                        <a:effectLst/>
                      </a:endParaRPr>
                    </a:p>
                  </a:txBody>
                  <a:tcPr/>
                </a:tc>
                <a:tc>
                  <a:txBody>
                    <a:bodyPr/>
                    <a:lstStyle/>
                    <a:p>
                      <a:r>
                        <a:rPr lang="en-IN" sz="1400" u="none" strike="noStrike" kern="1200" dirty="0">
                          <a:effectLst/>
                        </a:rPr>
                        <a:t>Gas welding equipment - Hose connections for equipment for welding, cutting and allied processes </a:t>
                      </a:r>
                      <a:endParaRPr lang="en-IN" sz="1400" u="none" strike="noStrike" kern="1200" dirty="0">
                        <a:effectLst/>
                      </a:endParaRPr>
                    </a:p>
                  </a:txBody>
                  <a:tcPr/>
                </a:tc>
              </a:tr>
              <a:tr h="518160">
                <a:tc>
                  <a:txBody>
                    <a:bodyPr/>
                    <a:lstStyle/>
                    <a:p>
                      <a:r>
                        <a:rPr lang="en-US" sz="1400" dirty="0"/>
                        <a:t>3</a:t>
                      </a:r>
                      <a:endParaRPr lang="en-US" sz="1400" dirty="0"/>
                    </a:p>
                  </a:txBody>
                  <a:tcPr/>
                </a:tc>
                <a:tc>
                  <a:txBody>
                    <a:bodyPr/>
                    <a:lstStyle/>
                    <a:p>
                      <a:r>
                        <a:rPr lang="en-IN" sz="1400" u="none" strike="noStrike" kern="1200" dirty="0">
                          <a:effectLst/>
                        </a:rPr>
                        <a:t>15946 : 2018</a:t>
                      </a:r>
                      <a:endParaRPr lang="en-IN" sz="1400" u="none" strike="noStrike" kern="1200" dirty="0">
                        <a:effectLst/>
                      </a:endParaRPr>
                    </a:p>
                  </a:txBody>
                  <a:tcPr/>
                </a:tc>
                <a:tc>
                  <a:txBody>
                    <a:bodyPr/>
                    <a:lstStyle/>
                    <a:p>
                      <a:r>
                        <a:rPr lang="en-IN" sz="1400" u="none" strike="noStrike" kern="1200" dirty="0">
                          <a:effectLst/>
                        </a:rPr>
                        <a:t>Gas welding equipment - Materials for equipment used in gas welding, cutting and allied processes </a:t>
                      </a:r>
                      <a:endParaRPr lang="en-IN" sz="1400" u="none" strike="noStrike" kern="1200" dirty="0">
                        <a:effectLst/>
                      </a:endParaRPr>
                    </a:p>
                  </a:txBody>
                  <a:tcPr/>
                </a:tc>
              </a:tr>
              <a:tr h="731520">
                <a:tc>
                  <a:txBody>
                    <a:bodyPr/>
                    <a:lstStyle/>
                    <a:p>
                      <a:r>
                        <a:rPr lang="en-US" sz="1400" dirty="0"/>
                        <a:t>4</a:t>
                      </a:r>
                      <a:endParaRPr lang="en-US" sz="1400" dirty="0"/>
                    </a:p>
                  </a:txBody>
                  <a:tcPr/>
                </a:tc>
                <a:tc>
                  <a:txBody>
                    <a:bodyPr/>
                    <a:lstStyle/>
                    <a:p>
                      <a:r>
                        <a:rPr lang="en-IN" sz="1400" u="none" strike="noStrike" kern="1200" dirty="0">
                          <a:effectLst/>
                        </a:rPr>
                        <a:t>6901 : 2018</a:t>
                      </a:r>
                      <a:endParaRPr lang="en-IN" sz="1400" u="none" strike="noStrike" kern="1200" dirty="0">
                        <a:effectLst/>
                      </a:endParaRPr>
                    </a:p>
                  </a:txBody>
                  <a:tcPr/>
                </a:tc>
                <a:tc>
                  <a:txBody>
                    <a:bodyPr/>
                    <a:lstStyle/>
                    <a:p>
                      <a:r>
                        <a:rPr lang="en-IN" sz="1400" u="none" strike="noStrike" kern="1200" dirty="0">
                          <a:effectLst/>
                        </a:rPr>
                        <a:t>Gas welding equipment - Pressure regulators and pressure regulators with flow - Metering devices for gas cylinders used in welding, cutting and allied processes up to 300 bar (30 MPA)</a:t>
                      </a:r>
                      <a:endParaRPr lang="en-IN" sz="1400" u="none" strike="noStrike" kern="1200" dirty="0">
                        <a:effectLst/>
                      </a:endParaRPr>
                    </a:p>
                  </a:txBody>
                  <a:tcPr/>
                </a:tc>
              </a:tr>
              <a:tr h="304800">
                <a:tc>
                  <a:txBody>
                    <a:bodyPr/>
                    <a:lstStyle/>
                    <a:p>
                      <a:r>
                        <a:rPr lang="en-US" sz="1400" dirty="0"/>
                        <a:t>5</a:t>
                      </a:r>
                      <a:endParaRPr lang="en-US" sz="1400" dirty="0"/>
                    </a:p>
                  </a:txBody>
                  <a:tcPr/>
                </a:tc>
                <a:tc>
                  <a:txBody>
                    <a:bodyPr/>
                    <a:lstStyle/>
                    <a:p>
                      <a:r>
                        <a:rPr lang="en-IN" sz="1400" u="none" strike="noStrike" kern="1200" dirty="0">
                          <a:effectLst/>
                        </a:rPr>
                        <a:t>1278 : 1972</a:t>
                      </a:r>
                      <a:endParaRPr lang="en-IN" sz="1400" u="none" strike="noStrike" kern="1200" dirty="0">
                        <a:effectLst/>
                      </a:endParaRPr>
                    </a:p>
                  </a:txBody>
                  <a:tcPr/>
                </a:tc>
                <a:tc>
                  <a:txBody>
                    <a:bodyPr/>
                    <a:lstStyle/>
                    <a:p>
                      <a:r>
                        <a:rPr lang="en-IN" sz="1400" u="none" strike="noStrike" kern="1200" dirty="0">
                          <a:effectLst/>
                        </a:rPr>
                        <a:t>Specification for filler rods and wires for gas welding </a:t>
                      </a:r>
                      <a:endParaRPr lang="en-IN" sz="1400" u="none" strike="noStrike" kern="1200" dirty="0">
                        <a:effectLst/>
                      </a:endParaRPr>
                    </a:p>
                  </a:txBody>
                  <a:tcPr/>
                </a:tc>
              </a:tr>
              <a:tr h="578485">
                <a:tc>
                  <a:txBody>
                    <a:bodyPr/>
                    <a:p>
                      <a:pPr>
                        <a:buNone/>
                      </a:pPr>
                      <a:r>
                        <a:rPr lang="en-US" sz="1400" dirty="0"/>
                        <a:t>6</a:t>
                      </a:r>
                      <a:endParaRPr lang="en-US" sz="1400" dirty="0"/>
                    </a:p>
                  </a:txBody>
                  <a:tcPr/>
                </a:tc>
                <a:tc>
                  <a:txBody>
                    <a:bodyPr/>
                    <a:p>
                      <a:pPr>
                        <a:buNone/>
                      </a:pPr>
                      <a:r>
                        <a:rPr lang="en-US" sz="1400">
                          <a:sym typeface="+mn-ea"/>
                        </a:rPr>
                        <a:t>IS: 7653-1975</a:t>
                      </a:r>
                      <a:endParaRPr lang="en-US" sz="1400" u="none" strike="noStrike" kern="1200" dirty="0">
                        <a:effectLst/>
                      </a:endParaRPr>
                    </a:p>
                  </a:txBody>
                  <a:tcPr/>
                </a:tc>
                <a:tc>
                  <a:txBody>
                    <a:bodyPr/>
                    <a:p>
                      <a:pPr>
                        <a:buNone/>
                      </a:pPr>
                      <a:r>
                        <a:rPr lang="en-US" sz="1400">
                          <a:sym typeface="+mn-ea"/>
                        </a:rPr>
                        <a:t>SPECIFICATION FOR MANUAL BLOWPIPES FOR WELDING AND CUTTING</a:t>
                      </a:r>
                      <a:endParaRPr lang="en-US" sz="1400" u="none" strike="noStrike" kern="1200" dirty="0">
                        <a:effectLst/>
                        <a:sym typeface="+mn-ea"/>
                      </a:endParaRPr>
                    </a:p>
                  </a:txBody>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1015"/>
            <a:ext cx="7886700" cy="5676265"/>
          </a:xfrm>
        </p:spPr>
        <p:txBody>
          <a:bodyPr>
            <a:normAutofit/>
          </a:bodyPr>
          <a:lstStyle/>
          <a:p>
            <a:r>
              <a:rPr lang="en-US" sz="2000">
                <a:latin typeface="Comic Sans MS" panose="030F0702030302020204" charset="0"/>
                <a:cs typeface="Comic Sans MS" panose="030F0702030302020204" charset="0"/>
              </a:rPr>
              <a:t>OXY-ACETELYNE GAS WELDING SETUP</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Gas welding is a fusion welding process.</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Acetylene burned in oxygen is used as source of heat. This heat is used to fuse the metal joints.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ADVANTAGES: Simple, portable, easy maintenance</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DISADVANTAGES: </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1. Very low welding speed,</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2. Large amount of heat is required, some amount of heat is wasted, since heat is distributed over a large area.</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3. large heat affected zones.</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4. Should not be used with reactive metals like Titanium and Zirconium.</a:t>
            </a:r>
            <a:endParaRPr lang="en-US" sz="2000">
              <a:latin typeface="Comic Sans MS" panose="030F0702030302020204" charset="0"/>
              <a:cs typeface="Comic Sans MS" panose="030F07020303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sz="2665" dirty="0">
                <a:latin typeface="FreightText Medium" panose="02000603070000020004" pitchFamily="2" charset="77"/>
              </a:rPr>
              <a:t>DEFINING COMMON WELDING TERMS AS PER IS 812: 1957</a:t>
            </a:r>
            <a:endParaRPr lang="en-US" sz="2665"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988695"/>
            <a:ext cx="8771255" cy="25209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40" y="1333500"/>
            <a:ext cx="8382635" cy="6055360"/>
          </a:xfrm>
          <a:prstGeom prst="rect">
            <a:avLst/>
          </a:prstGeom>
          <a:noFill/>
        </p:spPr>
        <p:txBody>
          <a:bodyPr wrap="square" rtlCol="0">
            <a:noAutofit/>
          </a:bodyPr>
          <a:lstStyle/>
          <a:p>
            <a:r>
              <a:rPr lang="en-US" sz="1600" kern="100" dirty="0">
                <a:effectLst/>
                <a:latin typeface="Comic Sans MS" panose="030F0702030302020204" charset="0"/>
                <a:ea typeface="Aptos" panose="020B0004020202020204" pitchFamily="34" charset="0"/>
                <a:cs typeface="Comic Sans MS" panose="030F0702030302020204" charset="0"/>
              </a:rPr>
              <a:t>Residual Welding Stress - Stress remaining in a metal part or</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structure as a result of welding.</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Strength Weld - A weld designed to be under stress.</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Stress Relief Heat Treatment - Uniform heating of an assembly</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or portion thereof to a suitable temperature below the lower critical</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point for sufficient time to reduce the residual stresses followed by uniform cooling.</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Stubs - Waste ends of electrodes and welding rods.</a:t>
            </a:r>
            <a:endParaRPr lang="en-US" sz="1600" kern="100" dirty="0">
              <a:effectLst/>
              <a:latin typeface="Comic Sans MS" panose="030F0702030302020204" charset="0"/>
              <a:ea typeface="Aptos" panose="020B0004020202020204" pitchFamily="34" charset="0"/>
              <a:cs typeface="Comic Sans MS" panose="030F0702030302020204" charset="0"/>
            </a:endParaRPr>
          </a:p>
          <a:p>
            <a:endParaRPr lang="en-US"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Surfacing -The deposition of filler metal by welding process on to</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a metal surface to obtain desired properties.</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Weld Gauge - A device designed for checking the shape and size</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of welds.</a:t>
            </a:r>
            <a:endParaRPr lang="en-US"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Weld Metal - All metal melted and/or made plastic in making a</a:t>
            </a:r>
            <a:r>
              <a:rPr lang="en-IN" sz="1600" kern="100" dirty="0">
                <a:latin typeface="Comic Sans MS" panose="030F0702030302020204" charset="0"/>
                <a:ea typeface="Aptos" panose="020B0004020202020204" pitchFamily="34" charset="0"/>
                <a:cs typeface="Comic Sans MS" panose="030F0702030302020204" charset="0"/>
                <a:sym typeface="+mn-ea"/>
              </a:rPr>
              <a:t> </a:t>
            </a:r>
            <a:r>
              <a:rPr lang="en-US" sz="1600" kern="100" dirty="0">
                <a:effectLst/>
                <a:latin typeface="Comic Sans MS" panose="030F0702030302020204" charset="0"/>
                <a:ea typeface="Aptos" panose="020B0004020202020204" pitchFamily="34" charset="0"/>
                <a:cs typeface="Comic Sans MS" panose="030F0702030302020204" charset="0"/>
                <a:sym typeface="+mn-ea"/>
              </a:rPr>
              <a:t>weld.</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Weld-Metal Zone -</a:t>
            </a:r>
            <a:r>
              <a:rPr lang="en-IN" sz="1600" kern="100" dirty="0">
                <a:latin typeface="Comic Sans MS" panose="030F0702030302020204" charset="0"/>
                <a:ea typeface="Aptos" panose="020B0004020202020204" pitchFamily="34" charset="0"/>
                <a:cs typeface="Comic Sans MS" panose="030F0702030302020204" charset="0"/>
                <a:sym typeface="+mn-ea"/>
              </a:rPr>
              <a:t> </a:t>
            </a:r>
            <a:r>
              <a:rPr lang="en-US" sz="1600" kern="100" dirty="0">
                <a:effectLst/>
                <a:latin typeface="Comic Sans MS" panose="030F0702030302020204" charset="0"/>
                <a:ea typeface="Aptos" panose="020B0004020202020204" pitchFamily="34" charset="0"/>
                <a:cs typeface="Comic Sans MS" panose="030F0702030302020204" charset="0"/>
                <a:sym typeface="+mn-ea"/>
              </a:rPr>
              <a:t>The portion of a weld consisting of weld metal.</a:t>
            </a:r>
            <a:endParaRPr lang="en-US"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Weld Width - Distance between the toes of the weld.</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Weld Zone - The sum of the weld-metal zone and the heat-affected zone.</a:t>
            </a:r>
            <a:endParaRPr lang="en-IN" sz="1600" kern="100" dirty="0">
              <a:effectLst/>
              <a:latin typeface="Comic Sans MS" panose="030F0702030302020204" charset="0"/>
              <a:ea typeface="Aptos" panose="020B0004020202020204" pitchFamily="34" charset="0"/>
              <a:cs typeface="Comic Sans MS" panose="030F0702030302020204" charset="0"/>
            </a:endParaRPr>
          </a:p>
          <a:p>
            <a:endParaRPr lang="en-IN" sz="1600" kern="100" dirty="0">
              <a:effectLst/>
              <a:latin typeface="Comic Sans MS" panose="030F0702030302020204" charset="0"/>
              <a:ea typeface="Aptos" panose="020B0004020202020204" pitchFamily="34" charset="0"/>
              <a:cs typeface="Comic Sans MS" panose="030F0702030302020204" charset="0"/>
            </a:endParaRPr>
          </a:p>
          <a:p>
            <a:endParaRPr lang="en-IN" sz="1600" kern="100" dirty="0">
              <a:effectLst/>
              <a:latin typeface="Comic Sans MS" panose="030F0702030302020204" charset="0"/>
              <a:ea typeface="Aptos" panose="020B0004020202020204" pitchFamily="34" charset="0"/>
              <a:cs typeface="Comic Sans MS" panose="030F070203030202020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685800"/>
            <a:ext cx="8777605" cy="1249045"/>
          </a:xfrm>
          <a:prstGeom prst="rect">
            <a:avLst/>
          </a:prstGeom>
        </p:spPr>
        <p:txBody>
          <a:bodyPr vert="horz" wrap="square" lIns="0" tIns="326000" rIns="0" bIns="0" rtlCol="0" anchor="ctr">
            <a:spAutoFit/>
          </a:bodyPr>
          <a:lstStyle/>
          <a:p>
            <a:pPr marL="1495425">
              <a:lnSpc>
                <a:spcPct val="100000"/>
              </a:lnSpc>
              <a:spcBef>
                <a:spcPts val="70"/>
              </a:spcBef>
            </a:pPr>
            <a:r>
              <a:rPr sz="3000" i="1" spc="-56" dirty="0">
                <a:latin typeface="Comic Sans MS" panose="030F0702030302020204" charset="0"/>
                <a:cs typeface="Comic Sans MS" panose="030F0702030302020204" charset="0"/>
              </a:rPr>
              <a:t>OXY-</a:t>
            </a:r>
            <a:r>
              <a:rPr sz="3000" i="1" spc="-68" dirty="0">
                <a:latin typeface="Comic Sans MS" panose="030F0702030302020204" charset="0"/>
                <a:cs typeface="Comic Sans MS" panose="030F0702030302020204" charset="0"/>
              </a:rPr>
              <a:t>ACETELYNE</a:t>
            </a:r>
            <a:r>
              <a:rPr sz="3000" i="1" spc="-101" dirty="0">
                <a:latin typeface="Comic Sans MS" panose="030F0702030302020204" charset="0"/>
                <a:cs typeface="Comic Sans MS" panose="030F0702030302020204" charset="0"/>
              </a:rPr>
              <a:t> </a:t>
            </a:r>
            <a:r>
              <a:rPr sz="3000" i="1" dirty="0">
                <a:latin typeface="Comic Sans MS" panose="030F0702030302020204" charset="0"/>
                <a:cs typeface="Comic Sans MS" panose="030F0702030302020204" charset="0"/>
              </a:rPr>
              <a:t>GAS</a:t>
            </a:r>
            <a:r>
              <a:rPr sz="3000" i="1" spc="-98" dirty="0">
                <a:latin typeface="Comic Sans MS" panose="030F0702030302020204" charset="0"/>
                <a:cs typeface="Comic Sans MS" panose="030F0702030302020204" charset="0"/>
              </a:rPr>
              <a:t> </a:t>
            </a:r>
            <a:r>
              <a:rPr sz="3000" i="1" spc="-23" dirty="0">
                <a:latin typeface="Comic Sans MS" panose="030F0702030302020204" charset="0"/>
                <a:cs typeface="Comic Sans MS" panose="030F0702030302020204" charset="0"/>
              </a:rPr>
              <a:t>WELDING</a:t>
            </a:r>
            <a:r>
              <a:rPr sz="3000" i="1" spc="-109" dirty="0">
                <a:latin typeface="Comic Sans MS" panose="030F0702030302020204" charset="0"/>
                <a:cs typeface="Comic Sans MS" panose="030F0702030302020204" charset="0"/>
              </a:rPr>
              <a:t> </a:t>
            </a:r>
            <a:r>
              <a:rPr sz="3000" i="1" spc="-8" dirty="0">
                <a:latin typeface="Comic Sans MS" panose="030F0702030302020204" charset="0"/>
                <a:cs typeface="Comic Sans MS" panose="030F0702030302020204" charset="0"/>
              </a:rPr>
              <a:t>SETUP</a:t>
            </a:r>
            <a:endParaRPr sz="3000" dirty="0">
              <a:latin typeface="Comic Sans MS" panose="030F0702030302020204" charset="0"/>
              <a:cs typeface="Comic Sans MS" panose="030F0702030302020204" charset="0"/>
            </a:endParaRPr>
          </a:p>
        </p:txBody>
      </p:sp>
      <p:pic>
        <p:nvPicPr>
          <p:cNvPr id="4" name="object 5"/>
          <p:cNvPicPr/>
          <p:nvPr/>
        </p:nvPicPr>
        <p:blipFill>
          <a:blip r:embed="rId1" cstate="print"/>
          <a:stretch>
            <a:fillRect/>
          </a:stretch>
        </p:blipFill>
        <p:spPr>
          <a:xfrm>
            <a:off x="1301591" y="2438400"/>
            <a:ext cx="6540818" cy="3960494"/>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4800" y="533400"/>
            <a:ext cx="8779510" cy="1143000"/>
          </a:xfrm>
        </p:spPr>
        <p:txBody>
          <a:bodyPr/>
          <a:p>
            <a:pPr algn="ctr"/>
            <a:r>
              <a:rPr b="1">
                <a:solidFill>
                  <a:srgbClr val="FFFF00"/>
                </a:solidFill>
                <a:latin typeface="Comic Sans MS" panose="030F0702030302020204" charset="0"/>
                <a:ea typeface="Arial MT"/>
                <a:cs typeface="Comic Sans MS" panose="030F0702030302020204" charset="0"/>
                <a:sym typeface="+mn-ea"/>
              </a:rPr>
              <a:t>IS 15946 : 2018</a:t>
            </a:r>
            <a:r>
              <a:rPr lang="en-US" b="1">
                <a:solidFill>
                  <a:srgbClr val="FFFF00"/>
                </a:solidFill>
                <a:latin typeface="Comic Sans MS" panose="030F0702030302020204" charset="0"/>
                <a:ea typeface="Arial MT"/>
                <a:cs typeface="Comic Sans MS" panose="030F0702030302020204" charset="0"/>
                <a:sym typeface="+mn-ea"/>
              </a:rPr>
              <a:t>/</a:t>
            </a:r>
            <a:r>
              <a:rPr b="1">
                <a:solidFill>
                  <a:srgbClr val="FFFF00"/>
                </a:solidFill>
                <a:latin typeface="Comic Sans MS" panose="030F0702030302020204" charset="0"/>
                <a:ea typeface="Arial MT"/>
                <a:cs typeface="Comic Sans MS" panose="030F0702030302020204" charset="0"/>
                <a:sym typeface="+mn-ea"/>
              </a:rPr>
              <a:t>ISO 9539 : 2010</a:t>
            </a:r>
            <a:endParaRPr lang="en-US" b="1">
              <a:solidFill>
                <a:srgbClr val="FFFF00"/>
              </a:solidFill>
              <a:latin typeface="Comic Sans MS" panose="030F0702030302020204" charset="0"/>
              <a:ea typeface="Arial MT"/>
              <a:cs typeface="Comic Sans MS" panose="030F0702030302020204" charset="0"/>
              <a:sym typeface="+mn-ea"/>
            </a:endParaRPr>
          </a:p>
        </p:txBody>
      </p:sp>
      <p:sp>
        <p:nvSpPr>
          <p:cNvPr id="3" name="Text Box 2"/>
          <p:cNvSpPr txBox="1"/>
          <p:nvPr/>
        </p:nvSpPr>
        <p:spPr>
          <a:xfrm>
            <a:off x="-121285" y="2313305"/>
            <a:ext cx="7966710" cy="1115060"/>
          </a:xfrm>
          <a:prstGeom prst="rect">
            <a:avLst/>
          </a:prstGeom>
          <a:noFill/>
        </p:spPr>
        <p:txBody>
          <a:bodyPr wrap="square" rtlCol="0">
            <a:noAutofit/>
          </a:bodyPr>
          <a:p>
            <a:pPr marL="1370965" indent="0" algn="ctr" defTabSz="266700">
              <a:spcAft>
                <a:spcPct val="0"/>
              </a:spcAft>
            </a:pPr>
            <a:r>
              <a:rPr sz="3200" b="1">
                <a:solidFill>
                  <a:srgbClr val="FFFF00"/>
                </a:solidFill>
                <a:latin typeface="Comic Sans MS" panose="030F0702030302020204" charset="0"/>
                <a:ea typeface="Arial MT"/>
                <a:cs typeface="Comic Sans MS" panose="030F0702030302020204" charset="0"/>
                <a:sym typeface="+mn-ea"/>
              </a:rPr>
              <a:t>G</a:t>
            </a:r>
            <a:r>
              <a:rPr lang="en-US" sz="3200" b="1">
                <a:solidFill>
                  <a:srgbClr val="FFFF00"/>
                </a:solidFill>
                <a:latin typeface="Comic Sans MS" panose="030F0702030302020204" charset="0"/>
                <a:ea typeface="Arial MT"/>
                <a:cs typeface="Comic Sans MS" panose="030F0702030302020204" charset="0"/>
                <a:sym typeface="+mn-ea"/>
              </a:rPr>
              <a:t>AS</a:t>
            </a:r>
            <a:r>
              <a:rPr sz="3200" b="1">
                <a:solidFill>
                  <a:srgbClr val="FFFF00"/>
                </a:solidFill>
                <a:latin typeface="Comic Sans MS" panose="030F0702030302020204" charset="0"/>
                <a:ea typeface="Arial MT"/>
                <a:cs typeface="Comic Sans MS" panose="030F0702030302020204" charset="0"/>
                <a:sym typeface="+mn-ea"/>
              </a:rPr>
              <a:t> </a:t>
            </a:r>
            <a:r>
              <a:rPr lang="en-US" sz="3200" b="1">
                <a:solidFill>
                  <a:srgbClr val="FFFF00"/>
                </a:solidFill>
                <a:latin typeface="Comic Sans MS" panose="030F0702030302020204" charset="0"/>
                <a:ea typeface="Arial MT"/>
                <a:cs typeface="Comic Sans MS" panose="030F0702030302020204" charset="0"/>
                <a:sym typeface="+mn-ea"/>
              </a:rPr>
              <a:t>WELDING</a:t>
            </a:r>
            <a:r>
              <a:rPr sz="3200" b="1">
                <a:solidFill>
                  <a:srgbClr val="FFFF00"/>
                </a:solidFill>
                <a:latin typeface="Comic Sans MS" panose="030F0702030302020204" charset="0"/>
                <a:ea typeface="Arial MT"/>
                <a:cs typeface="Comic Sans MS" panose="030F0702030302020204" charset="0"/>
                <a:sym typeface="+mn-ea"/>
              </a:rPr>
              <a:t> E</a:t>
            </a:r>
            <a:r>
              <a:rPr lang="en-US" sz="3200" b="1">
                <a:solidFill>
                  <a:srgbClr val="FFFF00"/>
                </a:solidFill>
                <a:latin typeface="Comic Sans MS" panose="030F0702030302020204" charset="0"/>
                <a:ea typeface="Arial MT"/>
                <a:cs typeface="Comic Sans MS" panose="030F0702030302020204" charset="0"/>
                <a:sym typeface="+mn-ea"/>
              </a:rPr>
              <a:t>QUIPMENT </a:t>
            </a:r>
            <a:r>
              <a:rPr sz="3200" b="1">
                <a:solidFill>
                  <a:srgbClr val="FFFF00"/>
                </a:solidFill>
                <a:latin typeface="Comic Sans MS" panose="030F0702030302020204" charset="0"/>
                <a:ea typeface="Arial MT"/>
                <a:cs typeface="Comic Sans MS" panose="030F0702030302020204" charset="0"/>
                <a:sym typeface="+mn-ea"/>
              </a:rPr>
              <a:t>M</a:t>
            </a:r>
            <a:r>
              <a:rPr lang="en-US" sz="3200" b="1">
                <a:solidFill>
                  <a:srgbClr val="FFFF00"/>
                </a:solidFill>
                <a:latin typeface="Comic Sans MS" panose="030F0702030302020204" charset="0"/>
                <a:ea typeface="Arial MT"/>
                <a:cs typeface="Comic Sans MS" panose="030F0702030302020204" charset="0"/>
                <a:sym typeface="+mn-ea"/>
              </a:rPr>
              <a:t>ATERIALS - </a:t>
            </a:r>
            <a:endParaRPr sz="3200" b="1">
              <a:solidFill>
                <a:srgbClr val="FFFF00"/>
              </a:solidFill>
              <a:latin typeface="Comic Sans MS" panose="030F0702030302020204" charset="0"/>
              <a:ea typeface="Arial MT"/>
              <a:cs typeface="Comic Sans MS" panose="030F0702030302020204" charset="0"/>
            </a:endParaRPr>
          </a:p>
          <a:p>
            <a:pPr marL="1370965" indent="0" algn="ctr" defTabSz="266700">
              <a:spcAft>
                <a:spcPct val="0"/>
              </a:spcAft>
            </a:pPr>
            <a:r>
              <a:rPr lang="en-US" sz="3200" b="1">
                <a:solidFill>
                  <a:srgbClr val="FFFF00"/>
                </a:solidFill>
                <a:latin typeface="Comic Sans MS" panose="030F0702030302020204" charset="0"/>
                <a:ea typeface="Arial MT"/>
                <a:cs typeface="Comic Sans MS" panose="030F0702030302020204" charset="0"/>
                <a:sym typeface="+mn-ea"/>
              </a:rPr>
              <a:t>FOR</a:t>
            </a:r>
            <a:r>
              <a:rPr sz="3200" b="1">
                <a:solidFill>
                  <a:srgbClr val="FFFF00"/>
                </a:solidFill>
                <a:latin typeface="Comic Sans MS" panose="030F0702030302020204" charset="0"/>
                <a:ea typeface="Arial MT"/>
                <a:cs typeface="Comic Sans MS" panose="030F0702030302020204" charset="0"/>
                <a:sym typeface="+mn-ea"/>
              </a:rPr>
              <a:t> E</a:t>
            </a:r>
            <a:r>
              <a:rPr lang="en-US" sz="3200" b="1">
                <a:solidFill>
                  <a:srgbClr val="FFFF00"/>
                </a:solidFill>
                <a:latin typeface="Comic Sans MS" panose="030F0702030302020204" charset="0"/>
                <a:ea typeface="Arial MT"/>
                <a:cs typeface="Comic Sans MS" panose="030F0702030302020204" charset="0"/>
                <a:sym typeface="+mn-ea"/>
              </a:rPr>
              <a:t>QUIPMENT</a:t>
            </a:r>
            <a:r>
              <a:rPr sz="3200" b="1">
                <a:solidFill>
                  <a:srgbClr val="FFFF00"/>
                </a:solidFill>
                <a:latin typeface="Comic Sans MS" panose="030F0702030302020204" charset="0"/>
                <a:ea typeface="Arial MT"/>
                <a:cs typeface="Comic Sans MS" panose="030F0702030302020204" charset="0"/>
                <a:sym typeface="+mn-ea"/>
              </a:rPr>
              <a:t> U</a:t>
            </a:r>
            <a:r>
              <a:rPr lang="en-US" sz="3200" b="1">
                <a:solidFill>
                  <a:srgbClr val="FFFF00"/>
                </a:solidFill>
                <a:latin typeface="Comic Sans MS" panose="030F0702030302020204" charset="0"/>
                <a:ea typeface="Arial MT"/>
                <a:cs typeface="Comic Sans MS" panose="030F0702030302020204" charset="0"/>
                <a:sym typeface="+mn-ea"/>
              </a:rPr>
              <a:t>SED</a:t>
            </a:r>
            <a:r>
              <a:rPr sz="3200" b="1">
                <a:solidFill>
                  <a:srgbClr val="FFFF00"/>
                </a:solidFill>
                <a:latin typeface="Comic Sans MS" panose="030F0702030302020204" charset="0"/>
                <a:ea typeface="Arial MT"/>
                <a:cs typeface="Comic Sans MS" panose="030F0702030302020204" charset="0"/>
                <a:sym typeface="+mn-ea"/>
              </a:rPr>
              <a:t> </a:t>
            </a:r>
            <a:r>
              <a:rPr lang="en-US" sz="3200" b="1">
                <a:solidFill>
                  <a:srgbClr val="FFFF00"/>
                </a:solidFill>
                <a:latin typeface="Comic Sans MS" panose="030F0702030302020204" charset="0"/>
                <a:ea typeface="Arial MT"/>
                <a:cs typeface="Comic Sans MS" panose="030F0702030302020204" charset="0"/>
                <a:sym typeface="+mn-ea"/>
              </a:rPr>
              <a:t>IN</a:t>
            </a:r>
            <a:r>
              <a:rPr sz="3200" b="1">
                <a:solidFill>
                  <a:srgbClr val="FFFF00"/>
                </a:solidFill>
                <a:latin typeface="Comic Sans MS" panose="030F0702030302020204" charset="0"/>
                <a:ea typeface="Arial MT"/>
                <a:cs typeface="Comic Sans MS" panose="030F0702030302020204" charset="0"/>
                <a:sym typeface="+mn-ea"/>
              </a:rPr>
              <a:t> G</a:t>
            </a:r>
            <a:r>
              <a:rPr lang="en-US" sz="3200" b="1">
                <a:solidFill>
                  <a:srgbClr val="FFFF00"/>
                </a:solidFill>
                <a:latin typeface="Comic Sans MS" panose="030F0702030302020204" charset="0"/>
                <a:ea typeface="Arial MT"/>
                <a:cs typeface="Comic Sans MS" panose="030F0702030302020204" charset="0"/>
                <a:sym typeface="+mn-ea"/>
              </a:rPr>
              <a:t>AS </a:t>
            </a:r>
            <a:r>
              <a:rPr sz="3200" b="1">
                <a:solidFill>
                  <a:srgbClr val="FFFF00"/>
                </a:solidFill>
                <a:latin typeface="Comic Sans MS" panose="030F0702030302020204" charset="0"/>
                <a:ea typeface="Arial MT"/>
                <a:cs typeface="Comic Sans MS" panose="030F0702030302020204" charset="0"/>
                <a:sym typeface="+mn-ea"/>
              </a:rPr>
              <a:t>W</a:t>
            </a:r>
            <a:r>
              <a:rPr lang="en-US" sz="3200" b="1">
                <a:solidFill>
                  <a:srgbClr val="FFFF00"/>
                </a:solidFill>
                <a:latin typeface="Comic Sans MS" panose="030F0702030302020204" charset="0"/>
                <a:ea typeface="Arial MT"/>
                <a:cs typeface="Comic Sans MS" panose="030F0702030302020204" charset="0"/>
                <a:sym typeface="+mn-ea"/>
              </a:rPr>
              <a:t>ELDING</a:t>
            </a:r>
            <a:r>
              <a:rPr sz="3200" b="1">
                <a:solidFill>
                  <a:srgbClr val="FFFF00"/>
                </a:solidFill>
                <a:latin typeface="Comic Sans MS" panose="030F0702030302020204" charset="0"/>
                <a:ea typeface="Arial MT"/>
                <a:cs typeface="Comic Sans MS" panose="030F0702030302020204" charset="0"/>
                <a:sym typeface="+mn-ea"/>
              </a:rPr>
              <a:t>,</a:t>
            </a:r>
            <a:r>
              <a:rPr lang="en-US" sz="3200" b="1">
                <a:solidFill>
                  <a:srgbClr val="FFFF00"/>
                </a:solidFill>
                <a:latin typeface="Comic Sans MS" panose="030F0702030302020204" charset="0"/>
                <a:ea typeface="Arial MT"/>
                <a:cs typeface="Comic Sans MS" panose="030F0702030302020204" charset="0"/>
                <a:sym typeface="+mn-ea"/>
              </a:rPr>
              <a:t> </a:t>
            </a:r>
            <a:r>
              <a:rPr sz="3200" b="1">
                <a:solidFill>
                  <a:srgbClr val="FFFF00"/>
                </a:solidFill>
                <a:latin typeface="Comic Sans MS" panose="030F0702030302020204" charset="0"/>
                <a:ea typeface="Arial MT"/>
                <a:cs typeface="Comic Sans MS" panose="030F0702030302020204" charset="0"/>
                <a:sym typeface="+mn-ea"/>
              </a:rPr>
              <a:t>C</a:t>
            </a:r>
            <a:r>
              <a:rPr lang="en-US" sz="3200" b="1">
                <a:solidFill>
                  <a:srgbClr val="FFFF00"/>
                </a:solidFill>
                <a:latin typeface="Comic Sans MS" panose="030F0702030302020204" charset="0"/>
                <a:ea typeface="Arial MT"/>
                <a:cs typeface="Comic Sans MS" panose="030F0702030302020204" charset="0"/>
                <a:sym typeface="+mn-ea"/>
              </a:rPr>
              <a:t>UTTING</a:t>
            </a:r>
            <a:r>
              <a:rPr sz="3200" b="1">
                <a:solidFill>
                  <a:srgbClr val="FFFF00"/>
                </a:solidFill>
                <a:latin typeface="Comic Sans MS" panose="030F0702030302020204" charset="0"/>
                <a:ea typeface="Arial MT"/>
                <a:cs typeface="Comic Sans MS" panose="030F0702030302020204" charset="0"/>
                <a:sym typeface="+mn-ea"/>
              </a:rPr>
              <a:t> </a:t>
            </a:r>
            <a:r>
              <a:rPr lang="en-US" sz="3200" b="1">
                <a:solidFill>
                  <a:srgbClr val="FFFF00"/>
                </a:solidFill>
                <a:latin typeface="Comic Sans MS" panose="030F0702030302020204" charset="0"/>
                <a:ea typeface="Arial MT"/>
                <a:cs typeface="Comic Sans MS" panose="030F0702030302020204" charset="0"/>
                <a:sym typeface="+mn-ea"/>
              </a:rPr>
              <a:t>AND</a:t>
            </a:r>
            <a:r>
              <a:rPr sz="3200" b="1">
                <a:solidFill>
                  <a:srgbClr val="FFFF00"/>
                </a:solidFill>
                <a:latin typeface="Comic Sans MS" panose="030F0702030302020204" charset="0"/>
                <a:ea typeface="Arial MT"/>
                <a:cs typeface="Comic Sans MS" panose="030F0702030302020204" charset="0"/>
                <a:sym typeface="+mn-ea"/>
              </a:rPr>
              <a:t> A</a:t>
            </a:r>
            <a:r>
              <a:rPr lang="en-US" sz="3200" b="1">
                <a:solidFill>
                  <a:srgbClr val="FFFF00"/>
                </a:solidFill>
                <a:latin typeface="Comic Sans MS" panose="030F0702030302020204" charset="0"/>
                <a:ea typeface="Arial MT"/>
                <a:cs typeface="Comic Sans MS" panose="030F0702030302020204" charset="0"/>
                <a:sym typeface="+mn-ea"/>
              </a:rPr>
              <a:t>LLIED</a:t>
            </a:r>
            <a:r>
              <a:rPr sz="3200" b="1">
                <a:solidFill>
                  <a:srgbClr val="FFFF00"/>
                </a:solidFill>
                <a:latin typeface="Comic Sans MS" panose="030F0702030302020204" charset="0"/>
                <a:ea typeface="Arial MT"/>
                <a:cs typeface="Comic Sans MS" panose="030F0702030302020204" charset="0"/>
                <a:sym typeface="+mn-ea"/>
              </a:rPr>
              <a:t> P</a:t>
            </a:r>
            <a:r>
              <a:rPr lang="en-US" sz="3200" b="1">
                <a:solidFill>
                  <a:srgbClr val="FFFF00"/>
                </a:solidFill>
                <a:latin typeface="Comic Sans MS" panose="030F0702030302020204" charset="0"/>
                <a:ea typeface="Arial MT"/>
                <a:cs typeface="Comic Sans MS" panose="030F0702030302020204" charset="0"/>
                <a:sym typeface="+mn-ea"/>
              </a:rPr>
              <a:t>ROCESSES</a:t>
            </a:r>
            <a:endParaRPr lang="en-US" sz="3200" b="1">
              <a:solidFill>
                <a:srgbClr val="FFFF00"/>
              </a:solidFill>
              <a:latin typeface="Comic Sans MS" panose="030F0702030302020204" charset="0"/>
              <a:ea typeface="Arial MT"/>
              <a:cs typeface="Comic Sans MS" panose="030F0702030302020204" charset="0"/>
              <a:sym typeface="+mn-ea"/>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0085" y="454660"/>
            <a:ext cx="7854315" cy="575627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This International Standard specifies the general, and some of the special, requirements on materials used for</a:t>
            </a:r>
            <a:r>
              <a:rPr lang="en-US" sz="1600">
                <a:latin typeface="Aptos" panose="02110004020202020204"/>
                <a:ea typeface="Aptos" panose="02110004020202020204"/>
              </a:rPr>
              <a:t> </a:t>
            </a:r>
            <a:r>
              <a:rPr sz="1600">
                <a:latin typeface="Aptos" panose="02110004020202020204"/>
                <a:ea typeface="Aptos" panose="02110004020202020204"/>
              </a:rPr>
              <a:t>the construction of equipment used in gas welding, cutting and allied processes.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Additional requirements on materials for some equipment are given in other standards. This International</a:t>
            </a:r>
            <a:r>
              <a:rPr lang="en-US" sz="1600">
                <a:latin typeface="Aptos" panose="02110004020202020204"/>
                <a:ea typeface="Aptos" panose="02110004020202020204"/>
              </a:rPr>
              <a:t> </a:t>
            </a:r>
            <a:r>
              <a:rPr sz="1600">
                <a:latin typeface="Aptos" panose="02110004020202020204"/>
                <a:ea typeface="Aptos" panose="02110004020202020204"/>
              </a:rPr>
              <a:t>Standard is not applicable to materials used for the construction of welding hoses which are specified in</a:t>
            </a:r>
            <a:r>
              <a:rPr lang="en-US" sz="1600">
                <a:latin typeface="Aptos" panose="02110004020202020204"/>
                <a:ea typeface="Aptos" panose="02110004020202020204"/>
              </a:rPr>
              <a:t> </a:t>
            </a:r>
            <a:r>
              <a:rPr sz="1600">
                <a:latin typeface="Aptos" panose="02110004020202020204"/>
                <a:ea typeface="Aptos" panose="02110004020202020204"/>
              </a:rPr>
              <a:t>ISO 3821.</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sym typeface="+mn-ea"/>
              </a:rPr>
              <a:t>General requirements</a:t>
            </a:r>
            <a:endParaRPr sz="1600">
              <a:latin typeface="Aptos" panose="02110004020202020204"/>
              <a:ea typeface="Aptos" panose="02110004020202020204"/>
              <a:sym typeface="+mn-ea"/>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sym typeface="+mn-ea"/>
              </a:rPr>
              <a:t>Materials liable to come into contact with the process gases shall be resistant to the chemical, mechanical and</a:t>
            </a:r>
            <a:r>
              <a:rPr lang="en-US" sz="1600">
                <a:latin typeface="Aptos" panose="02110004020202020204"/>
                <a:ea typeface="Aptos" panose="02110004020202020204"/>
                <a:sym typeface="+mn-ea"/>
              </a:rPr>
              <a:t> </a:t>
            </a:r>
            <a:r>
              <a:rPr sz="1600">
                <a:latin typeface="Aptos" panose="02110004020202020204"/>
                <a:ea typeface="Aptos" panose="02110004020202020204"/>
                <a:sym typeface="+mn-ea"/>
              </a:rPr>
              <a:t>thermal action of these gases under all operating conditions (see for example ISO 11114-1 and ISO 11114-2).</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sym typeface="+mn-ea"/>
              </a:rPr>
              <a:t>The properties of the materials shall be such that the function for which they are intended can be performed</a:t>
            </a:r>
            <a:r>
              <a:rPr lang="en-US" sz="1600">
                <a:latin typeface="Aptos" panose="02110004020202020204"/>
                <a:ea typeface="Aptos" panose="02110004020202020204"/>
                <a:sym typeface="+mn-ea"/>
              </a:rPr>
              <a:t> </a:t>
            </a:r>
            <a:r>
              <a:rPr sz="1600">
                <a:latin typeface="Aptos" panose="02110004020202020204"/>
                <a:ea typeface="Aptos" panose="02110004020202020204"/>
                <a:sym typeface="+mn-ea"/>
              </a:rPr>
              <a:t>correctly within the temperature range of -20 °C to +60 °C.</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sym typeface="+mn-ea"/>
              </a:rPr>
              <a:t>Where dissimilar materials are in direct contact, steps shall be taken to prevent corrosion.</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92100" y="312420"/>
            <a:ext cx="8349615" cy="5008880"/>
          </a:xfrm>
          <a:prstGeom prst="rect">
            <a:avLst/>
          </a:prstGeom>
        </p:spPr>
        <p:txBody>
          <a:bodyPr>
            <a:noAutofit/>
          </a:bodyPr>
          <a:lstStyle/>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Specific requirements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1)</a:t>
            </a:r>
            <a:r>
              <a:rPr sz="1600">
                <a:latin typeface="Aptos" panose="02110004020202020204"/>
                <a:ea typeface="Aptos" panose="02110004020202020204"/>
              </a:rPr>
              <a:t>Metallic materials</a:t>
            </a:r>
            <a:r>
              <a:rPr lang="en-US" sz="1600">
                <a:latin typeface="Aptos" panose="02110004020202020204"/>
                <a:ea typeface="Aptos" panose="02110004020202020204"/>
              </a:rPr>
              <a:t>-</a:t>
            </a:r>
            <a:r>
              <a:rPr sz="1600">
                <a:latin typeface="Aptos" panose="02110004020202020204"/>
                <a:ea typeface="Aptos" panose="02110004020202020204"/>
              </a:rPr>
              <a:t> For use with acetylene and gases with similar chemical properties</a:t>
            </a:r>
            <a:r>
              <a:rPr lang="en-US" sz="1600">
                <a:latin typeface="Aptos" panose="02110004020202020204"/>
                <a:ea typeface="Aptos" panose="02110004020202020204"/>
              </a:rPr>
              <a:t> </a:t>
            </a:r>
            <a:r>
              <a:rPr sz="1600">
                <a:latin typeface="Aptos" panose="02110004020202020204"/>
                <a:ea typeface="Aptos" panose="02110004020202020204"/>
              </a:rPr>
              <a:t>Because of the risk of forming explosive acetylides, the copper content of materials liable to come into contact</a:t>
            </a:r>
            <a:r>
              <a:rPr lang="en-US" sz="1600">
                <a:latin typeface="Aptos" panose="02110004020202020204"/>
                <a:ea typeface="Aptos" panose="02110004020202020204"/>
              </a:rPr>
              <a:t> </a:t>
            </a:r>
            <a:r>
              <a:rPr sz="1600">
                <a:latin typeface="Aptos" panose="02110004020202020204"/>
                <a:ea typeface="Aptos" panose="02110004020202020204"/>
              </a:rPr>
              <a:t>with such gases shall not exceed 70% (mass fraction). The manufacturer shall not use any procedure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resulting in copper enrichment of the surface. Nozzles and necks of blowpipes are an exception to this</a:t>
            </a:r>
            <a:r>
              <a:rPr lang="en-US" sz="1600">
                <a:latin typeface="Aptos" panose="02110004020202020204"/>
                <a:ea typeface="Aptos" panose="02110004020202020204"/>
              </a:rPr>
              <a:t> </a:t>
            </a:r>
            <a:r>
              <a:rPr sz="1600">
                <a:latin typeface="Aptos" panose="02110004020202020204"/>
                <a:ea typeface="Aptos" panose="02110004020202020204"/>
              </a:rPr>
              <a:t>requirement.</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Metal flame-arresting elements (including sintered metal elements) shall be manufactured from copper-free materials.</a:t>
            </a:r>
            <a:endParaRPr lang="en-US"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Where brazing alloys containing silver and copper are used, the silver content shall not exceed 46% (mass fraction) and the copper content shall not exceed 37 % (mass fraction). The brazing connection shall be designed and completed in such a way that, as far as practicable, the area where acetylene is liable to come into contact with the brazing alloy will be small and all residues of flux will be removed.</a:t>
            </a:r>
            <a:endParaRPr lang="en-US" sz="1600">
              <a:latin typeface="Aptos" panose="02110004020202020204"/>
              <a:ea typeface="Aptos" panose="02110004020202020204"/>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30810" y="94615"/>
            <a:ext cx="8578850" cy="6748145"/>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For use with oxygen</a:t>
            </a:r>
            <a:r>
              <a:rPr lang="en-US" sz="1600">
                <a:latin typeface="Aptos" panose="02110004020202020204"/>
                <a:ea typeface="Aptos" panose="02110004020202020204"/>
              </a:rPr>
              <a: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Metallic materials for components intended to be used with oxygen shall be selected according to their</a:t>
            </a:r>
            <a:r>
              <a:rPr lang="en-US" sz="1600">
                <a:latin typeface="Aptos" panose="02110004020202020204"/>
                <a:ea typeface="Aptos" panose="02110004020202020204"/>
              </a:rPr>
              <a:t> </a:t>
            </a:r>
            <a:r>
              <a:rPr sz="1600">
                <a:latin typeface="Aptos" panose="02110004020202020204"/>
                <a:ea typeface="Aptos" panose="02110004020202020204"/>
              </a:rPr>
              <a:t>resistance to ignition and the release of ignition energy.</a:t>
            </a:r>
            <a:r>
              <a:rPr lang="en-US" sz="1600">
                <a:latin typeface="Aptos" panose="02110004020202020204"/>
                <a:ea typeface="Aptos" panose="02110004020202020204"/>
              </a:rPr>
              <a:t>( also oxidation)</a:t>
            </a: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2)</a:t>
            </a:r>
            <a:r>
              <a:rPr sz="1600">
                <a:latin typeface="Aptos" panose="02110004020202020204"/>
                <a:ea typeface="Aptos" panose="02110004020202020204"/>
              </a:rPr>
              <a:t>Non-metallic materials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Resistance to solvents for non-metallic materials in contact with fuel gases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Non-metallic materials (e.g. those used for seals and lubricants) liable to come into contact with</a:t>
            </a:r>
            <a:r>
              <a:rPr lang="en-US" sz="1400">
                <a:latin typeface="Aptos" panose="02110004020202020204"/>
                <a:ea typeface="Aptos" panose="02110004020202020204"/>
              </a:rPr>
              <a:t> </a:t>
            </a:r>
            <a:r>
              <a:rPr sz="1400">
                <a:latin typeface="Aptos" panose="02110004020202020204"/>
                <a:ea typeface="Aptos" panose="02110004020202020204"/>
              </a:rPr>
              <a:t>acetylene shall be adequately resistant individually to acetone and dimethylformamide (DMF)</a:t>
            </a:r>
            <a:r>
              <a:rPr lang="en-US" sz="1400">
                <a:latin typeface="Aptos" panose="02110004020202020204"/>
                <a:ea typeface="Aptos" panose="02110004020202020204"/>
              </a:rPr>
              <a:t> </a:t>
            </a:r>
            <a:r>
              <a:rPr sz="1400">
                <a:latin typeface="Aptos" panose="02110004020202020204"/>
                <a:ea typeface="Aptos" panose="02110004020202020204"/>
              </a:rPr>
              <a:t>solvents.</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Non-metallic materials (e.g. those used for seals and lubricants) liable to come into contact with</a:t>
            </a:r>
            <a:r>
              <a:rPr lang="en-US" sz="1400">
                <a:latin typeface="Aptos" panose="02110004020202020204"/>
                <a:ea typeface="Aptos" panose="02110004020202020204"/>
              </a:rPr>
              <a:t> </a:t>
            </a:r>
            <a:r>
              <a:rPr sz="1400">
                <a:latin typeface="Aptos" panose="02110004020202020204"/>
                <a:ea typeface="Aptos" panose="02110004020202020204"/>
              </a:rPr>
              <a:t>propane, butane and methylacetylene-propadiene mixtures shall be adequately resistant to</a:t>
            </a:r>
            <a:r>
              <a:rPr lang="en-US" sz="1400">
                <a:latin typeface="Aptos" panose="02110004020202020204"/>
                <a:ea typeface="Aptos" panose="02110004020202020204"/>
              </a:rPr>
              <a:t> </a:t>
            </a:r>
            <a:r>
              <a:rPr sz="1400">
                <a:latin typeface="Aptos" panose="02110004020202020204"/>
                <a:ea typeface="Aptos" panose="02110004020202020204"/>
              </a:rPr>
              <a:t>n-pentane.</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For the purposes of this International Standard, the term “adequate resistance" (to solvents) will be</a:t>
            </a:r>
            <a:r>
              <a:rPr lang="en-US" sz="1400">
                <a:latin typeface="Aptos" panose="02110004020202020204"/>
                <a:ea typeface="Aptos" panose="02110004020202020204"/>
              </a:rPr>
              <a:t> </a:t>
            </a:r>
            <a:r>
              <a:rPr sz="1400">
                <a:latin typeface="Aptos" panose="02110004020202020204"/>
                <a:ea typeface="Aptos" panose="02110004020202020204"/>
              </a:rPr>
              <a:t>taken to mean that the material shall fulfill the following conditions.</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change in mass shall not exceed ±15% and the change in hardness shall not exceed ±15 IRHD</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after the material has been conditioned as follows:</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a) (168 ± 2) h in an atmosphere saturated with solvent as specified above at (23 ± 2) ˚C;</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b)a subsequent period in air for (70 ± 2) h at (40 ± 2) °C;</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c) a subsequent period (24 ± 2) h at standard atmosphere 23/50 as specified in ISO 554.</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measurement of change of mass and hardness shall be carried out after test step c) in accordance</a:t>
            </a:r>
            <a:r>
              <a:rPr lang="en-US" sz="1400">
                <a:latin typeface="Aptos" panose="02110004020202020204"/>
                <a:ea typeface="Aptos" panose="02110004020202020204"/>
              </a:rPr>
              <a:t> </a:t>
            </a:r>
            <a:r>
              <a:rPr sz="1400">
                <a:latin typeface="Aptos" panose="02110004020202020204"/>
                <a:ea typeface="Aptos" panose="02110004020202020204"/>
              </a:rPr>
              <a:t>with ISO 1817. (ISO 1817, Rubber, vulcanized or thermoplastic - Determination of the effect of liquids).</a:t>
            </a:r>
            <a:endParaRPr sz="1400">
              <a:latin typeface="Aptos" panose="02110004020202020204"/>
              <a:ea typeface="Aptos" panose="02110004020202020204"/>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76555" y="222250"/>
            <a:ext cx="8324215" cy="386778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Resistance to ageing</a:t>
            </a:r>
            <a:r>
              <a:rPr lang="en-US" sz="1600">
                <a:latin typeface="Aptos" panose="02110004020202020204"/>
                <a:ea typeface="Aptos" panose="02110004020202020204"/>
              </a:rPr>
              <a: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Non-metallic sealing materials for use with air and oxygen shall be capable of withstanding an ageing</a:t>
            </a:r>
            <a:r>
              <a:rPr lang="en-US" sz="1600">
                <a:latin typeface="Aptos" panose="02110004020202020204"/>
                <a:ea typeface="Aptos" panose="02110004020202020204"/>
              </a:rPr>
              <a:t> </a:t>
            </a:r>
            <a:r>
              <a:rPr sz="1600">
                <a:latin typeface="Aptos" panose="02110004020202020204"/>
                <a:ea typeface="Aptos" panose="02110004020202020204"/>
              </a:rPr>
              <a:t>sensitivity test (e.g. ISO 2440).</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Cleanliness and lubricants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All components in contact with oxygen shall be free from substances that may react violently with oxygen</a:t>
            </a:r>
            <a:r>
              <a:rPr lang="en-US" sz="1600">
                <a:latin typeface="Aptos" panose="02110004020202020204"/>
                <a:ea typeface="Aptos" panose="02110004020202020204"/>
              </a:rPr>
              <a:t> </a:t>
            </a:r>
            <a:r>
              <a:rPr sz="1600">
                <a:latin typeface="Aptos" panose="02110004020202020204"/>
                <a:ea typeface="Aptos" panose="02110004020202020204"/>
              </a:rPr>
              <a:t>under normal operating conditions, e.g. hydrocarbon-based solvents, oils, greases and detergents.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Only lubricants suitable for use in oxygen at maximum operating pressure and temperature shall be used.</a:t>
            </a:r>
            <a:endParaRPr sz="1600">
              <a:latin typeface="Aptos" panose="02110004020202020204"/>
              <a:ea typeface="Aptos" panose="02110004020202020204"/>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170305" y="2016125"/>
            <a:ext cx="6637655" cy="1264285"/>
          </a:xfrm>
          <a:prstGeom prst="rect">
            <a:avLst/>
          </a:prstGeom>
          <a:noFill/>
        </p:spPr>
        <p:txBody>
          <a:bodyPr wrap="square" rtlCol="0">
            <a:noAutofit/>
          </a:bodyPr>
          <a:p>
            <a:pPr algn="ctr"/>
            <a:r>
              <a:rPr lang="en-US" sz="3200">
                <a:solidFill>
                  <a:srgbClr val="FFFF00"/>
                </a:solidFill>
                <a:latin typeface="Comic Sans MS" panose="030F0702030302020204" charset="0"/>
                <a:cs typeface="Comic Sans MS" panose="030F0702030302020204" charset="0"/>
                <a:sym typeface="+mn-ea"/>
              </a:rPr>
              <a:t>IS: 1278 1972- </a:t>
            </a:r>
            <a:endParaRPr lang="en-US" sz="3200">
              <a:solidFill>
                <a:srgbClr val="FFFF00"/>
              </a:solidFill>
              <a:latin typeface="Comic Sans MS" panose="030F0702030302020204" charset="0"/>
              <a:cs typeface="Comic Sans MS" panose="030F0702030302020204" charset="0"/>
              <a:sym typeface="+mn-ea"/>
            </a:endParaRPr>
          </a:p>
          <a:p>
            <a:pPr algn="ctr"/>
            <a:endParaRPr lang="en-US" sz="3200">
              <a:solidFill>
                <a:srgbClr val="FFFF00"/>
              </a:solidFill>
              <a:latin typeface="Comic Sans MS" panose="030F0702030302020204" charset="0"/>
              <a:cs typeface="Comic Sans MS" panose="030F0702030302020204" charset="0"/>
              <a:sym typeface="+mn-ea"/>
            </a:endParaRPr>
          </a:p>
          <a:p>
            <a:pPr algn="ctr"/>
            <a:r>
              <a:rPr lang="en-US" sz="3200">
                <a:solidFill>
                  <a:srgbClr val="FFFF00"/>
                </a:solidFill>
                <a:latin typeface="Comic Sans MS" panose="030F0702030302020204" charset="0"/>
                <a:cs typeface="Comic Sans MS" panose="030F0702030302020204" charset="0"/>
                <a:sym typeface="+mn-ea"/>
              </a:rPr>
              <a:t> SPECIFICATION FOR FILLER RODS FOR GAS WELDING</a:t>
            </a:r>
            <a:endParaRPr lang="en-US" sz="3200">
              <a:solidFill>
                <a:srgbClr val="FFFF00"/>
              </a:solidFill>
              <a:latin typeface="Comic Sans MS" panose="030F0702030302020204" charset="0"/>
              <a:cs typeface="Comic Sans MS" panose="030F0702030302020204" charset="0"/>
              <a:sym typeface="+mn-e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4680"/>
            <a:ext cx="7886700" cy="688975"/>
          </a:xfrm>
        </p:spPr>
        <p:txBody>
          <a:bodyPr/>
          <a:lstStyle/>
          <a:p>
            <a:r>
              <a:rPr lang="en-US" sz="2000">
                <a:latin typeface="Comic Sans MS" panose="030F0702030302020204" charset="0"/>
                <a:cs typeface="Comic Sans MS" panose="030F0702030302020204" charset="0"/>
              </a:rPr>
              <a:t>Which filler rod do u use?</a:t>
            </a:r>
            <a:br>
              <a:rPr lang="en-US" sz="2000">
                <a:latin typeface="Comic Sans MS" panose="030F0702030302020204" charset="0"/>
                <a:cs typeface="Comic Sans MS" panose="030F0702030302020204" charset="0"/>
              </a:rPr>
            </a:br>
            <a:br>
              <a:rPr lang="en-US">
                <a:latin typeface="Comic Sans MS" panose="030F0702030302020204" charset="0"/>
                <a:cs typeface="Comic Sans MS" panose="030F0702030302020204" charset="0"/>
              </a:rPr>
            </a:br>
            <a:endParaRPr lang="en-US">
              <a:latin typeface="Comic Sans MS" panose="030F0702030302020204" charset="0"/>
              <a:cs typeface="Comic Sans MS" panose="030F0702030302020204" charset="0"/>
            </a:endParaRPr>
          </a:p>
        </p:txBody>
      </p:sp>
      <p:sp>
        <p:nvSpPr>
          <p:cNvPr id="3" name="Text Box 2"/>
          <p:cNvSpPr txBox="1"/>
          <p:nvPr/>
        </p:nvSpPr>
        <p:spPr>
          <a:xfrm>
            <a:off x="628650" y="989330"/>
            <a:ext cx="8131810" cy="1797685"/>
          </a:xfrm>
          <a:prstGeom prst="rect">
            <a:avLst/>
          </a:prstGeom>
          <a:noFill/>
        </p:spPr>
        <p:txBody>
          <a:bodyPr wrap="square" rtlCol="0">
            <a:noAutofit/>
          </a:bodyPr>
          <a:lstStyle/>
          <a:p>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This specification covers requirements of ferrous and non-ferrous filler rods for gas welding, made of the following materials supplied in cut lengths:</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a) Structural steels, b) Austenitic stainless steels, c) Cast irons (excluding spheroidal graphite and malleable iron castings), d) Copper and copper alloys, e) Nickel and nickel alloys, f) Aluminium and aluminium alloys, and g) Magnesium and magnesium alloys.</a:t>
            </a:r>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Requirements:</a:t>
            </a:r>
            <a:endParaRPr lang="en-US" sz="1600">
              <a:latin typeface="Comic Sans MS" panose="030F0702030302020204" charset="0"/>
              <a:cs typeface="Comic Sans MS" panose="030F0702030302020204" charset="0"/>
            </a:endParaRPr>
          </a:p>
        </p:txBody>
      </p:sp>
      <p:pic>
        <p:nvPicPr>
          <p:cNvPr id="4" name="Picture 1" descr="A white paper with black text&#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62000" y="3810000"/>
            <a:ext cx="7611745" cy="252984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anose="030F0702030302020204" charset="0"/>
                <a:cs typeface="Comic Sans MS" panose="030F0702030302020204" charset="0"/>
              </a:rPr>
              <a:t>Chemical composition</a:t>
            </a:r>
            <a:endParaRPr lang="en-US">
              <a:latin typeface="Comic Sans MS" panose="030F0702030302020204" charset="0"/>
              <a:cs typeface="Comic Sans MS" panose="030F0702030302020204" charset="0"/>
            </a:endParaRPr>
          </a:p>
        </p:txBody>
      </p:sp>
      <p:pic>
        <p:nvPicPr>
          <p:cNvPr id="3" name="Picture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28650" y="1264920"/>
            <a:ext cx="7865110" cy="4647565"/>
          </a:xfrm>
          <a:prstGeom prst="rect">
            <a:avLst/>
          </a:prstGeom>
        </p:spPr>
      </p:pic>
      <p:sp>
        <p:nvSpPr>
          <p:cNvPr id="4" name="Text Box 3"/>
          <p:cNvSpPr txBox="1"/>
          <p:nvPr/>
        </p:nvSpPr>
        <p:spPr>
          <a:xfrm>
            <a:off x="896620" y="6032500"/>
            <a:ext cx="7368540" cy="665480"/>
          </a:xfrm>
          <a:prstGeom prst="rect">
            <a:avLst/>
          </a:prstGeom>
          <a:noFill/>
        </p:spPr>
        <p:txBody>
          <a:bodyPr wrap="square" rtlCol="0">
            <a:noAutofit/>
          </a:bodyPr>
          <a:p>
            <a:r>
              <a:rPr lang="en-US">
                <a:solidFill>
                  <a:srgbClr val="FF0000"/>
                </a:solidFill>
                <a:highlight>
                  <a:srgbClr val="FFFF00"/>
                </a:highlight>
                <a:latin typeface="Comic Sans MS" panose="030F0702030302020204" charset="0"/>
                <a:cs typeface="Comic Sans MS" panose="030F0702030302020204" charset="0"/>
              </a:rPr>
              <a:t>For chemical composition of Filler road of Austenitic SS, CI, CU, Al and their alloys please see </a:t>
            </a:r>
            <a:r>
              <a:rPr lang="en-US">
                <a:solidFill>
                  <a:srgbClr val="FF0000"/>
                </a:solidFill>
                <a:highlight>
                  <a:srgbClr val="FFFF00"/>
                </a:highlight>
                <a:latin typeface="Comic Sans MS" panose="030F0702030302020204" charset="0"/>
                <a:cs typeface="Comic Sans MS" panose="030F0702030302020204" charset="0"/>
                <a:hlinkClick r:id="rId3" tooltip="" action="ppaction://hlinkfile"/>
              </a:rPr>
              <a:t>hyperlink</a:t>
            </a:r>
            <a:endParaRPr lang="en-US">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53745" y="1447800"/>
            <a:ext cx="7534910" cy="2290445"/>
          </a:xfrm>
          <a:prstGeom prst="rect">
            <a:avLst/>
          </a:prstGeom>
          <a:noFill/>
        </p:spPr>
        <p:txBody>
          <a:bodyPr wrap="square" rtlCol="0">
            <a:noAutofit/>
          </a:bodyPr>
          <a:p>
            <a:pPr algn="ctr">
              <a:buNone/>
            </a:pPr>
            <a:r>
              <a:rPr lang="en-US" sz="3200">
                <a:solidFill>
                  <a:srgbClr val="FFFF00"/>
                </a:solidFill>
                <a:latin typeface="Comic Sans MS" panose="030F0702030302020204" charset="0"/>
                <a:cs typeface="Comic Sans MS" panose="030F0702030302020204" charset="0"/>
                <a:sym typeface="+mn-ea"/>
              </a:rPr>
              <a:t>IS: 7653-1975</a:t>
            </a:r>
            <a:endParaRPr lang="en-US" sz="3200">
              <a:solidFill>
                <a:srgbClr val="FFFF00"/>
              </a:solidFill>
              <a:latin typeface="Comic Sans MS" panose="030F0702030302020204" charset="0"/>
              <a:cs typeface="Comic Sans MS" panose="030F0702030302020204" charset="0"/>
              <a:sym typeface="+mn-ea"/>
            </a:endParaRPr>
          </a:p>
          <a:p>
            <a:pPr algn="ctr">
              <a:buNone/>
            </a:pPr>
            <a:endParaRPr lang="en-US" sz="3200">
              <a:solidFill>
                <a:srgbClr val="FFFF00"/>
              </a:solidFill>
              <a:latin typeface="Comic Sans MS" panose="030F0702030302020204" charset="0"/>
              <a:cs typeface="Comic Sans MS" panose="030F0702030302020204" charset="0"/>
              <a:sym typeface="+mn-ea"/>
            </a:endParaRPr>
          </a:p>
          <a:p>
            <a:pPr algn="ctr">
              <a:buNone/>
            </a:pPr>
            <a:endParaRPr lang="en-US" sz="3200">
              <a:solidFill>
                <a:srgbClr val="FFFF00"/>
              </a:solidFill>
              <a:latin typeface="Comic Sans MS" panose="030F0702030302020204" charset="0"/>
              <a:cs typeface="Comic Sans MS" panose="030F0702030302020204" charset="0"/>
              <a:sym typeface="+mn-ea"/>
            </a:endParaRPr>
          </a:p>
          <a:p>
            <a:pPr algn="ctr">
              <a:buNone/>
            </a:pPr>
            <a:r>
              <a:rPr lang="en-US" altLang="zh-CN" sz="3200">
                <a:solidFill>
                  <a:srgbClr val="FFFF00"/>
                </a:solidFill>
                <a:latin typeface="Comic Sans MS" panose="030F0702030302020204" charset="0"/>
                <a:cs typeface="Comic Sans MS" panose="030F0702030302020204" charset="0"/>
                <a:sym typeface="SimSun" panose="02010600030101010101" pitchFamily="2" charset="-122"/>
              </a:rPr>
              <a:t>SPECIFICATION FOR MANUAL BLOWPIPES FOR WELDING AND CUTTING</a:t>
            </a:r>
            <a:endParaRPr lang="en-US" sz="3200">
              <a:solidFill>
                <a:srgbClr val="FFFF00"/>
              </a:solidFill>
              <a:latin typeface="Comic Sans MS" panose="030F0702030302020204" charset="0"/>
              <a:cs typeface="Comic Sans MS" panose="030F0702030302020204" charset="0"/>
              <a:sym typeface="+mn-ea"/>
            </a:endParaRPr>
          </a:p>
          <a:p>
            <a:endParaRPr lang="en-US" sz="3200">
              <a:latin typeface="Comic Sans MS" panose="030F0702030302020204" charset="0"/>
              <a:cs typeface="Comic Sans MS" panose="030F07020303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 AS PER IS 812: 1957</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3064" y="1955490"/>
            <a:ext cx="8382635" cy="5077460"/>
          </a:xfrm>
          <a:prstGeom prst="rect">
            <a:avLst/>
          </a:prstGeom>
          <a:noFill/>
        </p:spPr>
        <p:txBody>
          <a:bodyPr wrap="square" rtlCol="0">
            <a:spAutoFit/>
          </a:bodyPr>
          <a:lstStyle/>
          <a:p>
            <a:r>
              <a:rPr lang="en-US" sz="1800" kern="100" dirty="0">
                <a:effectLst/>
                <a:latin typeface="Comic Sans MS" panose="030F0702030302020204" charset="0"/>
                <a:ea typeface="Aptos" panose="020B0004020202020204" pitchFamily="34" charset="0"/>
                <a:cs typeface="Comic Sans MS" panose="030F0702030302020204" charset="0"/>
              </a:rPr>
              <a:t>Welded Joint - For the purposes of design calculations, a full</a:t>
            </a:r>
            <a:r>
              <a:rPr lang="en-IN" kern="100" dirty="0">
                <a:latin typeface="Comic Sans MS" panose="030F0702030302020204" charset="0"/>
                <a:ea typeface="Aptos" panose="020B0004020202020204" pitchFamily="34" charset="0"/>
                <a:cs typeface="Comic Sans MS" panose="030F0702030302020204" charset="0"/>
              </a:rPr>
              <a:t> </a:t>
            </a:r>
            <a:r>
              <a:rPr lang="en-US" sz="1800" kern="100" dirty="0">
                <a:effectLst/>
                <a:latin typeface="Comic Sans MS" panose="030F0702030302020204" charset="0"/>
                <a:ea typeface="Aptos" panose="020B0004020202020204" pitchFamily="34" charset="0"/>
                <a:cs typeface="Comic Sans MS" panose="030F0702030302020204" charset="0"/>
              </a:rPr>
              <a:t>strength butt joint is a joint produced by a fully penetrated weld or by</a:t>
            </a:r>
            <a:r>
              <a:rPr lang="en-IN" kern="100" dirty="0">
                <a:latin typeface="Comic Sans MS" panose="030F0702030302020204" charset="0"/>
                <a:ea typeface="Aptos" panose="020B0004020202020204" pitchFamily="34" charset="0"/>
                <a:cs typeface="Comic Sans MS" panose="030F0702030302020204" charset="0"/>
              </a:rPr>
              <a:t> </a:t>
            </a:r>
            <a:r>
              <a:rPr lang="en-US" sz="1800" kern="100" dirty="0">
                <a:effectLst/>
                <a:latin typeface="Comic Sans MS" panose="030F0702030302020204" charset="0"/>
                <a:ea typeface="Aptos" panose="020B0004020202020204" pitchFamily="34" charset="0"/>
                <a:cs typeface="Comic Sans MS" panose="030F0702030302020204" charset="0"/>
              </a:rPr>
              <a:t>fully penetrated welds between parts of equal section aligned and lying</a:t>
            </a:r>
            <a:r>
              <a:rPr lang="en-IN" kern="100" dirty="0">
                <a:latin typeface="Comic Sans MS" panose="030F0702030302020204" charset="0"/>
                <a:ea typeface="Aptos" panose="020B0004020202020204" pitchFamily="34" charset="0"/>
                <a:cs typeface="Comic Sans MS" panose="030F0702030302020204" charset="0"/>
              </a:rPr>
              <a:t> </a:t>
            </a:r>
            <a:r>
              <a:rPr lang="en-US" sz="1800" kern="100" dirty="0">
                <a:effectLst/>
                <a:latin typeface="Comic Sans MS" panose="030F0702030302020204" charset="0"/>
                <a:ea typeface="Aptos" panose="020B0004020202020204" pitchFamily="34" charset="0"/>
                <a:cs typeface="Comic Sans MS" panose="030F0702030302020204" charset="0"/>
              </a:rPr>
              <a:t>within the included angle of 135 to 180° in such a manner that the flow</a:t>
            </a:r>
            <a:r>
              <a:rPr lang="en-IN" kern="100" dirty="0">
                <a:latin typeface="Comic Sans MS" panose="030F0702030302020204" charset="0"/>
                <a:ea typeface="Aptos" panose="020B0004020202020204" pitchFamily="34" charset="0"/>
                <a:cs typeface="Comic Sans MS" panose="030F0702030302020204" charset="0"/>
              </a:rPr>
              <a:t> </a:t>
            </a:r>
            <a:r>
              <a:rPr lang="en-US" sz="1800" kern="100" dirty="0">
                <a:effectLst/>
                <a:latin typeface="Comic Sans MS" panose="030F0702030302020204" charset="0"/>
                <a:ea typeface="Aptos" panose="020B0004020202020204" pitchFamily="34" charset="0"/>
                <a:cs typeface="Comic Sans MS" panose="030F0702030302020204" charset="0"/>
              </a:rPr>
              <a:t>of normal stresses does not undergo any considerable deviation in the</a:t>
            </a:r>
            <a:r>
              <a:rPr lang="en-IN" kern="100" dirty="0">
                <a:latin typeface="Comic Sans MS" panose="030F0702030302020204" charset="0"/>
                <a:ea typeface="Aptos" panose="020B0004020202020204" pitchFamily="34" charset="0"/>
                <a:cs typeface="Comic Sans MS" panose="030F0702030302020204" charset="0"/>
              </a:rPr>
              <a:t> </a:t>
            </a:r>
            <a:r>
              <a:rPr lang="en-US" sz="1800" kern="100" dirty="0">
                <a:effectLst/>
                <a:latin typeface="Comic Sans MS" panose="030F0702030302020204" charset="0"/>
                <a:ea typeface="Aptos" panose="020B0004020202020204" pitchFamily="34" charset="0"/>
                <a:cs typeface="Comic Sans MS" panose="030F0702030302020204" charset="0"/>
              </a:rPr>
              <a:t>zone of the joint.</a:t>
            </a:r>
            <a:endParaRPr lang="en-US" sz="1800" kern="100" dirty="0">
              <a:effectLst/>
              <a:latin typeface="Comic Sans MS" panose="030F0702030302020204" charset="0"/>
              <a:ea typeface="Aptos" panose="020B0004020202020204" pitchFamily="34" charset="0"/>
              <a:cs typeface="Comic Sans MS" panose="030F0702030302020204" charset="0"/>
            </a:endParaRPr>
          </a:p>
          <a:p>
            <a:endParaRPr lang="en-US" sz="1800"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sym typeface="+mn-ea"/>
              </a:rPr>
              <a:t>Welding Rod - Filler metal, in wire or rod form, used in gas</a:t>
            </a:r>
            <a:r>
              <a:rPr lang="en-IN" kern="100" dirty="0">
                <a:latin typeface="Comic Sans MS" panose="030F0702030302020204" charset="0"/>
                <a:ea typeface="Aptos" panose="020B0004020202020204" pitchFamily="34" charset="0"/>
                <a:cs typeface="Comic Sans MS" panose="030F0702030302020204" charset="0"/>
                <a:sym typeface="+mn-ea"/>
              </a:rPr>
              <a:t> </a:t>
            </a:r>
            <a:r>
              <a:rPr lang="en-US" kern="100" dirty="0">
                <a:effectLst/>
                <a:latin typeface="Comic Sans MS" panose="030F0702030302020204" charset="0"/>
                <a:ea typeface="Aptos" panose="020B0004020202020204" pitchFamily="34" charset="0"/>
                <a:cs typeface="Comic Sans MS" panose="030F0702030302020204" charset="0"/>
                <a:sym typeface="+mn-ea"/>
              </a:rPr>
              <a:t>welding and brazing processes, and those arc welding processes wherein</a:t>
            </a:r>
            <a:r>
              <a:rPr lang="en-IN" kern="100" dirty="0">
                <a:latin typeface="Comic Sans MS" panose="030F0702030302020204" charset="0"/>
                <a:ea typeface="Aptos" panose="020B0004020202020204" pitchFamily="34" charset="0"/>
                <a:cs typeface="Comic Sans MS" panose="030F0702030302020204" charset="0"/>
                <a:sym typeface="+mn-ea"/>
              </a:rPr>
              <a:t> </a:t>
            </a:r>
            <a:r>
              <a:rPr lang="en-US" kern="100" dirty="0">
                <a:effectLst/>
                <a:latin typeface="Comic Sans MS" panose="030F0702030302020204" charset="0"/>
                <a:ea typeface="Aptos" panose="020B0004020202020204" pitchFamily="34" charset="0"/>
                <a:cs typeface="Comic Sans MS" panose="030F0702030302020204" charset="0"/>
                <a:sym typeface="+mn-ea"/>
              </a:rPr>
              <a:t>the electrode does not furnish the filler metal.</a:t>
            </a:r>
            <a:endParaRPr lang="en-IN"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sym typeface="+mn-ea"/>
              </a:rPr>
              <a:t> </a:t>
            </a:r>
            <a:endParaRPr lang="en-IN"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sym typeface="+mn-ea"/>
              </a:rPr>
              <a:t>Welding Sequence - The order and/or direction in which either</a:t>
            </a:r>
            <a:r>
              <a:rPr lang="en-IN" kern="100" dirty="0">
                <a:latin typeface="Comic Sans MS" panose="030F0702030302020204" charset="0"/>
                <a:ea typeface="Aptos" panose="020B0004020202020204" pitchFamily="34" charset="0"/>
                <a:cs typeface="Comic Sans MS" panose="030F0702030302020204" charset="0"/>
                <a:sym typeface="+mn-ea"/>
              </a:rPr>
              <a:t> </a:t>
            </a:r>
            <a:r>
              <a:rPr lang="en-US" kern="100" dirty="0">
                <a:effectLst/>
                <a:latin typeface="Comic Sans MS" panose="030F0702030302020204" charset="0"/>
                <a:ea typeface="Aptos" panose="020B0004020202020204" pitchFamily="34" charset="0"/>
                <a:cs typeface="Comic Sans MS" panose="030F0702030302020204" charset="0"/>
                <a:sym typeface="+mn-ea"/>
              </a:rPr>
              <a:t>welds or runs are made.</a:t>
            </a:r>
            <a:endParaRPr lang="en-US" kern="100" dirty="0">
              <a:effectLst/>
              <a:latin typeface="Comic Sans MS" panose="030F0702030302020204" charset="0"/>
              <a:ea typeface="Aptos" panose="020B0004020202020204" pitchFamily="34" charset="0"/>
              <a:cs typeface="Comic Sans MS" panose="030F0702030302020204" charset="0"/>
            </a:endParaRPr>
          </a:p>
          <a:p>
            <a:endParaRPr lang="en-IN"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sym typeface="+mn-ea"/>
              </a:rPr>
              <a:t>Welding Technique - The manner in which an operator manipulates an electrode, a blowpipe or the like.</a:t>
            </a:r>
            <a:endParaRPr lang="en-IN" kern="100" dirty="0">
              <a:effectLst/>
              <a:latin typeface="Comic Sans MS" panose="030F0702030302020204" charset="0"/>
              <a:ea typeface="Aptos" panose="020B0004020202020204" pitchFamily="34" charset="0"/>
              <a:cs typeface="Comic Sans MS" panose="030F0702030302020204" charset="0"/>
            </a:endParaRPr>
          </a:p>
          <a:p>
            <a:endParaRPr lang="en-IN" sz="1800" kern="100" dirty="0">
              <a:effectLst/>
              <a:latin typeface="Comic Sans MS" panose="030F0702030302020204" charset="0"/>
              <a:ea typeface="Aptos" panose="020B0004020202020204" pitchFamily="34" charset="0"/>
              <a:cs typeface="Comic Sans MS" panose="030F0702030302020204" charset="0"/>
            </a:endParaRPr>
          </a:p>
          <a:p>
            <a:r>
              <a:rPr lang="en-US" sz="1800" kern="100" dirty="0">
                <a:effectLst/>
                <a:latin typeface="Comic Sans MS" panose="030F0702030302020204" charset="0"/>
                <a:ea typeface="Aptos" panose="020B0004020202020204" pitchFamily="34" charset="0"/>
                <a:cs typeface="Comic Sans MS" panose="030F0702030302020204" charset="0"/>
              </a:rPr>
              <a:t> </a:t>
            </a:r>
            <a:endParaRPr lang="en-IN" sz="1800" kern="100" dirty="0">
              <a:effectLst/>
              <a:latin typeface="Comic Sans MS" panose="030F0702030302020204" charset="0"/>
              <a:ea typeface="Aptos" panose="020B0004020202020204" pitchFamily="34" charset="0"/>
              <a:cs typeface="Comic Sans MS" panose="030F0702030302020204" charset="0"/>
            </a:endParaRPr>
          </a:p>
          <a:p>
            <a:endParaRPr lang="en-IN" sz="1800" kern="100" dirty="0">
              <a:effectLst/>
              <a:latin typeface="Comic Sans MS" panose="030F0702030302020204" charset="0"/>
              <a:ea typeface="Aptos" panose="020B0004020202020204" pitchFamily="34" charset="0"/>
              <a:cs typeface="Comic Sans MS" panose="030F070203030202020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990600" y="609600"/>
            <a:ext cx="7244080" cy="5084445"/>
          </a:xfrm>
          <a:prstGeom prst="rect">
            <a:avLst/>
          </a:prstGeom>
          <a:noFill/>
        </p:spPr>
        <p:txBody>
          <a:bodyPr wrap="square" rtlCol="0">
            <a:noAutofit/>
          </a:bodyPr>
          <a:lstStyle/>
          <a:p>
            <a:r>
              <a:rPr lang="en-US" sz="2000">
                <a:latin typeface="Comic Sans MS" panose="030F0702030302020204" charset="0"/>
                <a:cs typeface="Comic Sans MS" panose="030F0702030302020204" charset="0"/>
              </a:rPr>
              <a:t>T</a:t>
            </a:r>
            <a:r>
              <a:rPr lang="en-US" sz="1600">
                <a:latin typeface="Comic Sans MS" panose="030F0702030302020204" charset="0"/>
                <a:cs typeface="Comic Sans MS" panose="030F0702030302020204" charset="0"/>
              </a:rPr>
              <a:t>his standard covers the operational and safety requirements, methods of sampling and testing of manual blowpipes for welding and cutting of metals.</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This standard also covers the combined manual welding and cutting blowpipes. The general requirements for the flame cleaning and flame heating blowpipes are also covered.</a:t>
            </a:r>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Some important points: </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 Backfire - The return of the flame into the blowpipe with a popping sound when the flame is either extinguished or re-ignited at the nozzle.</a:t>
            </a:r>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Sustained Backfire- The return of the flame into the blowpipe with</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continued burning within the neck or handle of the blowpipe. This is</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accompanied by the initial popping and a hissing sound from the continued</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burning of the gases within the blowpipe.</a:t>
            </a:r>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Flashback -The return of the flame through the blowpipe in the</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hoses and even the regulator.</a:t>
            </a:r>
            <a:endParaRPr lang="en-US" sz="1600">
              <a:latin typeface="Comic Sans MS" panose="030F0702030302020204" charset="0"/>
              <a:cs typeface="Comic Sans MS" panose="030F0702030302020204" charset="0"/>
            </a:endParaRPr>
          </a:p>
          <a:p>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2.4 Backflow — Flow of the gas with a higher pressure back into the gas</a:t>
            </a:r>
            <a:endParaRPr lang="en-US" sz="1600">
              <a:latin typeface="Comic Sans MS" panose="030F0702030302020204" charset="0"/>
              <a:cs typeface="Comic Sans MS" panose="030F0702030302020204" charset="0"/>
            </a:endParaRPr>
          </a:p>
          <a:p>
            <a:r>
              <a:rPr lang="en-US" sz="1600">
                <a:latin typeface="Comic Sans MS" panose="030F0702030302020204" charset="0"/>
                <a:cs typeface="Comic Sans MS" panose="030F0702030302020204" charset="0"/>
              </a:rPr>
              <a:t>This can be caused if the nozzle becomes hose having the lower pressure.</a:t>
            </a:r>
            <a:endParaRPr lang="en-US" sz="1600">
              <a:latin typeface="Comic Sans MS" panose="030F0702030302020204" charset="0"/>
              <a:cs typeface="Comic Sans MS" panose="030F0702030302020204" charset="0"/>
            </a:endParaRPr>
          </a:p>
          <a:p>
            <a:r>
              <a:rPr lang="en-US" sz="2000">
                <a:latin typeface="Comic Sans MS" panose="030F0702030302020204" charset="0"/>
                <a:cs typeface="Comic Sans MS" panose="030F0702030302020204" charset="0"/>
              </a:rPr>
              <a:t>blocked.</a:t>
            </a:r>
            <a:endParaRPr lang="en-US" sz="2000">
              <a:latin typeface="Comic Sans MS" panose="030F0702030302020204" charset="0"/>
              <a:cs typeface="Comic Sans MS" panose="030F070203030202020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802005" y="3162935"/>
            <a:ext cx="7252970" cy="62484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a) High Pressure Blowpipe. In this type the pressure of both the fuel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gas and of the oxidizing gas measured immediately before the point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of mixing is higher than the pressure of the gas mixture measured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directly downstream between the mixer and the nozzle .</a:t>
            </a:r>
            <a:endParaRPr sz="1600">
              <a:latin typeface="Aptos" panose="02110004020202020204"/>
              <a:ea typeface="Aptos" panose="02110004020202020204"/>
            </a:endParaRPr>
          </a:p>
        </p:txBody>
      </p:sp>
      <p:pic>
        <p:nvPicPr>
          <p:cNvPr id="2" name="Picture 1" descr="A diagram of a welding system&#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33400" y="762000"/>
            <a:ext cx="3721100" cy="2151380"/>
          </a:xfrm>
          <a:prstGeom prst="rect">
            <a:avLst/>
          </a:prstGeom>
        </p:spPr>
      </p:pic>
      <p:pic>
        <p:nvPicPr>
          <p:cNvPr id="3" name="Picture 2" descr="Diagram of a gas valve and valves&#10;&#10;Description automatically generated with medium confidence"/>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572000" y="838200"/>
            <a:ext cx="3721100" cy="1942465"/>
          </a:xfrm>
          <a:prstGeom prst="rect">
            <a:avLst/>
          </a:prstGeom>
        </p:spPr>
      </p:pic>
      <p:pic>
        <p:nvPicPr>
          <p:cNvPr id="4" name="Picture 3"/>
          <p:cNvPicPr/>
          <p:nvPr/>
        </p:nvPicPr>
        <p:blipFill>
          <a:blip r:embed="rId5"/>
        </p:blipFill>
        <p:spPr>
          <a:xfrm>
            <a:off x="1393825" y="4445000"/>
            <a:ext cx="5824855" cy="1741805"/>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5165" y="753110"/>
            <a:ext cx="8154670" cy="112966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b) Low Pressure Blowpipe- In this type the pressure of one of the gases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measured immediately before the point of mixing is lower than the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pressure of the gas mixture measured directly downstream between</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mixer and the nozzle (see Fig. 4).</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
        <p:nvSpPr>
          <p:cNvPr id="5" name="Text Box 4"/>
          <p:cNvSpPr txBox="1"/>
          <p:nvPr/>
        </p:nvSpPr>
        <p:spPr>
          <a:xfrm>
            <a:off x="685165" y="3806825"/>
            <a:ext cx="8154670" cy="1336040"/>
          </a:xfrm>
          <a:prstGeom prst="rect">
            <a:avLst/>
          </a:prstGeom>
        </p:spPr>
        <p:txBody>
          <a:bodyPr>
            <a:noAutofit/>
          </a:bodyPr>
          <a:lstStyle/>
          <a:p>
            <a:r>
              <a:rPr sz="1600"/>
              <a:t>The shank or handle of the blowpipe may be of one piece with integral</a:t>
            </a:r>
            <a:endParaRPr sz="1600"/>
          </a:p>
          <a:p>
            <a:r>
              <a:rPr sz="1600"/>
              <a:t>gas control valves or may have separate valves mechanically attached to the</a:t>
            </a:r>
            <a:endParaRPr sz="1600"/>
          </a:p>
          <a:p>
            <a:r>
              <a:rPr sz="1600"/>
              <a:t>shank.</a:t>
            </a:r>
            <a:endParaRPr sz="1600">
              <a:latin typeface="Aptos" panose="02110004020202020204"/>
              <a:ea typeface="Aptos" panose="02110004020202020204"/>
            </a:endParaRPr>
          </a:p>
        </p:txBody>
      </p:sp>
      <p:sp>
        <p:nvSpPr>
          <p:cNvPr id="6" name="Text Box 5"/>
          <p:cNvSpPr txBox="1"/>
          <p:nvPr/>
        </p:nvSpPr>
        <p:spPr>
          <a:xfrm>
            <a:off x="708025" y="4907915"/>
            <a:ext cx="7585075" cy="141795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The welding tip or nozzle may be a single piece swaged component or it</a:t>
            </a:r>
            <a:r>
              <a:rPr lang="en-US" sz="1600">
                <a:latin typeface="Aptos" panose="02110004020202020204"/>
                <a:ea typeface="Aptos" panose="02110004020202020204"/>
              </a:rPr>
              <a:t> </a:t>
            </a:r>
            <a:r>
              <a:rPr sz="1600">
                <a:latin typeface="Aptos" panose="02110004020202020204"/>
                <a:ea typeface="Aptos" panose="02110004020202020204"/>
              </a:rPr>
              <a:t>may be screwed type for screwing on to the blowpipe neck</a:t>
            </a:r>
            <a:endParaRPr sz="1600">
              <a:latin typeface="Aptos" panose="02110004020202020204"/>
              <a:ea typeface="Aptos" panose="02110004020202020204"/>
            </a:endParaRPr>
          </a:p>
        </p:txBody>
      </p:sp>
      <p:pic>
        <p:nvPicPr>
          <p:cNvPr id="2" name="Picture 1"/>
          <p:cNvPicPr/>
          <p:nvPr/>
        </p:nvPicPr>
        <p:blipFill>
          <a:blip r:embed="rId1"/>
        </p:blipFill>
        <p:spPr>
          <a:xfrm>
            <a:off x="1097915" y="2239010"/>
            <a:ext cx="6543040" cy="1296035"/>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01930" y="67310"/>
            <a:ext cx="8942070" cy="4269105"/>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GAS MIXING SYSTEM</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 welding and cutting blowpipes, the fuel gas and oxidizing gas is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mixed, and the gas mixture is burnt to produce a flame necessary for gas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welding and oxygen metal cutting.</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Injector Type Mixer - The fuel gas and the oxidizing gas is mixed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by the action of the oxidizing gas which while discharging from the orifice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of the injector reduces the pressure, thus entraining the fuel gas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Accordingly, when the valve in the fuel gas channel is closed while the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oxidizing gas is discharging, the pressure in this channel is below the atmos-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pheric pressure. If during this time the fuel gas hose connection nipple is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exposed to the atmosphere, air will be entrained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Mixer Without Injector Action - The fuel gas and the oxidizing</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gas is mixed when the latter discharging from the orifice meets the fuel gas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which is discharging at nearly identical pressure. When the fuel gas channel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is closed while oxidizing gas is being discharged, the pressure in this channel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is higher than the atmospheric pressure. If during this time the fuel gas hose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connection nipple is exposed to the atmosphere, oxidizing gas will be dis-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charged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
        <p:nvSpPr>
          <p:cNvPr id="4" name="Text Box 3"/>
          <p:cNvSpPr txBox="1"/>
          <p:nvPr/>
        </p:nvSpPr>
        <p:spPr>
          <a:xfrm>
            <a:off x="381000" y="5334000"/>
            <a:ext cx="7637145" cy="583565"/>
          </a:xfrm>
          <a:prstGeom prst="rect">
            <a:avLst/>
          </a:prstGeom>
        </p:spPr>
        <p:txBody>
          <a:bodyPr wrap="square">
            <a:spAutoFit/>
          </a:bodyPr>
          <a:lstStyle/>
          <a:p>
            <a:pPr marL="0" indent="0" defTabSz="266700">
              <a:spcAft>
                <a:spcPct val="0"/>
              </a:spcAft>
            </a:pPr>
            <a:r>
              <a:rPr sz="1600">
                <a:latin typeface="Aptos" panose="02110004020202020204"/>
                <a:ea typeface="Aptos" panose="02110004020202020204"/>
              </a:rPr>
              <a:t>The mixing system shall be either</a:t>
            </a:r>
            <a:r>
              <a:rPr lang="en-US" sz="1600">
                <a:latin typeface="Aptos" panose="02110004020202020204"/>
                <a:ea typeface="Aptos" panose="02110004020202020204"/>
              </a:rPr>
              <a:t> </a:t>
            </a:r>
            <a:r>
              <a:rPr sz="1600">
                <a:latin typeface="Aptos" panose="02110004020202020204"/>
                <a:ea typeface="Aptos" panose="02110004020202020204"/>
              </a:rPr>
              <a:t>in the shank or between the shank and the nozzle or in the nozzle.</a:t>
            </a:r>
            <a:endParaRPr sz="1600">
              <a:latin typeface="Aptos" panose="02110004020202020204"/>
              <a:ea typeface="Aptos" panose="02110004020202020204"/>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04800" y="152400"/>
            <a:ext cx="8399780" cy="388747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HOSE COUPLING NIPPLES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The nipples may be either integral with the shank or permanently fitted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to the shank or detachable. The external profile of the nipple is left to the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choice of the manufacturer but these shall be such as to ensure fitting of a</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hose nipple connection conforming to IS: 6016-1970</a:t>
            </a:r>
            <a:endParaRPr sz="1600">
              <a:latin typeface="Aptos" panose="02110004020202020204"/>
              <a:ea typeface="Aptos" panose="02110004020202020204"/>
            </a:endParaRPr>
          </a:p>
        </p:txBody>
      </p:sp>
      <p:sp>
        <p:nvSpPr>
          <p:cNvPr id="4" name="Text Box 3"/>
          <p:cNvSpPr txBox="1"/>
          <p:nvPr/>
        </p:nvSpPr>
        <p:spPr>
          <a:xfrm>
            <a:off x="514985" y="3429000"/>
            <a:ext cx="8320405" cy="3291840"/>
          </a:xfrm>
          <a:prstGeom prst="rect">
            <a:avLst/>
          </a:prstGeom>
        </p:spPr>
        <p:txBody>
          <a:bodyPr wrap="square">
            <a:spAutoFit/>
          </a:bodyPr>
          <a:lstStyle/>
          <a:p>
            <a:pPr marL="0" indent="0" defTabSz="266700">
              <a:spcAft>
                <a:spcPct val="0"/>
              </a:spcAft>
            </a:pPr>
            <a:r>
              <a:rPr sz="1600">
                <a:latin typeface="Aptos" panose="02110004020202020204"/>
                <a:ea typeface="Aptos" panose="02110004020202020204"/>
              </a:rPr>
              <a:t>MATERIAL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The material used for the blowpipes shall have adequate resistance to</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chemical and thermal attacks of the gases used and the environmental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conditions.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r>
              <a:rPr lang="en-US" sz="1600">
                <a:latin typeface="Aptos" panose="02110004020202020204"/>
                <a:ea typeface="Aptos" panose="02110004020202020204"/>
              </a:rPr>
              <a:t>-</a:t>
            </a:r>
            <a:r>
              <a:rPr sz="1600">
                <a:latin typeface="Aptos" panose="02110004020202020204"/>
                <a:ea typeface="Aptos" panose="02110004020202020204"/>
              </a:rPr>
              <a:t> The external surface shall be resistant to sparks and to other external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influences.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r>
              <a:rPr lang="en-US" sz="1600">
                <a:latin typeface="Aptos" panose="02110004020202020204"/>
                <a:ea typeface="Aptos" panose="02110004020202020204"/>
              </a:rPr>
              <a:t>-</a:t>
            </a:r>
            <a:r>
              <a:rPr sz="1600">
                <a:latin typeface="Aptos" panose="02110004020202020204"/>
                <a:ea typeface="Aptos" panose="02110004020202020204"/>
              </a:rPr>
              <a:t>Components in contact with oxygen shall be free from oil, grease and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other contaminants.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r>
              <a:rPr lang="en-US" sz="1600">
                <a:latin typeface="Aptos" panose="02110004020202020204"/>
                <a:ea typeface="Aptos" panose="02110004020202020204"/>
              </a:rPr>
              <a:t>-</a:t>
            </a:r>
            <a:r>
              <a:rPr sz="1600">
                <a:latin typeface="Aptos" panose="02110004020202020204"/>
                <a:ea typeface="Aptos" panose="02110004020202020204"/>
              </a:rPr>
              <a:t>Components in contact with acetylene (not the mixed gases) shall not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contain copper over 70 percent.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r>
              <a:rPr lang="en-US" sz="1600">
                <a:latin typeface="Aptos" panose="02110004020202020204"/>
                <a:ea typeface="Aptos" panose="02110004020202020204"/>
              </a:rPr>
              <a:t>-</a:t>
            </a:r>
            <a:r>
              <a:rPr sz="1600">
                <a:latin typeface="Aptos" panose="02110004020202020204"/>
                <a:ea typeface="Aptos" panose="02110004020202020204"/>
              </a:rPr>
              <a:t>Material subject to rusting shall not be used for parts in contact with</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oxygen.</a:t>
            </a:r>
            <a:endParaRPr sz="1600">
              <a:latin typeface="Aptos" panose="02110004020202020204"/>
              <a:ea typeface="Aptos" panose="02110004020202020204"/>
            </a:endParaRPr>
          </a:p>
        </p:txBody>
      </p:sp>
      <p:pic>
        <p:nvPicPr>
          <p:cNvPr id="2" name="Picture 5" descr="A close-up of a list of gas&#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33400" y="1932305"/>
            <a:ext cx="3737610" cy="1367155"/>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59410" y="379730"/>
            <a:ext cx="8238490" cy="599757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VALVES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The valve spindles shall be captive.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The oxygen valve (body or the flow control knob) shall be identified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by a 'blue' coloured ring or disc or with suitable indelible paint.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a:t>
            </a:r>
            <a:r>
              <a:rPr sz="1600">
                <a:latin typeface="Aptos" panose="02110004020202020204"/>
                <a:ea typeface="Aptos" panose="02110004020202020204"/>
              </a:rPr>
              <a:t> The fuel gas valve (body or the flow control knob) shall be identified.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by the letter indicating the fuel gas to be used  and/or by a 'red'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coloured identification ring or disc or with suitable indelible paint.</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Initial approval tests shall comprise the following:</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 Pneumatic test </a:t>
            </a:r>
            <a:r>
              <a:rPr lang="en-US" sz="1600">
                <a:latin typeface="Aptos" panose="02110004020202020204"/>
                <a:ea typeface="Aptos" panose="02110004020202020204"/>
              </a:rPr>
              <a:t>-Test All gas passages, connections and valve seats shall</a:t>
            </a:r>
            <a:endParaRPr lang="en-US"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be gas-tight internally and to atmosphere at a pressure of 1-5 times the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maximum working pressure recommended by the manufacturer or</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2.5 kgf/cm² whichever is maximum</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 Cycle test for the gland packing of the gas control valves </a:t>
            </a:r>
            <a:r>
              <a:rPr lang="en-US" sz="1600">
                <a:latin typeface="Aptos" panose="02110004020202020204"/>
                <a:ea typeface="Aptos" panose="02110004020202020204"/>
              </a:rPr>
              <a:t>-Cycle Test for the Gland Packing of the Gas Control Valves</a:t>
            </a:r>
            <a:endParaRPr lang="en-US"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valve shall be fully open and then the spindle turned through 360°.</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This operation shall be repeated 1000 times. After the cycle test the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blowpipe shall be subjected to pneumatic test</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93395" y="480060"/>
            <a:ext cx="8489950" cy="4603115"/>
          </a:xfrm>
          <a:prstGeom prst="rect">
            <a:avLst/>
          </a:prstGeom>
        </p:spPr>
        <p:txBody>
          <a:bodyPr>
            <a:noAutofit/>
          </a:bodyPr>
          <a:lstStyle/>
          <a:p>
            <a:pPr marL="0" indent="0" defTabSz="266700">
              <a:spcAft>
                <a:spcPct val="0"/>
              </a:spcAft>
            </a:pPr>
            <a:r>
              <a:rPr sz="1400">
                <a:latin typeface="Aptos" panose="02110004020202020204"/>
                <a:ea typeface="Aptos" panose="02110004020202020204"/>
                <a:sym typeface="+mn-ea"/>
              </a:rPr>
              <a:t>c) Test for consumption of gases </a:t>
            </a:r>
            <a:r>
              <a:rPr lang="en-US" sz="1400">
                <a:latin typeface="Aptos" panose="02110004020202020204"/>
                <a:ea typeface="Aptos" panose="02110004020202020204"/>
                <a:sym typeface="+mn-ea"/>
              </a:rPr>
              <a:t>-he manufacturer shall be able to specify the consumption of oxygen and fuel gas (at normal neutral flame) to be obtained from the nozzle size when the gases are supplied to the blowpipe as specified by the manufacturer.</a:t>
            </a:r>
            <a:endParaRPr lang="en-US" sz="1400">
              <a:latin typeface="Aptos" panose="02110004020202020204"/>
              <a:ea typeface="Aptos" panose="02110004020202020204"/>
              <a:sym typeface="+mn-ea"/>
            </a:endParaRPr>
          </a:p>
          <a:p>
            <a:pPr marL="0" indent="0" defTabSz="266700">
              <a:spcAft>
                <a:spcPct val="0"/>
              </a:spcAft>
            </a:pPr>
            <a:endParaRPr lang="en-US"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d) Test for flame adjustment </a:t>
            </a:r>
            <a:r>
              <a:rPr lang="en-US" sz="1400">
                <a:latin typeface="Aptos" panose="02110004020202020204"/>
                <a:ea typeface="Aptos" panose="02110004020202020204"/>
                <a:sym typeface="+mn-ea"/>
              </a:rPr>
              <a:t>--It shall be possible to adjust the flame continuously from carburizing to oxidizing around the nominated flow and pressures of the gases without any backfire or flashback or sustained backfire.</a:t>
            </a:r>
            <a:endParaRPr lang="en-US" sz="1400">
              <a:latin typeface="Aptos" panose="02110004020202020204"/>
              <a:ea typeface="Aptos" panose="02110004020202020204"/>
              <a:sym typeface="+mn-ea"/>
            </a:endParaRPr>
          </a:p>
          <a:p>
            <a:pPr marL="0" indent="0" defTabSz="266700">
              <a:spcAft>
                <a:spcPct val="0"/>
              </a:spcAft>
            </a:pPr>
            <a:endParaRPr sz="1400">
              <a:latin typeface="Aptos" panose="02110004020202020204"/>
              <a:ea typeface="Aptos" panose="02110004020202020204"/>
            </a:endParaRPr>
          </a:p>
          <a:p>
            <a:pPr marL="0" indent="0" defTabSz="266700">
              <a:spcAft>
                <a:spcPct val="0"/>
              </a:spcAft>
            </a:pPr>
            <a:r>
              <a:rPr lang="en-US" sz="1400">
                <a:latin typeface="Aptos" panose="02110004020202020204"/>
                <a:ea typeface="Aptos" panose="02110004020202020204"/>
                <a:sym typeface="+mn-ea"/>
              </a:rPr>
              <a:t>e</a:t>
            </a:r>
            <a:r>
              <a:rPr sz="1400">
                <a:latin typeface="Aptos" panose="02110004020202020204"/>
                <a:ea typeface="Aptos" panose="02110004020202020204"/>
                <a:sym typeface="+mn-ea"/>
              </a:rPr>
              <a:t>) Test for resistance to backfiring and sustained back firing due to</a:t>
            </a:r>
            <a:r>
              <a:rPr lang="en-US" sz="1400">
                <a:latin typeface="Aptos" panose="02110004020202020204"/>
                <a:ea typeface="Aptos" panose="02110004020202020204"/>
                <a:sym typeface="+mn-ea"/>
              </a:rPr>
              <a:t> </a:t>
            </a:r>
            <a:r>
              <a:rPr sz="1400">
                <a:latin typeface="Aptos" panose="02110004020202020204"/>
                <a:ea typeface="Aptos" panose="02110004020202020204"/>
                <a:sym typeface="+mn-ea"/>
              </a:rPr>
              <a:t>overheating</a:t>
            </a:r>
            <a:r>
              <a:rPr lang="en-US" sz="1400">
                <a:latin typeface="Aptos" panose="02110004020202020204"/>
                <a:ea typeface="Aptos" panose="02110004020202020204"/>
                <a:sym typeface="+mn-ea"/>
              </a:rPr>
              <a:t>---The blowpipe after lighting up and adjustment of</a:t>
            </a:r>
            <a:endParaRPr lang="en-US"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the flame at the flow and pressures of gases recommended by the manufacturer is subjected to the test given in Appendix B</a:t>
            </a:r>
            <a:r>
              <a:rPr lang="en-US" sz="1400">
                <a:latin typeface="Aptos" panose="02110004020202020204"/>
                <a:ea typeface="Aptos" panose="02110004020202020204"/>
                <a:sym typeface="+mn-ea"/>
              </a:rPr>
              <a:t> of the ISS</a:t>
            </a:r>
            <a:r>
              <a:rPr sz="1400">
                <a:latin typeface="Aptos" panose="02110004020202020204"/>
                <a:ea typeface="Aptos" panose="02110004020202020204"/>
                <a:sym typeface="+mn-ea"/>
              </a:rPr>
              <a:t>. There shall be no</a:t>
            </a:r>
            <a:endParaRPr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backfire or sustained backfire in the mixer and/or injector when the nozzle</a:t>
            </a:r>
            <a:endParaRPr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is heated by the hemispherical cup :</a:t>
            </a:r>
            <a:endParaRPr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a) within 30 s after beginning the test, and</a:t>
            </a:r>
            <a:endParaRPr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b) within 2 s of the initial backfire during the next 32 s.</a:t>
            </a:r>
            <a:endParaRPr sz="1400">
              <a:latin typeface="Aptos" panose="02110004020202020204"/>
              <a:ea typeface="Aptos" panose="02110004020202020204"/>
              <a:sym typeface="+mn-ea"/>
            </a:endParaRPr>
          </a:p>
          <a:p>
            <a:pPr marL="0" indent="0" defTabSz="266700">
              <a:spcAft>
                <a:spcPct val="0"/>
              </a:spcAft>
            </a:pPr>
            <a:r>
              <a:rPr sz="1400">
                <a:latin typeface="Aptos" panose="02110004020202020204"/>
                <a:ea typeface="Aptos" panose="02110004020202020204"/>
                <a:sym typeface="+mn-ea"/>
              </a:rPr>
              <a:t> and</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sym typeface="+mn-ea"/>
              </a:rPr>
              <a:t>f) Test for resistance to sustained backfiring with partially closed</a:t>
            </a:r>
            <a:r>
              <a:rPr lang="en-US" sz="1400">
                <a:latin typeface="Aptos" panose="02110004020202020204"/>
                <a:ea typeface="Aptos" panose="02110004020202020204"/>
                <a:sym typeface="+mn-ea"/>
              </a:rPr>
              <a:t> </a:t>
            </a:r>
            <a:r>
              <a:rPr sz="1400">
                <a:latin typeface="Aptos" panose="02110004020202020204"/>
                <a:ea typeface="Aptos" panose="02110004020202020204"/>
                <a:sym typeface="+mn-ea"/>
              </a:rPr>
              <a:t>orifice </a:t>
            </a:r>
            <a:r>
              <a:rPr lang="en-US" sz="1400">
                <a:latin typeface="Aptos" panose="02110004020202020204"/>
                <a:ea typeface="Aptos" panose="02110004020202020204"/>
                <a:sym typeface="+mn-ea"/>
              </a:rPr>
              <a:t>--The blowpipe and nozzle shall be resistant to sustained </a:t>
            </a:r>
            <a:r>
              <a:rPr sz="1400">
                <a:latin typeface="Aptos" panose="02110004020202020204"/>
                <a:ea typeface="Aptos" panose="02110004020202020204"/>
              </a:rPr>
              <a:t>backfiring when the orifice is partially closed</a:t>
            </a:r>
            <a:endParaRPr sz="1400">
              <a:latin typeface="Aptos" panose="02110004020202020204"/>
              <a:ea typeface="Aptos" panose="02110004020202020204"/>
            </a:endParaRPr>
          </a:p>
          <a:p>
            <a:pPr marL="0" indent="0" defTabSz="266700">
              <a:spcAft>
                <a:spcPct val="0"/>
              </a:spcAft>
            </a:pP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periodic check tests shall be carried out at least once a year, unless</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design and/or material of construction is changed in which case the</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blowpipe shall be subjected to the initial approval tests . The</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periodic check tests shall comprise the following:</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a) Pneumatic test,</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b) Test for flame setting</a:t>
            </a:r>
            <a:r>
              <a:rPr lang="en-US" sz="1400">
                <a:latin typeface="Aptos" panose="02110004020202020204"/>
                <a:ea typeface="Aptos" panose="02110004020202020204"/>
              </a:rPr>
              <a:t>(</a:t>
            </a:r>
            <a:r>
              <a:rPr lang="en-US" sz="1400">
                <a:latin typeface="Aptos" panose="02110004020202020204"/>
                <a:ea typeface="Aptos" panose="02110004020202020204"/>
                <a:sym typeface="+mn-ea"/>
              </a:rPr>
              <a:t>Initial flame adjustment shall be made at the set </a:t>
            </a:r>
            <a:r>
              <a:rPr sz="1400">
                <a:latin typeface="Aptos" panose="02110004020202020204"/>
                <a:ea typeface="Aptos" panose="02110004020202020204"/>
                <a:sym typeface="+mn-ea"/>
              </a:rPr>
              <a:t>pressures and flow rates recommended by the manufacturer and flow</a:t>
            </a:r>
            <a:r>
              <a:rPr lang="en-US" sz="1400">
                <a:latin typeface="Aptos" panose="02110004020202020204"/>
                <a:ea typeface="Aptos" panose="02110004020202020204"/>
                <a:sym typeface="+mn-ea"/>
              </a:rPr>
              <a:t> </a:t>
            </a:r>
            <a:r>
              <a:rPr sz="1400">
                <a:latin typeface="Aptos" panose="02110004020202020204"/>
                <a:ea typeface="Aptos" panose="02110004020202020204"/>
                <a:sym typeface="+mn-ea"/>
              </a:rPr>
              <a:t>trimmed to neutral</a:t>
            </a:r>
            <a:r>
              <a:rPr lang="en-US" sz="1400">
                <a:latin typeface="Aptos" panose="02110004020202020204"/>
                <a:ea typeface="Aptos" panose="02110004020202020204"/>
              </a:rPr>
              <a:t>)</a:t>
            </a:r>
            <a:r>
              <a:rPr sz="1400">
                <a:latin typeface="Aptos" panose="02110004020202020204"/>
                <a:ea typeface="Aptos" panose="02110004020202020204"/>
              </a:rPr>
              <a:t>, and</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c) Test for resistance to backfiring and sustained backfiring due to</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overheating.</a:t>
            </a:r>
            <a:endParaRPr sz="1400">
              <a:latin typeface="Aptos" panose="02110004020202020204"/>
              <a:ea typeface="Aptos" panose="02110004020202020204"/>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93445" y="304800"/>
            <a:ext cx="4360545" cy="356743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57200" y="199793"/>
            <a:ext cx="5915025" cy="994410"/>
          </a:xfrm>
          <a:prstGeom prst="rect">
            <a:avLst/>
          </a:prstGeom>
        </p:spPr>
        <p:txBody>
          <a:bodyPr vert="horz" wrap="square" lIns="0" tIns="331049" rIns="0" bIns="0" rtlCol="0" anchor="ctr">
            <a:noAutofit/>
          </a:bodyPr>
          <a:lstStyle/>
          <a:p>
            <a:pPr marL="3472180">
              <a:lnSpc>
                <a:spcPct val="100000"/>
              </a:lnSpc>
              <a:spcBef>
                <a:spcPts val="75"/>
              </a:spcBef>
            </a:pPr>
            <a:r>
              <a:rPr sz="2000" b="1" dirty="0">
                <a:latin typeface="Comic Sans MS" panose="030F0702030302020204" charset="0"/>
                <a:cs typeface="Comic Sans MS" panose="030F0702030302020204" charset="0"/>
              </a:rPr>
              <a:t>TYPES</a:t>
            </a:r>
            <a:r>
              <a:rPr sz="2000" b="1" spc="-11" dirty="0">
                <a:latin typeface="Comic Sans MS" panose="030F0702030302020204" charset="0"/>
                <a:cs typeface="Comic Sans MS" panose="030F0702030302020204" charset="0"/>
              </a:rPr>
              <a:t> </a:t>
            </a:r>
            <a:r>
              <a:rPr sz="2000" b="1" dirty="0">
                <a:latin typeface="Comic Sans MS" panose="030F0702030302020204" charset="0"/>
                <a:cs typeface="Comic Sans MS" panose="030F0702030302020204" charset="0"/>
              </a:rPr>
              <a:t>OF</a:t>
            </a:r>
            <a:r>
              <a:rPr sz="2000" b="1" spc="-98" dirty="0">
                <a:latin typeface="Comic Sans MS" panose="030F0702030302020204" charset="0"/>
                <a:cs typeface="Comic Sans MS" panose="030F0702030302020204" charset="0"/>
              </a:rPr>
              <a:t> </a:t>
            </a:r>
            <a:r>
              <a:rPr sz="2000" b="1" spc="-8" dirty="0">
                <a:latin typeface="Comic Sans MS" panose="030F0702030302020204" charset="0"/>
                <a:cs typeface="Comic Sans MS" panose="030F0702030302020204" charset="0"/>
              </a:rPr>
              <a:t>FLAMES</a:t>
            </a:r>
            <a:endParaRPr sz="2000" b="1" spc="-8" dirty="0">
              <a:latin typeface="Comic Sans MS" panose="030F0702030302020204" charset="0"/>
              <a:cs typeface="Comic Sans MS" panose="030F0702030302020204" charset="0"/>
            </a:endParaRPr>
          </a:p>
        </p:txBody>
      </p:sp>
      <p:grpSp>
        <p:nvGrpSpPr>
          <p:cNvPr id="4" name="object 2"/>
          <p:cNvGrpSpPr/>
          <p:nvPr/>
        </p:nvGrpSpPr>
        <p:grpSpPr>
          <a:xfrm>
            <a:off x="1143000" y="1216465"/>
            <a:ext cx="7263765" cy="4491990"/>
            <a:chOff x="1625600" y="1803400"/>
            <a:chExt cx="9685020" cy="5989320"/>
          </a:xfrm>
        </p:grpSpPr>
        <p:pic>
          <p:nvPicPr>
            <p:cNvPr id="7" name="object 3"/>
            <p:cNvPicPr/>
            <p:nvPr/>
          </p:nvPicPr>
          <p:blipFill>
            <a:blip r:embed="rId1" cstate="print"/>
            <a:stretch>
              <a:fillRect/>
            </a:stretch>
          </p:blipFill>
          <p:spPr>
            <a:xfrm>
              <a:off x="1625600" y="1803400"/>
              <a:ext cx="9685020" cy="5989320"/>
            </a:xfrm>
            <a:prstGeom prst="rect">
              <a:avLst/>
            </a:prstGeom>
          </p:spPr>
        </p:pic>
        <p:pic>
          <p:nvPicPr>
            <p:cNvPr id="8" name="object 5"/>
            <p:cNvPicPr/>
            <p:nvPr/>
          </p:nvPicPr>
          <p:blipFill>
            <a:blip r:embed="rId2" cstate="print"/>
            <a:stretch>
              <a:fillRect/>
            </a:stretch>
          </p:blipFill>
          <p:spPr>
            <a:xfrm>
              <a:off x="6942047" y="3185780"/>
              <a:ext cx="152400" cy="152400"/>
            </a:xfrm>
            <a:prstGeom prst="rect">
              <a:avLst/>
            </a:prstGeom>
          </p:spPr>
        </p:pic>
      </p:gr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1" cstate="print"/>
          <a:stretch>
            <a:fillRect/>
          </a:stretch>
        </p:blipFill>
        <p:spPr>
          <a:xfrm>
            <a:off x="706755" y="1458595"/>
            <a:ext cx="3474085" cy="3247390"/>
          </a:xfrm>
          <a:prstGeom prst="rect">
            <a:avLst/>
          </a:prstGeom>
        </p:spPr>
      </p:pic>
      <p:pic>
        <p:nvPicPr>
          <p:cNvPr id="2" name="object 2"/>
          <p:cNvPicPr/>
          <p:nvPr/>
        </p:nvPicPr>
        <p:blipFill>
          <a:blip r:embed="rId2" cstate="print"/>
          <a:stretch>
            <a:fillRect/>
          </a:stretch>
        </p:blipFill>
        <p:spPr>
          <a:xfrm>
            <a:off x="4403725" y="1514475"/>
            <a:ext cx="4355465" cy="32086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210435"/>
            <a:ext cx="8229600" cy="3916045"/>
          </a:xfrm>
        </p:spPr>
        <p:txBody>
          <a:bodyPr/>
          <a:p>
            <a:pPr marL="0" indent="0" algn="ctr">
              <a:buNone/>
            </a:pPr>
            <a:r>
              <a:rPr lang="en-US" sz="4000" dirty="0">
                <a:solidFill>
                  <a:srgbClr val="FFFF00"/>
                </a:solidFill>
                <a:latin typeface="FreightText Medium" panose="02000603070000020004" pitchFamily="2" charset="77"/>
                <a:sym typeface="+mn-ea"/>
              </a:rPr>
              <a:t>Shielded Metal Arc Welding</a:t>
            </a:r>
            <a:r>
              <a:rPr lang="en-US" dirty="0">
                <a:solidFill>
                  <a:srgbClr val="FFFF00"/>
                </a:solidFill>
                <a:latin typeface="FreightText Medium" panose="02000603070000020004" pitchFamily="2" charset="77"/>
                <a:sym typeface="+mn-ea"/>
              </a:rPr>
              <a:t> </a:t>
            </a:r>
            <a:endParaRPr lang="en-US" dirty="0">
              <a:solidFill>
                <a:srgbClr val="FFFF00"/>
              </a:solidFill>
              <a:latin typeface="FreightText Medium" panose="02000603070000020004" pitchFamily="2" charset="77"/>
              <a:sym typeface="+mn-ea"/>
            </a:endParaRPr>
          </a:p>
          <a:p>
            <a:pPr marL="0" indent="0" algn="ctr">
              <a:buNone/>
            </a:pPr>
            <a:r>
              <a:rPr lang="en-US" sz="4000" dirty="0">
                <a:solidFill>
                  <a:srgbClr val="FFFF00"/>
                </a:solidFill>
                <a:latin typeface="FreightText Medium" panose="02000603070000020004" pitchFamily="2" charset="77"/>
                <a:sym typeface="+mn-ea"/>
              </a:rPr>
              <a:t>(SMAW)</a:t>
            </a:r>
            <a:endParaRPr lang="en-US" sz="4000" dirty="0">
              <a:solidFill>
                <a:srgbClr val="FFFF00"/>
              </a:solidFill>
              <a:latin typeface="FreightText Medium" panose="02000603070000020004" pitchFamily="2" charset="77"/>
              <a:sym typeface="+mn-ea"/>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34365" y="1076960"/>
            <a:ext cx="7818755" cy="1741805"/>
          </a:xfrm>
          <a:prstGeom prst="rect">
            <a:avLst/>
          </a:prstGeom>
          <a:noFill/>
        </p:spPr>
        <p:txBody>
          <a:bodyPr wrap="square" rtlCol="0" anchor="t">
            <a:noAutofit/>
          </a:bodyPr>
          <a:p>
            <a:pPr algn="ctr"/>
            <a:r>
              <a:rPr lang="en-US" sz="2800">
                <a:solidFill>
                  <a:srgbClr val="FFFF00"/>
                </a:solidFill>
                <a:latin typeface="Comic Sans MS" panose="030F0702030302020204" charset="0"/>
                <a:cs typeface="Comic Sans MS" panose="030F0702030302020204" charset="0"/>
                <a:sym typeface="+mn-ea"/>
              </a:rPr>
              <a:t>IS:1179 - 1967---</a:t>
            </a:r>
            <a:endParaRPr lang="en-US" sz="2800">
              <a:solidFill>
                <a:srgbClr val="FFFF00"/>
              </a:solidFill>
              <a:latin typeface="Comic Sans MS" panose="030F0702030302020204" charset="0"/>
              <a:cs typeface="Comic Sans MS" panose="030F0702030302020204" charset="0"/>
              <a:sym typeface="+mn-ea"/>
            </a:endParaRPr>
          </a:p>
          <a:p>
            <a:pPr algn="ctr"/>
            <a:r>
              <a:rPr lang="en-US" sz="2800">
                <a:solidFill>
                  <a:srgbClr val="FFFF00"/>
                </a:solidFill>
                <a:latin typeface="Comic Sans MS" panose="030F0702030302020204" charset="0"/>
                <a:cs typeface="Comic Sans MS" panose="030F0702030302020204" charset="0"/>
                <a:sym typeface="+mn-ea"/>
              </a:rPr>
              <a:t>SPECIFICATION FOR EQUIPMENT FOR EYE &amp; FACE PROTECTION DURING WELDING</a:t>
            </a:r>
            <a:endParaRPr lang="en-US" sz="2800">
              <a:solidFill>
                <a:srgbClr val="FFFF00"/>
              </a:solidFill>
              <a:latin typeface="Comic Sans MS" panose="030F0702030302020204" charset="0"/>
              <a:cs typeface="Comic Sans MS" panose="030F0702030302020204" charset="0"/>
              <a:sym typeface="+mn-ea"/>
            </a:endParaRPr>
          </a:p>
        </p:txBody>
      </p:sp>
      <p:sp>
        <p:nvSpPr>
          <p:cNvPr id="3" name="Text Box 2"/>
          <p:cNvSpPr txBox="1"/>
          <p:nvPr/>
        </p:nvSpPr>
        <p:spPr>
          <a:xfrm>
            <a:off x="744855" y="3572510"/>
            <a:ext cx="7306310" cy="1702435"/>
          </a:xfrm>
          <a:prstGeom prst="rect">
            <a:avLst/>
          </a:prstGeom>
          <a:noFill/>
        </p:spPr>
        <p:txBody>
          <a:bodyPr wrap="square" rtlCol="0">
            <a:noAutofit/>
          </a:bodyPr>
          <a:p>
            <a:r>
              <a:rPr lang="en-US">
                <a:latin typeface="Comic Sans MS" panose="030F0702030302020204" charset="0"/>
                <a:cs typeface="Comic Sans MS" panose="030F0702030302020204" charset="0"/>
                <a:sym typeface="+mn-ea"/>
              </a:rPr>
              <a:t>This standard covers the requirements of goggles, hand shield and helmet intended to protect an operator above the shoulder, from harmful radiation, spark and particles of hot metal during welding, cutting and similar operations employing a gas flame or electric arc.</a:t>
            </a:r>
            <a:endParaRPr lang="en-US">
              <a:latin typeface="Comic Sans MS" panose="030F0702030302020204" charset="0"/>
              <a:cs typeface="Comic Sans MS" panose="030F070203030202020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6730" y="879475"/>
            <a:ext cx="8159115" cy="5651500"/>
          </a:xfrm>
          <a:prstGeom prst="rect">
            <a:avLst/>
          </a:prstGeom>
          <a:noFill/>
        </p:spPr>
        <p:txBody>
          <a:bodyPr wrap="square" rtlCol="0">
            <a:noAutofit/>
          </a:bodyPr>
          <a:lstStyle/>
          <a:p>
            <a:r>
              <a:rPr lang="en-US">
                <a:latin typeface="Comic Sans MS" panose="030F0702030302020204" charset="0"/>
                <a:cs typeface="Comic Sans MS" panose="030F0702030302020204" charset="0"/>
                <a:sym typeface="+mn-ea"/>
              </a:rPr>
              <a:t>-Filter--- The device through which the wearer of the equipment views the welding or cutting operation and which provides protection to the eyes against glare, injurious radiation, or sparks or hot particles of metal or a combination of these hazards.</a:t>
            </a:r>
            <a:endParaRPr lang="en-US">
              <a:latin typeface="Comic Sans MS" panose="030F0702030302020204" charset="0"/>
              <a:cs typeface="Comic Sans MS" panose="030F0702030302020204" charset="0"/>
              <a:sym typeface="+mn-ea"/>
            </a:endParaRPr>
          </a:p>
          <a:p>
            <a:endParaRPr lang="en-US">
              <a:latin typeface="Comic Sans MS" panose="030F0702030302020204" charset="0"/>
              <a:cs typeface="Comic Sans MS" panose="030F0702030302020204" charset="0"/>
            </a:endParaRPr>
          </a:p>
          <a:p>
            <a:r>
              <a:rPr lang="en-US">
                <a:latin typeface="Comic Sans MS" panose="030F0702030302020204" charset="0"/>
                <a:cs typeface="Comic Sans MS" panose="030F0702030302020204" charset="0"/>
                <a:sym typeface="+mn-ea"/>
              </a:rPr>
              <a:t>--Filter Cover- A transparent cover to protect the surface of the filter.</a:t>
            </a:r>
            <a:endParaRPr lang="en-US">
              <a:latin typeface="Comic Sans MS" panose="030F0702030302020204" charset="0"/>
              <a:cs typeface="Comic Sans MS" panose="030F0702030302020204" charset="0"/>
              <a:sym typeface="+mn-ea"/>
            </a:endParaRPr>
          </a:p>
          <a:p>
            <a:endParaRPr lang="en-US">
              <a:latin typeface="Comic Sans MS" panose="030F0702030302020204" charset="0"/>
              <a:cs typeface="Comic Sans MS" panose="030F0702030302020204" charset="0"/>
            </a:endParaRPr>
          </a:p>
          <a:p>
            <a:r>
              <a:rPr lang="en-US">
                <a:latin typeface="Comic Sans MS" panose="030F0702030302020204" charset="0"/>
                <a:cs typeface="Comic Sans MS" panose="030F0702030302020204" charset="0"/>
                <a:sym typeface="+mn-ea"/>
              </a:rPr>
              <a:t>--Goggles- A device worn over the eyes and held in place by a headband used for protecting the eyes and eye sockets from flying particles and injurious radiations.</a:t>
            </a: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a:p>
            <a:r>
              <a:rPr lang="en-US">
                <a:latin typeface="Comic Sans MS" panose="030F0702030302020204" charset="0"/>
                <a:cs typeface="Comic Sans MS" panose="030F0702030302020204" charset="0"/>
              </a:rPr>
              <a:t>-Hand Shield -A device held in the hand and designed to give protection during welding and cutting to the eyes, ears, face, neck and part of the top of the head of the user.</a:t>
            </a: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a:p>
            <a:r>
              <a:rPr lang="en-US">
                <a:latin typeface="Comic Sans MS" panose="030F0702030302020204" charset="0"/>
                <a:cs typeface="Comic Sans MS" panose="030F0702030302020204" charset="0"/>
              </a:rPr>
              <a:t>-Helmet  -A device supported on the head and designed to give protection, during welding and cutting, to the eyes, cars, face, neck and part of the top of the head of the user</a:t>
            </a:r>
            <a:endParaRPr lang="en-US">
              <a:latin typeface="Comic Sans MS" panose="030F0702030302020204" charset="0"/>
              <a:cs typeface="Comic Sans MS" panose="030F070203030202020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0067401" name="Picture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67995" y="233045"/>
            <a:ext cx="8007350" cy="473710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553056" y="386293"/>
            <a:ext cx="7886700" cy="1325563"/>
          </a:xfrm>
        </p:spPr>
        <p:txBody>
          <a:bodyPr>
            <a:normAutofit/>
          </a:bodyPr>
          <a:lstStyle/>
          <a:p>
            <a:pPr algn="ctr"/>
            <a:r>
              <a:rPr lang="en-IN" sz="3600" dirty="0">
                <a:latin typeface="FreightText Medium" panose="02000603070000020004" pitchFamily="2" charset="77"/>
              </a:rPr>
              <a:t>BASE MATERIAL VS. WELD</a:t>
            </a:r>
            <a:endParaRPr lang="en-IN" dirty="0">
              <a:latin typeface="FreightText Medium" panose="02000603070000020004" pitchFamily="2" charset="77"/>
            </a:endParaRPr>
          </a:p>
        </p:txBody>
      </p:sp>
      <p:graphicFrame>
        <p:nvGraphicFramePr>
          <p:cNvPr id="12" name="Table 11"/>
          <p:cNvGraphicFramePr>
            <a:graphicFrameLocks noGrp="1"/>
          </p:cNvGraphicFramePr>
          <p:nvPr/>
        </p:nvGraphicFramePr>
        <p:xfrm>
          <a:off x="307818" y="2490255"/>
          <a:ext cx="8131938" cy="3596640"/>
        </p:xfrm>
        <a:graphic>
          <a:graphicData uri="http://schemas.openxmlformats.org/drawingml/2006/table">
            <a:tbl>
              <a:tblPr firstRow="1" bandRow="1">
                <a:tableStyleId>{1FECB4D8-DB02-4DC6-A0A2-4F2EBAE1DC90}</a:tableStyleId>
              </a:tblPr>
              <a:tblGrid>
                <a:gridCol w="4065969"/>
                <a:gridCol w="4065969"/>
              </a:tblGrid>
              <a:tr h="348177">
                <a:tc>
                  <a:txBody>
                    <a:bodyPr/>
                    <a:lstStyle/>
                    <a:p>
                      <a:r>
                        <a:rPr lang="en-US" sz="2000" dirty="0"/>
                        <a:t>BASE MATERIAL </a:t>
                      </a:r>
                      <a:endParaRPr lang="en-US" sz="2000" dirty="0"/>
                    </a:p>
                  </a:txBody>
                  <a:tcPr/>
                </a:tc>
                <a:tc>
                  <a:txBody>
                    <a:bodyPr/>
                    <a:lstStyle/>
                    <a:p>
                      <a:r>
                        <a:rPr lang="en-US" sz="2000" dirty="0"/>
                        <a:t>WELD</a:t>
                      </a:r>
                      <a:endParaRPr lang="en-US" sz="2000" dirty="0"/>
                    </a:p>
                  </a:txBody>
                  <a:tcPr/>
                </a:tc>
              </a:tr>
              <a:tr h="616006">
                <a:tc>
                  <a:txBody>
                    <a:bodyPr/>
                    <a:lstStyle/>
                    <a:p>
                      <a:r>
                        <a:rPr lang="en-US" sz="2000" dirty="0"/>
                        <a:t>Better control on time and temperature</a:t>
                      </a:r>
                      <a:endParaRPr lang="en-US" sz="2000" dirty="0"/>
                    </a:p>
                  </a:txBody>
                  <a:tcPr/>
                </a:tc>
                <a:tc>
                  <a:txBody>
                    <a:bodyPr/>
                    <a:lstStyle/>
                    <a:p>
                      <a:r>
                        <a:rPr lang="en-US" sz="2000" dirty="0"/>
                        <a:t>Less control</a:t>
                      </a:r>
                      <a:endParaRPr lang="en-US" sz="2000" dirty="0"/>
                    </a:p>
                  </a:txBody>
                  <a:tcPr/>
                </a:tc>
              </a:tr>
              <a:tr h="348177">
                <a:tc>
                  <a:txBody>
                    <a:bodyPr/>
                    <a:lstStyle/>
                    <a:p>
                      <a:r>
                        <a:rPr lang="en-US" sz="2000" dirty="0"/>
                        <a:t>Less risk of defects</a:t>
                      </a:r>
                      <a:endParaRPr lang="en-US" sz="2000" dirty="0"/>
                    </a:p>
                  </a:txBody>
                  <a:tcPr/>
                </a:tc>
                <a:tc>
                  <a:txBody>
                    <a:bodyPr/>
                    <a:lstStyle/>
                    <a:p>
                      <a:r>
                        <a:rPr lang="en-US" sz="2000" dirty="0"/>
                        <a:t>More risk of defects</a:t>
                      </a:r>
                      <a:endParaRPr lang="en-US" sz="2000" dirty="0"/>
                    </a:p>
                  </a:txBody>
                  <a:tcPr/>
                </a:tc>
              </a:tr>
              <a:tr h="616006">
                <a:tc>
                  <a:txBody>
                    <a:bodyPr/>
                    <a:lstStyle/>
                    <a:p>
                      <a:r>
                        <a:rPr lang="en-US" sz="2000" dirty="0"/>
                        <a:t>Relatively uniform in chemical composition</a:t>
                      </a:r>
                      <a:endParaRPr lang="en-US" sz="2000" dirty="0"/>
                    </a:p>
                  </a:txBody>
                  <a:tcPr/>
                </a:tc>
                <a:tc>
                  <a:txBody>
                    <a:bodyPr/>
                    <a:lstStyle/>
                    <a:p>
                      <a:r>
                        <a:rPr lang="en-US" sz="2000" dirty="0"/>
                        <a:t>Relatively non-uniform in chemical composition</a:t>
                      </a:r>
                      <a:endParaRPr lang="en-US" sz="2000" dirty="0"/>
                    </a:p>
                  </a:txBody>
                  <a:tcPr/>
                </a:tc>
              </a:tr>
              <a:tr h="616006">
                <a:tc>
                  <a:txBody>
                    <a:bodyPr/>
                    <a:lstStyle/>
                    <a:p>
                      <a:r>
                        <a:rPr lang="en-US" sz="2000" dirty="0"/>
                        <a:t>Relatively homogeneous internal structure (micro structure)</a:t>
                      </a:r>
                      <a:endParaRPr 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000" dirty="0"/>
                        <a:t>Relatively  heterogeneous internal structure </a:t>
                      </a:r>
                      <a:endParaRPr lang="en-US" sz="2000" dirty="0"/>
                    </a:p>
                  </a:txBody>
                  <a:tcPr/>
                </a:tc>
              </a:tr>
              <a:tr h="616006">
                <a:tc>
                  <a:txBody>
                    <a:bodyPr/>
                    <a:lstStyle/>
                    <a:p>
                      <a:r>
                        <a:rPr lang="en-US" sz="2000" dirty="0"/>
                        <a:t>Can be subjected to thermo-mechanical and heat treatment</a:t>
                      </a:r>
                      <a:endParaRPr 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sz="2000" dirty="0"/>
                        <a:t>Change of such treatments are very limited and </a:t>
                      </a:r>
                      <a:r>
                        <a:rPr lang="en-US" sz="2000" dirty="0" err="1"/>
                        <a:t>expecsive</a:t>
                      </a:r>
                      <a:r>
                        <a:rPr lang="en-US" sz="2000" dirty="0"/>
                        <a:t>.</a:t>
                      </a:r>
                      <a:endParaRPr lang="en-US" sz="2000" dirty="0"/>
                    </a:p>
                  </a:txBody>
                  <a:tcPr/>
                </a:tc>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25410" y="386402"/>
            <a:ext cx="7886700" cy="1325563"/>
          </a:xfrm>
        </p:spPr>
        <p:txBody>
          <a:bodyPr>
            <a:normAutofit/>
          </a:bodyPr>
          <a:lstStyle/>
          <a:p>
            <a:pPr algn="ctr"/>
            <a:r>
              <a:rPr lang="en-US" sz="3600" dirty="0">
                <a:latin typeface="FreightText Medium" panose="02000603070000020004" pitchFamily="2" charset="77"/>
              </a:rPr>
              <a:t>MICROSTRUCTURE : BASE METAL VS. WELD</a:t>
            </a:r>
            <a:endParaRPr lang="en-IN" dirty="0">
              <a:latin typeface="FreightText Medium" panose="02000603070000020004" pitchFamily="2" charset="77"/>
            </a:endParaRPr>
          </a:p>
        </p:txBody>
      </p:sp>
      <p:pic>
        <p:nvPicPr>
          <p:cNvPr id="9" name="Picture 2" descr="F:\Manidipto\1.M.Tech_Thesis_GMAW-P_FSS\1. M.Tech\M.Tech_Thesis_GMAW-P_FSS\Microstructure of 409M\after weld\3_spray\18_20X_WM.jpg"/>
          <p:cNvPicPr>
            <a:picLocks noChangeAspect="1" noChangeArrowheads="1"/>
          </p:cNvPicPr>
          <p:nvPr/>
        </p:nvPicPr>
        <p:blipFill>
          <a:blip r:embed="rId1"/>
          <a:srcRect/>
          <a:stretch>
            <a:fillRect/>
          </a:stretch>
        </p:blipFill>
        <p:spPr>
          <a:xfrm>
            <a:off x="4582632" y="2261429"/>
            <a:ext cx="3810000" cy="3929062"/>
          </a:xfrm>
          <a:prstGeom prst="rect">
            <a:avLst/>
          </a:prstGeom>
          <a:noFill/>
        </p:spPr>
      </p:pic>
      <p:pic>
        <p:nvPicPr>
          <p:cNvPr id="10" name="Picture 2" descr="F:\Manidipto\1.M.Tech_Thesis_GMAW-P_FSS\1. M.Tech\M.Tech_Thesis_GMAW-P_FSS\Microstructure of 409M\after weld\12_MIX\27.08.10_series_12\20X_BM_1.jpg"/>
          <p:cNvPicPr>
            <a:picLocks noChangeAspect="1" noChangeArrowheads="1"/>
          </p:cNvPicPr>
          <p:nvPr/>
        </p:nvPicPr>
        <p:blipFill>
          <a:blip r:embed="rId2"/>
          <a:srcRect/>
          <a:stretch>
            <a:fillRect/>
          </a:stretch>
        </p:blipFill>
        <p:spPr bwMode="auto">
          <a:xfrm>
            <a:off x="606479" y="2301105"/>
            <a:ext cx="3714750" cy="4071938"/>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25410" y="386402"/>
            <a:ext cx="7886700" cy="1325563"/>
          </a:xfrm>
        </p:spPr>
        <p:txBody>
          <a:bodyPr>
            <a:normAutofit/>
          </a:bodyPr>
          <a:lstStyle/>
          <a:p>
            <a:pPr algn="ctr"/>
            <a:r>
              <a:rPr lang="en-US" sz="3600" dirty="0">
                <a:latin typeface="FreightText Medium" panose="02000603070000020004" pitchFamily="2" charset="77"/>
              </a:rPr>
              <a:t>OVERCOMING CHALLENGES TO ACHIEVE SATISFACTORY FUSION WELDS</a:t>
            </a:r>
            <a:endParaRPr lang="en-IN" dirty="0">
              <a:latin typeface="FreightText Medium" panose="02000603070000020004" pitchFamily="2" charset="77"/>
            </a:endParaRPr>
          </a:p>
        </p:txBody>
      </p:sp>
      <p:sp>
        <p:nvSpPr>
          <p:cNvPr id="4" name="Content Placeholder 2"/>
          <p:cNvSpPr>
            <a:spLocks noGrp="1"/>
          </p:cNvSpPr>
          <p:nvPr>
            <p:ph idx="1"/>
          </p:nvPr>
        </p:nvSpPr>
        <p:spPr>
          <a:xfrm>
            <a:off x="417129" y="2389218"/>
            <a:ext cx="8120391" cy="3782982"/>
          </a:xfrm>
        </p:spPr>
        <p:txBody>
          <a:bodyPr>
            <a:noAutofit/>
          </a:bodyPr>
          <a:lstStyle/>
          <a:p>
            <a:r>
              <a:rPr lang="en-US" sz="2000" dirty="0">
                <a:latin typeface="FreightText Medium" panose="02000603070000020004" pitchFamily="2" charset="77"/>
              </a:rPr>
              <a:t>Suitable consumable/s selection ( Matching / Non Matching )</a:t>
            </a:r>
            <a:endParaRPr lang="en-US" sz="2000" dirty="0">
              <a:latin typeface="FreightText Medium" panose="02000603070000020004" pitchFamily="2" charset="77"/>
            </a:endParaRPr>
          </a:p>
          <a:p>
            <a:r>
              <a:rPr lang="en-US" sz="2000" dirty="0">
                <a:latin typeface="FreightText Medium" panose="02000603070000020004" pitchFamily="2" charset="77"/>
              </a:rPr>
              <a:t>Preheating</a:t>
            </a:r>
            <a:endParaRPr lang="en-US" sz="2000" dirty="0">
              <a:latin typeface="FreightText Medium" panose="02000603070000020004" pitchFamily="2" charset="77"/>
            </a:endParaRPr>
          </a:p>
          <a:p>
            <a:r>
              <a:rPr lang="en-US" sz="2000" dirty="0" err="1">
                <a:latin typeface="FreightText Medium" panose="02000603070000020004" pitchFamily="2" charset="77"/>
              </a:rPr>
              <a:t>Interpass</a:t>
            </a:r>
            <a:r>
              <a:rPr lang="en-US" sz="2000" dirty="0">
                <a:latin typeface="FreightText Medium" panose="02000603070000020004" pitchFamily="2" charset="77"/>
              </a:rPr>
              <a:t> Temperature maintenance</a:t>
            </a:r>
            <a:endParaRPr lang="en-US" sz="2000" dirty="0">
              <a:latin typeface="FreightText Medium" panose="02000603070000020004" pitchFamily="2" charset="77"/>
            </a:endParaRPr>
          </a:p>
          <a:p>
            <a:r>
              <a:rPr lang="en-US" sz="2000" dirty="0">
                <a:latin typeface="FreightText Medium" panose="02000603070000020004" pitchFamily="2" charset="77"/>
              </a:rPr>
              <a:t>Use of proper Jigs &amp; Fixtures, suitable design of grooves to avoid distortion</a:t>
            </a:r>
            <a:endParaRPr lang="en-US" sz="2000" dirty="0">
              <a:latin typeface="FreightText Medium" panose="02000603070000020004" pitchFamily="2" charset="77"/>
            </a:endParaRPr>
          </a:p>
          <a:p>
            <a:r>
              <a:rPr lang="en-US" sz="2000" dirty="0">
                <a:latin typeface="FreightText Medium" panose="02000603070000020004" pitchFamily="2" charset="77"/>
              </a:rPr>
              <a:t>Control of Heat Input by control over current, arc voltage, travelling speed etc.</a:t>
            </a:r>
            <a:endParaRPr lang="en-US" sz="2000" dirty="0">
              <a:latin typeface="FreightText Medium" panose="02000603070000020004" pitchFamily="2" charset="77"/>
            </a:endParaRPr>
          </a:p>
          <a:p>
            <a:r>
              <a:rPr lang="en-US" sz="2000" dirty="0">
                <a:latin typeface="FreightText Medium" panose="02000603070000020004" pitchFamily="2" charset="77"/>
              </a:rPr>
              <a:t>Control of welding passes and sequences </a:t>
            </a:r>
            <a:endParaRPr lang="en-US" sz="2000" dirty="0">
              <a:latin typeface="FreightText Medium" panose="02000603070000020004" pitchFamily="2" charset="77"/>
            </a:endParaRPr>
          </a:p>
          <a:p>
            <a:r>
              <a:rPr lang="en-US" sz="2000" dirty="0">
                <a:latin typeface="FreightText Medium" panose="02000603070000020004" pitchFamily="2" charset="77"/>
              </a:rPr>
              <a:t>Slow cooling after welding under an insulating cover</a:t>
            </a:r>
            <a:endParaRPr lang="en-US" sz="2000" dirty="0">
              <a:latin typeface="FreightText Medium" panose="02000603070000020004" pitchFamily="2" charset="77"/>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7680"/>
            <a:ext cx="7886700" cy="5689600"/>
          </a:xfrm>
        </p:spPr>
        <p:txBody>
          <a:bodyPr>
            <a:normAutofit fontScale="90000" lnSpcReduction="20000"/>
          </a:bodyPr>
          <a:lstStyle/>
          <a:p>
            <a:r>
              <a:rPr lang="en-US" sz="2220">
                <a:latin typeface="Comic Sans MS" panose="030F0702030302020204" charset="0"/>
                <a:cs typeface="Comic Sans MS" panose="030F0702030302020204" charset="0"/>
              </a:rPr>
              <a:t>Some of the weld defects</a:t>
            </a:r>
            <a:endParaRPr lang="en-US" sz="2220">
              <a:latin typeface="Comic Sans MS" panose="030F0702030302020204" charset="0"/>
              <a:cs typeface="Comic Sans MS" panose="030F0702030302020204" charset="0"/>
            </a:endParaRPr>
          </a:p>
          <a:p>
            <a:endParaRPr lang="en-US" sz="2220">
              <a:latin typeface="Comic Sans MS" panose="030F0702030302020204" charset="0"/>
              <a:cs typeface="Comic Sans MS" panose="030F0702030302020204" charset="0"/>
            </a:endParaRPr>
          </a:p>
          <a:p>
            <a:pPr marL="0" indent="0">
              <a:buNone/>
            </a:pPr>
            <a:r>
              <a:rPr lang="en-US" sz="2220">
                <a:latin typeface="Comic Sans MS" panose="030F0702030302020204" charset="0"/>
                <a:cs typeface="Comic Sans MS" panose="030F0702030302020204" charset="0"/>
              </a:rPr>
              <a:t>1.WELD SPATTER: Caused by a long arc length, very high current, or a phenomenon called arc blow (electric arc being deflected away from the weld pool by magnetic forces). Damages appearance of the weld and increases cleaning cost.</a:t>
            </a:r>
            <a:endParaRPr lang="en-US" sz="2220">
              <a:latin typeface="Comic Sans MS" panose="030F0702030302020204" charset="0"/>
              <a:cs typeface="Comic Sans MS" panose="030F0702030302020204" charset="0"/>
            </a:endParaRPr>
          </a:p>
          <a:p>
            <a:pPr marL="0" indent="0">
              <a:buNone/>
            </a:pPr>
            <a:endParaRPr lang="en-US" sz="2220">
              <a:latin typeface="Comic Sans MS" panose="030F0702030302020204" charset="0"/>
              <a:cs typeface="Comic Sans MS" panose="030F0702030302020204" charset="0"/>
            </a:endParaRPr>
          </a:p>
          <a:p>
            <a:pPr marL="0" indent="0">
              <a:buNone/>
            </a:pPr>
            <a:r>
              <a:rPr lang="en-US" sz="2220">
                <a:latin typeface="Comic Sans MS" panose="030F0702030302020204" charset="0"/>
                <a:cs typeface="Comic Sans MS" panose="030F0702030302020204" charset="0"/>
              </a:rPr>
              <a:t>2.POROSITY: Caused due to arc blow.</a:t>
            </a:r>
            <a:endParaRPr lang="en-US" sz="2220">
              <a:latin typeface="Comic Sans MS" panose="030F0702030302020204" charset="0"/>
              <a:cs typeface="Comic Sans MS" panose="030F0702030302020204" charset="0"/>
            </a:endParaRPr>
          </a:p>
          <a:p>
            <a:pPr marL="0" indent="0">
              <a:buNone/>
            </a:pPr>
            <a:endParaRPr lang="en-US" sz="2220">
              <a:latin typeface="Comic Sans MS" panose="030F0702030302020204" charset="0"/>
              <a:cs typeface="Comic Sans MS" panose="030F0702030302020204" charset="0"/>
            </a:endParaRPr>
          </a:p>
          <a:p>
            <a:pPr marL="0" indent="0">
              <a:buNone/>
            </a:pPr>
            <a:r>
              <a:rPr lang="en-US" sz="2220">
                <a:latin typeface="Comic Sans MS" panose="030F0702030302020204" charset="0"/>
                <a:cs typeface="Comic Sans MS" panose="030F0702030302020204" charset="0"/>
              </a:rPr>
              <a:t>3.POOR FUSION: Caused by low current, contaminated joint surface, improper electrode</a:t>
            </a:r>
            <a:endParaRPr lang="en-US" sz="2220">
              <a:latin typeface="Comic Sans MS" panose="030F0702030302020204" charset="0"/>
              <a:cs typeface="Comic Sans MS" panose="030F0702030302020204" charset="0"/>
            </a:endParaRPr>
          </a:p>
          <a:p>
            <a:pPr marL="0" indent="0">
              <a:buNone/>
            </a:pPr>
            <a:endParaRPr lang="en-US" sz="2220">
              <a:latin typeface="Comic Sans MS" panose="030F0702030302020204" charset="0"/>
              <a:cs typeface="Comic Sans MS" panose="030F0702030302020204" charset="0"/>
            </a:endParaRPr>
          </a:p>
          <a:p>
            <a:pPr marL="0" indent="0">
              <a:buNone/>
            </a:pPr>
            <a:r>
              <a:rPr lang="en-US" sz="2220">
                <a:latin typeface="Comic Sans MS" panose="030F0702030302020204" charset="0"/>
                <a:cs typeface="Comic Sans MS" panose="030F0702030302020204" charset="0"/>
              </a:rPr>
              <a:t>4.SHALLOW PENETRATION: Caused by decreased melting of electrodes. This can be prevented by decreasing weld speed, increasing the current ,using smaller electrodes.</a:t>
            </a:r>
            <a:endParaRPr lang="en-US" sz="2220">
              <a:latin typeface="Comic Sans MS" panose="030F0702030302020204" charset="0"/>
              <a:cs typeface="Comic Sans MS" panose="030F0702030302020204" charset="0"/>
            </a:endParaRPr>
          </a:p>
          <a:p>
            <a:pPr marL="0" indent="0">
              <a:buNone/>
            </a:pPr>
            <a:endParaRPr lang="en-US" sz="2220">
              <a:latin typeface="Comic Sans MS" panose="030F0702030302020204" charset="0"/>
              <a:cs typeface="Comic Sans MS" panose="030F0702030302020204" charset="0"/>
            </a:endParaRPr>
          </a:p>
          <a:p>
            <a:pPr marL="0" indent="0">
              <a:buNone/>
            </a:pPr>
            <a:r>
              <a:rPr lang="en-US" sz="2220">
                <a:latin typeface="Comic Sans MS" panose="030F0702030302020204" charset="0"/>
                <a:cs typeface="Comic Sans MS" panose="030F0702030302020204" charset="0"/>
              </a:rPr>
              <a:t>5.CRACKING: High carbon content, high allow content, high sulphur content and excessive restraining of base metal	which causes internal stress inside the weld, which leads to cracking when cools down or contracts. </a:t>
            </a:r>
            <a:endParaRPr lang="en-US" sz="2220">
              <a:latin typeface="Comic Sans MS" panose="030F0702030302020204" charset="0"/>
              <a:cs typeface="Comic Sans MS" panose="030F070203030202020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25410" y="386402"/>
            <a:ext cx="7886700" cy="1325563"/>
          </a:xfrm>
        </p:spPr>
        <p:txBody>
          <a:bodyPr>
            <a:normAutofit/>
          </a:bodyPr>
          <a:lstStyle/>
          <a:p>
            <a:pPr algn="ctr"/>
            <a:r>
              <a:rPr lang="en-US" sz="3600" dirty="0">
                <a:latin typeface="FreightText Medium" panose="02000603070000020004" pitchFamily="2" charset="77"/>
              </a:rPr>
              <a:t>WELDABILITY</a:t>
            </a:r>
            <a:endParaRPr lang="en-IN" dirty="0">
              <a:latin typeface="FreightText Medium" panose="02000603070000020004" pitchFamily="2" charset="77"/>
            </a:endParaRPr>
          </a:p>
        </p:txBody>
      </p:sp>
      <p:sp>
        <p:nvSpPr>
          <p:cNvPr id="6" name="Content Placeholder 2"/>
          <p:cNvSpPr>
            <a:spLocks noGrp="1"/>
          </p:cNvSpPr>
          <p:nvPr>
            <p:ph idx="1"/>
          </p:nvPr>
        </p:nvSpPr>
        <p:spPr>
          <a:xfrm>
            <a:off x="325410" y="2590800"/>
            <a:ext cx="7980390" cy="3203575"/>
          </a:xfrm>
        </p:spPr>
        <p:txBody>
          <a:bodyPr>
            <a:noAutofit/>
          </a:bodyPr>
          <a:lstStyle/>
          <a:p>
            <a:pPr>
              <a:lnSpc>
                <a:spcPct val="80000"/>
              </a:lnSpc>
            </a:pPr>
            <a:r>
              <a:rPr lang="en-US" altLang="zh-TW" sz="2400" b="1" dirty="0">
                <a:latin typeface="FreightText Medium" panose="02000603070000020004" pitchFamily="2" charset="77"/>
                <a:ea typeface="PMingLiU" pitchFamily="18" charset="-120"/>
              </a:rPr>
              <a:t>Weldability</a:t>
            </a:r>
            <a:r>
              <a:rPr lang="en-US" altLang="zh-TW" sz="2400" dirty="0">
                <a:latin typeface="FreightText Medium" panose="02000603070000020004" pitchFamily="2" charset="77"/>
                <a:ea typeface="PMingLiU" pitchFamily="18" charset="-120"/>
              </a:rPr>
              <a:t> is defined as the capacity of a metal to be welded under the fabrication conditions imposed, into a suitable designed structure, and to perform satisfactorily in the intended service</a:t>
            </a:r>
            <a:endParaRPr lang="en-US" altLang="zh-TW" sz="2400" dirty="0">
              <a:latin typeface="FreightText Medium" panose="02000603070000020004" pitchFamily="2" charset="77"/>
              <a:ea typeface="PMingLiU" pitchFamily="18" charset="-120"/>
            </a:endParaRPr>
          </a:p>
          <a:p>
            <a:pPr>
              <a:lnSpc>
                <a:spcPct val="80000"/>
              </a:lnSpc>
            </a:pPr>
            <a:endParaRPr lang="en-US" altLang="zh-TW" sz="2400" dirty="0">
              <a:latin typeface="FreightText Medium" panose="02000603070000020004" pitchFamily="2" charset="77"/>
              <a:ea typeface="PMingLiU" pitchFamily="18" charset="-120"/>
            </a:endParaRPr>
          </a:p>
          <a:p>
            <a:pPr>
              <a:lnSpc>
                <a:spcPct val="80000"/>
              </a:lnSpc>
            </a:pPr>
            <a:r>
              <a:rPr lang="en-US" altLang="zh-TW" sz="2400" b="1" dirty="0">
                <a:latin typeface="FreightText Medium" panose="02000603070000020004" pitchFamily="2" charset="77"/>
                <a:ea typeface="PMingLiU" pitchFamily="18" charset="-120"/>
              </a:rPr>
              <a:t>Weldability</a:t>
            </a:r>
            <a:r>
              <a:rPr lang="en-US" altLang="zh-TW" sz="2400" dirty="0">
                <a:latin typeface="FreightText Medium" panose="02000603070000020004" pitchFamily="2" charset="77"/>
                <a:ea typeface="PMingLiU" pitchFamily="18" charset="-120"/>
              </a:rPr>
              <a:t> is the ease with which a metal can be welded to give the required service</a:t>
            </a:r>
            <a:endParaRPr lang="en-US" altLang="zh-TW" sz="2400" dirty="0">
              <a:latin typeface="FreightText Medium" panose="02000603070000020004" pitchFamily="2" charset="77"/>
              <a:ea typeface="PMingLiU" pitchFamily="18" charset="-120"/>
            </a:endParaRPr>
          </a:p>
          <a:p>
            <a:pPr>
              <a:lnSpc>
                <a:spcPct val="80000"/>
              </a:lnSpc>
            </a:pPr>
            <a:endParaRPr lang="en-US" altLang="zh-TW" sz="2400" dirty="0">
              <a:latin typeface="FreightText Medium" panose="02000603070000020004" pitchFamily="2" charset="77"/>
              <a:ea typeface="PMingLiU" pitchFamily="18" charset="-120"/>
            </a:endParaRPr>
          </a:p>
          <a:p>
            <a:pPr>
              <a:lnSpc>
                <a:spcPct val="80000"/>
              </a:lnSpc>
            </a:pPr>
            <a:r>
              <a:rPr lang="en-US" altLang="zh-TW" sz="2400" b="1" dirty="0" err="1">
                <a:latin typeface="FreightText Medium" panose="02000603070000020004" pitchFamily="2" charset="77"/>
                <a:ea typeface="PMingLiU" pitchFamily="18" charset="-120"/>
              </a:rPr>
              <a:t>Weldability</a:t>
            </a:r>
            <a:r>
              <a:rPr lang="en-US" altLang="zh-TW" sz="2400" dirty="0">
                <a:latin typeface="FreightText Medium" panose="02000603070000020004" pitchFamily="2" charset="77"/>
                <a:ea typeface="PMingLiU" pitchFamily="18" charset="-120"/>
              </a:rPr>
              <a:t> is the number of problems you face to weld a material</a:t>
            </a:r>
            <a:endParaRPr lang="en-US" altLang="zh-TW" sz="2400" dirty="0">
              <a:latin typeface="FreightText Medium" panose="02000603070000020004" pitchFamily="2" charset="77"/>
              <a:ea typeface="PMingLiU" pitchFamily="18" charset="-12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7620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25410" y="386402"/>
            <a:ext cx="7886700" cy="1325563"/>
          </a:xfrm>
        </p:spPr>
        <p:txBody>
          <a:bodyPr>
            <a:normAutofit/>
          </a:bodyPr>
          <a:lstStyle/>
          <a:p>
            <a:pPr algn="ctr"/>
            <a:r>
              <a:rPr lang="en-GB" sz="3600" dirty="0">
                <a:latin typeface="FreightText Medium" panose="02000603070000020004" pitchFamily="2" charset="77"/>
              </a:rPr>
              <a:t>CARBON EQUIVALENT FOR STEELS TO UNDERSTAND WELDABILITY</a:t>
            </a:r>
            <a:endParaRPr lang="en-IN" dirty="0">
              <a:latin typeface="FreightText Medium" panose="02000603070000020004" pitchFamily="2" charset="77"/>
            </a:endParaRPr>
          </a:p>
        </p:txBody>
      </p:sp>
      <p:pic>
        <p:nvPicPr>
          <p:cNvPr id="4" name="Picture 2" descr="C:\Users\USER\Downloads\CARBON EQUIVALENT.png"/>
          <p:cNvPicPr>
            <a:picLocks noChangeAspect="1" noChangeArrowheads="1"/>
          </p:cNvPicPr>
          <p:nvPr/>
        </p:nvPicPr>
        <p:blipFill>
          <a:blip r:embed="rId1"/>
          <a:srcRect/>
          <a:stretch>
            <a:fillRect/>
          </a:stretch>
        </p:blipFill>
        <p:spPr bwMode="auto">
          <a:xfrm>
            <a:off x="1333500" y="3198495"/>
            <a:ext cx="6477000" cy="1722755"/>
          </a:xfrm>
          <a:prstGeom prst="rect">
            <a:avLst/>
          </a:prstGeom>
          <a:noFill/>
        </p:spPr>
      </p:pic>
      <p:sp>
        <p:nvSpPr>
          <p:cNvPr id="2" name="Text Box 1"/>
          <p:cNvSpPr txBox="1"/>
          <p:nvPr/>
        </p:nvSpPr>
        <p:spPr>
          <a:xfrm>
            <a:off x="1209040" y="5259070"/>
            <a:ext cx="6494145" cy="368300"/>
          </a:xfrm>
          <a:prstGeom prst="rect">
            <a:avLst/>
          </a:prstGeom>
          <a:noFill/>
        </p:spPr>
        <p:txBody>
          <a:bodyPr wrap="square" rtlCol="0">
            <a:spAutoFit/>
          </a:bodyPr>
          <a:lstStyle/>
          <a:p>
            <a:r>
              <a:rPr lang="en-US" dirty="0">
                <a:latin typeface="Comic Sans MS" panose="030F0702030302020204" charset="0"/>
                <a:cs typeface="Comic Sans MS" panose="030F0702030302020204" charset="0"/>
              </a:rPr>
              <a:t>IS 1786: 2008 CE = same as IIW above</a:t>
            </a:r>
            <a:endParaRPr lang="en-US" dirty="0">
              <a:latin typeface="Comic Sans MS" panose="030F0702030302020204" charset="0"/>
              <a:cs typeface="Comic Sans MS" panose="030F070203030202020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47469" y="3421086"/>
            <a:ext cx="2849060" cy="1831975"/>
          </a:xfrm>
        </p:spPr>
        <p:txBody>
          <a:bodyPr>
            <a:normAutofit/>
          </a:bodyPr>
          <a:lstStyle/>
          <a:p>
            <a:endParaRPr lang="en-US" dirty="0"/>
          </a:p>
          <a:p>
            <a:pPr marL="0" indent="0">
              <a:buNone/>
            </a:pPr>
            <a:r>
              <a:rPr lang="en-US" sz="3600" b="1" dirty="0">
                <a:latin typeface="FreightText Medium" panose="02000603070000020004" pitchFamily="2" charset="77"/>
              </a:rPr>
              <a:t>Thank you</a:t>
            </a:r>
            <a:endParaRPr lang="en-IN" sz="3600" b="1" dirty="0">
              <a:latin typeface="FreightText Medium" panose="02000603070000020004" pitchFamily="2"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152400"/>
            <a:ext cx="7549592" cy="1532977"/>
          </a:xfrm>
        </p:spPr>
        <p:txBody>
          <a:bodyPr vert="horz" lIns="91440" tIns="45720" rIns="91440" bIns="45720" rtlCol="0" anchor="b">
            <a:normAutofit/>
          </a:bodyPr>
          <a:lstStyle/>
          <a:p>
            <a:pPr algn="ctr" defTabSz="914400"/>
            <a:r>
              <a:rPr lang="en-US" sz="3110" kern="1200" dirty="0">
                <a:solidFill>
                  <a:schemeClr val="tx1"/>
                </a:solidFill>
                <a:latin typeface="FreightText Medium" panose="02000603070000020004" pitchFamily="2" charset="77"/>
              </a:rPr>
              <a:t>What is maximum used Fusion welding ?</a:t>
            </a:r>
            <a:br>
              <a:rPr lang="en-US" sz="3110" kern="1200" dirty="0">
                <a:solidFill>
                  <a:schemeClr val="tx1"/>
                </a:solidFill>
                <a:latin typeface="FreightText Medium" panose="02000603070000020004" pitchFamily="2" charset="77"/>
              </a:rPr>
            </a:br>
            <a:r>
              <a:rPr lang="en-US" sz="3110" kern="1200" dirty="0">
                <a:solidFill>
                  <a:schemeClr val="tx1"/>
                </a:solidFill>
                <a:latin typeface="FreightText Medium" panose="02000603070000020004" pitchFamily="2" charset="77"/>
              </a:rPr>
              <a:t>Shielded Metal Arc Welding (SMAW)</a:t>
            </a:r>
            <a:endParaRPr lang="en-US" sz="3110" kern="1200" dirty="0">
              <a:solidFill>
                <a:schemeClr val="tx1"/>
              </a:solidFill>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475743" y="2389218"/>
            <a:ext cx="3838403" cy="4075795"/>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1900" dirty="0">
                <a:latin typeface="FreightText Medium" panose="02000603070000020004" pitchFamily="2" charset="77"/>
              </a:rPr>
              <a:t>An electric arc is maintained between the end of a coated metal electrode and the workpiece.</a:t>
            </a:r>
            <a:endParaRPr lang="en-US" sz="1900" dirty="0">
              <a:latin typeface="FreightText Medium" panose="02000603070000020004" pitchFamily="2" charset="77"/>
            </a:endParaRPr>
          </a:p>
          <a:p>
            <a:pPr indent="-228600" defTabSz="914400"/>
            <a:r>
              <a:rPr lang="en-US" sz="1900" dirty="0">
                <a:latin typeface="FreightText Medium" panose="02000603070000020004" pitchFamily="2" charset="77"/>
              </a:rPr>
              <a:t>The flux covering melts during welding and forms gas and slag to shield the arc and molten weld pool</a:t>
            </a:r>
            <a:endParaRPr lang="en-US" sz="1900" dirty="0">
              <a:latin typeface="FreightText Medium" panose="02000603070000020004" pitchFamily="2" charset="77"/>
            </a:endParaRPr>
          </a:p>
          <a:p>
            <a:pPr indent="-228600" defTabSz="914400"/>
            <a:r>
              <a:rPr lang="en-US" sz="1900" dirty="0">
                <a:latin typeface="FreightText Medium" panose="02000603070000020004" pitchFamily="2" charset="77"/>
              </a:rPr>
              <a:t>The flux also provides a method of adding scavengers, deoxidizers and alloying elements to the weld metal</a:t>
            </a:r>
            <a:endParaRPr lang="en-US" sz="1900" dirty="0">
              <a:latin typeface="FreightText Medium" panose="02000603070000020004" pitchFamily="2" charset="77"/>
            </a:endParaRPr>
          </a:p>
          <a:p>
            <a:pPr indent="-228600" defTabSz="914400">
              <a:spcBef>
                <a:spcPct val="50000"/>
              </a:spcBef>
              <a:buClr>
                <a:srgbClr val="FFCC00"/>
              </a:buClr>
            </a:pPr>
            <a:endParaRPr lang="en-US" sz="1700" b="1" dirty="0">
              <a:latin typeface="FreightText Medium" panose="02000603070000020004" pitchFamily="2" charset="77"/>
            </a:endParaRPr>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ic 1"/>
          <p:cNvPicPr>
            <a:picLocks noChangeAspect="1" noChangeArrowheads="1"/>
          </p:cNvPicPr>
          <p:nvPr/>
        </p:nvPicPr>
        <p:blipFill>
          <a:blip r:embed="rId1"/>
          <a:stretch>
            <a:fillRect/>
          </a:stretch>
        </p:blipFill>
        <p:spPr>
          <a:xfrm>
            <a:off x="4349989" y="3094011"/>
            <a:ext cx="3862707" cy="252258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1" y="1998368"/>
            <a:ext cx="8771274" cy="782176"/>
            <a:chOff x="-2" y="1998368"/>
            <a:chExt cx="11695083" cy="782176"/>
          </a:xfrm>
        </p:grpSpPr>
        <p:sp>
          <p:nvSpPr>
            <p:cNvPr id="11" name="Rectangle 10"/>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a:spLocks noGrp="1" noRot="1" noChangeAspect="1" noMove="1" noResize="1" noEditPoints="1" noAdjustHandles="1" noChangeArrowheads="1" noChangeShapeType="1" noTextEdit="1"/>
          </p:cNvSpPr>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52400" y="402483"/>
            <a:ext cx="8790611" cy="1325563"/>
          </a:xfrm>
        </p:spPr>
        <p:txBody>
          <a:bodyPr>
            <a:normAutofit/>
          </a:bodyPr>
          <a:lstStyle/>
          <a:p>
            <a:pPr algn="ctr"/>
            <a:r>
              <a:rPr lang="en-US" sz="3600" dirty="0">
                <a:latin typeface="FreightText Medium" panose="02000603070000020004" pitchFamily="2" charset="77"/>
              </a:rPr>
              <a:t>SMAW</a:t>
            </a:r>
            <a:endParaRPr lang="en-IN" sz="3600" dirty="0">
              <a:latin typeface="FreightText Medium" panose="02000603070000020004" pitchFamily="2" charset="77"/>
            </a:endParaRPr>
          </a:p>
        </p:txBody>
      </p:sp>
      <p:sp>
        <p:nvSpPr>
          <p:cNvPr id="15" name="TextBox 14"/>
          <p:cNvSpPr txBox="1"/>
          <p:nvPr/>
        </p:nvSpPr>
        <p:spPr>
          <a:xfrm>
            <a:off x="50143" y="2234339"/>
            <a:ext cx="8030210" cy="598170"/>
          </a:xfrm>
          <a:prstGeom prst="rect">
            <a:avLst/>
          </a:prstGeom>
          <a:noFill/>
        </p:spPr>
        <p:txBody>
          <a:bodyPr wrap="square">
            <a:noAutofit/>
          </a:bodyPr>
          <a:lstStyle/>
          <a:p>
            <a:r>
              <a:rPr lang="en-US" dirty="0">
                <a:latin typeface="FreightText Medium" panose="02000603070000020004" pitchFamily="2" charset="77"/>
              </a:rPr>
              <a:t>Some Important ISS on SMAW</a:t>
            </a:r>
            <a:endParaRPr lang="en-US" dirty="0">
              <a:latin typeface="FreightText Medium" panose="02000603070000020004" pitchFamily="2" charset="77"/>
            </a:endParaRPr>
          </a:p>
        </p:txBody>
      </p:sp>
      <p:graphicFrame>
        <p:nvGraphicFramePr>
          <p:cNvPr id="3" name="Table 2"/>
          <p:cNvGraphicFramePr>
            <a:graphicFrameLocks noGrp="1"/>
          </p:cNvGraphicFramePr>
          <p:nvPr>
            <p:custDataLst>
              <p:tags r:id="rId1"/>
            </p:custDataLst>
          </p:nvPr>
        </p:nvGraphicFramePr>
        <p:xfrm>
          <a:off x="152400" y="2852420"/>
          <a:ext cx="8630285" cy="3895090"/>
        </p:xfrm>
        <a:graphic>
          <a:graphicData uri="http://schemas.openxmlformats.org/drawingml/2006/table">
            <a:tbl>
              <a:tblPr firstRow="1" bandRow="1">
                <a:tableStyleId>{1FECB4D8-DB02-4DC6-A0A2-4F2EBAE1DC90}</a:tableStyleId>
              </a:tblPr>
              <a:tblGrid>
                <a:gridCol w="381000"/>
                <a:gridCol w="1371600"/>
                <a:gridCol w="6877685"/>
              </a:tblGrid>
              <a:tr h="771525">
                <a:tc>
                  <a:txBody>
                    <a:bodyPr/>
                    <a:lstStyle/>
                    <a:p>
                      <a:r>
                        <a:rPr lang="en-US" sz="1100" dirty="0" err="1"/>
                        <a:t>Sl</a:t>
                      </a:r>
                      <a:endParaRPr lang="en-US" sz="1100" dirty="0" err="1"/>
                    </a:p>
                  </a:txBody>
                  <a:tcPr/>
                </a:tc>
                <a:tc>
                  <a:txBody>
                    <a:bodyPr/>
                    <a:lstStyle/>
                    <a:p>
                      <a:r>
                        <a:rPr lang="en-US" sz="1100" dirty="0"/>
                        <a:t>IS</a:t>
                      </a:r>
                      <a:endParaRPr lang="en-US" sz="1100" dirty="0"/>
                    </a:p>
                  </a:txBody>
                  <a:tcPr/>
                </a:tc>
                <a:tc>
                  <a:txBody>
                    <a:bodyPr/>
                    <a:lstStyle/>
                    <a:p>
                      <a:r>
                        <a:rPr lang="en-US" sz="1100" dirty="0"/>
                        <a:t>Title</a:t>
                      </a:r>
                      <a:endParaRPr lang="en-US" sz="1100" dirty="0"/>
                    </a:p>
                  </a:txBody>
                  <a:tcPr/>
                </a:tc>
              </a:tr>
              <a:tr h="261620">
                <a:tc>
                  <a:txBody>
                    <a:bodyPr/>
                    <a:lstStyle/>
                    <a:p>
                      <a:r>
                        <a:rPr lang="en-US" sz="1100" dirty="0"/>
                        <a:t>1</a:t>
                      </a:r>
                      <a:endParaRPr lang="en-US" sz="1100" dirty="0"/>
                    </a:p>
                  </a:txBody>
                  <a:tcPr/>
                </a:tc>
                <a:tc>
                  <a:txBody>
                    <a:bodyPr/>
                    <a:lstStyle/>
                    <a:p>
                      <a:r>
                        <a:rPr lang="en-IN" sz="1100" u="none" strike="noStrike" kern="1200" dirty="0">
                          <a:effectLst/>
                        </a:rPr>
                        <a:t>814 : 2004</a:t>
                      </a:r>
                      <a:endParaRPr lang="en-IN" sz="1100" u="none" strike="noStrike" kern="1200" dirty="0">
                        <a:effectLst/>
                      </a:endParaRPr>
                    </a:p>
                  </a:txBody>
                  <a:tcPr/>
                </a:tc>
                <a:tc>
                  <a:txBody>
                    <a:bodyPr/>
                    <a:lstStyle/>
                    <a:p>
                      <a:r>
                        <a:rPr lang="en-IN" sz="1100" u="none" strike="noStrike" kern="1200" dirty="0">
                          <a:effectLst/>
                        </a:rPr>
                        <a:t>Covered electrodes for manual metal arc welding of carbon and carbon manganese steel</a:t>
                      </a:r>
                      <a:endParaRPr lang="en-IN" sz="1100" u="none" strike="noStrike" kern="1200" dirty="0">
                        <a:effectLst/>
                      </a:endParaRPr>
                    </a:p>
                  </a:txBody>
                  <a:tcPr/>
                </a:tc>
              </a:tr>
              <a:tr h="262255">
                <a:tc>
                  <a:txBody>
                    <a:bodyPr/>
                    <a:lstStyle/>
                    <a:p>
                      <a:r>
                        <a:rPr lang="en-US" sz="1100" dirty="0"/>
                        <a:t>2</a:t>
                      </a:r>
                      <a:endParaRPr lang="en-US" sz="1100" dirty="0"/>
                    </a:p>
                  </a:txBody>
                  <a:tcPr/>
                </a:tc>
                <a:tc>
                  <a:txBody>
                    <a:bodyPr/>
                    <a:lstStyle/>
                    <a:p>
                      <a:r>
                        <a:rPr lang="en-IN" sz="1100" u="none" strike="noStrike" kern="1200" dirty="0">
                          <a:effectLst/>
                        </a:rPr>
                        <a:t>817 (Part 1) : 1992</a:t>
                      </a:r>
                      <a:endParaRPr lang="en-IN" sz="1100" u="none" strike="noStrike" kern="1200" dirty="0">
                        <a:effectLst/>
                      </a:endParaRPr>
                    </a:p>
                  </a:txBody>
                  <a:tcPr/>
                </a:tc>
                <a:tc>
                  <a:txBody>
                    <a:bodyPr/>
                    <a:lstStyle/>
                    <a:p>
                      <a:r>
                        <a:rPr lang="en-IN" sz="1100" u="none" strike="noStrike" kern="1200" dirty="0">
                          <a:effectLst/>
                        </a:rPr>
                        <a:t>Training of welders - Code of practice: manual metal arc welding </a:t>
                      </a:r>
                      <a:endParaRPr lang="en-IN" sz="1100" u="none" strike="noStrike" kern="1200" dirty="0">
                        <a:effectLst/>
                      </a:endParaRPr>
                    </a:p>
                  </a:txBody>
                  <a:tcPr/>
                </a:tc>
              </a:tr>
              <a:tr h="260985">
                <a:tc>
                  <a:txBody>
                    <a:bodyPr/>
                    <a:lstStyle/>
                    <a:p>
                      <a:r>
                        <a:rPr lang="en-US" sz="1100" dirty="0"/>
                        <a:t>3</a:t>
                      </a:r>
                      <a:endParaRPr lang="en-US" sz="1100" dirty="0"/>
                    </a:p>
                  </a:txBody>
                  <a:tcPr/>
                </a:tc>
                <a:tc>
                  <a:txBody>
                    <a:bodyPr/>
                    <a:lstStyle/>
                    <a:p>
                      <a:r>
                        <a:rPr lang="en-IN" sz="1100" u="none" strike="noStrike" kern="1200" dirty="0">
                          <a:effectLst/>
                        </a:rPr>
                        <a:t>1395 : 1982</a:t>
                      </a:r>
                      <a:endParaRPr lang="en-IN" sz="1100" u="none" strike="noStrike" kern="1200" dirty="0">
                        <a:effectLst/>
                      </a:endParaRPr>
                    </a:p>
                  </a:txBody>
                  <a:tcPr/>
                </a:tc>
                <a:tc>
                  <a:txBody>
                    <a:bodyPr/>
                    <a:lstStyle/>
                    <a:p>
                      <a:r>
                        <a:rPr lang="en-IN" sz="1100" u="none" strike="noStrike" kern="1200" dirty="0">
                          <a:effectLst/>
                        </a:rPr>
                        <a:t>Specification for low and medium alloy steel covered electrodes for manual metal arc welding</a:t>
                      </a:r>
                      <a:endParaRPr lang="en-IN" sz="1100" u="none" strike="noStrike" kern="1200" dirty="0">
                        <a:effectLst/>
                      </a:endParaRPr>
                    </a:p>
                  </a:txBody>
                  <a:tcPr/>
                </a:tc>
              </a:tr>
              <a:tr h="261620">
                <a:tc>
                  <a:txBody>
                    <a:bodyPr/>
                    <a:lstStyle/>
                    <a:p>
                      <a:r>
                        <a:rPr lang="en-US" sz="1100" dirty="0"/>
                        <a:t>4</a:t>
                      </a:r>
                      <a:endParaRPr lang="en-US" sz="1100" dirty="0"/>
                    </a:p>
                  </a:txBody>
                  <a:tcPr/>
                </a:tc>
                <a:tc>
                  <a:txBody>
                    <a:bodyPr/>
                    <a:lstStyle/>
                    <a:p>
                      <a:r>
                        <a:rPr lang="en-IN" sz="1100" u="none" strike="noStrike" kern="1200" dirty="0">
                          <a:effectLst/>
                        </a:rPr>
                        <a:t>5139 : 1995</a:t>
                      </a:r>
                      <a:endParaRPr lang="en-IN" sz="1100" u="none" strike="noStrike" kern="1200" dirty="0">
                        <a:effectLst/>
                      </a:endParaRPr>
                    </a:p>
                  </a:txBody>
                  <a:tcPr/>
                </a:tc>
                <a:tc>
                  <a:txBody>
                    <a:bodyPr/>
                    <a:lstStyle/>
                    <a:p>
                      <a:r>
                        <a:rPr lang="en-IN" sz="1100" u="none" strike="noStrike" kern="1200" dirty="0">
                          <a:effectLst/>
                        </a:rPr>
                        <a:t>Repair of cast iron castings by Oxy - Acetylene and manual metal arc welding </a:t>
                      </a:r>
                      <a:endParaRPr lang="en-IN" sz="1100" u="none" strike="noStrike" kern="1200" dirty="0">
                        <a:effectLst/>
                      </a:endParaRPr>
                    </a:p>
                  </a:txBody>
                  <a:tcPr/>
                </a:tc>
              </a:tr>
              <a:tr h="430530">
                <a:tc>
                  <a:txBody>
                    <a:bodyPr/>
                    <a:lstStyle/>
                    <a:p>
                      <a:r>
                        <a:rPr lang="en-US" sz="1100" dirty="0"/>
                        <a:t>5</a:t>
                      </a:r>
                      <a:endParaRPr lang="en-US" sz="1100" dirty="0"/>
                    </a:p>
                  </a:txBody>
                  <a:tcPr/>
                </a:tc>
                <a:tc>
                  <a:txBody>
                    <a:bodyPr/>
                    <a:lstStyle/>
                    <a:p>
                      <a:r>
                        <a:rPr lang="en-IN" sz="1100" u="none" strike="noStrike" kern="1200" dirty="0">
                          <a:effectLst/>
                        </a:rPr>
                        <a:t>5206 : 1983</a:t>
                      </a:r>
                      <a:endParaRPr lang="en-IN" sz="1100" u="none" strike="noStrike" kern="1200" dirty="0">
                        <a:effectLst/>
                      </a:endParaRPr>
                    </a:p>
                  </a:txBody>
                  <a:tcPr/>
                </a:tc>
                <a:tc>
                  <a:txBody>
                    <a:bodyPr/>
                    <a:lstStyle/>
                    <a:p>
                      <a:r>
                        <a:rPr lang="en-IN" sz="1100" u="none" strike="noStrike" kern="1200" dirty="0">
                          <a:effectLst/>
                        </a:rPr>
                        <a:t>Specification for covered electrodes for manual metal arc welding of stainless steel and other similar high alloy steels</a:t>
                      </a:r>
                      <a:endParaRPr lang="en-IN" sz="1100" u="none" strike="noStrike" kern="1200" dirty="0">
                        <a:effectLst/>
                      </a:endParaRPr>
                    </a:p>
                  </a:txBody>
                  <a:tcPr/>
                </a:tc>
              </a:tr>
              <a:tr h="261620">
                <a:tc>
                  <a:txBody>
                    <a:bodyPr/>
                    <a:lstStyle/>
                    <a:p>
                      <a:r>
                        <a:rPr lang="en-US" sz="1100" dirty="0"/>
                        <a:t>6</a:t>
                      </a:r>
                      <a:endParaRPr lang="en-US" sz="1100" dirty="0"/>
                    </a:p>
                  </a:txBody>
                  <a:tcPr/>
                </a:tc>
                <a:tc>
                  <a:txBody>
                    <a:bodyPr/>
                    <a:lstStyle/>
                    <a:p>
                      <a:r>
                        <a:rPr lang="en-IN" sz="1100" u="none" strike="noStrike" kern="1200" dirty="0">
                          <a:effectLst/>
                        </a:rPr>
                        <a:t>5511 : 1991</a:t>
                      </a:r>
                      <a:endParaRPr lang="en-IN" sz="1100" u="none" strike="noStrike" kern="1200" dirty="0">
                        <a:effectLst/>
                      </a:endParaRPr>
                    </a:p>
                  </a:txBody>
                  <a:tcPr/>
                </a:tc>
                <a:tc>
                  <a:txBody>
                    <a:bodyPr/>
                    <a:lstStyle/>
                    <a:p>
                      <a:r>
                        <a:rPr lang="en-IN" sz="1100" u="none" strike="noStrike" kern="1200" dirty="0">
                          <a:effectLst/>
                        </a:rPr>
                        <a:t>Covered electrodes for manual metal arc welding of cast iron</a:t>
                      </a:r>
                      <a:endParaRPr lang="en-IN" sz="1100" u="none" strike="noStrike" kern="1200" dirty="0">
                        <a:effectLst/>
                      </a:endParaRPr>
                    </a:p>
                  </a:txBody>
                  <a:tcPr/>
                </a:tc>
              </a:tr>
              <a:tr h="262255">
                <a:tc>
                  <a:txBody>
                    <a:bodyPr/>
                    <a:lstStyle/>
                    <a:p>
                      <a:r>
                        <a:rPr lang="en-US" sz="1100" dirty="0"/>
                        <a:t>7</a:t>
                      </a:r>
                      <a:endParaRPr lang="en-US" sz="1100" dirty="0"/>
                    </a:p>
                  </a:txBody>
                  <a:tcPr/>
                </a:tc>
                <a:tc>
                  <a:txBody>
                    <a:bodyPr/>
                    <a:lstStyle/>
                    <a:p>
                      <a:r>
                        <a:rPr lang="en-IN" sz="1100" u="none" strike="noStrike" kern="1200" dirty="0">
                          <a:effectLst/>
                        </a:rPr>
                        <a:t>7303 : 1974</a:t>
                      </a:r>
                      <a:endParaRPr lang="en-IN" sz="1100" u="none" strike="noStrike" kern="1200" dirty="0">
                        <a:effectLst/>
                      </a:endParaRPr>
                    </a:p>
                  </a:txBody>
                  <a:tcPr/>
                </a:tc>
                <a:tc>
                  <a:txBody>
                    <a:bodyPr/>
                    <a:lstStyle/>
                    <a:p>
                      <a:r>
                        <a:rPr lang="en-IN" sz="1100" u="none" strike="noStrike" kern="1200" dirty="0">
                          <a:effectLst/>
                        </a:rPr>
                        <a:t>Specification for covered electrodes for surfacing of metal by manual metal arc welding</a:t>
                      </a:r>
                      <a:endParaRPr lang="en-IN" sz="1100" u="none" strike="noStrike" kern="1200" dirty="0">
                        <a:effectLst/>
                      </a:endParaRPr>
                    </a:p>
                  </a:txBody>
                  <a:tcPr/>
                </a:tc>
              </a:tr>
              <a:tr h="260985">
                <a:tc>
                  <a:txBody>
                    <a:bodyPr/>
                    <a:lstStyle/>
                    <a:p>
                      <a:r>
                        <a:rPr lang="en-US" sz="1100" dirty="0"/>
                        <a:t>8</a:t>
                      </a:r>
                      <a:endParaRPr lang="en-US" sz="1100" dirty="0"/>
                    </a:p>
                  </a:txBody>
                  <a:tcPr/>
                </a:tc>
                <a:tc>
                  <a:txBody>
                    <a:bodyPr/>
                    <a:lstStyle/>
                    <a:p>
                      <a:r>
                        <a:rPr lang="en-IN" sz="1100" u="none" strike="noStrike" kern="1200" dirty="0">
                          <a:effectLst/>
                        </a:rPr>
                        <a:t>8666 : 1977</a:t>
                      </a:r>
                      <a:endParaRPr lang="en-IN" sz="1100" u="none" strike="noStrike" kern="1200" dirty="0">
                        <a:effectLst/>
                      </a:endParaRPr>
                    </a:p>
                  </a:txBody>
                  <a:tcPr/>
                </a:tc>
                <a:tc>
                  <a:txBody>
                    <a:bodyPr/>
                    <a:lstStyle/>
                    <a:p>
                      <a:r>
                        <a:rPr lang="en-IN" sz="1100" u="none" strike="noStrike" kern="1200" dirty="0">
                          <a:effectLst/>
                        </a:rPr>
                        <a:t>Specification for copper and copper alloy covered electrodes for manual metal arc welding</a:t>
                      </a:r>
                      <a:endParaRPr lang="en-IN" sz="1100" u="none" strike="noStrike" kern="1200" dirty="0">
                        <a:effectLst/>
                      </a:endParaRPr>
                    </a:p>
                  </a:txBody>
                  <a:tcPr/>
                </a:tc>
              </a:tr>
              <a:tr h="431165">
                <a:tc>
                  <a:txBody>
                    <a:bodyPr/>
                    <a:lstStyle/>
                    <a:p>
                      <a:r>
                        <a:rPr lang="en-US" sz="1100" dirty="0"/>
                        <a:t>9</a:t>
                      </a:r>
                      <a:endParaRPr lang="en-US" sz="1100" dirty="0"/>
                    </a:p>
                  </a:txBody>
                  <a:tcPr/>
                </a:tc>
                <a:tc>
                  <a:txBody>
                    <a:bodyPr/>
                    <a:lstStyle/>
                    <a:p>
                      <a:r>
                        <a:rPr lang="en-IN" sz="1100" u="none" strike="noStrike" kern="1200" dirty="0">
                          <a:effectLst/>
                        </a:rPr>
                        <a:t>10803 : 1984</a:t>
                      </a:r>
                      <a:endParaRPr lang="en-IN" sz="1100" u="none" strike="noStrike" kern="1200" dirty="0">
                        <a:effectLst/>
                      </a:endParaRPr>
                    </a:p>
                  </a:txBody>
                  <a:tcPr/>
                </a:tc>
                <a:tc>
                  <a:txBody>
                    <a:bodyPr/>
                    <a:lstStyle/>
                    <a:p>
                      <a:r>
                        <a:rPr lang="en-IN" sz="1100" u="none" strike="noStrike" kern="1200" dirty="0">
                          <a:effectLst/>
                        </a:rPr>
                        <a:t>Method of sampling and preparation of weld pad for chemical analysis of weld metal from covered electrodes for manual metal arc welding</a:t>
                      </a:r>
                      <a:endParaRPr lang="en-IN" sz="1100" u="none" strike="noStrike" kern="1200" dirty="0">
                        <a:effectLst/>
                      </a:endParaRPr>
                    </a:p>
                  </a:txBody>
                  <a:tcPr/>
                </a:tc>
              </a:tr>
              <a:tr h="430530">
                <a:tc>
                  <a:txBody>
                    <a:bodyPr/>
                    <a:lstStyle/>
                    <a:p>
                      <a:r>
                        <a:rPr lang="en-US" sz="1100" dirty="0"/>
                        <a:t>10</a:t>
                      </a:r>
                      <a:endParaRPr lang="en-US" sz="1100" dirty="0"/>
                    </a:p>
                  </a:txBody>
                  <a:tcPr/>
                </a:tc>
                <a:tc>
                  <a:txBody>
                    <a:bodyPr/>
                    <a:lstStyle/>
                    <a:p>
                      <a:r>
                        <a:rPr lang="en-IN" sz="1100" u="none" strike="noStrike" kern="1200" dirty="0">
                          <a:effectLst/>
                        </a:rPr>
                        <a:t>13043 : 1991</a:t>
                      </a:r>
                      <a:endParaRPr lang="en-IN" sz="1100" u="none" strike="noStrike" kern="1200" dirty="0">
                        <a:effectLst/>
                      </a:endParaRPr>
                    </a:p>
                  </a:txBody>
                  <a:tcPr/>
                </a:tc>
                <a:tc>
                  <a:txBody>
                    <a:bodyPr/>
                    <a:lstStyle/>
                    <a:p>
                      <a:r>
                        <a:rPr lang="en-IN" sz="1100" u="none" strike="noStrike" kern="1200" dirty="0">
                          <a:effectLst/>
                        </a:rPr>
                        <a:t>Covered manual metal arc welding electrodes - Determination of efficiency, metal recovery and deposition co - Efficient</a:t>
                      </a:r>
                      <a:endParaRPr lang="en-IN" sz="1100" u="none" strike="noStrike" kern="1200" dirty="0">
                        <a:effectLst/>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sz="5400" kern="100" dirty="0">
                <a:solidFill>
                  <a:srgbClr val="FFFF00"/>
                </a:solidFill>
                <a:effectLst/>
                <a:latin typeface="Comic Sans MS" panose="030F0702030302020204" charset="0"/>
                <a:ea typeface="Aptos" panose="020B0004020202020204" pitchFamily="34" charset="0"/>
                <a:cs typeface="Comic Sans MS" panose="030F0702030302020204" charset="0"/>
                <a:sym typeface="+mn-ea"/>
              </a:rPr>
              <a:t>IS 814:2004</a:t>
            </a:r>
            <a:endParaRPr lang="en-US" sz="5400" kern="100" dirty="0">
              <a:solidFill>
                <a:srgbClr val="FFFF00"/>
              </a:solidFill>
              <a:effectLst/>
              <a:latin typeface="Comic Sans MS" panose="030F0702030302020204" charset="0"/>
              <a:ea typeface="Aptos" panose="020B0004020202020204" pitchFamily="34" charset="0"/>
              <a:cs typeface="Comic Sans MS" panose="030F0702030302020204" charset="0"/>
              <a:sym typeface="+mn-ea"/>
            </a:endParaRPr>
          </a:p>
          <a:p>
            <a:pPr marL="0" indent="0" algn="ctr">
              <a:buNone/>
            </a:pPr>
            <a:r>
              <a:rPr lang="en-IN" sz="4400" dirty="0">
                <a:solidFill>
                  <a:srgbClr val="FFFF00"/>
                </a:solidFill>
                <a:effectLst/>
                <a:latin typeface="Comic Sans MS" panose="030F0702030302020204" charset="0"/>
                <a:cs typeface="Comic Sans MS" panose="030F0702030302020204" charset="0"/>
                <a:sym typeface="+mn-ea"/>
              </a:rPr>
              <a:t>C</a:t>
            </a:r>
            <a:r>
              <a:rPr lang="en-US" altLang="en-IN" sz="4400" dirty="0">
                <a:solidFill>
                  <a:srgbClr val="FFFF00"/>
                </a:solidFill>
                <a:effectLst/>
                <a:latin typeface="Comic Sans MS" panose="030F0702030302020204" charset="0"/>
                <a:cs typeface="Comic Sans MS" panose="030F0702030302020204" charset="0"/>
                <a:sym typeface="+mn-ea"/>
              </a:rPr>
              <a:t>OVERED</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ELECTRODES</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FOR</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MANUAL</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METAL</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ARC</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WELDING</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OF</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CARBON</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AND</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CARBON</a:t>
            </a:r>
            <a:r>
              <a:rPr lang="en-IN" sz="4400" dirty="0">
                <a:solidFill>
                  <a:srgbClr val="FFFF00"/>
                </a:solidFill>
                <a:effectLst/>
                <a:latin typeface="Comic Sans MS" panose="030F0702030302020204" charset="0"/>
                <a:cs typeface="Comic Sans MS" panose="030F0702030302020204" charset="0"/>
                <a:sym typeface="+mn-ea"/>
              </a:rPr>
              <a:t> </a:t>
            </a:r>
            <a:r>
              <a:rPr lang="en-US" altLang="en-IN" sz="4400" dirty="0">
                <a:solidFill>
                  <a:srgbClr val="FFFF00"/>
                </a:solidFill>
                <a:effectLst/>
                <a:latin typeface="Comic Sans MS" panose="030F0702030302020204" charset="0"/>
                <a:cs typeface="Comic Sans MS" panose="030F0702030302020204" charset="0"/>
                <a:sym typeface="+mn-ea"/>
              </a:rPr>
              <a:t>MANGANESE STEEL</a:t>
            </a:r>
            <a:endParaRPr lang="en-IN" sz="4400" u="none" strike="noStrike" kern="1200" dirty="0">
              <a:solidFill>
                <a:srgbClr val="FFFF00"/>
              </a:solidFill>
              <a:effectLst/>
              <a:latin typeface="Comic Sans MS" panose="030F0702030302020204" charset="0"/>
              <a:cs typeface="Comic Sans MS" panose="030F0702030302020204" charset="0"/>
            </a:endParaRPr>
          </a:p>
          <a:p>
            <a:pPr marL="0" indent="0" algn="ctr">
              <a:buNone/>
            </a:pPr>
            <a:endParaRPr lang="en-IN" sz="5400" kern="100" dirty="0">
              <a:solidFill>
                <a:srgbClr val="FFFF00"/>
              </a:solidFill>
              <a:effectLst/>
              <a:latin typeface="Comic Sans MS" panose="030F0702030302020204" charset="0"/>
              <a:ea typeface="Aptos" panose="020B0004020202020204" pitchFamily="34" charset="0"/>
              <a:cs typeface="Comic Sans MS" panose="030F0702030302020204" charset="0"/>
            </a:endParaRPr>
          </a:p>
          <a:p>
            <a:pPr algn="ctr"/>
            <a:r>
              <a:rPr lang="en-US" kern="100" dirty="0">
                <a:effectLst/>
                <a:latin typeface="Comic Sans MS" panose="030F0702030302020204" charset="0"/>
                <a:ea typeface="Aptos" panose="020B0004020202020204" pitchFamily="34" charset="0"/>
                <a:cs typeface="Comic Sans MS" panose="030F0702030302020204" charset="0"/>
                <a:sym typeface="+mn-ea"/>
              </a:rPr>
              <a:t> </a:t>
            </a:r>
            <a:endParaRPr lang="en-IN" kern="100" dirty="0">
              <a:effectLst/>
              <a:latin typeface="Comic Sans MS" panose="030F0702030302020204" charset="0"/>
              <a:ea typeface="Aptos" panose="020B0004020202020204" pitchFamily="3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p:cNvSpPr>
            <a:spLocks noGrp="1"/>
          </p:cNvSpPr>
          <p:nvPr>
            <p:ph type="title"/>
          </p:nvPr>
        </p:nvSpPr>
        <p:spPr>
          <a:xfrm>
            <a:off x="595246" y="152400"/>
            <a:ext cx="7549592" cy="1532977"/>
          </a:xfrm>
        </p:spPr>
        <p:txBody>
          <a:bodyPr vert="horz" lIns="91440" tIns="45720" rIns="91440" bIns="45720" rtlCol="0" anchor="b">
            <a:normAutofit fontScale="90000"/>
          </a:bodyPr>
          <a:lstStyle/>
          <a:p>
            <a:pPr algn="ctr" defTabSz="914400"/>
            <a:r>
              <a:rPr lang="en-US" sz="3600" kern="1200" dirty="0">
                <a:solidFill>
                  <a:schemeClr val="tx1"/>
                </a:solidFill>
                <a:latin typeface="FreightText Medium" panose="02000603070000020004" pitchFamily="2" charset="77"/>
              </a:rPr>
              <a:t>Do you know that more than 80 % of SMAW used for Carbon and Carbon Manganese Steel?</a:t>
            </a:r>
            <a:endParaRPr lang="en-US" sz="3600" kern="1200" dirty="0">
              <a:solidFill>
                <a:schemeClr val="tx1"/>
              </a:solidFill>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3"/>
          <p:cNvSpPr txBox="1">
            <a:spLocks noChangeArrowheads="1"/>
          </p:cNvSpPr>
          <p:nvPr/>
        </p:nvSpPr>
        <p:spPr>
          <a:xfrm>
            <a:off x="475743" y="2389218"/>
            <a:ext cx="7906257" cy="407579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dirty="0">
                <a:solidFill>
                  <a:prstClr val="black"/>
                </a:solidFill>
                <a:latin typeface="FreightText Medium" panose="02000603070000020004" pitchFamily="2" charset="77"/>
              </a:rPr>
              <a:t>Now we will talk about the most popular IS Specification in welding Industries having more than 180 </a:t>
            </a:r>
            <a:r>
              <a:rPr lang="en-US" sz="2400" dirty="0" err="1">
                <a:solidFill>
                  <a:prstClr val="black"/>
                </a:solidFill>
                <a:latin typeface="FreightText Medium" panose="02000603070000020004" pitchFamily="2" charset="77"/>
              </a:rPr>
              <a:t>licences</a:t>
            </a:r>
            <a:r>
              <a:rPr lang="en-US" sz="2400" dirty="0">
                <a:solidFill>
                  <a:prstClr val="black"/>
                </a:solidFill>
                <a:latin typeface="FreightText Medium" panose="02000603070000020004" pitchFamily="2" charset="77"/>
              </a:rPr>
              <a:t> all over India----</a:t>
            </a:r>
            <a:r>
              <a:rPr lang="en-US" sz="1800" kern="100" dirty="0">
                <a:effectLst/>
                <a:latin typeface="Aptos" panose="020B0004020202020204" pitchFamily="34" charset="0"/>
                <a:ea typeface="Aptos" panose="020B0004020202020204" pitchFamily="34" charset="0"/>
                <a:cs typeface="Vrinda" panose="020B0502040204020203" pitchFamily="34" charset="0"/>
              </a:rPr>
              <a:t>IS 814:2004</a:t>
            </a:r>
            <a:endParaRPr lang="en-IN" sz="1800" kern="100" dirty="0">
              <a:effectLst/>
              <a:latin typeface="Aptos" panose="020B0004020202020204" pitchFamily="34" charset="0"/>
              <a:ea typeface="Aptos" panose="020B0004020202020204" pitchFamily="34" charset="0"/>
              <a:cs typeface="Vrinda" panose="020B0502040204020203" pitchFamily="34" charset="0"/>
            </a:endParaRPr>
          </a:p>
          <a:p>
            <a:pPr algn="ctr"/>
            <a:r>
              <a:rPr lang="en-US" sz="1800" kern="100" dirty="0">
                <a:effectLst/>
                <a:latin typeface="Aptos" panose="020B0004020202020204" pitchFamily="34" charset="0"/>
                <a:ea typeface="Aptos" panose="020B0004020202020204" pitchFamily="34" charset="0"/>
                <a:cs typeface="Vrinda" panose="020B0502040204020203" pitchFamily="34" charset="0"/>
              </a:rPr>
              <a:t> </a:t>
            </a:r>
            <a:endParaRPr lang="en-IN" sz="1800" kern="100" dirty="0">
              <a:effectLst/>
              <a:latin typeface="Aptos" panose="020B0004020202020204" pitchFamily="34" charset="0"/>
              <a:ea typeface="Aptos" panose="020B0004020202020204" pitchFamily="34" charset="0"/>
              <a:cs typeface="Vrinda" panose="020B0502040204020203" pitchFamily="34" charset="0"/>
            </a:endParaRPr>
          </a:p>
          <a:p>
            <a:pPr algn="ctr"/>
            <a:r>
              <a:rPr lang="en-US" sz="1800" kern="100" dirty="0">
                <a:effectLst/>
                <a:latin typeface="Aptos" panose="020B0004020202020204" pitchFamily="34" charset="0"/>
                <a:ea typeface="Aptos" panose="020B0004020202020204" pitchFamily="34" charset="0"/>
                <a:cs typeface="Vrinda" panose="020B0502040204020203" pitchFamily="34" charset="0"/>
              </a:rPr>
              <a:t>COVERED ELECTRODES FOR MANUAL METAL ARC WELDING OF CARBON AND CARBON MANGANESE STEEL-SPECIFICATION</a:t>
            </a:r>
            <a:endParaRPr lang="en-IN" sz="1800" kern="100" dirty="0">
              <a:effectLst/>
              <a:latin typeface="Aptos" panose="020B0004020202020204" pitchFamily="34" charset="0"/>
              <a:ea typeface="Aptos" panose="020B0004020202020204" pitchFamily="34" charset="0"/>
              <a:cs typeface="Vrinda" panose="020B0502040204020203" pitchFamily="34" charset="0"/>
            </a:endParaRPr>
          </a:p>
          <a:p>
            <a:pPr marL="0" marR="0" lvl="0" indent="0" algn="l" defTabSz="914400" rtl="0" eaLnBrk="1" fontAlgn="auto" latinLnBrk="0" hangingPunct="1">
              <a:lnSpc>
                <a:spcPct val="90000"/>
              </a:lnSpc>
              <a:spcBef>
                <a:spcPts val="750"/>
              </a:spcBef>
              <a:spcAft>
                <a:spcPts val="0"/>
              </a:spcAft>
              <a:buClrTx/>
              <a:buSzTx/>
              <a:buNone/>
              <a:defRPr/>
            </a:pPr>
            <a:endParaRPr kumimoji="0" lang="en-US" sz="17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p:cNvSpPr>
            <a:spLocks noGrp="1"/>
          </p:cNvSpPr>
          <p:nvPr>
            <p:ph type="title"/>
          </p:nvPr>
        </p:nvSpPr>
        <p:spPr>
          <a:xfrm>
            <a:off x="595246" y="152400"/>
            <a:ext cx="7549592" cy="1532977"/>
          </a:xfrm>
        </p:spPr>
        <p:txBody>
          <a:bodyPr vert="horz" lIns="91440" tIns="45720" rIns="91440" bIns="45720" rtlCol="0" anchor="b">
            <a:normAutofit/>
          </a:bodyPr>
          <a:lstStyle/>
          <a:p>
            <a:pPr algn="ctr" defTabSz="914400"/>
            <a:r>
              <a:rPr lang="en-US" sz="3600" kern="1200" dirty="0">
                <a:solidFill>
                  <a:schemeClr val="tx1"/>
                </a:solidFill>
                <a:latin typeface="FreightText Medium" panose="02000603070000020004" pitchFamily="2" charset="77"/>
              </a:rPr>
              <a:t>Scope</a:t>
            </a:r>
            <a:endParaRPr lang="en-US" sz="3600" kern="1200" dirty="0">
              <a:solidFill>
                <a:schemeClr val="tx1"/>
              </a:solidFill>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3"/>
          <p:cNvSpPr txBox="1">
            <a:spLocks noChangeArrowheads="1"/>
          </p:cNvSpPr>
          <p:nvPr/>
        </p:nvSpPr>
        <p:spPr>
          <a:xfrm>
            <a:off x="475743" y="2389218"/>
            <a:ext cx="7906257" cy="4075795"/>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400" kern="100" dirty="0">
                <a:effectLst/>
                <a:latin typeface="Comic Sans MS" panose="030F0702030302020204" charset="0"/>
                <a:ea typeface="Aptos" panose="020B0004020202020204" pitchFamily="34" charset="0"/>
                <a:cs typeface="Comic Sans MS" panose="030F0702030302020204" charset="0"/>
              </a:rPr>
              <a:t>Specifies the requirements for covered carbon and carbon manganese steel electrodes for specifies the requirements for covered carbon and carbon manganese steel electrodes for carbon and carbon manganese steel, including hydrogen controlled electrodes for manual metal arc welding of mild and medium tensile steels including structural steels, depositing weld metal having a tensile strength not more than 610 MPa. Electrodes designed specifically for repair welding, often marketed in India as 'low heat input' electrodes are not covered in this standard. </a:t>
            </a:r>
            <a:endParaRPr kumimoji="0" lang="en-US" sz="2400" b="1" i="0" u="none" strike="noStrike" kern="1200" cap="none" spc="0" normalizeH="0" baseline="0" noProof="0" dirty="0">
              <a:ln>
                <a:noFill/>
              </a:ln>
              <a:solidFill>
                <a:prstClr val="black"/>
              </a:solidFill>
              <a:effectLst/>
              <a:uLnTx/>
              <a:uFillTx/>
              <a:latin typeface="Comic Sans MS" panose="030F0702030302020204" charset="0"/>
              <a:ea typeface="+mn-ea"/>
              <a:cs typeface="Comic Sans MS" panose="030F0702030302020204" charset="0"/>
            </a:endParaRPr>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482600" y="0"/>
            <a:ext cx="8661400"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6927215" cy="741680"/>
          </a:xfrm>
        </p:spPr>
        <p:txBody>
          <a:bodyPr anchor="b">
            <a:normAutofit/>
          </a:bodyPr>
          <a:lstStyle/>
          <a:p>
            <a:pPr algn="ctr"/>
            <a:r>
              <a:rPr lang="en-US" sz="3600" dirty="0">
                <a:latin typeface="FreightText Medium" panose="02000603070000020004" pitchFamily="2" charset="77"/>
              </a:rPr>
              <a:t>WHAT IS WELDING?</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16800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8350" y="1896110"/>
            <a:ext cx="7607935" cy="2139315"/>
          </a:xfrm>
        </p:spPr>
        <p:txBody>
          <a:bodyPr anchor="ctr">
            <a:noAutofit/>
          </a:bodyPr>
          <a:lstStyle/>
          <a:p>
            <a:pPr marL="0" indent="0">
              <a:buNone/>
            </a:pPr>
            <a:endParaRPr lang="en-US" sz="2400" dirty="0">
              <a:latin typeface="FreightText Medium" panose="02000603070000020004" pitchFamily="2" charset="77"/>
            </a:endParaRPr>
          </a:p>
          <a:p>
            <a:pPr marL="0" indent="0">
              <a:buNone/>
            </a:pPr>
            <a:r>
              <a:rPr lang="en-US" sz="1800" dirty="0">
                <a:latin typeface="FreightText Medium" panose="02000603070000020004" pitchFamily="2" charset="77"/>
              </a:rPr>
              <a:t>Weld *- A union between two pieces of metal at faces rendered plastic or liquid by heat or by pressure, or both. Filler metal may be used to effect the union </a:t>
            </a:r>
            <a:endParaRPr lang="en-US" sz="1800" dirty="0">
              <a:latin typeface="FreightText Medium" panose="02000603070000020004" pitchFamily="2" charset="77"/>
            </a:endParaRPr>
          </a:p>
          <a:p>
            <a:pPr marL="0" indent="0">
              <a:buNone/>
            </a:pPr>
            <a:r>
              <a:rPr lang="en-US" altLang="en-IN" sz="1800" dirty="0">
                <a:latin typeface="FreightText Medium" panose="02000603070000020004" pitchFamily="2" charset="77"/>
              </a:rPr>
              <a:t>Welding* - The making of a weld</a:t>
            </a:r>
            <a:endParaRPr lang="en-US" altLang="en-IN" sz="1800" dirty="0">
              <a:latin typeface="FreightText Medium" panose="02000603070000020004" pitchFamily="2" charset="77"/>
            </a:endParaRPr>
          </a:p>
          <a:p>
            <a:pPr marL="0" indent="0">
              <a:buNone/>
            </a:pPr>
            <a:endParaRPr lang="en-IN" sz="1800" dirty="0">
              <a:latin typeface="FreightText Medium" panose="02000603070000020004" pitchFamily="2" charset="77"/>
            </a:endParaRPr>
          </a:p>
          <a:p>
            <a:pPr marL="0" indent="0">
              <a:buNone/>
            </a:pPr>
            <a:r>
              <a:rPr lang="en-US" altLang="en-IN" sz="1800" dirty="0">
                <a:latin typeface="FreightText Medium" panose="02000603070000020004" pitchFamily="2" charset="77"/>
              </a:rPr>
              <a:t>*</a:t>
            </a:r>
            <a:r>
              <a:rPr lang="en-US" sz="1400" dirty="0">
                <a:solidFill>
                  <a:srgbClr val="2C1D86"/>
                </a:solidFill>
                <a:latin typeface="FreightText Medium" panose="02000603070000020004" pitchFamily="2" charset="77"/>
                <a:sym typeface="+mn-ea"/>
              </a:rPr>
              <a:t>As per IS 812:1957 (Glossary of terms relating to welding and cutting metals):</a:t>
            </a:r>
            <a:endParaRPr lang="en-US" sz="1400" dirty="0">
              <a:solidFill>
                <a:srgbClr val="2C1D86"/>
              </a:solidFill>
              <a:latin typeface="FreightText Medium" panose="02000603070000020004" pitchFamily="2" charset="77"/>
            </a:endParaRPr>
          </a:p>
          <a:p>
            <a:pPr marL="0" indent="0">
              <a:buNone/>
            </a:pPr>
            <a:endParaRPr lang="en-IN" sz="1800" dirty="0">
              <a:latin typeface="FreightText Medium" panose="02000603070000020004" pitchFamily="2" charset="77"/>
            </a:endParaRPr>
          </a:p>
          <a:p>
            <a:pPr marL="0" indent="0">
              <a:buNone/>
            </a:pPr>
            <a:endParaRPr lang="en-IN" sz="1800" dirty="0">
              <a:latin typeface="FreightText Medium" panose="02000603070000020004" pitchFamily="2" charset="77"/>
            </a:endParaRPr>
          </a:p>
        </p:txBody>
      </p:sp>
      <p:sp>
        <p:nvSpPr>
          <p:cNvPr id="7" name="TextBox 6"/>
          <p:cNvSpPr txBox="1"/>
          <p:nvPr>
            <p:custDataLst>
              <p:tags r:id="rId1"/>
            </p:custDataLst>
          </p:nvPr>
        </p:nvSpPr>
        <p:spPr>
          <a:xfrm>
            <a:off x="761365" y="3922573"/>
            <a:ext cx="7385277" cy="2183765"/>
          </a:xfrm>
          <a:prstGeom prst="rect">
            <a:avLst/>
          </a:prstGeom>
          <a:noFill/>
        </p:spPr>
        <p:txBody>
          <a:bodyPr wrap="square">
            <a:spAutoFit/>
          </a:bodyPr>
          <a:lstStyle/>
          <a:p>
            <a:pPr marL="0" indent="0" algn="l">
              <a:buNone/>
            </a:pPr>
            <a:r>
              <a:rPr lang="en-US" sz="1600" dirty="0">
                <a:latin typeface="FreightText Medium" panose="02000603070000020004" pitchFamily="2" charset="77"/>
                <a:sym typeface="+mn-ea"/>
              </a:rPr>
              <a:t>Started in the Bronze</a:t>
            </a:r>
            <a:endParaRPr lang="en-US" sz="1600" dirty="0">
              <a:latin typeface="FreightText Medium" panose="02000603070000020004" pitchFamily="2" charset="77"/>
              <a:sym typeface="+mn-ea"/>
            </a:endParaRPr>
          </a:p>
          <a:p>
            <a:pPr marL="0" indent="0" algn="l">
              <a:buNone/>
            </a:pPr>
            <a:r>
              <a:rPr lang="en-US" sz="1600" dirty="0">
                <a:latin typeface="FreightText Medium" panose="02000603070000020004" pitchFamily="2" charset="77"/>
                <a:sym typeface="+mn-ea"/>
              </a:rPr>
              <a:t> Era – 3000BC </a:t>
            </a:r>
            <a:endParaRPr lang="en-US" sz="1600" dirty="0">
              <a:latin typeface="FreightText Medium" panose="02000603070000020004" pitchFamily="2" charset="77"/>
            </a:endParaRPr>
          </a:p>
          <a:p>
            <a:pPr marL="0" indent="0" algn="l">
              <a:buNone/>
            </a:pPr>
            <a:r>
              <a:rPr lang="en-US" sz="1600" dirty="0">
                <a:latin typeface="FreightText Medium" panose="02000603070000020004" pitchFamily="2" charset="77"/>
                <a:sym typeface="+mn-ea"/>
              </a:rPr>
              <a:t>Mainly Forge Welding</a:t>
            </a:r>
            <a:endParaRPr lang="en-US" sz="1600" dirty="0">
              <a:latin typeface="FreightText Medium" panose="02000603070000020004" pitchFamily="2" charset="77"/>
              <a:sym typeface="+mn-ea"/>
            </a:endParaRPr>
          </a:p>
          <a:p>
            <a:pPr marL="0" indent="0" algn="l">
              <a:buNone/>
            </a:pPr>
            <a:endParaRPr lang="en-US" sz="1600" dirty="0">
              <a:latin typeface="FreightText Medium" panose="02000603070000020004" pitchFamily="2" charset="77"/>
              <a:sym typeface="+mn-ea"/>
            </a:endParaRPr>
          </a:p>
          <a:p>
            <a:pPr marL="0" indent="0" algn="l">
              <a:buNone/>
            </a:pPr>
            <a:r>
              <a:rPr lang="en-US" sz="1600" dirty="0">
                <a:latin typeface="FreightText Medium" panose="02000603070000020004" pitchFamily="2" charset="77"/>
                <a:sym typeface="+mn-ea"/>
              </a:rPr>
              <a:t>More about history can be found</a:t>
            </a:r>
            <a:r>
              <a:rPr lang="en-US" sz="2400" dirty="0">
                <a:latin typeface="FreightText Medium" panose="02000603070000020004" pitchFamily="2" charset="77"/>
                <a:sym typeface="+mn-ea"/>
              </a:rPr>
              <a:t> </a:t>
            </a:r>
            <a:r>
              <a:rPr lang="en-US" sz="2000" dirty="0">
                <a:highlight>
                  <a:srgbClr val="FFFF00"/>
                </a:highlight>
                <a:latin typeface="FreightText Medium" panose="02000603070000020004" pitchFamily="2" charset="77"/>
                <a:sym typeface="+mn-ea"/>
                <a:hlinkClick r:id="rId2" action="ppaction://hlinkfile"/>
              </a:rPr>
              <a:t>here</a:t>
            </a:r>
            <a:endParaRPr lang="en-IN" sz="2000" dirty="0">
              <a:latin typeface="FreightText Medium" panose="02000603070000020004" pitchFamily="2" charset="77"/>
            </a:endParaRPr>
          </a:p>
          <a:p>
            <a:pPr marL="0" indent="0">
              <a:buNone/>
            </a:pPr>
            <a:endParaRPr lang="en-IN" sz="2400" dirty="0">
              <a:latin typeface="FreightText Medium" panose="02000603070000020004" pitchFamily="2" charset="77"/>
            </a:endParaRPr>
          </a:p>
          <a:p>
            <a:endParaRPr lang="en-IN" sz="2400" dirty="0">
              <a:latin typeface="FreightText Medium" panose="02000603070000020004" pitchFamily="2" charset="77"/>
            </a:endParaRPr>
          </a:p>
        </p:txBody>
      </p:sp>
      <p:pic>
        <p:nvPicPr>
          <p:cNvPr id="4" name="Picture 3" descr="C:\Users\USER\Downloads\bronze sword.jpg"/>
          <p:cNvPicPr>
            <a:picLocks noChangeAspect="1" noChangeArrowheads="1"/>
          </p:cNvPicPr>
          <p:nvPr>
            <p:custDataLst>
              <p:tags r:id="rId3"/>
            </p:custDataLst>
          </p:nvPr>
        </p:nvPicPr>
        <p:blipFill>
          <a:blip r:embed="rId4"/>
          <a:stretch>
            <a:fillRect/>
          </a:stretch>
        </p:blipFill>
        <p:spPr bwMode="auto">
          <a:xfrm>
            <a:off x="6268085" y="3839845"/>
            <a:ext cx="1674495" cy="15728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96874"/>
          </a:xfrm>
        </p:spPr>
        <p:txBody>
          <a:bodyPr>
            <a:normAutofit fontScale="90000"/>
          </a:bodyPr>
          <a:lstStyle/>
          <a:p>
            <a:r>
              <a:rPr lang="en-US" sz="2665" dirty="0">
                <a:latin typeface="Comic Sans MS" panose="030F0702030302020204" charset="0"/>
                <a:cs typeface="Comic Sans MS" panose="030F0702030302020204" charset="0"/>
              </a:rPr>
              <a:t>Do u know the classification which combines all the properties of the electrode?</a:t>
            </a:r>
            <a:endParaRPr lang="en-IN" sz="2665"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066800"/>
            <a:ext cx="7886700" cy="5426073"/>
          </a:xfrm>
        </p:spPr>
        <p:txBody>
          <a:bodyPr>
            <a:normAutofit fontScale="25000" lnSpcReduction="20000"/>
          </a:bodyPr>
          <a:lstStyle/>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Coding</a:t>
            </a:r>
            <a:endParaRPr lang="en-IN" sz="5600" kern="100" dirty="0">
              <a:effectLst/>
              <a:latin typeface="Comic Sans MS" panose="030F0702030302020204" charset="0"/>
              <a:ea typeface="Aptos" panose="020B0004020202020204" pitchFamily="34" charset="0"/>
              <a:cs typeface="Comic Sans MS" panose="030F0702030302020204" charset="0"/>
            </a:endParaRPr>
          </a:p>
          <a:p>
            <a:r>
              <a:rPr lang="en-US" sz="5600" kern="100" dirty="0">
                <a:effectLst/>
                <a:latin typeface="Comic Sans MS" panose="030F0702030302020204" charset="0"/>
                <a:ea typeface="Aptos" panose="020B0004020202020204" pitchFamily="34" charset="0"/>
                <a:cs typeface="Comic Sans MS" panose="030F0702030302020204" charset="0"/>
              </a:rPr>
              <a:t>It consists of the following letters and numerals and shall be followed in the order stated:</a:t>
            </a:r>
            <a:endParaRPr lang="en-IN"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a) A prefix letter 'E' shall indicate a covered electrode for manual metal arc welding,</a:t>
            </a:r>
            <a:endParaRPr lang="en-IN"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manufactured by extrusion process;</a:t>
            </a:r>
            <a:endParaRPr lang="en-IN"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b) A letter indicates the type of covering: A – Acid, B – Basic, C - Cellulosic</a:t>
            </a:r>
            <a:endParaRPr lang="en-IN"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R – Rutile, RR - Rutile, heavy coated, SB – </a:t>
            </a:r>
            <a:r>
              <a:rPr lang="en-US" sz="5600" kern="100" dirty="0" err="1">
                <a:effectLst/>
                <a:latin typeface="Comic Sans MS" panose="030F0702030302020204" charset="0"/>
                <a:ea typeface="Aptos" panose="020B0004020202020204" pitchFamily="34" charset="0"/>
                <a:cs typeface="Comic Sans MS" panose="030F0702030302020204" charset="0"/>
              </a:rPr>
              <a:t>Semibasic</a:t>
            </a:r>
            <a:endParaRPr lang="en-IN"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5600" kern="100" dirty="0">
                <a:effectLst/>
                <a:latin typeface="Comic Sans MS" panose="030F0702030302020204" charset="0"/>
                <a:ea typeface="Aptos" panose="020B0004020202020204" pitchFamily="34" charset="0"/>
                <a:cs typeface="Comic Sans MS" panose="030F0702030302020204" charset="0"/>
              </a:rPr>
              <a:t>c) first digit indicates ultimate tensile strength in combination with the yield stress of the weld metal deposited </a:t>
            </a:r>
            <a:endParaRPr lang="en-US" sz="56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US" sz="5600" kern="100" dirty="0">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latin typeface="Comic Sans MS" panose="030F0702030302020204" charset="0"/>
              <a:ea typeface="Aptos" panose="020B0004020202020204" pitchFamily="34" charset="0"/>
              <a:cs typeface="Comic Sans MS" panose="030F0702030302020204" charset="0"/>
            </a:endParaRPr>
          </a:p>
          <a:p>
            <a:pPr marL="0" indent="0">
              <a:buNone/>
            </a:pPr>
            <a:endParaRPr lang="en-IN"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6400" kern="100" dirty="0">
                <a:effectLst/>
                <a:latin typeface="Comic Sans MS" panose="030F0702030302020204" charset="0"/>
                <a:ea typeface="Aptos" panose="020B0004020202020204" pitchFamily="34" charset="0"/>
                <a:cs typeface="Comic Sans MS" panose="030F0702030302020204" charset="0"/>
              </a:rPr>
              <a:t>d) Second digit indicates percentage elongation in combination with the impact values of the weld metal deposited </a:t>
            </a:r>
            <a:endParaRPr lang="en-US" sz="64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6400" kern="100" dirty="0">
                <a:effectLst/>
                <a:latin typeface="Comic Sans MS" panose="030F0702030302020204" charset="0"/>
                <a:ea typeface="Aptos" panose="020B0004020202020204" pitchFamily="34" charset="0"/>
                <a:cs typeface="Comic Sans MS" panose="030F0702030302020204" charset="0"/>
              </a:rPr>
              <a:t> </a:t>
            </a:r>
            <a:endParaRPr lang="en-IN" sz="6400" kern="100" dirty="0">
              <a:effectLst/>
              <a:latin typeface="Comic Sans MS" panose="030F0702030302020204" charset="0"/>
              <a:ea typeface="Aptos" panose="020B0004020202020204" pitchFamily="34" charset="0"/>
              <a:cs typeface="Comic Sans MS" panose="030F0702030302020204" charset="0"/>
            </a:endParaRPr>
          </a:p>
          <a:p>
            <a:endParaRPr lang="en-IN" dirty="0">
              <a:latin typeface="Comic Sans MS" panose="030F0702030302020204" charset="0"/>
              <a:cs typeface="Comic Sans MS" panose="030F0702030302020204" charset="0"/>
            </a:endParaRPr>
          </a:p>
        </p:txBody>
      </p:sp>
      <p:pic>
        <p:nvPicPr>
          <p:cNvPr id="4" name="Picture 3" descr="A black and white chart with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00" y="3124200"/>
            <a:ext cx="2487930" cy="16001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650" y="835153"/>
            <a:ext cx="7886700" cy="4963856"/>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15911"/>
          </a:xfrm>
        </p:spPr>
        <p:txBody>
          <a:bodyPr>
            <a:normAutofit fontScale="90000"/>
          </a:bodyPr>
          <a:lstStyle/>
          <a:p>
            <a:r>
              <a:rPr lang="en-US" dirty="0">
                <a:latin typeface="Comic Sans MS" panose="030F0702030302020204" charset="0"/>
                <a:cs typeface="Comic Sans MS" panose="030F0702030302020204" charset="0"/>
              </a:rPr>
              <a:t>Classification </a:t>
            </a:r>
            <a:r>
              <a:rPr lang="en-US" dirty="0" err="1">
                <a:latin typeface="Comic Sans MS" panose="030F0702030302020204" charset="0"/>
                <a:cs typeface="Comic Sans MS" panose="030F0702030302020204" charset="0"/>
              </a:rPr>
              <a:t>Contd</a:t>
            </a:r>
            <a:r>
              <a:rPr lang="en-US" dirty="0">
                <a:latin typeface="Comic Sans MS" panose="030F0702030302020204" charset="0"/>
                <a:cs typeface="Comic Sans MS" panose="030F0702030302020204" charset="0"/>
              </a:rPr>
              <a:t>-</a:t>
            </a:r>
            <a:endParaRPr lang="en-IN"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219200"/>
            <a:ext cx="7886700" cy="4957763"/>
          </a:xfrm>
        </p:spPr>
        <p:txBody>
          <a:bodyPr>
            <a:normAutofit fontScale="85000" lnSpcReduction="10000"/>
          </a:bodyPr>
          <a:lstStyle/>
          <a:p>
            <a:r>
              <a:rPr lang="en-US" sz="2400" kern="100" dirty="0">
                <a:effectLst/>
                <a:latin typeface="Comic Sans MS" panose="030F0702030302020204" charset="0"/>
                <a:ea typeface="Aptos" panose="020B0004020202020204" pitchFamily="34" charset="0"/>
                <a:cs typeface="Comic Sans MS" panose="030F0702030302020204" charset="0"/>
              </a:rPr>
              <a:t>e) Third digit indicates welding position(s) in which the electrodes may be used :</a:t>
            </a: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800" kern="100" dirty="0">
                <a:effectLst/>
                <a:latin typeface="Comic Sans MS" panose="030F0702030302020204" charset="0"/>
                <a:ea typeface="Aptos" panose="020B0004020202020204" pitchFamily="34" charset="0"/>
                <a:cs typeface="Comic Sans MS" panose="030F0702030302020204" charset="0"/>
              </a:rPr>
              <a:t>a)All positions ; b) All positions except vertical down; c) Flat butt weld, flat fillet weld and horizontal/vertical fillet weld; d) Flat butt weld and flat fillet weld; e) Vertical down, flat butt, flat fillet and horizontal and vertical fillet weld; and ) Any other position or combination of positions</a:t>
            </a:r>
            <a:endParaRPr lang="en-US" sz="18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US"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18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IN" sz="1800" kern="100" dirty="0">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IN" sz="18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IN" sz="1800" kern="100" dirty="0">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400" kern="100" dirty="0">
                <a:effectLst/>
                <a:latin typeface="Comic Sans MS" panose="030F0702030302020204" charset="0"/>
                <a:ea typeface="Aptos" panose="020B0004020202020204" pitchFamily="34" charset="0"/>
                <a:cs typeface="Comic Sans MS" panose="030F0702030302020204" charset="0"/>
              </a:rPr>
              <a:t>f) Fourth digit indicates the current conditions in which the electrode is to be used</a:t>
            </a:r>
            <a:endParaRPr lang="en-IN" dirty="0">
              <a:latin typeface="Comic Sans MS" panose="030F0702030302020204" charset="0"/>
              <a:cs typeface="Comic Sans MS" panose="030F0702030302020204" charset="0"/>
            </a:endParaRPr>
          </a:p>
        </p:txBody>
      </p:sp>
      <p:pic>
        <p:nvPicPr>
          <p:cNvPr id="5" name="object 3"/>
          <p:cNvPicPr/>
          <p:nvPr/>
        </p:nvPicPr>
        <p:blipFill>
          <a:blip r:embed="rId1" cstate="print"/>
          <a:stretch>
            <a:fillRect/>
          </a:stretch>
        </p:blipFill>
        <p:spPr>
          <a:xfrm>
            <a:off x="628650" y="2891155"/>
            <a:ext cx="3105150" cy="18288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581910"/>
            <a:ext cx="4803438" cy="24472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96874"/>
          </a:xfrm>
        </p:spPr>
        <p:txBody>
          <a:bodyPr>
            <a:normAutofit fontScale="90000"/>
          </a:bodyPr>
          <a:lstStyle/>
          <a:p>
            <a:r>
              <a:rPr lang="en-US" dirty="0">
                <a:latin typeface="Comic Sans MS" panose="030F0702030302020204" charset="0"/>
                <a:cs typeface="Comic Sans MS" panose="030F0702030302020204" charset="0"/>
              </a:rPr>
              <a:t>Code with Property</a:t>
            </a:r>
            <a:endParaRPr lang="en-IN" dirty="0">
              <a:latin typeface="Comic Sans MS" panose="030F0702030302020204" charset="0"/>
              <a:cs typeface="Comic Sans MS" panose="030F0702030302020204" charset="0"/>
            </a:endParaRPr>
          </a:p>
        </p:txBody>
      </p:sp>
      <p:pic>
        <p:nvPicPr>
          <p:cNvPr id="6" name="Content Placeholder 3" descr="A table of welding current and voltage conditions&#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650" y="1279143"/>
            <a:ext cx="7886700" cy="4533076"/>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lstStyle/>
          <a:p>
            <a:r>
              <a:rPr lang="en-US" dirty="0">
                <a:latin typeface="Comic Sans MS" panose="030F0702030302020204" charset="0"/>
                <a:cs typeface="Comic Sans MS" panose="030F0702030302020204" charset="0"/>
              </a:rPr>
              <a:t>Code with Property</a:t>
            </a:r>
            <a:endParaRPr lang="en-IN"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143000"/>
            <a:ext cx="7886700" cy="5033963"/>
          </a:xfrm>
        </p:spPr>
        <p:txBody>
          <a:bodyPr/>
          <a:lstStyle/>
          <a:p>
            <a:pPr marL="0" indent="0">
              <a:buNone/>
            </a:pPr>
            <a:r>
              <a:rPr lang="en-US" sz="1800" kern="100" dirty="0">
                <a:effectLst/>
                <a:latin typeface="Comic Sans MS" panose="030F0702030302020204" charset="0"/>
                <a:ea typeface="Aptos" panose="020B0004020202020204" pitchFamily="34" charset="0"/>
                <a:cs typeface="Comic Sans MS" panose="030F0702030302020204" charset="0"/>
              </a:rPr>
              <a:t>Additional Coding</a:t>
            </a: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1800" kern="100" dirty="0">
              <a:effectLst/>
              <a:latin typeface="Comic Sans MS" panose="030F0702030302020204" charset="0"/>
              <a:ea typeface="Aptos" panose="020B0004020202020204" pitchFamily="34" charset="0"/>
              <a:cs typeface="Comic Sans MS" panose="030F0702030302020204" charset="0"/>
            </a:endParaRPr>
          </a:p>
          <a:p>
            <a:r>
              <a:rPr lang="en-US" sz="1800" kern="100" dirty="0">
                <a:effectLst/>
                <a:latin typeface="Comic Sans MS" panose="030F0702030302020204" charset="0"/>
                <a:ea typeface="Aptos" panose="020B0004020202020204" pitchFamily="34" charset="0"/>
                <a:cs typeface="Comic Sans MS" panose="030F0702030302020204" charset="0"/>
              </a:rPr>
              <a:t>The following letters indicating the additional properties of the electrodes may be used, if required:</a:t>
            </a: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800" kern="100" dirty="0">
                <a:effectLst/>
                <a:latin typeface="Comic Sans MS" panose="030F0702030302020204" charset="0"/>
                <a:ea typeface="Aptos" panose="020B0004020202020204" pitchFamily="34" charset="0"/>
                <a:cs typeface="Comic Sans MS" panose="030F0702030302020204" charset="0"/>
              </a:rPr>
              <a:t>a) Letters H1, H2 and H3 indicating hydrogen controlled electrodes </a:t>
            </a: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800" kern="100" dirty="0">
                <a:effectLst/>
                <a:latin typeface="Comic Sans MS" panose="030F0702030302020204" charset="0"/>
                <a:ea typeface="Aptos" panose="020B0004020202020204" pitchFamily="34" charset="0"/>
                <a:cs typeface="Comic Sans MS" panose="030F0702030302020204" charset="0"/>
              </a:rPr>
              <a:t>b) Letters J, K and L indicating increased metal recovery, as effective electrode;</a:t>
            </a:r>
            <a:endParaRPr lang="en-IN" sz="18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800" kern="100" dirty="0">
                <a:effectLst/>
                <a:latin typeface="Comic Sans MS" panose="030F0702030302020204" charset="0"/>
                <a:ea typeface="Aptos" panose="020B0004020202020204" pitchFamily="34" charset="0"/>
                <a:cs typeface="Comic Sans MS" panose="030F0702030302020204" charset="0"/>
              </a:rPr>
              <a:t>'Efficiency (EE)' as per IS 13043 in the following range :</a:t>
            </a:r>
            <a:endParaRPr lang="en-IN" sz="1800" kern="100" dirty="0">
              <a:effectLst/>
              <a:latin typeface="Comic Sans MS" panose="030F0702030302020204" charset="0"/>
              <a:ea typeface="Aptos" panose="020B0004020202020204" pitchFamily="34" charset="0"/>
              <a:cs typeface="Comic Sans MS" panose="030F0702030302020204" charset="0"/>
            </a:endParaRPr>
          </a:p>
          <a:p>
            <a:r>
              <a:rPr lang="en-US" sz="1800" kern="100" dirty="0">
                <a:effectLst/>
                <a:latin typeface="Comic Sans MS" panose="030F0702030302020204" charset="0"/>
                <a:ea typeface="Aptos" panose="020B0004020202020204" pitchFamily="34" charset="0"/>
                <a:cs typeface="Comic Sans MS" panose="030F0702030302020204" charset="0"/>
              </a:rPr>
              <a:t>j = 110-129 percent;</a:t>
            </a:r>
            <a:endParaRPr lang="en-IN" sz="1800" kern="100" dirty="0">
              <a:effectLst/>
              <a:latin typeface="Comic Sans MS" panose="030F0702030302020204" charset="0"/>
              <a:ea typeface="Aptos" panose="020B0004020202020204" pitchFamily="34" charset="0"/>
              <a:cs typeface="Comic Sans MS" panose="030F0702030302020204" charset="0"/>
            </a:endParaRPr>
          </a:p>
          <a:p>
            <a:r>
              <a:rPr lang="en-US" sz="1800" kern="100" dirty="0">
                <a:effectLst/>
                <a:latin typeface="Comic Sans MS" panose="030F0702030302020204" charset="0"/>
                <a:ea typeface="Aptos" panose="020B0004020202020204" pitchFamily="34" charset="0"/>
                <a:cs typeface="Comic Sans MS" panose="030F0702030302020204" charset="0"/>
              </a:rPr>
              <a:t>K = 130-149 percent; and</a:t>
            </a:r>
            <a:endParaRPr lang="en-IN" sz="1800" kern="100" dirty="0">
              <a:effectLst/>
              <a:latin typeface="Comic Sans MS" panose="030F0702030302020204" charset="0"/>
              <a:ea typeface="Aptos" panose="020B0004020202020204" pitchFamily="34" charset="0"/>
              <a:cs typeface="Comic Sans MS" panose="030F0702030302020204" charset="0"/>
            </a:endParaRPr>
          </a:p>
          <a:p>
            <a:r>
              <a:rPr lang="en-US" sz="1800" kern="100" dirty="0">
                <a:effectLst/>
                <a:latin typeface="Comic Sans MS" panose="030F0702030302020204" charset="0"/>
                <a:ea typeface="Aptos" panose="020B0004020202020204" pitchFamily="34" charset="0"/>
                <a:cs typeface="Comic Sans MS" panose="030F0702030302020204" charset="0"/>
              </a:rPr>
              <a:t>L = 150 percent and above.</a:t>
            </a:r>
            <a:endParaRPr lang="en-IN" sz="1800" kern="100" dirty="0">
              <a:effectLst/>
              <a:latin typeface="Comic Sans MS" panose="030F0702030302020204" charset="0"/>
              <a:ea typeface="Aptos" panose="020B0004020202020204" pitchFamily="34" charset="0"/>
              <a:cs typeface="Comic Sans MS" panose="030F0702030302020204" charset="0"/>
            </a:endParaRPr>
          </a:p>
          <a:p>
            <a:endParaRPr lang="en-IN" dirty="0">
              <a:latin typeface="Comic Sans MS" panose="030F0702030302020204" charset="0"/>
              <a:cs typeface="Comic Sans MS" panose="030F0702030302020204" charset="0"/>
            </a:endParaRPr>
          </a:p>
          <a:p>
            <a:r>
              <a:rPr lang="en-US" altLang="en-IN" sz="2800" dirty="0">
                <a:solidFill>
                  <a:srgbClr val="FF0000"/>
                </a:solidFill>
                <a:highlight>
                  <a:srgbClr val="FFFF00"/>
                </a:highlight>
                <a:latin typeface="Comic Sans MS" panose="030F0702030302020204" charset="0"/>
                <a:cs typeface="Comic Sans MS" panose="030F0702030302020204" charset="0"/>
              </a:rPr>
              <a:t>Example of Classification in the </a:t>
            </a:r>
            <a:r>
              <a:rPr lang="en-US" altLang="en-IN" sz="2800" u="sng" dirty="0">
                <a:solidFill>
                  <a:srgbClr val="FF0000"/>
                </a:solidFill>
                <a:highlight>
                  <a:srgbClr val="FFFF00"/>
                </a:highlight>
                <a:latin typeface="Comic Sans MS" panose="030F0702030302020204" charset="0"/>
                <a:cs typeface="Comic Sans MS" panose="030F0702030302020204" charset="0"/>
                <a:hlinkClick r:id="rId1" action="ppaction://hlinkfile"/>
              </a:rPr>
              <a:t>hyperlink</a:t>
            </a:r>
            <a:endParaRPr lang="en-US" altLang="en-IN" sz="2800" u="sng" dirty="0">
              <a:solidFill>
                <a:srgbClr val="FF0000"/>
              </a:solidFill>
              <a:highlight>
                <a:srgbClr val="FFFF00"/>
              </a:highlight>
              <a:latin typeface="Comic Sans MS" panose="030F0702030302020204" charset="0"/>
              <a:cs typeface="Comic Sans MS" panose="030F0702030302020204" charset="0"/>
              <a:hlinkClick r:id="rId1" action="ppaction://hlinkfil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0" y="576970"/>
            <a:ext cx="6769418" cy="1108710"/>
          </a:xfrm>
          <a:prstGeom prst="rect">
            <a:avLst/>
          </a:prstGeom>
        </p:spPr>
        <p:txBody>
          <a:bodyPr vert="horz" wrap="square" lIns="0" tIns="417022" rIns="0" bIns="0" rtlCol="0">
            <a:spAutoFit/>
          </a:bodyPr>
          <a:lstStyle/>
          <a:p>
            <a:pPr marL="283210">
              <a:spcBef>
                <a:spcPts val="75"/>
              </a:spcBef>
            </a:pPr>
            <a:r>
              <a:rPr sz="4500" u="sng" spc="-105" dirty="0">
                <a:solidFill>
                  <a:srgbClr val="C00000"/>
                </a:solidFill>
                <a:uFill>
                  <a:solidFill>
                    <a:srgbClr val="C00000"/>
                  </a:solidFill>
                </a:uFill>
                <a:latin typeface="Comic Sans MS" panose="030F0702030302020204" charset="0"/>
                <a:cs typeface="Comic Sans MS" panose="030F0702030302020204" charset="0"/>
              </a:rPr>
              <a:t>Five</a:t>
            </a:r>
            <a:r>
              <a:rPr sz="4500" u="sng" spc="-176" dirty="0">
                <a:solidFill>
                  <a:srgbClr val="C00000"/>
                </a:solidFill>
                <a:uFill>
                  <a:solidFill>
                    <a:srgbClr val="C00000"/>
                  </a:solidFill>
                </a:uFill>
                <a:latin typeface="Comic Sans MS" panose="030F0702030302020204" charset="0"/>
                <a:cs typeface="Comic Sans MS" panose="030F0702030302020204" charset="0"/>
              </a:rPr>
              <a:t> </a:t>
            </a:r>
            <a:r>
              <a:rPr sz="4500" u="sng" spc="-68" dirty="0">
                <a:solidFill>
                  <a:srgbClr val="C00000"/>
                </a:solidFill>
                <a:uFill>
                  <a:solidFill>
                    <a:srgbClr val="C00000"/>
                  </a:solidFill>
                </a:uFill>
                <a:latin typeface="Comic Sans MS" panose="030F0702030302020204" charset="0"/>
                <a:cs typeface="Comic Sans MS" panose="030F0702030302020204" charset="0"/>
              </a:rPr>
              <a:t>basic</a:t>
            </a:r>
            <a:r>
              <a:rPr sz="4500" u="sng" spc="-214" dirty="0">
                <a:solidFill>
                  <a:srgbClr val="C00000"/>
                </a:solidFill>
                <a:uFill>
                  <a:solidFill>
                    <a:srgbClr val="C00000"/>
                  </a:solidFill>
                </a:uFill>
                <a:latin typeface="Comic Sans MS" panose="030F0702030302020204" charset="0"/>
                <a:cs typeface="Comic Sans MS" panose="030F0702030302020204" charset="0"/>
              </a:rPr>
              <a:t> </a:t>
            </a:r>
            <a:r>
              <a:rPr sz="4500" u="sng" spc="-26" dirty="0">
                <a:solidFill>
                  <a:srgbClr val="C00000"/>
                </a:solidFill>
                <a:uFill>
                  <a:solidFill>
                    <a:srgbClr val="C00000"/>
                  </a:solidFill>
                </a:uFill>
                <a:latin typeface="Comic Sans MS" panose="030F0702030302020204" charset="0"/>
                <a:cs typeface="Comic Sans MS" panose="030F0702030302020204" charset="0"/>
              </a:rPr>
              <a:t>joint</a:t>
            </a:r>
            <a:r>
              <a:rPr sz="4500" u="sng" spc="-225" dirty="0">
                <a:solidFill>
                  <a:srgbClr val="C00000"/>
                </a:solidFill>
                <a:uFill>
                  <a:solidFill>
                    <a:srgbClr val="C00000"/>
                  </a:solidFill>
                </a:uFill>
                <a:latin typeface="Comic Sans MS" panose="030F0702030302020204" charset="0"/>
                <a:cs typeface="Comic Sans MS" panose="030F0702030302020204" charset="0"/>
              </a:rPr>
              <a:t> </a:t>
            </a:r>
            <a:r>
              <a:rPr sz="4500" u="sng" spc="-79" dirty="0">
                <a:solidFill>
                  <a:srgbClr val="C00000"/>
                </a:solidFill>
                <a:uFill>
                  <a:solidFill>
                    <a:srgbClr val="C00000"/>
                  </a:solidFill>
                </a:uFill>
                <a:latin typeface="Comic Sans MS" panose="030F0702030302020204" charset="0"/>
                <a:cs typeface="Comic Sans MS" panose="030F0702030302020204" charset="0"/>
              </a:rPr>
              <a:t>designs</a:t>
            </a:r>
            <a:endParaRPr sz="4500">
              <a:latin typeface="Comic Sans MS" panose="030F0702030302020204" charset="0"/>
              <a:cs typeface="Comic Sans MS" panose="030F0702030302020204" charset="0"/>
            </a:endParaRPr>
          </a:p>
        </p:txBody>
      </p:sp>
      <p:pic>
        <p:nvPicPr>
          <p:cNvPr id="3" name="object 4"/>
          <p:cNvPicPr/>
          <p:nvPr/>
        </p:nvPicPr>
        <p:blipFill>
          <a:blip r:embed="rId1" cstate="print"/>
          <a:stretch>
            <a:fillRect/>
          </a:stretch>
        </p:blipFill>
        <p:spPr>
          <a:xfrm>
            <a:off x="1314450" y="1689354"/>
            <a:ext cx="6471666" cy="409994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15" y="971550"/>
            <a:ext cx="7306310" cy="563245"/>
          </a:xfrm>
          <a:prstGeom prst="rect">
            <a:avLst/>
          </a:prstGeom>
        </p:spPr>
        <p:txBody>
          <a:bodyPr vert="horz" wrap="square" lIns="0" tIns="9525" rIns="0" bIns="0" rtlCol="0">
            <a:spAutoFit/>
          </a:bodyPr>
          <a:lstStyle/>
          <a:p>
            <a:pPr marL="9525">
              <a:spcBef>
                <a:spcPts val="75"/>
              </a:spcBef>
              <a:tabLst>
                <a:tab pos="2009775" algn="l"/>
              </a:tabLst>
            </a:pPr>
            <a:r>
              <a:rPr sz="3600" u="sng" dirty="0">
                <a:solidFill>
                  <a:srgbClr val="C00000"/>
                </a:solidFill>
                <a:uFill>
                  <a:solidFill>
                    <a:srgbClr val="C00000"/>
                  </a:solidFill>
                </a:uFill>
                <a:latin typeface="Comic Sans MS" panose="030F0702030302020204" charset="0"/>
                <a:cs typeface="Comic Sans MS" panose="030F0702030302020204" charset="0"/>
              </a:rPr>
              <a:t>Four</a:t>
            </a:r>
            <a:r>
              <a:rPr sz="3600" u="sng" spc="101" dirty="0">
                <a:solidFill>
                  <a:srgbClr val="C00000"/>
                </a:solidFill>
                <a:uFill>
                  <a:solidFill>
                    <a:srgbClr val="C00000"/>
                  </a:solidFill>
                </a:uFill>
                <a:latin typeface="Comic Sans MS" panose="030F0702030302020204" charset="0"/>
                <a:cs typeface="Comic Sans MS" panose="030F0702030302020204" charset="0"/>
              </a:rPr>
              <a:t> </a:t>
            </a:r>
            <a:r>
              <a:rPr sz="3600" u="sng" spc="-8" dirty="0">
                <a:solidFill>
                  <a:srgbClr val="C00000"/>
                </a:solidFill>
                <a:uFill>
                  <a:solidFill>
                    <a:srgbClr val="C00000"/>
                  </a:solidFill>
                </a:uFill>
                <a:latin typeface="Comic Sans MS" panose="030F0702030302020204" charset="0"/>
                <a:cs typeface="Comic Sans MS" panose="030F0702030302020204" charset="0"/>
              </a:rPr>
              <a:t>basic</a:t>
            </a:r>
            <a:r>
              <a:rPr lang="en-US" sz="3600" u="sng" spc="-8" dirty="0">
                <a:solidFill>
                  <a:srgbClr val="C00000"/>
                </a:solidFill>
                <a:uFill>
                  <a:solidFill>
                    <a:srgbClr val="C00000"/>
                  </a:solidFill>
                </a:uFill>
                <a:latin typeface="Comic Sans MS" panose="030F0702030302020204" charset="0"/>
                <a:cs typeface="Comic Sans MS" panose="030F0702030302020204" charset="0"/>
              </a:rPr>
              <a:t> </a:t>
            </a:r>
            <a:r>
              <a:rPr sz="3600" u="sng" spc="-56" dirty="0">
                <a:solidFill>
                  <a:srgbClr val="C00000"/>
                </a:solidFill>
                <a:uFill>
                  <a:solidFill>
                    <a:srgbClr val="C00000"/>
                  </a:solidFill>
                </a:uFill>
                <a:latin typeface="Comic Sans MS" panose="030F0702030302020204" charset="0"/>
                <a:cs typeface="Comic Sans MS" panose="030F0702030302020204" charset="0"/>
              </a:rPr>
              <a:t>types</a:t>
            </a:r>
            <a:r>
              <a:rPr sz="3600" u="sng" spc="-169" dirty="0">
                <a:solidFill>
                  <a:srgbClr val="C00000"/>
                </a:solidFill>
                <a:uFill>
                  <a:solidFill>
                    <a:srgbClr val="C00000"/>
                  </a:solidFill>
                </a:uFill>
                <a:latin typeface="Comic Sans MS" panose="030F0702030302020204" charset="0"/>
                <a:cs typeface="Comic Sans MS" panose="030F0702030302020204" charset="0"/>
              </a:rPr>
              <a:t> </a:t>
            </a:r>
            <a:r>
              <a:rPr sz="3600" u="sng" dirty="0">
                <a:solidFill>
                  <a:srgbClr val="C00000"/>
                </a:solidFill>
                <a:uFill>
                  <a:solidFill>
                    <a:srgbClr val="C00000"/>
                  </a:solidFill>
                </a:uFill>
                <a:latin typeface="Comic Sans MS" panose="030F0702030302020204" charset="0"/>
                <a:cs typeface="Comic Sans MS" panose="030F0702030302020204" charset="0"/>
              </a:rPr>
              <a:t>of</a:t>
            </a:r>
            <a:r>
              <a:rPr sz="3600" u="sng" spc="-169" dirty="0">
                <a:solidFill>
                  <a:srgbClr val="C00000"/>
                </a:solidFill>
                <a:uFill>
                  <a:solidFill>
                    <a:srgbClr val="C00000"/>
                  </a:solidFill>
                </a:uFill>
                <a:latin typeface="Comic Sans MS" panose="030F0702030302020204" charset="0"/>
                <a:cs typeface="Comic Sans MS" panose="030F0702030302020204" charset="0"/>
              </a:rPr>
              <a:t> </a:t>
            </a:r>
            <a:r>
              <a:rPr sz="3600" u="sng" spc="-15" dirty="0">
                <a:solidFill>
                  <a:srgbClr val="C00000"/>
                </a:solidFill>
                <a:uFill>
                  <a:solidFill>
                    <a:srgbClr val="C00000"/>
                  </a:solidFill>
                </a:uFill>
                <a:latin typeface="Comic Sans MS" panose="030F0702030302020204" charset="0"/>
                <a:cs typeface="Comic Sans MS" panose="030F0702030302020204" charset="0"/>
              </a:rPr>
              <a:t>fusion</a:t>
            </a:r>
            <a:r>
              <a:rPr sz="3600" u="sng" spc="-165" dirty="0">
                <a:solidFill>
                  <a:srgbClr val="C00000"/>
                </a:solidFill>
                <a:uFill>
                  <a:solidFill>
                    <a:srgbClr val="C00000"/>
                  </a:solidFill>
                </a:uFill>
                <a:latin typeface="Comic Sans MS" panose="030F0702030302020204" charset="0"/>
                <a:cs typeface="Comic Sans MS" panose="030F0702030302020204" charset="0"/>
              </a:rPr>
              <a:t> </a:t>
            </a:r>
            <a:r>
              <a:rPr sz="3600" u="sng" spc="-75" dirty="0">
                <a:solidFill>
                  <a:srgbClr val="C00000"/>
                </a:solidFill>
                <a:uFill>
                  <a:solidFill>
                    <a:srgbClr val="C00000"/>
                  </a:solidFill>
                </a:uFill>
                <a:latin typeface="Comic Sans MS" panose="030F0702030302020204" charset="0"/>
                <a:cs typeface="Comic Sans MS" panose="030F0702030302020204" charset="0"/>
              </a:rPr>
              <a:t>welds</a:t>
            </a:r>
            <a:endParaRPr sz="3600">
              <a:latin typeface="Comic Sans MS" panose="030F0702030302020204" charset="0"/>
              <a:cs typeface="Comic Sans MS" panose="030F0702030302020204" charset="0"/>
            </a:endParaRPr>
          </a:p>
        </p:txBody>
      </p:sp>
      <p:pic>
        <p:nvPicPr>
          <p:cNvPr id="3" name="object 4"/>
          <p:cNvPicPr/>
          <p:nvPr/>
        </p:nvPicPr>
        <p:blipFill>
          <a:blip r:embed="rId1" cstate="print"/>
          <a:stretch>
            <a:fillRect/>
          </a:stretch>
        </p:blipFill>
        <p:spPr>
          <a:xfrm>
            <a:off x="910597" y="2043395"/>
            <a:ext cx="7215921" cy="32563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740213" name="Picture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823528" y="998855"/>
            <a:ext cx="3496945" cy="4860290"/>
          </a:xfrm>
          <a:prstGeom prst="rect">
            <a:avLst/>
          </a:prstGeom>
        </p:spPr>
      </p:pic>
      <p:sp>
        <p:nvSpPr>
          <p:cNvPr id="2" name="Text Box 1"/>
          <p:cNvSpPr txBox="1"/>
          <p:nvPr/>
        </p:nvSpPr>
        <p:spPr>
          <a:xfrm>
            <a:off x="5477510" y="6013450"/>
            <a:ext cx="3048000" cy="368300"/>
          </a:xfrm>
          <a:prstGeom prst="rect">
            <a:avLst/>
          </a:prstGeom>
          <a:noFill/>
        </p:spPr>
        <p:txBody>
          <a:bodyPr wrap="square" rtlCol="0">
            <a:spAutoFit/>
          </a:bodyPr>
          <a:lstStyle/>
          <a:p>
            <a:r>
              <a:rPr lang="en-US">
                <a:latin typeface="Comic Sans MS" panose="030F0702030302020204" charset="0"/>
                <a:cs typeface="Comic Sans MS" panose="030F0702030302020204" charset="0"/>
              </a:rPr>
              <a:t>IS 812:1957</a:t>
            </a:r>
            <a:endParaRPr lang="en-US">
              <a:latin typeface="Comic Sans MS" panose="030F0702030302020204" charset="0"/>
              <a:cs typeface="Comic Sans MS" panose="030F070203030202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96874"/>
          </a:xfrm>
        </p:spPr>
        <p:txBody>
          <a:bodyPr>
            <a:normAutofit fontScale="90000"/>
          </a:bodyPr>
          <a:lstStyle/>
          <a:p>
            <a:r>
              <a:rPr lang="en-US" dirty="0">
                <a:latin typeface="Comic Sans MS" panose="030F0702030302020204" charset="0"/>
                <a:cs typeface="Comic Sans MS" panose="030F0702030302020204" charset="0"/>
              </a:rPr>
              <a:t>Properties/Requirements</a:t>
            </a:r>
            <a:endParaRPr lang="en-IN"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sz="2600" kern="100" dirty="0">
                <a:latin typeface="Comic Sans MS" panose="030F0702030302020204" charset="0"/>
                <a:ea typeface="Aptos" panose="020B0004020202020204" pitchFamily="34" charset="0"/>
                <a:cs typeface="Comic Sans MS" panose="030F0702030302020204" charset="0"/>
              </a:rPr>
              <a:t>1)</a:t>
            </a:r>
            <a:r>
              <a:rPr lang="en-US" sz="2600" kern="100" dirty="0">
                <a:effectLst/>
                <a:latin typeface="Comic Sans MS" panose="030F0702030302020204" charset="0"/>
                <a:ea typeface="Aptos" panose="020B0004020202020204" pitchFamily="34" charset="0"/>
                <a:cs typeface="Comic Sans MS" panose="030F0702030302020204" charset="0"/>
              </a:rPr>
              <a:t>DIMENSIONS AND TOLERANCES</a:t>
            </a:r>
            <a:endParaRPr lang="en-IN" sz="26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2600" kern="100" dirty="0">
              <a:effectLst/>
              <a:latin typeface="Comic Sans MS" panose="030F0702030302020204" charset="0"/>
              <a:ea typeface="Aptos" panose="020B0004020202020204" pitchFamily="34" charset="0"/>
              <a:cs typeface="Comic Sans MS" panose="030F0702030302020204" charset="0"/>
            </a:endParaRPr>
          </a:p>
          <a:p>
            <a:r>
              <a:rPr lang="en-US" sz="2000" kern="100" dirty="0">
                <a:effectLst/>
                <a:latin typeface="Comic Sans MS" panose="030F0702030302020204" charset="0"/>
                <a:ea typeface="Aptos" panose="020B0004020202020204" pitchFamily="34" charset="0"/>
                <a:cs typeface="Comic Sans MS" panose="030F0702030302020204" charset="0"/>
              </a:rPr>
              <a:t>Size and Length</a:t>
            </a:r>
            <a:endParaRPr lang="en-IN" sz="2000" kern="100" dirty="0">
              <a:effectLst/>
              <a:latin typeface="Comic Sans MS" panose="030F0702030302020204" charset="0"/>
              <a:ea typeface="Aptos" panose="020B0004020202020204" pitchFamily="34" charset="0"/>
              <a:cs typeface="Comic Sans MS" panose="030F0702030302020204" charset="0"/>
            </a:endParaRPr>
          </a:p>
          <a:p>
            <a:r>
              <a:rPr lang="en-US" sz="2000" kern="100" dirty="0">
                <a:effectLst/>
                <a:latin typeface="Comic Sans MS" panose="030F0702030302020204" charset="0"/>
                <a:ea typeface="Aptos" panose="020B0004020202020204" pitchFamily="34" charset="0"/>
                <a:cs typeface="Comic Sans MS" panose="030F0702030302020204" charset="0"/>
              </a:rPr>
              <a:t>Bare Length</a:t>
            </a:r>
            <a:endParaRPr lang="en-IN" sz="2000" kern="100" dirty="0">
              <a:effectLst/>
              <a:latin typeface="Comic Sans MS" panose="030F0702030302020204" charset="0"/>
              <a:ea typeface="Aptos" panose="020B0004020202020204" pitchFamily="34" charset="0"/>
              <a:cs typeface="Comic Sans MS" panose="030F0702030302020204" charset="0"/>
            </a:endParaRPr>
          </a:p>
          <a:p>
            <a:r>
              <a:rPr lang="en-US" sz="2000" kern="100" dirty="0">
                <a:effectLst/>
                <a:latin typeface="Comic Sans MS" panose="030F0702030302020204" charset="0"/>
                <a:ea typeface="Aptos" panose="020B0004020202020204" pitchFamily="34" charset="0"/>
                <a:cs typeface="Comic Sans MS" panose="030F0702030302020204" charset="0"/>
              </a:rPr>
              <a:t> Contact End</a:t>
            </a:r>
            <a:endParaRPr lang="en-IN" sz="2000" kern="100" dirty="0">
              <a:effectLst/>
              <a:latin typeface="Comic Sans MS" panose="030F0702030302020204" charset="0"/>
              <a:ea typeface="Aptos" panose="020B0004020202020204" pitchFamily="34" charset="0"/>
              <a:cs typeface="Comic Sans MS" panose="030F0702030302020204" charset="0"/>
            </a:endParaRPr>
          </a:p>
          <a:p>
            <a:r>
              <a:rPr lang="en-US" sz="2000" kern="100" dirty="0">
                <a:effectLst/>
                <a:latin typeface="Comic Sans MS" panose="030F0702030302020204" charset="0"/>
                <a:ea typeface="Aptos" panose="020B0004020202020204" pitchFamily="34" charset="0"/>
                <a:cs typeface="Comic Sans MS" panose="030F0702030302020204" charset="0"/>
              </a:rPr>
              <a:t>Arc Striking End</a:t>
            </a:r>
            <a:endParaRPr lang="en-IN" sz="2000" kern="100" dirty="0">
              <a:effectLst/>
              <a:latin typeface="Comic Sans MS" panose="030F0702030302020204" charset="0"/>
              <a:ea typeface="Aptos" panose="020B0004020202020204" pitchFamily="34" charset="0"/>
              <a:cs typeface="Comic Sans MS" panose="030F0702030302020204" charset="0"/>
            </a:endParaRPr>
          </a:p>
          <a:p>
            <a:r>
              <a:rPr lang="en-IN" sz="2000" dirty="0">
                <a:latin typeface="Comic Sans MS" panose="030F0702030302020204" charset="0"/>
                <a:cs typeface="Comic Sans MS" panose="030F0702030302020204" charset="0"/>
              </a:rPr>
              <a:t>Concentricity</a:t>
            </a:r>
            <a:endParaRPr lang="en-IN" sz="2000" dirty="0">
              <a:latin typeface="Comic Sans MS" panose="030F0702030302020204" charset="0"/>
              <a:cs typeface="Comic Sans MS" panose="030F0702030302020204" charset="0"/>
            </a:endParaRPr>
          </a:p>
          <a:p>
            <a:r>
              <a:rPr lang="en-IN" sz="2000" dirty="0">
                <a:latin typeface="Comic Sans MS" panose="030F0702030302020204" charset="0"/>
                <a:cs typeface="Comic Sans MS" panose="030F0702030302020204" charset="0"/>
              </a:rPr>
              <a:t>Free from defects including </a:t>
            </a:r>
            <a:endParaRPr lang="en-IN" sz="2000" dirty="0">
              <a:latin typeface="Comic Sans MS" panose="030F0702030302020204" charset="0"/>
              <a:cs typeface="Comic Sans MS" panose="030F0702030302020204" charset="0"/>
            </a:endParaRPr>
          </a:p>
          <a:p>
            <a:pPr marL="0" indent="0">
              <a:buNone/>
            </a:pPr>
            <a:r>
              <a:rPr lang="en-IN" sz="2000" dirty="0">
                <a:latin typeface="Comic Sans MS" panose="030F0702030302020204" charset="0"/>
                <a:cs typeface="Comic Sans MS" panose="030F0702030302020204" charset="0"/>
              </a:rPr>
              <a:t>Covering</a:t>
            </a:r>
            <a:endParaRPr lang="en-IN" sz="2000" dirty="0">
              <a:latin typeface="Comic Sans MS" panose="030F0702030302020204" charset="0"/>
              <a:cs typeface="Comic Sans MS" panose="030F0702030302020204" charset="0"/>
            </a:endParaRPr>
          </a:p>
          <a:p>
            <a:pPr marL="0" indent="0">
              <a:buNone/>
            </a:pPr>
            <a:endParaRPr lang="en-IN" sz="2000" dirty="0">
              <a:latin typeface="Comic Sans MS" panose="030F0702030302020204" charset="0"/>
              <a:cs typeface="Comic Sans MS" panose="030F0702030302020204" charset="0"/>
            </a:endParaRPr>
          </a:p>
        </p:txBody>
      </p:sp>
      <p:pic>
        <p:nvPicPr>
          <p:cNvPr id="5" name="Picture 4" descr="A table with measurements and numbers&#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8200" y="1828800"/>
            <a:ext cx="3253740" cy="27635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charset="0"/>
                <a:cs typeface="Comic Sans MS" panose="030F0702030302020204" charset="0"/>
              </a:rPr>
              <a:t>How do u know the suitability of using the rod in particular situation?</a:t>
            </a:r>
            <a:br>
              <a:rPr lang="en-US" dirty="0">
                <a:latin typeface="Comic Sans MS" panose="030F0702030302020204" charset="0"/>
                <a:cs typeface="Comic Sans MS" panose="030F0702030302020204" charset="0"/>
              </a:rPr>
            </a:br>
            <a:r>
              <a:rPr lang="en-US" dirty="0">
                <a:latin typeface="Comic Sans MS" panose="030F0702030302020204" charset="0"/>
                <a:cs typeface="Comic Sans MS" panose="030F0702030302020204" charset="0"/>
              </a:rPr>
              <a:t>Physical Properties</a:t>
            </a:r>
            <a:endParaRPr lang="en-IN"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381000" y="1828800"/>
            <a:ext cx="8229600" cy="4525963"/>
          </a:xfrm>
        </p:spPr>
        <p:txBody>
          <a:bodyPr/>
          <a:lstStyle/>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a) All weld metal mechanical tests</a:t>
            </a:r>
            <a:endParaRPr lang="en-IN"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b) Butt weld bend test ;</a:t>
            </a:r>
            <a:endParaRPr lang="en-IN"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c) Running performance test (for sizes up to and including 2.5 mm)</a:t>
            </a:r>
            <a:endParaRPr lang="en-IN"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d) Increased metal recovery tests for electrode claiming recovery 110 percent and above </a:t>
            </a:r>
            <a:endParaRPr lang="en-US"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e) Diffusible hydrogen estimation test for hydrogen controlled electrodes</a:t>
            </a:r>
            <a:endParaRPr lang="en-IN"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f) Radiographic quality test for radiographic quality electrodes .</a:t>
            </a:r>
            <a:endParaRPr lang="en-US"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US" sz="20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2000" kern="100" dirty="0">
                <a:effectLst/>
                <a:latin typeface="Comic Sans MS" panose="030F0702030302020204" charset="0"/>
                <a:ea typeface="Aptos" panose="020B0004020202020204" pitchFamily="34" charset="0"/>
                <a:cs typeface="Comic Sans MS" panose="030F0702030302020204" charset="0"/>
              </a:rPr>
              <a:t>Physical and Chemical requirements -</a:t>
            </a:r>
            <a:r>
              <a:rPr lang="en-US" sz="2000" u="sng" kern="100" dirty="0">
                <a:effectLst/>
                <a:highlight>
                  <a:srgbClr val="FFFF00"/>
                </a:highlight>
                <a:latin typeface="Comic Sans MS" panose="030F0702030302020204" charset="0"/>
                <a:ea typeface="Aptos" panose="020B0004020202020204" pitchFamily="34" charset="0"/>
                <a:cs typeface="Comic Sans MS" panose="030F0702030302020204" charset="0"/>
                <a:hlinkClick r:id="rId1" action="ppaction://hlinkpres?slideindex=1&amp;slidetitle="/>
              </a:rPr>
              <a:t>Please see hyperlink</a:t>
            </a:r>
            <a:endParaRPr lang="en-IN" sz="2000" u="sng" kern="100" dirty="0">
              <a:effectLst/>
              <a:highlight>
                <a:srgbClr val="FFFF00"/>
              </a:highlight>
              <a:latin typeface="Comic Sans MS" panose="030F0702030302020204" charset="0"/>
              <a:ea typeface="Aptos" panose="020B0004020202020204" pitchFamily="34" charset="0"/>
              <a:cs typeface="Comic Sans MS" panose="030F0702030302020204" charset="0"/>
              <a:hlinkClick r:id="rId1" action="ppaction://hlinkpres?slideindex=1&amp;slidetitle="/>
            </a:endParaRPr>
          </a:p>
          <a:p>
            <a:endParaRPr lang="en-IN" sz="2000" u="sng" kern="100" dirty="0">
              <a:effectLst/>
              <a:highlight>
                <a:srgbClr val="FFFF00"/>
              </a:highlight>
              <a:latin typeface="Comic Sans MS" panose="030F0702030302020204" charset="0"/>
              <a:ea typeface="Aptos" panose="020B0004020202020204" pitchFamily="34" charset="0"/>
              <a:cs typeface="Comic Sans MS" panose="030F0702030302020204" charset="0"/>
              <a:hlinkClick r:id="rId1" action="ppaction://hlinkpres?slideindex=1&amp;slidetit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239000" y="6489700"/>
            <a:ext cx="3048000" cy="368300"/>
          </a:xfrm>
          <a:prstGeom prst="rect">
            <a:avLst/>
          </a:prstGeom>
          <a:noFill/>
        </p:spPr>
        <p:txBody>
          <a:bodyPr wrap="square" rtlCol="0">
            <a:spAutoFit/>
          </a:bodyPr>
          <a:lstStyle/>
          <a:p>
            <a:r>
              <a:rPr lang="en-US" dirty="0"/>
              <a:t>IS 812: 1957</a:t>
            </a:r>
            <a:endParaRPr lang="en-US" dirty="0"/>
          </a:p>
        </p:txBody>
      </p:sp>
      <p:pic>
        <p:nvPicPr>
          <p:cNvPr id="2" name="Picture 1"/>
          <p:cNvPicPr>
            <a:picLocks noChangeAspect="1"/>
          </p:cNvPicPr>
          <p:nvPr/>
        </p:nvPicPr>
        <p:blipFill>
          <a:blip r:embed="rId1"/>
          <a:stretch>
            <a:fillRect/>
          </a:stretch>
        </p:blipFill>
        <p:spPr>
          <a:xfrm>
            <a:off x="698500" y="381000"/>
            <a:ext cx="7868920" cy="60972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sz="3600">
                <a:solidFill>
                  <a:srgbClr val="FFFF00"/>
                </a:solidFill>
                <a:latin typeface="Comic Sans MS" panose="030F0702030302020204" charset="0"/>
                <a:cs typeface="Comic Sans MS" panose="030F0702030302020204" charset="0"/>
                <a:sym typeface="+mn-ea"/>
              </a:rPr>
              <a:t>IS 2879 : 1998</a:t>
            </a:r>
            <a:endParaRPr lang="en-US" sz="3600">
              <a:solidFill>
                <a:srgbClr val="FFFF00"/>
              </a:solidFill>
              <a:latin typeface="Comic Sans MS" panose="030F0702030302020204" charset="0"/>
              <a:cs typeface="Comic Sans MS" panose="030F0702030302020204" charset="0"/>
              <a:sym typeface="+mn-ea"/>
            </a:endParaRPr>
          </a:p>
          <a:p>
            <a:pPr algn="ctr"/>
            <a:endParaRPr lang="en-US" sz="3600">
              <a:solidFill>
                <a:srgbClr val="FFFF00"/>
              </a:solidFill>
              <a:latin typeface="Comic Sans MS" panose="030F0702030302020204" charset="0"/>
              <a:cs typeface="Comic Sans MS" panose="030F0702030302020204" charset="0"/>
              <a:sym typeface="+mn-ea"/>
            </a:endParaRPr>
          </a:p>
          <a:p>
            <a:pPr marL="0" indent="0" algn="ctr">
              <a:buNone/>
            </a:pPr>
            <a:r>
              <a:rPr lang="en-US" sz="3600">
                <a:solidFill>
                  <a:srgbClr val="FFFF00"/>
                </a:solidFill>
                <a:latin typeface="Comic Sans MS" panose="030F0702030302020204" charset="0"/>
                <a:cs typeface="Comic Sans MS" panose="030F0702030302020204" charset="0"/>
                <a:sym typeface="+mn-ea"/>
              </a:rPr>
              <a:t>MILD STEEL FOR METAL ARC WELDING ELECTRODES</a:t>
            </a:r>
            <a:endParaRPr lang="en-US" sz="3600">
              <a:solidFill>
                <a:srgbClr val="FFFF00"/>
              </a:solidFill>
              <a:latin typeface="Comic Sans MS" panose="030F0702030302020204" charset="0"/>
              <a:cs typeface="Comic Sans MS" panose="030F0702030302020204" charset="0"/>
            </a:endParaRPr>
          </a:p>
          <a:p>
            <a:pPr algn="ctr"/>
            <a:endParaRPr lang="en-US" sz="3600">
              <a:solidFill>
                <a:srgbClr val="FFFF00"/>
              </a:solidFill>
              <a:latin typeface="Comic Sans MS" panose="030F0702030302020204" charset="0"/>
              <a:cs typeface="Comic Sans MS" panose="030F0702030302020204" charset="0"/>
            </a:endParaRPr>
          </a:p>
          <a:p>
            <a:pPr algn="ctr"/>
            <a:endParaRPr lang="en-US" sz="3600">
              <a:solidFill>
                <a:srgbClr val="FFFF00"/>
              </a:solidFill>
              <a:latin typeface="Comic Sans MS" panose="030F0702030302020204" charset="0"/>
              <a:cs typeface="Comic Sans MS" panose="030F07020303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65">
                <a:latin typeface="Comic Sans MS" panose="030F0702030302020204" charset="0"/>
                <a:cs typeface="Comic Sans MS" panose="030F0702030302020204" charset="0"/>
                <a:sym typeface="+mn-ea"/>
              </a:rPr>
              <a:t>IS 2879 : 1998</a:t>
            </a:r>
            <a:endParaRPr lang="en-US" sz="2665">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169035"/>
            <a:ext cx="7886700" cy="5008245"/>
          </a:xfrm>
        </p:spPr>
        <p:txBody>
          <a:bodyPr/>
          <a:lstStyle/>
          <a:p>
            <a:r>
              <a:rPr lang="en-US" sz="1800">
                <a:latin typeface="Comic Sans MS" panose="030F0702030302020204" charset="0"/>
                <a:cs typeface="Comic Sans MS" panose="030F0702030302020204" charset="0"/>
                <a:sym typeface="+mn-ea"/>
              </a:rPr>
              <a:t>Now you have to know the core wire also and What is the Standard of Core rod?-IS 2879 : 1998</a:t>
            </a:r>
            <a:endParaRPr lang="en-US" sz="1800">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a:p>
            <a:pPr marL="0" indent="0">
              <a:buNone/>
            </a:pPr>
            <a:r>
              <a:rPr lang="en-US" sz="1800">
                <a:latin typeface="Comic Sans MS" panose="030F0702030302020204" charset="0"/>
                <a:cs typeface="Comic Sans MS" panose="030F0702030302020204" charset="0"/>
              </a:rPr>
              <a:t>MILD STEEL FOR METAL ARC WELDING ELECTRODES</a:t>
            </a:r>
            <a:endParaRPr lang="en-US" sz="1800">
              <a:latin typeface="Comic Sans MS" panose="030F0702030302020204" charset="0"/>
              <a:cs typeface="Comic Sans MS" panose="030F0702030302020204" charset="0"/>
            </a:endParaRPr>
          </a:p>
          <a:p>
            <a:pPr marL="0" indent="0">
              <a:buNone/>
            </a:pPr>
            <a:endParaRPr lang="en-US" sz="1800">
              <a:latin typeface="Comic Sans MS" panose="030F0702030302020204" charset="0"/>
              <a:cs typeface="Comic Sans MS" panose="030F0702030302020204" charset="0"/>
            </a:endParaRPr>
          </a:p>
          <a:p>
            <a:pPr marL="0" indent="0">
              <a:buNone/>
            </a:pPr>
            <a:r>
              <a:rPr lang="en-US" sz="1800">
                <a:latin typeface="Comic Sans MS" panose="030F0702030302020204" charset="0"/>
                <a:cs typeface="Comic Sans MS" panose="030F0702030302020204" charset="0"/>
              </a:rPr>
              <a:t>This standard covers the requirements of mild steel billets, blooms, cast billet ingots and wire rods for metal arc welding electrode core wire.</a:t>
            </a:r>
            <a:endParaRPr lang="en-US" sz="1800">
              <a:latin typeface="Comic Sans MS" panose="030F0702030302020204" charset="0"/>
              <a:cs typeface="Comic Sans MS" panose="030F0702030302020204" charset="0"/>
            </a:endParaRPr>
          </a:p>
        </p:txBody>
      </p:sp>
      <p:pic>
        <p:nvPicPr>
          <p:cNvPr id="4" name="Picture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28015" y="3657600"/>
            <a:ext cx="7784465" cy="30746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solidFill>
                  <a:srgbClr val="FFFF00"/>
                </a:solidFill>
                <a:latin typeface="Comic Sans MS" panose="030F0702030302020204" charset="0"/>
                <a:cs typeface="Comic Sans MS" panose="030F0702030302020204" charset="0"/>
                <a:sym typeface="+mn-ea"/>
              </a:rPr>
              <a:t>IS: 1395-1982</a:t>
            </a:r>
            <a:endParaRPr lang="en-US">
              <a:solidFill>
                <a:srgbClr val="FFFF00"/>
              </a:solidFill>
              <a:latin typeface="Comic Sans MS" panose="030F0702030302020204" charset="0"/>
              <a:cs typeface="Comic Sans MS" panose="030F0702030302020204" charset="0"/>
              <a:sym typeface="+mn-ea"/>
            </a:endParaRPr>
          </a:p>
          <a:p>
            <a:pPr marL="0" indent="0" algn="ctr">
              <a:buNone/>
            </a:pPr>
            <a:endParaRPr lang="en-US">
              <a:solidFill>
                <a:srgbClr val="FFFF00"/>
              </a:solidFill>
              <a:latin typeface="Comic Sans MS" panose="030F0702030302020204" charset="0"/>
              <a:cs typeface="Comic Sans MS" panose="030F0702030302020204" charset="0"/>
              <a:sym typeface="+mn-ea"/>
            </a:endParaRPr>
          </a:p>
          <a:p>
            <a:pPr marL="0" indent="0" algn="ctr">
              <a:buNone/>
            </a:pPr>
            <a:r>
              <a:rPr lang="en-US">
                <a:solidFill>
                  <a:srgbClr val="FFFF00"/>
                </a:solidFill>
                <a:latin typeface="Comic Sans MS" panose="030F0702030302020204" charset="0"/>
                <a:cs typeface="Comic Sans MS" panose="030F0702030302020204" charset="0"/>
                <a:sym typeface="+mn-ea"/>
              </a:rPr>
              <a:t>SPECIFICATION FOR LOW AND MEDIUM ALLOY STEEL COVERED ELECTRODES FOR MANUAL METAL ARC WELDING-</a:t>
            </a:r>
            <a:endParaRPr lang="en-US">
              <a:solidFill>
                <a:srgbClr val="FFFF00"/>
              </a:solidFill>
              <a:latin typeface="Comic Sans MS" panose="030F0702030302020204" charset="0"/>
              <a:cs typeface="Comic Sans MS" panose="030F0702030302020204" charset="0"/>
            </a:endParaRPr>
          </a:p>
          <a:p>
            <a:pPr algn="ctr"/>
            <a:endParaRPr lang="en-US">
              <a:solidFill>
                <a:srgbClr val="FFFF00"/>
              </a:solidFill>
              <a:latin typeface="Comic Sans MS" panose="030F0702030302020204" charset="0"/>
              <a:cs typeface="Comic Sans MS" panose="030F070203030202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000">
                <a:latin typeface="Comic Sans MS" panose="030F0702030302020204" charset="0"/>
                <a:cs typeface="Comic Sans MS" panose="030F0702030302020204" charset="0"/>
              </a:rPr>
              <a:t>standard covers the requirements for low and medium alloy steel covered electrodes for manual metal arc welding. The range of electrodes covered in this standard and the chemical composition of all weld metal have been given in next slide:</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Electrodes are classified in the following order on the basis of the usability characteristics, the mechanical properties of the deposited weld metal, type of flux covering as well as the chemical composition of the deposited weld metal and recommended welding positions and current conditions.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For chemical , Mechanical properties and heat treatment-</a:t>
            </a:r>
            <a:r>
              <a:rPr lang="en-US" sz="2000" u="sng">
                <a:solidFill>
                  <a:srgbClr val="FF0000"/>
                </a:solidFill>
                <a:highlight>
                  <a:srgbClr val="FFFF00"/>
                </a:highlight>
                <a:latin typeface="Comic Sans MS" panose="030F0702030302020204" charset="0"/>
                <a:cs typeface="Comic Sans MS" panose="030F0702030302020204" charset="0"/>
              </a:rPr>
              <a:t>Please see </a:t>
            </a:r>
            <a:r>
              <a:rPr lang="en-US" sz="2000" u="sng">
                <a:solidFill>
                  <a:srgbClr val="FF0000"/>
                </a:solidFill>
                <a:highlight>
                  <a:srgbClr val="FFFF00"/>
                </a:highlight>
                <a:latin typeface="Comic Sans MS" panose="030F0702030302020204" charset="0"/>
                <a:cs typeface="Comic Sans MS" panose="030F0702030302020204" charset="0"/>
                <a:hlinkClick r:id="rId1" action="ppaction://hlinkfile"/>
              </a:rPr>
              <a:t>Hyperlink</a:t>
            </a:r>
            <a:endParaRPr lang="en-US" sz="2000" u="sng">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01235"/>
            <a:ext cx="7680960" cy="1678940"/>
          </a:xfrm>
        </p:spPr>
        <p:txBody>
          <a:bodyPr/>
          <a:lstStyle/>
          <a:p>
            <a:r>
              <a:rPr lang="en-US" sz="2800">
                <a:latin typeface="Comic Sans MS" panose="030F0702030302020204" charset="0"/>
                <a:cs typeface="Comic Sans MS" panose="030F0702030302020204" charset="0"/>
              </a:rPr>
              <a:t>All other symbols are same as IS 814</a:t>
            </a:r>
            <a:endParaRPr lang="en-US" sz="280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8382000" y="4787900"/>
            <a:ext cx="133350" cy="1389380"/>
          </a:xfrm>
        </p:spPr>
        <p:txBody>
          <a:bodyPr/>
          <a:lstStyle/>
          <a:p>
            <a:endParaRPr lang="en-US"/>
          </a:p>
          <a:p>
            <a:endParaRPr lang="en-US"/>
          </a:p>
          <a:p>
            <a:endParaRPr lang="en-US"/>
          </a:p>
          <a:p>
            <a:endParaRPr lang="en-US"/>
          </a:p>
        </p:txBody>
      </p:sp>
      <p:sp>
        <p:nvSpPr>
          <p:cNvPr id="4" name="Text Box 3"/>
          <p:cNvSpPr txBox="1"/>
          <p:nvPr/>
        </p:nvSpPr>
        <p:spPr>
          <a:xfrm>
            <a:off x="9213850" y="5400675"/>
            <a:ext cx="1470025" cy="288290"/>
          </a:xfrm>
          <a:prstGeom prst="rect">
            <a:avLst/>
          </a:prstGeom>
          <a:noFill/>
        </p:spPr>
        <p:txBody>
          <a:bodyPr wrap="square" rtlCol="0">
            <a:noAutofit/>
          </a:bodyPr>
          <a:lstStyle/>
          <a:p>
            <a:endParaRPr lang="en-US"/>
          </a:p>
        </p:txBody>
      </p:sp>
      <p:pic>
        <p:nvPicPr>
          <p:cNvPr id="5" name="Picture 2" descr="A number on a white background&#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04800" y="321945"/>
            <a:ext cx="7034530" cy="981075"/>
          </a:xfrm>
          <a:prstGeom prst="rect">
            <a:avLst/>
          </a:prstGeom>
        </p:spPr>
      </p:pic>
      <p:pic>
        <p:nvPicPr>
          <p:cNvPr id="6" name="Picture 3" descr="A black text on a white background&#10;&#10;Description automatically generated"/>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44500" y="2250440"/>
            <a:ext cx="3049270" cy="1787525"/>
          </a:xfrm>
          <a:prstGeom prst="rect">
            <a:avLst/>
          </a:prstGeom>
        </p:spPr>
      </p:pic>
      <p:pic>
        <p:nvPicPr>
          <p:cNvPr id="7" name="Picture 7"/>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724910" y="1782445"/>
            <a:ext cx="4980940" cy="271907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25410" y="386402"/>
            <a:ext cx="7886700" cy="1325563"/>
          </a:xfrm>
        </p:spPr>
        <p:txBody>
          <a:bodyPr>
            <a:normAutofit/>
          </a:bodyPr>
          <a:lstStyle/>
          <a:p>
            <a:pPr algn="ctr"/>
            <a:r>
              <a:rPr lang="en-US" sz="3600" dirty="0">
                <a:latin typeface="FreightText Medium" panose="02000603070000020004" pitchFamily="2" charset="77"/>
              </a:rPr>
              <a:t>HEAT TREATMENT</a:t>
            </a:r>
            <a:endParaRPr lang="en-IN" sz="3600" dirty="0">
              <a:latin typeface="FreightText Medium" panose="02000603070000020004" pitchFamily="2" charset="77"/>
            </a:endParaRPr>
          </a:p>
        </p:txBody>
      </p:sp>
      <p:pic>
        <p:nvPicPr>
          <p:cNvPr id="6" name="Picture 2" descr="C:\Users\RAHUL\Downloads\heat treatment picture.jpg"/>
          <p:cNvPicPr>
            <a:picLocks noGrp="1" noChangeAspect="1" noChangeArrowheads="1"/>
          </p:cNvPicPr>
          <p:nvPr>
            <p:ph idx="1"/>
          </p:nvPr>
        </p:nvPicPr>
        <p:blipFill>
          <a:blip r:embed="rId1"/>
          <a:srcRect/>
          <a:stretch>
            <a:fillRect/>
          </a:stretch>
        </p:blipFill>
        <p:spPr>
          <a:xfrm>
            <a:off x="2095544" y="2362200"/>
            <a:ext cx="4720087" cy="37338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solidFill>
                  <a:srgbClr val="FFFF00"/>
                </a:solidFill>
                <a:latin typeface="Comic Sans MS" panose="030F0702030302020204" charset="0"/>
                <a:cs typeface="Comic Sans MS" panose="030F0702030302020204" charset="0"/>
                <a:sym typeface="+mn-ea"/>
              </a:rPr>
              <a:t>IS: 5206 - 1983</a:t>
            </a:r>
            <a:endParaRPr lang="en-US">
              <a:solidFill>
                <a:srgbClr val="FFFF00"/>
              </a:solidFill>
              <a:latin typeface="Comic Sans MS" panose="030F0702030302020204" charset="0"/>
              <a:cs typeface="Comic Sans MS" panose="030F0702030302020204" charset="0"/>
              <a:sym typeface="+mn-ea"/>
            </a:endParaRPr>
          </a:p>
          <a:p>
            <a:pPr marL="0" indent="0" algn="ctr">
              <a:buNone/>
            </a:pPr>
            <a:endParaRPr lang="en-US">
              <a:solidFill>
                <a:srgbClr val="FFFF00"/>
              </a:solidFill>
              <a:latin typeface="Comic Sans MS" panose="030F0702030302020204" charset="0"/>
              <a:cs typeface="Comic Sans MS" panose="030F0702030302020204" charset="0"/>
            </a:endParaRPr>
          </a:p>
          <a:p>
            <a:pPr marL="0" indent="0" algn="ctr">
              <a:buNone/>
            </a:pPr>
            <a:r>
              <a:rPr lang="en-US" sz="2800">
                <a:solidFill>
                  <a:srgbClr val="FFFF00"/>
                </a:solidFill>
                <a:latin typeface="Comic Sans MS" panose="030F0702030302020204" charset="0"/>
                <a:cs typeface="Comic Sans MS" panose="030F0702030302020204" charset="0"/>
                <a:sym typeface="+mn-ea"/>
              </a:rPr>
              <a:t>SPECIFICATION FOR COVERED ELECTRODES FOR MANUAL METAL ARC WELDING OF STAINLESS STEEL AND OTHER SIMILAR HIGH ALLOY STEELS</a:t>
            </a:r>
            <a:endParaRPr lang="en-US">
              <a:latin typeface="Comic Sans MS" panose="030F0702030302020204" charset="0"/>
              <a:cs typeface="Comic Sans MS" panose="030F0702030302020204" charset="0"/>
            </a:endParaRPr>
          </a:p>
          <a:p>
            <a:pPr marL="0" indent="0">
              <a:buNone/>
            </a:pP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140"/>
            <a:ext cx="8229600" cy="5651500"/>
          </a:xfrm>
        </p:spPr>
        <p:txBody>
          <a:bodyPr/>
          <a:lstStyle/>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This standard covers the requirements for covered electrodes for manual metal arc welding of stainless and other similar high alloy steels.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sym typeface="+mn-ea"/>
              </a:rPr>
              <a:t>Classification:</a:t>
            </a:r>
            <a:endParaRPr lang="en-US" sz="2000">
              <a:latin typeface="Comic Sans MS" panose="030F0702030302020204" charset="0"/>
              <a:cs typeface="Comic Sans MS" panose="030F0702030302020204" charset="0"/>
              <a:sym typeface="+mn-ea"/>
            </a:endParaRPr>
          </a:p>
          <a:p>
            <a:pPr marL="0" indent="0">
              <a:buNone/>
            </a:pPr>
            <a:endParaRPr lang="en-US" sz="2000">
              <a:latin typeface="Comic Sans MS" panose="030F0702030302020204" charset="0"/>
              <a:cs typeface="Comic Sans MS" panose="030F0702030302020204" charset="0"/>
              <a:sym typeface="+mn-ea"/>
            </a:endParaRPr>
          </a:p>
          <a:p>
            <a:pPr marL="0" indent="0">
              <a:buNone/>
            </a:pPr>
            <a:r>
              <a:rPr lang="en-US" sz="1600">
                <a:latin typeface="Comic Sans MS" panose="030F0702030302020204" charset="0"/>
                <a:cs typeface="Comic Sans MS" panose="030F0702030302020204" charset="0"/>
                <a:sym typeface="+mn-ea"/>
              </a:rPr>
              <a:t>The electrodes are classified on the basis of chemical analysis of weld metal, type of covering, metal recovery, welding characteristics of the electrode and also the special characteristics of the electrode. The classification</a:t>
            </a:r>
            <a:br>
              <a:rPr lang="en-US" sz="1600">
                <a:latin typeface="Comic Sans MS" panose="030F0702030302020204" charset="0"/>
                <a:cs typeface="Comic Sans MS" panose="030F0702030302020204" charset="0"/>
                <a:sym typeface="+mn-ea"/>
              </a:rPr>
            </a:br>
            <a:r>
              <a:rPr lang="en-US" sz="1600">
                <a:latin typeface="Comic Sans MS" panose="030F0702030302020204" charset="0"/>
                <a:cs typeface="Comic Sans MS" panose="030F0702030302020204" charset="0"/>
                <a:sym typeface="+mn-ea"/>
              </a:rPr>
              <a:t>is divided into six parts.</a:t>
            </a:r>
            <a:br>
              <a:rPr lang="en-US" sz="1600">
                <a:latin typeface="Comic Sans MS" panose="030F0702030302020204" charset="0"/>
                <a:cs typeface="Comic Sans MS" panose="030F0702030302020204" charset="0"/>
                <a:sym typeface="+mn-ea"/>
              </a:rPr>
            </a:br>
            <a:endParaRPr lang="en-US" sz="1600">
              <a:latin typeface="Comic Sans MS" panose="030F0702030302020204" charset="0"/>
              <a:cs typeface="Comic Sans MS" panose="030F0702030302020204" charset="0"/>
              <a:sym typeface="+mn-ea"/>
            </a:endParaRPr>
          </a:p>
          <a:p>
            <a:pPr marL="0" indent="0">
              <a:buNone/>
            </a:pPr>
            <a:r>
              <a:rPr lang="en-US" sz="1600">
                <a:latin typeface="Comic Sans MS" panose="030F0702030302020204" charset="0"/>
                <a:cs typeface="Comic Sans MS" panose="030F0702030302020204" charset="0"/>
                <a:sym typeface="+mn-ea"/>
              </a:rPr>
              <a:t>1) First part is a symbol for the type of product.Symbol for the Product The prefix letter ‘E' shall indicate the suitability of the covered electrode for manual metal arc welding</a:t>
            </a:r>
            <a:br>
              <a:rPr lang="en-US" sz="1600">
                <a:latin typeface="Comic Sans MS" panose="030F0702030302020204" charset="0"/>
                <a:cs typeface="Comic Sans MS" panose="030F0702030302020204" charset="0"/>
                <a:sym typeface="+mn-ea"/>
              </a:rPr>
            </a:br>
            <a:br>
              <a:rPr lang="en-US" sz="1600">
                <a:latin typeface="Comic Sans MS" panose="030F0702030302020204" charset="0"/>
                <a:cs typeface="Comic Sans MS" panose="030F0702030302020204" charset="0"/>
                <a:sym typeface="+mn-ea"/>
              </a:rPr>
            </a:br>
            <a:r>
              <a:rPr lang="en-US" sz="1600">
                <a:latin typeface="Comic Sans MS" panose="030F0702030302020204" charset="0"/>
                <a:cs typeface="Comic Sans MS" panose="030F0702030302020204" charset="0"/>
                <a:sym typeface="+mn-ea"/>
              </a:rPr>
              <a:t>2)The second part is a symbol for the chemical composition of the deposited weld metal.</a:t>
            </a:r>
            <a:br>
              <a:rPr lang="en-US" sz="1600">
                <a:latin typeface="Comic Sans MS" panose="030F0702030302020204" charset="0"/>
                <a:cs typeface="Comic Sans MS" panose="030F0702030302020204" charset="0"/>
                <a:sym typeface="+mn-ea"/>
              </a:rPr>
            </a:br>
            <a:br>
              <a:rPr lang="en-US" sz="1600">
                <a:latin typeface="Comic Sans MS" panose="030F0702030302020204" charset="0"/>
                <a:cs typeface="Comic Sans MS" panose="030F0702030302020204" charset="0"/>
                <a:sym typeface="+mn-ea"/>
              </a:rPr>
            </a:br>
            <a:r>
              <a:rPr lang="en-US" sz="1600">
                <a:latin typeface="Comic Sans MS" panose="030F0702030302020204" charset="0"/>
                <a:cs typeface="Comic Sans MS" panose="030F0702030302020204" charset="0"/>
                <a:sym typeface="+mn-ea"/>
              </a:rPr>
              <a:t>3)The third part is a symbol for the type of covering.</a:t>
            </a:r>
            <a:endParaRPr lang="en-US" sz="1600">
              <a:latin typeface="Comic Sans MS" panose="030F0702030302020204" charset="0"/>
              <a:cs typeface="Comic Sans MS" panose="030F0702030302020204" charset="0"/>
              <a:sym typeface="+mn-ea"/>
            </a:endParaRPr>
          </a:p>
          <a:p>
            <a:pPr marL="0" indent="0">
              <a:buNone/>
            </a:pPr>
            <a:r>
              <a:rPr lang="en-US" sz="1600">
                <a:latin typeface="Comic Sans MS" panose="030F0702030302020204" charset="0"/>
                <a:cs typeface="Comic Sans MS" panose="030F0702030302020204" charset="0"/>
                <a:sym typeface="+mn-ea"/>
              </a:rPr>
              <a:t>a) B for basic,</a:t>
            </a:r>
            <a:endParaRPr lang="en-US" sz="1600">
              <a:latin typeface="Comic Sans MS" panose="030F0702030302020204" charset="0"/>
              <a:cs typeface="Comic Sans MS" panose="030F0702030302020204" charset="0"/>
              <a:sym typeface="+mn-ea"/>
            </a:endParaRPr>
          </a:p>
          <a:p>
            <a:pPr marL="0" indent="0">
              <a:buNone/>
            </a:pPr>
            <a:r>
              <a:rPr lang="en-US" sz="1600">
                <a:latin typeface="Comic Sans MS" panose="030F0702030302020204" charset="0"/>
                <a:cs typeface="Comic Sans MS" panose="030F0702030302020204" charset="0"/>
                <a:sym typeface="+mn-ea"/>
              </a:rPr>
              <a:t>b) R for rutile, and</a:t>
            </a:r>
            <a:endParaRPr lang="en-US" sz="1600">
              <a:latin typeface="Comic Sans MS" panose="030F0702030302020204" charset="0"/>
              <a:cs typeface="Comic Sans MS" panose="030F0702030302020204" charset="0"/>
              <a:sym typeface="+mn-ea"/>
            </a:endParaRPr>
          </a:p>
          <a:p>
            <a:pPr marL="0" indent="0">
              <a:buNone/>
            </a:pPr>
            <a:r>
              <a:rPr lang="en-US" sz="1600">
                <a:latin typeface="Comic Sans MS" panose="030F0702030302020204" charset="0"/>
                <a:cs typeface="Comic Sans MS" panose="030F0702030302020204" charset="0"/>
                <a:sym typeface="+mn-ea"/>
              </a:rPr>
              <a:t>c) S for other types.</a:t>
            </a:r>
            <a:br>
              <a:rPr lang="en-US" sz="1600">
                <a:latin typeface="Comic Sans MS" panose="030F0702030302020204" charset="0"/>
                <a:cs typeface="Comic Sans MS" panose="030F0702030302020204" charset="0"/>
                <a:sym typeface="+mn-ea"/>
              </a:rPr>
            </a:br>
            <a:r>
              <a:rPr lang="en-US" sz="1600">
                <a:latin typeface="Comic Sans MS" panose="030F0702030302020204" charset="0"/>
                <a:cs typeface="Comic Sans MS" panose="030F0702030302020204" charset="0"/>
              </a:rPr>
              <a:t> </a:t>
            </a:r>
            <a:endParaRPr lang="en-US" sz="1600">
              <a:latin typeface="Comic Sans MS" panose="030F0702030302020204" charset="0"/>
              <a:cs typeface="Comic Sans MS" panose="030F070203030202020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470"/>
            <a:ext cx="7886700" cy="1069340"/>
          </a:xfrm>
        </p:spPr>
        <p:txBody>
          <a:bodyPr/>
          <a:lstStyle/>
          <a:p>
            <a:r>
              <a:rPr lang="en-US">
                <a:latin typeface="Comic Sans MS" panose="030F0702030302020204" charset="0"/>
                <a:cs typeface="Comic Sans MS" panose="030F0702030302020204" charset="0"/>
              </a:rPr>
              <a:t>Classification with properties</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848995"/>
            <a:ext cx="7886700" cy="5328285"/>
          </a:xfrm>
        </p:spPr>
        <p:txBody>
          <a:bodyPr>
            <a:normAutofit/>
          </a:bodyPr>
          <a:lstStyle/>
          <a:p>
            <a:pPr marL="0" indent="0">
              <a:lnSpc>
                <a:spcPct val="100000"/>
              </a:lnSpc>
              <a:spcBef>
                <a:spcPts val="100"/>
              </a:spcBef>
              <a:spcAft>
                <a:spcPts val="0"/>
              </a:spcAft>
              <a:buNone/>
            </a:pPr>
            <a:r>
              <a:rPr lang="en-US" sz="1500">
                <a:latin typeface="Comic Sans MS" panose="030F0702030302020204" charset="0"/>
                <a:cs typeface="Comic Sans MS" panose="030F0702030302020204" charset="0"/>
                <a:sym typeface="+mn-ea"/>
              </a:rPr>
              <a:t>4) The fourth part is a symbol for metal recovery.If the recovery is less than</a:t>
            </a:r>
            <a:endParaRPr lang="en-US" sz="1500">
              <a:latin typeface="Comic Sans MS" panose="030F0702030302020204" charset="0"/>
              <a:cs typeface="Comic Sans MS" panose="030F0702030302020204" charset="0"/>
              <a:sym typeface="+mn-ea"/>
            </a:endParaRPr>
          </a:p>
          <a:p>
            <a:pPr marL="0" indent="0">
              <a:lnSpc>
                <a:spcPct val="100000"/>
              </a:lnSpc>
              <a:spcBef>
                <a:spcPts val="100"/>
              </a:spcBef>
              <a:spcAft>
                <a:spcPts val="0"/>
              </a:spcAft>
              <a:buNone/>
            </a:pPr>
            <a:r>
              <a:rPr lang="en-US" sz="1500">
                <a:latin typeface="Comic Sans MS" panose="030F0702030302020204" charset="0"/>
                <a:cs typeface="Comic Sans MS" panose="030F0702030302020204" charset="0"/>
                <a:sym typeface="+mn-ea"/>
              </a:rPr>
              <a:t>110 percent no symbol is used. The higher values found by the method for</a:t>
            </a:r>
            <a:endParaRPr lang="en-US" sz="1500">
              <a:latin typeface="Comic Sans MS" panose="030F0702030302020204" charset="0"/>
              <a:cs typeface="Comic Sans MS" panose="030F0702030302020204" charset="0"/>
              <a:sym typeface="+mn-ea"/>
            </a:endParaRPr>
          </a:p>
          <a:p>
            <a:pPr marL="0" indent="0">
              <a:lnSpc>
                <a:spcPct val="100000"/>
              </a:lnSpc>
              <a:spcBef>
                <a:spcPts val="100"/>
              </a:spcBef>
              <a:spcAft>
                <a:spcPts val="0"/>
              </a:spcAft>
              <a:buNone/>
            </a:pPr>
            <a:r>
              <a:rPr lang="en-US" sz="1500">
                <a:latin typeface="Comic Sans MS" panose="030F0702030302020204" charset="0"/>
                <a:cs typeface="Comic Sans MS" panose="030F0702030302020204" charset="0"/>
                <a:sym typeface="+mn-ea"/>
              </a:rPr>
              <a:t>determining the recovery, rounded to the nearest multiple of 10, are used as</a:t>
            </a:r>
            <a:endParaRPr lang="en-US" sz="1500">
              <a:latin typeface="Comic Sans MS" panose="030F0702030302020204" charset="0"/>
              <a:cs typeface="Comic Sans MS" panose="030F0702030302020204" charset="0"/>
              <a:sym typeface="+mn-ea"/>
            </a:endParaRPr>
          </a:p>
          <a:p>
            <a:pPr marL="0" indent="0">
              <a:lnSpc>
                <a:spcPct val="100000"/>
              </a:lnSpc>
              <a:spcBef>
                <a:spcPts val="100"/>
              </a:spcBef>
              <a:spcAft>
                <a:spcPts val="0"/>
              </a:spcAft>
              <a:buNone/>
            </a:pPr>
            <a:r>
              <a:rPr lang="en-US" sz="1500">
                <a:latin typeface="Comic Sans MS" panose="030F0702030302020204" charset="0"/>
                <a:cs typeface="Comic Sans MS" panose="030F0702030302020204" charset="0"/>
                <a:sym typeface="+mn-ea"/>
              </a:rPr>
              <a:t>symbol for metal recovery, for example, 110, 120, 130, 140, 150, etc. </a:t>
            </a:r>
            <a:endParaRPr lang="en-US" sz="1500">
              <a:latin typeface="Comic Sans MS" panose="030F0702030302020204" charset="0"/>
              <a:cs typeface="Comic Sans MS" panose="030F0702030302020204" charset="0"/>
              <a:sym typeface="+mn-ea"/>
            </a:endParaRPr>
          </a:p>
          <a:p>
            <a:pPr marL="0" indent="0">
              <a:buNone/>
            </a:pPr>
            <a:r>
              <a:rPr lang="en-US" sz="1500">
                <a:latin typeface="Comic Sans MS" panose="030F0702030302020204" charset="0"/>
                <a:cs typeface="Comic Sans MS" panose="030F0702030302020204" charset="0"/>
                <a:sym typeface="+mn-ea"/>
              </a:rPr>
              <a:t>5)The fifth part is a symbol for the welding characteristics of the electrode.</a:t>
            </a:r>
            <a:br>
              <a:rPr lang="en-US" sz="1500">
                <a:latin typeface="Comic Sans MS" panose="030F0702030302020204" charset="0"/>
                <a:cs typeface="Comic Sans MS" panose="030F0702030302020204" charset="0"/>
                <a:sym typeface="+mn-ea"/>
              </a:rPr>
            </a:b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6)The sixth part is a symbol 'X' indicating that the electrode has some</a:t>
            </a: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special properties ( synthetic, fully austenitic, etc). This part is always com-</a:t>
            </a: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pulsory when the electrode has special feature. In this case the symbols for</a:t>
            </a: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metal recovery  and for welding characteristics  are also</a:t>
            </a: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compulsory.</a:t>
            </a:r>
            <a:br>
              <a:rPr lang="en-US" sz="1500">
                <a:latin typeface="Comic Sans MS" panose="030F0702030302020204" charset="0"/>
                <a:cs typeface="Comic Sans MS" panose="030F0702030302020204" charset="0"/>
                <a:sym typeface="+mn-ea"/>
              </a:rPr>
            </a:br>
            <a:br>
              <a:rPr lang="en-US" sz="1500">
                <a:latin typeface="Comic Sans MS" panose="030F0702030302020204" charset="0"/>
                <a:cs typeface="Comic Sans MS" panose="030F0702030302020204" charset="0"/>
                <a:sym typeface="+mn-ea"/>
              </a:rPr>
            </a:br>
            <a:r>
              <a:rPr lang="en-US" sz="1500">
                <a:latin typeface="Comic Sans MS" panose="030F0702030302020204" charset="0"/>
                <a:cs typeface="Comic Sans MS" panose="030F0702030302020204" charset="0"/>
                <a:sym typeface="+mn-ea"/>
              </a:rPr>
              <a:t>The welding characteristics shall be symbolized by a two digit</a:t>
            </a:r>
            <a:endParaRPr lang="en-US" sz="1500">
              <a:latin typeface="Comic Sans MS" panose="030F0702030302020204" charset="0"/>
              <a:cs typeface="Comic Sans MS" panose="030F0702030302020204" charset="0"/>
              <a:sym typeface="+mn-ea"/>
            </a:endParaRPr>
          </a:p>
          <a:p>
            <a:pPr marL="0" indent="0">
              <a:buNone/>
            </a:pPr>
            <a:r>
              <a:rPr lang="en-US" sz="1500">
                <a:latin typeface="Comic Sans MS" panose="030F0702030302020204" charset="0"/>
                <a:cs typeface="Comic Sans MS" panose="030F0702030302020204" charset="0"/>
              </a:rPr>
              <a:t>number. The first digit indicates the welding positions(same as IS 814) for which the electrode is recommended and the second digit indicates the welding current conditions.</a:t>
            </a:r>
            <a:endParaRPr lang="en-US" sz="1500">
              <a:latin typeface="Comic Sans MS" panose="030F0702030302020204" charset="0"/>
              <a:cs typeface="Comic Sans MS" panose="030F0702030302020204" charset="0"/>
            </a:endParaRPr>
          </a:p>
        </p:txBody>
      </p:sp>
      <p:pic>
        <p:nvPicPr>
          <p:cNvPr id="4" name="Picture 2" descr="A black and white card with text&#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09600" y="4724400"/>
            <a:ext cx="7062470" cy="17748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endParaRPr lang="en-US"/>
          </a:p>
        </p:txBody>
      </p:sp>
      <p:sp>
        <p:nvSpPr>
          <p:cNvPr id="3" name="Content Placeholder 2"/>
          <p:cNvSpPr>
            <a:spLocks noGrp="1"/>
          </p:cNvSpPr>
          <p:nvPr>
            <p:ph idx="1"/>
          </p:nvPr>
        </p:nvSpPr>
        <p:spPr>
          <a:xfrm>
            <a:off x="628650" y="444500"/>
            <a:ext cx="7886700" cy="2393950"/>
          </a:xfrm>
        </p:spPr>
        <p:txBody>
          <a:bodyPr/>
          <a:lstStyle/>
          <a:p>
            <a:endParaRPr lang="en-US"/>
          </a:p>
        </p:txBody>
      </p:sp>
      <p:pic>
        <p:nvPicPr>
          <p:cNvPr id="4" name="Picture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17830" y="365125"/>
            <a:ext cx="8282940" cy="2989580"/>
          </a:xfrm>
          <a:prstGeom prst="rect">
            <a:avLst/>
          </a:prstGeom>
        </p:spPr>
      </p:pic>
      <p:pic>
        <p:nvPicPr>
          <p:cNvPr id="5" name="Picture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71170" y="3517265"/>
            <a:ext cx="8229600" cy="31267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8472005_407470496363119_6892877040643473408_n(1)(1)"/>
          <p:cNvPicPr>
            <a:picLocks noChangeAspect="1"/>
          </p:cNvPicPr>
          <p:nvPr/>
        </p:nvPicPr>
        <p:blipFill>
          <a:blip r:embed="rId1"/>
          <a:stretch>
            <a:fillRect/>
          </a:stretch>
        </p:blipFill>
        <p:spPr>
          <a:xfrm>
            <a:off x="254635" y="0"/>
            <a:ext cx="8545195"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anose="030F0702030302020204" charset="0"/>
                <a:cs typeface="Comic Sans MS" panose="030F0702030302020204" charset="0"/>
              </a:rPr>
              <a:t>As alloying elements are there, they also need Heat treatment</a:t>
            </a:r>
            <a:endParaRPr lang="en-US">
              <a:latin typeface="Comic Sans MS" panose="030F0702030302020204" charset="0"/>
              <a:cs typeface="Comic Sans MS" panose="030F0702030302020204" charset="0"/>
            </a:endParaRPr>
          </a:p>
        </p:txBody>
      </p:sp>
      <p:pic>
        <p:nvPicPr>
          <p:cNvPr id="3" name="Picture 1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57200" y="1691005"/>
            <a:ext cx="7706995" cy="2835275"/>
          </a:xfrm>
          <a:prstGeom prst="rect">
            <a:avLst/>
          </a:prstGeom>
        </p:spPr>
      </p:pic>
      <p:sp>
        <p:nvSpPr>
          <p:cNvPr id="4" name="Text Box 3"/>
          <p:cNvSpPr txBox="1"/>
          <p:nvPr/>
        </p:nvSpPr>
        <p:spPr>
          <a:xfrm>
            <a:off x="932815" y="5132705"/>
            <a:ext cx="7279640" cy="1946910"/>
          </a:xfrm>
          <a:prstGeom prst="rect">
            <a:avLst/>
          </a:prstGeom>
          <a:noFill/>
        </p:spPr>
        <p:txBody>
          <a:bodyPr wrap="square" rtlCol="0">
            <a:noAutofit/>
          </a:bodyPr>
          <a:p>
            <a:r>
              <a:rPr lang="en-US">
                <a:latin typeface="Comic Sans MS" panose="030F0702030302020204" charset="0"/>
                <a:cs typeface="Comic Sans MS" panose="030F0702030302020204" charset="0"/>
              </a:rPr>
              <a:t>For physical properties and comparison of different Standards please see </a:t>
            </a:r>
            <a:r>
              <a:rPr lang="en-US" u="sng">
                <a:solidFill>
                  <a:srgbClr val="FF0000"/>
                </a:solidFill>
                <a:highlight>
                  <a:srgbClr val="FFFF00"/>
                </a:highlight>
                <a:latin typeface="Comic Sans MS" panose="030F0702030302020204" charset="0"/>
                <a:cs typeface="Comic Sans MS" panose="030F0702030302020204" charset="0"/>
                <a:hlinkClick r:id="rId3" action="ppaction://hlinkfile"/>
              </a:rPr>
              <a:t>hyperlink</a:t>
            </a:r>
            <a:endParaRPr lang="en-US" u="sng">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129155" y="1081405"/>
            <a:ext cx="4954270" cy="420814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049270"/>
            <a:ext cx="8229600" cy="3077210"/>
          </a:xfrm>
        </p:spPr>
        <p:txBody>
          <a:bodyPr/>
          <a:p>
            <a:pPr marL="0" indent="0" algn="ctr">
              <a:buNone/>
            </a:pPr>
            <a:r>
              <a:rPr lang="en-US" sz="4400">
                <a:solidFill>
                  <a:srgbClr val="FFFF00"/>
                </a:solidFill>
                <a:latin typeface="Comic Sans MS" panose="030F0702030302020204" charset="0"/>
                <a:cs typeface="Comic Sans MS" panose="030F0702030302020204" charset="0"/>
              </a:rPr>
              <a:t>Flux Cored Electrodes</a:t>
            </a:r>
            <a:endParaRPr lang="en-US" sz="4400">
              <a:solidFill>
                <a:srgbClr val="FFFF00"/>
              </a:solidFill>
              <a:latin typeface="Comic Sans MS" panose="030F0702030302020204" charset="0"/>
              <a:cs typeface="Comic Sans MS" panose="030F07020303020202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Comic Sans MS" panose="030F0702030302020204" charset="0"/>
                <a:cs typeface="Comic Sans MS" panose="030F0702030302020204" charset="0"/>
              </a:rPr>
              <a:t>Do u know there are flux cored electrodes also? And we have one standard for it.</a:t>
            </a:r>
            <a:br>
              <a:rPr lang="en-US">
                <a:latin typeface="Comic Sans MS" panose="030F0702030302020204" charset="0"/>
                <a:cs typeface="Comic Sans MS" panose="030F0702030302020204" charset="0"/>
              </a:rPr>
            </a:b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pPr marL="0" indent="0" algn="ctr">
              <a:buNone/>
            </a:pPr>
            <a:r>
              <a:rPr lang="en-US">
                <a:solidFill>
                  <a:srgbClr val="FFFF00"/>
                </a:solidFill>
                <a:latin typeface="Comic Sans MS" panose="030F0702030302020204" charset="0"/>
                <a:cs typeface="Comic Sans MS" panose="030F0702030302020204" charset="0"/>
              </a:rPr>
              <a:t>IS 15769 : 2008-</a:t>
            </a:r>
            <a:endParaRPr lang="en-US">
              <a:solidFill>
                <a:srgbClr val="FFFF00"/>
              </a:solidFill>
              <a:latin typeface="Comic Sans MS" panose="030F0702030302020204" charset="0"/>
              <a:cs typeface="Comic Sans MS" panose="030F0702030302020204" charset="0"/>
            </a:endParaRPr>
          </a:p>
          <a:p>
            <a:endParaRPr lang="en-US" sz="1800">
              <a:solidFill>
                <a:srgbClr val="FFFF00"/>
              </a:solidFill>
              <a:latin typeface="Comic Sans MS" panose="030F0702030302020204" charset="0"/>
              <a:cs typeface="Comic Sans MS" panose="030F0702030302020204" charset="0"/>
            </a:endParaRPr>
          </a:p>
          <a:p>
            <a:endParaRPr lang="en-US" sz="1800">
              <a:solidFill>
                <a:srgbClr val="FFFF00"/>
              </a:solidFill>
              <a:latin typeface="Comic Sans MS" panose="030F0702030302020204" charset="0"/>
              <a:cs typeface="Comic Sans MS" panose="030F0702030302020204" charset="0"/>
            </a:endParaRPr>
          </a:p>
          <a:p>
            <a:pPr marL="0" indent="0" algn="ctr">
              <a:buNone/>
            </a:pPr>
            <a:r>
              <a:rPr lang="en-US" sz="1800">
                <a:solidFill>
                  <a:srgbClr val="FFFF00"/>
                </a:solidFill>
                <a:latin typeface="Comic Sans MS" panose="030F0702030302020204" charset="0"/>
                <a:cs typeface="Comic Sans MS" panose="030F0702030302020204" charset="0"/>
              </a:rPr>
              <a:t>FLUX CORED (TUBULAR) ELECTRODES FOR GAS SHIELDED AND SELF-SHIELDED METAL WELDING OF CARBON OR CARBON-MANGANESE STEEL</a:t>
            </a:r>
            <a:endParaRPr lang="en-US" sz="1800">
              <a:solidFill>
                <a:srgbClr val="FFFF00"/>
              </a:solidFill>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a:p>
            <a:r>
              <a:rPr lang="en-US" sz="1800">
                <a:latin typeface="Comic Sans MS" panose="030F0702030302020204" charset="0"/>
                <a:cs typeface="Comic Sans MS" panose="030F0702030302020204" charset="0"/>
              </a:rPr>
              <a:t>This standard specifies the requirements for continuous flux cored (tubular) electrodes for metal arc welding with and without shielding gas and depositing carbon or carbon manganese steel weld metal having a tensile strength not exceeding 610 MPa.</a:t>
            </a:r>
            <a:endParaRPr lang="en-US" sz="1800">
              <a:latin typeface="Comic Sans MS" panose="030F0702030302020204" charset="0"/>
              <a:cs typeface="Comic Sans MS" panose="030F070203030202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9590"/>
            <a:ext cx="7886700" cy="5647690"/>
          </a:xfrm>
        </p:spPr>
        <p:txBody>
          <a:bodyPr>
            <a:normAutofit fontScale="47500" lnSpcReduction="20000"/>
          </a:bodyPr>
          <a:lstStyle/>
          <a:p>
            <a:pPr marL="0" indent="0">
              <a:buNone/>
            </a:pPr>
            <a:r>
              <a:rPr lang="en-US" sz="2800">
                <a:latin typeface="Comic Sans MS" panose="030F0702030302020204" charset="0"/>
                <a:cs typeface="Comic Sans MS" panose="030F0702030302020204" charset="0"/>
              </a:rPr>
              <a:t>CLASSIFICATION</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Classification of flux cored (tubular) electrodes shall be indicated by the following coding system of letters and numerals to indicate the specified properties or characteristics of the electrode.</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Main Coding</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It consists of the following characteristics and shall be followed in the order stated:</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a) Prefix characteristics 'ET' shall indicate flux cored (tubular) electrodes for metal arc</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welding.</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b) Second characteristic indicates ultimate tensile strength in combination with the yield stress and elongation percentage of the weld metal deposited </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c) Third characteristic indicates the impact values of the weld metal deposited .</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d) Fourth characteristic indicates welding position (s) in which the flux cored (tubular)</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electrode may be used </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e) Fifth characteristic indicates type of core ingredients </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f) Sixth characteristic indicates type of shielding gas </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g) Seventh characteristic indicates whether the flux cored electrode can be used for single pass or for multi-pass welding application .</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3.2 Optional Coding</a:t>
            </a: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Characteristics H5, H10 and H15 indicate the maximum diffusible hydrogen content in the weld metal .</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pPr marL="0" indent="0">
              <a:buNone/>
            </a:pPr>
            <a:r>
              <a:rPr lang="en-US" sz="2800">
                <a:solidFill>
                  <a:srgbClr val="FF0000"/>
                </a:solidFill>
                <a:highlight>
                  <a:srgbClr val="FFFF00"/>
                </a:highlight>
                <a:latin typeface="Comic Sans MS" panose="030F0702030302020204" charset="0"/>
                <a:cs typeface="Comic Sans MS" panose="030F0702030302020204" charset="0"/>
              </a:rPr>
              <a:t>Designation of Strength Characteristics, Impact Strength, Welding position, Core ingredients, Shielding Gas, Single and multi pass, diffusible Hydrogen given in </a:t>
            </a:r>
            <a:r>
              <a:rPr lang="en-US" sz="2800" u="sng">
                <a:solidFill>
                  <a:srgbClr val="FF0000"/>
                </a:solidFill>
                <a:highlight>
                  <a:srgbClr val="FFFF00"/>
                </a:highlight>
                <a:latin typeface="Comic Sans MS" panose="030F0702030302020204" charset="0"/>
                <a:cs typeface="Comic Sans MS" panose="030F0702030302020204" charset="0"/>
                <a:hlinkClick r:id="rId1" action="ppaction://hlinkfile"/>
              </a:rPr>
              <a:t>Hyperlink</a:t>
            </a:r>
            <a:endParaRPr lang="en-US" sz="2800" u="sng">
              <a:solidFill>
                <a:srgbClr val="FF0000"/>
              </a:solidFill>
              <a:highlight>
                <a:srgbClr val="FFFF00"/>
              </a:highlight>
              <a:latin typeface="Comic Sans MS" panose="030F0702030302020204" charset="0"/>
              <a:cs typeface="Comic Sans MS" panose="030F0702030302020204" charset="0"/>
            </a:endParaRPr>
          </a:p>
          <a:p>
            <a:pPr marL="0" indent="0">
              <a:buNone/>
            </a:pPr>
            <a:endParaRPr lang="en-US" sz="2800" u="sng">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9590"/>
            <a:ext cx="7886700" cy="5647690"/>
          </a:xfrm>
        </p:spPr>
        <p:txBody>
          <a:bodyPr/>
          <a:lstStyle/>
          <a:p>
            <a:r>
              <a:rPr lang="en-US" sz="1800">
                <a:latin typeface="Comic Sans MS" panose="030F0702030302020204" charset="0"/>
                <a:cs typeface="Comic Sans MS" panose="030F0702030302020204" charset="0"/>
              </a:rPr>
              <a:t>The flux cored (tubular) electrodes may be made by any method that will yield a product conforming to the requirements of this standard. The electrodes shall have a smooth finish, free from surface imperfections, corrosion products, grease or other foreign matters which would adversely affect the quality of weld or the operation of the welding equipment. A suitable protective coating may be applied to flux cored wire (tubular).</a:t>
            </a:r>
            <a:endParaRPr lang="en-US" sz="1800">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p:txBody>
      </p:sp>
      <p:pic>
        <p:nvPicPr>
          <p:cNvPr id="2" name="Picture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521460" y="3145155"/>
            <a:ext cx="5408930" cy="31705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6895"/>
            <a:ext cx="7886700" cy="5620385"/>
          </a:xfrm>
        </p:spPr>
        <p:txBody>
          <a:bodyPr/>
          <a:lstStyle/>
          <a:p>
            <a:r>
              <a:rPr lang="en-US">
                <a:latin typeface="Comic Sans MS" panose="030F0702030302020204" charset="0"/>
                <a:cs typeface="Comic Sans MS" panose="030F0702030302020204" charset="0"/>
              </a:rPr>
              <a:t>Winding Requirements</a:t>
            </a: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Each coil, spool, drum or pay-off pack shall contain one continuous length of electrode. Butt welds, when present in the electrode, shall not interrupt the feeding of the electrode.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The flux cored (tubular) electrode shall be wound so as to avoid kinks, ripples or sharp bends which would interfere with the feeding of the electrode and so that it is free to unwind without restriction. The outside end of the electrode shall be accessible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Test Requirements: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p:txBody>
      </p:sp>
      <p:pic>
        <p:nvPicPr>
          <p:cNvPr id="2" name="Picture 10"/>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48665" y="4648200"/>
            <a:ext cx="7244080" cy="195199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20"/>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33400" y="381000"/>
            <a:ext cx="7939405" cy="459041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76605" y="1542415"/>
            <a:ext cx="7609840" cy="487934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386930"/>
            <a:ext cx="7549592" cy="1298448"/>
          </a:xfrm>
        </p:spPr>
        <p:txBody>
          <a:bodyPr vert="horz" lIns="91440" tIns="45720" rIns="91440" bIns="45720" rtlCol="0" anchor="b">
            <a:normAutofit/>
          </a:bodyPr>
          <a:lstStyle/>
          <a:p>
            <a:pPr algn="ctr" defTabSz="914400"/>
            <a:r>
              <a:rPr lang="en-US" sz="3200" dirty="0">
                <a:latin typeface="FreightText Medium" panose="02000603070000020004" pitchFamily="2" charset="77"/>
              </a:rPr>
              <a:t>FLUX CORED ARC WELDING (FCAW</a:t>
            </a:r>
            <a:r>
              <a:rPr lang="en-US" sz="3600" dirty="0">
                <a:latin typeface="FreightText Medium" panose="02000603070000020004" pitchFamily="2" charset="77"/>
              </a:rPr>
              <a:t>)</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USER\Downloads\FCAW 262.png"/>
          <p:cNvPicPr>
            <a:picLocks noChangeAspect="1" noChangeArrowheads="1"/>
          </p:cNvPicPr>
          <p:nvPr/>
        </p:nvPicPr>
        <p:blipFill>
          <a:blip r:embed="rId1"/>
          <a:srcRect/>
          <a:stretch>
            <a:fillRect/>
          </a:stretch>
        </p:blipFill>
        <p:spPr bwMode="auto">
          <a:xfrm>
            <a:off x="952499" y="2389218"/>
            <a:ext cx="7239000" cy="36576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43510"/>
            <a:ext cx="8229600" cy="902335"/>
          </a:xfrm>
        </p:spPr>
        <p:txBody>
          <a:bodyPr/>
          <a:p>
            <a:r>
              <a:rPr lang="en-US" sz="2800"/>
              <a:t>Discussion Subjects</a:t>
            </a:r>
            <a:endParaRPr lang="en-US" sz="2800"/>
          </a:p>
        </p:txBody>
      </p:sp>
      <p:sp>
        <p:nvSpPr>
          <p:cNvPr id="3" name="Content Placeholder 2"/>
          <p:cNvSpPr>
            <a:spLocks noGrp="1"/>
          </p:cNvSpPr>
          <p:nvPr>
            <p:ph idx="1"/>
          </p:nvPr>
        </p:nvSpPr>
        <p:spPr>
          <a:xfrm>
            <a:off x="457200" y="1252220"/>
            <a:ext cx="8229600" cy="5449570"/>
          </a:xfrm>
        </p:spPr>
        <p:txBody>
          <a:bodyPr/>
          <a:p>
            <a:r>
              <a:rPr lang="en-US" sz="1600" dirty="0">
                <a:latin typeface="FreightText Medium" panose="02000603070000020004" pitchFamily="2" charset="77"/>
                <a:sym typeface="+mn-ea"/>
              </a:rPr>
              <a:t>1) Important definitions related to welding</a:t>
            </a:r>
            <a:endParaRPr lang="en-US" sz="1600" dirty="0">
              <a:latin typeface="FreightText Medium" panose="02000603070000020004" pitchFamily="2" charset="77"/>
              <a:sym typeface="+mn-ea"/>
            </a:endParaRPr>
          </a:p>
          <a:p>
            <a:endParaRPr lang="en-US" sz="1600" dirty="0">
              <a:latin typeface="FreightText Medium" panose="02000603070000020004" pitchFamily="2" charset="77"/>
              <a:sym typeface="+mn-ea"/>
            </a:endParaRPr>
          </a:p>
          <a:p>
            <a:r>
              <a:rPr lang="en-US" sz="1600" dirty="0">
                <a:latin typeface="FreightText Medium" panose="02000603070000020004" pitchFamily="2" charset="77"/>
                <a:sym typeface="+mn-ea"/>
              </a:rPr>
              <a:t>2)Shielded Metal Arc Welding – SMAW (also called Manual Metal Arc Welding ) – manual</a:t>
            </a:r>
            <a:endParaRPr lang="en-US" sz="1600" dirty="0">
              <a:latin typeface="FreightText Medium" panose="02000603070000020004" pitchFamily="2" charset="77"/>
              <a:sym typeface="+mn-ea"/>
            </a:endParaRPr>
          </a:p>
          <a:p>
            <a:endParaRPr lang="en-US" sz="1600" dirty="0">
              <a:latin typeface="FreightText Medium" panose="02000603070000020004" pitchFamily="2" charset="77"/>
              <a:sym typeface="+mn-ea"/>
            </a:endParaRPr>
          </a:p>
          <a:p>
            <a:r>
              <a:rPr lang="en-US" sz="1600" dirty="0">
                <a:latin typeface="FreightText Medium" panose="02000603070000020004" pitchFamily="2" charset="77"/>
                <a:sym typeface="+mn-ea"/>
              </a:rPr>
              <a:t>3)Flux Cored Arc Welding (FCAW )- Gas Shielded/ Self Shielded -  semiautomatic / automatic</a:t>
            </a:r>
            <a:endParaRPr lang="en-US" sz="1600" dirty="0">
              <a:latin typeface="FreightText Medium" panose="02000603070000020004" pitchFamily="2" charset="77"/>
            </a:endParaRPr>
          </a:p>
          <a:p>
            <a:endParaRPr lang="en-US" sz="1600" dirty="0">
              <a:latin typeface="FreightText Medium" panose="02000603070000020004" pitchFamily="2" charset="77"/>
              <a:sym typeface="+mn-ea"/>
            </a:endParaRPr>
          </a:p>
          <a:p>
            <a:r>
              <a:rPr lang="en-US" sz="1600" dirty="0">
                <a:latin typeface="FreightText Medium" panose="02000603070000020004" pitchFamily="2" charset="77"/>
                <a:sym typeface="+mn-ea"/>
              </a:rPr>
              <a:t>4)Tungsten Inert Gas Welding – GTAW – manual / automatic</a:t>
            </a:r>
            <a:endParaRPr lang="en-US" sz="1600" dirty="0">
              <a:latin typeface="FreightText Medium" panose="02000603070000020004" pitchFamily="2" charset="77"/>
              <a:sym typeface="+mn-ea"/>
            </a:endParaRPr>
          </a:p>
          <a:p>
            <a:endParaRPr lang="en-US" sz="1600" dirty="0">
              <a:latin typeface="FreightText Medium" panose="02000603070000020004" pitchFamily="2" charset="77"/>
              <a:sym typeface="+mn-ea"/>
            </a:endParaRPr>
          </a:p>
          <a:p>
            <a:r>
              <a:rPr lang="en-US" sz="1600" dirty="0">
                <a:latin typeface="FreightText Medium" panose="02000603070000020004" pitchFamily="2" charset="77"/>
                <a:sym typeface="+mn-ea"/>
              </a:rPr>
              <a:t>5)Gas Metal Arc Welding (GMAW ) – MIG/MAG -semi-automatic / automatic</a:t>
            </a:r>
            <a:endParaRPr lang="en-US" sz="1600" dirty="0">
              <a:latin typeface="FreightText Medium" panose="02000603070000020004" pitchFamily="2" charset="77"/>
              <a:sym typeface="+mn-ea"/>
            </a:endParaRPr>
          </a:p>
          <a:p>
            <a:pPr marL="0" indent="0">
              <a:buNone/>
            </a:pPr>
            <a:endParaRPr lang="en-US" sz="1600" dirty="0">
              <a:latin typeface="FreightText Medium" panose="02000603070000020004" pitchFamily="2" charset="77"/>
            </a:endParaRPr>
          </a:p>
          <a:p>
            <a:r>
              <a:rPr lang="en-US" sz="1600" dirty="0">
                <a:latin typeface="FreightText Medium" panose="02000603070000020004" pitchFamily="2" charset="77"/>
              </a:rPr>
              <a:t>6)</a:t>
            </a:r>
            <a:r>
              <a:rPr lang="en-US" sz="1600" dirty="0">
                <a:latin typeface="FreightText Medium" panose="02000603070000020004" pitchFamily="2" charset="77"/>
                <a:sym typeface="+mn-ea"/>
              </a:rPr>
              <a:t>Submerged Arc Welding ( SAW ) - automatic</a:t>
            </a:r>
            <a:endParaRPr lang="en-US" sz="1600" dirty="0">
              <a:latin typeface="FreightText Medium" panose="02000603070000020004" pitchFamily="2" charset="77"/>
            </a:endParaRPr>
          </a:p>
          <a:p>
            <a:endParaRPr lang="en-US" sz="1600" dirty="0">
              <a:latin typeface="FreightText Medium" panose="02000603070000020004" pitchFamily="2" charset="77"/>
            </a:endParaRPr>
          </a:p>
          <a:p>
            <a:r>
              <a:rPr lang="en-US" sz="1600" dirty="0">
                <a:latin typeface="FreightText Medium" panose="02000603070000020004" pitchFamily="2" charset="77"/>
              </a:rPr>
              <a:t>7)Gas welding</a:t>
            </a:r>
            <a:endParaRPr lang="en-US" sz="1600" dirty="0">
              <a:latin typeface="FreightText Medium" panose="02000603070000020004" pitchFamily="2" charset="77"/>
            </a:endParaRPr>
          </a:p>
          <a:p>
            <a:endParaRPr lang="en-US" sz="1600" dirty="0">
              <a:latin typeface="FreightText Medium" panose="02000603070000020004" pitchFamily="2" charset="77"/>
            </a:endParaRPr>
          </a:p>
          <a:p>
            <a:r>
              <a:rPr lang="en-US" sz="1600" dirty="0">
                <a:latin typeface="FreightText Medium" panose="02000603070000020004" pitchFamily="2" charset="77"/>
              </a:rPr>
              <a:t>8) Safety for eye and face</a:t>
            </a:r>
            <a:endParaRPr lang="en-US" sz="1800" dirty="0">
              <a:latin typeface="FreightText Medium" panose="02000603070000020004" pitchFamily="2" charset="77"/>
            </a:endParaRPr>
          </a:p>
          <a:p>
            <a:endParaRPr lang="en-US"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076450"/>
            <a:ext cx="8229600" cy="4050030"/>
          </a:xfrm>
        </p:spPr>
        <p:txBody>
          <a:bodyPr/>
          <a:p>
            <a:pPr marL="0" indent="0" algn="ctr">
              <a:buNone/>
            </a:pPr>
            <a:r>
              <a:rPr lang="en-US" sz="4400" dirty="0">
                <a:solidFill>
                  <a:srgbClr val="FFFF00"/>
                </a:solidFill>
                <a:latin typeface="FreightText Medium" panose="02000603070000020004" pitchFamily="2" charset="77"/>
                <a:sym typeface="+mn-ea"/>
              </a:rPr>
              <a:t>Tungsten Inert Gas Welding – GTAW/TIG</a:t>
            </a:r>
            <a:endParaRPr lang="en-US" sz="4400" dirty="0">
              <a:solidFill>
                <a:srgbClr val="FFFF00"/>
              </a:solidFill>
              <a:latin typeface="FreightText Medium" panose="02000603070000020004" pitchFamily="2" charset="77"/>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1422" y="388849"/>
            <a:ext cx="8701154" cy="1298448"/>
          </a:xfrm>
        </p:spPr>
        <p:txBody>
          <a:bodyPr vert="horz" lIns="91440" tIns="45720" rIns="91440" bIns="45720" rtlCol="0" anchor="b">
            <a:normAutofit/>
          </a:bodyPr>
          <a:lstStyle/>
          <a:p>
            <a:pPr algn="ctr" defTabSz="914400"/>
            <a:r>
              <a:rPr lang="en-US" sz="3600" dirty="0">
                <a:latin typeface="FreightText Medium" panose="02000603070000020004" pitchFamily="2" charset="77"/>
              </a:rPr>
              <a:t>TUNGSTEN INERT GAS WELDING (TIG)</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C:\Documents and Settings\XX\Desktop\Tig B 05.GIF"/>
          <p:cNvPicPr>
            <a:picLocks noGrp="1" noChangeAspect="1" noChangeArrowheads="1"/>
          </p:cNvPicPr>
          <p:nvPr>
            <p:ph idx="1"/>
          </p:nvPr>
        </p:nvPicPr>
        <p:blipFill>
          <a:blip r:embed="rId1"/>
          <a:srcRect/>
          <a:stretch>
            <a:fillRect/>
          </a:stretch>
        </p:blipFill>
        <p:spPr bwMode="auto">
          <a:xfrm>
            <a:off x="1823804" y="2362200"/>
            <a:ext cx="5496392" cy="387640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1" y="1998368"/>
            <a:ext cx="8771274" cy="782176"/>
            <a:chOff x="-2" y="1998368"/>
            <a:chExt cx="11695083" cy="782176"/>
          </a:xfrm>
        </p:grpSpPr>
        <p:sp>
          <p:nvSpPr>
            <p:cNvPr id="11" name="Rectangle 10"/>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a:spLocks noGrp="1" noRot="1" noChangeAspect="1" noMove="1" noResize="1" noEditPoints="1" noAdjustHandles="1" noChangeArrowheads="1" noChangeShapeType="1" noTextEdit="1"/>
          </p:cNvSpPr>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52400" y="402483"/>
            <a:ext cx="8790611" cy="1325563"/>
          </a:xfrm>
        </p:spPr>
        <p:txBody>
          <a:bodyPr>
            <a:normAutofit/>
          </a:bodyPr>
          <a:lstStyle/>
          <a:p>
            <a:pPr algn="ctr"/>
            <a:r>
              <a:rPr lang="en-US" sz="3600" dirty="0">
                <a:latin typeface="FreightText Medium" panose="02000603070000020004" pitchFamily="2" charset="77"/>
              </a:rPr>
              <a:t>Some Important Standards</a:t>
            </a:r>
            <a:endParaRPr lang="en-IN" sz="3600" dirty="0">
              <a:latin typeface="FreightText Medium" panose="02000603070000020004" pitchFamily="2" charset="77"/>
            </a:endParaRPr>
          </a:p>
        </p:txBody>
      </p:sp>
      <p:graphicFrame>
        <p:nvGraphicFramePr>
          <p:cNvPr id="3" name="Table 2"/>
          <p:cNvGraphicFramePr>
            <a:graphicFrameLocks noGrp="1"/>
          </p:cNvGraphicFramePr>
          <p:nvPr/>
        </p:nvGraphicFramePr>
        <p:xfrm>
          <a:off x="152400" y="2683783"/>
          <a:ext cx="8385175" cy="2846070"/>
        </p:xfrm>
        <a:graphic>
          <a:graphicData uri="http://schemas.openxmlformats.org/drawingml/2006/table">
            <a:tbl>
              <a:tblPr firstRow="1" bandRow="1">
                <a:tableStyleId>{1FECB4D8-DB02-4DC6-A0A2-4F2EBAE1DC90}</a:tableStyleId>
              </a:tblPr>
              <a:tblGrid>
                <a:gridCol w="370185"/>
                <a:gridCol w="1332664"/>
                <a:gridCol w="6682271"/>
              </a:tblGrid>
              <a:tr h="200653">
                <a:tc>
                  <a:txBody>
                    <a:bodyPr/>
                    <a:lstStyle/>
                    <a:p>
                      <a:r>
                        <a:rPr lang="en-US" sz="1400" dirty="0" err="1"/>
                        <a:t>Sl</a:t>
                      </a:r>
                      <a:endParaRPr lang="en-US" sz="1400" dirty="0" err="1"/>
                    </a:p>
                  </a:txBody>
                  <a:tcPr/>
                </a:tc>
                <a:tc>
                  <a:txBody>
                    <a:bodyPr/>
                    <a:lstStyle/>
                    <a:p>
                      <a:r>
                        <a:rPr lang="en-US" sz="1400" dirty="0"/>
                        <a:t>IS</a:t>
                      </a:r>
                      <a:endParaRPr lang="en-US" sz="1400" dirty="0"/>
                    </a:p>
                  </a:txBody>
                  <a:tcPr/>
                </a:tc>
                <a:tc>
                  <a:txBody>
                    <a:bodyPr/>
                    <a:lstStyle/>
                    <a:p>
                      <a:r>
                        <a:rPr lang="en-US" sz="1400" dirty="0"/>
                        <a:t>Title</a:t>
                      </a:r>
                      <a:endParaRPr lang="en-US" sz="1400" dirty="0"/>
                    </a:p>
                  </a:txBody>
                  <a:tcPr/>
                </a:tc>
              </a:tr>
              <a:tr h="518160">
                <a:tc>
                  <a:txBody>
                    <a:bodyPr/>
                    <a:lstStyle/>
                    <a:p>
                      <a:r>
                        <a:rPr lang="en-US" sz="1400" dirty="0"/>
                        <a:t>1</a:t>
                      </a:r>
                      <a:endParaRPr lang="en-US" sz="1400" dirty="0"/>
                    </a:p>
                  </a:txBody>
                  <a:tcPr/>
                </a:tc>
                <a:tc>
                  <a:txBody>
                    <a:bodyPr/>
                    <a:lstStyle/>
                    <a:p>
                      <a:r>
                        <a:rPr lang="en-IN" sz="1400" u="none" strike="noStrike" kern="1200" dirty="0">
                          <a:effectLst/>
                        </a:rPr>
                        <a:t>10186: 2015</a:t>
                      </a:r>
                      <a:endParaRPr lang="en-IN" sz="1400" u="none" strike="noStrike" kern="1200" dirty="0">
                        <a:effectLst/>
                      </a:endParaRPr>
                    </a:p>
                  </a:txBody>
                  <a:tcPr/>
                </a:tc>
                <a:tc>
                  <a:txBody>
                    <a:bodyPr/>
                    <a:lstStyle/>
                    <a:p>
                      <a:r>
                        <a:rPr lang="en-IN" sz="1400" u="none" strike="noStrike" kern="1200" dirty="0">
                          <a:effectLst/>
                        </a:rPr>
                        <a:t>Recommendations for manual tungsten insert gas arc welding of copper and copper alloys </a:t>
                      </a:r>
                      <a:endParaRPr lang="en-IN" sz="1400" u="none" strike="noStrike" kern="1200" dirty="0">
                        <a:effectLst/>
                      </a:endParaRPr>
                    </a:p>
                  </a:txBody>
                  <a:tcPr/>
                </a:tc>
              </a:tr>
              <a:tr h="200653">
                <a:tc>
                  <a:txBody>
                    <a:bodyPr/>
                    <a:lstStyle/>
                    <a:p>
                      <a:r>
                        <a:rPr lang="en-US" sz="1400" dirty="0"/>
                        <a:t>2</a:t>
                      </a:r>
                      <a:endParaRPr lang="en-US" sz="1400" dirty="0"/>
                    </a:p>
                  </a:txBody>
                  <a:tcPr/>
                </a:tc>
                <a:tc>
                  <a:txBody>
                    <a:bodyPr/>
                    <a:lstStyle/>
                    <a:p>
                      <a:r>
                        <a:rPr lang="en-IN" sz="1400" u="none" strike="noStrike" kern="1200" dirty="0">
                          <a:effectLst/>
                        </a:rPr>
                        <a:t>13007 : 2018</a:t>
                      </a:r>
                      <a:endParaRPr lang="en-IN" sz="1400" u="none" strike="noStrike" kern="1200" dirty="0">
                        <a:effectLst/>
                      </a:endParaRPr>
                    </a:p>
                  </a:txBody>
                  <a:tcPr/>
                </a:tc>
                <a:tc>
                  <a:txBody>
                    <a:bodyPr/>
                    <a:lstStyle/>
                    <a:p>
                      <a:r>
                        <a:rPr lang="en-IN" sz="1400" u="none" strike="noStrike" kern="1200" dirty="0">
                          <a:effectLst/>
                        </a:rPr>
                        <a:t>Arc welding and cutting - </a:t>
                      </a:r>
                      <a:r>
                        <a:rPr lang="en-IN" sz="1400" u="none" strike="noStrike" kern="1200" dirty="0" err="1">
                          <a:effectLst/>
                        </a:rPr>
                        <a:t>Nonconsumable</a:t>
                      </a:r>
                      <a:r>
                        <a:rPr lang="en-IN" sz="1400" u="none" strike="noStrike" kern="1200" dirty="0">
                          <a:effectLst/>
                        </a:rPr>
                        <a:t> tungsten electrodes</a:t>
                      </a:r>
                      <a:endParaRPr lang="en-IN" sz="1400" u="none" strike="noStrike" kern="1200" dirty="0">
                        <a:effectLst/>
                      </a:endParaRPr>
                    </a:p>
                  </a:txBody>
                  <a:tcPr/>
                </a:tc>
              </a:tr>
              <a:tr h="341110">
                <a:tc>
                  <a:txBody>
                    <a:bodyPr/>
                    <a:lstStyle/>
                    <a:p>
                      <a:r>
                        <a:rPr lang="en-US" sz="1400" dirty="0"/>
                        <a:t>3</a:t>
                      </a:r>
                      <a:endParaRPr lang="en-US" sz="1400" dirty="0"/>
                    </a:p>
                  </a:txBody>
                  <a:tcPr/>
                </a:tc>
                <a:tc>
                  <a:txBody>
                    <a:bodyPr/>
                    <a:lstStyle/>
                    <a:p>
                      <a:r>
                        <a:rPr lang="en-IN" sz="1400" u="none" strike="noStrike" kern="1200" dirty="0">
                          <a:effectLst/>
                        </a:rPr>
                        <a:t>14289 : 1995</a:t>
                      </a:r>
                      <a:endParaRPr lang="en-IN" sz="1400" u="none" strike="noStrike" kern="1200" dirty="0">
                        <a:effectLst/>
                      </a:endParaRPr>
                    </a:p>
                  </a:txBody>
                  <a:tcPr/>
                </a:tc>
                <a:tc>
                  <a:txBody>
                    <a:bodyPr/>
                    <a:lstStyle/>
                    <a:p>
                      <a:r>
                        <a:rPr lang="en-IN" sz="1400" u="none" strike="noStrike" kern="1200" dirty="0">
                          <a:effectLst/>
                        </a:rPr>
                        <a:t>Manual tungsten insert gas arc welding of nickel and nickel alloys</a:t>
                      </a:r>
                      <a:endParaRPr lang="en-IN" sz="1400" u="none" strike="noStrike" kern="1200" dirty="0">
                        <a:effectLst/>
                      </a:endParaRPr>
                    </a:p>
                  </a:txBody>
                  <a:tcPr/>
                </a:tc>
              </a:tr>
              <a:tr h="341110">
                <a:tc>
                  <a:txBody>
                    <a:bodyPr/>
                    <a:lstStyle/>
                    <a:p>
                      <a:r>
                        <a:rPr lang="en-US" sz="1400" dirty="0"/>
                        <a:t>4</a:t>
                      </a:r>
                      <a:endParaRPr lang="en-US" sz="1400" dirty="0"/>
                    </a:p>
                  </a:txBody>
                  <a:tcPr/>
                </a:tc>
                <a:tc>
                  <a:txBody>
                    <a:bodyPr/>
                    <a:lstStyle/>
                    <a:p>
                      <a:r>
                        <a:rPr lang="en-IN" sz="1400" u="none" strike="noStrike" kern="1200" dirty="0">
                          <a:effectLst/>
                        </a:rPr>
                        <a:t>9604 : 1994</a:t>
                      </a:r>
                      <a:endParaRPr lang="en-IN" sz="1400" u="none" strike="noStrike" kern="1200" dirty="0">
                        <a:effectLst/>
                      </a:endParaRPr>
                    </a:p>
                  </a:txBody>
                  <a:tcPr/>
                </a:tc>
                <a:tc>
                  <a:txBody>
                    <a:bodyPr/>
                    <a:lstStyle/>
                    <a:p>
                      <a:r>
                        <a:rPr lang="en-IN" sz="1400" u="none" strike="noStrike" kern="1200" dirty="0">
                          <a:effectLst/>
                        </a:rPr>
                        <a:t>Tungsten - </a:t>
                      </a:r>
                      <a:r>
                        <a:rPr lang="en-IN" sz="1400" u="none" strike="noStrike" kern="1200" dirty="0" err="1">
                          <a:effectLst/>
                        </a:rPr>
                        <a:t>Inertgas</a:t>
                      </a:r>
                      <a:r>
                        <a:rPr lang="en-IN" sz="1400" u="none" strike="noStrike" kern="1200" dirty="0">
                          <a:effectLst/>
                        </a:rPr>
                        <a:t> (Tig) welding equipment</a:t>
                      </a:r>
                      <a:endParaRPr lang="en-IN" sz="1400" u="none" strike="noStrike" kern="1200" dirty="0">
                        <a:effectLst/>
                      </a:endParaRPr>
                    </a:p>
                  </a:txBody>
                  <a:tcPr/>
                </a:tc>
              </a:tr>
              <a:tr h="341110">
                <a:tc>
                  <a:txBody>
                    <a:bodyPr/>
                    <a:lstStyle/>
                    <a:p>
                      <a:r>
                        <a:rPr lang="en-US" sz="1400" dirty="0"/>
                        <a:t>5</a:t>
                      </a:r>
                      <a:endParaRPr lang="en-US" sz="1400" dirty="0"/>
                    </a:p>
                  </a:txBody>
                  <a:tcPr/>
                </a:tc>
                <a:tc>
                  <a:txBody>
                    <a:bodyPr/>
                    <a:lstStyle/>
                    <a:p>
                      <a:r>
                        <a:rPr lang="en-IN" sz="1400" u="none" strike="noStrike" kern="1200" dirty="0">
                          <a:effectLst/>
                        </a:rPr>
                        <a:t>2811 : 1987</a:t>
                      </a:r>
                      <a:endParaRPr lang="en-IN" sz="1400" u="none" strike="noStrike" kern="1200" dirty="0">
                        <a:effectLst/>
                      </a:endParaRPr>
                    </a:p>
                  </a:txBody>
                  <a:tcPr/>
                </a:tc>
                <a:tc>
                  <a:txBody>
                    <a:bodyPr/>
                    <a:lstStyle/>
                    <a:p>
                      <a:r>
                        <a:rPr lang="en-IN" sz="1400" u="none" strike="noStrike" kern="1200" dirty="0">
                          <a:effectLst/>
                        </a:rPr>
                        <a:t>Recommendations for manual tungsten inert - Gas arc welding of austenitic stainless steel</a:t>
                      </a:r>
                      <a:endParaRPr lang="en-IN" sz="1400" u="none" strike="noStrike" kern="1200" dirty="0">
                        <a:effectLst/>
                      </a:endParaRPr>
                    </a:p>
                  </a:txBody>
                  <a:tcPr/>
                </a:tc>
              </a:tr>
              <a:tr h="200653">
                <a:tc>
                  <a:txBody>
                    <a:bodyPr/>
                    <a:lstStyle/>
                    <a:p>
                      <a:r>
                        <a:rPr lang="en-US" sz="1400" dirty="0"/>
                        <a:t>6</a:t>
                      </a:r>
                      <a:endParaRPr lang="en-US" sz="1400" dirty="0"/>
                    </a:p>
                  </a:txBody>
                  <a:tcPr/>
                </a:tc>
                <a:tc>
                  <a:txBody>
                    <a:bodyPr/>
                    <a:lstStyle/>
                    <a:p>
                      <a:r>
                        <a:rPr lang="en-IN" sz="1400" u="none" strike="noStrike" kern="1200" dirty="0">
                          <a:effectLst/>
                        </a:rPr>
                        <a:t>2812 : 1993</a:t>
                      </a:r>
                      <a:endParaRPr lang="en-IN" sz="1400" u="none" strike="noStrike" kern="1200" dirty="0">
                        <a:effectLst/>
                      </a:endParaRPr>
                    </a:p>
                  </a:txBody>
                  <a:tcPr/>
                </a:tc>
                <a:tc>
                  <a:txBody>
                    <a:bodyPr/>
                    <a:lstStyle/>
                    <a:p>
                      <a:r>
                        <a:rPr lang="en-IN" sz="1400" u="none" strike="noStrike" kern="1200" dirty="0">
                          <a:effectLst/>
                        </a:rPr>
                        <a:t>Recommendations for manual tungsten inert gas arc welding of aluminium and aluminium alloys </a:t>
                      </a:r>
                      <a:endParaRPr lang="en-IN" sz="1400" u="none" strike="noStrike" kern="1200" dirty="0">
                        <a:effectLst/>
                      </a:endParaRPr>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anose="030F0702030302020204" charset="0"/>
                <a:cs typeface="Comic Sans MS" panose="030F0702030302020204" charset="0"/>
              </a:rPr>
              <a:t>Now we will discuss about TIG</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825625"/>
            <a:ext cx="8201660" cy="4351655"/>
          </a:xfrm>
        </p:spPr>
        <p:txBody>
          <a:bodyPr>
            <a:normAutofit lnSpcReduction="10000"/>
          </a:bodyPr>
          <a:lstStyle/>
          <a:p>
            <a:pPr marL="0" indent="0">
              <a:buNone/>
            </a:pPr>
            <a:r>
              <a:rPr lang="en-US" sz="2800">
                <a:latin typeface="Comic Sans MS" panose="030F0702030302020204" charset="0"/>
                <a:cs typeface="Comic Sans MS" panose="030F0702030302020204" charset="0"/>
              </a:rPr>
              <a:t>Popular for Non Ferrous Metals and alloys</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pPr marL="0" indent="0">
              <a:buNone/>
            </a:pPr>
            <a:r>
              <a:rPr lang="en-US" sz="2800">
                <a:latin typeface="Comic Sans MS" panose="030F0702030302020204" charset="0"/>
                <a:cs typeface="Comic Sans MS" panose="030F0702030302020204" charset="0"/>
              </a:rPr>
              <a:t>How do you do TIG welding? The answer lies in the following Standards to be discussed:</a:t>
            </a:r>
            <a:endParaRPr lang="en-US" sz="2800">
              <a:latin typeface="Comic Sans MS" panose="030F0702030302020204" charset="0"/>
              <a:cs typeface="Comic Sans MS" panose="030F0702030302020204" charset="0"/>
            </a:endParaRPr>
          </a:p>
          <a:p>
            <a:pPr marL="0" indent="0">
              <a:buNone/>
            </a:pPr>
            <a:endParaRPr lang="en-US" sz="2800">
              <a:latin typeface="Comic Sans MS" panose="030F0702030302020204" charset="0"/>
              <a:cs typeface="Comic Sans MS" panose="030F0702030302020204" charset="0"/>
            </a:endParaRPr>
          </a:p>
          <a:p>
            <a:r>
              <a:rPr lang="en-US" sz="1800">
                <a:latin typeface="Comic Sans MS" panose="030F0702030302020204" charset="0"/>
                <a:cs typeface="Comic Sans MS" panose="030F0702030302020204" charset="0"/>
              </a:rPr>
              <a:t>IS 9604:1994 -TIG Welding Equipment</a:t>
            </a:r>
            <a:endParaRPr lang="en-US" sz="1800">
              <a:latin typeface="Comic Sans MS" panose="030F0702030302020204" charset="0"/>
              <a:cs typeface="Comic Sans MS" panose="030F0702030302020204" charset="0"/>
            </a:endParaRPr>
          </a:p>
          <a:p>
            <a:r>
              <a:rPr lang="en-US" sz="1800">
                <a:latin typeface="Comic Sans MS" panose="030F0702030302020204" charset="0"/>
                <a:cs typeface="Comic Sans MS" panose="030F0702030302020204" charset="0"/>
              </a:rPr>
              <a:t>IS 10186 : 2015-</a:t>
            </a:r>
            <a:r>
              <a:rPr lang="en-US" sz="1800">
                <a:latin typeface="Comic Sans MS" panose="030F0702030302020204" charset="0"/>
                <a:cs typeface="Comic Sans MS" panose="030F0702030302020204" charset="0"/>
                <a:sym typeface="+mn-ea"/>
              </a:rPr>
              <a:t>TIG welding of Cu and Cu alloy</a:t>
            </a:r>
            <a:endParaRPr lang="en-US" sz="1800">
              <a:latin typeface="Comic Sans MS" panose="030F0702030302020204" charset="0"/>
              <a:cs typeface="Comic Sans MS" panose="030F0702030302020204" charset="0"/>
            </a:endParaRPr>
          </a:p>
          <a:p>
            <a:r>
              <a:rPr lang="en-US" sz="1800">
                <a:latin typeface="Comic Sans MS" panose="030F0702030302020204" charset="0"/>
                <a:cs typeface="Comic Sans MS" panose="030F0702030302020204" charset="0"/>
              </a:rPr>
              <a:t>IS 14289: 1995- TIG welding of NI and NI alloy</a:t>
            </a:r>
            <a:endParaRPr lang="en-US" sz="1800">
              <a:latin typeface="Comic Sans MS" panose="030F0702030302020204" charset="0"/>
              <a:cs typeface="Comic Sans MS" panose="030F0702030302020204" charset="0"/>
            </a:endParaRPr>
          </a:p>
          <a:p>
            <a:r>
              <a:rPr lang="en-US" sz="1800">
                <a:latin typeface="Comic Sans MS" panose="030F0702030302020204" charset="0"/>
                <a:cs typeface="Comic Sans MS" panose="030F0702030302020204" charset="0"/>
              </a:rPr>
              <a:t>IS 2812: 1993- </a:t>
            </a:r>
            <a:r>
              <a:rPr lang="en-US" sz="1800">
                <a:latin typeface="Comic Sans MS" panose="030F0702030302020204" charset="0"/>
                <a:cs typeface="Comic Sans MS" panose="030F0702030302020204" charset="0"/>
                <a:sym typeface="+mn-ea"/>
              </a:rPr>
              <a:t>TIG welding of Al and Al alloy</a:t>
            </a:r>
            <a:endParaRPr lang="en-US" sz="1800">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solidFill>
                  <a:srgbClr val="FFFF00"/>
                </a:solidFill>
                <a:latin typeface="Comic Sans MS" panose="030F0702030302020204" charset="0"/>
                <a:cs typeface="Comic Sans MS" panose="030F0702030302020204" charset="0"/>
                <a:sym typeface="+mn-ea"/>
              </a:rPr>
              <a:t>IS 9604 : 1994</a:t>
            </a:r>
            <a:endParaRPr lang="en-US">
              <a:solidFill>
                <a:srgbClr val="FFFF00"/>
              </a:solidFill>
              <a:latin typeface="Comic Sans MS" panose="030F0702030302020204" charset="0"/>
              <a:cs typeface="Comic Sans MS" panose="030F0702030302020204" charset="0"/>
            </a:endParaRPr>
          </a:p>
          <a:p>
            <a:pPr algn="ctr"/>
            <a:endParaRPr lang="en-US">
              <a:solidFill>
                <a:srgbClr val="FFFF00"/>
              </a:solidFill>
              <a:latin typeface="Comic Sans MS" panose="030F0702030302020204" charset="0"/>
              <a:cs typeface="Comic Sans MS" panose="030F0702030302020204" charset="0"/>
            </a:endParaRPr>
          </a:p>
          <a:p>
            <a:pPr marL="0" indent="0" algn="ctr">
              <a:buNone/>
            </a:pPr>
            <a:r>
              <a:rPr lang="en-US">
                <a:solidFill>
                  <a:srgbClr val="FFFF00"/>
                </a:solidFill>
                <a:latin typeface="Comic Sans MS" panose="030F0702030302020204" charset="0"/>
                <a:cs typeface="Comic Sans MS" panose="030F0702030302020204" charset="0"/>
                <a:sym typeface="+mn-ea"/>
              </a:rPr>
              <a:t>TUNGSTEN-INERT GAS (TIG) WELDING EQUIPMENT :  </a:t>
            </a:r>
            <a:endParaRPr lang="en-US">
              <a:solidFill>
                <a:srgbClr val="FFFF00"/>
              </a:solidFill>
              <a:latin typeface="Comic Sans MS" panose="030F0702030302020204" charset="0"/>
              <a:cs typeface="Comic Sans MS" panose="030F0702030302020204" charset="0"/>
            </a:endParaRPr>
          </a:p>
          <a:p>
            <a:pPr marL="0" indent="0" algn="ctr">
              <a:buNone/>
            </a:pPr>
            <a:endParaRPr lang="en-US">
              <a:solidFill>
                <a:srgbClr val="FFFF00"/>
              </a:solidFill>
              <a:latin typeface="Comic Sans MS" panose="030F0702030302020204" charset="0"/>
              <a:cs typeface="Comic Sans MS" panose="030F0702030302020204" charset="0"/>
            </a:endParaRPr>
          </a:p>
          <a:p>
            <a:pPr algn="ctr"/>
            <a:endParaRPr lang="en-US">
              <a:solidFill>
                <a:srgbClr val="FFFF00"/>
              </a:solidFill>
              <a:latin typeface="Comic Sans MS" panose="030F0702030302020204" charset="0"/>
              <a:cs typeface="Comic Sans MS" panose="030F070203030202020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5135"/>
            <a:ext cx="7886700" cy="5732145"/>
          </a:xfrm>
        </p:spPr>
        <p:txBody>
          <a:bodyPr>
            <a:normAutofit lnSpcReduction="20000"/>
          </a:bodyPr>
          <a:lstStyle/>
          <a:p>
            <a:pPr marL="0" indent="0">
              <a:buNone/>
            </a:pPr>
            <a:r>
              <a:rPr lang="en-US" sz="1645">
                <a:solidFill>
                  <a:schemeClr val="accent2"/>
                </a:solidFill>
                <a:latin typeface="Comic Sans MS" panose="030F0702030302020204" charset="0"/>
                <a:cs typeface="Comic Sans MS" panose="030F0702030302020204" charset="0"/>
                <a:sym typeface="+mn-ea"/>
              </a:rPr>
              <a:t>This standard lays down the general and safety requirements and test methods for TIG welding equipment.</a:t>
            </a:r>
            <a:endParaRPr lang="en-US" sz="1645">
              <a:solidFill>
                <a:schemeClr val="accent2"/>
              </a:solidFill>
              <a:latin typeface="Comic Sans MS" panose="030F0702030302020204" charset="0"/>
              <a:cs typeface="Comic Sans MS" panose="030F0702030302020204" charset="0"/>
              <a:sym typeface="+mn-ea"/>
            </a:endParaRPr>
          </a:p>
          <a:p>
            <a:pPr marL="0" indent="0">
              <a:buNone/>
            </a:pPr>
            <a:endParaRPr lang="en-US" sz="1645">
              <a:solidFill>
                <a:schemeClr val="accent2"/>
              </a:solidFill>
              <a:latin typeface="Comic Sans MS" panose="030F0702030302020204" charset="0"/>
              <a:cs typeface="Comic Sans MS" panose="030F0702030302020204" charset="0"/>
            </a:endParaRPr>
          </a:p>
          <a:p>
            <a:pPr marL="0" indent="0">
              <a:buNone/>
            </a:pPr>
            <a:r>
              <a:rPr lang="en-US" sz="1645">
                <a:latin typeface="Comic Sans MS" panose="030F0702030302020204" charset="0"/>
                <a:cs typeface="Comic Sans MS" panose="030F0702030302020204" charset="0"/>
              </a:rPr>
              <a:t>equipment consists of  </a:t>
            </a:r>
            <a:endParaRPr lang="en-US" sz="1645">
              <a:latin typeface="Comic Sans MS" panose="030F0702030302020204" charset="0"/>
              <a:cs typeface="Comic Sans MS" panose="030F0702030302020204" charset="0"/>
            </a:endParaRPr>
          </a:p>
          <a:p>
            <a:pPr marL="0" indent="0">
              <a:buNone/>
            </a:pPr>
            <a:endParaRPr lang="en-US" sz="1645">
              <a:latin typeface="Comic Sans MS" panose="030F0702030302020204" charset="0"/>
              <a:cs typeface="Comic Sans MS" panose="030F0702030302020204" charset="0"/>
            </a:endParaRPr>
          </a:p>
          <a:p>
            <a:pPr marL="0" indent="0">
              <a:buNone/>
            </a:pPr>
            <a:r>
              <a:rPr lang="en-US" sz="1645">
                <a:latin typeface="Comic Sans MS" panose="030F0702030302020204" charset="0"/>
                <a:cs typeface="Comic Sans MS" panose="030F0702030302020204" charset="0"/>
              </a:rPr>
              <a:t>1)Welding Torch, A current carrying device which can accommodate non-consumable tungsten electrode (s) around which an inert shielding gas flows from a nozzle at the exit and of the device. Torch shall be air, water or gas cooled.</a:t>
            </a:r>
            <a:endParaRPr lang="en-US" sz="1645">
              <a:latin typeface="Comic Sans MS" panose="030F0702030302020204" charset="0"/>
              <a:cs typeface="Comic Sans MS" panose="030F0702030302020204" charset="0"/>
            </a:endParaRPr>
          </a:p>
          <a:p>
            <a:pPr marL="0" indent="0">
              <a:buNone/>
            </a:pPr>
            <a:endParaRPr lang="en-US" sz="1645">
              <a:latin typeface="Comic Sans MS" panose="030F0702030302020204" charset="0"/>
              <a:cs typeface="Comic Sans MS" panose="030F0702030302020204" charset="0"/>
            </a:endParaRPr>
          </a:p>
          <a:p>
            <a:pPr marL="0" indent="0">
              <a:buNone/>
            </a:pPr>
            <a:r>
              <a:rPr lang="en-US" sz="1645">
                <a:latin typeface="Comic Sans MS" panose="030F0702030302020204" charset="0"/>
                <a:cs typeface="Comic Sans MS" panose="030F0702030302020204" charset="0"/>
              </a:rPr>
              <a:t>2)Arc Initiation Unit :High voltage high frequency injection in the welding circuit to enable an arc to be struck between the tungsten electrode and the workpiece without actual physical contact. For AC welding, this unit may be required to be continuously switched on for maintenance of the arc, whereas for DC welding, it may be switched off once the arc is established. The unit is basically a spark gap type oscillator comprising a low-powered iron-cored transformer with HV secondary winding, a spark gap, a high voltage capacitor and an air-core/open core (ferrite) output transformer.</a:t>
            </a:r>
            <a:endParaRPr lang="en-US" sz="1645">
              <a:latin typeface="Comic Sans MS" panose="030F0702030302020204" charset="0"/>
              <a:cs typeface="Comic Sans MS" panose="030F0702030302020204" charset="0"/>
            </a:endParaRPr>
          </a:p>
          <a:p>
            <a:pPr marL="0" indent="0">
              <a:buNone/>
            </a:pPr>
            <a:endParaRPr lang="en-US" sz="1645">
              <a:latin typeface="Comic Sans MS" panose="030F0702030302020204" charset="0"/>
              <a:cs typeface="Comic Sans MS" panose="030F0702030302020204" charset="0"/>
            </a:endParaRPr>
          </a:p>
          <a:p>
            <a:pPr marL="0" indent="0">
              <a:buNone/>
            </a:pPr>
            <a:r>
              <a:rPr lang="en-US" sz="1645">
                <a:latin typeface="Comic Sans MS" panose="030F0702030302020204" charset="0"/>
                <a:cs typeface="Comic Sans MS" panose="030F0702030302020204" charset="0"/>
              </a:rPr>
              <a:t> 3)HF Filter-The arc initiation unit  is of high voltage, high frequency type, and HF filter circuit  should be fitted to prevent damage to the power</a:t>
            </a:r>
            <a:endParaRPr lang="en-US" sz="1645">
              <a:latin typeface="Comic Sans MS" panose="030F0702030302020204" charset="0"/>
              <a:cs typeface="Comic Sans MS" panose="030F0702030302020204" charset="0"/>
            </a:endParaRPr>
          </a:p>
          <a:p>
            <a:pPr marL="0" indent="0">
              <a:buNone/>
            </a:pPr>
            <a:r>
              <a:rPr lang="en-US" sz="1645">
                <a:latin typeface="Comic Sans MS" panose="030F0702030302020204" charset="0"/>
                <a:cs typeface="Comic Sans MS" panose="030F0702030302020204" charset="0"/>
              </a:rPr>
              <a:t>source.</a:t>
            </a:r>
            <a:endParaRPr lang="en-US" sz="1645">
              <a:latin typeface="Comic Sans MS" panose="030F0702030302020204" charset="0"/>
              <a:cs typeface="Comic Sans MS" panose="030F0702030302020204" charset="0"/>
            </a:endParaRPr>
          </a:p>
          <a:p>
            <a:pPr marL="0" indent="0">
              <a:buNone/>
            </a:pPr>
            <a:endParaRPr lang="en-US">
              <a:latin typeface="Comic Sans MS" panose="030F0702030302020204" charset="0"/>
              <a:cs typeface="Comic Sans MS" panose="030F0702030302020204" charset="0"/>
            </a:endParaRPr>
          </a:p>
          <a:p>
            <a:pPr marL="0" indent="0">
              <a:buNone/>
            </a:pPr>
            <a:endParaRPr lang="en-US">
              <a:latin typeface="Comic Sans MS" panose="030F0702030302020204" charset="0"/>
              <a:cs typeface="Comic Sans MS" panose="030F070203030202020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9870" y="539115"/>
            <a:ext cx="8474710" cy="6037580"/>
          </a:xfrm>
          <a:prstGeom prst="rect">
            <a:avLst/>
          </a:prstGeom>
        </p:spPr>
        <p:txBody>
          <a:bodyPr wrap="square">
            <a:noAutofit/>
          </a:bodyPr>
          <a:lstStyle/>
          <a:p>
            <a:pPr marL="0" indent="0" defTabSz="266700">
              <a:spcAft>
                <a:spcPct val="0"/>
              </a:spcAft>
            </a:pPr>
            <a:r>
              <a:rPr lang="en-US" sz="1600">
                <a:latin typeface="Aptos" panose="02110004020202020204"/>
                <a:ea typeface="Aptos" panose="02110004020202020204"/>
              </a:rPr>
              <a:t>4) </a:t>
            </a:r>
            <a:r>
              <a:rPr sz="1600">
                <a:latin typeface="Aptos" panose="02110004020202020204"/>
                <a:ea typeface="Aptos" panose="02110004020202020204"/>
              </a:rPr>
              <a:t>Pulsing</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If the power source is fully thyristorized or transisorized, it is often possible to pulse the current to</a:t>
            </a:r>
            <a:r>
              <a:rPr lang="en-US" sz="1600">
                <a:latin typeface="Aptos" panose="02110004020202020204"/>
                <a:ea typeface="Aptos" panose="02110004020202020204"/>
              </a:rPr>
              <a:t> </a:t>
            </a:r>
            <a:r>
              <a:rPr sz="1600">
                <a:latin typeface="Aptos" panose="02110004020202020204"/>
                <a:ea typeface="Aptos" panose="02110004020202020204"/>
              </a:rPr>
              <a:t>achieve thermal pulsing of the arc. This function is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either built-in the power source or is provided by a</a:t>
            </a:r>
            <a:r>
              <a:rPr lang="en-US" sz="1600">
                <a:latin typeface="Aptos" panose="02110004020202020204"/>
                <a:ea typeface="Aptos" panose="02110004020202020204"/>
              </a:rPr>
              <a:t> </a:t>
            </a:r>
            <a:r>
              <a:rPr sz="1600">
                <a:latin typeface="Aptos" panose="02110004020202020204"/>
                <a:ea typeface="Aptos" panose="02110004020202020204"/>
              </a:rPr>
              <a:t>separate pulsing unit.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5)</a:t>
            </a:r>
            <a:r>
              <a:rPr sz="1600">
                <a:latin typeface="Aptos" panose="02110004020202020204"/>
                <a:ea typeface="Aptos" panose="02110004020202020204"/>
              </a:rPr>
              <a:t>Gas Regulator</a:t>
            </a:r>
            <a:r>
              <a:rPr lang="en-US" sz="1600">
                <a:latin typeface="Aptos" panose="02110004020202020204"/>
                <a:ea typeface="Aptos" panose="02110004020202020204"/>
              </a:rPr>
              <a:t>-</a:t>
            </a:r>
            <a:r>
              <a:rPr sz="1600">
                <a:latin typeface="Aptos" panose="02110004020202020204"/>
                <a:ea typeface="Aptos" panose="02110004020202020204"/>
              </a:rPr>
              <a:t>A gas regulator is a mechanical device for reducing</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pressure automatically to a safe working level and</a:t>
            </a:r>
            <a:r>
              <a:rPr lang="en-US" sz="1600">
                <a:latin typeface="Aptos" panose="02110004020202020204"/>
                <a:ea typeface="Aptos" panose="02110004020202020204"/>
              </a:rPr>
              <a:t> </a:t>
            </a:r>
            <a:r>
              <a:rPr sz="1600">
                <a:latin typeface="Aptos" panose="02110004020202020204"/>
                <a:ea typeface="Aptos" panose="02110004020202020204"/>
              </a:rPr>
              <a:t>controlling the volumetric flow of the compressed</a:t>
            </a:r>
            <a:r>
              <a:rPr lang="en-US" sz="1600">
                <a:latin typeface="Aptos" panose="02110004020202020204"/>
                <a:ea typeface="Aptos" panose="02110004020202020204"/>
              </a:rPr>
              <a:t> </a:t>
            </a:r>
            <a:r>
              <a:rPr sz="1600">
                <a:latin typeface="Aptos" panose="02110004020202020204"/>
                <a:ea typeface="Aptos" panose="02110004020202020204"/>
              </a:rPr>
              <a:t>gas.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6)</a:t>
            </a:r>
            <a:r>
              <a:rPr sz="1600">
                <a:latin typeface="Aptos" panose="02110004020202020204"/>
                <a:ea typeface="Aptos" panose="02110004020202020204"/>
              </a:rPr>
              <a:t>Flowmeter</a:t>
            </a:r>
            <a:r>
              <a:rPr lang="en-US" sz="1600">
                <a:latin typeface="Aptos" panose="02110004020202020204"/>
                <a:ea typeface="Aptos" panose="02110004020202020204"/>
              </a:rPr>
              <a:t>-</a:t>
            </a:r>
            <a:r>
              <a:rPr sz="1600">
                <a:latin typeface="Aptos" panose="02110004020202020204"/>
                <a:ea typeface="Aptos" panose="02110004020202020204"/>
              </a:rPr>
              <a:t>This is used to control and monitor the flow of</a:t>
            </a:r>
            <a:r>
              <a:rPr lang="en-US" sz="1600">
                <a:latin typeface="Aptos" panose="02110004020202020204"/>
                <a:ea typeface="Aptos" panose="02110004020202020204"/>
              </a:rPr>
              <a:t> </a:t>
            </a:r>
            <a:r>
              <a:rPr sz="1600">
                <a:latin typeface="Aptos" panose="02110004020202020204"/>
                <a:ea typeface="Aptos" panose="02110004020202020204"/>
              </a:rPr>
              <a:t>shielding gases.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7) </a:t>
            </a:r>
            <a:r>
              <a:rPr sz="1600">
                <a:latin typeface="Aptos" panose="02110004020202020204"/>
                <a:ea typeface="Aptos" panose="02110004020202020204"/>
              </a:rPr>
              <a:t>Gas Mixer</a:t>
            </a:r>
            <a:r>
              <a:rPr lang="en-US" sz="1600">
                <a:latin typeface="Aptos" panose="02110004020202020204"/>
                <a:ea typeface="Aptos" panose="02110004020202020204"/>
              </a:rPr>
              <a:t>-</a:t>
            </a:r>
            <a:r>
              <a:rPr sz="1600">
                <a:latin typeface="Aptos" panose="02110004020202020204"/>
                <a:ea typeface="Aptos" panose="02110004020202020204"/>
              </a:rPr>
              <a:t>When a mixture of two or more gases is used, the</a:t>
            </a:r>
            <a:r>
              <a:rPr lang="en-US" sz="1600">
                <a:latin typeface="Aptos" panose="02110004020202020204"/>
                <a:ea typeface="Aptos" panose="02110004020202020204"/>
              </a:rPr>
              <a:t> </a:t>
            </a:r>
            <a:r>
              <a:rPr sz="1600">
                <a:latin typeface="Aptos" panose="02110004020202020204"/>
                <a:ea typeface="Aptos" panose="02110004020202020204"/>
              </a:rPr>
              <a:t>mixture is made in a mixing chamber metering the</a:t>
            </a:r>
            <a:r>
              <a:rPr lang="en-US" sz="1600">
                <a:latin typeface="Aptos" panose="02110004020202020204"/>
                <a:ea typeface="Aptos" panose="02110004020202020204"/>
              </a:rPr>
              <a:t> </a:t>
            </a:r>
            <a:r>
              <a:rPr sz="1600">
                <a:latin typeface="Aptos" panose="02110004020202020204"/>
                <a:ea typeface="Aptos" panose="02110004020202020204"/>
              </a:rPr>
              <a:t>separate gases.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8)Cables and Hoses</a:t>
            </a:r>
            <a:endParaRPr lang="en-US" sz="1600">
              <a:latin typeface="Aptos" panose="02110004020202020204"/>
              <a:ea typeface="Aptos" panose="02110004020202020204"/>
            </a:endParaRPr>
          </a:p>
          <a:p>
            <a:pPr marL="0" indent="0" defTabSz="266700">
              <a:spcAft>
                <a:spcPct val="0"/>
              </a:spcAft>
            </a:pPr>
            <a:endParaRPr lang="en-US"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9)DC Suppressor Unit- For conventional ac power sources, this is basically a bank of capacitor housed in a sheet steel construction. It is used in series with arc initiation unit &amp; HF filter for disposal of superficial refractory films during TIG welding of aluminium, magnesium and their alloys with ac power source </a:t>
            </a:r>
            <a:endParaRPr lang="en-US" sz="1600">
              <a:latin typeface="Aptos" panose="02110004020202020204"/>
              <a:ea typeface="Aptos" panose="021100040202020202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03275"/>
            <a:ext cx="7886700" cy="5374005"/>
          </a:xfrm>
        </p:spPr>
        <p:txBody>
          <a:bodyPr/>
          <a:lstStyle/>
          <a:p>
            <a:r>
              <a:rPr lang="en-US" sz="2800" dirty="0">
                <a:latin typeface="Comic Sans MS" panose="030F0702030302020204" charset="0"/>
                <a:cs typeface="Comic Sans MS" panose="030F0702030302020204" charset="0"/>
              </a:rPr>
              <a:t>The following shall constitute type tests:</a:t>
            </a:r>
            <a:endParaRPr lang="en-US" sz="2800" dirty="0">
              <a:latin typeface="Comic Sans MS" panose="030F0702030302020204" charset="0"/>
              <a:cs typeface="Comic Sans MS" panose="030F0702030302020204" charset="0"/>
            </a:endParaRPr>
          </a:p>
          <a:p>
            <a:endParaRPr lang="en-US" sz="2800" dirty="0">
              <a:latin typeface="Comic Sans MS" panose="030F0702030302020204" charset="0"/>
              <a:cs typeface="Comic Sans MS" panose="030F0702030302020204" charset="0"/>
            </a:endParaRPr>
          </a:p>
          <a:p>
            <a:pPr marL="0" indent="0">
              <a:buNone/>
            </a:pPr>
            <a:r>
              <a:rPr lang="en-US" sz="2800" dirty="0">
                <a:latin typeface="Comic Sans MS" panose="030F0702030302020204" charset="0"/>
                <a:cs typeface="Comic Sans MS" panose="030F0702030302020204" charset="0"/>
              </a:rPr>
              <a:t>a) Insulation resistance test -The insulation resistance shall be not less than 2 megaohms.</a:t>
            </a:r>
            <a:endParaRPr lang="en-US" sz="2800" dirty="0">
              <a:latin typeface="Comic Sans MS" panose="030F0702030302020204" charset="0"/>
              <a:cs typeface="Comic Sans MS" panose="030F0702030302020204" charset="0"/>
            </a:endParaRPr>
          </a:p>
          <a:p>
            <a:pPr marL="0" indent="0">
              <a:buNone/>
            </a:pPr>
            <a:endParaRPr lang="en-US" sz="2800" dirty="0">
              <a:latin typeface="Comic Sans MS" panose="030F0702030302020204" charset="0"/>
              <a:cs typeface="Comic Sans MS" panose="030F0702030302020204" charset="0"/>
            </a:endParaRPr>
          </a:p>
          <a:p>
            <a:pPr marL="0" indent="0">
              <a:buNone/>
            </a:pPr>
            <a:r>
              <a:rPr lang="en-US" sz="2800" dirty="0">
                <a:latin typeface="Comic Sans MS" panose="030F0702030302020204" charset="0"/>
                <a:cs typeface="Comic Sans MS" panose="030F0702030302020204" charset="0"/>
              </a:rPr>
              <a:t>b) High voltage test -The torch shall be capable</a:t>
            </a:r>
            <a:endParaRPr lang="en-US" sz="2800" dirty="0">
              <a:latin typeface="Comic Sans MS" panose="030F0702030302020204" charset="0"/>
              <a:cs typeface="Comic Sans MS" panose="030F0702030302020204" charset="0"/>
            </a:endParaRPr>
          </a:p>
          <a:p>
            <a:pPr marL="0" indent="0">
              <a:buNone/>
            </a:pPr>
            <a:r>
              <a:rPr lang="en-US" sz="2800" dirty="0">
                <a:latin typeface="Comic Sans MS" panose="030F0702030302020204" charset="0"/>
                <a:cs typeface="Comic Sans MS" panose="030F0702030302020204" charset="0"/>
              </a:rPr>
              <a:t>of withstanding voltage of 2 000 V rms at 50 Hz</a:t>
            </a:r>
            <a:endParaRPr lang="en-US" sz="2800" dirty="0">
              <a:latin typeface="Comic Sans MS" panose="030F0702030302020204" charset="0"/>
              <a:cs typeface="Comic Sans MS" panose="030F0702030302020204" charset="0"/>
            </a:endParaRPr>
          </a:p>
          <a:p>
            <a:pPr marL="0" indent="0">
              <a:buNone/>
            </a:pPr>
            <a:endParaRPr lang="en-US" sz="2800" dirty="0">
              <a:latin typeface="Comic Sans MS" panose="030F0702030302020204" charset="0"/>
              <a:cs typeface="Comic Sans MS" panose="030F0702030302020204" charset="0"/>
            </a:endParaRPr>
          </a:p>
          <a:p>
            <a:pPr marL="0" indent="0">
              <a:buNone/>
            </a:pPr>
            <a:r>
              <a:rPr lang="en-US" sz="2800" dirty="0">
                <a:latin typeface="Comic Sans MS" panose="030F0702030302020204" charset="0"/>
                <a:cs typeface="Comic Sans MS" panose="030F0702030302020204" charset="0"/>
              </a:rPr>
              <a:t>c) Performance test -agreement between the manufacturer and the purchaser</a:t>
            </a:r>
            <a:endParaRPr lang="en-US" sz="2800" dirty="0">
              <a:latin typeface="Comic Sans MS" panose="030F0702030302020204" charset="0"/>
              <a:cs typeface="Comic Sans MS" panose="030F070203030202020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1600200"/>
            <a:ext cx="8229600" cy="2237740"/>
          </a:xfrm>
        </p:spPr>
        <p:txBody>
          <a:bodyPr/>
          <a:p>
            <a:pPr marL="0" indent="0" algn="ctr">
              <a:buNone/>
            </a:pPr>
            <a:r>
              <a:rPr lang="en-US">
                <a:ln w="22225">
                  <a:solidFill>
                    <a:srgbClr val="FFFF00"/>
                  </a:solidFill>
                  <a:prstDash val="solid"/>
                </a:ln>
                <a:solidFill>
                  <a:schemeClr val="tx2"/>
                </a:solidFill>
                <a:effectLst/>
                <a:latin typeface="Comic Sans MS" panose="030F0702030302020204" charset="0"/>
                <a:cs typeface="Comic Sans MS" panose="030F0702030302020204" charset="0"/>
                <a:sym typeface="+mn-ea"/>
              </a:rPr>
              <a:t>IS 10186 : 2015  </a:t>
            </a:r>
            <a:endParaRPr lang="en-US">
              <a:ln w="22225">
                <a:solidFill>
                  <a:srgbClr val="FFFF00"/>
                </a:solidFill>
                <a:prstDash val="solid"/>
              </a:ln>
              <a:solidFill>
                <a:schemeClr val="tx2"/>
              </a:solidFill>
              <a:effectLst/>
              <a:latin typeface="Comic Sans MS" panose="030F0702030302020204" charset="0"/>
              <a:cs typeface="Comic Sans MS" panose="030F0702030302020204" charset="0"/>
              <a:sym typeface="+mn-ea"/>
            </a:endParaRPr>
          </a:p>
          <a:p>
            <a:pPr marL="0" indent="0" algn="ctr">
              <a:buNone/>
            </a:pPr>
            <a:endParaRPr lang="en-US">
              <a:ln w="22225">
                <a:solidFill>
                  <a:srgbClr val="FFFF00"/>
                </a:solidFill>
                <a:prstDash val="solid"/>
              </a:ln>
              <a:solidFill>
                <a:schemeClr val="tx2"/>
              </a:solidFill>
              <a:effectLst/>
              <a:latin typeface="Comic Sans MS" panose="030F0702030302020204" charset="0"/>
              <a:cs typeface="Comic Sans MS" panose="030F0702030302020204" charset="0"/>
              <a:sym typeface="+mn-ea"/>
            </a:endParaRPr>
          </a:p>
          <a:p>
            <a:pPr marL="0" indent="0" algn="ctr">
              <a:buNone/>
            </a:pPr>
            <a:r>
              <a:rPr lang="en-US">
                <a:ln w="22225">
                  <a:solidFill>
                    <a:srgbClr val="FFFF00"/>
                  </a:solidFill>
                  <a:prstDash val="solid"/>
                </a:ln>
                <a:solidFill>
                  <a:schemeClr val="tx2"/>
                </a:solidFill>
                <a:effectLst/>
                <a:latin typeface="Comic Sans MS" panose="030F0702030302020204" charset="0"/>
                <a:cs typeface="Comic Sans MS" panose="030F0702030302020204" charset="0"/>
                <a:sym typeface="+mn-ea"/>
              </a:rPr>
              <a:t>Recommendations for Manual Tungsten Inert Gas Arc Welding of Copper and Copper Alloys</a:t>
            </a:r>
            <a:endParaRPr lang="en-US">
              <a:ln w="22225">
                <a:solidFill>
                  <a:srgbClr val="FFFF00"/>
                </a:solidFill>
                <a:prstDash val="solid"/>
              </a:ln>
              <a:solidFill>
                <a:schemeClr val="tx2"/>
              </a:solidFill>
              <a:effectLst/>
              <a:latin typeface="Comic Sans MS" panose="030F0702030302020204" charset="0"/>
              <a:cs typeface="Comic Sans MS" panose="030F0702030302020204" charset="0"/>
              <a:sym typeface="+mn-ea"/>
            </a:endParaRPr>
          </a:p>
          <a:p>
            <a:pPr marL="0" indent="0" algn="ctr">
              <a:buNone/>
            </a:pPr>
            <a:endParaRPr lang="en-US">
              <a:ln w="22225">
                <a:solidFill>
                  <a:schemeClr val="accent2"/>
                </a:solidFill>
                <a:prstDash val="solid"/>
              </a:ln>
              <a:solidFill>
                <a:srgbClr val="FFFF00"/>
              </a:solidFill>
              <a:effectLst/>
              <a:latin typeface="Comic Sans MS" panose="030F0702030302020204" charset="0"/>
              <a:cs typeface="Comic Sans MS" panose="030F0702030302020204" charset="0"/>
              <a:sym typeface="+mn-ea"/>
            </a:endParaRPr>
          </a:p>
          <a:p>
            <a:pPr marL="0" indent="0" algn="ctr">
              <a:buNone/>
            </a:pPr>
            <a:endParaRPr lang="en-US">
              <a:ln w="22225">
                <a:solidFill>
                  <a:schemeClr val="accent2"/>
                </a:solidFill>
                <a:prstDash val="solid"/>
              </a:ln>
              <a:solidFill>
                <a:srgbClr val="FFFF00"/>
              </a:solidFill>
              <a:effectLst/>
              <a:latin typeface="Comic Sans MS" panose="030F0702030302020204" charset="0"/>
              <a:cs typeface="Comic Sans MS" panose="030F0702030302020204" charset="0"/>
              <a:sym typeface="+mn-ea"/>
            </a:endParaRPr>
          </a:p>
          <a:p>
            <a:pPr marL="0" indent="0" algn="ctr">
              <a:buNone/>
            </a:pPr>
            <a:endParaRPr lang="en-US">
              <a:ln w="22225">
                <a:solidFill>
                  <a:schemeClr val="accent2"/>
                </a:solidFill>
                <a:prstDash val="solid"/>
              </a:ln>
              <a:solidFill>
                <a:srgbClr val="FFFF00"/>
              </a:solidFill>
              <a:effectLst/>
              <a:latin typeface="Comic Sans MS" panose="030F0702030302020204" charset="0"/>
              <a:cs typeface="Comic Sans MS" panose="030F0702030302020204" charset="0"/>
              <a:sym typeface="+mn-ea"/>
            </a:endParaRPr>
          </a:p>
          <a:p>
            <a:pPr algn="ctr"/>
            <a:endParaRPr lang="en-US">
              <a:ln w="22225">
                <a:solidFill>
                  <a:schemeClr val="accent2"/>
                </a:solidFill>
                <a:prstDash val="solid"/>
              </a:ln>
              <a:solidFill>
                <a:srgbClr val="FFFF00"/>
              </a:solidFill>
              <a:effectLst/>
              <a:latin typeface="Comic Sans MS" panose="030F0702030302020204" charset="0"/>
              <a:cs typeface="Comic Sans MS" panose="030F0702030302020204" charset="0"/>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8900"/>
            <a:ext cx="7886700" cy="4818380"/>
          </a:xfrm>
        </p:spPr>
        <p:txBody>
          <a:bodyPr>
            <a:normAutofit fontScale="70000" lnSpcReduction="20000"/>
          </a:bodyPr>
          <a:lstStyle/>
          <a:p>
            <a:pPr marL="0" indent="0">
              <a:buNone/>
            </a:pPr>
            <a:r>
              <a:rPr lang="en-US" sz="2460">
                <a:latin typeface="Comic Sans MS" panose="030F0702030302020204" charset="0"/>
                <a:cs typeface="Comic Sans MS" panose="030F0702030302020204" charset="0"/>
              </a:rPr>
              <a:t>This standard covers the recommendations on materials, equipment and general workmanship for manual tungsten inert gas arc welding of wrought copper and copper alloys. The recommendations are primarily intended for general engineering application for manual welding of copper and copper alloys up to 20 mm thick with argon, helium, nitrogen or a combination thereof as shielding gas.</a:t>
            </a:r>
            <a:endParaRPr lang="en-US" sz="2460">
              <a:latin typeface="Comic Sans MS" panose="030F0702030302020204" charset="0"/>
              <a:cs typeface="Comic Sans MS" panose="030F0702030302020204" charset="0"/>
            </a:endParaRPr>
          </a:p>
          <a:p>
            <a:pPr marL="0" indent="0">
              <a:buNone/>
            </a:pP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Cu Rod  will be as per 5898 : 1970- copper and copper alloy bare solid welding rods and electrodes</a:t>
            </a:r>
            <a:endParaRPr lang="en-US" sz="2460">
              <a:latin typeface="Comic Sans MS" panose="030F0702030302020204" charset="0"/>
              <a:cs typeface="Comic Sans MS" panose="030F0702030302020204" charset="0"/>
            </a:endParaRPr>
          </a:p>
          <a:p>
            <a:pPr marL="0" indent="0">
              <a:buNone/>
            </a:pP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Following types of parent metals are covered in this standard:</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a)pure copper,</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b)silicon bronze,</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d) cupronickels,</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e)aluminium bronze,</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f)brasses,</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g)manganese bronzes,</a:t>
            </a:r>
            <a:endParaRPr lang="en-US" sz="2460">
              <a:latin typeface="Comic Sans MS" panose="030F0702030302020204" charset="0"/>
              <a:cs typeface="Comic Sans MS" panose="030F0702030302020204" charset="0"/>
            </a:endParaRPr>
          </a:p>
          <a:p>
            <a:pPr marL="0" indent="0">
              <a:buNone/>
            </a:pPr>
            <a:r>
              <a:rPr lang="en-US" sz="2460">
                <a:latin typeface="Comic Sans MS" panose="030F0702030302020204" charset="0"/>
                <a:cs typeface="Comic Sans MS" panose="030F0702030302020204" charset="0"/>
              </a:rPr>
              <a:t>h)nickel silvers, and</a:t>
            </a:r>
            <a:endParaRPr lang="en-US" sz="2460">
              <a:latin typeface="Comic Sans MS" panose="030F0702030302020204" charset="0"/>
              <a:cs typeface="Comic Sans MS" panose="030F0702030302020204" charset="0"/>
            </a:endParaRPr>
          </a:p>
          <a:p>
            <a:pPr marL="0" indent="0">
              <a:buNone/>
            </a:pPr>
            <a:r>
              <a:rPr lang="en-US">
                <a:latin typeface="Comic Sans MS" panose="030F0702030302020204" charset="0"/>
                <a:cs typeface="Comic Sans MS" panose="030F0702030302020204" charset="0"/>
              </a:rPr>
              <a:t>j)</a:t>
            </a:r>
            <a:r>
              <a:rPr lang="en-US" sz="2910">
                <a:latin typeface="Comic Sans MS" panose="030F0702030302020204" charset="0"/>
                <a:cs typeface="Comic Sans MS" panose="030F0702030302020204" charset="0"/>
              </a:rPr>
              <a:t>low-lead gun metal.</a:t>
            </a:r>
            <a:endParaRPr lang="en-US" sz="2910">
              <a:latin typeface="Comic Sans MS" panose="030F0702030302020204" charset="0"/>
              <a:cs typeface="Comic Sans MS" panose="030F07020303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sz="4000" dirty="0">
                <a:solidFill>
                  <a:srgbClr val="FFFF00"/>
                </a:solidFill>
                <a:latin typeface="FreightText Medium" panose="02000603070000020004" pitchFamily="2" charset="77"/>
                <a:sym typeface="+mn-ea"/>
              </a:rPr>
              <a:t>DEFINING COMMON WELDING TERMS</a:t>
            </a:r>
            <a:endParaRPr lang="en-US" sz="4000" dirty="0">
              <a:solidFill>
                <a:srgbClr val="FFFF00"/>
              </a:solidFill>
              <a:latin typeface="FreightText Medium" panose="02000603070000020004" pitchFamily="2" charset="77"/>
              <a:sym typeface="+mn-ea"/>
            </a:endParaRPr>
          </a:p>
          <a:p>
            <a:pPr marL="0" indent="0" algn="ctr">
              <a:buNone/>
            </a:pPr>
            <a:r>
              <a:rPr lang="en-US" sz="4000" dirty="0">
                <a:solidFill>
                  <a:srgbClr val="FFFF00"/>
                </a:solidFill>
                <a:latin typeface="FreightText Medium" panose="02000603070000020004" pitchFamily="2" charset="77"/>
                <a:sym typeface="+mn-ea"/>
              </a:rPr>
              <a:t>(</a:t>
            </a:r>
            <a:r>
              <a:rPr lang="en-US" sz="4000" dirty="0">
                <a:solidFill>
                  <a:srgbClr val="FFFF00"/>
                </a:solidFill>
                <a:latin typeface="FreightText Medium" panose="02000603070000020004" pitchFamily="2" charset="77"/>
                <a:sym typeface="+mn-ea"/>
              </a:rPr>
              <a:t>IS 812:1957 )</a:t>
            </a:r>
            <a:endParaRPr lang="en-US" sz="4000" dirty="0">
              <a:solidFill>
                <a:srgbClr val="FFFF00"/>
              </a:solidFill>
              <a:latin typeface="FreightText Medium" panose="02000603070000020004" pitchFamily="2" charset="77"/>
            </a:endParaRPr>
          </a:p>
          <a:p>
            <a:pPr algn="ctr"/>
            <a:endParaRPr lang="en-US" sz="4000" dirty="0">
              <a:solidFill>
                <a:srgbClr val="FFFF00"/>
              </a:solidFill>
              <a:latin typeface="FreightText Medium" panose="02000603070000020004" pitchFamily="2" charset="77"/>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5"/>
          <p:cNvSpPr txBox="1"/>
          <p:nvPr/>
        </p:nvSpPr>
        <p:spPr>
          <a:xfrm>
            <a:off x="1171575" y="5428615"/>
            <a:ext cx="7183120" cy="1208405"/>
          </a:xfrm>
          <a:prstGeom prst="rect">
            <a:avLst/>
          </a:prstGeom>
        </p:spPr>
        <p:txBody>
          <a:bodyPr>
            <a:noAutofit/>
          </a:bodyPr>
          <a:lstStyle/>
          <a:p>
            <a:pPr marL="71120" indent="0" algn="just" defTabSz="266700">
              <a:lnSpc>
                <a:spcPct val="103000"/>
              </a:lnSpc>
            </a:pPr>
            <a:r>
              <a:rPr sz="1600">
                <a:latin typeface="Comic Sans MS" panose="030F0702030302020204" charset="0"/>
                <a:ea typeface="Times New Roman" panose="02020603050405020304"/>
                <a:cs typeface="Comic Sans MS" panose="030F0702030302020204" charset="0"/>
              </a:rPr>
              <a:t>Alternating current or direct current with electrode negative shall be used for welding copper and copper alloys.</a:t>
            </a:r>
            <a:endParaRPr sz="1600">
              <a:latin typeface="Comic Sans MS" panose="030F0702030302020204" charset="0"/>
              <a:ea typeface="Times New Roman" panose="02020603050405020304"/>
              <a:cs typeface="Comic Sans MS" panose="030F0702030302020204" charset="0"/>
            </a:endParaRPr>
          </a:p>
        </p:txBody>
      </p:sp>
      <p:pic>
        <p:nvPicPr>
          <p:cNvPr id="4" name="Content Placeholder 14"/>
          <p:cNvPicPr>
            <a:picLocks noChangeAspect="1"/>
          </p:cNvPicPr>
          <p:nvPr/>
        </p:nvPicPr>
        <p:blipFill>
          <a:blip r:embed="rId1"/>
          <a:stretch>
            <a:fillRect/>
          </a:stretch>
        </p:blipFill>
        <p:spPr>
          <a:xfrm>
            <a:off x="869950" y="558165"/>
            <a:ext cx="7517130" cy="4492625"/>
          </a:xfrm>
          <a:prstGeom prst="rect">
            <a:avLst/>
          </a:prstGeom>
          <a:solidFill>
            <a:schemeClr val="tx1"/>
          </a:solid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5"/>
          <p:cNvSpPr txBox="1"/>
          <p:nvPr/>
        </p:nvSpPr>
        <p:spPr>
          <a:xfrm>
            <a:off x="609600" y="3124200"/>
            <a:ext cx="8221345" cy="906780"/>
          </a:xfrm>
          <a:prstGeom prst="rect">
            <a:avLst/>
          </a:prstGeom>
        </p:spPr>
        <p:txBody>
          <a:bodyPr>
            <a:noAutofit/>
          </a:bodyPr>
          <a:lstStyle/>
          <a:p>
            <a:pPr marL="191135" indent="-120015" defTabSz="266700">
              <a:spcAft>
                <a:spcPct val="60000"/>
              </a:spcAft>
            </a:pPr>
            <a:r>
              <a:rPr sz="1600" b="1">
                <a:latin typeface="Comic Sans MS" panose="030F0702030302020204" charset="0"/>
                <a:ea typeface="Times New Roman" panose="02020603050405020304"/>
                <a:cs typeface="Comic Sans MS" panose="030F0702030302020204" charset="0"/>
              </a:rPr>
              <a:t>WELDING TORCH</a:t>
            </a:r>
            <a:r>
              <a:rPr lang="en-US" sz="1600" b="1">
                <a:latin typeface="Comic Sans MS" panose="030F0702030302020204" charset="0"/>
                <a:ea typeface="Times New Roman" panose="02020603050405020304"/>
                <a:cs typeface="Comic Sans MS" panose="030F0702030302020204" charset="0"/>
              </a:rPr>
              <a:t>-</a:t>
            </a:r>
            <a:r>
              <a:rPr sz="1600" b="1" i="0">
                <a:latin typeface="Comic Sans MS" panose="030F0702030302020204" charset="0"/>
                <a:ea typeface="Times New Roman" panose="02020603050405020304"/>
                <a:cs typeface="Comic Sans MS" panose="030F0702030302020204" charset="0"/>
              </a:rPr>
              <a:t> </a:t>
            </a:r>
            <a:r>
              <a:rPr sz="1600">
                <a:latin typeface="Comic Sans MS" panose="030F0702030302020204" charset="0"/>
                <a:ea typeface="Times New Roman" panose="02020603050405020304"/>
                <a:cs typeface="Comic Sans MS" panose="030F0702030302020204" charset="0"/>
              </a:rPr>
              <a:t>Air cooled torch with ceramic nozzle or water cooled torch with metal nozzle shall be used. For current values up to 200 A, air cooled torches may be used. For current values in excess of 200 A, water cooled torches shall be recommended.</a:t>
            </a:r>
            <a:endParaRPr sz="1600">
              <a:latin typeface="Comic Sans MS" panose="030F0702030302020204" charset="0"/>
              <a:ea typeface="Times New Roman" panose="02020603050405020304"/>
              <a:cs typeface="Comic Sans MS" panose="030F0702030302020204" charset="0"/>
            </a:endParaRPr>
          </a:p>
        </p:txBody>
      </p:sp>
      <p:sp>
        <p:nvSpPr>
          <p:cNvPr id="17" name="Text Box 16"/>
          <p:cNvSpPr txBox="1"/>
          <p:nvPr/>
        </p:nvSpPr>
        <p:spPr>
          <a:xfrm>
            <a:off x="685800" y="4267200"/>
            <a:ext cx="8279130" cy="2165985"/>
          </a:xfrm>
          <a:prstGeom prst="rect">
            <a:avLst/>
          </a:prstGeom>
        </p:spPr>
        <p:txBody>
          <a:bodyPr>
            <a:noAutofit/>
          </a:bodyPr>
          <a:lstStyle/>
          <a:p>
            <a:pPr marL="192405" indent="-121285" defTabSz="266700">
              <a:spcAft>
                <a:spcPct val="60000"/>
              </a:spcAft>
            </a:pPr>
            <a:r>
              <a:rPr sz="1400" b="1">
                <a:latin typeface="Comic Sans MS" panose="030F0702030302020204" charset="0"/>
                <a:ea typeface="Times New Roman" panose="02020603050405020304"/>
                <a:cs typeface="Comic Sans MS" panose="030F0702030302020204" charset="0"/>
              </a:rPr>
              <a:t>ELECTRODES</a:t>
            </a:r>
            <a:r>
              <a:rPr lang="en-US" sz="1400" b="1">
                <a:latin typeface="Comic Sans MS" panose="030F0702030302020204" charset="0"/>
                <a:ea typeface="Times New Roman" panose="02020603050405020304"/>
                <a:cs typeface="Comic Sans MS" panose="030F0702030302020204" charset="0"/>
              </a:rPr>
              <a:t>:</a:t>
            </a:r>
            <a:r>
              <a:rPr sz="1400">
                <a:latin typeface="Comic Sans MS" panose="030F0702030302020204" charset="0"/>
                <a:ea typeface="Times New Roman" panose="02020603050405020304"/>
                <a:cs typeface="Comic Sans MS" panose="030F0702030302020204" charset="0"/>
              </a:rPr>
              <a:t>The electrodes shall be made out of pure tungsten</a:t>
            </a:r>
            <a:r>
              <a:rPr lang="en-US" sz="1400">
                <a:latin typeface="Comic Sans MS" panose="030F0702030302020204" charset="0"/>
                <a:ea typeface="Times New Roman" panose="02020603050405020304"/>
                <a:cs typeface="Comic Sans MS" panose="030F0702030302020204" charset="0"/>
              </a:rPr>
              <a:t> </a:t>
            </a:r>
            <a:r>
              <a:rPr sz="1400">
                <a:latin typeface="Comic Sans MS" panose="030F0702030302020204" charset="0"/>
                <a:ea typeface="Times New Roman" panose="02020603050405020304"/>
                <a:cs typeface="Comic Sans MS" panose="030F0702030302020204" charset="0"/>
              </a:rPr>
              <a:t>,</a:t>
            </a:r>
            <a:r>
              <a:rPr sz="1400">
                <a:latin typeface="Comic Sans MS" panose="030F0702030302020204" charset="0"/>
                <a:ea typeface="Times New Roman" panose="02020603050405020304"/>
                <a:cs typeface="Comic Sans MS" panose="030F0702030302020204" charset="0"/>
                <a:sym typeface="+mn-ea"/>
              </a:rPr>
              <a:t>thoriated tungsten or zirconiated tungsten.</a:t>
            </a:r>
            <a:r>
              <a:rPr sz="1400">
                <a:latin typeface="Comic Sans MS" panose="030F0702030302020204" charset="0"/>
                <a:ea typeface="Times New Roman" panose="02020603050405020304"/>
                <a:cs typeface="Comic Sans MS" panose="030F0702030302020204" charset="0"/>
              </a:rPr>
              <a:t> Ceriated and lanthanated electrodes can also be used.</a:t>
            </a:r>
            <a:r>
              <a:rPr lang="en-US" sz="1400">
                <a:latin typeface="Comic Sans MS" panose="030F0702030302020204" charset="0"/>
                <a:ea typeface="Times New Roman" panose="02020603050405020304"/>
                <a:cs typeface="Comic Sans MS" panose="030F0702030302020204" charset="0"/>
              </a:rPr>
              <a:t> </a:t>
            </a:r>
            <a:endParaRPr lang="en-US" sz="1400">
              <a:latin typeface="Comic Sans MS" panose="030F0702030302020204" charset="0"/>
              <a:ea typeface="Times New Roman" panose="02020603050405020304"/>
              <a:cs typeface="Comic Sans MS" panose="030F0702030302020204" charset="0"/>
            </a:endParaRPr>
          </a:p>
          <a:p>
            <a:pPr marL="192405" indent="-121285" defTabSz="266700">
              <a:spcAft>
                <a:spcPct val="60000"/>
              </a:spcAft>
            </a:pPr>
            <a:r>
              <a:rPr lang="en-US" sz="1400">
                <a:latin typeface="Comic Sans MS" panose="030F0702030302020204" charset="0"/>
                <a:ea typeface="Times New Roman" panose="02020603050405020304"/>
                <a:cs typeface="Comic Sans MS" panose="030F0702030302020204" charset="0"/>
              </a:rPr>
              <a:t>In</a:t>
            </a:r>
            <a:r>
              <a:rPr sz="1400">
                <a:latin typeface="Comic Sans MS" panose="030F0702030302020204" charset="0"/>
                <a:ea typeface="Times New Roman" panose="02020603050405020304"/>
                <a:cs typeface="Comic Sans MS" panose="030F0702030302020204" charset="0"/>
              </a:rPr>
              <a:t> the case of dc power with the electrode negativ</a:t>
            </a:r>
            <a:r>
              <a:rPr lang="en-US" sz="1400">
                <a:latin typeface="Comic Sans MS" panose="030F0702030302020204" charset="0"/>
                <a:ea typeface="Times New Roman" panose="02020603050405020304"/>
                <a:cs typeface="Comic Sans MS" panose="030F0702030302020204" charset="0"/>
              </a:rPr>
              <a:t>e t</a:t>
            </a:r>
            <a:r>
              <a:rPr sz="1400">
                <a:latin typeface="Comic Sans MS" panose="030F0702030302020204" charset="0"/>
                <a:ea typeface="Times New Roman" panose="02020603050405020304"/>
                <a:cs typeface="Comic Sans MS" panose="030F0702030302020204" charset="0"/>
                <a:sym typeface="+mn-ea"/>
              </a:rPr>
              <a:t>horiated tungsten or pure tungsten electrodes shall be used.</a:t>
            </a:r>
            <a:endParaRPr sz="14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r>
              <a:rPr sz="1400">
                <a:latin typeface="Comic Sans MS" panose="030F0702030302020204" charset="0"/>
                <a:ea typeface="Times New Roman" panose="02020603050405020304"/>
                <a:cs typeface="Comic Sans MS" panose="030F0702030302020204" charset="0"/>
              </a:rPr>
              <a:t>In the case of ac power source zirconiated</a:t>
            </a:r>
            <a:r>
              <a:rPr lang="en-US" sz="1400">
                <a:latin typeface="Comic Sans MS" panose="030F0702030302020204" charset="0"/>
                <a:ea typeface="Times New Roman" panose="02020603050405020304"/>
                <a:cs typeface="Comic Sans MS" panose="030F0702030302020204" charset="0"/>
              </a:rPr>
              <a:t> </a:t>
            </a:r>
            <a:r>
              <a:rPr sz="1400">
                <a:latin typeface="Comic Sans MS" panose="030F0702030302020204" charset="0"/>
                <a:ea typeface="Times New Roman" panose="02020603050405020304"/>
                <a:cs typeface="Comic Sans MS" panose="030F0702030302020204" charset="0"/>
              </a:rPr>
              <a:t>tungsten or pure tungsten electrodes shall be used.</a:t>
            </a:r>
            <a:endParaRPr sz="1400">
              <a:latin typeface="Comic Sans MS" panose="030F0702030302020204" charset="0"/>
              <a:ea typeface="Times New Roman" panose="02020603050405020304"/>
              <a:cs typeface="Comic Sans MS" panose="030F0702030302020204" charset="0"/>
            </a:endParaRPr>
          </a:p>
          <a:p>
            <a:pPr marL="71120" indent="0" algn="just" defTabSz="266700">
              <a:lnSpc>
                <a:spcPct val="103000"/>
              </a:lnSpc>
            </a:pPr>
            <a:r>
              <a:rPr sz="1400">
                <a:latin typeface="Comic Sans MS" panose="030F0702030302020204" charset="0"/>
                <a:ea typeface="Times New Roman" panose="02020603050405020304"/>
                <a:cs typeface="Comic Sans MS" panose="030F0702030302020204" charset="0"/>
              </a:rPr>
              <a:t>Ceriated tungsten electrodes may be used with either ac or DCEN.</a:t>
            </a:r>
            <a:endParaRPr sz="1400">
              <a:latin typeface="Comic Sans MS" panose="030F0702030302020204" charset="0"/>
              <a:ea typeface="Times New Roman" panose="02020603050405020304"/>
              <a:cs typeface="Comic Sans MS" panose="030F0702030302020204" charset="0"/>
            </a:endParaRPr>
          </a:p>
          <a:p>
            <a:pPr marL="71120" indent="0" algn="just" defTabSz="266700">
              <a:lnSpc>
                <a:spcPct val="103000"/>
              </a:lnSpc>
            </a:pPr>
            <a:endParaRPr sz="1400">
              <a:latin typeface="Comic Sans MS" panose="030F0702030302020204" charset="0"/>
              <a:ea typeface="Times New Roman" panose="02020603050405020304"/>
              <a:cs typeface="Comic Sans MS" panose="030F0702030302020204" charset="0"/>
            </a:endParaRPr>
          </a:p>
          <a:p>
            <a:pPr marL="71120" indent="0" algn="just" defTabSz="266700">
              <a:lnSpc>
                <a:spcPct val="103000"/>
              </a:lnSpc>
            </a:pPr>
            <a:r>
              <a:rPr sz="1400">
                <a:latin typeface="Comic Sans MS" panose="030F0702030302020204" charset="0"/>
                <a:ea typeface="Times New Roman" panose="02020603050405020304"/>
                <a:cs typeface="Comic Sans MS" panose="030F0702030302020204" charset="0"/>
              </a:rPr>
              <a:t>Lanthanated electrodes generally have longer life and provide greater resistance to tungsten contamination of the weld.  </a:t>
            </a:r>
            <a:endParaRPr sz="1400">
              <a:latin typeface="Comic Sans MS" panose="030F0702030302020204" charset="0"/>
              <a:ea typeface="Times New Roman" panose="02020603050405020304"/>
              <a:cs typeface="Comic Sans MS" panose="030F0702030302020204" charset="0"/>
            </a:endParaRPr>
          </a:p>
        </p:txBody>
      </p:sp>
      <p:pic>
        <p:nvPicPr>
          <p:cNvPr id="4" name="Content Placeholder 14"/>
          <p:cNvPicPr>
            <a:picLocks noChangeAspect="1"/>
          </p:cNvPicPr>
          <p:nvPr/>
        </p:nvPicPr>
        <p:blipFill>
          <a:blip r:embed="rId1"/>
          <a:stretch>
            <a:fillRect/>
          </a:stretch>
        </p:blipFill>
        <p:spPr>
          <a:xfrm>
            <a:off x="304800" y="408305"/>
            <a:ext cx="8369300" cy="2173605"/>
          </a:xfrm>
          <a:prstGeom prst="rect">
            <a:avLst/>
          </a:prstGeom>
          <a:solidFill>
            <a:schemeClr val="tx1"/>
          </a:solid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anose="030F0702030302020204" charset="0"/>
                <a:cs typeface="Comic Sans MS" panose="030F0702030302020204" charset="0"/>
              </a:rPr>
              <a:t>Contd-</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28650" y="1233170"/>
            <a:ext cx="7886700" cy="4944110"/>
          </a:xfrm>
        </p:spPr>
        <p:txBody>
          <a:bodyPr/>
          <a:lstStyle/>
          <a:p>
            <a:r>
              <a:rPr lang="en-US" sz="1800">
                <a:latin typeface="Comic Sans MS" panose="030F0702030302020204" charset="0"/>
                <a:cs typeface="Comic Sans MS" panose="030F0702030302020204" charset="0"/>
              </a:rPr>
              <a:t>Argon gas used for the shielding purpose shall conform to IS 5760. Helium gas and nitrogen gas shall conform to IS 1747.</a:t>
            </a:r>
            <a:endParaRPr lang="en-US" sz="1800">
              <a:latin typeface="Comic Sans MS" panose="030F0702030302020204" charset="0"/>
              <a:cs typeface="Comic Sans MS" panose="030F0702030302020204" charset="0"/>
            </a:endParaRPr>
          </a:p>
          <a:p>
            <a:endParaRPr lang="en-US" sz="1800">
              <a:latin typeface="Comic Sans MS" panose="030F0702030302020204" charset="0"/>
              <a:cs typeface="Comic Sans MS" panose="030F0702030302020204" charset="0"/>
            </a:endParaRPr>
          </a:p>
        </p:txBody>
      </p:sp>
      <p:sp>
        <p:nvSpPr>
          <p:cNvPr id="4" name="Text Box 3"/>
          <p:cNvSpPr txBox="1"/>
          <p:nvPr/>
        </p:nvSpPr>
        <p:spPr>
          <a:xfrm>
            <a:off x="4419600" y="2123440"/>
            <a:ext cx="4595495" cy="3795395"/>
          </a:xfrm>
          <a:prstGeom prst="rect">
            <a:avLst/>
          </a:prstGeom>
        </p:spPr>
        <p:txBody>
          <a:bodyPr>
            <a:noAutofit/>
          </a:bodyPr>
          <a:lstStyle/>
          <a:p>
            <a:pPr marL="71120" indent="0" algn="l" defTabSz="266700">
              <a:lnSpc>
                <a:spcPct val="103000"/>
              </a:lnSpc>
            </a:pPr>
            <a:r>
              <a:rPr sz="1600">
                <a:latin typeface="Comic Sans MS" panose="030F0702030302020204" charset="0"/>
                <a:ea typeface="Times New Roman" panose="02020603050405020304"/>
                <a:cs typeface="Comic Sans MS" panose="030F0702030302020204" charset="0"/>
              </a:rPr>
              <a:t>when the welding current, nozzle diameter, or electrode stick out is increased, the flow rate should be increased. When welding in the ac mode the current reversals have a disturbing effect on the shielding gas and flow should be</a:t>
            </a:r>
            <a:endParaRPr sz="16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r>
              <a:rPr sz="1600">
                <a:latin typeface="Comic Sans MS" panose="030F0702030302020204" charset="0"/>
                <a:ea typeface="Times New Roman" panose="02020603050405020304"/>
                <a:cs typeface="Comic Sans MS" panose="030F0702030302020204" charset="0"/>
              </a:rPr>
              <a:t> increasedby 25 percent. </a:t>
            </a:r>
            <a:endParaRPr sz="16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r>
              <a:rPr sz="1600">
                <a:latin typeface="Comic Sans MS" panose="030F0702030302020204" charset="0"/>
                <a:ea typeface="Times New Roman" panose="02020603050405020304"/>
                <a:cs typeface="Comic Sans MS" panose="030F0702030302020204" charset="0"/>
              </a:rPr>
              <a:t>And of course when welding in a drafty</a:t>
            </a:r>
            <a:r>
              <a:rPr lang="en-US" sz="1600">
                <a:latin typeface="Comic Sans MS" panose="030F0702030302020204" charset="0"/>
                <a:ea typeface="Times New Roman" panose="02020603050405020304"/>
                <a:cs typeface="Comic Sans MS" panose="030F0702030302020204" charset="0"/>
              </a:rPr>
              <a:t> </a:t>
            </a:r>
            <a:r>
              <a:rPr sz="1600">
                <a:latin typeface="Comic Sans MS" panose="030F0702030302020204" charset="0"/>
                <a:ea typeface="Times New Roman" panose="02020603050405020304"/>
                <a:cs typeface="Comic Sans MS" panose="030F0702030302020204" charset="0"/>
              </a:rPr>
              <a:t>situation, flow rate should be doubled. When welding corner/edge joints, excessive flow rates can cause air entrapment. </a:t>
            </a:r>
            <a:endParaRPr sz="16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r>
              <a:rPr sz="1600">
                <a:latin typeface="Comic Sans MS" panose="030F0702030302020204" charset="0"/>
                <a:ea typeface="Times New Roman" panose="02020603050405020304"/>
                <a:cs typeface="Comic Sans MS" panose="030F0702030302020204" charset="0"/>
              </a:rPr>
              <a:t>In this situation, the effectiveness of the shielding gas can be improved by reducing the gas flow by about 25 percent.</a:t>
            </a:r>
            <a:endParaRPr sz="16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endParaRPr sz="1600">
              <a:latin typeface="Comic Sans MS" panose="030F0702030302020204" charset="0"/>
              <a:ea typeface="Times New Roman" panose="02020603050405020304"/>
              <a:cs typeface="Comic Sans MS" panose="030F0702030302020204" charset="0"/>
            </a:endParaRPr>
          </a:p>
          <a:p>
            <a:pPr marL="71120" indent="0" algn="l" defTabSz="266700">
              <a:lnSpc>
                <a:spcPct val="103000"/>
              </a:lnSpc>
            </a:pPr>
            <a:r>
              <a:rPr lang="en-US" sz="1600">
                <a:solidFill>
                  <a:srgbClr val="FF0000"/>
                </a:solidFill>
                <a:highlight>
                  <a:srgbClr val="FFFF00"/>
                </a:highlight>
                <a:latin typeface="Comic Sans MS" panose="030F0702030302020204" charset="0"/>
                <a:ea typeface="Times New Roman" panose="02020603050405020304"/>
                <a:cs typeface="Comic Sans MS" panose="030F0702030302020204" charset="0"/>
              </a:rPr>
              <a:t>For preparation of parent metal please follow </a:t>
            </a:r>
            <a:r>
              <a:rPr lang="en-US" sz="1600">
                <a:solidFill>
                  <a:srgbClr val="FF0000"/>
                </a:solidFill>
                <a:highlight>
                  <a:srgbClr val="FFFF00"/>
                </a:highlight>
                <a:latin typeface="Comic Sans MS" panose="030F0702030302020204" charset="0"/>
                <a:ea typeface="Times New Roman" panose="02020603050405020304"/>
                <a:cs typeface="Comic Sans MS" panose="030F0702030302020204" charset="0"/>
                <a:hlinkClick r:id="rId1" action="ppaction://hlinkfile"/>
              </a:rPr>
              <a:t>hyperlink</a:t>
            </a:r>
            <a:endParaRPr lang="en-US" sz="1600">
              <a:solidFill>
                <a:srgbClr val="FF0000"/>
              </a:solidFill>
              <a:highlight>
                <a:srgbClr val="FFFF00"/>
              </a:highlight>
              <a:latin typeface="Comic Sans MS" panose="030F0702030302020204" charset="0"/>
              <a:ea typeface="Times New Roman" panose="02020603050405020304"/>
              <a:cs typeface="Comic Sans MS" panose="030F0702030302020204" charset="0"/>
            </a:endParaRPr>
          </a:p>
        </p:txBody>
      </p:sp>
      <p:pic>
        <p:nvPicPr>
          <p:cNvPr id="5" name="Image 25"/>
          <p:cNvPicPr/>
          <p:nvPr>
            <p:custDataLst>
              <p:tags r:id="rId2"/>
            </p:custDataLst>
          </p:nvPr>
        </p:nvPicPr>
        <p:blipFill>
          <a:blip r:embed="rId3" cstate="print"/>
          <a:stretch>
            <a:fillRect/>
          </a:stretch>
        </p:blipFill>
        <p:spPr>
          <a:xfrm>
            <a:off x="914400" y="2374265"/>
            <a:ext cx="2700655" cy="3544570"/>
          </a:xfrm>
          <a:prstGeom prst="rect">
            <a:avLst/>
          </a:prstGeom>
          <a:solidFill>
            <a:schemeClr val="tx1"/>
          </a:solid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032000" y="1633220"/>
            <a:ext cx="5080000" cy="917575"/>
          </a:xfrm>
          <a:prstGeom prst="rect">
            <a:avLst/>
          </a:prstGeom>
        </p:spPr>
        <p:txBody>
          <a:bodyPr>
            <a:spAutoFit/>
          </a:bodyPr>
          <a:lstStyle/>
          <a:p>
            <a:pPr marL="44450" indent="0" algn="ctr" defTabSz="266700">
              <a:spcAft>
                <a:spcPct val="60000"/>
              </a:spcAft>
            </a:pPr>
            <a:r>
              <a:rPr sz="1400" b="1">
                <a:latin typeface="Comic Sans MS" panose="030F0702030302020204" charset="0"/>
                <a:ea typeface="Times New Roman" panose="02020603050405020304"/>
                <a:cs typeface="Comic Sans MS" panose="030F0702030302020204" charset="0"/>
              </a:rPr>
              <a:t>Table 7 Heat Treatment Temperature</a:t>
            </a:r>
            <a:endParaRPr sz="1400" b="1">
              <a:latin typeface="Comic Sans MS" panose="030F0702030302020204" charset="0"/>
              <a:ea typeface="Times New Roman" panose="02020603050405020304"/>
              <a:cs typeface="Comic Sans MS" panose="030F0702030302020204" charset="0"/>
            </a:endParaRPr>
          </a:p>
          <a:p>
            <a:pPr marL="44450" indent="0" algn="ctr" defTabSz="266700">
              <a:spcAft>
                <a:spcPct val="0"/>
              </a:spcAft>
            </a:pPr>
            <a:r>
              <a:rPr sz="1400">
                <a:latin typeface="Comic Sans MS" panose="030F0702030302020204" charset="0"/>
                <a:ea typeface="Times New Roman" panose="02020603050405020304"/>
                <a:cs typeface="Comic Sans MS" panose="030F0702030302020204" charset="0"/>
              </a:rPr>
              <a:t>(</a:t>
            </a:r>
            <a:r>
              <a:rPr sz="1400" i="1">
                <a:latin typeface="Comic Sans MS" panose="030F0702030302020204" charset="0"/>
                <a:ea typeface="Times New Roman" panose="02020603050405020304"/>
                <a:cs typeface="Comic Sans MS" panose="030F0702030302020204" charset="0"/>
              </a:rPr>
              <a:t>Clause</a:t>
            </a:r>
            <a:r>
              <a:rPr sz="1400">
                <a:latin typeface="Comic Sans MS" panose="030F0702030302020204" charset="0"/>
                <a:ea typeface="Times New Roman" panose="02020603050405020304"/>
                <a:cs typeface="Comic Sans MS" panose="030F0702030302020204" charset="0"/>
              </a:rPr>
              <a:t> 14.2)</a:t>
            </a:r>
            <a:endParaRPr sz="1400">
              <a:latin typeface="Comic Sans MS" panose="030F0702030302020204" charset="0"/>
              <a:ea typeface="Times New Roman" panose="02020603050405020304"/>
              <a:cs typeface="Comic Sans MS" panose="030F0702030302020204" charset="0"/>
            </a:endParaRPr>
          </a:p>
          <a:p>
            <a:pPr marL="0" indent="0" defTabSz="266700">
              <a:spcAft>
                <a:spcPct val="0"/>
              </a:spcAft>
            </a:pPr>
            <a:r>
              <a:rPr sz="1400">
                <a:latin typeface="Comic Sans MS" panose="030F0702030302020204" charset="0"/>
                <a:ea typeface="Times New Roman" panose="02020603050405020304"/>
                <a:cs typeface="Comic Sans MS" panose="030F0702030302020204" charset="0"/>
              </a:rPr>
              <a:t> </a:t>
            </a:r>
            <a:endParaRPr sz="1400">
              <a:latin typeface="Comic Sans MS" panose="030F0702030302020204" charset="0"/>
              <a:cs typeface="Comic Sans MS" panose="030F0702030302020204" charset="0"/>
            </a:endParaRPr>
          </a:p>
        </p:txBody>
      </p:sp>
      <p:graphicFrame>
        <p:nvGraphicFramePr>
          <p:cNvPr id="5" name="Table 4"/>
          <p:cNvGraphicFramePr/>
          <p:nvPr>
            <p:custDataLst>
              <p:tags r:id="rId1"/>
            </p:custDataLst>
          </p:nvPr>
        </p:nvGraphicFramePr>
        <p:xfrm>
          <a:off x="2032000" y="2352040"/>
          <a:ext cx="5139055" cy="1910715"/>
        </p:xfrm>
        <a:graphic>
          <a:graphicData uri="http://schemas.openxmlformats.org/drawingml/2006/table">
            <a:tbl>
              <a:tblPr/>
              <a:tblGrid>
                <a:gridCol w="572135"/>
                <a:gridCol w="1736725"/>
                <a:gridCol w="1647825"/>
                <a:gridCol w="1182370"/>
              </a:tblGrid>
              <a:tr h="356870">
                <a:tc>
                  <a:txBody>
                    <a:bodyPr/>
                    <a:lstStyle/>
                    <a:p>
                      <a:pPr marL="76200" indent="33020">
                        <a:lnSpc>
                          <a:spcPts val="850"/>
                        </a:lnSpc>
                        <a:spcBef>
                          <a:spcPct val="0"/>
                        </a:spcBef>
                        <a:spcAft>
                          <a:spcPct val="0"/>
                        </a:spcAft>
                      </a:pPr>
                      <a:r>
                        <a:rPr sz="1200" b="1">
                          <a:latin typeface="Comic Sans MS" panose="030F0702030302020204" charset="0"/>
                          <a:ea typeface="Times New Roman" panose="02020603050405020304"/>
                          <a:cs typeface="Comic Sans MS" panose="030F0702030302020204" charset="0"/>
                        </a:rPr>
                        <a:t>Sl</a:t>
                      </a:r>
                      <a:r>
                        <a:rPr sz="1200">
                          <a:latin typeface="Comic Sans MS" panose="030F0702030302020204" charset="0"/>
                          <a:ea typeface="Times New Roman" panose="02020603050405020304"/>
                          <a:cs typeface="Comic Sans MS" panose="030F0702030302020204" charset="0"/>
                        </a:rPr>
                        <a:t> </a:t>
                      </a:r>
                      <a:r>
                        <a:rPr sz="1200" b="1">
                          <a:latin typeface="Comic Sans MS" panose="030F0702030302020204" charset="0"/>
                          <a:ea typeface="Times New Roman" panose="02020603050405020304"/>
                          <a:cs typeface="Comic Sans MS" panose="030F0702030302020204" charset="0"/>
                        </a:rPr>
                        <a:t>No.</a:t>
                      </a:r>
                      <a:endParaRPr sz="1200" b="1">
                        <a:latin typeface="Comic Sans MS" panose="030F0702030302020204" charset="0"/>
                        <a:ea typeface="Times New Roman" panose="02020603050405020304"/>
                        <a:cs typeface="Comic Sans MS" panose="030F0702030302020204" charset="0"/>
                      </a:endParaRPr>
                    </a:p>
                  </a:txBody>
                  <a:tcPr marL="0" marR="0" marT="0" marB="0">
                    <a:lnL>
                      <a:noFill/>
                    </a:lnL>
                    <a:lnR>
                      <a:noFill/>
                    </a:lnR>
                    <a:lnT w="12700" cap="flat" cmpd="sng">
                      <a:solidFill>
                        <a:srgbClr val="000000"/>
                      </a:solidFill>
                      <a:prstDash val="solid"/>
                      <a:headEnd type="none" w="med" len="med"/>
                      <a:tailEnd type="none" w="med" len="med"/>
                    </a:lnT>
                    <a:lnB>
                      <a:noFill/>
                    </a:lnB>
                    <a:noFill/>
                  </a:tcPr>
                </a:tc>
                <a:tc>
                  <a:txBody>
                    <a:bodyPr/>
                    <a:lstStyle/>
                    <a:p>
                      <a:pPr marL="187960" indent="0">
                        <a:lnSpc>
                          <a:spcPts val="850"/>
                        </a:lnSpc>
                        <a:spcBef>
                          <a:spcPct val="0"/>
                        </a:spcBef>
                        <a:spcAft>
                          <a:spcPct val="0"/>
                        </a:spcAft>
                      </a:pPr>
                      <a:r>
                        <a:rPr sz="1200" b="1">
                          <a:latin typeface="Comic Sans MS" panose="030F0702030302020204" charset="0"/>
                          <a:ea typeface="Times New Roman" panose="02020603050405020304"/>
                          <a:cs typeface="Comic Sans MS" panose="030F0702030302020204" charset="0"/>
                        </a:rPr>
                        <a:t>Material</a:t>
                      </a:r>
                      <a:endParaRPr sz="1200" b="1">
                        <a:latin typeface="Comic Sans MS" panose="030F0702030302020204" charset="0"/>
                        <a:ea typeface="Times New Roman" panose="02020603050405020304"/>
                        <a:cs typeface="Comic Sans MS" panose="030F0702030302020204" charset="0"/>
                      </a:endParaRPr>
                    </a:p>
                  </a:txBody>
                  <a:tcPr marL="0" marR="0" marT="0" marB="0">
                    <a:lnL>
                      <a:noFill/>
                    </a:lnL>
                    <a:lnR>
                      <a:noFill/>
                    </a:lnR>
                    <a:lnT w="12700" cap="flat" cmpd="sng">
                      <a:solidFill>
                        <a:srgbClr val="000000"/>
                      </a:solidFill>
                      <a:prstDash val="solid"/>
                      <a:headEnd type="none" w="med" len="med"/>
                      <a:tailEnd type="none" w="med" len="med"/>
                    </a:lnT>
                    <a:lnB>
                      <a:noFill/>
                    </a:lnB>
                    <a:noFill/>
                  </a:tcPr>
                </a:tc>
                <a:tc>
                  <a:txBody>
                    <a:bodyPr/>
                    <a:lstStyle/>
                    <a:p>
                      <a:pPr marL="95885" indent="99060">
                        <a:lnSpc>
                          <a:spcPts val="850"/>
                        </a:lnSpc>
                        <a:spcBef>
                          <a:spcPct val="0"/>
                        </a:spcBef>
                        <a:spcAft>
                          <a:spcPct val="0"/>
                        </a:spcAft>
                      </a:pPr>
                      <a:r>
                        <a:rPr sz="1200" b="1">
                          <a:latin typeface="Comic Sans MS" panose="030F0702030302020204" charset="0"/>
                          <a:ea typeface="Times New Roman" panose="02020603050405020304"/>
                          <a:cs typeface="Comic Sans MS" panose="030F0702030302020204" charset="0"/>
                        </a:rPr>
                        <a:t>S.R.</a:t>
                      </a:r>
                      <a:r>
                        <a:rPr sz="1200">
                          <a:latin typeface="Comic Sans MS" panose="030F0702030302020204" charset="0"/>
                          <a:ea typeface="Times New Roman" panose="02020603050405020304"/>
                          <a:cs typeface="Comic Sans MS" panose="030F0702030302020204" charset="0"/>
                        </a:rPr>
                        <a:t> </a:t>
                      </a:r>
                      <a:r>
                        <a:rPr sz="1200" b="1">
                          <a:latin typeface="Comic Sans MS" panose="030F0702030302020204" charset="0"/>
                          <a:ea typeface="Times New Roman" panose="02020603050405020304"/>
                          <a:cs typeface="Comic Sans MS" panose="030F0702030302020204" charset="0"/>
                        </a:rPr>
                        <a:t>Heat</a:t>
                      </a:r>
                      <a:r>
                        <a:rPr sz="1200">
                          <a:latin typeface="Comic Sans MS" panose="030F0702030302020204" charset="0"/>
                          <a:ea typeface="Times New Roman" panose="02020603050405020304"/>
                          <a:cs typeface="Comic Sans MS" panose="030F0702030302020204" charset="0"/>
                        </a:rPr>
                        <a:t> </a:t>
                      </a:r>
                      <a:r>
                        <a:rPr sz="1200" b="1">
                          <a:latin typeface="Comic Sans MS" panose="030F0702030302020204" charset="0"/>
                          <a:ea typeface="Times New Roman" panose="02020603050405020304"/>
                          <a:cs typeface="Comic Sans MS" panose="030F0702030302020204" charset="0"/>
                        </a:rPr>
                        <a:t>Temperature</a:t>
                      </a:r>
                      <a:r>
                        <a:rPr sz="1200" b="1" baseline="30000">
                          <a:latin typeface="Comic Sans MS" panose="030F0702030302020204" charset="0"/>
                          <a:ea typeface="Times New Roman" panose="02020603050405020304"/>
                          <a:cs typeface="Comic Sans MS" panose="030F0702030302020204" charset="0"/>
                        </a:rPr>
                        <a:t>1)</a:t>
                      </a:r>
                      <a:endParaRPr sz="1200" b="1" baseline="30000">
                        <a:latin typeface="Comic Sans MS" panose="030F0702030302020204" charset="0"/>
                        <a:ea typeface="Times New Roman" panose="02020603050405020304"/>
                        <a:cs typeface="Comic Sans MS" panose="030F0702030302020204" charset="0"/>
                      </a:endParaRPr>
                    </a:p>
                  </a:txBody>
                  <a:tcPr marL="0" marR="0" marT="0" marB="0">
                    <a:lnL>
                      <a:noFill/>
                    </a:lnL>
                    <a:lnR>
                      <a:noFill/>
                    </a:lnR>
                    <a:lnT w="12700" cap="flat" cmpd="sng">
                      <a:solidFill>
                        <a:srgbClr val="000000"/>
                      </a:solidFill>
                      <a:prstDash val="solid"/>
                      <a:headEnd type="none" w="med" len="med"/>
                      <a:tailEnd type="none" w="med" len="med"/>
                    </a:lnT>
                    <a:lnB>
                      <a:noFill/>
                    </a:lnB>
                    <a:noFill/>
                  </a:tcPr>
                </a:tc>
                <a:tc>
                  <a:txBody>
                    <a:bodyPr/>
                    <a:lstStyle/>
                    <a:p>
                      <a:pPr marL="240665" indent="-76200">
                        <a:lnSpc>
                          <a:spcPts val="850"/>
                        </a:lnSpc>
                        <a:spcBef>
                          <a:spcPct val="0"/>
                        </a:spcBef>
                        <a:spcAft>
                          <a:spcPct val="0"/>
                        </a:spcAft>
                      </a:pPr>
                      <a:r>
                        <a:rPr sz="1200" b="1">
                          <a:latin typeface="Comic Sans MS" panose="030F0702030302020204" charset="0"/>
                          <a:ea typeface="Times New Roman" panose="02020603050405020304"/>
                          <a:cs typeface="Comic Sans MS" panose="030F0702030302020204" charset="0"/>
                        </a:rPr>
                        <a:t>Annealing</a:t>
                      </a:r>
                      <a:r>
                        <a:rPr sz="1200">
                          <a:latin typeface="Comic Sans MS" panose="030F0702030302020204" charset="0"/>
                          <a:ea typeface="Times New Roman" panose="02020603050405020304"/>
                          <a:cs typeface="Comic Sans MS" panose="030F0702030302020204" charset="0"/>
                        </a:rPr>
                        <a:t> </a:t>
                      </a:r>
                      <a:r>
                        <a:rPr sz="1200" b="1">
                          <a:latin typeface="Comic Sans MS" panose="030F0702030302020204" charset="0"/>
                          <a:ea typeface="Times New Roman" panose="02020603050405020304"/>
                          <a:cs typeface="Comic Sans MS" panose="030F0702030302020204" charset="0"/>
                        </a:rPr>
                        <a:t>Temp</a:t>
                      </a:r>
                      <a:r>
                        <a:rPr sz="1200" b="1" baseline="30000">
                          <a:latin typeface="Comic Sans MS" panose="030F0702030302020204" charset="0"/>
                          <a:ea typeface="Times New Roman" panose="02020603050405020304"/>
                          <a:cs typeface="Comic Sans MS" panose="030F0702030302020204" charset="0"/>
                        </a:rPr>
                        <a:t>2)</a:t>
                      </a:r>
                      <a:endParaRPr sz="1200" b="1" baseline="30000">
                        <a:latin typeface="Comic Sans MS" panose="030F0702030302020204" charset="0"/>
                        <a:ea typeface="Times New Roman" panose="02020603050405020304"/>
                        <a:cs typeface="Comic Sans MS" panose="030F0702030302020204" charset="0"/>
                      </a:endParaRPr>
                    </a:p>
                  </a:txBody>
                  <a:tcPr marL="0" marR="0" marT="0" marB="0">
                    <a:lnL>
                      <a:noFill/>
                    </a:lnL>
                    <a:lnR>
                      <a:noFill/>
                    </a:lnR>
                    <a:lnT w="12700" cap="flat" cmpd="sng">
                      <a:solidFill>
                        <a:srgbClr val="000000"/>
                      </a:solidFill>
                      <a:prstDash val="solid"/>
                      <a:headEnd type="none" w="med" len="med"/>
                      <a:tailEnd type="none" w="med" len="med"/>
                    </a:lnT>
                    <a:lnB>
                      <a:noFill/>
                    </a:lnB>
                    <a:noFill/>
                  </a:tcPr>
                </a:tc>
              </a:tr>
              <a:tr h="320675">
                <a:tc>
                  <a:txBody>
                    <a:bodyPr/>
                    <a:lstStyle/>
                    <a:p>
                      <a:pPr marL="14414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 </a:t>
                      </a:r>
                      <a:endParaRPr sz="1200">
                        <a:latin typeface="Comic Sans MS" panose="030F0702030302020204" charset="0"/>
                        <a:ea typeface="Times New Roman" panose="02020603050405020304"/>
                        <a:cs typeface="Comic Sans MS" panose="030F0702030302020204" charset="0"/>
                      </a:endParaRPr>
                    </a:p>
                    <a:p>
                      <a:pPr marL="144145" indent="0" algn="r">
                        <a:lnSpc>
                          <a:spcPts val="825"/>
                        </a:lnSpc>
                        <a:spcBef>
                          <a:spcPct val="0"/>
                        </a:spcBef>
                        <a:spcAft>
                          <a:spcPct val="0"/>
                        </a:spcAft>
                      </a:pPr>
                      <a:r>
                        <a:rPr sz="1200">
                          <a:latin typeface="Comic Sans MS" panose="030F0702030302020204" charset="0"/>
                          <a:ea typeface="Times New Roman" panose="02020603050405020304"/>
                          <a:cs typeface="Comic Sans MS" panose="030F0702030302020204" charset="0"/>
                        </a:rPr>
                        <a:t>(1)</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270"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°C</a:t>
                      </a:r>
                      <a:endParaRPr sz="1200">
                        <a:latin typeface="Comic Sans MS" panose="030F0702030302020204" charset="0"/>
                        <a:ea typeface="Times New Roman" panose="02020603050405020304"/>
                        <a:cs typeface="Comic Sans MS" panose="030F0702030302020204" charset="0"/>
                      </a:endParaRPr>
                    </a:p>
                    <a:p>
                      <a:pPr marL="144145" indent="0" algn="ctr">
                        <a:lnSpc>
                          <a:spcPts val="825"/>
                        </a:lnSpc>
                        <a:spcBef>
                          <a:spcPct val="0"/>
                        </a:spcBef>
                        <a:spcAft>
                          <a:spcPct val="0"/>
                        </a:spcAft>
                      </a:pPr>
                      <a:r>
                        <a:rPr sz="1200">
                          <a:latin typeface="Comic Sans MS" panose="030F0702030302020204" charset="0"/>
                          <a:ea typeface="Times New Roman" panose="02020603050405020304"/>
                          <a:cs typeface="Comic Sans MS" panose="030F0702030302020204" charset="0"/>
                        </a:rPr>
                        <a:t>(2)</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270"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°C</a:t>
                      </a:r>
                      <a:endParaRPr sz="1200">
                        <a:latin typeface="Comic Sans MS" panose="030F0702030302020204" charset="0"/>
                        <a:ea typeface="Times New Roman" panose="02020603050405020304"/>
                        <a:cs typeface="Comic Sans MS" panose="030F0702030302020204" charset="0"/>
                      </a:endParaRPr>
                    </a:p>
                    <a:p>
                      <a:pPr marL="144145" indent="0" algn="ctr">
                        <a:lnSpc>
                          <a:spcPts val="825"/>
                        </a:lnSpc>
                        <a:spcBef>
                          <a:spcPct val="0"/>
                        </a:spcBef>
                        <a:spcAft>
                          <a:spcPct val="0"/>
                        </a:spcAft>
                      </a:pPr>
                      <a:r>
                        <a:rPr sz="1200">
                          <a:latin typeface="Comic Sans MS" panose="030F0702030302020204" charset="0"/>
                          <a:ea typeface="Times New Roman" panose="02020603050405020304"/>
                          <a:cs typeface="Comic Sans MS" panose="030F0702030302020204" charset="0"/>
                        </a:rPr>
                        <a:t>(3)</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414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 </a:t>
                      </a:r>
                      <a:endParaRPr sz="1200">
                        <a:latin typeface="Comic Sans MS" panose="030F0702030302020204" charset="0"/>
                        <a:ea typeface="Times New Roman" panose="02020603050405020304"/>
                        <a:cs typeface="Comic Sans MS" panose="030F0702030302020204" charset="0"/>
                      </a:endParaRPr>
                    </a:p>
                    <a:p>
                      <a:pPr marL="149225" indent="0" algn="ctr">
                        <a:lnSpc>
                          <a:spcPts val="825"/>
                        </a:lnSpc>
                        <a:spcBef>
                          <a:spcPct val="0"/>
                        </a:spcBef>
                        <a:spcAft>
                          <a:spcPct val="0"/>
                        </a:spcAft>
                      </a:pPr>
                      <a:r>
                        <a:rPr sz="1200">
                          <a:latin typeface="Comic Sans MS" panose="030F0702030302020204" charset="0"/>
                          <a:ea typeface="Times New Roman" panose="02020603050405020304"/>
                          <a:cs typeface="Comic Sans MS" panose="030F0702030302020204" charset="0"/>
                        </a:rPr>
                        <a:t>(4)</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201930">
                <a:tc>
                  <a:txBody>
                    <a:bodyPr/>
                    <a:lstStyle/>
                    <a:p>
                      <a:pPr marL="144145" indent="0" algn="r">
                        <a:lnSpc>
                          <a:spcPts val="835"/>
                        </a:lnSpc>
                        <a:spcBef>
                          <a:spcPct val="0"/>
                        </a:spcBef>
                        <a:spcAft>
                          <a:spcPct val="0"/>
                        </a:spcAft>
                      </a:pPr>
                      <a:r>
                        <a:rPr sz="1200">
                          <a:latin typeface="Comic Sans MS" panose="030F0702030302020204" charset="0"/>
                          <a:ea typeface="Times New Roman" panose="02020603050405020304"/>
                          <a:cs typeface="Comic Sans MS" panose="030F0702030302020204" charset="0"/>
                        </a:rPr>
                        <a:t>i)</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4930" indent="0">
                        <a:lnSpc>
                          <a:spcPts val="835"/>
                        </a:lnSpc>
                        <a:spcBef>
                          <a:spcPct val="0"/>
                        </a:spcBef>
                        <a:spcAft>
                          <a:spcPct val="0"/>
                        </a:spcAft>
                      </a:pPr>
                      <a:r>
                        <a:rPr sz="1200">
                          <a:latin typeface="Comic Sans MS" panose="030F0702030302020204" charset="0"/>
                          <a:ea typeface="Times New Roman" panose="02020603050405020304"/>
                          <a:cs typeface="Comic Sans MS" panose="030F0702030302020204" charset="0"/>
                        </a:rPr>
                        <a:t>Pure copper</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5265" indent="0">
                        <a:lnSpc>
                          <a:spcPts val="835"/>
                        </a:lnSpc>
                        <a:spcBef>
                          <a:spcPct val="0"/>
                        </a:spcBef>
                        <a:spcAft>
                          <a:spcPct val="0"/>
                        </a:spcAft>
                      </a:pPr>
                      <a:r>
                        <a:rPr sz="1200">
                          <a:latin typeface="Comic Sans MS" panose="030F0702030302020204" charset="0"/>
                          <a:ea typeface="Times New Roman" panose="02020603050405020304"/>
                          <a:cs typeface="Comic Sans MS" panose="030F0702030302020204" charset="0"/>
                        </a:rPr>
                        <a:t>—</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35"/>
                        </a:lnSpc>
                        <a:spcBef>
                          <a:spcPct val="0"/>
                        </a:spcBef>
                        <a:spcAft>
                          <a:spcPct val="0"/>
                        </a:spcAft>
                      </a:pPr>
                      <a:r>
                        <a:rPr sz="1200">
                          <a:latin typeface="Comic Sans MS" panose="030F0702030302020204" charset="0"/>
                          <a:ea typeface="Times New Roman" panose="02020603050405020304"/>
                          <a:cs typeface="Comic Sans MS" panose="030F0702030302020204" charset="0"/>
                        </a:rPr>
                        <a:t>370-650</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161925">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ii)</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55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Aluminum bronze</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52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593-650</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675-815</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161925">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iii)</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55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Silicon bronze</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52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450</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482-675</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161925">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iv)</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4930"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Phosphor bronze</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52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482-650</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162560">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v)</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55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Cupro nickel</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52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530</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650-816</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162560">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vi)</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55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Red brass</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4630"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288</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427-732</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r h="220345">
                <a:tc>
                  <a:txBody>
                    <a:bodyPr/>
                    <a:lstStyle/>
                    <a:p>
                      <a:pPr marL="144145" indent="0" algn="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vii)</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75565"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Admiralty brass</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214630" indent="0">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288</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c>
                  <a:txBody>
                    <a:bodyPr/>
                    <a:lstStyle/>
                    <a:p>
                      <a:pPr marL="149225" indent="0" algn="ctr">
                        <a:lnSpc>
                          <a:spcPts val="850"/>
                        </a:lnSpc>
                        <a:spcBef>
                          <a:spcPct val="0"/>
                        </a:spcBef>
                        <a:spcAft>
                          <a:spcPct val="0"/>
                        </a:spcAft>
                      </a:pPr>
                      <a:r>
                        <a:rPr sz="1200">
                          <a:latin typeface="Comic Sans MS" panose="030F0702030302020204" charset="0"/>
                          <a:ea typeface="Times New Roman" panose="02020603050405020304"/>
                          <a:cs typeface="Comic Sans MS" panose="030F0702030302020204" charset="0"/>
                        </a:rPr>
                        <a:t>427-593</a:t>
                      </a:r>
                      <a:endParaRPr sz="1200">
                        <a:latin typeface="Comic Sans MS" panose="030F0702030302020204" charset="0"/>
                        <a:ea typeface="Times New Roman" panose="02020603050405020304"/>
                        <a:cs typeface="Comic Sans MS" panose="030F0702030302020204" charset="0"/>
                      </a:endParaRPr>
                    </a:p>
                  </a:txBody>
                  <a:tcPr marL="0" marR="0" marT="0" marB="0">
                    <a:lnL>
                      <a:noFill/>
                    </a:lnL>
                    <a:lnR>
                      <a:noFill/>
                    </a:lnR>
                    <a:lnT>
                      <a:noFill/>
                    </a:lnT>
                    <a:lnB>
                      <a:noFill/>
                    </a:lnB>
                    <a:noFill/>
                  </a:tcPr>
                </a:tc>
              </a:tr>
            </a:tbl>
          </a:graphicData>
        </a:graphic>
      </p:graphicFrame>
      <p:pic>
        <p:nvPicPr>
          <p:cNvPr id="6" name="Picture 5"/>
          <p:cNvPicPr/>
          <p:nvPr/>
        </p:nvPicPr>
        <p:blipFill>
          <a:blip/>
        </p:blipFill>
        <p:spPr>
          <a:xfrm>
            <a:off x="2032000" y="3611245"/>
            <a:ext cx="914717" cy="9842"/>
          </a:xfrm>
          <a:prstGeom prst="rect">
            <a:avLst/>
          </a:prstGeom>
        </p:spPr>
      </p:pic>
      <p:sp>
        <p:nvSpPr>
          <p:cNvPr id="7" name="Text Box 6"/>
          <p:cNvSpPr txBox="1"/>
          <p:nvPr/>
        </p:nvSpPr>
        <p:spPr>
          <a:xfrm>
            <a:off x="2032000" y="4009390"/>
            <a:ext cx="5080000" cy="222250"/>
          </a:xfrm>
          <a:prstGeom prst="rect">
            <a:avLst/>
          </a:prstGeom>
        </p:spPr>
        <p:txBody>
          <a:bodyPr>
            <a:noAutofit/>
          </a:bodyPr>
          <a:lstStyle/>
          <a:p>
            <a:endParaRPr>
              <a:latin typeface="Comic Sans MS" panose="030F0702030302020204" charset="0"/>
              <a:cs typeface="Comic Sans MS" panose="030F0702030302020204" charset="0"/>
            </a:endParaRPr>
          </a:p>
          <a:p>
            <a:pPr marL="223520" indent="0" defTabSz="266700">
              <a:spcAft>
                <a:spcPct val="0"/>
              </a:spcAft>
            </a:pPr>
            <a:r>
              <a:rPr sz="1000" baseline="30000">
                <a:latin typeface="Comic Sans MS" panose="030F0702030302020204" charset="0"/>
                <a:ea typeface="Times New Roman" panose="02020603050405020304"/>
                <a:cs typeface="Comic Sans MS" panose="030F0702030302020204" charset="0"/>
              </a:rPr>
              <a:t>1)</a:t>
            </a:r>
            <a:r>
              <a:rPr sz="1000">
                <a:latin typeface="Comic Sans MS" panose="030F0702030302020204" charset="0"/>
                <a:ea typeface="Times New Roman" panose="02020603050405020304"/>
                <a:cs typeface="Comic Sans MS" panose="030F0702030302020204" charset="0"/>
              </a:rPr>
              <a:t> Heat slowly to these temperatures and hold for 1h , </a:t>
            </a:r>
            <a:r>
              <a:rPr sz="1000" i="1">
                <a:latin typeface="Comic Sans MS" panose="030F0702030302020204" charset="0"/>
                <a:ea typeface="Times New Roman" panose="02020603050405020304"/>
                <a:cs typeface="Comic Sans MS" panose="030F0702030302020204" charset="0"/>
              </a:rPr>
              <a:t>min</a:t>
            </a:r>
            <a:r>
              <a:rPr sz="1000">
                <a:latin typeface="Comic Sans MS" panose="030F0702030302020204" charset="0"/>
                <a:ea typeface="Times New Roman" panose="02020603050405020304"/>
                <a:cs typeface="Comic Sans MS" panose="030F0702030302020204" charset="0"/>
              </a:rPr>
              <a:t>.</a:t>
            </a:r>
            <a:endParaRPr sz="1000">
              <a:latin typeface="Comic Sans MS" panose="030F0702030302020204" charset="0"/>
              <a:ea typeface="Times New Roman" panose="02020603050405020304"/>
              <a:cs typeface="Comic Sans MS" panose="030F0702030302020204" charset="0"/>
            </a:endParaRPr>
          </a:p>
          <a:p>
            <a:pPr marL="223520" indent="0" defTabSz="266700">
              <a:spcAft>
                <a:spcPct val="0"/>
              </a:spcAft>
            </a:pPr>
            <a:r>
              <a:rPr sz="1000" baseline="30000">
                <a:latin typeface="Comic Sans MS" panose="030F0702030302020204" charset="0"/>
                <a:ea typeface="Times New Roman" panose="02020603050405020304"/>
                <a:cs typeface="Comic Sans MS" panose="030F0702030302020204" charset="0"/>
              </a:rPr>
              <a:t>2)</a:t>
            </a:r>
            <a:r>
              <a:rPr sz="1000">
                <a:latin typeface="Comic Sans MS" panose="030F0702030302020204" charset="0"/>
                <a:ea typeface="Times New Roman" panose="02020603050405020304"/>
                <a:cs typeface="Comic Sans MS" panose="030F0702030302020204" charset="0"/>
              </a:rPr>
              <a:t> Heat slowly to these temperatures and hold for 15 to 30 </a:t>
            </a:r>
            <a:r>
              <a:rPr sz="1000" i="1">
                <a:latin typeface="Comic Sans MS" panose="030F0702030302020204" charset="0"/>
                <a:ea typeface="Times New Roman" panose="02020603050405020304"/>
                <a:cs typeface="Comic Sans MS" panose="030F0702030302020204" charset="0"/>
              </a:rPr>
              <a:t>min</a:t>
            </a:r>
            <a:r>
              <a:rPr sz="1000">
                <a:latin typeface="Comic Sans MS" panose="030F0702030302020204" charset="0"/>
                <a:ea typeface="Times New Roman" panose="02020603050405020304"/>
                <a:cs typeface="Comic Sans MS" panose="030F0702030302020204" charset="0"/>
              </a:rPr>
              <a:t>.</a:t>
            </a:r>
            <a:endParaRPr sz="1000">
              <a:latin typeface="Comic Sans MS" panose="030F0702030302020204" charset="0"/>
              <a:cs typeface="Comic Sans MS" panose="030F0702030302020204" charset="0"/>
            </a:endParaRPr>
          </a:p>
        </p:txBody>
      </p:sp>
      <p:sp>
        <p:nvSpPr>
          <p:cNvPr id="10" name="Text Box 9"/>
          <p:cNvSpPr txBox="1"/>
          <p:nvPr/>
        </p:nvSpPr>
        <p:spPr>
          <a:xfrm>
            <a:off x="2032000" y="4826000"/>
            <a:ext cx="5080000" cy="398780"/>
          </a:xfrm>
          <a:prstGeom prst="rect">
            <a:avLst/>
          </a:prstGeom>
        </p:spPr>
        <p:txBody>
          <a:bodyPr>
            <a:spAutoFit/>
          </a:bodyPr>
          <a:lstStyle/>
          <a:p/>
          <a:p>
            <a:pPr marL="0" indent="0" defTabSz="266700">
              <a:spcAft>
                <a:spcPct val="0"/>
              </a:spcAft>
            </a:pPr>
            <a:r>
              <a:rPr sz="200">
                <a:latin typeface="Times New Roman" panose="02020603050405020304"/>
                <a:ea typeface="Times New Roman" panose="02020603050405020304"/>
              </a:rPr>
              <a:t> </a:t>
            </a:r>
            <a:endParaRPr sz="200">
              <a:latin typeface="Times New Roman" panose="02020603050405020304"/>
              <a:ea typeface="Times New Roman" panose="020206030504050203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dirty="0">
                <a:solidFill>
                  <a:schemeClr val="tx2"/>
                </a:solidFill>
                <a:latin typeface="Comic Sans MS" panose="030F0702030302020204" charset="0"/>
                <a:cs typeface="Comic Sans MS" panose="030F0702030302020204" charset="0"/>
                <a:sym typeface="+mn-ea"/>
              </a:rPr>
              <a:t>IS 14289 : 1995</a:t>
            </a:r>
            <a:endParaRPr lang="en-US" dirty="0">
              <a:solidFill>
                <a:schemeClr val="tx2"/>
              </a:solidFill>
              <a:latin typeface="Comic Sans MS" panose="030F0702030302020204" charset="0"/>
              <a:cs typeface="Comic Sans MS" panose="030F0702030302020204" charset="0"/>
            </a:endParaRPr>
          </a:p>
          <a:p>
            <a:pPr algn="ctr"/>
            <a:endParaRPr lang="en-US" dirty="0">
              <a:solidFill>
                <a:schemeClr val="tx2"/>
              </a:solidFill>
              <a:latin typeface="Comic Sans MS" panose="030F0702030302020204" charset="0"/>
              <a:cs typeface="Comic Sans MS" panose="030F0702030302020204" charset="0"/>
            </a:endParaRPr>
          </a:p>
          <a:p>
            <a:pPr marL="0" indent="0" algn="ctr">
              <a:buNone/>
            </a:pPr>
            <a:r>
              <a:rPr lang="en-US" dirty="0">
                <a:solidFill>
                  <a:schemeClr val="tx2"/>
                </a:solidFill>
                <a:latin typeface="Comic Sans MS" panose="030F0702030302020204" charset="0"/>
                <a:cs typeface="Comic Sans MS" panose="030F0702030302020204" charset="0"/>
                <a:sym typeface="+mn-ea"/>
              </a:rPr>
              <a:t>MANUAL TUNGSTEN INERT-GAS ARC WELDING OF NICKEL AND NICKEL ALLOYS</a:t>
            </a:r>
            <a:endParaRPr lang="en-US" dirty="0">
              <a:solidFill>
                <a:schemeClr val="tx2"/>
              </a:solidFill>
              <a:latin typeface="Comic Sans MS" panose="030F0702030302020204" charset="0"/>
              <a:cs typeface="Comic Sans MS" panose="030F0702030302020204" charset="0"/>
            </a:endParaRPr>
          </a:p>
          <a:p>
            <a:pPr algn="ctr"/>
            <a:endParaRPr lang="en-US" dirty="0">
              <a:solidFill>
                <a:schemeClr val="tx2"/>
              </a:solidFill>
              <a:latin typeface="Comic Sans MS" panose="030F0702030302020204" charset="0"/>
              <a:cs typeface="Comic Sans MS" panose="030F070203030202020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0"/>
            <a:ext cx="7886700" cy="5772785"/>
          </a:xfrm>
        </p:spPr>
        <p:txBody>
          <a:bodyPr/>
          <a:lstStyle/>
          <a:p>
            <a:pPr marL="0" indent="0">
              <a:buNone/>
            </a:pPr>
            <a:endParaRPr lang="en-US" sz="1050" dirty="0">
              <a:latin typeface="Comic Sans MS" panose="030F0702030302020204" charset="0"/>
              <a:cs typeface="Comic Sans MS" panose="030F0702030302020204" charset="0"/>
            </a:endParaRPr>
          </a:p>
          <a:p>
            <a:pPr marL="0" indent="0">
              <a:buNone/>
            </a:pPr>
            <a:r>
              <a:rPr lang="en-US" sz="1600" dirty="0">
                <a:latin typeface="Comic Sans MS" panose="030F0702030302020204" charset="0"/>
                <a:cs typeface="Comic Sans MS" panose="030F0702030302020204" charset="0"/>
              </a:rPr>
              <a:t>This standard covers the recommendations on material, equipment and general workmanship for the manual tungsten inert-gas arc welding of nickel and nickel alloys. The recommendations are primarily intended for general engineering applications for manual welding of nickel and nickel alloys with argon as the shielding gas.</a:t>
            </a:r>
            <a:endParaRPr lang="en-US" sz="1600" dirty="0">
              <a:latin typeface="Comic Sans MS" panose="030F0702030302020204" charset="0"/>
              <a:cs typeface="Comic Sans MS" panose="030F0702030302020204" charset="0"/>
            </a:endParaRPr>
          </a:p>
        </p:txBody>
      </p:sp>
      <p:pic>
        <p:nvPicPr>
          <p:cNvPr id="2" name="Picture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33400" y="2362495"/>
            <a:ext cx="7903210" cy="28511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56540" y="3886835"/>
            <a:ext cx="8617585" cy="2756535"/>
          </a:xfrm>
          <a:prstGeom prst="rect">
            <a:avLst/>
          </a:prstGeom>
        </p:spPr>
        <p:txBody>
          <a:bodyPr>
            <a:noAutofit/>
          </a:bodyPr>
          <a:lstStyle/>
          <a:p>
            <a:pPr marL="0" indent="0" defTabSz="266700">
              <a:spcAft>
                <a:spcPct val="0"/>
              </a:spcAft>
            </a:pPr>
            <a:r>
              <a:rPr lang="en-US" sz="1600">
                <a:latin typeface="Aptos" panose="02110004020202020204"/>
                <a:ea typeface="Aptos" panose="02110004020202020204"/>
              </a:rPr>
              <a:t>1)</a:t>
            </a:r>
            <a:r>
              <a:rPr sz="1600">
                <a:latin typeface="Aptos" panose="02110004020202020204"/>
                <a:ea typeface="Aptos" panose="02110004020202020204"/>
              </a:rPr>
              <a:t>Direct current equipment with the electrode</a:t>
            </a:r>
            <a:r>
              <a:rPr lang="en-US" sz="1600">
                <a:latin typeface="Aptos" panose="02110004020202020204"/>
                <a:ea typeface="Aptos" panose="02110004020202020204"/>
              </a:rPr>
              <a:t> </a:t>
            </a:r>
            <a:r>
              <a:rPr sz="1600">
                <a:latin typeface="Aptos" panose="02110004020202020204"/>
                <a:ea typeface="Aptos" panose="02110004020202020204"/>
              </a:rPr>
              <a:t>connected to the negative pole shall be used</a:t>
            </a:r>
            <a:r>
              <a:rPr lang="en-US" sz="1600">
                <a:latin typeface="Aptos" panose="02110004020202020204"/>
                <a:ea typeface="Aptos" panose="02110004020202020204"/>
              </a:rPr>
              <a:t> </a:t>
            </a:r>
            <a:r>
              <a:rPr sz="1600">
                <a:latin typeface="Aptos" panose="02110004020202020204"/>
                <a:ea typeface="Aptos" panose="02110004020202020204"/>
              </a:rPr>
              <a:t>for welding nickel and its alloys. If alternating current equipment is used</a:t>
            </a:r>
            <a:r>
              <a:rPr lang="en-US" sz="1600">
                <a:latin typeface="Aptos" panose="02110004020202020204"/>
                <a:ea typeface="Aptos" panose="02110004020202020204"/>
              </a:rPr>
              <a:t> </a:t>
            </a:r>
            <a:r>
              <a:rPr sz="1600">
                <a:latin typeface="Aptos" panose="02110004020202020204"/>
                <a:ea typeface="Aptos" panose="02110004020202020204"/>
              </a:rPr>
              <a:t>or welding nickel and its alloys of lower thickness any device to suppress the direct current</a:t>
            </a:r>
            <a:r>
              <a:rPr lang="en-US" sz="1600">
                <a:latin typeface="Aptos" panose="02110004020202020204"/>
                <a:ea typeface="Aptos" panose="02110004020202020204"/>
              </a:rPr>
              <a:t> </a:t>
            </a:r>
            <a:r>
              <a:rPr sz="1600">
                <a:latin typeface="Aptos" panose="02110004020202020204"/>
                <a:ea typeface="Aptos" panose="02110004020202020204"/>
              </a:rPr>
              <a:t>component should preferably be disconnected</a:t>
            </a:r>
            <a:r>
              <a:rPr lang="en-US" sz="1600">
                <a:latin typeface="Aptos" panose="02110004020202020204"/>
                <a:ea typeface="Aptos" panose="02110004020202020204"/>
              </a:rPr>
              <a: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High frequency spark generators</a:t>
            </a:r>
            <a:r>
              <a:rPr lang="en-US" sz="1600">
                <a:latin typeface="Aptos" panose="02110004020202020204"/>
                <a:ea typeface="Aptos" panose="02110004020202020204"/>
              </a:rPr>
              <a:t> </a:t>
            </a:r>
            <a:r>
              <a:rPr sz="1600">
                <a:latin typeface="Aptos" panose="02110004020202020204"/>
                <a:ea typeface="Aptos" panose="02110004020202020204"/>
              </a:rPr>
              <a:t>usually employed for arc striking. This unit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enables the super imposition of a high voltage</a:t>
            </a:r>
            <a:r>
              <a:rPr lang="en-US" sz="1600">
                <a:latin typeface="Aptos" panose="02110004020202020204"/>
                <a:ea typeface="Aptos" panose="02110004020202020204"/>
              </a:rPr>
              <a:t> </a:t>
            </a:r>
            <a:r>
              <a:rPr sz="1600">
                <a:latin typeface="Aptos" panose="02110004020202020204"/>
                <a:ea typeface="Aptos" panose="02110004020202020204"/>
              </a:rPr>
              <a:t>on the normal supply for a short time suitable</a:t>
            </a:r>
            <a:r>
              <a:rPr lang="en-US" sz="1600">
                <a:latin typeface="Aptos" panose="02110004020202020204"/>
                <a:ea typeface="Aptos" panose="02110004020202020204"/>
              </a:rPr>
              <a:t> </a:t>
            </a:r>
            <a:r>
              <a:rPr sz="1600">
                <a:latin typeface="Aptos" panose="02110004020202020204"/>
                <a:ea typeface="Aptos" panose="02110004020202020204"/>
              </a:rPr>
              <a:t>enough for arc establishment. </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2) Welding Torch needed same as earlier explained</a:t>
            </a:r>
            <a:endParaRPr lang="en-US" sz="1600">
              <a:latin typeface="Aptos" panose="02110004020202020204"/>
              <a:ea typeface="Aptos" panose="02110004020202020204"/>
            </a:endParaRPr>
          </a:p>
        </p:txBody>
      </p:sp>
      <p:pic>
        <p:nvPicPr>
          <p:cNvPr id="2" name="Picture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932180" y="229870"/>
            <a:ext cx="6986270" cy="365696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715"/>
            <a:ext cx="8160385" cy="6044565"/>
          </a:xfrm>
        </p:spPr>
        <p:txBody>
          <a:bodyPr>
            <a:normAutofit/>
          </a:bodyPr>
          <a:lstStyle/>
          <a:p>
            <a:pPr marL="0" indent="0">
              <a:buNone/>
            </a:pPr>
            <a:r>
              <a:rPr lang="en-US">
                <a:latin typeface="Comic Sans MS" panose="030F0702030302020204" charset="0"/>
                <a:cs typeface="Comic Sans MS" panose="030F0702030302020204" charset="0"/>
              </a:rPr>
              <a:t>3) ELECTRODES</a:t>
            </a:r>
            <a:endParaRPr lang="en-US">
              <a:latin typeface="Comic Sans MS" panose="030F0702030302020204" charset="0"/>
              <a:cs typeface="Comic Sans MS" panose="030F0702030302020204" charset="0"/>
            </a:endParaRPr>
          </a:p>
          <a:p>
            <a:pPr marL="0" indent="0">
              <a:buNone/>
            </a:pPr>
            <a:r>
              <a:rPr lang="en-US" sz="1600">
                <a:latin typeface="Comic Sans MS" panose="030F0702030302020204" charset="0"/>
                <a:cs typeface="Comic Sans MS" panose="030F0702030302020204" charset="0"/>
              </a:rPr>
              <a:t>Non-consumable electrodes made of tungsten are used because of its high melting point.</a:t>
            </a:r>
            <a:endParaRPr lang="en-US" sz="1600">
              <a:latin typeface="Comic Sans MS" panose="030F0702030302020204" charset="0"/>
              <a:cs typeface="Comic Sans MS" panose="030F0702030302020204" charset="0"/>
            </a:endParaRPr>
          </a:p>
          <a:p>
            <a:pPr marL="0" indent="0">
              <a:buNone/>
            </a:pPr>
            <a:r>
              <a:rPr lang="en-US" sz="1600">
                <a:latin typeface="Comic Sans MS" panose="030F0702030302020204" charset="0"/>
                <a:cs typeface="Comic Sans MS" panose="030F0702030302020204" charset="0"/>
              </a:rPr>
              <a:t>Tungsten electrodes with 1 or 2 percent thorium or zirconium are superior to pure tungsten electrodes . They have higher electron emissivity, better current carrying capacity, longer life and greater resistance to contamination. With these electrodes, arc starting is easier and arc is also more stable.</a:t>
            </a:r>
            <a:endParaRPr lang="en-US" sz="1600">
              <a:latin typeface="Comic Sans MS" panose="030F0702030302020204" charset="0"/>
              <a:cs typeface="Comic Sans MS" panose="030F0702030302020204" charset="0"/>
            </a:endParaRPr>
          </a:p>
          <a:p>
            <a:pPr marL="0" indent="0">
              <a:buNone/>
            </a:pPr>
            <a:r>
              <a:rPr lang="en-US" sz="1600">
                <a:latin typeface="Comic Sans MS" panose="030F0702030302020204" charset="0"/>
                <a:cs typeface="Comic Sans MS" panose="030F0702030302020204" charset="0"/>
              </a:rPr>
              <a:t>Two percent thoriated electrodes should be used with de straight polarity (electrode negative). Pure tungsten or thoriated or zirconlated tungsten electrode should be used for welding with a.c.</a:t>
            </a:r>
            <a:endParaRPr lang="en-US" sz="1600">
              <a:latin typeface="Comic Sans MS" panose="030F0702030302020204" charset="0"/>
              <a:cs typeface="Comic Sans MS" panose="030F0702030302020204" charset="0"/>
            </a:endParaRPr>
          </a:p>
        </p:txBody>
      </p:sp>
      <p:pic>
        <p:nvPicPr>
          <p:cNvPr id="2" name="Picture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18820" y="3070225"/>
            <a:ext cx="7706995" cy="364617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2045"/>
            <a:ext cx="7886700" cy="5055235"/>
          </a:xfrm>
        </p:spPr>
        <p:txBody>
          <a:bodyPr/>
          <a:lstStyle/>
          <a:p>
            <a:pPr marL="0" indent="0">
              <a:buNone/>
            </a:pPr>
            <a:endParaRPr lang="en-US"/>
          </a:p>
          <a:p>
            <a:pPr marL="0" indent="0">
              <a:buNone/>
            </a:pPr>
            <a:r>
              <a:rPr lang="en-US" sz="1800"/>
              <a:t>4)</a:t>
            </a:r>
            <a:r>
              <a:rPr lang="en-US"/>
              <a:t> </a:t>
            </a:r>
            <a:r>
              <a:rPr lang="en-US" sz="1800"/>
              <a:t>Ar gas will be used as inert gas</a:t>
            </a:r>
            <a:endParaRPr lang="en-US" sz="1800"/>
          </a:p>
        </p:txBody>
      </p:sp>
      <p:sp>
        <p:nvSpPr>
          <p:cNvPr id="4" name="Text Box 3"/>
          <p:cNvSpPr txBox="1"/>
          <p:nvPr/>
        </p:nvSpPr>
        <p:spPr>
          <a:xfrm>
            <a:off x="678815" y="2048510"/>
            <a:ext cx="6433185" cy="8566785"/>
          </a:xfrm>
          <a:prstGeom prst="rect">
            <a:avLst/>
          </a:prstGeom>
        </p:spPr>
        <p:txBody>
          <a:bodyPr>
            <a:noAutofit/>
          </a:bodyPr>
          <a:lstStyle/>
          <a:p>
            <a:pPr marL="0" indent="0" defTabSz="266700">
              <a:spcAft>
                <a:spcPct val="0"/>
              </a:spcAft>
            </a:pPr>
            <a:endParaRPr lang="en-US"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5)</a:t>
            </a:r>
            <a:r>
              <a:rPr sz="1600">
                <a:latin typeface="Aptos" panose="02110004020202020204"/>
                <a:ea typeface="Aptos" panose="02110004020202020204"/>
              </a:rPr>
              <a:t>PREPARATION OF PARENT METAL</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Cleanliness is the single important requirement for successful joining of nickel and nickel</a:t>
            </a:r>
            <a:r>
              <a:rPr lang="en-US" sz="1600">
                <a:latin typeface="Aptos" panose="02110004020202020204"/>
                <a:ea typeface="Aptos" panose="02110004020202020204"/>
              </a:rPr>
              <a:t> </a:t>
            </a:r>
            <a:r>
              <a:rPr sz="1600">
                <a:latin typeface="Aptos" panose="02110004020202020204"/>
                <a:ea typeface="Aptos" panose="02110004020202020204"/>
              </a:rPr>
              <a:t>alloys. So before joining or welding, joints</a:t>
            </a:r>
            <a:r>
              <a:rPr lang="en-US" sz="1600">
                <a:latin typeface="Aptos" panose="02110004020202020204"/>
                <a:ea typeface="Aptos" panose="02110004020202020204"/>
              </a:rPr>
              <a:t> </a:t>
            </a:r>
            <a:r>
              <a:rPr sz="1600">
                <a:latin typeface="Aptos" panose="02110004020202020204"/>
                <a:ea typeface="Aptos" panose="02110004020202020204"/>
              </a:rPr>
              <a:t>should be cleaned thoroughly to remove all</a:t>
            </a:r>
            <a:r>
              <a:rPr lang="en-US" sz="1600">
                <a:latin typeface="Aptos" panose="02110004020202020204"/>
                <a:ea typeface="Aptos" panose="02110004020202020204"/>
              </a:rPr>
              <a:t> </a:t>
            </a:r>
            <a:r>
              <a:rPr sz="1600">
                <a:latin typeface="Aptos" panose="02110004020202020204"/>
                <a:ea typeface="Aptos" panose="02110004020202020204"/>
              </a:rPr>
              <a:t>foreign substances such as oil, grease, dirt,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paint, cutting fluid, machine lubricants, etc.</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Cleaning is done by degreasing, alkali, cleaning</a:t>
            </a:r>
            <a:r>
              <a:rPr lang="en-US" sz="1600">
                <a:latin typeface="Aptos" panose="02110004020202020204"/>
                <a:ea typeface="Aptos" panose="02110004020202020204"/>
              </a:rPr>
              <a:t> </a:t>
            </a:r>
            <a:r>
              <a:rPr sz="1600">
                <a:latin typeface="Aptos" panose="02110004020202020204"/>
                <a:ea typeface="Aptos" panose="02110004020202020204"/>
              </a:rPr>
              <a:t>or both followed by wire brushing and scrubbing</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with hot water.</a:t>
            </a:r>
            <a:r>
              <a:rPr lang="en-US"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Nickel oxides and nickel sulphides, if formed at weld edge, should be removed as these</a:t>
            </a:r>
            <a:r>
              <a:rPr lang="en-US" sz="1600">
                <a:latin typeface="Aptos" panose="02110004020202020204"/>
                <a:ea typeface="Aptos" panose="02110004020202020204"/>
              </a:rPr>
              <a:t> </a:t>
            </a:r>
            <a:r>
              <a:rPr sz="1600">
                <a:latin typeface="Aptos" panose="02110004020202020204"/>
                <a:ea typeface="Aptos" panose="02110004020202020204"/>
              </a:rPr>
              <a:t>oxides and sulphides melt at higher temperature</a:t>
            </a:r>
            <a:r>
              <a:rPr lang="en-US" sz="1600">
                <a:latin typeface="Aptos" panose="02110004020202020204"/>
                <a:ea typeface="Aptos" panose="02110004020202020204"/>
              </a:rPr>
              <a:t> </a:t>
            </a:r>
            <a:r>
              <a:rPr sz="1600">
                <a:latin typeface="Aptos" panose="02110004020202020204"/>
                <a:ea typeface="Aptos" panose="02110004020202020204"/>
              </a:rPr>
              <a:t>and remain solid and cause defects in weld.</a:t>
            </a:r>
            <a:r>
              <a:rPr lang="en-US" sz="1600">
                <a:latin typeface="Aptos" panose="02110004020202020204"/>
                <a:ea typeface="Aptos" panose="02110004020202020204"/>
              </a:rPr>
              <a:t> </a:t>
            </a:r>
            <a:r>
              <a:rPr sz="1600">
                <a:latin typeface="Aptos" panose="02110004020202020204"/>
                <a:ea typeface="Aptos" panose="02110004020202020204"/>
              </a:rPr>
              <a:t>These generally cannot be removed by wire</a:t>
            </a:r>
            <a:r>
              <a:rPr lang="en-US" sz="1600">
                <a:latin typeface="Aptos" panose="02110004020202020204"/>
                <a:ea typeface="Aptos" panose="02110004020202020204"/>
              </a:rPr>
              <a:t> </a:t>
            </a:r>
            <a:r>
              <a:rPr sz="1600">
                <a:latin typeface="Aptos" panose="02110004020202020204"/>
                <a:ea typeface="Aptos" panose="02110004020202020204"/>
              </a:rPr>
              <a:t>hand brushing or power wire brushing, hence</a:t>
            </a:r>
            <a:r>
              <a:rPr lang="en-US" sz="1600">
                <a:latin typeface="Aptos" panose="02110004020202020204"/>
                <a:ea typeface="Aptos" panose="02110004020202020204"/>
              </a:rPr>
              <a:t> </a:t>
            </a:r>
            <a:r>
              <a:rPr sz="1600">
                <a:latin typeface="Aptos" panose="02110004020202020204"/>
                <a:ea typeface="Aptos" panose="02110004020202020204"/>
              </a:rPr>
              <a:t>grinding or abrasive blasting or machining</a:t>
            </a:r>
            <a:r>
              <a:rPr lang="en-US" sz="1600">
                <a:latin typeface="Aptos" panose="02110004020202020204"/>
                <a:ea typeface="Aptos" panose="02110004020202020204"/>
              </a:rPr>
              <a:t> </a:t>
            </a:r>
            <a:r>
              <a:rPr sz="1600">
                <a:latin typeface="Aptos" panose="02110004020202020204"/>
                <a:ea typeface="Aptos" panose="02110004020202020204"/>
              </a:rPr>
              <a:t>should be used.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p:txBody>
      </p:sp>
      <p:pic>
        <p:nvPicPr>
          <p:cNvPr id="2" name="Picture 4" descr="A diagram of a electrode&#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562600" y="1219200"/>
            <a:ext cx="3361690" cy="16287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23265"/>
            <a:ext cx="7886700" cy="5454015"/>
          </a:xfrm>
        </p:spPr>
        <p:txBody>
          <a:bodyPr>
            <a:normAutofit/>
          </a:bodyPr>
          <a:lstStyle/>
          <a:p>
            <a:pPr marL="0" indent="0">
              <a:buNone/>
            </a:pPr>
            <a:r>
              <a:rPr lang="en-US" sz="2000">
                <a:latin typeface="Comic Sans MS" panose="030F0702030302020204" charset="0"/>
                <a:cs typeface="Comic Sans MS" panose="030F0702030302020204" charset="0"/>
              </a:rPr>
              <a:t> Properties of Tungsten Inert-Gas Arc Welds</a:t>
            </a:r>
            <a:endParaRPr lang="en-US" sz="2000">
              <a:latin typeface="Comic Sans MS" panose="030F0702030302020204" charset="0"/>
              <a:cs typeface="Comic Sans MS" panose="030F0702030302020204" charset="0"/>
            </a:endParaRPr>
          </a:p>
          <a:p>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Strength of any particular welded joint will depend on several factors including the skill of the welder and the size of the pieces being joined. The welder's skill influences the quality of the weld and this, as well as the size of the weld required affects the amount of heat put into an assembly and subsequently the extent of annealing of the parent material. Thus, when high quality joints are a critical requirement, the weld strength requirements should be specified and checked by tests, and subsequently workmanship kept to the same standard by frequent and capable inspection.</a:t>
            </a:r>
            <a:endParaRPr lang="en-US" sz="2000">
              <a:latin typeface="Comic Sans MS" panose="030F0702030302020204" charset="0"/>
              <a:cs typeface="Comic Sans MS" panose="030F07020303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a:t>
            </a:r>
            <a:r>
              <a:rPr lang="en-US" dirty="0">
                <a:latin typeface="FreightText Medium" panose="02000603070000020004" pitchFamily="2" charset="77"/>
                <a:sym typeface="+mn-ea"/>
              </a:rPr>
              <a:t>IS 812:1957 )</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057400"/>
            <a:ext cx="8382635" cy="385572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53735" y="2143125"/>
            <a:ext cx="3017520" cy="1950720"/>
          </a:xfrm>
          <a:prstGeom prst="rect">
            <a:avLst/>
          </a:prstGeom>
        </p:spPr>
      </p:pic>
      <p:sp>
        <p:nvSpPr>
          <p:cNvPr id="6" name="TextBox 5"/>
          <p:cNvSpPr txBox="1"/>
          <p:nvPr/>
        </p:nvSpPr>
        <p:spPr>
          <a:xfrm>
            <a:off x="441960" y="1857375"/>
            <a:ext cx="5201920" cy="4208780"/>
          </a:xfrm>
          <a:prstGeom prst="rect">
            <a:avLst/>
          </a:prstGeom>
          <a:noFill/>
        </p:spPr>
        <p:txBody>
          <a:bodyPr wrap="square" rtlCol="0">
            <a:noAutofit/>
          </a:bodyPr>
          <a:lstStyle/>
          <a:p>
            <a:pPr marL="0" indent="0">
              <a:buNone/>
            </a:pPr>
            <a:r>
              <a:rPr lang="en-US" sz="1700" kern="100" dirty="0">
                <a:effectLst/>
                <a:latin typeface="Comic Sans MS" panose="030F0702030302020204" charset="0"/>
                <a:ea typeface="Aptos" panose="020B0004020202020204" pitchFamily="34" charset="0"/>
                <a:cs typeface="Comic Sans MS" panose="030F0702030302020204" charset="0"/>
              </a:rPr>
              <a:t>As-Welded - The condition of weld metal, welded joints and weldments after welding prior to any subsequent thermal or mechanical</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treatment.</a:t>
            </a:r>
            <a:endParaRPr lang="en-US"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US" sz="1700" kern="100" dirty="0">
              <a:latin typeface="Comic Sans MS" panose="030F0702030302020204" charset="0"/>
              <a:ea typeface="Aptos" panose="020B0004020202020204" pitchFamily="34" charset="0"/>
              <a:cs typeface="Comic Sans MS" panose="030F0702030302020204" charset="0"/>
            </a:endParaRPr>
          </a:p>
          <a:p>
            <a:pPr marL="0" indent="0">
              <a:buNone/>
            </a:pPr>
            <a:r>
              <a:rPr lang="en-US" sz="1700" kern="100" dirty="0">
                <a:effectLst/>
                <a:latin typeface="Comic Sans MS" panose="030F0702030302020204" charset="0"/>
                <a:ea typeface="Aptos" panose="020B0004020202020204" pitchFamily="34" charset="0"/>
                <a:cs typeface="Comic Sans MS" panose="030F0702030302020204" charset="0"/>
              </a:rPr>
              <a:t>Butt Weld - A weld in which the weld metal lies substantially</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within the extension of the planes of the surfaces of the parts joined or</a:t>
            </a:r>
            <a:r>
              <a:rPr lang="en-IN" sz="1700" kern="100" dirty="0">
                <a:latin typeface="Comic Sans MS" panose="030F0702030302020204" charset="0"/>
                <a:ea typeface="Aptos" panose="020B0004020202020204" pitchFamily="34" charset="0"/>
                <a:cs typeface="Comic Sans MS" panose="030F0702030302020204" charset="0"/>
              </a:rPr>
              <a:t> </a:t>
            </a:r>
            <a:r>
              <a:rPr lang="en-US" sz="1700" kern="100" dirty="0">
                <a:effectLst/>
                <a:latin typeface="Comic Sans MS" panose="030F0702030302020204" charset="0"/>
                <a:ea typeface="Aptos" panose="020B0004020202020204" pitchFamily="34" charset="0"/>
                <a:cs typeface="Comic Sans MS" panose="030F0702030302020204" charset="0"/>
              </a:rPr>
              <a:t>within the extension of the planes of the smaller of the two parts of differing size .</a:t>
            </a:r>
            <a:endParaRPr lang="en-US"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700" kern="100" dirty="0">
                <a:effectLst/>
                <a:latin typeface="Comic Sans MS" panose="030F0702030302020204" charset="0"/>
                <a:ea typeface="Aptos" panose="020B0004020202020204" pitchFamily="34" charset="0"/>
                <a:cs typeface="Comic Sans MS" panose="030F0702030302020204" charset="0"/>
                <a:sym typeface="+mn-ea"/>
              </a:rPr>
              <a:t>Filler Metal - Metal to be added in welding or brazing.</a:t>
            </a:r>
            <a:endParaRPr lang="en-IN"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700" kern="100" dirty="0">
                <a:effectLst/>
                <a:latin typeface="Comic Sans MS" panose="030F0702030302020204" charset="0"/>
                <a:ea typeface="Aptos" panose="020B0004020202020204" pitchFamily="34" charset="0"/>
                <a:cs typeface="Comic Sans MS" panose="030F0702030302020204" charset="0"/>
                <a:sym typeface="+mn-ea"/>
              </a:rPr>
              <a:t> </a:t>
            </a:r>
            <a:endParaRPr lang="en-IN"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r>
              <a:rPr lang="en-US" sz="1700" kern="100" dirty="0">
                <a:effectLst/>
                <a:latin typeface="Comic Sans MS" panose="030F0702030302020204" charset="0"/>
                <a:ea typeface="Aptos" panose="020B0004020202020204" pitchFamily="34" charset="0"/>
                <a:cs typeface="Comic Sans MS" panose="030F0702030302020204" charset="0"/>
                <a:sym typeface="+mn-ea"/>
              </a:rPr>
              <a:t>Flux - Fusible material used in welding or oxygen-cutting to dissolve and facilitate removal of oxides and other undesirable substances.</a:t>
            </a:r>
            <a:r>
              <a:rPr lang="en-IN" sz="1700" kern="100" dirty="0">
                <a:latin typeface="Comic Sans MS" panose="030F0702030302020204" charset="0"/>
                <a:ea typeface="Aptos" panose="020B0004020202020204" pitchFamily="34" charset="0"/>
                <a:cs typeface="Comic Sans MS" panose="030F0702030302020204" charset="0"/>
                <a:sym typeface="+mn-ea"/>
              </a:rPr>
              <a:t> </a:t>
            </a:r>
            <a:r>
              <a:rPr lang="en-US" sz="1700" kern="100" dirty="0">
                <a:effectLst/>
                <a:latin typeface="Comic Sans MS" panose="030F0702030302020204" charset="0"/>
                <a:ea typeface="Aptos" panose="020B0004020202020204" pitchFamily="34" charset="0"/>
                <a:cs typeface="Comic Sans MS" panose="030F0702030302020204" charset="0"/>
                <a:sym typeface="+mn-ea"/>
              </a:rPr>
              <a:t>Also commonly used to designate covering of covered electrodes.</a:t>
            </a:r>
            <a:endParaRPr lang="en-IN" sz="1700" kern="100" dirty="0">
              <a:effectLst/>
              <a:latin typeface="Comic Sans MS" panose="030F0702030302020204" charset="0"/>
              <a:ea typeface="Aptos" panose="020B0004020202020204" pitchFamily="34" charset="0"/>
              <a:cs typeface="Comic Sans MS" panose="030F0702030302020204" charset="0"/>
            </a:endParaRPr>
          </a:p>
          <a:p>
            <a:pPr marL="0" indent="0">
              <a:buNone/>
            </a:pPr>
            <a:endParaRPr lang="en-IN" sz="1700" kern="100" dirty="0">
              <a:effectLst/>
              <a:latin typeface="Comic Sans MS" panose="030F0702030302020204" charset="0"/>
              <a:ea typeface="Aptos" panose="020B0004020202020204" pitchFamily="34" charset="0"/>
              <a:cs typeface="Comic Sans MS" panose="030F07020303020202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p:nvPr>
            <p:ph type="title"/>
          </p:nvPr>
        </p:nvSpPr>
        <p:spPr>
          <a:xfrm>
            <a:off x="457200" y="2244725"/>
            <a:ext cx="8229600" cy="2512060"/>
          </a:xfrm>
        </p:spPr>
        <p:txBody>
          <a:bodyPr/>
          <a:p>
            <a:pPr algn="ctr"/>
            <a:r>
              <a:rPr lang="en-US">
                <a:solidFill>
                  <a:schemeClr val="tx2"/>
                </a:solidFill>
                <a:latin typeface="Comic Sans MS" panose="030F0702030302020204" charset="0"/>
                <a:cs typeface="Comic Sans MS" panose="030F0702030302020204" charset="0"/>
                <a:sym typeface="+mn-ea"/>
              </a:rPr>
              <a:t>IS 2812: 1993-</a:t>
            </a:r>
            <a:br>
              <a:rPr lang="en-US">
                <a:solidFill>
                  <a:schemeClr val="tx2"/>
                </a:solidFill>
                <a:latin typeface="Comic Sans MS" panose="030F0702030302020204" charset="0"/>
                <a:cs typeface="Comic Sans MS" panose="030F0702030302020204" charset="0"/>
                <a:sym typeface="+mn-ea"/>
              </a:rPr>
            </a:br>
            <a:br>
              <a:rPr lang="en-US">
                <a:solidFill>
                  <a:schemeClr val="tx2"/>
                </a:solidFill>
                <a:latin typeface="Comic Sans MS" panose="030F0702030302020204" charset="0"/>
                <a:cs typeface="Comic Sans MS" panose="030F0702030302020204" charset="0"/>
                <a:sym typeface="+mn-ea"/>
              </a:rPr>
            </a:br>
            <a:r>
              <a:rPr lang="en-US">
                <a:solidFill>
                  <a:schemeClr val="tx2"/>
                </a:solidFill>
                <a:latin typeface="Comic Sans MS" panose="030F0702030302020204" charset="0"/>
                <a:cs typeface="Comic Sans MS" panose="030F0702030302020204" charset="0"/>
                <a:sym typeface="+mn-ea"/>
              </a:rPr>
              <a:t>RECOMMENDATIONS FOR</a:t>
            </a:r>
            <a:br>
              <a:rPr lang="en-US">
                <a:solidFill>
                  <a:schemeClr val="tx2"/>
                </a:solidFill>
                <a:latin typeface="Comic Sans MS" panose="030F0702030302020204" charset="0"/>
                <a:cs typeface="Comic Sans MS" panose="030F0702030302020204" charset="0"/>
                <a:sym typeface="+mn-ea"/>
              </a:rPr>
            </a:br>
            <a:r>
              <a:rPr lang="en-US">
                <a:solidFill>
                  <a:schemeClr val="tx2"/>
                </a:solidFill>
                <a:latin typeface="Comic Sans MS" panose="030F0702030302020204" charset="0"/>
                <a:cs typeface="Comic Sans MS" panose="030F0702030302020204" charset="0"/>
                <a:sym typeface="+mn-ea"/>
              </a:rPr>
              <a:t>MANUAL TUNGSTEN INERT-GAS</a:t>
            </a:r>
            <a:br>
              <a:rPr lang="en-US">
                <a:solidFill>
                  <a:schemeClr val="tx2"/>
                </a:solidFill>
                <a:latin typeface="Comic Sans MS" panose="030F0702030302020204" charset="0"/>
                <a:cs typeface="Comic Sans MS" panose="030F0702030302020204" charset="0"/>
                <a:sym typeface="+mn-ea"/>
              </a:rPr>
            </a:br>
            <a:r>
              <a:rPr lang="en-US">
                <a:solidFill>
                  <a:schemeClr val="tx2"/>
                </a:solidFill>
                <a:latin typeface="Comic Sans MS" panose="030F0702030302020204" charset="0"/>
                <a:cs typeface="Comic Sans MS" panose="030F0702030302020204" charset="0"/>
                <a:sym typeface="+mn-ea"/>
              </a:rPr>
              <a:t>ARC WELDING OF ALUMINIUM AND</a:t>
            </a:r>
            <a:br>
              <a:rPr lang="en-US">
                <a:solidFill>
                  <a:schemeClr val="tx2"/>
                </a:solidFill>
                <a:latin typeface="Comic Sans MS" panose="030F0702030302020204" charset="0"/>
                <a:cs typeface="Comic Sans MS" panose="030F0702030302020204" charset="0"/>
                <a:sym typeface="+mn-ea"/>
              </a:rPr>
            </a:br>
            <a:r>
              <a:rPr lang="en-US">
                <a:solidFill>
                  <a:schemeClr val="tx2"/>
                </a:solidFill>
                <a:latin typeface="Comic Sans MS" panose="030F0702030302020204" charset="0"/>
                <a:cs typeface="Comic Sans MS" panose="030F0702030302020204" charset="0"/>
                <a:sym typeface="+mn-ea"/>
              </a:rPr>
              <a:t>ALUMINIUM ALLOYS</a:t>
            </a:r>
            <a:endParaRPr lang="en-US">
              <a:solidFill>
                <a:schemeClr val="tx2"/>
              </a:solidFill>
              <a:latin typeface="Comic Sans MS" panose="030F0702030302020204" charset="0"/>
              <a:cs typeface="Comic Sans MS" panose="030F0702030302020204" charset="0"/>
              <a:sym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8790"/>
            <a:ext cx="7886700" cy="5698490"/>
          </a:xfrm>
        </p:spPr>
        <p:txBody>
          <a:bodyPr/>
          <a:lstStyle/>
          <a:p>
            <a:pPr marL="0" indent="0">
              <a:buNone/>
            </a:pPr>
            <a:r>
              <a:rPr lang="en-US" sz="1400">
                <a:latin typeface="Comic Sans MS" panose="030F0702030302020204" charset="0"/>
                <a:cs typeface="Comic Sans MS" panose="030F0702030302020204" charset="0"/>
              </a:rPr>
              <a:t>1)This standard covers the recommendations on materials, equipment and general workmanship for manual tungsten inert-gas arc welding of wrought aluminium and aluminium alloys. The recommendations are primarily intended for general engineering application for manual welding of aluminium and aluminium alloys up to 25.0 mm thick with argon as the shielding gas</a:t>
            </a:r>
            <a:r>
              <a:rPr lang="en-US">
                <a:latin typeface="Comic Sans MS" panose="030F0702030302020204" charset="0"/>
                <a:cs typeface="Comic Sans MS" panose="030F0702030302020204" charset="0"/>
              </a:rPr>
              <a:t>.</a:t>
            </a:r>
            <a:endParaRPr lang="en-US">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2)</a:t>
            </a:r>
            <a:endParaRPr lang="en-US" sz="1400">
              <a:latin typeface="Comic Sans MS" panose="030F0702030302020204" charset="0"/>
              <a:cs typeface="Comic Sans MS" panose="030F0702030302020204" charset="0"/>
            </a:endParaRPr>
          </a:p>
          <a:p>
            <a:pPr marL="0" indent="0">
              <a:buNone/>
            </a:pPr>
            <a:endParaRPr lang="en-US" sz="1400">
              <a:latin typeface="Comic Sans MS" panose="030F0702030302020204" charset="0"/>
              <a:cs typeface="Comic Sans MS" panose="030F0702030302020204" charset="0"/>
            </a:endParaRPr>
          </a:p>
        </p:txBody>
      </p:sp>
      <p:pic>
        <p:nvPicPr>
          <p:cNvPr id="2" name="Picture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95400" y="2035175"/>
            <a:ext cx="6962775" cy="3989705"/>
          </a:xfrm>
          <a:prstGeom prst="rect">
            <a:avLst/>
          </a:prstGeom>
        </p:spPr>
      </p:pic>
      <p:sp>
        <p:nvSpPr>
          <p:cNvPr id="4" name="Text Box 3"/>
          <p:cNvSpPr txBox="1"/>
          <p:nvPr/>
        </p:nvSpPr>
        <p:spPr>
          <a:xfrm>
            <a:off x="628015" y="6266815"/>
            <a:ext cx="6982460" cy="497840"/>
          </a:xfrm>
          <a:prstGeom prst="rect">
            <a:avLst/>
          </a:prstGeom>
          <a:noFill/>
        </p:spPr>
        <p:txBody>
          <a:bodyPr wrap="square" rtlCol="0">
            <a:noAutofit/>
          </a:bodyPr>
          <a:p>
            <a:r>
              <a:rPr lang="en-US">
                <a:solidFill>
                  <a:srgbClr val="FF0000"/>
                </a:solidFill>
                <a:highlight>
                  <a:srgbClr val="FFFF00"/>
                </a:highlight>
                <a:latin typeface="Comic Sans MS" panose="030F0702030302020204" charset="0"/>
                <a:cs typeface="Comic Sans MS" panose="030F0702030302020204" charset="0"/>
              </a:rPr>
              <a:t>For recommendation of size and thickness please see </a:t>
            </a:r>
            <a:r>
              <a:rPr lang="en-US" u="sng">
                <a:solidFill>
                  <a:srgbClr val="FF0000"/>
                </a:solidFill>
                <a:highlight>
                  <a:srgbClr val="FFFF00"/>
                </a:highlight>
                <a:latin typeface="Comic Sans MS" panose="030F0702030302020204" charset="0"/>
                <a:cs typeface="Comic Sans MS" panose="030F0702030302020204" charset="0"/>
                <a:hlinkClick r:id="rId3" action="ppaction://hlinkfile"/>
              </a:rPr>
              <a:t>hyperlink</a:t>
            </a:r>
            <a:endParaRPr lang="en-US" u="sng">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150" y="3565525"/>
            <a:ext cx="7823200" cy="2611755"/>
          </a:xfrm>
        </p:spPr>
        <p:txBody>
          <a:bodyPr>
            <a:normAutofit fontScale="32500" lnSpcReduction="20000"/>
          </a:bodyPr>
          <a:lstStyle/>
          <a:p>
            <a:pPr marL="0" indent="0">
              <a:buNone/>
            </a:pPr>
            <a:r>
              <a:rPr lang="en-US" sz="3500">
                <a:latin typeface="Comic Sans MS" panose="030F0702030302020204" charset="0"/>
                <a:cs typeface="Comic Sans MS" panose="030F0702030302020204" charset="0"/>
              </a:rPr>
              <a:t>PREHEATING OF POST WELD HEAT TREATMENT</a:t>
            </a:r>
            <a:endParaRPr lang="en-US" sz="3500">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a:p>
            <a:pPr marL="0" indent="0">
              <a:buNone/>
            </a:pPr>
            <a:r>
              <a:rPr lang="en-US" sz="5600">
                <a:latin typeface="Comic Sans MS" panose="030F0702030302020204" charset="0"/>
                <a:cs typeface="Comic Sans MS" panose="030F0702030302020204" charset="0"/>
              </a:rPr>
              <a:t>Preheating is generally not necessary. However, where welding has to be attempted on thick material, ог between different thicknesses, preheating should be used judiciously.</a:t>
            </a:r>
            <a:endParaRPr lang="en-US" sz="5600">
              <a:latin typeface="Comic Sans MS" panose="030F0702030302020204" charset="0"/>
              <a:cs typeface="Comic Sans MS" panose="030F0702030302020204" charset="0"/>
            </a:endParaRPr>
          </a:p>
          <a:p>
            <a:endParaRPr lang="en-US" sz="5600">
              <a:latin typeface="Comic Sans MS" panose="030F0702030302020204" charset="0"/>
              <a:cs typeface="Comic Sans MS" panose="030F0702030302020204" charset="0"/>
            </a:endParaRPr>
          </a:p>
          <a:p>
            <a:pPr marL="0" indent="0">
              <a:buNone/>
            </a:pPr>
            <a:r>
              <a:rPr lang="en-US" sz="5600">
                <a:latin typeface="Comic Sans MS" panose="030F0702030302020204" charset="0"/>
                <a:cs typeface="Comic Sans MS" panose="030F0702030302020204" charset="0"/>
              </a:rPr>
              <a:t>Post weld heat treatment (stress relieving ) is not normally necessary for Aluminium and Aluminium Alloys, and shall only be carried out by agreement between the purchaser and the manufacturer</a:t>
            </a:r>
            <a:endParaRPr lang="en-US" sz="5600">
              <a:latin typeface="Comic Sans MS" panose="030F0702030302020204" charset="0"/>
              <a:cs typeface="Comic Sans MS" panose="030F0702030302020204" charset="0"/>
            </a:endParaRPr>
          </a:p>
        </p:txBody>
      </p:sp>
      <p:pic>
        <p:nvPicPr>
          <p:cNvPr id="2" name="Picture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20370" y="279400"/>
            <a:ext cx="8173085" cy="303847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60" y="575945"/>
            <a:ext cx="8060690" cy="5601335"/>
          </a:xfrm>
        </p:spPr>
        <p:txBody>
          <a:bodyPr/>
          <a:lstStyle/>
          <a:p>
            <a:r>
              <a:rPr lang="en-US" sz="1800">
                <a:latin typeface="Comic Sans MS" panose="030F0702030302020204" charset="0"/>
                <a:cs typeface="Comic Sans MS" panose="030F0702030302020204" charset="0"/>
              </a:rPr>
              <a:t>If mechanical tests are required;</a:t>
            </a:r>
            <a:endParaRPr lang="en-US" sz="1800">
              <a:latin typeface="Comic Sans MS" panose="030F0702030302020204" charset="0"/>
              <a:cs typeface="Comic Sans MS" panose="030F0702030302020204" charset="0"/>
            </a:endParaRPr>
          </a:p>
          <a:p>
            <a:pPr marL="0" indent="0">
              <a:buNone/>
            </a:pPr>
            <a:r>
              <a:rPr lang="en-US" sz="1800">
                <a:latin typeface="Comic Sans MS" panose="030F0702030302020204" charset="0"/>
                <a:cs typeface="Comic Sans MS" panose="030F0702030302020204" charset="0"/>
              </a:rPr>
              <a:t>they shall be in accordance with IS 7273: 1974( Butt: Tranverse tensile, Macro exam of cross section, side bend, transverse and longitudinal bend , nick break test; Fillet : Macro and fracture)</a:t>
            </a:r>
            <a:endParaRPr lang="en-US" sz="1800">
              <a:latin typeface="Comic Sans MS" panose="030F0702030302020204" charset="0"/>
              <a:cs typeface="Comic Sans MS" panose="030F0702030302020204" charset="0"/>
            </a:endParaRPr>
          </a:p>
          <a:p>
            <a:pPr marL="0" indent="0">
              <a:buNone/>
            </a:pPr>
            <a:r>
              <a:rPr lang="en-US" sz="1800">
                <a:latin typeface="Comic Sans MS" panose="030F0702030302020204" charset="0"/>
                <a:cs typeface="Comic Sans MS" panose="030F0702030302020204" charset="0"/>
              </a:rPr>
              <a:t>If dye penetration have been used, the back gouged area shall be examined</a:t>
            </a:r>
            <a:endParaRPr lang="en-US" sz="1800">
              <a:latin typeface="Comic Sans MS" panose="030F0702030302020204" charset="0"/>
              <a:cs typeface="Comic Sans MS" panose="030F0702030302020204" charset="0"/>
            </a:endParaRPr>
          </a:p>
          <a:p>
            <a:pPr marL="0" indent="0">
              <a:buNone/>
            </a:pPr>
            <a:r>
              <a:rPr lang="en-US" sz="1800">
                <a:latin typeface="Comic Sans MS" panose="030F0702030302020204" charset="0"/>
                <a:cs typeface="Comic Sans MS" panose="030F0702030302020204" charset="0"/>
              </a:rPr>
              <a:t>before rewelding to ensure that all traces of penetrant have been removed.</a:t>
            </a:r>
            <a:endParaRPr lang="en-US" sz="1800">
              <a:latin typeface="Comic Sans MS" panose="030F0702030302020204" charset="0"/>
              <a:cs typeface="Comic Sans MS" panose="030F0702030302020204" charset="0"/>
            </a:endParaRPr>
          </a:p>
          <a:p>
            <a:pPr marL="0" indent="0">
              <a:buNone/>
            </a:pPr>
            <a:endParaRPr lang="en-US" sz="1800">
              <a:latin typeface="Comic Sans MS" panose="030F0702030302020204" charset="0"/>
              <a:cs typeface="Comic Sans MS" panose="030F0702030302020204" charset="0"/>
            </a:endParaRPr>
          </a:p>
          <a:p>
            <a:pPr marL="0" indent="0">
              <a:buNone/>
            </a:pPr>
            <a:endParaRPr lang="en-US" sz="1800">
              <a:latin typeface="Comic Sans MS" panose="030F0702030302020204" charset="0"/>
              <a:cs typeface="Comic Sans MS" panose="030F0702030302020204" charset="0"/>
            </a:endParaRPr>
          </a:p>
        </p:txBody>
      </p:sp>
      <p:pic>
        <p:nvPicPr>
          <p:cNvPr id="2" name="Picture 1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8170" y="3035935"/>
            <a:ext cx="6991985" cy="364934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6390"/>
            <a:ext cx="7886700" cy="5850890"/>
          </a:xfrm>
        </p:spPr>
        <p:txBody>
          <a:bodyPr>
            <a:normAutofit lnSpcReduction="10000"/>
          </a:bodyPr>
          <a:lstStyle/>
          <a:p>
            <a:r>
              <a:rPr lang="en-US" u="sng">
                <a:latin typeface="Comic Sans MS" panose="030F0702030302020204" charset="0"/>
                <a:cs typeface="Comic Sans MS" panose="030F0702030302020204" charset="0"/>
              </a:rPr>
              <a:t>What are the Faults in Tungsten Inert-Gas Arc Welds?-IS 14289</a:t>
            </a:r>
            <a:endParaRPr lang="en-US" u="sng">
              <a:latin typeface="Comic Sans MS" panose="030F0702030302020204" charset="0"/>
              <a:cs typeface="Comic Sans MS" panose="030F0702030302020204" charset="0"/>
            </a:endParaRPr>
          </a:p>
          <a:p>
            <a:endParaRPr lang="en-US" u="sng">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The chief faults found in unsatisfactory welds are gas porosity, oxide inclusion, cracks and undercutting, but they can be avoided by attention to welding procedure and by the choice of satisfactory parent metal and filler rod. The appearance of the surface is a good guide to the quality of the weld, the absence of discolouration, 'dirty' edges and under cutting being readily observed. The upper surface of the bead should be smooth with uniform ripples marks evenly spaced, and the underside free from crevices or excessive 'run through'. The form of the ripples is an indicacation of the speed of welding for given material and dimensions, and is also a guide to the grain structure of the weld metal.</a:t>
            </a:r>
            <a:endParaRPr lang="en-US" sz="1335">
              <a:latin typeface="Comic Sans MS" panose="030F0702030302020204" charset="0"/>
              <a:cs typeface="Comic Sans MS" panose="030F0702030302020204" charset="0"/>
            </a:endParaRPr>
          </a:p>
          <a:p>
            <a:pPr marL="0" indent="0">
              <a:buNone/>
            </a:pP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Where it is applied? APPLICATION</a:t>
            </a:r>
            <a:endParaRPr lang="en-US" sz="1335">
              <a:latin typeface="Comic Sans MS" panose="030F0702030302020204" charset="0"/>
              <a:cs typeface="Comic Sans MS" panose="030F0702030302020204" charset="0"/>
            </a:endParaRPr>
          </a:p>
          <a:p>
            <a:pPr marL="0" indent="0">
              <a:buNone/>
            </a:pP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The tungsten inert-gas arc welding process has been widely adopted and the following indus</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tries represent a few of these:</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a) Plant for the chemical and food industries;</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b) Pipings;</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c) Marine;</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d) Aircraft, spacecraft and launch vehicles;</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e) General engineering including castings;</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f) Pressure vessels, boilers and heat exchangers; and</a:t>
            </a:r>
            <a:endParaRPr lang="en-US" sz="1335">
              <a:latin typeface="Comic Sans MS" panose="030F0702030302020204" charset="0"/>
              <a:cs typeface="Comic Sans MS" panose="030F0702030302020204" charset="0"/>
            </a:endParaRPr>
          </a:p>
          <a:p>
            <a:pPr marL="0" indent="0">
              <a:buNone/>
            </a:pPr>
            <a:r>
              <a:rPr lang="en-US" sz="1335">
                <a:latin typeface="Comic Sans MS" panose="030F0702030302020204" charset="0"/>
                <a:cs typeface="Comic Sans MS" panose="030F0702030302020204" charset="0"/>
              </a:rPr>
              <a:t>g) Atomic energy and nuclear power.</a:t>
            </a:r>
            <a:endParaRPr lang="en-US" sz="1335">
              <a:latin typeface="Comic Sans MS" panose="030F0702030302020204" charset="0"/>
              <a:cs typeface="Comic Sans MS" panose="030F070203030202020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7840"/>
            <a:ext cx="7886700" cy="5679440"/>
          </a:xfrm>
        </p:spPr>
        <p:txBody>
          <a:bodyPr>
            <a:noAutofit/>
          </a:bodyPr>
          <a:lstStyle/>
          <a:p>
            <a:r>
              <a:rPr lang="en-US" sz="1400" b="1">
                <a:latin typeface="Comic Sans MS" panose="030F0702030302020204" charset="0"/>
                <a:cs typeface="Comic Sans MS" panose="030F0702030302020204" charset="0"/>
              </a:rPr>
              <a:t>Can u say ADVANTAGES OF TUNGSTEN INERTGAS ARC WELDING</a:t>
            </a:r>
            <a:endParaRPr lang="en-US" sz="1400" b="1">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a) Ideal for joining thin materials, sometimes even without filler wire addition;</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b) There is no slag formation;</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c) There is no spatter as the filler material added in the weld pool;</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d) Enables single sided welding with full penetration;</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e) Simple edge preparations are sufficient;</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f) Loss of alloying elements is much less than in other processes like metal-arc and gas-welding;</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g) Less finishing costs ( hardly involves operations like grinding, etc);</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h) Suitable for welding in all positions; </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j) The process lends itself to many forms of</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automatic or semi-automatic weldings.</a:t>
            </a:r>
            <a:endParaRPr lang="en-US" sz="1400">
              <a:latin typeface="Comic Sans MS" panose="030F0702030302020204" charset="0"/>
              <a:cs typeface="Comic Sans MS" panose="030F0702030302020204" charset="0"/>
            </a:endParaRPr>
          </a:p>
          <a:p>
            <a:pPr marL="0" indent="0">
              <a:buNone/>
            </a:pPr>
            <a:endParaRPr lang="en-US" sz="1400">
              <a:latin typeface="Comic Sans MS" panose="030F0702030302020204" charset="0"/>
              <a:cs typeface="Comic Sans MS" panose="030F0702030302020204" charset="0"/>
            </a:endParaRPr>
          </a:p>
          <a:p>
            <a:pPr marL="0" indent="0">
              <a:buNone/>
            </a:pPr>
            <a:r>
              <a:rPr lang="en-US" sz="1400" b="1">
                <a:latin typeface="Comic Sans MS" panose="030F0702030302020204" charset="0"/>
                <a:cs typeface="Comic Sans MS" panose="030F0702030302020204" charset="0"/>
              </a:rPr>
              <a:t>And LIMITATIONS OF TUNGSTEN INERT-GAS ARC WELDING</a:t>
            </a:r>
            <a:endParaRPr lang="en-US" sz="1400" b="1">
              <a:latin typeface="Comic Sans MS" panose="030F0702030302020204" charset="0"/>
              <a:cs typeface="Comic Sans MS" panose="030F0702030302020204" charset="0"/>
            </a:endParaRPr>
          </a:p>
          <a:p>
            <a:pPr marL="0" indent="0">
              <a:buNone/>
            </a:pP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a) The cost is comparatively high because of slow speed and high cost of argon gas and tungsten electrodes;</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b) The equipment is rather more complicated, and hence higher initial cost than that required for shielded metal arc or oxy-fuel gas welding;</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c) The process cannot be well used on site work, unless precautions are taken to avoid draughts;</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d) The process is not suitable for thick sections because of low deposition rates;</a:t>
            </a:r>
            <a:endParaRPr lang="en-US" sz="1400">
              <a:latin typeface="Comic Sans MS" panose="030F0702030302020204" charset="0"/>
              <a:cs typeface="Comic Sans MS" panose="030F0702030302020204" charset="0"/>
            </a:endParaRPr>
          </a:p>
          <a:p>
            <a:pPr marL="0" indent="0">
              <a:buNone/>
            </a:pPr>
            <a:r>
              <a:rPr lang="en-US" sz="1400">
                <a:latin typeface="Comic Sans MS" panose="030F0702030302020204" charset="0"/>
                <a:cs typeface="Comic Sans MS" panose="030F0702030302020204" charset="0"/>
              </a:rPr>
              <a:t>e) The operation requires adequate care to prevent electrode or base metal contamination.</a:t>
            </a:r>
            <a:endParaRPr lang="en-US" sz="1400">
              <a:latin typeface="Comic Sans MS" panose="030F0702030302020204" charset="0"/>
              <a:cs typeface="Comic Sans MS" panose="030F070203030202020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9720"/>
            <a:ext cx="7886700" cy="5877560"/>
          </a:xfrm>
        </p:spPr>
        <p:txBody>
          <a:bodyPr/>
          <a:lstStyle/>
          <a:p>
            <a:r>
              <a:rPr lang="en-US" sz="2400" b="1">
                <a:latin typeface="Comic Sans MS" panose="030F0702030302020204" charset="0"/>
                <a:cs typeface="Comic Sans MS" panose="030F0702030302020204" charset="0"/>
              </a:rPr>
              <a:t>SAFETY PRECAUTIONS</a:t>
            </a:r>
            <a:endParaRPr lang="en-US" sz="2400" b="1">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1)The ultra-violet rays emitted during tungsten inert-gas arc welding 'of stainless steel are much more intense than those formed during the manual arc-welding of steel because higher current densities are used. For this reason, the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operator should use protective gloves and darker shade of protection glass. Use can also be made of suitable chemical agents like light deflectant creams available for protection against ultra-violet radiations.</a:t>
            </a:r>
            <a:endParaRPr lang="en-US" sz="2000">
              <a:latin typeface="Comic Sans MS" panose="030F0702030302020204" charset="0"/>
              <a:cs typeface="Comic Sans MS" panose="030F0702030302020204" charset="0"/>
            </a:endParaRPr>
          </a:p>
          <a:p>
            <a:pPr marL="0" indent="0">
              <a:buNone/>
            </a:pP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2)During the welding of material which has been degreased with trichloroethylene,</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highly toxic and poisonous fumes will be encountered which cause severe headaches.</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For this reason, degreasing with this reagent should be carried out in a different room from the welding operation, and all material which has been so degreased should be either hot dried or allowed to stand for sufficiently long ime at room temperature to ensure that the material is completely free of degreasing</a:t>
            </a:r>
            <a:endParaRPr lang="en-US" sz="2000">
              <a:latin typeface="Comic Sans MS" panose="030F0702030302020204" charset="0"/>
              <a:cs typeface="Comic Sans MS" panose="030F0702030302020204" charset="0"/>
            </a:endParaRPr>
          </a:p>
          <a:p>
            <a:pPr marL="0" indent="0">
              <a:buNone/>
            </a:pPr>
            <a:r>
              <a:rPr lang="en-US" sz="2000">
                <a:latin typeface="Comic Sans MS" panose="030F0702030302020204" charset="0"/>
                <a:cs typeface="Comic Sans MS" panose="030F0702030302020204" charset="0"/>
              </a:rPr>
              <a:t>solvent.</a:t>
            </a:r>
            <a:endParaRPr lang="en-US" sz="2000">
              <a:latin typeface="Comic Sans MS" panose="030F0702030302020204" charset="0"/>
              <a:cs typeface="Comic Sans MS" panose="030F070203030202020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5290"/>
            <a:ext cx="7886700" cy="5761990"/>
          </a:xfrm>
        </p:spPr>
        <p:txBody>
          <a:bodyPr/>
          <a:lstStyle/>
          <a:p>
            <a:endParaRPr lang="en-US"/>
          </a:p>
        </p:txBody>
      </p:sp>
      <p:pic>
        <p:nvPicPr>
          <p:cNvPr id="2" name="Picture 13" descr="A black and white document with text&#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65430" y="80010"/>
            <a:ext cx="8736965" cy="670814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sz="4800" dirty="0">
                <a:solidFill>
                  <a:srgbClr val="FFFF00"/>
                </a:solidFill>
                <a:latin typeface="FreightText Medium" panose="02000603070000020004" pitchFamily="2" charset="77"/>
                <a:sym typeface="+mn-ea"/>
              </a:rPr>
              <a:t>Gas Metal Arc Welding (GMAW )</a:t>
            </a:r>
            <a:endParaRPr lang="en-US" sz="4800" dirty="0">
              <a:solidFill>
                <a:srgbClr val="FFFF00"/>
              </a:solidFill>
              <a:latin typeface="FreightText Medium" panose="02000603070000020004" pitchFamily="2" charset="77"/>
              <a:sym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5246" y="386930"/>
            <a:ext cx="7549592" cy="1298448"/>
          </a:xfrm>
        </p:spPr>
        <p:txBody>
          <a:bodyPr vert="horz" lIns="91440" tIns="45720" rIns="91440" bIns="45720" rtlCol="0" anchor="b">
            <a:normAutofit/>
          </a:bodyPr>
          <a:lstStyle/>
          <a:p>
            <a:pPr algn="ctr" defTabSz="914400"/>
            <a:r>
              <a:rPr lang="en-US" sz="3200" dirty="0">
                <a:latin typeface="FreightText Medium" panose="02000603070000020004" pitchFamily="2" charset="77"/>
              </a:rPr>
              <a:t>METAL INERT GAS</a:t>
            </a:r>
            <a:r>
              <a:rPr lang="en-US" sz="3200" kern="1200" dirty="0">
                <a:latin typeface="FreightText Medium" panose="02000603070000020004" pitchFamily="2" charset="77"/>
              </a:rPr>
              <a:t> WELDING (MIG</a:t>
            </a:r>
            <a:r>
              <a:rPr lang="en-US" sz="3600" kern="1200" dirty="0">
                <a:latin typeface="FreightText Medium" panose="02000603070000020004" pitchFamily="2" charset="77"/>
              </a:rPr>
              <a:t>)</a:t>
            </a:r>
            <a:endParaRPr lang="en-US" sz="3600" kern="1200" dirty="0">
              <a:latin typeface="FreightText Medium" panose="02000603070000020004" pitchFamily="2" charset="77"/>
            </a:endParaRPr>
          </a:p>
        </p:txBody>
      </p:sp>
      <p:sp>
        <p:nvSpPr>
          <p:cNvPr id="21" name="Rectangle 20"/>
          <p:cNvSpPr>
            <a:spLocks noGrp="1" noRot="1" noChangeAspect="1" noMove="1" noResize="1" noEditPoints="1" noAdjustHandles="1" noChangeArrowheads="1" noChangeShapeType="1" noTextEdit="1"/>
          </p:cNvSpPr>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Users\USER\Downloads\MIG-WELDING-1.png"/>
          <p:cNvPicPr>
            <a:picLocks noChangeAspect="1" noChangeArrowheads="1"/>
          </p:cNvPicPr>
          <p:nvPr/>
        </p:nvPicPr>
        <p:blipFill>
          <a:blip r:embed="rId1"/>
          <a:srcRect/>
          <a:stretch>
            <a:fillRect/>
          </a:stretch>
        </p:blipFill>
        <p:spPr bwMode="auto">
          <a:xfrm>
            <a:off x="1524000" y="2362200"/>
            <a:ext cx="5725870" cy="39052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 AS PER IS 812: 1957</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1930" y="1828165"/>
            <a:ext cx="8590915" cy="3623310"/>
          </a:xfrm>
          <a:prstGeom prst="rect">
            <a:avLst/>
          </a:prstGeom>
          <a:noFill/>
        </p:spPr>
        <p:txBody>
          <a:bodyPr wrap="square" rtlCol="0">
            <a:noAutofit/>
          </a:bodyPr>
          <a:lstStyle/>
          <a:p>
            <a:r>
              <a:rPr lang="en-US" sz="1600" kern="100" dirty="0">
                <a:effectLst/>
                <a:latin typeface="Comic Sans MS" panose="030F0702030302020204" charset="0"/>
                <a:ea typeface="Aptos" panose="020B0004020202020204" pitchFamily="34" charset="0"/>
                <a:cs typeface="Comic Sans MS" panose="030F0702030302020204" charset="0"/>
              </a:rPr>
              <a:t>Deposited Metal (Added Metal)</a:t>
            </a:r>
            <a:endParaRPr lang="en-IN" sz="1600" kern="100" dirty="0">
              <a:effectLst/>
              <a:latin typeface="Comic Sans MS" panose="030F0702030302020204" charset="0"/>
              <a:ea typeface="Aptos" panose="020B0004020202020204" pitchFamily="34" charset="0"/>
              <a:cs typeface="Comic Sans MS" panose="030F0702030302020204" charset="0"/>
            </a:endParaRPr>
          </a:p>
          <a:p>
            <a:pPr lvl="1"/>
            <a:r>
              <a:rPr lang="en-US" sz="1600" kern="100" dirty="0">
                <a:effectLst/>
                <a:latin typeface="Comic Sans MS" panose="030F0702030302020204" charset="0"/>
                <a:ea typeface="Aptos" panose="020B0004020202020204" pitchFamily="34" charset="0"/>
                <a:cs typeface="Comic Sans MS" panose="030F0702030302020204" charset="0"/>
              </a:rPr>
              <a:t>a) In Welding - Filler metal after it becomes part of the weld</a:t>
            </a:r>
            <a:endParaRPr lang="en-IN" sz="1600" kern="100" dirty="0">
              <a:effectLst/>
              <a:latin typeface="Comic Sans MS" panose="030F0702030302020204" charset="0"/>
              <a:ea typeface="Aptos" panose="020B0004020202020204" pitchFamily="34" charset="0"/>
              <a:cs typeface="Comic Sans MS" panose="030F0702030302020204" charset="0"/>
            </a:endParaRPr>
          </a:p>
          <a:p>
            <a:pPr lvl="1"/>
            <a:r>
              <a:rPr lang="en-US" sz="1600" kern="100" dirty="0">
                <a:effectLst/>
                <a:latin typeface="Comic Sans MS" panose="030F0702030302020204" charset="0"/>
                <a:ea typeface="Aptos" panose="020B0004020202020204" pitchFamily="34" charset="0"/>
                <a:cs typeface="Comic Sans MS" panose="030F0702030302020204" charset="0"/>
              </a:rPr>
              <a:t>b) In Bronze Welding or in Brazing -- Filler metal after it becomes</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part of the joint.</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 </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rPr>
              <a:t>Deposition Efficiency - The ratio of the weight of deposited metal</a:t>
            </a:r>
            <a:r>
              <a:rPr lang="en-IN" sz="1600" kern="100" dirty="0">
                <a:latin typeface="Comic Sans MS" panose="030F0702030302020204" charset="0"/>
                <a:ea typeface="Aptos" panose="020B0004020202020204" pitchFamily="34" charset="0"/>
                <a:cs typeface="Comic Sans MS" panose="030F0702030302020204" charset="0"/>
              </a:rPr>
              <a:t> </a:t>
            </a:r>
            <a:r>
              <a:rPr lang="en-US" sz="1600" kern="100" dirty="0">
                <a:effectLst/>
                <a:latin typeface="Comic Sans MS" panose="030F0702030302020204" charset="0"/>
                <a:ea typeface="Aptos" panose="020B0004020202020204" pitchFamily="34" charset="0"/>
                <a:cs typeface="Comic Sans MS" panose="030F0702030302020204" charset="0"/>
              </a:rPr>
              <a:t>to the net weight of core wire of electrodes consumed, exclusive of stubs.</a:t>
            </a:r>
            <a:endParaRPr lang="en-IN" sz="1600" kern="100" dirty="0">
              <a:effectLst/>
              <a:latin typeface="Comic Sans MS" panose="030F0702030302020204" charset="0"/>
              <a:ea typeface="Aptos" panose="020B0004020202020204" pitchFamily="34" charset="0"/>
              <a:cs typeface="Comic Sans MS" panose="030F0702030302020204" charset="0"/>
            </a:endParaRPr>
          </a:p>
          <a:p>
            <a:endParaRPr lang="en-US" sz="1600" kern="100" dirty="0">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Fusion Penetration/Depth of penetration</a:t>
            </a:r>
            <a:endParaRPr lang="en-IN" sz="16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r>
              <a:rPr lang="en-US" sz="1600" kern="100" dirty="0">
                <a:effectLst/>
                <a:latin typeface="Comic Sans MS" panose="030F0702030302020204" charset="0"/>
                <a:ea typeface="Aptos" panose="020B0004020202020204" pitchFamily="34" charset="0"/>
                <a:cs typeface="Comic Sans MS" panose="030F0702030302020204" charset="0"/>
                <a:sym typeface="+mn-ea"/>
              </a:rPr>
              <a:t>In Fusion Welding - The depth to which the parent metal has been</a:t>
            </a:r>
            <a:r>
              <a:rPr lang="en-IN" sz="1600" kern="100" dirty="0">
                <a:latin typeface="Comic Sans MS" panose="030F0702030302020204" charset="0"/>
                <a:ea typeface="Aptos" panose="020B0004020202020204" pitchFamily="34" charset="0"/>
                <a:cs typeface="Comic Sans MS" panose="030F0702030302020204" charset="0"/>
                <a:sym typeface="+mn-ea"/>
              </a:rPr>
              <a:t> </a:t>
            </a:r>
            <a:r>
              <a:rPr lang="en-US" sz="1600" kern="100" dirty="0">
                <a:effectLst/>
                <a:latin typeface="Comic Sans MS" panose="030F0702030302020204" charset="0"/>
                <a:ea typeface="Aptos" panose="020B0004020202020204" pitchFamily="34" charset="0"/>
                <a:cs typeface="Comic Sans MS" panose="030F0702030302020204" charset="0"/>
                <a:sym typeface="+mn-ea"/>
              </a:rPr>
              <a:t>fused.</a:t>
            </a:r>
            <a:endParaRPr lang="en-US" sz="1600" kern="100" dirty="0">
              <a:effectLst/>
              <a:latin typeface="Comic Sans MS" panose="030F0702030302020204" charset="0"/>
              <a:ea typeface="Aptos" panose="020B0004020202020204" pitchFamily="34" charset="0"/>
              <a:cs typeface="Comic Sans MS" panose="030F0702030302020204" charset="0"/>
            </a:endParaRPr>
          </a:p>
          <a:p>
            <a:pPr marL="342900" indent="-342900">
              <a:buAutoNum type="alphaLcParenR"/>
            </a:pP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Comic Sans MS" panose="030F0702030302020204" charset="0"/>
                <a:ea typeface="Aptos" panose="020B0004020202020204" pitchFamily="34" charset="0"/>
                <a:cs typeface="Comic Sans MS" panose="030F0702030302020204" charset="0"/>
                <a:sym typeface="+mn-ea"/>
              </a:rPr>
              <a:t>b) In Spot, Seam, or Projection Welding - The distance from the interface to the edge of the weld nugget, measured in each case on a</a:t>
            </a:r>
            <a:r>
              <a:rPr lang="en-IN" sz="1600" kern="100" dirty="0">
                <a:latin typeface="Comic Sans MS" panose="030F0702030302020204" charset="0"/>
                <a:ea typeface="Aptos" panose="020B0004020202020204" pitchFamily="34" charset="0"/>
                <a:cs typeface="Comic Sans MS" panose="030F0702030302020204" charset="0"/>
                <a:sym typeface="+mn-ea"/>
              </a:rPr>
              <a:t> </a:t>
            </a:r>
            <a:r>
              <a:rPr lang="en-US" sz="1600" kern="100" dirty="0">
                <a:effectLst/>
                <a:latin typeface="Comic Sans MS" panose="030F0702030302020204" charset="0"/>
                <a:ea typeface="Aptos" panose="020B0004020202020204" pitchFamily="34" charset="0"/>
                <a:cs typeface="Comic Sans MS" panose="030F0702030302020204" charset="0"/>
                <a:sym typeface="+mn-ea"/>
              </a:rPr>
              <a:t>cross-section through the </a:t>
            </a:r>
            <a:r>
              <a:rPr lang="en-US" sz="1600" kern="100" dirty="0" err="1">
                <a:effectLst/>
                <a:latin typeface="Comic Sans MS" panose="030F0702030302020204" charset="0"/>
                <a:ea typeface="Aptos" panose="020B0004020202020204" pitchFamily="34" charset="0"/>
                <a:cs typeface="Comic Sans MS" panose="030F0702030302020204" charset="0"/>
                <a:sym typeface="+mn-ea"/>
              </a:rPr>
              <a:t>centre</a:t>
            </a:r>
            <a:r>
              <a:rPr lang="en-US" sz="1600" kern="100" dirty="0">
                <a:effectLst/>
                <a:latin typeface="Comic Sans MS" panose="030F0702030302020204" charset="0"/>
                <a:ea typeface="Aptos" panose="020B0004020202020204" pitchFamily="34" charset="0"/>
                <a:cs typeface="Comic Sans MS" panose="030F0702030302020204" charset="0"/>
                <a:sym typeface="+mn-ea"/>
              </a:rPr>
              <a:t> of the weld and normal to the</a:t>
            </a:r>
            <a:r>
              <a:rPr lang="en-IN" sz="1600" kern="100" dirty="0">
                <a:latin typeface="Comic Sans MS" panose="030F0702030302020204" charset="0"/>
                <a:ea typeface="Aptos" panose="020B0004020202020204" pitchFamily="34" charset="0"/>
                <a:cs typeface="Comic Sans MS" panose="030F0702030302020204" charset="0"/>
                <a:sym typeface="+mn-ea"/>
              </a:rPr>
              <a:t> </a:t>
            </a:r>
            <a:r>
              <a:rPr lang="en-US" sz="1600" kern="100" dirty="0">
                <a:effectLst/>
                <a:latin typeface="Comic Sans MS" panose="030F0702030302020204" charset="0"/>
                <a:ea typeface="Aptos" panose="020B0004020202020204" pitchFamily="34" charset="0"/>
                <a:cs typeface="Comic Sans MS" panose="030F0702030302020204" charset="0"/>
                <a:sym typeface="+mn-ea"/>
              </a:rPr>
              <a:t>surface.</a:t>
            </a:r>
            <a:endParaRPr lang="en-IN" sz="1600" kern="100" dirty="0">
              <a:effectLst/>
              <a:latin typeface="Comic Sans MS" panose="030F0702030302020204" charset="0"/>
              <a:ea typeface="Aptos" panose="020B0004020202020204" pitchFamily="34" charset="0"/>
              <a:cs typeface="Comic Sans MS" panose="030F0702030302020204" charset="0"/>
            </a:endParaRPr>
          </a:p>
          <a:p>
            <a:r>
              <a:rPr lang="en-US" sz="1600" kern="100" dirty="0">
                <a:effectLst/>
                <a:latin typeface="Aptos" panose="020B0004020202020204" pitchFamily="34" charset="0"/>
                <a:ea typeface="Aptos" panose="020B0004020202020204" pitchFamily="34" charset="0"/>
                <a:cs typeface="Vrinda" panose="020B0502040204020203" pitchFamily="34" charset="0"/>
                <a:sym typeface="+mn-ea"/>
              </a:rPr>
              <a:t> </a:t>
            </a:r>
            <a:endParaRPr lang="en-IN" sz="1600" kern="100" dirty="0">
              <a:effectLst/>
              <a:latin typeface="Aptos" panose="020B0004020202020204" pitchFamily="34" charset="0"/>
              <a:ea typeface="Aptos" panose="020B0004020202020204" pitchFamily="34" charset="0"/>
              <a:cs typeface="Vrinda" panose="020B0502040204020203" pitchFamily="34" charset="0"/>
            </a:endParaRPr>
          </a:p>
          <a:p>
            <a:endParaRPr lang="en-IN" sz="1600" kern="100" dirty="0">
              <a:effectLst/>
              <a:latin typeface="Aptos" panose="020B0004020202020204" pitchFamily="34" charset="0"/>
              <a:ea typeface="Aptos" panose="020B0004020202020204" pitchFamily="34" charset="0"/>
              <a:cs typeface="Vrinda" panose="020B0502040204020203" pitchFamily="34" charset="0"/>
            </a:endParaRPr>
          </a:p>
        </p:txBody>
      </p:sp>
      <p:pic>
        <p:nvPicPr>
          <p:cNvPr id="7" name="Picture 6" descr="A diagram of a fus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43200" y="5334000"/>
            <a:ext cx="3550920" cy="137541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anose="030F0702030302020204" charset="0"/>
                <a:cs typeface="Comic Sans MS" panose="030F0702030302020204" charset="0"/>
              </a:rPr>
              <a:t>MIG</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219200"/>
            <a:ext cx="8002905" cy="5105400"/>
          </a:xfrm>
        </p:spPr>
        <p:txBody>
          <a:bodyPr/>
          <a:lstStyle/>
          <a:p>
            <a:pPr marL="0" indent="0">
              <a:buNone/>
            </a:pPr>
            <a:r>
              <a:rPr sz="2000" spc="-20" dirty="0">
                <a:latin typeface="Comic Sans MS" panose="030F0702030302020204" charset="0"/>
                <a:cs typeface="Comic Sans MS" panose="030F0702030302020204" charset="0"/>
                <a:sym typeface="+mn-ea"/>
              </a:rPr>
              <a:t>Uses</a:t>
            </a:r>
            <a:r>
              <a:rPr lang="en-US" sz="2000" dirty="0">
                <a:latin typeface="Comic Sans MS" panose="030F0702030302020204" charset="0"/>
                <a:cs typeface="Comic Sans MS" panose="030F0702030302020204" charset="0"/>
                <a:sym typeface="+mn-ea"/>
              </a:rPr>
              <a:t> </a:t>
            </a:r>
            <a:r>
              <a:rPr sz="2000" spc="-50" dirty="0">
                <a:latin typeface="Comic Sans MS" panose="030F0702030302020204" charset="0"/>
                <a:cs typeface="Comic Sans MS" panose="030F0702030302020204" charset="0"/>
                <a:sym typeface="+mn-ea"/>
              </a:rPr>
              <a:t>a</a:t>
            </a:r>
            <a:r>
              <a:rPr lang="en-US" sz="2000" spc="-5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consumable</a:t>
            </a:r>
            <a:r>
              <a:rPr lang="en-US" sz="2000" spc="-10"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bare</a:t>
            </a:r>
            <a:r>
              <a:rPr lang="en-US" sz="2000" spc="-2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metal</a:t>
            </a:r>
            <a:r>
              <a:rPr sz="2000"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wire</a:t>
            </a:r>
            <a:r>
              <a:rPr lang="en-US" sz="2000" spc="-2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as</a:t>
            </a:r>
            <a:r>
              <a:rPr lang="en-US" sz="2000" spc="-25"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electrode</a:t>
            </a:r>
            <a:r>
              <a:rPr lang="en-US" sz="2000" spc="-10"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with</a:t>
            </a:r>
            <a:r>
              <a:rPr lang="en-US" sz="2000" spc="-2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shielding</a:t>
            </a:r>
            <a:r>
              <a:rPr lang="en-US" sz="2000" spc="-10" dirty="0">
                <a:latin typeface="Comic Sans MS" panose="030F0702030302020204" charset="0"/>
                <a:cs typeface="Comic Sans MS" panose="030F0702030302020204" charset="0"/>
                <a:sym typeface="+mn-ea"/>
              </a:rPr>
              <a:t> </a:t>
            </a:r>
            <a:r>
              <a:rPr sz="2000" spc="-40" dirty="0">
                <a:latin typeface="Comic Sans MS" panose="030F0702030302020204" charset="0"/>
                <a:cs typeface="Comic Sans MS" panose="030F0702030302020204" charset="0"/>
                <a:sym typeface="+mn-ea"/>
              </a:rPr>
              <a:t>flooding</a:t>
            </a:r>
            <a:r>
              <a:rPr sz="2000" spc="-130"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arc</a:t>
            </a:r>
            <a:r>
              <a:rPr sz="2000" spc="-95" dirty="0">
                <a:latin typeface="Comic Sans MS" panose="030F0702030302020204" charset="0"/>
                <a:cs typeface="Comic Sans MS" panose="030F0702030302020204" charset="0"/>
                <a:sym typeface="+mn-ea"/>
              </a:rPr>
              <a:t> with</a:t>
            </a:r>
            <a:r>
              <a:rPr sz="2000" spc="-105"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a</a:t>
            </a:r>
            <a:r>
              <a:rPr sz="2000" spc="-105" dirty="0">
                <a:latin typeface="Comic Sans MS" panose="030F0702030302020204" charset="0"/>
                <a:cs typeface="Comic Sans MS" panose="030F0702030302020204" charset="0"/>
                <a:sym typeface="+mn-ea"/>
              </a:rPr>
              <a:t> </a:t>
            </a:r>
            <a:r>
              <a:rPr sz="2000" spc="-135" dirty="0">
                <a:latin typeface="Comic Sans MS" panose="030F0702030302020204" charset="0"/>
                <a:cs typeface="Comic Sans MS" panose="030F0702030302020204" charset="0"/>
                <a:sym typeface="+mn-ea"/>
              </a:rPr>
              <a:t>gas</a:t>
            </a:r>
            <a:r>
              <a:rPr lang="en-US" sz="2000" spc="-135" dirty="0">
                <a:latin typeface="Comic Sans MS" panose="030F0702030302020204" charset="0"/>
                <a:cs typeface="Comic Sans MS" panose="030F0702030302020204" charset="0"/>
                <a:sym typeface="+mn-ea"/>
              </a:rPr>
              <a:t>  </a:t>
            </a:r>
            <a:r>
              <a:rPr sz="2000" spc="40" dirty="0">
                <a:latin typeface="Comic Sans MS" panose="030F0702030302020204" charset="0"/>
                <a:cs typeface="Comic Sans MS" panose="030F0702030302020204" charset="0"/>
                <a:sym typeface="+mn-ea"/>
              </a:rPr>
              <a:t>Wire</a:t>
            </a:r>
            <a:r>
              <a:rPr lang="en-US" sz="2000" spc="4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is</a:t>
            </a:r>
            <a:r>
              <a:rPr lang="en-US" sz="2000" spc="-25"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fed</a:t>
            </a:r>
            <a:r>
              <a:rPr lang="en-US" sz="2000" spc="-25"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continuously</a:t>
            </a:r>
            <a:r>
              <a:rPr lang="en-US" sz="2000" spc="-1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and</a:t>
            </a:r>
            <a:r>
              <a:rPr lang="en-US" sz="2000" spc="-25"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automatically</a:t>
            </a:r>
            <a:r>
              <a:rPr lang="en-US" sz="2000" spc="-10"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from</a:t>
            </a:r>
            <a:r>
              <a:rPr lang="en-US" sz="2000" spc="-20" dirty="0">
                <a:latin typeface="Comic Sans MS" panose="030F0702030302020204" charset="0"/>
                <a:cs typeface="Comic Sans MS" panose="030F0702030302020204" charset="0"/>
                <a:sym typeface="+mn-ea"/>
              </a:rPr>
              <a:t> </a:t>
            </a:r>
            <a:r>
              <a:rPr sz="2000" spc="-50" dirty="0">
                <a:latin typeface="Comic Sans MS" panose="030F0702030302020204" charset="0"/>
                <a:cs typeface="Comic Sans MS" panose="030F0702030302020204" charset="0"/>
                <a:sym typeface="+mn-ea"/>
              </a:rPr>
              <a:t>a</a:t>
            </a:r>
            <a:r>
              <a:rPr lang="en-US" sz="2000" spc="-5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spool</a:t>
            </a:r>
            <a:r>
              <a:rPr lang="en-US" sz="2000" spc="-1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through</a:t>
            </a:r>
            <a:r>
              <a:rPr lang="en-US" sz="2000" spc="-1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the</a:t>
            </a:r>
            <a:r>
              <a:rPr lang="en-US" sz="2000" spc="-25" dirty="0">
                <a:latin typeface="Comic Sans MS" panose="030F0702030302020204" charset="0"/>
                <a:cs typeface="Comic Sans MS" panose="030F0702030302020204" charset="0"/>
                <a:sym typeface="+mn-ea"/>
              </a:rPr>
              <a:t> </a:t>
            </a:r>
            <a:r>
              <a:rPr sz="2000" spc="-95" dirty="0">
                <a:latin typeface="Comic Sans MS" panose="030F0702030302020204" charset="0"/>
                <a:cs typeface="Comic Sans MS" panose="030F0702030302020204" charset="0"/>
                <a:sym typeface="+mn-ea"/>
              </a:rPr>
              <a:t>welding</a:t>
            </a:r>
            <a:r>
              <a:rPr sz="2000" spc="-90" dirty="0">
                <a:latin typeface="Comic Sans MS" panose="030F0702030302020204" charset="0"/>
                <a:cs typeface="Comic Sans MS" panose="030F0702030302020204" charset="0"/>
                <a:sym typeface="+mn-ea"/>
              </a:rPr>
              <a:t> </a:t>
            </a:r>
            <a:r>
              <a:rPr sz="2000" spc="-50" dirty="0">
                <a:latin typeface="Comic Sans MS" panose="030F0702030302020204" charset="0"/>
                <a:cs typeface="Comic Sans MS" panose="030F0702030302020204" charset="0"/>
                <a:sym typeface="+mn-ea"/>
              </a:rPr>
              <a:t>gun</a:t>
            </a:r>
            <a:r>
              <a:rPr lang="en-US" sz="2000" spc="-5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Shielding</a:t>
            </a:r>
            <a:r>
              <a:rPr sz="2000"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gases</a:t>
            </a:r>
            <a:r>
              <a:rPr lang="en-US" sz="2000" spc="-2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include</a:t>
            </a:r>
            <a:r>
              <a:rPr lang="en-US" sz="2000" spc="-1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argon</a:t>
            </a:r>
            <a:r>
              <a:rPr lang="en-US" sz="2000" spc="-1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and</a:t>
            </a:r>
            <a:r>
              <a:rPr lang="en-US" sz="2000" spc="-25"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helium</a:t>
            </a:r>
            <a:r>
              <a:rPr lang="en-US" sz="2000" spc="-1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for</a:t>
            </a:r>
            <a:r>
              <a:rPr lang="en-US" sz="2000" spc="-25"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aluminum</a:t>
            </a:r>
            <a:r>
              <a:rPr lang="en-US" sz="2000" spc="-1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welding,</a:t>
            </a:r>
            <a:r>
              <a:rPr lang="en-US" sz="2000" spc="-10" dirty="0">
                <a:latin typeface="Comic Sans MS" panose="030F0702030302020204" charset="0"/>
                <a:cs typeface="Comic Sans MS" panose="030F0702030302020204" charset="0"/>
                <a:sym typeface="+mn-ea"/>
              </a:rPr>
              <a:t> </a:t>
            </a:r>
            <a:r>
              <a:rPr sz="2000" spc="-25" dirty="0">
                <a:latin typeface="Comic Sans MS" panose="030F0702030302020204" charset="0"/>
                <a:cs typeface="Comic Sans MS" panose="030F0702030302020204" charset="0"/>
                <a:sym typeface="+mn-ea"/>
              </a:rPr>
              <a:t>and</a:t>
            </a:r>
            <a:r>
              <a:rPr lang="en-US" sz="2000" spc="-25" dirty="0">
                <a:latin typeface="Comic Sans MS" panose="030F0702030302020204" charset="0"/>
                <a:cs typeface="Comic Sans MS" panose="030F0702030302020204" charset="0"/>
                <a:sym typeface="+mn-ea"/>
              </a:rPr>
              <a:t> </a:t>
            </a:r>
            <a:r>
              <a:rPr sz="2000" spc="85" dirty="0">
                <a:latin typeface="Comic Sans MS" panose="030F0702030302020204" charset="0"/>
                <a:cs typeface="Comic Sans MS" panose="030F0702030302020204" charset="0"/>
                <a:sym typeface="+mn-ea"/>
              </a:rPr>
              <a:t>CO</a:t>
            </a:r>
            <a:r>
              <a:rPr sz="2000" spc="127" baseline="-21000" dirty="0">
                <a:latin typeface="Comic Sans MS" panose="030F0702030302020204" charset="0"/>
                <a:cs typeface="Comic Sans MS" panose="030F0702030302020204" charset="0"/>
                <a:sym typeface="+mn-ea"/>
              </a:rPr>
              <a:t>2</a:t>
            </a:r>
            <a:r>
              <a:rPr sz="2000" spc="300" baseline="-21000"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for</a:t>
            </a:r>
            <a:r>
              <a:rPr sz="2000" spc="-55" dirty="0">
                <a:latin typeface="Comic Sans MS" panose="030F0702030302020204" charset="0"/>
                <a:cs typeface="Comic Sans MS" panose="030F0702030302020204" charset="0"/>
                <a:sym typeface="+mn-ea"/>
              </a:rPr>
              <a:t> </a:t>
            </a:r>
            <a:r>
              <a:rPr sz="2000" spc="-40" dirty="0">
                <a:latin typeface="Comic Sans MS" panose="030F0702030302020204" charset="0"/>
                <a:cs typeface="Comic Sans MS" panose="030F0702030302020204" charset="0"/>
                <a:sym typeface="+mn-ea"/>
              </a:rPr>
              <a:t>steel</a:t>
            </a:r>
            <a:r>
              <a:rPr sz="2000" spc="-70" dirty="0">
                <a:latin typeface="Comic Sans MS" panose="030F0702030302020204" charset="0"/>
                <a:cs typeface="Comic Sans MS" panose="030F0702030302020204" charset="0"/>
                <a:sym typeface="+mn-ea"/>
              </a:rPr>
              <a:t> </a:t>
            </a:r>
            <a:r>
              <a:rPr sz="2000" spc="-10" dirty="0">
                <a:latin typeface="Comic Sans MS" panose="030F0702030302020204" charset="0"/>
                <a:cs typeface="Comic Sans MS" panose="030F0702030302020204" charset="0"/>
                <a:sym typeface="+mn-ea"/>
              </a:rPr>
              <a:t>welding</a:t>
            </a:r>
            <a:r>
              <a:rPr lang="en-US" sz="2000" spc="-10"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Bare</a:t>
            </a:r>
            <a:r>
              <a:rPr sz="2000" spc="-100"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electrode</a:t>
            </a:r>
            <a:r>
              <a:rPr sz="2000" spc="-85" dirty="0">
                <a:latin typeface="Comic Sans MS" panose="030F0702030302020204" charset="0"/>
                <a:cs typeface="Comic Sans MS" panose="030F0702030302020204" charset="0"/>
                <a:sym typeface="+mn-ea"/>
              </a:rPr>
              <a:t> </a:t>
            </a:r>
            <a:r>
              <a:rPr sz="2000" spc="-75" dirty="0">
                <a:latin typeface="Comic Sans MS" panose="030F0702030302020204" charset="0"/>
                <a:cs typeface="Comic Sans MS" panose="030F0702030302020204" charset="0"/>
                <a:sym typeface="+mn-ea"/>
              </a:rPr>
              <a:t>wire</a:t>
            </a:r>
            <a:r>
              <a:rPr sz="2000" spc="-85"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plus</a:t>
            </a:r>
            <a:r>
              <a:rPr sz="2000" spc="-70" dirty="0">
                <a:latin typeface="Comic Sans MS" panose="030F0702030302020204" charset="0"/>
                <a:cs typeface="Comic Sans MS" panose="030F0702030302020204" charset="0"/>
                <a:sym typeface="+mn-ea"/>
              </a:rPr>
              <a:t> </a:t>
            </a:r>
            <a:r>
              <a:rPr sz="2000" spc="-55" dirty="0">
                <a:latin typeface="Comic Sans MS" panose="030F0702030302020204" charset="0"/>
                <a:cs typeface="Comic Sans MS" panose="030F0702030302020204" charset="0"/>
                <a:sym typeface="+mn-ea"/>
              </a:rPr>
              <a:t>shielding</a:t>
            </a:r>
            <a:r>
              <a:rPr sz="2000" spc="-100" dirty="0">
                <a:latin typeface="Comic Sans MS" panose="030F0702030302020204" charset="0"/>
                <a:cs typeface="Comic Sans MS" panose="030F0702030302020204" charset="0"/>
                <a:sym typeface="+mn-ea"/>
              </a:rPr>
              <a:t> gases</a:t>
            </a:r>
            <a:r>
              <a:rPr sz="2000" spc="-65" dirty="0">
                <a:latin typeface="Comic Sans MS" panose="030F0702030302020204" charset="0"/>
                <a:cs typeface="Comic Sans MS" panose="030F0702030302020204" charset="0"/>
                <a:sym typeface="+mn-ea"/>
              </a:rPr>
              <a:t> </a:t>
            </a:r>
            <a:r>
              <a:rPr sz="2000" spc="-30" dirty="0">
                <a:latin typeface="Comic Sans MS" panose="030F0702030302020204" charset="0"/>
                <a:cs typeface="Comic Sans MS" panose="030F0702030302020204" charset="0"/>
                <a:sym typeface="+mn-ea"/>
              </a:rPr>
              <a:t>eliminate</a:t>
            </a:r>
            <a:r>
              <a:rPr sz="2000" spc="-114" dirty="0">
                <a:latin typeface="Comic Sans MS" panose="030F0702030302020204" charset="0"/>
                <a:cs typeface="Comic Sans MS" panose="030F0702030302020204" charset="0"/>
                <a:sym typeface="+mn-ea"/>
              </a:rPr>
              <a:t> </a:t>
            </a:r>
            <a:r>
              <a:rPr sz="2000" spc="-135" dirty="0">
                <a:latin typeface="Comic Sans MS" panose="030F0702030302020204" charset="0"/>
                <a:cs typeface="Comic Sans MS" panose="030F0702030302020204" charset="0"/>
                <a:sym typeface="+mn-ea"/>
              </a:rPr>
              <a:t>slag</a:t>
            </a:r>
            <a:r>
              <a:rPr sz="2000" spc="-65" dirty="0">
                <a:latin typeface="Comic Sans MS" panose="030F0702030302020204" charset="0"/>
                <a:cs typeface="Comic Sans MS" panose="030F0702030302020204" charset="0"/>
                <a:sym typeface="+mn-ea"/>
              </a:rPr>
              <a:t> </a:t>
            </a:r>
            <a:r>
              <a:rPr sz="2000" dirty="0">
                <a:latin typeface="Comic Sans MS" panose="030F0702030302020204" charset="0"/>
                <a:cs typeface="Comic Sans MS" panose="030F0702030302020204" charset="0"/>
                <a:sym typeface="+mn-ea"/>
              </a:rPr>
              <a:t>on</a:t>
            </a:r>
            <a:r>
              <a:rPr sz="2000" spc="-65" dirty="0">
                <a:latin typeface="Comic Sans MS" panose="030F0702030302020204" charset="0"/>
                <a:cs typeface="Comic Sans MS" panose="030F0702030302020204" charset="0"/>
                <a:sym typeface="+mn-ea"/>
              </a:rPr>
              <a:t> weld</a:t>
            </a:r>
            <a:r>
              <a:rPr sz="2000" spc="-85" dirty="0">
                <a:latin typeface="Comic Sans MS" panose="030F0702030302020204" charset="0"/>
                <a:cs typeface="Comic Sans MS" panose="030F0702030302020204" charset="0"/>
                <a:sym typeface="+mn-ea"/>
              </a:rPr>
              <a:t> </a:t>
            </a:r>
            <a:r>
              <a:rPr sz="2000" spc="-20" dirty="0">
                <a:latin typeface="Comic Sans MS" panose="030F0702030302020204" charset="0"/>
                <a:cs typeface="Comic Sans MS" panose="030F0702030302020204" charset="0"/>
                <a:sym typeface="+mn-ea"/>
              </a:rPr>
              <a:t>bead</a:t>
            </a:r>
            <a:endParaRPr sz="2000" spc="-20" dirty="0">
              <a:latin typeface="Comic Sans MS" panose="030F0702030302020204" charset="0"/>
              <a:cs typeface="Comic Sans MS" panose="030F0702030302020204" charset="0"/>
              <a:sym typeface="+mn-ea"/>
            </a:endParaRPr>
          </a:p>
          <a:p>
            <a:pPr marL="0" indent="0">
              <a:buNone/>
            </a:pPr>
            <a:endParaRPr sz="2000" spc="-20" dirty="0">
              <a:latin typeface="Comic Sans MS" panose="030F0702030302020204" charset="0"/>
              <a:cs typeface="Comic Sans MS" panose="030F0702030302020204" charset="0"/>
              <a:sym typeface="+mn-ea"/>
            </a:endParaRPr>
          </a:p>
          <a:p>
            <a:pPr marL="0" indent="0">
              <a:buNone/>
            </a:pPr>
            <a:endParaRPr sz="2000" spc="-20" dirty="0">
              <a:latin typeface="Comic Sans MS" panose="030F0702030302020204" charset="0"/>
              <a:cs typeface="Comic Sans MS" panose="030F0702030302020204" charset="0"/>
              <a:sym typeface="+mn-ea"/>
            </a:endParaRPr>
          </a:p>
          <a:p>
            <a:pPr marL="0" indent="0">
              <a:buNone/>
            </a:pPr>
            <a:r>
              <a:rPr lang="en-US" sz="2000" spc="-20" dirty="0">
                <a:latin typeface="Comic Sans MS" panose="030F0702030302020204" charset="0"/>
                <a:cs typeface="Comic Sans MS" panose="030F0702030302020204" charset="0"/>
                <a:sym typeface="+mn-ea"/>
              </a:rPr>
              <a:t>Important Standards:</a:t>
            </a:r>
            <a:endParaRPr sz="2000" spc="-20" dirty="0">
              <a:latin typeface="Comic Sans MS" panose="030F0702030302020204" charset="0"/>
              <a:cs typeface="Comic Sans MS" panose="030F0702030302020204" charset="0"/>
              <a:sym typeface="+mn-ea"/>
            </a:endParaRPr>
          </a:p>
          <a:p>
            <a:pPr marL="0" indent="0">
              <a:buNone/>
            </a:pPr>
            <a:endParaRPr sz="2000" spc="-20" dirty="0">
              <a:latin typeface="Comic Sans MS" panose="030F0702030302020204" charset="0"/>
              <a:cs typeface="Comic Sans MS" panose="030F0702030302020204" charset="0"/>
              <a:sym typeface="+mn-ea"/>
            </a:endParaRPr>
          </a:p>
          <a:p>
            <a:pPr marL="0" indent="0">
              <a:buNone/>
            </a:pPr>
            <a:endParaRPr sz="2000" spc="-20" dirty="0">
              <a:latin typeface="Comic Sans MS" panose="030F0702030302020204" charset="0"/>
              <a:cs typeface="Comic Sans MS" panose="030F0702030302020204" charset="0"/>
              <a:sym typeface="+mn-ea"/>
            </a:endParaRPr>
          </a:p>
          <a:p>
            <a:pPr marL="0" indent="0">
              <a:buNone/>
            </a:pPr>
            <a:endParaRPr sz="2000" dirty="0">
              <a:latin typeface="Comic Sans MS" panose="030F0702030302020204" charset="0"/>
              <a:cs typeface="Comic Sans MS" panose="030F0702030302020204" charset="0"/>
            </a:endParaRPr>
          </a:p>
          <a:p>
            <a:pPr marL="0" indent="0">
              <a:buNone/>
            </a:pPr>
            <a:endParaRPr lang="en-US" sz="2000" spc="-25" dirty="0">
              <a:latin typeface="Comic Sans MS" panose="030F0702030302020204" charset="0"/>
              <a:cs typeface="Comic Sans MS" panose="030F0702030302020204" charset="0"/>
              <a:sym typeface="+mn-ea"/>
            </a:endParaRPr>
          </a:p>
        </p:txBody>
      </p:sp>
      <p:graphicFrame>
        <p:nvGraphicFramePr>
          <p:cNvPr id="4" name="Table 3"/>
          <p:cNvGraphicFramePr>
            <a:graphicFrameLocks noGrp="1"/>
          </p:cNvGraphicFramePr>
          <p:nvPr>
            <p:custDataLst>
              <p:tags r:id="rId1"/>
            </p:custDataLst>
          </p:nvPr>
        </p:nvGraphicFramePr>
        <p:xfrm>
          <a:off x="701675" y="3970655"/>
          <a:ext cx="7856220" cy="2160905"/>
        </p:xfrm>
        <a:graphic>
          <a:graphicData uri="http://schemas.openxmlformats.org/drawingml/2006/table">
            <a:tbl>
              <a:tblPr firstRow="1" bandRow="1">
                <a:tableStyleId>{1FECB4D8-DB02-4DC6-A0A2-4F2EBAE1DC90}</a:tableStyleId>
              </a:tblPr>
              <a:tblGrid>
                <a:gridCol w="405130"/>
                <a:gridCol w="1190625"/>
                <a:gridCol w="6260465"/>
              </a:tblGrid>
              <a:tr h="416560">
                <a:tc>
                  <a:txBody>
                    <a:bodyPr/>
                    <a:p>
                      <a:r>
                        <a:rPr lang="en-US" sz="1400" dirty="0" err="1"/>
                        <a:t>Sl</a:t>
                      </a:r>
                      <a:endParaRPr lang="en-US" sz="1400" dirty="0" err="1"/>
                    </a:p>
                  </a:txBody>
                  <a:tcPr/>
                </a:tc>
                <a:tc>
                  <a:txBody>
                    <a:bodyPr/>
                    <a:p>
                      <a:r>
                        <a:rPr lang="en-US" sz="1400" dirty="0"/>
                        <a:t>IS</a:t>
                      </a:r>
                      <a:endParaRPr lang="en-US" sz="1400" dirty="0"/>
                    </a:p>
                  </a:txBody>
                  <a:tcPr/>
                </a:tc>
                <a:tc>
                  <a:txBody>
                    <a:bodyPr/>
                    <a:p>
                      <a:r>
                        <a:rPr lang="en-US" sz="1400" dirty="0"/>
                        <a:t>Title</a:t>
                      </a:r>
                      <a:endParaRPr lang="en-US" sz="1400" dirty="0"/>
                    </a:p>
                  </a:txBody>
                  <a:tcPr/>
                </a:tc>
              </a:tr>
              <a:tr h="518160">
                <a:tc>
                  <a:txBody>
                    <a:bodyPr/>
                    <a:p>
                      <a:r>
                        <a:rPr lang="en-US" sz="1400" dirty="0"/>
                        <a:t>1</a:t>
                      </a:r>
                      <a:endParaRPr lang="en-US" sz="1400" dirty="0"/>
                    </a:p>
                  </a:txBody>
                  <a:tcPr/>
                </a:tc>
                <a:tc>
                  <a:txBody>
                    <a:bodyPr/>
                    <a:p>
                      <a:r>
                        <a:rPr lang="en-IN" sz="1400" u="none" strike="noStrike" kern="1200" dirty="0">
                          <a:effectLst/>
                        </a:rPr>
                        <a:t>10178 : 1995</a:t>
                      </a:r>
                      <a:endParaRPr lang="en-IN" sz="1400" u="none" strike="noStrike" kern="1200" dirty="0">
                        <a:effectLst/>
                      </a:endParaRPr>
                    </a:p>
                  </a:txBody>
                  <a:tcPr/>
                </a:tc>
                <a:tc>
                  <a:txBody>
                    <a:bodyPr/>
                    <a:p>
                      <a:r>
                        <a:rPr lang="en-IN" sz="1400" u="none" strike="noStrike" kern="1200" dirty="0">
                          <a:effectLst/>
                        </a:rPr>
                        <a:t>Co2 gas shielded metal - Arc welding of structural steels</a:t>
                      </a:r>
                      <a:endParaRPr lang="en-IN" sz="1400" u="none" strike="noStrike" kern="1200" dirty="0">
                        <a:effectLst/>
                      </a:endParaRPr>
                    </a:p>
                  </a:txBody>
                  <a:tcPr/>
                </a:tc>
              </a:tr>
              <a:tr h="518160">
                <a:tc>
                  <a:txBody>
                    <a:bodyPr/>
                    <a:p>
                      <a:r>
                        <a:rPr lang="en-US" sz="1400" dirty="0"/>
                        <a:t>2</a:t>
                      </a:r>
                      <a:endParaRPr lang="en-US" sz="1400" dirty="0"/>
                    </a:p>
                  </a:txBody>
                  <a:tcPr/>
                </a:tc>
                <a:tc>
                  <a:txBody>
                    <a:bodyPr/>
                    <a:p>
                      <a:r>
                        <a:rPr lang="en-IN" sz="1400" u="none" strike="noStrike" kern="1200" dirty="0">
                          <a:effectLst/>
                        </a:rPr>
                        <a:t>6419 : 1996</a:t>
                      </a:r>
                      <a:endParaRPr lang="en-IN" sz="1400" u="none" strike="noStrike" kern="1200" dirty="0">
                        <a:effectLst/>
                      </a:endParaRPr>
                    </a:p>
                  </a:txBody>
                  <a:tcPr/>
                </a:tc>
                <a:tc>
                  <a:txBody>
                    <a:bodyPr/>
                    <a:p>
                      <a:r>
                        <a:rPr lang="en-IN" sz="1400" u="none" strike="noStrike" kern="1200" dirty="0">
                          <a:effectLst/>
                        </a:rPr>
                        <a:t>Welding rods and bare electrodes for gas shielded arc welding of structural steel </a:t>
                      </a:r>
                      <a:endParaRPr lang="en-IN" sz="1400" u="none" strike="noStrike" kern="1200" dirty="0">
                        <a:effectLst/>
                      </a:endParaRPr>
                    </a:p>
                  </a:txBody>
                  <a:tcPr/>
                </a:tc>
              </a:tr>
              <a:tr h="708025">
                <a:tc>
                  <a:txBody>
                    <a:bodyPr/>
                    <a:p>
                      <a:r>
                        <a:rPr lang="en-US" sz="1400" dirty="0"/>
                        <a:t>3</a:t>
                      </a:r>
                      <a:endParaRPr lang="en-US" sz="1400" dirty="0"/>
                    </a:p>
                  </a:txBody>
                  <a:tcPr/>
                </a:tc>
                <a:tc>
                  <a:txBody>
                    <a:bodyPr/>
                    <a:p>
                      <a:r>
                        <a:rPr lang="en-IN" sz="1400" u="none" strike="noStrike" kern="1200" dirty="0">
                          <a:effectLst/>
                        </a:rPr>
                        <a:t>6560 : 2017</a:t>
                      </a:r>
                      <a:endParaRPr lang="en-IN" sz="1400" u="none" strike="noStrike" kern="1200" dirty="0">
                        <a:effectLst/>
                      </a:endParaRPr>
                    </a:p>
                  </a:txBody>
                  <a:tcPr/>
                </a:tc>
                <a:tc>
                  <a:txBody>
                    <a:bodyPr/>
                    <a:p>
                      <a:r>
                        <a:rPr lang="en-IN" sz="1400" u="none" strike="noStrike" kern="1200" dirty="0">
                          <a:effectLst/>
                        </a:rPr>
                        <a:t>Welding Consumables- Wire Electrodes, Wires, Rods and Deposits for Gas Shielded Arc Welding of Creep-Resisting Steels</a:t>
                      </a:r>
                      <a:endParaRPr lang="en-IN" sz="1400" u="none" strike="noStrike" kern="1200" dirty="0">
                        <a:effectLst/>
                      </a:endParaRPr>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solidFill>
                  <a:srgbClr val="FFFF00"/>
                </a:solidFill>
                <a:latin typeface="Aptos" panose="02110004020202020204"/>
                <a:ea typeface="Aptos" panose="02110004020202020204"/>
                <a:sym typeface="+mn-ea"/>
              </a:rPr>
              <a:t>I</a:t>
            </a:r>
            <a:r>
              <a:rPr>
                <a:solidFill>
                  <a:srgbClr val="FFFF00"/>
                </a:solidFill>
                <a:latin typeface="Aptos" panose="02110004020202020204"/>
                <a:ea typeface="Aptos" panose="02110004020202020204"/>
                <a:sym typeface="+mn-ea"/>
              </a:rPr>
              <a:t>S 10178 : 1995</a:t>
            </a:r>
            <a:r>
              <a:rPr lang="en-US">
                <a:solidFill>
                  <a:srgbClr val="FFFF00"/>
                </a:solidFill>
                <a:latin typeface="Aptos" panose="02110004020202020204"/>
                <a:ea typeface="Aptos" panose="02110004020202020204"/>
                <a:sym typeface="+mn-ea"/>
              </a:rPr>
              <a:t> -</a:t>
            </a:r>
            <a:endParaRPr lang="en-US">
              <a:solidFill>
                <a:srgbClr val="FFFF00"/>
              </a:solidFill>
              <a:latin typeface="Aptos" panose="02110004020202020204"/>
              <a:ea typeface="Aptos" panose="02110004020202020204"/>
              <a:sym typeface="+mn-ea"/>
            </a:endParaRPr>
          </a:p>
          <a:p>
            <a:pPr marL="0" indent="0" algn="ctr">
              <a:buNone/>
            </a:pPr>
            <a:endParaRPr lang="en-US">
              <a:solidFill>
                <a:srgbClr val="FFFF00"/>
              </a:solidFill>
              <a:latin typeface="Aptos" panose="02110004020202020204"/>
              <a:ea typeface="Aptos" panose="02110004020202020204"/>
              <a:sym typeface="+mn-ea"/>
            </a:endParaRPr>
          </a:p>
          <a:p>
            <a:pPr marL="0" indent="0" algn="ctr">
              <a:buNone/>
            </a:pPr>
            <a:r>
              <a:rPr lang="en-US">
                <a:solidFill>
                  <a:srgbClr val="FFFF00"/>
                </a:solidFill>
                <a:latin typeface="Aptos" panose="02110004020202020204"/>
                <a:ea typeface="Aptos" panose="02110004020202020204"/>
                <a:sym typeface="+mn-ea"/>
              </a:rPr>
              <a:t>  </a:t>
            </a:r>
            <a:r>
              <a:rPr>
                <a:solidFill>
                  <a:srgbClr val="FFFF00"/>
                </a:solidFill>
                <a:latin typeface="Aptos" panose="02110004020202020204"/>
                <a:ea typeface="Aptos" panose="02110004020202020204"/>
                <a:sym typeface="+mn-ea"/>
              </a:rPr>
              <a:t>CO2 GAS SHIELDED METAL-ARC WELDING OF</a:t>
            </a:r>
            <a:r>
              <a:rPr lang="en-US">
                <a:solidFill>
                  <a:srgbClr val="FFFF00"/>
                </a:solidFill>
                <a:latin typeface="Aptos" panose="02110004020202020204"/>
                <a:ea typeface="Aptos" panose="02110004020202020204"/>
                <a:sym typeface="+mn-ea"/>
              </a:rPr>
              <a:t> </a:t>
            </a:r>
            <a:r>
              <a:rPr>
                <a:solidFill>
                  <a:srgbClr val="FFFF00"/>
                </a:solidFill>
                <a:latin typeface="Aptos" panose="02110004020202020204"/>
                <a:ea typeface="Aptos" panose="02110004020202020204"/>
                <a:sym typeface="+mn-ea"/>
              </a:rPr>
              <a:t>STRUCTURAL STEELS </a:t>
            </a:r>
            <a:endParaRPr>
              <a:solidFill>
                <a:srgbClr val="FFFF00"/>
              </a:solidFill>
              <a:latin typeface="Aptos" panose="02110004020202020204"/>
              <a:ea typeface="Aptos" panose="02110004020202020204"/>
            </a:endParaRPr>
          </a:p>
          <a:p>
            <a:pPr algn="ctr"/>
            <a:endParaRPr lang="en-US">
              <a:solidFill>
                <a:srgbClr val="FFFF00"/>
              </a:solidFill>
              <a:latin typeface="Aptos" panose="02110004020202020204"/>
              <a:ea typeface="Aptos" panose="02110004020202020204"/>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716915" y="408305"/>
            <a:ext cx="8006715" cy="5944235"/>
          </a:xfrm>
          <a:prstGeom prst="rect">
            <a:avLst/>
          </a:prstGeom>
        </p:spPr>
        <p:txBody>
          <a:bodyPr>
            <a:noAutofit/>
          </a:bodyPr>
          <a:lstStyle/>
          <a:p>
            <a:pPr marL="0" indent="0" algn="just" defTabSz="266700">
              <a:spcAft>
                <a:spcPct val="0"/>
              </a:spcAft>
            </a:pPr>
            <a:r>
              <a:rPr sz="1600">
                <a:latin typeface="Aptos" panose="02110004020202020204"/>
                <a:ea typeface="Aptos" panose="02110004020202020204"/>
              </a:rPr>
              <a:t>This standard covers recommendations on equipment, consumables, general procedure and technique for semi-automatic and automatic carbon dioxide gas shielded metal arc welding of weldable structural steels, including tubes and hollow sections.</a:t>
            </a:r>
            <a:endParaRPr sz="1600">
              <a:latin typeface="Aptos" panose="02110004020202020204"/>
              <a:ea typeface="Aptos" panose="02110004020202020204"/>
            </a:endParaRPr>
          </a:p>
          <a:p>
            <a:pPr marL="0" indent="0" algn="just"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algn="just" defTabSz="266700">
              <a:spcAft>
                <a:spcPct val="0"/>
              </a:spcAft>
            </a:pPr>
            <a:endParaRPr sz="1600">
              <a:latin typeface="Aptos" panose="02110004020202020204"/>
              <a:ea typeface="Aptos" panose="02110004020202020204"/>
            </a:endParaRPr>
          </a:p>
          <a:p>
            <a:pPr marL="0" indent="0" algn="just" defTabSz="266700">
              <a:spcAft>
                <a:spcPct val="0"/>
              </a:spcAft>
            </a:pPr>
            <a:r>
              <a:rPr sz="1600">
                <a:latin typeface="Aptos" panose="02110004020202020204"/>
                <a:ea typeface="Aptos" panose="02110004020202020204"/>
              </a:rPr>
              <a:t>PARENT METAL</a:t>
            </a:r>
            <a:endParaRPr sz="1600">
              <a:latin typeface="Aptos" panose="02110004020202020204"/>
              <a:ea typeface="Aptos" panose="02110004020202020204"/>
            </a:endParaRPr>
          </a:p>
          <a:p>
            <a:pPr marL="0" indent="0" algn="just" defTabSz="266700">
              <a:spcAft>
                <a:spcPct val="0"/>
              </a:spcAft>
            </a:pPr>
            <a:endParaRPr sz="1600">
              <a:latin typeface="Aptos" panose="02110004020202020204"/>
              <a:ea typeface="Aptos" panose="02110004020202020204"/>
            </a:endParaRPr>
          </a:p>
          <a:p>
            <a:pPr marL="0" indent="0" algn="just" defTabSz="266700">
              <a:spcAft>
                <a:spcPct val="0"/>
              </a:spcAft>
            </a:pPr>
            <a:r>
              <a:rPr sz="1600">
                <a:latin typeface="Aptos" panose="02110004020202020204"/>
                <a:ea typeface="Aptos" panose="02110004020202020204"/>
              </a:rPr>
              <a:t>This standard applies to CO2 gas shielded metal-arc welding including overlaying of weldable quality structural steels conforming to IS 2062: 1992, IS 1030 :1989, IS 2002: 1992 and similar steels</a:t>
            </a:r>
            <a:endParaRPr sz="1600">
              <a:latin typeface="Aptos" panose="02110004020202020204"/>
              <a:ea typeface="Aptos" panose="02110004020202020204"/>
            </a:endParaRPr>
          </a:p>
          <a:p>
            <a:pPr marL="0" indent="0" algn="just" defTabSz="266700">
              <a:spcAft>
                <a:spcPct val="0"/>
              </a:spcAft>
            </a:pPr>
            <a:endParaRPr sz="1600">
              <a:latin typeface="Aptos" panose="02110004020202020204"/>
              <a:ea typeface="Aptos" panose="02110004020202020204"/>
            </a:endParaRPr>
          </a:p>
          <a:p>
            <a:pPr marL="0" indent="0" algn="just" defTabSz="266700">
              <a:spcAft>
                <a:spcPct val="0"/>
              </a:spcAft>
            </a:pPr>
            <a:r>
              <a:rPr sz="1600">
                <a:latin typeface="Aptos" panose="02110004020202020204"/>
                <a:ea typeface="Aptos" panose="02110004020202020204"/>
              </a:rPr>
              <a:t>The bare wire electrodes shall conform to IS 6419 1971 and IS 6560: 1972 as appropriate.</a:t>
            </a:r>
            <a:r>
              <a:rPr lang="en-US" sz="1600">
                <a:latin typeface="Aptos" panose="02110004020202020204"/>
                <a:ea typeface="Aptos" panose="02110004020202020204"/>
              </a:rPr>
              <a:t> </a:t>
            </a:r>
            <a:r>
              <a:rPr sz="1600">
                <a:latin typeface="Aptos" panose="02110004020202020204"/>
                <a:ea typeface="Aptos" panose="02110004020202020204"/>
              </a:rPr>
              <a:t>Carbon dioxide gas shall conform to IS 307 : 1966</a:t>
            </a:r>
            <a:endParaRPr sz="1600">
              <a:latin typeface="Aptos" panose="02110004020202020204"/>
              <a:ea typeface="Aptos" panose="02110004020202020204"/>
            </a:endParaRPr>
          </a:p>
          <a:p>
            <a:pPr marL="0" indent="0" algn="just" defTabSz="266700">
              <a:spcAft>
                <a:spcPct val="0"/>
              </a:spcAft>
            </a:pPr>
            <a:endParaRPr sz="1600">
              <a:latin typeface="Aptos" panose="02110004020202020204"/>
              <a:ea typeface="Aptos" panose="02110004020202020204"/>
            </a:endParaRPr>
          </a:p>
          <a:p>
            <a:pPr marL="0" indent="0" algn="just" defTabSz="266700">
              <a:spcAft>
                <a:spcPct val="0"/>
              </a:spcAft>
            </a:pPr>
            <a:r>
              <a:rPr sz="1600">
                <a:latin typeface="Aptos" panose="02110004020202020204"/>
                <a:ea typeface="Aptos" panose="02110004020202020204"/>
                <a:sym typeface="+mn-ea"/>
              </a:rPr>
              <a:t>EQUIPMENT</a:t>
            </a:r>
            <a:r>
              <a:rPr lang="en-US" sz="1600">
                <a:latin typeface="Aptos" panose="02110004020202020204"/>
                <a:ea typeface="Aptos" panose="02110004020202020204"/>
                <a:sym typeface="+mn-ea"/>
              </a:rPr>
              <a:t>:</a:t>
            </a:r>
            <a:endParaRPr lang="en-US" sz="1600">
              <a:latin typeface="Aptos" panose="02110004020202020204"/>
              <a:ea typeface="Aptos" panose="02110004020202020204"/>
              <a:sym typeface="+mn-ea"/>
            </a:endParaRPr>
          </a:p>
          <a:p>
            <a:pPr marL="0" indent="0" algn="just" defTabSz="266700">
              <a:spcAft>
                <a:spcPct val="0"/>
              </a:spcAft>
            </a:pPr>
            <a:endParaRPr lang="en-US" sz="1600">
              <a:latin typeface="Aptos" panose="02110004020202020204"/>
              <a:ea typeface="Aptos" panose="02110004020202020204"/>
              <a:sym typeface="+mn-ea"/>
            </a:endParaRPr>
          </a:p>
          <a:p>
            <a:pPr marL="0" indent="0" algn="just" defTabSz="266700">
              <a:spcAft>
                <a:spcPct val="0"/>
              </a:spcAft>
            </a:pPr>
            <a:r>
              <a:rPr lang="en-US" sz="1600">
                <a:latin typeface="Aptos" panose="02110004020202020204"/>
                <a:ea typeface="Aptos" panose="02110004020202020204"/>
                <a:sym typeface="+mn-ea"/>
              </a:rPr>
              <a:t>1)</a:t>
            </a:r>
            <a:r>
              <a:rPr sz="1600">
                <a:latin typeface="Aptos" panose="02110004020202020204"/>
                <a:ea typeface="Aptos" panose="02110004020202020204"/>
                <a:sym typeface="+mn-ea"/>
              </a:rPr>
              <a:t>Power Source</a:t>
            </a:r>
            <a:r>
              <a:rPr lang="en-US" sz="1600">
                <a:latin typeface="Aptos" panose="02110004020202020204"/>
                <a:ea typeface="Aptos" panose="02110004020202020204"/>
                <a:sym typeface="+mn-ea"/>
              </a:rPr>
              <a:t>- </a:t>
            </a:r>
            <a:r>
              <a:rPr sz="1600">
                <a:latin typeface="Aptos" panose="02110004020202020204"/>
                <a:ea typeface="Aptos" panose="02110004020202020204"/>
                <a:sym typeface="+mn-ea"/>
              </a:rPr>
              <a:t>The CO2 gas shielded arc welding process is influenced by the static load characteristic and the dynamic properties of power source. Only welding generators or rectifiers having flat to slightly drooping V-A characteristics and good dynamic properties are suitable.  </a:t>
            </a:r>
            <a:br>
              <a:rPr sz="1600">
                <a:latin typeface="Aptos" panose="02110004020202020204"/>
                <a:ea typeface="Aptos" panose="02110004020202020204"/>
                <a:sym typeface="+mn-ea"/>
              </a:rPr>
            </a:br>
            <a:endParaRPr lang="en-US" sz="1600">
              <a:latin typeface="Aptos" panose="02110004020202020204"/>
              <a:ea typeface="Aptos" panose="02110004020202020204"/>
              <a:sym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350510"/>
          </a:xfrm>
        </p:spPr>
        <p:txBody>
          <a:bodyPr>
            <a:normAutofit fontScale="90000"/>
          </a:bodyPr>
          <a:lstStyle/>
          <a:p>
            <a:br>
              <a:rPr lang="en-US">
                <a:latin typeface="Aptos" panose="02110004020202020204"/>
                <a:ea typeface="Aptos" panose="02110004020202020204"/>
                <a:sym typeface="+mn-ea"/>
              </a:rPr>
            </a:br>
            <a:r>
              <a:rPr lang="en-US" sz="1665">
                <a:latin typeface="Aptos" panose="02110004020202020204"/>
                <a:ea typeface="Aptos" panose="02110004020202020204"/>
                <a:sym typeface="+mn-ea"/>
              </a:rPr>
              <a:t>2)</a:t>
            </a:r>
            <a:r>
              <a:rPr sz="1665">
                <a:latin typeface="Aptos" panose="02110004020202020204"/>
                <a:ea typeface="Aptos" panose="02110004020202020204"/>
                <a:sym typeface="+mn-ea"/>
              </a:rPr>
              <a:t>Wire Feed Unit</a:t>
            </a:r>
            <a:r>
              <a:rPr lang="en-US" sz="1665">
                <a:latin typeface="Aptos" panose="02110004020202020204"/>
                <a:ea typeface="Aptos" panose="02110004020202020204"/>
                <a:sym typeface="+mn-ea"/>
              </a:rPr>
              <a:t>--</a:t>
            </a:r>
            <a:r>
              <a:rPr sz="1665">
                <a:latin typeface="Aptos" panose="02110004020202020204"/>
                <a:ea typeface="Aptos" panose="02110004020202020204"/>
                <a:sym typeface="+mn-ea"/>
              </a:rPr>
              <a:t>The wire feed unit consists of a feed motor, sets of feed and drive rollers and wire guiding arrangement. The feed rates vary from 2 to 10 m/min. It shall have proper speed regulator to give uniform and smooth feed almost without inertia, from wire reel to the welding gun and to the welding zone. </a:t>
            </a:r>
            <a:br>
              <a:rPr sz="1665">
                <a:latin typeface="Aptos" panose="02110004020202020204"/>
                <a:ea typeface="Aptos" panose="02110004020202020204"/>
              </a:rPr>
            </a:br>
            <a:br>
              <a:rPr sz="1665">
                <a:latin typeface="Aptos" panose="02110004020202020204"/>
                <a:ea typeface="Aptos" panose="02110004020202020204"/>
              </a:rPr>
            </a:br>
            <a:r>
              <a:rPr lang="en-US" sz="1665">
                <a:latin typeface="Aptos" panose="02110004020202020204"/>
                <a:ea typeface="Aptos" panose="02110004020202020204"/>
                <a:sym typeface="+mn-ea"/>
              </a:rPr>
              <a:t>3)</a:t>
            </a:r>
            <a:r>
              <a:rPr sz="1665">
                <a:latin typeface="Aptos" panose="02110004020202020204"/>
                <a:ea typeface="Aptos" panose="02110004020202020204"/>
                <a:sym typeface="+mn-ea"/>
              </a:rPr>
              <a:t>The Welding Gun</a:t>
            </a:r>
            <a:r>
              <a:rPr lang="en-US" sz="1665">
                <a:latin typeface="Aptos" panose="02110004020202020204"/>
                <a:ea typeface="Aptos" panose="02110004020202020204"/>
                <a:sym typeface="+mn-ea"/>
              </a:rPr>
              <a:t>--</a:t>
            </a:r>
            <a:r>
              <a:rPr sz="1665">
                <a:latin typeface="Aptos" panose="02110004020202020204"/>
                <a:ea typeface="Aptos" panose="02110004020202020204"/>
                <a:sym typeface="+mn-ea"/>
              </a:rPr>
              <a:t>The welding gun shall have 'Start'-'Stop' switch and ensure uniform transport of wire. A hollow cable consisting of a wire-spiral leads the wire </a:t>
            </a:r>
            <a:r>
              <a:rPr sz="1665">
                <a:latin typeface="Aptos" panose="02110004020202020204"/>
                <a:ea typeface="Aptos" panose="02110004020202020204"/>
                <a:sym typeface="+mn-ea"/>
              </a:rPr>
              <a:t>electrode from feed rollers to the gun.  </a:t>
            </a:r>
            <a:br>
              <a:rPr sz="1665">
                <a:latin typeface="Aptos" panose="02110004020202020204"/>
                <a:ea typeface="Aptos" panose="02110004020202020204"/>
              </a:rPr>
            </a:br>
            <a:br>
              <a:rPr sz="1665">
                <a:latin typeface="Aptos" panose="02110004020202020204"/>
                <a:ea typeface="Aptos" panose="02110004020202020204"/>
              </a:rPr>
            </a:br>
            <a:r>
              <a:rPr lang="en-US" sz="1665">
                <a:latin typeface="Aptos" panose="02110004020202020204"/>
                <a:ea typeface="Aptos" panose="02110004020202020204"/>
                <a:sym typeface="+mn-ea"/>
              </a:rPr>
              <a:t>4)</a:t>
            </a:r>
            <a:r>
              <a:rPr sz="1665">
                <a:latin typeface="Aptos" panose="02110004020202020204"/>
                <a:ea typeface="Aptos" panose="02110004020202020204"/>
                <a:sym typeface="+mn-ea"/>
              </a:rPr>
              <a:t>Mains and Control Unit</a:t>
            </a:r>
            <a:r>
              <a:rPr lang="en-US" sz="1665">
                <a:latin typeface="Aptos" panose="02110004020202020204"/>
                <a:ea typeface="Aptos" panose="02110004020202020204"/>
                <a:sym typeface="+mn-ea"/>
              </a:rPr>
              <a:t>--</a:t>
            </a:r>
            <a:r>
              <a:rPr sz="1665">
                <a:latin typeface="Aptos" panose="02110004020202020204"/>
                <a:ea typeface="Aptos" panose="02110004020202020204"/>
                <a:sym typeface="+mn-ea"/>
              </a:rPr>
              <a:t>Main unit shall consist of a protective transformer and a rectifier to supply current to the control unit. It may be incorporated in the rectifier power source itself or may be a separate unit in case of generators. </a:t>
            </a:r>
            <a:br>
              <a:rPr sz="1665">
                <a:latin typeface="Aptos" panose="02110004020202020204"/>
                <a:ea typeface="Aptos" panose="02110004020202020204"/>
              </a:rPr>
            </a:br>
            <a:br>
              <a:rPr sz="1665">
                <a:latin typeface="Aptos" panose="02110004020202020204"/>
                <a:ea typeface="Aptos" panose="02110004020202020204"/>
              </a:rPr>
            </a:br>
            <a:r>
              <a:rPr lang="en-US" sz="1665">
                <a:latin typeface="Aptos" panose="02110004020202020204"/>
                <a:ea typeface="Aptos" panose="02110004020202020204"/>
                <a:sym typeface="+mn-ea"/>
              </a:rPr>
              <a:t>5)</a:t>
            </a:r>
            <a:r>
              <a:rPr sz="1665">
                <a:latin typeface="Aptos" panose="02110004020202020204"/>
                <a:ea typeface="Aptos" panose="02110004020202020204"/>
                <a:sym typeface="+mn-ea"/>
              </a:rPr>
              <a:t> Instruments and Ancillary Equipment</a:t>
            </a:r>
            <a:br>
              <a:rPr sz="1665">
                <a:latin typeface="Aptos" panose="02110004020202020204"/>
                <a:ea typeface="Aptos" panose="02110004020202020204"/>
              </a:rPr>
            </a:br>
            <a:r>
              <a:rPr sz="1665">
                <a:latin typeface="Aptos" panose="02110004020202020204"/>
                <a:ea typeface="Aptos" panose="02110004020202020204"/>
                <a:sym typeface="+mn-ea"/>
              </a:rPr>
              <a:t>The flow rate of CO2 gas should be adequate to obtain a clean weld. This depends on several factors such as welding current, welding speed, electrode diameter joint geometry and local conditions. It generally varies from 15 to 22 litres/min.</a:t>
            </a:r>
            <a:r>
              <a:rPr lang="en-US" sz="1665">
                <a:latin typeface="Aptos" panose="02110004020202020204"/>
                <a:ea typeface="Aptos" panose="02110004020202020204"/>
                <a:sym typeface="+mn-ea"/>
              </a:rPr>
              <a:t> </a:t>
            </a:r>
            <a:r>
              <a:rPr sz="1665">
                <a:latin typeface="Aptos" panose="02110004020202020204"/>
                <a:ea typeface="Aptos" panose="02110004020202020204"/>
                <a:sym typeface="+mn-ea"/>
              </a:rPr>
              <a:t> A suitable gas flow meter is mounted just after the pressure regulator and gas heater. Generally CO₂ gas is drawn from cylinders </a:t>
            </a:r>
            <a:r>
              <a:rPr lang="en-US" sz="1665">
                <a:latin typeface="Aptos" panose="02110004020202020204"/>
                <a:ea typeface="Aptos" panose="02110004020202020204"/>
                <a:sym typeface="+mn-ea"/>
              </a:rPr>
              <a:t>.</a:t>
            </a:r>
            <a:r>
              <a:rPr sz="1665">
                <a:latin typeface="Aptos" panose="02110004020202020204"/>
                <a:ea typeface="Aptos" panose="02110004020202020204"/>
                <a:sym typeface="+mn-ea"/>
              </a:rPr>
              <a:t> </a:t>
            </a:r>
            <a:br>
              <a:rPr sz="1665">
                <a:latin typeface="Aptos" panose="02110004020202020204"/>
                <a:ea typeface="Aptos" panose="02110004020202020204"/>
              </a:rPr>
            </a:br>
            <a:r>
              <a:rPr sz="1665">
                <a:latin typeface="Aptos" panose="02110004020202020204"/>
                <a:ea typeface="Aptos" panose="02110004020202020204"/>
                <a:sym typeface="+mn-ea"/>
              </a:rPr>
              <a:t>The cooling device for water cooled welding gun, consists of a pump with motor, a water tank and a heat exchanger. For gas cooled torches shielding gas itself will cool the torch.</a:t>
            </a:r>
            <a:r>
              <a:rPr lang="en-US" sz="1665">
                <a:latin typeface="Aptos" panose="02110004020202020204"/>
                <a:ea typeface="Aptos" panose="02110004020202020204"/>
                <a:sym typeface="+mn-ea"/>
              </a:rPr>
              <a:t> </a:t>
            </a:r>
            <a:r>
              <a:rPr sz="1665">
                <a:latin typeface="Aptos" panose="02110004020202020204"/>
                <a:ea typeface="Aptos" panose="02110004020202020204"/>
                <a:sym typeface="+mn-ea"/>
              </a:rPr>
              <a:t> </a:t>
            </a:r>
            <a:br>
              <a:rPr sz="1665">
                <a:latin typeface="Aptos" panose="02110004020202020204"/>
                <a:ea typeface="Aptos" panose="02110004020202020204"/>
              </a:rPr>
            </a:br>
            <a:r>
              <a:rPr sz="1665">
                <a:latin typeface="Aptos" panose="02110004020202020204"/>
                <a:ea typeface="Aptos" panose="02110004020202020204"/>
                <a:sym typeface="+mn-ea"/>
              </a:rPr>
              <a:t>The wire feed unit along with the control unit and the welding gun are mounted on a travelling carriage in case of automatic welding. The travelling speed of carriage shall be infinitely regulable within the welding speed range.</a:t>
            </a:r>
            <a:endParaRPr lang="en-US" sz="1665"/>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44805" y="559435"/>
            <a:ext cx="8176260" cy="554990"/>
          </a:xfrm>
          <a:prstGeom prst="rect">
            <a:avLst/>
          </a:prstGeom>
        </p:spPr>
        <p:txBody>
          <a:bodyPr>
            <a:noAutofit/>
          </a:bodyPr>
          <a:lstStyle/>
          <a:p>
            <a:pPr marL="0" indent="0" defTabSz="266700">
              <a:spcAft>
                <a:spcPct val="0"/>
              </a:spcAft>
            </a:pPr>
            <a:r>
              <a:rPr sz="1600">
                <a:latin typeface="Aptos" panose="02110004020202020204"/>
                <a:ea typeface="Aptos" panose="02110004020202020204"/>
                <a:sym typeface="+mn-ea"/>
              </a:rPr>
              <a:t>Th</a:t>
            </a:r>
            <a:r>
              <a:rPr lang="en-US" sz="1600">
                <a:latin typeface="Aptos" panose="02110004020202020204"/>
                <a:ea typeface="Aptos" panose="02110004020202020204"/>
                <a:sym typeface="+mn-ea"/>
              </a:rPr>
              <a:t>e Extension of Electrodes:</a:t>
            </a:r>
            <a:endParaRPr lang="en-US"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free end protruding out of contact nozzle carries high current densities (over 100 A/mm²). An increase in this length results in the increase of melting rates. However, the arc-current falls with increase in the protruding length. This is particularly noticeable when welding in deep grooves where a narrow joint preparation limits the access of the nozzle. Excessive protruding length will, therefore, lead to lack of penetration unless special techniques are used as in narrow-gas welding.Recommended values of electrode extension are given below for various current levels:</a:t>
            </a:r>
            <a:endParaRPr sz="1600">
              <a:latin typeface="Aptos" panose="02110004020202020204"/>
              <a:ea typeface="Aptos" panose="02110004020202020204"/>
            </a:endParaRPr>
          </a:p>
        </p:txBody>
      </p:sp>
      <p:sp>
        <p:nvSpPr>
          <p:cNvPr id="5" name="Text Box 4"/>
          <p:cNvSpPr txBox="1"/>
          <p:nvPr/>
        </p:nvSpPr>
        <p:spPr>
          <a:xfrm>
            <a:off x="2032000" y="3042920"/>
            <a:ext cx="5080000" cy="1455420"/>
          </a:xfrm>
          <a:prstGeom prst="rect">
            <a:avLst/>
          </a:prstGeom>
        </p:spPr>
        <p:txBody>
          <a:bodyPr>
            <a:noAutofit/>
          </a:bodyPr>
          <a:lstStyle/>
          <a:p>
            <a:endParaRPr sz="2400"/>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
        <p:nvSpPr>
          <p:cNvPr id="6" name="Text Box 5"/>
          <p:cNvSpPr txBox="1"/>
          <p:nvPr/>
        </p:nvSpPr>
        <p:spPr>
          <a:xfrm>
            <a:off x="344805" y="5410200"/>
            <a:ext cx="7782560" cy="150114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POLARITY</a:t>
            </a:r>
            <a:endParaRPr sz="16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electrode is generally connected to positive pole. Only in cases such as overlaying, negative pole is connected to the electrode in order to take advantage of higher melting rates and low penetration.</a:t>
            </a:r>
            <a:endParaRPr sz="1400">
              <a:latin typeface="Aptos" panose="02110004020202020204"/>
              <a:ea typeface="Aptos" panose="02110004020202020204"/>
            </a:endParaRPr>
          </a:p>
        </p:txBody>
      </p:sp>
      <p:pic>
        <p:nvPicPr>
          <p:cNvPr id="2" name="Picture 1"/>
          <p:cNvPicPr/>
          <p:nvPr/>
        </p:nvPicPr>
        <p:blipFill>
          <a:blip r:embed="rId1"/>
        </p:blipFill>
        <p:spPr>
          <a:xfrm>
            <a:off x="304800" y="3378200"/>
            <a:ext cx="3596640" cy="1379855"/>
          </a:xfrm>
          <a:prstGeom prst="rect">
            <a:avLst/>
          </a:prstGeom>
        </p:spPr>
      </p:pic>
      <p:pic>
        <p:nvPicPr>
          <p:cNvPr id="7" name="Picture 2" descr="A white background with black text&#10;&#10;Description automatically generated"/>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92955" y="3285490"/>
            <a:ext cx="4232275" cy="153797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67665" y="300990"/>
            <a:ext cx="8288020" cy="1744980"/>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WELDING POSITION</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It is possible to weld all types of joints in all welding position by CO2 gas welding process. For difficult positions like vertical and overhead welding, electrodes up to 1.2 mm diameter with lower welding voltage (19-23V) and current (50-155A) are used.</a:t>
            </a:r>
            <a:endParaRPr sz="1600">
              <a:latin typeface="Aptos" panose="02110004020202020204"/>
              <a:ea typeface="Aptos" panose="02110004020202020204"/>
            </a:endParaRPr>
          </a:p>
        </p:txBody>
      </p:sp>
      <p:pic>
        <p:nvPicPr>
          <p:cNvPr id="2" name="Picture 3" descr="A table with text and numbers&#10;&#10;Description automatically generated"/>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81025" y="2133600"/>
            <a:ext cx="7896860" cy="3573145"/>
          </a:xfrm>
          <a:prstGeom prst="rect">
            <a:avLst/>
          </a:prstGeom>
        </p:spPr>
      </p:pic>
      <p:sp>
        <p:nvSpPr>
          <p:cNvPr id="4" name="Text Box 3"/>
          <p:cNvSpPr txBox="1"/>
          <p:nvPr/>
        </p:nvSpPr>
        <p:spPr>
          <a:xfrm>
            <a:off x="712470" y="6209665"/>
            <a:ext cx="7678420" cy="583565"/>
          </a:xfrm>
          <a:prstGeom prst="rect">
            <a:avLst/>
          </a:prstGeom>
          <a:noFill/>
        </p:spPr>
        <p:txBody>
          <a:bodyPr wrap="square" rtlCol="0">
            <a:spAutoFit/>
          </a:bodyPr>
          <a:p>
            <a:r>
              <a:rPr lang="en-US" sz="1600">
                <a:solidFill>
                  <a:srgbClr val="FF0000"/>
                </a:solidFill>
                <a:highlight>
                  <a:srgbClr val="FFFF00"/>
                </a:highlight>
                <a:latin typeface="Comic Sans MS" panose="030F0702030302020204" charset="0"/>
                <a:cs typeface="Comic Sans MS" panose="030F0702030302020204" charset="0"/>
              </a:rPr>
              <a:t>For welding condition Vertical and Flat(manual), melting rate, please see </a:t>
            </a:r>
            <a:r>
              <a:rPr lang="en-US" sz="1600">
                <a:solidFill>
                  <a:srgbClr val="FF0000"/>
                </a:solidFill>
                <a:highlight>
                  <a:srgbClr val="FFFF00"/>
                </a:highlight>
                <a:latin typeface="Comic Sans MS" panose="030F0702030302020204" charset="0"/>
                <a:cs typeface="Comic Sans MS" panose="030F0702030302020204" charset="0"/>
                <a:hlinkClick r:id="rId3" action="ppaction://hlinkfile"/>
              </a:rPr>
              <a:t>hyperlink</a:t>
            </a:r>
            <a:endParaRPr lang="en-US" sz="1600">
              <a:solidFill>
                <a:srgbClr val="FF0000"/>
              </a:solidFill>
              <a:highlight>
                <a:srgbClr val="FFFF00"/>
              </a:highlight>
              <a:latin typeface="Comic Sans MS" panose="030F0702030302020204" charset="0"/>
              <a:cs typeface="Comic Sans MS" panose="030F070203030202020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502920" y="182880"/>
            <a:ext cx="8340725" cy="4276725"/>
          </a:xfrm>
          <a:prstGeom prst="rect">
            <a:avLst/>
          </a:prstGeom>
        </p:spPr>
        <p:txBody>
          <a:bodyPr wrap="square">
            <a:spAutoFit/>
          </a:bodyPr>
          <a:lstStyle/>
          <a:p>
            <a:pPr marL="0" indent="0" defTabSz="266700">
              <a:spcAft>
                <a:spcPct val="0"/>
              </a:spcAft>
            </a:pPr>
            <a:r>
              <a:rPr sz="1600">
                <a:latin typeface="Aptos" panose="02110004020202020204"/>
                <a:ea typeface="Aptos" panose="02110004020202020204"/>
              </a:rPr>
              <a:t>WELDING PROCESS</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 CO2 welding, metal transfer in general, takes place under short circuits. It is in the form of small drops for electrodes up to 1.2 mm diameter and in the form of coarse drops for electrodes over 1.2 mm diameter. In both the cases the drop transfer frequency increases with the increase of welding current. There also exists a critical current above which the metal transfer takes place in fine drops without making short</a:t>
            </a:r>
            <a:r>
              <a:rPr lang="en-US" sz="1600">
                <a:latin typeface="Aptos" panose="02110004020202020204"/>
                <a:ea typeface="Aptos" panose="02110004020202020204"/>
              </a:rPr>
              <a:t> </a:t>
            </a:r>
            <a:r>
              <a:rPr sz="1600">
                <a:latin typeface="Aptos" panose="02110004020202020204"/>
                <a:ea typeface="Aptos" panose="02110004020202020204"/>
              </a:rPr>
              <a:t>circuits.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This critical current value, of course, is appreciable higher than that in the MIG-Welding process.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An increase of voltage makes the drop transfer coarser. The loss of alloying elements of electrode is less when welding is done with thinner wires and lower arc voltages that is for fine drop transfer. This is due to shorter reaction time of drop with the oxygen in arc atmosphere. As such lower arc voltages of 20 to 30 V are recommended. The welding current is selected so as to give current densities between 100 and 200 A/mm² of</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electrode. Such high current densities result in higher melting rates.</a:t>
            </a:r>
            <a:endParaRPr sz="1600">
              <a:latin typeface="Aptos" panose="02110004020202020204"/>
              <a:ea typeface="Aptos" panose="02110004020202020204"/>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72390" y="700405"/>
            <a:ext cx="8933180" cy="4005580"/>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Depending on the critical current for a particular electrode diameter two types of techniques are identified: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a) Short-arc technique, and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 High-current technique.</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Short-Arc Technique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 this technique, the metal transfer taken place in a certain cyclic manner, which is reinforced through a corresponding modification of power sources.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By conventional arc welding process, it is difficult to weld sheets of thickness less than 3 mm. Because of longer arcing time between the individual short circuits (heating time), under usual arc welding conditions the metal at the end of the consumable electrode reaches boiling temperature. This results in higher heat inputs in the parent metal leading to deeper fusion penetration and corresponding bigger weld pool in case of thinner sheets because of slower heat dissipation by the parent metal. In short arc process, the overheating of the consumable electrode end, the excess heat input in the parent metal is prevented by reducing the heating time. This is achieved by modification of short-circuiting process through shortening of arc.</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This requires a dc set with flat to slightly drooping static characteristic. An additional inductance or choke is required to limit the short circuit current to improve the dynamic characteristics.</a:t>
            </a:r>
            <a:r>
              <a:rPr lang="en-US" sz="1600">
                <a:latin typeface="Aptos" panose="02110004020202020204"/>
                <a:ea typeface="Aptos" panose="02110004020202020204"/>
              </a:rPr>
              <a:t> Generally 0.8, 1.0 and 1.2 mm diameter electrodes with current densities of 100 to 200 </a:t>
            </a:r>
            <a:r>
              <a:rPr sz="1600">
                <a:latin typeface="Aptos" panose="02110004020202020204"/>
                <a:ea typeface="Aptos" panose="02110004020202020204"/>
              </a:rPr>
              <a:t>A/mm² are used in this process.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4155" y="395605"/>
            <a:ext cx="8695055" cy="4852035"/>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High Current Technique</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 this CO2 gas welding process the electrode carries current in the range of 300 A per mm of diameter of wire. This results in better productivity because of higher melting rates and increased fusion penetration. The spatter loss is also reduced. Generally 1.2,</a:t>
            </a:r>
            <a:r>
              <a:rPr lang="en-US" sz="1600">
                <a:latin typeface="Aptos" panose="02110004020202020204"/>
                <a:ea typeface="Aptos" panose="02110004020202020204"/>
              </a:rPr>
              <a:t> </a:t>
            </a:r>
            <a:r>
              <a:rPr sz="1600">
                <a:latin typeface="Aptos" panose="02110004020202020204"/>
                <a:ea typeface="Aptos" panose="02110004020202020204"/>
              </a:rPr>
              <a:t>1.6 and 2.0 mm diameter electrode are used in this process.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higher current densities affect the mode of metal transfer. Above critical current, which, for example, is 350 A for 1.2 mm diameter electrode and 450 A for 1.6 mm diameter electrode, the metal transfer is in small drops at higher frequency and without short circuits. However, the typical spray-type mode of drop transfer encountered in MIG-welding is not reached in this process.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In this technique, the heating times of drops at the electrode end is less because of higher drop-frequency. As such the loss of alloying elements is lower,</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high-current technique brings more advantages in welding of thicker plates (higher melting rate and deeper penetration) and in overlaying (high melting rate, less loss of alloying elements). The disadvantages are bigger weld-reinforcements and to some extent poor weld appearance.</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78485" y="210185"/>
            <a:ext cx="8116570" cy="6405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8350" y="405130"/>
            <a:ext cx="7378292" cy="741680"/>
          </a:xfrm>
        </p:spPr>
        <p:txBody>
          <a:bodyPr anchor="b">
            <a:normAutofit fontScale="90000"/>
          </a:bodyPr>
          <a:lstStyle/>
          <a:p>
            <a:pPr algn="ctr"/>
            <a:r>
              <a:rPr lang="en-US" dirty="0">
                <a:latin typeface="FreightText Medium" panose="02000603070000020004" pitchFamily="2" charset="77"/>
              </a:rPr>
              <a:t>DEFINING COMMON WELDING TERMS AS PER IS 812: 1957</a:t>
            </a:r>
            <a:endParaRPr lang="en-US" sz="3600" dirty="0">
              <a:latin typeface="FreightText Medium" panose="02000603070000020004" pitchFamily="2" charset="77"/>
            </a:endParaRPr>
          </a:p>
        </p:txBody>
      </p:sp>
      <p:grpSp>
        <p:nvGrpSpPr>
          <p:cNvPr id="23" name="Group 22"/>
          <p:cNvGrpSpPr>
            <a:grpSpLocks noGrp="1" noRot="1" noChangeAspect="1" noMove="1" noResize="1" noUngrp="1"/>
          </p:cNvGrpSpPr>
          <p:nvPr/>
        </p:nvGrpSpPr>
        <p:grpSpPr>
          <a:xfrm>
            <a:off x="0" y="1370965"/>
            <a:ext cx="8771255" cy="386715"/>
            <a:chOff x="-2" y="1998368"/>
            <a:chExt cx="11695083" cy="782176"/>
          </a:xfrm>
        </p:grpSpPr>
        <p:sp>
          <p:nvSpPr>
            <p:cNvPr id="24" name="Rectangle 23"/>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a:spLocks noGrp="1" noRot="1" noChangeAspect="1" noMove="1" noResize="1" noEditPoints="1" noAdjustHandles="1" noChangeArrowheads="1" noChangeShapeType="1" noTextEdit="1"/>
          </p:cNvSpPr>
          <p:nvPr/>
        </p:nvSpPr>
        <p:spPr>
          <a:xfrm>
            <a:off x="0" y="2410460"/>
            <a:ext cx="8382635" cy="39401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4127" y="1982071"/>
            <a:ext cx="8382635" cy="5077460"/>
          </a:xfrm>
          <a:prstGeom prst="rect">
            <a:avLst/>
          </a:prstGeom>
          <a:noFill/>
        </p:spPr>
        <p:txBody>
          <a:bodyPr wrap="square" rtlCol="0">
            <a:spAutoFit/>
          </a:bodyPr>
          <a:lstStyle/>
          <a:p>
            <a:r>
              <a:rPr lang="en-US" kern="100" dirty="0">
                <a:effectLst/>
                <a:latin typeface="Comic Sans MS" panose="030F0702030302020204" charset="0"/>
                <a:ea typeface="Aptos" panose="020B0004020202020204" pitchFamily="34" charset="0"/>
                <a:cs typeface="Comic Sans MS" panose="030F0702030302020204" charset="0"/>
              </a:rPr>
              <a:t>Fusion Zone - The portion of a weld in which parent metal has been fused.</a:t>
            </a:r>
            <a:endParaRPr lang="en-US" kern="100" dirty="0">
              <a:effectLst/>
              <a:latin typeface="Comic Sans MS" panose="030F0702030302020204" charset="0"/>
              <a:ea typeface="Aptos" panose="020B0004020202020204" pitchFamily="34" charset="0"/>
              <a:cs typeface="Comic Sans MS" panose="030F0702030302020204" charset="0"/>
            </a:endParaRPr>
          </a:p>
          <a:p>
            <a:endParaRPr lang="en-US"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rPr>
              <a:t>(</a:t>
            </a:r>
            <a:r>
              <a:rPr lang="en-US" dirty="0">
                <a:latin typeface="Comic Sans MS" panose="030F0702030302020204" charset="0"/>
                <a:cs typeface="Comic Sans MS" panose="030F0702030302020204" charset="0"/>
                <a:sym typeface="+mn-ea"/>
              </a:rPr>
              <a:t>In Fusion welding, the two edges or surfaces to be joined are heated to and above the melting point and wherever necessary, the molten filler is added to fill the joint gap) </a:t>
            </a:r>
            <a:endParaRPr lang="en-US" dirty="0">
              <a:latin typeface="Comic Sans MS" panose="030F0702030302020204" charset="0"/>
              <a:cs typeface="Comic Sans MS" panose="030F0702030302020204" charset="0"/>
            </a:endParaRPr>
          </a:p>
          <a:p>
            <a:endParaRPr lang="en-US" kern="100" dirty="0">
              <a:effectLst/>
              <a:latin typeface="Comic Sans MS" panose="030F0702030302020204" charset="0"/>
              <a:ea typeface="Aptos" panose="020B0004020202020204" pitchFamily="34" charset="0"/>
              <a:cs typeface="Comic Sans MS" panose="030F0702030302020204" charset="0"/>
            </a:endParaRPr>
          </a:p>
          <a:p>
            <a:r>
              <a:rPr lang="en-US" kern="100" dirty="0">
                <a:effectLst/>
                <a:latin typeface="Comic Sans MS" panose="030F0702030302020204" charset="0"/>
                <a:ea typeface="Aptos" panose="020B0004020202020204" pitchFamily="34" charset="0"/>
                <a:cs typeface="Comic Sans MS" panose="030F0702030302020204" charset="0"/>
              </a:rPr>
              <a:t>Heat-Affected Zone - Parent metal metallurgically affected by</a:t>
            </a:r>
            <a:r>
              <a:rPr lang="en-IN" kern="100" dirty="0">
                <a:latin typeface="Comic Sans MS" panose="030F0702030302020204" charset="0"/>
                <a:ea typeface="Aptos" panose="020B0004020202020204" pitchFamily="34" charset="0"/>
                <a:cs typeface="Comic Sans MS" panose="030F0702030302020204" charset="0"/>
              </a:rPr>
              <a:t> </a:t>
            </a:r>
            <a:r>
              <a:rPr lang="en-US" kern="100" dirty="0">
                <a:effectLst/>
                <a:latin typeface="Comic Sans MS" panose="030F0702030302020204" charset="0"/>
                <a:ea typeface="Aptos" panose="020B0004020202020204" pitchFamily="34" charset="0"/>
                <a:cs typeface="Comic Sans MS" panose="030F0702030302020204" charset="0"/>
              </a:rPr>
              <a:t>the heat of welding (or cutting), but neither melted nor made plastic.</a:t>
            </a:r>
            <a:endParaRPr lang="en-US" kern="100" dirty="0">
              <a:effectLst/>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US" kern="100" dirty="0">
              <a:effectLst/>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US" kern="100" dirty="0">
              <a:effectLst/>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US" kern="100" dirty="0">
              <a:effectLst/>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US" kern="100" dirty="0">
              <a:latin typeface="Comic Sans MS" panose="030F0702030302020204" charset="0"/>
              <a:ea typeface="Aptos" panose="020B0004020202020204" pitchFamily="34" charset="0"/>
              <a:cs typeface="Comic Sans MS" panose="030F0702030302020204" charset="0"/>
            </a:endParaRPr>
          </a:p>
          <a:p>
            <a:endParaRPr lang="en-IN" kern="100" dirty="0">
              <a:effectLst/>
              <a:latin typeface="Comic Sans MS" panose="030F0702030302020204" charset="0"/>
              <a:ea typeface="Aptos" panose="020B0004020202020204" pitchFamily="34" charset="0"/>
              <a:cs typeface="Comic Sans MS" panose="030F0702030302020204" charset="0"/>
            </a:endParaRPr>
          </a:p>
        </p:txBody>
      </p:sp>
      <p:pic>
        <p:nvPicPr>
          <p:cNvPr id="2" name="Picture 1" descr="Diagram of a weld zo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0" y="4419600"/>
            <a:ext cx="3508375" cy="2279650"/>
          </a:xfrm>
          <a:prstGeom prst="rect">
            <a:avLst/>
          </a:prstGeom>
        </p:spPr>
      </p:pic>
      <p:pic>
        <p:nvPicPr>
          <p:cNvPr id="3" name="Content Placeholder 2" descr="C:\Users\RAHUL\Downloads\FUSION WELDING PICTURE.jpg"/>
          <p:cNvPicPr>
            <a:picLocks noChangeAspect="1" noChangeArrowheads="1"/>
          </p:cNvPicPr>
          <p:nvPr/>
        </p:nvPicPr>
        <p:blipFill>
          <a:blip r:embed="rId2"/>
          <a:stretch>
            <a:fillRect/>
          </a:stretch>
        </p:blipFill>
        <p:spPr bwMode="auto">
          <a:xfrm>
            <a:off x="4648200" y="4419600"/>
            <a:ext cx="2842260" cy="2211705"/>
          </a:xfrm>
          <a:prstGeom prst="rect">
            <a:avLst/>
          </a:prstGeom>
          <a:noFill/>
          <a:ln w="9525">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778510" y="159385"/>
            <a:ext cx="7929880" cy="6555740"/>
          </a:xfrm>
          <a:prstGeom prst="rect">
            <a:avLst/>
          </a:prstGeom>
          <a:noFill/>
        </p:spPr>
        <p:txBody>
          <a:bodyPr wrap="square" rtlCol="0" anchor="t">
            <a:noAutofit/>
          </a:bodyPr>
          <a:p>
            <a:pPr marL="0" indent="0" algn="ctr" defTabSz="266700">
              <a:spcAft>
                <a:spcPct val="0"/>
              </a:spcAft>
            </a:pPr>
            <a:endParaRPr sz="4800">
              <a:solidFill>
                <a:schemeClr val="tx2"/>
              </a:solidFill>
              <a:latin typeface="Aptos" panose="02110004020202020204"/>
              <a:ea typeface="Aptos" panose="02110004020202020204"/>
              <a:sym typeface="+mn-ea"/>
            </a:endParaRPr>
          </a:p>
          <a:p>
            <a:pPr marL="0" indent="0" algn="ctr" defTabSz="266700">
              <a:spcAft>
                <a:spcPct val="0"/>
              </a:spcAft>
            </a:pPr>
            <a:r>
              <a:rPr sz="4800">
                <a:solidFill>
                  <a:schemeClr val="tx2"/>
                </a:solidFill>
                <a:latin typeface="Aptos" panose="02110004020202020204"/>
                <a:ea typeface="Aptos" panose="02110004020202020204"/>
                <a:sym typeface="+mn-ea"/>
              </a:rPr>
              <a:t>I</a:t>
            </a:r>
            <a:r>
              <a:rPr sz="3600">
                <a:solidFill>
                  <a:schemeClr val="tx2"/>
                </a:solidFill>
                <a:latin typeface="Aptos" panose="02110004020202020204"/>
                <a:ea typeface="Aptos" panose="02110004020202020204"/>
                <a:sym typeface="+mn-ea"/>
              </a:rPr>
              <a:t>S 6419 : 1996</a:t>
            </a:r>
            <a:endParaRPr sz="3600">
              <a:solidFill>
                <a:schemeClr val="tx2"/>
              </a:solidFill>
              <a:latin typeface="Aptos" panose="02110004020202020204"/>
              <a:ea typeface="Aptos" panose="02110004020202020204"/>
            </a:endParaRPr>
          </a:p>
          <a:p>
            <a:pPr marL="0" indent="0" algn="ctr" defTabSz="266700">
              <a:spcAft>
                <a:spcPct val="0"/>
              </a:spcAft>
            </a:pPr>
            <a:endParaRPr sz="3600">
              <a:solidFill>
                <a:schemeClr val="tx2"/>
              </a:solidFill>
              <a:latin typeface="Aptos" panose="02110004020202020204"/>
              <a:ea typeface="Aptos" panose="02110004020202020204"/>
            </a:endParaRPr>
          </a:p>
          <a:p>
            <a:pPr marL="0" indent="0" algn="ctr" defTabSz="266700">
              <a:spcAft>
                <a:spcPct val="0"/>
              </a:spcAft>
            </a:pPr>
            <a:r>
              <a:rPr sz="3600">
                <a:solidFill>
                  <a:schemeClr val="tx2"/>
                </a:solidFill>
                <a:latin typeface="Aptos" panose="02110004020202020204"/>
                <a:ea typeface="Aptos" panose="02110004020202020204"/>
                <a:sym typeface="+mn-ea"/>
              </a:rPr>
              <a:t>WELDING RODS AND BARE ELECTRODES FOR GAS SHIELDED ARC WELDING OF STRUCTURAL STEELS </a:t>
            </a:r>
            <a:endParaRPr lang="en-US" sz="4800">
              <a:solidFill>
                <a:schemeClr val="tx2"/>
              </a:solidFill>
              <a:latin typeface="Aptos" panose="02110004020202020204"/>
              <a:ea typeface="Aptos" panose="02110004020202020204"/>
              <a:sym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24865" y="605790"/>
            <a:ext cx="7732395" cy="1384300"/>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This standard prescribes the requirements of solid filler rods and wires for welding structural steels by inert-gas tungsten arc welding (TIG), gas metal arc welding (MIG) or CO₂ welding processes The chemical composition and tensile properties of filler rods and wires are also specified</a:t>
            </a:r>
            <a:endParaRPr sz="1600">
              <a:latin typeface="Aptos" panose="02110004020202020204"/>
              <a:ea typeface="Aptos" panose="02110004020202020204"/>
            </a:endParaRPr>
          </a:p>
        </p:txBody>
      </p:sp>
      <p:pic>
        <p:nvPicPr>
          <p:cNvPr id="2" name="Picture 1" descr="A table of numbers with black text&#10;&#10;Description automatically generated with medium confidence"/>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282825" y="2251710"/>
            <a:ext cx="4366260" cy="3388995"/>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1355" y="504825"/>
            <a:ext cx="7773035" cy="4446905"/>
          </a:xfrm>
          <a:prstGeom prst="rect">
            <a:avLst/>
          </a:prstGeom>
        </p:spPr>
        <p:txBody>
          <a:bodyPr>
            <a:noAutofit/>
          </a:bodyPr>
          <a:lstStyle/>
          <a:p>
            <a:pPr marL="0" indent="0" defTabSz="266700">
              <a:spcAft>
                <a:spcPct val="0"/>
              </a:spcAft>
            </a:pPr>
            <a:r>
              <a:rPr sz="1600">
                <a:latin typeface="Aptos" panose="02110004020202020204"/>
                <a:ea typeface="Aptos" panose="02110004020202020204"/>
              </a:rPr>
              <a:t>REELS FOR WIRE</a:t>
            </a:r>
            <a:endParaRPr sz="16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size and type of reel (spool, rims and coils with former) on which the particular diameter of wire is to be supplied shall be as agreed to between the purchaser and the manufacturer The surfaces of reel coming in contact with wire shall be such as to protect the wire from deterioration.</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 </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The flanges of spools and rims shall be sufficiently robust to avoid deformation during normal usage.</a:t>
            </a:r>
            <a:endParaRPr sz="1400">
              <a:latin typeface="Aptos" panose="02110004020202020204"/>
              <a:ea typeface="Aptos" panose="02110004020202020204"/>
            </a:endParaRPr>
          </a:p>
          <a:p>
            <a:pPr marL="0" indent="0" defTabSz="266700">
              <a:spcAft>
                <a:spcPct val="0"/>
              </a:spcAft>
            </a:pP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Rods supplied in straight lengths shall preferably have the following lengths, expressed in millimetres 250, 350, 450, 500, 600, 750, 900, 1000</a:t>
            </a:r>
            <a:endParaRPr sz="1400">
              <a:latin typeface="Aptos" panose="02110004020202020204"/>
              <a:ea typeface="Aptos" panose="02110004020202020204"/>
            </a:endParaRPr>
          </a:p>
        </p:txBody>
      </p:sp>
      <p:pic>
        <p:nvPicPr>
          <p:cNvPr id="2" name="Picture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078865" y="3103245"/>
            <a:ext cx="6656705" cy="280035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29360" y="615950"/>
            <a:ext cx="6348730" cy="1698625"/>
          </a:xfrm>
          <a:prstGeom prst="rect">
            <a:avLst/>
          </a:prstGeom>
        </p:spPr>
      </p:pic>
      <p:pic>
        <p:nvPicPr>
          <p:cNvPr id="3" name="Picture 6" descr="A black and white paper with numbers and text&#10;&#10;Description automatically generated"/>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70635" y="2519045"/>
            <a:ext cx="6236335" cy="193421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chart of energy efficiency&#10;&#10;Description automatically generated with medium confidence"/>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73735" y="640715"/>
            <a:ext cx="7465695" cy="506857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44805" y="305435"/>
            <a:ext cx="8507730" cy="6170930"/>
          </a:xfrm>
          <a:prstGeom prst="rect">
            <a:avLst/>
          </a:prstGeom>
        </p:spPr>
        <p:txBody>
          <a:bodyPr wrap="square">
            <a:noAutofit/>
          </a:bodyPr>
          <a:lstStyle/>
          <a:p>
            <a:pPr marL="0" indent="0" defTabSz="266700">
              <a:spcAft>
                <a:spcPct val="0"/>
              </a:spcAft>
            </a:pPr>
            <a:r>
              <a:rPr sz="1600">
                <a:latin typeface="Aptos" panose="02110004020202020204"/>
                <a:ea typeface="Aptos" panose="02110004020202020204"/>
              </a:rPr>
              <a:t>TEST FOR FILLER METALS (WIRE AND ROD)</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following tests are prescribed to demonstrate the test requirement of the solid filler rods and wires and also the soundness and mechanical properties of the weld deposits</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1)</a:t>
            </a:r>
            <a:r>
              <a:rPr sz="1600">
                <a:latin typeface="Aptos" panose="02110004020202020204"/>
                <a:ea typeface="Aptos" panose="02110004020202020204"/>
              </a:rPr>
              <a:t>Chemical Composition</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The chemical composition of the filler wire/rod should satisfy the chemical analysis as per Table 7 The chemical analysis shall be made using either 12 mm or 16 mm diameter filler metal If the above sizes are not in the manufacturing range, then the size being</a:t>
            </a:r>
            <a:r>
              <a:rPr lang="en-US" sz="1600">
                <a:latin typeface="Aptos" panose="02110004020202020204"/>
                <a:ea typeface="Aptos" panose="02110004020202020204"/>
              </a:rPr>
              <a:t> </a:t>
            </a:r>
            <a:r>
              <a:rPr sz="1600">
                <a:latin typeface="Aptos" panose="02110004020202020204"/>
                <a:ea typeface="Aptos" panose="02110004020202020204"/>
              </a:rPr>
              <a:t>manufactured nearer to 12 mm or 16 mm diameter shall be taken for chemical analysis In case of GTAW preferred size shall be 24 or 3°2 mm</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2)</a:t>
            </a:r>
            <a:r>
              <a:rPr sz="1600">
                <a:latin typeface="Aptos" panose="02110004020202020204"/>
                <a:ea typeface="Aptos" panose="02110004020202020204"/>
              </a:rPr>
              <a:t> Soundness Test</a:t>
            </a:r>
            <a:endParaRPr sz="16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Radiographs of the welded test assembly shall reveal no cracks or zone of incomplete fusion The radiographs should conform to the standard as agreed to between the manufacturer and the purchaser</a:t>
            </a:r>
            <a:endParaRPr sz="1600">
              <a:latin typeface="Aptos" panose="02110004020202020204"/>
              <a:ea typeface="Aptos" panose="02110004020202020204"/>
            </a:endParaRPr>
          </a:p>
          <a:p>
            <a:pPr marL="0" indent="0" defTabSz="266700">
              <a:spcAft>
                <a:spcPct val="0"/>
              </a:spcAft>
            </a:pPr>
            <a:endParaRPr sz="1600">
              <a:latin typeface="Aptos" panose="02110004020202020204"/>
              <a:ea typeface="Aptos" panose="02110004020202020204"/>
            </a:endParaRPr>
          </a:p>
          <a:p>
            <a:pPr marL="0" indent="0" defTabSz="266700">
              <a:spcAft>
                <a:spcPct val="0"/>
              </a:spcAft>
            </a:pPr>
            <a:r>
              <a:rPr lang="en-US" sz="1600">
                <a:latin typeface="Aptos" panose="02110004020202020204"/>
                <a:ea typeface="Aptos" panose="02110004020202020204"/>
              </a:rPr>
              <a:t>3)All Weld Metal Mechanical Test</a:t>
            </a:r>
            <a:endParaRPr lang="en-US" sz="1600">
              <a:latin typeface="Aptos" panose="02110004020202020204"/>
              <a:ea typeface="Aptos" panose="02110004020202020204"/>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38480" y="325120"/>
            <a:ext cx="7687310" cy="4503420"/>
          </a:xfrm>
          <a:prstGeom prst="rect">
            <a:avLst/>
          </a:prstGeom>
        </p:spPr>
        <p:txBody>
          <a:bodyPr>
            <a:noAutofit/>
          </a:bodyPr>
          <a:lstStyle/>
          <a:p>
            <a:pPr marL="0" indent="0" defTabSz="266700">
              <a:spcAft>
                <a:spcPct val="0"/>
              </a:spcAft>
            </a:pPr>
            <a:r>
              <a:rPr sz="1600" b="1" u="sng">
                <a:latin typeface="Aptos" panose="02110004020202020204"/>
                <a:ea typeface="Aptos" panose="02110004020202020204"/>
              </a:rPr>
              <a:t>GMAW Advantages over SMAW</a:t>
            </a:r>
            <a:endParaRPr sz="1600" b="1" u="sng">
              <a:latin typeface="Aptos" panose="02110004020202020204"/>
              <a:ea typeface="Aptos" panose="02110004020202020204"/>
            </a:endParaRPr>
          </a:p>
          <a:p>
            <a:pPr marL="0" indent="0" defTabSz="266700">
              <a:spcAft>
                <a:spcPct val="0"/>
              </a:spcAft>
            </a:pPr>
            <a:endParaRPr sz="1600" b="1" u="sng">
              <a:latin typeface="Aptos" panose="02110004020202020204"/>
              <a:ea typeface="Aptos" panose="02110004020202020204"/>
            </a:endParaRPr>
          </a:p>
          <a:p>
            <a:pPr marL="0" indent="0" defTabSz="266700">
              <a:spcAft>
                <a:spcPct val="0"/>
              </a:spcAft>
            </a:pPr>
            <a:endParaRPr sz="1600" b="1" u="sng">
              <a:latin typeface="Aptos" panose="02110004020202020204"/>
              <a:ea typeface="Aptos" panose="02110004020202020204"/>
            </a:endParaRPr>
          </a:p>
          <a:p>
            <a:pPr marL="0" indent="0" defTabSz="266700">
              <a:spcAft>
                <a:spcPct val="0"/>
              </a:spcAft>
            </a:pPr>
            <a:endParaRPr sz="1600" b="1" u="sng">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Better arc time because of continuous wire electrode</a:t>
            </a:r>
            <a:endParaRPr sz="1600">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Better use of electrode filler metal than SMAW</a:t>
            </a:r>
            <a:endParaRPr sz="1600">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Sticks must be periodically changed in SMAW</a:t>
            </a:r>
            <a:endParaRPr sz="1600">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End of stick cannot be used in SMAW</a:t>
            </a:r>
            <a:endParaRPr sz="1600">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Higher deposition rates</a:t>
            </a:r>
            <a:endParaRPr sz="1600">
              <a:latin typeface="Aptos" panose="02110004020202020204"/>
              <a:ea typeface="Aptos" panose="02110004020202020204"/>
            </a:endParaRPr>
          </a:p>
          <a:p>
            <a:pPr marL="457200" indent="-228600" defTabSz="266700">
              <a:spcAft>
                <a:spcPct val="0"/>
              </a:spcAft>
            </a:pPr>
            <a:r>
              <a:rPr sz="1600">
                <a:latin typeface="Arial MT"/>
                <a:ea typeface="Aptos" panose="02110004020202020204"/>
              </a:rPr>
              <a:t>• </a:t>
            </a:r>
            <a:r>
              <a:rPr sz="1600">
                <a:latin typeface="Aptos" panose="02110004020202020204"/>
                <a:ea typeface="Aptos" panose="02110004020202020204"/>
              </a:rPr>
              <a:t>Eliminates problem of slag removal</a:t>
            </a:r>
            <a:endParaRPr sz="1600">
              <a:latin typeface="Aptos" panose="02110004020202020204"/>
              <a:ea typeface="Aptos" panose="02110004020202020204"/>
            </a:endParaRPr>
          </a:p>
          <a:p>
            <a:pPr marL="514350" indent="-285750" defTabSz="266700">
              <a:spcAft>
                <a:spcPct val="0"/>
              </a:spcAft>
              <a:buFont typeface="Arial" panose="020B0604020202020204" pitchFamily="34" charset="0"/>
              <a:buChar char="•"/>
            </a:pPr>
            <a:r>
              <a:rPr sz="1600">
                <a:latin typeface="Aptos" panose="02110004020202020204"/>
                <a:ea typeface="Aptos" panose="02110004020202020204"/>
              </a:rPr>
              <a:t>Can be readily automated</a:t>
            </a:r>
            <a:endParaRPr sz="1600">
              <a:latin typeface="Aptos" panose="02110004020202020204"/>
              <a:ea typeface="Aptos" panose="02110004020202020204"/>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09245" y="628015"/>
            <a:ext cx="8493760" cy="6081395"/>
          </a:xfrm>
          <a:prstGeom prst="rect">
            <a:avLst/>
          </a:prstGeom>
        </p:spPr>
        <p:txBody>
          <a:bodyPr wrap="square">
            <a:noAutofit/>
          </a:bodyPr>
          <a:lstStyle/>
          <a:p>
            <a:pPr marL="0" indent="0" defTabSz="266700">
              <a:spcAft>
                <a:spcPct val="0"/>
              </a:spcAft>
            </a:pPr>
            <a:r>
              <a:rPr lang="en-US" sz="1600">
                <a:latin typeface="Aptos" panose="02110004020202020204"/>
                <a:ea typeface="Aptos" panose="02110004020202020204"/>
              </a:rPr>
              <a:t>MIG-</a:t>
            </a:r>
            <a:r>
              <a:rPr sz="1600">
                <a:latin typeface="Aptos" panose="02110004020202020204"/>
                <a:ea typeface="Aptos" panose="02110004020202020204"/>
              </a:rPr>
              <a:t>HEALTH AND SAFETY</a:t>
            </a:r>
            <a:r>
              <a:rPr lang="en-US" sz="1600">
                <a:latin typeface="Aptos" panose="02110004020202020204"/>
                <a:ea typeface="Aptos" panose="02110004020202020204"/>
              </a:rPr>
              <a:t>-IS 10178</a:t>
            </a:r>
            <a:endParaRPr sz="16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As CO2 gas is heavier than air, care should be taken to arrange for proper exhaust and ventilation when welding is done in confined space. In the arc, CO₂ breaks down into carbon monoxide (CO) but this gas generally recombines with atmospheric oxygen at the edge of the arc and only a small amount exists outside the arc zone. The hygenic safety limit lies at 0.01 percent or 100 ppm for CO and 5 000 ppm for CO2. There is no risk of CO poisoning at any point beyond 300 mm from the nozzle. Because of the intense heat from the arc, it is not possible for an operator to get close enough to the nozzle and to be in any danger. However, a good ventilation of working place is a must.</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 </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Because of CO2 welding is an open arc which process, can employ high currents, radiation can be a problem. personnel who may be working some distance from Excessive ultraviolet radiation on an unprotected eye will give rise to the condition known as 'arc eye', when irritation is set up and the eyes becomes painful and watery. There is intense photophobia and the acute symptoms may last for one or two days. Although no permanent damage is done, accidental exposure should be avoided by proper screening of personnel working near welding position.</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 </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Ultraviolet radiation can also produce severe sunburn effects on exposed areas of the face, neck and arms. This can happen not only to the welder but to other welding areas where high current arcs are being used. Local screening of the arc zone is suggested for</a:t>
            </a:r>
            <a:endParaRPr sz="1400">
              <a:latin typeface="Aptos" panose="02110004020202020204"/>
              <a:ea typeface="Aptos" panose="02110004020202020204"/>
            </a:endParaRPr>
          </a:p>
          <a:p>
            <a:pPr marL="0" indent="0" defTabSz="266700">
              <a:spcAft>
                <a:spcPct val="0"/>
              </a:spcAft>
            </a:pPr>
            <a:r>
              <a:rPr sz="1400">
                <a:latin typeface="Aptos" panose="02110004020202020204"/>
                <a:ea typeface="Aptos" panose="02110004020202020204"/>
              </a:rPr>
              <a:t>preventing sunburn effects. Reflective surfaces around the area should be kept to a minimum. In a properly ventilated shop, CO₂ welding causes no ill effect on the welders who are regularly employed for it.</a:t>
            </a:r>
            <a:endParaRPr sz="1400">
              <a:latin typeface="Aptos" panose="02110004020202020204"/>
              <a:ea typeface="Aptos" panose="02110004020202020204"/>
            </a:endParaRPr>
          </a:p>
          <a:p>
            <a:pPr marL="0" indent="0" defTabSz="266700">
              <a:spcAft>
                <a:spcPct val="0"/>
              </a:spcAft>
            </a:pPr>
            <a:r>
              <a:rPr sz="1600">
                <a:latin typeface="Aptos" panose="02110004020202020204"/>
                <a:ea typeface="Aptos" panose="02110004020202020204"/>
              </a:rPr>
              <a:t> </a:t>
            </a:r>
            <a:endParaRPr sz="1600">
              <a:latin typeface="Aptos" panose="02110004020202020204"/>
              <a:ea typeface="Aptos" panose="02110004020202020204"/>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998220" y="3244850"/>
            <a:ext cx="7436485" cy="1445260"/>
          </a:xfrm>
          <a:prstGeom prst="rect">
            <a:avLst/>
          </a:prstGeom>
          <a:noFill/>
        </p:spPr>
        <p:txBody>
          <a:bodyPr wrap="square" rtlCol="0" anchor="t">
            <a:spAutoFit/>
          </a:bodyPr>
          <a:p>
            <a:pPr algn="ctr"/>
            <a:r>
              <a:rPr lang="en-US" sz="4400" dirty="0">
                <a:solidFill>
                  <a:schemeClr val="tx2"/>
                </a:solidFill>
                <a:latin typeface="FreightText Medium" panose="02000603070000020004" pitchFamily="2" charset="77"/>
                <a:sym typeface="+mn-ea"/>
              </a:rPr>
              <a:t>Submerged Arc Welding ( SAW )</a:t>
            </a:r>
            <a:endParaRPr lang="en-US" sz="4400" dirty="0">
              <a:solidFill>
                <a:schemeClr val="tx2"/>
              </a:solidFill>
              <a:latin typeface="FreightText Medium" panose="02000603070000020004" pitchFamily="2" charset="77"/>
              <a:sym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1" y="1998368"/>
            <a:ext cx="8771274" cy="782176"/>
            <a:chOff x="-2" y="1998368"/>
            <a:chExt cx="11695083" cy="782176"/>
          </a:xfrm>
        </p:grpSpPr>
        <p:sp>
          <p:nvSpPr>
            <p:cNvPr id="11" name="Rectangle 10"/>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a:spLocks noGrp="1" noRot="1" noChangeAspect="1" noMove="1" noResize="1" noEditPoints="1" noAdjustHandles="1" noChangeArrowheads="1" noChangeShapeType="1" noTextEdit="1"/>
          </p:cNvSpPr>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540663" y="2628340"/>
            <a:ext cx="8029897" cy="3297322"/>
          </a:xfrm>
        </p:spPr>
        <p:txBody>
          <a:bodyPr>
            <a:noAutofit/>
          </a:bodyPr>
          <a:lstStyle/>
          <a:p>
            <a:pPr marL="0" indent="0">
              <a:buNone/>
            </a:pPr>
            <a:r>
              <a:rPr lang="en-US" sz="1800" dirty="0">
                <a:latin typeface="FreightText Medium" panose="02000603070000020004" pitchFamily="2" charset="77"/>
              </a:rPr>
              <a:t>Some important Standards:</a:t>
            </a:r>
            <a:endParaRPr lang="en-US" sz="1800" dirty="0">
              <a:latin typeface="FreightText Medium" panose="02000603070000020004" pitchFamily="2" charset="77"/>
            </a:endParaRPr>
          </a:p>
        </p:txBody>
      </p:sp>
      <p:graphicFrame>
        <p:nvGraphicFramePr>
          <p:cNvPr id="2" name="Table 1"/>
          <p:cNvGraphicFramePr>
            <a:graphicFrameLocks noGrp="1"/>
          </p:cNvGraphicFramePr>
          <p:nvPr/>
        </p:nvGraphicFramePr>
        <p:xfrm>
          <a:off x="126380" y="3360552"/>
          <a:ext cx="8385120" cy="1164070"/>
        </p:xfrm>
        <a:graphic>
          <a:graphicData uri="http://schemas.openxmlformats.org/drawingml/2006/table">
            <a:tbl>
              <a:tblPr firstRow="1" bandRow="1">
                <a:tableStyleId>{1FECB4D8-DB02-4DC6-A0A2-4F2EBAE1DC90}</a:tableStyleId>
              </a:tblPr>
              <a:tblGrid>
                <a:gridCol w="370185"/>
                <a:gridCol w="1332664"/>
                <a:gridCol w="6682271"/>
              </a:tblGrid>
              <a:tr h="200653">
                <a:tc>
                  <a:txBody>
                    <a:bodyPr/>
                    <a:lstStyle/>
                    <a:p>
                      <a:r>
                        <a:rPr lang="en-US" sz="1400" dirty="0" err="1"/>
                        <a:t>Sl</a:t>
                      </a:r>
                      <a:endParaRPr lang="en-US" sz="1400" dirty="0" err="1"/>
                    </a:p>
                  </a:txBody>
                  <a:tcPr/>
                </a:tc>
                <a:tc>
                  <a:txBody>
                    <a:bodyPr/>
                    <a:lstStyle/>
                    <a:p>
                      <a:r>
                        <a:rPr lang="en-US" sz="1400" dirty="0"/>
                        <a:t>IS</a:t>
                      </a:r>
                      <a:endParaRPr lang="en-US" sz="1400" dirty="0"/>
                    </a:p>
                  </a:txBody>
                  <a:tcPr/>
                </a:tc>
                <a:tc>
                  <a:txBody>
                    <a:bodyPr/>
                    <a:lstStyle/>
                    <a:p>
                      <a:r>
                        <a:rPr lang="en-US" sz="1400" dirty="0"/>
                        <a:t>Title</a:t>
                      </a:r>
                      <a:endParaRPr lang="en-US" sz="1400" dirty="0"/>
                    </a:p>
                  </a:txBody>
                  <a:tcPr/>
                </a:tc>
              </a:tr>
              <a:tr h="341110">
                <a:tc>
                  <a:txBody>
                    <a:bodyPr/>
                    <a:lstStyle/>
                    <a:p>
                      <a:r>
                        <a:rPr lang="en-US" sz="1400" dirty="0"/>
                        <a:t>1</a:t>
                      </a:r>
                      <a:endParaRPr lang="en-US" sz="1400" dirty="0"/>
                    </a:p>
                  </a:txBody>
                  <a:tcPr/>
                </a:tc>
                <a:tc>
                  <a:txBody>
                    <a:bodyPr/>
                    <a:lstStyle/>
                    <a:p>
                      <a:r>
                        <a:rPr lang="en-IN" sz="1400" u="none" strike="noStrike" kern="1200" dirty="0">
                          <a:effectLst/>
                        </a:rPr>
                        <a:t>15977 : 2013</a:t>
                      </a:r>
                      <a:endParaRPr lang="en-IN" sz="1400" u="none" strike="noStrike" kern="1200" dirty="0">
                        <a:effectLst/>
                      </a:endParaRPr>
                    </a:p>
                  </a:txBody>
                  <a:tcPr/>
                </a:tc>
                <a:tc>
                  <a:txBody>
                    <a:bodyPr/>
                    <a:lstStyle/>
                    <a:p>
                      <a:r>
                        <a:rPr lang="en-IN" sz="1400" u="none" strike="noStrike" kern="1200" dirty="0">
                          <a:effectLst/>
                        </a:rPr>
                        <a:t>Classification and acceptance tests for bare solid wire electrodes and wire flux combination for submerged arc welding of structural steel </a:t>
                      </a:r>
                      <a:endParaRPr lang="en-IN" sz="1400" u="none" strike="noStrike" kern="1200" dirty="0">
                        <a:effectLst/>
                      </a:endParaRPr>
                    </a:p>
                  </a:txBody>
                  <a:tcPr/>
                </a:tc>
              </a:tr>
              <a:tr h="341110">
                <a:tc>
                  <a:txBody>
                    <a:bodyPr/>
                    <a:lstStyle/>
                    <a:p>
                      <a:r>
                        <a:rPr lang="en-US" sz="1400" dirty="0"/>
                        <a:t>2</a:t>
                      </a:r>
                      <a:endParaRPr lang="en-US" sz="1400" dirty="0"/>
                    </a:p>
                  </a:txBody>
                  <a:tcPr/>
                </a:tc>
                <a:tc>
                  <a:txBody>
                    <a:bodyPr/>
                    <a:lstStyle/>
                    <a:p>
                      <a:r>
                        <a:rPr lang="en-IN" sz="1400" u="none" strike="noStrike" kern="1200" dirty="0">
                          <a:effectLst/>
                        </a:rPr>
                        <a:t>4353 : 1995</a:t>
                      </a:r>
                      <a:endParaRPr lang="en-IN" sz="1400" u="none" strike="noStrike" kern="1200" dirty="0">
                        <a:effectLst/>
                      </a:endParaRPr>
                    </a:p>
                  </a:txBody>
                  <a:tcPr/>
                </a:tc>
                <a:tc>
                  <a:txBody>
                    <a:bodyPr/>
                    <a:lstStyle/>
                    <a:p>
                      <a:r>
                        <a:rPr lang="en-IN" sz="1400" u="none" strike="noStrike" kern="1200" dirty="0">
                          <a:effectLst/>
                        </a:rPr>
                        <a:t>Submerged arc welding of mild steel and low alloy steels</a:t>
                      </a:r>
                      <a:endParaRPr lang="en-IN" sz="1400" u="none" strike="noStrike" kern="1200" dirty="0">
                        <a:effectLst/>
                      </a:endParaRPr>
                    </a:p>
                  </a:txBody>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404*161"/>
  <p:tag name="TABLE_ENDDRAG_RECT" val="160*174*404*16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TABLE_ENDDRAG_ORIGIN_RECT" val="618*158"/>
  <p:tag name="TABLE_ENDDRAG_RECT" val="55*324*618*15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TABLE_ENDDRAG_ORIGIN_RECT" val="679*306"/>
  <p:tag name="TABLE_ENDDRAG_RECT" val="12*224*679*30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654*244"/>
  <p:tag name="TABLE_ENDDRAG_RECT" val="12*235*654*244"/>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62545</Words>
  <Application>WPS Presentation</Application>
  <PresentationFormat>On-screen Show (4:3)</PresentationFormat>
  <Paragraphs>1419</Paragraphs>
  <Slides>149</Slides>
  <Notes>5</Notes>
  <HiddenSlides>0</HiddenSlides>
  <MMClips>0</MMClips>
  <ScaleCrop>false</ScaleCrop>
  <HeadingPairs>
    <vt:vector size="6" baseType="variant">
      <vt:variant>
        <vt:lpstr>已用的字体</vt:lpstr>
      </vt:variant>
      <vt:variant>
        <vt:i4>37</vt:i4>
      </vt:variant>
      <vt:variant>
        <vt:lpstr>主题</vt:lpstr>
      </vt:variant>
      <vt:variant>
        <vt:i4>2</vt:i4>
      </vt:variant>
      <vt:variant>
        <vt:lpstr>幻灯片标题</vt:lpstr>
      </vt:variant>
      <vt:variant>
        <vt:i4>149</vt:i4>
      </vt:variant>
    </vt:vector>
  </HeadingPairs>
  <TitlesOfParts>
    <vt:vector size="188" baseType="lpstr">
      <vt:lpstr>Arial</vt:lpstr>
      <vt:lpstr>SimSun</vt:lpstr>
      <vt:lpstr>Wingdings</vt:lpstr>
      <vt:lpstr>Times New Roman</vt:lpstr>
      <vt:lpstr>FreightText Medium</vt:lpstr>
      <vt:lpstr>Segoe Print</vt:lpstr>
      <vt:lpstr>Calibri</vt:lpstr>
      <vt:lpstr>Aptos</vt:lpstr>
      <vt:lpstr>Vrinda</vt:lpstr>
      <vt:lpstr>Microsoft YaHei</vt:lpstr>
      <vt:lpstr>Arial Unicode MS</vt:lpstr>
      <vt:lpstr>Utsaah</vt:lpstr>
      <vt:lpstr>Aptos</vt:lpstr>
      <vt:lpstr>Arial MT</vt:lpstr>
      <vt:lpstr>Arial</vt:lpstr>
      <vt:lpstr>Calibri Light</vt:lpstr>
      <vt:lpstr>Calibri</vt:lpstr>
      <vt:lpstr>PMingLiU</vt:lpstr>
      <vt:lpstr>MingLiU-ExtB</vt:lpstr>
      <vt:lpstr>Bahnschrift</vt:lpstr>
      <vt:lpstr>Arial Narrow</vt:lpstr>
      <vt:lpstr>Agency FB</vt:lpstr>
      <vt:lpstr>Aparajita</vt:lpstr>
      <vt:lpstr>Arial Rounded MT Bold</vt:lpstr>
      <vt:lpstr>Algerian</vt:lpstr>
      <vt:lpstr>Comic Sans MS</vt:lpstr>
      <vt:lpstr>Sitka Small Semibold</vt:lpstr>
      <vt:lpstr>Snap ITC</vt:lpstr>
      <vt:lpstr>Sitka Small</vt:lpstr>
      <vt:lpstr>Sitka Subheading</vt:lpstr>
      <vt:lpstr>Times New Roman</vt:lpstr>
      <vt:lpstr>Sylfaen</vt:lpstr>
      <vt:lpstr>Tw Cen MT</vt:lpstr>
      <vt:lpstr>Blackadder ITC</vt:lpstr>
      <vt:lpstr>Berlin Sans FB Demi</vt:lpstr>
      <vt:lpstr>Century Schoolbook</vt:lpstr>
      <vt:lpstr>Century</vt:lpstr>
      <vt:lpstr>1_Office Theme</vt:lpstr>
      <vt:lpstr>Art_mountaineering</vt:lpstr>
      <vt:lpstr>WELDING TECHNOLOGY  Anindya Chakrabarti       “METALS AND WELDING -  A BOND FORGED THROUGH TIME”  </vt:lpstr>
      <vt:lpstr>WHAT IS WELDING?</vt:lpstr>
      <vt:lpstr>PowerPoint 演示文稿</vt:lpstr>
      <vt:lpstr>PowerPoint 演示文稿</vt:lpstr>
      <vt:lpstr>Discussion Subjects</vt:lpstr>
      <vt:lpstr>PowerPoint 演示文稿</vt:lpstr>
      <vt:lpstr>DEFINING COMMON WELDING TERMS(IS 812:1957 )</vt:lpstr>
      <vt:lpstr>DEFINING COMMON WELDING TERMS AS PER IS 812: 1957</vt:lpstr>
      <vt:lpstr>DEFINING COMMON WELDING TERMS AS PER IS 812: 1957</vt:lpstr>
      <vt:lpstr>DEFINING COMMON WELDING TERMS AS PER IS 812: 1957</vt:lpstr>
      <vt:lpstr>DEFINING COMMON WELDING TERMS AS PER IS 812: 1957</vt:lpstr>
      <vt:lpstr>DEFINING COMMON WELDING TERMS AS PER IS 812: 1957</vt:lpstr>
      <vt:lpstr>DEFINING COMMON WELDING TERMS AS PER IS 812: 1957</vt:lpstr>
      <vt:lpstr>PowerPoint 演示文稿</vt:lpstr>
      <vt:lpstr>What is maximum used Fusion welding ? Shielded Metal Arc Welding (SMAW)</vt:lpstr>
      <vt:lpstr>SMAW</vt:lpstr>
      <vt:lpstr>PowerPoint 演示文稿</vt:lpstr>
      <vt:lpstr>Do you know that more than 80 % of SMAW used for Carbon and Carbon Manganese Steel?</vt:lpstr>
      <vt:lpstr>Scope</vt:lpstr>
      <vt:lpstr>Do u know the classification which combines all the properties of the electrode?</vt:lpstr>
      <vt:lpstr>PowerPoint 演示文稿</vt:lpstr>
      <vt:lpstr>Classification Contd-</vt:lpstr>
      <vt:lpstr>Code with Property</vt:lpstr>
      <vt:lpstr>Code with Property</vt:lpstr>
      <vt:lpstr>Five basic joint designs</vt:lpstr>
      <vt:lpstr>Four basic	types of fusion welds</vt:lpstr>
      <vt:lpstr>PowerPoint 演示文稿</vt:lpstr>
      <vt:lpstr>Properties/Requirements</vt:lpstr>
      <vt:lpstr>How do u know the suitability of using the rod in particular situation? Physical Properties</vt:lpstr>
      <vt:lpstr>PowerPoint 演示文稿</vt:lpstr>
      <vt:lpstr>IS 2879 : 1998</vt:lpstr>
      <vt:lpstr>PowerPoint 演示文稿</vt:lpstr>
      <vt:lpstr>PowerPoint 演示文稿</vt:lpstr>
      <vt:lpstr>All other symbols are same as IS 814</vt:lpstr>
      <vt:lpstr>HEAT TREATMENT</vt:lpstr>
      <vt:lpstr>PowerPoint 演示文稿</vt:lpstr>
      <vt:lpstr>PowerPoint 演示文稿</vt:lpstr>
      <vt:lpstr>Classification with properties</vt:lpstr>
      <vt:lpstr> </vt:lpstr>
      <vt:lpstr>As alloying elements are there, they also need Heat treatment</vt:lpstr>
      <vt:lpstr>PowerPoint 演示文稿</vt:lpstr>
      <vt:lpstr>PowerPoint 演示文稿</vt:lpstr>
      <vt:lpstr>Do u know there are flux cored electrodes also? And we have one standard for it. </vt:lpstr>
      <vt:lpstr>PowerPoint 演示文稿</vt:lpstr>
      <vt:lpstr>PowerPoint 演示文稿</vt:lpstr>
      <vt:lpstr>PowerPoint 演示文稿</vt:lpstr>
      <vt:lpstr>PowerPoint 演示文稿</vt:lpstr>
      <vt:lpstr>PowerPoint 演示文稿</vt:lpstr>
      <vt:lpstr>FLUX CORED ARC WELDING (FCAW)</vt:lpstr>
      <vt:lpstr>PowerPoint 演示文稿</vt:lpstr>
      <vt:lpstr>TUNGSTEN INERT GAS WELDING (TIG)</vt:lpstr>
      <vt:lpstr>Some Important Standards</vt:lpstr>
      <vt:lpstr>Now we will discuss about TIG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IS 2812: 1993- RECOMMENDATIONS FOR MANUAL TUNGSTEN INERT-GAS ARC WELDING OF ALUMINIUM AND ALUMINIUM ALLOYS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METAL INERT GAS WELDING (MIG)</vt:lpstr>
      <vt:lpstr>MIG</vt:lpstr>
      <vt:lpstr>PowerPoint 演示文稿</vt:lpstr>
      <vt:lpstr>PowerPoint 演示文稿</vt:lpstr>
      <vt:lpstr> 2)Wire Feed Unit--The wire feed unit consists of a feed motor, sets of feed and drive rollers and wire guiding arrangement. The feed rates vary from 2 to 10 m/min. It shall have proper speed regulator to give uniform and smooth feed almost without inertia, from wire reel to the welding gun and to the welding zone.   3)The Welding Gun--The welding gun shall have 'Start'-'Stop' switch and ensure uniform transport of wire. A hollow cable consisting of a wire-spiral leads the wire electrode from feed rollers to the gun.    4)Mains and Control Unit--Main unit shall consist of a protective transformer and a rectifier to supply current to the control unit. It may be incorporated in the rectifier power source itself or may be a separate unit in case of generators.   5) Instruments and Ancillary Equipment The flow rate of CO2 gas should be adequate to obtain a clean weld. This depends on several factors such as welding current, welding speed, electrode diameter joint geometry and local conditions. It generally varies from 15 to 22 litres/min.  A suitable gas flow meter is mounted just after the pressure regulator and gas heater. Generally CO₂ gas is drawn from cylinders .  The cooling device for water cooled welding gun, consists of a pump with motor, a water tank and a heat exchanger. For gas cooled torches shielding gas itself will cool the torch.   The wire feed unit along with the control unit and the welding gun are mounted on a travelling carriage in case of automatic welding. The travelling speed of carriage shall be infinitely regulable within the welding speed range.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SUBMERGED ARC WELDING (SAW)</vt:lpstr>
      <vt:lpstr>PowerPoint 演示文稿</vt:lpstr>
      <vt:lpstr>SUBMERGED ARC WELDING (SAW)</vt:lpstr>
      <vt:lpstr>SUBMERGED ARC WELDING (SAW)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OXYGEN + ACETELYNE</vt:lpstr>
      <vt:lpstr>PowerPoint 演示文稿</vt:lpstr>
      <vt:lpstr>PowerPoint 演示文稿</vt:lpstr>
      <vt:lpstr>OXY-ACETELYNE GAS WELDING SETUP</vt:lpstr>
      <vt:lpstr>IS 15946 : 2018/ISO 9539 : 2010</vt:lpstr>
      <vt:lpstr>PowerPoint 演示文稿</vt:lpstr>
      <vt:lpstr>PowerPoint 演示文稿</vt:lpstr>
      <vt:lpstr>PowerPoint 演示文稿</vt:lpstr>
      <vt:lpstr>PowerPoint 演示文稿</vt:lpstr>
      <vt:lpstr>PowerPoint 演示文稿</vt:lpstr>
      <vt:lpstr>Which filler rod do u use?  </vt:lpstr>
      <vt:lpstr>Chemical composition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TYPES OF FLAMES</vt:lpstr>
      <vt:lpstr>PowerPoint 演示文稿</vt:lpstr>
      <vt:lpstr>PowerPoint 演示文稿</vt:lpstr>
      <vt:lpstr>PowerPoint 演示文稿</vt:lpstr>
      <vt:lpstr>PowerPoint 演示文稿</vt:lpstr>
      <vt:lpstr>BASE MATERIAL VS. WELD</vt:lpstr>
      <vt:lpstr>MICROSTRUCTURE : BASE METAL VS. WELD</vt:lpstr>
      <vt:lpstr>OVERCOMING CHALLENGES TO ACHIEVE SATISFACTORY FUSION WELDS</vt:lpstr>
      <vt:lpstr>PowerPoint 演示文稿</vt:lpstr>
      <vt:lpstr>WELDABILITY</vt:lpstr>
      <vt:lpstr>CARBON EQUIVALENT FOR STEELS TO UNDERSTAND WELDABILITY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RAHUL</dc:creator>
  <cp:lastModifiedBy>hp</cp:lastModifiedBy>
  <cp:revision>515</cp:revision>
  <dcterms:created xsi:type="dcterms:W3CDTF">2012-11-09T01:29:00Z</dcterms:created>
  <dcterms:modified xsi:type="dcterms:W3CDTF">2024-08-09T07:36:49Z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A449D30A4A33447E91146CD324D4AE3A_13</vt:lpwstr>
  </property>
  <property fmtid="{D5CDD505-2E9C-101B-9397-08002B2CF9AE}" pid="3" name="KSOProductBuildVer">
    <vt:lpwstr>1033-12.2.0.17545</vt:lpwstr>
  </property>
</Properties>
</file>