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8"/>
  </p:notesMasterIdLst>
  <p:sldIdLst>
    <p:sldId id="256" r:id="rId3"/>
    <p:sldId id="517" r:id="rId4"/>
    <p:sldId id="257" r:id="rId5"/>
    <p:sldId id="258" r:id="rId6"/>
    <p:sldId id="307" r:id="rId7"/>
    <p:sldId id="308" r:id="rId8"/>
    <p:sldId id="479" r:id="rId9"/>
    <p:sldId id="345" r:id="rId10"/>
    <p:sldId id="349" r:id="rId11"/>
    <p:sldId id="367" r:id="rId12"/>
    <p:sldId id="333" r:id="rId13"/>
    <p:sldId id="368" r:id="rId14"/>
    <p:sldId id="523" r:id="rId15"/>
    <p:sldId id="387" r:id="rId16"/>
    <p:sldId id="526" r:id="rId17"/>
    <p:sldId id="527" r:id="rId18"/>
    <p:sldId id="481" r:id="rId19"/>
    <p:sldId id="485" r:id="rId20"/>
    <p:sldId id="486" r:id="rId21"/>
    <p:sldId id="490" r:id="rId22"/>
    <p:sldId id="518" r:id="rId23"/>
    <p:sldId id="487" r:id="rId24"/>
    <p:sldId id="505" r:id="rId25"/>
    <p:sldId id="507" r:id="rId26"/>
    <p:sldId id="509" r:id="rId27"/>
    <p:sldId id="528" r:id="rId28"/>
    <p:sldId id="529" r:id="rId29"/>
    <p:sldId id="530" r:id="rId30"/>
    <p:sldId id="531" r:id="rId31"/>
    <p:sldId id="532" r:id="rId32"/>
    <p:sldId id="493" r:id="rId33"/>
    <p:sldId id="494" r:id="rId34"/>
    <p:sldId id="495" r:id="rId35"/>
    <p:sldId id="521" r:id="rId36"/>
    <p:sldId id="533" r:id="rId37"/>
    <p:sldId id="546" r:id="rId38"/>
    <p:sldId id="534" r:id="rId39"/>
    <p:sldId id="535" r:id="rId40"/>
    <p:sldId id="536" r:id="rId41"/>
    <p:sldId id="537" r:id="rId42"/>
    <p:sldId id="496" r:id="rId43"/>
    <p:sldId id="497" r:id="rId44"/>
    <p:sldId id="498" r:id="rId45"/>
    <p:sldId id="499" r:id="rId46"/>
    <p:sldId id="500" r:id="rId47"/>
    <p:sldId id="502" r:id="rId48"/>
    <p:sldId id="501" r:id="rId49"/>
    <p:sldId id="512" r:id="rId50"/>
    <p:sldId id="513" r:id="rId51"/>
    <p:sldId id="504" r:id="rId52"/>
    <p:sldId id="511" r:id="rId53"/>
    <p:sldId id="544" r:id="rId54"/>
    <p:sldId id="545" r:id="rId55"/>
    <p:sldId id="510" r:id="rId56"/>
    <p:sldId id="515" r:id="rId57"/>
    <p:sldId id="516" r:id="rId58"/>
    <p:sldId id="520" r:id="rId59"/>
    <p:sldId id="538" r:id="rId60"/>
    <p:sldId id="524" r:id="rId61"/>
    <p:sldId id="539" r:id="rId62"/>
    <p:sldId id="540" r:id="rId63"/>
    <p:sldId id="541" r:id="rId64"/>
    <p:sldId id="542" r:id="rId65"/>
    <p:sldId id="543" r:id="rId66"/>
    <p:sldId id="323" r:id="rId67"/>
    <p:sldId id="355" r:id="rId68"/>
    <p:sldId id="356" r:id="rId69"/>
    <p:sldId id="357" r:id="rId70"/>
    <p:sldId id="358" r:id="rId71"/>
    <p:sldId id="359" r:id="rId72"/>
    <p:sldId id="360" r:id="rId73"/>
    <p:sldId id="361" r:id="rId74"/>
    <p:sldId id="362" r:id="rId75"/>
    <p:sldId id="363" r:id="rId76"/>
    <p:sldId id="314" r:id="rId77"/>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840" y="3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9EF82-442A-4B15-AB08-1C8A39BB8E8B}"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GB"/>
        </a:p>
      </dgm:t>
    </dgm:pt>
    <dgm:pt modelId="{D5B06009-B406-4A98-A844-701EDC5200BC}">
      <dgm:prSet phldrT="[Text]" custT="1">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sz="1800" b="1" dirty="0">
              <a:effectLst/>
            </a:rPr>
            <a:t>Turbomachines</a:t>
          </a:r>
        </a:p>
      </dgm:t>
    </dgm:pt>
    <dgm:pt modelId="{1053D549-81A0-4CB1-9C4E-CAE85312E356}" type="parTrans" cxnId="{DF631204-658A-4986-8E36-B89CE2EB49AF}">
      <dgm:prSet/>
      <dgm:spPr/>
      <dgm:t>
        <a:bodyPr/>
        <a:lstStyle/>
        <a:p>
          <a:endParaRPr lang="en-GB"/>
        </a:p>
      </dgm:t>
    </dgm:pt>
    <dgm:pt modelId="{BFCD4310-DF22-4203-B04F-582EF350C405}" type="sibTrans" cxnId="{DF631204-658A-4986-8E36-B89CE2EB49AF}">
      <dgm:prSet/>
      <dgm:spPr/>
      <dgm:t>
        <a:bodyPr/>
        <a:lstStyle/>
        <a:p>
          <a:endParaRPr lang="en-GB"/>
        </a:p>
      </dgm:t>
    </dgm:pt>
    <dgm:pt modelId="{6F8DD517-1A4A-42A4-8C58-97FBDF15CF07}">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Power Absorbing</a:t>
          </a:r>
        </a:p>
      </dgm:t>
    </dgm:pt>
    <dgm:pt modelId="{6DB08182-8B7A-4FEE-B67E-D37E7023D18E}" type="parTrans" cxnId="{C32302BB-AAD1-4BCA-8AA4-222A637D592F}">
      <dgm:prSet/>
      <dgm:spPr/>
      <dgm:t>
        <a:bodyPr/>
        <a:lstStyle/>
        <a:p>
          <a:endParaRPr lang="en-GB"/>
        </a:p>
      </dgm:t>
    </dgm:pt>
    <dgm:pt modelId="{BA66FBAD-5321-421B-B7D8-EB2E8832FD7D}" type="sibTrans" cxnId="{C32302BB-AAD1-4BCA-8AA4-222A637D592F}">
      <dgm:prSet/>
      <dgm:spPr/>
      <dgm:t>
        <a:bodyPr/>
        <a:lstStyle/>
        <a:p>
          <a:endParaRPr lang="en-GB"/>
        </a:p>
      </dgm:t>
    </dgm:pt>
    <dgm:pt modelId="{B7C3BDF5-ACEC-4020-A08B-4517923EDF0C}">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Incompressible</a:t>
          </a:r>
        </a:p>
      </dgm:t>
    </dgm:pt>
    <dgm:pt modelId="{A07AD52D-305A-4DF7-839C-BC9307FCE8B8}" type="parTrans" cxnId="{8EC6F351-CA8D-4F94-AA1A-641ADB8CBC91}">
      <dgm:prSet/>
      <dgm:spPr/>
      <dgm:t>
        <a:bodyPr/>
        <a:lstStyle/>
        <a:p>
          <a:endParaRPr lang="en-GB"/>
        </a:p>
      </dgm:t>
    </dgm:pt>
    <dgm:pt modelId="{17C15F7B-8140-44BD-BFD9-7CDA2C80DC94}" type="sibTrans" cxnId="{8EC6F351-CA8D-4F94-AA1A-641ADB8CBC91}">
      <dgm:prSet/>
      <dgm:spPr/>
      <dgm:t>
        <a:bodyPr/>
        <a:lstStyle/>
        <a:p>
          <a:endParaRPr lang="en-GB"/>
        </a:p>
      </dgm:t>
    </dgm:pt>
    <dgm:pt modelId="{4DDF67A3-5D4D-444B-8117-16276F973250}">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Compressible</a:t>
          </a:r>
        </a:p>
      </dgm:t>
    </dgm:pt>
    <dgm:pt modelId="{FD3AB2AC-F65B-437D-8D08-52F116F0D7C2}" type="parTrans" cxnId="{EAB440CE-8654-446F-B5DB-9C4AE0C4D1B1}">
      <dgm:prSet/>
      <dgm:spPr/>
      <dgm:t>
        <a:bodyPr/>
        <a:lstStyle/>
        <a:p>
          <a:endParaRPr lang="en-GB"/>
        </a:p>
      </dgm:t>
    </dgm:pt>
    <dgm:pt modelId="{D083FF3A-B64B-452B-A569-F42E9CB507B2}" type="sibTrans" cxnId="{EAB440CE-8654-446F-B5DB-9C4AE0C4D1B1}">
      <dgm:prSet/>
      <dgm:spPr/>
      <dgm:t>
        <a:bodyPr/>
        <a:lstStyle/>
        <a:p>
          <a:endParaRPr lang="en-GB"/>
        </a:p>
      </dgm:t>
    </dgm:pt>
    <dgm:pt modelId="{C429D278-9379-42FF-A63C-37516249341C}">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Power Producing </a:t>
          </a:r>
        </a:p>
      </dgm:t>
    </dgm:pt>
    <dgm:pt modelId="{B62D0CF1-8CBA-485E-AA59-C27204DDCBEC}" type="parTrans" cxnId="{31B2E01B-7EC1-4A0B-A873-E461B21C7CCC}">
      <dgm:prSet/>
      <dgm:spPr/>
      <dgm:t>
        <a:bodyPr/>
        <a:lstStyle/>
        <a:p>
          <a:endParaRPr lang="en-GB"/>
        </a:p>
      </dgm:t>
    </dgm:pt>
    <dgm:pt modelId="{548B2595-15CE-428F-9109-05FBC352FC8A}" type="sibTrans" cxnId="{31B2E01B-7EC1-4A0B-A873-E461B21C7CCC}">
      <dgm:prSet/>
      <dgm:spPr/>
      <dgm:t>
        <a:bodyPr/>
        <a:lstStyle/>
        <a:p>
          <a:endParaRPr lang="en-GB"/>
        </a:p>
      </dgm:t>
    </dgm:pt>
    <dgm:pt modelId="{B24B23B6-21BE-49CB-98D4-0ABF81D6F696}">
      <dgm:prSet phldrT="[Tex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Incompressible</a:t>
          </a:r>
        </a:p>
      </dgm:t>
    </dgm:pt>
    <dgm:pt modelId="{F05DA8E0-B846-4F40-9FB1-1AB4DFF42645}" type="parTrans" cxnId="{D93FEA3B-115A-4E51-ADFB-03BBDD4C386E}">
      <dgm:prSet/>
      <dgm:spPr/>
      <dgm:t>
        <a:bodyPr/>
        <a:lstStyle/>
        <a:p>
          <a:endParaRPr lang="en-GB"/>
        </a:p>
      </dgm:t>
    </dgm:pt>
    <dgm:pt modelId="{2ED03E45-572F-4222-9166-0AEF5253DC98}" type="sibTrans" cxnId="{D93FEA3B-115A-4E51-ADFB-03BBDD4C386E}">
      <dgm:prSet/>
      <dgm:spPr/>
      <dgm:t>
        <a:bodyPr/>
        <a:lstStyle/>
        <a:p>
          <a:endParaRPr lang="en-GB"/>
        </a:p>
      </dgm:t>
    </dgm:pt>
    <dgm:pt modelId="{9D0BB875-5D74-482F-9A71-43FDE92A7A15}">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a:t>Compressible</a:t>
          </a:r>
          <a:endParaRPr lang="en-GB" dirty="0"/>
        </a:p>
      </dgm:t>
    </dgm:pt>
    <dgm:pt modelId="{D970F6CC-E71D-4DA1-8B9C-4125A5AB739A}" type="parTrans" cxnId="{7BB96222-80B9-4D84-AC22-6763D0C0B048}">
      <dgm:prSet/>
      <dgm:spPr/>
      <dgm:t>
        <a:bodyPr/>
        <a:lstStyle/>
        <a:p>
          <a:endParaRPr lang="en-GB"/>
        </a:p>
      </dgm:t>
    </dgm:pt>
    <dgm:pt modelId="{0F37130C-5CC4-4D28-BE63-2FBC148746BC}" type="sibTrans" cxnId="{7BB96222-80B9-4D84-AC22-6763D0C0B048}">
      <dgm:prSet/>
      <dgm:spPr/>
      <dgm:t>
        <a:bodyPr/>
        <a:lstStyle/>
        <a:p>
          <a:endParaRPr lang="en-GB"/>
        </a:p>
      </dgm:t>
    </dgm:pt>
    <dgm:pt modelId="{D6492B44-A21B-4219-8FE0-08B464583590}">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Pump &amp; Propeller</a:t>
          </a:r>
        </a:p>
      </dgm:t>
    </dgm:pt>
    <dgm:pt modelId="{CB83F6DC-3F65-4BF2-8041-F484E7E17590}" type="parTrans" cxnId="{47CBCCA2-CCB3-42B3-9E14-338E77B4EA44}">
      <dgm:prSet/>
      <dgm:spPr/>
      <dgm:t>
        <a:bodyPr/>
        <a:lstStyle/>
        <a:p>
          <a:endParaRPr lang="en-GB"/>
        </a:p>
      </dgm:t>
    </dgm:pt>
    <dgm:pt modelId="{CF0184A7-23BC-4EAD-89C2-3F03EE3731C7}" type="sibTrans" cxnId="{47CBCCA2-CCB3-42B3-9E14-338E77B4EA44}">
      <dgm:prSet/>
      <dgm:spPr/>
      <dgm:t>
        <a:bodyPr/>
        <a:lstStyle/>
        <a:p>
          <a:endParaRPr lang="en-GB"/>
        </a:p>
      </dgm:t>
    </dgm:pt>
    <dgm:pt modelId="{491BD610-3FD9-4F4C-B26A-99101ABBB9CA}">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Propeller, Fan, Blower &amp; Compressor</a:t>
          </a:r>
        </a:p>
      </dgm:t>
    </dgm:pt>
    <dgm:pt modelId="{6F5A5CF9-2279-48F9-B567-F42D9A802AAC}" type="parTrans" cxnId="{C1B1F079-7808-4F93-8EAB-31FADFFCDA9C}">
      <dgm:prSet/>
      <dgm:spPr/>
      <dgm:t>
        <a:bodyPr/>
        <a:lstStyle/>
        <a:p>
          <a:endParaRPr lang="en-GB"/>
        </a:p>
      </dgm:t>
    </dgm:pt>
    <dgm:pt modelId="{636F0AB8-642E-440A-B311-5E153261680E}" type="sibTrans" cxnId="{C1B1F079-7808-4F93-8EAB-31FADFFCDA9C}">
      <dgm:prSet/>
      <dgm:spPr/>
      <dgm:t>
        <a:bodyPr/>
        <a:lstStyle/>
        <a:p>
          <a:endParaRPr lang="en-GB"/>
        </a:p>
      </dgm:t>
    </dgm:pt>
    <dgm:pt modelId="{CA6D9064-88C9-4A97-8E44-B435A494225F}">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Pelton Wheel Hydraulic Turbine</a:t>
          </a:r>
        </a:p>
      </dgm:t>
    </dgm:pt>
    <dgm:pt modelId="{9B5B1624-603B-4F78-B708-64BEB3EE7007}" type="parTrans" cxnId="{DC0151AD-95EC-4D24-B3D0-09339FE328C1}">
      <dgm:prSet/>
      <dgm:spPr/>
      <dgm:t>
        <a:bodyPr/>
        <a:lstStyle/>
        <a:p>
          <a:endParaRPr lang="en-GB"/>
        </a:p>
      </dgm:t>
    </dgm:pt>
    <dgm:pt modelId="{83E34158-9193-47C1-A076-075C4AE8D531}" type="sibTrans" cxnId="{DC0151AD-95EC-4D24-B3D0-09339FE328C1}">
      <dgm:prSet/>
      <dgm:spPr/>
      <dgm:t>
        <a:bodyPr/>
        <a:lstStyle/>
        <a:p>
          <a:endParaRPr lang="en-GB"/>
        </a:p>
      </dgm:t>
    </dgm:pt>
    <dgm:pt modelId="{1E16DDA7-64A9-4E38-8AFE-0FA424F65367}">
      <dgm:prSet>
        <dgm:style>
          <a:lnRef idx="2">
            <a:schemeClr val="accent1"/>
          </a:lnRef>
          <a:fillRef idx="1">
            <a:schemeClr val="lt1"/>
          </a:fillRef>
          <a:effectRef idx="0">
            <a:schemeClr val="accent1"/>
          </a:effectRef>
          <a:fontRef idx="minor">
            <a:schemeClr val="dk1"/>
          </a:fontRef>
        </dgm:style>
      </dgm:prSet>
      <dgm:spPr>
        <a:effectLst>
          <a:outerShdw blurRad="50800" dist="38100" dir="2700000" algn="tl" rotWithShape="0">
            <a:prstClr val="black">
              <a:alpha val="40000"/>
            </a:prstClr>
          </a:outerShdw>
        </a:effectLst>
      </dgm:spPr>
      <dgm:t>
        <a:bodyPr/>
        <a:lstStyle/>
        <a:p>
          <a:r>
            <a:rPr lang="en-GB" dirty="0"/>
            <a:t>Steam Turbine, Gas Turbine &amp; Wind Turbine</a:t>
          </a:r>
        </a:p>
      </dgm:t>
    </dgm:pt>
    <dgm:pt modelId="{D44258DA-8563-4DC4-9A38-2EE03099724E}" type="parTrans" cxnId="{D13D9758-3403-4D66-BA91-931864AE01E3}">
      <dgm:prSet/>
      <dgm:spPr/>
      <dgm:t>
        <a:bodyPr/>
        <a:lstStyle/>
        <a:p>
          <a:endParaRPr lang="en-GB"/>
        </a:p>
      </dgm:t>
    </dgm:pt>
    <dgm:pt modelId="{43FA5C66-CCD4-431C-B638-95C494F8B7AC}" type="sibTrans" cxnId="{D13D9758-3403-4D66-BA91-931864AE01E3}">
      <dgm:prSet/>
      <dgm:spPr/>
      <dgm:t>
        <a:bodyPr/>
        <a:lstStyle/>
        <a:p>
          <a:endParaRPr lang="en-GB"/>
        </a:p>
      </dgm:t>
    </dgm:pt>
    <dgm:pt modelId="{12CF467B-CE9E-4A49-AAC9-DDC1E039C2DC}" type="pres">
      <dgm:prSet presAssocID="{F629EF82-442A-4B15-AB08-1C8A39BB8E8B}" presName="mainComposite" presStyleCnt="0">
        <dgm:presLayoutVars>
          <dgm:chPref val="1"/>
          <dgm:dir/>
          <dgm:animOne val="branch"/>
          <dgm:animLvl val="lvl"/>
          <dgm:resizeHandles val="exact"/>
        </dgm:presLayoutVars>
      </dgm:prSet>
      <dgm:spPr/>
    </dgm:pt>
    <dgm:pt modelId="{B6867350-8A0D-4165-BBB7-2A26282D3F08}" type="pres">
      <dgm:prSet presAssocID="{F629EF82-442A-4B15-AB08-1C8A39BB8E8B}" presName="hierFlow" presStyleCnt="0"/>
      <dgm:spPr/>
    </dgm:pt>
    <dgm:pt modelId="{C18257B4-38A0-41CD-81B9-536573775C9F}" type="pres">
      <dgm:prSet presAssocID="{F629EF82-442A-4B15-AB08-1C8A39BB8E8B}" presName="hierChild1" presStyleCnt="0">
        <dgm:presLayoutVars>
          <dgm:chPref val="1"/>
          <dgm:animOne val="branch"/>
          <dgm:animLvl val="lvl"/>
        </dgm:presLayoutVars>
      </dgm:prSet>
      <dgm:spPr/>
    </dgm:pt>
    <dgm:pt modelId="{C4A5688B-5075-4929-A4B9-64A03A65F387}" type="pres">
      <dgm:prSet presAssocID="{D5B06009-B406-4A98-A844-701EDC5200BC}" presName="Name14" presStyleCnt="0"/>
      <dgm:spPr/>
    </dgm:pt>
    <dgm:pt modelId="{70242A7A-451A-44F5-AE95-85FE00319C8A}" type="pres">
      <dgm:prSet presAssocID="{D5B06009-B406-4A98-A844-701EDC5200BC}" presName="level1Shape" presStyleLbl="node0" presStyleIdx="0" presStyleCnt="1" custScaleX="129441">
        <dgm:presLayoutVars>
          <dgm:chPref val="3"/>
        </dgm:presLayoutVars>
      </dgm:prSet>
      <dgm:spPr/>
    </dgm:pt>
    <dgm:pt modelId="{15E2735E-58ED-409C-884F-ABEAD329580C}" type="pres">
      <dgm:prSet presAssocID="{D5B06009-B406-4A98-A844-701EDC5200BC}" presName="hierChild2" presStyleCnt="0"/>
      <dgm:spPr/>
    </dgm:pt>
    <dgm:pt modelId="{B2E57248-4D2C-4AF3-8BB7-799AE2099008}" type="pres">
      <dgm:prSet presAssocID="{6DB08182-8B7A-4FEE-B67E-D37E7023D18E}" presName="Name19" presStyleLbl="parChTrans1D2" presStyleIdx="0" presStyleCnt="2"/>
      <dgm:spPr/>
    </dgm:pt>
    <dgm:pt modelId="{80D88DA7-9902-46F1-A8D8-E49F6D946C1B}" type="pres">
      <dgm:prSet presAssocID="{6F8DD517-1A4A-42A4-8C58-97FBDF15CF07}" presName="Name21" presStyleCnt="0"/>
      <dgm:spPr/>
    </dgm:pt>
    <dgm:pt modelId="{DB967796-85CA-4970-BAF1-7B17FF835639}" type="pres">
      <dgm:prSet presAssocID="{6F8DD517-1A4A-42A4-8C58-97FBDF15CF07}" presName="level2Shape" presStyleLbl="node2" presStyleIdx="0" presStyleCnt="2"/>
      <dgm:spPr/>
    </dgm:pt>
    <dgm:pt modelId="{6F765414-BCB1-48AC-8FF1-EFD1F50F2456}" type="pres">
      <dgm:prSet presAssocID="{6F8DD517-1A4A-42A4-8C58-97FBDF15CF07}" presName="hierChild3" presStyleCnt="0"/>
      <dgm:spPr/>
    </dgm:pt>
    <dgm:pt modelId="{EAFD3685-1147-47D0-9DB2-084D805CC67A}" type="pres">
      <dgm:prSet presAssocID="{A07AD52D-305A-4DF7-839C-BC9307FCE8B8}" presName="Name19" presStyleLbl="parChTrans1D3" presStyleIdx="0" presStyleCnt="4"/>
      <dgm:spPr/>
    </dgm:pt>
    <dgm:pt modelId="{7DD2E518-0797-44B2-B45C-FCBC5797BDC8}" type="pres">
      <dgm:prSet presAssocID="{B7C3BDF5-ACEC-4020-A08B-4517923EDF0C}" presName="Name21" presStyleCnt="0"/>
      <dgm:spPr/>
    </dgm:pt>
    <dgm:pt modelId="{D62C1331-87A5-446E-844E-4F66F8745B6D}" type="pres">
      <dgm:prSet presAssocID="{B7C3BDF5-ACEC-4020-A08B-4517923EDF0C}" presName="level2Shape" presStyleLbl="node3" presStyleIdx="0" presStyleCnt="4"/>
      <dgm:spPr/>
    </dgm:pt>
    <dgm:pt modelId="{B093DA83-4266-4465-88DF-EB3AC0295706}" type="pres">
      <dgm:prSet presAssocID="{B7C3BDF5-ACEC-4020-A08B-4517923EDF0C}" presName="hierChild3" presStyleCnt="0"/>
      <dgm:spPr/>
    </dgm:pt>
    <dgm:pt modelId="{AB0CE6EE-FD15-4E24-B977-6CE9DEE1F2EE}" type="pres">
      <dgm:prSet presAssocID="{CB83F6DC-3F65-4BF2-8041-F484E7E17590}" presName="Name19" presStyleLbl="parChTrans1D4" presStyleIdx="0" presStyleCnt="4"/>
      <dgm:spPr/>
    </dgm:pt>
    <dgm:pt modelId="{6536B38C-BF1D-4018-9AE8-123BB5DB1AF8}" type="pres">
      <dgm:prSet presAssocID="{D6492B44-A21B-4219-8FE0-08B464583590}" presName="Name21" presStyleCnt="0"/>
      <dgm:spPr/>
    </dgm:pt>
    <dgm:pt modelId="{91757392-D941-4C50-970C-C36B14231240}" type="pres">
      <dgm:prSet presAssocID="{D6492B44-A21B-4219-8FE0-08B464583590}" presName="level2Shape" presStyleLbl="node4" presStyleIdx="0" presStyleCnt="4"/>
      <dgm:spPr/>
    </dgm:pt>
    <dgm:pt modelId="{9EF4BF58-92B3-4F21-921B-C2222BC4F0A2}" type="pres">
      <dgm:prSet presAssocID="{D6492B44-A21B-4219-8FE0-08B464583590}" presName="hierChild3" presStyleCnt="0"/>
      <dgm:spPr/>
    </dgm:pt>
    <dgm:pt modelId="{5B97B6F0-8517-472A-8B78-ABF75A91A97A}" type="pres">
      <dgm:prSet presAssocID="{FD3AB2AC-F65B-437D-8D08-52F116F0D7C2}" presName="Name19" presStyleLbl="parChTrans1D3" presStyleIdx="1" presStyleCnt="4"/>
      <dgm:spPr/>
    </dgm:pt>
    <dgm:pt modelId="{A164EEA2-05A1-402E-BD96-370C6C07992C}" type="pres">
      <dgm:prSet presAssocID="{4DDF67A3-5D4D-444B-8117-16276F973250}" presName="Name21" presStyleCnt="0"/>
      <dgm:spPr/>
    </dgm:pt>
    <dgm:pt modelId="{F9EB6747-B2B6-4B85-A5B3-32533475FD15}" type="pres">
      <dgm:prSet presAssocID="{4DDF67A3-5D4D-444B-8117-16276F973250}" presName="level2Shape" presStyleLbl="node3" presStyleIdx="1" presStyleCnt="4"/>
      <dgm:spPr/>
    </dgm:pt>
    <dgm:pt modelId="{B189096B-767D-416E-AE26-C7E28670411E}" type="pres">
      <dgm:prSet presAssocID="{4DDF67A3-5D4D-444B-8117-16276F973250}" presName="hierChild3" presStyleCnt="0"/>
      <dgm:spPr/>
    </dgm:pt>
    <dgm:pt modelId="{42691D41-6268-4022-A6B5-0F54BE62AACC}" type="pres">
      <dgm:prSet presAssocID="{6F5A5CF9-2279-48F9-B567-F42D9A802AAC}" presName="Name19" presStyleLbl="parChTrans1D4" presStyleIdx="1" presStyleCnt="4"/>
      <dgm:spPr/>
    </dgm:pt>
    <dgm:pt modelId="{358A1C88-A85E-4373-B6FA-567DE0F0BC60}" type="pres">
      <dgm:prSet presAssocID="{491BD610-3FD9-4F4C-B26A-99101ABBB9CA}" presName="Name21" presStyleCnt="0"/>
      <dgm:spPr/>
    </dgm:pt>
    <dgm:pt modelId="{E8DEECD0-9A75-4EF4-BA7E-09FE30EE9D8D}" type="pres">
      <dgm:prSet presAssocID="{491BD610-3FD9-4F4C-B26A-99101ABBB9CA}" presName="level2Shape" presStyleLbl="node4" presStyleIdx="1" presStyleCnt="4"/>
      <dgm:spPr/>
    </dgm:pt>
    <dgm:pt modelId="{8F42CB0A-CB4E-47F1-AFEE-F2FB7FE49C3B}" type="pres">
      <dgm:prSet presAssocID="{491BD610-3FD9-4F4C-B26A-99101ABBB9CA}" presName="hierChild3" presStyleCnt="0"/>
      <dgm:spPr/>
    </dgm:pt>
    <dgm:pt modelId="{6C4DCE3F-30EF-496C-90EA-B69C688D4BC5}" type="pres">
      <dgm:prSet presAssocID="{B62D0CF1-8CBA-485E-AA59-C27204DDCBEC}" presName="Name19" presStyleLbl="parChTrans1D2" presStyleIdx="1" presStyleCnt="2"/>
      <dgm:spPr/>
    </dgm:pt>
    <dgm:pt modelId="{480DD6ED-6D2E-459F-BC7C-8A35EFF57220}" type="pres">
      <dgm:prSet presAssocID="{C429D278-9379-42FF-A63C-37516249341C}" presName="Name21" presStyleCnt="0"/>
      <dgm:spPr/>
    </dgm:pt>
    <dgm:pt modelId="{12E6D8D4-73E1-4A12-8777-FAC0448F0454}" type="pres">
      <dgm:prSet presAssocID="{C429D278-9379-42FF-A63C-37516249341C}" presName="level2Shape" presStyleLbl="node2" presStyleIdx="1" presStyleCnt="2"/>
      <dgm:spPr/>
    </dgm:pt>
    <dgm:pt modelId="{1090119E-82A5-459A-9503-23962D4F9E3A}" type="pres">
      <dgm:prSet presAssocID="{C429D278-9379-42FF-A63C-37516249341C}" presName="hierChild3" presStyleCnt="0"/>
      <dgm:spPr/>
    </dgm:pt>
    <dgm:pt modelId="{CD380E8A-14A8-4299-A247-5D6D63025974}" type="pres">
      <dgm:prSet presAssocID="{F05DA8E0-B846-4F40-9FB1-1AB4DFF42645}" presName="Name19" presStyleLbl="parChTrans1D3" presStyleIdx="2" presStyleCnt="4"/>
      <dgm:spPr/>
    </dgm:pt>
    <dgm:pt modelId="{E3E5CFAC-2E91-4F8A-9AB3-AABAF67AB5C3}" type="pres">
      <dgm:prSet presAssocID="{B24B23B6-21BE-49CB-98D4-0ABF81D6F696}" presName="Name21" presStyleCnt="0"/>
      <dgm:spPr/>
    </dgm:pt>
    <dgm:pt modelId="{B4E36493-2CE8-49D6-8F8B-A2405749C619}" type="pres">
      <dgm:prSet presAssocID="{B24B23B6-21BE-49CB-98D4-0ABF81D6F696}" presName="level2Shape" presStyleLbl="node3" presStyleIdx="2" presStyleCnt="4"/>
      <dgm:spPr/>
    </dgm:pt>
    <dgm:pt modelId="{2D19B438-B311-47D2-B476-EE27293F919A}" type="pres">
      <dgm:prSet presAssocID="{B24B23B6-21BE-49CB-98D4-0ABF81D6F696}" presName="hierChild3" presStyleCnt="0"/>
      <dgm:spPr/>
    </dgm:pt>
    <dgm:pt modelId="{08F8ADAA-C8CF-463E-AE3B-0A06584D0429}" type="pres">
      <dgm:prSet presAssocID="{9B5B1624-603B-4F78-B708-64BEB3EE7007}" presName="Name19" presStyleLbl="parChTrans1D4" presStyleIdx="2" presStyleCnt="4"/>
      <dgm:spPr/>
    </dgm:pt>
    <dgm:pt modelId="{ADB3504F-F10D-45A1-9022-B1F03B9A7576}" type="pres">
      <dgm:prSet presAssocID="{CA6D9064-88C9-4A97-8E44-B435A494225F}" presName="Name21" presStyleCnt="0"/>
      <dgm:spPr/>
    </dgm:pt>
    <dgm:pt modelId="{18A7455A-F4FA-43B3-BC9E-51BCD2AE2C0E}" type="pres">
      <dgm:prSet presAssocID="{CA6D9064-88C9-4A97-8E44-B435A494225F}" presName="level2Shape" presStyleLbl="node4" presStyleIdx="2" presStyleCnt="4"/>
      <dgm:spPr/>
    </dgm:pt>
    <dgm:pt modelId="{E37E08B6-BE53-421E-A872-341145D8DE25}" type="pres">
      <dgm:prSet presAssocID="{CA6D9064-88C9-4A97-8E44-B435A494225F}" presName="hierChild3" presStyleCnt="0"/>
      <dgm:spPr/>
    </dgm:pt>
    <dgm:pt modelId="{E3608A53-043A-4A59-BE05-652F2E53F85D}" type="pres">
      <dgm:prSet presAssocID="{D970F6CC-E71D-4DA1-8B9C-4125A5AB739A}" presName="Name19" presStyleLbl="parChTrans1D3" presStyleIdx="3" presStyleCnt="4"/>
      <dgm:spPr/>
    </dgm:pt>
    <dgm:pt modelId="{D2942775-BF80-47E4-A7E4-0A8F84097D6A}" type="pres">
      <dgm:prSet presAssocID="{9D0BB875-5D74-482F-9A71-43FDE92A7A15}" presName="Name21" presStyleCnt="0"/>
      <dgm:spPr/>
    </dgm:pt>
    <dgm:pt modelId="{40478E2B-029F-4F46-A72F-3C99951D7930}" type="pres">
      <dgm:prSet presAssocID="{9D0BB875-5D74-482F-9A71-43FDE92A7A15}" presName="level2Shape" presStyleLbl="node3" presStyleIdx="3" presStyleCnt="4"/>
      <dgm:spPr/>
    </dgm:pt>
    <dgm:pt modelId="{35C63D8E-B66F-4B2B-9AB7-F931A9977D52}" type="pres">
      <dgm:prSet presAssocID="{9D0BB875-5D74-482F-9A71-43FDE92A7A15}" presName="hierChild3" presStyleCnt="0"/>
      <dgm:spPr/>
    </dgm:pt>
    <dgm:pt modelId="{C3B9A168-E516-4388-BFE2-B8E2993FBD92}" type="pres">
      <dgm:prSet presAssocID="{D44258DA-8563-4DC4-9A38-2EE03099724E}" presName="Name19" presStyleLbl="parChTrans1D4" presStyleIdx="3" presStyleCnt="4"/>
      <dgm:spPr/>
    </dgm:pt>
    <dgm:pt modelId="{B6F84C4C-921A-480E-B13B-11696A35EFBC}" type="pres">
      <dgm:prSet presAssocID="{1E16DDA7-64A9-4E38-8AFE-0FA424F65367}" presName="Name21" presStyleCnt="0"/>
      <dgm:spPr/>
    </dgm:pt>
    <dgm:pt modelId="{35660076-2386-47DF-8A15-2E9BCB37893B}" type="pres">
      <dgm:prSet presAssocID="{1E16DDA7-64A9-4E38-8AFE-0FA424F65367}" presName="level2Shape" presStyleLbl="node4" presStyleIdx="3" presStyleCnt="4"/>
      <dgm:spPr/>
    </dgm:pt>
    <dgm:pt modelId="{17B8FF0C-7147-45D7-B300-635D59FF781E}" type="pres">
      <dgm:prSet presAssocID="{1E16DDA7-64A9-4E38-8AFE-0FA424F65367}" presName="hierChild3" presStyleCnt="0"/>
      <dgm:spPr/>
    </dgm:pt>
    <dgm:pt modelId="{6BBF6FFE-FF14-4293-94F0-0FFCF5388AEB}" type="pres">
      <dgm:prSet presAssocID="{F629EF82-442A-4B15-AB08-1C8A39BB8E8B}" presName="bgShapesFlow" presStyleCnt="0"/>
      <dgm:spPr/>
    </dgm:pt>
  </dgm:ptLst>
  <dgm:cxnLst>
    <dgm:cxn modelId="{DF631204-658A-4986-8E36-B89CE2EB49AF}" srcId="{F629EF82-442A-4B15-AB08-1C8A39BB8E8B}" destId="{D5B06009-B406-4A98-A844-701EDC5200BC}" srcOrd="0" destOrd="0" parTransId="{1053D549-81A0-4CB1-9C4E-CAE85312E356}" sibTransId="{BFCD4310-DF22-4203-B04F-582EF350C405}"/>
    <dgm:cxn modelId="{66934205-8683-49CC-9091-A9B3F8619607}" type="presOf" srcId="{C429D278-9379-42FF-A63C-37516249341C}" destId="{12E6D8D4-73E1-4A12-8777-FAC0448F0454}" srcOrd="0" destOrd="0" presId="urn:microsoft.com/office/officeart/2005/8/layout/hierarchy6"/>
    <dgm:cxn modelId="{F5F7580C-0946-46B8-986C-DF86A02022AC}" type="presOf" srcId="{9B5B1624-603B-4F78-B708-64BEB3EE7007}" destId="{08F8ADAA-C8CF-463E-AE3B-0A06584D0429}" srcOrd="0" destOrd="0" presId="urn:microsoft.com/office/officeart/2005/8/layout/hierarchy6"/>
    <dgm:cxn modelId="{24238A16-10E0-4270-8185-B0516E30D614}" type="presOf" srcId="{F05DA8E0-B846-4F40-9FB1-1AB4DFF42645}" destId="{CD380E8A-14A8-4299-A247-5D6D63025974}" srcOrd="0" destOrd="0" presId="urn:microsoft.com/office/officeart/2005/8/layout/hierarchy6"/>
    <dgm:cxn modelId="{31B2E01B-7EC1-4A0B-A873-E461B21C7CCC}" srcId="{D5B06009-B406-4A98-A844-701EDC5200BC}" destId="{C429D278-9379-42FF-A63C-37516249341C}" srcOrd="1" destOrd="0" parTransId="{B62D0CF1-8CBA-485E-AA59-C27204DDCBEC}" sibTransId="{548B2595-15CE-428F-9109-05FBC352FC8A}"/>
    <dgm:cxn modelId="{AE8F371D-1964-4075-9A9A-799C6323B299}" type="presOf" srcId="{B7C3BDF5-ACEC-4020-A08B-4517923EDF0C}" destId="{D62C1331-87A5-446E-844E-4F66F8745B6D}" srcOrd="0" destOrd="0" presId="urn:microsoft.com/office/officeart/2005/8/layout/hierarchy6"/>
    <dgm:cxn modelId="{7BB96222-80B9-4D84-AC22-6763D0C0B048}" srcId="{C429D278-9379-42FF-A63C-37516249341C}" destId="{9D0BB875-5D74-482F-9A71-43FDE92A7A15}" srcOrd="1" destOrd="0" parTransId="{D970F6CC-E71D-4DA1-8B9C-4125A5AB739A}" sibTransId="{0F37130C-5CC4-4D28-BE63-2FBC148746BC}"/>
    <dgm:cxn modelId="{E0F26E2A-40D5-48D8-8714-A1C78D7CD05D}" type="presOf" srcId="{D6492B44-A21B-4219-8FE0-08B464583590}" destId="{91757392-D941-4C50-970C-C36B14231240}" srcOrd="0" destOrd="0" presId="urn:microsoft.com/office/officeart/2005/8/layout/hierarchy6"/>
    <dgm:cxn modelId="{A5A3AB2E-EA60-4026-A656-94EF146ADE8D}" type="presOf" srcId="{6F8DD517-1A4A-42A4-8C58-97FBDF15CF07}" destId="{DB967796-85CA-4970-BAF1-7B17FF835639}" srcOrd="0" destOrd="0" presId="urn:microsoft.com/office/officeart/2005/8/layout/hierarchy6"/>
    <dgm:cxn modelId="{91C6BD36-254B-4CCB-9996-73F32FF81F8D}" type="presOf" srcId="{4DDF67A3-5D4D-444B-8117-16276F973250}" destId="{F9EB6747-B2B6-4B85-A5B3-32533475FD15}" srcOrd="0" destOrd="0" presId="urn:microsoft.com/office/officeart/2005/8/layout/hierarchy6"/>
    <dgm:cxn modelId="{D93FEA3B-115A-4E51-ADFB-03BBDD4C386E}" srcId="{C429D278-9379-42FF-A63C-37516249341C}" destId="{B24B23B6-21BE-49CB-98D4-0ABF81D6F696}" srcOrd="0" destOrd="0" parTransId="{F05DA8E0-B846-4F40-9FB1-1AB4DFF42645}" sibTransId="{2ED03E45-572F-4222-9166-0AEF5253DC98}"/>
    <dgm:cxn modelId="{EC84EC3E-2B7F-4E94-B816-5D55EC0AB20B}" type="presOf" srcId="{D5B06009-B406-4A98-A844-701EDC5200BC}" destId="{70242A7A-451A-44F5-AE95-85FE00319C8A}" srcOrd="0" destOrd="0" presId="urn:microsoft.com/office/officeart/2005/8/layout/hierarchy6"/>
    <dgm:cxn modelId="{C33DA061-D349-4D5F-AD48-87B90D59DACA}" type="presOf" srcId="{6F5A5CF9-2279-48F9-B567-F42D9A802AAC}" destId="{42691D41-6268-4022-A6B5-0F54BE62AACC}" srcOrd="0" destOrd="0" presId="urn:microsoft.com/office/officeart/2005/8/layout/hierarchy6"/>
    <dgm:cxn modelId="{B448DA43-6848-4D5C-AC7F-93ABF9A8B0F2}" type="presOf" srcId="{9D0BB875-5D74-482F-9A71-43FDE92A7A15}" destId="{40478E2B-029F-4F46-A72F-3C99951D7930}" srcOrd="0" destOrd="0" presId="urn:microsoft.com/office/officeart/2005/8/layout/hierarchy6"/>
    <dgm:cxn modelId="{0D3E1665-119D-4423-B661-D726DF4347A7}" type="presOf" srcId="{B62D0CF1-8CBA-485E-AA59-C27204DDCBEC}" destId="{6C4DCE3F-30EF-496C-90EA-B69C688D4BC5}" srcOrd="0" destOrd="0" presId="urn:microsoft.com/office/officeart/2005/8/layout/hierarchy6"/>
    <dgm:cxn modelId="{8325E746-B25D-4C5A-9B02-B3BC6A267A1B}" type="presOf" srcId="{1E16DDA7-64A9-4E38-8AFE-0FA424F65367}" destId="{35660076-2386-47DF-8A15-2E9BCB37893B}" srcOrd="0" destOrd="0" presId="urn:microsoft.com/office/officeart/2005/8/layout/hierarchy6"/>
    <dgm:cxn modelId="{C9092171-77F9-46D4-B29D-68ED28D3D2A0}" type="presOf" srcId="{6DB08182-8B7A-4FEE-B67E-D37E7023D18E}" destId="{B2E57248-4D2C-4AF3-8BB7-799AE2099008}" srcOrd="0" destOrd="0" presId="urn:microsoft.com/office/officeart/2005/8/layout/hierarchy6"/>
    <dgm:cxn modelId="{8EC6F351-CA8D-4F94-AA1A-641ADB8CBC91}" srcId="{6F8DD517-1A4A-42A4-8C58-97FBDF15CF07}" destId="{B7C3BDF5-ACEC-4020-A08B-4517923EDF0C}" srcOrd="0" destOrd="0" parTransId="{A07AD52D-305A-4DF7-839C-BC9307FCE8B8}" sibTransId="{17C15F7B-8140-44BD-BFD9-7CDA2C80DC94}"/>
    <dgm:cxn modelId="{53409B72-BF28-4EE4-9C6F-C6C7441AFE44}" type="presOf" srcId="{CB83F6DC-3F65-4BF2-8041-F484E7E17590}" destId="{AB0CE6EE-FD15-4E24-B977-6CE9DEE1F2EE}" srcOrd="0" destOrd="0" presId="urn:microsoft.com/office/officeart/2005/8/layout/hierarchy6"/>
    <dgm:cxn modelId="{D13D9758-3403-4D66-BA91-931864AE01E3}" srcId="{9D0BB875-5D74-482F-9A71-43FDE92A7A15}" destId="{1E16DDA7-64A9-4E38-8AFE-0FA424F65367}" srcOrd="0" destOrd="0" parTransId="{D44258DA-8563-4DC4-9A38-2EE03099724E}" sibTransId="{43FA5C66-CCD4-431C-B638-95C494F8B7AC}"/>
    <dgm:cxn modelId="{C1B1F079-7808-4F93-8EAB-31FADFFCDA9C}" srcId="{4DDF67A3-5D4D-444B-8117-16276F973250}" destId="{491BD610-3FD9-4F4C-B26A-99101ABBB9CA}" srcOrd="0" destOrd="0" parTransId="{6F5A5CF9-2279-48F9-B567-F42D9A802AAC}" sibTransId="{636F0AB8-642E-440A-B311-5E153261680E}"/>
    <dgm:cxn modelId="{F4EBE381-D4B6-4631-A9C0-20F92941775F}" type="presOf" srcId="{B24B23B6-21BE-49CB-98D4-0ABF81D6F696}" destId="{B4E36493-2CE8-49D6-8F8B-A2405749C619}" srcOrd="0" destOrd="0" presId="urn:microsoft.com/office/officeart/2005/8/layout/hierarchy6"/>
    <dgm:cxn modelId="{7CAD0186-5BB4-4D9E-961D-9373CE362C47}" type="presOf" srcId="{FD3AB2AC-F65B-437D-8D08-52F116F0D7C2}" destId="{5B97B6F0-8517-472A-8B78-ABF75A91A97A}" srcOrd="0" destOrd="0" presId="urn:microsoft.com/office/officeart/2005/8/layout/hierarchy6"/>
    <dgm:cxn modelId="{E21E228D-F4D3-4BFE-BD2F-7256A11DDD03}" type="presOf" srcId="{A07AD52D-305A-4DF7-839C-BC9307FCE8B8}" destId="{EAFD3685-1147-47D0-9DB2-084D805CC67A}" srcOrd="0" destOrd="0" presId="urn:microsoft.com/office/officeart/2005/8/layout/hierarchy6"/>
    <dgm:cxn modelId="{82D6C18F-6204-4AB7-8BE7-26AF94B5CA92}" type="presOf" srcId="{F629EF82-442A-4B15-AB08-1C8A39BB8E8B}" destId="{12CF467B-CE9E-4A49-AAC9-DDC1E039C2DC}" srcOrd="0" destOrd="0" presId="urn:microsoft.com/office/officeart/2005/8/layout/hierarchy6"/>
    <dgm:cxn modelId="{1F95C7A1-B48D-452F-9193-58025F45A6FB}" type="presOf" srcId="{491BD610-3FD9-4F4C-B26A-99101ABBB9CA}" destId="{E8DEECD0-9A75-4EF4-BA7E-09FE30EE9D8D}" srcOrd="0" destOrd="0" presId="urn:microsoft.com/office/officeart/2005/8/layout/hierarchy6"/>
    <dgm:cxn modelId="{47CBCCA2-CCB3-42B3-9E14-338E77B4EA44}" srcId="{B7C3BDF5-ACEC-4020-A08B-4517923EDF0C}" destId="{D6492B44-A21B-4219-8FE0-08B464583590}" srcOrd="0" destOrd="0" parTransId="{CB83F6DC-3F65-4BF2-8041-F484E7E17590}" sibTransId="{CF0184A7-23BC-4EAD-89C2-3F03EE3731C7}"/>
    <dgm:cxn modelId="{DC0151AD-95EC-4D24-B3D0-09339FE328C1}" srcId="{B24B23B6-21BE-49CB-98D4-0ABF81D6F696}" destId="{CA6D9064-88C9-4A97-8E44-B435A494225F}" srcOrd="0" destOrd="0" parTransId="{9B5B1624-603B-4F78-B708-64BEB3EE7007}" sibTransId="{83E34158-9193-47C1-A076-075C4AE8D531}"/>
    <dgm:cxn modelId="{C32302BB-AAD1-4BCA-8AA4-222A637D592F}" srcId="{D5B06009-B406-4A98-A844-701EDC5200BC}" destId="{6F8DD517-1A4A-42A4-8C58-97FBDF15CF07}" srcOrd="0" destOrd="0" parTransId="{6DB08182-8B7A-4FEE-B67E-D37E7023D18E}" sibTransId="{BA66FBAD-5321-421B-B7D8-EB2E8832FD7D}"/>
    <dgm:cxn modelId="{FCFE67C3-05E5-43B3-9784-853D65CA89E9}" type="presOf" srcId="{D970F6CC-E71D-4DA1-8B9C-4125A5AB739A}" destId="{E3608A53-043A-4A59-BE05-652F2E53F85D}" srcOrd="0" destOrd="0" presId="urn:microsoft.com/office/officeart/2005/8/layout/hierarchy6"/>
    <dgm:cxn modelId="{EAB440CE-8654-446F-B5DB-9C4AE0C4D1B1}" srcId="{6F8DD517-1A4A-42A4-8C58-97FBDF15CF07}" destId="{4DDF67A3-5D4D-444B-8117-16276F973250}" srcOrd="1" destOrd="0" parTransId="{FD3AB2AC-F65B-437D-8D08-52F116F0D7C2}" sibTransId="{D083FF3A-B64B-452B-A569-F42E9CB507B2}"/>
    <dgm:cxn modelId="{9F3810E7-2738-419B-B025-5FF17286210B}" type="presOf" srcId="{D44258DA-8563-4DC4-9A38-2EE03099724E}" destId="{C3B9A168-E516-4388-BFE2-B8E2993FBD92}" srcOrd="0" destOrd="0" presId="urn:microsoft.com/office/officeart/2005/8/layout/hierarchy6"/>
    <dgm:cxn modelId="{3EB715FC-44BC-470E-8672-5A249952D330}" type="presOf" srcId="{CA6D9064-88C9-4A97-8E44-B435A494225F}" destId="{18A7455A-F4FA-43B3-BC9E-51BCD2AE2C0E}" srcOrd="0" destOrd="0" presId="urn:microsoft.com/office/officeart/2005/8/layout/hierarchy6"/>
    <dgm:cxn modelId="{D1198CE7-7BDC-41A3-B53F-8D07744DEAA2}" type="presParOf" srcId="{12CF467B-CE9E-4A49-AAC9-DDC1E039C2DC}" destId="{B6867350-8A0D-4165-BBB7-2A26282D3F08}" srcOrd="0" destOrd="0" presId="urn:microsoft.com/office/officeart/2005/8/layout/hierarchy6"/>
    <dgm:cxn modelId="{DD0BE007-82E4-45DC-AFCB-15F042900B2A}" type="presParOf" srcId="{B6867350-8A0D-4165-BBB7-2A26282D3F08}" destId="{C18257B4-38A0-41CD-81B9-536573775C9F}" srcOrd="0" destOrd="0" presId="urn:microsoft.com/office/officeart/2005/8/layout/hierarchy6"/>
    <dgm:cxn modelId="{610E0744-07D2-467F-962E-96A383917713}" type="presParOf" srcId="{C18257B4-38A0-41CD-81B9-536573775C9F}" destId="{C4A5688B-5075-4929-A4B9-64A03A65F387}" srcOrd="0" destOrd="0" presId="urn:microsoft.com/office/officeart/2005/8/layout/hierarchy6"/>
    <dgm:cxn modelId="{8E03CFB9-1186-4E06-847F-B657A8EF2C13}" type="presParOf" srcId="{C4A5688B-5075-4929-A4B9-64A03A65F387}" destId="{70242A7A-451A-44F5-AE95-85FE00319C8A}" srcOrd="0" destOrd="0" presId="urn:microsoft.com/office/officeart/2005/8/layout/hierarchy6"/>
    <dgm:cxn modelId="{5A7A228D-C99A-491C-BB1D-629A91567B5E}" type="presParOf" srcId="{C4A5688B-5075-4929-A4B9-64A03A65F387}" destId="{15E2735E-58ED-409C-884F-ABEAD329580C}" srcOrd="1" destOrd="0" presId="urn:microsoft.com/office/officeart/2005/8/layout/hierarchy6"/>
    <dgm:cxn modelId="{644EBF6A-1E7B-49F1-B4C3-E6FE0962759D}" type="presParOf" srcId="{15E2735E-58ED-409C-884F-ABEAD329580C}" destId="{B2E57248-4D2C-4AF3-8BB7-799AE2099008}" srcOrd="0" destOrd="0" presId="urn:microsoft.com/office/officeart/2005/8/layout/hierarchy6"/>
    <dgm:cxn modelId="{31A51DF0-AB57-4D1F-928C-02CB4411A27F}" type="presParOf" srcId="{15E2735E-58ED-409C-884F-ABEAD329580C}" destId="{80D88DA7-9902-46F1-A8D8-E49F6D946C1B}" srcOrd="1" destOrd="0" presId="urn:microsoft.com/office/officeart/2005/8/layout/hierarchy6"/>
    <dgm:cxn modelId="{AF7E3D86-88B7-4BC9-AB06-A9B166B08E89}" type="presParOf" srcId="{80D88DA7-9902-46F1-A8D8-E49F6D946C1B}" destId="{DB967796-85CA-4970-BAF1-7B17FF835639}" srcOrd="0" destOrd="0" presId="urn:microsoft.com/office/officeart/2005/8/layout/hierarchy6"/>
    <dgm:cxn modelId="{69BF1C52-65A5-4394-95FC-B06F3DED3D36}" type="presParOf" srcId="{80D88DA7-9902-46F1-A8D8-E49F6D946C1B}" destId="{6F765414-BCB1-48AC-8FF1-EFD1F50F2456}" srcOrd="1" destOrd="0" presId="urn:microsoft.com/office/officeart/2005/8/layout/hierarchy6"/>
    <dgm:cxn modelId="{A425A28B-05B3-4585-9484-71F492FCA39E}" type="presParOf" srcId="{6F765414-BCB1-48AC-8FF1-EFD1F50F2456}" destId="{EAFD3685-1147-47D0-9DB2-084D805CC67A}" srcOrd="0" destOrd="0" presId="urn:microsoft.com/office/officeart/2005/8/layout/hierarchy6"/>
    <dgm:cxn modelId="{AD118C72-1EE4-44B3-8CC5-2E186F6C1109}" type="presParOf" srcId="{6F765414-BCB1-48AC-8FF1-EFD1F50F2456}" destId="{7DD2E518-0797-44B2-B45C-FCBC5797BDC8}" srcOrd="1" destOrd="0" presId="urn:microsoft.com/office/officeart/2005/8/layout/hierarchy6"/>
    <dgm:cxn modelId="{EEA04CF5-E999-430A-A8EB-1A7E9354CC85}" type="presParOf" srcId="{7DD2E518-0797-44B2-B45C-FCBC5797BDC8}" destId="{D62C1331-87A5-446E-844E-4F66F8745B6D}" srcOrd="0" destOrd="0" presId="urn:microsoft.com/office/officeart/2005/8/layout/hierarchy6"/>
    <dgm:cxn modelId="{94602859-6C70-463B-97A9-C80A25686176}" type="presParOf" srcId="{7DD2E518-0797-44B2-B45C-FCBC5797BDC8}" destId="{B093DA83-4266-4465-88DF-EB3AC0295706}" srcOrd="1" destOrd="0" presId="urn:microsoft.com/office/officeart/2005/8/layout/hierarchy6"/>
    <dgm:cxn modelId="{C4075648-C137-473A-AA5D-4452DA791BB4}" type="presParOf" srcId="{B093DA83-4266-4465-88DF-EB3AC0295706}" destId="{AB0CE6EE-FD15-4E24-B977-6CE9DEE1F2EE}" srcOrd="0" destOrd="0" presId="urn:microsoft.com/office/officeart/2005/8/layout/hierarchy6"/>
    <dgm:cxn modelId="{D275FCFD-A803-4B73-BF20-B0C429D2ADF1}" type="presParOf" srcId="{B093DA83-4266-4465-88DF-EB3AC0295706}" destId="{6536B38C-BF1D-4018-9AE8-123BB5DB1AF8}" srcOrd="1" destOrd="0" presId="urn:microsoft.com/office/officeart/2005/8/layout/hierarchy6"/>
    <dgm:cxn modelId="{6867D6D3-D72E-4A7D-8970-E701AC80E56D}" type="presParOf" srcId="{6536B38C-BF1D-4018-9AE8-123BB5DB1AF8}" destId="{91757392-D941-4C50-970C-C36B14231240}" srcOrd="0" destOrd="0" presId="urn:microsoft.com/office/officeart/2005/8/layout/hierarchy6"/>
    <dgm:cxn modelId="{CFE614E5-226F-43ED-A6A2-D2FE14CFB6D2}" type="presParOf" srcId="{6536B38C-BF1D-4018-9AE8-123BB5DB1AF8}" destId="{9EF4BF58-92B3-4F21-921B-C2222BC4F0A2}" srcOrd="1" destOrd="0" presId="urn:microsoft.com/office/officeart/2005/8/layout/hierarchy6"/>
    <dgm:cxn modelId="{BDD09765-1AD7-4A71-B004-8A89D02F4148}" type="presParOf" srcId="{6F765414-BCB1-48AC-8FF1-EFD1F50F2456}" destId="{5B97B6F0-8517-472A-8B78-ABF75A91A97A}" srcOrd="2" destOrd="0" presId="urn:microsoft.com/office/officeart/2005/8/layout/hierarchy6"/>
    <dgm:cxn modelId="{2400A476-0A0E-4728-A906-848DC0B38CB5}" type="presParOf" srcId="{6F765414-BCB1-48AC-8FF1-EFD1F50F2456}" destId="{A164EEA2-05A1-402E-BD96-370C6C07992C}" srcOrd="3" destOrd="0" presId="urn:microsoft.com/office/officeart/2005/8/layout/hierarchy6"/>
    <dgm:cxn modelId="{D0F70E0F-AA99-4E79-8AF7-1EBB7FAF8F65}" type="presParOf" srcId="{A164EEA2-05A1-402E-BD96-370C6C07992C}" destId="{F9EB6747-B2B6-4B85-A5B3-32533475FD15}" srcOrd="0" destOrd="0" presId="urn:microsoft.com/office/officeart/2005/8/layout/hierarchy6"/>
    <dgm:cxn modelId="{E76E6F4D-CBB4-47B2-ABD1-14FE7565DC79}" type="presParOf" srcId="{A164EEA2-05A1-402E-BD96-370C6C07992C}" destId="{B189096B-767D-416E-AE26-C7E28670411E}" srcOrd="1" destOrd="0" presId="urn:microsoft.com/office/officeart/2005/8/layout/hierarchy6"/>
    <dgm:cxn modelId="{BAB2C1CB-EFE9-4B71-BFBD-50CD209B3745}" type="presParOf" srcId="{B189096B-767D-416E-AE26-C7E28670411E}" destId="{42691D41-6268-4022-A6B5-0F54BE62AACC}" srcOrd="0" destOrd="0" presId="urn:microsoft.com/office/officeart/2005/8/layout/hierarchy6"/>
    <dgm:cxn modelId="{F59FD72E-6D44-42D3-A6EC-F9695F12B026}" type="presParOf" srcId="{B189096B-767D-416E-AE26-C7E28670411E}" destId="{358A1C88-A85E-4373-B6FA-567DE0F0BC60}" srcOrd="1" destOrd="0" presId="urn:microsoft.com/office/officeart/2005/8/layout/hierarchy6"/>
    <dgm:cxn modelId="{66DBE2E7-382F-4F51-8211-B242E5A2BB44}" type="presParOf" srcId="{358A1C88-A85E-4373-B6FA-567DE0F0BC60}" destId="{E8DEECD0-9A75-4EF4-BA7E-09FE30EE9D8D}" srcOrd="0" destOrd="0" presId="urn:microsoft.com/office/officeart/2005/8/layout/hierarchy6"/>
    <dgm:cxn modelId="{85F29223-4FAA-4099-BEC8-F7E22571108E}" type="presParOf" srcId="{358A1C88-A85E-4373-B6FA-567DE0F0BC60}" destId="{8F42CB0A-CB4E-47F1-AFEE-F2FB7FE49C3B}" srcOrd="1" destOrd="0" presId="urn:microsoft.com/office/officeart/2005/8/layout/hierarchy6"/>
    <dgm:cxn modelId="{60CECE1B-3D58-4622-84B3-D62622DEF2D9}" type="presParOf" srcId="{15E2735E-58ED-409C-884F-ABEAD329580C}" destId="{6C4DCE3F-30EF-496C-90EA-B69C688D4BC5}" srcOrd="2" destOrd="0" presId="urn:microsoft.com/office/officeart/2005/8/layout/hierarchy6"/>
    <dgm:cxn modelId="{16C0F119-B16B-4571-82B9-BB570575B7C1}" type="presParOf" srcId="{15E2735E-58ED-409C-884F-ABEAD329580C}" destId="{480DD6ED-6D2E-459F-BC7C-8A35EFF57220}" srcOrd="3" destOrd="0" presId="urn:microsoft.com/office/officeart/2005/8/layout/hierarchy6"/>
    <dgm:cxn modelId="{5847CB4F-53A8-4CDA-B321-39E5C8146BA5}" type="presParOf" srcId="{480DD6ED-6D2E-459F-BC7C-8A35EFF57220}" destId="{12E6D8D4-73E1-4A12-8777-FAC0448F0454}" srcOrd="0" destOrd="0" presId="urn:microsoft.com/office/officeart/2005/8/layout/hierarchy6"/>
    <dgm:cxn modelId="{DDB837C9-241C-45A0-B649-BECCE5CD0F05}" type="presParOf" srcId="{480DD6ED-6D2E-459F-BC7C-8A35EFF57220}" destId="{1090119E-82A5-459A-9503-23962D4F9E3A}" srcOrd="1" destOrd="0" presId="urn:microsoft.com/office/officeart/2005/8/layout/hierarchy6"/>
    <dgm:cxn modelId="{5BB33953-9999-49DF-A00A-82E1110A7EDA}" type="presParOf" srcId="{1090119E-82A5-459A-9503-23962D4F9E3A}" destId="{CD380E8A-14A8-4299-A247-5D6D63025974}" srcOrd="0" destOrd="0" presId="urn:microsoft.com/office/officeart/2005/8/layout/hierarchy6"/>
    <dgm:cxn modelId="{B6AB6080-6C06-42D5-9E03-9537FA4C7168}" type="presParOf" srcId="{1090119E-82A5-459A-9503-23962D4F9E3A}" destId="{E3E5CFAC-2E91-4F8A-9AB3-AABAF67AB5C3}" srcOrd="1" destOrd="0" presId="urn:microsoft.com/office/officeart/2005/8/layout/hierarchy6"/>
    <dgm:cxn modelId="{93A28EFD-9CD6-48A8-A8FF-EE3F82A64D32}" type="presParOf" srcId="{E3E5CFAC-2E91-4F8A-9AB3-AABAF67AB5C3}" destId="{B4E36493-2CE8-49D6-8F8B-A2405749C619}" srcOrd="0" destOrd="0" presId="urn:microsoft.com/office/officeart/2005/8/layout/hierarchy6"/>
    <dgm:cxn modelId="{41D6D7CD-DFB9-441B-A349-3CB4F18B3ABB}" type="presParOf" srcId="{E3E5CFAC-2E91-4F8A-9AB3-AABAF67AB5C3}" destId="{2D19B438-B311-47D2-B476-EE27293F919A}" srcOrd="1" destOrd="0" presId="urn:microsoft.com/office/officeart/2005/8/layout/hierarchy6"/>
    <dgm:cxn modelId="{59CC183A-C521-4F9B-AA97-91ADCB67634F}" type="presParOf" srcId="{2D19B438-B311-47D2-B476-EE27293F919A}" destId="{08F8ADAA-C8CF-463E-AE3B-0A06584D0429}" srcOrd="0" destOrd="0" presId="urn:microsoft.com/office/officeart/2005/8/layout/hierarchy6"/>
    <dgm:cxn modelId="{2EAB120D-5FCC-4A04-B226-677C9C549794}" type="presParOf" srcId="{2D19B438-B311-47D2-B476-EE27293F919A}" destId="{ADB3504F-F10D-45A1-9022-B1F03B9A7576}" srcOrd="1" destOrd="0" presId="urn:microsoft.com/office/officeart/2005/8/layout/hierarchy6"/>
    <dgm:cxn modelId="{43155611-AB23-4B66-9AF0-F3977467AF92}" type="presParOf" srcId="{ADB3504F-F10D-45A1-9022-B1F03B9A7576}" destId="{18A7455A-F4FA-43B3-BC9E-51BCD2AE2C0E}" srcOrd="0" destOrd="0" presId="urn:microsoft.com/office/officeart/2005/8/layout/hierarchy6"/>
    <dgm:cxn modelId="{95F58E79-F5BE-4AB5-B077-EC2A2888E562}" type="presParOf" srcId="{ADB3504F-F10D-45A1-9022-B1F03B9A7576}" destId="{E37E08B6-BE53-421E-A872-341145D8DE25}" srcOrd="1" destOrd="0" presId="urn:microsoft.com/office/officeart/2005/8/layout/hierarchy6"/>
    <dgm:cxn modelId="{3E02859E-44F6-4B2E-9978-BBCC87E8F5E7}" type="presParOf" srcId="{1090119E-82A5-459A-9503-23962D4F9E3A}" destId="{E3608A53-043A-4A59-BE05-652F2E53F85D}" srcOrd="2" destOrd="0" presId="urn:microsoft.com/office/officeart/2005/8/layout/hierarchy6"/>
    <dgm:cxn modelId="{03193BFF-470C-4A9E-860E-99D6F056CB0F}" type="presParOf" srcId="{1090119E-82A5-459A-9503-23962D4F9E3A}" destId="{D2942775-BF80-47E4-A7E4-0A8F84097D6A}" srcOrd="3" destOrd="0" presId="urn:microsoft.com/office/officeart/2005/8/layout/hierarchy6"/>
    <dgm:cxn modelId="{FB1E1E4B-2868-4553-91B8-D970B0DD33D7}" type="presParOf" srcId="{D2942775-BF80-47E4-A7E4-0A8F84097D6A}" destId="{40478E2B-029F-4F46-A72F-3C99951D7930}" srcOrd="0" destOrd="0" presId="urn:microsoft.com/office/officeart/2005/8/layout/hierarchy6"/>
    <dgm:cxn modelId="{F8F21370-26C7-4778-B013-F13EC31E640D}" type="presParOf" srcId="{D2942775-BF80-47E4-A7E4-0A8F84097D6A}" destId="{35C63D8E-B66F-4B2B-9AB7-F931A9977D52}" srcOrd="1" destOrd="0" presId="urn:microsoft.com/office/officeart/2005/8/layout/hierarchy6"/>
    <dgm:cxn modelId="{124044A7-D4F9-484D-B21E-A0E7256FCC0B}" type="presParOf" srcId="{35C63D8E-B66F-4B2B-9AB7-F931A9977D52}" destId="{C3B9A168-E516-4388-BFE2-B8E2993FBD92}" srcOrd="0" destOrd="0" presId="urn:microsoft.com/office/officeart/2005/8/layout/hierarchy6"/>
    <dgm:cxn modelId="{269C7D87-97F4-4358-9432-4B6F5488464C}" type="presParOf" srcId="{35C63D8E-B66F-4B2B-9AB7-F931A9977D52}" destId="{B6F84C4C-921A-480E-B13B-11696A35EFBC}" srcOrd="1" destOrd="0" presId="urn:microsoft.com/office/officeart/2005/8/layout/hierarchy6"/>
    <dgm:cxn modelId="{1A5EB2A7-F8FB-4FC5-A446-A209246C802D}" type="presParOf" srcId="{B6F84C4C-921A-480E-B13B-11696A35EFBC}" destId="{35660076-2386-47DF-8A15-2E9BCB37893B}" srcOrd="0" destOrd="0" presId="urn:microsoft.com/office/officeart/2005/8/layout/hierarchy6"/>
    <dgm:cxn modelId="{7AABEB01-578C-4E18-82D6-407344427AAB}" type="presParOf" srcId="{B6F84C4C-921A-480E-B13B-11696A35EFBC}" destId="{17B8FF0C-7147-45D7-B300-635D59FF781E}" srcOrd="1" destOrd="0" presId="urn:microsoft.com/office/officeart/2005/8/layout/hierarchy6"/>
    <dgm:cxn modelId="{D1AAC22D-5283-4CA5-B130-7F7D18C65062}" type="presParOf" srcId="{12CF467B-CE9E-4A49-AAC9-DDC1E039C2DC}" destId="{6BBF6FFE-FF14-4293-94F0-0FFCF5388AE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9EF82-442A-4B15-AB08-1C8A39BB8E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D5B06009-B406-4A98-A844-701EDC5200BC}">
      <dgm:prSet phldrT="[Text]"/>
      <dgm:spPr/>
      <dgm:t>
        <a:bodyPr/>
        <a:lstStyle/>
        <a:p>
          <a:r>
            <a:rPr lang="en-GB" dirty="0"/>
            <a:t>Turbomachines</a:t>
          </a:r>
        </a:p>
      </dgm:t>
    </dgm:pt>
    <dgm:pt modelId="{1053D549-81A0-4CB1-9C4E-CAE85312E356}" type="parTrans" cxnId="{DF631204-658A-4986-8E36-B89CE2EB49AF}">
      <dgm:prSet/>
      <dgm:spPr/>
      <dgm:t>
        <a:bodyPr/>
        <a:lstStyle/>
        <a:p>
          <a:endParaRPr lang="en-GB"/>
        </a:p>
      </dgm:t>
    </dgm:pt>
    <dgm:pt modelId="{BFCD4310-DF22-4203-B04F-582EF350C405}" type="sibTrans" cxnId="{DF631204-658A-4986-8E36-B89CE2EB49AF}">
      <dgm:prSet/>
      <dgm:spPr/>
      <dgm:t>
        <a:bodyPr/>
        <a:lstStyle/>
        <a:p>
          <a:endParaRPr lang="en-GB"/>
        </a:p>
      </dgm:t>
    </dgm:pt>
    <dgm:pt modelId="{6F8DD517-1A4A-42A4-8C58-97FBDF15CF07}">
      <dgm:prSet phldrT="[Text]"/>
      <dgm:spPr/>
      <dgm:t>
        <a:bodyPr/>
        <a:lstStyle/>
        <a:p>
          <a:r>
            <a:rPr lang="en-GB" dirty="0"/>
            <a:t>Power Absorbing</a:t>
          </a:r>
        </a:p>
      </dgm:t>
    </dgm:pt>
    <dgm:pt modelId="{6DB08182-8B7A-4FEE-B67E-D37E7023D18E}" type="parTrans" cxnId="{C32302BB-AAD1-4BCA-8AA4-222A637D592F}">
      <dgm:prSet/>
      <dgm:spPr/>
      <dgm:t>
        <a:bodyPr/>
        <a:lstStyle/>
        <a:p>
          <a:endParaRPr lang="en-GB"/>
        </a:p>
      </dgm:t>
    </dgm:pt>
    <dgm:pt modelId="{BA66FBAD-5321-421B-B7D8-EB2E8832FD7D}" type="sibTrans" cxnId="{C32302BB-AAD1-4BCA-8AA4-222A637D592F}">
      <dgm:prSet/>
      <dgm:spPr/>
      <dgm:t>
        <a:bodyPr/>
        <a:lstStyle/>
        <a:p>
          <a:endParaRPr lang="en-GB"/>
        </a:p>
      </dgm:t>
    </dgm:pt>
    <dgm:pt modelId="{B7C3BDF5-ACEC-4020-A08B-4517923EDF0C}">
      <dgm:prSet phldrT="[Text]"/>
      <dgm:spPr/>
      <dgm:t>
        <a:bodyPr/>
        <a:lstStyle/>
        <a:p>
          <a:r>
            <a:rPr lang="en-GB" dirty="0"/>
            <a:t>Uncased</a:t>
          </a:r>
        </a:p>
      </dgm:t>
    </dgm:pt>
    <dgm:pt modelId="{A07AD52D-305A-4DF7-839C-BC9307FCE8B8}" type="parTrans" cxnId="{8EC6F351-CA8D-4F94-AA1A-641ADB8CBC91}">
      <dgm:prSet/>
      <dgm:spPr/>
      <dgm:t>
        <a:bodyPr/>
        <a:lstStyle/>
        <a:p>
          <a:endParaRPr lang="en-GB"/>
        </a:p>
      </dgm:t>
    </dgm:pt>
    <dgm:pt modelId="{17C15F7B-8140-44BD-BFD9-7CDA2C80DC94}" type="sibTrans" cxnId="{8EC6F351-CA8D-4F94-AA1A-641ADB8CBC91}">
      <dgm:prSet/>
      <dgm:spPr/>
      <dgm:t>
        <a:bodyPr/>
        <a:lstStyle/>
        <a:p>
          <a:endParaRPr lang="en-GB"/>
        </a:p>
      </dgm:t>
    </dgm:pt>
    <dgm:pt modelId="{4DDF67A3-5D4D-444B-8117-16276F973250}">
      <dgm:prSet phldrT="[Text]"/>
      <dgm:spPr/>
      <dgm:t>
        <a:bodyPr/>
        <a:lstStyle/>
        <a:p>
          <a:r>
            <a:rPr lang="en-GB" dirty="0"/>
            <a:t>Cased</a:t>
          </a:r>
        </a:p>
      </dgm:t>
    </dgm:pt>
    <dgm:pt modelId="{FD3AB2AC-F65B-437D-8D08-52F116F0D7C2}" type="parTrans" cxnId="{EAB440CE-8654-446F-B5DB-9C4AE0C4D1B1}">
      <dgm:prSet/>
      <dgm:spPr/>
      <dgm:t>
        <a:bodyPr/>
        <a:lstStyle/>
        <a:p>
          <a:endParaRPr lang="en-GB"/>
        </a:p>
      </dgm:t>
    </dgm:pt>
    <dgm:pt modelId="{D083FF3A-B64B-452B-A569-F42E9CB507B2}" type="sibTrans" cxnId="{EAB440CE-8654-446F-B5DB-9C4AE0C4D1B1}">
      <dgm:prSet/>
      <dgm:spPr/>
      <dgm:t>
        <a:bodyPr/>
        <a:lstStyle/>
        <a:p>
          <a:endParaRPr lang="en-GB"/>
        </a:p>
      </dgm:t>
    </dgm:pt>
    <dgm:pt modelId="{C429D278-9379-42FF-A63C-37516249341C}">
      <dgm:prSet phldrT="[Text]"/>
      <dgm:spPr/>
      <dgm:t>
        <a:bodyPr/>
        <a:lstStyle/>
        <a:p>
          <a:r>
            <a:rPr lang="en-GB" dirty="0"/>
            <a:t>Power Producing </a:t>
          </a:r>
        </a:p>
      </dgm:t>
    </dgm:pt>
    <dgm:pt modelId="{B62D0CF1-8CBA-485E-AA59-C27204DDCBEC}" type="parTrans" cxnId="{31B2E01B-7EC1-4A0B-A873-E461B21C7CCC}">
      <dgm:prSet/>
      <dgm:spPr/>
      <dgm:t>
        <a:bodyPr/>
        <a:lstStyle/>
        <a:p>
          <a:endParaRPr lang="en-GB"/>
        </a:p>
      </dgm:t>
    </dgm:pt>
    <dgm:pt modelId="{548B2595-15CE-428F-9109-05FBC352FC8A}" type="sibTrans" cxnId="{31B2E01B-7EC1-4A0B-A873-E461B21C7CCC}">
      <dgm:prSet/>
      <dgm:spPr/>
      <dgm:t>
        <a:bodyPr/>
        <a:lstStyle/>
        <a:p>
          <a:endParaRPr lang="en-GB"/>
        </a:p>
      </dgm:t>
    </dgm:pt>
    <dgm:pt modelId="{B24B23B6-21BE-49CB-98D4-0ABF81D6F696}">
      <dgm:prSet phldrT="[Text]"/>
      <dgm:spPr/>
      <dgm:t>
        <a:bodyPr/>
        <a:lstStyle/>
        <a:p>
          <a:r>
            <a:rPr lang="en-GB" dirty="0"/>
            <a:t>Impulse</a:t>
          </a:r>
        </a:p>
      </dgm:t>
    </dgm:pt>
    <dgm:pt modelId="{F05DA8E0-B846-4F40-9FB1-1AB4DFF42645}" type="parTrans" cxnId="{D93FEA3B-115A-4E51-ADFB-03BBDD4C386E}">
      <dgm:prSet/>
      <dgm:spPr/>
      <dgm:t>
        <a:bodyPr/>
        <a:lstStyle/>
        <a:p>
          <a:endParaRPr lang="en-GB"/>
        </a:p>
      </dgm:t>
    </dgm:pt>
    <dgm:pt modelId="{2ED03E45-572F-4222-9166-0AEF5253DC98}" type="sibTrans" cxnId="{D93FEA3B-115A-4E51-ADFB-03BBDD4C386E}">
      <dgm:prSet/>
      <dgm:spPr/>
      <dgm:t>
        <a:bodyPr/>
        <a:lstStyle/>
        <a:p>
          <a:endParaRPr lang="en-GB"/>
        </a:p>
      </dgm:t>
    </dgm:pt>
    <dgm:pt modelId="{9D0BB875-5D74-482F-9A71-43FDE92A7A15}">
      <dgm:prSet/>
      <dgm:spPr/>
      <dgm:t>
        <a:bodyPr/>
        <a:lstStyle/>
        <a:p>
          <a:r>
            <a:rPr lang="en-GB" dirty="0"/>
            <a:t>Reaction</a:t>
          </a:r>
        </a:p>
      </dgm:t>
    </dgm:pt>
    <dgm:pt modelId="{D970F6CC-E71D-4DA1-8B9C-4125A5AB739A}" type="parTrans" cxnId="{7BB96222-80B9-4D84-AC22-6763D0C0B048}">
      <dgm:prSet/>
      <dgm:spPr/>
      <dgm:t>
        <a:bodyPr/>
        <a:lstStyle/>
        <a:p>
          <a:endParaRPr lang="en-GB"/>
        </a:p>
      </dgm:t>
    </dgm:pt>
    <dgm:pt modelId="{0F37130C-5CC4-4D28-BE63-2FBC148746BC}" type="sibTrans" cxnId="{7BB96222-80B9-4D84-AC22-6763D0C0B048}">
      <dgm:prSet/>
      <dgm:spPr/>
      <dgm:t>
        <a:bodyPr/>
        <a:lstStyle/>
        <a:p>
          <a:endParaRPr lang="en-GB"/>
        </a:p>
      </dgm:t>
    </dgm:pt>
    <dgm:pt modelId="{D6492B44-A21B-4219-8FE0-08B464583590}">
      <dgm:prSet/>
      <dgm:spPr/>
      <dgm:t>
        <a:bodyPr/>
        <a:lstStyle/>
        <a:p>
          <a:r>
            <a:rPr lang="en-GB" dirty="0"/>
            <a:t>Axial Flow</a:t>
          </a:r>
        </a:p>
      </dgm:t>
    </dgm:pt>
    <dgm:pt modelId="{CB83F6DC-3F65-4BF2-8041-F484E7E17590}" type="parTrans" cxnId="{47CBCCA2-CCB3-42B3-9E14-338E77B4EA44}">
      <dgm:prSet/>
      <dgm:spPr/>
      <dgm:t>
        <a:bodyPr/>
        <a:lstStyle/>
        <a:p>
          <a:endParaRPr lang="en-GB"/>
        </a:p>
      </dgm:t>
    </dgm:pt>
    <dgm:pt modelId="{CF0184A7-23BC-4EAD-89C2-3F03EE3731C7}" type="sibTrans" cxnId="{47CBCCA2-CCB3-42B3-9E14-338E77B4EA44}">
      <dgm:prSet/>
      <dgm:spPr/>
      <dgm:t>
        <a:bodyPr/>
        <a:lstStyle/>
        <a:p>
          <a:endParaRPr lang="en-GB"/>
        </a:p>
      </dgm:t>
    </dgm:pt>
    <dgm:pt modelId="{491BD610-3FD9-4F4C-B26A-99101ABBB9CA}">
      <dgm:prSet/>
      <dgm:spPr/>
      <dgm:t>
        <a:bodyPr/>
        <a:lstStyle/>
        <a:p>
          <a:r>
            <a:rPr lang="en-GB" dirty="0"/>
            <a:t>Axial, Radial &amp; Mixed Flow</a:t>
          </a:r>
        </a:p>
      </dgm:t>
    </dgm:pt>
    <dgm:pt modelId="{6F5A5CF9-2279-48F9-B567-F42D9A802AAC}" type="parTrans" cxnId="{C1B1F079-7808-4F93-8EAB-31FADFFCDA9C}">
      <dgm:prSet/>
      <dgm:spPr/>
      <dgm:t>
        <a:bodyPr/>
        <a:lstStyle/>
        <a:p>
          <a:endParaRPr lang="en-GB"/>
        </a:p>
      </dgm:t>
    </dgm:pt>
    <dgm:pt modelId="{636F0AB8-642E-440A-B311-5E153261680E}" type="sibTrans" cxnId="{C1B1F079-7808-4F93-8EAB-31FADFFCDA9C}">
      <dgm:prSet/>
      <dgm:spPr/>
      <dgm:t>
        <a:bodyPr/>
        <a:lstStyle/>
        <a:p>
          <a:endParaRPr lang="en-GB"/>
        </a:p>
      </dgm:t>
    </dgm:pt>
    <dgm:pt modelId="{CA6D9064-88C9-4A97-8E44-B435A494225F}">
      <dgm:prSet/>
      <dgm:spPr/>
      <dgm:t>
        <a:bodyPr/>
        <a:lstStyle/>
        <a:p>
          <a:r>
            <a:rPr lang="en-GB" dirty="0"/>
            <a:t>Pelton Wheel &amp; Wind Turbine</a:t>
          </a:r>
        </a:p>
      </dgm:t>
    </dgm:pt>
    <dgm:pt modelId="{9B5B1624-603B-4F78-B708-64BEB3EE7007}" type="parTrans" cxnId="{DC0151AD-95EC-4D24-B3D0-09339FE328C1}">
      <dgm:prSet/>
      <dgm:spPr/>
      <dgm:t>
        <a:bodyPr/>
        <a:lstStyle/>
        <a:p>
          <a:endParaRPr lang="en-GB"/>
        </a:p>
      </dgm:t>
    </dgm:pt>
    <dgm:pt modelId="{83E34158-9193-47C1-A076-075C4AE8D531}" type="sibTrans" cxnId="{DC0151AD-95EC-4D24-B3D0-09339FE328C1}">
      <dgm:prSet/>
      <dgm:spPr/>
      <dgm:t>
        <a:bodyPr/>
        <a:lstStyle/>
        <a:p>
          <a:endParaRPr lang="en-GB"/>
        </a:p>
      </dgm:t>
    </dgm:pt>
    <dgm:pt modelId="{1E16DDA7-64A9-4E38-8AFE-0FA424F65367}">
      <dgm:prSet/>
      <dgm:spPr/>
      <dgm:t>
        <a:bodyPr/>
        <a:lstStyle/>
        <a:p>
          <a:r>
            <a:rPr lang="en-GB" dirty="0"/>
            <a:t>Axial (Kaplan), Radial (</a:t>
          </a:r>
          <a:r>
            <a:rPr lang="en-GB" dirty="0" err="1"/>
            <a:t>Banki</a:t>
          </a:r>
          <a:r>
            <a:rPr lang="en-GB" dirty="0"/>
            <a:t>) &amp; Mixed (Francis)</a:t>
          </a:r>
        </a:p>
      </dgm:t>
    </dgm:pt>
    <dgm:pt modelId="{D44258DA-8563-4DC4-9A38-2EE03099724E}" type="parTrans" cxnId="{D13D9758-3403-4D66-BA91-931864AE01E3}">
      <dgm:prSet/>
      <dgm:spPr/>
      <dgm:t>
        <a:bodyPr/>
        <a:lstStyle/>
        <a:p>
          <a:endParaRPr lang="en-GB"/>
        </a:p>
      </dgm:t>
    </dgm:pt>
    <dgm:pt modelId="{43FA5C66-CCD4-431C-B638-95C494F8B7AC}" type="sibTrans" cxnId="{D13D9758-3403-4D66-BA91-931864AE01E3}">
      <dgm:prSet/>
      <dgm:spPr/>
      <dgm:t>
        <a:bodyPr/>
        <a:lstStyle/>
        <a:p>
          <a:endParaRPr lang="en-GB"/>
        </a:p>
      </dgm:t>
    </dgm:pt>
    <dgm:pt modelId="{9E929C23-A042-47D0-92EB-E946367AF380}" type="pres">
      <dgm:prSet presAssocID="{F629EF82-442A-4B15-AB08-1C8A39BB8E8B}" presName="hierChild1" presStyleCnt="0">
        <dgm:presLayoutVars>
          <dgm:chPref val="1"/>
          <dgm:dir/>
          <dgm:animOne val="branch"/>
          <dgm:animLvl val="lvl"/>
          <dgm:resizeHandles/>
        </dgm:presLayoutVars>
      </dgm:prSet>
      <dgm:spPr/>
    </dgm:pt>
    <dgm:pt modelId="{8A19908C-7103-471A-9624-60C2994666A9}" type="pres">
      <dgm:prSet presAssocID="{D5B06009-B406-4A98-A844-701EDC5200BC}" presName="hierRoot1" presStyleCnt="0"/>
      <dgm:spPr/>
    </dgm:pt>
    <dgm:pt modelId="{528759C1-586D-4432-A339-50B9F39C1D02}" type="pres">
      <dgm:prSet presAssocID="{D5B06009-B406-4A98-A844-701EDC5200BC}" presName="composite" presStyleCnt="0"/>
      <dgm:spPr/>
    </dgm:pt>
    <dgm:pt modelId="{D2A41978-5A1E-47B0-A4D6-7C0C927DA2F6}" type="pres">
      <dgm:prSet presAssocID="{D5B06009-B406-4A98-A844-701EDC5200BC}" presName="background" presStyleLbl="node0" presStyleIdx="0" presStyleCnt="1"/>
      <dgm:spPr/>
    </dgm:pt>
    <dgm:pt modelId="{FD5C21A5-CC2C-4E95-9EB0-6E4578BA6DF8}" type="pres">
      <dgm:prSet presAssocID="{D5B06009-B406-4A98-A844-701EDC5200BC}" presName="text" presStyleLbl="fgAcc0" presStyleIdx="0" presStyleCnt="1">
        <dgm:presLayoutVars>
          <dgm:chPref val="3"/>
        </dgm:presLayoutVars>
      </dgm:prSet>
      <dgm:spPr/>
    </dgm:pt>
    <dgm:pt modelId="{3657280C-8BC3-4EE7-9344-A39DB0D7FA75}" type="pres">
      <dgm:prSet presAssocID="{D5B06009-B406-4A98-A844-701EDC5200BC}" presName="hierChild2" presStyleCnt="0"/>
      <dgm:spPr/>
    </dgm:pt>
    <dgm:pt modelId="{388301BB-A5E5-4416-A74F-00EB41B3BF4F}" type="pres">
      <dgm:prSet presAssocID="{6DB08182-8B7A-4FEE-B67E-D37E7023D18E}" presName="Name10" presStyleLbl="parChTrans1D2" presStyleIdx="0" presStyleCnt="2"/>
      <dgm:spPr/>
    </dgm:pt>
    <dgm:pt modelId="{F8221BF6-FDED-42D7-91D1-F1A90775A324}" type="pres">
      <dgm:prSet presAssocID="{6F8DD517-1A4A-42A4-8C58-97FBDF15CF07}" presName="hierRoot2" presStyleCnt="0"/>
      <dgm:spPr/>
    </dgm:pt>
    <dgm:pt modelId="{706D9769-CD1A-4E0C-B97F-0EB6E881F0EB}" type="pres">
      <dgm:prSet presAssocID="{6F8DD517-1A4A-42A4-8C58-97FBDF15CF07}" presName="composite2" presStyleCnt="0"/>
      <dgm:spPr/>
    </dgm:pt>
    <dgm:pt modelId="{1215147A-4D95-4322-9D84-4F772FF1DB30}" type="pres">
      <dgm:prSet presAssocID="{6F8DD517-1A4A-42A4-8C58-97FBDF15CF07}" presName="background2" presStyleLbl="node2" presStyleIdx="0" presStyleCnt="2"/>
      <dgm:spPr/>
    </dgm:pt>
    <dgm:pt modelId="{E1F6FA1D-19AB-4755-B4C7-7748FFC3B33E}" type="pres">
      <dgm:prSet presAssocID="{6F8DD517-1A4A-42A4-8C58-97FBDF15CF07}" presName="text2" presStyleLbl="fgAcc2" presStyleIdx="0" presStyleCnt="2">
        <dgm:presLayoutVars>
          <dgm:chPref val="3"/>
        </dgm:presLayoutVars>
      </dgm:prSet>
      <dgm:spPr/>
    </dgm:pt>
    <dgm:pt modelId="{F3DD7758-6C7D-42FB-90DA-3053109C24BF}" type="pres">
      <dgm:prSet presAssocID="{6F8DD517-1A4A-42A4-8C58-97FBDF15CF07}" presName="hierChild3" presStyleCnt="0"/>
      <dgm:spPr/>
    </dgm:pt>
    <dgm:pt modelId="{701DC0DA-C039-4AC0-9FEF-FFF19B6DBE6B}" type="pres">
      <dgm:prSet presAssocID="{A07AD52D-305A-4DF7-839C-BC9307FCE8B8}" presName="Name17" presStyleLbl="parChTrans1D3" presStyleIdx="0" presStyleCnt="4"/>
      <dgm:spPr/>
    </dgm:pt>
    <dgm:pt modelId="{530E156F-0E55-4979-854A-B169E690C15B}" type="pres">
      <dgm:prSet presAssocID="{B7C3BDF5-ACEC-4020-A08B-4517923EDF0C}" presName="hierRoot3" presStyleCnt="0"/>
      <dgm:spPr/>
    </dgm:pt>
    <dgm:pt modelId="{35AB2B72-4E32-44A1-994B-A20E8E98563D}" type="pres">
      <dgm:prSet presAssocID="{B7C3BDF5-ACEC-4020-A08B-4517923EDF0C}" presName="composite3" presStyleCnt="0"/>
      <dgm:spPr/>
    </dgm:pt>
    <dgm:pt modelId="{7AE61946-D799-43F0-A1F0-7D39FE767D05}" type="pres">
      <dgm:prSet presAssocID="{B7C3BDF5-ACEC-4020-A08B-4517923EDF0C}" presName="background3" presStyleLbl="node3" presStyleIdx="0" presStyleCnt="4"/>
      <dgm:spPr/>
    </dgm:pt>
    <dgm:pt modelId="{0F2E8B34-BD62-4307-8A6C-82DF127BA132}" type="pres">
      <dgm:prSet presAssocID="{B7C3BDF5-ACEC-4020-A08B-4517923EDF0C}" presName="text3" presStyleLbl="fgAcc3" presStyleIdx="0" presStyleCnt="4">
        <dgm:presLayoutVars>
          <dgm:chPref val="3"/>
        </dgm:presLayoutVars>
      </dgm:prSet>
      <dgm:spPr/>
    </dgm:pt>
    <dgm:pt modelId="{F3B54CE1-47B1-4582-B68E-C29445491ADA}" type="pres">
      <dgm:prSet presAssocID="{B7C3BDF5-ACEC-4020-A08B-4517923EDF0C}" presName="hierChild4" presStyleCnt="0"/>
      <dgm:spPr/>
    </dgm:pt>
    <dgm:pt modelId="{54011C94-7DDA-41AD-BD7C-29847FF05E33}" type="pres">
      <dgm:prSet presAssocID="{CB83F6DC-3F65-4BF2-8041-F484E7E17590}" presName="Name23" presStyleLbl="parChTrans1D4" presStyleIdx="0" presStyleCnt="4"/>
      <dgm:spPr/>
    </dgm:pt>
    <dgm:pt modelId="{EFEC3056-7003-41AB-B668-C60DD9550F5C}" type="pres">
      <dgm:prSet presAssocID="{D6492B44-A21B-4219-8FE0-08B464583590}" presName="hierRoot4" presStyleCnt="0"/>
      <dgm:spPr/>
    </dgm:pt>
    <dgm:pt modelId="{20CF2528-2E7B-4D44-AACE-587B208BD97A}" type="pres">
      <dgm:prSet presAssocID="{D6492B44-A21B-4219-8FE0-08B464583590}" presName="composite4" presStyleCnt="0"/>
      <dgm:spPr/>
    </dgm:pt>
    <dgm:pt modelId="{4C16D4AA-CBA2-421E-98BE-B9B967D51EC7}" type="pres">
      <dgm:prSet presAssocID="{D6492B44-A21B-4219-8FE0-08B464583590}" presName="background4" presStyleLbl="node4" presStyleIdx="0" presStyleCnt="4"/>
      <dgm:spPr/>
    </dgm:pt>
    <dgm:pt modelId="{160E1A0C-CFDA-42C3-8E73-859B26070A35}" type="pres">
      <dgm:prSet presAssocID="{D6492B44-A21B-4219-8FE0-08B464583590}" presName="text4" presStyleLbl="fgAcc4" presStyleIdx="0" presStyleCnt="4">
        <dgm:presLayoutVars>
          <dgm:chPref val="3"/>
        </dgm:presLayoutVars>
      </dgm:prSet>
      <dgm:spPr/>
    </dgm:pt>
    <dgm:pt modelId="{BB0213A8-BB10-4DC1-ABC6-932FFA60B2EE}" type="pres">
      <dgm:prSet presAssocID="{D6492B44-A21B-4219-8FE0-08B464583590}" presName="hierChild5" presStyleCnt="0"/>
      <dgm:spPr/>
    </dgm:pt>
    <dgm:pt modelId="{429DC2EC-4425-46AF-BF75-061374D243BE}" type="pres">
      <dgm:prSet presAssocID="{FD3AB2AC-F65B-437D-8D08-52F116F0D7C2}" presName="Name17" presStyleLbl="parChTrans1D3" presStyleIdx="1" presStyleCnt="4"/>
      <dgm:spPr/>
    </dgm:pt>
    <dgm:pt modelId="{B0EDD625-915D-4096-A9AD-C5FF50F50506}" type="pres">
      <dgm:prSet presAssocID="{4DDF67A3-5D4D-444B-8117-16276F973250}" presName="hierRoot3" presStyleCnt="0"/>
      <dgm:spPr/>
    </dgm:pt>
    <dgm:pt modelId="{CC9D0626-7AD4-4ACB-AE0C-3CD7135569FD}" type="pres">
      <dgm:prSet presAssocID="{4DDF67A3-5D4D-444B-8117-16276F973250}" presName="composite3" presStyleCnt="0"/>
      <dgm:spPr/>
    </dgm:pt>
    <dgm:pt modelId="{C691A9BB-5673-4100-A17B-3E2CCE5D8729}" type="pres">
      <dgm:prSet presAssocID="{4DDF67A3-5D4D-444B-8117-16276F973250}" presName="background3" presStyleLbl="node3" presStyleIdx="1" presStyleCnt="4"/>
      <dgm:spPr/>
    </dgm:pt>
    <dgm:pt modelId="{8393BCDF-AE7A-4FFA-90BE-A07E92BF767E}" type="pres">
      <dgm:prSet presAssocID="{4DDF67A3-5D4D-444B-8117-16276F973250}" presName="text3" presStyleLbl="fgAcc3" presStyleIdx="1" presStyleCnt="4">
        <dgm:presLayoutVars>
          <dgm:chPref val="3"/>
        </dgm:presLayoutVars>
      </dgm:prSet>
      <dgm:spPr/>
    </dgm:pt>
    <dgm:pt modelId="{4A0DD763-0BA9-4CB7-A43B-2FA2930F2989}" type="pres">
      <dgm:prSet presAssocID="{4DDF67A3-5D4D-444B-8117-16276F973250}" presName="hierChild4" presStyleCnt="0"/>
      <dgm:spPr/>
    </dgm:pt>
    <dgm:pt modelId="{3AAF3B28-7D33-4A14-ABDC-41969DB9B088}" type="pres">
      <dgm:prSet presAssocID="{6F5A5CF9-2279-48F9-B567-F42D9A802AAC}" presName="Name23" presStyleLbl="parChTrans1D4" presStyleIdx="1" presStyleCnt="4"/>
      <dgm:spPr/>
    </dgm:pt>
    <dgm:pt modelId="{D6FC1094-A86D-4999-A099-578762AC45A8}" type="pres">
      <dgm:prSet presAssocID="{491BD610-3FD9-4F4C-B26A-99101ABBB9CA}" presName="hierRoot4" presStyleCnt="0"/>
      <dgm:spPr/>
    </dgm:pt>
    <dgm:pt modelId="{5C46C3CC-925C-4BA0-B8BA-5C65E8C13790}" type="pres">
      <dgm:prSet presAssocID="{491BD610-3FD9-4F4C-B26A-99101ABBB9CA}" presName="composite4" presStyleCnt="0"/>
      <dgm:spPr/>
    </dgm:pt>
    <dgm:pt modelId="{18259A77-30D6-4743-98C3-3FBA0827F9D1}" type="pres">
      <dgm:prSet presAssocID="{491BD610-3FD9-4F4C-B26A-99101ABBB9CA}" presName="background4" presStyleLbl="node4" presStyleIdx="1" presStyleCnt="4"/>
      <dgm:spPr/>
    </dgm:pt>
    <dgm:pt modelId="{F700DF21-B4F9-4B41-B38A-B18F87A8C9C8}" type="pres">
      <dgm:prSet presAssocID="{491BD610-3FD9-4F4C-B26A-99101ABBB9CA}" presName="text4" presStyleLbl="fgAcc4" presStyleIdx="1" presStyleCnt="4">
        <dgm:presLayoutVars>
          <dgm:chPref val="3"/>
        </dgm:presLayoutVars>
      </dgm:prSet>
      <dgm:spPr/>
    </dgm:pt>
    <dgm:pt modelId="{C20CF84D-5FCE-4249-89D3-7695A303B30A}" type="pres">
      <dgm:prSet presAssocID="{491BD610-3FD9-4F4C-B26A-99101ABBB9CA}" presName="hierChild5" presStyleCnt="0"/>
      <dgm:spPr/>
    </dgm:pt>
    <dgm:pt modelId="{5612338D-020E-4815-BBE8-267CB8624145}" type="pres">
      <dgm:prSet presAssocID="{B62D0CF1-8CBA-485E-AA59-C27204DDCBEC}" presName="Name10" presStyleLbl="parChTrans1D2" presStyleIdx="1" presStyleCnt="2"/>
      <dgm:spPr/>
    </dgm:pt>
    <dgm:pt modelId="{D2DDE19A-3C99-4B10-8B0C-656E40179922}" type="pres">
      <dgm:prSet presAssocID="{C429D278-9379-42FF-A63C-37516249341C}" presName="hierRoot2" presStyleCnt="0"/>
      <dgm:spPr/>
    </dgm:pt>
    <dgm:pt modelId="{C86B6341-C14F-46D9-AB7D-F14ECFADCD05}" type="pres">
      <dgm:prSet presAssocID="{C429D278-9379-42FF-A63C-37516249341C}" presName="composite2" presStyleCnt="0"/>
      <dgm:spPr/>
    </dgm:pt>
    <dgm:pt modelId="{6527F4D4-FF83-4CE1-BDBB-79C8A6A932C9}" type="pres">
      <dgm:prSet presAssocID="{C429D278-9379-42FF-A63C-37516249341C}" presName="background2" presStyleLbl="node2" presStyleIdx="1" presStyleCnt="2"/>
      <dgm:spPr/>
    </dgm:pt>
    <dgm:pt modelId="{8055E2BD-642A-4E18-AAD8-2A3009A6714E}" type="pres">
      <dgm:prSet presAssocID="{C429D278-9379-42FF-A63C-37516249341C}" presName="text2" presStyleLbl="fgAcc2" presStyleIdx="1" presStyleCnt="2">
        <dgm:presLayoutVars>
          <dgm:chPref val="3"/>
        </dgm:presLayoutVars>
      </dgm:prSet>
      <dgm:spPr/>
    </dgm:pt>
    <dgm:pt modelId="{C75B8018-BC2C-4BD1-8006-0CBBCA070A56}" type="pres">
      <dgm:prSet presAssocID="{C429D278-9379-42FF-A63C-37516249341C}" presName="hierChild3" presStyleCnt="0"/>
      <dgm:spPr/>
    </dgm:pt>
    <dgm:pt modelId="{D75FB7B8-3337-4B3C-85D9-AC66F3EED1FA}" type="pres">
      <dgm:prSet presAssocID="{F05DA8E0-B846-4F40-9FB1-1AB4DFF42645}" presName="Name17" presStyleLbl="parChTrans1D3" presStyleIdx="2" presStyleCnt="4"/>
      <dgm:spPr/>
    </dgm:pt>
    <dgm:pt modelId="{98A85166-C8DC-4945-A25B-FCC9B4C7B0D4}" type="pres">
      <dgm:prSet presAssocID="{B24B23B6-21BE-49CB-98D4-0ABF81D6F696}" presName="hierRoot3" presStyleCnt="0"/>
      <dgm:spPr/>
    </dgm:pt>
    <dgm:pt modelId="{182B0E3C-C954-40B8-B488-AAB830FE0E77}" type="pres">
      <dgm:prSet presAssocID="{B24B23B6-21BE-49CB-98D4-0ABF81D6F696}" presName="composite3" presStyleCnt="0"/>
      <dgm:spPr/>
    </dgm:pt>
    <dgm:pt modelId="{BDCFEF5C-4A4D-49C5-A0AA-58BC4FFD760A}" type="pres">
      <dgm:prSet presAssocID="{B24B23B6-21BE-49CB-98D4-0ABF81D6F696}" presName="background3" presStyleLbl="node3" presStyleIdx="2" presStyleCnt="4"/>
      <dgm:spPr/>
    </dgm:pt>
    <dgm:pt modelId="{BD34853A-746B-4801-B509-B49C41E2DBAF}" type="pres">
      <dgm:prSet presAssocID="{B24B23B6-21BE-49CB-98D4-0ABF81D6F696}" presName="text3" presStyleLbl="fgAcc3" presStyleIdx="2" presStyleCnt="4">
        <dgm:presLayoutVars>
          <dgm:chPref val="3"/>
        </dgm:presLayoutVars>
      </dgm:prSet>
      <dgm:spPr/>
    </dgm:pt>
    <dgm:pt modelId="{E39E89F9-166B-42CA-97C3-F32D89572378}" type="pres">
      <dgm:prSet presAssocID="{B24B23B6-21BE-49CB-98D4-0ABF81D6F696}" presName="hierChild4" presStyleCnt="0"/>
      <dgm:spPr/>
    </dgm:pt>
    <dgm:pt modelId="{EC92076D-0F58-44AC-AD1F-80F4D70180CE}" type="pres">
      <dgm:prSet presAssocID="{9B5B1624-603B-4F78-B708-64BEB3EE7007}" presName="Name23" presStyleLbl="parChTrans1D4" presStyleIdx="2" presStyleCnt="4"/>
      <dgm:spPr/>
    </dgm:pt>
    <dgm:pt modelId="{B28321CF-752C-4B1B-BFB9-0AA9F6E8A81B}" type="pres">
      <dgm:prSet presAssocID="{CA6D9064-88C9-4A97-8E44-B435A494225F}" presName="hierRoot4" presStyleCnt="0"/>
      <dgm:spPr/>
    </dgm:pt>
    <dgm:pt modelId="{3AF0E298-2A72-4735-9CEA-16408FD8514F}" type="pres">
      <dgm:prSet presAssocID="{CA6D9064-88C9-4A97-8E44-B435A494225F}" presName="composite4" presStyleCnt="0"/>
      <dgm:spPr/>
    </dgm:pt>
    <dgm:pt modelId="{1A1BD3AD-079D-4126-99BC-A4BA4949CFA1}" type="pres">
      <dgm:prSet presAssocID="{CA6D9064-88C9-4A97-8E44-B435A494225F}" presName="background4" presStyleLbl="node4" presStyleIdx="2" presStyleCnt="4"/>
      <dgm:spPr/>
    </dgm:pt>
    <dgm:pt modelId="{DEB2E2C7-F875-4855-8F59-4B70A9CA8AA4}" type="pres">
      <dgm:prSet presAssocID="{CA6D9064-88C9-4A97-8E44-B435A494225F}" presName="text4" presStyleLbl="fgAcc4" presStyleIdx="2" presStyleCnt="4">
        <dgm:presLayoutVars>
          <dgm:chPref val="3"/>
        </dgm:presLayoutVars>
      </dgm:prSet>
      <dgm:spPr/>
    </dgm:pt>
    <dgm:pt modelId="{36B45A6D-0159-426C-BDAF-3BE26099E0C1}" type="pres">
      <dgm:prSet presAssocID="{CA6D9064-88C9-4A97-8E44-B435A494225F}" presName="hierChild5" presStyleCnt="0"/>
      <dgm:spPr/>
    </dgm:pt>
    <dgm:pt modelId="{400AC3A8-F3D4-4B27-ACB7-BE2007B99A8C}" type="pres">
      <dgm:prSet presAssocID="{D970F6CC-E71D-4DA1-8B9C-4125A5AB739A}" presName="Name17" presStyleLbl="parChTrans1D3" presStyleIdx="3" presStyleCnt="4"/>
      <dgm:spPr/>
    </dgm:pt>
    <dgm:pt modelId="{AE9E34FA-FAD9-4195-AAB4-9DE802BC41D6}" type="pres">
      <dgm:prSet presAssocID="{9D0BB875-5D74-482F-9A71-43FDE92A7A15}" presName="hierRoot3" presStyleCnt="0"/>
      <dgm:spPr/>
    </dgm:pt>
    <dgm:pt modelId="{BB6F7831-D6A1-4B1C-A319-D79A33A43C40}" type="pres">
      <dgm:prSet presAssocID="{9D0BB875-5D74-482F-9A71-43FDE92A7A15}" presName="composite3" presStyleCnt="0"/>
      <dgm:spPr/>
    </dgm:pt>
    <dgm:pt modelId="{CB5999E5-F1E1-4578-925E-2359D87D6B20}" type="pres">
      <dgm:prSet presAssocID="{9D0BB875-5D74-482F-9A71-43FDE92A7A15}" presName="background3" presStyleLbl="node3" presStyleIdx="3" presStyleCnt="4"/>
      <dgm:spPr/>
    </dgm:pt>
    <dgm:pt modelId="{CA9EEA81-1EEB-4E3A-BD56-4F9BEAB6CF2C}" type="pres">
      <dgm:prSet presAssocID="{9D0BB875-5D74-482F-9A71-43FDE92A7A15}" presName="text3" presStyleLbl="fgAcc3" presStyleIdx="3" presStyleCnt="4">
        <dgm:presLayoutVars>
          <dgm:chPref val="3"/>
        </dgm:presLayoutVars>
      </dgm:prSet>
      <dgm:spPr/>
    </dgm:pt>
    <dgm:pt modelId="{5DB72834-4F55-458D-8DFC-523F3861B9A2}" type="pres">
      <dgm:prSet presAssocID="{9D0BB875-5D74-482F-9A71-43FDE92A7A15}" presName="hierChild4" presStyleCnt="0"/>
      <dgm:spPr/>
    </dgm:pt>
    <dgm:pt modelId="{DEBFE824-70FA-41AD-97A9-B19EBBEB501D}" type="pres">
      <dgm:prSet presAssocID="{D44258DA-8563-4DC4-9A38-2EE03099724E}" presName="Name23" presStyleLbl="parChTrans1D4" presStyleIdx="3" presStyleCnt="4"/>
      <dgm:spPr/>
    </dgm:pt>
    <dgm:pt modelId="{74CEA2C8-1104-4E03-918F-D221A7DA7004}" type="pres">
      <dgm:prSet presAssocID="{1E16DDA7-64A9-4E38-8AFE-0FA424F65367}" presName="hierRoot4" presStyleCnt="0"/>
      <dgm:spPr/>
    </dgm:pt>
    <dgm:pt modelId="{8CD4EF1F-ED44-400A-AA83-DB79CF892826}" type="pres">
      <dgm:prSet presAssocID="{1E16DDA7-64A9-4E38-8AFE-0FA424F65367}" presName="composite4" presStyleCnt="0"/>
      <dgm:spPr/>
    </dgm:pt>
    <dgm:pt modelId="{5710BEB2-BADE-4C21-A03D-AFA9EC07E32B}" type="pres">
      <dgm:prSet presAssocID="{1E16DDA7-64A9-4E38-8AFE-0FA424F65367}" presName="background4" presStyleLbl="node4" presStyleIdx="3" presStyleCnt="4"/>
      <dgm:spPr/>
    </dgm:pt>
    <dgm:pt modelId="{F09DA327-6EC1-44F2-AE9A-730892077373}" type="pres">
      <dgm:prSet presAssocID="{1E16DDA7-64A9-4E38-8AFE-0FA424F65367}" presName="text4" presStyleLbl="fgAcc4" presStyleIdx="3" presStyleCnt="4">
        <dgm:presLayoutVars>
          <dgm:chPref val="3"/>
        </dgm:presLayoutVars>
      </dgm:prSet>
      <dgm:spPr/>
    </dgm:pt>
    <dgm:pt modelId="{A4B02FE5-C4A6-4AC9-8493-2D97D444DF04}" type="pres">
      <dgm:prSet presAssocID="{1E16DDA7-64A9-4E38-8AFE-0FA424F65367}" presName="hierChild5" presStyleCnt="0"/>
      <dgm:spPr/>
    </dgm:pt>
  </dgm:ptLst>
  <dgm:cxnLst>
    <dgm:cxn modelId="{DF631204-658A-4986-8E36-B89CE2EB49AF}" srcId="{F629EF82-442A-4B15-AB08-1C8A39BB8E8B}" destId="{D5B06009-B406-4A98-A844-701EDC5200BC}" srcOrd="0" destOrd="0" parTransId="{1053D549-81A0-4CB1-9C4E-CAE85312E356}" sibTransId="{BFCD4310-DF22-4203-B04F-582EF350C405}"/>
    <dgm:cxn modelId="{2D111D16-F936-4CD1-A495-EB861CC2E304}" type="presOf" srcId="{B24B23B6-21BE-49CB-98D4-0ABF81D6F696}" destId="{BD34853A-746B-4801-B509-B49C41E2DBAF}" srcOrd="0" destOrd="0" presId="urn:microsoft.com/office/officeart/2005/8/layout/hierarchy1"/>
    <dgm:cxn modelId="{2052C316-9CD7-4D7F-A924-BC46F30AEBF0}" type="presOf" srcId="{491BD610-3FD9-4F4C-B26A-99101ABBB9CA}" destId="{F700DF21-B4F9-4B41-B38A-B18F87A8C9C8}" srcOrd="0" destOrd="0" presId="urn:microsoft.com/office/officeart/2005/8/layout/hierarchy1"/>
    <dgm:cxn modelId="{9959D219-9584-4111-B357-8DE36F907ED8}" type="presOf" srcId="{B62D0CF1-8CBA-485E-AA59-C27204DDCBEC}" destId="{5612338D-020E-4815-BBE8-267CB8624145}" srcOrd="0" destOrd="0" presId="urn:microsoft.com/office/officeart/2005/8/layout/hierarchy1"/>
    <dgm:cxn modelId="{31B2E01B-7EC1-4A0B-A873-E461B21C7CCC}" srcId="{D5B06009-B406-4A98-A844-701EDC5200BC}" destId="{C429D278-9379-42FF-A63C-37516249341C}" srcOrd="1" destOrd="0" parTransId="{B62D0CF1-8CBA-485E-AA59-C27204DDCBEC}" sibTransId="{548B2595-15CE-428F-9109-05FBC352FC8A}"/>
    <dgm:cxn modelId="{7BB96222-80B9-4D84-AC22-6763D0C0B048}" srcId="{C429D278-9379-42FF-A63C-37516249341C}" destId="{9D0BB875-5D74-482F-9A71-43FDE92A7A15}" srcOrd="1" destOrd="0" parTransId="{D970F6CC-E71D-4DA1-8B9C-4125A5AB739A}" sibTransId="{0F37130C-5CC4-4D28-BE63-2FBC148746BC}"/>
    <dgm:cxn modelId="{95203728-B65D-4FD7-9C99-AEA69542D09C}" type="presOf" srcId="{9B5B1624-603B-4F78-B708-64BEB3EE7007}" destId="{EC92076D-0F58-44AC-AD1F-80F4D70180CE}" srcOrd="0" destOrd="0" presId="urn:microsoft.com/office/officeart/2005/8/layout/hierarchy1"/>
    <dgm:cxn modelId="{D93FEA3B-115A-4E51-ADFB-03BBDD4C386E}" srcId="{C429D278-9379-42FF-A63C-37516249341C}" destId="{B24B23B6-21BE-49CB-98D4-0ABF81D6F696}" srcOrd="0" destOrd="0" parTransId="{F05DA8E0-B846-4F40-9FB1-1AB4DFF42645}" sibTransId="{2ED03E45-572F-4222-9166-0AEF5253DC98}"/>
    <dgm:cxn modelId="{5A14CB3E-D093-4CBD-81F6-61110AA997B0}" type="presOf" srcId="{F05DA8E0-B846-4F40-9FB1-1AB4DFF42645}" destId="{D75FB7B8-3337-4B3C-85D9-AC66F3EED1FA}" srcOrd="0" destOrd="0" presId="urn:microsoft.com/office/officeart/2005/8/layout/hierarchy1"/>
    <dgm:cxn modelId="{B36C9061-9183-494F-978C-CB0A930B1F2C}" type="presOf" srcId="{D44258DA-8563-4DC4-9A38-2EE03099724E}" destId="{DEBFE824-70FA-41AD-97A9-B19EBBEB501D}" srcOrd="0" destOrd="0" presId="urn:microsoft.com/office/officeart/2005/8/layout/hierarchy1"/>
    <dgm:cxn modelId="{337FFF62-9FE0-4A8D-8035-7A4DBBF7CDFC}" type="presOf" srcId="{6F5A5CF9-2279-48F9-B567-F42D9A802AAC}" destId="{3AAF3B28-7D33-4A14-ABDC-41969DB9B088}" srcOrd="0" destOrd="0" presId="urn:microsoft.com/office/officeart/2005/8/layout/hierarchy1"/>
    <dgm:cxn modelId="{8EC6F351-CA8D-4F94-AA1A-641ADB8CBC91}" srcId="{6F8DD517-1A4A-42A4-8C58-97FBDF15CF07}" destId="{B7C3BDF5-ACEC-4020-A08B-4517923EDF0C}" srcOrd="0" destOrd="0" parTransId="{A07AD52D-305A-4DF7-839C-BC9307FCE8B8}" sibTransId="{17C15F7B-8140-44BD-BFD9-7CDA2C80DC94}"/>
    <dgm:cxn modelId="{ABB6B772-CEB3-4DD2-9235-93B641877C2D}" type="presOf" srcId="{C429D278-9379-42FF-A63C-37516249341C}" destId="{8055E2BD-642A-4E18-AAD8-2A3009A6714E}" srcOrd="0" destOrd="0" presId="urn:microsoft.com/office/officeart/2005/8/layout/hierarchy1"/>
    <dgm:cxn modelId="{10D87A55-3610-430F-AD54-782C1D139B19}" type="presOf" srcId="{D6492B44-A21B-4219-8FE0-08B464583590}" destId="{160E1A0C-CFDA-42C3-8E73-859B26070A35}" srcOrd="0" destOrd="0" presId="urn:microsoft.com/office/officeart/2005/8/layout/hierarchy1"/>
    <dgm:cxn modelId="{D13D9758-3403-4D66-BA91-931864AE01E3}" srcId="{9D0BB875-5D74-482F-9A71-43FDE92A7A15}" destId="{1E16DDA7-64A9-4E38-8AFE-0FA424F65367}" srcOrd="0" destOrd="0" parTransId="{D44258DA-8563-4DC4-9A38-2EE03099724E}" sibTransId="{43FA5C66-CCD4-431C-B638-95C494F8B7AC}"/>
    <dgm:cxn modelId="{C1B1F079-7808-4F93-8EAB-31FADFFCDA9C}" srcId="{4DDF67A3-5D4D-444B-8117-16276F973250}" destId="{491BD610-3FD9-4F4C-B26A-99101ABBB9CA}" srcOrd="0" destOrd="0" parTransId="{6F5A5CF9-2279-48F9-B567-F42D9A802AAC}" sibTransId="{636F0AB8-642E-440A-B311-5E153261680E}"/>
    <dgm:cxn modelId="{0842B781-24DD-4190-A623-A23A4DBD2E03}" type="presOf" srcId="{B7C3BDF5-ACEC-4020-A08B-4517923EDF0C}" destId="{0F2E8B34-BD62-4307-8A6C-82DF127BA132}" srcOrd="0" destOrd="0" presId="urn:microsoft.com/office/officeart/2005/8/layout/hierarchy1"/>
    <dgm:cxn modelId="{54633989-4265-4A2A-83E3-F642AB5843FC}" type="presOf" srcId="{FD3AB2AC-F65B-437D-8D08-52F116F0D7C2}" destId="{429DC2EC-4425-46AF-BF75-061374D243BE}" srcOrd="0" destOrd="0" presId="urn:microsoft.com/office/officeart/2005/8/layout/hierarchy1"/>
    <dgm:cxn modelId="{5AEF949A-B9BA-47FC-B5DE-5D47C85B5288}" type="presOf" srcId="{1E16DDA7-64A9-4E38-8AFE-0FA424F65367}" destId="{F09DA327-6EC1-44F2-AE9A-730892077373}" srcOrd="0" destOrd="0" presId="urn:microsoft.com/office/officeart/2005/8/layout/hierarchy1"/>
    <dgm:cxn modelId="{47CBCCA2-CCB3-42B3-9E14-338E77B4EA44}" srcId="{B7C3BDF5-ACEC-4020-A08B-4517923EDF0C}" destId="{D6492B44-A21B-4219-8FE0-08B464583590}" srcOrd="0" destOrd="0" parTransId="{CB83F6DC-3F65-4BF2-8041-F484E7E17590}" sibTransId="{CF0184A7-23BC-4EAD-89C2-3F03EE3731C7}"/>
    <dgm:cxn modelId="{657972A3-C958-4784-8338-B9D618F72F54}" type="presOf" srcId="{4DDF67A3-5D4D-444B-8117-16276F973250}" destId="{8393BCDF-AE7A-4FFA-90BE-A07E92BF767E}" srcOrd="0" destOrd="0" presId="urn:microsoft.com/office/officeart/2005/8/layout/hierarchy1"/>
    <dgm:cxn modelId="{DC0151AD-95EC-4D24-B3D0-09339FE328C1}" srcId="{B24B23B6-21BE-49CB-98D4-0ABF81D6F696}" destId="{CA6D9064-88C9-4A97-8E44-B435A494225F}" srcOrd="0" destOrd="0" parTransId="{9B5B1624-603B-4F78-B708-64BEB3EE7007}" sibTransId="{83E34158-9193-47C1-A076-075C4AE8D531}"/>
    <dgm:cxn modelId="{793495B1-A719-4A8A-B80F-C4FE073494B6}" type="presOf" srcId="{D5B06009-B406-4A98-A844-701EDC5200BC}" destId="{FD5C21A5-CC2C-4E95-9EB0-6E4578BA6DF8}" srcOrd="0" destOrd="0" presId="urn:microsoft.com/office/officeart/2005/8/layout/hierarchy1"/>
    <dgm:cxn modelId="{EB8E96B4-5614-45D2-B3F6-6C44417C7954}" type="presOf" srcId="{9D0BB875-5D74-482F-9A71-43FDE92A7A15}" destId="{CA9EEA81-1EEB-4E3A-BD56-4F9BEAB6CF2C}" srcOrd="0" destOrd="0" presId="urn:microsoft.com/office/officeart/2005/8/layout/hierarchy1"/>
    <dgm:cxn modelId="{C32302BB-AAD1-4BCA-8AA4-222A637D592F}" srcId="{D5B06009-B406-4A98-A844-701EDC5200BC}" destId="{6F8DD517-1A4A-42A4-8C58-97FBDF15CF07}" srcOrd="0" destOrd="0" parTransId="{6DB08182-8B7A-4FEE-B67E-D37E7023D18E}" sibTransId="{BA66FBAD-5321-421B-B7D8-EB2E8832FD7D}"/>
    <dgm:cxn modelId="{718083BD-FDFD-450D-A844-B5B76DCCB4DA}" type="presOf" srcId="{6F8DD517-1A4A-42A4-8C58-97FBDF15CF07}" destId="{E1F6FA1D-19AB-4755-B4C7-7748FFC3B33E}" srcOrd="0" destOrd="0" presId="urn:microsoft.com/office/officeart/2005/8/layout/hierarchy1"/>
    <dgm:cxn modelId="{EAB440CE-8654-446F-B5DB-9C4AE0C4D1B1}" srcId="{6F8DD517-1A4A-42A4-8C58-97FBDF15CF07}" destId="{4DDF67A3-5D4D-444B-8117-16276F973250}" srcOrd="1" destOrd="0" parTransId="{FD3AB2AC-F65B-437D-8D08-52F116F0D7C2}" sibTransId="{D083FF3A-B64B-452B-A569-F42E9CB507B2}"/>
    <dgm:cxn modelId="{70C927D0-F971-4486-B851-5DAA8B48351C}" type="presOf" srcId="{CA6D9064-88C9-4A97-8E44-B435A494225F}" destId="{DEB2E2C7-F875-4855-8F59-4B70A9CA8AA4}" srcOrd="0" destOrd="0" presId="urn:microsoft.com/office/officeart/2005/8/layout/hierarchy1"/>
    <dgm:cxn modelId="{4858F4D2-6502-4FB2-B99E-724C249EC53C}" type="presOf" srcId="{D970F6CC-E71D-4DA1-8B9C-4125A5AB739A}" destId="{400AC3A8-F3D4-4B27-ACB7-BE2007B99A8C}" srcOrd="0" destOrd="0" presId="urn:microsoft.com/office/officeart/2005/8/layout/hierarchy1"/>
    <dgm:cxn modelId="{6ED384D4-E74A-48C0-9C55-FBE0326F960E}" type="presOf" srcId="{CB83F6DC-3F65-4BF2-8041-F484E7E17590}" destId="{54011C94-7DDA-41AD-BD7C-29847FF05E33}" srcOrd="0" destOrd="0" presId="urn:microsoft.com/office/officeart/2005/8/layout/hierarchy1"/>
    <dgm:cxn modelId="{AFDC2AE7-D663-4FB6-9095-7FD4C8CA6012}" type="presOf" srcId="{6DB08182-8B7A-4FEE-B67E-D37E7023D18E}" destId="{388301BB-A5E5-4416-A74F-00EB41B3BF4F}" srcOrd="0" destOrd="0" presId="urn:microsoft.com/office/officeart/2005/8/layout/hierarchy1"/>
    <dgm:cxn modelId="{33C52FF8-6A20-4169-A3BF-47EB62FB8D48}" type="presOf" srcId="{A07AD52D-305A-4DF7-839C-BC9307FCE8B8}" destId="{701DC0DA-C039-4AC0-9FEF-FFF19B6DBE6B}" srcOrd="0" destOrd="0" presId="urn:microsoft.com/office/officeart/2005/8/layout/hierarchy1"/>
    <dgm:cxn modelId="{0E5771F8-3977-41DC-9A0A-0785159B229B}" type="presOf" srcId="{F629EF82-442A-4B15-AB08-1C8A39BB8E8B}" destId="{9E929C23-A042-47D0-92EB-E946367AF380}" srcOrd="0" destOrd="0" presId="urn:microsoft.com/office/officeart/2005/8/layout/hierarchy1"/>
    <dgm:cxn modelId="{DA739C80-16F8-44CC-9352-0F0C52085F5E}" type="presParOf" srcId="{9E929C23-A042-47D0-92EB-E946367AF380}" destId="{8A19908C-7103-471A-9624-60C2994666A9}" srcOrd="0" destOrd="0" presId="urn:microsoft.com/office/officeart/2005/8/layout/hierarchy1"/>
    <dgm:cxn modelId="{C6A8CBC7-28F1-4405-819E-A34820F86D1E}" type="presParOf" srcId="{8A19908C-7103-471A-9624-60C2994666A9}" destId="{528759C1-586D-4432-A339-50B9F39C1D02}" srcOrd="0" destOrd="0" presId="urn:microsoft.com/office/officeart/2005/8/layout/hierarchy1"/>
    <dgm:cxn modelId="{BF0ECD07-523A-495F-90A4-252052EA7CC1}" type="presParOf" srcId="{528759C1-586D-4432-A339-50B9F39C1D02}" destId="{D2A41978-5A1E-47B0-A4D6-7C0C927DA2F6}" srcOrd="0" destOrd="0" presId="urn:microsoft.com/office/officeart/2005/8/layout/hierarchy1"/>
    <dgm:cxn modelId="{10C68387-5C70-4AC1-B1CC-7904CBCBF7A0}" type="presParOf" srcId="{528759C1-586D-4432-A339-50B9F39C1D02}" destId="{FD5C21A5-CC2C-4E95-9EB0-6E4578BA6DF8}" srcOrd="1" destOrd="0" presId="urn:microsoft.com/office/officeart/2005/8/layout/hierarchy1"/>
    <dgm:cxn modelId="{638202D6-C519-47DF-87A8-4A9A171CA18B}" type="presParOf" srcId="{8A19908C-7103-471A-9624-60C2994666A9}" destId="{3657280C-8BC3-4EE7-9344-A39DB0D7FA75}" srcOrd="1" destOrd="0" presId="urn:microsoft.com/office/officeart/2005/8/layout/hierarchy1"/>
    <dgm:cxn modelId="{8F0DB8E7-8E8E-46F2-A1E7-F5B40521AFE6}" type="presParOf" srcId="{3657280C-8BC3-4EE7-9344-A39DB0D7FA75}" destId="{388301BB-A5E5-4416-A74F-00EB41B3BF4F}" srcOrd="0" destOrd="0" presId="urn:microsoft.com/office/officeart/2005/8/layout/hierarchy1"/>
    <dgm:cxn modelId="{27A6A221-7FEC-472B-9BC6-4EE00C69F03B}" type="presParOf" srcId="{3657280C-8BC3-4EE7-9344-A39DB0D7FA75}" destId="{F8221BF6-FDED-42D7-91D1-F1A90775A324}" srcOrd="1" destOrd="0" presId="urn:microsoft.com/office/officeart/2005/8/layout/hierarchy1"/>
    <dgm:cxn modelId="{B7F39FAE-5257-46E0-98AD-0AF83622E293}" type="presParOf" srcId="{F8221BF6-FDED-42D7-91D1-F1A90775A324}" destId="{706D9769-CD1A-4E0C-B97F-0EB6E881F0EB}" srcOrd="0" destOrd="0" presId="urn:microsoft.com/office/officeart/2005/8/layout/hierarchy1"/>
    <dgm:cxn modelId="{7947460E-DCBD-4006-844B-D022E3F9F972}" type="presParOf" srcId="{706D9769-CD1A-4E0C-B97F-0EB6E881F0EB}" destId="{1215147A-4D95-4322-9D84-4F772FF1DB30}" srcOrd="0" destOrd="0" presId="urn:microsoft.com/office/officeart/2005/8/layout/hierarchy1"/>
    <dgm:cxn modelId="{F7BD117B-42B4-4370-8CAE-8231049EF5A1}" type="presParOf" srcId="{706D9769-CD1A-4E0C-B97F-0EB6E881F0EB}" destId="{E1F6FA1D-19AB-4755-B4C7-7748FFC3B33E}" srcOrd="1" destOrd="0" presId="urn:microsoft.com/office/officeart/2005/8/layout/hierarchy1"/>
    <dgm:cxn modelId="{0CCFCF64-056D-4CE2-85E0-A8278EC68834}" type="presParOf" srcId="{F8221BF6-FDED-42D7-91D1-F1A90775A324}" destId="{F3DD7758-6C7D-42FB-90DA-3053109C24BF}" srcOrd="1" destOrd="0" presId="urn:microsoft.com/office/officeart/2005/8/layout/hierarchy1"/>
    <dgm:cxn modelId="{532180F5-6960-4E57-A3B3-943507C23697}" type="presParOf" srcId="{F3DD7758-6C7D-42FB-90DA-3053109C24BF}" destId="{701DC0DA-C039-4AC0-9FEF-FFF19B6DBE6B}" srcOrd="0" destOrd="0" presId="urn:microsoft.com/office/officeart/2005/8/layout/hierarchy1"/>
    <dgm:cxn modelId="{48847C5F-BF90-46E2-B1CA-7B3094983300}" type="presParOf" srcId="{F3DD7758-6C7D-42FB-90DA-3053109C24BF}" destId="{530E156F-0E55-4979-854A-B169E690C15B}" srcOrd="1" destOrd="0" presId="urn:microsoft.com/office/officeart/2005/8/layout/hierarchy1"/>
    <dgm:cxn modelId="{29EF29AC-A7C8-4E5F-B00C-4AF52CFC566F}" type="presParOf" srcId="{530E156F-0E55-4979-854A-B169E690C15B}" destId="{35AB2B72-4E32-44A1-994B-A20E8E98563D}" srcOrd="0" destOrd="0" presId="urn:microsoft.com/office/officeart/2005/8/layout/hierarchy1"/>
    <dgm:cxn modelId="{8F8712FA-E194-44CE-862C-9510355E84FC}" type="presParOf" srcId="{35AB2B72-4E32-44A1-994B-A20E8E98563D}" destId="{7AE61946-D799-43F0-A1F0-7D39FE767D05}" srcOrd="0" destOrd="0" presId="urn:microsoft.com/office/officeart/2005/8/layout/hierarchy1"/>
    <dgm:cxn modelId="{3B7FBE7E-5DEB-4D40-82B9-C07D2F867850}" type="presParOf" srcId="{35AB2B72-4E32-44A1-994B-A20E8E98563D}" destId="{0F2E8B34-BD62-4307-8A6C-82DF127BA132}" srcOrd="1" destOrd="0" presId="urn:microsoft.com/office/officeart/2005/8/layout/hierarchy1"/>
    <dgm:cxn modelId="{7EE2DD0D-83FA-489A-AECD-3145558DA3F9}" type="presParOf" srcId="{530E156F-0E55-4979-854A-B169E690C15B}" destId="{F3B54CE1-47B1-4582-B68E-C29445491ADA}" srcOrd="1" destOrd="0" presId="urn:microsoft.com/office/officeart/2005/8/layout/hierarchy1"/>
    <dgm:cxn modelId="{A893D7C5-7782-4464-BC45-2F898E3AE85D}" type="presParOf" srcId="{F3B54CE1-47B1-4582-B68E-C29445491ADA}" destId="{54011C94-7DDA-41AD-BD7C-29847FF05E33}" srcOrd="0" destOrd="0" presId="urn:microsoft.com/office/officeart/2005/8/layout/hierarchy1"/>
    <dgm:cxn modelId="{1ABE6644-D259-491D-8953-DA424E2C5914}" type="presParOf" srcId="{F3B54CE1-47B1-4582-B68E-C29445491ADA}" destId="{EFEC3056-7003-41AB-B668-C60DD9550F5C}" srcOrd="1" destOrd="0" presId="urn:microsoft.com/office/officeart/2005/8/layout/hierarchy1"/>
    <dgm:cxn modelId="{DED2ED5E-464B-46DB-A4DA-4DA732035FFF}" type="presParOf" srcId="{EFEC3056-7003-41AB-B668-C60DD9550F5C}" destId="{20CF2528-2E7B-4D44-AACE-587B208BD97A}" srcOrd="0" destOrd="0" presId="urn:microsoft.com/office/officeart/2005/8/layout/hierarchy1"/>
    <dgm:cxn modelId="{0F0F799C-A284-4033-8538-4BFC878CA250}" type="presParOf" srcId="{20CF2528-2E7B-4D44-AACE-587B208BD97A}" destId="{4C16D4AA-CBA2-421E-98BE-B9B967D51EC7}" srcOrd="0" destOrd="0" presId="urn:microsoft.com/office/officeart/2005/8/layout/hierarchy1"/>
    <dgm:cxn modelId="{3067EE9D-7BDB-4FBD-AF34-A1B724EBDEE3}" type="presParOf" srcId="{20CF2528-2E7B-4D44-AACE-587B208BD97A}" destId="{160E1A0C-CFDA-42C3-8E73-859B26070A35}" srcOrd="1" destOrd="0" presId="urn:microsoft.com/office/officeart/2005/8/layout/hierarchy1"/>
    <dgm:cxn modelId="{E92CD473-0CE6-4667-ACD7-13E4DA8904CF}" type="presParOf" srcId="{EFEC3056-7003-41AB-B668-C60DD9550F5C}" destId="{BB0213A8-BB10-4DC1-ABC6-932FFA60B2EE}" srcOrd="1" destOrd="0" presId="urn:microsoft.com/office/officeart/2005/8/layout/hierarchy1"/>
    <dgm:cxn modelId="{84E47830-C374-4636-BF91-E54E435D5C69}" type="presParOf" srcId="{F3DD7758-6C7D-42FB-90DA-3053109C24BF}" destId="{429DC2EC-4425-46AF-BF75-061374D243BE}" srcOrd="2" destOrd="0" presId="urn:microsoft.com/office/officeart/2005/8/layout/hierarchy1"/>
    <dgm:cxn modelId="{A3D02A06-6EB6-4F18-B0EF-4A94A72636DB}" type="presParOf" srcId="{F3DD7758-6C7D-42FB-90DA-3053109C24BF}" destId="{B0EDD625-915D-4096-A9AD-C5FF50F50506}" srcOrd="3" destOrd="0" presId="urn:microsoft.com/office/officeart/2005/8/layout/hierarchy1"/>
    <dgm:cxn modelId="{7BC0B601-944E-4BF3-9651-468EF8FD6A14}" type="presParOf" srcId="{B0EDD625-915D-4096-A9AD-C5FF50F50506}" destId="{CC9D0626-7AD4-4ACB-AE0C-3CD7135569FD}" srcOrd="0" destOrd="0" presId="urn:microsoft.com/office/officeart/2005/8/layout/hierarchy1"/>
    <dgm:cxn modelId="{B479F006-9E8A-40C0-9372-B2627E7F8522}" type="presParOf" srcId="{CC9D0626-7AD4-4ACB-AE0C-3CD7135569FD}" destId="{C691A9BB-5673-4100-A17B-3E2CCE5D8729}" srcOrd="0" destOrd="0" presId="urn:microsoft.com/office/officeart/2005/8/layout/hierarchy1"/>
    <dgm:cxn modelId="{4469DEFE-6132-44FE-9262-E7C849B5E230}" type="presParOf" srcId="{CC9D0626-7AD4-4ACB-AE0C-3CD7135569FD}" destId="{8393BCDF-AE7A-4FFA-90BE-A07E92BF767E}" srcOrd="1" destOrd="0" presId="urn:microsoft.com/office/officeart/2005/8/layout/hierarchy1"/>
    <dgm:cxn modelId="{37D01023-73A5-46A0-99F4-9C9A8BD9B908}" type="presParOf" srcId="{B0EDD625-915D-4096-A9AD-C5FF50F50506}" destId="{4A0DD763-0BA9-4CB7-A43B-2FA2930F2989}" srcOrd="1" destOrd="0" presId="urn:microsoft.com/office/officeart/2005/8/layout/hierarchy1"/>
    <dgm:cxn modelId="{BA42D99E-43FC-4F9F-93F1-DBCE4BB48CAD}" type="presParOf" srcId="{4A0DD763-0BA9-4CB7-A43B-2FA2930F2989}" destId="{3AAF3B28-7D33-4A14-ABDC-41969DB9B088}" srcOrd="0" destOrd="0" presId="urn:microsoft.com/office/officeart/2005/8/layout/hierarchy1"/>
    <dgm:cxn modelId="{BC260A2D-C4BC-4823-B0ED-9904DA4DD7DC}" type="presParOf" srcId="{4A0DD763-0BA9-4CB7-A43B-2FA2930F2989}" destId="{D6FC1094-A86D-4999-A099-578762AC45A8}" srcOrd="1" destOrd="0" presId="urn:microsoft.com/office/officeart/2005/8/layout/hierarchy1"/>
    <dgm:cxn modelId="{CBA17C64-E834-47C2-9947-EB2198C40220}" type="presParOf" srcId="{D6FC1094-A86D-4999-A099-578762AC45A8}" destId="{5C46C3CC-925C-4BA0-B8BA-5C65E8C13790}" srcOrd="0" destOrd="0" presId="urn:microsoft.com/office/officeart/2005/8/layout/hierarchy1"/>
    <dgm:cxn modelId="{7B26687D-FA7F-4BF0-841A-F48AD906304D}" type="presParOf" srcId="{5C46C3CC-925C-4BA0-B8BA-5C65E8C13790}" destId="{18259A77-30D6-4743-98C3-3FBA0827F9D1}" srcOrd="0" destOrd="0" presId="urn:microsoft.com/office/officeart/2005/8/layout/hierarchy1"/>
    <dgm:cxn modelId="{D953E657-11E8-4D76-8D3C-A99A06B543C3}" type="presParOf" srcId="{5C46C3CC-925C-4BA0-B8BA-5C65E8C13790}" destId="{F700DF21-B4F9-4B41-B38A-B18F87A8C9C8}" srcOrd="1" destOrd="0" presId="urn:microsoft.com/office/officeart/2005/8/layout/hierarchy1"/>
    <dgm:cxn modelId="{25CEEAA9-5AC5-4A2E-9AA6-55BF45ABF6C3}" type="presParOf" srcId="{D6FC1094-A86D-4999-A099-578762AC45A8}" destId="{C20CF84D-5FCE-4249-89D3-7695A303B30A}" srcOrd="1" destOrd="0" presId="urn:microsoft.com/office/officeart/2005/8/layout/hierarchy1"/>
    <dgm:cxn modelId="{92595F42-1DE1-4216-8E70-25DCAEF692FC}" type="presParOf" srcId="{3657280C-8BC3-4EE7-9344-A39DB0D7FA75}" destId="{5612338D-020E-4815-BBE8-267CB8624145}" srcOrd="2" destOrd="0" presId="urn:microsoft.com/office/officeart/2005/8/layout/hierarchy1"/>
    <dgm:cxn modelId="{E3E068FF-1CB7-4E26-BEAB-F3537CC9C316}" type="presParOf" srcId="{3657280C-8BC3-4EE7-9344-A39DB0D7FA75}" destId="{D2DDE19A-3C99-4B10-8B0C-656E40179922}" srcOrd="3" destOrd="0" presId="urn:microsoft.com/office/officeart/2005/8/layout/hierarchy1"/>
    <dgm:cxn modelId="{35548A66-48E5-4417-B249-E034F71D1B52}" type="presParOf" srcId="{D2DDE19A-3C99-4B10-8B0C-656E40179922}" destId="{C86B6341-C14F-46D9-AB7D-F14ECFADCD05}" srcOrd="0" destOrd="0" presId="urn:microsoft.com/office/officeart/2005/8/layout/hierarchy1"/>
    <dgm:cxn modelId="{61D741AF-0678-4B52-BC42-E796D1E26F7B}" type="presParOf" srcId="{C86B6341-C14F-46D9-AB7D-F14ECFADCD05}" destId="{6527F4D4-FF83-4CE1-BDBB-79C8A6A932C9}" srcOrd="0" destOrd="0" presId="urn:microsoft.com/office/officeart/2005/8/layout/hierarchy1"/>
    <dgm:cxn modelId="{32930D2D-8FBE-417E-8724-384AEE812A40}" type="presParOf" srcId="{C86B6341-C14F-46D9-AB7D-F14ECFADCD05}" destId="{8055E2BD-642A-4E18-AAD8-2A3009A6714E}" srcOrd="1" destOrd="0" presId="urn:microsoft.com/office/officeart/2005/8/layout/hierarchy1"/>
    <dgm:cxn modelId="{E28796AD-9597-43FA-A31C-7F47264C1D46}" type="presParOf" srcId="{D2DDE19A-3C99-4B10-8B0C-656E40179922}" destId="{C75B8018-BC2C-4BD1-8006-0CBBCA070A56}" srcOrd="1" destOrd="0" presId="urn:microsoft.com/office/officeart/2005/8/layout/hierarchy1"/>
    <dgm:cxn modelId="{2FCA35B7-8D94-4E88-AE95-04AA1977A9C6}" type="presParOf" srcId="{C75B8018-BC2C-4BD1-8006-0CBBCA070A56}" destId="{D75FB7B8-3337-4B3C-85D9-AC66F3EED1FA}" srcOrd="0" destOrd="0" presId="urn:microsoft.com/office/officeart/2005/8/layout/hierarchy1"/>
    <dgm:cxn modelId="{D4ADECD8-4633-4C79-BF98-6000D0401A27}" type="presParOf" srcId="{C75B8018-BC2C-4BD1-8006-0CBBCA070A56}" destId="{98A85166-C8DC-4945-A25B-FCC9B4C7B0D4}" srcOrd="1" destOrd="0" presId="urn:microsoft.com/office/officeart/2005/8/layout/hierarchy1"/>
    <dgm:cxn modelId="{5846C860-0F50-4D02-A782-7B83C6EF7321}" type="presParOf" srcId="{98A85166-C8DC-4945-A25B-FCC9B4C7B0D4}" destId="{182B0E3C-C954-40B8-B488-AAB830FE0E77}" srcOrd="0" destOrd="0" presId="urn:microsoft.com/office/officeart/2005/8/layout/hierarchy1"/>
    <dgm:cxn modelId="{1BBFF285-D267-4C44-BF12-FC8E9C7E33C9}" type="presParOf" srcId="{182B0E3C-C954-40B8-B488-AAB830FE0E77}" destId="{BDCFEF5C-4A4D-49C5-A0AA-58BC4FFD760A}" srcOrd="0" destOrd="0" presId="urn:microsoft.com/office/officeart/2005/8/layout/hierarchy1"/>
    <dgm:cxn modelId="{03483BCA-92C0-4B6B-A388-E4A458793B95}" type="presParOf" srcId="{182B0E3C-C954-40B8-B488-AAB830FE0E77}" destId="{BD34853A-746B-4801-B509-B49C41E2DBAF}" srcOrd="1" destOrd="0" presId="urn:microsoft.com/office/officeart/2005/8/layout/hierarchy1"/>
    <dgm:cxn modelId="{0389F9F3-A4CA-40C5-9C17-85FA1EDC9C1E}" type="presParOf" srcId="{98A85166-C8DC-4945-A25B-FCC9B4C7B0D4}" destId="{E39E89F9-166B-42CA-97C3-F32D89572378}" srcOrd="1" destOrd="0" presId="urn:microsoft.com/office/officeart/2005/8/layout/hierarchy1"/>
    <dgm:cxn modelId="{A9C407EF-CC24-4FC8-A539-EC5393AE6067}" type="presParOf" srcId="{E39E89F9-166B-42CA-97C3-F32D89572378}" destId="{EC92076D-0F58-44AC-AD1F-80F4D70180CE}" srcOrd="0" destOrd="0" presId="urn:microsoft.com/office/officeart/2005/8/layout/hierarchy1"/>
    <dgm:cxn modelId="{8C50F8EA-D165-40BB-BCB9-83B32B381B9F}" type="presParOf" srcId="{E39E89F9-166B-42CA-97C3-F32D89572378}" destId="{B28321CF-752C-4B1B-BFB9-0AA9F6E8A81B}" srcOrd="1" destOrd="0" presId="urn:microsoft.com/office/officeart/2005/8/layout/hierarchy1"/>
    <dgm:cxn modelId="{A4F2BFF5-1705-4150-AB95-27865849E206}" type="presParOf" srcId="{B28321CF-752C-4B1B-BFB9-0AA9F6E8A81B}" destId="{3AF0E298-2A72-4735-9CEA-16408FD8514F}" srcOrd="0" destOrd="0" presId="urn:microsoft.com/office/officeart/2005/8/layout/hierarchy1"/>
    <dgm:cxn modelId="{33EB47BF-AEB0-4397-B170-343829194C9A}" type="presParOf" srcId="{3AF0E298-2A72-4735-9CEA-16408FD8514F}" destId="{1A1BD3AD-079D-4126-99BC-A4BA4949CFA1}" srcOrd="0" destOrd="0" presId="urn:microsoft.com/office/officeart/2005/8/layout/hierarchy1"/>
    <dgm:cxn modelId="{0698615C-3F58-4C15-A679-489D0401A048}" type="presParOf" srcId="{3AF0E298-2A72-4735-9CEA-16408FD8514F}" destId="{DEB2E2C7-F875-4855-8F59-4B70A9CA8AA4}" srcOrd="1" destOrd="0" presId="urn:microsoft.com/office/officeart/2005/8/layout/hierarchy1"/>
    <dgm:cxn modelId="{DFBD2BA8-8219-4C61-B2D8-0D84E7E7076D}" type="presParOf" srcId="{B28321CF-752C-4B1B-BFB9-0AA9F6E8A81B}" destId="{36B45A6D-0159-426C-BDAF-3BE26099E0C1}" srcOrd="1" destOrd="0" presId="urn:microsoft.com/office/officeart/2005/8/layout/hierarchy1"/>
    <dgm:cxn modelId="{F17B9548-5719-400B-8810-05823A1531F3}" type="presParOf" srcId="{C75B8018-BC2C-4BD1-8006-0CBBCA070A56}" destId="{400AC3A8-F3D4-4B27-ACB7-BE2007B99A8C}" srcOrd="2" destOrd="0" presId="urn:microsoft.com/office/officeart/2005/8/layout/hierarchy1"/>
    <dgm:cxn modelId="{343C53FC-B313-4A91-B18D-3B5E37ED3158}" type="presParOf" srcId="{C75B8018-BC2C-4BD1-8006-0CBBCA070A56}" destId="{AE9E34FA-FAD9-4195-AAB4-9DE802BC41D6}" srcOrd="3" destOrd="0" presId="urn:microsoft.com/office/officeart/2005/8/layout/hierarchy1"/>
    <dgm:cxn modelId="{2670669C-C7C8-40DA-A998-5A1ACA84510C}" type="presParOf" srcId="{AE9E34FA-FAD9-4195-AAB4-9DE802BC41D6}" destId="{BB6F7831-D6A1-4B1C-A319-D79A33A43C40}" srcOrd="0" destOrd="0" presId="urn:microsoft.com/office/officeart/2005/8/layout/hierarchy1"/>
    <dgm:cxn modelId="{66F12F46-CC16-45A3-B78D-C6A865E6A42E}" type="presParOf" srcId="{BB6F7831-D6A1-4B1C-A319-D79A33A43C40}" destId="{CB5999E5-F1E1-4578-925E-2359D87D6B20}" srcOrd="0" destOrd="0" presId="urn:microsoft.com/office/officeart/2005/8/layout/hierarchy1"/>
    <dgm:cxn modelId="{58F375AC-B2D0-4B23-8CE2-1FD7FEBEBE1A}" type="presParOf" srcId="{BB6F7831-D6A1-4B1C-A319-D79A33A43C40}" destId="{CA9EEA81-1EEB-4E3A-BD56-4F9BEAB6CF2C}" srcOrd="1" destOrd="0" presId="urn:microsoft.com/office/officeart/2005/8/layout/hierarchy1"/>
    <dgm:cxn modelId="{D89C002D-E061-4E1A-BAEB-05FF0DCB3A28}" type="presParOf" srcId="{AE9E34FA-FAD9-4195-AAB4-9DE802BC41D6}" destId="{5DB72834-4F55-458D-8DFC-523F3861B9A2}" srcOrd="1" destOrd="0" presId="urn:microsoft.com/office/officeart/2005/8/layout/hierarchy1"/>
    <dgm:cxn modelId="{206C2E92-6C4B-4711-92A6-D98FE3C28187}" type="presParOf" srcId="{5DB72834-4F55-458D-8DFC-523F3861B9A2}" destId="{DEBFE824-70FA-41AD-97A9-B19EBBEB501D}" srcOrd="0" destOrd="0" presId="urn:microsoft.com/office/officeart/2005/8/layout/hierarchy1"/>
    <dgm:cxn modelId="{AF5AAED8-124D-4298-80D1-803564A05EEA}" type="presParOf" srcId="{5DB72834-4F55-458D-8DFC-523F3861B9A2}" destId="{74CEA2C8-1104-4E03-918F-D221A7DA7004}" srcOrd="1" destOrd="0" presId="urn:microsoft.com/office/officeart/2005/8/layout/hierarchy1"/>
    <dgm:cxn modelId="{18C8F4D1-351C-40AC-843C-E6273A302CDD}" type="presParOf" srcId="{74CEA2C8-1104-4E03-918F-D221A7DA7004}" destId="{8CD4EF1F-ED44-400A-AA83-DB79CF892826}" srcOrd="0" destOrd="0" presId="urn:microsoft.com/office/officeart/2005/8/layout/hierarchy1"/>
    <dgm:cxn modelId="{14D4D64B-9A92-4E1C-A291-AD35255BB22B}" type="presParOf" srcId="{8CD4EF1F-ED44-400A-AA83-DB79CF892826}" destId="{5710BEB2-BADE-4C21-A03D-AFA9EC07E32B}" srcOrd="0" destOrd="0" presId="urn:microsoft.com/office/officeart/2005/8/layout/hierarchy1"/>
    <dgm:cxn modelId="{72A4D0D0-9C2C-40DB-85CF-E6939EC11355}" type="presParOf" srcId="{8CD4EF1F-ED44-400A-AA83-DB79CF892826}" destId="{F09DA327-6EC1-44F2-AE9A-730892077373}" srcOrd="1" destOrd="0" presId="urn:microsoft.com/office/officeart/2005/8/layout/hierarchy1"/>
    <dgm:cxn modelId="{8A5ABF13-D038-4CE9-A987-7DCB661B8D5A}" type="presParOf" srcId="{74CEA2C8-1104-4E03-918F-D221A7DA7004}" destId="{A4B02FE5-C4A6-4AC9-8493-2D97D444DF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FFE76-9977-40FD-8808-4DCD1B2309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8DED47-E5DC-48DA-9BC0-46CF52D3D7E3}">
      <dgm:prSet/>
      <dgm:spPr/>
      <dgm:t>
        <a:bodyPr/>
        <a:lstStyle/>
        <a:p>
          <a:pPr>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Design</a:t>
          </a:r>
          <a:r>
            <a:rPr lang="en-IN" dirty="0">
              <a:effectLst/>
              <a:latin typeface="Calibri" panose="020F0502020204030204" pitchFamily="34" charset="0"/>
              <a:ea typeface="Calibri" panose="020F0502020204030204" pitchFamily="34" charset="0"/>
              <a:cs typeface="Calibri" panose="020F0502020204030204" pitchFamily="34" charset="0"/>
            </a:rPr>
            <a:t>: Standards outline the design principles, ensuring turbines &amp; compressors are efficient and robust.</a:t>
          </a:r>
          <a:endParaRPr lang="en-US" dirty="0"/>
        </a:p>
      </dgm:t>
    </dgm:pt>
    <dgm:pt modelId="{56BF4656-920B-4C2A-AD3B-63B04ABD71C0}" type="parTrans" cxnId="{AB88CE2C-2D7A-44DD-99CE-95A9950B3637}">
      <dgm:prSet/>
      <dgm:spPr/>
      <dgm:t>
        <a:bodyPr/>
        <a:lstStyle/>
        <a:p>
          <a:endParaRPr lang="en-US"/>
        </a:p>
      </dgm:t>
    </dgm:pt>
    <dgm:pt modelId="{B0E89A03-81B1-455C-B6B6-6DF9078A4BE9}" type="sibTrans" cxnId="{AB88CE2C-2D7A-44DD-99CE-95A9950B3637}">
      <dgm:prSet/>
      <dgm:spPr/>
      <dgm:t>
        <a:bodyPr/>
        <a:lstStyle/>
        <a:p>
          <a:endParaRPr lang="en-US"/>
        </a:p>
      </dgm:t>
    </dgm:pt>
    <dgm:pt modelId="{B628D5B5-24B4-4C01-92D2-EC77AD45ACB4}">
      <dgm:prSet/>
      <dgm:spPr/>
      <dgm:t>
        <a:bodyPr/>
        <a:lstStyle/>
        <a:p>
          <a:pPr>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Testing and Performance: </a:t>
          </a:r>
          <a:r>
            <a:rPr lang="en-IN" b="0" dirty="0">
              <a:effectLst/>
              <a:latin typeface="Calibri" panose="020F0502020204030204" pitchFamily="34" charset="0"/>
              <a:ea typeface="Calibri" panose="020F0502020204030204" pitchFamily="34" charset="0"/>
              <a:cs typeface="Calibri" panose="020F0502020204030204" pitchFamily="34" charset="0"/>
            </a:rPr>
            <a:t>Standards</a:t>
          </a:r>
          <a:r>
            <a:rPr lang="en-IN" dirty="0">
              <a:effectLst/>
              <a:latin typeface="Calibri" panose="020F0502020204030204" pitchFamily="34" charset="0"/>
              <a:ea typeface="Calibri" panose="020F0502020204030204" pitchFamily="34" charset="0"/>
              <a:cs typeface="Calibri" panose="020F0502020204030204" pitchFamily="34" charset="0"/>
            </a:rPr>
            <a:t> include detailed testing methodologies to ensure turbines &amp; compressors meet performance criteria, enhancing the reliability and efficiency operations.</a:t>
          </a:r>
          <a:endParaRPr lang="en-US" dirty="0"/>
        </a:p>
      </dgm:t>
    </dgm:pt>
    <dgm:pt modelId="{C8EE0B44-6952-4B93-A3A1-FA53830AD95F}" type="parTrans" cxnId="{4E8498EE-86E4-4280-A93B-EDD53FAB056D}">
      <dgm:prSet/>
      <dgm:spPr/>
      <dgm:t>
        <a:bodyPr/>
        <a:lstStyle/>
        <a:p>
          <a:endParaRPr lang="en-US"/>
        </a:p>
      </dgm:t>
    </dgm:pt>
    <dgm:pt modelId="{EFE476CA-F765-4006-98AE-56904AC643CA}" type="sibTrans" cxnId="{4E8498EE-86E4-4280-A93B-EDD53FAB056D}">
      <dgm:prSet/>
      <dgm:spPr/>
      <dgm:t>
        <a:bodyPr/>
        <a:lstStyle/>
        <a:p>
          <a:endParaRPr lang="en-US"/>
        </a:p>
      </dgm:t>
    </dgm:pt>
    <dgm:pt modelId="{4B57AAB1-C25E-40D9-86A5-30A426BB6A7E}">
      <dgm:prSet/>
      <dgm:spPr/>
      <dgm:t>
        <a:bodyPr/>
        <a:lstStyle/>
        <a:p>
          <a:pPr>
            <a:lnSpc>
              <a:spcPct val="100000"/>
            </a:lnSpc>
          </a:pPr>
          <a:r>
            <a:rPr lang="en-IN" b="1" dirty="0">
              <a:effectLst/>
              <a:latin typeface="Calibri" panose="020F0502020204030204" pitchFamily="34" charset="0"/>
              <a:ea typeface="Calibri" panose="020F0502020204030204" pitchFamily="34" charset="0"/>
              <a:cs typeface="Calibri" panose="020F0502020204030204" pitchFamily="34" charset="0"/>
            </a:rPr>
            <a:t>Safety Protocols : </a:t>
          </a:r>
          <a:r>
            <a:rPr lang="en-IN" dirty="0">
              <a:effectLst/>
              <a:latin typeface="Calibri" panose="020F0502020204030204" pitchFamily="34" charset="0"/>
              <a:ea typeface="Calibri" panose="020F0502020204030204" pitchFamily="34" charset="0"/>
              <a:cs typeface="Calibri" panose="020F0502020204030204" pitchFamily="34" charset="0"/>
            </a:rPr>
            <a:t>Emphasis on safety protocols ensures that turbine &amp; compressors  are operated within safe parameters, preventing accidents and prolonging lifespan.</a:t>
          </a:r>
          <a:endParaRPr lang="en-IN" dirty="0">
            <a:effectLst/>
            <a:latin typeface="Calibri" panose="020F0502020204030204" pitchFamily="34" charset="0"/>
            <a:ea typeface="Calibri" panose="020F0502020204030204" pitchFamily="34" charset="0"/>
            <a:cs typeface="Mangal" panose="02040503050203030202" pitchFamily="18" charset="0"/>
          </a:endParaRPr>
        </a:p>
      </dgm:t>
    </dgm:pt>
    <dgm:pt modelId="{B0A069DF-685E-4D67-BFD0-27453470C1CE}" type="parTrans" cxnId="{448BAE31-4713-4B27-99FF-0FD04A46DBE0}">
      <dgm:prSet/>
      <dgm:spPr/>
      <dgm:t>
        <a:bodyPr/>
        <a:lstStyle/>
        <a:p>
          <a:endParaRPr lang="en-IN"/>
        </a:p>
      </dgm:t>
    </dgm:pt>
    <dgm:pt modelId="{CD5DF0AD-07AE-4FE6-A2B3-8CC2ABEC7078}" type="sibTrans" cxnId="{448BAE31-4713-4B27-99FF-0FD04A46DBE0}">
      <dgm:prSet/>
      <dgm:spPr/>
      <dgm:t>
        <a:bodyPr/>
        <a:lstStyle/>
        <a:p>
          <a:endParaRPr lang="en-IN"/>
        </a:p>
      </dgm:t>
    </dgm:pt>
    <dgm:pt modelId="{A904FE9A-83AA-4497-832E-DE2C5F1311E4}">
      <dgm:prSet/>
      <dgm:spPr/>
      <dgm:t>
        <a:bodyPr/>
        <a:lstStyle/>
        <a:p>
          <a:pPr>
            <a:lnSpc>
              <a:spcPct val="100000"/>
            </a:lnSpc>
          </a:pPr>
          <a:r>
            <a:rPr lang="en-US" dirty="0"/>
            <a:t>Terminology : Creates a common understanding among all stakeholders.</a:t>
          </a:r>
        </a:p>
      </dgm:t>
    </dgm:pt>
    <dgm:pt modelId="{0E894DC1-CB20-4753-9A2D-FBAB17CF1681}" type="parTrans" cxnId="{54D20C77-4412-4CD2-B378-6CDCA1E20EDE}">
      <dgm:prSet/>
      <dgm:spPr/>
      <dgm:t>
        <a:bodyPr/>
        <a:lstStyle/>
        <a:p>
          <a:endParaRPr lang="en-IN"/>
        </a:p>
      </dgm:t>
    </dgm:pt>
    <dgm:pt modelId="{8A8F1C04-8BA6-4B6A-96DC-30148F53B463}" type="sibTrans" cxnId="{54D20C77-4412-4CD2-B378-6CDCA1E20EDE}">
      <dgm:prSet/>
      <dgm:spPr/>
      <dgm:t>
        <a:bodyPr/>
        <a:lstStyle/>
        <a:p>
          <a:endParaRPr lang="en-IN"/>
        </a:p>
      </dgm:t>
    </dgm:pt>
    <dgm:pt modelId="{F1E767D9-DD24-4F56-911D-69D83C432A85}" type="pres">
      <dgm:prSet presAssocID="{57EFFE76-9977-40FD-8808-4DCD1B230940}" presName="root" presStyleCnt="0">
        <dgm:presLayoutVars>
          <dgm:dir/>
          <dgm:resizeHandles val="exact"/>
        </dgm:presLayoutVars>
      </dgm:prSet>
      <dgm:spPr/>
    </dgm:pt>
    <dgm:pt modelId="{EBD40A18-640A-4A84-8FF6-FAA8DF1215D6}" type="pres">
      <dgm:prSet presAssocID="{A904FE9A-83AA-4497-832E-DE2C5F1311E4}" presName="compNode" presStyleCnt="0"/>
      <dgm:spPr/>
    </dgm:pt>
    <dgm:pt modelId="{2E4BB91D-D9A9-43CF-B755-FF1C2BA6AD83}" type="pres">
      <dgm:prSet presAssocID="{A904FE9A-83AA-4497-832E-DE2C5F1311E4}" presName="bgRect" presStyleLbl="bgShp" presStyleIdx="0" presStyleCnt="4"/>
      <dgm:spPr/>
    </dgm:pt>
    <dgm:pt modelId="{D96B4C37-F66B-4AE9-ADBE-10707979FDAC}" type="pres">
      <dgm:prSet presAssocID="{A904FE9A-83AA-4497-832E-DE2C5F1311E4}" presName="iconRect" presStyleLbl="node1" presStyleIdx="0" presStyleCnt="4"/>
      <dgm:spPr/>
    </dgm:pt>
    <dgm:pt modelId="{A63C48A0-9DD0-4CA3-80EF-1931A1505E0F}" type="pres">
      <dgm:prSet presAssocID="{A904FE9A-83AA-4497-832E-DE2C5F1311E4}" presName="spaceRect" presStyleCnt="0"/>
      <dgm:spPr/>
    </dgm:pt>
    <dgm:pt modelId="{B5D68A2E-E28A-4553-9116-230268EAEEFB}" type="pres">
      <dgm:prSet presAssocID="{A904FE9A-83AA-4497-832E-DE2C5F1311E4}" presName="parTx" presStyleLbl="revTx" presStyleIdx="0" presStyleCnt="4">
        <dgm:presLayoutVars>
          <dgm:chMax val="0"/>
          <dgm:chPref val="0"/>
        </dgm:presLayoutVars>
      </dgm:prSet>
      <dgm:spPr/>
    </dgm:pt>
    <dgm:pt modelId="{BEA0FF06-5E0A-4DD2-B06B-BB9DC85EEF65}" type="pres">
      <dgm:prSet presAssocID="{8A8F1C04-8BA6-4B6A-96DC-30148F53B463}" presName="sibTrans" presStyleCnt="0"/>
      <dgm:spPr/>
    </dgm:pt>
    <dgm:pt modelId="{07B9C01E-1666-438D-A154-46AAD70BD9B1}" type="pres">
      <dgm:prSet presAssocID="{358DED47-E5DC-48DA-9BC0-46CF52D3D7E3}" presName="compNode" presStyleCnt="0"/>
      <dgm:spPr/>
    </dgm:pt>
    <dgm:pt modelId="{BFB3452A-2D37-4631-8DAF-06D4D22B3D4D}" type="pres">
      <dgm:prSet presAssocID="{358DED47-E5DC-48DA-9BC0-46CF52D3D7E3}" presName="bgRect" presStyleLbl="bgShp" presStyleIdx="1" presStyleCnt="4"/>
      <dgm:spPr/>
    </dgm:pt>
    <dgm:pt modelId="{4FBE3E2D-513D-4E22-A5F0-4D219FDFF5D3}" type="pres">
      <dgm:prSet presAssocID="{358DED47-E5DC-48DA-9BC0-46CF52D3D7E3}" presName="iconRect" presStyleLbl="node1" presStyleIdx="1" presStyleCnt="4"/>
      <dgm:spPr>
        <a:ln>
          <a:noFill/>
        </a:ln>
      </dgm:spPr>
    </dgm:pt>
    <dgm:pt modelId="{A02BC3AE-77E9-4B12-8E0C-38DD98ABFF51}" type="pres">
      <dgm:prSet presAssocID="{358DED47-E5DC-48DA-9BC0-46CF52D3D7E3}" presName="spaceRect" presStyleCnt="0"/>
      <dgm:spPr/>
    </dgm:pt>
    <dgm:pt modelId="{5FB3B329-8B8A-440C-8344-9F65D651D865}" type="pres">
      <dgm:prSet presAssocID="{358DED47-E5DC-48DA-9BC0-46CF52D3D7E3}" presName="parTx" presStyleLbl="revTx" presStyleIdx="1" presStyleCnt="4">
        <dgm:presLayoutVars>
          <dgm:chMax val="0"/>
          <dgm:chPref val="0"/>
        </dgm:presLayoutVars>
      </dgm:prSet>
      <dgm:spPr/>
    </dgm:pt>
    <dgm:pt modelId="{CA37B7F4-4DED-4076-91F7-01A55B002CB7}" type="pres">
      <dgm:prSet presAssocID="{B0E89A03-81B1-455C-B6B6-6DF9078A4BE9}" presName="sibTrans" presStyleCnt="0"/>
      <dgm:spPr/>
    </dgm:pt>
    <dgm:pt modelId="{D27EE184-8F56-4AE7-B220-AADEEF5CB248}" type="pres">
      <dgm:prSet presAssocID="{B628D5B5-24B4-4C01-92D2-EC77AD45ACB4}" presName="compNode" presStyleCnt="0"/>
      <dgm:spPr/>
    </dgm:pt>
    <dgm:pt modelId="{D31A38B8-DFF8-4574-9ED7-30B915D489FC}" type="pres">
      <dgm:prSet presAssocID="{B628D5B5-24B4-4C01-92D2-EC77AD45ACB4}" presName="bgRect" presStyleLbl="bgShp" presStyleIdx="2" presStyleCnt="4"/>
      <dgm:spPr/>
    </dgm:pt>
    <dgm:pt modelId="{FE0A5D34-FA14-47A6-ADE6-0BDC5BF9CB06}" type="pres">
      <dgm:prSet presAssocID="{B628D5B5-24B4-4C01-92D2-EC77AD45ACB4}" presName="iconRect" presStyleLbl="node1" presStyleIdx="2" presStyleCnt="4"/>
      <dgm:spPr>
        <a:ln>
          <a:noFill/>
        </a:ln>
      </dgm:spPr>
    </dgm:pt>
    <dgm:pt modelId="{182BFC49-20C3-43BB-A10F-B2530DBFA029}" type="pres">
      <dgm:prSet presAssocID="{B628D5B5-24B4-4C01-92D2-EC77AD45ACB4}" presName="spaceRect" presStyleCnt="0"/>
      <dgm:spPr/>
    </dgm:pt>
    <dgm:pt modelId="{1828AF84-9F4B-4668-916B-ED2A26DB0F68}" type="pres">
      <dgm:prSet presAssocID="{B628D5B5-24B4-4C01-92D2-EC77AD45ACB4}" presName="parTx" presStyleLbl="revTx" presStyleIdx="2" presStyleCnt="4">
        <dgm:presLayoutVars>
          <dgm:chMax val="0"/>
          <dgm:chPref val="0"/>
        </dgm:presLayoutVars>
      </dgm:prSet>
      <dgm:spPr/>
    </dgm:pt>
    <dgm:pt modelId="{236E41DC-E954-46CB-99C5-F6C41CCC656C}" type="pres">
      <dgm:prSet presAssocID="{EFE476CA-F765-4006-98AE-56904AC643CA}" presName="sibTrans" presStyleCnt="0"/>
      <dgm:spPr/>
    </dgm:pt>
    <dgm:pt modelId="{72718286-936F-420B-A62A-7169FC9A7A9F}" type="pres">
      <dgm:prSet presAssocID="{4B57AAB1-C25E-40D9-86A5-30A426BB6A7E}" presName="compNode" presStyleCnt="0"/>
      <dgm:spPr/>
    </dgm:pt>
    <dgm:pt modelId="{DB7B9BB9-38A4-42FD-B7F3-126257BAC964}" type="pres">
      <dgm:prSet presAssocID="{4B57AAB1-C25E-40D9-86A5-30A426BB6A7E}" presName="bgRect" presStyleLbl="bgShp" presStyleIdx="3" presStyleCnt="4"/>
      <dgm:spPr/>
    </dgm:pt>
    <dgm:pt modelId="{952DF42B-96F3-42A2-8F45-E7FC3BEF7D62}" type="pres">
      <dgm:prSet presAssocID="{4B57AAB1-C25E-40D9-86A5-30A426BB6A7E}" presName="iconRect" presStyleLbl="node1" presStyleIdx="3" presStyleCnt="4" custScaleX="152217" custLinFactNeighborX="6723" custLinFactNeighborY="-334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30D29A-F419-4B86-AA35-7C2C3832B74F}" type="pres">
      <dgm:prSet presAssocID="{4B57AAB1-C25E-40D9-86A5-30A426BB6A7E}" presName="spaceRect" presStyleCnt="0"/>
      <dgm:spPr/>
    </dgm:pt>
    <dgm:pt modelId="{9D4EE424-FF4F-4D1F-8114-0874A7CB5285}" type="pres">
      <dgm:prSet presAssocID="{4B57AAB1-C25E-40D9-86A5-30A426BB6A7E}" presName="parTx" presStyleLbl="revTx" presStyleIdx="3" presStyleCnt="4">
        <dgm:presLayoutVars>
          <dgm:chMax val="0"/>
          <dgm:chPref val="0"/>
        </dgm:presLayoutVars>
      </dgm:prSet>
      <dgm:spPr/>
    </dgm:pt>
  </dgm:ptLst>
  <dgm:cxnLst>
    <dgm:cxn modelId="{AB88CE2C-2D7A-44DD-99CE-95A9950B3637}" srcId="{57EFFE76-9977-40FD-8808-4DCD1B230940}" destId="{358DED47-E5DC-48DA-9BC0-46CF52D3D7E3}" srcOrd="1" destOrd="0" parTransId="{56BF4656-920B-4C2A-AD3B-63B04ABD71C0}" sibTransId="{B0E89A03-81B1-455C-B6B6-6DF9078A4BE9}"/>
    <dgm:cxn modelId="{448BAE31-4713-4B27-99FF-0FD04A46DBE0}" srcId="{57EFFE76-9977-40FD-8808-4DCD1B230940}" destId="{4B57AAB1-C25E-40D9-86A5-30A426BB6A7E}" srcOrd="3" destOrd="0" parTransId="{B0A069DF-685E-4D67-BFD0-27453470C1CE}" sibTransId="{CD5DF0AD-07AE-4FE6-A2B3-8CC2ABEC7078}"/>
    <dgm:cxn modelId="{B58F4C6D-EEEC-4480-B70F-A0B4C5875D17}" type="presOf" srcId="{B628D5B5-24B4-4C01-92D2-EC77AD45ACB4}" destId="{1828AF84-9F4B-4668-916B-ED2A26DB0F68}" srcOrd="0" destOrd="0" presId="urn:microsoft.com/office/officeart/2018/2/layout/IconVerticalSolidList"/>
    <dgm:cxn modelId="{67DB6B4F-797F-4F46-96A1-29FA4075DB42}" type="presOf" srcId="{A904FE9A-83AA-4497-832E-DE2C5F1311E4}" destId="{B5D68A2E-E28A-4553-9116-230268EAEEFB}" srcOrd="0" destOrd="0" presId="urn:microsoft.com/office/officeart/2018/2/layout/IconVerticalSolidList"/>
    <dgm:cxn modelId="{54D20C77-4412-4CD2-B378-6CDCA1E20EDE}" srcId="{57EFFE76-9977-40FD-8808-4DCD1B230940}" destId="{A904FE9A-83AA-4497-832E-DE2C5F1311E4}" srcOrd="0" destOrd="0" parTransId="{0E894DC1-CB20-4753-9A2D-FBAB17CF1681}" sibTransId="{8A8F1C04-8BA6-4B6A-96DC-30148F53B463}"/>
    <dgm:cxn modelId="{B896E996-55B1-43D6-948B-221322A66370}" type="presOf" srcId="{57EFFE76-9977-40FD-8808-4DCD1B230940}" destId="{F1E767D9-DD24-4F56-911D-69D83C432A85}" srcOrd="0" destOrd="0" presId="urn:microsoft.com/office/officeart/2018/2/layout/IconVerticalSolidList"/>
    <dgm:cxn modelId="{F0D890D1-0F0D-470F-9EF4-71E67E640CBE}" type="presOf" srcId="{4B57AAB1-C25E-40D9-86A5-30A426BB6A7E}" destId="{9D4EE424-FF4F-4D1F-8114-0874A7CB5285}" srcOrd="0" destOrd="0" presId="urn:microsoft.com/office/officeart/2018/2/layout/IconVerticalSolidList"/>
    <dgm:cxn modelId="{0FE6F1D9-E278-42A2-AE68-D5DD8671FF2A}" type="presOf" srcId="{358DED47-E5DC-48DA-9BC0-46CF52D3D7E3}" destId="{5FB3B329-8B8A-440C-8344-9F65D651D865}" srcOrd="0" destOrd="0" presId="urn:microsoft.com/office/officeart/2018/2/layout/IconVerticalSolidList"/>
    <dgm:cxn modelId="{4E8498EE-86E4-4280-A93B-EDD53FAB056D}" srcId="{57EFFE76-9977-40FD-8808-4DCD1B230940}" destId="{B628D5B5-24B4-4C01-92D2-EC77AD45ACB4}" srcOrd="2" destOrd="0" parTransId="{C8EE0B44-6952-4B93-A3A1-FA53830AD95F}" sibTransId="{EFE476CA-F765-4006-98AE-56904AC643CA}"/>
    <dgm:cxn modelId="{875737F7-370B-4390-803A-F838EB0F253C}" type="presParOf" srcId="{F1E767D9-DD24-4F56-911D-69D83C432A85}" destId="{EBD40A18-640A-4A84-8FF6-FAA8DF1215D6}" srcOrd="0" destOrd="0" presId="urn:microsoft.com/office/officeart/2018/2/layout/IconVerticalSolidList"/>
    <dgm:cxn modelId="{28B7D75A-A41B-4435-8445-99044A831892}" type="presParOf" srcId="{EBD40A18-640A-4A84-8FF6-FAA8DF1215D6}" destId="{2E4BB91D-D9A9-43CF-B755-FF1C2BA6AD83}" srcOrd="0" destOrd="0" presId="urn:microsoft.com/office/officeart/2018/2/layout/IconVerticalSolidList"/>
    <dgm:cxn modelId="{E3AE3724-D76D-4C2C-9609-E48CCC17ACEB}" type="presParOf" srcId="{EBD40A18-640A-4A84-8FF6-FAA8DF1215D6}" destId="{D96B4C37-F66B-4AE9-ADBE-10707979FDAC}" srcOrd="1" destOrd="0" presId="urn:microsoft.com/office/officeart/2018/2/layout/IconVerticalSolidList"/>
    <dgm:cxn modelId="{6E191656-4B57-4AE2-8E04-76D536D3BE1B}" type="presParOf" srcId="{EBD40A18-640A-4A84-8FF6-FAA8DF1215D6}" destId="{A63C48A0-9DD0-4CA3-80EF-1931A1505E0F}" srcOrd="2" destOrd="0" presId="urn:microsoft.com/office/officeart/2018/2/layout/IconVerticalSolidList"/>
    <dgm:cxn modelId="{F9AAECB8-E9FD-45D9-80DB-7B832371283D}" type="presParOf" srcId="{EBD40A18-640A-4A84-8FF6-FAA8DF1215D6}" destId="{B5D68A2E-E28A-4553-9116-230268EAEEFB}" srcOrd="3" destOrd="0" presId="urn:microsoft.com/office/officeart/2018/2/layout/IconVerticalSolidList"/>
    <dgm:cxn modelId="{E550BB2D-ED59-4EF2-8345-E8EF20E2E7CC}" type="presParOf" srcId="{F1E767D9-DD24-4F56-911D-69D83C432A85}" destId="{BEA0FF06-5E0A-4DD2-B06B-BB9DC85EEF65}" srcOrd="1" destOrd="0" presId="urn:microsoft.com/office/officeart/2018/2/layout/IconVerticalSolidList"/>
    <dgm:cxn modelId="{8A45CAB8-950C-4884-A149-39B3D3AE68AC}" type="presParOf" srcId="{F1E767D9-DD24-4F56-911D-69D83C432A85}" destId="{07B9C01E-1666-438D-A154-46AAD70BD9B1}" srcOrd="2" destOrd="0" presId="urn:microsoft.com/office/officeart/2018/2/layout/IconVerticalSolidList"/>
    <dgm:cxn modelId="{96CFEDA0-A09B-4DD2-A377-A70EFD6432BD}" type="presParOf" srcId="{07B9C01E-1666-438D-A154-46AAD70BD9B1}" destId="{BFB3452A-2D37-4631-8DAF-06D4D22B3D4D}" srcOrd="0" destOrd="0" presId="urn:microsoft.com/office/officeart/2018/2/layout/IconVerticalSolidList"/>
    <dgm:cxn modelId="{FA083CA6-A4F2-4BD9-9C9D-C5229BD9A038}" type="presParOf" srcId="{07B9C01E-1666-438D-A154-46AAD70BD9B1}" destId="{4FBE3E2D-513D-4E22-A5F0-4D219FDFF5D3}" srcOrd="1" destOrd="0" presId="urn:microsoft.com/office/officeart/2018/2/layout/IconVerticalSolidList"/>
    <dgm:cxn modelId="{56E19010-A64D-40EC-8FD7-7E720EF716D3}" type="presParOf" srcId="{07B9C01E-1666-438D-A154-46AAD70BD9B1}" destId="{A02BC3AE-77E9-4B12-8E0C-38DD98ABFF51}" srcOrd="2" destOrd="0" presId="urn:microsoft.com/office/officeart/2018/2/layout/IconVerticalSolidList"/>
    <dgm:cxn modelId="{D0DD5C60-ECC0-4417-A81D-4D837D346D4D}" type="presParOf" srcId="{07B9C01E-1666-438D-A154-46AAD70BD9B1}" destId="{5FB3B329-8B8A-440C-8344-9F65D651D865}" srcOrd="3" destOrd="0" presId="urn:microsoft.com/office/officeart/2018/2/layout/IconVerticalSolidList"/>
    <dgm:cxn modelId="{4995CFF7-F5AD-4CAD-81DC-2375AF61A1A4}" type="presParOf" srcId="{F1E767D9-DD24-4F56-911D-69D83C432A85}" destId="{CA37B7F4-4DED-4076-91F7-01A55B002CB7}" srcOrd="3" destOrd="0" presId="urn:microsoft.com/office/officeart/2018/2/layout/IconVerticalSolidList"/>
    <dgm:cxn modelId="{C090E6A3-C6DC-4DBA-81A3-9EA98FDF6F58}" type="presParOf" srcId="{F1E767D9-DD24-4F56-911D-69D83C432A85}" destId="{D27EE184-8F56-4AE7-B220-AADEEF5CB248}" srcOrd="4" destOrd="0" presId="urn:microsoft.com/office/officeart/2018/2/layout/IconVerticalSolidList"/>
    <dgm:cxn modelId="{5D121DAA-38A5-4C31-8884-44D369998EF1}" type="presParOf" srcId="{D27EE184-8F56-4AE7-B220-AADEEF5CB248}" destId="{D31A38B8-DFF8-4574-9ED7-30B915D489FC}" srcOrd="0" destOrd="0" presId="urn:microsoft.com/office/officeart/2018/2/layout/IconVerticalSolidList"/>
    <dgm:cxn modelId="{739ECC1A-63F9-46D0-BA50-78E11439AB13}" type="presParOf" srcId="{D27EE184-8F56-4AE7-B220-AADEEF5CB248}" destId="{FE0A5D34-FA14-47A6-ADE6-0BDC5BF9CB06}" srcOrd="1" destOrd="0" presId="urn:microsoft.com/office/officeart/2018/2/layout/IconVerticalSolidList"/>
    <dgm:cxn modelId="{08DDC19E-BF34-4CCB-BC9D-8B3F101B7617}" type="presParOf" srcId="{D27EE184-8F56-4AE7-B220-AADEEF5CB248}" destId="{182BFC49-20C3-43BB-A10F-B2530DBFA029}" srcOrd="2" destOrd="0" presId="urn:microsoft.com/office/officeart/2018/2/layout/IconVerticalSolidList"/>
    <dgm:cxn modelId="{C627B166-CACF-466D-87C2-359802E80E5D}" type="presParOf" srcId="{D27EE184-8F56-4AE7-B220-AADEEF5CB248}" destId="{1828AF84-9F4B-4668-916B-ED2A26DB0F68}" srcOrd="3" destOrd="0" presId="urn:microsoft.com/office/officeart/2018/2/layout/IconVerticalSolidList"/>
    <dgm:cxn modelId="{3E916606-15E5-460F-BAD5-2ABD60A3C503}" type="presParOf" srcId="{F1E767D9-DD24-4F56-911D-69D83C432A85}" destId="{236E41DC-E954-46CB-99C5-F6C41CCC656C}" srcOrd="5" destOrd="0" presId="urn:microsoft.com/office/officeart/2018/2/layout/IconVerticalSolidList"/>
    <dgm:cxn modelId="{14FFD5A4-41ED-47BF-817A-70954142D24D}" type="presParOf" srcId="{F1E767D9-DD24-4F56-911D-69D83C432A85}" destId="{72718286-936F-420B-A62A-7169FC9A7A9F}" srcOrd="6" destOrd="0" presId="urn:microsoft.com/office/officeart/2018/2/layout/IconVerticalSolidList"/>
    <dgm:cxn modelId="{66253A6B-CDCD-4BA9-B81A-B5A325EBDF5F}" type="presParOf" srcId="{72718286-936F-420B-A62A-7169FC9A7A9F}" destId="{DB7B9BB9-38A4-42FD-B7F3-126257BAC964}" srcOrd="0" destOrd="0" presId="urn:microsoft.com/office/officeart/2018/2/layout/IconVerticalSolidList"/>
    <dgm:cxn modelId="{850BE993-AAC4-49C5-9F5F-BBECD06D5680}" type="presParOf" srcId="{72718286-936F-420B-A62A-7169FC9A7A9F}" destId="{952DF42B-96F3-42A2-8F45-E7FC3BEF7D62}" srcOrd="1" destOrd="0" presId="urn:microsoft.com/office/officeart/2018/2/layout/IconVerticalSolidList"/>
    <dgm:cxn modelId="{0A972A85-BFA0-4DEA-9D63-A27A3D187B22}" type="presParOf" srcId="{72718286-936F-420B-A62A-7169FC9A7A9F}" destId="{2630D29A-F419-4B86-AA35-7C2C3832B74F}" srcOrd="2" destOrd="0" presId="urn:microsoft.com/office/officeart/2018/2/layout/IconVerticalSolidList"/>
    <dgm:cxn modelId="{8F568DE5-0F9F-489D-B86B-F381B62C498E}" type="presParOf" srcId="{72718286-936F-420B-A62A-7169FC9A7A9F}" destId="{9D4EE424-FF4F-4D1F-8114-0874A7CB52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2A7A-451A-44F5-AE95-85FE00319C8A}">
      <dsp:nvSpPr>
        <dsp:cNvPr id="0" name=""/>
        <dsp:cNvSpPr/>
      </dsp:nvSpPr>
      <dsp:spPr>
        <a:xfrm>
          <a:off x="4374572" y="2225"/>
          <a:ext cx="1959387"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rPr>
            <a:t>Turbomachines</a:t>
          </a:r>
        </a:p>
      </dsp:txBody>
      <dsp:txXfrm>
        <a:off x="4404129" y="31782"/>
        <a:ext cx="1900273" cy="950039"/>
      </dsp:txXfrm>
    </dsp:sp>
    <dsp:sp modelId="{B2E57248-4D2C-4AF3-8BB7-799AE2099008}">
      <dsp:nvSpPr>
        <dsp:cNvPr id="0" name=""/>
        <dsp:cNvSpPr/>
      </dsp:nvSpPr>
      <dsp:spPr>
        <a:xfrm>
          <a:off x="3386416" y="1011379"/>
          <a:ext cx="1967849" cy="403661"/>
        </a:xfrm>
        <a:custGeom>
          <a:avLst/>
          <a:gdLst/>
          <a:ahLst/>
          <a:cxnLst/>
          <a:rect l="0" t="0" r="0" b="0"/>
          <a:pathLst>
            <a:path>
              <a:moveTo>
                <a:pt x="1967849" y="0"/>
              </a:moveTo>
              <a:lnTo>
                <a:pt x="1967849" y="201830"/>
              </a:lnTo>
              <a:lnTo>
                <a:pt x="0" y="201830"/>
              </a:lnTo>
              <a:lnTo>
                <a:pt x="0" y="4036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67796-85CA-4970-BAF1-7B17FF835639}">
      <dsp:nvSpPr>
        <dsp:cNvPr id="0" name=""/>
        <dsp:cNvSpPr/>
      </dsp:nvSpPr>
      <dsp:spPr>
        <a:xfrm>
          <a:off x="2629551" y="141504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Absorbing</a:t>
          </a:r>
        </a:p>
      </dsp:txBody>
      <dsp:txXfrm>
        <a:off x="2659108" y="1444597"/>
        <a:ext cx="1454616" cy="950039"/>
      </dsp:txXfrm>
    </dsp:sp>
    <dsp:sp modelId="{EAFD3685-1147-47D0-9DB2-084D805CC67A}">
      <dsp:nvSpPr>
        <dsp:cNvPr id="0" name=""/>
        <dsp:cNvSpPr/>
      </dsp:nvSpPr>
      <dsp:spPr>
        <a:xfrm>
          <a:off x="2402491" y="2424194"/>
          <a:ext cx="983924" cy="403661"/>
        </a:xfrm>
        <a:custGeom>
          <a:avLst/>
          <a:gdLst/>
          <a:ahLst/>
          <a:cxnLst/>
          <a:rect l="0" t="0" r="0" b="0"/>
          <a:pathLst>
            <a:path>
              <a:moveTo>
                <a:pt x="983924" y="0"/>
              </a:moveTo>
              <a:lnTo>
                <a:pt x="983924" y="201830"/>
              </a:lnTo>
              <a:lnTo>
                <a:pt x="0" y="201830"/>
              </a:lnTo>
              <a:lnTo>
                <a:pt x="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C1331-87A5-446E-844E-4F66F8745B6D}">
      <dsp:nvSpPr>
        <dsp:cNvPr id="0" name=""/>
        <dsp:cNvSpPr/>
      </dsp:nvSpPr>
      <dsp:spPr>
        <a:xfrm>
          <a:off x="1645626"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Incompressible</a:t>
          </a:r>
        </a:p>
      </dsp:txBody>
      <dsp:txXfrm>
        <a:off x="1675183" y="2857412"/>
        <a:ext cx="1454616" cy="950039"/>
      </dsp:txXfrm>
    </dsp:sp>
    <dsp:sp modelId="{AB0CE6EE-FD15-4E24-B977-6CE9DEE1F2EE}">
      <dsp:nvSpPr>
        <dsp:cNvPr id="0" name=""/>
        <dsp:cNvSpPr/>
      </dsp:nvSpPr>
      <dsp:spPr>
        <a:xfrm>
          <a:off x="2356771"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57392-D941-4C50-970C-C36B14231240}">
      <dsp:nvSpPr>
        <dsp:cNvPr id="0" name=""/>
        <dsp:cNvSpPr/>
      </dsp:nvSpPr>
      <dsp:spPr>
        <a:xfrm>
          <a:off x="1645626"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Pump &amp; Propeller</a:t>
          </a:r>
        </a:p>
      </dsp:txBody>
      <dsp:txXfrm>
        <a:off x="1675183" y="4270227"/>
        <a:ext cx="1454616" cy="950039"/>
      </dsp:txXfrm>
    </dsp:sp>
    <dsp:sp modelId="{5B97B6F0-8517-472A-8B78-ABF75A91A97A}">
      <dsp:nvSpPr>
        <dsp:cNvPr id="0" name=""/>
        <dsp:cNvSpPr/>
      </dsp:nvSpPr>
      <dsp:spPr>
        <a:xfrm>
          <a:off x="3386416" y="2424194"/>
          <a:ext cx="983924" cy="403661"/>
        </a:xfrm>
        <a:custGeom>
          <a:avLst/>
          <a:gdLst/>
          <a:ahLst/>
          <a:cxnLst/>
          <a:rect l="0" t="0" r="0" b="0"/>
          <a:pathLst>
            <a:path>
              <a:moveTo>
                <a:pt x="0" y="0"/>
              </a:moveTo>
              <a:lnTo>
                <a:pt x="0" y="201830"/>
              </a:lnTo>
              <a:lnTo>
                <a:pt x="983924" y="201830"/>
              </a:lnTo>
              <a:lnTo>
                <a:pt x="983924"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B6747-B2B6-4B85-A5B3-32533475FD15}">
      <dsp:nvSpPr>
        <dsp:cNvPr id="0" name=""/>
        <dsp:cNvSpPr/>
      </dsp:nvSpPr>
      <dsp:spPr>
        <a:xfrm>
          <a:off x="361347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Compressible</a:t>
          </a:r>
        </a:p>
      </dsp:txBody>
      <dsp:txXfrm>
        <a:off x="3643032" y="2857412"/>
        <a:ext cx="1454616" cy="950039"/>
      </dsp:txXfrm>
    </dsp:sp>
    <dsp:sp modelId="{42691D41-6268-4022-A6B5-0F54BE62AACC}">
      <dsp:nvSpPr>
        <dsp:cNvPr id="0" name=""/>
        <dsp:cNvSpPr/>
      </dsp:nvSpPr>
      <dsp:spPr>
        <a:xfrm>
          <a:off x="4324621"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EECD0-9A75-4EF4-BA7E-09FE30EE9D8D}">
      <dsp:nvSpPr>
        <dsp:cNvPr id="0" name=""/>
        <dsp:cNvSpPr/>
      </dsp:nvSpPr>
      <dsp:spPr>
        <a:xfrm>
          <a:off x="361347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Propeller, Fan, Blower &amp; Compressor</a:t>
          </a:r>
        </a:p>
      </dsp:txBody>
      <dsp:txXfrm>
        <a:off x="3643032" y="4270227"/>
        <a:ext cx="1454616" cy="950039"/>
      </dsp:txXfrm>
    </dsp:sp>
    <dsp:sp modelId="{6C4DCE3F-30EF-496C-90EA-B69C688D4BC5}">
      <dsp:nvSpPr>
        <dsp:cNvPr id="0" name=""/>
        <dsp:cNvSpPr/>
      </dsp:nvSpPr>
      <dsp:spPr>
        <a:xfrm>
          <a:off x="5354265" y="1011379"/>
          <a:ext cx="1967849" cy="403661"/>
        </a:xfrm>
        <a:custGeom>
          <a:avLst/>
          <a:gdLst/>
          <a:ahLst/>
          <a:cxnLst/>
          <a:rect l="0" t="0" r="0" b="0"/>
          <a:pathLst>
            <a:path>
              <a:moveTo>
                <a:pt x="0" y="0"/>
              </a:moveTo>
              <a:lnTo>
                <a:pt x="0" y="201830"/>
              </a:lnTo>
              <a:lnTo>
                <a:pt x="1967849" y="201830"/>
              </a:lnTo>
              <a:lnTo>
                <a:pt x="1967849" y="4036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E6D8D4-73E1-4A12-8777-FAC0448F0454}">
      <dsp:nvSpPr>
        <dsp:cNvPr id="0" name=""/>
        <dsp:cNvSpPr/>
      </dsp:nvSpPr>
      <dsp:spPr>
        <a:xfrm>
          <a:off x="6565250" y="141504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Producing </a:t>
          </a:r>
        </a:p>
      </dsp:txBody>
      <dsp:txXfrm>
        <a:off x="6594807" y="1444597"/>
        <a:ext cx="1454616" cy="950039"/>
      </dsp:txXfrm>
    </dsp:sp>
    <dsp:sp modelId="{CD380E8A-14A8-4299-A247-5D6D63025974}">
      <dsp:nvSpPr>
        <dsp:cNvPr id="0" name=""/>
        <dsp:cNvSpPr/>
      </dsp:nvSpPr>
      <dsp:spPr>
        <a:xfrm>
          <a:off x="6338190" y="2424194"/>
          <a:ext cx="983924" cy="403661"/>
        </a:xfrm>
        <a:custGeom>
          <a:avLst/>
          <a:gdLst/>
          <a:ahLst/>
          <a:cxnLst/>
          <a:rect l="0" t="0" r="0" b="0"/>
          <a:pathLst>
            <a:path>
              <a:moveTo>
                <a:pt x="983924" y="0"/>
              </a:moveTo>
              <a:lnTo>
                <a:pt x="983924" y="201830"/>
              </a:lnTo>
              <a:lnTo>
                <a:pt x="0" y="201830"/>
              </a:lnTo>
              <a:lnTo>
                <a:pt x="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36493-2CE8-49D6-8F8B-A2405749C619}">
      <dsp:nvSpPr>
        <dsp:cNvPr id="0" name=""/>
        <dsp:cNvSpPr/>
      </dsp:nvSpPr>
      <dsp:spPr>
        <a:xfrm>
          <a:off x="558132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Incompressible</a:t>
          </a:r>
        </a:p>
      </dsp:txBody>
      <dsp:txXfrm>
        <a:off x="5610882" y="2857412"/>
        <a:ext cx="1454616" cy="950039"/>
      </dsp:txXfrm>
    </dsp:sp>
    <dsp:sp modelId="{08F8ADAA-C8CF-463E-AE3B-0A06584D0429}">
      <dsp:nvSpPr>
        <dsp:cNvPr id="0" name=""/>
        <dsp:cNvSpPr/>
      </dsp:nvSpPr>
      <dsp:spPr>
        <a:xfrm>
          <a:off x="6292470"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7455A-F4FA-43B3-BC9E-51BCD2AE2C0E}">
      <dsp:nvSpPr>
        <dsp:cNvPr id="0" name=""/>
        <dsp:cNvSpPr/>
      </dsp:nvSpPr>
      <dsp:spPr>
        <a:xfrm>
          <a:off x="558132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Pelton Wheel Hydraulic Turbine</a:t>
          </a:r>
        </a:p>
      </dsp:txBody>
      <dsp:txXfrm>
        <a:off x="5610882" y="4270227"/>
        <a:ext cx="1454616" cy="950039"/>
      </dsp:txXfrm>
    </dsp:sp>
    <dsp:sp modelId="{E3608A53-043A-4A59-BE05-652F2E53F85D}">
      <dsp:nvSpPr>
        <dsp:cNvPr id="0" name=""/>
        <dsp:cNvSpPr/>
      </dsp:nvSpPr>
      <dsp:spPr>
        <a:xfrm>
          <a:off x="7322115" y="2424194"/>
          <a:ext cx="983924" cy="403661"/>
        </a:xfrm>
        <a:custGeom>
          <a:avLst/>
          <a:gdLst/>
          <a:ahLst/>
          <a:cxnLst/>
          <a:rect l="0" t="0" r="0" b="0"/>
          <a:pathLst>
            <a:path>
              <a:moveTo>
                <a:pt x="0" y="0"/>
              </a:moveTo>
              <a:lnTo>
                <a:pt x="0" y="201830"/>
              </a:lnTo>
              <a:lnTo>
                <a:pt x="983924" y="201830"/>
              </a:lnTo>
              <a:lnTo>
                <a:pt x="983924"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478E2B-029F-4F46-A72F-3C99951D7930}">
      <dsp:nvSpPr>
        <dsp:cNvPr id="0" name=""/>
        <dsp:cNvSpPr/>
      </dsp:nvSpPr>
      <dsp:spPr>
        <a:xfrm>
          <a:off x="7549175" y="2827855"/>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Compressible</a:t>
          </a:r>
          <a:endParaRPr lang="en-GB" sz="1500" kern="1200" dirty="0"/>
        </a:p>
      </dsp:txBody>
      <dsp:txXfrm>
        <a:off x="7578732" y="2857412"/>
        <a:ext cx="1454616" cy="950039"/>
      </dsp:txXfrm>
    </dsp:sp>
    <dsp:sp modelId="{C3B9A168-E516-4388-BFE2-B8E2993FBD92}">
      <dsp:nvSpPr>
        <dsp:cNvPr id="0" name=""/>
        <dsp:cNvSpPr/>
      </dsp:nvSpPr>
      <dsp:spPr>
        <a:xfrm>
          <a:off x="8260320" y="3837009"/>
          <a:ext cx="91440" cy="403661"/>
        </a:xfrm>
        <a:custGeom>
          <a:avLst/>
          <a:gdLst/>
          <a:ahLst/>
          <a:cxnLst/>
          <a:rect l="0" t="0" r="0" b="0"/>
          <a:pathLst>
            <a:path>
              <a:moveTo>
                <a:pt x="45720" y="0"/>
              </a:moveTo>
              <a:lnTo>
                <a:pt x="45720" y="4036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60076-2386-47DF-8A15-2E9BCB37893B}">
      <dsp:nvSpPr>
        <dsp:cNvPr id="0" name=""/>
        <dsp:cNvSpPr/>
      </dsp:nvSpPr>
      <dsp:spPr>
        <a:xfrm>
          <a:off x="7549175" y="4240670"/>
          <a:ext cx="1513730" cy="1009153"/>
        </a:xfrm>
        <a:prstGeom prst="roundRect">
          <a:avLst>
            <a:gd name="adj" fmla="val 10000"/>
          </a:avLst>
        </a:prstGeom>
        <a:solidFill>
          <a:schemeClr val="lt1"/>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Steam Turbine, Gas Turbine &amp; Wind Turbine</a:t>
          </a:r>
        </a:p>
      </dsp:txBody>
      <dsp:txXfrm>
        <a:off x="7578732" y="4270227"/>
        <a:ext cx="1454616" cy="950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E824-70FA-41AD-97A9-B19EBBEB501D}">
      <dsp:nvSpPr>
        <dsp:cNvPr id="0" name=""/>
        <dsp:cNvSpPr/>
      </dsp:nvSpPr>
      <dsp:spPr>
        <a:xfrm>
          <a:off x="8482099" y="3703002"/>
          <a:ext cx="91440" cy="432961"/>
        </a:xfrm>
        <a:custGeom>
          <a:avLst/>
          <a:gdLst/>
          <a:ahLst/>
          <a:cxnLst/>
          <a:rect l="0" t="0" r="0" b="0"/>
          <a:pathLst>
            <a:path>
              <a:moveTo>
                <a:pt x="45720" y="0"/>
              </a:moveTo>
              <a:lnTo>
                <a:pt x="4572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AC3A8-F3D4-4B27-ACB7-BE2007B99A8C}">
      <dsp:nvSpPr>
        <dsp:cNvPr id="0" name=""/>
        <dsp:cNvSpPr/>
      </dsp:nvSpPr>
      <dsp:spPr>
        <a:xfrm>
          <a:off x="7618062" y="2324721"/>
          <a:ext cx="909756" cy="432961"/>
        </a:xfrm>
        <a:custGeom>
          <a:avLst/>
          <a:gdLst/>
          <a:ahLst/>
          <a:cxnLst/>
          <a:rect l="0" t="0" r="0" b="0"/>
          <a:pathLst>
            <a:path>
              <a:moveTo>
                <a:pt x="0" y="0"/>
              </a:moveTo>
              <a:lnTo>
                <a:pt x="0" y="295050"/>
              </a:lnTo>
              <a:lnTo>
                <a:pt x="909756" y="295050"/>
              </a:lnTo>
              <a:lnTo>
                <a:pt x="909756"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2076D-0F58-44AC-AD1F-80F4D70180CE}">
      <dsp:nvSpPr>
        <dsp:cNvPr id="0" name=""/>
        <dsp:cNvSpPr/>
      </dsp:nvSpPr>
      <dsp:spPr>
        <a:xfrm>
          <a:off x="6662585" y="3703002"/>
          <a:ext cx="91440" cy="432961"/>
        </a:xfrm>
        <a:custGeom>
          <a:avLst/>
          <a:gdLst/>
          <a:ahLst/>
          <a:cxnLst/>
          <a:rect l="0" t="0" r="0" b="0"/>
          <a:pathLst>
            <a:path>
              <a:moveTo>
                <a:pt x="45720" y="0"/>
              </a:moveTo>
              <a:lnTo>
                <a:pt x="4572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FB7B8-3337-4B3C-85D9-AC66F3EED1FA}">
      <dsp:nvSpPr>
        <dsp:cNvPr id="0" name=""/>
        <dsp:cNvSpPr/>
      </dsp:nvSpPr>
      <dsp:spPr>
        <a:xfrm>
          <a:off x="6708305" y="2324721"/>
          <a:ext cx="909756" cy="432961"/>
        </a:xfrm>
        <a:custGeom>
          <a:avLst/>
          <a:gdLst/>
          <a:ahLst/>
          <a:cxnLst/>
          <a:rect l="0" t="0" r="0" b="0"/>
          <a:pathLst>
            <a:path>
              <a:moveTo>
                <a:pt x="909756" y="0"/>
              </a:moveTo>
              <a:lnTo>
                <a:pt x="909756" y="295050"/>
              </a:lnTo>
              <a:lnTo>
                <a:pt x="0" y="295050"/>
              </a:lnTo>
              <a:lnTo>
                <a:pt x="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2338D-020E-4815-BBE8-267CB8624145}">
      <dsp:nvSpPr>
        <dsp:cNvPr id="0" name=""/>
        <dsp:cNvSpPr/>
      </dsp:nvSpPr>
      <dsp:spPr>
        <a:xfrm>
          <a:off x="5798549" y="946440"/>
          <a:ext cx="1819513" cy="432961"/>
        </a:xfrm>
        <a:custGeom>
          <a:avLst/>
          <a:gdLst/>
          <a:ahLst/>
          <a:cxnLst/>
          <a:rect l="0" t="0" r="0" b="0"/>
          <a:pathLst>
            <a:path>
              <a:moveTo>
                <a:pt x="0" y="0"/>
              </a:moveTo>
              <a:lnTo>
                <a:pt x="0" y="295050"/>
              </a:lnTo>
              <a:lnTo>
                <a:pt x="1819513" y="295050"/>
              </a:lnTo>
              <a:lnTo>
                <a:pt x="1819513" y="4329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F3B28-7D33-4A14-ABDC-41969DB9B088}">
      <dsp:nvSpPr>
        <dsp:cNvPr id="0" name=""/>
        <dsp:cNvSpPr/>
      </dsp:nvSpPr>
      <dsp:spPr>
        <a:xfrm>
          <a:off x="4843072" y="3703002"/>
          <a:ext cx="91440" cy="432961"/>
        </a:xfrm>
        <a:custGeom>
          <a:avLst/>
          <a:gdLst/>
          <a:ahLst/>
          <a:cxnLst/>
          <a:rect l="0" t="0" r="0" b="0"/>
          <a:pathLst>
            <a:path>
              <a:moveTo>
                <a:pt x="45720" y="0"/>
              </a:moveTo>
              <a:lnTo>
                <a:pt x="4572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DC2EC-4425-46AF-BF75-061374D243BE}">
      <dsp:nvSpPr>
        <dsp:cNvPr id="0" name=""/>
        <dsp:cNvSpPr/>
      </dsp:nvSpPr>
      <dsp:spPr>
        <a:xfrm>
          <a:off x="3979036" y="2324721"/>
          <a:ext cx="909756" cy="432961"/>
        </a:xfrm>
        <a:custGeom>
          <a:avLst/>
          <a:gdLst/>
          <a:ahLst/>
          <a:cxnLst/>
          <a:rect l="0" t="0" r="0" b="0"/>
          <a:pathLst>
            <a:path>
              <a:moveTo>
                <a:pt x="0" y="0"/>
              </a:moveTo>
              <a:lnTo>
                <a:pt x="0" y="295050"/>
              </a:lnTo>
              <a:lnTo>
                <a:pt x="909756" y="295050"/>
              </a:lnTo>
              <a:lnTo>
                <a:pt x="909756"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011C94-7DDA-41AD-BD7C-29847FF05E33}">
      <dsp:nvSpPr>
        <dsp:cNvPr id="0" name=""/>
        <dsp:cNvSpPr/>
      </dsp:nvSpPr>
      <dsp:spPr>
        <a:xfrm>
          <a:off x="3023559" y="3703002"/>
          <a:ext cx="91440" cy="432961"/>
        </a:xfrm>
        <a:custGeom>
          <a:avLst/>
          <a:gdLst/>
          <a:ahLst/>
          <a:cxnLst/>
          <a:rect l="0" t="0" r="0" b="0"/>
          <a:pathLst>
            <a:path>
              <a:moveTo>
                <a:pt x="45720" y="0"/>
              </a:moveTo>
              <a:lnTo>
                <a:pt x="4572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1DC0DA-C039-4AC0-9FEF-FFF19B6DBE6B}">
      <dsp:nvSpPr>
        <dsp:cNvPr id="0" name=""/>
        <dsp:cNvSpPr/>
      </dsp:nvSpPr>
      <dsp:spPr>
        <a:xfrm>
          <a:off x="3069279" y="2324721"/>
          <a:ext cx="909756" cy="432961"/>
        </a:xfrm>
        <a:custGeom>
          <a:avLst/>
          <a:gdLst/>
          <a:ahLst/>
          <a:cxnLst/>
          <a:rect l="0" t="0" r="0" b="0"/>
          <a:pathLst>
            <a:path>
              <a:moveTo>
                <a:pt x="909756" y="0"/>
              </a:moveTo>
              <a:lnTo>
                <a:pt x="909756" y="295050"/>
              </a:lnTo>
              <a:lnTo>
                <a:pt x="0" y="295050"/>
              </a:lnTo>
              <a:lnTo>
                <a:pt x="0" y="43296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301BB-A5E5-4416-A74F-00EB41B3BF4F}">
      <dsp:nvSpPr>
        <dsp:cNvPr id="0" name=""/>
        <dsp:cNvSpPr/>
      </dsp:nvSpPr>
      <dsp:spPr>
        <a:xfrm>
          <a:off x="3979036" y="946440"/>
          <a:ext cx="1819513" cy="432961"/>
        </a:xfrm>
        <a:custGeom>
          <a:avLst/>
          <a:gdLst/>
          <a:ahLst/>
          <a:cxnLst/>
          <a:rect l="0" t="0" r="0" b="0"/>
          <a:pathLst>
            <a:path>
              <a:moveTo>
                <a:pt x="1819513" y="0"/>
              </a:moveTo>
              <a:lnTo>
                <a:pt x="1819513" y="295050"/>
              </a:lnTo>
              <a:lnTo>
                <a:pt x="0" y="295050"/>
              </a:lnTo>
              <a:lnTo>
                <a:pt x="0" y="43296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A41978-5A1E-47B0-A4D6-7C0C927DA2F6}">
      <dsp:nvSpPr>
        <dsp:cNvPr id="0" name=""/>
        <dsp:cNvSpPr/>
      </dsp:nvSpPr>
      <dsp:spPr>
        <a:xfrm>
          <a:off x="5054203" y="1120"/>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C21A5-CC2C-4E95-9EB0-6E4578BA6DF8}">
      <dsp:nvSpPr>
        <dsp:cNvPr id="0" name=""/>
        <dsp:cNvSpPr/>
      </dsp:nvSpPr>
      <dsp:spPr>
        <a:xfrm>
          <a:off x="5219613" y="158260"/>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Turbomachines</a:t>
          </a:r>
        </a:p>
      </dsp:txBody>
      <dsp:txXfrm>
        <a:off x="5247300" y="185947"/>
        <a:ext cx="1433318" cy="889945"/>
      </dsp:txXfrm>
    </dsp:sp>
    <dsp:sp modelId="{1215147A-4D95-4322-9D84-4F772FF1DB30}">
      <dsp:nvSpPr>
        <dsp:cNvPr id="0" name=""/>
        <dsp:cNvSpPr/>
      </dsp:nvSpPr>
      <dsp:spPr>
        <a:xfrm>
          <a:off x="3234689" y="1379401"/>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6FA1D-19AB-4755-B4C7-7748FFC3B33E}">
      <dsp:nvSpPr>
        <dsp:cNvPr id="0" name=""/>
        <dsp:cNvSpPr/>
      </dsp:nvSpPr>
      <dsp:spPr>
        <a:xfrm>
          <a:off x="3400100" y="1536541"/>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Absorbing</a:t>
          </a:r>
        </a:p>
      </dsp:txBody>
      <dsp:txXfrm>
        <a:off x="3427787" y="1564228"/>
        <a:ext cx="1433318" cy="889945"/>
      </dsp:txXfrm>
    </dsp:sp>
    <dsp:sp modelId="{7AE61946-D799-43F0-A1F0-7D39FE767D05}">
      <dsp:nvSpPr>
        <dsp:cNvPr id="0" name=""/>
        <dsp:cNvSpPr/>
      </dsp:nvSpPr>
      <dsp:spPr>
        <a:xfrm>
          <a:off x="2324933" y="2757682"/>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2E8B34-BD62-4307-8A6C-82DF127BA132}">
      <dsp:nvSpPr>
        <dsp:cNvPr id="0" name=""/>
        <dsp:cNvSpPr/>
      </dsp:nvSpPr>
      <dsp:spPr>
        <a:xfrm>
          <a:off x="2490343" y="2914822"/>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Uncased</a:t>
          </a:r>
        </a:p>
      </dsp:txBody>
      <dsp:txXfrm>
        <a:off x="2518030" y="2942509"/>
        <a:ext cx="1433318" cy="889945"/>
      </dsp:txXfrm>
    </dsp:sp>
    <dsp:sp modelId="{4C16D4AA-CBA2-421E-98BE-B9B967D51EC7}">
      <dsp:nvSpPr>
        <dsp:cNvPr id="0" name=""/>
        <dsp:cNvSpPr/>
      </dsp:nvSpPr>
      <dsp:spPr>
        <a:xfrm>
          <a:off x="2324933" y="4135964"/>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E1A0C-CFDA-42C3-8E73-859B26070A35}">
      <dsp:nvSpPr>
        <dsp:cNvPr id="0" name=""/>
        <dsp:cNvSpPr/>
      </dsp:nvSpPr>
      <dsp:spPr>
        <a:xfrm>
          <a:off x="2490343" y="4293103"/>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Axial Flow</a:t>
          </a:r>
        </a:p>
      </dsp:txBody>
      <dsp:txXfrm>
        <a:off x="2518030" y="4320790"/>
        <a:ext cx="1433318" cy="889945"/>
      </dsp:txXfrm>
    </dsp:sp>
    <dsp:sp modelId="{C691A9BB-5673-4100-A17B-3E2CCE5D8729}">
      <dsp:nvSpPr>
        <dsp:cNvPr id="0" name=""/>
        <dsp:cNvSpPr/>
      </dsp:nvSpPr>
      <dsp:spPr>
        <a:xfrm>
          <a:off x="4144446" y="2757682"/>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3BCDF-AE7A-4FFA-90BE-A07E92BF767E}">
      <dsp:nvSpPr>
        <dsp:cNvPr id="0" name=""/>
        <dsp:cNvSpPr/>
      </dsp:nvSpPr>
      <dsp:spPr>
        <a:xfrm>
          <a:off x="4309856" y="2914822"/>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Cased</a:t>
          </a:r>
        </a:p>
      </dsp:txBody>
      <dsp:txXfrm>
        <a:off x="4337543" y="2942509"/>
        <a:ext cx="1433318" cy="889945"/>
      </dsp:txXfrm>
    </dsp:sp>
    <dsp:sp modelId="{18259A77-30D6-4743-98C3-3FBA0827F9D1}">
      <dsp:nvSpPr>
        <dsp:cNvPr id="0" name=""/>
        <dsp:cNvSpPr/>
      </dsp:nvSpPr>
      <dsp:spPr>
        <a:xfrm>
          <a:off x="4144446" y="4135964"/>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0DF21-B4F9-4B41-B38A-B18F87A8C9C8}">
      <dsp:nvSpPr>
        <dsp:cNvPr id="0" name=""/>
        <dsp:cNvSpPr/>
      </dsp:nvSpPr>
      <dsp:spPr>
        <a:xfrm>
          <a:off x="4309856" y="4293103"/>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Axial, Radial &amp; Mixed Flow</a:t>
          </a:r>
        </a:p>
      </dsp:txBody>
      <dsp:txXfrm>
        <a:off x="4337543" y="4320790"/>
        <a:ext cx="1433318" cy="889945"/>
      </dsp:txXfrm>
    </dsp:sp>
    <dsp:sp modelId="{6527F4D4-FF83-4CE1-BDBB-79C8A6A932C9}">
      <dsp:nvSpPr>
        <dsp:cNvPr id="0" name=""/>
        <dsp:cNvSpPr/>
      </dsp:nvSpPr>
      <dsp:spPr>
        <a:xfrm>
          <a:off x="6873716" y="1379401"/>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5E2BD-642A-4E18-AAD8-2A3009A6714E}">
      <dsp:nvSpPr>
        <dsp:cNvPr id="0" name=""/>
        <dsp:cNvSpPr/>
      </dsp:nvSpPr>
      <dsp:spPr>
        <a:xfrm>
          <a:off x="7039126" y="1536541"/>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Power Producing </a:t>
          </a:r>
        </a:p>
      </dsp:txBody>
      <dsp:txXfrm>
        <a:off x="7066813" y="1564228"/>
        <a:ext cx="1433318" cy="889945"/>
      </dsp:txXfrm>
    </dsp:sp>
    <dsp:sp modelId="{BDCFEF5C-4A4D-49C5-A0AA-58BC4FFD760A}">
      <dsp:nvSpPr>
        <dsp:cNvPr id="0" name=""/>
        <dsp:cNvSpPr/>
      </dsp:nvSpPr>
      <dsp:spPr>
        <a:xfrm>
          <a:off x="5963959" y="2757682"/>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4853A-746B-4801-B509-B49C41E2DBAF}">
      <dsp:nvSpPr>
        <dsp:cNvPr id="0" name=""/>
        <dsp:cNvSpPr/>
      </dsp:nvSpPr>
      <dsp:spPr>
        <a:xfrm>
          <a:off x="6129369" y="2914822"/>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Impulse</a:t>
          </a:r>
        </a:p>
      </dsp:txBody>
      <dsp:txXfrm>
        <a:off x="6157056" y="2942509"/>
        <a:ext cx="1433318" cy="889945"/>
      </dsp:txXfrm>
    </dsp:sp>
    <dsp:sp modelId="{1A1BD3AD-079D-4126-99BC-A4BA4949CFA1}">
      <dsp:nvSpPr>
        <dsp:cNvPr id="0" name=""/>
        <dsp:cNvSpPr/>
      </dsp:nvSpPr>
      <dsp:spPr>
        <a:xfrm>
          <a:off x="5963959" y="4135964"/>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2E2C7-F875-4855-8F59-4B70A9CA8AA4}">
      <dsp:nvSpPr>
        <dsp:cNvPr id="0" name=""/>
        <dsp:cNvSpPr/>
      </dsp:nvSpPr>
      <dsp:spPr>
        <a:xfrm>
          <a:off x="6129369" y="4293103"/>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Pelton Wheel &amp; Wind Turbine</a:t>
          </a:r>
        </a:p>
      </dsp:txBody>
      <dsp:txXfrm>
        <a:off x="6157056" y="4320790"/>
        <a:ext cx="1433318" cy="889945"/>
      </dsp:txXfrm>
    </dsp:sp>
    <dsp:sp modelId="{CB5999E5-F1E1-4578-925E-2359D87D6B20}">
      <dsp:nvSpPr>
        <dsp:cNvPr id="0" name=""/>
        <dsp:cNvSpPr/>
      </dsp:nvSpPr>
      <dsp:spPr>
        <a:xfrm>
          <a:off x="7783472" y="2757682"/>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EEA81-1EEB-4E3A-BD56-4F9BEAB6CF2C}">
      <dsp:nvSpPr>
        <dsp:cNvPr id="0" name=""/>
        <dsp:cNvSpPr/>
      </dsp:nvSpPr>
      <dsp:spPr>
        <a:xfrm>
          <a:off x="7948883" y="2914822"/>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Reaction</a:t>
          </a:r>
        </a:p>
      </dsp:txBody>
      <dsp:txXfrm>
        <a:off x="7976570" y="2942509"/>
        <a:ext cx="1433318" cy="889945"/>
      </dsp:txXfrm>
    </dsp:sp>
    <dsp:sp modelId="{5710BEB2-BADE-4C21-A03D-AFA9EC07E32B}">
      <dsp:nvSpPr>
        <dsp:cNvPr id="0" name=""/>
        <dsp:cNvSpPr/>
      </dsp:nvSpPr>
      <dsp:spPr>
        <a:xfrm>
          <a:off x="7783472" y="4135964"/>
          <a:ext cx="1488692" cy="9453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9DA327-6EC1-44F2-AE9A-730892077373}">
      <dsp:nvSpPr>
        <dsp:cNvPr id="0" name=""/>
        <dsp:cNvSpPr/>
      </dsp:nvSpPr>
      <dsp:spPr>
        <a:xfrm>
          <a:off x="7948883" y="4293103"/>
          <a:ext cx="1488692" cy="9453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Axial (Kaplan), Radial (</a:t>
          </a:r>
          <a:r>
            <a:rPr lang="en-GB" sz="1500" kern="1200" dirty="0" err="1"/>
            <a:t>Banki</a:t>
          </a:r>
          <a:r>
            <a:rPr lang="en-GB" sz="1500" kern="1200" dirty="0"/>
            <a:t>) &amp; Mixed (Francis)</a:t>
          </a:r>
        </a:p>
      </dsp:txBody>
      <dsp:txXfrm>
        <a:off x="7976570" y="4320790"/>
        <a:ext cx="1433318" cy="889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B91D-D9A9-43CF-B755-FF1C2BA6AD83}">
      <dsp:nvSpPr>
        <dsp:cNvPr id="0" name=""/>
        <dsp:cNvSpPr/>
      </dsp:nvSpPr>
      <dsp:spPr>
        <a:xfrm>
          <a:off x="0" y="2571"/>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B4C37-F66B-4AE9-ADBE-10707979FDAC}">
      <dsp:nvSpPr>
        <dsp:cNvPr id="0" name=""/>
        <dsp:cNvSpPr/>
      </dsp:nvSpPr>
      <dsp:spPr>
        <a:xfrm>
          <a:off x="394258" y="295821"/>
          <a:ext cx="716833" cy="716833"/>
        </a:xfrm>
        <a:prstGeom prst="rect">
          <a:avLst/>
        </a:prstGeom>
        <a:solidFill>
          <a:schemeClr val="accent2">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68A2E-E28A-4553-9116-230268EAEEFB}">
      <dsp:nvSpPr>
        <dsp:cNvPr id="0" name=""/>
        <dsp:cNvSpPr/>
      </dsp:nvSpPr>
      <dsp:spPr>
        <a:xfrm>
          <a:off x="1505349" y="2571"/>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l" defTabSz="711200">
            <a:lnSpc>
              <a:spcPct val="100000"/>
            </a:lnSpc>
            <a:spcBef>
              <a:spcPct val="0"/>
            </a:spcBef>
            <a:spcAft>
              <a:spcPct val="35000"/>
            </a:spcAft>
            <a:buNone/>
          </a:pPr>
          <a:r>
            <a:rPr lang="en-US" sz="1600" kern="1200" dirty="0"/>
            <a:t>Terminology : Creates a common understanding among all stakeholders.</a:t>
          </a:r>
        </a:p>
      </dsp:txBody>
      <dsp:txXfrm>
        <a:off x="1505349" y="2571"/>
        <a:ext cx="5575945" cy="1303332"/>
      </dsp:txXfrm>
    </dsp:sp>
    <dsp:sp modelId="{BFB3452A-2D37-4631-8DAF-06D4D22B3D4D}">
      <dsp:nvSpPr>
        <dsp:cNvPr id="0" name=""/>
        <dsp:cNvSpPr/>
      </dsp:nvSpPr>
      <dsp:spPr>
        <a:xfrm>
          <a:off x="0" y="1631737"/>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E3E2D-513D-4E22-A5F0-4D219FDFF5D3}">
      <dsp:nvSpPr>
        <dsp:cNvPr id="0" name=""/>
        <dsp:cNvSpPr/>
      </dsp:nvSpPr>
      <dsp:spPr>
        <a:xfrm>
          <a:off x="394258" y="1924987"/>
          <a:ext cx="716833" cy="716833"/>
        </a:xfrm>
        <a:prstGeom prst="rect">
          <a:avLst/>
        </a:prstGeom>
        <a:solidFill>
          <a:schemeClr val="accent3">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B3B329-8B8A-440C-8344-9F65D651D865}">
      <dsp:nvSpPr>
        <dsp:cNvPr id="0" name=""/>
        <dsp:cNvSpPr/>
      </dsp:nvSpPr>
      <dsp:spPr>
        <a:xfrm>
          <a:off x="1505349" y="1631737"/>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l"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Design</a:t>
          </a:r>
          <a:r>
            <a:rPr lang="en-IN" sz="1600" kern="1200" dirty="0">
              <a:effectLst/>
              <a:latin typeface="Calibri" panose="020F0502020204030204" pitchFamily="34" charset="0"/>
              <a:ea typeface="Calibri" panose="020F0502020204030204" pitchFamily="34" charset="0"/>
              <a:cs typeface="Calibri" panose="020F0502020204030204" pitchFamily="34" charset="0"/>
            </a:rPr>
            <a:t>: Standards outline the design principles, ensuring turbines &amp; compressors are efficient and robust.</a:t>
          </a:r>
          <a:endParaRPr lang="en-US" sz="1600" kern="1200" dirty="0"/>
        </a:p>
      </dsp:txBody>
      <dsp:txXfrm>
        <a:off x="1505349" y="1631737"/>
        <a:ext cx="5575945" cy="1303332"/>
      </dsp:txXfrm>
    </dsp:sp>
    <dsp:sp modelId="{D31A38B8-DFF8-4574-9ED7-30B915D489FC}">
      <dsp:nvSpPr>
        <dsp:cNvPr id="0" name=""/>
        <dsp:cNvSpPr/>
      </dsp:nvSpPr>
      <dsp:spPr>
        <a:xfrm>
          <a:off x="0" y="3260903"/>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A5D34-FA14-47A6-ADE6-0BDC5BF9CB06}">
      <dsp:nvSpPr>
        <dsp:cNvPr id="0" name=""/>
        <dsp:cNvSpPr/>
      </dsp:nvSpPr>
      <dsp:spPr>
        <a:xfrm>
          <a:off x="394258" y="3554153"/>
          <a:ext cx="716833" cy="716833"/>
        </a:xfrm>
        <a:prstGeom prst="rect">
          <a:avLst/>
        </a:prstGeom>
        <a:solidFill>
          <a:schemeClr val="accent4">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8AF84-9F4B-4668-916B-ED2A26DB0F68}">
      <dsp:nvSpPr>
        <dsp:cNvPr id="0" name=""/>
        <dsp:cNvSpPr/>
      </dsp:nvSpPr>
      <dsp:spPr>
        <a:xfrm>
          <a:off x="1505349" y="3260903"/>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l"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Testing and Performance: </a:t>
          </a:r>
          <a:r>
            <a:rPr lang="en-IN" sz="1600" b="0" kern="1200" dirty="0">
              <a:effectLst/>
              <a:latin typeface="Calibri" panose="020F0502020204030204" pitchFamily="34" charset="0"/>
              <a:ea typeface="Calibri" panose="020F0502020204030204" pitchFamily="34" charset="0"/>
              <a:cs typeface="Calibri" panose="020F0502020204030204" pitchFamily="34" charset="0"/>
            </a:rPr>
            <a:t>Standards</a:t>
          </a:r>
          <a:r>
            <a:rPr lang="en-IN" sz="1600" kern="1200" dirty="0">
              <a:effectLst/>
              <a:latin typeface="Calibri" panose="020F0502020204030204" pitchFamily="34" charset="0"/>
              <a:ea typeface="Calibri" panose="020F0502020204030204" pitchFamily="34" charset="0"/>
              <a:cs typeface="Calibri" panose="020F0502020204030204" pitchFamily="34" charset="0"/>
            </a:rPr>
            <a:t> include detailed testing methodologies to ensure turbines &amp; compressors meet performance criteria, enhancing the reliability and efficiency operations.</a:t>
          </a:r>
          <a:endParaRPr lang="en-US" sz="1600" kern="1200" dirty="0"/>
        </a:p>
      </dsp:txBody>
      <dsp:txXfrm>
        <a:off x="1505349" y="3260903"/>
        <a:ext cx="5575945" cy="1303332"/>
      </dsp:txXfrm>
    </dsp:sp>
    <dsp:sp modelId="{DB7B9BB9-38A4-42FD-B7F3-126257BAC964}">
      <dsp:nvSpPr>
        <dsp:cNvPr id="0" name=""/>
        <dsp:cNvSpPr/>
      </dsp:nvSpPr>
      <dsp:spPr>
        <a:xfrm>
          <a:off x="0" y="4890069"/>
          <a:ext cx="7081295" cy="13033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DF42B-96F3-42A2-8F45-E7FC3BEF7D62}">
      <dsp:nvSpPr>
        <dsp:cNvPr id="0" name=""/>
        <dsp:cNvSpPr/>
      </dsp:nvSpPr>
      <dsp:spPr>
        <a:xfrm>
          <a:off x="255296" y="5159377"/>
          <a:ext cx="1091141" cy="7168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EE424-FF4F-4D1F-8114-0874A7CB5285}">
      <dsp:nvSpPr>
        <dsp:cNvPr id="0" name=""/>
        <dsp:cNvSpPr/>
      </dsp:nvSpPr>
      <dsp:spPr>
        <a:xfrm>
          <a:off x="1505349" y="4890069"/>
          <a:ext cx="5575945" cy="13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36" tIns="137936" rIns="137936" bIns="137936" numCol="1" spcCol="1270" anchor="ctr" anchorCtr="0">
          <a:noAutofit/>
        </a:bodyPr>
        <a:lstStyle/>
        <a:p>
          <a:pPr marL="0" lvl="0" indent="0" algn="l" defTabSz="711200">
            <a:lnSpc>
              <a:spcPct val="100000"/>
            </a:lnSpc>
            <a:spcBef>
              <a:spcPct val="0"/>
            </a:spcBef>
            <a:spcAft>
              <a:spcPct val="35000"/>
            </a:spcAft>
            <a:buNone/>
          </a:pPr>
          <a:r>
            <a:rPr lang="en-IN" sz="1600" b="1" kern="1200" dirty="0">
              <a:effectLst/>
              <a:latin typeface="Calibri" panose="020F0502020204030204" pitchFamily="34" charset="0"/>
              <a:ea typeface="Calibri" panose="020F0502020204030204" pitchFamily="34" charset="0"/>
              <a:cs typeface="Calibri" panose="020F0502020204030204" pitchFamily="34" charset="0"/>
            </a:rPr>
            <a:t>Safety Protocols : </a:t>
          </a:r>
          <a:r>
            <a:rPr lang="en-IN" sz="1600" kern="1200" dirty="0">
              <a:effectLst/>
              <a:latin typeface="Calibri" panose="020F0502020204030204" pitchFamily="34" charset="0"/>
              <a:ea typeface="Calibri" panose="020F0502020204030204" pitchFamily="34" charset="0"/>
              <a:cs typeface="Calibri" panose="020F0502020204030204" pitchFamily="34" charset="0"/>
            </a:rPr>
            <a:t>Emphasis on safety protocols ensures that turbine &amp; compressors  are operated within safe parameters, preventing accidents and prolonging lifespan.</a:t>
          </a:r>
          <a:endParaRPr lang="en-IN" sz="1600" kern="1200" dirty="0">
            <a:effectLst/>
            <a:latin typeface="Calibri" panose="020F0502020204030204" pitchFamily="34" charset="0"/>
            <a:ea typeface="Calibri" panose="020F0502020204030204" pitchFamily="34" charset="0"/>
            <a:cs typeface="Mangal" panose="02040503050203030202" pitchFamily="18" charset="0"/>
          </a:endParaRPr>
        </a:p>
      </dsp:txBody>
      <dsp:txXfrm>
        <a:off x="1505349" y="4890069"/>
        <a:ext cx="5575945" cy="13033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78171643-C152-4592-BF74-27AF339A014C}" type="datetimeFigureOut">
              <a:rPr lang="en-IN" smtClean="0"/>
              <a:t>09-08-2024</a:t>
            </a:fld>
            <a:endParaRPr lang="en-IN"/>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4E0F4EF-F8E3-4EBB-8768-8C854C88F6C0}" type="slidenum">
              <a:rPr lang="en-IN" smtClean="0"/>
              <a:t>‹#›</a:t>
            </a:fld>
            <a:endParaRPr lang="en-IN"/>
          </a:p>
        </p:txBody>
      </p:sp>
    </p:spTree>
    <p:extLst>
      <p:ext uri="{BB962C8B-B14F-4D97-AF65-F5344CB8AC3E}">
        <p14:creationId xmlns:p14="http://schemas.microsoft.com/office/powerpoint/2010/main" val="418797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71002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0F4EF-F8E3-4EBB-8768-8C854C88F6C0}" type="slidenum">
              <a:rPr lang="en-IN" smtClean="0"/>
              <a:t>58</a:t>
            </a:fld>
            <a:endParaRPr lang="en-IN"/>
          </a:p>
        </p:txBody>
      </p:sp>
    </p:spTree>
    <p:extLst>
      <p:ext uri="{BB962C8B-B14F-4D97-AF65-F5344CB8AC3E}">
        <p14:creationId xmlns:p14="http://schemas.microsoft.com/office/powerpoint/2010/main" val="251019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147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50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455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008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E0F4EF-F8E3-4EBB-8768-8C854C88F6C0}" type="slidenum">
              <a:rPr lang="en-IN" smtClean="0">
                <a:solidFill>
                  <a:prstClr val="black"/>
                </a:solidFill>
              </a:rPr>
              <a:pPr/>
              <a:t>11</a:t>
            </a:fld>
            <a:endParaRPr lang="en-IN">
              <a:solidFill>
                <a:prstClr val="black"/>
              </a:solidFill>
            </a:endParaRPr>
          </a:p>
        </p:txBody>
      </p:sp>
    </p:spTree>
    <p:extLst>
      <p:ext uri="{BB962C8B-B14F-4D97-AF65-F5344CB8AC3E}">
        <p14:creationId xmlns:p14="http://schemas.microsoft.com/office/powerpoint/2010/main" val="128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0F4EF-F8E3-4EBB-8768-8C854C88F6C0}"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456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4E0F4EF-F8E3-4EBB-8768-8C854C88F6C0}" type="slidenum">
              <a:rPr lang="en-IN" smtClean="0"/>
              <a:t>20</a:t>
            </a:fld>
            <a:endParaRPr lang="en-IN"/>
          </a:p>
        </p:txBody>
      </p:sp>
    </p:spTree>
    <p:extLst>
      <p:ext uri="{BB962C8B-B14F-4D97-AF65-F5344CB8AC3E}">
        <p14:creationId xmlns:p14="http://schemas.microsoft.com/office/powerpoint/2010/main" val="301013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0F4EF-F8E3-4EBB-8768-8C854C88F6C0}" type="slidenum">
              <a:rPr lang="en-IN" smtClean="0"/>
              <a:t>57</a:t>
            </a:fld>
            <a:endParaRPr lang="en-IN"/>
          </a:p>
        </p:txBody>
      </p:sp>
    </p:spTree>
    <p:extLst>
      <p:ext uri="{BB962C8B-B14F-4D97-AF65-F5344CB8AC3E}">
        <p14:creationId xmlns:p14="http://schemas.microsoft.com/office/powerpoint/2010/main" val="142751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CD7-747C-01FC-0A3B-D12C4D112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70D92FD-3FC2-DE9F-8365-7A510A796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FA61D54-4B5B-F56C-F0C7-4F808CB0A582}"/>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FC2DB8CC-B030-EA7E-65DD-7E685EFEE8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A3BDF3-C30D-4D09-DABD-4FB5043B48DE}"/>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428210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70EA-431C-1C75-A15F-BF29DB83F0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8E38F2-A836-F206-F860-88012EF92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3FA4F1-F6D0-7536-A8C4-F1BB94E971B0}"/>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ECC181F3-E434-E6E4-3379-87A9AC6631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21EBE6-3749-7250-D664-6F044FE57A33}"/>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41400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F66D6-5D95-FDA3-283C-8A1F7505A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BA1989-E362-51DA-DC9F-4304144E6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4BB17-E802-BEE0-02A5-D8B5438D63FB}"/>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84EBAF67-08D5-6405-93C3-A9E3E0C198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94B6DE-AB1D-8AC4-C23D-8848533A4280}"/>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76987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CD7-747C-01FC-0A3B-D12C4D112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70D92FD-3FC2-DE9F-8365-7A510A796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FA61D54-4B5B-F56C-F0C7-4F808CB0A582}"/>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FC2DB8CC-B030-EA7E-65DD-7E685EFEE8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A3BDF3-C30D-4D09-DABD-4FB5043B48DE}"/>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38012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9AC7-C497-D6A2-9E69-14C1587E90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957F45-37A8-293E-7E4F-10B1C4F1F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3A4547-523D-66E2-0729-7E7EF1737FFE}"/>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C96B7CB2-721A-AA42-9337-32D7337409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AF6209-B4DF-AB1C-E35D-D71C8984A95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380721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137E-731A-24BB-948A-39C2ADCE6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0082EE6-EEFC-683E-E051-5525C61C45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856B6-EBBC-F7CA-BAC7-5E47A00584D1}"/>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5BF761E2-7D63-0178-42BF-1D802486C1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BA118B-6690-AA0D-F1C7-5A331D0B548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977323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CA6-1CB0-6DA0-8D3E-4AA63B92B3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448C753-5922-4F2A-777D-F21E1637E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F9C061-8C6B-9E42-DE2C-806450D40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7AA609E-9C96-891A-E7A1-82A34C87C80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970BFF9E-1DDD-F354-4CC7-194D3D34F9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11266C-892A-CBD5-CC4C-2DB2BA8660F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36945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1FBC-9F6D-4CD6-0CE9-355FE815379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C59385-8148-DFCE-854B-68DA9ED23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B112BB-12E2-66A1-D651-F20B9B61C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EFB832-5F4B-BCB4-9410-AC4314291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4F0E1-7C40-0E6D-9CE2-9B3903649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79800C-44BB-6E7B-943F-094B0C29980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8" name="Footer Placeholder 7">
            <a:extLst>
              <a:ext uri="{FF2B5EF4-FFF2-40B4-BE49-F238E27FC236}">
                <a16:creationId xmlns:a16="http://schemas.microsoft.com/office/drawing/2014/main" id="{46A9B46D-615F-43C3-DA81-E7D039507E3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08F465-5016-2D13-1F04-B403BE38434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59694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FD06-867F-690E-EC83-673A982985C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B1818F-E6E9-F745-2FBF-66779B61CA9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4" name="Footer Placeholder 3">
            <a:extLst>
              <a:ext uri="{FF2B5EF4-FFF2-40B4-BE49-F238E27FC236}">
                <a16:creationId xmlns:a16="http://schemas.microsoft.com/office/drawing/2014/main" id="{ED7378BF-2109-81BB-FBF0-9BF2657BB93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8CE8CF-5988-3D3D-4BA4-A75A7F5753D7}"/>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1104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924F0-65C9-D81E-1328-9D87DA1F198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3" name="Footer Placeholder 2">
            <a:extLst>
              <a:ext uri="{FF2B5EF4-FFF2-40B4-BE49-F238E27FC236}">
                <a16:creationId xmlns:a16="http://schemas.microsoft.com/office/drawing/2014/main" id="{35DAFBB5-674B-9096-4860-E429591BEDE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9032447-3EC3-0DB1-4F8B-2D6FB64EB32C}"/>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1427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5A1-7441-B458-C502-21C6670F2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F08BEA-4BA7-B40D-B75D-00FCDB419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84D034-BBFF-5724-25CE-7EC07C8E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B9BC8-38AE-B50D-E5FF-F089FE3E0AB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3755701E-92D1-B2A6-8EF8-FBD4F01F2EC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73EAED-D27E-2239-F0E5-BC35E24E45C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4475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9AC7-C497-D6A2-9E69-14C1587E90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957F45-37A8-293E-7E4F-10B1C4F1F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3A4547-523D-66E2-0729-7E7EF1737FFE}"/>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C96B7CB2-721A-AA42-9337-32D7337409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AF6209-B4DF-AB1C-E35D-D71C8984A95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88091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16D3-AD7C-A5A5-1944-9CFBAC9F2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2C4A61-C85A-917B-9C27-39B267A73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D04030-4FAA-A861-BB8F-46D536A9A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51B5D-0E7F-54A0-DDC2-01512F4C912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AD474736-D1AE-D957-9364-6452A69212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39D0C5-58A2-1D39-E654-4DF48BF556C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149411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70EA-431C-1C75-A15F-BF29DB83F0E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8E38F2-A836-F206-F860-88012EF92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3FA4F1-F6D0-7536-A8C4-F1BB94E971B0}"/>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ECC181F3-E434-E6E4-3379-87A9AC6631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21EBE6-3749-7250-D664-6F044FE57A33}"/>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46898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F66D6-5D95-FDA3-283C-8A1F7505A9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BA1989-E362-51DA-DC9F-4304144E6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4BB17-E802-BEE0-02A5-D8B5438D63FB}"/>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84EBAF67-08D5-6405-93C3-A9E3E0C198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94B6DE-AB1D-8AC4-C23D-8848533A4280}"/>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592859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137E-731A-24BB-948A-39C2ADCE6A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0082EE6-EEFC-683E-E051-5525C61C45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856B6-EBBC-F7CA-BAC7-5E47A00584D1}"/>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5BF761E2-7D63-0178-42BF-1D802486C1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BA118B-6690-AA0D-F1C7-5A331D0B548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20649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CA6-1CB0-6DA0-8D3E-4AA63B92B34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448C753-5922-4F2A-777D-F21E1637E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F9C061-8C6B-9E42-DE2C-806450D40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7AA609E-9C96-891A-E7A1-82A34C87C80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970BFF9E-1DDD-F354-4CC7-194D3D34F9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11266C-892A-CBD5-CC4C-2DB2BA8660F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3322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1FBC-9F6D-4CD6-0CE9-355FE815379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C59385-8148-DFCE-854B-68DA9ED23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B112BB-12E2-66A1-D651-F20B9B61C6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EFB832-5F4B-BCB4-9410-AC4314291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4F0E1-7C40-0E6D-9CE2-9B3903649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79800C-44BB-6E7B-943F-094B0C29980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8" name="Footer Placeholder 7">
            <a:extLst>
              <a:ext uri="{FF2B5EF4-FFF2-40B4-BE49-F238E27FC236}">
                <a16:creationId xmlns:a16="http://schemas.microsoft.com/office/drawing/2014/main" id="{46A9B46D-615F-43C3-DA81-E7D039507E3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08F465-5016-2D13-1F04-B403BE38434A}"/>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13826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FD06-867F-690E-EC83-673A982985C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B1818F-E6E9-F745-2FBF-66779B61CA9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4" name="Footer Placeholder 3">
            <a:extLst>
              <a:ext uri="{FF2B5EF4-FFF2-40B4-BE49-F238E27FC236}">
                <a16:creationId xmlns:a16="http://schemas.microsoft.com/office/drawing/2014/main" id="{ED7378BF-2109-81BB-FBF0-9BF2657BB93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8CE8CF-5988-3D3D-4BA4-A75A7F5753D7}"/>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377700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924F0-65C9-D81E-1328-9D87DA1F1987}"/>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3" name="Footer Placeholder 2">
            <a:extLst>
              <a:ext uri="{FF2B5EF4-FFF2-40B4-BE49-F238E27FC236}">
                <a16:creationId xmlns:a16="http://schemas.microsoft.com/office/drawing/2014/main" id="{35DAFBB5-674B-9096-4860-E429591BEDE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9032447-3EC3-0DB1-4F8B-2D6FB64EB32C}"/>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19343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5A1-7441-B458-C502-21C6670F2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F08BEA-4BA7-B40D-B75D-00FCDB419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84D034-BBFF-5724-25CE-7EC07C8E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B9BC8-38AE-B50D-E5FF-F089FE3E0ABF}"/>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3755701E-92D1-B2A6-8EF8-FBD4F01F2EC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673EAED-D27E-2239-F0E5-BC35E24E45C4}"/>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90902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16D3-AD7C-A5A5-1944-9CFBAC9F2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82C4A61-C85A-917B-9C27-39B267A73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D04030-4FAA-A861-BB8F-46D536A9A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51B5D-0E7F-54A0-DDC2-01512F4C9124}"/>
              </a:ext>
            </a:extLst>
          </p:cNvPr>
          <p:cNvSpPr>
            <a:spLocks noGrp="1"/>
          </p:cNvSpPr>
          <p:nvPr>
            <p:ph type="dt" sz="half" idx="10"/>
          </p:nvPr>
        </p:nvSpPr>
        <p:spPr/>
        <p:txBody>
          <a:bodyPr/>
          <a:lstStyle/>
          <a:p>
            <a:fld id="{76E9EFDE-3C1C-45CF-BE38-BCC2E48AE5A7}" type="datetimeFigureOut">
              <a:rPr lang="en-IN" smtClean="0"/>
              <a:t>09-08-2024</a:t>
            </a:fld>
            <a:endParaRPr lang="en-IN"/>
          </a:p>
        </p:txBody>
      </p:sp>
      <p:sp>
        <p:nvSpPr>
          <p:cNvPr id="6" name="Footer Placeholder 5">
            <a:extLst>
              <a:ext uri="{FF2B5EF4-FFF2-40B4-BE49-F238E27FC236}">
                <a16:creationId xmlns:a16="http://schemas.microsoft.com/office/drawing/2014/main" id="{AD474736-D1AE-D957-9364-6452A69212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39D0C5-58A2-1D39-E654-4DF48BF556C8}"/>
              </a:ext>
            </a:extLst>
          </p:cNvPr>
          <p:cNvSpPr>
            <a:spLocks noGrp="1"/>
          </p:cNvSpPr>
          <p:nvPr>
            <p:ph type="sldNum" sz="quarter" idx="12"/>
          </p:nvPr>
        </p:nvSpPr>
        <p:spPr/>
        <p:txBody>
          <a:bodyPr/>
          <a:lstStyle/>
          <a:p>
            <a:fld id="{38CACA8D-ED43-41DA-8A36-C4C1408705D0}" type="slidenum">
              <a:rPr lang="en-IN" smtClean="0"/>
              <a:t>‹#›</a:t>
            </a:fld>
            <a:endParaRPr lang="en-IN"/>
          </a:p>
        </p:txBody>
      </p:sp>
    </p:spTree>
    <p:extLst>
      <p:ext uri="{BB962C8B-B14F-4D97-AF65-F5344CB8AC3E}">
        <p14:creationId xmlns:p14="http://schemas.microsoft.com/office/powerpoint/2010/main" val="281564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84483-8063-76CF-B34E-8E04F75A0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17F9B6E-AF03-96E0-1810-C18558ABE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DD33F5-7A91-BE45-013A-891E95209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6E889343-A673-3AC8-F24C-1BD76F5FF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089A9C9-3EF6-0758-0DCA-D8C07F8DD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CACA8D-ED43-41DA-8A36-C4C1408705D0}" type="slidenum">
              <a:rPr lang="en-IN" smtClean="0"/>
              <a:t>‹#›</a:t>
            </a:fld>
            <a:endParaRPr lang="en-IN"/>
          </a:p>
        </p:txBody>
      </p:sp>
    </p:spTree>
    <p:extLst>
      <p:ext uri="{BB962C8B-B14F-4D97-AF65-F5344CB8AC3E}">
        <p14:creationId xmlns:p14="http://schemas.microsoft.com/office/powerpoint/2010/main" val="173460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84483-8063-76CF-B34E-8E04F75A0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17F9B6E-AF03-96E0-1810-C18558ABE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DD33F5-7A91-BE45-013A-891E95209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E9EFDE-3C1C-45CF-BE38-BCC2E48AE5A7}" type="datetimeFigureOut">
              <a:rPr lang="en-IN" smtClean="0"/>
              <a:t>09-08-2024</a:t>
            </a:fld>
            <a:endParaRPr lang="en-IN"/>
          </a:p>
        </p:txBody>
      </p:sp>
      <p:sp>
        <p:nvSpPr>
          <p:cNvPr id="5" name="Footer Placeholder 4">
            <a:extLst>
              <a:ext uri="{FF2B5EF4-FFF2-40B4-BE49-F238E27FC236}">
                <a16:creationId xmlns:a16="http://schemas.microsoft.com/office/drawing/2014/main" id="{6E889343-A673-3AC8-F24C-1BD76F5FF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3089A9C9-3EF6-0758-0DCA-D8C07F8DD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CACA8D-ED43-41DA-8A36-C4C1408705D0}" type="slidenum">
              <a:rPr lang="en-IN" smtClean="0"/>
              <a:t>‹#›</a:t>
            </a:fld>
            <a:endParaRPr lang="en-IN"/>
          </a:p>
        </p:txBody>
      </p:sp>
    </p:spTree>
    <p:extLst>
      <p:ext uri="{BB962C8B-B14F-4D97-AF65-F5344CB8AC3E}">
        <p14:creationId xmlns:p14="http://schemas.microsoft.com/office/powerpoint/2010/main" val="366854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jpeg"/><Relationship Id="rId4" Type="http://schemas.openxmlformats.org/officeDocument/2006/relationships/diagramLayout" Target="../diagrams/layout3.xml"/><Relationship Id="rId9"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83DA71-31D8-579C-8D9A-901F89A47E7D}"/>
              </a:ext>
            </a:extLst>
          </p:cNvPr>
          <p:cNvSpPr>
            <a:spLocks noGrp="1"/>
          </p:cNvSpPr>
          <p:nvPr>
            <p:ph type="ctrTitle"/>
          </p:nvPr>
        </p:nvSpPr>
        <p:spPr>
          <a:xfrm>
            <a:off x="451185" y="818984"/>
            <a:ext cx="5808213" cy="3661054"/>
          </a:xfrm>
        </p:spPr>
        <p:txBody>
          <a:bodyPr>
            <a:normAutofit/>
          </a:bodyPr>
          <a:lstStyle/>
          <a:p>
            <a:pPr algn="l"/>
            <a:r>
              <a:rPr lang="en-IN" sz="72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TURBO </a:t>
            </a:r>
            <a:br>
              <a:rPr lang="en-IN" sz="72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br>
            <a:r>
              <a:rPr lang="en-IN" sz="7200" b="1"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MACHINERY</a:t>
            </a:r>
          </a:p>
        </p:txBody>
      </p:sp>
      <p:sp>
        <p:nvSpPr>
          <p:cNvPr id="28" name="Rectangle 2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AE70A2-D2B8-4FE6-A871-17558E695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954" y="-20329"/>
            <a:ext cx="6355944" cy="6859295"/>
          </a:xfrm>
          <a:prstGeom prst="rect">
            <a:avLst/>
          </a:prstGeom>
        </p:spPr>
      </p:pic>
    </p:spTree>
    <p:extLst>
      <p:ext uri="{BB962C8B-B14F-4D97-AF65-F5344CB8AC3E}">
        <p14:creationId xmlns:p14="http://schemas.microsoft.com/office/powerpoint/2010/main" val="81397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itle 9">
            <a:extLst>
              <a:ext uri="{FF2B5EF4-FFF2-40B4-BE49-F238E27FC236}">
                <a16:creationId xmlns:a16="http://schemas.microsoft.com/office/drawing/2014/main" id="{4DE36C71-3006-76DD-9B3C-5A34E9ADDA97}"/>
              </a:ext>
            </a:extLst>
          </p:cNvPr>
          <p:cNvSpPr>
            <a:spLocks noGrp="1"/>
          </p:cNvSpPr>
          <p:nvPr>
            <p:ph type="title"/>
          </p:nvPr>
        </p:nvSpPr>
        <p:spPr>
          <a:xfrm>
            <a:off x="163373" y="906450"/>
            <a:ext cx="5520537" cy="5384622"/>
          </a:xfrm>
        </p:spPr>
        <p:txBody>
          <a:bodyPr>
            <a:noAutofit/>
          </a:bodyPr>
          <a:lstStyle/>
          <a:p>
            <a:pPr algn="just"/>
            <a:r>
              <a:rPr lang="en-US" sz="2400" dirty="0"/>
              <a:t>Electro Technical  Department  (ETD) of Bureau of Indian Standards has constituted a Technical Committee namely Wind Turbines Sectional Committee ETD 42. This Committee deals with formulation of standards for wind turbines that convert wind energy into electrical energy. These standards address design requirements, engineering integrity, measurement techniques and test procedures. Their purpose is to provide a basis for design, quality assurance and certification. The standards are concerned with all subsystems of wind turbines, such as mechanical and internal electrical systems, support structures and control and protection systems. </a:t>
            </a:r>
            <a:endParaRPr lang="en-IN" sz="2400" dirty="0"/>
          </a:p>
        </p:txBody>
      </p:sp>
      <p:sp>
        <p:nvSpPr>
          <p:cNvPr id="11" name="TextBox 10">
            <a:extLst>
              <a:ext uri="{FF2B5EF4-FFF2-40B4-BE49-F238E27FC236}">
                <a16:creationId xmlns:a16="http://schemas.microsoft.com/office/drawing/2014/main" id="{C9E9831E-E6BB-D9AB-DBAE-4A3BE6F4304C}"/>
              </a:ext>
            </a:extLst>
          </p:cNvPr>
          <p:cNvSpPr txBox="1"/>
          <p:nvPr/>
        </p:nvSpPr>
        <p:spPr>
          <a:xfrm>
            <a:off x="6741994" y="2606181"/>
            <a:ext cx="5106009" cy="2308324"/>
          </a:xfrm>
          <a:prstGeom prst="rect">
            <a:avLst/>
          </a:prstGeom>
          <a:noFill/>
        </p:spPr>
        <p:txBody>
          <a:bodyPr wrap="square" rtlCol="0">
            <a:spAutoFit/>
          </a:bodyPr>
          <a:lstStyle/>
          <a:p>
            <a:pPr algn="just"/>
            <a:r>
              <a:rPr lang="en-US" sz="2100" dirty="0"/>
              <a:t>ETD 42 l</a:t>
            </a:r>
            <a:r>
              <a:rPr lang="en-IN" sz="2100" dirty="0" err="1"/>
              <a:t>iaison</a:t>
            </a:r>
            <a:r>
              <a:rPr lang="en-US" sz="2100" dirty="0"/>
              <a:t> with following technical Committee of IEC as participating (P) member </a:t>
            </a:r>
          </a:p>
          <a:p>
            <a:pPr algn="just"/>
            <a:endParaRPr lang="en-US" sz="2100" dirty="0"/>
          </a:p>
          <a:p>
            <a:pPr algn="just"/>
            <a:r>
              <a:rPr lang="en-US" sz="2100" dirty="0"/>
              <a:t>TC 88 - Wind energy generation systems - Principle (P)</a:t>
            </a:r>
          </a:p>
          <a:p>
            <a:endParaRPr lang="en-IN" dirty="0"/>
          </a:p>
        </p:txBody>
      </p:sp>
    </p:spTree>
    <p:extLst>
      <p:ext uri="{BB962C8B-B14F-4D97-AF65-F5344CB8AC3E}">
        <p14:creationId xmlns:p14="http://schemas.microsoft.com/office/powerpoint/2010/main" val="13868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6" name="Content Placeholder 5">
            <a:extLst>
              <a:ext uri="{FF2B5EF4-FFF2-40B4-BE49-F238E27FC236}">
                <a16:creationId xmlns:a16="http://schemas.microsoft.com/office/drawing/2014/main" id="{8E8D1FC0-62AB-F15A-7E0A-5B57D4E83539}"/>
              </a:ext>
            </a:extLst>
          </p:cNvPr>
          <p:cNvSpPr>
            <a:spLocks noGrp="1"/>
          </p:cNvSpPr>
          <p:nvPr>
            <p:ph idx="1"/>
          </p:nvPr>
        </p:nvSpPr>
        <p:spPr>
          <a:xfrm>
            <a:off x="838200" y="446227"/>
            <a:ext cx="4867656" cy="5730736"/>
          </a:xfrm>
        </p:spPr>
        <p:txBody>
          <a:bodyPr>
            <a:normAutofit fontScale="92500" lnSpcReduction="10000"/>
          </a:bodyPr>
          <a:lstStyle/>
          <a:p>
            <a:pPr marL="0" indent="0" algn="ctr">
              <a:buNone/>
            </a:pPr>
            <a:r>
              <a:rPr lang="en-IN" sz="2600" b="1" dirty="0" err="1">
                <a:effectLst/>
                <a:latin typeface="Calibri" panose="020F0502020204030204" pitchFamily="34" charset="0"/>
                <a:ea typeface="Calibri" panose="020F0502020204030204" pitchFamily="34" charset="0"/>
              </a:rPr>
              <a:t>Implementability</a:t>
            </a:r>
            <a:r>
              <a:rPr lang="en-IN" sz="2600" b="1" dirty="0">
                <a:effectLst/>
                <a:latin typeface="Calibri" panose="020F0502020204030204" pitchFamily="34" charset="0"/>
                <a:ea typeface="Calibri" panose="020F0502020204030204" pitchFamily="34" charset="0"/>
              </a:rPr>
              <a:t> and Linkage with Manufacturing</a:t>
            </a:r>
          </a:p>
          <a:p>
            <a:pPr marL="0" indent="0" algn="ctr">
              <a:buNone/>
            </a:pPr>
            <a:endParaRPr lang="en-IN" sz="2400" b="1" dirty="0">
              <a:effectLst/>
              <a:latin typeface="Calibri" panose="020F0502020204030204" pitchFamily="34" charset="0"/>
              <a:ea typeface="Calibri" panose="020F0502020204030204" pitchFamily="34" charset="0"/>
            </a:endParaRPr>
          </a:p>
          <a:p>
            <a:pPr marL="0" indent="0" algn="just">
              <a:buNone/>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major strength of the Indian Standards is their ability to implement in the real world. These standards are practical tools that link directly with the manufacturing process. By providing detailed specifications and procedures, they ensure that turbomachines are designed, manufactured, tested, and maintained to high standards, ensuring efficiency, reliability, and safety in real-world applications. This seamless transition from design to production enhances the overall understanding and practical application of turbomachines technology.</a:t>
            </a:r>
            <a:endParaRPr lang="en-IN" sz="2400" kern="1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9" name="TextBox 8">
            <a:extLst>
              <a:ext uri="{FF2B5EF4-FFF2-40B4-BE49-F238E27FC236}">
                <a16:creationId xmlns:a16="http://schemas.microsoft.com/office/drawing/2014/main" id="{1E99C5D9-B686-BA33-6972-8557F547BFF4}"/>
              </a:ext>
            </a:extLst>
          </p:cNvPr>
          <p:cNvSpPr txBox="1"/>
          <p:nvPr/>
        </p:nvSpPr>
        <p:spPr>
          <a:xfrm>
            <a:off x="6638324" y="424837"/>
            <a:ext cx="5401665" cy="5806782"/>
          </a:xfrm>
          <a:prstGeom prst="rect">
            <a:avLst/>
          </a:prstGeom>
          <a:noFill/>
        </p:spPr>
        <p:txBody>
          <a:bodyPr wrap="square" rtlCol="0">
            <a:spAutoFit/>
          </a:bodyPr>
          <a:lstStyle/>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Practical Design Guidelines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Indian Standards offer practical design guidelines that can be directly applied in the manufacturing and installation of turbines &amp; compressors, bridging the gap between theory and practice.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Quality Assurance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Adhering to these standards ensures that turbines </a:t>
            </a:r>
            <a:r>
              <a:rPr lang="en-IN" sz="1600" kern="100" dirty="0">
                <a:latin typeface="Calibri" panose="020F0502020204030204" pitchFamily="34" charset="0"/>
                <a:ea typeface="Calibri" panose="020F0502020204030204" pitchFamily="34" charset="0"/>
                <a:cs typeface="Calibri" panose="020F0502020204030204" pitchFamily="34" charset="0"/>
              </a:rPr>
              <a:t>&amp; compressors meet </a:t>
            </a:r>
            <a:r>
              <a:rPr lang="en-IN" sz="1600" kern="100" dirty="0">
                <a:effectLst/>
                <a:latin typeface="Calibri" panose="020F0502020204030204" pitchFamily="34" charset="0"/>
                <a:ea typeface="Calibri" panose="020F0502020204030204" pitchFamily="34" charset="0"/>
                <a:cs typeface="Calibri" panose="020F0502020204030204" pitchFamily="34" charset="0"/>
              </a:rPr>
              <a:t>the required quality and performance benchmarks, leading to reliable and efficient operations.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Regulatory Compliance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Following Indian Standards helps in regulatory compliance, ensuring that </a:t>
            </a:r>
            <a:r>
              <a:rPr lang="en-IN" sz="1600" kern="100" dirty="0">
                <a:latin typeface="Calibri" panose="020F0502020204030204" pitchFamily="34" charset="0"/>
                <a:ea typeface="Calibri" panose="020F0502020204030204" pitchFamily="34" charset="0"/>
                <a:cs typeface="Calibri" panose="020F0502020204030204" pitchFamily="34" charset="0"/>
              </a:rPr>
              <a:t>turbines &amp; compressors </a:t>
            </a:r>
            <a:r>
              <a:rPr lang="en-IN" sz="1600" kern="100" dirty="0">
                <a:effectLst/>
                <a:latin typeface="Calibri" panose="020F0502020204030204" pitchFamily="34" charset="0"/>
                <a:ea typeface="Calibri" panose="020F0502020204030204" pitchFamily="34" charset="0"/>
                <a:cs typeface="Calibri" panose="020F0502020204030204" pitchFamily="34" charset="0"/>
              </a:rPr>
              <a:t>meet legal and safety requirements set by government and industry bodies.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Standardization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600" kern="100" dirty="0">
                <a:effectLst/>
                <a:latin typeface="Calibri" panose="020F0502020204030204" pitchFamily="34" charset="0"/>
                <a:ea typeface="Calibri" panose="020F0502020204030204" pitchFamily="34" charset="0"/>
                <a:cs typeface="Calibri" panose="020F0502020204030204" pitchFamily="34" charset="0"/>
              </a:rPr>
              <a:t>Standards promote uniformity in manufacturing and operational processes, making it easier to maintain and repair turbines </a:t>
            </a:r>
            <a:r>
              <a:rPr lang="en-IN" sz="1600" kern="100" dirty="0">
                <a:latin typeface="Calibri" panose="020F0502020204030204" pitchFamily="34" charset="0"/>
                <a:ea typeface="Calibri" panose="020F0502020204030204" pitchFamily="34" charset="0"/>
                <a:cs typeface="Calibri" panose="020F0502020204030204" pitchFamily="34" charset="0"/>
              </a:rPr>
              <a:t>&amp; compressors and </a:t>
            </a:r>
            <a:r>
              <a:rPr lang="en-IN" sz="1600" kern="100" dirty="0">
                <a:effectLst/>
                <a:latin typeface="Calibri" panose="020F0502020204030204" pitchFamily="34" charset="0"/>
                <a:ea typeface="Calibri" panose="020F0502020204030204" pitchFamily="34" charset="0"/>
                <a:cs typeface="Calibri" panose="020F0502020204030204" pitchFamily="34" charset="0"/>
              </a:rPr>
              <a:t>ensuring compatibility of parts and systems.</a:t>
            </a:r>
            <a:endParaRPr lang="en-IN" dirty="0"/>
          </a:p>
        </p:txBody>
      </p:sp>
    </p:spTree>
    <p:extLst>
      <p:ext uri="{BB962C8B-B14F-4D97-AF65-F5344CB8AC3E}">
        <p14:creationId xmlns:p14="http://schemas.microsoft.com/office/powerpoint/2010/main" val="3876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1C81BB-7EE7-3389-A4B6-9195B262F24F}"/>
              </a:ext>
            </a:extLst>
          </p:cNvPr>
          <p:cNvSpPr/>
          <p:nvPr/>
        </p:nvSpPr>
        <p:spPr>
          <a:xfrm>
            <a:off x="710119" y="1801469"/>
            <a:ext cx="3540868" cy="4782211"/>
          </a:xfrm>
          <a:prstGeom prst="rect">
            <a:avLst/>
          </a:prstGeom>
          <a:pattFill prst="pct20">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Rounded Corners 4">
            <a:extLst>
              <a:ext uri="{FF2B5EF4-FFF2-40B4-BE49-F238E27FC236}">
                <a16:creationId xmlns:a16="http://schemas.microsoft.com/office/drawing/2014/main" id="{0410981D-6060-3570-4050-74DFAE043915}"/>
              </a:ext>
            </a:extLst>
          </p:cNvPr>
          <p:cNvSpPr/>
          <p:nvPr/>
        </p:nvSpPr>
        <p:spPr>
          <a:xfrm>
            <a:off x="592531" y="1801469"/>
            <a:ext cx="3658456" cy="4939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75F657FA-690D-9DA8-2951-B677FDE3BAE9}"/>
              </a:ext>
            </a:extLst>
          </p:cNvPr>
          <p:cNvSpPr/>
          <p:nvPr/>
        </p:nvSpPr>
        <p:spPr>
          <a:xfrm>
            <a:off x="807396" y="1801469"/>
            <a:ext cx="3443591" cy="4871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useBgFill="1">
        <p:nvSpPr>
          <p:cNvPr id="39" name="Rectangle 3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84138C2-546A-B043-BC5C-C6A7316E9A81}"/>
              </a:ext>
            </a:extLst>
          </p:cNvPr>
          <p:cNvSpPr>
            <a:spLocks noGrp="1"/>
          </p:cNvSpPr>
          <p:nvPr>
            <p:ph type="title"/>
          </p:nvPr>
        </p:nvSpPr>
        <p:spPr>
          <a:xfrm>
            <a:off x="477000" y="1602028"/>
            <a:ext cx="3939688" cy="5247659"/>
          </a:xfrm>
          <a:pattFill prst="pct5">
            <a:fgClr>
              <a:schemeClr val="accent1"/>
            </a:fgClr>
            <a:bgClr>
              <a:schemeClr val="bg1"/>
            </a:bgClr>
          </a:pattFill>
          <a:effectLst>
            <a:outerShdw blurRad="50800" dist="50800" dir="5400000" algn="ctr" rotWithShape="0">
              <a:srgbClr val="000000"/>
            </a:outerShdw>
            <a:softEdge rad="88900"/>
          </a:effectLst>
        </p:spPr>
        <p:txBody>
          <a:bodyPr>
            <a:noAutofit/>
          </a:bodyPr>
          <a:lstStyle/>
          <a:p>
            <a:pPr algn="ctr"/>
            <a:r>
              <a:rPr lang="en-IN" sz="3200" b="1" kern="100" dirty="0">
                <a:effectLst/>
                <a:latin typeface="Calibri" panose="020F0502020204030204" pitchFamily="34" charset="0"/>
                <a:ea typeface="Calibri" panose="020F0502020204030204" pitchFamily="34" charset="0"/>
                <a:cs typeface="Calibri" panose="020F0502020204030204" pitchFamily="34" charset="0"/>
              </a:rPr>
              <a:t>       </a:t>
            </a:r>
            <a:br>
              <a:rPr lang="en-IN" sz="3200" b="1" kern="100" dirty="0">
                <a:effectLst/>
                <a:latin typeface="Calibri" panose="020F0502020204030204" pitchFamily="34" charset="0"/>
                <a:ea typeface="Calibri" panose="020F0502020204030204" pitchFamily="34" charset="0"/>
                <a:cs typeface="Calibri" panose="020F0502020204030204" pitchFamily="34" charset="0"/>
              </a:rPr>
            </a:br>
            <a:br>
              <a:rPr lang="en-IN" sz="3200" b="1" kern="100" dirty="0">
                <a:effectLst/>
                <a:latin typeface="Calibri" panose="020F0502020204030204" pitchFamily="34" charset="0"/>
                <a:ea typeface="Calibri" panose="020F0502020204030204" pitchFamily="34" charset="0"/>
                <a:cs typeface="Calibri" panose="020F0502020204030204" pitchFamily="34" charset="0"/>
              </a:rPr>
            </a:br>
            <a:r>
              <a:rPr lang="en-IN" sz="3200" b="1" kern="100" dirty="0">
                <a:effectLst/>
                <a:latin typeface="Calibri" panose="020F0502020204030204" pitchFamily="34" charset="0"/>
                <a:ea typeface="Calibri" panose="020F0502020204030204" pitchFamily="34" charset="0"/>
                <a:cs typeface="Calibri" panose="020F0502020204030204" pitchFamily="34" charset="0"/>
              </a:rPr>
              <a:t>Comprehensive Guidelines</a:t>
            </a:r>
            <a:br>
              <a:rPr lang="en-IN" sz="3200" b="1" kern="100" dirty="0">
                <a:effectLst/>
                <a:latin typeface="Calibri" panose="020F0502020204030204" pitchFamily="34" charset="0"/>
                <a:ea typeface="Calibri" panose="020F0502020204030204" pitchFamily="34" charset="0"/>
                <a:cs typeface="Calibri" panose="020F0502020204030204" pitchFamily="34" charset="0"/>
              </a:rPr>
            </a:br>
            <a:br>
              <a:rPr lang="en-IN" sz="3200" b="1" kern="100" dirty="0">
                <a:effectLst/>
                <a:latin typeface="Calibri" panose="020F0502020204030204" pitchFamily="34" charset="0"/>
                <a:ea typeface="Calibri" panose="020F0502020204030204" pitchFamily="34" charset="0"/>
                <a:cs typeface="Calibri" panose="020F0502020204030204" pitchFamily="34" charset="0"/>
              </a:rPr>
            </a:br>
            <a:r>
              <a:rPr lang="en-IN" sz="3200" kern="100" dirty="0">
                <a:latin typeface="Calibri" panose="020F0502020204030204" pitchFamily="34" charset="0"/>
                <a:ea typeface="Calibri" panose="020F0502020204030204" pitchFamily="34" charset="0"/>
                <a:cs typeface="Calibri" panose="020F0502020204030204" pitchFamily="34" charset="0"/>
              </a:rPr>
              <a:t>Indian Standards provide exhaustive guidelines covering various aspects of turbine and compressor technology</a:t>
            </a:r>
            <a:br>
              <a:rPr lang="en-IN" sz="3200" kern="100" dirty="0">
                <a:effectLst/>
                <a:latin typeface="Calibri" panose="020F0502020204030204" pitchFamily="34" charset="0"/>
                <a:ea typeface="Calibri" panose="020F0502020204030204" pitchFamily="34" charset="0"/>
                <a:cs typeface="Mangal" panose="02040503050203030202" pitchFamily="18" charset="0"/>
              </a:rPr>
            </a:br>
            <a:br>
              <a:rPr lang="en-IN" sz="3200" kern="100" dirty="0">
                <a:effectLst/>
                <a:latin typeface="Calibri" panose="020F0502020204030204" pitchFamily="34" charset="0"/>
                <a:ea typeface="Calibri" panose="020F0502020204030204" pitchFamily="34" charset="0"/>
                <a:cs typeface="Calibri" panose="020F0502020204030204" pitchFamily="34" charset="0"/>
              </a:rPr>
            </a:br>
            <a:endParaRPr lang="en-US" sz="3200" dirty="0"/>
          </a:p>
        </p:txBody>
      </p:sp>
      <p:cxnSp>
        <p:nvCxnSpPr>
          <p:cNvPr id="42" name="Straight Connector 4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5" name="Content Placeholder 2">
            <a:extLst>
              <a:ext uri="{FF2B5EF4-FFF2-40B4-BE49-F238E27FC236}">
                <a16:creationId xmlns:a16="http://schemas.microsoft.com/office/drawing/2014/main" id="{8F1CB3CD-B81A-D3D4-664D-6F39622F8944}"/>
              </a:ext>
            </a:extLst>
          </p:cNvPr>
          <p:cNvGraphicFramePr>
            <a:graphicFrameLocks noGrp="1"/>
          </p:cNvGraphicFramePr>
          <p:nvPr>
            <p:ph idx="1"/>
            <p:extLst>
              <p:ext uri="{D42A27DB-BD31-4B8C-83A1-F6EECF244321}">
                <p14:modId xmlns:p14="http://schemas.microsoft.com/office/powerpoint/2010/main" val="1057250320"/>
              </p:ext>
            </p:extLst>
          </p:nvPr>
        </p:nvGraphicFramePr>
        <p:xfrm>
          <a:off x="4893687" y="387706"/>
          <a:ext cx="7081295" cy="619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01457E8-F039-D475-C32E-B06DDEDF339D}"/>
              </a:ext>
            </a:extLst>
          </p:cNvPr>
          <p:cNvSpPr txBox="1"/>
          <p:nvPr/>
        </p:nvSpPr>
        <p:spPr>
          <a:xfrm>
            <a:off x="5917997" y="4709648"/>
            <a:ext cx="5797003" cy="312650"/>
          </a:xfrm>
          <a:prstGeom prst="rect">
            <a:avLst/>
          </a:prstGeom>
          <a:noFill/>
        </p:spPr>
        <p:txBody>
          <a:bodyPr wrap="square" rtlCol="0">
            <a:spAutoFit/>
          </a:bodyPr>
          <a:lstStyle/>
          <a:p>
            <a:pPr algn="just">
              <a:lnSpc>
                <a:spcPct val="107000"/>
              </a:lnSpc>
              <a:spcAft>
                <a:spcPts val="800"/>
              </a:spcAft>
              <a:tabLst>
                <a:tab pos="457200" algn="l"/>
              </a:tabLst>
            </a:pPr>
            <a:endParaRPr lang="en-IN" sz="14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10" name="Picture 9">
            <a:extLst>
              <a:ext uri="{FF2B5EF4-FFF2-40B4-BE49-F238E27FC236}">
                <a16:creationId xmlns:a16="http://schemas.microsoft.com/office/drawing/2014/main" id="{FF7173AF-2DCD-47BA-A2E7-9D8E7C0015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232806" y="679208"/>
            <a:ext cx="961190" cy="74725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5CCD9C3-A4AC-7025-7261-03A5120B5B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5052" y="2328844"/>
            <a:ext cx="950665" cy="73907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F8C6D353-0EEA-8A69-CA6A-2D0C47CA55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5733" y="3939699"/>
            <a:ext cx="1058263" cy="795293"/>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188450B5-99C6-6E3E-AD6A-D387E495439D}"/>
              </a:ext>
            </a:extLst>
          </p:cNvPr>
          <p:cNvSpPr/>
          <p:nvPr/>
        </p:nvSpPr>
        <p:spPr>
          <a:xfrm>
            <a:off x="592531" y="387706"/>
            <a:ext cx="3824157" cy="10387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kern="100" dirty="0">
                <a:latin typeface="Calibri" panose="020F0502020204030204" pitchFamily="34" charset="0"/>
                <a:ea typeface="Calibri" panose="020F0502020204030204" pitchFamily="34" charset="0"/>
                <a:cs typeface="Calibri" panose="020F0502020204030204" pitchFamily="34" charset="0"/>
              </a:rPr>
              <a:t>U</a:t>
            </a:r>
            <a:r>
              <a:rPr lang="en-IN" sz="2000" b="1" kern="100" dirty="0">
                <a:effectLst/>
                <a:latin typeface="Calibri" panose="020F0502020204030204" pitchFamily="34" charset="0"/>
                <a:ea typeface="Calibri" panose="020F0502020204030204" pitchFamily="34" charset="0"/>
                <a:cs typeface="Calibri" panose="020F0502020204030204" pitchFamily="34" charset="0"/>
              </a:rPr>
              <a:t>nderstanding of Turbines and Compressors through </a:t>
            </a:r>
          </a:p>
          <a:p>
            <a:pPr algn="ctr"/>
            <a:r>
              <a:rPr lang="en-IN" sz="2000" b="1" kern="100" dirty="0">
                <a:effectLst/>
                <a:latin typeface="Calibri" panose="020F0502020204030204" pitchFamily="34" charset="0"/>
                <a:ea typeface="Calibri" panose="020F0502020204030204" pitchFamily="34" charset="0"/>
                <a:cs typeface="Calibri" panose="020F0502020204030204" pitchFamily="34" charset="0"/>
              </a:rPr>
              <a:t>Indian Standards</a:t>
            </a:r>
            <a:endParaRPr lang="en-IN" sz="2000" dirty="0"/>
          </a:p>
        </p:txBody>
      </p:sp>
    </p:spTree>
    <p:extLst>
      <p:ext uri="{BB962C8B-B14F-4D97-AF65-F5344CB8AC3E}">
        <p14:creationId xmlns:p14="http://schemas.microsoft.com/office/powerpoint/2010/main" val="315809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86913B-43FC-84F6-9385-289FEDAF6D47}"/>
              </a:ext>
            </a:extLst>
          </p:cNvPr>
          <p:cNvSpPr txBox="1"/>
          <p:nvPr/>
        </p:nvSpPr>
        <p:spPr>
          <a:xfrm>
            <a:off x="585216" y="1302106"/>
            <a:ext cx="10855757" cy="53553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Terminology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Standardization of terminology is fundamental to achieving clarity, consistency, and precision across various domains. It ensures that all stakeholders are aligned, reduces errors, facilitates compliance, uniform  documentation &amp; training, and supports innovation and development. By using standardized terminology, industries can improve communication, quality, overall efficiency and comply with regulatory requirements.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Design: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Design aspects for turbines &amp; compressors are pivotal in guaranteeing safety, optimizing performance, ensuring reliability, and achieving cost-effectiveness. Design aspects are indispensable for several compelling reasons such as safety, performance &amp; efficiency, reliability &amp; durability, quality assurance, maintenance &amp; serviceability, innovation &amp; advancement, facilitator to buyer, monitoring, cost-effectiveness.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Testing and performance requirements </a:t>
            </a:r>
            <a:r>
              <a:rPr kumimoji="0" lang="en-I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critical for ensuring safety, verifying performance, enhancing reliability and durability, fostering innovation, achieving cost-effectiveness, complying with regulations, and building consumer confidence.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Safety protocols: </a:t>
            </a:r>
            <a:r>
              <a:rPr kumimoji="0" lang="en-IN"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Defining safety requirements is crucial for protecting human life, ensuring regulatory compliance, minimizing legal risks, building consumer confidence, facilitating market access, ensuring operational safety, protecting the environment, and enhancing overall product quality.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aspects are comprehensively addressed in the Indian Standards cited at the conclusion.</a:t>
            </a:r>
          </a:p>
        </p:txBody>
      </p:sp>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Understanding of Turbines &amp; </a:t>
            </a:r>
            <a:r>
              <a:rPr kumimoji="0" lang="en-IN" sz="2400" b="1" i="0" u="none" strike="noStrike" kern="1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Comressors</a:t>
            </a:r>
            <a:r>
              <a:rPr kumimoji="0" lang="en-IN" sz="24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through Standards</a:t>
            </a:r>
            <a:endParaRPr kumimoji="0" lang="en-IN" sz="2400" b="0" i="0" u="none" strike="noStrike" kern="1200" cap="none" spc="0" normalizeH="0" baseline="0" noProof="0" dirty="0">
              <a:ln>
                <a:noFill/>
              </a:ln>
              <a:solidFill>
                <a:prstClr val="white"/>
              </a:solidFill>
              <a:effectLst/>
              <a:uLnTx/>
              <a:uFillTx/>
              <a:latin typeface="Aptos"/>
              <a:ea typeface="+mn-ea"/>
              <a:cs typeface="+mn-cs"/>
            </a:endParaRPr>
          </a:p>
        </p:txBody>
      </p:sp>
    </p:spTree>
    <p:extLst>
      <p:ext uri="{BB962C8B-B14F-4D97-AF65-F5344CB8AC3E}">
        <p14:creationId xmlns:p14="http://schemas.microsoft.com/office/powerpoint/2010/main" val="71696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Working principle of compressors and its classification</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0859BDB-56FA-4405-8444-5BDFC6F2FE2D}"/>
              </a:ext>
            </a:extLst>
          </p:cNvPr>
          <p:cNvSpPr txBox="1"/>
          <p:nvPr/>
        </p:nvSpPr>
        <p:spPr>
          <a:xfrm>
            <a:off x="959224" y="1219200"/>
            <a:ext cx="10434917" cy="5355312"/>
          </a:xfrm>
          <a:prstGeom prst="rect">
            <a:avLst/>
          </a:prstGeom>
          <a:noFill/>
        </p:spPr>
        <p:txBody>
          <a:bodyPr wrap="square" rtlCol="0">
            <a:spAutoFit/>
          </a:bodyPr>
          <a:lstStyle/>
          <a:p>
            <a:pPr algn="just"/>
            <a:r>
              <a:rPr lang="en-GB" b="1" dirty="0">
                <a:latin typeface="Calibri" panose="020F0502020204030204" pitchFamily="34" charset="0"/>
                <a:ea typeface="Calibri" panose="020F0502020204030204" pitchFamily="34" charset="0"/>
                <a:cs typeface="Calibri" panose="020F0502020204030204" pitchFamily="34" charset="0"/>
              </a:rPr>
              <a:t>IS 10617:2018 </a:t>
            </a:r>
            <a:r>
              <a:rPr lang="en-GB" dirty="0">
                <a:latin typeface="Calibri" panose="020F0502020204030204" pitchFamily="34" charset="0"/>
                <a:ea typeface="Calibri" panose="020F0502020204030204" pitchFamily="34" charset="0"/>
                <a:cs typeface="Calibri" panose="020F0502020204030204" pitchFamily="34" charset="0"/>
              </a:rPr>
              <a:t>prescribes the classification of the hermetic compressors as:</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b="1" dirty="0">
                <a:latin typeface="Calibri" panose="020F0502020204030204" pitchFamily="34" charset="0"/>
                <a:ea typeface="Calibri" panose="020F0502020204030204" pitchFamily="34" charset="0"/>
                <a:cs typeface="Calibri" panose="020F0502020204030204" pitchFamily="34" charset="0"/>
              </a:rPr>
              <a:t>Hermetically Sealed Compressor </a:t>
            </a:r>
            <a:r>
              <a:rPr lang="en-GB" dirty="0">
                <a:latin typeface="Calibri" panose="020F0502020204030204" pitchFamily="34" charset="0"/>
                <a:ea typeface="Calibri" panose="020F0502020204030204" pitchFamily="34" charset="0"/>
                <a:cs typeface="Calibri" panose="020F0502020204030204" pitchFamily="34" charset="0"/>
              </a:rPr>
              <a:t>— A machine consisting of an electrically driven refrigerant pump housed in a container which is welded or brazed together to form a gas tight shell also called as housing. The machine cannot be taken apart without cutting open the container housing and has no access to internal moving parts. The electrical windings are exposed to both the refrigerant and the compressor lubricating oil. </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There are various types of hermetically sealed compressors using different pumping mechanisms as below</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Reciprocating Compressors -</a:t>
            </a:r>
            <a:r>
              <a:rPr lang="en-GB" dirty="0">
                <a:latin typeface="Calibri" panose="020F0502020204030204" pitchFamily="34" charset="0"/>
                <a:ea typeface="Calibri" panose="020F0502020204030204" pitchFamily="34" charset="0"/>
                <a:cs typeface="Calibri" panose="020F0502020204030204" pitchFamily="34" charset="0"/>
              </a:rPr>
              <a:t> These compressors use a pump mechanism of piston cylinder arrangement to compress the refrigerant gas. The rotary motion of the motor shaft is converted to reciprocating motion for compressor.</a:t>
            </a:r>
          </a:p>
          <a:p>
            <a:pPr marL="285750" indent="-285750" algn="just">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Rotary Compressors -</a:t>
            </a:r>
            <a:r>
              <a:rPr lang="en-GB" dirty="0">
                <a:latin typeface="Calibri" panose="020F0502020204030204" pitchFamily="34" charset="0"/>
                <a:ea typeface="Calibri" panose="020F0502020204030204" pitchFamily="34" charset="0"/>
                <a:cs typeface="Calibri" panose="020F0502020204030204" pitchFamily="34" charset="0"/>
              </a:rPr>
              <a:t> These compressors use a impeller type of piston vane combination having rotary motion to compressor the refrigerant gas.</a:t>
            </a:r>
          </a:p>
          <a:p>
            <a:pPr marL="285750" indent="-285750" algn="just">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Scroll Compressors - </a:t>
            </a:r>
            <a:r>
              <a:rPr lang="en-GB" dirty="0">
                <a:latin typeface="Calibri" panose="020F0502020204030204" pitchFamily="34" charset="0"/>
                <a:ea typeface="Calibri" panose="020F0502020204030204" pitchFamily="34" charset="0"/>
                <a:cs typeface="Calibri" panose="020F0502020204030204" pitchFamily="34" charset="0"/>
              </a:rPr>
              <a:t>These compressors use a combination of fixed and moving scroll sets, moving scroll have a mechanism to covert rotary mechanism into orbital motion to compressor refrigerant gas.</a:t>
            </a:r>
          </a:p>
          <a:p>
            <a:pPr marL="285750" indent="-285750" algn="just">
              <a:buFont typeface="Arial" panose="020B0604020202020204" pitchFamily="34" charset="0"/>
              <a:buChar char="•"/>
            </a:pPr>
            <a:r>
              <a:rPr lang="en-GB" b="1" dirty="0">
                <a:latin typeface="Calibri" panose="020F0502020204030204" pitchFamily="34" charset="0"/>
                <a:ea typeface="Calibri" panose="020F0502020204030204" pitchFamily="34" charset="0"/>
                <a:cs typeface="Calibri" panose="020F0502020204030204" pitchFamily="34" charset="0"/>
              </a:rPr>
              <a:t>Linear Compressor -</a:t>
            </a:r>
            <a:r>
              <a:rPr lang="en-GB" dirty="0">
                <a:latin typeface="Calibri" panose="020F0502020204030204" pitchFamily="34" charset="0"/>
                <a:ea typeface="Calibri" panose="020F0502020204030204" pitchFamily="34" charset="0"/>
                <a:cs typeface="Calibri" panose="020F0502020204030204" pitchFamily="34" charset="0"/>
              </a:rPr>
              <a:t> These compressors are a type of reciprocating compressor, uses a mechanism wherein the piston moves in the linear track to compress the refrigerant gas.</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86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Working principle of compressors and its classification</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0859BDB-56FA-4405-8444-5BDFC6F2FE2D}"/>
              </a:ext>
            </a:extLst>
          </p:cNvPr>
          <p:cNvSpPr txBox="1"/>
          <p:nvPr/>
        </p:nvSpPr>
        <p:spPr>
          <a:xfrm>
            <a:off x="878541" y="1028343"/>
            <a:ext cx="10434917" cy="4801314"/>
          </a:xfrm>
          <a:prstGeom prst="rect">
            <a:avLst/>
          </a:prstGeom>
          <a:noFill/>
        </p:spPr>
        <p:txBody>
          <a:bodyPr wrap="square" rtlCol="0">
            <a:spAutoFit/>
          </a:bodyPr>
          <a:lstStyle/>
          <a:p>
            <a:pPr algn="just"/>
            <a:r>
              <a:rPr lang="en-GB" b="1" dirty="0"/>
              <a:t>IS 11461 : 1985 ‘Code of practice for compressor safety’ </a:t>
            </a:r>
            <a:r>
              <a:rPr lang="en-GB" dirty="0"/>
              <a:t>prescribes the compressor categories based on the lubrication as under:</a:t>
            </a:r>
          </a:p>
          <a:p>
            <a:pPr algn="just"/>
            <a:endParaRPr lang="en-GB" b="1" dirty="0"/>
          </a:p>
          <a:p>
            <a:pPr marL="342900" indent="-342900" algn="just">
              <a:buFontTx/>
              <a:buAutoNum type="arabicParenR"/>
            </a:pPr>
            <a:r>
              <a:rPr lang="en-GB" b="1" dirty="0"/>
              <a:t>Oil Lubricated Compressors </a:t>
            </a:r>
            <a:r>
              <a:rPr lang="en-GB" dirty="0"/>
              <a:t>in which the moving parts in the compression chamber are lubricated with oil which is either specially injected for that purpose by a mechanical lubricator or is carried over from other parts of the machine, as in single acting trunk type of reciprocating compressor without a crosshead. </a:t>
            </a:r>
          </a:p>
          <a:p>
            <a:pPr marL="342900" indent="-342900" algn="just">
              <a:buFontTx/>
              <a:buAutoNum type="arabicParenR"/>
            </a:pPr>
            <a:endParaRPr lang="en-GB" dirty="0"/>
          </a:p>
          <a:p>
            <a:pPr marL="342900" indent="-342900" algn="just">
              <a:buAutoNum type="arabicParenR"/>
            </a:pPr>
            <a:r>
              <a:rPr lang="en-GB" b="1" dirty="0"/>
              <a:t>‘Oil-free’ Compressors </a:t>
            </a:r>
            <a:r>
              <a:rPr lang="en-GB" dirty="0"/>
              <a:t>in which the air does not come into contact with the oil used to lubricate the machine, for example, dynamic Compressors, labyrinth compressors, diaphragm compressors or compressors with unlubricated piston rings.</a:t>
            </a:r>
          </a:p>
          <a:p>
            <a:pPr marL="342900" indent="-342900" algn="just">
              <a:buAutoNum type="arabicParenR"/>
            </a:pPr>
            <a:endParaRPr lang="en-GB" dirty="0"/>
          </a:p>
          <a:p>
            <a:pPr lvl="1" algn="just"/>
            <a:r>
              <a:rPr lang="en-US" i="1" dirty="0">
                <a:latin typeface="Arial Narrow" panose="020B0606020202030204" pitchFamily="34" charset="0"/>
              </a:rPr>
              <a:t>These are used in food and beverage processing, the pharmaceutical industry (manufacturing and packaging), waste water treatment, chemical and petrochemical processing, semiconductor and electronics manufacturing, the medical sector, automotive paint spraying, textile manufacturing and many more. Contamination by even the smallest quantities of oil can result in costly production downtime and product spoilage.</a:t>
            </a:r>
            <a:endParaRPr lang="en-GB" i="1" dirty="0">
              <a:latin typeface="Arial Narrow" panose="020B0606020202030204" pitchFamily="34" charset="0"/>
            </a:endParaRPr>
          </a:p>
          <a:p>
            <a:pPr algn="just"/>
            <a:endParaRPr lang="en-GB" dirty="0"/>
          </a:p>
        </p:txBody>
      </p:sp>
      <p:pic>
        <p:nvPicPr>
          <p:cNvPr id="5" name="Picture 4">
            <a:extLst>
              <a:ext uri="{FF2B5EF4-FFF2-40B4-BE49-F238E27FC236}">
                <a16:creationId xmlns:a16="http://schemas.microsoft.com/office/drawing/2014/main" id="{B2F62F10-B075-45E5-8997-3210D64B5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133" y="5251925"/>
            <a:ext cx="3529874" cy="1501884"/>
          </a:xfrm>
          <a:prstGeom prst="rect">
            <a:avLst/>
          </a:prstGeom>
          <a:ln>
            <a:solidFill>
              <a:schemeClr val="tx1"/>
            </a:solidFill>
          </a:ln>
        </p:spPr>
      </p:pic>
    </p:spTree>
    <p:extLst>
      <p:ext uri="{BB962C8B-B14F-4D97-AF65-F5344CB8AC3E}">
        <p14:creationId xmlns:p14="http://schemas.microsoft.com/office/powerpoint/2010/main" val="289065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Working principle of compressors and its classification</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0859BDB-56FA-4405-8444-5BDFC6F2FE2D}"/>
              </a:ext>
            </a:extLst>
          </p:cNvPr>
          <p:cNvSpPr txBox="1"/>
          <p:nvPr/>
        </p:nvSpPr>
        <p:spPr>
          <a:xfrm>
            <a:off x="959224" y="1219200"/>
            <a:ext cx="10434917" cy="4247317"/>
          </a:xfrm>
          <a:prstGeom prst="rect">
            <a:avLst/>
          </a:prstGeom>
          <a:noFill/>
        </p:spPr>
        <p:txBody>
          <a:bodyPr wrap="square" rtlCol="0">
            <a:spAutoFit/>
          </a:bodyPr>
          <a:lstStyle/>
          <a:p>
            <a:pPr lvl="1" algn="just"/>
            <a:r>
              <a:rPr lang="en-GB" dirty="0"/>
              <a:t>Oil-lubricated compressors are grouped into any of the four classes below (</a:t>
            </a:r>
            <a:r>
              <a:rPr lang="en-GB" b="1" dirty="0"/>
              <a:t>Ref</a:t>
            </a:r>
            <a:r>
              <a:rPr lang="en-GB" dirty="0"/>
              <a:t> </a:t>
            </a:r>
            <a:r>
              <a:rPr lang="en-GB" b="1" dirty="0"/>
              <a:t>IS 11461 : 1985)</a:t>
            </a:r>
            <a:r>
              <a:rPr lang="en-GB" dirty="0"/>
              <a:t>:</a:t>
            </a:r>
          </a:p>
          <a:p>
            <a:pPr algn="just"/>
            <a:endParaRPr lang="en-GB" dirty="0"/>
          </a:p>
          <a:p>
            <a:pPr marL="285750" indent="-285750" algn="just">
              <a:buFont typeface="Arial" panose="020B0604020202020204" pitchFamily="34" charset="0"/>
              <a:buChar char="•"/>
            </a:pPr>
            <a:r>
              <a:rPr lang="en-GB" dirty="0"/>
              <a:t>Air-cooled reciprocating types with a power input up to 20 kW, usually built as single or two-stage machines up to about 25 bar (2.5 MPa) often for intermittent services.</a:t>
            </a:r>
          </a:p>
          <a:p>
            <a:pPr algn="just"/>
            <a:endParaRPr lang="en-GB" dirty="0"/>
          </a:p>
          <a:p>
            <a:pPr marL="285750" indent="-285750" algn="just">
              <a:buFont typeface="Arial" panose="020B0604020202020204" pitchFamily="34" charset="0"/>
              <a:buChar char="•"/>
            </a:pPr>
            <a:r>
              <a:rPr lang="en-GB" dirty="0"/>
              <a:t>Air-cooled reciprocating types with a power input about 20 kW, usually built as single stage machines up to about 3 bar (0.3 MPa) two-stage up to about 25 bar (2.5 MPa) and more stages for higher pressures.</a:t>
            </a:r>
          </a:p>
          <a:p>
            <a:pPr algn="just"/>
            <a:endParaRPr lang="en-GB" dirty="0"/>
          </a:p>
          <a:p>
            <a:pPr marL="285750" indent="-285750" algn="just">
              <a:buFont typeface="Arial" panose="020B0604020202020204" pitchFamily="34" charset="0"/>
              <a:buChar char="•"/>
            </a:pPr>
            <a:r>
              <a:rPr lang="en-GB" dirty="0"/>
              <a:t>Water-cooled reciprocating types, Usually built as single-stage machines up to about 5 bar (0.5 MPa), two stage up to about 25 bar (2.5 MPa) and more stages for higher pressures.</a:t>
            </a:r>
          </a:p>
          <a:p>
            <a:pPr algn="just"/>
            <a:endParaRPr lang="en-GB" dirty="0"/>
          </a:p>
          <a:p>
            <a:pPr marL="285750" indent="-285750" algn="just">
              <a:buFont typeface="Arial" panose="020B0604020202020204" pitchFamily="34" charset="0"/>
              <a:buChar char="•"/>
            </a:pPr>
            <a:r>
              <a:rPr lang="en-GB" dirty="0"/>
              <a:t>Water or air-cooled rotary vane types, usually built as single-stage machines up to about 4 bar (0.4 MPa) to 7 bar (0.7 MPa) and two-stage up to about 12 bar (1.2 MPa). </a:t>
            </a:r>
          </a:p>
          <a:p>
            <a:pPr algn="just"/>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66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5"/>
            <a:ext cx="10515600" cy="782357"/>
          </a:xfrm>
          <a:solidFill>
            <a:schemeClr val="accent1"/>
          </a:solidFill>
        </p:spPr>
        <p:txBody>
          <a:bodyPr>
            <a:normAutofit/>
          </a:body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1317812"/>
            <a:ext cx="10515600" cy="4859151"/>
          </a:xfrm>
        </p:spPr>
        <p:txBody>
          <a:bodyPr>
            <a:normAutofit fontScale="77500" lnSpcReduction="20000"/>
          </a:bodyPr>
          <a:lstStyle/>
          <a:p>
            <a:pPr marL="0" indent="0" algn="just">
              <a:lnSpc>
                <a:spcPct val="107000"/>
              </a:lnSpc>
              <a:spcAft>
                <a:spcPts val="800"/>
              </a:spcAft>
              <a:buNone/>
            </a:pPr>
            <a:r>
              <a:rPr lang="en-IN" b="1" dirty="0"/>
              <a:t>IS 14751: 1999/ISO 11086 </a:t>
            </a:r>
            <a:r>
              <a:rPr lang="en-IN" dirty="0"/>
              <a:t>provides terms and definitions used in the field of gas turbines</a:t>
            </a:r>
          </a:p>
          <a:p>
            <a:pPr marL="514350" indent="-514350" algn="just">
              <a:lnSpc>
                <a:spcPct val="107000"/>
              </a:lnSpc>
              <a:spcAft>
                <a:spcPts val="800"/>
              </a:spcAft>
              <a:buAutoNum type="arabicPeriod"/>
            </a:pPr>
            <a:r>
              <a:rPr lang="en-IN" b="1" kern="100" dirty="0">
                <a:latin typeface="Calibri" panose="020F0502020204030204" pitchFamily="34" charset="0"/>
                <a:ea typeface="Calibri" panose="020F0502020204030204" pitchFamily="34" charset="0"/>
                <a:cs typeface="Mangal" panose="02040503050203030202" pitchFamily="18" charset="0"/>
              </a:rPr>
              <a:t>General Definitions:</a:t>
            </a:r>
            <a:endParaRPr lang="en-IN" kern="100" dirty="0">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b="1" kern="100" dirty="0">
                <a:latin typeface="Calibri" panose="020F0502020204030204" pitchFamily="34" charset="0"/>
                <a:ea typeface="Calibri" panose="020F0502020204030204" pitchFamily="34" charset="0"/>
                <a:cs typeface="Mangal" panose="02040503050203030202" pitchFamily="18" charset="0"/>
              </a:rPr>
              <a:t>Gas Turbines:</a:t>
            </a:r>
            <a:r>
              <a:rPr lang="en-IN" kern="100" dirty="0">
                <a:latin typeface="Calibri" panose="020F0502020204030204" pitchFamily="34" charset="0"/>
                <a:ea typeface="Calibri" panose="020F0502020204030204" pitchFamily="34" charset="0"/>
                <a:cs typeface="Mangal" panose="02040503050203030202" pitchFamily="18" charset="0"/>
              </a:rPr>
              <a:t> </a:t>
            </a:r>
            <a:r>
              <a:rPr lang="en-US" kern="100" dirty="0">
                <a:latin typeface="Calibri" panose="020F0502020204030204" pitchFamily="34" charset="0"/>
                <a:ea typeface="Calibri" panose="020F0502020204030204" pitchFamily="34" charset="0"/>
                <a:cs typeface="Calibri" panose="020F0502020204030204" pitchFamily="34" charset="0"/>
              </a:rPr>
              <a:t>&lt;Single unit&gt; rotating machine which converts thermal energy into mechanical work, consisting of a compressor(s), a thermal device(s) which heat(s) the working fluid, a turbine(s), a control system, and auxiliary equipment. </a:t>
            </a:r>
            <a:endParaRPr lang="en-IN"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b="1" kern="100" dirty="0">
                <a:latin typeface="Calibri" panose="020F0502020204030204" pitchFamily="34" charset="0"/>
                <a:ea typeface="Calibri" panose="020F0502020204030204" pitchFamily="34" charset="0"/>
                <a:cs typeface="Calibri" panose="020F0502020204030204" pitchFamily="34" charset="0"/>
              </a:rPr>
              <a:t>Gas turbine power plant: </a:t>
            </a:r>
            <a:r>
              <a:rPr lang="en-US" kern="100" dirty="0">
                <a:latin typeface="Calibri" panose="020F0502020204030204" pitchFamily="34" charset="0"/>
                <a:ea typeface="Calibri" panose="020F0502020204030204" pitchFamily="34" charset="0"/>
                <a:cs typeface="Calibri" panose="020F0502020204030204" pitchFamily="34" charset="0"/>
              </a:rPr>
              <a:t>Gas turbine engine and all essential equipment necessary for the production of power in a useful form (e.g. electrical, mechanical or thermal).</a:t>
            </a:r>
          </a:p>
          <a:p>
            <a:pPr marL="0" indent="0" algn="just">
              <a:lnSpc>
                <a:spcPct val="107000"/>
              </a:lnSpc>
              <a:spcAft>
                <a:spcPts val="800"/>
              </a:spcAft>
              <a:buNone/>
            </a:pPr>
            <a:r>
              <a:rPr lang="en-IN" b="1" kern="100" dirty="0">
                <a:latin typeface="Calibri" panose="020F0502020204030204" pitchFamily="34" charset="0"/>
                <a:ea typeface="Calibri" panose="020F0502020204030204" pitchFamily="34" charset="0"/>
                <a:cs typeface="Calibri" panose="020F0502020204030204" pitchFamily="34" charset="0"/>
              </a:rPr>
              <a:t>2.</a:t>
            </a:r>
            <a:r>
              <a:rPr lang="en-IN" kern="100" dirty="0">
                <a:latin typeface="Calibri" panose="020F0502020204030204" pitchFamily="34" charset="0"/>
                <a:ea typeface="Calibri" panose="020F0502020204030204" pitchFamily="34" charset="0"/>
                <a:cs typeface="Calibri" panose="020F0502020204030204" pitchFamily="34" charset="0"/>
              </a:rPr>
              <a:t> </a:t>
            </a:r>
            <a:r>
              <a:rPr lang="en-IN" b="1" kern="100" dirty="0">
                <a:latin typeface="Calibri" panose="020F0502020204030204" pitchFamily="34" charset="0"/>
                <a:ea typeface="Calibri" panose="020F0502020204030204" pitchFamily="34" charset="0"/>
                <a:cs typeface="Calibri" panose="020F0502020204030204" pitchFamily="34" charset="0"/>
              </a:rPr>
              <a:t>Component Terminology:</a:t>
            </a:r>
          </a:p>
          <a:p>
            <a:pPr algn="just"/>
            <a:r>
              <a:rPr lang="en-IN" kern="100" dirty="0">
                <a:latin typeface="Calibri" panose="020F0502020204030204" pitchFamily="34" charset="0"/>
                <a:ea typeface="Calibri" panose="020F0502020204030204" pitchFamily="34" charset="0"/>
                <a:cs typeface="Calibri" panose="020F0502020204030204" pitchFamily="34" charset="0"/>
              </a:rPr>
              <a:t>The standards provide detailed terminology for various turbine components such as </a:t>
            </a:r>
            <a:r>
              <a:rPr lang="en-IN" dirty="0">
                <a:latin typeface="Calibri" panose="020F0502020204030204" pitchFamily="34" charset="0"/>
                <a:ea typeface="Calibri" panose="020F0502020204030204" pitchFamily="34" charset="0"/>
                <a:cs typeface="Calibri" panose="020F0502020204030204" pitchFamily="34" charset="0"/>
              </a:rPr>
              <a:t>compressor, combustion chamber</a:t>
            </a:r>
            <a:r>
              <a:rPr lang="en-IN" kern="100" dirty="0">
                <a:latin typeface="Calibri" panose="020F0502020204030204" pitchFamily="34" charset="0"/>
                <a:ea typeface="Calibri" panose="020F0502020204030204" pitchFamily="34" charset="0"/>
                <a:cs typeface="Calibri" panose="020F0502020204030204" pitchFamily="34" charset="0"/>
              </a:rPr>
              <a:t>, </a:t>
            </a:r>
            <a:r>
              <a:rPr lang="en-IN" dirty="0">
                <a:latin typeface="Calibri" panose="020F0502020204030204" pitchFamily="34" charset="0"/>
                <a:ea typeface="Calibri" panose="020F0502020204030204" pitchFamily="34" charset="0"/>
                <a:cs typeface="Calibri" panose="020F0502020204030204" pitchFamily="34" charset="0"/>
              </a:rPr>
              <a:t>working fluid heater, gas generator, regenerator, pre-cooler, intercooler, Auxiliaries and accessories etc.</a:t>
            </a:r>
            <a:r>
              <a:rPr lang="en-IN" kern="100" dirty="0">
                <a:latin typeface="Calibri" panose="020F0502020204030204" pitchFamily="34" charset="0"/>
                <a:ea typeface="Calibri" panose="020F0502020204030204" pitchFamily="34" charset="0"/>
                <a:cs typeface="Calibri" panose="020F0502020204030204" pitchFamily="34" charset="0"/>
              </a:rPr>
              <a:t> Each component is precisely defined to ensure clear communication and understanding among professionals.</a:t>
            </a:r>
          </a:p>
          <a:p>
            <a:endParaRPr lang="en-GB" dirty="0"/>
          </a:p>
        </p:txBody>
      </p:sp>
    </p:spTree>
    <p:extLst>
      <p:ext uri="{BB962C8B-B14F-4D97-AF65-F5344CB8AC3E}">
        <p14:creationId xmlns:p14="http://schemas.microsoft.com/office/powerpoint/2010/main" val="255611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6"/>
            <a:ext cx="10515600" cy="459627"/>
          </a:xfrm>
          <a:solidFill>
            <a:schemeClr val="accent1"/>
          </a:solidFill>
        </p:spPr>
        <p:txBody>
          <a:bodyPr>
            <a:normAutofit/>
          </a:body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932329"/>
            <a:ext cx="10515600" cy="5244634"/>
          </a:xfrm>
        </p:spPr>
        <p:txBody>
          <a:bodyPr>
            <a:noAutofit/>
          </a:bodyPr>
          <a:lstStyle/>
          <a:p>
            <a:pPr marL="0" indent="0" algn="just">
              <a:buNone/>
            </a:pPr>
            <a:r>
              <a:rPr lang="en-GB" sz="1800" b="1" dirty="0"/>
              <a:t>IS 15666 (Part 1) :2006/ISO 3977-1 :1997 </a:t>
            </a:r>
            <a:r>
              <a:rPr lang="en-GB" sz="1800" dirty="0"/>
              <a:t>classifies Gas turbines based on type of cycles</a:t>
            </a:r>
          </a:p>
          <a:p>
            <a:pPr algn="just"/>
            <a:r>
              <a:rPr lang="en-GB" sz="1800" b="1" dirty="0"/>
              <a:t>Open cycle:</a:t>
            </a:r>
            <a:r>
              <a:rPr lang="en-GB" sz="1800" dirty="0"/>
              <a:t> Thermodynamic cycle in which the working fluid enters the gas turbine from the atmosphere and is discharged into the atmosphere.</a:t>
            </a:r>
          </a:p>
          <a:p>
            <a:pPr algn="just"/>
            <a:r>
              <a:rPr lang="en-GB" sz="1800" b="1" dirty="0"/>
              <a:t>Closed cycle: </a:t>
            </a:r>
            <a:r>
              <a:rPr lang="en-GB" sz="1800" dirty="0"/>
              <a:t>Thermodynamic cycle having a recirculating working fluid independent of the atmosphere.</a:t>
            </a:r>
          </a:p>
          <a:p>
            <a:pPr algn="just"/>
            <a:r>
              <a:rPr lang="en-GB" sz="1800" b="1" dirty="0"/>
              <a:t>Semi-closed cycle: </a:t>
            </a:r>
            <a:r>
              <a:rPr lang="en-GB" sz="1800" dirty="0"/>
              <a:t>Thermodynamic cycle utilizing combustion in a working fluid that is partially recirculated and partially exchanged with atmospheric air.</a:t>
            </a:r>
          </a:p>
          <a:p>
            <a:pPr algn="just"/>
            <a:r>
              <a:rPr lang="en-GB" sz="1800" b="1" dirty="0"/>
              <a:t>Simple cycle: </a:t>
            </a:r>
            <a:r>
              <a:rPr lang="en-GB" sz="1800" dirty="0"/>
              <a:t>Thermodynamic cycle consisting only of successive compression, combustion and expansion.</a:t>
            </a:r>
          </a:p>
          <a:p>
            <a:pPr algn="just"/>
            <a:r>
              <a:rPr lang="en-GB" sz="1800" b="1" dirty="0"/>
              <a:t>Regenerative cycle: </a:t>
            </a:r>
            <a:r>
              <a:rPr lang="en-GB" sz="1800" dirty="0"/>
              <a:t>Thermodynamic cycle employing exhaust heat recovery, consisting of successive compression, regenerative heating, combustion, expansion and regenerative cooling (heat transfer from the exhaust to the compressor discharge fluid) of the working fluid. </a:t>
            </a:r>
          </a:p>
          <a:p>
            <a:pPr algn="just"/>
            <a:r>
              <a:rPr lang="en-GB" sz="1800" b="1" dirty="0"/>
              <a:t>Intercooled cycle: </a:t>
            </a:r>
            <a:r>
              <a:rPr lang="en-GB" sz="1800" dirty="0"/>
              <a:t>Thermodynamic cycle employing cooling of the working fluid between stages of successive compression.</a:t>
            </a:r>
          </a:p>
          <a:p>
            <a:pPr algn="just"/>
            <a:r>
              <a:rPr lang="en-GB" sz="1800" b="1" dirty="0"/>
              <a:t>Reheat cycle: </a:t>
            </a:r>
            <a:r>
              <a:rPr lang="en-GB" sz="1800" dirty="0"/>
              <a:t>Thermodynamic cycle employing the addition of thermal energy to the working fluid between stages of expansion.</a:t>
            </a:r>
          </a:p>
          <a:p>
            <a:pPr algn="just"/>
            <a:r>
              <a:rPr lang="en-GB" sz="1800" b="1" dirty="0"/>
              <a:t>Combined cycle: </a:t>
            </a:r>
            <a:r>
              <a:rPr lang="en-GB" sz="1800" dirty="0"/>
              <a:t>Thermodynamic cycle employing the combination of a gas turbine cycle with a steam or other fluid Rankine cycle.</a:t>
            </a:r>
          </a:p>
          <a:p>
            <a:pPr algn="just"/>
            <a:endParaRPr lang="en-GB" sz="1800" dirty="0"/>
          </a:p>
          <a:p>
            <a:pPr algn="just"/>
            <a:endParaRPr lang="en-GB" sz="1800" dirty="0"/>
          </a:p>
        </p:txBody>
      </p:sp>
    </p:spTree>
    <p:extLst>
      <p:ext uri="{BB962C8B-B14F-4D97-AF65-F5344CB8AC3E}">
        <p14:creationId xmlns:p14="http://schemas.microsoft.com/office/powerpoint/2010/main" val="194718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678-11A2-42FE-ADCF-30B69D80CB66}"/>
              </a:ext>
            </a:extLst>
          </p:cNvPr>
          <p:cNvSpPr>
            <a:spLocks noGrp="1"/>
          </p:cNvSpPr>
          <p:nvPr>
            <p:ph type="title"/>
          </p:nvPr>
        </p:nvSpPr>
        <p:spPr>
          <a:xfrm>
            <a:off x="838200" y="365126"/>
            <a:ext cx="10515600" cy="459627"/>
          </a:xfrm>
          <a:solidFill>
            <a:schemeClr val="accent1"/>
          </a:solidFill>
        </p:spPr>
        <p:txBody>
          <a:bodyPr>
            <a:normAutofit/>
          </a:body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20A97E-036D-45BA-946F-060C7FC4A00E}"/>
              </a:ext>
            </a:extLst>
          </p:cNvPr>
          <p:cNvSpPr>
            <a:spLocks noGrp="1"/>
          </p:cNvSpPr>
          <p:nvPr>
            <p:ph idx="1"/>
          </p:nvPr>
        </p:nvSpPr>
        <p:spPr>
          <a:xfrm>
            <a:off x="838200" y="1160931"/>
            <a:ext cx="10515600" cy="5244634"/>
          </a:xfrm>
        </p:spPr>
        <p:txBody>
          <a:bodyPr>
            <a:noAutofit/>
          </a:bodyPr>
          <a:lstStyle/>
          <a:p>
            <a:pPr algn="just"/>
            <a:r>
              <a:rPr lang="en-GB" sz="1800" b="1" dirty="0"/>
              <a:t>IS 15666 (Part 1) :2006/ISO 3977-1 :1997 and IS 14751 : 1999/IS0 11086: 1996 </a:t>
            </a:r>
            <a:r>
              <a:rPr lang="en-GB" sz="1800" dirty="0"/>
              <a:t>further classifies Gas turbines on the following basis </a:t>
            </a:r>
          </a:p>
          <a:p>
            <a:pPr algn="just"/>
            <a:r>
              <a:rPr lang="en-GB" sz="1800" b="1" dirty="0"/>
              <a:t>Single-shaft gas turbine</a:t>
            </a:r>
            <a:r>
              <a:rPr lang="en-GB" sz="1800" dirty="0"/>
              <a:t>: Gas turbine in which the compressor and turbine rotors are mechanically coupled and the power output is taken either directly or through gearing.</a:t>
            </a:r>
          </a:p>
          <a:p>
            <a:pPr algn="just"/>
            <a:r>
              <a:rPr lang="en-GB" sz="1800" b="1" dirty="0"/>
              <a:t>Multi-shaft gas turbine: </a:t>
            </a:r>
            <a:r>
              <a:rPr lang="en-GB" sz="1800" dirty="0"/>
              <a:t>Gas turbine combination including at least two turbines working on independent shafts.</a:t>
            </a:r>
          </a:p>
          <a:p>
            <a:pPr algn="just"/>
            <a:r>
              <a:rPr lang="en-GB" sz="1800" b="1" dirty="0"/>
              <a:t>Bled gas turbine: </a:t>
            </a:r>
            <a:r>
              <a:rPr lang="en-GB" sz="1800" dirty="0"/>
              <a:t>Gas turbine which has, for external use, extraction of compressed air between compressor stages and/or at the discharge of the compressor, or extraction of hot gas at the inlet of the turbine and/or between turbine stages.</a:t>
            </a:r>
          </a:p>
          <a:p>
            <a:pPr algn="just"/>
            <a:r>
              <a:rPr lang="en-GB" sz="1800" b="1" dirty="0"/>
              <a:t>Internal combustion gas turbine: </a:t>
            </a:r>
            <a:r>
              <a:rPr lang="en-GB" sz="1800" dirty="0"/>
              <a:t>Gas turbine in which the combustion takes place within the working fluid.</a:t>
            </a:r>
          </a:p>
          <a:p>
            <a:pPr algn="just"/>
            <a:r>
              <a:rPr lang="en-GB" sz="1800" b="1" dirty="0"/>
              <a:t>External combustion gas turbine: </a:t>
            </a:r>
            <a:r>
              <a:rPr lang="en-GB" sz="1800" dirty="0"/>
              <a:t>Gas turbine in which the combustion takes place in an external region and heat is transferred to the working fluid.</a:t>
            </a:r>
          </a:p>
          <a:p>
            <a:pPr algn="just"/>
            <a:r>
              <a:rPr lang="en-GB" sz="1800" b="1" dirty="0"/>
              <a:t>Stationary gas turbine:</a:t>
            </a:r>
            <a:r>
              <a:rPr lang="en-GB" sz="1800" dirty="0"/>
              <a:t> Gas turbine employed as a stationary energy source and not readily movable.</a:t>
            </a:r>
          </a:p>
          <a:p>
            <a:pPr algn="just"/>
            <a:r>
              <a:rPr lang="en-GB" sz="1800" b="1" dirty="0"/>
              <a:t>Mobile gas turbine: </a:t>
            </a:r>
            <a:r>
              <a:rPr lang="en-GB" sz="1800" dirty="0"/>
              <a:t>Gas turbine employed as a stationary energy source but readily movable.</a:t>
            </a:r>
          </a:p>
        </p:txBody>
      </p:sp>
    </p:spTree>
    <p:extLst>
      <p:ext uri="{BB962C8B-B14F-4D97-AF65-F5344CB8AC3E}">
        <p14:creationId xmlns:p14="http://schemas.microsoft.com/office/powerpoint/2010/main" val="180306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4FC746-32B5-4533-3A71-5238D15C76FC}"/>
              </a:ext>
            </a:extLst>
          </p:cNvPr>
          <p:cNvSpPr>
            <a:spLocks noGrp="1"/>
          </p:cNvSpPr>
          <p:nvPr>
            <p:ph idx="1"/>
          </p:nvPr>
        </p:nvSpPr>
        <p:spPr>
          <a:xfrm>
            <a:off x="2762450" y="275666"/>
            <a:ext cx="8989995" cy="6259887"/>
          </a:xfrm>
        </p:spPr>
        <p:txBody>
          <a:bodyPr>
            <a:normAutofit fontScale="92500" lnSpcReduction="20000"/>
          </a:bodyPr>
          <a:lstStyle/>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Indian Standards (IS) for Turbines &amp; Compressors, developed by the Bureau of Indian Standards (BIS), play a crucial role in ensuring the quality, safety, and performance across various industrial applications. </a:t>
            </a:r>
          </a:p>
          <a:p>
            <a:pPr marL="0" indent="0" algn="just">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This lecture aims to deal with : </a:t>
            </a:r>
          </a:p>
          <a:p>
            <a:pPr marL="514350" indent="-514350" algn="just">
              <a:buAutoNum type="romanLcParenBoth"/>
            </a:pPr>
            <a:r>
              <a:rPr lang="en-US" sz="2400" dirty="0">
                <a:latin typeface="Calibri" panose="020F0502020204030204" pitchFamily="34" charset="0"/>
                <a:ea typeface="Calibri" panose="020F0502020204030204" pitchFamily="34" charset="0"/>
                <a:cs typeface="Calibri" panose="020F0502020204030204" pitchFamily="34" charset="0"/>
              </a:rPr>
              <a:t>General information about turbomachinery</a:t>
            </a:r>
          </a:p>
          <a:p>
            <a:pPr marL="514350" indent="-514350" algn="just">
              <a:buFont typeface="Arial" panose="020B0604020202020204" pitchFamily="34" charset="0"/>
              <a:buAutoNum type="romanLcParenBoth"/>
            </a:pPr>
            <a:r>
              <a:rPr lang="en-US" sz="2400" kern="0" spc="-97" dirty="0">
                <a:solidFill>
                  <a:srgbClr val="000000"/>
                </a:solidFill>
                <a:latin typeface="Calibri" panose="020F0502020204030204" pitchFamily="34" charset="0"/>
                <a:ea typeface="Calibri" panose="020F0502020204030204" pitchFamily="34" charset="0"/>
                <a:cs typeface="Calibri" panose="020F0502020204030204" pitchFamily="34" charset="0"/>
              </a:rPr>
              <a:t>Standardization Efforts in the Industry</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AutoNum type="romanLcParenBoth"/>
            </a:pPr>
            <a:r>
              <a:rPr lang="en-US" sz="2400" dirty="0">
                <a:latin typeface="Calibri" panose="020F0502020204030204" pitchFamily="34" charset="0"/>
                <a:ea typeface="Calibri" panose="020F0502020204030204" pitchFamily="34" charset="0"/>
                <a:cs typeface="Calibri" panose="020F0502020204030204" pitchFamily="34" charset="0"/>
              </a:rPr>
              <a:t>Real-world implement-ability, and their linkage with the manufacturing process.</a:t>
            </a:r>
          </a:p>
          <a:p>
            <a:pPr marL="514350" indent="-514350" algn="just">
              <a:buAutoNum type="romanLcParenBoth"/>
            </a:pPr>
            <a:r>
              <a:rPr lang="en-IN" sz="2400" kern="100" dirty="0">
                <a:latin typeface="Calibri" panose="020F0502020204030204" pitchFamily="34" charset="0"/>
                <a:ea typeface="Calibri" panose="020F0502020204030204" pitchFamily="34" charset="0"/>
                <a:cs typeface="Calibri" panose="020F0502020204030204" pitchFamily="34" charset="0"/>
              </a:rPr>
              <a:t>Understanding of Turbines &amp; Compressors through Standards</a:t>
            </a:r>
          </a:p>
          <a:p>
            <a:pPr marL="514350" indent="-514350" algn="just">
              <a:buAutoNum type="romanLcParenBoth"/>
            </a:pPr>
            <a:r>
              <a:rPr lang="en-GB" sz="2400" dirty="0">
                <a:latin typeface="Calibri" panose="020F0502020204030204" pitchFamily="34" charset="0"/>
                <a:ea typeface="Calibri" panose="020F0502020204030204" pitchFamily="34" charset="0"/>
                <a:cs typeface="Calibri" panose="020F0502020204030204" pitchFamily="34" charset="0"/>
              </a:rPr>
              <a:t>How do Indian Standards encompass the working principles of compressors and turbines, including their classification, applications, and acceptance criteria? Additionally, how do they address the calculation of volume flow rate, specific power consumption, lubricating oil consumption, isentropic efficiency, and volumetric efficiency, as well as potential safety hazards and required safety measures, all of which are integral to the course curriculum?</a:t>
            </a:r>
          </a:p>
          <a:p>
            <a:pPr marL="0" indent="0" algn="just">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400" dirty="0">
                <a:latin typeface="Calibri" panose="020F0502020204030204" pitchFamily="34" charset="0"/>
                <a:ea typeface="Calibri" panose="020F0502020204030204" pitchFamily="34" charset="0"/>
                <a:cs typeface="Calibri" panose="020F0502020204030204" pitchFamily="34" charset="0"/>
              </a:rPr>
              <a:t>By the end of this lecture, participants will appreciate the importance of these standards, identify areas for improvement, and understand the value of participating in the standardization process.</a:t>
            </a:r>
            <a:endParaRPr lang="en-IN" sz="4000"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53C0DC6-405B-73A2-16B8-94DAC9549535}"/>
              </a:ext>
            </a:extLst>
          </p:cNvPr>
          <p:cNvSpPr/>
          <p:nvPr/>
        </p:nvSpPr>
        <p:spPr>
          <a:xfrm>
            <a:off x="-1" y="0"/>
            <a:ext cx="247985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ora" pitchFamily="2" charset="0"/>
                <a:ea typeface="+mn-ea"/>
                <a:cs typeface="+mn-cs"/>
              </a:rPr>
              <a:t>“We can create a more sustainable, cleaner and safer world by making wiser energy choices”</a:t>
            </a:r>
          </a:p>
        </p:txBody>
      </p:sp>
    </p:spTree>
    <p:extLst>
      <p:ext uri="{BB962C8B-B14F-4D97-AF65-F5344CB8AC3E}">
        <p14:creationId xmlns:p14="http://schemas.microsoft.com/office/powerpoint/2010/main" val="1739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BC67-CF1E-4E5C-AD1E-73CB7B3E3119}"/>
              </a:ext>
            </a:extLst>
          </p:cNvPr>
          <p:cNvSpPr>
            <a:spLocks noGrp="1"/>
          </p:cNvSpPr>
          <p:nvPr>
            <p:ph type="title"/>
          </p:nvPr>
        </p:nvSpPr>
        <p:spPr>
          <a:xfrm>
            <a:off x="1028476" y="4537053"/>
            <a:ext cx="10515600" cy="327894"/>
          </a:xfrm>
        </p:spPr>
        <p:txBody>
          <a:bodyPr>
            <a:normAutofit fontScale="90000"/>
          </a:bodyPr>
          <a:lstStyle/>
          <a:p>
            <a:pPr algn="r"/>
            <a:r>
              <a:rPr lang="en-GB" sz="1800" dirty="0">
                <a:latin typeface="Calibri" panose="020F0502020204030204" pitchFamily="34" charset="0"/>
                <a:ea typeface="Calibri" panose="020F0502020204030204" pitchFamily="34" charset="0"/>
                <a:cs typeface="Calibri" panose="020F0502020204030204" pitchFamily="34" charset="0"/>
              </a:rPr>
              <a:t>Reference IS 14751: 1999/IS0 11086: 1996 </a:t>
            </a:r>
          </a:p>
        </p:txBody>
      </p:sp>
      <p:sp>
        <p:nvSpPr>
          <p:cNvPr id="3" name="Content Placeholder 2">
            <a:extLst>
              <a:ext uri="{FF2B5EF4-FFF2-40B4-BE49-F238E27FC236}">
                <a16:creationId xmlns:a16="http://schemas.microsoft.com/office/drawing/2014/main" id="{F17DAD9A-AF0C-45A2-8BEC-6B4881B6E997}"/>
              </a:ext>
            </a:extLst>
          </p:cNvPr>
          <p:cNvSpPr>
            <a:spLocks noGrp="1"/>
          </p:cNvSpPr>
          <p:nvPr>
            <p:ph idx="1"/>
          </p:nvPr>
        </p:nvSpPr>
        <p:spPr>
          <a:xfrm>
            <a:off x="838200" y="1188718"/>
            <a:ext cx="10515600" cy="5491481"/>
          </a:xfrm>
        </p:spPr>
        <p:txBody>
          <a:bodyPr>
            <a:normAutofit/>
          </a:bodyPr>
          <a:lstStyle/>
          <a:p>
            <a:pPr algn="just"/>
            <a:r>
              <a:rPr lang="en-GB" sz="2000" b="1" dirty="0"/>
              <a:t>Combined cycle: </a:t>
            </a:r>
            <a:r>
              <a:rPr lang="en-GB" sz="2000" dirty="0"/>
              <a:t>Thermodynamic cycle employing the combination of a gas turbine cycle with a steam or other fluid Rankine cycle</a:t>
            </a:r>
          </a:p>
          <a:p>
            <a:pPr algn="just"/>
            <a:r>
              <a:rPr lang="en-GB" sz="2000" dirty="0"/>
              <a:t>In a common example, the gas turbine exhaust heat is used to generate steam for the Rankine cycle.</a:t>
            </a:r>
          </a:p>
          <a:p>
            <a:pPr algn="just"/>
            <a:r>
              <a:rPr lang="en-GB" sz="2000" dirty="0"/>
              <a:t>The superior thermal performance of this cycle is due to a combination of the best thermodynamic attributes of each cycle, namely, the addition of thermal energy at higher temperatures in the gas turbine cycle and the rejection of thermal energy at lower temperatures in the Rankine cycle.</a:t>
            </a:r>
          </a:p>
          <a:p>
            <a:r>
              <a:rPr lang="en-GB" sz="2000" b="1" dirty="0"/>
              <a:t>Cogeneration:</a:t>
            </a:r>
            <a:r>
              <a:rPr lang="en-GB" sz="2000" dirty="0"/>
              <a:t> Simultaneous production in series of two forms of useful energy such as electrical energy first and then process stream.</a:t>
            </a:r>
          </a:p>
          <a:p>
            <a:endParaRPr lang="en-GB" sz="2000" dirty="0"/>
          </a:p>
          <a:p>
            <a:pPr marL="0" indent="0">
              <a:buNone/>
            </a:pPr>
            <a:endParaRPr lang="en-GB" sz="2000" dirty="0"/>
          </a:p>
          <a:p>
            <a:pPr marL="457200" lvl="1" indent="0" algn="just">
              <a:buNone/>
            </a:pPr>
            <a:r>
              <a:rPr lang="en-US" sz="1600" i="1" dirty="0"/>
              <a:t>A combined cycle power plant uses both gas and steam turbines to generate electricity, maximizing efficiency by using waste heat from the gas turbine to power the steam turbine. </a:t>
            </a:r>
          </a:p>
          <a:p>
            <a:pPr marL="457200" lvl="1" indent="0" algn="just">
              <a:buNone/>
            </a:pPr>
            <a:r>
              <a:rPr lang="en-US" sz="1600" i="1" dirty="0"/>
              <a:t>A cogeneration turbine generates electricity and simultaneously produces useful heat, often as steam. This waste steam is then utilized for heating, industrial processes, or further electricity generation, improving overall energy efficiency by maximizing the use of fuel input, reducing waste, and lowering energy costs. </a:t>
            </a:r>
          </a:p>
        </p:txBody>
      </p:sp>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22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254918"/>
            <a:ext cx="10516402" cy="5145881"/>
          </a:xfrm>
        </p:spPr>
        <p:txBody>
          <a:bodyPr>
            <a:normAutofit/>
          </a:bodyPr>
          <a:lstStyle/>
          <a:p>
            <a:pPr marL="0" indent="0" algn="just">
              <a:buNone/>
            </a:pPr>
            <a:r>
              <a:rPr lang="en-GB" sz="2000" dirty="0"/>
              <a:t>Clause 6 of</a:t>
            </a:r>
            <a:r>
              <a:rPr lang="en-GB" sz="2000" b="1" dirty="0"/>
              <a:t> IS 14751</a:t>
            </a:r>
            <a:r>
              <a:rPr lang="en-GB" sz="2000" dirty="0"/>
              <a:t>: </a:t>
            </a:r>
            <a:r>
              <a:rPr lang="en-GB" sz="2000" b="1" dirty="0"/>
              <a:t>1999/IS0 11086</a:t>
            </a:r>
            <a:r>
              <a:rPr lang="en-GB" sz="2000" dirty="0"/>
              <a:t>: defines the following types of combined cycle systems:</a:t>
            </a:r>
          </a:p>
          <a:p>
            <a:pPr algn="just"/>
            <a:endParaRPr lang="en-GB" sz="2000" dirty="0"/>
          </a:p>
          <a:p>
            <a:pPr algn="just"/>
            <a:r>
              <a:rPr lang="en-GB" sz="2000" b="1" dirty="0"/>
              <a:t>Un-fired combined cycle: </a:t>
            </a:r>
            <a:r>
              <a:rPr lang="en-GB" sz="2000" dirty="0"/>
              <a:t>Combined thermodynamic cycle in which all of the heat is added in the gas turbine portion of the cycle.</a:t>
            </a:r>
          </a:p>
          <a:p>
            <a:pPr marL="0" indent="0" algn="just">
              <a:buNone/>
            </a:pPr>
            <a:r>
              <a:rPr lang="en-GB" sz="1800" i="1" dirty="0"/>
              <a:t>In general, this is the most efficient of the various combined cycles since heat is added at the higher temperature level of the gas turbine cycle.</a:t>
            </a:r>
          </a:p>
          <a:p>
            <a:pPr marL="0" indent="0" algn="just">
              <a:buNone/>
            </a:pPr>
            <a:endParaRPr lang="en-GB" sz="1800" i="1" dirty="0"/>
          </a:p>
          <a:p>
            <a:pPr algn="just"/>
            <a:r>
              <a:rPr lang="en-GB" sz="2000" b="1" dirty="0"/>
              <a:t>Supplementary fired combined cycle: </a:t>
            </a:r>
            <a:r>
              <a:rPr lang="en-GB" sz="2000" dirty="0"/>
              <a:t>Combined thermodynamic cycle in which a portion the heat is added to the cycle after the working fluid has passed through the gas turbine</a:t>
            </a:r>
          </a:p>
          <a:p>
            <a:pPr marL="0" indent="0" algn="just">
              <a:buNone/>
            </a:pPr>
            <a:r>
              <a:rPr lang="en-GB" sz="1800" i="1" dirty="0"/>
              <a:t>In general, the output from the combined cycle is significantly enhanced by supplementary firing to the slight detriment of cycle efficiency.</a:t>
            </a:r>
          </a:p>
          <a:p>
            <a:pPr marL="0" indent="0" algn="just">
              <a:buNone/>
            </a:pPr>
            <a:endParaRPr lang="en-GB" sz="1800" i="1" dirty="0"/>
          </a:p>
          <a:p>
            <a:pPr algn="just"/>
            <a:r>
              <a:rPr lang="en-GB" sz="2000" b="1" dirty="0"/>
              <a:t>Fully fired combined cycle: </a:t>
            </a:r>
            <a:r>
              <a:rPr lang="en-GB" sz="2000" dirty="0"/>
              <a:t>Supplementary fired combined cycle in which substantially all of the oxygen in the working fluid is combined with the fuel.</a:t>
            </a:r>
            <a:endParaRPr lang="en-GB" sz="1600" dirty="0"/>
          </a:p>
        </p:txBody>
      </p:sp>
    </p:spTree>
    <p:extLst>
      <p:ext uri="{BB962C8B-B14F-4D97-AF65-F5344CB8AC3E}">
        <p14:creationId xmlns:p14="http://schemas.microsoft.com/office/powerpoint/2010/main" val="396475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F831-35A9-45E9-B7FB-3D54B64DC7FE}"/>
              </a:ext>
            </a:extLst>
          </p:cNvPr>
          <p:cNvSpPr>
            <a:spLocks noGrp="1"/>
          </p:cNvSpPr>
          <p:nvPr>
            <p:ph type="title"/>
          </p:nvPr>
        </p:nvSpPr>
        <p:spPr>
          <a:xfrm>
            <a:off x="7052733" y="6131859"/>
            <a:ext cx="5067549" cy="645458"/>
          </a:xfrm>
        </p:spPr>
        <p:txBody>
          <a:bodyPr>
            <a:normAutofit/>
          </a:bodyPr>
          <a:lstStyle/>
          <a:p>
            <a:pPr algn="ctr"/>
            <a:r>
              <a:rPr lang="en-GB" sz="2000" b="1" i="1" dirty="0">
                <a:solidFill>
                  <a:schemeClr val="accent1"/>
                </a:solidFill>
              </a:rPr>
              <a:t>Reference (IS 14751</a:t>
            </a:r>
            <a:r>
              <a:rPr lang="en-GB" sz="2000" i="1" dirty="0">
                <a:solidFill>
                  <a:schemeClr val="accent1"/>
                </a:solidFill>
              </a:rPr>
              <a:t>: </a:t>
            </a:r>
            <a:r>
              <a:rPr lang="en-GB" sz="2000" b="1" i="1" dirty="0">
                <a:solidFill>
                  <a:schemeClr val="accent1"/>
                </a:solidFill>
              </a:rPr>
              <a:t>1999/ISO 11086</a:t>
            </a:r>
            <a:r>
              <a:rPr lang="en-GB" sz="2000" i="1" dirty="0">
                <a:solidFill>
                  <a:schemeClr val="accent1"/>
                </a:solidFill>
              </a:rPr>
              <a:t>: </a:t>
            </a:r>
            <a:r>
              <a:rPr lang="en-GB" sz="2000" b="1" i="1" dirty="0">
                <a:solidFill>
                  <a:schemeClr val="accent1"/>
                </a:solidFill>
              </a:rPr>
              <a:t>1996)</a:t>
            </a:r>
          </a:p>
        </p:txBody>
      </p:sp>
      <p:pic>
        <p:nvPicPr>
          <p:cNvPr id="5" name="Content Placeholder 4">
            <a:extLst>
              <a:ext uri="{FF2B5EF4-FFF2-40B4-BE49-F238E27FC236}">
                <a16:creationId xmlns:a16="http://schemas.microsoft.com/office/drawing/2014/main" id="{7C2533D3-9DF2-4842-ADDE-07E99E8CDF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299883"/>
            <a:ext cx="5342692" cy="329006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C04069C-1983-4A0A-803C-CB80AA233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987" y="1299883"/>
            <a:ext cx="5318299" cy="3290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247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672080-C9BC-4CEE-8BC6-9C5DD5F38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81" y="1828800"/>
            <a:ext cx="5983673" cy="3200399"/>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DEF8E2E0-892D-408F-A3D0-DE90899D6F6D}"/>
              </a:ext>
            </a:extLst>
          </p:cNvPr>
          <p:cNvSpPr txBox="1">
            <a:spLocks/>
          </p:cNvSpPr>
          <p:nvPr/>
        </p:nvSpPr>
        <p:spPr>
          <a:xfrm>
            <a:off x="6968067" y="6140823"/>
            <a:ext cx="5152215"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156082"/>
                </a:solidFill>
                <a:effectLst/>
                <a:uLnTx/>
                <a:uFillTx/>
                <a:latin typeface="Aptos Display"/>
                <a:ea typeface="+mj-ea"/>
                <a:cs typeface="+mj-cs"/>
              </a:rPr>
              <a:t>Reference (IS 14751</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1999/ISO 11086</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1996)</a:t>
            </a:r>
          </a:p>
        </p:txBody>
      </p:sp>
      <p:pic>
        <p:nvPicPr>
          <p:cNvPr id="2" name="Picture 1">
            <a:extLst>
              <a:ext uri="{FF2B5EF4-FFF2-40B4-BE49-F238E27FC236}">
                <a16:creationId xmlns:a16="http://schemas.microsoft.com/office/drawing/2014/main" id="{DFF7F1F7-CC10-4274-A238-AD7F4DD149F9}"/>
              </a:ext>
            </a:extLst>
          </p:cNvPr>
          <p:cNvPicPr>
            <a:picLocks noChangeAspect="1"/>
          </p:cNvPicPr>
          <p:nvPr/>
        </p:nvPicPr>
        <p:blipFill>
          <a:blip r:embed="rId3"/>
          <a:stretch>
            <a:fillRect/>
          </a:stretch>
        </p:blipFill>
        <p:spPr>
          <a:xfrm>
            <a:off x="6360697" y="1695447"/>
            <a:ext cx="5365137" cy="3561817"/>
          </a:xfrm>
          <a:prstGeom prst="rect">
            <a:avLst/>
          </a:prstGeom>
        </p:spPr>
      </p:pic>
    </p:spTree>
    <p:extLst>
      <p:ext uri="{BB962C8B-B14F-4D97-AF65-F5344CB8AC3E}">
        <p14:creationId xmlns:p14="http://schemas.microsoft.com/office/powerpoint/2010/main" val="140720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8173E3-C83F-45B5-A47C-E181C86B3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27" y="1425391"/>
            <a:ext cx="5490438" cy="3854822"/>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E75DB5B6-8012-4B47-B596-4A2C1B28D7B6}"/>
              </a:ext>
            </a:extLst>
          </p:cNvPr>
          <p:cNvSpPr txBox="1">
            <a:spLocks/>
          </p:cNvSpPr>
          <p:nvPr/>
        </p:nvSpPr>
        <p:spPr>
          <a:xfrm>
            <a:off x="6976533" y="6140823"/>
            <a:ext cx="5143749"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156082"/>
                </a:solidFill>
                <a:effectLst/>
                <a:uLnTx/>
                <a:uFillTx/>
                <a:latin typeface="Aptos Display"/>
                <a:ea typeface="+mj-ea"/>
                <a:cs typeface="+mj-cs"/>
              </a:rPr>
              <a:t>Reference (IS 14751</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1999/ISO 11086</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1996)</a:t>
            </a:r>
          </a:p>
        </p:txBody>
      </p:sp>
      <p:pic>
        <p:nvPicPr>
          <p:cNvPr id="2" name="Picture 1">
            <a:extLst>
              <a:ext uri="{FF2B5EF4-FFF2-40B4-BE49-F238E27FC236}">
                <a16:creationId xmlns:a16="http://schemas.microsoft.com/office/drawing/2014/main" id="{679A406A-A120-4A74-B61F-84E2031C7D58}"/>
              </a:ext>
            </a:extLst>
          </p:cNvPr>
          <p:cNvPicPr>
            <a:picLocks noChangeAspect="1"/>
          </p:cNvPicPr>
          <p:nvPr/>
        </p:nvPicPr>
        <p:blipFill>
          <a:blip r:embed="rId3"/>
          <a:stretch>
            <a:fillRect/>
          </a:stretch>
        </p:blipFill>
        <p:spPr>
          <a:xfrm>
            <a:off x="6189393" y="1349189"/>
            <a:ext cx="5930889" cy="4159621"/>
          </a:xfrm>
          <a:prstGeom prst="rect">
            <a:avLst/>
          </a:prstGeom>
        </p:spPr>
      </p:pic>
    </p:spTree>
    <p:extLst>
      <p:ext uri="{BB962C8B-B14F-4D97-AF65-F5344CB8AC3E}">
        <p14:creationId xmlns:p14="http://schemas.microsoft.com/office/powerpoint/2010/main" val="286067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166B86-746E-408E-996E-5727AD726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14" y="1643809"/>
            <a:ext cx="5408075" cy="3962351"/>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A04E8FD5-A811-42FA-93B4-9FB73D5C8678}"/>
              </a:ext>
            </a:extLst>
          </p:cNvPr>
          <p:cNvSpPr txBox="1">
            <a:spLocks/>
          </p:cNvSpPr>
          <p:nvPr/>
        </p:nvSpPr>
        <p:spPr>
          <a:xfrm>
            <a:off x="6841067" y="6140823"/>
            <a:ext cx="5279215" cy="636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156082"/>
                </a:solidFill>
                <a:effectLst/>
                <a:uLnTx/>
                <a:uFillTx/>
                <a:latin typeface="Aptos Display"/>
                <a:ea typeface="+mj-ea"/>
                <a:cs typeface="+mj-cs"/>
              </a:rPr>
              <a:t>Reference (IS 14751</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1999/ISO 11086</a:t>
            </a:r>
            <a:r>
              <a:rPr kumimoji="0" lang="en-GB" sz="2000" b="0" i="1" u="none" strike="noStrike" kern="1200" cap="none" spc="0" normalizeH="0" baseline="0" noProof="0" dirty="0">
                <a:ln>
                  <a:noFill/>
                </a:ln>
                <a:solidFill>
                  <a:srgbClr val="156082"/>
                </a:solidFill>
                <a:effectLst/>
                <a:uLnTx/>
                <a:uFillTx/>
                <a:latin typeface="Aptos Display"/>
                <a:ea typeface="+mj-ea"/>
                <a:cs typeface="+mj-cs"/>
              </a:rPr>
              <a:t>: </a:t>
            </a:r>
            <a:r>
              <a:rPr kumimoji="0" lang="en-GB" sz="2000" b="1" i="1" u="none" strike="noStrike" kern="1200" cap="none" spc="0" normalizeH="0" baseline="0" noProof="0" dirty="0">
                <a:ln>
                  <a:noFill/>
                </a:ln>
                <a:solidFill>
                  <a:srgbClr val="156082"/>
                </a:solidFill>
                <a:effectLst/>
                <a:uLnTx/>
                <a:uFillTx/>
                <a:latin typeface="Aptos Display"/>
                <a:ea typeface="+mj-ea"/>
                <a:cs typeface="+mj-cs"/>
              </a:rPr>
              <a:t>1996)</a:t>
            </a:r>
          </a:p>
        </p:txBody>
      </p:sp>
      <p:pic>
        <p:nvPicPr>
          <p:cNvPr id="2" name="Picture 1">
            <a:extLst>
              <a:ext uri="{FF2B5EF4-FFF2-40B4-BE49-F238E27FC236}">
                <a16:creationId xmlns:a16="http://schemas.microsoft.com/office/drawing/2014/main" id="{DD29C755-048E-40F2-8939-F54DA6E1A398}"/>
              </a:ext>
            </a:extLst>
          </p:cNvPr>
          <p:cNvPicPr>
            <a:picLocks noChangeAspect="1"/>
          </p:cNvPicPr>
          <p:nvPr/>
        </p:nvPicPr>
        <p:blipFill>
          <a:blip r:embed="rId3"/>
          <a:stretch>
            <a:fillRect/>
          </a:stretch>
        </p:blipFill>
        <p:spPr>
          <a:xfrm>
            <a:off x="6260512" y="1520089"/>
            <a:ext cx="5779088" cy="4273188"/>
          </a:xfrm>
          <a:prstGeom prst="rect">
            <a:avLst/>
          </a:prstGeom>
        </p:spPr>
      </p:pic>
    </p:spTree>
    <p:extLst>
      <p:ext uri="{BB962C8B-B14F-4D97-AF65-F5344CB8AC3E}">
        <p14:creationId xmlns:p14="http://schemas.microsoft.com/office/powerpoint/2010/main" val="115588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254918"/>
            <a:ext cx="10516402" cy="5237956"/>
          </a:xfrm>
        </p:spPr>
        <p:txBody>
          <a:bodyPr>
            <a:normAutofit lnSpcReduction="10000"/>
          </a:bodyPr>
          <a:lstStyle/>
          <a:p>
            <a:pPr marL="0" indent="0" algn="just">
              <a:buNone/>
            </a:pPr>
            <a:r>
              <a:rPr lang="en-GB" sz="2000" dirty="0"/>
              <a:t> </a:t>
            </a:r>
            <a:r>
              <a:rPr lang="en-US" sz="2000" b="1" dirty="0"/>
              <a:t>IS 14205 (Part 1) : 1994 /IEC 45-1</a:t>
            </a:r>
            <a:r>
              <a:rPr lang="en-GB" sz="2000" dirty="0"/>
              <a:t>: defines the following types of steam turbine:</a:t>
            </a:r>
          </a:p>
          <a:p>
            <a:pPr algn="just"/>
            <a:endParaRPr lang="en-GB" sz="2000" dirty="0"/>
          </a:p>
          <a:p>
            <a:pPr>
              <a:lnSpc>
                <a:spcPct val="115000"/>
              </a:lnSpc>
            </a:pPr>
            <a:r>
              <a:rPr lang="en-IN" sz="2000" b="1" dirty="0"/>
              <a:t>Superheat turbine</a:t>
            </a:r>
            <a:r>
              <a:rPr lang="en-IN" sz="2000" dirty="0"/>
              <a:t>: A turbine whose initial steam is significantly superheated. </a:t>
            </a:r>
          </a:p>
          <a:p>
            <a:pPr>
              <a:lnSpc>
                <a:spcPct val="115000"/>
              </a:lnSpc>
            </a:pPr>
            <a:r>
              <a:rPr lang="en-IN" sz="2000" b="1" dirty="0"/>
              <a:t>Wet-steam turbine</a:t>
            </a:r>
            <a:r>
              <a:rPr lang="en-IN" sz="2000" dirty="0"/>
              <a:t>: A turbine whose initial steam is saturated or nearly so. (Also referred to as saturated-steam turbine.)</a:t>
            </a:r>
          </a:p>
          <a:p>
            <a:pPr>
              <a:lnSpc>
                <a:spcPct val="115000"/>
              </a:lnSpc>
            </a:pPr>
            <a:r>
              <a:rPr lang="en-IN" sz="2000" b="1" dirty="0"/>
              <a:t>Reheat turbine</a:t>
            </a:r>
            <a:r>
              <a:rPr lang="en-IN" sz="2000" dirty="0"/>
              <a:t>: A turbine from which the steam is extracted part-way through the expansion, reheated (one or more times) and readmitted to the turbine.</a:t>
            </a:r>
          </a:p>
          <a:p>
            <a:pPr>
              <a:lnSpc>
                <a:spcPct val="115000"/>
              </a:lnSpc>
            </a:pPr>
            <a:r>
              <a:rPr lang="en-IN" sz="2000" b="1" dirty="0"/>
              <a:t>Non-reheat turbine</a:t>
            </a:r>
            <a:r>
              <a:rPr lang="en-IN" sz="2000" dirty="0"/>
              <a:t>: A turbine in which the steam is not reheated. </a:t>
            </a:r>
          </a:p>
          <a:p>
            <a:pPr>
              <a:lnSpc>
                <a:spcPct val="115000"/>
              </a:lnSpc>
            </a:pPr>
            <a:r>
              <a:rPr lang="en-IN" sz="2000" b="1" dirty="0"/>
              <a:t>Mixed-pressure turbine</a:t>
            </a:r>
            <a:r>
              <a:rPr lang="en-IN" sz="2000" dirty="0"/>
              <a:t>: A turbine provided with separate inlets for steam supplied at two or more pressures. </a:t>
            </a:r>
          </a:p>
          <a:p>
            <a:pPr>
              <a:lnSpc>
                <a:spcPct val="115000"/>
              </a:lnSpc>
            </a:pPr>
            <a:r>
              <a:rPr lang="en-IN" sz="2000" b="1" dirty="0"/>
              <a:t>Back-pressure turbine</a:t>
            </a:r>
            <a:r>
              <a:rPr lang="en-IN" sz="2000" dirty="0"/>
              <a:t>: A turbine whose exhaust heat will be used to provide process heat, and whose exhaust is not directly connected to a condenser. The exhaust pressure will normally be above atmospheric pressure. (Also referred to as a non-condensing turbine.) </a:t>
            </a:r>
          </a:p>
          <a:p>
            <a:pPr marL="0" indent="0">
              <a:lnSpc>
                <a:spcPct val="115000"/>
              </a:lnSpc>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0244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254918"/>
            <a:ext cx="10516402" cy="5145881"/>
          </a:xfrm>
        </p:spPr>
        <p:txBody>
          <a:bodyPr>
            <a:normAutofit/>
          </a:bodyPr>
          <a:lstStyle/>
          <a:p>
            <a:pPr>
              <a:lnSpc>
                <a:spcPct val="115000"/>
              </a:lnSpc>
            </a:pPr>
            <a:r>
              <a:rPr lang="en-IN" sz="2000" b="1" dirty="0"/>
              <a:t>Condensing  turbine</a:t>
            </a:r>
            <a:r>
              <a:rPr lang="en-IN" sz="2000" dirty="0"/>
              <a:t>: A turbine whose exhaust is directly connected to a condenser. The exhaust pressure will normally be below atmospheric pressure.</a:t>
            </a:r>
          </a:p>
          <a:p>
            <a:pPr>
              <a:lnSpc>
                <a:spcPct val="115000"/>
              </a:lnSpc>
            </a:pPr>
            <a:r>
              <a:rPr lang="en-IN" sz="2000" b="1" dirty="0"/>
              <a:t>Regenerative-cycle turbine</a:t>
            </a:r>
            <a:r>
              <a:rPr lang="en-IN" sz="2000" dirty="0"/>
              <a:t>: A turbine from which some of the steam is extracted part-way through the expansion in order to heat feed water.</a:t>
            </a:r>
          </a:p>
          <a:p>
            <a:pPr>
              <a:lnSpc>
                <a:spcPct val="115000"/>
              </a:lnSpc>
            </a:pPr>
            <a:r>
              <a:rPr lang="en-IN" sz="2000" b="1" dirty="0"/>
              <a:t>Extract ion turbine</a:t>
            </a:r>
            <a:r>
              <a:rPr lang="en-IN" sz="2000" dirty="0"/>
              <a:t>: A turbine in which some of the steam is extracted part-way through the expansion in order to provide process steam. if the turbine includes means for controlling the pressure of the extracted steam, it is called a controlled (or automatic) extraction turbine. </a:t>
            </a:r>
          </a:p>
          <a:p>
            <a:pPr>
              <a:lnSpc>
                <a:spcPct val="115000"/>
              </a:lnSpc>
              <a:spcAft>
                <a:spcPts val="1000"/>
              </a:spcAft>
            </a:pPr>
            <a:r>
              <a:rPr lang="en-IN" sz="2000" b="1" dirty="0"/>
              <a:t>Combined cycle</a:t>
            </a:r>
            <a:r>
              <a:rPr lang="en-IN" sz="2000" dirty="0"/>
              <a:t>: A combination of boiler, steam turbine and gas turbine, in which the gas turbine exhaust normally contributes to the heat input to the steam cycle.</a:t>
            </a:r>
          </a:p>
          <a:p>
            <a:pPr marL="0" lvl="0" indent="0">
              <a:lnSpc>
                <a:spcPct val="115000"/>
              </a:lnSpc>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0756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187184"/>
            <a:ext cx="10516402" cy="5145881"/>
          </a:xfrm>
        </p:spPr>
        <p:txBody>
          <a:bodyPr>
            <a:normAutofit/>
          </a:bodyPr>
          <a:lstStyle/>
          <a:p>
            <a:pPr marL="457200" lvl="1" indent="0" algn="just">
              <a:lnSpc>
                <a:spcPct val="115000"/>
              </a:lnSpc>
              <a:spcAft>
                <a:spcPts val="1000"/>
              </a:spcAft>
              <a:buNone/>
            </a:pPr>
            <a:r>
              <a:rPr lang="en-IN" sz="2000" dirty="0"/>
              <a:t>Working principle of wind turbine (</a:t>
            </a:r>
            <a:r>
              <a:rPr lang="en-IN" sz="2000" b="1" dirty="0"/>
              <a:t>Ref IS/IEC 61400-2 : 2013</a:t>
            </a:r>
            <a:r>
              <a:rPr lang="en-IN" sz="2000" dirty="0"/>
              <a:t>) :</a:t>
            </a:r>
          </a:p>
          <a:p>
            <a:pPr marL="457200" lvl="1" indent="0" algn="just">
              <a:lnSpc>
                <a:spcPct val="115000"/>
              </a:lnSpc>
              <a:spcAft>
                <a:spcPts val="1000"/>
              </a:spcAft>
              <a:buNone/>
            </a:pPr>
            <a:r>
              <a:rPr lang="en-IN" sz="2000" dirty="0"/>
              <a:t>A wind turbine converts kinetic energy from the wind into mechanical energy. This mechanical energy can then be converted into electrical energy through a generator. The main components of a wind turbine include the rotor (blades and hub), nacelle (which houses the gearbox, generator, and other components), tower, and control systems.</a:t>
            </a:r>
          </a:p>
          <a:p>
            <a:pPr lvl="1" algn="just">
              <a:lnSpc>
                <a:spcPct val="115000"/>
              </a:lnSpc>
            </a:pPr>
            <a:r>
              <a:rPr lang="en-IN" sz="2000" dirty="0"/>
              <a:t>Wind Energy Capture: Wind flows over the blades, creating lift (similar to an airplane wing). The lift causes the blades to turn the rotor.</a:t>
            </a:r>
          </a:p>
          <a:p>
            <a:pPr lvl="1" algn="just">
              <a:lnSpc>
                <a:spcPct val="115000"/>
              </a:lnSpc>
            </a:pPr>
            <a:r>
              <a:rPr lang="en-IN" sz="2000" dirty="0"/>
              <a:t>Mechanical Energy Conversion: The rotor is connected to a shaft, which spins as the rotor turns.</a:t>
            </a:r>
          </a:p>
          <a:p>
            <a:pPr lvl="1" algn="just">
              <a:lnSpc>
                <a:spcPct val="115000"/>
              </a:lnSpc>
            </a:pPr>
            <a:r>
              <a:rPr lang="en-IN" sz="2000" dirty="0"/>
              <a:t>Electrical Energy Generation: The shaft is connected to a generator. As the shaft spins, it turns the generator, converting mechanical energy into electrical energy.</a:t>
            </a:r>
          </a:p>
          <a:p>
            <a:pPr lvl="1" algn="just">
              <a:lnSpc>
                <a:spcPct val="115000"/>
              </a:lnSpc>
              <a:spcAft>
                <a:spcPts val="1000"/>
              </a:spcAft>
            </a:pPr>
            <a:r>
              <a:rPr lang="en-IN" sz="2000" dirty="0"/>
              <a:t>Power Transmission: The generated electricity is transmitted to the grid or used locally.</a:t>
            </a:r>
          </a:p>
        </p:txBody>
      </p:sp>
    </p:spTree>
    <p:extLst>
      <p:ext uri="{BB962C8B-B14F-4D97-AF65-F5344CB8AC3E}">
        <p14:creationId xmlns:p14="http://schemas.microsoft.com/office/powerpoint/2010/main" val="172256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33BA69FF-0A5F-46D9-A23A-91C2A59FA213}"/>
              </a:ext>
            </a:extLst>
          </p:cNvPr>
          <p:cNvSpPr>
            <a:spLocks noGrp="1"/>
          </p:cNvSpPr>
          <p:nvPr>
            <p:ph idx="1"/>
          </p:nvPr>
        </p:nvSpPr>
        <p:spPr>
          <a:xfrm>
            <a:off x="914400" y="1187184"/>
            <a:ext cx="10516402" cy="5145881"/>
          </a:xfrm>
        </p:spPr>
        <p:txBody>
          <a:bodyPr>
            <a:normAutofit/>
          </a:bodyPr>
          <a:lstStyle/>
          <a:p>
            <a:pPr marL="457200" lvl="1" indent="0" algn="just">
              <a:lnSpc>
                <a:spcPct val="115000"/>
              </a:lnSpc>
              <a:spcAft>
                <a:spcPts val="1000"/>
              </a:spcAft>
              <a:buNone/>
            </a:pPr>
            <a:r>
              <a:rPr lang="en-IN" sz="2000" b="1" dirty="0"/>
              <a:t>IS/IEC 61400-2 : 2013 </a:t>
            </a:r>
            <a:r>
              <a:rPr lang="en-US" sz="2000" dirty="0"/>
              <a:t>: defines the following types of wind turbine</a:t>
            </a:r>
          </a:p>
          <a:p>
            <a:pPr marL="457200" lvl="1" indent="0" algn="just">
              <a:lnSpc>
                <a:spcPct val="115000"/>
              </a:lnSpc>
              <a:spcBef>
                <a:spcPts val="0"/>
              </a:spcBef>
              <a:buNone/>
            </a:pPr>
            <a:endParaRPr lang="en-US" sz="2000" dirty="0"/>
          </a:p>
          <a:p>
            <a:pPr lvl="1" algn="just">
              <a:lnSpc>
                <a:spcPct val="115000"/>
              </a:lnSpc>
              <a:spcAft>
                <a:spcPts val="1000"/>
              </a:spcAft>
            </a:pPr>
            <a:r>
              <a:rPr lang="en-US" sz="2000" b="1" dirty="0"/>
              <a:t>Horizontal Axis Wind Turbines (HAWTs)</a:t>
            </a:r>
            <a:r>
              <a:rPr lang="en-US" sz="2000" dirty="0"/>
              <a:t>:</a:t>
            </a:r>
          </a:p>
          <a:p>
            <a:pPr marL="457200" lvl="1" indent="0" algn="just">
              <a:lnSpc>
                <a:spcPct val="115000"/>
              </a:lnSpc>
              <a:spcBef>
                <a:spcPts val="0"/>
              </a:spcBef>
              <a:buNone/>
            </a:pPr>
            <a:r>
              <a:rPr lang="en-US" sz="2000" dirty="0"/>
              <a:t>1.	Most common type</a:t>
            </a:r>
          </a:p>
          <a:p>
            <a:pPr marL="457200" lvl="1" indent="0" algn="just">
              <a:lnSpc>
                <a:spcPct val="115000"/>
              </a:lnSpc>
              <a:spcBef>
                <a:spcPts val="0"/>
              </a:spcBef>
              <a:buNone/>
            </a:pPr>
            <a:r>
              <a:rPr lang="en-US" sz="2000" dirty="0"/>
              <a:t>2.	Rotor shaft is horizontal</a:t>
            </a:r>
          </a:p>
          <a:p>
            <a:pPr marL="914400" lvl="1" indent="-457200" algn="just">
              <a:lnSpc>
                <a:spcPct val="115000"/>
              </a:lnSpc>
              <a:spcBef>
                <a:spcPts val="0"/>
              </a:spcBef>
              <a:buAutoNum type="arabicPeriod" startAt="3"/>
            </a:pPr>
            <a:r>
              <a:rPr lang="en-US" sz="2000" dirty="0"/>
              <a:t>Blades are upwind of the tower</a:t>
            </a:r>
          </a:p>
          <a:p>
            <a:pPr marL="457200" lvl="1" indent="0" algn="just">
              <a:lnSpc>
                <a:spcPct val="115000"/>
              </a:lnSpc>
              <a:spcBef>
                <a:spcPts val="0"/>
              </a:spcBef>
              <a:buNone/>
            </a:pPr>
            <a:endParaRPr lang="en-US" sz="2000" dirty="0"/>
          </a:p>
          <a:p>
            <a:pPr lvl="1" algn="just">
              <a:lnSpc>
                <a:spcPct val="115000"/>
              </a:lnSpc>
              <a:spcAft>
                <a:spcPts val="1000"/>
              </a:spcAft>
            </a:pPr>
            <a:r>
              <a:rPr lang="en-US" sz="2000" b="1" dirty="0"/>
              <a:t>Vertical Axis Wind Turbines (VAWTs):</a:t>
            </a:r>
          </a:p>
          <a:p>
            <a:pPr marL="457200" lvl="1" indent="0" algn="just">
              <a:lnSpc>
                <a:spcPct val="115000"/>
              </a:lnSpc>
              <a:spcBef>
                <a:spcPts val="0"/>
              </a:spcBef>
              <a:buNone/>
            </a:pPr>
            <a:r>
              <a:rPr lang="en-US" sz="2000" dirty="0"/>
              <a:t>1.	Rotor shaft is vertical</a:t>
            </a:r>
          </a:p>
          <a:p>
            <a:pPr marL="457200" lvl="1" indent="0" algn="just">
              <a:lnSpc>
                <a:spcPct val="115000"/>
              </a:lnSpc>
              <a:spcBef>
                <a:spcPts val="0"/>
              </a:spcBef>
              <a:buNone/>
            </a:pPr>
            <a:r>
              <a:rPr lang="en-US" sz="2000" dirty="0"/>
              <a:t>2.	Blades are often parallel to the tower</a:t>
            </a:r>
          </a:p>
          <a:p>
            <a:pPr marL="457200" lvl="1" indent="0" algn="just">
              <a:lnSpc>
                <a:spcPct val="115000"/>
              </a:lnSpc>
              <a:spcBef>
                <a:spcPts val="0"/>
              </a:spcBef>
              <a:buNone/>
            </a:pPr>
            <a:r>
              <a:rPr lang="en-US" sz="2000" dirty="0"/>
              <a:t>3.	Can capture wind from any direction</a:t>
            </a:r>
          </a:p>
          <a:p>
            <a:pPr marL="457200" lvl="1" indent="0" algn="just">
              <a:lnSpc>
                <a:spcPct val="115000"/>
              </a:lnSpc>
              <a:spcAft>
                <a:spcPts val="1000"/>
              </a:spcAft>
              <a:buNone/>
            </a:pPr>
            <a:endParaRPr lang="en-US" sz="2000" dirty="0"/>
          </a:p>
        </p:txBody>
      </p:sp>
      <p:pic>
        <p:nvPicPr>
          <p:cNvPr id="2" name="Picture 1">
            <a:extLst>
              <a:ext uri="{FF2B5EF4-FFF2-40B4-BE49-F238E27FC236}">
                <a16:creationId xmlns:a16="http://schemas.microsoft.com/office/drawing/2014/main" id="{3BEFFA61-9A59-47EF-B969-AD694FF9F994}"/>
              </a:ext>
            </a:extLst>
          </p:cNvPr>
          <p:cNvPicPr>
            <a:picLocks noChangeAspect="1"/>
          </p:cNvPicPr>
          <p:nvPr/>
        </p:nvPicPr>
        <p:blipFill>
          <a:blip r:embed="rId2"/>
          <a:stretch>
            <a:fillRect/>
          </a:stretch>
        </p:blipFill>
        <p:spPr>
          <a:xfrm>
            <a:off x="7818242" y="1701694"/>
            <a:ext cx="2809330" cy="2221546"/>
          </a:xfrm>
          <a:prstGeom prst="rect">
            <a:avLst/>
          </a:prstGeom>
        </p:spPr>
      </p:pic>
      <p:pic>
        <p:nvPicPr>
          <p:cNvPr id="3" name="Picture 2">
            <a:extLst>
              <a:ext uri="{FF2B5EF4-FFF2-40B4-BE49-F238E27FC236}">
                <a16:creationId xmlns:a16="http://schemas.microsoft.com/office/drawing/2014/main" id="{A7E8A6A5-A09A-B7F6-3117-01B611569A79}"/>
              </a:ext>
            </a:extLst>
          </p:cNvPr>
          <p:cNvPicPr>
            <a:picLocks noChangeAspect="1"/>
          </p:cNvPicPr>
          <p:nvPr/>
        </p:nvPicPr>
        <p:blipFill>
          <a:blip r:embed="rId3"/>
          <a:stretch>
            <a:fillRect/>
          </a:stretch>
        </p:blipFill>
        <p:spPr>
          <a:xfrm>
            <a:off x="7015012" y="3923240"/>
            <a:ext cx="4415790" cy="2409825"/>
          </a:xfrm>
          <a:prstGeom prst="rect">
            <a:avLst/>
          </a:prstGeom>
        </p:spPr>
      </p:pic>
    </p:spTree>
    <p:extLst>
      <p:ext uri="{BB962C8B-B14F-4D97-AF65-F5344CB8AC3E}">
        <p14:creationId xmlns:p14="http://schemas.microsoft.com/office/powerpoint/2010/main" val="289508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1A92B7-9C7E-72A3-AB0C-9A7C8B2EC021}"/>
              </a:ext>
            </a:extLst>
          </p:cNvPr>
          <p:cNvSpPr>
            <a:spLocks noGrp="1"/>
          </p:cNvSpPr>
          <p:nvPr>
            <p:ph type="title"/>
          </p:nvPr>
        </p:nvSpPr>
        <p:spPr>
          <a:xfrm>
            <a:off x="321870" y="3905833"/>
            <a:ext cx="3825848" cy="2398713"/>
          </a:xfrm>
        </p:spPr>
        <p:txBody>
          <a:bodyPr>
            <a:normAutofit/>
          </a:bodyPr>
          <a:lstStyle/>
          <a:p>
            <a:r>
              <a:rPr lang="en-IN" dirty="0"/>
              <a:t>What is a Turbomachine?</a:t>
            </a:r>
          </a:p>
        </p:txBody>
      </p:sp>
      <p:pic>
        <p:nvPicPr>
          <p:cNvPr id="5" name="Picture 4">
            <a:extLst>
              <a:ext uri="{FF2B5EF4-FFF2-40B4-BE49-F238E27FC236}">
                <a16:creationId xmlns:a16="http://schemas.microsoft.com/office/drawing/2014/main" id="{0CC072ED-A258-0FAC-269A-BA69BA3809E4}"/>
              </a:ext>
            </a:extLst>
          </p:cNvPr>
          <p:cNvPicPr>
            <a:picLocks noChangeAspect="1"/>
          </p:cNvPicPr>
          <p:nvPr/>
        </p:nvPicPr>
        <p:blipFill>
          <a:blip r:embed="rId2"/>
          <a:stretch>
            <a:fillRect/>
          </a:stretch>
        </p:blipFill>
        <p:spPr>
          <a:xfrm>
            <a:off x="1911366" y="553454"/>
            <a:ext cx="8370436" cy="2469279"/>
          </a:xfrm>
          <a:prstGeom prst="rect">
            <a:avLst/>
          </a:prstGeom>
        </p:spPr>
      </p:pic>
      <p:sp>
        <p:nvSpPr>
          <p:cNvPr id="3" name="Content Placeholder 2">
            <a:extLst>
              <a:ext uri="{FF2B5EF4-FFF2-40B4-BE49-F238E27FC236}">
                <a16:creationId xmlns:a16="http://schemas.microsoft.com/office/drawing/2014/main" id="{A9713549-4B21-B3D8-27D0-08130F971F36}"/>
              </a:ext>
            </a:extLst>
          </p:cNvPr>
          <p:cNvSpPr>
            <a:spLocks noGrp="1"/>
          </p:cNvSpPr>
          <p:nvPr>
            <p:ph idx="1"/>
          </p:nvPr>
        </p:nvSpPr>
        <p:spPr>
          <a:xfrm>
            <a:off x="4264763" y="3429000"/>
            <a:ext cx="7089038" cy="3429000"/>
          </a:xfrm>
        </p:spPr>
        <p:txBody>
          <a:bodyPr vert="horz" lIns="91440" tIns="45720" rIns="91440" bIns="45720" rtlCol="0" anchor="ctr">
            <a:normAutofit/>
          </a:bodyPr>
          <a:lstStyle/>
          <a:p>
            <a:pPr algn="just"/>
            <a:r>
              <a:rPr lang="en-US" sz="2000" dirty="0">
                <a:latin typeface="Calibri" panose="020F0502020204030204" pitchFamily="34" charset="0"/>
                <a:ea typeface="Calibri" panose="020F0502020204030204" pitchFamily="34" charset="0"/>
                <a:cs typeface="Calibri" panose="020F0502020204030204" pitchFamily="34" charset="0"/>
              </a:rPr>
              <a:t>Turbo</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means</a:t>
            </a:r>
            <a:r>
              <a:rPr lang="en-US" sz="2000" spc="3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‘‘spin’’</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or</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‘‘whirl’’</a:t>
            </a:r>
            <a:r>
              <a:rPr lang="en-US" sz="2000" spc="2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in</a:t>
            </a:r>
            <a:r>
              <a:rPr lang="en-US" sz="2000" spc="20" dirty="0">
                <a:latin typeface="Calibri" panose="020F0502020204030204" pitchFamily="34" charset="0"/>
                <a:ea typeface="Calibri" panose="020F0502020204030204" pitchFamily="34" charset="0"/>
                <a:cs typeface="Calibri" panose="020F0502020204030204" pitchFamily="34" charset="0"/>
              </a:rPr>
              <a:t> </a:t>
            </a:r>
            <a:r>
              <a:rPr lang="en-US" sz="2000" spc="-10" dirty="0">
                <a:latin typeface="Calibri" panose="020F0502020204030204" pitchFamily="34" charset="0"/>
                <a:ea typeface="Calibri" panose="020F0502020204030204" pitchFamily="34" charset="0"/>
                <a:cs typeface="Calibri" panose="020F0502020204030204" pitchFamily="34" charset="0"/>
              </a:rPr>
              <a:t>Latin.</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Definition: A device that exchanges energy with a fluid using continuously flowing fluid and rotating blades</a:t>
            </a:r>
          </a:p>
          <a:p>
            <a:pPr algn="just"/>
            <a:r>
              <a:rPr lang="en-US" sz="2000" dirty="0">
                <a:latin typeface="Calibri" panose="020F0502020204030204" pitchFamily="34" charset="0"/>
                <a:ea typeface="Calibri" panose="020F0502020204030204" pitchFamily="34" charset="0"/>
                <a:cs typeface="Calibri" panose="020F0502020204030204" pitchFamily="34" charset="0"/>
              </a:rPr>
              <a:t>Turbomachines</a:t>
            </a:r>
            <a:r>
              <a:rPr lang="en-US" sz="2000" spc="2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use</a:t>
            </a:r>
            <a:r>
              <a:rPr lang="en-US" sz="2000" spc="40"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rotating</a:t>
            </a:r>
            <a:r>
              <a:rPr lang="en-US" sz="2000" spc="4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shafts</a:t>
            </a:r>
            <a:r>
              <a:rPr lang="en-US" sz="2000" spc="4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with</a:t>
            </a:r>
            <a:r>
              <a:rPr lang="en-US" sz="2000" spc="2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attached</a:t>
            </a:r>
            <a:r>
              <a:rPr lang="en-US" sz="2000" spc="65" dirty="0">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blades,</a:t>
            </a:r>
            <a:r>
              <a:rPr lang="en-US" sz="2000" spc="1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vanes,</a:t>
            </a:r>
            <a:r>
              <a:rPr lang="en-US" sz="2000" spc="45"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buckets</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spc="40" dirty="0">
                <a:latin typeface="Calibri" panose="020F0502020204030204" pitchFamily="34" charset="0"/>
                <a:ea typeface="Calibri" panose="020F0502020204030204" pitchFamily="34" charset="0"/>
                <a:cs typeface="Calibri" panose="020F0502020204030204" pitchFamily="34" charset="0"/>
              </a:rPr>
              <a:t> </a:t>
            </a:r>
            <a:r>
              <a:rPr lang="en-US" sz="2000" spc="-20" dirty="0">
                <a:latin typeface="Calibri" panose="020F0502020204030204" pitchFamily="34" charset="0"/>
                <a:ea typeface="Calibri" panose="020F0502020204030204" pitchFamily="34" charset="0"/>
                <a:cs typeface="Calibri" panose="020F0502020204030204" pitchFamily="34" charset="0"/>
              </a:rPr>
              <a:t>etc.</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latin typeface="Calibri" panose="020F0502020204030204" pitchFamily="34" charset="0"/>
                <a:ea typeface="Calibri" panose="020F0502020204030204" pitchFamily="34" charset="0"/>
                <a:cs typeface="Calibri" panose="020F0502020204030204" pitchFamily="34" charset="0"/>
              </a:rPr>
              <a:t>Examples: Aircraft engines, turbines, compressors, fans, blowers, pumps etc.</a:t>
            </a:r>
          </a:p>
          <a:p>
            <a:pPr algn="just"/>
            <a:r>
              <a:rPr lang="en-US" sz="2000" dirty="0">
                <a:latin typeface="Calibri" panose="020F0502020204030204" pitchFamily="34" charset="0"/>
                <a:ea typeface="Calibri" panose="020F0502020204030204" pitchFamily="34" charset="0"/>
                <a:cs typeface="Calibri" panose="020F0502020204030204" pitchFamily="34" charset="0"/>
              </a:rPr>
              <a:t>Energy conversion: Mechanical ↔ Fluid</a:t>
            </a:r>
            <a:endParaRPr lang="en-IN" sz="2000" dirty="0"/>
          </a:p>
        </p:txBody>
      </p:sp>
    </p:spTree>
    <p:extLst>
      <p:ext uri="{BB962C8B-B14F-4D97-AF65-F5344CB8AC3E}">
        <p14:creationId xmlns:p14="http://schemas.microsoft.com/office/powerpoint/2010/main" val="394612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3344-7974-4331-9052-49EC8111C1DE}"/>
              </a:ext>
            </a:extLst>
          </p:cNvPr>
          <p:cNvSpPr txBox="1">
            <a:spLocks/>
          </p:cNvSpPr>
          <p:nvPr/>
        </p:nvSpPr>
        <p:spPr>
          <a:xfrm>
            <a:off x="838200" y="365126"/>
            <a:ext cx="10515600" cy="459627"/>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en-GB" sz="2400" b="1" dirty="0">
                <a:solidFill>
                  <a:prstClr val="white"/>
                </a:solidFill>
                <a:latin typeface="Calibri" panose="020F0502020204030204" pitchFamily="34" charset="0"/>
                <a:ea typeface="Calibri" panose="020F0502020204030204" pitchFamily="34" charset="0"/>
                <a:cs typeface="Calibri" panose="020F0502020204030204" pitchFamily="34" charset="0"/>
              </a:rPr>
              <a:t>Working principle of turbines and its classification</a:t>
            </a:r>
            <a:endParaRPr lang="en-IN" sz="18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67DEA36-1A7A-DA2B-44C3-A0B6D3A4FAE2}"/>
              </a:ext>
            </a:extLst>
          </p:cNvPr>
          <p:cNvPicPr>
            <a:picLocks noChangeAspect="1"/>
          </p:cNvPicPr>
          <p:nvPr/>
        </p:nvPicPr>
        <p:blipFill rotWithShape="1">
          <a:blip r:embed="rId2">
            <a:extLst>
              <a:ext uri="{28A0092B-C50C-407E-A947-70E740481C1C}">
                <a14:useLocalDpi xmlns:a14="http://schemas.microsoft.com/office/drawing/2010/main" val="0"/>
              </a:ext>
            </a:extLst>
          </a:blip>
          <a:srcRect r="37328" b="68889"/>
          <a:stretch/>
        </p:blipFill>
        <p:spPr>
          <a:xfrm>
            <a:off x="6361110" y="1322844"/>
            <a:ext cx="4992690" cy="3772282"/>
          </a:xfrm>
          <a:prstGeom prst="rect">
            <a:avLst/>
          </a:prstGeom>
          <a:ln>
            <a:solidFill>
              <a:schemeClr val="tx1"/>
            </a:solidFill>
          </a:ln>
        </p:spPr>
      </p:pic>
      <p:pic>
        <p:nvPicPr>
          <p:cNvPr id="11" name="Picture 10">
            <a:extLst>
              <a:ext uri="{FF2B5EF4-FFF2-40B4-BE49-F238E27FC236}">
                <a16:creationId xmlns:a16="http://schemas.microsoft.com/office/drawing/2014/main" id="{1B914B95-5A65-F52E-B511-9C9B1A16AD0B}"/>
              </a:ext>
            </a:extLst>
          </p:cNvPr>
          <p:cNvPicPr>
            <a:picLocks noChangeAspect="1"/>
          </p:cNvPicPr>
          <p:nvPr/>
        </p:nvPicPr>
        <p:blipFill>
          <a:blip r:embed="rId3"/>
          <a:stretch>
            <a:fillRect/>
          </a:stretch>
        </p:blipFill>
        <p:spPr>
          <a:xfrm>
            <a:off x="372957" y="1322844"/>
            <a:ext cx="5731510" cy="3756660"/>
          </a:xfrm>
          <a:prstGeom prst="rect">
            <a:avLst/>
          </a:prstGeom>
          <a:ln>
            <a:solidFill>
              <a:schemeClr val="tx1"/>
            </a:solidFill>
          </a:ln>
        </p:spPr>
      </p:pic>
      <p:sp>
        <p:nvSpPr>
          <p:cNvPr id="13" name="TextBox 12">
            <a:extLst>
              <a:ext uri="{FF2B5EF4-FFF2-40B4-BE49-F238E27FC236}">
                <a16:creationId xmlns:a16="http://schemas.microsoft.com/office/drawing/2014/main" id="{EC45669E-0D6C-816E-EC19-40333FB12CA1}"/>
              </a:ext>
            </a:extLst>
          </p:cNvPr>
          <p:cNvSpPr txBox="1"/>
          <p:nvPr/>
        </p:nvSpPr>
        <p:spPr>
          <a:xfrm>
            <a:off x="1103310" y="5377212"/>
            <a:ext cx="10515600" cy="646331"/>
          </a:xfrm>
          <a:prstGeom prst="rect">
            <a:avLst/>
          </a:prstGeom>
          <a:noFill/>
        </p:spPr>
        <p:txBody>
          <a:bodyPr wrap="square">
            <a:spAutoFit/>
          </a:bodyPr>
          <a:lstStyle/>
          <a:p>
            <a:r>
              <a:rPr lang="en-IN" i="1" dirty="0"/>
              <a:t>A binned sea level normalized power curve represents the average power output of a wind turbine at different wind speeds, adjusted to sea level conditions, categorized into specific wind speed intervals.</a:t>
            </a:r>
          </a:p>
        </p:txBody>
      </p:sp>
    </p:spTree>
    <p:extLst>
      <p:ext uri="{BB962C8B-B14F-4D97-AF65-F5344CB8AC3E}">
        <p14:creationId xmlns:p14="http://schemas.microsoft.com/office/powerpoint/2010/main" val="205380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9F86-BAD0-4E47-9321-8EF62C7A736F}"/>
              </a:ext>
            </a:extLst>
          </p:cNvPr>
          <p:cNvSpPr>
            <a:spLocks noGrp="1"/>
          </p:cNvSpPr>
          <p:nvPr>
            <p:ph type="title"/>
          </p:nvPr>
        </p:nvSpPr>
        <p:spPr>
          <a:xfrm>
            <a:off x="838200" y="365126"/>
            <a:ext cx="10515600" cy="558240"/>
          </a:xfrm>
          <a:solidFill>
            <a:schemeClr val="accent1"/>
          </a:solidFill>
        </p:spPr>
        <p:txBody>
          <a:bodyPr>
            <a:normAutofit fontScale="90000"/>
          </a:body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p>
        </p:txBody>
      </p:sp>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5122022"/>
          </a:xfrm>
        </p:spPr>
        <p:txBody>
          <a:bodyPr>
            <a:noAutofit/>
          </a:bodyPr>
          <a:lstStyle/>
          <a:p>
            <a:pPr marL="0" lvl="0" indent="0" algn="just">
              <a:buNone/>
            </a:pPr>
            <a:r>
              <a:rPr lang="en-GB" sz="1800" b="1" dirty="0"/>
              <a:t>IS 15666 (Part 2): 2006/ISO 3977-2:1997 (Gas turbines - Procurement: Part 2 standard reference conditions and ratings)</a:t>
            </a:r>
            <a:r>
              <a:rPr lang="en-GB" sz="1800" dirty="0"/>
              <a:t> prescribes standard ratings for gas turbines.</a:t>
            </a:r>
          </a:p>
          <a:p>
            <a:pPr algn="just"/>
            <a:r>
              <a:rPr lang="en-GB" sz="1800" dirty="0"/>
              <a:t>The output power of a given gas turbine at a given reference turbine inlet temperature is, in </a:t>
            </a:r>
            <a:r>
              <a:rPr lang="en-GB" sz="1800" dirty="0" err="1"/>
              <a:t>generaI</a:t>
            </a:r>
            <a:r>
              <a:rPr lang="en-GB" sz="1800" dirty="0"/>
              <a:t>, proportional to the absolute ambient pressure and is also greatly dependent on the air intake temperature (normally outside dry bulb temperature). Likewise, the output at a given air intake temperature is dependent on the reference turbine inlet temperature. </a:t>
            </a:r>
          </a:p>
          <a:p>
            <a:pPr algn="just"/>
            <a:r>
              <a:rPr lang="en-GB" sz="1800" dirty="0"/>
              <a:t>Steam or water injection may be used to increase the power output and to reduce the NOx emissions.</a:t>
            </a:r>
          </a:p>
          <a:p>
            <a:pPr algn="just"/>
            <a:r>
              <a:rPr lang="en-GB" sz="1800" dirty="0"/>
              <a:t>The performance ratings of gas turbines are assessed on the net specific energy of the fuel used, as follows:</a:t>
            </a:r>
          </a:p>
          <a:p>
            <a:pPr marL="0" indent="0" algn="just">
              <a:buNone/>
            </a:pPr>
            <a:r>
              <a:rPr lang="en-GB" sz="1800" dirty="0"/>
              <a:t>a) turbines intended for use on liquid fuel: 42000 kJ/kg;</a:t>
            </a:r>
          </a:p>
          <a:p>
            <a:pPr marL="0" indent="0" algn="just">
              <a:buNone/>
            </a:pPr>
            <a:r>
              <a:rPr lang="en-GB" sz="1800" dirty="0"/>
              <a:t>b) turbines intended for use on gaseous fuel (100 % methane): 50000 kJ/kg.</a:t>
            </a:r>
          </a:p>
          <a:p>
            <a:pPr marL="0" indent="0" algn="just">
              <a:buNone/>
            </a:pPr>
            <a:r>
              <a:rPr lang="en-GB" sz="1800" dirty="0"/>
              <a:t>The specific energy at constant pressure of the fuel, whether liquid, gaseous or solid, is based on a pressure of 101.3 kPa and a temperature of 15 </a:t>
            </a:r>
            <a:r>
              <a:rPr lang="en-GB" sz="1800" baseline="30000" dirty="0" err="1"/>
              <a:t>o</a:t>
            </a:r>
            <a:r>
              <a:rPr lang="en-GB" sz="1800" dirty="0" err="1"/>
              <a:t>C.</a:t>
            </a:r>
            <a:endParaRPr lang="en-GB" sz="1800" dirty="0"/>
          </a:p>
          <a:p>
            <a:pPr algn="just"/>
            <a:r>
              <a:rPr lang="en-GB" sz="1800" dirty="0"/>
              <a:t>If the fuel to be used for testing the gas turbine is different from that agreed between the purchaser and the manufacturer for service operation, a test fuel of a mutually agreed specification shall be used.</a:t>
            </a:r>
          </a:p>
          <a:p>
            <a:pPr marL="0" indent="0" algn="just">
              <a:buNone/>
            </a:pPr>
            <a:endParaRPr lang="en-GB" sz="1800" dirty="0"/>
          </a:p>
        </p:txBody>
      </p:sp>
    </p:spTree>
    <p:extLst>
      <p:ext uri="{BB962C8B-B14F-4D97-AF65-F5344CB8AC3E}">
        <p14:creationId xmlns:p14="http://schemas.microsoft.com/office/powerpoint/2010/main" val="60741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b="1" i="1" dirty="0"/>
              <a:t>Classes of gas turbines based on applications</a:t>
            </a:r>
          </a:p>
          <a:p>
            <a:pPr marL="0" indent="0" algn="just">
              <a:buNone/>
            </a:pPr>
            <a:r>
              <a:rPr lang="en-GB" sz="1800" b="1" dirty="0"/>
              <a:t>Class A:</a:t>
            </a:r>
            <a:r>
              <a:rPr lang="en-GB" sz="1800" dirty="0"/>
              <a:t> operation up to and including 500 h per annum at reserve peak power rating;</a:t>
            </a:r>
          </a:p>
          <a:p>
            <a:pPr marL="0" indent="0" algn="just">
              <a:buNone/>
            </a:pPr>
            <a:r>
              <a:rPr lang="en-GB" sz="1800" b="1" dirty="0"/>
              <a:t>Class B:</a:t>
            </a:r>
            <a:r>
              <a:rPr lang="en-GB" sz="1800" dirty="0"/>
              <a:t> operation up to and including 2000 h per annum at peak power rating;</a:t>
            </a:r>
          </a:p>
          <a:p>
            <a:pPr marL="0" indent="0" algn="just">
              <a:buNone/>
            </a:pPr>
            <a:r>
              <a:rPr lang="en-GB" sz="1800" b="1" dirty="0"/>
              <a:t>Class C:</a:t>
            </a:r>
            <a:r>
              <a:rPr lang="en-GB" sz="1800" dirty="0"/>
              <a:t> operation up to and including 6000 h per annum at semi-base power rating;</a:t>
            </a:r>
          </a:p>
          <a:p>
            <a:pPr marL="0" indent="0" algn="just">
              <a:buNone/>
            </a:pPr>
            <a:r>
              <a:rPr lang="en-GB" sz="1800" b="1" dirty="0"/>
              <a:t>Class D:</a:t>
            </a:r>
            <a:r>
              <a:rPr lang="en-GB" sz="1800" dirty="0"/>
              <a:t> operation up to and including 8760 h per annum at base power rating.</a:t>
            </a:r>
          </a:p>
          <a:p>
            <a:pPr marL="0" indent="0" algn="just">
              <a:buNone/>
            </a:pPr>
            <a:endParaRPr lang="en-GB" sz="1800" dirty="0"/>
          </a:p>
          <a:p>
            <a:pPr marL="0" indent="0" algn="just">
              <a:buNone/>
            </a:pPr>
            <a:r>
              <a:rPr lang="en-GB" sz="1800" b="1" i="1" dirty="0"/>
              <a:t>Ranges of gas turbines based on applications</a:t>
            </a:r>
          </a:p>
          <a:p>
            <a:pPr marL="0" indent="0" algn="just">
              <a:buNone/>
            </a:pPr>
            <a:r>
              <a:rPr lang="en-GB" sz="1800" b="1" dirty="0"/>
              <a:t>Range I:</a:t>
            </a:r>
            <a:r>
              <a:rPr lang="en-GB" sz="1800" dirty="0"/>
              <a:t> over 500 starts per annum average;</a:t>
            </a:r>
          </a:p>
          <a:p>
            <a:pPr marL="0" indent="0" algn="just">
              <a:buNone/>
            </a:pPr>
            <a:r>
              <a:rPr lang="en-GB" sz="1800" b="1" dirty="0"/>
              <a:t>Range II: </a:t>
            </a:r>
            <a:r>
              <a:rPr lang="en-GB" sz="1800" dirty="0"/>
              <a:t>up to 500 starts per annum average;</a:t>
            </a:r>
          </a:p>
          <a:p>
            <a:pPr marL="0" indent="0" algn="just">
              <a:buNone/>
            </a:pPr>
            <a:r>
              <a:rPr lang="en-GB" sz="1800" b="1" dirty="0"/>
              <a:t>Range III:</a:t>
            </a:r>
            <a:r>
              <a:rPr lang="en-GB" sz="1800" dirty="0"/>
              <a:t> up to 100 starts per annum average;</a:t>
            </a:r>
          </a:p>
          <a:p>
            <a:pPr marL="0" indent="0" algn="just">
              <a:buNone/>
            </a:pPr>
            <a:r>
              <a:rPr lang="en-GB" sz="1800" b="1" dirty="0"/>
              <a:t>Range IV: </a:t>
            </a:r>
            <a:r>
              <a:rPr lang="en-GB" sz="1800" dirty="0"/>
              <a:t>up to 25 starts per annum average;</a:t>
            </a:r>
          </a:p>
          <a:p>
            <a:pPr marL="0" indent="0" algn="just">
              <a:buNone/>
            </a:pPr>
            <a:r>
              <a:rPr lang="en-GB" sz="1800" b="1" dirty="0"/>
              <a:t>Range V:</a:t>
            </a:r>
            <a:r>
              <a:rPr lang="en-GB" sz="1800" dirty="0"/>
              <a:t> continuous operation without planned shutdown for inspection and/or maintenance within a specified period.</a:t>
            </a:r>
          </a:p>
        </p:txBody>
      </p:sp>
      <p:sp>
        <p:nvSpPr>
          <p:cNvPr id="4" name="Title 1">
            <a:extLst>
              <a:ext uri="{FF2B5EF4-FFF2-40B4-BE49-F238E27FC236}">
                <a16:creationId xmlns:a16="http://schemas.microsoft.com/office/drawing/2014/main" id="{01C8B41C-6D97-43C4-926B-E3847E3E8F7B}"/>
              </a:ext>
            </a:extLst>
          </p:cNvPr>
          <p:cNvSpPr txBox="1">
            <a:spLocks/>
          </p:cNvSpPr>
          <p:nvPr/>
        </p:nvSpPr>
        <p:spPr>
          <a:xfrm>
            <a:off x="838200" y="266514"/>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p>
        </p:txBody>
      </p:sp>
    </p:spTree>
    <p:extLst>
      <p:ext uri="{BB962C8B-B14F-4D97-AF65-F5344CB8AC3E}">
        <p14:creationId xmlns:p14="http://schemas.microsoft.com/office/powerpoint/2010/main" val="369621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dirty="0"/>
              <a:t>IS 15666 (Part 2): 2006/ISO 3977-2:1997 specifies that unless specially agreed upon between the purchaser and the manufacturer, the net power rating of a gas turbine shall be specified under a combination of one of the classes with one of the ranges of an average number of starts per annum.</a:t>
            </a:r>
          </a:p>
          <a:p>
            <a:pPr marL="0" indent="0">
              <a:buNone/>
            </a:pPr>
            <a:r>
              <a:rPr lang="en-GB" sz="1800" b="1" dirty="0"/>
              <a:t>EXAMPLE</a:t>
            </a:r>
          </a:p>
          <a:p>
            <a:pPr marL="0" indent="0">
              <a:buNone/>
            </a:pPr>
            <a:r>
              <a:rPr lang="en-GB" sz="1800" dirty="0"/>
              <a:t>B-</a:t>
            </a:r>
            <a:r>
              <a:rPr lang="en-GB" sz="1800" dirty="0" err="1"/>
              <a:t>ll</a:t>
            </a:r>
            <a:r>
              <a:rPr lang="en-GB" sz="1800" dirty="0"/>
              <a:t> (Class B, Range II) refers to the operation of up to 2000 h per annum associated with any number of starts up to 500 per annum.</a:t>
            </a:r>
          </a:p>
          <a:p>
            <a:pPr marL="0" indent="0">
              <a:buNone/>
            </a:pPr>
            <a:r>
              <a:rPr lang="en-GB" sz="1800" b="1" dirty="0"/>
              <a:t> </a:t>
            </a:r>
            <a:endParaRPr lang="en-GB" sz="1800" dirty="0"/>
          </a:p>
          <a:p>
            <a:pPr marL="0" indent="0" algn="just">
              <a:buNone/>
            </a:pPr>
            <a:r>
              <a:rPr lang="en-GB" sz="1800" dirty="0"/>
              <a:t>Further, the manufacturer is also required to declare standard ratings, based on electrical power at the generator terminals or on turbine output shaft power under the standard reference conditions such as Air intake conditions, Exhaust conditions, Cooling water conditions (if applicable), and Working fluid heater or cooler, associated with the following operational modes:</a:t>
            </a:r>
          </a:p>
          <a:p>
            <a:r>
              <a:rPr lang="en-GB" sz="1800" dirty="0"/>
              <a:t>Standard peak load rating (2 000 h and 500 stats per annum average) Class B: Range II;</a:t>
            </a:r>
          </a:p>
          <a:p>
            <a:r>
              <a:rPr lang="en-GB" sz="1800" dirty="0"/>
              <a:t>Standard base load rating (8 760 h and 25 starts per annum average) Class D: Range IV.</a:t>
            </a:r>
          </a:p>
        </p:txBody>
      </p:sp>
      <p:sp>
        <p:nvSpPr>
          <p:cNvPr id="4" name="Title 1">
            <a:extLst>
              <a:ext uri="{FF2B5EF4-FFF2-40B4-BE49-F238E27FC236}">
                <a16:creationId xmlns:a16="http://schemas.microsoft.com/office/drawing/2014/main" id="{D0C6A803-1C5C-4564-81CB-A5718C25CEB0}"/>
              </a:ext>
            </a:extLst>
          </p:cNvPr>
          <p:cNvSpPr txBox="1">
            <a:spLocks/>
          </p:cNvSpPr>
          <p:nvPr/>
        </p:nvSpPr>
        <p:spPr>
          <a:xfrm>
            <a:off x="909918" y="311337"/>
            <a:ext cx="10515600" cy="558240"/>
          </a:xfrm>
          <a:prstGeom prst="rect">
            <a:avLst/>
          </a:prstGeom>
          <a:solidFill>
            <a:schemeClr val="accent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bg1"/>
                </a:solidFill>
                <a:latin typeface="Calibri" panose="020F0502020204030204" pitchFamily="34" charset="0"/>
                <a:ea typeface="Calibri" panose="020F0502020204030204" pitchFamily="34" charset="0"/>
                <a:cs typeface="Calibri" panose="020F0502020204030204" pitchFamily="34" charset="0"/>
              </a:rPr>
              <a:t>Application &amp; Acceptance Criteria</a:t>
            </a:r>
            <a:endParaRPr lang="en-GB"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71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Applications and acceptance criteria</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3976AD-16D2-19D3-F33E-E09931CA5C1C}"/>
              </a:ext>
            </a:extLst>
          </p:cNvPr>
          <p:cNvSpPr txBox="1"/>
          <p:nvPr/>
        </p:nvSpPr>
        <p:spPr>
          <a:xfrm>
            <a:off x="678653" y="934182"/>
            <a:ext cx="10405533" cy="5108321"/>
          </a:xfrm>
          <a:prstGeom prst="rect">
            <a:avLst/>
          </a:prstGeom>
          <a:noFill/>
        </p:spPr>
        <p:txBody>
          <a:bodyPr wrap="square">
            <a:spAutoFit/>
          </a:bodyPr>
          <a:lstStyle/>
          <a:p>
            <a:pPr marL="228600">
              <a:lnSpc>
                <a:spcPct val="115000"/>
              </a:lnSpc>
              <a:spcAft>
                <a:spcPts val="1000"/>
              </a:spcAft>
            </a:pPr>
            <a:r>
              <a:rPr lang="en-IN" sz="1800" b="1" dirty="0">
                <a:effectLst/>
                <a:latin typeface="Calibri" panose="020F0502020204030204" pitchFamily="34" charset="0"/>
                <a:ea typeface="Calibri" panose="020F0502020204030204" pitchFamily="34" charset="0"/>
                <a:cs typeface="Mangal" panose="02040503050203030202" pitchFamily="18" charset="0"/>
              </a:rPr>
              <a:t>Acceptance Criteria for wind turbine (IEC 61400-2)</a:t>
            </a:r>
          </a:p>
          <a:p>
            <a:pPr marL="228600">
              <a:lnSpc>
                <a:spcPct val="115000"/>
              </a:lnSpc>
              <a:spcAft>
                <a:spcPts val="10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buFont typeface="Courier New" panose="02070309020205020404" pitchFamily="49" charset="0"/>
              <a:buChar char="o"/>
            </a:pPr>
            <a:r>
              <a:rPr lang="en-IN" sz="1800" b="1" dirty="0">
                <a:effectLst/>
                <a:latin typeface="Calibri" panose="020F0502020204030204" pitchFamily="34" charset="0"/>
                <a:ea typeface="Calibri" panose="020F0502020204030204" pitchFamily="34" charset="0"/>
                <a:cs typeface="Mangal" panose="02040503050203030202" pitchFamily="18" charset="0"/>
              </a:rPr>
              <a:t>Performance Standards</a:t>
            </a:r>
            <a:r>
              <a:rPr lang="en-IN" sz="1800" dirty="0">
                <a:effectLst/>
                <a:latin typeface="Calibri" panose="020F0502020204030204" pitchFamily="34" charset="0"/>
                <a:ea typeface="Calibri" panose="020F0502020204030204" pitchFamily="34" charset="0"/>
                <a:cs typeface="Mangal" panose="02040503050203030202" pitchFamily="18" charset="0"/>
              </a:rPr>
              <a:t>: Compliance with energy production and efficiency metrics.</a:t>
            </a:r>
            <a:r>
              <a:rPr lang="en-IN" dirty="0">
                <a:latin typeface="Calibri" panose="020F0502020204030204" pitchFamily="34" charset="0"/>
                <a:ea typeface="Calibri" panose="020F0502020204030204" pitchFamily="34" charset="0"/>
                <a:cs typeface="Mangal" panose="02040503050203030202" pitchFamily="18" charset="0"/>
              </a:rPr>
              <a:t> </a:t>
            </a:r>
          </a:p>
          <a:p>
            <a:pPr lvl="0">
              <a:lnSpc>
                <a:spcPct val="115000"/>
              </a:lnSpc>
            </a:pPr>
            <a:endParaRPr lang="en-IN" dirty="0">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buFont typeface="Wingdings" panose="05000000000000000000" pitchFamily="2" charset="2"/>
              <a:buChar char="v"/>
            </a:pPr>
            <a:r>
              <a:rPr lang="en-IN" sz="1800" dirty="0">
                <a:effectLst/>
                <a:latin typeface="Calibri" panose="020F0502020204030204" pitchFamily="34" charset="0"/>
                <a:ea typeface="Calibri" panose="020F0502020204030204" pitchFamily="34" charset="0"/>
                <a:cs typeface="Mangal" panose="02040503050203030202" pitchFamily="18" charset="0"/>
              </a:rPr>
              <a:t>IS/IEC 61400-12-1) : 2017 (Wind Energy Generation Systems Part 12 Electricity Producing Wind Turbines Section 1 Power performance measurements) : this standard describes a</a:t>
            </a:r>
            <a:r>
              <a:rPr lang="en-IN" dirty="0">
                <a:latin typeface="Calibri" panose="020F0502020204030204" pitchFamily="34" charset="0"/>
                <a:ea typeface="Calibri" panose="020F0502020204030204" pitchFamily="34" charset="0"/>
                <a:cs typeface="Mangal" panose="02040503050203030202" pitchFamily="18" charset="0"/>
              </a:rPr>
              <a:t> </a:t>
            </a:r>
            <a:r>
              <a:rPr lang="en-IN" sz="1800" dirty="0">
                <a:effectLst/>
                <a:latin typeface="Calibri" panose="020F0502020204030204" pitchFamily="34" charset="0"/>
                <a:ea typeface="Calibri" panose="020F0502020204030204" pitchFamily="34" charset="0"/>
                <a:cs typeface="Mangal" panose="02040503050203030202" pitchFamily="18" charset="0"/>
              </a:rPr>
              <a:t>Procedure to be used to determine the power performance characteristics of small wind turbines (as defined in IEC 61400-2) when connected to either the electric power network or a battery bank. </a:t>
            </a:r>
          </a:p>
          <a:p>
            <a:pPr lvl="0">
              <a:lnSpc>
                <a:spcPct val="115000"/>
              </a:lnSpc>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buFont typeface="Wingdings" panose="05000000000000000000" pitchFamily="2" charset="2"/>
              <a:buChar char="v"/>
            </a:pPr>
            <a:r>
              <a:rPr lang="en-IN" sz="1800" dirty="0">
                <a:effectLst/>
                <a:latin typeface="Calibri" panose="020F0502020204030204" pitchFamily="34" charset="0"/>
                <a:ea typeface="Calibri" panose="020F0502020204030204" pitchFamily="34" charset="0"/>
                <a:cs typeface="Mangal" panose="02040503050203030202" pitchFamily="18" charset="0"/>
              </a:rPr>
              <a:t>IS/IEC 61400-12-1 outlines the standards for measuring the power performance of wind turbines, focusing on the relationship between wind speed and electrical power output. Key aspects include accurate wind speed measurement, environmental condition adjustments, and systematic data collection and analysis. The standard emphasizes uncertainty analysis and standardized reporting to ensure reliable and consistent performance data. This facilitates transparent comparison and verification of turbine performance against manufacturers' specifications.</a:t>
            </a:r>
          </a:p>
        </p:txBody>
      </p:sp>
    </p:spTree>
    <p:extLst>
      <p:ext uri="{BB962C8B-B14F-4D97-AF65-F5344CB8AC3E}">
        <p14:creationId xmlns:p14="http://schemas.microsoft.com/office/powerpoint/2010/main" val="406107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Applications and acceptance criteria</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3976AD-16D2-19D3-F33E-E09931CA5C1C}"/>
              </a:ext>
            </a:extLst>
          </p:cNvPr>
          <p:cNvSpPr txBox="1"/>
          <p:nvPr/>
        </p:nvSpPr>
        <p:spPr>
          <a:xfrm>
            <a:off x="678653" y="1162782"/>
            <a:ext cx="10405533" cy="4342984"/>
          </a:xfrm>
          <a:prstGeom prst="rect">
            <a:avLst/>
          </a:prstGeom>
          <a:noFill/>
        </p:spPr>
        <p:txBody>
          <a:bodyPr wrap="square">
            <a:spAutoFit/>
          </a:bodyPr>
          <a:lstStyle/>
          <a:p>
            <a:pPr marL="285750" lvl="0" indent="-285750">
              <a:lnSpc>
                <a:spcPct val="115000"/>
              </a:lnSpc>
              <a:buFont typeface="Courier New" panose="02070309020205020404" pitchFamily="49" charset="0"/>
              <a:buChar char="o"/>
            </a:pPr>
            <a:r>
              <a:rPr lang="en-IN" sz="1800" b="1" dirty="0">
                <a:effectLst/>
                <a:latin typeface="Calibri" panose="020F0502020204030204" pitchFamily="34" charset="0"/>
                <a:ea typeface="Calibri" panose="020F0502020204030204" pitchFamily="34" charset="0"/>
                <a:cs typeface="Mangal" panose="02040503050203030202" pitchFamily="18" charset="0"/>
              </a:rPr>
              <a:t>Safety Standards</a:t>
            </a:r>
            <a:r>
              <a:rPr lang="en-IN" sz="1800" dirty="0">
                <a:effectLst/>
                <a:latin typeface="Calibri" panose="020F0502020204030204" pitchFamily="34" charset="0"/>
                <a:ea typeface="Calibri" panose="020F0502020204030204" pitchFamily="34" charset="0"/>
                <a:cs typeface="Mangal" panose="02040503050203030202" pitchFamily="18" charset="0"/>
              </a:rPr>
              <a:t>: Adherence to safety guidelines for construction, operation, and maintenance.- standards provide comprehensive guidelines for the safe design, operation, and maintenance of wind turbines. They cover structural integrity, electrical and mechanical safety, fire protection, environmental considerations, and human safety. Key aspects include load calculations, control systems, emergency shutdown mechanisms, noise limits, and lightning protection. The standards ensure reliable and safe operation, risk management, and safe working environments throughout the turbine's lifespan.</a:t>
            </a:r>
          </a:p>
          <a:p>
            <a:pPr lvl="0">
              <a:lnSpc>
                <a:spcPct val="115000"/>
              </a:lnSpc>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buFont typeface="Courier New" panose="02070309020205020404" pitchFamily="49" charset="0"/>
              <a:buChar char="o"/>
            </a:pPr>
            <a:r>
              <a:rPr lang="en-IN" sz="1800" b="1" dirty="0">
                <a:effectLst/>
                <a:latin typeface="Calibri" panose="020F0502020204030204" pitchFamily="34" charset="0"/>
                <a:ea typeface="Calibri" panose="020F0502020204030204" pitchFamily="34" charset="0"/>
                <a:cs typeface="Mangal" panose="02040503050203030202" pitchFamily="18" charset="0"/>
              </a:rPr>
              <a:t>Durability and Reliability</a:t>
            </a:r>
            <a:r>
              <a:rPr lang="en-IN" sz="1800" dirty="0">
                <a:effectLst/>
                <a:latin typeface="Calibri" panose="020F0502020204030204" pitchFamily="34" charset="0"/>
                <a:ea typeface="Calibri" panose="020F0502020204030204" pitchFamily="34" charset="0"/>
                <a:cs typeface="Mangal" panose="02040503050203030202" pitchFamily="18" charset="0"/>
              </a:rPr>
              <a:t>: Long-term performance under varying weather conditions.</a:t>
            </a:r>
          </a:p>
          <a:p>
            <a:pPr lvl="0">
              <a:lnSpc>
                <a:spcPct val="115000"/>
              </a:lnSpc>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buFont typeface="Courier New" panose="02070309020205020404" pitchFamily="49" charset="0"/>
              <a:buChar char="o"/>
            </a:pPr>
            <a:r>
              <a:rPr lang="en-IN" sz="1800" b="1" dirty="0">
                <a:effectLst/>
                <a:latin typeface="Calibri" panose="020F0502020204030204" pitchFamily="34" charset="0"/>
                <a:ea typeface="Calibri" panose="020F0502020204030204" pitchFamily="34" charset="0"/>
                <a:cs typeface="Mangal" panose="02040503050203030202" pitchFamily="18" charset="0"/>
              </a:rPr>
              <a:t>Noise Emission</a:t>
            </a:r>
            <a:r>
              <a:rPr lang="en-IN" sz="1800" dirty="0">
                <a:effectLst/>
                <a:latin typeface="Calibri" panose="020F0502020204030204" pitchFamily="34" charset="0"/>
                <a:ea typeface="Calibri" panose="020F0502020204030204" pitchFamily="34" charset="0"/>
                <a:cs typeface="Mangal" panose="02040503050203030202" pitchFamily="18" charset="0"/>
              </a:rPr>
              <a:t>: Limits on acceptable noise levels for both onshore and offshore installations. </a:t>
            </a:r>
          </a:p>
          <a:p>
            <a:pPr lvl="0">
              <a:lnSpc>
                <a:spcPct val="115000"/>
              </a:lnSpc>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15000"/>
              </a:lnSpc>
              <a:spcAft>
                <a:spcPts val="1000"/>
              </a:spcAft>
              <a:buFont typeface="Courier New" panose="02070309020205020404" pitchFamily="49" charset="0"/>
              <a:buChar char="o"/>
            </a:pPr>
            <a:r>
              <a:rPr lang="en-IN" sz="1800" b="1" dirty="0">
                <a:effectLst/>
                <a:latin typeface="Calibri" panose="020F0502020204030204" pitchFamily="34" charset="0"/>
                <a:ea typeface="Calibri" panose="020F0502020204030204" pitchFamily="34" charset="0"/>
                <a:cs typeface="Mangal" panose="02040503050203030202" pitchFamily="18" charset="0"/>
              </a:rPr>
              <a:t>Environmental Impact</a:t>
            </a:r>
            <a:r>
              <a:rPr lang="en-IN" sz="1800" dirty="0">
                <a:effectLst/>
                <a:latin typeface="Calibri" panose="020F0502020204030204" pitchFamily="34" charset="0"/>
                <a:ea typeface="Calibri" panose="020F0502020204030204" pitchFamily="34" charset="0"/>
                <a:cs typeface="Mangal" panose="02040503050203030202" pitchFamily="18" charset="0"/>
              </a:rPr>
              <a:t>: Assessment of ecological impacts and mitigation measures.</a:t>
            </a:r>
          </a:p>
          <a:p>
            <a:pPr marL="457200">
              <a:lnSpc>
                <a:spcPct val="115000"/>
              </a:lnSpc>
              <a:spcAft>
                <a:spcPts val="10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055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2F42B5-1967-A914-FC2F-78554C237809}"/>
              </a:ext>
            </a:extLst>
          </p:cNvPr>
          <p:cNvSpPr txBox="1"/>
          <p:nvPr/>
        </p:nvSpPr>
        <p:spPr>
          <a:xfrm>
            <a:off x="475130" y="1339334"/>
            <a:ext cx="6096000" cy="369332"/>
          </a:xfrm>
          <a:prstGeom prst="rect">
            <a:avLst/>
          </a:prstGeom>
          <a:noFill/>
        </p:spPr>
        <p:txBody>
          <a:bodyPr wrap="square">
            <a:spAutoFit/>
          </a:bodyPr>
          <a:lstStyle/>
          <a:p>
            <a:r>
              <a:rPr lang="en-IN" sz="1800" dirty="0">
                <a:effectLst/>
                <a:latin typeface="Calibri" panose="020F0502020204030204" pitchFamily="34" charset="0"/>
                <a:ea typeface="Calibri" panose="020F0502020204030204" pitchFamily="34" charset="0"/>
                <a:cs typeface="Mangal" panose="02040503050203030202" pitchFamily="18" charset="0"/>
              </a:rPr>
              <a:t> Thermal efficiency (Steam Turbine IS 14198 (Part 1) : 1994)</a:t>
            </a:r>
            <a:endParaRPr lang="en-IN"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142F95E-C059-D67F-FDDC-1A1F5D08F6CD}"/>
                  </a:ext>
                </a:extLst>
              </p:cNvPr>
              <p:cNvSpPr txBox="1"/>
              <p:nvPr/>
            </p:nvSpPr>
            <p:spPr>
              <a:xfrm>
                <a:off x="2121204" y="2043953"/>
                <a:ext cx="1750672" cy="81009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IN" b="1" smtClean="0">
                              <a:solidFill>
                                <a:srgbClr val="836967"/>
                              </a:solidFill>
                              <a:latin typeface="Cambria Math" panose="02040503050406030204" pitchFamily="18" charset="0"/>
                            </a:rPr>
                          </m:ctrlPr>
                        </m:sSubPr>
                        <m:e>
                          <m:r>
                            <a:rPr lang="en-IN" b="1" i="1">
                              <a:latin typeface="Cambria Math" panose="02040503050406030204" pitchFamily="18" charset="0"/>
                            </a:rPr>
                            <m:t>𝒏</m:t>
                          </m:r>
                        </m:e>
                        <m:sub>
                          <m:r>
                            <a:rPr lang="en-IN" b="1" i="1">
                              <a:latin typeface="Cambria Math" panose="02040503050406030204" pitchFamily="18" charset="0"/>
                            </a:rPr>
                            <m:t>𝒕</m:t>
                          </m:r>
                        </m:sub>
                      </m:sSub>
                      <m:r>
                        <a:rPr lang="en-IN" b="1" i="0">
                          <a:latin typeface="Cambria Math" panose="02040503050406030204" pitchFamily="18" charset="0"/>
                        </a:rPr>
                        <m:t>=</m:t>
                      </m:r>
                      <m:f>
                        <m:fPr>
                          <m:ctrlPr>
                            <a:rPr lang="en-IN" b="1" i="1">
                              <a:solidFill>
                                <a:srgbClr val="836967"/>
                              </a:solidFill>
                              <a:latin typeface="Cambria Math" panose="02040503050406030204" pitchFamily="18" charset="0"/>
                            </a:rPr>
                          </m:ctrlPr>
                        </m:fPr>
                        <m:num>
                          <m:r>
                            <a:rPr lang="en-IN" b="1" i="1">
                              <a:latin typeface="Cambria Math" panose="02040503050406030204" pitchFamily="18" charset="0"/>
                            </a:rPr>
                            <m:t>𝑷</m:t>
                          </m:r>
                        </m:num>
                        <m:den>
                          <m:nary>
                            <m:naryPr>
                              <m:chr m:val="∑"/>
                              <m:grow m:val="on"/>
                              <m:subHide m:val="on"/>
                              <m:supHide m:val="on"/>
                              <m:ctrlPr>
                                <a:rPr lang="en-IN" b="1" i="1">
                                  <a:latin typeface="Cambria Math" panose="02040503050406030204" pitchFamily="18" charset="0"/>
                                </a:rPr>
                              </m:ctrlPr>
                            </m:naryPr>
                            <m:sub/>
                            <m:sup/>
                            <m:e>
                              <m:d>
                                <m:dPr>
                                  <m:ctrlPr>
                                    <a:rPr lang="en-IN" b="1" i="1">
                                      <a:solidFill>
                                        <a:srgbClr val="836967"/>
                                      </a:solidFill>
                                      <a:latin typeface="Cambria Math" panose="02040503050406030204" pitchFamily="18" charset="0"/>
                                    </a:rPr>
                                  </m:ctrlPr>
                                </m:dPr>
                                <m:e>
                                  <m:sSub>
                                    <m:sSubPr>
                                      <m:ctrlPr>
                                        <a:rPr lang="en-IN" b="1" i="1">
                                          <a:solidFill>
                                            <a:srgbClr val="836967"/>
                                          </a:solidFill>
                                          <a:latin typeface="Cambria Math" panose="02040503050406030204" pitchFamily="18" charset="0"/>
                                        </a:rPr>
                                      </m:ctrlPr>
                                    </m:sSubPr>
                                    <m:e>
                                      <m:acc>
                                        <m:accPr>
                                          <m:chr m:val="̇"/>
                                          <m:ctrlPr>
                                            <a:rPr lang="en-IN" b="1" i="1">
                                              <a:solidFill>
                                                <a:srgbClr val="836967"/>
                                              </a:solidFill>
                                              <a:latin typeface="Cambria Math" panose="02040503050406030204" pitchFamily="18" charset="0"/>
                                            </a:rPr>
                                          </m:ctrlPr>
                                        </m:accPr>
                                        <m:e>
                                          <m:r>
                                            <a:rPr lang="en-IN" b="1" i="1">
                                              <a:latin typeface="Cambria Math" panose="02040503050406030204" pitchFamily="18" charset="0"/>
                                            </a:rPr>
                                            <m:t>𝒎</m:t>
                                          </m:r>
                                        </m:e>
                                      </m:acc>
                                    </m:e>
                                    <m:sub>
                                      <m:r>
                                        <a:rPr lang="en-IN" b="1" i="1">
                                          <a:latin typeface="Cambria Math" panose="02040503050406030204" pitchFamily="18" charset="0"/>
                                        </a:rPr>
                                        <m:t>𝒋</m:t>
                                      </m:r>
                                    </m:sub>
                                  </m:sSub>
                                  <m:r>
                                    <a:rPr lang="en-IN" b="1" i="0">
                                      <a:latin typeface="Cambria Math" panose="02040503050406030204" pitchFamily="18" charset="0"/>
                                    </a:rPr>
                                    <m:t>𝚫</m:t>
                                  </m:r>
                                  <m:sSub>
                                    <m:sSubPr>
                                      <m:ctrlPr>
                                        <a:rPr lang="en-IN" b="1" i="1">
                                          <a:solidFill>
                                            <a:srgbClr val="836967"/>
                                          </a:solidFill>
                                          <a:latin typeface="Cambria Math" panose="02040503050406030204" pitchFamily="18" charset="0"/>
                                        </a:rPr>
                                      </m:ctrlPr>
                                    </m:sSubPr>
                                    <m:e>
                                      <m:r>
                                        <a:rPr lang="en-IN" b="1" i="1">
                                          <a:latin typeface="Cambria Math" panose="02040503050406030204" pitchFamily="18" charset="0"/>
                                        </a:rPr>
                                        <m:t>𝒉</m:t>
                                      </m:r>
                                    </m:e>
                                    <m:sub>
                                      <m:r>
                                        <a:rPr lang="en-IN" b="1" i="1">
                                          <a:latin typeface="Cambria Math" panose="02040503050406030204" pitchFamily="18" charset="0"/>
                                        </a:rPr>
                                        <m:t>𝒋</m:t>
                                      </m:r>
                                    </m:sub>
                                  </m:sSub>
                                </m:e>
                              </m:d>
                            </m:e>
                          </m:nary>
                        </m:den>
                      </m:f>
                    </m:oMath>
                  </m:oMathPara>
                </a14:m>
                <a:endParaRPr lang="en-IN" b="1" dirty="0"/>
              </a:p>
            </p:txBody>
          </p:sp>
        </mc:Choice>
        <mc:Fallback>
          <p:sp>
            <p:nvSpPr>
              <p:cNvPr id="2" name="TextBox 1">
                <a:extLst>
                  <a:ext uri="{FF2B5EF4-FFF2-40B4-BE49-F238E27FC236}">
                    <a16:creationId xmlns:a16="http://schemas.microsoft.com/office/drawing/2014/main" id="{A142F95E-C059-D67F-FDDC-1A1F5D08F6CD}"/>
                  </a:ext>
                </a:extLst>
              </p:cNvPr>
              <p:cNvSpPr txBox="1">
                <a:spLocks noRot="1" noChangeAspect="1" noMove="1" noResize="1" noEditPoints="1" noAdjustHandles="1" noChangeArrowheads="1" noChangeShapeType="1" noTextEdit="1"/>
              </p:cNvSpPr>
              <p:nvPr/>
            </p:nvSpPr>
            <p:spPr>
              <a:xfrm>
                <a:off x="2121204" y="2043953"/>
                <a:ext cx="1750672" cy="810094"/>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3C17D69-D771-9AA3-BFB5-98786237036C}"/>
                  </a:ext>
                </a:extLst>
              </p:cNvPr>
              <p:cNvSpPr txBox="1"/>
              <p:nvPr/>
            </p:nvSpPr>
            <p:spPr>
              <a:xfrm>
                <a:off x="475130" y="2980267"/>
                <a:ext cx="5215466" cy="1521955"/>
              </a:xfrm>
              <a:prstGeom prst="rect">
                <a:avLst/>
              </a:prstGeom>
              <a:noFill/>
            </p:spPr>
            <p:txBody>
              <a:bodyPr wrap="square" rtlCol="0">
                <a:spAutoFit/>
              </a:bodyPr>
              <a:lstStyle/>
              <a:p>
                <a:r>
                  <a:rPr lang="en-US" dirty="0"/>
                  <a:t>Where:</a:t>
                </a:r>
              </a:p>
              <a:p>
                <a:r>
                  <a:rPr lang="en-US" dirty="0"/>
                  <a:t>P is power output</a:t>
                </a:r>
              </a:p>
              <a:p>
                <a:pPr/>
                <a14:m>
                  <m:oMath xmlns:m="http://schemas.openxmlformats.org/officeDocument/2006/math">
                    <m:sSub>
                      <m:sSubPr>
                        <m:ctrlPr>
                          <a:rPr lang="en-IN" i="1" smtClean="0">
                            <a:solidFill>
                              <a:srgbClr val="836967"/>
                            </a:solidFill>
                            <a:latin typeface="Cambria Math" panose="02040503050406030204" pitchFamily="18" charset="0"/>
                          </a:rPr>
                        </m:ctrlPr>
                      </m:sSubPr>
                      <m:e>
                        <m:acc>
                          <m:accPr>
                            <m:chr m:val="̇"/>
                            <m:ctrlPr>
                              <a:rPr lang="en-IN" i="1">
                                <a:solidFill>
                                  <a:srgbClr val="836967"/>
                                </a:solidFill>
                                <a:latin typeface="Cambria Math" panose="02040503050406030204" pitchFamily="18" charset="0"/>
                              </a:rPr>
                            </m:ctrlPr>
                          </m:accPr>
                          <m:e>
                            <m:r>
                              <a:rPr lang="en-IN" i="1">
                                <a:latin typeface="Cambria Math" panose="02040503050406030204" pitchFamily="18" charset="0"/>
                              </a:rPr>
                              <m:t>𝑚</m:t>
                            </m:r>
                          </m:e>
                        </m:acc>
                      </m:e>
                      <m:sub>
                        <m:r>
                          <a:rPr lang="en-IN" i="1">
                            <a:latin typeface="Cambria Math" panose="02040503050406030204" pitchFamily="18" charset="0"/>
                          </a:rPr>
                          <m:t>𝑗</m:t>
                        </m:r>
                      </m:sub>
                    </m:sSub>
                  </m:oMath>
                </a14:m>
                <a:r>
                  <a:rPr lang="en-IN" dirty="0"/>
                  <a:t> are the mass flows, to which heat is added.</a:t>
                </a:r>
              </a:p>
              <a:p>
                <a:pPr/>
                <a14:m>
                  <m:oMath xmlns:m="http://schemas.openxmlformats.org/officeDocument/2006/math">
                    <m:r>
                      <m:rPr>
                        <m:sty m:val="p"/>
                      </m:rPr>
                      <a:rPr lang="en-IN" i="0" smtClean="0">
                        <a:latin typeface="Cambria Math" panose="02040503050406030204" pitchFamily="18" charset="0"/>
                      </a:rPr>
                      <m:t>Δ</m:t>
                    </m:r>
                    <m:sSub>
                      <m:sSubPr>
                        <m:ctrlPr>
                          <a:rPr lang="en-IN" i="1">
                            <a:solidFill>
                              <a:srgbClr val="836967"/>
                            </a:solidFill>
                            <a:latin typeface="Cambria Math" panose="02040503050406030204" pitchFamily="18" charset="0"/>
                          </a:rPr>
                        </m:ctrlPr>
                      </m:sSubPr>
                      <m:e>
                        <m:r>
                          <a:rPr lang="en-IN" i="1">
                            <a:latin typeface="Cambria Math" panose="02040503050406030204" pitchFamily="18" charset="0"/>
                          </a:rPr>
                          <m:t>h</m:t>
                        </m:r>
                      </m:e>
                      <m:sub>
                        <m:r>
                          <a:rPr lang="en-IN" i="1">
                            <a:latin typeface="Cambria Math" panose="02040503050406030204" pitchFamily="18" charset="0"/>
                          </a:rPr>
                          <m:t>𝑗</m:t>
                        </m:r>
                      </m:sub>
                    </m:sSub>
                  </m:oMath>
                </a14:m>
                <a:r>
                  <a:rPr lang="en-IN" dirty="0"/>
                  <a:t> the resulting enthalpy rises</a:t>
                </a:r>
              </a:p>
              <a:p>
                <a:pPr/>
                <a:endParaRPr lang="en-IN" dirty="0"/>
              </a:p>
            </p:txBody>
          </p:sp>
        </mc:Choice>
        <mc:Fallback>
          <p:sp>
            <p:nvSpPr>
              <p:cNvPr id="3" name="TextBox 2">
                <a:extLst>
                  <a:ext uri="{FF2B5EF4-FFF2-40B4-BE49-F238E27FC236}">
                    <a16:creationId xmlns:a16="http://schemas.microsoft.com/office/drawing/2014/main" id="{83C17D69-D771-9AA3-BFB5-98786237036C}"/>
                  </a:ext>
                </a:extLst>
              </p:cNvPr>
              <p:cNvSpPr txBox="1">
                <a:spLocks noRot="1" noChangeAspect="1" noMove="1" noResize="1" noEditPoints="1" noAdjustHandles="1" noChangeArrowheads="1" noChangeShapeType="1" noTextEdit="1"/>
              </p:cNvSpPr>
              <p:nvPr/>
            </p:nvSpPr>
            <p:spPr>
              <a:xfrm>
                <a:off x="475130" y="2980267"/>
                <a:ext cx="5215466" cy="1521955"/>
              </a:xfrm>
              <a:prstGeom prst="rect">
                <a:avLst/>
              </a:prstGeom>
              <a:blipFill>
                <a:blip r:embed="rId3"/>
                <a:stretch>
                  <a:fillRect l="-1053" t="-2000"/>
                </a:stretch>
              </a:blipFill>
            </p:spPr>
            <p:txBody>
              <a:bodyPr/>
              <a:lstStyle/>
              <a:p>
                <a:r>
                  <a:rPr lang="en-IN">
                    <a:noFill/>
                  </a:rPr>
                  <a:t> </a:t>
                </a:r>
              </a:p>
            </p:txBody>
          </p:sp>
        </mc:Fallback>
      </mc:AlternateContent>
    </p:spTree>
    <p:extLst>
      <p:ext uri="{BB962C8B-B14F-4D97-AF65-F5344CB8AC3E}">
        <p14:creationId xmlns:p14="http://schemas.microsoft.com/office/powerpoint/2010/main" val="383777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E45D94B-F3BF-1594-2254-4B71388E4299}"/>
              </a:ext>
            </a:extLst>
          </p:cNvPr>
          <p:cNvSpPr txBox="1"/>
          <p:nvPr/>
        </p:nvSpPr>
        <p:spPr>
          <a:xfrm>
            <a:off x="475130" y="1289279"/>
            <a:ext cx="11134163" cy="4921027"/>
          </a:xfrm>
          <a:prstGeom prst="rect">
            <a:avLst/>
          </a:prstGeom>
          <a:noFill/>
        </p:spPr>
        <p:txBody>
          <a:bodyPr wrap="square">
            <a:spAutoFit/>
          </a:bodyPr>
          <a:lstStyle/>
          <a:p>
            <a:pPr algn="just">
              <a:lnSpc>
                <a:spcPct val="115000"/>
              </a:lnSpc>
              <a:spcAft>
                <a:spcPts val="1000"/>
              </a:spcAft>
            </a:pPr>
            <a:r>
              <a:rPr lang="en-GB" b="1" dirty="0"/>
              <a:t>Performance Test for Compressor (Ref IS 10617:2018 hermetic compressors</a:t>
            </a:r>
            <a:r>
              <a:rPr lang="en-GB" dirty="0"/>
              <a:t>). </a:t>
            </a:r>
            <a:endParaRPr lang="en-IN" dirty="0"/>
          </a:p>
          <a:p>
            <a:pPr algn="just">
              <a:lnSpc>
                <a:spcPct val="115000"/>
              </a:lnSpc>
              <a:spcAft>
                <a:spcPts val="1000"/>
              </a:spcAft>
            </a:pPr>
            <a:r>
              <a:rPr lang="en-GB" dirty="0"/>
              <a:t>Type tests prescribed in IS 10617 are as under:</a:t>
            </a:r>
            <a:endParaRPr lang="en-IN" dirty="0"/>
          </a:p>
          <a:p>
            <a:pPr marL="285750" indent="-285750" algn="just">
              <a:lnSpc>
                <a:spcPct val="115000"/>
              </a:lnSpc>
              <a:spcAft>
                <a:spcPts val="1000"/>
              </a:spcAft>
              <a:buFont typeface="Arial" panose="020B0604020202020204" pitchFamily="34" charset="0"/>
              <a:buChar char="•"/>
            </a:pPr>
            <a:r>
              <a:rPr lang="en-GB" b="1" dirty="0"/>
              <a:t>Cold Startability Test </a:t>
            </a:r>
            <a:r>
              <a:rPr lang="en-GB" dirty="0"/>
              <a:t>- A cold startability test for a compressor is designed to evaluate how well a compressor performs when it is started in cold conditions. This is crucial for ensuring reliability and efficiency in various applications, such as in HVAC systems, industrial processes, or automotive engines. IS 16017 prescribes the test methods for startability test at low temperature (25~35°C). The compressor shall start and run at 85 percent of the rated voltage.</a:t>
            </a:r>
          </a:p>
          <a:p>
            <a:pPr marL="285750" indent="-285750" algn="just">
              <a:lnSpc>
                <a:spcPct val="115000"/>
              </a:lnSpc>
              <a:spcAft>
                <a:spcPts val="1000"/>
              </a:spcAft>
              <a:buFont typeface="Arial" panose="020B0604020202020204" pitchFamily="34" charset="0"/>
              <a:buChar char="•"/>
            </a:pPr>
            <a:r>
              <a:rPr lang="en-GB" b="1" dirty="0"/>
              <a:t>Hot startability test </a:t>
            </a:r>
            <a:r>
              <a:rPr lang="en-GB" dirty="0"/>
              <a:t>- A hot startability test for a compressor assesses how well the compressor performs when starting from a high-temperature state, typically after it has been running and is already hot. This is important for ensuring the compressor's reliability and efficiency in real-world operating conditions where it might need to restart frequently or after being shut down during high temperatures. The compressor shall be run at rated voltage and frequency till steady state is achieved, then switched OFF to achieve pressures at saturated temperatures and then switched ON. The compressor shall start and run at minimum voltage, as per the compressor specification. </a:t>
            </a:r>
            <a:endParaRPr lang="en-IN" dirty="0"/>
          </a:p>
        </p:txBody>
      </p:sp>
    </p:spTree>
    <p:extLst>
      <p:ext uri="{BB962C8B-B14F-4D97-AF65-F5344CB8AC3E}">
        <p14:creationId xmlns:p14="http://schemas.microsoft.com/office/powerpoint/2010/main" val="806626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D579FD1-3A56-513B-FA36-16F41D70A37A}"/>
              </a:ext>
            </a:extLst>
          </p:cNvPr>
          <p:cNvSpPr txBox="1"/>
          <p:nvPr/>
        </p:nvSpPr>
        <p:spPr>
          <a:xfrm>
            <a:off x="448485" y="1229416"/>
            <a:ext cx="11295030" cy="5558125"/>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n-GB" b="1" dirty="0"/>
              <a:t>Locked Rotor Test with Accessories </a:t>
            </a:r>
            <a:r>
              <a:rPr lang="en-GB" dirty="0"/>
              <a:t>- A locked rotor test for a compressor with accessories is designed to evaluate how the compressor behaves when its rotor is prevented from turning, often simulating a worst-case scenario for the system. This test is critical for assessing the reliability of the compressor and its accessories (such as overload protection devices) under extreme conditions. The compressor with overload protection system shall undergo short duration locked rotor testing. The test shall be conducted for 3 h or until shell / housing temperature is stabilized within ±5°C, whichever is earlier.</a:t>
            </a:r>
          </a:p>
          <a:p>
            <a:pPr marL="285750" indent="-285750" algn="just">
              <a:lnSpc>
                <a:spcPct val="115000"/>
              </a:lnSpc>
              <a:spcAft>
                <a:spcPts val="1000"/>
              </a:spcAft>
              <a:buFont typeface="Arial" panose="020B0604020202020204" pitchFamily="34" charset="0"/>
              <a:buChar char="•"/>
            </a:pPr>
            <a:r>
              <a:rPr lang="en-GB" b="1" dirty="0"/>
              <a:t>High Voltage Test </a:t>
            </a:r>
            <a:r>
              <a:rPr lang="en-GB" dirty="0"/>
              <a:t>- A high voltage test for a compressor, also known as a high potential or dielectric strength test, is conducted to verify the insulation integrity of the compressor’s electrical components. This test is crucial for ensuring that the compressor can withstand high voltage conditions without breakdown, preventing electrical failures and ensuring safety. The compressor shall be able to withstand 1.5 kV AC voltage for 1 min/s without breakdown. The leakage current measured shall not exceed 5 mA. </a:t>
            </a:r>
            <a:endParaRPr lang="en-IN" dirty="0"/>
          </a:p>
          <a:p>
            <a:pPr marL="285750" indent="-285750" algn="just">
              <a:lnSpc>
                <a:spcPct val="115000"/>
              </a:lnSpc>
              <a:spcAft>
                <a:spcPts val="1000"/>
              </a:spcAft>
              <a:buFont typeface="Arial" panose="020B0604020202020204" pitchFamily="34" charset="0"/>
              <a:buChar char="•"/>
            </a:pPr>
            <a:r>
              <a:rPr lang="en-GB" b="1" dirty="0"/>
              <a:t>Leakage Current </a:t>
            </a:r>
            <a:r>
              <a:rPr lang="en-GB" dirty="0"/>
              <a:t>- A leakage current test for a compressor is conducted to assess the amount of electrical current that leaks from the electrical components of the compressor to its ground or enclosure. This test is important for ensuring that the compressor is safe to operate and that it complies with safety standards. Excessive leakage current can indicate insulation problems or potential safety hazards.</a:t>
            </a:r>
          </a:p>
          <a:p>
            <a:pPr marL="285750" indent="-285750" algn="just">
              <a:lnSpc>
                <a:spcPct val="115000"/>
              </a:lnSpc>
              <a:spcAft>
                <a:spcPts val="1000"/>
              </a:spcAft>
              <a:buFont typeface="Arial" panose="020B0604020202020204" pitchFamily="34" charset="0"/>
              <a:buChar char="•"/>
            </a:pPr>
            <a:endParaRPr lang="en-IN" dirty="0"/>
          </a:p>
        </p:txBody>
      </p:sp>
    </p:spTree>
    <p:extLst>
      <p:ext uri="{BB962C8B-B14F-4D97-AF65-F5344CB8AC3E}">
        <p14:creationId xmlns:p14="http://schemas.microsoft.com/office/powerpoint/2010/main" val="403082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3C60428-68D0-4BF5-0EC7-466F88D69AE2}"/>
              </a:ext>
            </a:extLst>
          </p:cNvPr>
          <p:cNvSpPr txBox="1"/>
          <p:nvPr/>
        </p:nvSpPr>
        <p:spPr>
          <a:xfrm>
            <a:off x="475130" y="1144774"/>
            <a:ext cx="11026588" cy="5876673"/>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n-GB" b="1" dirty="0"/>
              <a:t>Pneumatic Test of Shell </a:t>
            </a:r>
            <a:r>
              <a:rPr lang="en-GB" dirty="0"/>
              <a:t>- A pneumatic test of the shell of a compressor is designed to check for leaks and ensure the structural integrity of the compressor's casing or shell. This test involves applying pressurized air to the compressor shell to verify that it can withstand operational pressures without leaking or failing. The shells shall be tested pneumatically (dry air/nitrogen) at a test pressure of 1MPa (gauge) and shall not show any leakage.</a:t>
            </a:r>
            <a:endParaRPr lang="en-IN" dirty="0"/>
          </a:p>
          <a:p>
            <a:pPr marL="285750" indent="-285750" algn="just">
              <a:lnSpc>
                <a:spcPct val="115000"/>
              </a:lnSpc>
              <a:spcAft>
                <a:spcPts val="1000"/>
              </a:spcAft>
              <a:buFont typeface="Arial" panose="020B0604020202020204" pitchFamily="34" charset="0"/>
              <a:buChar char="•"/>
            </a:pPr>
            <a:r>
              <a:rPr lang="en-GB" b="1" dirty="0"/>
              <a:t>Bursting Test </a:t>
            </a:r>
            <a:r>
              <a:rPr lang="en-GB" dirty="0"/>
              <a:t>- A bursting test for a compressor, also known as a burst pressure test, is designed to determine the maximum pressure that a compressor shell or component can withstand before failing or bursting. This test is crucial for validating the structural integrity and safety of the compressor under extreme pressure conditions. The test samples are filled with a liquid, such as water, to exclude air and are connected in a hydraulic pump system. The pressure is raised gradually until the required test pressure is reached. This pressure is maintained for 1 min during which time the sample shall not leak.</a:t>
            </a:r>
            <a:endParaRPr lang="en-IN" dirty="0"/>
          </a:p>
          <a:p>
            <a:pPr marL="285750" indent="-285750" algn="just">
              <a:lnSpc>
                <a:spcPct val="115000"/>
              </a:lnSpc>
              <a:spcAft>
                <a:spcPts val="1000"/>
              </a:spcAft>
              <a:buFont typeface="Arial" panose="020B0604020202020204" pitchFamily="34" charset="0"/>
              <a:buChar char="•"/>
            </a:pPr>
            <a:r>
              <a:rPr lang="en-GB" b="1" dirty="0"/>
              <a:t>Holding Charge </a:t>
            </a:r>
            <a:r>
              <a:rPr lang="en-GB" dirty="0"/>
              <a:t>- A holding charge test for a compressor is used to verify whether the compressor can maintain a specific pressure over time without leaking. This is important for ensuring that the compressor’s internal components and seals are intact and that the system can operate reliably without losing pressure. Compressors shall have a positive charge of 0.03 MPa to 0.1 MPa of dry air/nitrogen having a dew point not more than -40°C.</a:t>
            </a:r>
            <a:endParaRPr lang="en-IN" dirty="0"/>
          </a:p>
          <a:p>
            <a:pPr marL="285750" indent="-285750" algn="just">
              <a:lnSpc>
                <a:spcPct val="115000"/>
              </a:lnSpc>
              <a:spcAft>
                <a:spcPts val="1000"/>
              </a:spcAft>
              <a:buFont typeface="Arial" panose="020B0604020202020204" pitchFamily="34" charset="0"/>
              <a:buChar char="•"/>
            </a:pPr>
            <a:endParaRPr lang="en-GB" dirty="0"/>
          </a:p>
        </p:txBody>
      </p:sp>
    </p:spTree>
    <p:extLst>
      <p:ext uri="{BB962C8B-B14F-4D97-AF65-F5344CB8AC3E}">
        <p14:creationId xmlns:p14="http://schemas.microsoft.com/office/powerpoint/2010/main" val="262060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0BCEF2-63EF-468B-A7C1-9775AF5E67C7}"/>
              </a:ext>
            </a:extLst>
          </p:cNvPr>
          <p:cNvSpPr/>
          <p:nvPr/>
        </p:nvSpPr>
        <p:spPr>
          <a:xfrm>
            <a:off x="1614791" y="76305"/>
            <a:ext cx="7120647" cy="95482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8B9B9-E5A5-46D3-30EB-1D281989B3B7}"/>
              </a:ext>
            </a:extLst>
          </p:cNvPr>
          <p:cNvSpPr>
            <a:spLocks noGrp="1"/>
          </p:cNvSpPr>
          <p:nvPr>
            <p:ph type="title"/>
          </p:nvPr>
        </p:nvSpPr>
        <p:spPr>
          <a:xfrm>
            <a:off x="307243" y="93934"/>
            <a:ext cx="4228817" cy="1037820"/>
          </a:xfrm>
        </p:spPr>
        <p:txBody>
          <a:bodyPr>
            <a:normAutofit fontScale="90000"/>
          </a:bodyPr>
          <a:lstStyle/>
          <a:p>
            <a:br>
              <a:rPr lang="en-IN" dirty="0">
                <a:ea typeface="+mj-lt"/>
                <a:cs typeface="+mj-lt"/>
              </a:rPr>
            </a:br>
            <a:r>
              <a:rPr lang="en-IN" dirty="0">
                <a:ea typeface="+mj-lt"/>
                <a:cs typeface="+mj-lt"/>
              </a:rPr>
              <a:t>Types of Turbomachines</a:t>
            </a:r>
            <a:endParaRPr lang="en-US" dirty="0"/>
          </a:p>
        </p:txBody>
      </p:sp>
      <p:sp>
        <p:nvSpPr>
          <p:cNvPr id="3" name="Content Placeholder 2">
            <a:extLst>
              <a:ext uri="{FF2B5EF4-FFF2-40B4-BE49-F238E27FC236}">
                <a16:creationId xmlns:a16="http://schemas.microsoft.com/office/drawing/2014/main" id="{5AD996D3-0D8F-913F-68FB-D18855F635FA}"/>
              </a:ext>
            </a:extLst>
          </p:cNvPr>
          <p:cNvSpPr>
            <a:spLocks noGrp="1"/>
          </p:cNvSpPr>
          <p:nvPr>
            <p:ph idx="1"/>
          </p:nvPr>
        </p:nvSpPr>
        <p:spPr>
          <a:xfrm>
            <a:off x="270663" y="1643973"/>
            <a:ext cx="4030675" cy="4601183"/>
          </a:xfrm>
        </p:spPr>
        <p:txBody>
          <a:bodyPr vert="horz" lIns="91440" tIns="45720" rIns="91440" bIns="45720" rtlCol="0">
            <a:normAutofit/>
          </a:bodyPr>
          <a:lstStyle/>
          <a:p>
            <a:pPr algn="just"/>
            <a:endParaRPr lang="en-IN" sz="2000" b="1" dirty="0">
              <a:ea typeface="+mn-lt"/>
              <a:cs typeface="+mn-lt"/>
            </a:endParaRPr>
          </a:p>
          <a:p>
            <a:r>
              <a:rPr lang="en-IN" sz="2000" b="1" dirty="0">
                <a:ea typeface="+mn-lt"/>
                <a:cs typeface="+mn-lt"/>
              </a:rPr>
              <a:t>Power absorbing: Compressors, fans, blowers, Pumps</a:t>
            </a:r>
          </a:p>
          <a:p>
            <a:pPr marL="0" indent="0" algn="just">
              <a:buNone/>
            </a:pPr>
            <a:endParaRPr lang="en-IN" sz="2000" b="1" dirty="0"/>
          </a:p>
          <a:p>
            <a:pPr marL="0" indent="0" algn="just">
              <a:buNone/>
            </a:pPr>
            <a:endParaRPr lang="en-IN" sz="2000" b="1" dirty="0"/>
          </a:p>
          <a:p>
            <a:pPr marL="0" indent="0" algn="just">
              <a:buNone/>
            </a:pPr>
            <a:endParaRPr lang="en-IN" sz="2000" b="1" dirty="0"/>
          </a:p>
          <a:p>
            <a:pPr marL="0" indent="0" algn="just">
              <a:buNone/>
            </a:pPr>
            <a:endParaRPr lang="en-IN" sz="2000" b="1" dirty="0"/>
          </a:p>
          <a:p>
            <a:pPr algn="just"/>
            <a:r>
              <a:rPr lang="en-IN" sz="2000" b="1" dirty="0">
                <a:ea typeface="+mn-lt"/>
                <a:cs typeface="+mn-lt"/>
              </a:rPr>
              <a:t>Power producing: Turbines</a:t>
            </a:r>
            <a:endParaRPr lang="en-IN" sz="2000" b="1" dirty="0"/>
          </a:p>
        </p:txBody>
      </p:sp>
      <p:sp>
        <p:nvSpPr>
          <p:cNvPr id="4" name="Rectangle: Single Corner Snipped 3">
            <a:extLst>
              <a:ext uri="{FF2B5EF4-FFF2-40B4-BE49-F238E27FC236}">
                <a16:creationId xmlns:a16="http://schemas.microsoft.com/office/drawing/2014/main" id="{275BE70C-50C7-88C1-62A8-E46D458BBD4E}"/>
              </a:ext>
            </a:extLst>
          </p:cNvPr>
          <p:cNvSpPr/>
          <p:nvPr/>
        </p:nvSpPr>
        <p:spPr>
          <a:xfrm>
            <a:off x="5175114" y="1190432"/>
            <a:ext cx="6562710" cy="2690904"/>
          </a:xfrm>
          <a:prstGeom prst="snip1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Power absorbing </a:t>
            </a:r>
          </a:p>
          <a:p>
            <a:pPr algn="ctr"/>
            <a:endParaRPr lang="en-US" b="1" i="1" dirty="0"/>
          </a:p>
          <a:p>
            <a:pPr algn="ctr"/>
            <a:r>
              <a:rPr lang="en-US" dirty="0"/>
              <a:t>Work is done on the fluid</a:t>
            </a:r>
          </a:p>
          <a:p>
            <a:pPr algn="ctr"/>
            <a:endParaRPr lang="en-US" dirty="0"/>
          </a:p>
          <a:p>
            <a:pPr algn="ctr"/>
            <a:r>
              <a:rPr lang="en-US" dirty="0"/>
              <a:t>Mechanical Energy → Hydraulic Energy</a:t>
            </a:r>
          </a:p>
          <a:p>
            <a:pPr algn="ctr"/>
            <a:endParaRPr lang="en-US" dirty="0"/>
          </a:p>
          <a:p>
            <a:pPr algn="ctr"/>
            <a:r>
              <a:rPr lang="en-IN" dirty="0"/>
              <a:t>Working Principle: Based on Boyle’s </a:t>
            </a:r>
            <a:r>
              <a:rPr lang="en-IN" sz="1600" dirty="0"/>
              <a:t>Law </a:t>
            </a:r>
          </a:p>
          <a:p>
            <a:pPr algn="ctr"/>
            <a:endParaRPr lang="en-IN" sz="1600" dirty="0"/>
          </a:p>
          <a:p>
            <a:pPr algn="ctr"/>
            <a:r>
              <a:rPr lang="en-IN" sz="1600" dirty="0"/>
              <a:t>(P</a:t>
            </a:r>
            <a:r>
              <a:rPr lang="en-IN" sz="1600" baseline="-25000" dirty="0"/>
              <a:t>1</a:t>
            </a:r>
            <a:r>
              <a:rPr lang="en-IN" sz="1600" dirty="0"/>
              <a:t>V</a:t>
            </a:r>
            <a:r>
              <a:rPr lang="en-IN" sz="1600" baseline="-25000" dirty="0"/>
              <a:t>1</a:t>
            </a:r>
            <a:r>
              <a:rPr lang="en-IN" sz="1600" dirty="0"/>
              <a:t> = P</a:t>
            </a:r>
            <a:r>
              <a:rPr lang="en-IN" sz="1600" baseline="-25000" dirty="0"/>
              <a:t>2</a:t>
            </a:r>
            <a:r>
              <a:rPr lang="en-IN" sz="1600" dirty="0"/>
              <a:t>V</a:t>
            </a:r>
            <a:r>
              <a:rPr lang="en-IN" sz="1600" baseline="-25000" dirty="0"/>
              <a:t>2</a:t>
            </a:r>
            <a:r>
              <a:rPr lang="en-IN" sz="1600" dirty="0"/>
              <a:t>)</a:t>
            </a:r>
            <a:endParaRPr lang="en-GB" dirty="0"/>
          </a:p>
          <a:p>
            <a:pPr algn="ctr"/>
            <a:endParaRPr lang="en-US" dirty="0"/>
          </a:p>
        </p:txBody>
      </p:sp>
      <p:sp>
        <p:nvSpPr>
          <p:cNvPr id="6" name="Rectangle: Single Corner Snipped 5">
            <a:extLst>
              <a:ext uri="{FF2B5EF4-FFF2-40B4-BE49-F238E27FC236}">
                <a16:creationId xmlns:a16="http://schemas.microsoft.com/office/drawing/2014/main" id="{550F79D5-51EF-EA36-CF26-822F3D153466}"/>
              </a:ext>
            </a:extLst>
          </p:cNvPr>
          <p:cNvSpPr/>
          <p:nvPr/>
        </p:nvSpPr>
        <p:spPr>
          <a:xfrm>
            <a:off x="5175114" y="4145305"/>
            <a:ext cx="6580851" cy="2448725"/>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1" dirty="0"/>
          </a:p>
          <a:p>
            <a:pPr algn="ctr"/>
            <a:r>
              <a:rPr lang="en-US" b="1" i="1" dirty="0"/>
              <a:t>Power producing </a:t>
            </a:r>
          </a:p>
          <a:p>
            <a:pPr algn="ctr"/>
            <a:endParaRPr lang="en-US" b="1" i="1" dirty="0"/>
          </a:p>
          <a:p>
            <a:pPr algn="ctr"/>
            <a:r>
              <a:rPr lang="en-US" dirty="0"/>
              <a:t>Work is done by the fluid</a:t>
            </a:r>
          </a:p>
          <a:p>
            <a:pPr algn="ctr"/>
            <a:endParaRPr lang="en-US" dirty="0"/>
          </a:p>
          <a:p>
            <a:pPr algn="ctr"/>
            <a:r>
              <a:rPr lang="en-US" dirty="0"/>
              <a:t>Hydraulic Energy → Mechanical Energy</a:t>
            </a:r>
          </a:p>
          <a:p>
            <a:pPr algn="ctr"/>
            <a:endParaRPr lang="en-US" dirty="0"/>
          </a:p>
          <a:p>
            <a:pPr algn="ctr"/>
            <a:r>
              <a:rPr lang="en-IN" dirty="0"/>
              <a:t>Working Principle: Based on Newton’s Third Law of Motion</a:t>
            </a:r>
          </a:p>
          <a:p>
            <a:pPr algn="ctr"/>
            <a:r>
              <a:rPr lang="en-IN" dirty="0"/>
              <a:t> </a:t>
            </a:r>
          </a:p>
          <a:p>
            <a:pPr algn="ctr"/>
            <a:r>
              <a:rPr lang="en-IN" dirty="0"/>
              <a:t>(Action and Reaction).</a:t>
            </a:r>
            <a:endParaRPr lang="en-GB" dirty="0"/>
          </a:p>
          <a:p>
            <a:pPr algn="ctr"/>
            <a:endParaRPr lang="en-US" dirty="0"/>
          </a:p>
          <a:p>
            <a:pPr algn="ctr"/>
            <a:endParaRPr lang="en-US" dirty="0"/>
          </a:p>
        </p:txBody>
      </p:sp>
    </p:spTree>
    <p:extLst>
      <p:ext uri="{BB962C8B-B14F-4D97-AF65-F5344CB8AC3E}">
        <p14:creationId xmlns:p14="http://schemas.microsoft.com/office/powerpoint/2010/main" val="61573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619E76F-D4EC-013B-3BDE-EA8F7DCD74FC}"/>
              </a:ext>
            </a:extLst>
          </p:cNvPr>
          <p:cNvSpPr txBox="1"/>
          <p:nvPr/>
        </p:nvSpPr>
        <p:spPr>
          <a:xfrm>
            <a:off x="475130" y="1425139"/>
            <a:ext cx="10828867" cy="1477328"/>
          </a:xfrm>
          <a:prstGeom prst="rect">
            <a:avLst/>
          </a:prstGeom>
          <a:noFill/>
        </p:spPr>
        <p:txBody>
          <a:bodyPr wrap="square">
            <a:spAutoFit/>
          </a:bodyPr>
          <a:lstStyle/>
          <a:p>
            <a:r>
              <a:rPr lang="en-US" b="1" dirty="0"/>
              <a:t>RESISTANCE TO RUSTING </a:t>
            </a:r>
            <a:r>
              <a:rPr lang="en-US" dirty="0"/>
              <a:t>- Testing for resistance to rusting in compressors typically involves evaluating how well a compressor or its components resist corrosion over time. This is crucial for maintaining the reliability and longevity of the equipment, especially in environments prone to moisture or other corrosive conditions. This test to be carried out as per clause 31 of IS 302-1 ‘Safety of household and similar electrical appliances, Part 1: General Requirements’. </a:t>
            </a:r>
            <a:endParaRPr lang="en-IN" dirty="0"/>
          </a:p>
        </p:txBody>
      </p:sp>
    </p:spTree>
    <p:extLst>
      <p:ext uri="{BB962C8B-B14F-4D97-AF65-F5344CB8AC3E}">
        <p14:creationId xmlns:p14="http://schemas.microsoft.com/office/powerpoint/2010/main" val="2726922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dirty="0"/>
              <a:t>IS 15666: Part 8:2006 (Gas turbines - Procurement: Part 8 inspection, testing, installation and commissioning) defines general terms related to inspection, test, witnessed &amp; observed.</a:t>
            </a:r>
          </a:p>
          <a:p>
            <a:pPr marL="0" indent="0" algn="just">
              <a:buNone/>
            </a:pPr>
            <a:endParaRPr lang="en-GB" sz="1800" dirty="0"/>
          </a:p>
          <a:p>
            <a:pPr algn="just"/>
            <a:r>
              <a:rPr lang="en-GB" sz="1800" b="1" i="1" dirty="0"/>
              <a:t>Inspection</a:t>
            </a:r>
          </a:p>
          <a:p>
            <a:pPr marL="0" indent="0" algn="just">
              <a:buNone/>
            </a:pPr>
            <a:r>
              <a:rPr lang="en-GB" sz="1800" dirty="0"/>
              <a:t>Process by which it is demonstrated that materials, components, assemblies or complete packages satisfy one or more particular specification requirements of the packager or purchaser</a:t>
            </a:r>
          </a:p>
          <a:p>
            <a:pPr marL="0" indent="0" algn="just">
              <a:buNone/>
            </a:pPr>
            <a:r>
              <a:rPr lang="en-GB" sz="1800" i="1" dirty="0"/>
              <a:t>This may include </a:t>
            </a:r>
            <a:r>
              <a:rPr lang="en-GB" sz="1800" i="1" dirty="0" err="1"/>
              <a:t>verificational</a:t>
            </a:r>
            <a:r>
              <a:rPr lang="en-GB" sz="1800" i="1" dirty="0"/>
              <a:t> documentation, reports, material certificates, chemical analyses, physical or dimensional checks, build records, visual checks and/or results of documented inspections and tests including any other non-destructive evaluation(NDE) methods or techniques that may be employed.</a:t>
            </a:r>
          </a:p>
          <a:p>
            <a:pPr marL="0" indent="0" algn="just">
              <a:buNone/>
            </a:pPr>
            <a:endParaRPr lang="en-GB" sz="1800" i="1" dirty="0"/>
          </a:p>
          <a:p>
            <a:pPr algn="just"/>
            <a:r>
              <a:rPr lang="en-GB" sz="1800" b="1" i="1" dirty="0"/>
              <a:t>Test</a:t>
            </a:r>
          </a:p>
          <a:p>
            <a:pPr marL="0" indent="0" algn="just">
              <a:buNone/>
            </a:pPr>
            <a:r>
              <a:rPr lang="en-GB" sz="1800" dirty="0"/>
              <a:t>Process by which it is demonstrated that assemblies, completed components or packages satisfy the physical, functional and operational requirements as specified by the packager’s test schedules and procedures, or the purchaser’s specification</a:t>
            </a:r>
          </a:p>
          <a:p>
            <a:pPr marL="0" indent="0" algn="just">
              <a:buNone/>
            </a:pPr>
            <a:endParaRPr lang="en-GB" sz="1800" dirty="0"/>
          </a:p>
        </p:txBody>
      </p:sp>
      <p:sp>
        <p:nvSpPr>
          <p:cNvPr id="2" name="Rectangle: Rounded Corners 1">
            <a:extLst>
              <a:ext uri="{FF2B5EF4-FFF2-40B4-BE49-F238E27FC236}">
                <a16:creationId xmlns:a16="http://schemas.microsoft.com/office/drawing/2014/main" id="{74D934FC-BF14-E76C-13DC-688C5E989308}"/>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01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r>
              <a:rPr lang="en-GB" sz="1800" b="1" i="1" dirty="0"/>
              <a:t>Witnessed</a:t>
            </a:r>
          </a:p>
          <a:p>
            <a:pPr marL="0" indent="0">
              <a:buNone/>
            </a:pPr>
            <a:r>
              <a:rPr lang="en-GB" sz="1800" dirty="0"/>
              <a:t>Term meaning that a hold is applied to the production schedule and that the inspection or test will be carried out with the purchaser or his representative in attendance</a:t>
            </a:r>
          </a:p>
          <a:p>
            <a:r>
              <a:rPr lang="en-GB" sz="1800" b="1" i="1" dirty="0"/>
              <a:t>Observed</a:t>
            </a:r>
          </a:p>
          <a:p>
            <a:pPr marL="0" indent="0">
              <a:buNone/>
            </a:pPr>
            <a:r>
              <a:rPr lang="en-GB" sz="1800" dirty="0"/>
              <a:t>Term meaning that the purchaser will be notified of the timing of the inspection or test</a:t>
            </a:r>
          </a:p>
          <a:p>
            <a:pPr marL="0" indent="0">
              <a:buNone/>
            </a:pPr>
            <a:endParaRPr lang="en-GB" sz="1800" dirty="0"/>
          </a:p>
          <a:p>
            <a:pPr marL="0" indent="0" algn="just">
              <a:buNone/>
            </a:pPr>
            <a:endParaRPr lang="en-GB" sz="1800" dirty="0"/>
          </a:p>
        </p:txBody>
      </p:sp>
      <p:sp>
        <p:nvSpPr>
          <p:cNvPr id="2" name="Rectangle: Rounded Corners 1">
            <a:extLst>
              <a:ext uri="{FF2B5EF4-FFF2-40B4-BE49-F238E27FC236}">
                <a16:creationId xmlns:a16="http://schemas.microsoft.com/office/drawing/2014/main" id="{952559BF-A759-C785-923E-21C2ADF5334C}"/>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862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838200" y="1180166"/>
            <a:ext cx="10515600" cy="4351338"/>
          </a:xfrm>
        </p:spPr>
        <p:txBody>
          <a:bodyPr>
            <a:noAutofit/>
          </a:bodyPr>
          <a:lstStyle/>
          <a:p>
            <a:pPr marL="0" indent="0" algn="just">
              <a:buNone/>
            </a:pPr>
            <a:r>
              <a:rPr lang="en-GB" sz="1800" i="1" dirty="0"/>
              <a:t>Clause 6 of </a:t>
            </a:r>
            <a:r>
              <a:rPr lang="en-GB" sz="1800" dirty="0"/>
              <a:t>IS 15666 (Part 2): 2006/ISO 3977-2:1997 prescribes </a:t>
            </a:r>
            <a:r>
              <a:rPr lang="en-GB" sz="1800" i="1" dirty="0"/>
              <a:t>minimum recommended requirements for the physical testing of components, assemblies and the complete package prior to entry into commercial service.</a:t>
            </a:r>
          </a:p>
          <a:p>
            <a:pPr marL="0" indent="0" algn="just">
              <a:buNone/>
            </a:pPr>
            <a:endParaRPr lang="en-GB" sz="1800" i="1" dirty="0"/>
          </a:p>
          <a:p>
            <a:pPr algn="just"/>
            <a:r>
              <a:rPr lang="en-GB" sz="1800" b="1" dirty="0"/>
              <a:t>Hydrostatic test</a:t>
            </a:r>
          </a:p>
          <a:p>
            <a:pPr marL="0" indent="0" algn="just">
              <a:buNone/>
            </a:pPr>
            <a:r>
              <a:rPr lang="en-GB" sz="1800" dirty="0"/>
              <a:t>As a minimum, components defined by legislation or national standards as pressure vessels (excluding the casings of gas generator and power turbine) shall be tested hydrostatically according to legislation or national standards, but at least with liquid at a minimum of 1.5 times the maximum allowable working pressure but not less than 140 kPa differential pressure. Other components and systems shall be tested in accordance with the purchaser’s requirements or statutory or mandatory requirements applicable to the destination territory. The test liquid shall be at a higher temperature than the nil-ductility transition temperature of the material being tested.</a:t>
            </a:r>
          </a:p>
          <a:p>
            <a:pPr marL="0" indent="0" algn="just">
              <a:buNone/>
            </a:pPr>
            <a:r>
              <a:rPr lang="en-GB" sz="1800" dirty="0"/>
              <a:t>Tests shall be maintained for a sufficient period of time to permit complete examination of parts under pressure. The hydrostatic test shall be considered satisfactory when neither leaks nor seepage through the casing or casing joint is observed for a minimum of 30 min. Large, heavy castings may require a longer testing period which is to be agreed upon by the purchaser and packager.</a:t>
            </a:r>
            <a:endParaRPr lang="en-GB" sz="1800" i="1" dirty="0"/>
          </a:p>
          <a:p>
            <a:pPr marL="0" indent="0" algn="just">
              <a:buNone/>
            </a:pPr>
            <a:endParaRPr lang="en-GB" sz="1800" i="1" dirty="0"/>
          </a:p>
          <a:p>
            <a:pPr marL="0" indent="0" algn="just">
              <a:buNone/>
            </a:pPr>
            <a:r>
              <a:rPr lang="en-GB" sz="1800" dirty="0"/>
              <a:t>	</a:t>
            </a:r>
          </a:p>
          <a:p>
            <a:pPr marL="0" indent="0" algn="just">
              <a:buNone/>
            </a:pPr>
            <a:endParaRPr lang="en-GB" sz="1800" dirty="0"/>
          </a:p>
        </p:txBody>
      </p:sp>
      <p:sp>
        <p:nvSpPr>
          <p:cNvPr id="2" name="Rectangle: Rounded Corners 1">
            <a:extLst>
              <a:ext uri="{FF2B5EF4-FFF2-40B4-BE49-F238E27FC236}">
                <a16:creationId xmlns:a16="http://schemas.microsoft.com/office/drawing/2014/main" id="{99064ACC-90DF-9978-49D4-DA20DB766693}"/>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0336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30BFA-D181-4A09-9315-24CE562ADE3C}"/>
              </a:ext>
            </a:extLst>
          </p:cNvPr>
          <p:cNvSpPr>
            <a:spLocks noGrp="1"/>
          </p:cNvSpPr>
          <p:nvPr>
            <p:ph idx="1"/>
          </p:nvPr>
        </p:nvSpPr>
        <p:spPr>
          <a:xfrm>
            <a:off x="703730" y="355413"/>
            <a:ext cx="10515600" cy="379693"/>
          </a:xfrm>
        </p:spPr>
        <p:txBody>
          <a:bodyPr>
            <a:noAutofit/>
          </a:bodyPr>
          <a:lstStyle/>
          <a:p>
            <a:pPr marL="0" indent="0">
              <a:buNone/>
            </a:pPr>
            <a:r>
              <a:rPr lang="en-GB" sz="1800" i="1" dirty="0"/>
              <a:t>This Figure shows the desired sequence of mandatory and optional operation testing and may be used.</a:t>
            </a:r>
            <a:endParaRPr lang="en-GB" sz="1800" dirty="0"/>
          </a:p>
        </p:txBody>
      </p:sp>
      <p:pic>
        <p:nvPicPr>
          <p:cNvPr id="5" name="Picture 4">
            <a:extLst>
              <a:ext uri="{FF2B5EF4-FFF2-40B4-BE49-F238E27FC236}">
                <a16:creationId xmlns:a16="http://schemas.microsoft.com/office/drawing/2014/main" id="{4879C765-0088-4A0F-9DCA-330537C19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735106"/>
            <a:ext cx="9565340" cy="6122894"/>
          </a:xfrm>
          <a:prstGeom prst="rect">
            <a:avLst/>
          </a:prstGeom>
        </p:spPr>
      </p:pic>
      <p:sp>
        <p:nvSpPr>
          <p:cNvPr id="2" name="TextBox 1">
            <a:extLst>
              <a:ext uri="{FF2B5EF4-FFF2-40B4-BE49-F238E27FC236}">
                <a16:creationId xmlns:a16="http://schemas.microsoft.com/office/drawing/2014/main" id="{09ED17EE-D80A-43D1-872A-49A00401FACF}"/>
              </a:ext>
            </a:extLst>
          </p:cNvPr>
          <p:cNvSpPr txBox="1"/>
          <p:nvPr/>
        </p:nvSpPr>
        <p:spPr>
          <a:xfrm>
            <a:off x="8516471" y="5799728"/>
            <a:ext cx="3316941" cy="369332"/>
          </a:xfrm>
          <a:prstGeom prst="rect">
            <a:avLst/>
          </a:prstGeom>
          <a:noFill/>
        </p:spPr>
        <p:txBody>
          <a:bodyPr wrap="square" rtlCol="0">
            <a:spAutoFit/>
          </a:bodyPr>
          <a:lstStyle/>
          <a:p>
            <a:r>
              <a:rPr lang="en-GB" i="1" dirty="0">
                <a:solidFill>
                  <a:srgbClr val="002060"/>
                </a:solidFill>
              </a:rPr>
              <a:t>Please refer IS 15666: Part 8:2006 </a:t>
            </a:r>
          </a:p>
        </p:txBody>
      </p:sp>
    </p:spTree>
    <p:extLst>
      <p:ext uri="{BB962C8B-B14F-4D97-AF65-F5344CB8AC3E}">
        <p14:creationId xmlns:p14="http://schemas.microsoft.com/office/powerpoint/2010/main" val="4056763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C9AAD-0A3D-475F-90A9-F42B9C333F51}"/>
              </a:ext>
            </a:extLst>
          </p:cNvPr>
          <p:cNvSpPr>
            <a:spLocks noGrp="1"/>
          </p:cNvSpPr>
          <p:nvPr>
            <p:ph idx="1"/>
          </p:nvPr>
        </p:nvSpPr>
        <p:spPr>
          <a:xfrm>
            <a:off x="685800" y="1452283"/>
            <a:ext cx="10515600" cy="4778468"/>
          </a:xfrm>
        </p:spPr>
        <p:txBody>
          <a:bodyPr>
            <a:noAutofit/>
          </a:bodyPr>
          <a:lstStyle/>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following are examples of the tests which are commonly performed: [Ref: </a:t>
            </a:r>
            <a:r>
              <a:rPr lang="en-GB" sz="1800" dirty="0"/>
              <a:t>15666 (Part 2): 2006/ISO 3977-2:1997]</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 tests;</a:t>
            </a:r>
          </a:p>
          <a:p>
            <a:pPr algn="just"/>
            <a:r>
              <a:rPr lang="en-GB" sz="1800" dirty="0">
                <a:latin typeface="Calibri" panose="020F0502020204030204" pitchFamily="34" charset="0"/>
                <a:ea typeface="Calibri" panose="020F0502020204030204" pitchFamily="34" charset="0"/>
                <a:cs typeface="Calibri" panose="020F0502020204030204" pitchFamily="34" charset="0"/>
              </a:rPr>
              <a:t>gas turbine with the contract driven equipment;</a:t>
            </a:r>
          </a:p>
          <a:p>
            <a:pPr algn="just"/>
            <a:r>
              <a:rPr lang="en-GB" sz="1800" dirty="0">
                <a:latin typeface="Calibri" panose="020F0502020204030204" pitchFamily="34" charset="0"/>
                <a:ea typeface="Calibri" panose="020F0502020204030204" pitchFamily="34" charset="0"/>
                <a:cs typeface="Calibri" panose="020F0502020204030204" pitchFamily="34" charset="0"/>
              </a:rPr>
              <a:t>complete package test.</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For gas turbines with a free power turbine</a:t>
            </a:r>
            <a:r>
              <a:rPr lang="en-GB" sz="1800" baseline="300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the following alternative tests may be performed:</a:t>
            </a:r>
          </a:p>
          <a:p>
            <a:pPr algn="just"/>
            <a:r>
              <a:rPr lang="en-GB" sz="1800" dirty="0">
                <a:latin typeface="Calibri" panose="020F0502020204030204" pitchFamily="34" charset="0"/>
                <a:ea typeface="Calibri" panose="020F0502020204030204" pitchFamily="34" charset="0"/>
                <a:cs typeface="Calibri" panose="020F0502020204030204" pitchFamily="34" charset="0"/>
              </a:rPr>
              <a:t>gas generator tests;</a:t>
            </a:r>
          </a:p>
          <a:p>
            <a:pPr algn="just"/>
            <a:r>
              <a:rPr lang="en-GB" sz="1800" dirty="0">
                <a:latin typeface="Calibri" panose="020F0502020204030204" pitchFamily="34" charset="0"/>
                <a:ea typeface="Calibri" panose="020F0502020204030204" pitchFamily="34" charset="0"/>
                <a:cs typeface="Calibri" panose="020F0502020204030204" pitchFamily="34" charset="0"/>
              </a:rPr>
              <a:t>free power turbine test.</a:t>
            </a: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These tests may be performed at no load, part load or full load, For mechanical drive applications, the driver may be used to execute full pressure, full load or full speed tests of the driven equipment.</a:t>
            </a:r>
          </a:p>
          <a:p>
            <a:pPr marL="0" indent="0" algn="just">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 A "free power turbine", allows the speed of the power turbine to be optimised for the machinery that it will energize without the need for an additional reduction gearbox within the engine.</a:t>
            </a:r>
            <a:endParaRPr lang="en-GB" sz="1200" i="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A83F55A-F138-F0E8-1832-F599E020B035}"/>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890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C9AAD-0A3D-475F-90A9-F42B9C333F51}"/>
              </a:ext>
            </a:extLst>
          </p:cNvPr>
          <p:cNvSpPr>
            <a:spLocks noGrp="1"/>
          </p:cNvSpPr>
          <p:nvPr>
            <p:ph idx="1"/>
          </p:nvPr>
        </p:nvSpPr>
        <p:spPr>
          <a:xfrm>
            <a:off x="838200" y="1162983"/>
            <a:ext cx="10515600" cy="3265582"/>
          </a:xfrm>
        </p:spPr>
        <p:txBody>
          <a:bodyPr>
            <a:noAutofit/>
          </a:bodyPr>
          <a:lstStyle/>
          <a:p>
            <a:pPr marL="0" indent="0" algn="just">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tests shall include, as appropriate,</a:t>
            </a:r>
          </a:p>
          <a:p>
            <a:pPr algn="just"/>
            <a:r>
              <a:rPr lang="en-GB" sz="1800" dirty="0">
                <a:latin typeface="Calibri" panose="020F0502020204030204" pitchFamily="34" charset="0"/>
                <a:ea typeface="Calibri" panose="020F0502020204030204" pitchFamily="34" charset="0"/>
                <a:cs typeface="Calibri" panose="020F0502020204030204" pitchFamily="34" charset="0"/>
              </a:rPr>
              <a:t>cold start,</a:t>
            </a:r>
          </a:p>
          <a:p>
            <a:pPr algn="just"/>
            <a:r>
              <a:rPr lang="en-GB" sz="1800" dirty="0">
                <a:latin typeface="Calibri" panose="020F0502020204030204" pitchFamily="34" charset="0"/>
                <a:ea typeface="Calibri" panose="020F0502020204030204" pitchFamily="34" charset="0"/>
                <a:cs typeface="Calibri" panose="020F0502020204030204" pitchFamily="34" charset="0"/>
              </a:rPr>
              <a:t>hot start,</a:t>
            </a:r>
          </a:p>
          <a:p>
            <a:pPr algn="just"/>
            <a:r>
              <a:rPr lang="en-GB" sz="1800" dirty="0">
                <a:latin typeface="Calibri" panose="020F0502020204030204" pitchFamily="34" charset="0"/>
                <a:ea typeface="Calibri" panose="020F0502020204030204" pitchFamily="34" charset="0"/>
                <a:cs typeface="Calibri" panose="020F0502020204030204" pitchFamily="34" charset="0"/>
              </a:rPr>
              <a:t>full range operation of variable inlet guide vanes and/or stator stages,</a:t>
            </a:r>
          </a:p>
          <a:p>
            <a:pPr algn="just"/>
            <a:r>
              <a:rPr lang="en-GB" sz="1800" dirty="0">
                <a:latin typeface="Calibri" panose="020F0502020204030204" pitchFamily="34" charset="0"/>
                <a:ea typeface="Calibri" panose="020F0502020204030204" pitchFamily="34" charset="0"/>
                <a:cs typeface="Calibri" panose="020F0502020204030204" pitchFamily="34" charset="0"/>
              </a:rPr>
              <a:t>operation of bleed valves, and</a:t>
            </a:r>
          </a:p>
          <a:p>
            <a:pPr algn="just"/>
            <a:r>
              <a:rPr lang="en-GB" sz="1800" dirty="0">
                <a:latin typeface="Calibri" panose="020F0502020204030204" pitchFamily="34" charset="0"/>
                <a:ea typeface="Calibri" panose="020F0502020204030204" pitchFamily="34" charset="0"/>
                <a:cs typeface="Calibri" panose="020F0502020204030204" pitchFamily="34" charset="0"/>
              </a:rPr>
              <a:t>operation of anti-icing systems (when they are furnished).</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0B3785EC-3B2A-A327-3DE7-04068977FBCB}"/>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45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748553" y="1342978"/>
            <a:ext cx="10515600" cy="4351338"/>
          </a:xfrm>
        </p:spPr>
        <p:txBody>
          <a:bodyPr>
            <a:noAutofit/>
          </a:bodyPr>
          <a:lstStyle/>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When specified, the optional tests following shall be performed, depending on the facilities, either in the shop or on site as mutually agreed between the packager and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Exhaust emissions test:</a:t>
            </a:r>
            <a:r>
              <a:rPr lang="en-GB" sz="1800" dirty="0">
                <a:latin typeface="Calibri" panose="020F0502020204030204" pitchFamily="34" charset="0"/>
                <a:ea typeface="Calibri" panose="020F0502020204030204" pitchFamily="34" charset="0"/>
                <a:cs typeface="Calibri" panose="020F0502020204030204" pitchFamily="34" charset="0"/>
              </a:rPr>
              <a:t> Exhaust emissions test shall be carried out in accordance with ISO 11042-1.</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Torsional test: Torsional vibration measurements shall be made to verify the complete power train torsional analysis. The test procedure shall be mutually agreed between purchaser and packager.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Sound-level test:</a:t>
            </a:r>
            <a:r>
              <a:rPr lang="en-GB" sz="1800" dirty="0">
                <a:latin typeface="Calibri" panose="020F0502020204030204" pitchFamily="34" charset="0"/>
                <a:ea typeface="Calibri" panose="020F0502020204030204" pitchFamily="34" charset="0"/>
                <a:cs typeface="Calibri" panose="020F0502020204030204" pitchFamily="34" charset="0"/>
              </a:rPr>
              <a:t> The sound-level test shall be performed in accordance with ISO 6190 or a procedure as agreed between the packager and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Post-test inspection:</a:t>
            </a:r>
            <a:r>
              <a:rPr lang="en-GB" sz="1800" dirty="0">
                <a:latin typeface="Calibri" panose="020F0502020204030204" pitchFamily="34" charset="0"/>
                <a:ea typeface="Calibri" panose="020F0502020204030204" pitchFamily="34" charset="0"/>
                <a:cs typeface="Calibri" panose="020F0502020204030204" pitchFamily="34" charset="0"/>
              </a:rPr>
              <a:t> </a:t>
            </a:r>
            <a:r>
              <a:rPr lang="en-GB" sz="1800" dirty="0" err="1">
                <a:latin typeface="Calibri" panose="020F0502020204030204" pitchFamily="34" charset="0"/>
                <a:ea typeface="Calibri" panose="020F0502020204030204" pitchFamily="34" charset="0"/>
                <a:cs typeface="Calibri" panose="020F0502020204030204" pitchFamily="34" charset="0"/>
              </a:rPr>
              <a:t>Borescopic</a:t>
            </a:r>
            <a:r>
              <a:rPr lang="en-GB" sz="1800" dirty="0">
                <a:latin typeface="Calibri" panose="020F0502020204030204" pitchFamily="34" charset="0"/>
                <a:ea typeface="Calibri" panose="020F0502020204030204" pitchFamily="34" charset="0"/>
                <a:cs typeface="Calibri" panose="020F0502020204030204" pitchFamily="34" charset="0"/>
              </a:rPr>
              <a:t> inspection and/or dismantling inspection and reassembly of the major driven equipment, gears and the driver may be made after satisfactory completion of the mechanical running test. The packager and purchaser shall agree to what extent the package equipment shall be dismantled and inspected.</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Spare-rotor test:</a:t>
            </a:r>
            <a:r>
              <a:rPr lang="en-GB" sz="1800" dirty="0">
                <a:latin typeface="Calibri" panose="020F0502020204030204" pitchFamily="34" charset="0"/>
                <a:ea typeface="Calibri" panose="020F0502020204030204" pitchFamily="34" charset="0"/>
                <a:cs typeface="Calibri" panose="020F0502020204030204" pitchFamily="34" charset="0"/>
              </a:rPr>
              <a:t> Spare rotors shall be tested as specified by the purchaser</a:t>
            </a:r>
          </a:p>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Endurance test:</a:t>
            </a:r>
            <a:r>
              <a:rPr lang="en-GB" sz="1800" dirty="0">
                <a:latin typeface="Calibri" panose="020F0502020204030204" pitchFamily="34" charset="0"/>
                <a:ea typeface="Calibri" panose="020F0502020204030204" pitchFamily="34" charset="0"/>
                <a:cs typeface="Calibri" panose="020F0502020204030204" pitchFamily="34" charset="0"/>
              </a:rPr>
              <a:t> Prolonged running (24 h or more) may be specified by the purchaser. The objectives and acceptance-criteria of this running shall be agreed between the packager and purchaser.</a:t>
            </a:r>
          </a:p>
        </p:txBody>
      </p:sp>
      <p:sp>
        <p:nvSpPr>
          <p:cNvPr id="6" name="Rectangle: Rounded Corners 5">
            <a:extLst>
              <a:ext uri="{FF2B5EF4-FFF2-40B4-BE49-F238E27FC236}">
                <a16:creationId xmlns:a16="http://schemas.microsoft.com/office/drawing/2014/main" id="{003A228B-3DBD-40C3-C707-6CA68653CEB2}"/>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1261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748553" y="1342978"/>
            <a:ext cx="10515600" cy="4351338"/>
          </a:xfrm>
        </p:spPr>
        <p:txBody>
          <a:bodyPr>
            <a:noAutofit/>
          </a:bodyPr>
          <a:lstStyle/>
          <a:p>
            <a:pPr marL="0" indent="0">
              <a:buNone/>
            </a:pPr>
            <a:r>
              <a:rPr lang="en-IN" sz="1800" b="1" dirty="0"/>
              <a:t>Heat consumption </a:t>
            </a:r>
            <a:r>
              <a:rPr lang="en-IN" sz="1800" i="1" dirty="0"/>
              <a:t>(Reference 1S 15664: 2008/ISO 2314:1989)</a:t>
            </a:r>
            <a:endParaRPr lang="en-GB" sz="1800" i="1" dirty="0"/>
          </a:p>
          <a:p>
            <a:pPr marL="0" indent="0">
              <a:buNone/>
            </a:pPr>
            <a:r>
              <a:rPr lang="en-IN" sz="1800" dirty="0"/>
              <a:t>The rate of heat consumption, </a:t>
            </a:r>
            <a:r>
              <a:rPr lang="en-IN" sz="1800" i="1" dirty="0" err="1"/>
              <a:t>q</a:t>
            </a:r>
            <a:r>
              <a:rPr lang="en-IN" sz="1800" i="1" baseline="-25000" dirty="0" err="1"/>
              <a:t>r</a:t>
            </a:r>
            <a:r>
              <a:rPr lang="en-IN" sz="1800" i="1" baseline="-25000" dirty="0"/>
              <a:t> </a:t>
            </a:r>
            <a:r>
              <a:rPr lang="en-IN" sz="1800" dirty="0"/>
              <a:t>in kilowatts, is determined by the equation :</a:t>
            </a:r>
            <a:endParaRPr lang="en-GB" sz="1800" dirty="0"/>
          </a:p>
          <a:p>
            <a:pPr marL="0" indent="0">
              <a:buNone/>
            </a:pPr>
            <a:r>
              <a:rPr lang="en-IN" sz="1800" i="1" dirty="0" err="1"/>
              <a:t>q</a:t>
            </a:r>
            <a:r>
              <a:rPr lang="en-IN" sz="1800" i="1" baseline="-25000" dirty="0" err="1"/>
              <a:t>Ⴀ</a:t>
            </a:r>
            <a:r>
              <a:rPr lang="en-IN" sz="1800" i="1" dirty="0"/>
              <a:t> = m(</a:t>
            </a:r>
            <a:r>
              <a:rPr lang="en-IN" sz="1800" i="1" dirty="0" err="1"/>
              <a:t>Q</a:t>
            </a:r>
            <a:r>
              <a:rPr lang="en-IN" sz="1800" i="1" baseline="-25000" dirty="0" err="1"/>
              <a:t>lo</a:t>
            </a:r>
            <a:r>
              <a:rPr lang="en-IN" sz="1800" i="1" dirty="0"/>
              <a:t> +h</a:t>
            </a:r>
            <a:r>
              <a:rPr lang="en-IN" sz="1800" i="1" baseline="-25000" dirty="0"/>
              <a:t>f4</a:t>
            </a:r>
            <a:r>
              <a:rPr lang="en-IN" sz="1800" i="1" dirty="0"/>
              <a:t> - h</a:t>
            </a:r>
            <a:r>
              <a:rPr lang="en-IN" sz="1800" i="1" baseline="-25000" dirty="0"/>
              <a:t>o</a:t>
            </a:r>
            <a:r>
              <a:rPr lang="en-IN" sz="1800" i="1" dirty="0"/>
              <a:t>)/ Ⴀ  =  m(</a:t>
            </a:r>
            <a:r>
              <a:rPr lang="en-IN" sz="1800" i="1" dirty="0" err="1"/>
              <a:t>Q</a:t>
            </a:r>
            <a:r>
              <a:rPr lang="en-IN" sz="1800" i="1" baseline="-25000" dirty="0" err="1"/>
              <a:t>lo</a:t>
            </a:r>
            <a:r>
              <a:rPr lang="en-IN" sz="1800" i="1" dirty="0"/>
              <a:t> +h</a:t>
            </a:r>
            <a:r>
              <a:rPr lang="en-IN" sz="1800" i="1" baseline="-25000" dirty="0"/>
              <a:t>f4</a:t>
            </a:r>
            <a:r>
              <a:rPr lang="en-IN" sz="1800" i="1" dirty="0"/>
              <a:t> - h</a:t>
            </a:r>
            <a:r>
              <a:rPr lang="en-IN" sz="1800" i="1" baseline="-25000" dirty="0"/>
              <a:t>o</a:t>
            </a:r>
            <a:r>
              <a:rPr lang="en-IN" sz="1800" i="1" dirty="0"/>
              <a:t>)</a:t>
            </a:r>
            <a:endParaRPr lang="en-GB" sz="1800" dirty="0"/>
          </a:p>
          <a:p>
            <a:pPr marL="0" indent="0">
              <a:buNone/>
            </a:pPr>
            <a:r>
              <a:rPr lang="en-IN" sz="1800" dirty="0"/>
              <a:t>where</a:t>
            </a:r>
            <a:endParaRPr lang="en-GB" sz="1800" dirty="0"/>
          </a:p>
          <a:p>
            <a:pPr marL="0" indent="0">
              <a:buNone/>
            </a:pPr>
            <a:r>
              <a:rPr lang="en-IN" sz="1800" dirty="0"/>
              <a:t>Ⴀ is the test duration, in seconds;</a:t>
            </a:r>
            <a:endParaRPr lang="en-GB" sz="1800" dirty="0"/>
          </a:p>
          <a:p>
            <a:pPr marL="0" indent="0">
              <a:buNone/>
            </a:pPr>
            <a:r>
              <a:rPr lang="en-IN" sz="1800" i="1" dirty="0" err="1"/>
              <a:t>m</a:t>
            </a:r>
            <a:r>
              <a:rPr lang="en-IN" sz="1800" i="1" baseline="-25000" dirty="0" err="1"/>
              <a:t>t</a:t>
            </a:r>
            <a:r>
              <a:rPr lang="en-IN" sz="1800" dirty="0"/>
              <a:t> is the mass of fuel </a:t>
            </a:r>
            <a:r>
              <a:rPr lang="en-IN" sz="1800" baseline="30000" dirty="0"/>
              <a:t>1)</a:t>
            </a:r>
            <a:r>
              <a:rPr lang="en-IN" sz="1800" dirty="0"/>
              <a:t> used during period Ⴀ, in kilograms;</a:t>
            </a:r>
            <a:endParaRPr lang="en-GB" sz="1800" dirty="0"/>
          </a:p>
          <a:p>
            <a:pPr marL="0" indent="0">
              <a:buNone/>
            </a:pPr>
            <a:r>
              <a:rPr lang="en-IN" sz="1800" dirty="0" err="1"/>
              <a:t>Q</a:t>
            </a:r>
            <a:r>
              <a:rPr lang="en-IN" sz="1800" baseline="-25000" dirty="0" err="1"/>
              <a:t>lo</a:t>
            </a:r>
            <a:r>
              <a:rPr lang="en-IN" sz="1800" dirty="0"/>
              <a:t> is the net specific energy of the fuel at 15</a:t>
            </a:r>
            <a:r>
              <a:rPr lang="en-IN" sz="1800" baseline="30000" dirty="0"/>
              <a:t>o</a:t>
            </a:r>
            <a:r>
              <a:rPr lang="en-IN" sz="1800" dirty="0"/>
              <a:t>C and constant pressure, in kilojoules per kilogram; </a:t>
            </a:r>
            <a:endParaRPr lang="en-GB" sz="1800" dirty="0"/>
          </a:p>
          <a:p>
            <a:pPr marL="0" indent="0">
              <a:buNone/>
            </a:pPr>
            <a:r>
              <a:rPr lang="en-IN" sz="1800" i="1" dirty="0"/>
              <a:t>m</a:t>
            </a:r>
            <a:r>
              <a:rPr lang="en-IN" sz="1800" dirty="0"/>
              <a:t> is the rate of fuel consumption, in kilograms per second, given by </a:t>
            </a:r>
            <a:r>
              <a:rPr lang="en-IN" sz="1800" dirty="0" err="1"/>
              <a:t>m</a:t>
            </a:r>
            <a:r>
              <a:rPr lang="en-IN" sz="1800" baseline="-25000" dirty="0" err="1"/>
              <a:t>Ⴀ</a:t>
            </a:r>
            <a:r>
              <a:rPr lang="en-IN" sz="1800" dirty="0"/>
              <a:t>/ Ⴀ</a:t>
            </a:r>
            <a:endParaRPr lang="en-GB" sz="1800" dirty="0"/>
          </a:p>
          <a:p>
            <a:pPr marL="0" indent="0">
              <a:buNone/>
            </a:pPr>
            <a:r>
              <a:rPr lang="en-IN" sz="1800" i="1" dirty="0"/>
              <a:t>h</a:t>
            </a:r>
            <a:r>
              <a:rPr lang="en-IN" sz="1800" i="1" baseline="-25000" dirty="0"/>
              <a:t>f4</a:t>
            </a:r>
            <a:r>
              <a:rPr lang="en-IN" sz="1800" dirty="0"/>
              <a:t> is the specific enthalpy of the fuel at temperature T</a:t>
            </a:r>
            <a:r>
              <a:rPr lang="en-IN" sz="1800" baseline="-25000" dirty="0"/>
              <a:t>f4</a:t>
            </a:r>
            <a:r>
              <a:rPr lang="en-IN" sz="1800" dirty="0"/>
              <a:t> entering the heat source (combustion chamber), in kilo- joules per kilogram;</a:t>
            </a:r>
            <a:endParaRPr lang="en-GB" sz="1800" dirty="0"/>
          </a:p>
          <a:p>
            <a:pPr marL="0" indent="0">
              <a:buNone/>
            </a:pPr>
            <a:r>
              <a:rPr lang="en-IN" sz="1800" i="1" dirty="0"/>
              <a:t>h</a:t>
            </a:r>
            <a:r>
              <a:rPr lang="en-IN" sz="1800" i="1" baseline="-25000" dirty="0"/>
              <a:t>o</a:t>
            </a:r>
            <a:r>
              <a:rPr lang="en-IN" sz="1800" dirty="0"/>
              <a:t> is the specific enthalpy of the fuel at 15</a:t>
            </a:r>
            <a:r>
              <a:rPr lang="en-IN" sz="1800" baseline="30000" dirty="0"/>
              <a:t>o</a:t>
            </a:r>
            <a:r>
              <a:rPr lang="en-IN" sz="1800" dirty="0"/>
              <a:t>C, in kilojoules per kilogram.</a:t>
            </a:r>
          </a:p>
          <a:p>
            <a:pPr marL="0" indent="0">
              <a:buNone/>
            </a:pPr>
            <a:r>
              <a:rPr lang="en-GB" sz="1800" i="1" dirty="0"/>
              <a:t>1) The fuel used shall be the net value of the inlet fuel less by-passed fuel, if any.</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2D7F8665-9E39-C9AC-F85E-B950A9DE4716}"/>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070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873D0-722F-42C3-B916-55B2D60C9AB4}"/>
              </a:ext>
            </a:extLst>
          </p:cNvPr>
          <p:cNvSpPr>
            <a:spLocks noGrp="1"/>
          </p:cNvSpPr>
          <p:nvPr>
            <p:ph idx="1"/>
          </p:nvPr>
        </p:nvSpPr>
        <p:spPr>
          <a:xfrm>
            <a:off x="838200" y="1190578"/>
            <a:ext cx="10515600" cy="4351338"/>
          </a:xfrm>
        </p:spPr>
        <p:txBody>
          <a:bodyPr>
            <a:noAutofit/>
          </a:bodyPr>
          <a:lstStyle/>
          <a:p>
            <a:pPr marL="0" indent="0">
              <a:buNone/>
            </a:pPr>
            <a:r>
              <a:rPr lang="en-IN" sz="1800" b="1" dirty="0"/>
              <a:t>Thermal efficiency</a:t>
            </a:r>
            <a:endParaRPr lang="en-GB" sz="1800" dirty="0"/>
          </a:p>
          <a:p>
            <a:pPr marL="0" indent="0">
              <a:buNone/>
            </a:pPr>
            <a:r>
              <a:rPr lang="en-IN" sz="1800" dirty="0"/>
              <a:t>The thermal efficiency,  </a:t>
            </a:r>
            <a:r>
              <a:rPr lang="en-IN" sz="1800" i="1" dirty="0" err="1"/>
              <a:t>η</a:t>
            </a:r>
            <a:r>
              <a:rPr lang="en-IN" sz="1800" i="1" baseline="-25000" dirty="0" err="1"/>
              <a:t>t</a:t>
            </a:r>
            <a:r>
              <a:rPr lang="en-IN" sz="1800" baseline="-25000" dirty="0"/>
              <a:t> </a:t>
            </a:r>
            <a:r>
              <a:rPr lang="en-IN" sz="1800" dirty="0"/>
              <a:t>of the engine based on net shaft power output may be computed from:</a:t>
            </a:r>
            <a:endParaRPr lang="en-GB" sz="1800" dirty="0"/>
          </a:p>
          <a:p>
            <a:pPr marL="0" indent="0">
              <a:buNone/>
            </a:pPr>
            <a:r>
              <a:rPr lang="en-IN" sz="1800" i="1" dirty="0" err="1"/>
              <a:t>η</a:t>
            </a:r>
            <a:r>
              <a:rPr lang="en-IN" sz="1800" i="1" baseline="-25000" dirty="0" err="1"/>
              <a:t>t</a:t>
            </a:r>
            <a:r>
              <a:rPr lang="en-IN" sz="1800" baseline="-25000" dirty="0"/>
              <a:t> = P/</a:t>
            </a:r>
            <a:r>
              <a:rPr lang="en-IN" sz="1800" i="1" baseline="-25000" dirty="0"/>
              <a:t>q</a:t>
            </a:r>
            <a:endParaRPr lang="en-GB" sz="1800" dirty="0"/>
          </a:p>
          <a:p>
            <a:pPr marL="0" indent="0">
              <a:buNone/>
            </a:pPr>
            <a:r>
              <a:rPr lang="en-IN" sz="1800" dirty="0"/>
              <a:t>where</a:t>
            </a:r>
            <a:endParaRPr lang="en-GB" sz="1800" dirty="0"/>
          </a:p>
          <a:p>
            <a:pPr marL="0" indent="0">
              <a:buNone/>
            </a:pPr>
            <a:r>
              <a:rPr lang="en-IN" sz="1800" i="1" dirty="0"/>
              <a:t>P</a:t>
            </a:r>
            <a:r>
              <a:rPr lang="en-IN" sz="1800" dirty="0"/>
              <a:t> is the net shaft power output, in kilowatts:</a:t>
            </a:r>
            <a:endParaRPr lang="en-GB" sz="1800" dirty="0"/>
          </a:p>
          <a:p>
            <a:pPr marL="0" indent="0">
              <a:buNone/>
            </a:pPr>
            <a:r>
              <a:rPr lang="en-IN" sz="1800" i="1" dirty="0"/>
              <a:t>q</a:t>
            </a:r>
            <a:r>
              <a:rPr lang="en-IN" sz="1800" dirty="0"/>
              <a:t> is the heat consumption, in kilowatts.</a:t>
            </a:r>
            <a:endParaRPr lang="en-GB" sz="1800" dirty="0"/>
          </a:p>
          <a:p>
            <a:pPr marL="0" indent="0">
              <a:buNone/>
            </a:pPr>
            <a:r>
              <a:rPr lang="en-IN" sz="1800" b="1" dirty="0"/>
              <a:t>Heat rate</a:t>
            </a:r>
            <a:endParaRPr lang="en-GB" sz="1800" dirty="0"/>
          </a:p>
          <a:p>
            <a:pPr marL="0" indent="0">
              <a:buNone/>
            </a:pPr>
            <a:r>
              <a:rPr lang="en-IN" sz="1800" dirty="0"/>
              <a:t>The heat rate, </a:t>
            </a:r>
            <a:r>
              <a:rPr lang="en-IN" sz="1800" i="1" dirty="0" err="1"/>
              <a:t>q</a:t>
            </a:r>
            <a:r>
              <a:rPr lang="en-IN" sz="1800" baseline="-25000" dirty="0" err="1"/>
              <a:t>p</a:t>
            </a:r>
            <a:r>
              <a:rPr lang="en-IN" sz="1800" dirty="0"/>
              <a:t> in kilowatts of heat per kilowatt of power, may be computed from</a:t>
            </a:r>
            <a:endParaRPr lang="en-GB" sz="1800" dirty="0"/>
          </a:p>
          <a:p>
            <a:pPr marL="0" indent="0">
              <a:buNone/>
            </a:pPr>
            <a:r>
              <a:rPr lang="en-IN" sz="1800" i="1" dirty="0"/>
              <a:t> </a:t>
            </a:r>
            <a:r>
              <a:rPr lang="en-IN" sz="1800" i="1" dirty="0" err="1"/>
              <a:t>q</a:t>
            </a:r>
            <a:r>
              <a:rPr lang="en-IN" sz="1800" i="1" baseline="-25000" dirty="0" err="1"/>
              <a:t>p</a:t>
            </a:r>
            <a:r>
              <a:rPr lang="en-IN" sz="1800" i="1" baseline="-25000" dirty="0"/>
              <a:t> </a:t>
            </a:r>
            <a:r>
              <a:rPr lang="en-IN" sz="1800" i="1" dirty="0"/>
              <a:t>= q/P = 1/ </a:t>
            </a:r>
            <a:r>
              <a:rPr lang="en-IN" sz="1800" i="1" dirty="0" err="1"/>
              <a:t>η</a:t>
            </a:r>
            <a:r>
              <a:rPr lang="en-IN" sz="1800" i="1" baseline="-25000" dirty="0" err="1"/>
              <a:t>t</a:t>
            </a:r>
            <a:endParaRPr lang="en-GB" sz="1800" dirty="0"/>
          </a:p>
          <a:p>
            <a:pPr marL="0" indent="0">
              <a:buNone/>
            </a:pPr>
            <a:r>
              <a:rPr lang="en-IN" sz="1800" dirty="0"/>
              <a:t>Where,</a:t>
            </a:r>
            <a:endParaRPr lang="en-GB" sz="1800" dirty="0"/>
          </a:p>
          <a:p>
            <a:pPr marL="0" indent="0">
              <a:buNone/>
            </a:pPr>
            <a:r>
              <a:rPr lang="en-IN" sz="1800" i="1" dirty="0"/>
              <a:t>q</a:t>
            </a:r>
            <a:r>
              <a:rPr lang="en-IN" sz="1800" dirty="0"/>
              <a:t> is the heat consumption, in kilowatts.</a:t>
            </a:r>
            <a:endParaRPr lang="en-GB" sz="1800" dirty="0"/>
          </a:p>
          <a:p>
            <a:pPr marL="0" indent="0">
              <a:buNone/>
            </a:pPr>
            <a:r>
              <a:rPr lang="en-IN" sz="1800" i="1" dirty="0"/>
              <a:t>P</a:t>
            </a:r>
            <a:r>
              <a:rPr lang="en-IN" sz="1800" dirty="0"/>
              <a:t> is the net shaft power output, in kilowatts,</a:t>
            </a:r>
          </a:p>
          <a:p>
            <a:pPr marL="0" indent="0">
              <a:buNone/>
            </a:pPr>
            <a:r>
              <a:rPr lang="en-GB" sz="1800" dirty="0" err="1"/>
              <a:t>ηt</a:t>
            </a:r>
            <a:r>
              <a:rPr lang="en-GB" sz="1800" dirty="0"/>
              <a:t> is the thermal efficiency.</a:t>
            </a:r>
          </a:p>
          <a:p>
            <a:pPr marL="0" indent="0" algn="just">
              <a:buNone/>
            </a:pPr>
            <a:endParaRPr lang="en-GB" sz="105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B2FE2B-E3A0-2DD3-AF3E-07B206821084}"/>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778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609C34-8C53-A848-6BDE-4247DB51819D}"/>
              </a:ext>
            </a:extLst>
          </p:cNvPr>
          <p:cNvSpPr/>
          <p:nvPr/>
        </p:nvSpPr>
        <p:spPr>
          <a:xfrm>
            <a:off x="0" y="0"/>
            <a:ext cx="12266579" cy="9533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88C7013-3D3A-4E00-AA22-5742F88D90D0}"/>
              </a:ext>
            </a:extLst>
          </p:cNvPr>
          <p:cNvSpPr>
            <a:spLocks noGrp="1"/>
          </p:cNvSpPr>
          <p:nvPr>
            <p:ph type="title"/>
          </p:nvPr>
        </p:nvSpPr>
        <p:spPr>
          <a:xfrm>
            <a:off x="-77821" y="166256"/>
            <a:ext cx="12344399" cy="650868"/>
          </a:xfrm>
          <a:solidFill>
            <a:schemeClr val="bg2"/>
          </a:solidFill>
        </p:spPr>
        <p:txBody>
          <a:bodyPr>
            <a:normAutofit fontScale="90000"/>
          </a:bodyPr>
          <a:lstStyle/>
          <a:p>
            <a:pPr algn="ctr"/>
            <a:r>
              <a:rPr lang="en-US" dirty="0">
                <a:latin typeface="Calibri" panose="020F0502020204030204" pitchFamily="34" charset="0"/>
                <a:ea typeface="Calibri" panose="020F0502020204030204" pitchFamily="34" charset="0"/>
                <a:cs typeface="Calibri" panose="020F0502020204030204" pitchFamily="34" charset="0"/>
              </a:rPr>
              <a:t>Classification of Turbomachines </a:t>
            </a:r>
            <a:endParaRPr lang="en-GB"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01E1B1D-3A04-454B-A97C-01855A5A13D7}"/>
              </a:ext>
            </a:extLst>
          </p:cNvPr>
          <p:cNvGraphicFramePr>
            <a:graphicFrameLocks noGrp="1"/>
          </p:cNvGraphicFramePr>
          <p:nvPr>
            <p:ph idx="1"/>
            <p:extLst>
              <p:ext uri="{D42A27DB-BD31-4B8C-83A1-F6EECF244321}">
                <p14:modId xmlns:p14="http://schemas.microsoft.com/office/powerpoint/2010/main" val="2399644020"/>
              </p:ext>
            </p:extLst>
          </p:nvPr>
        </p:nvGraphicFramePr>
        <p:xfrm>
          <a:off x="838201" y="1119567"/>
          <a:ext cx="10708532" cy="525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hought Bubble: Cloud 4">
            <a:extLst>
              <a:ext uri="{FF2B5EF4-FFF2-40B4-BE49-F238E27FC236}">
                <a16:creationId xmlns:a16="http://schemas.microsoft.com/office/drawing/2014/main" id="{D6C7756F-AA31-446B-9A02-EB27D01828F1}"/>
              </a:ext>
            </a:extLst>
          </p:cNvPr>
          <p:cNvSpPr/>
          <p:nvPr/>
        </p:nvSpPr>
        <p:spPr>
          <a:xfrm>
            <a:off x="10129972" y="2975768"/>
            <a:ext cx="1594089" cy="1353670"/>
          </a:xfrm>
          <a:prstGeom prst="cloudCallout">
            <a:avLst>
              <a:gd name="adj1" fmla="val -60333"/>
              <a:gd name="adj2" fmla="val 3477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Density of the fluid changes.</a:t>
            </a:r>
          </a:p>
        </p:txBody>
      </p:sp>
      <p:sp>
        <p:nvSpPr>
          <p:cNvPr id="6" name="Thought Bubble: Cloud 5">
            <a:extLst>
              <a:ext uri="{FF2B5EF4-FFF2-40B4-BE49-F238E27FC236}">
                <a16:creationId xmlns:a16="http://schemas.microsoft.com/office/drawing/2014/main" id="{D83FC384-8ACE-4C1B-8B48-E1A2334EDBB1}"/>
              </a:ext>
            </a:extLst>
          </p:cNvPr>
          <p:cNvSpPr/>
          <p:nvPr/>
        </p:nvSpPr>
        <p:spPr>
          <a:xfrm>
            <a:off x="729869" y="2975768"/>
            <a:ext cx="1677217" cy="1192400"/>
          </a:xfrm>
          <a:prstGeom prst="cloudCallout">
            <a:avLst>
              <a:gd name="adj1" fmla="val 52234"/>
              <a:gd name="adj2" fmla="val 49856"/>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Density of the fluid remains constant.</a:t>
            </a:r>
          </a:p>
        </p:txBody>
      </p:sp>
    </p:spTree>
    <p:extLst>
      <p:ext uri="{BB962C8B-B14F-4D97-AF65-F5344CB8AC3E}">
        <p14:creationId xmlns:p14="http://schemas.microsoft.com/office/powerpoint/2010/main" val="16592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744071" y="1694329"/>
            <a:ext cx="10609729" cy="4285410"/>
          </a:xfrm>
        </p:spPr>
        <p:txBody>
          <a:bodyPr>
            <a:normAutofit/>
          </a:bodyPr>
          <a:lstStyle/>
          <a:p>
            <a:pPr marL="0" indent="0" algn="just">
              <a:buNone/>
            </a:pPr>
            <a:r>
              <a:rPr lang="en-GB" sz="2000" dirty="0"/>
              <a:t>The preferred approach in conducting tests is to run at the reference conditions of the compressor inlet (temperature, pressure, and relative humidity), and at the standard exhaust. However this may not always be possible; the tests may have to be run under some other conditions, and the results corrected to reference conditions to facilitate comparison of power and thermal efficiency.</a:t>
            </a:r>
          </a:p>
          <a:p>
            <a:pPr marL="0" indent="0" algn="just">
              <a:buNone/>
            </a:pPr>
            <a:endParaRPr lang="en-GB" sz="2000" dirty="0"/>
          </a:p>
          <a:p>
            <a:pPr marL="0" indent="0" algn="just">
              <a:buNone/>
            </a:pPr>
            <a:r>
              <a:rPr lang="en-GB" sz="2000" dirty="0"/>
              <a:t>Clause 8.3 of IS 15664:2006/ ISO 2314:1989 provides the procedure for applying corrections of test results to reference conditions</a:t>
            </a:r>
          </a:p>
          <a:p>
            <a:pPr algn="just"/>
            <a:endParaRPr lang="en-GB" sz="2000" dirty="0"/>
          </a:p>
        </p:txBody>
      </p:sp>
      <p:sp>
        <p:nvSpPr>
          <p:cNvPr id="6" name="Rectangle: Rounded Corners 5">
            <a:extLst>
              <a:ext uri="{FF2B5EF4-FFF2-40B4-BE49-F238E27FC236}">
                <a16:creationId xmlns:a16="http://schemas.microsoft.com/office/drawing/2014/main" id="{D42BC8BF-0FCF-9182-6AA6-896B58AEAC45}"/>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682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645460" y="1255059"/>
            <a:ext cx="10614212" cy="5237814"/>
          </a:xfrm>
        </p:spPr>
        <p:txBody>
          <a:bodyPr>
            <a:noAutofit/>
          </a:bodyPr>
          <a:lstStyle/>
          <a:p>
            <a:pPr marL="0" indent="0" algn="just">
              <a:buNone/>
            </a:pPr>
            <a:r>
              <a:rPr lang="en-GB" sz="1800" b="1" dirty="0">
                <a:latin typeface="Calibri" panose="020F0502020204030204" pitchFamily="34" charset="0"/>
                <a:ea typeface="Calibri" panose="020F0502020204030204" pitchFamily="34" charset="0"/>
                <a:cs typeface="Calibri" panose="020F0502020204030204" pitchFamily="34" charset="0"/>
              </a:rPr>
              <a:t>MEASUREMENT UNCERTAINTY </a:t>
            </a:r>
            <a:r>
              <a:rPr lang="en-GB" sz="1800" dirty="0">
                <a:latin typeface="Calibri" panose="020F0502020204030204" pitchFamily="34" charset="0"/>
                <a:ea typeface="Calibri" panose="020F0502020204030204" pitchFamily="34" charset="0"/>
                <a:cs typeface="Calibri" panose="020F0502020204030204" pitchFamily="34" charset="0"/>
              </a:rPr>
              <a:t>(Reference Annexure A of IS 15664: 2008/ISO 2314:1989)</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measurement of each value entering into the computation of the test result is liable to some degree of error, depending on the quality of the measuring instruments and the conditions of the measurement. The test result is therefore subject to a degree of uncertainty depending on the combined effect of all the errors of the measurement.</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The confidence limits of any measurement can be assessed</a:t>
            </a:r>
          </a:p>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a) from measuring recommendations and standards;</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b) from the accuracy classes of the measuring instrument or measurement, chain;</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c) from the accuracy of calibration of a measuring instrument or transducer;</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d) from the influence of unavoidable installation error;</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e) from general measuring experience;</a:t>
            </a:r>
          </a:p>
          <a:p>
            <a:pPr marL="0" indent="0" algn="just">
              <a:buNone/>
            </a:pPr>
            <a:r>
              <a:rPr lang="en-GB" sz="1800" dirty="0">
                <a:latin typeface="Calibri" panose="020F0502020204030204" pitchFamily="34" charset="0"/>
                <a:ea typeface="Calibri" panose="020F0502020204030204" pitchFamily="34" charset="0"/>
                <a:cs typeface="Calibri" panose="020F0502020204030204" pitchFamily="34" charset="0"/>
              </a:rPr>
              <a:t>f) from fluctuating test conditions.</a:t>
            </a:r>
          </a:p>
          <a:p>
            <a:pPr marL="0" indent="0" algn="just">
              <a:buNone/>
            </a:pPr>
            <a:r>
              <a:rPr lang="en-GB" sz="1800" i="1" dirty="0">
                <a:latin typeface="Calibri" panose="020F0502020204030204" pitchFamily="34" charset="0"/>
                <a:ea typeface="Calibri" panose="020F0502020204030204" pitchFamily="34" charset="0"/>
                <a:cs typeface="Calibri" panose="020F0502020204030204" pitchFamily="34" charset="0"/>
              </a:rPr>
              <a:t>Due to the many causes involved, the assessment of the measurement uncertainty shall be made by calculation for each case.</a:t>
            </a:r>
          </a:p>
        </p:txBody>
      </p:sp>
      <p:sp>
        <p:nvSpPr>
          <p:cNvPr id="6" name="Rectangle: Rounded Corners 5">
            <a:extLst>
              <a:ext uri="{FF2B5EF4-FFF2-40B4-BE49-F238E27FC236}">
                <a16:creationId xmlns:a16="http://schemas.microsoft.com/office/drawing/2014/main" id="{BDC0B797-98D3-1C9C-37D0-B0E4E74C0524}"/>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01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645460" y="1255059"/>
            <a:ext cx="10614212" cy="5237814"/>
          </a:xfrm>
        </p:spPr>
        <p:txBody>
          <a:bodyPr>
            <a:noAutofit/>
          </a:bodyPr>
          <a:lstStyle/>
          <a:p>
            <a:pPr marL="0" indent="0">
              <a:lnSpc>
                <a:spcPct val="115000"/>
              </a:lnSpc>
              <a:spcAft>
                <a:spcPts val="1000"/>
              </a:spcAft>
              <a:buNone/>
            </a:pPr>
            <a:r>
              <a:rPr lang="en-IN" sz="1800" dirty="0">
                <a:effectLst/>
                <a:latin typeface="Calibri" panose="020F0502020204030204" pitchFamily="34" charset="0"/>
                <a:ea typeface="Calibri" panose="020F0502020204030204" pitchFamily="34" charset="0"/>
                <a:cs typeface="Mangal" panose="02040503050203030202" pitchFamily="18" charset="0"/>
              </a:rPr>
              <a:t>Lubricating Oil used in Turbine (</a:t>
            </a:r>
            <a:r>
              <a:rPr lang="en-IN" sz="1800" b="1" dirty="0">
                <a:effectLst/>
                <a:latin typeface="Calibri" panose="020F0502020204030204" pitchFamily="34" charset="0"/>
                <a:ea typeface="Calibri" panose="020F0502020204030204" pitchFamily="34" charset="0"/>
                <a:cs typeface="Mangal" panose="02040503050203030202" pitchFamily="18" charset="0"/>
              </a:rPr>
              <a:t>Ref IS 1012: 2002</a:t>
            </a:r>
            <a:r>
              <a:rPr lang="en-IN" sz="1800" dirty="0">
                <a:effectLst/>
                <a:latin typeface="Calibri" panose="020F0502020204030204" pitchFamily="34" charset="0"/>
                <a:ea typeface="Calibri" panose="020F0502020204030204" pitchFamily="34" charset="0"/>
                <a:cs typeface="Mangal" panose="02040503050203030202" pitchFamily="18" charset="0"/>
              </a:rPr>
              <a:t>):</a:t>
            </a:r>
          </a:p>
          <a:p>
            <a:pPr marL="0" indent="0">
              <a:lnSpc>
                <a:spcPct val="115000"/>
              </a:lnSpc>
              <a:spcAft>
                <a:spcPts val="1000"/>
              </a:spcAft>
              <a:buNone/>
            </a:pPr>
            <a:r>
              <a:rPr lang="en-IN" sz="1800" b="1" u="sng" dirty="0">
                <a:effectLst/>
                <a:latin typeface="Calibri" panose="020F0502020204030204" pitchFamily="34" charset="0"/>
                <a:ea typeface="Calibri" panose="020F0502020204030204" pitchFamily="34" charset="0"/>
                <a:cs typeface="Mangal" panose="02040503050203030202" pitchFamily="18" charset="0"/>
              </a:rPr>
              <a:t>Types of Turbine Oils</a:t>
            </a:r>
            <a:r>
              <a:rPr lang="en-IN" sz="1800" dirty="0">
                <a:effectLst/>
                <a:latin typeface="Calibri" panose="020F0502020204030204" pitchFamily="34" charset="0"/>
                <a:ea typeface="Calibri" panose="020F0502020204030204" pitchFamily="34" charset="0"/>
                <a:cs typeface="Mangal" panose="02040503050203030202" pitchFamily="18" charset="0"/>
              </a:rPr>
              <a:t>:</a:t>
            </a:r>
          </a:p>
          <a:p>
            <a:pPr marL="342900" indent="-342900">
              <a:lnSpc>
                <a:spcPct val="115000"/>
              </a:lnSpc>
              <a:buFont typeface="+mj-lt"/>
              <a:buAutoNum type="arabicPeriod"/>
            </a:pPr>
            <a:r>
              <a:rPr lang="en-IN" sz="1800" dirty="0">
                <a:effectLst/>
                <a:latin typeface="Calibri" panose="020F0502020204030204" pitchFamily="34" charset="0"/>
                <a:ea typeface="Calibri" panose="020F0502020204030204" pitchFamily="34" charset="0"/>
                <a:cs typeface="Mangal" panose="02040503050203030202" pitchFamily="18" charset="0"/>
              </a:rPr>
              <a:t>R&amp;O (Rust and Oxidation inhibited)</a:t>
            </a:r>
          </a:p>
          <a:p>
            <a:pPr marL="342900" indent="-342900">
              <a:lnSpc>
                <a:spcPct val="115000"/>
              </a:lnSpc>
              <a:spcAft>
                <a:spcPts val="1000"/>
              </a:spcAft>
              <a:buFont typeface="+mj-lt"/>
              <a:buAutoNum type="arabicPeriod"/>
            </a:pPr>
            <a:r>
              <a:rPr lang="en-IN" sz="1800" dirty="0">
                <a:effectLst/>
                <a:latin typeface="Calibri" panose="020F0502020204030204" pitchFamily="34" charset="0"/>
                <a:ea typeface="Calibri" panose="020F0502020204030204" pitchFamily="34" charset="0"/>
                <a:cs typeface="Mangal" panose="02040503050203030202" pitchFamily="18" charset="0"/>
              </a:rPr>
              <a:t>EP (Extreme Pressure) types.</a:t>
            </a:r>
          </a:p>
          <a:p>
            <a:pPr marL="0" indent="0">
              <a:lnSpc>
                <a:spcPct val="115000"/>
              </a:lnSpc>
              <a:spcAft>
                <a:spcPts val="1000"/>
              </a:spcAft>
              <a:buNone/>
            </a:pPr>
            <a:r>
              <a:rPr lang="en-IN" sz="1800" b="1" u="sng" dirty="0">
                <a:effectLst/>
                <a:latin typeface="Calibri" panose="020F0502020204030204" pitchFamily="34" charset="0"/>
                <a:ea typeface="Calibri" panose="020F0502020204030204" pitchFamily="34" charset="0"/>
                <a:cs typeface="Mangal" panose="02040503050203030202" pitchFamily="18" charset="0"/>
              </a:rPr>
              <a:t>Requirements:</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Viscosity</a:t>
            </a:r>
            <a:r>
              <a:rPr lang="en-IN" sz="1800" dirty="0">
                <a:effectLst/>
                <a:latin typeface="Calibri" panose="020F0502020204030204" pitchFamily="34" charset="0"/>
                <a:ea typeface="Calibri" panose="020F0502020204030204" pitchFamily="34" charset="0"/>
                <a:cs typeface="Mangal" panose="02040503050203030202" pitchFamily="18" charset="0"/>
              </a:rPr>
              <a:t>: The standard specifies the viscosity of the oil at different temperatures (usually 40°C and 100°C). The viscosity must be within the specified range to ensure proper lubrication under various operating conditions.</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Flash Point</a:t>
            </a:r>
            <a:r>
              <a:rPr lang="en-IN" sz="1800" dirty="0">
                <a:effectLst/>
                <a:latin typeface="Calibri" panose="020F0502020204030204" pitchFamily="34" charset="0"/>
                <a:ea typeface="Calibri" panose="020F0502020204030204" pitchFamily="34" charset="0"/>
                <a:cs typeface="Mangal" panose="02040503050203030202" pitchFamily="18" charset="0"/>
              </a:rPr>
              <a:t>: The minimum flash point (the temperature at which the oil gives off enough vapor to ignite) is specified to ensure safety during operation.</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Pour Point</a:t>
            </a:r>
            <a:r>
              <a:rPr lang="en-IN" sz="1800" dirty="0">
                <a:effectLst/>
                <a:latin typeface="Calibri" panose="020F0502020204030204" pitchFamily="34" charset="0"/>
                <a:ea typeface="Calibri" panose="020F0502020204030204" pitchFamily="34" charset="0"/>
                <a:cs typeface="Mangal" panose="02040503050203030202" pitchFamily="18" charset="0"/>
              </a:rPr>
              <a:t>: The pour point (the lowest temperature at which the oil can flow) must be low enough to ensure the oil remains fluid in cold conditions.</a:t>
            </a:r>
          </a:p>
        </p:txBody>
      </p:sp>
      <p:sp>
        <p:nvSpPr>
          <p:cNvPr id="6" name="Rectangle: Rounded Corners 5">
            <a:extLst>
              <a:ext uri="{FF2B5EF4-FFF2-40B4-BE49-F238E27FC236}">
                <a16:creationId xmlns:a16="http://schemas.microsoft.com/office/drawing/2014/main" id="{BDC0B797-98D3-1C9C-37D0-B0E4E74C0524}"/>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4225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9FF9-7CB6-4E26-8548-081916460059}"/>
              </a:ext>
            </a:extLst>
          </p:cNvPr>
          <p:cNvSpPr>
            <a:spLocks noGrp="1"/>
          </p:cNvSpPr>
          <p:nvPr>
            <p:ph idx="1"/>
          </p:nvPr>
        </p:nvSpPr>
        <p:spPr>
          <a:xfrm>
            <a:off x="645460" y="1255059"/>
            <a:ext cx="10614212" cy="5237814"/>
          </a:xfrm>
        </p:spPr>
        <p:txBody>
          <a:bodyPr>
            <a:noAutofit/>
          </a:bodyPr>
          <a:lstStyle/>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Neutralization Number</a:t>
            </a:r>
            <a:r>
              <a:rPr lang="en-IN" sz="1800" dirty="0">
                <a:effectLst/>
                <a:latin typeface="Calibri" panose="020F0502020204030204" pitchFamily="34" charset="0"/>
                <a:ea typeface="Calibri" panose="020F0502020204030204" pitchFamily="34" charset="0"/>
                <a:cs typeface="Mangal" panose="02040503050203030202" pitchFamily="18" charset="0"/>
              </a:rPr>
              <a:t>: This measures the acidity or alkalinity of the oil, indicating its level of degradation or contamination.</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Water Content</a:t>
            </a:r>
            <a:r>
              <a:rPr lang="en-IN" sz="1800" dirty="0">
                <a:effectLst/>
                <a:latin typeface="Calibri" panose="020F0502020204030204" pitchFamily="34" charset="0"/>
                <a:ea typeface="Calibri" panose="020F0502020204030204" pitchFamily="34" charset="0"/>
                <a:cs typeface="Mangal" panose="02040503050203030202" pitchFamily="18" charset="0"/>
              </a:rPr>
              <a:t>: The maximum allowable water content is specified to prevent corrosion and ensure proper lubrication.</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Foaming Characteristics</a:t>
            </a:r>
            <a:r>
              <a:rPr lang="en-IN" sz="1800" dirty="0">
                <a:effectLst/>
                <a:latin typeface="Calibri" panose="020F0502020204030204" pitchFamily="34" charset="0"/>
                <a:ea typeface="Calibri" panose="020F0502020204030204" pitchFamily="34" charset="0"/>
                <a:cs typeface="Mangal" panose="02040503050203030202" pitchFamily="18" charset="0"/>
              </a:rPr>
              <a:t>: The oil should have low foaming tendencies to ensure stable operation without air entrainment.</a:t>
            </a:r>
          </a:p>
          <a:p>
            <a:pPr>
              <a:lnSpc>
                <a:spcPct val="115000"/>
              </a:lnSpc>
            </a:pPr>
            <a:r>
              <a:rPr lang="en-IN" sz="1800" b="1" dirty="0">
                <a:effectLst/>
                <a:latin typeface="Calibri" panose="020F0502020204030204" pitchFamily="34" charset="0"/>
                <a:ea typeface="Calibri" panose="020F0502020204030204" pitchFamily="34" charset="0"/>
                <a:cs typeface="Mangal" panose="02040503050203030202" pitchFamily="18" charset="0"/>
              </a:rPr>
              <a:t>Oxidation Stability</a:t>
            </a:r>
            <a:r>
              <a:rPr lang="en-IN" sz="1800" dirty="0">
                <a:effectLst/>
                <a:latin typeface="Calibri" panose="020F0502020204030204" pitchFamily="34" charset="0"/>
                <a:ea typeface="Calibri" panose="020F0502020204030204" pitchFamily="34" charset="0"/>
                <a:cs typeface="Mangal" panose="02040503050203030202" pitchFamily="18" charset="0"/>
              </a:rPr>
              <a:t>: The oil should resist oxidation to prevent the formation of sludge and varnish that can impair turbine performance.</a:t>
            </a:r>
          </a:p>
          <a:p>
            <a:pPr>
              <a:lnSpc>
                <a:spcPct val="115000"/>
              </a:lnSpc>
              <a:spcAft>
                <a:spcPts val="1000"/>
              </a:spcAft>
            </a:pPr>
            <a:r>
              <a:rPr lang="en-IN" sz="1800" b="1" dirty="0">
                <a:effectLst/>
                <a:latin typeface="Calibri" panose="020F0502020204030204" pitchFamily="34" charset="0"/>
                <a:ea typeface="Calibri" panose="020F0502020204030204" pitchFamily="34" charset="0"/>
                <a:cs typeface="Mangal" panose="02040503050203030202" pitchFamily="18" charset="0"/>
              </a:rPr>
              <a:t>Rust Prevention</a:t>
            </a:r>
            <a:r>
              <a:rPr lang="en-IN" sz="1800" dirty="0">
                <a:effectLst/>
                <a:latin typeface="Calibri" panose="020F0502020204030204" pitchFamily="34" charset="0"/>
                <a:ea typeface="Calibri" panose="020F0502020204030204" pitchFamily="34" charset="0"/>
                <a:cs typeface="Mangal" panose="02040503050203030202" pitchFamily="18" charset="0"/>
              </a:rPr>
              <a:t>: The oil should prevent rust and corrosion of turbine components.</a:t>
            </a:r>
          </a:p>
          <a:p>
            <a:r>
              <a:rPr lang="en-IN" sz="1800" b="1" dirty="0" err="1">
                <a:effectLst/>
                <a:latin typeface="Calibri" panose="020F0502020204030204" pitchFamily="34" charset="0"/>
                <a:ea typeface="Calibri" panose="020F0502020204030204" pitchFamily="34" charset="0"/>
                <a:cs typeface="Mangal" panose="02040503050203030202" pitchFamily="18" charset="0"/>
              </a:rPr>
              <a:t>Demulsibility</a:t>
            </a:r>
            <a:r>
              <a:rPr lang="en-IN" sz="1800" dirty="0">
                <a:effectLst/>
                <a:latin typeface="Calibri" panose="020F0502020204030204" pitchFamily="34" charset="0"/>
                <a:ea typeface="Calibri" panose="020F0502020204030204" pitchFamily="34" charset="0"/>
                <a:cs typeface="Mangal" panose="02040503050203030202" pitchFamily="18" charset="0"/>
              </a:rPr>
              <a:t>: The oil should have good water separation properties to ensure any water contamination can be easily removed.</a:t>
            </a:r>
          </a:p>
          <a:p>
            <a:pPr marL="457200" lvl="1" indent="0">
              <a:buNone/>
            </a:pP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r>
              <a:rPr lang="en-US" sz="1800" i="1" dirty="0" err="1">
                <a:latin typeface="Calibri" panose="020F0502020204030204" pitchFamily="34" charset="0"/>
                <a:ea typeface="Calibri" panose="020F0502020204030204" pitchFamily="34" charset="0"/>
                <a:cs typeface="Calibri" panose="020F0502020204030204" pitchFamily="34" charset="0"/>
              </a:rPr>
              <a:t>Demulsibility</a:t>
            </a:r>
            <a:r>
              <a:rPr lang="en-US" sz="1800" i="1" dirty="0">
                <a:latin typeface="Calibri" panose="020F0502020204030204" pitchFamily="34" charset="0"/>
                <a:ea typeface="Calibri" panose="020F0502020204030204" pitchFamily="34" charset="0"/>
                <a:cs typeface="Calibri" panose="020F0502020204030204" pitchFamily="34" charset="0"/>
              </a:rPr>
              <a:t> is the ability of oil to separate from water.</a:t>
            </a:r>
            <a:endParaRPr lang="en-GB" sz="1800" i="1"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DC0B797-98D3-1C9C-37D0-B0E4E74C0524}"/>
              </a:ext>
            </a:extLst>
          </p:cNvPr>
          <p:cNvSpPr/>
          <p:nvPr/>
        </p:nvSpPr>
        <p:spPr>
          <a:xfrm>
            <a:off x="475130" y="358445"/>
            <a:ext cx="11134164" cy="6456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dirty="0">
                <a:latin typeface="Calibri" panose="020F0502020204030204" pitchFamily="34" charset="0"/>
                <a:ea typeface="Calibri" panose="020F0502020204030204" pitchFamily="34" charset="0"/>
                <a:cs typeface="Calibri" panose="020F0502020204030204" pitchFamily="34" charset="0"/>
              </a:rPr>
              <a:t>Volume flow rate, specific power consumption, lubricating oil consumption, isentropic efficiency, and </a:t>
            </a:r>
            <a:r>
              <a:rPr lang="en-GB" b="1">
                <a:latin typeface="Calibri" panose="020F0502020204030204" pitchFamily="34" charset="0"/>
                <a:ea typeface="Calibri" panose="020F0502020204030204" pitchFamily="34" charset="0"/>
                <a:cs typeface="Calibri" panose="020F0502020204030204" pitchFamily="34" charset="0"/>
              </a:rPr>
              <a:t>volumetric efficiency</a:t>
            </a:r>
            <a:endParaRPr lang="en-IN"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5286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lgn="just">
              <a:buNone/>
            </a:pPr>
            <a:r>
              <a:rPr lang="en-IN" sz="1800" kern="100" dirty="0">
                <a:latin typeface="Calibri" panose="020F0502020204030204" pitchFamily="34" charset="0"/>
                <a:ea typeface="Calibri" panose="020F0502020204030204" pitchFamily="34" charset="0"/>
                <a:cs typeface="Mangal" panose="02040503050203030202" pitchFamily="18" charset="0"/>
              </a:rPr>
              <a:t>The Indian Standards (IS) place a strong emphasis on the safety aspects of turbines, ensuring that these machines operate safely and reliably under various conditions. </a:t>
            </a:r>
          </a:p>
          <a:p>
            <a:pPr marL="0" indent="0" algn="just">
              <a:buNone/>
            </a:pPr>
            <a:r>
              <a:rPr lang="en-GB" sz="1800" dirty="0"/>
              <a:t>IS 15666 (Part 9): 2006/ISO 3977-9:1999 (Gas Turbines — Procurement Part 9 Reliability, Availability, Maintainability and Safety) provides detail of safety elements that need special attention such as:</a:t>
            </a:r>
          </a:p>
          <a:p>
            <a:pPr marL="0" indent="0">
              <a:buNone/>
            </a:pPr>
            <a:r>
              <a:rPr lang="en-GB" sz="1800" dirty="0"/>
              <a:t>a) Minimization of fire hazards and provisions for appropriate fire control.</a:t>
            </a:r>
          </a:p>
          <a:p>
            <a:pPr marL="0" indent="0">
              <a:buNone/>
            </a:pPr>
            <a:r>
              <a:rPr lang="en-GB" sz="1800" dirty="0"/>
              <a:t>b) Control systems designed to prevent unsafe conditions (speeds, temperature, vibration, etc.).</a:t>
            </a:r>
          </a:p>
          <a:p>
            <a:pPr marL="0" indent="0">
              <a:buNone/>
            </a:pPr>
            <a:r>
              <a:rPr lang="en-GB" sz="1800" dirty="0"/>
              <a:t>c) Alarms to warn of unsafe operating conditions.</a:t>
            </a:r>
          </a:p>
          <a:p>
            <a:pPr marL="0" indent="0">
              <a:buNone/>
            </a:pPr>
            <a:r>
              <a:rPr lang="en-GB" sz="1800" dirty="0"/>
              <a:t>d) Suitable safety trips to protect operating personnel and/or equipment.</a:t>
            </a:r>
          </a:p>
          <a:p>
            <a:pPr marL="0" indent="0">
              <a:buNone/>
            </a:pPr>
            <a:r>
              <a:rPr lang="en-GB" sz="1800" dirty="0"/>
              <a:t>e) If operators will be near the gas turbine while it is operating, guards, insulation, handrails, etc., should be provided to protect personnel from accidental contact with dangerous elements. Where appropriate, warning signals shall also be supplied.</a:t>
            </a:r>
          </a:p>
          <a:p>
            <a:pPr marL="0" indent="0">
              <a:buNone/>
            </a:pPr>
            <a:r>
              <a:rPr lang="en-GB" sz="1800" dirty="0"/>
              <a:t>f) Proper handling equipment and tools shall be available to maintenance personnel; particular attention is required for the safe handling of heavy equipment, including rigging or blocking tools, slings, hoists and cranes.</a:t>
            </a:r>
          </a:p>
          <a:p>
            <a:pPr marL="0" indent="0">
              <a:buNone/>
            </a:pPr>
            <a:r>
              <a:rPr lang="en-GB" sz="1800" dirty="0"/>
              <a:t>g) Power plant design shall minimize the possibility of a fire fed by lubricating oil, hydraulic oil and fuel oil leaks (localizing any potential leaks shall be given careful attention). </a:t>
            </a:r>
          </a:p>
        </p:txBody>
      </p:sp>
      <p:sp>
        <p:nvSpPr>
          <p:cNvPr id="6" name="Rectangle: Rounded Corners 5">
            <a:extLst>
              <a:ext uri="{FF2B5EF4-FFF2-40B4-BE49-F238E27FC236}">
                <a16:creationId xmlns:a16="http://schemas.microsoft.com/office/drawing/2014/main" id="{94CEA173-A250-699B-6841-69BA6C42EFE4}"/>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606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buNone/>
            </a:pPr>
            <a:r>
              <a:rPr lang="en-GB" sz="1800" dirty="0"/>
              <a:t>g) Power plant design shall minimize the possibility of a fire fed by lubricating oil, hydraulic oil and fuel oil leaks (localizing any potential leaks shall be given careful attention).</a:t>
            </a:r>
          </a:p>
          <a:p>
            <a:pPr marL="0" indent="0">
              <a:buNone/>
            </a:pPr>
            <a:r>
              <a:rPr lang="en-GB" sz="1800" dirty="0"/>
              <a:t>h) Adequate ventilation and means of escape shall be provided for any personnel who will be near the power plant when it is operating; recognition shall be given to the fact that fire protection systems operating in a confined area can be dangerous to personnel.</a:t>
            </a:r>
          </a:p>
          <a:p>
            <a:pPr marL="0" indent="0">
              <a:buNone/>
            </a:pPr>
            <a:r>
              <a:rPr lang="en-GB" sz="1800" dirty="0" err="1"/>
              <a:t>i</a:t>
            </a:r>
            <a:r>
              <a:rPr lang="en-GB" sz="1800" dirty="0"/>
              <a:t>) Manufacturers’ recommendations relative to occupancy of the gas turbine enclosure during operation shall be followed.</a:t>
            </a:r>
          </a:p>
          <a:p>
            <a:pPr marL="0" indent="0">
              <a:buNone/>
            </a:pPr>
            <a:r>
              <a:rPr lang="en-GB" sz="1800" dirty="0"/>
              <a:t>j) If operators are to be exposed to abnormal sound levels, suitable protective ear devices shall be worn.</a:t>
            </a:r>
          </a:p>
          <a:p>
            <a:pPr marL="0" indent="0">
              <a:buNone/>
            </a:pPr>
            <a:r>
              <a:rPr lang="en-GB" sz="1800" dirty="0"/>
              <a:t>k) Operating and maintenance personnel shall be provided with instructions to promote safe operation and maintenance of the power plant.</a:t>
            </a:r>
          </a:p>
          <a:p>
            <a:pPr marL="0" indent="0">
              <a:buNone/>
            </a:pPr>
            <a:r>
              <a:rPr lang="en-GB" sz="1800" dirty="0"/>
              <a:t>l) The inter-relationship of the gas turbine protective equipment and its possible effect on other power plant or system equipment.</a:t>
            </a:r>
          </a:p>
          <a:p>
            <a:pPr marL="0" indent="0">
              <a:buNone/>
            </a:pPr>
            <a:r>
              <a:rPr lang="en-GB" sz="1800" dirty="0"/>
              <a:t>m)  Power plant design shall minimize the possibility of fuel gas leakage and gas explosion by provision of suitable arrangements for venting, gas detection, cell/building ventilation, equipment spark suppression, pipework </a:t>
            </a:r>
            <a:r>
              <a:rPr lang="en-GB" sz="1800" dirty="0" err="1"/>
              <a:t>earthinglbonding</a:t>
            </a:r>
            <a:r>
              <a:rPr lang="en-GB" sz="1800" dirty="0"/>
              <a:t>, etc.</a:t>
            </a:r>
          </a:p>
        </p:txBody>
      </p:sp>
      <p:sp>
        <p:nvSpPr>
          <p:cNvPr id="7" name="Rectangle: Rounded Corners 6">
            <a:extLst>
              <a:ext uri="{FF2B5EF4-FFF2-40B4-BE49-F238E27FC236}">
                <a16:creationId xmlns:a16="http://schemas.microsoft.com/office/drawing/2014/main" id="{E45B32EC-F86E-D435-0757-137EC7993B0F}"/>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029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351338"/>
          </a:xfrm>
        </p:spPr>
        <p:txBody>
          <a:bodyPr>
            <a:noAutofit/>
          </a:bodyPr>
          <a:lstStyle/>
          <a:p>
            <a:pPr marL="0" indent="0" algn="just">
              <a:buNone/>
            </a:pPr>
            <a:r>
              <a:rPr lang="en-GB" sz="2000" dirty="0"/>
              <a:t>In applications where aspects of safety are extremely important (i.e. for aircraft engines), the analysis of the condition of complex systems has already attained a high level. The positive influence on the maintenance effort that accompanies the introduction of monitoring systems (MSS), as well as the possibility of preventing failures, more and more raises the interest in applying such systems to large power plants where the safety requirements are less stringent. The economic performance of a plant can be improved by such monitoring systems. </a:t>
            </a:r>
          </a:p>
          <a:p>
            <a:pPr marL="0" indent="0" algn="just">
              <a:buNone/>
            </a:pPr>
            <a:endParaRPr lang="en-GB" sz="2000" dirty="0"/>
          </a:p>
          <a:p>
            <a:pPr marL="0" indent="0" algn="just">
              <a:buNone/>
            </a:pPr>
            <a:r>
              <a:rPr lang="en-GB" sz="2000" dirty="0"/>
              <a:t>IS 15667:2006/ISO 19860:2005 classifies and defines monitoring systems and their technical terms. It establishes a system for conversion and validation of measured quantities to enable a comparison of the various systems, their features and their performances.</a:t>
            </a:r>
          </a:p>
        </p:txBody>
      </p:sp>
      <p:sp>
        <p:nvSpPr>
          <p:cNvPr id="6" name="Rectangle: Rounded Corners 5">
            <a:extLst>
              <a:ext uri="{FF2B5EF4-FFF2-40B4-BE49-F238E27FC236}">
                <a16:creationId xmlns:a16="http://schemas.microsoft.com/office/drawing/2014/main" id="{15300B5A-3833-2A85-AE72-F08E02DBFE70}"/>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250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880516"/>
          </a:xfrm>
        </p:spPr>
        <p:txBody>
          <a:bodyPr>
            <a:noAutofit/>
          </a:bodyPr>
          <a:lstStyle/>
          <a:p>
            <a:pPr marL="0" indent="0" algn="just">
              <a:buNone/>
            </a:pPr>
            <a:r>
              <a:rPr lang="en-GB" sz="2000" dirty="0"/>
              <a:t>Emergency protection is crucial for safeguarding the gas turbine and its associated equipment from potential hazards and damage. It should be designed to detect and act autonomously, independent of the governor, when necessary. To optimize the gas turbine's lifespan, it may not always be required to immediately initiate an emergency stop or reduce to the minimum self-sustaining speed or load, depending on the circumstances.</a:t>
            </a:r>
          </a:p>
          <a:p>
            <a:pPr marL="0" indent="0" algn="just">
              <a:buNone/>
            </a:pPr>
            <a:r>
              <a:rPr lang="en-GB" sz="2000" dirty="0"/>
              <a:t>IS 15666 (Part 3): 2006/1S0 3977-3:2004 prescribes the following types of emergency protection systems:</a:t>
            </a:r>
          </a:p>
          <a:p>
            <a:pPr algn="just"/>
            <a:r>
              <a:rPr lang="en-GB" sz="2000" b="1" dirty="0"/>
              <a:t>Protective load shedding: </a:t>
            </a:r>
            <a:r>
              <a:rPr lang="en-GB" sz="2000" dirty="0"/>
              <a:t>Under certain fault conditions, the sequence may allow for the gas turbine to go to minimum load, no load (generator breaker open) or trip to self-sustaining speed for a period of time, allowing for cooling before the fuel is shut off automatically and the gas turbine is shut down.</a:t>
            </a:r>
          </a:p>
          <a:p>
            <a:pPr algn="just"/>
            <a:r>
              <a:rPr lang="en-GB" sz="2000" b="1" dirty="0"/>
              <a:t>Emergency shutdown: </a:t>
            </a:r>
            <a:r>
              <a:rPr lang="en-GB" sz="2000" dirty="0"/>
              <a:t>Emergency shutdown may be manually initiated but shall occur automatically on operation of applicable gas turbine/process plant protection devices as agreed with the purchaser. The system shall operate directly on the fuel shut-off valve to stop the gas turbine fuel supply.</a:t>
            </a:r>
          </a:p>
        </p:txBody>
      </p:sp>
      <p:sp>
        <p:nvSpPr>
          <p:cNvPr id="6" name="Rectangle: Rounded Corners 5">
            <a:extLst>
              <a:ext uri="{FF2B5EF4-FFF2-40B4-BE49-F238E27FC236}">
                <a16:creationId xmlns:a16="http://schemas.microsoft.com/office/drawing/2014/main" id="{70F60D1D-8014-05C8-BA8C-3B8B03587AB3}"/>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6954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D1269-D21C-4F6C-A657-7FD44B526D70}"/>
              </a:ext>
            </a:extLst>
          </p:cNvPr>
          <p:cNvSpPr>
            <a:spLocks noGrp="1"/>
          </p:cNvSpPr>
          <p:nvPr>
            <p:ph idx="1"/>
          </p:nvPr>
        </p:nvSpPr>
        <p:spPr>
          <a:xfrm>
            <a:off x="900953" y="1231526"/>
            <a:ext cx="10515600" cy="4880516"/>
          </a:xfrm>
        </p:spPr>
        <p:txBody>
          <a:bodyPr>
            <a:noAutofit/>
          </a:bodyPr>
          <a:lstStyle/>
          <a:p>
            <a:pPr algn="just"/>
            <a:r>
              <a:rPr lang="en-GB" sz="2000" b="1" dirty="0"/>
              <a:t>Fire, gas detection and ventilation failure shutdown: </a:t>
            </a:r>
            <a:r>
              <a:rPr lang="en-GB" sz="2000" dirty="0"/>
              <a:t>Should a serious fault be detected, such as fire, gas leakage at trip level, or ventilation failure, shutdown shall occur automatically as a result of the function of automatic detection devices, The system shall operate directly on the fuel shut off and vent valves. The gas turbine shall be shut down immediately without ramping to minimum load or cooling period. </a:t>
            </a:r>
          </a:p>
          <a:p>
            <a:pPr algn="just"/>
            <a:r>
              <a:rPr lang="en-GB" sz="2000" dirty="0"/>
              <a:t>In the case of gas detection at an enclosure ventilation outlet (but not the inlet), the ventilation fans shall be retained on to purge remaining gas from the enclosure.</a:t>
            </a:r>
          </a:p>
          <a:p>
            <a:pPr algn="just"/>
            <a:r>
              <a:rPr lang="en-GB" sz="2000" dirty="0"/>
              <a:t>If an unacceptable level of explosive atmosphere is detected at a ventilation inlet, the ventilation fans shall be tripped where applicable as the source is most probably external to the enclosure, and shutdown of the gas turbine shall occur.</a:t>
            </a:r>
          </a:p>
          <a:p>
            <a:pPr algn="just"/>
            <a:r>
              <a:rPr lang="en-GB" sz="2000" b="1" dirty="0"/>
              <a:t>Shutdown of generator sets: </a:t>
            </a:r>
            <a:r>
              <a:rPr lang="en-GB" sz="2000" dirty="0"/>
              <a:t>For electric generation, means shall be provided, either on the gas turbine or on the generator, for prevention of motoring of the generator when the fuel stop valve is closed. Where synchronous compensation or generator starting is specified, these requirements may be operationally over-ridden.</a:t>
            </a:r>
          </a:p>
          <a:p>
            <a:pPr algn="just"/>
            <a:r>
              <a:rPr lang="en-GB" sz="2000" b="1" dirty="0"/>
              <a:t>Shutdown of mechanical drive sets: </a:t>
            </a:r>
            <a:r>
              <a:rPr lang="en-GB" sz="2000" dirty="0"/>
              <a:t>Automatic means shall be provided upon shutdown for isolating the driven equipment from the system it supplies in order to prevent rotation or reverse flow.</a:t>
            </a:r>
          </a:p>
        </p:txBody>
      </p:sp>
      <p:sp>
        <p:nvSpPr>
          <p:cNvPr id="6" name="Rectangle: Rounded Corners 5">
            <a:extLst>
              <a:ext uri="{FF2B5EF4-FFF2-40B4-BE49-F238E27FC236}">
                <a16:creationId xmlns:a16="http://schemas.microsoft.com/office/drawing/2014/main" id="{EE5AF3E1-BAC1-25B5-6844-FE821E74359C}"/>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5654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524933" y="1084739"/>
            <a:ext cx="11142133" cy="5414816"/>
          </a:xfrm>
          <a:prstGeom prst="rect">
            <a:avLst/>
          </a:prstGeom>
          <a:noFill/>
        </p:spPr>
        <p:txBody>
          <a:bodyPr wrap="square">
            <a:spAutoFit/>
          </a:bodyPr>
          <a:lstStyle/>
          <a:p>
            <a:pPr>
              <a:lnSpc>
                <a:spcPct val="115000"/>
              </a:lnSpc>
              <a:spcAft>
                <a:spcPts val="1000"/>
              </a:spcAft>
            </a:pPr>
            <a:r>
              <a:rPr lang="en-GB" sz="2000" dirty="0"/>
              <a:t>IS 11461 : 1985 Lay down requirements for Safe design and construction of stationary and skid-mounted air compressors for general use.</a:t>
            </a:r>
            <a:endParaRPr lang="en-IN" sz="2000" dirty="0"/>
          </a:p>
          <a:p>
            <a:pPr marL="342900" indent="-342900" algn="just">
              <a:lnSpc>
                <a:spcPct val="115000"/>
              </a:lnSpc>
              <a:spcAft>
                <a:spcPts val="1000"/>
              </a:spcAft>
              <a:buFont typeface="Arial" panose="020B0604020202020204" pitchFamily="34" charset="0"/>
              <a:buChar char="•"/>
            </a:pPr>
            <a:r>
              <a:rPr lang="en-GB" sz="2000" b="1" dirty="0"/>
              <a:t>Improper Lubrication </a:t>
            </a:r>
            <a:r>
              <a:rPr lang="en-GB" sz="2000" dirty="0"/>
              <a:t>- The common causes of improper lubrication are use of improper lubricant, lack of oil, poor maintenance leading to bearing wear with increased clearance and too low oil pressure, insufficient or excessive cooling, and Over lubrication and malfunction of the lubrication system may lead to a temperature increase which, with continued operation, may introduce the risk of an oil fire.</a:t>
            </a:r>
            <a:endParaRPr lang="en-IN" sz="2000" dirty="0"/>
          </a:p>
          <a:p>
            <a:pPr marL="342900" indent="-342900">
              <a:lnSpc>
                <a:spcPct val="115000"/>
              </a:lnSpc>
              <a:spcAft>
                <a:spcPts val="1000"/>
              </a:spcAft>
              <a:buFont typeface="Arial" panose="020B0604020202020204" pitchFamily="34" charset="0"/>
              <a:buChar char="•"/>
            </a:pPr>
            <a:r>
              <a:rPr lang="en-GB" sz="2000" b="1" dirty="0"/>
              <a:t>Improper Cooling </a:t>
            </a:r>
            <a:r>
              <a:rPr lang="en-GB" sz="2000" dirty="0"/>
              <a:t>- The risks stemming from poor cooling are obvious. However, overcooling shall also be avoided because it gives rise to internal cylinder corrosion as the condensate modifies the lubricant.</a:t>
            </a:r>
            <a:endParaRPr lang="en-IN" sz="2000" dirty="0"/>
          </a:p>
          <a:p>
            <a:pPr marL="342900" indent="-342900">
              <a:lnSpc>
                <a:spcPct val="115000"/>
              </a:lnSpc>
              <a:spcAft>
                <a:spcPts val="1000"/>
              </a:spcAft>
              <a:buFont typeface="Arial" panose="020B0604020202020204" pitchFamily="34" charset="0"/>
              <a:buChar char="•"/>
            </a:pPr>
            <a:r>
              <a:rPr lang="en-GB" sz="2000" b="1" dirty="0"/>
              <a:t>Mechanical Failures </a:t>
            </a:r>
            <a:r>
              <a:rPr lang="en-GB" sz="2000" dirty="0"/>
              <a:t>- These usually emanate from one or more of the following causes like Excessive pressure, Overspeed, Secondary phenomena caused by improper lubrication, Secondary phenomena caused by improper cooling, Poor maintenance, and Excessive vibrations or external forces.</a:t>
            </a:r>
            <a:endParaRPr lang="en-IN" sz="2000" dirty="0"/>
          </a:p>
        </p:txBody>
      </p:sp>
    </p:spTree>
    <p:extLst>
      <p:ext uri="{BB962C8B-B14F-4D97-AF65-F5344CB8AC3E}">
        <p14:creationId xmlns:p14="http://schemas.microsoft.com/office/powerpoint/2010/main" val="161820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EBE6AD-60D0-6902-4F45-67E126C6AA7D}"/>
              </a:ext>
            </a:extLst>
          </p:cNvPr>
          <p:cNvSpPr/>
          <p:nvPr/>
        </p:nvSpPr>
        <p:spPr>
          <a:xfrm>
            <a:off x="0" y="0"/>
            <a:ext cx="12192000" cy="1108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E5FE2F9E-E310-46B5-8C68-8EF49240F93F}"/>
              </a:ext>
            </a:extLst>
          </p:cNvPr>
          <p:cNvSpPr>
            <a:spLocks noGrp="1"/>
          </p:cNvSpPr>
          <p:nvPr>
            <p:ph type="title"/>
          </p:nvPr>
        </p:nvSpPr>
        <p:spPr>
          <a:xfrm>
            <a:off x="838200" y="365125"/>
            <a:ext cx="10515600" cy="743239"/>
          </a:xfrm>
        </p:spPr>
        <p:txBody>
          <a:bodyPr>
            <a:normAutofit/>
          </a:bodyPr>
          <a:lstStyle/>
          <a:p>
            <a:pPr algn="ctr"/>
            <a:r>
              <a:rPr lang="en-US" sz="3600" dirty="0">
                <a:solidFill>
                  <a:schemeClr val="bg2"/>
                </a:solidFill>
                <a:ea typeface="+mj-lt"/>
                <a:cs typeface="+mj-lt"/>
              </a:rPr>
              <a:t>Another Classification of Turbomachines</a:t>
            </a:r>
            <a:endParaRPr lang="en-GB" sz="3600" dirty="0">
              <a:solidFill>
                <a:schemeClr val="bg2"/>
              </a:solidFill>
            </a:endParaRPr>
          </a:p>
        </p:txBody>
      </p:sp>
      <p:graphicFrame>
        <p:nvGraphicFramePr>
          <p:cNvPr id="4" name="Content Placeholder 3">
            <a:extLst>
              <a:ext uri="{FF2B5EF4-FFF2-40B4-BE49-F238E27FC236}">
                <a16:creationId xmlns:a16="http://schemas.microsoft.com/office/drawing/2014/main" id="{39FD84EC-81A6-42B7-A936-3F5DD5C1E39F}"/>
              </a:ext>
            </a:extLst>
          </p:cNvPr>
          <p:cNvGraphicFramePr>
            <a:graphicFrameLocks noGrp="1"/>
          </p:cNvGraphicFramePr>
          <p:nvPr>
            <p:ph idx="1"/>
            <p:extLst>
              <p:ext uri="{D42A27DB-BD31-4B8C-83A1-F6EECF244321}">
                <p14:modId xmlns:p14="http://schemas.microsoft.com/office/powerpoint/2010/main" val="2640845940"/>
              </p:ext>
            </p:extLst>
          </p:nvPr>
        </p:nvGraphicFramePr>
        <p:xfrm>
          <a:off x="249381" y="1253331"/>
          <a:ext cx="11762509" cy="5239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36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524933" y="957738"/>
            <a:ext cx="11142133" cy="5512278"/>
          </a:xfrm>
          <a:prstGeom prst="rect">
            <a:avLst/>
          </a:prstGeom>
          <a:noFill/>
        </p:spPr>
        <p:txBody>
          <a:bodyPr wrap="square">
            <a:spAutoFit/>
          </a:bodyPr>
          <a:lstStyle/>
          <a:p>
            <a:pPr marL="342900" indent="-342900">
              <a:lnSpc>
                <a:spcPct val="115000"/>
              </a:lnSpc>
              <a:spcAft>
                <a:spcPts val="1000"/>
              </a:spcAft>
              <a:buFont typeface="Arial" panose="020B0604020202020204" pitchFamily="34" charset="0"/>
              <a:buChar char="•"/>
            </a:pPr>
            <a:r>
              <a:rPr lang="en-US" sz="2000" b="1" dirty="0"/>
              <a:t>Personal Injury </a:t>
            </a:r>
            <a:r>
              <a:rPr lang="en-US" sz="2000" dirty="0"/>
              <a:t>- The more common potential causes of injury are contact with moving parts; contact with hot parts; falling from elevated positions; slipping ( for example, caused by oil spillage ); electrical hazards; use of incorrect tools during maintenance; bursting or explosion of an apparatus or component under pressure; and production of smoke or toxic oil vapor arising from accidental ignition of the oil.</a:t>
            </a:r>
          </a:p>
          <a:p>
            <a:pPr marL="342900" indent="-342900">
              <a:lnSpc>
                <a:spcPct val="115000"/>
              </a:lnSpc>
              <a:spcAft>
                <a:spcPts val="1000"/>
              </a:spcAft>
              <a:buFont typeface="Arial" panose="020B0604020202020204" pitchFamily="34" charset="0"/>
              <a:buChar char="•"/>
            </a:pPr>
            <a:r>
              <a:rPr lang="en-US" sz="2000" b="1" dirty="0"/>
              <a:t>Exposure to Noise </a:t>
            </a:r>
            <a:r>
              <a:rPr lang="en-US" sz="2000" dirty="0"/>
              <a:t>- Noise, even at reasonable levels, can cause irritation and disturbance which over a long period of time may cause severe injuries to the human nervous system and may take such forms as lack of sleep, and irritation. Noise at average sound pressure levels exceeding 90 dB(A) is considered to damage hearing. The effect depends on the level and the duration of the exposure. Reference is made to national regulations. The noise from a compressor has three main components: intake noise, noise radiated from the surfaces of the machine and noise from pipework. The noise level in a room depends on the noise emission from all noise sources in the room and the acoustic properties of the room itself, that is the sound absorption of walls, floors and ceiling. The noise emission from the compressors is not always the most important factor for the total noise level. The noise from the prime movers must also be considered.</a:t>
            </a:r>
          </a:p>
        </p:txBody>
      </p:sp>
    </p:spTree>
    <p:extLst>
      <p:ext uri="{BB962C8B-B14F-4D97-AF65-F5344CB8AC3E}">
        <p14:creationId xmlns:p14="http://schemas.microsoft.com/office/powerpoint/2010/main" val="3896063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524933" y="957738"/>
            <a:ext cx="11142133" cy="4804392"/>
          </a:xfrm>
          <a:prstGeom prst="rect">
            <a:avLst/>
          </a:prstGeom>
          <a:noFill/>
        </p:spPr>
        <p:txBody>
          <a:bodyPr wrap="square">
            <a:spAutoFit/>
          </a:bodyPr>
          <a:lstStyle/>
          <a:p>
            <a:pPr marL="342900" indent="-342900">
              <a:lnSpc>
                <a:spcPct val="115000"/>
              </a:lnSpc>
              <a:spcAft>
                <a:spcPts val="1000"/>
              </a:spcAft>
              <a:buFont typeface="Arial" panose="020B0604020202020204" pitchFamily="34" charset="0"/>
              <a:buChar char="•"/>
            </a:pPr>
            <a:r>
              <a:rPr lang="en-US" sz="2000" b="1" dirty="0"/>
              <a:t>Fires and Explosions in the Pressure System</a:t>
            </a:r>
          </a:p>
          <a:p>
            <a:pPr lvl="1">
              <a:lnSpc>
                <a:spcPct val="115000"/>
              </a:lnSpc>
              <a:spcAft>
                <a:spcPts val="1000"/>
              </a:spcAft>
            </a:pPr>
            <a:r>
              <a:rPr lang="en-US" sz="2000" b="1" dirty="0"/>
              <a:t>a) Oil-lubricated compressors </a:t>
            </a:r>
            <a:r>
              <a:rPr lang="en-US" sz="2000" dirty="0"/>
              <a:t>- It is generally accepted that the occurrences of fires in oil lubricated compressor system is dependent on the build-up of oil degradation (</a:t>
            </a:r>
            <a:r>
              <a:rPr lang="en-US" sz="2000" dirty="0" err="1"/>
              <a:t>oilcoke</a:t>
            </a:r>
            <a:r>
              <a:rPr lang="en-US" sz="2000" dirty="0"/>
              <a:t>) deposits. The factors that effect coke formation are Rate of oil feed - Excessive oil feed promotes deposit formation, Air </a:t>
            </a:r>
            <a:r>
              <a:rPr lang="en-US" sz="2000" dirty="0" err="1"/>
              <a:t>filteration</a:t>
            </a:r>
            <a:r>
              <a:rPr lang="en-US" sz="2000" dirty="0"/>
              <a:t> - Solids ingested with the suction air thicken the oil and delay its passage through the hot part of the delivery system, increase the time it is subject to oxidation, and hence increase the rate of deposit formation, Temperature -The temperature at which significant oxidation starts is related to the grade and type of oil used. In the case of compressors with water-cooled cylinders, it is recommended that treated or </a:t>
            </a:r>
            <a:r>
              <a:rPr lang="en-US" sz="2000" dirty="0" err="1"/>
              <a:t>demineralised</a:t>
            </a:r>
            <a:r>
              <a:rPr lang="en-US" sz="2000" dirty="0"/>
              <a:t> water be used to prevent the formation and deposit of scale inside the pipework. A failure of cooling water may result in a sharp rise in temperature above the level appropriate to that particular machine, and is a well-recognized cause of fire initiation when the coke layer in the hot zone is thick enough. raise the temperature and cause dangerous conditions. </a:t>
            </a:r>
          </a:p>
        </p:txBody>
      </p:sp>
    </p:spTree>
    <p:extLst>
      <p:ext uri="{BB962C8B-B14F-4D97-AF65-F5344CB8AC3E}">
        <p14:creationId xmlns:p14="http://schemas.microsoft.com/office/powerpoint/2010/main" val="415582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524933" y="957738"/>
            <a:ext cx="11142133" cy="4127284"/>
          </a:xfrm>
          <a:prstGeom prst="rect">
            <a:avLst/>
          </a:prstGeom>
          <a:noFill/>
        </p:spPr>
        <p:txBody>
          <a:bodyPr wrap="square">
            <a:spAutoFit/>
          </a:bodyPr>
          <a:lstStyle/>
          <a:p>
            <a:pPr lvl="1">
              <a:lnSpc>
                <a:spcPct val="115000"/>
              </a:lnSpc>
              <a:spcAft>
                <a:spcPts val="1000"/>
              </a:spcAft>
            </a:pPr>
            <a:r>
              <a:rPr lang="en-US" sz="2000" b="1" dirty="0"/>
              <a:t>b) Oil-flooded rotary compressors (special precautions) </a:t>
            </a:r>
            <a:r>
              <a:rPr lang="en-US" sz="2000" dirty="0"/>
              <a:t>- Experience shows that oil-flooded rotary air compressors of good design, correctly lubricated and maintained, are free from fire hazards. Abnormal temperature rise in the oil filter pads may, however, accelerate the oil oxidation with consequent fire </a:t>
            </a:r>
            <a:r>
              <a:rPr lang="en-US" sz="2000" dirty="0" err="1"/>
              <a:t>risk.Laboratory</a:t>
            </a:r>
            <a:r>
              <a:rPr lang="en-US" sz="2000" dirty="0"/>
              <a:t> tests and experience from the field indicate that the following three factors are important to prevent the risk of such oil fires are </a:t>
            </a:r>
            <a:r>
              <a:rPr lang="en-US" sz="2000" dirty="0" err="1"/>
              <a:t>i</a:t>
            </a:r>
            <a:r>
              <a:rPr lang="en-US" sz="2000" dirty="0"/>
              <a:t>) Design; ii) Choice of oil; and iii) Operation and maintenance of the compressor. </a:t>
            </a:r>
          </a:p>
          <a:p>
            <a:pPr marL="800100" lvl="1" indent="-342900">
              <a:lnSpc>
                <a:spcPct val="115000"/>
              </a:lnSpc>
              <a:spcAft>
                <a:spcPts val="1000"/>
              </a:spcAft>
              <a:buFont typeface="Arial" panose="020B0604020202020204" pitchFamily="34" charset="0"/>
              <a:buChar char="•"/>
            </a:pPr>
            <a:r>
              <a:rPr lang="en-US" sz="2000" dirty="0"/>
              <a:t>Points are of particular importance</a:t>
            </a:r>
          </a:p>
          <a:p>
            <a:pPr marL="800100" lvl="1" indent="-342900">
              <a:lnSpc>
                <a:spcPct val="115000"/>
              </a:lnSpc>
              <a:spcAft>
                <a:spcPts val="1000"/>
              </a:spcAft>
              <a:buFont typeface="Arial" panose="020B0604020202020204" pitchFamily="34" charset="0"/>
              <a:buChar char="•"/>
            </a:pPr>
            <a:r>
              <a:rPr lang="en-US" sz="2000" dirty="0" err="1"/>
              <a:t>i</a:t>
            </a:r>
            <a:r>
              <a:rPr lang="en-US" sz="2000" dirty="0"/>
              <a:t>) keeping the oil consumption low,</a:t>
            </a:r>
          </a:p>
          <a:p>
            <a:pPr marL="800100" lvl="1" indent="-342900">
              <a:lnSpc>
                <a:spcPct val="115000"/>
              </a:lnSpc>
              <a:spcAft>
                <a:spcPts val="1000"/>
              </a:spcAft>
              <a:buFont typeface="Arial" panose="020B0604020202020204" pitchFamily="34" charset="0"/>
              <a:buChar char="•"/>
            </a:pPr>
            <a:r>
              <a:rPr lang="en-US" sz="2000" dirty="0"/>
              <a:t>ii) regular oil changes, and</a:t>
            </a:r>
          </a:p>
          <a:p>
            <a:pPr marL="800100" lvl="1" indent="-342900">
              <a:lnSpc>
                <a:spcPct val="115000"/>
              </a:lnSpc>
              <a:spcAft>
                <a:spcPts val="1000"/>
              </a:spcAft>
              <a:buFont typeface="Arial" panose="020B0604020202020204" pitchFamily="34" charset="0"/>
              <a:buChar char="•"/>
            </a:pPr>
            <a:r>
              <a:rPr lang="en-US" sz="2000" dirty="0"/>
              <a:t>iii) ensuring that the oil cooling arrangements are working  satisfactorily.</a:t>
            </a:r>
          </a:p>
        </p:txBody>
      </p:sp>
    </p:spTree>
    <p:extLst>
      <p:ext uri="{BB962C8B-B14F-4D97-AF65-F5344CB8AC3E}">
        <p14:creationId xmlns:p14="http://schemas.microsoft.com/office/powerpoint/2010/main" val="1059513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237067" y="957738"/>
            <a:ext cx="11777133" cy="5543056"/>
          </a:xfrm>
          <a:prstGeom prst="rect">
            <a:avLst/>
          </a:prstGeom>
          <a:noFill/>
        </p:spPr>
        <p:txBody>
          <a:bodyPr wrap="square">
            <a:spAutoFit/>
          </a:bodyPr>
          <a:lstStyle/>
          <a:p>
            <a:pPr marL="800100" lvl="1" indent="-342900">
              <a:lnSpc>
                <a:spcPct val="115000"/>
              </a:lnSpc>
              <a:spcAft>
                <a:spcPts val="1000"/>
              </a:spcAft>
              <a:buFont typeface="Arial" panose="020B0604020202020204" pitchFamily="34" charset="0"/>
              <a:buChar char="•"/>
            </a:pPr>
            <a:r>
              <a:rPr lang="en-US" sz="2000" b="1" dirty="0"/>
              <a:t>Incorrect Installation, Operation or Maintenance </a:t>
            </a:r>
            <a:r>
              <a:rPr lang="en-US" sz="2000" dirty="0"/>
              <a:t>- Besides the types of potential hazard described above, hazards also exist if the installation, operation and maintenance work shall not be carried out in the correct way.</a:t>
            </a:r>
          </a:p>
          <a:p>
            <a:pPr marL="800100" lvl="1" indent="-342900">
              <a:lnSpc>
                <a:spcPct val="115000"/>
              </a:lnSpc>
              <a:spcAft>
                <a:spcPts val="1000"/>
              </a:spcAft>
              <a:buFont typeface="Arial" panose="020B0604020202020204" pitchFamily="34" charset="0"/>
              <a:buChar char="•"/>
            </a:pPr>
            <a:r>
              <a:rPr lang="en-US" sz="2000" b="1" dirty="0"/>
              <a:t>Guards </a:t>
            </a:r>
            <a:r>
              <a:rPr lang="en-US" sz="2000" dirty="0"/>
              <a:t>- Guards shall be provided on all rotating and reciprocating parts which may be hazardous to personnel. Guards shall also be provided for flywheels. An opening shall be provided in flywheel guards, when required, for barring over the machine and to provide access to timing marks, wheel centers and any other part which may require attention. The guards shall be easy to remove and to reinstall, and shall have sufficient rigidity to withstand deflection and prevent rubbing as a result of bodily contact.</a:t>
            </a:r>
          </a:p>
          <a:p>
            <a:pPr marL="800100" lvl="1" indent="-342900">
              <a:lnSpc>
                <a:spcPct val="115000"/>
              </a:lnSpc>
              <a:spcAft>
                <a:spcPts val="1000"/>
              </a:spcAft>
              <a:buFont typeface="Arial" panose="020B0604020202020204" pitchFamily="34" charset="0"/>
              <a:buChar char="•"/>
            </a:pPr>
            <a:r>
              <a:rPr lang="en-US" sz="2000" dirty="0"/>
              <a:t>Belt and chain-drive guards for outdoor installations shall be weather proof.</a:t>
            </a:r>
          </a:p>
          <a:p>
            <a:pPr marL="800100" lvl="1" indent="-342900">
              <a:lnSpc>
                <a:spcPct val="115000"/>
              </a:lnSpc>
              <a:spcAft>
                <a:spcPts val="1000"/>
              </a:spcAft>
              <a:buFont typeface="Arial" panose="020B0604020202020204" pitchFamily="34" charset="0"/>
              <a:buChar char="•"/>
            </a:pPr>
            <a:r>
              <a:rPr lang="en-US" sz="2000" dirty="0"/>
              <a:t>Pipework or other hot parts shall be adequately guarded or insulated.</a:t>
            </a:r>
          </a:p>
          <a:p>
            <a:pPr marL="800100" lvl="1" indent="-342900">
              <a:lnSpc>
                <a:spcPct val="115000"/>
              </a:lnSpc>
              <a:spcAft>
                <a:spcPts val="1000"/>
              </a:spcAft>
              <a:buFont typeface="Arial" panose="020B0604020202020204" pitchFamily="34" charset="0"/>
              <a:buChar char="•"/>
            </a:pPr>
            <a:r>
              <a:rPr lang="en-US" sz="2000" dirty="0"/>
              <a:t>Pipework running in a horizontal plane or which might otherwise be accessible to personnel shall either be guarded or shall be robust enough, when supported, to carry a vertical load of 1.5 </a:t>
            </a:r>
            <a:r>
              <a:rPr lang="en-US" sz="2000" dirty="0" err="1"/>
              <a:t>kN</a:t>
            </a:r>
            <a:r>
              <a:rPr lang="en-US" sz="2000" dirty="0"/>
              <a:t>” without unacceptable deflection or damage.</a:t>
            </a:r>
          </a:p>
        </p:txBody>
      </p:sp>
    </p:spTree>
    <p:extLst>
      <p:ext uri="{BB962C8B-B14F-4D97-AF65-F5344CB8AC3E}">
        <p14:creationId xmlns:p14="http://schemas.microsoft.com/office/powerpoint/2010/main" val="176827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376B5A-4BF2-F367-8DDA-0431E3E85856}"/>
              </a:ext>
            </a:extLst>
          </p:cNvPr>
          <p:cNvSpPr/>
          <p:nvPr/>
        </p:nvSpPr>
        <p:spPr>
          <a:xfrm>
            <a:off x="1075334" y="358445"/>
            <a:ext cx="9612173" cy="4169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Calibri" panose="020F0502020204030204" pitchFamily="34" charset="0"/>
              </a:rPr>
              <a:t>Potential safety hazards and necessary requirements.</a:t>
            </a:r>
            <a:endParaRPr lang="en-IN"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8C9FEDB-21C1-C33A-2AE6-218CF31185F4}"/>
              </a:ext>
            </a:extLst>
          </p:cNvPr>
          <p:cNvSpPr txBox="1"/>
          <p:nvPr/>
        </p:nvSpPr>
        <p:spPr>
          <a:xfrm>
            <a:off x="207433" y="983138"/>
            <a:ext cx="11777133" cy="1136721"/>
          </a:xfrm>
          <a:prstGeom prst="rect">
            <a:avLst/>
          </a:prstGeom>
          <a:noFill/>
        </p:spPr>
        <p:txBody>
          <a:bodyPr wrap="square">
            <a:spAutoFit/>
          </a:bodyPr>
          <a:lstStyle/>
          <a:p>
            <a:pPr marL="800100" lvl="1" indent="-342900">
              <a:lnSpc>
                <a:spcPct val="115000"/>
              </a:lnSpc>
              <a:spcAft>
                <a:spcPts val="1000"/>
              </a:spcAft>
              <a:buFont typeface="Arial" panose="020B0604020202020204" pitchFamily="34" charset="0"/>
              <a:buChar char="•"/>
            </a:pPr>
            <a:r>
              <a:rPr lang="en-US" sz="2000" dirty="0"/>
              <a:t>Overheating The design of single-stage, oil-flooded compressors shall be such that the maximum temperature at the delivery flange of the compressor before the oil separator does not exceed 110°C at an ambient temperature of 30°C.</a:t>
            </a:r>
          </a:p>
        </p:txBody>
      </p:sp>
    </p:spTree>
    <p:extLst>
      <p:ext uri="{BB962C8B-B14F-4D97-AF65-F5344CB8AC3E}">
        <p14:creationId xmlns:p14="http://schemas.microsoft.com/office/powerpoint/2010/main" val="273033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2671A34-10D9-A400-82EF-D4E1935DFEE8}"/>
              </a:ext>
            </a:extLst>
          </p:cNvPr>
          <p:cNvSpPr>
            <a:spLocks noGrp="1"/>
          </p:cNvSpPr>
          <p:nvPr>
            <p:ph type="title"/>
          </p:nvPr>
        </p:nvSpPr>
        <p:spPr>
          <a:xfrm>
            <a:off x="638882" y="639193"/>
            <a:ext cx="3255095" cy="3573516"/>
          </a:xfrm>
        </p:spPr>
        <p:txBody>
          <a:bodyPr vert="horz" lIns="91440" tIns="45720" rIns="91440" bIns="45720" rtlCol="0" anchor="b">
            <a:noAutofit/>
          </a:bodyPr>
          <a:lstStyle/>
          <a:p>
            <a:r>
              <a:rPr lang="en-US" kern="1200" dirty="0">
                <a:solidFill>
                  <a:schemeClr val="tx1"/>
                </a:solidFill>
                <a:latin typeface="+mj-lt"/>
                <a:ea typeface="+mj-ea"/>
                <a:cs typeface="+mj-cs"/>
              </a:rPr>
              <a:t> </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1612284638"/>
              </p:ext>
            </p:extLst>
          </p:nvPr>
        </p:nvGraphicFramePr>
        <p:xfrm>
          <a:off x="2966936" y="233020"/>
          <a:ext cx="8745166" cy="6600356"/>
        </p:xfrm>
        <a:graphic>
          <a:graphicData uri="http://schemas.openxmlformats.org/drawingml/2006/table">
            <a:tbl>
              <a:tblPr firstRow="1" bandRow="1">
                <a:tableStyleId>{5C22544A-7EE6-4342-B048-85BDC9FD1C3A}</a:tableStyleId>
              </a:tblPr>
              <a:tblGrid>
                <a:gridCol w="651888">
                  <a:extLst>
                    <a:ext uri="{9D8B030D-6E8A-4147-A177-3AD203B41FA5}">
                      <a16:colId xmlns:a16="http://schemas.microsoft.com/office/drawing/2014/main" val="2583090643"/>
                    </a:ext>
                  </a:extLst>
                </a:gridCol>
                <a:gridCol w="2863891">
                  <a:extLst>
                    <a:ext uri="{9D8B030D-6E8A-4147-A177-3AD203B41FA5}">
                      <a16:colId xmlns:a16="http://schemas.microsoft.com/office/drawing/2014/main" val="823452822"/>
                    </a:ext>
                  </a:extLst>
                </a:gridCol>
                <a:gridCol w="5229387">
                  <a:extLst>
                    <a:ext uri="{9D8B030D-6E8A-4147-A177-3AD203B41FA5}">
                      <a16:colId xmlns:a16="http://schemas.microsoft.com/office/drawing/2014/main" val="614179534"/>
                    </a:ext>
                  </a:extLst>
                </a:gridCol>
              </a:tblGrid>
              <a:tr h="526635">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gradFill>
                      <a:gsLst>
                        <a:gs pos="600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tcPr>
                </a:tc>
                <a:extLst>
                  <a:ext uri="{0D108BD9-81ED-4DB2-BD59-A6C34878D82A}">
                    <a16:rowId xmlns:a16="http://schemas.microsoft.com/office/drawing/2014/main" val="4118979528"/>
                  </a:ext>
                </a:extLst>
              </a:tr>
              <a:tr h="526635">
                <a:tc>
                  <a:txBody>
                    <a:bodyPr/>
                    <a:lstStyle/>
                    <a:p>
                      <a:pPr algn="ctr" fontAlgn="b"/>
                      <a:r>
                        <a:rPr lang="en-IN" sz="1400" b="0" i="0" u="none" strike="noStrike" dirty="0">
                          <a:effectLst/>
                          <a:latin typeface="Calibri" panose="020F0502020204030204" pitchFamily="34" charset="0"/>
                        </a:rPr>
                        <a:t>1</a:t>
                      </a:r>
                    </a:p>
                  </a:txBody>
                  <a:tcPr marL="6350" marR="6350" marT="6350" marB="0" anchor="ctr"/>
                </a:tc>
                <a:tc>
                  <a:txBody>
                    <a:bodyPr/>
                    <a:lstStyle/>
                    <a:p>
                      <a:pPr algn="l" rtl="0" fontAlgn="b"/>
                      <a:r>
                        <a:rPr lang="en-GB" sz="1400" b="0" i="0" u="none" strike="noStrike" dirty="0">
                          <a:solidFill>
                            <a:srgbClr val="000000"/>
                          </a:solidFill>
                          <a:effectLst/>
                          <a:latin typeface="Calibri"/>
                        </a:rPr>
                        <a:t>IS 1012 : 2002</a:t>
                      </a:r>
                    </a:p>
                  </a:txBody>
                  <a:tcPr marL="9525" marR="9525" marT="9525" marB="0" anchor="ctr"/>
                </a:tc>
                <a:tc>
                  <a:txBody>
                    <a:bodyPr/>
                    <a:lstStyle/>
                    <a:p>
                      <a:pPr algn="just" rtl="0" fontAlgn="b"/>
                      <a:r>
                        <a:rPr lang="en-US" sz="1400" b="0" i="0" u="none" strike="noStrike">
                          <a:solidFill>
                            <a:srgbClr val="000000"/>
                          </a:solidFill>
                          <a:effectLst/>
                          <a:latin typeface="Calibri"/>
                        </a:rPr>
                        <a:t>Turbine lubricating oils - Specification (Third Revision)</a:t>
                      </a:r>
                    </a:p>
                  </a:txBody>
                  <a:tcPr marL="9525" marR="9525" marT="9525" marB="0" anchor="ctr"/>
                </a:tc>
                <a:extLst>
                  <a:ext uri="{0D108BD9-81ED-4DB2-BD59-A6C34878D82A}">
                    <a16:rowId xmlns:a16="http://schemas.microsoft.com/office/drawing/2014/main" val="2623144861"/>
                  </a:ext>
                </a:extLst>
              </a:tr>
              <a:tr h="526635">
                <a:tc>
                  <a:txBody>
                    <a:bodyPr/>
                    <a:lstStyle/>
                    <a:p>
                      <a:pPr algn="ctr" fontAlgn="b"/>
                      <a:r>
                        <a:rPr lang="en-IN" sz="1400" b="0" i="0" u="none" strike="noStrike" dirty="0">
                          <a:effectLst/>
                          <a:latin typeface="Calibri" panose="020F0502020204030204" pitchFamily="34" charset="0"/>
                        </a:rPr>
                        <a:t>2</a:t>
                      </a:r>
                    </a:p>
                  </a:txBody>
                  <a:tcPr marL="6350" marR="6350" marT="6350" marB="0" anchor="ctr"/>
                </a:tc>
                <a:tc>
                  <a:txBody>
                    <a:bodyPr/>
                    <a:lstStyle/>
                    <a:p>
                      <a:pPr algn="l" rtl="0" fontAlgn="b"/>
                      <a:r>
                        <a:rPr lang="en-GB" sz="1400" b="0" i="0" u="none" strike="noStrike">
                          <a:solidFill>
                            <a:srgbClr val="000000"/>
                          </a:solidFill>
                          <a:effectLst/>
                          <a:latin typeface="Calibri"/>
                        </a:rPr>
                        <a:t>IS/ISO 10816-4 : 2009</a:t>
                      </a:r>
                    </a:p>
                  </a:txBody>
                  <a:tcPr marL="9525" marR="9525" marT="9525" marB="0" anchor="ctr"/>
                </a:tc>
                <a:tc>
                  <a:txBody>
                    <a:bodyPr/>
                    <a:lstStyle/>
                    <a:p>
                      <a:pPr algn="just" rtl="0" fontAlgn="b"/>
                      <a:r>
                        <a:rPr lang="en-US" sz="1400" b="0" i="0" u="none" strike="noStrike">
                          <a:solidFill>
                            <a:srgbClr val="000000"/>
                          </a:solidFill>
                          <a:effectLst/>
                          <a:latin typeface="Calibri"/>
                        </a:rPr>
                        <a:t>Mechanical vibration - Evaluation of machine vibration by measurements on non - Rotating parts: Part 4 gas turbine sets with fluid - Film bearings</a:t>
                      </a:r>
                    </a:p>
                  </a:txBody>
                  <a:tcPr marL="9525" marR="9525" marT="9525" marB="0" anchor="ctr"/>
                </a:tc>
                <a:extLst>
                  <a:ext uri="{0D108BD9-81ED-4DB2-BD59-A6C34878D82A}">
                    <a16:rowId xmlns:a16="http://schemas.microsoft.com/office/drawing/2014/main" val="2273449953"/>
                  </a:ext>
                </a:extLst>
              </a:tr>
              <a:tr h="526635">
                <a:tc>
                  <a:txBody>
                    <a:bodyPr/>
                    <a:lstStyle/>
                    <a:p>
                      <a:pPr algn="ctr" fontAlgn="b"/>
                      <a:r>
                        <a:rPr lang="en-IN" sz="1400" b="0" i="0" u="none" strike="noStrike" dirty="0">
                          <a:effectLst/>
                          <a:latin typeface="Calibri" panose="020F0502020204030204" pitchFamily="34" charset="0"/>
                        </a:rPr>
                        <a:t>3</a:t>
                      </a:r>
                    </a:p>
                  </a:txBody>
                  <a:tcPr marL="6350" marR="6350" marT="6350" marB="0" anchor="ctr"/>
                </a:tc>
                <a:tc>
                  <a:txBody>
                    <a:bodyPr/>
                    <a:lstStyle/>
                    <a:p>
                      <a:pPr algn="l" rtl="0" fontAlgn="b"/>
                      <a:r>
                        <a:rPr lang="en-US" sz="1400" b="0" i="0" u="none" strike="noStrike">
                          <a:solidFill>
                            <a:srgbClr val="000000"/>
                          </a:solidFill>
                          <a:effectLst/>
                          <a:latin typeface="Calibri"/>
                        </a:rPr>
                        <a:t>IS 11159 (Part 6) : 2011/ISO 6743_5 : 2006</a:t>
                      </a:r>
                    </a:p>
                  </a:txBody>
                  <a:tcPr marL="9525" marR="9525" marT="9525" marB="0" anchor="ctr"/>
                </a:tc>
                <a:tc>
                  <a:txBody>
                    <a:bodyPr/>
                    <a:lstStyle/>
                    <a:p>
                      <a:pPr algn="just" rtl="0" fontAlgn="b"/>
                      <a:r>
                        <a:rPr lang="en-US" sz="1400" b="0" i="0" u="none" strike="noStrike" dirty="0">
                          <a:solidFill>
                            <a:srgbClr val="000000"/>
                          </a:solidFill>
                          <a:effectLst/>
                          <a:latin typeface="Calibri"/>
                        </a:rPr>
                        <a:t>Lubricants, industrial oils and related products (Class L) - Classification: Part 6 family T (Turbines)</a:t>
                      </a:r>
                    </a:p>
                  </a:txBody>
                  <a:tcPr marL="9525" marR="9525" marT="9525" marB="0" anchor="ctr"/>
                </a:tc>
                <a:extLst>
                  <a:ext uri="{0D108BD9-81ED-4DB2-BD59-A6C34878D82A}">
                    <a16:rowId xmlns:a16="http://schemas.microsoft.com/office/drawing/2014/main" val="2179541567"/>
                  </a:ext>
                </a:extLst>
              </a:tr>
              <a:tr h="1088066">
                <a:tc>
                  <a:txBody>
                    <a:bodyPr/>
                    <a:lstStyle/>
                    <a:p>
                      <a:pPr algn="ctr" fontAlgn="b"/>
                      <a:r>
                        <a:rPr lang="en-IN" sz="1400" b="0" i="0" u="none" strike="noStrike" dirty="0">
                          <a:effectLst/>
                          <a:latin typeface="Calibri" panose="020F0502020204030204" pitchFamily="34" charset="0"/>
                        </a:rPr>
                        <a:t>4</a:t>
                      </a:r>
                    </a:p>
                  </a:txBody>
                  <a:tcPr marL="6350" marR="6350" marT="6350" marB="0" anchor="ctr"/>
                </a:tc>
                <a:tc>
                  <a:txBody>
                    <a:bodyPr/>
                    <a:lstStyle/>
                    <a:p>
                      <a:pPr algn="l" rtl="0" fontAlgn="b"/>
                      <a:r>
                        <a:rPr lang="en-US" sz="1400" b="0" i="0" u="none" strike="noStrike">
                          <a:solidFill>
                            <a:srgbClr val="000000"/>
                          </a:solidFill>
                          <a:effectLst/>
                          <a:latin typeface="Calibri"/>
                        </a:rPr>
                        <a:t>IS 12800 (Part 1) : 1993</a:t>
                      </a:r>
                    </a:p>
                  </a:txBody>
                  <a:tcPr marL="9525" marR="9525" marT="9525" marB="0" anchor="ctr"/>
                </a:tc>
                <a:tc>
                  <a:txBody>
                    <a:bodyPr/>
                    <a:lstStyle/>
                    <a:p>
                      <a:pPr algn="just" rtl="0" fontAlgn="b"/>
                      <a:r>
                        <a:rPr lang="en-US" sz="1400" b="0" i="0" u="none" strike="noStrike" dirty="0">
                          <a:solidFill>
                            <a:srgbClr val="000000"/>
                          </a:solidFill>
                          <a:effectLst/>
                          <a:latin typeface="Calibri"/>
                        </a:rPr>
                        <a:t>Guidelines for selection of turbines, preliminary dimensioning and layout of surface hydro - Electric powerhouses: Part 1 medium and large power houses</a:t>
                      </a:r>
                    </a:p>
                  </a:txBody>
                  <a:tcPr marL="9525" marR="9525" marT="9525" marB="0" anchor="ctr"/>
                </a:tc>
                <a:extLst>
                  <a:ext uri="{0D108BD9-81ED-4DB2-BD59-A6C34878D82A}">
                    <a16:rowId xmlns:a16="http://schemas.microsoft.com/office/drawing/2014/main" val="3586151903"/>
                  </a:ext>
                </a:extLst>
              </a:tr>
              <a:tr h="526635">
                <a:tc>
                  <a:txBody>
                    <a:bodyPr/>
                    <a:lstStyle/>
                    <a:p>
                      <a:pPr algn="ctr" fontAlgn="b"/>
                      <a:r>
                        <a:rPr lang="en-IN" sz="1400" b="0" i="0" u="none" strike="noStrike" dirty="0">
                          <a:effectLst/>
                          <a:latin typeface="Calibri" panose="020F0502020204030204" pitchFamily="34" charset="0"/>
                        </a:rPr>
                        <a:t>5</a:t>
                      </a:r>
                    </a:p>
                  </a:txBody>
                  <a:tcPr marL="6350" marR="6350" marT="6350" marB="0" anchor="ctr"/>
                </a:tc>
                <a:tc>
                  <a:txBody>
                    <a:bodyPr/>
                    <a:lstStyle/>
                    <a:p>
                      <a:pPr algn="l" rtl="0" fontAlgn="b"/>
                      <a:r>
                        <a:rPr lang="en-US" sz="1400" b="0" i="0" u="none" strike="noStrike">
                          <a:solidFill>
                            <a:srgbClr val="000000"/>
                          </a:solidFill>
                          <a:effectLst/>
                          <a:latin typeface="Calibri"/>
                        </a:rPr>
                        <a:t>IS 12800 (Part 2) : 1989</a:t>
                      </a:r>
                    </a:p>
                  </a:txBody>
                  <a:tcPr marL="9525" marR="9525" marT="9525" marB="0" anchor="ctr"/>
                </a:tc>
                <a:tc>
                  <a:txBody>
                    <a:bodyPr/>
                    <a:lstStyle/>
                    <a:p>
                      <a:pPr algn="just" rtl="0" fontAlgn="b"/>
                      <a:r>
                        <a:rPr lang="en-US" sz="1400" b="0" i="0" u="none" strike="noStrike">
                          <a:solidFill>
                            <a:srgbClr val="000000"/>
                          </a:solidFill>
                          <a:effectLst/>
                          <a:latin typeface="Calibri"/>
                        </a:rPr>
                        <a:t>Guidelines For Selection Of Turbines, Preliminary Dimensioning And Layout Of Surface Hydro-electric Power House Part 2 Pumped Storage Power Houses</a:t>
                      </a:r>
                    </a:p>
                  </a:txBody>
                  <a:tcPr marL="9525" marR="9525" marT="9525" marB="0" anchor="ctr"/>
                </a:tc>
                <a:extLst>
                  <a:ext uri="{0D108BD9-81ED-4DB2-BD59-A6C34878D82A}">
                    <a16:rowId xmlns:a16="http://schemas.microsoft.com/office/drawing/2014/main" val="4249232187"/>
                  </a:ext>
                </a:extLst>
              </a:tr>
              <a:tr h="526635">
                <a:tc>
                  <a:txBody>
                    <a:bodyPr/>
                    <a:lstStyle/>
                    <a:p>
                      <a:pPr algn="ctr" fontAlgn="b"/>
                      <a:r>
                        <a:rPr lang="en-IN" sz="1400" b="0" i="0" u="none" strike="noStrike" dirty="0">
                          <a:effectLst/>
                          <a:latin typeface="Calibri" panose="020F0502020204030204" pitchFamily="34" charset="0"/>
                        </a:rPr>
                        <a:t>6</a:t>
                      </a:r>
                    </a:p>
                  </a:txBody>
                  <a:tcPr marL="6350" marR="6350" marT="6350" marB="0" anchor="ctr"/>
                </a:tc>
                <a:tc>
                  <a:txBody>
                    <a:bodyPr/>
                    <a:lstStyle/>
                    <a:p>
                      <a:pPr algn="l" rtl="0" fontAlgn="b"/>
                      <a:r>
                        <a:rPr lang="en-US" sz="1400" b="0" i="0" u="none" strike="noStrike">
                          <a:solidFill>
                            <a:srgbClr val="000000"/>
                          </a:solidFill>
                          <a:effectLst/>
                          <a:latin typeface="Calibri"/>
                        </a:rPr>
                        <a:t>IS 12800 (Part 3) : 1991</a:t>
                      </a:r>
                    </a:p>
                  </a:txBody>
                  <a:tcPr marL="9525" marR="9525" marT="9525" marB="0" anchor="ctr"/>
                </a:tc>
                <a:tc>
                  <a:txBody>
                    <a:bodyPr/>
                    <a:lstStyle/>
                    <a:p>
                      <a:pPr algn="just" rtl="0" fontAlgn="b"/>
                      <a:r>
                        <a:rPr lang="en-US" sz="1400" b="0" i="0" u="none" strike="noStrike" dirty="0">
                          <a:solidFill>
                            <a:srgbClr val="000000"/>
                          </a:solidFill>
                          <a:effectLst/>
                          <a:latin typeface="Calibri"/>
                        </a:rPr>
                        <a:t>Guidelines for selection of hydraulic turbine, preliminary dimensioning and layout of surface hydroelectric power houses: Part 3 small, mini</a:t>
                      </a:r>
                    </a:p>
                  </a:txBody>
                  <a:tcPr marL="9525" marR="9525" marT="9525" marB="0" anchor="ctr"/>
                </a:tc>
                <a:extLst>
                  <a:ext uri="{0D108BD9-81ED-4DB2-BD59-A6C34878D82A}">
                    <a16:rowId xmlns:a16="http://schemas.microsoft.com/office/drawing/2014/main" val="4125526025"/>
                  </a:ext>
                </a:extLst>
              </a:tr>
              <a:tr h="526635">
                <a:tc>
                  <a:txBody>
                    <a:bodyPr/>
                    <a:lstStyle/>
                    <a:p>
                      <a:pPr algn="ctr" fontAlgn="b"/>
                      <a:r>
                        <a:rPr lang="en-IN" sz="1400" b="0" i="0" u="none" strike="noStrike" dirty="0">
                          <a:effectLst/>
                          <a:latin typeface="Calibri" panose="020F0502020204030204" pitchFamily="34" charset="0"/>
                        </a:rPr>
                        <a:t>7</a:t>
                      </a:r>
                    </a:p>
                  </a:txBody>
                  <a:tcPr marL="6350" marR="6350" marT="6350" marB="0" anchor="ctr"/>
                </a:tc>
                <a:tc>
                  <a:txBody>
                    <a:bodyPr/>
                    <a:lstStyle/>
                    <a:p>
                      <a:pPr algn="l" rtl="0" fontAlgn="b"/>
                      <a:r>
                        <a:rPr lang="en-GB" sz="1400" b="0" i="0" u="none" strike="noStrike">
                          <a:solidFill>
                            <a:srgbClr val="000000"/>
                          </a:solidFill>
                          <a:effectLst/>
                          <a:latin typeface="Calibri"/>
                        </a:rPr>
                        <a:t>IS 12837 : 1989</a:t>
                      </a:r>
                    </a:p>
                  </a:txBody>
                  <a:tcPr marL="9525" marR="9525" marT="9525" marB="0" anchor="ctr"/>
                </a:tc>
                <a:tc>
                  <a:txBody>
                    <a:bodyPr/>
                    <a:lstStyle/>
                    <a:p>
                      <a:pPr algn="just" rtl="0" fontAlgn="b"/>
                      <a:r>
                        <a:rPr lang="en-US" sz="1400" b="0" i="0" u="none" strike="noStrike">
                          <a:solidFill>
                            <a:srgbClr val="000000"/>
                          </a:solidFill>
                          <a:effectLst/>
                          <a:latin typeface="Calibri"/>
                        </a:rPr>
                        <a:t>Hydraulic turbines for medium and large power houses - Guidelines for selection</a:t>
                      </a:r>
                    </a:p>
                  </a:txBody>
                  <a:tcPr marL="9525" marR="9525" marT="9525" marB="0" anchor="ctr"/>
                </a:tc>
                <a:extLst>
                  <a:ext uri="{0D108BD9-81ED-4DB2-BD59-A6C34878D82A}">
                    <a16:rowId xmlns:a16="http://schemas.microsoft.com/office/drawing/2014/main" val="749858553"/>
                  </a:ext>
                </a:extLst>
              </a:tr>
              <a:tr h="526635">
                <a:tc>
                  <a:txBody>
                    <a:bodyPr/>
                    <a:lstStyle/>
                    <a:p>
                      <a:pPr algn="ctr" fontAlgn="b"/>
                      <a:r>
                        <a:rPr lang="en-IN" sz="1400" b="0" i="0" u="none" strike="noStrike" dirty="0">
                          <a:effectLst/>
                          <a:latin typeface="Calibri" panose="020F0502020204030204" pitchFamily="34" charset="0"/>
                        </a:rPr>
                        <a:t>8</a:t>
                      </a:r>
                    </a:p>
                  </a:txBody>
                  <a:tcPr marL="6350" marR="6350" marT="6350" marB="0" anchor="ctr"/>
                </a:tc>
                <a:tc>
                  <a:txBody>
                    <a:bodyPr/>
                    <a:lstStyle/>
                    <a:p>
                      <a:pPr algn="l" rtl="0" fontAlgn="b"/>
                      <a:r>
                        <a:rPr lang="en-GB" sz="1400" b="0" i="0" u="none" strike="noStrike">
                          <a:solidFill>
                            <a:srgbClr val="000000"/>
                          </a:solidFill>
                          <a:effectLst/>
                          <a:latin typeface="Calibri"/>
                        </a:rPr>
                        <a:t>IS 14197 : 2023</a:t>
                      </a:r>
                    </a:p>
                  </a:txBody>
                  <a:tcPr marL="9525" marR="9525" marT="9525" marB="0" anchor="ctr"/>
                </a:tc>
                <a:tc>
                  <a:txBody>
                    <a:bodyPr/>
                    <a:lstStyle/>
                    <a:p>
                      <a:pPr algn="just" rtl="0" fontAlgn="b"/>
                      <a:r>
                        <a:rPr lang="en-US" sz="1400" b="0" i="0" u="none" strike="noStrike" dirty="0">
                          <a:solidFill>
                            <a:srgbClr val="000000"/>
                          </a:solidFill>
                          <a:effectLst/>
                          <a:latin typeface="Calibri"/>
                        </a:rPr>
                        <a:t>Hydraulic Turbines Storage Pumps and Pump-Turbines - Model Acceptance Tests</a:t>
                      </a:r>
                    </a:p>
                  </a:txBody>
                  <a:tcPr marL="9525" marR="9525" marT="9525" marB="0" anchor="ctr"/>
                </a:tc>
                <a:extLst>
                  <a:ext uri="{0D108BD9-81ED-4DB2-BD59-A6C34878D82A}">
                    <a16:rowId xmlns:a16="http://schemas.microsoft.com/office/drawing/2014/main" val="3620550986"/>
                  </a:ext>
                </a:extLst>
              </a:tr>
              <a:tr h="526635">
                <a:tc>
                  <a:txBody>
                    <a:bodyPr/>
                    <a:lstStyle/>
                    <a:p>
                      <a:pPr algn="ctr" fontAlgn="b"/>
                      <a:r>
                        <a:rPr lang="en-IN" sz="1400" b="0" i="0" u="none" strike="noStrike" dirty="0">
                          <a:effectLst/>
                          <a:latin typeface="Calibri" panose="020F0502020204030204" pitchFamily="34" charset="0"/>
                        </a:rPr>
                        <a:t>9</a:t>
                      </a:r>
                    </a:p>
                  </a:txBody>
                  <a:tcPr marL="6350" marR="6350" marT="6350" marB="0" anchor="ctr"/>
                </a:tc>
                <a:tc>
                  <a:txBody>
                    <a:bodyPr/>
                    <a:lstStyle/>
                    <a:p>
                      <a:pPr algn="l" rtl="0" fontAlgn="b"/>
                      <a:r>
                        <a:rPr lang="en-US" sz="1400" b="0" i="0" u="none" strike="noStrike">
                          <a:solidFill>
                            <a:srgbClr val="000000"/>
                          </a:solidFill>
                          <a:effectLst/>
                          <a:latin typeface="Calibri"/>
                        </a:rPr>
                        <a:t>IS 14198 (Part 1) : 1994/IEC  953-1:1990</a:t>
                      </a:r>
                    </a:p>
                  </a:txBody>
                  <a:tcPr marL="9525" marR="9525" marT="9525" marB="0" anchor="ctr"/>
                </a:tc>
                <a:tc>
                  <a:txBody>
                    <a:bodyPr/>
                    <a:lstStyle/>
                    <a:p>
                      <a:pPr algn="just" rtl="0" fontAlgn="b"/>
                      <a:r>
                        <a:rPr lang="en-US" sz="1400" b="0" i="0" u="none" strike="noStrike">
                          <a:solidFill>
                            <a:srgbClr val="000000"/>
                          </a:solidFill>
                          <a:effectLst/>
                          <a:latin typeface="Calibri"/>
                        </a:rPr>
                        <a:t>Rules for steam turbine thermal acceptance tests: Part 1 method A - High accuracy for large condensing steam turbines</a:t>
                      </a:r>
                    </a:p>
                  </a:txBody>
                  <a:tcPr marL="9525" marR="9525" marT="9525" marB="0" anchor="ctr"/>
                </a:tc>
                <a:extLst>
                  <a:ext uri="{0D108BD9-81ED-4DB2-BD59-A6C34878D82A}">
                    <a16:rowId xmlns:a16="http://schemas.microsoft.com/office/drawing/2014/main" val="3535880721"/>
                  </a:ext>
                </a:extLst>
              </a:tr>
              <a:tr h="526635">
                <a:tc>
                  <a:txBody>
                    <a:bodyPr/>
                    <a:lstStyle/>
                    <a:p>
                      <a:pPr algn="ctr" fontAlgn="b"/>
                      <a:r>
                        <a:rPr lang="en-IN" sz="1400" b="0" i="0" u="none" strike="noStrike" dirty="0">
                          <a:effectLst/>
                          <a:latin typeface="Calibri" panose="020F0502020204030204" pitchFamily="34" charset="0"/>
                        </a:rPr>
                        <a:t>10</a:t>
                      </a:r>
                    </a:p>
                  </a:txBody>
                  <a:tcPr marL="6350" marR="6350" marT="6350" marB="0" anchor="ctr"/>
                </a:tc>
                <a:tc>
                  <a:txBody>
                    <a:bodyPr/>
                    <a:lstStyle/>
                    <a:p>
                      <a:pPr algn="l" rtl="0" fontAlgn="b"/>
                      <a:r>
                        <a:rPr lang="en-US" sz="1400" b="0" i="0" u="none" strike="noStrike">
                          <a:solidFill>
                            <a:srgbClr val="000000"/>
                          </a:solidFill>
                          <a:effectLst/>
                          <a:latin typeface="Calibri"/>
                        </a:rPr>
                        <a:t>IS 14198 (Part 2) : 1994/IEC  953-2:1990</a:t>
                      </a:r>
                    </a:p>
                  </a:txBody>
                  <a:tcPr marL="9525" marR="9525" marT="9525" marB="0" anchor="ctr"/>
                </a:tc>
                <a:tc>
                  <a:txBody>
                    <a:bodyPr/>
                    <a:lstStyle/>
                    <a:p>
                      <a:pPr algn="just" rtl="0" fontAlgn="b"/>
                      <a:r>
                        <a:rPr lang="en-US" sz="1400" b="0" i="0" u="none" strike="noStrike" dirty="0">
                          <a:solidFill>
                            <a:srgbClr val="000000"/>
                          </a:solidFill>
                          <a:effectLst/>
                          <a:latin typeface="Calibri"/>
                        </a:rPr>
                        <a:t>Rules for steam turbines thermal acceptance tests</a:t>
                      </a:r>
                    </a:p>
                  </a:txBody>
                  <a:tcPr marL="9525" marR="9525" marT="9525" marB="0" anchor="ctr"/>
                </a:tc>
                <a:extLst>
                  <a:ext uri="{0D108BD9-81ED-4DB2-BD59-A6C34878D82A}">
                    <a16:rowId xmlns:a16="http://schemas.microsoft.com/office/drawing/2014/main" val="3182146772"/>
                  </a:ext>
                </a:extLst>
              </a:tr>
            </a:tbl>
          </a:graphicData>
        </a:graphic>
      </p:graphicFrame>
      <p:sp>
        <p:nvSpPr>
          <p:cNvPr id="7" name="Arrow: Pentagon 6">
            <a:extLst>
              <a:ext uri="{FF2B5EF4-FFF2-40B4-BE49-F238E27FC236}">
                <a16:creationId xmlns:a16="http://schemas.microsoft.com/office/drawing/2014/main" id="{0E7B7180-2222-06B0-5320-45F148E5BAE8}"/>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860815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455362736"/>
              </p:ext>
            </p:extLst>
          </p:nvPr>
        </p:nvGraphicFramePr>
        <p:xfrm>
          <a:off x="3147029" y="173122"/>
          <a:ext cx="8586553" cy="6284865"/>
        </p:xfrm>
        <a:graphic>
          <a:graphicData uri="http://schemas.openxmlformats.org/drawingml/2006/table">
            <a:tbl>
              <a:tblPr firstRow="1" bandRow="1">
                <a:tableStyleId>{5C22544A-7EE6-4342-B048-85BDC9FD1C3A}</a:tableStyleId>
              </a:tblPr>
              <a:tblGrid>
                <a:gridCol w="660176">
                  <a:extLst>
                    <a:ext uri="{9D8B030D-6E8A-4147-A177-3AD203B41FA5}">
                      <a16:colId xmlns:a16="http://schemas.microsoft.com/office/drawing/2014/main" val="2583090643"/>
                    </a:ext>
                  </a:extLst>
                </a:gridCol>
                <a:gridCol w="3302749">
                  <a:extLst>
                    <a:ext uri="{9D8B030D-6E8A-4147-A177-3AD203B41FA5}">
                      <a16:colId xmlns:a16="http://schemas.microsoft.com/office/drawing/2014/main" val="823452822"/>
                    </a:ext>
                  </a:extLst>
                </a:gridCol>
                <a:gridCol w="4623628">
                  <a:extLst>
                    <a:ext uri="{9D8B030D-6E8A-4147-A177-3AD203B41FA5}">
                      <a16:colId xmlns:a16="http://schemas.microsoft.com/office/drawing/2014/main" val="614179534"/>
                    </a:ext>
                  </a:extLst>
                </a:gridCol>
              </a:tblGrid>
              <a:tr h="526635">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26635">
                <a:tc>
                  <a:txBody>
                    <a:bodyPr/>
                    <a:lstStyle/>
                    <a:p>
                      <a:pPr algn="ctr" fontAlgn="b"/>
                      <a:r>
                        <a:rPr lang="en-IN" sz="1400" b="0" i="0" u="none" strike="noStrike" dirty="0">
                          <a:effectLst/>
                          <a:latin typeface="Calibri" panose="020F0502020204030204" pitchFamily="34" charset="0"/>
                        </a:rPr>
                        <a:t>11</a:t>
                      </a:r>
                    </a:p>
                  </a:txBody>
                  <a:tcPr marL="6350" marR="6350" marT="6350" marB="0" anchor="ctr"/>
                </a:tc>
                <a:tc>
                  <a:txBody>
                    <a:bodyPr/>
                    <a:lstStyle/>
                    <a:p>
                      <a:pPr algn="l" rtl="0" fontAlgn="b"/>
                      <a:r>
                        <a:rPr lang="en-US" sz="1400" b="0" i="0" u="none" strike="noStrike" dirty="0">
                          <a:solidFill>
                            <a:schemeClr val="tx1"/>
                          </a:solidFill>
                          <a:effectLst/>
                          <a:latin typeface="Calibri"/>
                        </a:rPr>
                        <a:t>IS 14205 (Part 1) : 1994/IEC  45-1:1991</a:t>
                      </a:r>
                    </a:p>
                  </a:txBody>
                  <a:tcPr marL="9525" marR="9525" marT="9525" marB="0" anchor="ctr"/>
                </a:tc>
                <a:tc>
                  <a:txBody>
                    <a:bodyPr/>
                    <a:lstStyle/>
                    <a:p>
                      <a:pPr algn="just" rtl="0" fontAlgn="b"/>
                      <a:r>
                        <a:rPr lang="en-US" sz="1400" b="0" i="0" u="none" strike="noStrike" dirty="0">
                          <a:solidFill>
                            <a:schemeClr val="tx1"/>
                          </a:solidFill>
                          <a:effectLst/>
                          <a:latin typeface="Calibri"/>
                        </a:rPr>
                        <a:t>Steam turbine: Part 1 specification</a:t>
                      </a:r>
                    </a:p>
                  </a:txBody>
                  <a:tcPr marL="9525" marR="9525" marT="9525" marB="0" anchor="ctr"/>
                </a:tc>
                <a:extLst>
                  <a:ext uri="{0D108BD9-81ED-4DB2-BD59-A6C34878D82A}">
                    <a16:rowId xmlns:a16="http://schemas.microsoft.com/office/drawing/2014/main" val="2623144861"/>
                  </a:ext>
                </a:extLst>
              </a:tr>
              <a:tr h="526635">
                <a:tc>
                  <a:txBody>
                    <a:bodyPr/>
                    <a:lstStyle/>
                    <a:p>
                      <a:pPr algn="ctr" fontAlgn="b"/>
                      <a:r>
                        <a:rPr lang="en-IN" sz="1400" b="0" i="0" u="none" strike="noStrike" dirty="0">
                          <a:effectLst/>
                          <a:latin typeface="Calibri" panose="020F0502020204030204" pitchFamily="34" charset="0"/>
                        </a:rPr>
                        <a:t>12</a:t>
                      </a:r>
                    </a:p>
                  </a:txBody>
                  <a:tcPr marL="6350" marR="6350" marT="6350" marB="0" anchor="ctr"/>
                </a:tc>
                <a:tc>
                  <a:txBody>
                    <a:bodyPr/>
                    <a:lstStyle/>
                    <a:p>
                      <a:pPr algn="l" rtl="0" fontAlgn="b"/>
                      <a:r>
                        <a:rPr lang="en-US" sz="1400" b="0" i="0" u="none" strike="noStrike">
                          <a:solidFill>
                            <a:srgbClr val="000000"/>
                          </a:solidFill>
                          <a:effectLst/>
                          <a:latin typeface="Calibri"/>
                        </a:rPr>
                        <a:t>IS 1448 (Part 97) : 2015/ISO 6249 : 1999</a:t>
                      </a:r>
                    </a:p>
                  </a:txBody>
                  <a:tcPr marL="9525" marR="9525" marT="9525" marB="0" anchor="ctr"/>
                </a:tc>
                <a:tc>
                  <a:txBody>
                    <a:bodyPr/>
                    <a:lstStyle/>
                    <a:p>
                      <a:pPr algn="just" rtl="0" fontAlgn="b"/>
                      <a:r>
                        <a:rPr lang="en-US" sz="1400" b="0" i="0" u="none" strike="noStrike">
                          <a:solidFill>
                            <a:srgbClr val="000000"/>
                          </a:solidFill>
                          <a:effectLst/>
                          <a:latin typeface="Calibri"/>
                        </a:rPr>
                        <a:t>Methods of test for petroleum and its products [p : 97] determination of thermal oxidation stability of gas turbine fuels - Jftot method (First Revision)</a:t>
                      </a:r>
                    </a:p>
                  </a:txBody>
                  <a:tcPr marL="9525" marR="9525" marT="9525" marB="0" anchor="ctr"/>
                </a:tc>
                <a:extLst>
                  <a:ext uri="{0D108BD9-81ED-4DB2-BD59-A6C34878D82A}">
                    <a16:rowId xmlns:a16="http://schemas.microsoft.com/office/drawing/2014/main" val="2273449953"/>
                  </a:ext>
                </a:extLst>
              </a:tr>
              <a:tr h="526635">
                <a:tc>
                  <a:txBody>
                    <a:bodyPr/>
                    <a:lstStyle/>
                    <a:p>
                      <a:pPr algn="ctr" fontAlgn="b"/>
                      <a:r>
                        <a:rPr lang="en-IN" sz="1400" b="0" i="0" u="none" strike="noStrike" dirty="0">
                          <a:effectLst/>
                          <a:latin typeface="Calibri" panose="020F0502020204030204" pitchFamily="34" charset="0"/>
                        </a:rPr>
                        <a:t>13</a:t>
                      </a:r>
                    </a:p>
                  </a:txBody>
                  <a:tcPr marL="6350" marR="6350" marT="6350" marB="0" anchor="ctr"/>
                </a:tc>
                <a:tc>
                  <a:txBody>
                    <a:bodyPr/>
                    <a:lstStyle/>
                    <a:p>
                      <a:pPr algn="l" rtl="0" fontAlgn="b"/>
                      <a:r>
                        <a:rPr lang="en-US" sz="1400" b="0" i="0" u="none" strike="noStrike">
                          <a:solidFill>
                            <a:srgbClr val="000000"/>
                          </a:solidFill>
                          <a:effectLst/>
                          <a:latin typeface="Calibri"/>
                        </a:rPr>
                        <a:t>IS 1448 (Part 106) : 1981</a:t>
                      </a:r>
                    </a:p>
                  </a:txBody>
                  <a:tcPr marL="9525" marR="9525" marT="9525" marB="0" anchor="ctr"/>
                </a:tc>
                <a:tc>
                  <a:txBody>
                    <a:bodyPr/>
                    <a:lstStyle/>
                    <a:p>
                      <a:pPr algn="just" rtl="0" fontAlgn="b"/>
                      <a:r>
                        <a:rPr lang="en-US" sz="1400" b="0" i="0" u="none" strike="noStrike">
                          <a:solidFill>
                            <a:srgbClr val="000000"/>
                          </a:solidFill>
                          <a:effectLst/>
                          <a:latin typeface="Calibri"/>
                        </a:rPr>
                        <a:t>Methods of test for petroleum and its products [p:106] determination of oxidation characteristics of inhibited steam - Turbine oils</a:t>
                      </a:r>
                    </a:p>
                  </a:txBody>
                  <a:tcPr marL="9525" marR="9525" marT="9525" marB="0" anchor="ctr"/>
                </a:tc>
                <a:extLst>
                  <a:ext uri="{0D108BD9-81ED-4DB2-BD59-A6C34878D82A}">
                    <a16:rowId xmlns:a16="http://schemas.microsoft.com/office/drawing/2014/main" val="2179541567"/>
                  </a:ext>
                </a:extLst>
              </a:tr>
              <a:tr h="526635">
                <a:tc>
                  <a:txBody>
                    <a:bodyPr/>
                    <a:lstStyle/>
                    <a:p>
                      <a:pPr algn="ctr" fontAlgn="b"/>
                      <a:r>
                        <a:rPr lang="en-IN" sz="1400" b="0" i="0" u="none" strike="noStrike" dirty="0">
                          <a:effectLst/>
                          <a:latin typeface="Calibri" panose="020F0502020204030204" pitchFamily="34" charset="0"/>
                        </a:rPr>
                        <a:t>14</a:t>
                      </a:r>
                    </a:p>
                  </a:txBody>
                  <a:tcPr marL="6350" marR="6350" marT="6350" marB="0" anchor="ctr"/>
                </a:tc>
                <a:tc>
                  <a:txBody>
                    <a:bodyPr/>
                    <a:lstStyle/>
                    <a:p>
                      <a:pPr algn="l" rtl="0" fontAlgn="b"/>
                      <a:r>
                        <a:rPr lang="en-US" sz="1400" b="0" i="0" u="none" strike="noStrike">
                          <a:solidFill>
                            <a:srgbClr val="000000"/>
                          </a:solidFill>
                          <a:effectLst/>
                          <a:latin typeface="Calibri"/>
                        </a:rPr>
                        <a:t>IS 1448 (Part 113) : 1983</a:t>
                      </a:r>
                    </a:p>
                  </a:txBody>
                  <a:tcPr marL="9525" marR="9525" marT="9525" marB="0" anchor="ctr"/>
                </a:tc>
                <a:tc>
                  <a:txBody>
                    <a:bodyPr/>
                    <a:lstStyle/>
                    <a:p>
                      <a:pPr algn="just" rtl="0" fontAlgn="b"/>
                      <a:r>
                        <a:rPr lang="en-US" sz="1400" b="0" i="0" u="none" strike="noStrike">
                          <a:solidFill>
                            <a:srgbClr val="000000"/>
                          </a:solidFill>
                          <a:effectLst/>
                          <a:latin typeface="Calibri"/>
                        </a:rPr>
                        <a:t>Methods of test for petroleum and its products [p:113] determlNatlOn of total acidity in aviation turbine fuel</a:t>
                      </a:r>
                    </a:p>
                  </a:txBody>
                  <a:tcPr marL="9525" marR="9525" marT="9525" marB="0" anchor="ctr"/>
                </a:tc>
                <a:extLst>
                  <a:ext uri="{0D108BD9-81ED-4DB2-BD59-A6C34878D82A}">
                    <a16:rowId xmlns:a16="http://schemas.microsoft.com/office/drawing/2014/main" val="3586151903"/>
                  </a:ext>
                </a:extLst>
              </a:tr>
              <a:tr h="526635">
                <a:tc>
                  <a:txBody>
                    <a:bodyPr/>
                    <a:lstStyle/>
                    <a:p>
                      <a:pPr algn="ctr" fontAlgn="b"/>
                      <a:r>
                        <a:rPr lang="en-IN" sz="1400" b="0" i="0" u="none" strike="noStrike" dirty="0">
                          <a:effectLst/>
                          <a:latin typeface="Calibri" panose="020F0502020204030204" pitchFamily="34" charset="0"/>
                        </a:rPr>
                        <a:t>15</a:t>
                      </a:r>
                    </a:p>
                  </a:txBody>
                  <a:tcPr marL="6350" marR="6350" marT="6350" marB="0" anchor="ctr"/>
                </a:tc>
                <a:tc>
                  <a:txBody>
                    <a:bodyPr/>
                    <a:lstStyle/>
                    <a:p>
                      <a:pPr algn="l" rtl="0" fontAlgn="b"/>
                      <a:r>
                        <a:rPr lang="en-US" sz="1400" b="0" i="0" u="none" strike="noStrike" dirty="0">
                          <a:solidFill>
                            <a:srgbClr val="000000"/>
                          </a:solidFill>
                          <a:effectLst/>
                          <a:latin typeface="Calibri"/>
                        </a:rPr>
                        <a:t>IS 1448 (Part 118) : 2019 </a:t>
                      </a:r>
                    </a:p>
                  </a:txBody>
                  <a:tcPr marL="9525" marR="9525" marT="9525" marB="0" anchor="ctr"/>
                </a:tc>
                <a:tc>
                  <a:txBody>
                    <a:bodyPr/>
                    <a:lstStyle/>
                    <a:p>
                      <a:pPr algn="just" rtl="0" fontAlgn="b"/>
                      <a:r>
                        <a:rPr lang="en-GB" sz="1400" b="0" i="0" u="none" strike="noStrike" dirty="0">
                          <a:solidFill>
                            <a:srgbClr val="000000"/>
                          </a:solidFill>
                          <a:effectLst/>
                          <a:latin typeface="Calibri"/>
                        </a:rPr>
                        <a:t>Methods of test for petroleum and its products [p : 118] naphthalene hydrocarbons in aviation turbine fuel by ultraviolet spectrophotometry (First Revision)</a:t>
                      </a:r>
                    </a:p>
                  </a:txBody>
                  <a:tcPr marL="9525" marR="9525" marT="9525" marB="0" anchor="ctr"/>
                </a:tc>
                <a:extLst>
                  <a:ext uri="{0D108BD9-81ED-4DB2-BD59-A6C34878D82A}">
                    <a16:rowId xmlns:a16="http://schemas.microsoft.com/office/drawing/2014/main" val="4249232187"/>
                  </a:ext>
                </a:extLst>
              </a:tr>
              <a:tr h="526635">
                <a:tc>
                  <a:txBody>
                    <a:bodyPr/>
                    <a:lstStyle/>
                    <a:p>
                      <a:pPr algn="ctr" fontAlgn="b"/>
                      <a:r>
                        <a:rPr lang="en-IN" sz="1400" b="0" i="0" u="none" strike="noStrike" dirty="0">
                          <a:effectLst/>
                          <a:latin typeface="Calibri" panose="020F0502020204030204" pitchFamily="34" charset="0"/>
                        </a:rPr>
                        <a:t>16</a:t>
                      </a:r>
                    </a:p>
                  </a:txBody>
                  <a:tcPr marL="6350" marR="6350" marT="6350" marB="0" anchor="ctr"/>
                </a:tc>
                <a:tc>
                  <a:txBody>
                    <a:bodyPr/>
                    <a:lstStyle/>
                    <a:p>
                      <a:pPr algn="l" rtl="0" fontAlgn="b"/>
                      <a:r>
                        <a:rPr lang="en-US" sz="1400" b="0" i="0" u="none" strike="noStrike">
                          <a:solidFill>
                            <a:srgbClr val="000000"/>
                          </a:solidFill>
                          <a:effectLst/>
                          <a:latin typeface="Calibri"/>
                        </a:rPr>
                        <a:t>IS 1448 (Part 123) : 2013/ISO 7624:1997</a:t>
                      </a:r>
                    </a:p>
                  </a:txBody>
                  <a:tcPr marL="9525" marR="9525" marT="9525" marB="0" anchor="ctr"/>
                </a:tc>
                <a:tc>
                  <a:txBody>
                    <a:bodyPr/>
                    <a:lstStyle/>
                    <a:p>
                      <a:pPr algn="just" rtl="0" fontAlgn="b"/>
                      <a:r>
                        <a:rPr lang="en-US" sz="1400" b="0" i="0" u="none" strike="noStrike" dirty="0">
                          <a:solidFill>
                            <a:srgbClr val="000000"/>
                          </a:solidFill>
                          <a:effectLst/>
                          <a:latin typeface="Calibri"/>
                        </a:rPr>
                        <a:t>Methods of test for petroleum and its products [p : 123] inhibited mineral turbine oils - Determination of oxidation stability (First Revision)</a:t>
                      </a:r>
                    </a:p>
                  </a:txBody>
                  <a:tcPr marL="9525" marR="9525" marT="9525" marB="0" anchor="ctr"/>
                </a:tc>
                <a:extLst>
                  <a:ext uri="{0D108BD9-81ED-4DB2-BD59-A6C34878D82A}">
                    <a16:rowId xmlns:a16="http://schemas.microsoft.com/office/drawing/2014/main" val="4125526025"/>
                  </a:ext>
                </a:extLst>
              </a:tr>
              <a:tr h="526635">
                <a:tc>
                  <a:txBody>
                    <a:bodyPr/>
                    <a:lstStyle/>
                    <a:p>
                      <a:pPr algn="ctr" fontAlgn="b"/>
                      <a:r>
                        <a:rPr lang="en-IN" sz="1400" b="0" i="0" u="none" strike="noStrike" dirty="0">
                          <a:effectLst/>
                          <a:latin typeface="Calibri" panose="020F0502020204030204" pitchFamily="34" charset="0"/>
                        </a:rPr>
                        <a:t>17</a:t>
                      </a:r>
                    </a:p>
                  </a:txBody>
                  <a:tcPr marL="6350" marR="6350" marT="6350" marB="0" anchor="ctr"/>
                </a:tc>
                <a:tc>
                  <a:txBody>
                    <a:bodyPr/>
                    <a:lstStyle/>
                    <a:p>
                      <a:pPr algn="l" rtl="0" fontAlgn="b"/>
                      <a:r>
                        <a:rPr lang="en-US" sz="1400" b="0" i="0" u="none" strike="noStrike" dirty="0">
                          <a:solidFill>
                            <a:srgbClr val="000000"/>
                          </a:solidFill>
                          <a:effectLst/>
                          <a:latin typeface="Calibri"/>
                        </a:rPr>
                        <a:t>IS 1448 (Part 137) : 1991</a:t>
                      </a:r>
                    </a:p>
                  </a:txBody>
                  <a:tcPr marL="9525" marR="9525" marT="9525" marB="0" anchor="ctr"/>
                </a:tc>
                <a:tc>
                  <a:txBody>
                    <a:bodyPr/>
                    <a:lstStyle/>
                    <a:p>
                      <a:pPr algn="just" rtl="0" fontAlgn="b"/>
                      <a:r>
                        <a:rPr lang="en-US" sz="1400" b="0" i="0" u="none" strike="noStrike">
                          <a:solidFill>
                            <a:srgbClr val="000000"/>
                          </a:solidFill>
                          <a:effectLst/>
                          <a:latin typeface="Calibri"/>
                        </a:rPr>
                        <a:t>Methods of test for petroleum and its products [p:137] water separation characteristics of aviation turbine fuels</a:t>
                      </a:r>
                    </a:p>
                  </a:txBody>
                  <a:tcPr marL="9525" marR="9525" marT="9525" marB="0" anchor="ctr"/>
                </a:tc>
                <a:extLst>
                  <a:ext uri="{0D108BD9-81ED-4DB2-BD59-A6C34878D82A}">
                    <a16:rowId xmlns:a16="http://schemas.microsoft.com/office/drawing/2014/main" val="749858553"/>
                  </a:ext>
                </a:extLst>
              </a:tr>
              <a:tr h="526635">
                <a:tc>
                  <a:txBody>
                    <a:bodyPr/>
                    <a:lstStyle/>
                    <a:p>
                      <a:pPr algn="ctr" fontAlgn="b"/>
                      <a:r>
                        <a:rPr lang="en-IN" sz="1400" b="0" i="0" u="none" strike="noStrike" dirty="0">
                          <a:effectLst/>
                          <a:latin typeface="Calibri" panose="020F0502020204030204" pitchFamily="34" charset="0"/>
                        </a:rPr>
                        <a:t>18</a:t>
                      </a:r>
                    </a:p>
                  </a:txBody>
                  <a:tcPr marL="6350" marR="6350" marT="6350" marB="0" anchor="ctr"/>
                </a:tc>
                <a:tc>
                  <a:txBody>
                    <a:bodyPr/>
                    <a:lstStyle/>
                    <a:p>
                      <a:pPr algn="l" rtl="0" fontAlgn="b"/>
                      <a:r>
                        <a:rPr lang="en-US" sz="1400" b="0" i="0" u="none" strike="noStrike">
                          <a:solidFill>
                            <a:srgbClr val="000000"/>
                          </a:solidFill>
                          <a:effectLst/>
                          <a:latin typeface="Calibri"/>
                        </a:rPr>
                        <a:t>IS 1448 (Part 142) : 2021 </a:t>
                      </a:r>
                    </a:p>
                  </a:txBody>
                  <a:tcPr marL="9525" marR="9525" marT="9525" marB="0" anchor="ctr"/>
                </a:tc>
                <a:tc>
                  <a:txBody>
                    <a:bodyPr/>
                    <a:lstStyle/>
                    <a:p>
                      <a:pPr algn="just" rtl="0" fontAlgn="b"/>
                      <a:r>
                        <a:rPr lang="en-US" sz="1400" b="0" i="0" u="none" strike="noStrike">
                          <a:solidFill>
                            <a:srgbClr val="000000"/>
                          </a:solidFill>
                          <a:effectLst/>
                          <a:latin typeface="Calibri"/>
                        </a:rPr>
                        <a:t>Determination of water separation characteristics of aviation turbine fuels by portable separometer</a:t>
                      </a:r>
                    </a:p>
                  </a:txBody>
                  <a:tcPr marL="9525" marR="9525" marT="9525" marB="0" anchor="ctr"/>
                </a:tc>
                <a:extLst>
                  <a:ext uri="{0D108BD9-81ED-4DB2-BD59-A6C34878D82A}">
                    <a16:rowId xmlns:a16="http://schemas.microsoft.com/office/drawing/2014/main" val="3620550986"/>
                  </a:ext>
                </a:extLst>
              </a:tr>
              <a:tr h="526635">
                <a:tc>
                  <a:txBody>
                    <a:bodyPr/>
                    <a:lstStyle/>
                    <a:p>
                      <a:pPr algn="ctr" fontAlgn="b"/>
                      <a:r>
                        <a:rPr lang="en-IN" sz="1400" b="0" i="0" u="none" strike="noStrike" dirty="0">
                          <a:effectLst/>
                          <a:latin typeface="Calibri" panose="020F0502020204030204" pitchFamily="34" charset="0"/>
                        </a:rPr>
                        <a:t>19</a:t>
                      </a:r>
                    </a:p>
                  </a:txBody>
                  <a:tcPr marL="6350" marR="6350" marT="6350" marB="0" anchor="ctr"/>
                </a:tc>
                <a:tc>
                  <a:txBody>
                    <a:bodyPr/>
                    <a:lstStyle/>
                    <a:p>
                      <a:pPr algn="l" rtl="0" fontAlgn="b"/>
                      <a:r>
                        <a:rPr lang="en-GB" sz="1400" b="0" i="0" u="none" strike="noStrike">
                          <a:solidFill>
                            <a:srgbClr val="000000"/>
                          </a:solidFill>
                          <a:effectLst/>
                          <a:latin typeface="Calibri"/>
                        </a:rPr>
                        <a:t>IS 14751 : 1999/ISO 11086:1996</a:t>
                      </a:r>
                    </a:p>
                  </a:txBody>
                  <a:tcPr marL="9525" marR="9525" marT="9525" marB="0" anchor="ctr"/>
                </a:tc>
                <a:tc>
                  <a:txBody>
                    <a:bodyPr/>
                    <a:lstStyle/>
                    <a:p>
                      <a:pPr algn="just" rtl="0" fontAlgn="b"/>
                      <a:r>
                        <a:rPr lang="en-GB" sz="1400" b="0" i="0" u="none" strike="noStrike">
                          <a:solidFill>
                            <a:srgbClr val="000000"/>
                          </a:solidFill>
                          <a:effectLst/>
                          <a:latin typeface="Calibri"/>
                        </a:rPr>
                        <a:t>Gas turbines - Vocabulary</a:t>
                      </a:r>
                    </a:p>
                  </a:txBody>
                  <a:tcPr marL="9525" marR="9525" marT="9525" marB="0" anchor="ctr"/>
                </a:tc>
                <a:extLst>
                  <a:ext uri="{0D108BD9-81ED-4DB2-BD59-A6C34878D82A}">
                    <a16:rowId xmlns:a16="http://schemas.microsoft.com/office/drawing/2014/main" val="3535880721"/>
                  </a:ext>
                </a:extLst>
              </a:tr>
              <a:tr h="526635">
                <a:tc>
                  <a:txBody>
                    <a:bodyPr/>
                    <a:lstStyle/>
                    <a:p>
                      <a:pPr algn="ctr" fontAlgn="b"/>
                      <a:r>
                        <a:rPr lang="en-IN" sz="1400" b="0" i="0" u="none" strike="noStrike" dirty="0">
                          <a:effectLst/>
                          <a:latin typeface="Calibri" panose="020F0502020204030204" pitchFamily="34" charset="0"/>
                        </a:rPr>
                        <a:t>20</a:t>
                      </a:r>
                    </a:p>
                  </a:txBody>
                  <a:tcPr marL="6350" marR="6350" marT="6350" marB="0" anchor="ctr"/>
                </a:tc>
                <a:tc>
                  <a:txBody>
                    <a:bodyPr/>
                    <a:lstStyle/>
                    <a:p>
                      <a:pPr algn="l" rtl="0" fontAlgn="b"/>
                      <a:r>
                        <a:rPr lang="en-GB" sz="1400" b="0" i="0" u="none" strike="noStrike">
                          <a:solidFill>
                            <a:srgbClr val="000000"/>
                          </a:solidFill>
                          <a:effectLst/>
                          <a:latin typeface="Calibri"/>
                        </a:rPr>
                        <a:t>IS 15539 : 2004</a:t>
                      </a:r>
                    </a:p>
                  </a:txBody>
                  <a:tcPr marL="9525" marR="9525" marT="9525" marB="0" anchor="ctr"/>
                </a:tc>
                <a:tc>
                  <a:txBody>
                    <a:bodyPr/>
                    <a:lstStyle/>
                    <a:p>
                      <a:pPr algn="just" rtl="0" fontAlgn="b"/>
                      <a:r>
                        <a:rPr lang="en-US" sz="1400" b="0" i="0" u="none" strike="noStrike" dirty="0">
                          <a:solidFill>
                            <a:srgbClr val="000000"/>
                          </a:solidFill>
                          <a:effectLst/>
                          <a:latin typeface="Calibri"/>
                        </a:rPr>
                        <a:t>Recommended practice for magnetic particle examination of steam turbine rotor blades</a:t>
                      </a:r>
                    </a:p>
                  </a:txBody>
                  <a:tcPr marL="9525" marR="9525" marT="9525" marB="0" anchor="ctr"/>
                </a:tc>
                <a:extLst>
                  <a:ext uri="{0D108BD9-81ED-4DB2-BD59-A6C34878D82A}">
                    <a16:rowId xmlns:a16="http://schemas.microsoft.com/office/drawing/2014/main" val="3182146772"/>
                  </a:ext>
                </a:extLst>
              </a:tr>
            </a:tbl>
          </a:graphicData>
        </a:graphic>
      </p:graphicFrame>
      <p:sp>
        <p:nvSpPr>
          <p:cNvPr id="2" name="Arrow: Pentagon 1">
            <a:extLst>
              <a:ext uri="{FF2B5EF4-FFF2-40B4-BE49-F238E27FC236}">
                <a16:creationId xmlns:a16="http://schemas.microsoft.com/office/drawing/2014/main" id="{26E5C6E5-1DD7-B010-DEAB-00475C67101A}"/>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67414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3952790190"/>
              </p:ext>
            </p:extLst>
          </p:nvPr>
        </p:nvGraphicFramePr>
        <p:xfrm>
          <a:off x="2937753" y="173122"/>
          <a:ext cx="8852173" cy="6287215"/>
        </p:xfrm>
        <a:graphic>
          <a:graphicData uri="http://schemas.openxmlformats.org/drawingml/2006/table">
            <a:tbl>
              <a:tblPr firstRow="1" bandRow="1">
                <a:tableStyleId>{5C22544A-7EE6-4342-B048-85BDC9FD1C3A}</a:tableStyleId>
              </a:tblPr>
              <a:tblGrid>
                <a:gridCol w="680598">
                  <a:extLst>
                    <a:ext uri="{9D8B030D-6E8A-4147-A177-3AD203B41FA5}">
                      <a16:colId xmlns:a16="http://schemas.microsoft.com/office/drawing/2014/main" val="2583090643"/>
                    </a:ext>
                  </a:extLst>
                </a:gridCol>
                <a:gridCol w="3404918">
                  <a:extLst>
                    <a:ext uri="{9D8B030D-6E8A-4147-A177-3AD203B41FA5}">
                      <a16:colId xmlns:a16="http://schemas.microsoft.com/office/drawing/2014/main" val="823452822"/>
                    </a:ext>
                  </a:extLst>
                </a:gridCol>
                <a:gridCol w="4766657">
                  <a:extLst>
                    <a:ext uri="{9D8B030D-6E8A-4147-A177-3AD203B41FA5}">
                      <a16:colId xmlns:a16="http://schemas.microsoft.com/office/drawing/2014/main" val="614179534"/>
                    </a:ext>
                  </a:extLst>
                </a:gridCol>
              </a:tblGrid>
              <a:tr h="571565">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71565">
                <a:tc>
                  <a:txBody>
                    <a:bodyPr/>
                    <a:lstStyle/>
                    <a:p>
                      <a:pPr algn="ctr" rtl="0" fontAlgn="b"/>
                      <a:r>
                        <a:rPr lang="en-GB" sz="1400" b="0" i="0" u="none" strike="noStrike" dirty="0">
                          <a:solidFill>
                            <a:schemeClr val="tx1"/>
                          </a:solidFill>
                          <a:effectLst/>
                          <a:latin typeface="Calibri"/>
                        </a:rPr>
                        <a:t>21</a:t>
                      </a:r>
                    </a:p>
                  </a:txBody>
                  <a:tcPr marL="9525" marR="9525" marT="9525" marB="0" anchor="ctr"/>
                </a:tc>
                <a:tc>
                  <a:txBody>
                    <a:bodyPr/>
                    <a:lstStyle/>
                    <a:p>
                      <a:pPr algn="l" rtl="0" fontAlgn="b"/>
                      <a:r>
                        <a:rPr lang="en-GB" sz="1400" b="0" i="0" u="none" strike="noStrike">
                          <a:solidFill>
                            <a:schemeClr val="tx1"/>
                          </a:solidFill>
                          <a:effectLst/>
                          <a:latin typeface="Calibri"/>
                        </a:rPr>
                        <a:t>IS 15664 : 2006/ISO 2314:1989</a:t>
                      </a:r>
                    </a:p>
                  </a:txBody>
                  <a:tcPr marL="9525" marR="9525" marT="9525" marB="0" anchor="ctr"/>
                </a:tc>
                <a:tc>
                  <a:txBody>
                    <a:bodyPr/>
                    <a:lstStyle/>
                    <a:p>
                      <a:pPr algn="l" rtl="0" fontAlgn="b"/>
                      <a:r>
                        <a:rPr lang="en-GB" sz="1400" b="0" i="0" u="none" strike="noStrike" dirty="0">
                          <a:solidFill>
                            <a:schemeClr val="tx1"/>
                          </a:solidFill>
                          <a:effectLst/>
                          <a:latin typeface="Calibri"/>
                        </a:rPr>
                        <a:t>Gas turbines â€” Acceptance tests</a:t>
                      </a:r>
                    </a:p>
                  </a:txBody>
                  <a:tcPr marL="9525" marR="9525" marT="9525" marB="0" anchor="ctr"/>
                </a:tc>
                <a:extLst>
                  <a:ext uri="{0D108BD9-81ED-4DB2-BD59-A6C34878D82A}">
                    <a16:rowId xmlns:a16="http://schemas.microsoft.com/office/drawing/2014/main" val="2623144861"/>
                  </a:ext>
                </a:extLst>
              </a:tr>
              <a:tr h="571565">
                <a:tc>
                  <a:txBody>
                    <a:bodyPr/>
                    <a:lstStyle/>
                    <a:p>
                      <a:pPr algn="ctr" rtl="0" fontAlgn="b"/>
                      <a:r>
                        <a:rPr lang="en-GB" sz="1400" b="0" i="0" u="none" strike="noStrike">
                          <a:solidFill>
                            <a:srgbClr val="000000"/>
                          </a:solidFill>
                          <a:effectLst/>
                          <a:latin typeface="Calibri"/>
                        </a:rPr>
                        <a:t>22</a:t>
                      </a:r>
                    </a:p>
                  </a:txBody>
                  <a:tcPr marL="9525" marR="9525" marT="9525" marB="0" anchor="ctr"/>
                </a:tc>
                <a:tc>
                  <a:txBody>
                    <a:bodyPr/>
                    <a:lstStyle/>
                    <a:p>
                      <a:pPr algn="l" rtl="0" fontAlgn="b"/>
                      <a:r>
                        <a:rPr lang="en-US" sz="1400" b="0" i="0" u="none" strike="noStrike">
                          <a:solidFill>
                            <a:srgbClr val="000000"/>
                          </a:solidFill>
                          <a:effectLst/>
                          <a:latin typeface="Calibri"/>
                        </a:rPr>
                        <a:t>IS 15666 (Part 1) : 2006/ISO 3977-1:1997</a:t>
                      </a:r>
                    </a:p>
                  </a:txBody>
                  <a:tcPr marL="9525" marR="9525" marT="9525" marB="0" anchor="ctr"/>
                </a:tc>
                <a:tc>
                  <a:txBody>
                    <a:bodyPr/>
                    <a:lstStyle/>
                    <a:p>
                      <a:pPr algn="l" rtl="0" fontAlgn="b"/>
                      <a:r>
                        <a:rPr lang="en-US" sz="1400" b="0" i="0" u="none" strike="noStrike">
                          <a:solidFill>
                            <a:srgbClr val="000000"/>
                          </a:solidFill>
                          <a:effectLst/>
                          <a:latin typeface="Calibri"/>
                        </a:rPr>
                        <a:t>Gas turbines - Procurement: Part 1 general introduction and definitions</a:t>
                      </a:r>
                    </a:p>
                  </a:txBody>
                  <a:tcPr marL="9525" marR="9525" marT="9525" marB="0" anchor="ctr"/>
                </a:tc>
                <a:extLst>
                  <a:ext uri="{0D108BD9-81ED-4DB2-BD59-A6C34878D82A}">
                    <a16:rowId xmlns:a16="http://schemas.microsoft.com/office/drawing/2014/main" val="2273449953"/>
                  </a:ext>
                </a:extLst>
              </a:tr>
              <a:tr h="571565">
                <a:tc>
                  <a:txBody>
                    <a:bodyPr/>
                    <a:lstStyle/>
                    <a:p>
                      <a:pPr algn="ctr" rtl="0" fontAlgn="b"/>
                      <a:r>
                        <a:rPr lang="en-GB" sz="1400" b="0" i="0" u="none" strike="noStrike" dirty="0">
                          <a:solidFill>
                            <a:srgbClr val="000000"/>
                          </a:solidFill>
                          <a:effectLst/>
                          <a:latin typeface="Calibri"/>
                        </a:rPr>
                        <a:t>23</a:t>
                      </a:r>
                    </a:p>
                  </a:txBody>
                  <a:tcPr marL="9525" marR="9525" marT="9525" marB="0" anchor="ctr"/>
                </a:tc>
                <a:tc>
                  <a:txBody>
                    <a:bodyPr/>
                    <a:lstStyle/>
                    <a:p>
                      <a:pPr algn="l" rtl="0" fontAlgn="b"/>
                      <a:r>
                        <a:rPr lang="en-US" sz="1400" b="0" i="0" u="none" strike="noStrike">
                          <a:solidFill>
                            <a:srgbClr val="000000"/>
                          </a:solidFill>
                          <a:effectLst/>
                          <a:latin typeface="Calibri"/>
                        </a:rPr>
                        <a:t>IS 15666 (Part 2) : 2006/ISO 3977-2:1997</a:t>
                      </a:r>
                    </a:p>
                  </a:txBody>
                  <a:tcPr marL="9525" marR="9525" marT="9525" marB="0" anchor="ctr"/>
                </a:tc>
                <a:tc>
                  <a:txBody>
                    <a:bodyPr/>
                    <a:lstStyle/>
                    <a:p>
                      <a:pPr algn="l" rtl="0" fontAlgn="b"/>
                      <a:r>
                        <a:rPr lang="en-GB" sz="1400" b="0" i="0" u="none" strike="noStrike">
                          <a:solidFill>
                            <a:srgbClr val="000000"/>
                          </a:solidFill>
                          <a:effectLst/>
                          <a:latin typeface="Calibri"/>
                        </a:rPr>
                        <a:t>Gas turbines - Procurement: Part 2 standard reference conditions and ratings</a:t>
                      </a:r>
                    </a:p>
                  </a:txBody>
                  <a:tcPr marL="9525" marR="9525" marT="9525" marB="0" anchor="ctr"/>
                </a:tc>
                <a:extLst>
                  <a:ext uri="{0D108BD9-81ED-4DB2-BD59-A6C34878D82A}">
                    <a16:rowId xmlns:a16="http://schemas.microsoft.com/office/drawing/2014/main" val="2179541567"/>
                  </a:ext>
                </a:extLst>
              </a:tr>
              <a:tr h="571565">
                <a:tc>
                  <a:txBody>
                    <a:bodyPr/>
                    <a:lstStyle/>
                    <a:p>
                      <a:pPr algn="ctr" rtl="0" fontAlgn="b"/>
                      <a:r>
                        <a:rPr lang="en-GB" sz="1400" b="0" i="0" u="none" strike="noStrike">
                          <a:solidFill>
                            <a:srgbClr val="000000"/>
                          </a:solidFill>
                          <a:effectLst/>
                          <a:latin typeface="Calibri"/>
                        </a:rPr>
                        <a:t>24</a:t>
                      </a:r>
                    </a:p>
                  </a:txBody>
                  <a:tcPr marL="9525" marR="9525" marT="9525" marB="0" anchor="ctr"/>
                </a:tc>
                <a:tc>
                  <a:txBody>
                    <a:bodyPr/>
                    <a:lstStyle/>
                    <a:p>
                      <a:pPr algn="l" rtl="0" fontAlgn="b"/>
                      <a:r>
                        <a:rPr lang="en-US" sz="1400" b="0" i="0" u="none" strike="noStrike">
                          <a:solidFill>
                            <a:srgbClr val="000000"/>
                          </a:solidFill>
                          <a:effectLst/>
                          <a:latin typeface="Calibri"/>
                        </a:rPr>
                        <a:t>IS 15666 (Part 3) : 2006/ISO 3977-3:2004</a:t>
                      </a:r>
                    </a:p>
                  </a:txBody>
                  <a:tcPr marL="9525" marR="9525" marT="9525" marB="0" anchor="ctr"/>
                </a:tc>
                <a:tc>
                  <a:txBody>
                    <a:bodyPr/>
                    <a:lstStyle/>
                    <a:p>
                      <a:pPr algn="l" rtl="0" fontAlgn="b"/>
                      <a:r>
                        <a:rPr lang="fr-FR" sz="1400" b="0" i="0" u="none" strike="noStrike">
                          <a:solidFill>
                            <a:srgbClr val="000000"/>
                          </a:solidFill>
                          <a:effectLst/>
                          <a:latin typeface="Calibri"/>
                        </a:rPr>
                        <a:t>Gas turbines - Procurement: Part 3 design requirements</a:t>
                      </a:r>
                    </a:p>
                  </a:txBody>
                  <a:tcPr marL="9525" marR="9525" marT="9525" marB="0" anchor="ctr"/>
                </a:tc>
                <a:extLst>
                  <a:ext uri="{0D108BD9-81ED-4DB2-BD59-A6C34878D82A}">
                    <a16:rowId xmlns:a16="http://schemas.microsoft.com/office/drawing/2014/main" val="3586151903"/>
                  </a:ext>
                </a:extLst>
              </a:tr>
              <a:tr h="571565">
                <a:tc>
                  <a:txBody>
                    <a:bodyPr/>
                    <a:lstStyle/>
                    <a:p>
                      <a:pPr algn="ctr" rtl="0" fontAlgn="b"/>
                      <a:r>
                        <a:rPr lang="en-GB" sz="1400" b="0" i="0" u="none" strike="noStrike">
                          <a:solidFill>
                            <a:srgbClr val="000000"/>
                          </a:solidFill>
                          <a:effectLst/>
                          <a:latin typeface="Calibri"/>
                        </a:rPr>
                        <a:t>25</a:t>
                      </a:r>
                    </a:p>
                  </a:txBody>
                  <a:tcPr marL="9525" marR="9525" marT="9525" marB="0" anchor="ctr"/>
                </a:tc>
                <a:tc>
                  <a:txBody>
                    <a:bodyPr/>
                    <a:lstStyle/>
                    <a:p>
                      <a:pPr algn="l" rtl="0" fontAlgn="b"/>
                      <a:r>
                        <a:rPr lang="en-US" sz="1400" b="0" i="0" u="none" strike="noStrike" dirty="0">
                          <a:solidFill>
                            <a:srgbClr val="000000"/>
                          </a:solidFill>
                          <a:effectLst/>
                          <a:latin typeface="Calibri"/>
                        </a:rPr>
                        <a:t>IS 15666 (Part 4) : 2006/ISO 3977-4:2002</a:t>
                      </a:r>
                    </a:p>
                  </a:txBody>
                  <a:tcPr marL="9525" marR="9525" marT="9525" marB="0" anchor="ctr"/>
                </a:tc>
                <a:tc>
                  <a:txBody>
                    <a:bodyPr/>
                    <a:lstStyle/>
                    <a:p>
                      <a:pPr algn="l" rtl="0" fontAlgn="b"/>
                      <a:r>
                        <a:rPr lang="fr-FR" sz="1400" b="0" i="0" u="none" strike="noStrike">
                          <a:solidFill>
                            <a:srgbClr val="000000"/>
                          </a:solidFill>
                          <a:effectLst/>
                          <a:latin typeface="Calibri"/>
                        </a:rPr>
                        <a:t>Gas turbines - Procurement: Part 4 fuels and environment</a:t>
                      </a:r>
                    </a:p>
                  </a:txBody>
                  <a:tcPr marL="9525" marR="9525" marT="9525" marB="0" anchor="ctr"/>
                </a:tc>
                <a:extLst>
                  <a:ext uri="{0D108BD9-81ED-4DB2-BD59-A6C34878D82A}">
                    <a16:rowId xmlns:a16="http://schemas.microsoft.com/office/drawing/2014/main" val="4249232187"/>
                  </a:ext>
                </a:extLst>
              </a:tr>
              <a:tr h="571565">
                <a:tc>
                  <a:txBody>
                    <a:bodyPr/>
                    <a:lstStyle/>
                    <a:p>
                      <a:pPr algn="ctr" rtl="0" fontAlgn="b"/>
                      <a:r>
                        <a:rPr lang="en-GB" sz="1400" b="0" i="0" u="none" strike="noStrike">
                          <a:solidFill>
                            <a:srgbClr val="000000"/>
                          </a:solidFill>
                          <a:effectLst/>
                          <a:latin typeface="Calibri"/>
                        </a:rPr>
                        <a:t>26</a:t>
                      </a:r>
                    </a:p>
                  </a:txBody>
                  <a:tcPr marL="9525" marR="9525" marT="9525" marB="0" anchor="ctr"/>
                </a:tc>
                <a:tc>
                  <a:txBody>
                    <a:bodyPr/>
                    <a:lstStyle/>
                    <a:p>
                      <a:pPr algn="l" rtl="0" fontAlgn="b"/>
                      <a:r>
                        <a:rPr lang="en-US" sz="1400" b="0" i="0" u="none" strike="noStrike" dirty="0">
                          <a:solidFill>
                            <a:srgbClr val="000000"/>
                          </a:solidFill>
                          <a:effectLst/>
                          <a:latin typeface="Calibri"/>
                        </a:rPr>
                        <a:t>IS 15666 (Part 5) : 2006/ISO 3977-5:2001</a:t>
                      </a:r>
                    </a:p>
                  </a:txBody>
                  <a:tcPr marL="9525" marR="9525" marT="9525" marB="0" anchor="ctr"/>
                </a:tc>
                <a:tc>
                  <a:txBody>
                    <a:bodyPr/>
                    <a:lstStyle/>
                    <a:p>
                      <a:pPr algn="l" rtl="0" fontAlgn="b"/>
                      <a:r>
                        <a:rPr lang="en-US" sz="1400" b="0" i="0" u="none" strike="noStrike">
                          <a:solidFill>
                            <a:srgbClr val="000000"/>
                          </a:solidFill>
                          <a:effectLst/>
                          <a:latin typeface="Calibri"/>
                        </a:rPr>
                        <a:t>Gas turbines - Procurement: Part 5 applications for petroleum and natural gas industries</a:t>
                      </a:r>
                    </a:p>
                  </a:txBody>
                  <a:tcPr marL="9525" marR="9525" marT="9525" marB="0" anchor="ctr"/>
                </a:tc>
                <a:extLst>
                  <a:ext uri="{0D108BD9-81ED-4DB2-BD59-A6C34878D82A}">
                    <a16:rowId xmlns:a16="http://schemas.microsoft.com/office/drawing/2014/main" val="4125526025"/>
                  </a:ext>
                </a:extLst>
              </a:tr>
              <a:tr h="571565">
                <a:tc>
                  <a:txBody>
                    <a:bodyPr/>
                    <a:lstStyle/>
                    <a:p>
                      <a:pPr algn="ctr" rtl="0" fontAlgn="b"/>
                      <a:r>
                        <a:rPr lang="en-GB" sz="1400" b="0" i="0" u="none" strike="noStrike">
                          <a:solidFill>
                            <a:srgbClr val="000000"/>
                          </a:solidFill>
                          <a:effectLst/>
                          <a:latin typeface="Calibri"/>
                        </a:rPr>
                        <a:t>27</a:t>
                      </a:r>
                    </a:p>
                  </a:txBody>
                  <a:tcPr marL="9525" marR="9525" marT="9525" marB="0" anchor="ctr"/>
                </a:tc>
                <a:tc>
                  <a:txBody>
                    <a:bodyPr/>
                    <a:lstStyle/>
                    <a:p>
                      <a:pPr algn="l" rtl="0" fontAlgn="b"/>
                      <a:r>
                        <a:rPr lang="en-US" sz="1400" b="0" i="0" u="none" strike="noStrike" dirty="0">
                          <a:solidFill>
                            <a:srgbClr val="000000"/>
                          </a:solidFill>
                          <a:effectLst/>
                          <a:latin typeface="Calibri"/>
                        </a:rPr>
                        <a:t>IS 15666 (Part 7) : 2006/ISO 3977-7:2002</a:t>
                      </a:r>
                    </a:p>
                  </a:txBody>
                  <a:tcPr marL="9525" marR="9525" marT="9525" marB="0" anchor="ctr"/>
                </a:tc>
                <a:tc>
                  <a:txBody>
                    <a:bodyPr/>
                    <a:lstStyle/>
                    <a:p>
                      <a:pPr algn="l" rtl="0" fontAlgn="b"/>
                      <a:r>
                        <a:rPr lang="fr-FR" sz="1400" b="0" i="0" u="none" strike="noStrike" dirty="0" err="1">
                          <a:solidFill>
                            <a:srgbClr val="000000"/>
                          </a:solidFill>
                          <a:effectLst/>
                          <a:latin typeface="Calibri"/>
                        </a:rPr>
                        <a:t>Gas</a:t>
                      </a:r>
                      <a:r>
                        <a:rPr lang="fr-FR" sz="1400" b="0" i="0" u="none" strike="noStrike" dirty="0">
                          <a:solidFill>
                            <a:srgbClr val="000000"/>
                          </a:solidFill>
                          <a:effectLst/>
                          <a:latin typeface="Calibri"/>
                        </a:rPr>
                        <a:t> turbines - </a:t>
                      </a:r>
                      <a:r>
                        <a:rPr lang="fr-FR" sz="1400" b="0" i="0" u="none" strike="noStrike" dirty="0" err="1">
                          <a:solidFill>
                            <a:srgbClr val="000000"/>
                          </a:solidFill>
                          <a:effectLst/>
                          <a:latin typeface="Calibri"/>
                        </a:rPr>
                        <a:t>Procurement</a:t>
                      </a:r>
                      <a:r>
                        <a:rPr lang="fr-FR" sz="1400" b="0" i="0" u="none" strike="noStrike" dirty="0">
                          <a:solidFill>
                            <a:srgbClr val="000000"/>
                          </a:solidFill>
                          <a:effectLst/>
                          <a:latin typeface="Calibri"/>
                        </a:rPr>
                        <a:t>: Part 7 </a:t>
                      </a:r>
                      <a:r>
                        <a:rPr lang="fr-FR" sz="1400" b="0" i="0" u="none" strike="noStrike" dirty="0" err="1">
                          <a:solidFill>
                            <a:srgbClr val="000000"/>
                          </a:solidFill>
                          <a:effectLst/>
                          <a:latin typeface="Calibri"/>
                        </a:rPr>
                        <a:t>technical</a:t>
                      </a:r>
                      <a:r>
                        <a:rPr lang="fr-FR" sz="1400" b="0" i="0" u="none" strike="noStrike" dirty="0">
                          <a:solidFill>
                            <a:srgbClr val="000000"/>
                          </a:solidFill>
                          <a:effectLst/>
                          <a:latin typeface="Calibri"/>
                        </a:rPr>
                        <a:t> information</a:t>
                      </a:r>
                    </a:p>
                  </a:txBody>
                  <a:tcPr marL="9525" marR="9525" marT="9525" marB="0" anchor="ctr"/>
                </a:tc>
                <a:extLst>
                  <a:ext uri="{0D108BD9-81ED-4DB2-BD59-A6C34878D82A}">
                    <a16:rowId xmlns:a16="http://schemas.microsoft.com/office/drawing/2014/main" val="749858553"/>
                  </a:ext>
                </a:extLst>
              </a:tr>
              <a:tr h="571565">
                <a:tc>
                  <a:txBody>
                    <a:bodyPr/>
                    <a:lstStyle/>
                    <a:p>
                      <a:pPr algn="ctr" rtl="0" fontAlgn="b"/>
                      <a:r>
                        <a:rPr lang="en-GB" sz="1400" b="0" i="0" u="none" strike="noStrike" dirty="0">
                          <a:solidFill>
                            <a:srgbClr val="000000"/>
                          </a:solidFill>
                          <a:effectLst/>
                          <a:latin typeface="Calibri"/>
                        </a:rPr>
                        <a:t>28</a:t>
                      </a:r>
                    </a:p>
                  </a:txBody>
                  <a:tcPr marL="9525" marR="9525" marT="9525" marB="0" anchor="ctr"/>
                </a:tc>
                <a:tc>
                  <a:txBody>
                    <a:bodyPr/>
                    <a:lstStyle/>
                    <a:p>
                      <a:pPr algn="l" rtl="0" fontAlgn="b"/>
                      <a:r>
                        <a:rPr lang="en-GB" sz="1400" b="0" i="0" u="none" strike="noStrike" dirty="0">
                          <a:solidFill>
                            <a:schemeClr val="tx1"/>
                          </a:solidFill>
                          <a:effectLst/>
                          <a:latin typeface="Calibri"/>
                        </a:rPr>
                        <a:t>IS 15667 : 2006/ISO 1986</a:t>
                      </a:r>
                    </a:p>
                  </a:txBody>
                  <a:tcPr marL="9525" marR="9525" marT="9525" marB="0" anchor="ctr"/>
                </a:tc>
                <a:tc>
                  <a:txBody>
                    <a:bodyPr/>
                    <a:lstStyle/>
                    <a:p>
                      <a:pPr algn="just" rtl="0" fontAlgn="b"/>
                      <a:r>
                        <a:rPr lang="en-US" sz="1400" b="0" i="0" u="none" strike="noStrike" dirty="0">
                          <a:solidFill>
                            <a:schemeClr val="tx1"/>
                          </a:solidFill>
                          <a:effectLst/>
                          <a:latin typeface="Calibri"/>
                        </a:rPr>
                        <a:t>Gas turbines - Data acquisition and trend monitoring system requirements for gas turbine installations</a:t>
                      </a:r>
                    </a:p>
                  </a:txBody>
                  <a:tcPr marL="9525" marR="9525" marT="9525" marB="0" anchor="ctr"/>
                </a:tc>
                <a:extLst>
                  <a:ext uri="{0D108BD9-81ED-4DB2-BD59-A6C34878D82A}">
                    <a16:rowId xmlns:a16="http://schemas.microsoft.com/office/drawing/2014/main" val="3620550986"/>
                  </a:ext>
                </a:extLst>
              </a:tr>
              <a:tr h="571565">
                <a:tc>
                  <a:txBody>
                    <a:bodyPr/>
                    <a:lstStyle/>
                    <a:p>
                      <a:pPr algn="ctr" rtl="0" fontAlgn="b"/>
                      <a:r>
                        <a:rPr lang="en-GB" sz="1400" b="0" i="0" u="none" strike="noStrike">
                          <a:solidFill>
                            <a:srgbClr val="000000"/>
                          </a:solidFill>
                          <a:effectLst/>
                          <a:latin typeface="Calibri"/>
                        </a:rPr>
                        <a:t>29</a:t>
                      </a:r>
                    </a:p>
                  </a:txBody>
                  <a:tcPr marL="9525" marR="9525" marT="9525" marB="0" anchor="ctr"/>
                </a:tc>
                <a:tc>
                  <a:txBody>
                    <a:bodyPr/>
                    <a:lstStyle/>
                    <a:p>
                      <a:pPr algn="l" rtl="0" fontAlgn="b"/>
                      <a:r>
                        <a:rPr lang="en-GB" sz="1400" b="0" i="0" u="none" strike="noStrike">
                          <a:solidFill>
                            <a:srgbClr val="000000"/>
                          </a:solidFill>
                          <a:effectLst/>
                          <a:latin typeface="Calibri"/>
                        </a:rPr>
                        <a:t>IS 15676 : 2006</a:t>
                      </a:r>
                    </a:p>
                  </a:txBody>
                  <a:tcPr marL="9525" marR="9525" marT="9525" marB="0" anchor="ctr"/>
                </a:tc>
                <a:tc>
                  <a:txBody>
                    <a:bodyPr/>
                    <a:lstStyle/>
                    <a:p>
                      <a:pPr algn="just" rtl="0" fontAlgn="b"/>
                      <a:r>
                        <a:rPr lang="en-US" sz="1400" b="0" i="0" u="none" strike="noStrike" dirty="0">
                          <a:solidFill>
                            <a:srgbClr val="000000"/>
                          </a:solidFill>
                          <a:effectLst/>
                          <a:latin typeface="Calibri"/>
                        </a:rPr>
                        <a:t>Flow measurement of natural gas by turbine meters</a:t>
                      </a:r>
                    </a:p>
                  </a:txBody>
                  <a:tcPr marL="9525" marR="9525" marT="9525" marB="0" anchor="ctr"/>
                </a:tc>
                <a:extLst>
                  <a:ext uri="{0D108BD9-81ED-4DB2-BD59-A6C34878D82A}">
                    <a16:rowId xmlns:a16="http://schemas.microsoft.com/office/drawing/2014/main" val="3535880721"/>
                  </a:ext>
                </a:extLst>
              </a:tr>
              <a:tr h="571565">
                <a:tc>
                  <a:txBody>
                    <a:bodyPr/>
                    <a:lstStyle/>
                    <a:p>
                      <a:pPr algn="ctr" rtl="0" fontAlgn="b"/>
                      <a:r>
                        <a:rPr lang="en-GB" sz="1400" b="0" i="0" u="none" strike="noStrike">
                          <a:solidFill>
                            <a:srgbClr val="000000"/>
                          </a:solidFill>
                          <a:effectLst/>
                          <a:latin typeface="Calibri"/>
                        </a:rPr>
                        <a:t>30</a:t>
                      </a:r>
                    </a:p>
                  </a:txBody>
                  <a:tcPr marL="9525" marR="9525" marT="9525" marB="0" anchor="ctr"/>
                </a:tc>
                <a:tc>
                  <a:txBody>
                    <a:bodyPr/>
                    <a:lstStyle/>
                    <a:p>
                      <a:pPr algn="l" rtl="0" fontAlgn="b"/>
                      <a:r>
                        <a:rPr lang="en-GB" sz="1400" b="0" i="0" u="none" strike="noStrike">
                          <a:solidFill>
                            <a:srgbClr val="000000"/>
                          </a:solidFill>
                          <a:effectLst/>
                          <a:latin typeface="Calibri"/>
                        </a:rPr>
                        <a:t>IS 1571 : 2018</a:t>
                      </a:r>
                    </a:p>
                  </a:txBody>
                  <a:tcPr marL="9525" marR="9525" marT="9525" marB="0" anchor="ctr"/>
                </a:tc>
                <a:tc>
                  <a:txBody>
                    <a:bodyPr/>
                    <a:lstStyle/>
                    <a:p>
                      <a:pPr algn="just" rtl="0" fontAlgn="b"/>
                      <a:r>
                        <a:rPr lang="en-US" sz="1400" b="0" i="0" u="none" strike="noStrike" dirty="0">
                          <a:solidFill>
                            <a:srgbClr val="000000"/>
                          </a:solidFill>
                          <a:effectLst/>
                          <a:latin typeface="Calibri"/>
                        </a:rPr>
                        <a:t>Aviation turbine fuels, </a:t>
                      </a:r>
                      <a:r>
                        <a:rPr lang="en-US" sz="1400" b="0" i="0" u="none" strike="noStrike" dirty="0" err="1">
                          <a:solidFill>
                            <a:srgbClr val="000000"/>
                          </a:solidFill>
                          <a:effectLst/>
                          <a:latin typeface="Calibri"/>
                        </a:rPr>
                        <a:t>kerosine</a:t>
                      </a:r>
                      <a:r>
                        <a:rPr lang="en-US" sz="1400" b="0" i="0" u="none" strike="noStrike" dirty="0">
                          <a:solidFill>
                            <a:srgbClr val="000000"/>
                          </a:solidFill>
                          <a:effectLst/>
                          <a:latin typeface="Calibri"/>
                        </a:rPr>
                        <a:t> type, jet - A - 1 - Specification (Tenth Revision)</a:t>
                      </a:r>
                    </a:p>
                  </a:txBody>
                  <a:tcPr marL="9525" marR="9525" marT="9525" marB="0" anchor="ctr"/>
                </a:tc>
                <a:extLst>
                  <a:ext uri="{0D108BD9-81ED-4DB2-BD59-A6C34878D82A}">
                    <a16:rowId xmlns:a16="http://schemas.microsoft.com/office/drawing/2014/main" val="3182146772"/>
                  </a:ext>
                </a:extLst>
              </a:tr>
            </a:tbl>
          </a:graphicData>
        </a:graphic>
      </p:graphicFrame>
      <p:sp>
        <p:nvSpPr>
          <p:cNvPr id="2" name="Arrow: Pentagon 1">
            <a:extLst>
              <a:ext uri="{FF2B5EF4-FFF2-40B4-BE49-F238E27FC236}">
                <a16:creationId xmlns:a16="http://schemas.microsoft.com/office/drawing/2014/main" id="{3CF34E9A-B315-B8B3-A772-8814AD5D570D}"/>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829877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1739139348"/>
              </p:ext>
            </p:extLst>
          </p:nvPr>
        </p:nvGraphicFramePr>
        <p:xfrm>
          <a:off x="3147029" y="357947"/>
          <a:ext cx="8710988" cy="6189940"/>
        </p:xfrm>
        <a:graphic>
          <a:graphicData uri="http://schemas.openxmlformats.org/drawingml/2006/table">
            <a:tbl>
              <a:tblPr firstRow="1" bandRow="1">
                <a:tableStyleId>{5C22544A-7EE6-4342-B048-85BDC9FD1C3A}</a:tableStyleId>
              </a:tblPr>
              <a:tblGrid>
                <a:gridCol w="669743">
                  <a:extLst>
                    <a:ext uri="{9D8B030D-6E8A-4147-A177-3AD203B41FA5}">
                      <a16:colId xmlns:a16="http://schemas.microsoft.com/office/drawing/2014/main" val="2583090643"/>
                    </a:ext>
                  </a:extLst>
                </a:gridCol>
                <a:gridCol w="2869586">
                  <a:extLst>
                    <a:ext uri="{9D8B030D-6E8A-4147-A177-3AD203B41FA5}">
                      <a16:colId xmlns:a16="http://schemas.microsoft.com/office/drawing/2014/main" val="823452822"/>
                    </a:ext>
                  </a:extLst>
                </a:gridCol>
                <a:gridCol w="5171659">
                  <a:extLst>
                    <a:ext uri="{9D8B030D-6E8A-4147-A177-3AD203B41FA5}">
                      <a16:colId xmlns:a16="http://schemas.microsoft.com/office/drawing/2014/main" val="614179534"/>
                    </a:ext>
                  </a:extLst>
                </a:gridCol>
              </a:tblGrid>
              <a:tr h="551025">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51025">
                <a:tc>
                  <a:txBody>
                    <a:bodyPr/>
                    <a:lstStyle/>
                    <a:p>
                      <a:pPr algn="ctr" rtl="0" fontAlgn="b"/>
                      <a:r>
                        <a:rPr lang="en-GB" sz="1400" b="0" i="0" u="none" strike="noStrike" dirty="0">
                          <a:solidFill>
                            <a:srgbClr val="000000"/>
                          </a:solidFill>
                          <a:effectLst/>
                          <a:latin typeface="Calibri"/>
                        </a:rPr>
                        <a:t>31</a:t>
                      </a:r>
                    </a:p>
                  </a:txBody>
                  <a:tcPr marL="9525" marR="9525" marT="9525" marB="0" anchor="ctr"/>
                </a:tc>
                <a:tc>
                  <a:txBody>
                    <a:bodyPr/>
                    <a:lstStyle/>
                    <a:p>
                      <a:pPr algn="l" rtl="0" fontAlgn="b"/>
                      <a:r>
                        <a:rPr lang="en-GB" sz="1400" b="0" i="0" u="none" strike="noStrike">
                          <a:solidFill>
                            <a:srgbClr val="000000"/>
                          </a:solidFill>
                          <a:effectLst/>
                          <a:latin typeface="Calibri"/>
                        </a:rPr>
                        <a:t>IS 1587 : 2017</a:t>
                      </a:r>
                    </a:p>
                  </a:txBody>
                  <a:tcPr marL="9525" marR="9525" marT="9525" marB="0" anchor="ctr"/>
                </a:tc>
                <a:tc>
                  <a:txBody>
                    <a:bodyPr/>
                    <a:lstStyle/>
                    <a:p>
                      <a:pPr algn="just" rtl="0" fontAlgn="b"/>
                      <a:r>
                        <a:rPr lang="en-US" sz="1400" b="0" i="0" u="none" strike="noStrike">
                          <a:solidFill>
                            <a:srgbClr val="000000"/>
                          </a:solidFill>
                          <a:effectLst/>
                          <a:latin typeface="Calibri"/>
                        </a:rPr>
                        <a:t>Aviation turbine fuel, high flash point type - Specification (Fourth Revision)</a:t>
                      </a:r>
                    </a:p>
                  </a:txBody>
                  <a:tcPr marL="9525" marR="9525" marT="9525" marB="0" anchor="ctr"/>
                </a:tc>
                <a:extLst>
                  <a:ext uri="{0D108BD9-81ED-4DB2-BD59-A6C34878D82A}">
                    <a16:rowId xmlns:a16="http://schemas.microsoft.com/office/drawing/2014/main" val="2623144861"/>
                  </a:ext>
                </a:extLst>
              </a:tr>
              <a:tr h="679690">
                <a:tc>
                  <a:txBody>
                    <a:bodyPr/>
                    <a:lstStyle/>
                    <a:p>
                      <a:pPr algn="ctr" rtl="0" fontAlgn="b"/>
                      <a:r>
                        <a:rPr lang="en-GB" sz="1400" b="0" i="0" u="none" strike="noStrike">
                          <a:solidFill>
                            <a:srgbClr val="000000"/>
                          </a:solidFill>
                          <a:effectLst/>
                          <a:latin typeface="Calibri"/>
                        </a:rPr>
                        <a:t>32</a:t>
                      </a:r>
                    </a:p>
                  </a:txBody>
                  <a:tcPr marL="9525" marR="9525" marT="9525" marB="0" anchor="ctr"/>
                </a:tc>
                <a:tc>
                  <a:txBody>
                    <a:bodyPr/>
                    <a:lstStyle/>
                    <a:p>
                      <a:pPr algn="l" rtl="0" fontAlgn="b"/>
                      <a:r>
                        <a:rPr lang="en-US" sz="1400" b="0" i="0" u="none" strike="noStrike">
                          <a:solidFill>
                            <a:srgbClr val="000000"/>
                          </a:solidFill>
                          <a:effectLst/>
                          <a:latin typeface="Calibri"/>
                        </a:rPr>
                        <a:t>IS 15999 (Part 3) : 2023/IEC 60034-3 : 2007</a:t>
                      </a:r>
                    </a:p>
                  </a:txBody>
                  <a:tcPr marL="9525" marR="9525" marT="9525" marB="0" anchor="ctr"/>
                </a:tc>
                <a:tc>
                  <a:txBody>
                    <a:bodyPr/>
                    <a:lstStyle/>
                    <a:p>
                      <a:pPr algn="just" rtl="0" fontAlgn="b"/>
                      <a:r>
                        <a:rPr lang="en-US" sz="1400" b="0" i="0" u="none" strike="noStrike">
                          <a:solidFill>
                            <a:srgbClr val="000000"/>
                          </a:solidFill>
                          <a:effectLst/>
                          <a:latin typeface="Calibri"/>
                        </a:rPr>
                        <a:t>ROTATING ELECTRICAL MACHINES   Part 3: Specific requirements for synchronous generators driven by steam  turbines or combustion gas turbines and for synchronous compensators  first revision</a:t>
                      </a:r>
                    </a:p>
                  </a:txBody>
                  <a:tcPr marL="9525" marR="9525" marT="9525" marB="0" anchor="ctr"/>
                </a:tc>
                <a:extLst>
                  <a:ext uri="{0D108BD9-81ED-4DB2-BD59-A6C34878D82A}">
                    <a16:rowId xmlns:a16="http://schemas.microsoft.com/office/drawing/2014/main" val="2273449953"/>
                  </a:ext>
                </a:extLst>
              </a:tr>
              <a:tr h="551025">
                <a:tc>
                  <a:txBody>
                    <a:bodyPr/>
                    <a:lstStyle/>
                    <a:p>
                      <a:pPr algn="ctr" rtl="0" fontAlgn="b"/>
                      <a:r>
                        <a:rPr lang="en-GB" sz="1400" b="0" i="0" u="none" strike="noStrike">
                          <a:solidFill>
                            <a:srgbClr val="000000"/>
                          </a:solidFill>
                          <a:effectLst/>
                          <a:latin typeface="Calibri"/>
                        </a:rPr>
                        <a:t>33</a:t>
                      </a:r>
                    </a:p>
                  </a:txBody>
                  <a:tcPr marL="9525" marR="9525" marT="9525" marB="0" anchor="ctr"/>
                </a:tc>
                <a:tc>
                  <a:txBody>
                    <a:bodyPr/>
                    <a:lstStyle/>
                    <a:p>
                      <a:pPr algn="l" rtl="0" fontAlgn="b"/>
                      <a:r>
                        <a:rPr lang="en-US" sz="1400" b="0" i="0" u="none" strike="noStrike">
                          <a:solidFill>
                            <a:srgbClr val="000000"/>
                          </a:solidFill>
                          <a:effectLst/>
                          <a:latin typeface="Calibri"/>
                        </a:rPr>
                        <a:t>IS 16589 (Part 4) : 2017/IEC 61400-4 : 2012 </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4 design requirements for wind turbine gearboxes</a:t>
                      </a:r>
                    </a:p>
                  </a:txBody>
                  <a:tcPr marL="9525" marR="9525" marT="9525" marB="0" anchor="ctr"/>
                </a:tc>
                <a:extLst>
                  <a:ext uri="{0D108BD9-81ED-4DB2-BD59-A6C34878D82A}">
                    <a16:rowId xmlns:a16="http://schemas.microsoft.com/office/drawing/2014/main" val="2179541567"/>
                  </a:ext>
                </a:extLst>
              </a:tr>
              <a:tr h="551025">
                <a:tc>
                  <a:txBody>
                    <a:bodyPr/>
                    <a:lstStyle/>
                    <a:p>
                      <a:pPr algn="ctr" rtl="0" fontAlgn="b"/>
                      <a:r>
                        <a:rPr lang="en-GB" sz="1400" b="0" i="0" u="none" strike="noStrike">
                          <a:solidFill>
                            <a:srgbClr val="000000"/>
                          </a:solidFill>
                          <a:effectLst/>
                          <a:latin typeface="Calibri"/>
                        </a:rPr>
                        <a:t>34</a:t>
                      </a:r>
                    </a:p>
                  </a:txBody>
                  <a:tcPr marL="9525" marR="9525" marT="9525" marB="0" anchor="ctr"/>
                </a:tc>
                <a:tc>
                  <a:txBody>
                    <a:bodyPr/>
                    <a:lstStyle/>
                    <a:p>
                      <a:pPr algn="l" rtl="0" fontAlgn="b"/>
                      <a:r>
                        <a:rPr lang="en-US" sz="1400" b="0" i="0" u="none" strike="noStrike">
                          <a:solidFill>
                            <a:srgbClr val="000000"/>
                          </a:solidFill>
                          <a:effectLst/>
                          <a:latin typeface="Calibri"/>
                        </a:rPr>
                        <a:t>IS 16589 (Part 11) : 2018/IEC61400-11 : 2012</a:t>
                      </a:r>
                    </a:p>
                  </a:txBody>
                  <a:tcPr marL="9525" marR="9525" marT="9525" marB="0" anchor="ctr"/>
                </a:tc>
                <a:tc>
                  <a:txBody>
                    <a:bodyPr/>
                    <a:lstStyle/>
                    <a:p>
                      <a:pPr algn="just" rtl="0" fontAlgn="b"/>
                      <a:r>
                        <a:rPr lang="en-GB" sz="1400" b="0" i="0" u="none" strike="noStrike">
                          <a:solidFill>
                            <a:srgbClr val="000000"/>
                          </a:solidFill>
                          <a:effectLst/>
                          <a:latin typeface="Calibri"/>
                        </a:rPr>
                        <a:t>Wind Turbines Part 11 Acoustic Noise Measurement Techniques</a:t>
                      </a:r>
                    </a:p>
                  </a:txBody>
                  <a:tcPr marL="9525" marR="9525" marT="9525" marB="0" anchor="ctr"/>
                </a:tc>
                <a:extLst>
                  <a:ext uri="{0D108BD9-81ED-4DB2-BD59-A6C34878D82A}">
                    <a16:rowId xmlns:a16="http://schemas.microsoft.com/office/drawing/2014/main" val="3586151903"/>
                  </a:ext>
                </a:extLst>
              </a:tr>
              <a:tr h="551025">
                <a:tc>
                  <a:txBody>
                    <a:bodyPr/>
                    <a:lstStyle/>
                    <a:p>
                      <a:pPr algn="ctr" rtl="0" fontAlgn="b"/>
                      <a:r>
                        <a:rPr lang="en-GB" sz="1400" b="0" i="0" u="none" strike="noStrike">
                          <a:solidFill>
                            <a:srgbClr val="000000"/>
                          </a:solidFill>
                          <a:effectLst/>
                          <a:latin typeface="Calibri"/>
                        </a:rPr>
                        <a:t>35</a:t>
                      </a:r>
                    </a:p>
                  </a:txBody>
                  <a:tcPr marL="9525" marR="9525" marT="9525" marB="0" anchor="ctr"/>
                </a:tc>
                <a:tc>
                  <a:txBody>
                    <a:bodyPr/>
                    <a:lstStyle/>
                    <a:p>
                      <a:pPr algn="l" rtl="0" fontAlgn="b"/>
                      <a:r>
                        <a:rPr lang="nl-NL" sz="1400" b="0" i="0" u="none" strike="noStrike" dirty="0">
                          <a:solidFill>
                            <a:srgbClr val="000000"/>
                          </a:solidFill>
                          <a:effectLst/>
                          <a:latin typeface="Calibri"/>
                        </a:rPr>
                        <a:t>IS 16737 : 2018/ISO 8216-2 : 1986 </a:t>
                      </a:r>
                    </a:p>
                  </a:txBody>
                  <a:tcPr marL="9525" marR="9525" marT="9525" marB="0" anchor="ctr"/>
                </a:tc>
                <a:tc>
                  <a:txBody>
                    <a:bodyPr/>
                    <a:lstStyle/>
                    <a:p>
                      <a:pPr algn="just" rtl="0" fontAlgn="b"/>
                      <a:r>
                        <a:rPr lang="en-US" sz="1400" b="0" i="0" u="none" strike="noStrike" dirty="0">
                          <a:solidFill>
                            <a:srgbClr val="000000"/>
                          </a:solidFill>
                          <a:effectLst/>
                          <a:latin typeface="Calibri"/>
                        </a:rPr>
                        <a:t>Petroleum Products- Fuels (Class F) - Classification Part 2 Categories of Gas Turbine Fuels for Industrial and Marine Applications</a:t>
                      </a:r>
                    </a:p>
                  </a:txBody>
                  <a:tcPr marL="9525" marR="9525" marT="9525" marB="0" anchor="ctr"/>
                </a:tc>
                <a:extLst>
                  <a:ext uri="{0D108BD9-81ED-4DB2-BD59-A6C34878D82A}">
                    <a16:rowId xmlns:a16="http://schemas.microsoft.com/office/drawing/2014/main" val="4249232187"/>
                  </a:ext>
                </a:extLst>
              </a:tr>
              <a:tr h="551025">
                <a:tc>
                  <a:txBody>
                    <a:bodyPr/>
                    <a:lstStyle/>
                    <a:p>
                      <a:pPr algn="ctr" rtl="0" fontAlgn="b"/>
                      <a:r>
                        <a:rPr lang="en-GB" sz="1400" b="0" i="0" u="none" strike="noStrike">
                          <a:solidFill>
                            <a:srgbClr val="000000"/>
                          </a:solidFill>
                          <a:effectLst/>
                          <a:latin typeface="Calibri"/>
                        </a:rPr>
                        <a:t>36</a:t>
                      </a:r>
                    </a:p>
                  </a:txBody>
                  <a:tcPr marL="9525" marR="9525" marT="9525" marB="0" anchor="ctr"/>
                </a:tc>
                <a:tc>
                  <a:txBody>
                    <a:bodyPr/>
                    <a:lstStyle/>
                    <a:p>
                      <a:pPr algn="l" rtl="0" fontAlgn="b"/>
                      <a:r>
                        <a:rPr lang="en-GB" sz="1400" b="0" i="0" u="none" strike="noStrike" dirty="0">
                          <a:solidFill>
                            <a:srgbClr val="000000"/>
                          </a:solidFill>
                          <a:effectLst/>
                          <a:latin typeface="Calibri"/>
                        </a:rPr>
                        <a:t>IS 16775 : 2018/ISO/TS 11365 : 2011</a:t>
                      </a:r>
                    </a:p>
                  </a:txBody>
                  <a:tcPr marL="9525" marR="9525" marT="9525" marB="0" anchor="ctr"/>
                </a:tc>
                <a:tc>
                  <a:txBody>
                    <a:bodyPr/>
                    <a:lstStyle/>
                    <a:p>
                      <a:pPr algn="just" rtl="0" fontAlgn="b"/>
                      <a:r>
                        <a:rPr lang="en-US" sz="1400" b="0" i="0" u="none" strike="noStrike">
                          <a:solidFill>
                            <a:srgbClr val="000000"/>
                          </a:solidFill>
                          <a:effectLst/>
                          <a:latin typeface="Calibri"/>
                        </a:rPr>
                        <a:t>Petroleum and related products - Guidance for the maintenance and use of triaryl phosphate ester turbine - Control fluids</a:t>
                      </a:r>
                    </a:p>
                  </a:txBody>
                  <a:tcPr marL="9525" marR="9525" marT="9525" marB="0" anchor="ctr"/>
                </a:tc>
                <a:extLst>
                  <a:ext uri="{0D108BD9-81ED-4DB2-BD59-A6C34878D82A}">
                    <a16:rowId xmlns:a16="http://schemas.microsoft.com/office/drawing/2014/main" val="4125526025"/>
                  </a:ext>
                </a:extLst>
              </a:tr>
              <a:tr h="551025">
                <a:tc>
                  <a:txBody>
                    <a:bodyPr/>
                    <a:lstStyle/>
                    <a:p>
                      <a:pPr algn="ctr" rtl="0" fontAlgn="b"/>
                      <a:r>
                        <a:rPr lang="en-GB" sz="1400" b="0" i="0" u="none" strike="noStrike">
                          <a:solidFill>
                            <a:srgbClr val="000000"/>
                          </a:solidFill>
                          <a:effectLst/>
                          <a:latin typeface="Calibri"/>
                        </a:rPr>
                        <a:t>37</a:t>
                      </a:r>
                    </a:p>
                  </a:txBody>
                  <a:tcPr marL="9525" marR="9525" marT="9525" marB="0" anchor="ctr"/>
                </a:tc>
                <a:tc>
                  <a:txBody>
                    <a:bodyPr/>
                    <a:lstStyle/>
                    <a:p>
                      <a:pPr algn="l" rtl="0" fontAlgn="b"/>
                      <a:r>
                        <a:rPr lang="en-GB" sz="1400" b="0" i="0" u="none" strike="noStrike">
                          <a:solidFill>
                            <a:srgbClr val="000000"/>
                          </a:solidFill>
                          <a:effectLst/>
                          <a:latin typeface="Calibri"/>
                        </a:rPr>
                        <a:t>IS 16852 : 2018ISO/TS 11366 : 2011</a:t>
                      </a:r>
                    </a:p>
                  </a:txBody>
                  <a:tcPr marL="9525" marR="9525" marT="9525" marB="0" anchor="ctr"/>
                </a:tc>
                <a:tc>
                  <a:txBody>
                    <a:bodyPr/>
                    <a:lstStyle/>
                    <a:p>
                      <a:pPr algn="just" rtl="0" fontAlgn="b"/>
                      <a:r>
                        <a:rPr lang="en-US" sz="1400" b="0" i="0" u="none" strike="noStrike">
                          <a:solidFill>
                            <a:srgbClr val="000000"/>
                          </a:solidFill>
                          <a:effectLst/>
                          <a:latin typeface="Calibri"/>
                        </a:rPr>
                        <a:t>Petroleum and related products - Guidance for in - Servicing of lubricating oils for steam, gas and combined - Cycle turbines</a:t>
                      </a:r>
                    </a:p>
                  </a:txBody>
                  <a:tcPr marL="9525" marR="9525" marT="9525" marB="0" anchor="ctr"/>
                </a:tc>
                <a:extLst>
                  <a:ext uri="{0D108BD9-81ED-4DB2-BD59-A6C34878D82A}">
                    <a16:rowId xmlns:a16="http://schemas.microsoft.com/office/drawing/2014/main" val="749858553"/>
                  </a:ext>
                </a:extLst>
              </a:tr>
              <a:tr h="551025">
                <a:tc>
                  <a:txBody>
                    <a:bodyPr/>
                    <a:lstStyle/>
                    <a:p>
                      <a:pPr algn="ctr" rtl="0" fontAlgn="b"/>
                      <a:r>
                        <a:rPr lang="en-GB" sz="1400" b="0" i="0" u="none" strike="noStrike">
                          <a:solidFill>
                            <a:srgbClr val="000000"/>
                          </a:solidFill>
                          <a:effectLst/>
                          <a:latin typeface="Calibri"/>
                        </a:rPr>
                        <a:t>38</a:t>
                      </a:r>
                    </a:p>
                  </a:txBody>
                  <a:tcPr marL="9525" marR="9525" marT="9525" marB="0" anchor="ctr"/>
                </a:tc>
                <a:tc>
                  <a:txBody>
                    <a:bodyPr/>
                    <a:lstStyle/>
                    <a:p>
                      <a:pPr algn="l" rtl="0" fontAlgn="b"/>
                      <a:r>
                        <a:rPr lang="en-GB" sz="1400" b="0" i="0" u="none" strike="noStrike" dirty="0">
                          <a:solidFill>
                            <a:schemeClr val="tx1"/>
                          </a:solidFill>
                          <a:effectLst/>
                          <a:latin typeface="Calibri"/>
                        </a:rPr>
                        <a:t>IS 17081 : 2019</a:t>
                      </a:r>
                    </a:p>
                  </a:txBody>
                  <a:tcPr marL="9525" marR="9525" marT="9525" marB="0" anchor="ctr"/>
                </a:tc>
                <a:tc>
                  <a:txBody>
                    <a:bodyPr/>
                    <a:lstStyle/>
                    <a:p>
                      <a:pPr algn="just" rtl="0" fontAlgn="b"/>
                      <a:r>
                        <a:rPr lang="en-GB" sz="1400" b="0" i="0" u="none" strike="noStrike" dirty="0">
                          <a:solidFill>
                            <a:schemeClr val="tx1"/>
                          </a:solidFill>
                          <a:effectLst/>
                          <a:latin typeface="Calibri"/>
                        </a:rPr>
                        <a:t>Aviation turbine fuel (Kerosene Type, Jet A - 1) containing synthesized hydrocarbons - Specification</a:t>
                      </a:r>
                    </a:p>
                  </a:txBody>
                  <a:tcPr marL="9525" marR="9525" marT="9525" marB="0" anchor="ctr"/>
                </a:tc>
                <a:extLst>
                  <a:ext uri="{0D108BD9-81ED-4DB2-BD59-A6C34878D82A}">
                    <a16:rowId xmlns:a16="http://schemas.microsoft.com/office/drawing/2014/main" val="3620550986"/>
                  </a:ext>
                </a:extLst>
              </a:tr>
              <a:tr h="551025">
                <a:tc>
                  <a:txBody>
                    <a:bodyPr/>
                    <a:lstStyle/>
                    <a:p>
                      <a:pPr algn="ctr" rtl="0" fontAlgn="b"/>
                      <a:r>
                        <a:rPr lang="en-GB" sz="1400" b="0" i="0" u="none" strike="noStrike">
                          <a:solidFill>
                            <a:srgbClr val="000000"/>
                          </a:solidFill>
                          <a:effectLst/>
                          <a:latin typeface="Calibri"/>
                        </a:rPr>
                        <a:t>39</a:t>
                      </a:r>
                    </a:p>
                  </a:txBody>
                  <a:tcPr marL="9525" marR="9525" marT="9525" marB="0" anchor="ctr"/>
                </a:tc>
                <a:tc>
                  <a:txBody>
                    <a:bodyPr/>
                    <a:lstStyle/>
                    <a:p>
                      <a:pPr algn="l" rtl="0" fontAlgn="b"/>
                      <a:r>
                        <a:rPr lang="en-GB" sz="1400" b="0" i="0" u="none" strike="noStrike">
                          <a:solidFill>
                            <a:srgbClr val="000000"/>
                          </a:solidFill>
                          <a:effectLst/>
                          <a:latin typeface="Calibri"/>
                        </a:rPr>
                        <a:t>IS 1710 : 2021</a:t>
                      </a:r>
                    </a:p>
                  </a:txBody>
                  <a:tcPr marL="9525" marR="9525" marT="9525" marB="0" anchor="ctr"/>
                </a:tc>
                <a:tc>
                  <a:txBody>
                    <a:bodyPr/>
                    <a:lstStyle/>
                    <a:p>
                      <a:pPr algn="just" rtl="0" fontAlgn="b"/>
                      <a:r>
                        <a:rPr lang="en-US" sz="1400" b="0" i="0" u="none" strike="noStrike" dirty="0">
                          <a:solidFill>
                            <a:srgbClr val="000000"/>
                          </a:solidFill>
                          <a:effectLst/>
                          <a:latin typeface="Calibri"/>
                        </a:rPr>
                        <a:t>Vertical Turbine Pumps - Specification ( Third Revision )</a:t>
                      </a:r>
                    </a:p>
                  </a:txBody>
                  <a:tcPr marL="9525" marR="9525" marT="9525" marB="0" anchor="ctr"/>
                </a:tc>
                <a:extLst>
                  <a:ext uri="{0D108BD9-81ED-4DB2-BD59-A6C34878D82A}">
                    <a16:rowId xmlns:a16="http://schemas.microsoft.com/office/drawing/2014/main" val="3535880721"/>
                  </a:ext>
                </a:extLst>
              </a:tr>
              <a:tr h="551025">
                <a:tc>
                  <a:txBody>
                    <a:bodyPr/>
                    <a:lstStyle/>
                    <a:p>
                      <a:pPr algn="ctr" rtl="0" fontAlgn="b"/>
                      <a:r>
                        <a:rPr lang="en-GB" sz="1400" b="0" i="0" u="none" strike="noStrike" dirty="0">
                          <a:solidFill>
                            <a:srgbClr val="000000"/>
                          </a:solidFill>
                          <a:effectLst/>
                          <a:latin typeface="Calibri"/>
                        </a:rPr>
                        <a:t>40</a:t>
                      </a:r>
                    </a:p>
                  </a:txBody>
                  <a:tcPr marL="9525" marR="9525" marT="9525" marB="0" anchor="ctr"/>
                </a:tc>
                <a:tc>
                  <a:txBody>
                    <a:bodyPr/>
                    <a:lstStyle/>
                    <a:p>
                      <a:pPr algn="l" rtl="0" fontAlgn="b"/>
                      <a:r>
                        <a:rPr lang="en-US" sz="1400" b="0" i="0" u="none" strike="noStrike">
                          <a:solidFill>
                            <a:srgbClr val="000000"/>
                          </a:solidFill>
                          <a:effectLst/>
                          <a:latin typeface="Calibri"/>
                        </a:rPr>
                        <a:t>IS 2026 (Part 16) : 2023/60076-16 : 2018</a:t>
                      </a:r>
                    </a:p>
                  </a:txBody>
                  <a:tcPr marL="9525" marR="9525" marT="9525" marB="0" anchor="ctr"/>
                </a:tc>
                <a:tc>
                  <a:txBody>
                    <a:bodyPr/>
                    <a:lstStyle/>
                    <a:p>
                      <a:pPr algn="just" rtl="0" fontAlgn="b"/>
                      <a:r>
                        <a:rPr lang="en-GB" sz="1400" b="0" i="0" u="none" strike="noStrike" dirty="0">
                          <a:solidFill>
                            <a:srgbClr val="000000"/>
                          </a:solidFill>
                          <a:effectLst/>
                          <a:latin typeface="Calibri"/>
                        </a:rPr>
                        <a:t>Power transformers: Part 16 transformers for wind turbine applications</a:t>
                      </a:r>
                    </a:p>
                  </a:txBody>
                  <a:tcPr marL="9525" marR="9525" marT="9525" marB="0" anchor="ctr"/>
                </a:tc>
                <a:extLst>
                  <a:ext uri="{0D108BD9-81ED-4DB2-BD59-A6C34878D82A}">
                    <a16:rowId xmlns:a16="http://schemas.microsoft.com/office/drawing/2014/main" val="3182146772"/>
                  </a:ext>
                </a:extLst>
              </a:tr>
            </a:tbl>
          </a:graphicData>
        </a:graphic>
      </p:graphicFrame>
      <p:sp>
        <p:nvSpPr>
          <p:cNvPr id="2" name="Arrow: Pentagon 1">
            <a:extLst>
              <a:ext uri="{FF2B5EF4-FFF2-40B4-BE49-F238E27FC236}">
                <a16:creationId xmlns:a16="http://schemas.microsoft.com/office/drawing/2014/main" id="{25C8224B-CE6F-C9D7-3448-8F95CFB46B5E}"/>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3692942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2649398424"/>
              </p:ext>
            </p:extLst>
          </p:nvPr>
        </p:nvGraphicFramePr>
        <p:xfrm>
          <a:off x="3147029" y="173123"/>
          <a:ext cx="8586552" cy="6117047"/>
        </p:xfrm>
        <a:graphic>
          <a:graphicData uri="http://schemas.openxmlformats.org/drawingml/2006/table">
            <a:tbl>
              <a:tblPr firstRow="1" bandRow="1">
                <a:tableStyleId>{5C22544A-7EE6-4342-B048-85BDC9FD1C3A}</a:tableStyleId>
              </a:tblPr>
              <a:tblGrid>
                <a:gridCol w="660176">
                  <a:extLst>
                    <a:ext uri="{9D8B030D-6E8A-4147-A177-3AD203B41FA5}">
                      <a16:colId xmlns:a16="http://schemas.microsoft.com/office/drawing/2014/main" val="2583090643"/>
                    </a:ext>
                  </a:extLst>
                </a:gridCol>
                <a:gridCol w="2828594">
                  <a:extLst>
                    <a:ext uri="{9D8B030D-6E8A-4147-A177-3AD203B41FA5}">
                      <a16:colId xmlns:a16="http://schemas.microsoft.com/office/drawing/2014/main" val="823452822"/>
                    </a:ext>
                  </a:extLst>
                </a:gridCol>
                <a:gridCol w="5097782">
                  <a:extLst>
                    <a:ext uri="{9D8B030D-6E8A-4147-A177-3AD203B41FA5}">
                      <a16:colId xmlns:a16="http://schemas.microsoft.com/office/drawing/2014/main" val="614179534"/>
                    </a:ext>
                  </a:extLst>
                </a:gridCol>
              </a:tblGrid>
              <a:tr h="467689">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tcPr>
                </a:tc>
                <a:extLst>
                  <a:ext uri="{0D108BD9-81ED-4DB2-BD59-A6C34878D82A}">
                    <a16:rowId xmlns:a16="http://schemas.microsoft.com/office/drawing/2014/main" val="4118979528"/>
                  </a:ext>
                </a:extLst>
              </a:tr>
              <a:tr h="955853">
                <a:tc>
                  <a:txBody>
                    <a:bodyPr/>
                    <a:lstStyle/>
                    <a:p>
                      <a:pPr algn="ctr" rtl="0" fontAlgn="b"/>
                      <a:r>
                        <a:rPr lang="en-GB" sz="1400" b="0" i="0" u="none" strike="noStrike" dirty="0">
                          <a:solidFill>
                            <a:srgbClr val="000000"/>
                          </a:solidFill>
                          <a:effectLst/>
                          <a:latin typeface="Calibri"/>
                        </a:rPr>
                        <a:t>41</a:t>
                      </a:r>
                    </a:p>
                  </a:txBody>
                  <a:tcPr marL="9525" marR="9525" marT="9525" marB="0" anchor="ctr"/>
                </a:tc>
                <a:tc>
                  <a:txBody>
                    <a:bodyPr/>
                    <a:lstStyle/>
                    <a:p>
                      <a:pPr algn="l" rtl="0" fontAlgn="b"/>
                      <a:r>
                        <a:rPr lang="pt-BR" sz="1400" b="0" i="0" u="none" strike="noStrike" dirty="0">
                          <a:solidFill>
                            <a:srgbClr val="000000"/>
                          </a:solidFill>
                          <a:effectLst/>
                          <a:latin typeface="Calibri"/>
                        </a:rPr>
                        <a:t>IS/ISO 20816-2 : 2017/ISO 20816-2 : 2017</a:t>
                      </a:r>
                    </a:p>
                  </a:txBody>
                  <a:tcPr marL="9525" marR="9525" marT="9525" marB="0" anchor="ctr"/>
                </a:tc>
                <a:tc>
                  <a:txBody>
                    <a:bodyPr/>
                    <a:lstStyle/>
                    <a:p>
                      <a:pPr algn="just" rtl="0" fontAlgn="b"/>
                      <a:r>
                        <a:rPr lang="en-US" sz="1400" b="0" i="0" u="none" strike="noStrike" dirty="0">
                          <a:solidFill>
                            <a:srgbClr val="000000"/>
                          </a:solidFill>
                          <a:effectLst/>
                          <a:latin typeface="Calibri"/>
                        </a:rPr>
                        <a:t>Mechanical Vibration â€” Measurement and Evaluation of Machine Vibration Part 2 Land-Based Gas Turbines, Steam Turbines and Generators in Excess of 40 MW, with Fluid-Film Bearings and Rated Speeds of 1 500 r/min, 1 800 r/min, 3 000 r/min and 3 600 r/min ( First Revision )</a:t>
                      </a:r>
                    </a:p>
                  </a:txBody>
                  <a:tcPr marL="9525" marR="9525" marT="9525" marB="0" anchor="ctr"/>
                </a:tc>
                <a:extLst>
                  <a:ext uri="{0D108BD9-81ED-4DB2-BD59-A6C34878D82A}">
                    <a16:rowId xmlns:a16="http://schemas.microsoft.com/office/drawing/2014/main" val="2623144861"/>
                  </a:ext>
                </a:extLst>
              </a:tr>
              <a:tr h="576896">
                <a:tc>
                  <a:txBody>
                    <a:bodyPr/>
                    <a:lstStyle/>
                    <a:p>
                      <a:pPr algn="ctr" rtl="0" fontAlgn="b"/>
                      <a:r>
                        <a:rPr lang="en-GB" sz="1400" b="0" i="0" u="none" strike="noStrike">
                          <a:solidFill>
                            <a:srgbClr val="000000"/>
                          </a:solidFill>
                          <a:effectLst/>
                          <a:latin typeface="Calibri"/>
                        </a:rPr>
                        <a:t>42</a:t>
                      </a:r>
                    </a:p>
                  </a:txBody>
                  <a:tcPr marL="9525" marR="9525" marT="9525" marB="0" anchor="ctr"/>
                </a:tc>
                <a:tc>
                  <a:txBody>
                    <a:bodyPr/>
                    <a:lstStyle/>
                    <a:p>
                      <a:pPr algn="l" rtl="0" fontAlgn="b"/>
                      <a:r>
                        <a:rPr lang="pt-BR" sz="1400" b="0" i="0" u="none" strike="noStrike">
                          <a:solidFill>
                            <a:srgbClr val="000000"/>
                          </a:solidFill>
                          <a:effectLst/>
                          <a:latin typeface="Calibri"/>
                        </a:rPr>
                        <a:t>IS/ISO 20816-4 : 2018/ISO 20816-4 : 2018  </a:t>
                      </a:r>
                    </a:p>
                  </a:txBody>
                  <a:tcPr marL="9525" marR="9525" marT="9525" marB="0" anchor="ctr"/>
                </a:tc>
                <a:tc>
                  <a:txBody>
                    <a:bodyPr/>
                    <a:lstStyle/>
                    <a:p>
                      <a:pPr algn="just" rtl="0" fontAlgn="b"/>
                      <a:r>
                        <a:rPr lang="en-US" sz="1400" b="0" i="0" u="none" strike="noStrike" dirty="0">
                          <a:solidFill>
                            <a:srgbClr val="000000"/>
                          </a:solidFill>
                          <a:effectLst/>
                          <a:latin typeface="Calibri"/>
                        </a:rPr>
                        <a:t>Mechanical Vibration - Measurement and Evaluation of Machine Vibration Part 4 Gas Turbines in Excess of 3 MW, with Fluid-Film Bearings (First Revision)</a:t>
                      </a:r>
                    </a:p>
                  </a:txBody>
                  <a:tcPr marL="9525" marR="9525" marT="9525" marB="0" anchor="ctr"/>
                </a:tc>
                <a:extLst>
                  <a:ext uri="{0D108BD9-81ED-4DB2-BD59-A6C34878D82A}">
                    <a16:rowId xmlns:a16="http://schemas.microsoft.com/office/drawing/2014/main" val="2273449953"/>
                  </a:ext>
                </a:extLst>
              </a:tr>
              <a:tr h="467689">
                <a:tc>
                  <a:txBody>
                    <a:bodyPr/>
                    <a:lstStyle/>
                    <a:p>
                      <a:pPr algn="ctr" rtl="0" fontAlgn="b"/>
                      <a:r>
                        <a:rPr lang="en-GB" sz="1400" b="0" i="0" u="none" strike="noStrike">
                          <a:solidFill>
                            <a:srgbClr val="000000"/>
                          </a:solidFill>
                          <a:effectLst/>
                          <a:latin typeface="Calibri"/>
                        </a:rPr>
                        <a:t>43</a:t>
                      </a:r>
                    </a:p>
                  </a:txBody>
                  <a:tcPr marL="9525" marR="9525" marT="9525" marB="0" anchor="ctr"/>
                </a:tc>
                <a:tc>
                  <a:txBody>
                    <a:bodyPr/>
                    <a:lstStyle/>
                    <a:p>
                      <a:pPr algn="l" rtl="0" fontAlgn="b"/>
                      <a:r>
                        <a:rPr lang="en-GB" sz="1400" b="0" i="0" u="none" strike="noStrike">
                          <a:solidFill>
                            <a:srgbClr val="000000"/>
                          </a:solidFill>
                          <a:effectLst/>
                          <a:latin typeface="Calibri"/>
                        </a:rPr>
                        <a:t>IS/IEC 41 : 1991</a:t>
                      </a:r>
                    </a:p>
                  </a:txBody>
                  <a:tcPr marL="9525" marR="9525" marT="9525" marB="0" anchor="ctr"/>
                </a:tc>
                <a:tc>
                  <a:txBody>
                    <a:bodyPr/>
                    <a:lstStyle/>
                    <a:p>
                      <a:pPr algn="just" rtl="0" fontAlgn="b"/>
                      <a:r>
                        <a:rPr lang="en-US" sz="1400" b="0" i="0" u="none" strike="noStrike" dirty="0">
                          <a:solidFill>
                            <a:srgbClr val="000000"/>
                          </a:solidFill>
                          <a:effectLst/>
                          <a:latin typeface="Calibri"/>
                        </a:rPr>
                        <a:t>Field acceptance tests to determine the hydraulic performance of hydraulic turbines, storage pumps and pump -  Turbines</a:t>
                      </a:r>
                    </a:p>
                  </a:txBody>
                  <a:tcPr marL="9525" marR="9525" marT="9525" marB="0" anchor="ctr"/>
                </a:tc>
                <a:extLst>
                  <a:ext uri="{0D108BD9-81ED-4DB2-BD59-A6C34878D82A}">
                    <a16:rowId xmlns:a16="http://schemas.microsoft.com/office/drawing/2014/main" val="2179541567"/>
                  </a:ext>
                </a:extLst>
              </a:tr>
              <a:tr h="467689">
                <a:tc>
                  <a:txBody>
                    <a:bodyPr/>
                    <a:lstStyle/>
                    <a:p>
                      <a:pPr algn="ctr" rtl="0" fontAlgn="b"/>
                      <a:r>
                        <a:rPr lang="en-GB" sz="1400" b="0" i="0" u="none" strike="noStrike">
                          <a:solidFill>
                            <a:srgbClr val="000000"/>
                          </a:solidFill>
                          <a:effectLst/>
                          <a:latin typeface="Calibri"/>
                        </a:rPr>
                        <a:t>44</a:t>
                      </a:r>
                    </a:p>
                  </a:txBody>
                  <a:tcPr marL="9525" marR="9525" marT="9525" marB="0" anchor="ctr"/>
                </a:tc>
                <a:tc>
                  <a:txBody>
                    <a:bodyPr/>
                    <a:lstStyle/>
                    <a:p>
                      <a:pPr algn="l" rtl="0" fontAlgn="b"/>
                      <a:r>
                        <a:rPr lang="en-GB" sz="1400" b="0" i="0" u="none" strike="noStrike">
                          <a:solidFill>
                            <a:srgbClr val="000000"/>
                          </a:solidFill>
                          <a:effectLst/>
                          <a:latin typeface="Calibri"/>
                        </a:rPr>
                        <a:t>IS 5422 : 1996</a:t>
                      </a:r>
                    </a:p>
                  </a:txBody>
                  <a:tcPr marL="9525" marR="9525" marT="9525" marB="0" anchor="ctr"/>
                </a:tc>
                <a:tc>
                  <a:txBody>
                    <a:bodyPr/>
                    <a:lstStyle/>
                    <a:p>
                      <a:pPr algn="just" rtl="0" fontAlgn="b"/>
                      <a:r>
                        <a:rPr lang="en-US" sz="1400" b="0" i="0" u="none" strike="noStrike" dirty="0">
                          <a:solidFill>
                            <a:srgbClr val="000000"/>
                          </a:solidFill>
                          <a:effectLst/>
                          <a:latin typeface="Calibri"/>
                        </a:rPr>
                        <a:t>Turbine type generators - Specification (First Revision)</a:t>
                      </a:r>
                    </a:p>
                  </a:txBody>
                  <a:tcPr marL="9525" marR="9525" marT="9525" marB="0" anchor="ctr"/>
                </a:tc>
                <a:extLst>
                  <a:ext uri="{0D108BD9-81ED-4DB2-BD59-A6C34878D82A}">
                    <a16:rowId xmlns:a16="http://schemas.microsoft.com/office/drawing/2014/main" val="3586151903"/>
                  </a:ext>
                </a:extLst>
              </a:tr>
              <a:tr h="467689">
                <a:tc>
                  <a:txBody>
                    <a:bodyPr/>
                    <a:lstStyle/>
                    <a:p>
                      <a:pPr algn="ctr" rtl="0" fontAlgn="b"/>
                      <a:r>
                        <a:rPr lang="en-GB" sz="1400" b="0" i="0" u="none" strike="noStrike" dirty="0">
                          <a:solidFill>
                            <a:srgbClr val="000000"/>
                          </a:solidFill>
                          <a:effectLst/>
                          <a:latin typeface="Calibri"/>
                        </a:rPr>
                        <a:t>45</a:t>
                      </a:r>
                    </a:p>
                  </a:txBody>
                  <a:tcPr marL="9525" marR="9525" marT="9525" marB="0" anchor="ctr"/>
                </a:tc>
                <a:tc>
                  <a:txBody>
                    <a:bodyPr/>
                    <a:lstStyle/>
                    <a:p>
                      <a:pPr algn="l" rtl="0" fontAlgn="b"/>
                      <a:r>
                        <a:rPr lang="en-GB" sz="1400" b="0" i="0" u="none" strike="noStrike" dirty="0">
                          <a:solidFill>
                            <a:srgbClr val="000000"/>
                          </a:solidFill>
                          <a:effectLst/>
                          <a:latin typeface="Calibri"/>
                        </a:rPr>
                        <a:t>IS/IEC 61400-2 : 2013/IEC 61400-2:2013</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 Small Wind Turbines</a:t>
                      </a:r>
                    </a:p>
                  </a:txBody>
                  <a:tcPr marL="9525" marR="9525" marT="9525" marB="0" anchor="ctr"/>
                </a:tc>
                <a:extLst>
                  <a:ext uri="{0D108BD9-81ED-4DB2-BD59-A6C34878D82A}">
                    <a16:rowId xmlns:a16="http://schemas.microsoft.com/office/drawing/2014/main" val="4249232187"/>
                  </a:ext>
                </a:extLst>
              </a:tr>
              <a:tr h="467689">
                <a:tc>
                  <a:txBody>
                    <a:bodyPr/>
                    <a:lstStyle/>
                    <a:p>
                      <a:pPr algn="ctr" rtl="0" fontAlgn="b"/>
                      <a:r>
                        <a:rPr lang="en-GB" sz="1400" b="0" i="0" u="none" strike="noStrike">
                          <a:solidFill>
                            <a:srgbClr val="000000"/>
                          </a:solidFill>
                          <a:effectLst/>
                          <a:latin typeface="Calibri"/>
                        </a:rPr>
                        <a:t>46</a:t>
                      </a:r>
                    </a:p>
                  </a:txBody>
                  <a:tcPr marL="9525" marR="9525" marT="9525" marB="0" anchor="ctr"/>
                </a:tc>
                <a:tc>
                  <a:txBody>
                    <a:bodyPr/>
                    <a:lstStyle/>
                    <a:p>
                      <a:pPr algn="l" rtl="0" fontAlgn="b"/>
                      <a:r>
                        <a:rPr lang="nl-NL" sz="1400" b="0" i="0" u="none" strike="noStrike" dirty="0">
                          <a:solidFill>
                            <a:srgbClr val="000000"/>
                          </a:solidFill>
                          <a:effectLst/>
                          <a:latin typeface="Calibri"/>
                        </a:rPr>
                        <a:t>IS/IEC 61400-12-1) : 2017/IEC 61400-12-1 : 2017 </a:t>
                      </a:r>
                    </a:p>
                  </a:txBody>
                  <a:tcPr marL="9525" marR="9525" marT="9525" marB="0" anchor="ctr"/>
                </a:tc>
                <a:tc>
                  <a:txBody>
                    <a:bodyPr/>
                    <a:lstStyle/>
                    <a:p>
                      <a:pPr algn="just" rtl="0" fontAlgn="b"/>
                      <a:r>
                        <a:rPr lang="en-US" sz="1400" b="0" i="0" u="none" strike="noStrike">
                          <a:solidFill>
                            <a:srgbClr val="000000"/>
                          </a:solidFill>
                          <a:effectLst/>
                          <a:latin typeface="Calibri"/>
                        </a:rPr>
                        <a:t>Wind Energy Generation Systems Part 12 Electricity Producing Wind Turbines Section 1 Power performance measurements</a:t>
                      </a:r>
                    </a:p>
                  </a:txBody>
                  <a:tcPr marL="9525" marR="9525" marT="9525" marB="0" anchor="ctr"/>
                </a:tc>
                <a:extLst>
                  <a:ext uri="{0D108BD9-81ED-4DB2-BD59-A6C34878D82A}">
                    <a16:rowId xmlns:a16="http://schemas.microsoft.com/office/drawing/2014/main" val="4125526025"/>
                  </a:ext>
                </a:extLst>
              </a:tr>
              <a:tr h="576896">
                <a:tc>
                  <a:txBody>
                    <a:bodyPr/>
                    <a:lstStyle/>
                    <a:p>
                      <a:pPr algn="ctr" rtl="0" fontAlgn="b"/>
                      <a:r>
                        <a:rPr lang="en-GB" sz="1400" b="0" i="0" u="none" strike="noStrike">
                          <a:solidFill>
                            <a:srgbClr val="000000"/>
                          </a:solidFill>
                          <a:effectLst/>
                          <a:latin typeface="Calibri"/>
                        </a:rPr>
                        <a:t>47</a:t>
                      </a:r>
                    </a:p>
                  </a:txBody>
                  <a:tcPr marL="9525" marR="9525" marT="9525" marB="0" anchor="ctr"/>
                </a:tc>
                <a:tc>
                  <a:txBody>
                    <a:bodyPr/>
                    <a:lstStyle/>
                    <a:p>
                      <a:pPr algn="l" rtl="0" fontAlgn="b"/>
                      <a:r>
                        <a:rPr lang="nl-NL" sz="1400" b="0" i="0" u="none" strike="noStrike" dirty="0">
                          <a:solidFill>
                            <a:srgbClr val="000000"/>
                          </a:solidFill>
                          <a:effectLst/>
                          <a:latin typeface="Calibri"/>
                        </a:rPr>
                        <a:t>IS/IEC 61400-12-4) : 2020/IEC TR 61400-12-4:2020 </a:t>
                      </a:r>
                    </a:p>
                  </a:txBody>
                  <a:tcPr marL="9525" marR="9525" marT="9525" marB="0" anchor="ctr"/>
                </a:tc>
                <a:tc>
                  <a:txBody>
                    <a:bodyPr/>
                    <a:lstStyle/>
                    <a:p>
                      <a:pPr algn="just" rtl="0" fontAlgn="b"/>
                      <a:r>
                        <a:rPr lang="en-US" sz="1400" b="0" i="0" u="none" strike="noStrike">
                          <a:solidFill>
                            <a:srgbClr val="000000"/>
                          </a:solidFill>
                          <a:effectLst/>
                          <a:latin typeface="Calibri"/>
                        </a:rPr>
                        <a:t>Wind energy generation systems - Part 12- Power performance - Section 4 Numerical site calibration for power performance testing of wind turbines</a:t>
                      </a:r>
                    </a:p>
                  </a:txBody>
                  <a:tcPr marL="9525" marR="9525" marT="9525" marB="0" anchor="ctr"/>
                </a:tc>
                <a:extLst>
                  <a:ext uri="{0D108BD9-81ED-4DB2-BD59-A6C34878D82A}">
                    <a16:rowId xmlns:a16="http://schemas.microsoft.com/office/drawing/2014/main" val="749858553"/>
                  </a:ext>
                </a:extLst>
              </a:tr>
              <a:tr h="467689">
                <a:tc>
                  <a:txBody>
                    <a:bodyPr/>
                    <a:lstStyle/>
                    <a:p>
                      <a:pPr algn="ctr" rtl="0" fontAlgn="b"/>
                      <a:r>
                        <a:rPr lang="en-GB" sz="1400" b="0" i="0" u="none" strike="noStrike">
                          <a:solidFill>
                            <a:srgbClr val="000000"/>
                          </a:solidFill>
                          <a:effectLst/>
                          <a:latin typeface="Calibri"/>
                        </a:rPr>
                        <a:t>48</a:t>
                      </a:r>
                    </a:p>
                  </a:txBody>
                  <a:tcPr marL="9525" marR="9525" marT="9525" marB="0" anchor="ctr"/>
                </a:tc>
                <a:tc>
                  <a:txBody>
                    <a:bodyPr/>
                    <a:lstStyle/>
                    <a:p>
                      <a:pPr algn="l" rtl="0" fontAlgn="b"/>
                      <a:r>
                        <a:rPr lang="en-GB" sz="1400" b="0" i="0" u="none" strike="noStrike" dirty="0">
                          <a:solidFill>
                            <a:schemeClr val="tx1"/>
                          </a:solidFill>
                          <a:effectLst/>
                          <a:latin typeface="Calibri"/>
                        </a:rPr>
                        <a:t>IS/IEC 61400-12-6) : 2022/IEC 61400-12-6:2022</a:t>
                      </a:r>
                    </a:p>
                  </a:txBody>
                  <a:tcPr marL="9525" marR="9525" marT="9525" marB="0" anchor="ctr"/>
                </a:tc>
                <a:tc>
                  <a:txBody>
                    <a:bodyPr/>
                    <a:lstStyle/>
                    <a:p>
                      <a:pPr algn="just" rtl="0" fontAlgn="b"/>
                      <a:r>
                        <a:rPr lang="en-US" sz="1400" b="0" i="0" u="none" strike="noStrike" dirty="0">
                          <a:solidFill>
                            <a:schemeClr val="tx1"/>
                          </a:solidFill>
                          <a:effectLst/>
                          <a:latin typeface="Calibri"/>
                        </a:rPr>
                        <a:t>Wind energy generation systems - Part 12-6: Measurement based nacelle transfer function of electricity producing wind turbines</a:t>
                      </a:r>
                    </a:p>
                  </a:txBody>
                  <a:tcPr marL="9525" marR="9525" marT="9525" marB="0" anchor="ctr"/>
                </a:tc>
                <a:extLst>
                  <a:ext uri="{0D108BD9-81ED-4DB2-BD59-A6C34878D82A}">
                    <a16:rowId xmlns:a16="http://schemas.microsoft.com/office/drawing/2014/main" val="3620550986"/>
                  </a:ext>
                </a:extLst>
              </a:tr>
              <a:tr h="467689">
                <a:tc>
                  <a:txBody>
                    <a:bodyPr/>
                    <a:lstStyle/>
                    <a:p>
                      <a:pPr algn="ctr" rtl="0" fontAlgn="b"/>
                      <a:r>
                        <a:rPr lang="en-GB" sz="1400" b="0" i="0" u="none" strike="noStrike">
                          <a:solidFill>
                            <a:srgbClr val="000000"/>
                          </a:solidFill>
                          <a:effectLst/>
                          <a:latin typeface="Calibri"/>
                        </a:rPr>
                        <a:t>49</a:t>
                      </a:r>
                    </a:p>
                  </a:txBody>
                  <a:tcPr marL="9525" marR="9525" marT="9525" marB="0" anchor="ctr"/>
                </a:tc>
                <a:tc>
                  <a:txBody>
                    <a:bodyPr/>
                    <a:lstStyle/>
                    <a:p>
                      <a:pPr algn="l" rtl="0" fontAlgn="b"/>
                      <a:r>
                        <a:rPr lang="en-US" sz="1400" b="0" i="0" u="none" strike="noStrike" dirty="0">
                          <a:solidFill>
                            <a:srgbClr val="000000"/>
                          </a:solidFill>
                          <a:effectLst/>
                          <a:latin typeface="Calibri"/>
                        </a:rPr>
                        <a:t>IS/IEC/TS 61400-13 : 2015/IEC 61400 : Part 13</a:t>
                      </a:r>
                    </a:p>
                  </a:txBody>
                  <a:tcPr marL="9525" marR="9525" marT="9525" marB="0" anchor="ctr"/>
                </a:tc>
                <a:tc>
                  <a:txBody>
                    <a:bodyPr/>
                    <a:lstStyle/>
                    <a:p>
                      <a:pPr algn="just" rtl="0" fontAlgn="b"/>
                      <a:r>
                        <a:rPr lang="en-US" sz="1400" b="0" i="0" u="none" strike="noStrike" dirty="0">
                          <a:solidFill>
                            <a:srgbClr val="000000"/>
                          </a:solidFill>
                          <a:effectLst/>
                          <a:latin typeface="Calibri"/>
                        </a:rPr>
                        <a:t>WIND TURBINES  PART 13: MEASUREMENT OF MECHANICAL LOADS</a:t>
                      </a:r>
                    </a:p>
                  </a:txBody>
                  <a:tcPr marL="9525" marR="9525" marT="9525" marB="0" anchor="ctr"/>
                </a:tc>
                <a:extLst>
                  <a:ext uri="{0D108BD9-81ED-4DB2-BD59-A6C34878D82A}">
                    <a16:rowId xmlns:a16="http://schemas.microsoft.com/office/drawing/2014/main" val="3535880721"/>
                  </a:ext>
                </a:extLst>
              </a:tr>
              <a:tr h="467689">
                <a:tc>
                  <a:txBody>
                    <a:bodyPr/>
                    <a:lstStyle/>
                    <a:p>
                      <a:pPr algn="ctr" rtl="0" fontAlgn="b"/>
                      <a:r>
                        <a:rPr lang="en-GB" sz="1400" b="0" i="0" u="none" strike="noStrike" dirty="0">
                          <a:solidFill>
                            <a:srgbClr val="000000"/>
                          </a:solidFill>
                          <a:effectLst/>
                          <a:latin typeface="Calibri"/>
                        </a:rPr>
                        <a:t>50</a:t>
                      </a:r>
                    </a:p>
                  </a:txBody>
                  <a:tcPr marL="9525" marR="9525" marT="9525" marB="0" anchor="ctr"/>
                </a:tc>
                <a:tc>
                  <a:txBody>
                    <a:bodyPr/>
                    <a:lstStyle/>
                    <a:p>
                      <a:pPr algn="l" rtl="0" fontAlgn="b"/>
                      <a:r>
                        <a:rPr lang="en-GB" sz="1400" b="0" i="0" u="none" strike="noStrike">
                          <a:solidFill>
                            <a:srgbClr val="000000"/>
                          </a:solidFill>
                          <a:effectLst/>
                          <a:latin typeface="Calibri"/>
                        </a:rPr>
                        <a:t>IS/IEC/TS 61400-14 : 2005/IEC 61400-14:2005 </a:t>
                      </a:r>
                    </a:p>
                  </a:txBody>
                  <a:tcPr marL="9525" marR="9525" marT="9525" marB="0" anchor="ctr"/>
                </a:tc>
                <a:tc>
                  <a:txBody>
                    <a:bodyPr/>
                    <a:lstStyle/>
                    <a:p>
                      <a:pPr algn="just" rtl="0" fontAlgn="b"/>
                      <a:r>
                        <a:rPr lang="en-US" sz="1400" b="0" i="0" u="none" strike="noStrike" dirty="0">
                          <a:solidFill>
                            <a:srgbClr val="000000"/>
                          </a:solidFill>
                          <a:effectLst/>
                          <a:latin typeface="Calibri"/>
                        </a:rPr>
                        <a:t>Wind Turbines  Part 14: Declaration of Apparent Sound Power Level and Tonality values</a:t>
                      </a:r>
                    </a:p>
                  </a:txBody>
                  <a:tcPr marL="9525" marR="9525" marT="9525" marB="0" anchor="ctr"/>
                </a:tc>
                <a:extLst>
                  <a:ext uri="{0D108BD9-81ED-4DB2-BD59-A6C34878D82A}">
                    <a16:rowId xmlns:a16="http://schemas.microsoft.com/office/drawing/2014/main" val="3182146772"/>
                  </a:ext>
                </a:extLst>
              </a:tr>
            </a:tbl>
          </a:graphicData>
        </a:graphic>
      </p:graphicFrame>
      <p:sp>
        <p:nvSpPr>
          <p:cNvPr id="2" name="Arrow: Pentagon 1">
            <a:extLst>
              <a:ext uri="{FF2B5EF4-FFF2-40B4-BE49-F238E27FC236}">
                <a16:creationId xmlns:a16="http://schemas.microsoft.com/office/drawing/2014/main" id="{18F84C50-A74E-D1DD-047A-C99F0809E08F}"/>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300126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2192000" cy="2071192"/>
          </a:xfrm>
          <a:prstGeom prst="rect">
            <a:avLst/>
          </a:prstGeom>
        </p:spPr>
      </p:pic>
      <p:sp>
        <p:nvSpPr>
          <p:cNvPr id="5" name="Text 2"/>
          <p:cNvSpPr/>
          <p:nvPr/>
        </p:nvSpPr>
        <p:spPr>
          <a:xfrm>
            <a:off x="1570434" y="2658567"/>
            <a:ext cx="7268468" cy="517723"/>
          </a:xfrm>
          <a:prstGeom prst="rect">
            <a:avLst/>
          </a:prstGeom>
          <a:noFill/>
          <a:ln/>
        </p:spPr>
        <p:txBody>
          <a:bodyPr wrap="none" rtlCol="0" anchor="t"/>
          <a:lstStyle/>
          <a:p>
            <a:pPr marL="0" marR="0" lvl="0" indent="0" algn="l" defTabSz="914400" rtl="0" eaLnBrk="1" fontAlgn="auto" latinLnBrk="0" hangingPunct="1">
              <a:lnSpc>
                <a:spcPts val="4077"/>
              </a:lnSpc>
              <a:spcBef>
                <a:spcPts val="0"/>
              </a:spcBef>
              <a:spcAft>
                <a:spcPts val="0"/>
              </a:spcAft>
              <a:buClrTx/>
              <a:buSzTx/>
              <a:buFontTx/>
              <a:buNone/>
              <a:tabLst/>
              <a:defRPr/>
            </a:pPr>
            <a:r>
              <a:rPr kumimoji="0" lang="en-US" sz="2800" b="1" i="0" u="none" strike="noStrike" kern="0" cap="none" spc="-97"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Standardization Efforts in the Industry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Shape 3"/>
          <p:cNvSpPr/>
          <p:nvPr/>
        </p:nvSpPr>
        <p:spPr>
          <a:xfrm>
            <a:off x="1570434" y="3611166"/>
            <a:ext cx="372765" cy="372765"/>
          </a:xfrm>
          <a:prstGeom prst="roundRect">
            <a:avLst>
              <a:gd name="adj" fmla="val 18669"/>
            </a:avLst>
          </a:prstGeom>
          <a:solidFill>
            <a:srgbClr val="DADBF1"/>
          </a:solidFill>
          <a:ln w="7620">
            <a:solidFill>
              <a:srgbClr val="C0C1D7"/>
            </a:solidFill>
            <a:prstDash val="solid"/>
          </a:ln>
        </p:spPr>
      </p:sp>
      <p:sp>
        <p:nvSpPr>
          <p:cNvPr id="7" name="Text 4"/>
          <p:cNvSpPr/>
          <p:nvPr/>
        </p:nvSpPr>
        <p:spPr>
          <a:xfrm>
            <a:off x="1699717" y="3673277"/>
            <a:ext cx="114201" cy="248543"/>
          </a:xfrm>
          <a:prstGeom prst="rect">
            <a:avLst/>
          </a:prstGeom>
          <a:noFill/>
          <a:ln/>
        </p:spPr>
        <p:txBody>
          <a:bodyPr wrap="none" rtlCol="0" anchor="t"/>
          <a:lstStyle/>
          <a:p>
            <a:pPr marL="0" marR="0" lvl="0" indent="0" algn="ctr" defTabSz="914400" rtl="0" eaLnBrk="1" fontAlgn="auto" latinLnBrk="0" hangingPunct="1">
              <a:lnSpc>
                <a:spcPts val="1957"/>
              </a:lnSpc>
              <a:spcBef>
                <a:spcPts val="0"/>
              </a:spcBef>
              <a:spcAft>
                <a:spcPts val="0"/>
              </a:spcAft>
              <a:buClrTx/>
              <a:buSzTx/>
              <a:buFontTx/>
              <a:buNone/>
              <a:tabLst/>
              <a:defRPr/>
            </a:pPr>
            <a:r>
              <a:rPr kumimoji="0" lang="en-US" b="1" i="0" u="none" strike="noStrike" kern="0" cap="none" spc="-58"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 5"/>
          <p:cNvSpPr/>
          <p:nvPr/>
        </p:nvSpPr>
        <p:spPr>
          <a:xfrm>
            <a:off x="2108894" y="3611166"/>
            <a:ext cx="2415977" cy="258961"/>
          </a:xfrm>
          <a:prstGeom prst="rect">
            <a:avLst/>
          </a:prstGeom>
          <a:noFill/>
          <a:ln/>
        </p:spPr>
        <p:txBody>
          <a:bodyPr wrap="none" rtlCol="0" anchor="t"/>
          <a:lstStyle/>
          <a:p>
            <a:pPr marL="0" marR="0" lvl="0" indent="0" algn="l" defTabSz="914400" rtl="0" eaLnBrk="1" fontAlgn="auto" latinLnBrk="0" hangingPunct="1">
              <a:lnSpc>
                <a:spcPts val="2038"/>
              </a:lnSpc>
              <a:spcBef>
                <a:spcPts val="0"/>
              </a:spcBef>
              <a:spcAft>
                <a:spcPts val="0"/>
              </a:spcAft>
              <a:buClrTx/>
              <a:buSzTx/>
              <a:buFontTx/>
              <a:buNone/>
              <a:tabLst/>
              <a:defRPr/>
            </a:pPr>
            <a:r>
              <a:rPr kumimoji="0" lang="en-US" b="1" i="0" u="none" strike="noStrike" kern="0" cap="none" spc="-49"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 Standards Organizations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 6"/>
          <p:cNvSpPr/>
          <p:nvPr/>
        </p:nvSpPr>
        <p:spPr>
          <a:xfrm>
            <a:off x="2108894" y="3969544"/>
            <a:ext cx="3904258" cy="795338"/>
          </a:xfrm>
          <a:prstGeom prst="rect">
            <a:avLst/>
          </a:prstGeom>
          <a:noFill/>
          <a:ln/>
        </p:spPr>
        <p:txBody>
          <a:bodyPr wrap="square" rtlCol="0" anchor="t"/>
          <a:lstStyle/>
          <a:p>
            <a:pPr marL="0" marR="0" lvl="0" indent="0" algn="just" defTabSz="914400" rtl="0" eaLnBrk="1" fontAlgn="auto" latinLnBrk="0" hangingPunct="1">
              <a:lnSpc>
                <a:spcPts val="2087"/>
              </a:lnSpc>
              <a:spcBef>
                <a:spcPts val="0"/>
              </a:spcBef>
              <a:spcAft>
                <a:spcPts val="0"/>
              </a:spcAft>
              <a:buClrTx/>
              <a:buSzTx/>
              <a:buFontTx/>
              <a:buNone/>
              <a:tabLst/>
              <a:defRPr/>
            </a:pPr>
            <a:r>
              <a:rPr kumimoji="0" lang="en-US" b="0" i="0" u="none" strike="noStrike" kern="0" cap="none" spc="-26"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Organizations like BIS, ISO and ASME develop and maintain comprehensive standards for Turbomachine design, operation, and maintenance.</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Shape 7"/>
          <p:cNvSpPr/>
          <p:nvPr/>
        </p:nvSpPr>
        <p:spPr>
          <a:xfrm>
            <a:off x="6178848" y="3611166"/>
            <a:ext cx="372765" cy="372765"/>
          </a:xfrm>
          <a:prstGeom prst="roundRect">
            <a:avLst>
              <a:gd name="adj" fmla="val 18669"/>
            </a:avLst>
          </a:prstGeom>
          <a:solidFill>
            <a:srgbClr val="DADBF1"/>
          </a:solidFill>
          <a:ln w="7620">
            <a:solidFill>
              <a:srgbClr val="C0C1D7"/>
            </a:solidFill>
            <a:prstDash val="solid"/>
          </a:ln>
        </p:spPr>
      </p:sp>
      <p:sp>
        <p:nvSpPr>
          <p:cNvPr id="11" name="Text 8"/>
          <p:cNvSpPr/>
          <p:nvPr/>
        </p:nvSpPr>
        <p:spPr>
          <a:xfrm>
            <a:off x="6290668" y="3673277"/>
            <a:ext cx="149126" cy="248543"/>
          </a:xfrm>
          <a:prstGeom prst="rect">
            <a:avLst/>
          </a:prstGeom>
          <a:noFill/>
          <a:ln/>
        </p:spPr>
        <p:txBody>
          <a:bodyPr wrap="none" rtlCol="0" anchor="t"/>
          <a:lstStyle/>
          <a:p>
            <a:pPr marL="0" marR="0" lvl="0" indent="0" algn="ctr" defTabSz="914400" rtl="0" eaLnBrk="1" fontAlgn="auto" latinLnBrk="0" hangingPunct="1">
              <a:lnSpc>
                <a:spcPts val="1957"/>
              </a:lnSpc>
              <a:spcBef>
                <a:spcPts val="0"/>
              </a:spcBef>
              <a:spcAft>
                <a:spcPts val="0"/>
              </a:spcAft>
              <a:buClrTx/>
              <a:buSzTx/>
              <a:buFontTx/>
              <a:buNone/>
              <a:tabLst/>
              <a:defRPr/>
            </a:pPr>
            <a:r>
              <a:rPr kumimoji="0" lang="en-US" b="1" i="0" u="none" strike="noStrike" kern="0" cap="none" spc="-58"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 9"/>
          <p:cNvSpPr/>
          <p:nvPr/>
        </p:nvSpPr>
        <p:spPr>
          <a:xfrm>
            <a:off x="6717308" y="3611166"/>
            <a:ext cx="2089944" cy="258961"/>
          </a:xfrm>
          <a:prstGeom prst="rect">
            <a:avLst/>
          </a:prstGeom>
          <a:noFill/>
          <a:ln/>
        </p:spPr>
        <p:txBody>
          <a:bodyPr wrap="none" rtlCol="0" anchor="t"/>
          <a:lstStyle/>
          <a:p>
            <a:pPr marL="0" marR="0" lvl="0" indent="0" algn="l" defTabSz="914400" rtl="0" eaLnBrk="1" fontAlgn="auto" latinLnBrk="0" hangingPunct="1">
              <a:lnSpc>
                <a:spcPts val="2038"/>
              </a:lnSpc>
              <a:spcBef>
                <a:spcPts val="0"/>
              </a:spcBef>
              <a:spcAft>
                <a:spcPts val="0"/>
              </a:spcAft>
              <a:buClrTx/>
              <a:buSzTx/>
              <a:buFontTx/>
              <a:buNone/>
              <a:tabLst/>
              <a:defRPr/>
            </a:pPr>
            <a:r>
              <a:rPr kumimoji="0" lang="en-US" b="1" i="0" u="none" strike="noStrike" kern="0" cap="none" spc="-49"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Industry Associations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 10"/>
          <p:cNvSpPr/>
          <p:nvPr/>
        </p:nvSpPr>
        <p:spPr>
          <a:xfrm>
            <a:off x="6717308" y="3969544"/>
            <a:ext cx="3904258" cy="795338"/>
          </a:xfrm>
          <a:prstGeom prst="rect">
            <a:avLst/>
          </a:prstGeom>
          <a:noFill/>
          <a:ln/>
        </p:spPr>
        <p:txBody>
          <a:bodyPr wrap="square" rtlCol="0" anchor="t"/>
          <a:lstStyle/>
          <a:p>
            <a:pPr lvl="0" algn="just">
              <a:lnSpc>
                <a:spcPts val="2087"/>
              </a:lnSpc>
            </a:pPr>
            <a:r>
              <a:rPr kumimoji="0" lang="en-US" sz="1400" b="0" i="0" u="none" strike="noStrike" kern="0" cap="none" spc="-26"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Associations such as the American Gas Association, Gas Turbine World, </a:t>
            </a:r>
            <a:r>
              <a:rPr lang="en-GB" sz="1400" kern="0" spc="-26" dirty="0">
                <a:solidFill>
                  <a:srgbClr val="272525"/>
                </a:solidFill>
                <a:latin typeface="Calibri" panose="020F0502020204030204" pitchFamily="34" charset="0"/>
                <a:ea typeface="Calibri" panose="020F0502020204030204" pitchFamily="34" charset="0"/>
                <a:cs typeface="Calibri" panose="020F0502020204030204" pitchFamily="34" charset="0"/>
              </a:rPr>
              <a:t>Indian Wind Turbine Manufacturers Association</a:t>
            </a:r>
            <a:r>
              <a:rPr kumimoji="0" lang="en-US" sz="1400" b="0" i="0" u="none" strike="noStrike" kern="0" cap="none" spc="-26"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 play a vital role in promoting and enforcing industry standards.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Shape 11"/>
          <p:cNvSpPr/>
          <p:nvPr/>
        </p:nvSpPr>
        <p:spPr>
          <a:xfrm>
            <a:off x="1570434" y="5116909"/>
            <a:ext cx="372765" cy="372765"/>
          </a:xfrm>
          <a:prstGeom prst="roundRect">
            <a:avLst>
              <a:gd name="adj" fmla="val 18669"/>
            </a:avLst>
          </a:prstGeom>
          <a:solidFill>
            <a:srgbClr val="DADBF1"/>
          </a:solidFill>
          <a:ln w="7620">
            <a:solidFill>
              <a:srgbClr val="C0C1D7"/>
            </a:solidFill>
            <a:prstDash val="solid"/>
          </a:ln>
        </p:spPr>
      </p:sp>
      <p:sp>
        <p:nvSpPr>
          <p:cNvPr id="15" name="Text 12"/>
          <p:cNvSpPr/>
          <p:nvPr/>
        </p:nvSpPr>
        <p:spPr>
          <a:xfrm>
            <a:off x="1678583" y="5179020"/>
            <a:ext cx="156468" cy="248543"/>
          </a:xfrm>
          <a:prstGeom prst="rect">
            <a:avLst/>
          </a:prstGeom>
          <a:noFill/>
          <a:ln/>
        </p:spPr>
        <p:txBody>
          <a:bodyPr wrap="none" rtlCol="0" anchor="t"/>
          <a:lstStyle/>
          <a:p>
            <a:pPr marL="0" marR="0" lvl="0" indent="0" algn="ctr" defTabSz="914400" rtl="0" eaLnBrk="1" fontAlgn="auto" latinLnBrk="0" hangingPunct="1">
              <a:lnSpc>
                <a:spcPts val="1957"/>
              </a:lnSpc>
              <a:spcBef>
                <a:spcPts val="0"/>
              </a:spcBef>
              <a:spcAft>
                <a:spcPts val="0"/>
              </a:spcAft>
              <a:buClrTx/>
              <a:buSzTx/>
              <a:buFontTx/>
              <a:buNone/>
              <a:tabLst/>
              <a:defRPr/>
            </a:pPr>
            <a:r>
              <a:rPr kumimoji="0" lang="en-US" b="1" i="0" u="none" strike="noStrike" kern="0" cap="none" spc="-58"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 13"/>
          <p:cNvSpPr/>
          <p:nvPr/>
        </p:nvSpPr>
        <p:spPr>
          <a:xfrm>
            <a:off x="2108894" y="5116910"/>
            <a:ext cx="2371725" cy="258961"/>
          </a:xfrm>
          <a:prstGeom prst="rect">
            <a:avLst/>
          </a:prstGeom>
          <a:noFill/>
          <a:ln/>
        </p:spPr>
        <p:txBody>
          <a:bodyPr wrap="none" rtlCol="0" anchor="t"/>
          <a:lstStyle/>
          <a:p>
            <a:pPr marL="0" marR="0" lvl="0" indent="0" algn="l" defTabSz="914400" rtl="0" eaLnBrk="1" fontAlgn="auto" latinLnBrk="0" hangingPunct="1">
              <a:lnSpc>
                <a:spcPts val="2038"/>
              </a:lnSpc>
              <a:spcBef>
                <a:spcPts val="0"/>
              </a:spcBef>
              <a:spcAft>
                <a:spcPts val="0"/>
              </a:spcAft>
              <a:buClrTx/>
              <a:buSzTx/>
              <a:buFontTx/>
              <a:buNone/>
              <a:tabLst/>
              <a:defRPr/>
            </a:pPr>
            <a:r>
              <a:rPr kumimoji="0" lang="en-US" b="1" i="0" u="none" strike="noStrike" kern="0" cap="none" spc="-49"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Government Regulations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 14"/>
          <p:cNvSpPr/>
          <p:nvPr/>
        </p:nvSpPr>
        <p:spPr>
          <a:xfrm>
            <a:off x="2108894" y="5475288"/>
            <a:ext cx="3904258" cy="795338"/>
          </a:xfrm>
          <a:prstGeom prst="rect">
            <a:avLst/>
          </a:prstGeom>
          <a:noFill/>
          <a:ln/>
        </p:spPr>
        <p:txBody>
          <a:bodyPr wrap="square" rtlCol="0" anchor="t"/>
          <a:lstStyle/>
          <a:p>
            <a:pPr marL="0" marR="0" lvl="0" indent="0" algn="just" defTabSz="914400" rtl="0" eaLnBrk="1" fontAlgn="auto" latinLnBrk="0" hangingPunct="1">
              <a:lnSpc>
                <a:spcPts val="2087"/>
              </a:lnSpc>
              <a:spcBef>
                <a:spcPts val="0"/>
              </a:spcBef>
              <a:spcAft>
                <a:spcPts val="0"/>
              </a:spcAft>
              <a:buClrTx/>
              <a:buSzTx/>
              <a:buFontTx/>
              <a:buNone/>
              <a:tabLst/>
              <a:defRPr/>
            </a:pPr>
            <a:r>
              <a:rPr kumimoji="0" lang="en-US" b="0" i="0" u="none" strike="noStrike" kern="0" cap="none" spc="-26"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Government agencies establish regulations to ensure safety, environmental compliance, and overall industry best practices.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Shape 15"/>
          <p:cNvSpPr/>
          <p:nvPr/>
        </p:nvSpPr>
        <p:spPr>
          <a:xfrm>
            <a:off x="6178848" y="5116909"/>
            <a:ext cx="372765" cy="372765"/>
          </a:xfrm>
          <a:prstGeom prst="roundRect">
            <a:avLst>
              <a:gd name="adj" fmla="val 18669"/>
            </a:avLst>
          </a:prstGeom>
          <a:solidFill>
            <a:srgbClr val="DADBF1"/>
          </a:solidFill>
          <a:ln w="7620">
            <a:solidFill>
              <a:srgbClr val="C0C1D7"/>
            </a:solidFill>
            <a:prstDash val="solid"/>
          </a:ln>
        </p:spPr>
      </p:sp>
      <p:sp>
        <p:nvSpPr>
          <p:cNvPr id="19" name="Text 16"/>
          <p:cNvSpPr/>
          <p:nvPr/>
        </p:nvSpPr>
        <p:spPr>
          <a:xfrm>
            <a:off x="6284714" y="5179020"/>
            <a:ext cx="161032" cy="248543"/>
          </a:xfrm>
          <a:prstGeom prst="rect">
            <a:avLst/>
          </a:prstGeom>
          <a:noFill/>
          <a:ln/>
        </p:spPr>
        <p:txBody>
          <a:bodyPr wrap="none" rtlCol="0" anchor="t"/>
          <a:lstStyle/>
          <a:p>
            <a:pPr marL="0" marR="0" lvl="0" indent="0" algn="ctr" defTabSz="914400" rtl="0" eaLnBrk="1" fontAlgn="auto" latinLnBrk="0" hangingPunct="1">
              <a:lnSpc>
                <a:spcPts val="1957"/>
              </a:lnSpc>
              <a:spcBef>
                <a:spcPts val="0"/>
              </a:spcBef>
              <a:spcAft>
                <a:spcPts val="0"/>
              </a:spcAft>
              <a:buClrTx/>
              <a:buSzTx/>
              <a:buFontTx/>
              <a:buNone/>
              <a:tabLst/>
              <a:defRPr/>
            </a:pPr>
            <a:r>
              <a:rPr kumimoji="0" lang="en-US" b="1" i="0" u="none" strike="noStrike" kern="0" cap="none" spc="-58"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 17"/>
          <p:cNvSpPr/>
          <p:nvPr/>
        </p:nvSpPr>
        <p:spPr>
          <a:xfrm>
            <a:off x="6717307" y="5116910"/>
            <a:ext cx="2717007" cy="258961"/>
          </a:xfrm>
          <a:prstGeom prst="rect">
            <a:avLst/>
          </a:prstGeom>
          <a:noFill/>
          <a:ln/>
        </p:spPr>
        <p:txBody>
          <a:bodyPr wrap="none" rtlCol="0" anchor="t"/>
          <a:lstStyle/>
          <a:p>
            <a:pPr marL="0" marR="0" lvl="0" indent="0" algn="l" defTabSz="914400" rtl="0" eaLnBrk="1" fontAlgn="auto" latinLnBrk="0" hangingPunct="1">
              <a:lnSpc>
                <a:spcPts val="2038"/>
              </a:lnSpc>
              <a:spcBef>
                <a:spcPts val="0"/>
              </a:spcBef>
              <a:spcAft>
                <a:spcPts val="0"/>
              </a:spcAft>
              <a:buClrTx/>
              <a:buSzTx/>
              <a:buFontTx/>
              <a:buNone/>
              <a:tabLst/>
              <a:defRPr/>
            </a:pPr>
            <a:r>
              <a:rPr kumimoji="0" lang="en-US" b="1" i="0" u="none" strike="noStrike" kern="0" cap="none" spc="-49"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Manufacturer Specifications</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 18"/>
          <p:cNvSpPr/>
          <p:nvPr/>
        </p:nvSpPr>
        <p:spPr>
          <a:xfrm>
            <a:off x="6749143" y="5484724"/>
            <a:ext cx="3872423" cy="1137929"/>
          </a:xfrm>
          <a:prstGeom prst="rect">
            <a:avLst/>
          </a:prstGeom>
          <a:noFill/>
          <a:ln/>
        </p:spPr>
        <p:txBody>
          <a:bodyPr wrap="square" rtlCol="0" anchor="t"/>
          <a:lstStyle/>
          <a:p>
            <a:pPr marL="0" marR="0" lvl="0" indent="0" algn="just" defTabSz="914400" rtl="0" eaLnBrk="1" fontAlgn="auto" latinLnBrk="0" hangingPunct="1">
              <a:lnSpc>
                <a:spcPts val="2087"/>
              </a:lnSpc>
              <a:spcBef>
                <a:spcPts val="0"/>
              </a:spcBef>
              <a:spcAft>
                <a:spcPts val="0"/>
              </a:spcAft>
              <a:buClrTx/>
              <a:buSzTx/>
              <a:buFontTx/>
              <a:buNone/>
              <a:tabLst/>
              <a:defRPr/>
            </a:pPr>
            <a:r>
              <a:rPr kumimoji="0" lang="en-US" b="0" i="0" u="none" strike="noStrike" kern="0" cap="none" spc="-26" normalizeH="0" baseline="0" noProof="0" dirty="0">
                <a:ln>
                  <a:noFill/>
                </a:ln>
                <a:solidFill>
                  <a:srgbClr val="272525"/>
                </a:solidFill>
                <a:effectLst/>
                <a:uLnTx/>
                <a:uFillTx/>
                <a:latin typeface="Calibri" panose="020F0502020204030204" pitchFamily="34" charset="0"/>
                <a:ea typeface="Calibri" panose="020F0502020204030204" pitchFamily="34" charset="0"/>
                <a:cs typeface="Calibri" panose="020F0502020204030204" pitchFamily="34" charset="0"/>
              </a:rPr>
              <a:t>Turbomachine manufacturers define specific standards for their products, ensuring compatibility and interchangeability.</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713862875"/>
              </p:ext>
            </p:extLst>
          </p:nvPr>
        </p:nvGraphicFramePr>
        <p:xfrm>
          <a:off x="3147029" y="173122"/>
          <a:ext cx="8586552" cy="6161895"/>
        </p:xfrm>
        <a:graphic>
          <a:graphicData uri="http://schemas.openxmlformats.org/drawingml/2006/table">
            <a:tbl>
              <a:tblPr firstRow="1" bandRow="1">
                <a:tableStyleId>{5C22544A-7EE6-4342-B048-85BDC9FD1C3A}</a:tableStyleId>
              </a:tblPr>
              <a:tblGrid>
                <a:gridCol w="660176">
                  <a:extLst>
                    <a:ext uri="{9D8B030D-6E8A-4147-A177-3AD203B41FA5}">
                      <a16:colId xmlns:a16="http://schemas.microsoft.com/office/drawing/2014/main" val="2583090643"/>
                    </a:ext>
                  </a:extLst>
                </a:gridCol>
                <a:gridCol w="2828594">
                  <a:extLst>
                    <a:ext uri="{9D8B030D-6E8A-4147-A177-3AD203B41FA5}">
                      <a16:colId xmlns:a16="http://schemas.microsoft.com/office/drawing/2014/main" val="823452822"/>
                    </a:ext>
                  </a:extLst>
                </a:gridCol>
                <a:gridCol w="5097782">
                  <a:extLst>
                    <a:ext uri="{9D8B030D-6E8A-4147-A177-3AD203B41FA5}">
                      <a16:colId xmlns:a16="http://schemas.microsoft.com/office/drawing/2014/main" val="614179534"/>
                    </a:ext>
                  </a:extLst>
                </a:gridCol>
              </a:tblGrid>
              <a:tr h="526635">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26635">
                <a:tc>
                  <a:txBody>
                    <a:bodyPr/>
                    <a:lstStyle/>
                    <a:p>
                      <a:pPr algn="ctr" rtl="0" fontAlgn="b"/>
                      <a:r>
                        <a:rPr lang="en-GB" sz="1400" b="0" i="0" u="none" strike="noStrike" dirty="0">
                          <a:solidFill>
                            <a:srgbClr val="000000"/>
                          </a:solidFill>
                          <a:effectLst/>
                          <a:latin typeface="Calibri"/>
                        </a:rPr>
                        <a:t>51</a:t>
                      </a:r>
                    </a:p>
                  </a:txBody>
                  <a:tcPr marL="9525" marR="9525" marT="9525" marB="0" anchor="ctr"/>
                </a:tc>
                <a:tc>
                  <a:txBody>
                    <a:bodyPr/>
                    <a:lstStyle/>
                    <a:p>
                      <a:pPr algn="l" rtl="0" fontAlgn="b"/>
                      <a:r>
                        <a:rPr lang="en-GB" sz="1400" b="0" i="0" u="none" strike="noStrike">
                          <a:solidFill>
                            <a:srgbClr val="000000"/>
                          </a:solidFill>
                          <a:effectLst/>
                          <a:latin typeface="Calibri"/>
                        </a:rPr>
                        <a:t>IS/IEC 61400-21-1) : 2019/IEC 61400-21-1:2019</a:t>
                      </a:r>
                    </a:p>
                  </a:txBody>
                  <a:tcPr marL="9525" marR="9525" marT="9525" marB="0" anchor="ctr"/>
                </a:tc>
                <a:tc>
                  <a:txBody>
                    <a:bodyPr/>
                    <a:lstStyle/>
                    <a:p>
                      <a:pPr algn="just" rtl="0" fontAlgn="b"/>
                      <a:r>
                        <a:rPr lang="en-US" sz="1400" b="0" i="0" u="none" strike="noStrike">
                          <a:solidFill>
                            <a:srgbClr val="000000"/>
                          </a:solidFill>
                          <a:effectLst/>
                          <a:latin typeface="Calibri"/>
                        </a:rPr>
                        <a:t>Wind Energy Generation Systems  Part 21 Measurement and Assessment of Electrical Characteristics  Section 1 Wind Turbines</a:t>
                      </a:r>
                    </a:p>
                  </a:txBody>
                  <a:tcPr marL="9525" marR="9525" marT="9525" marB="0" anchor="ctr"/>
                </a:tc>
                <a:extLst>
                  <a:ext uri="{0D108BD9-81ED-4DB2-BD59-A6C34878D82A}">
                    <a16:rowId xmlns:a16="http://schemas.microsoft.com/office/drawing/2014/main" val="2623144861"/>
                  </a:ext>
                </a:extLst>
              </a:tr>
              <a:tr h="526635">
                <a:tc>
                  <a:txBody>
                    <a:bodyPr/>
                    <a:lstStyle/>
                    <a:p>
                      <a:pPr algn="ctr" rtl="0" fontAlgn="b"/>
                      <a:r>
                        <a:rPr lang="en-GB" sz="1400" b="0" i="0" u="none" strike="noStrike">
                          <a:solidFill>
                            <a:srgbClr val="000000"/>
                          </a:solidFill>
                          <a:effectLst/>
                          <a:latin typeface="Calibri"/>
                        </a:rPr>
                        <a:t>52</a:t>
                      </a:r>
                    </a:p>
                  </a:txBody>
                  <a:tcPr marL="9525" marR="9525" marT="9525" marB="0" anchor="ctr"/>
                </a:tc>
                <a:tc>
                  <a:txBody>
                    <a:bodyPr/>
                    <a:lstStyle/>
                    <a:p>
                      <a:pPr algn="l" rtl="0" fontAlgn="b"/>
                      <a:r>
                        <a:rPr lang="nl-NL" sz="1400" b="0" i="0" u="none" strike="noStrike">
                          <a:solidFill>
                            <a:srgbClr val="000000"/>
                          </a:solidFill>
                          <a:effectLst/>
                          <a:latin typeface="Calibri"/>
                        </a:rPr>
                        <a:t>IS/IEC/TR 61400-21-3) : 2019/IEC TR 61400-21-3:2019</a:t>
                      </a:r>
                    </a:p>
                  </a:txBody>
                  <a:tcPr marL="9525" marR="9525" marT="9525" marB="0" anchor="ctr"/>
                </a:tc>
                <a:tc>
                  <a:txBody>
                    <a:bodyPr/>
                    <a:lstStyle/>
                    <a:p>
                      <a:pPr algn="just" rtl="0" fontAlgn="b"/>
                      <a:r>
                        <a:rPr lang="en-US" sz="1400" b="0" i="0" u="none" strike="noStrike">
                          <a:solidFill>
                            <a:srgbClr val="000000"/>
                          </a:solidFill>
                          <a:effectLst/>
                          <a:latin typeface="Calibri"/>
                        </a:rPr>
                        <a:t>Wind energy generation systems - Part 21: Measurement and assessment of electrical characteristics - Section 3: Wind turbine harmonic model and its application</a:t>
                      </a:r>
                    </a:p>
                  </a:txBody>
                  <a:tcPr marL="9525" marR="9525" marT="9525" marB="0" anchor="ctr"/>
                </a:tc>
                <a:extLst>
                  <a:ext uri="{0D108BD9-81ED-4DB2-BD59-A6C34878D82A}">
                    <a16:rowId xmlns:a16="http://schemas.microsoft.com/office/drawing/2014/main" val="2273449953"/>
                  </a:ext>
                </a:extLst>
              </a:tr>
              <a:tr h="526635">
                <a:tc>
                  <a:txBody>
                    <a:bodyPr/>
                    <a:lstStyle/>
                    <a:p>
                      <a:pPr algn="ctr" rtl="0" fontAlgn="b"/>
                      <a:r>
                        <a:rPr lang="en-GB" sz="1400" b="0" i="0" u="none" strike="noStrike">
                          <a:solidFill>
                            <a:srgbClr val="000000"/>
                          </a:solidFill>
                          <a:effectLst/>
                          <a:latin typeface="Calibri"/>
                        </a:rPr>
                        <a:t>53</a:t>
                      </a:r>
                    </a:p>
                  </a:txBody>
                  <a:tcPr marL="9525" marR="9525" marT="9525" marB="0" anchor="ctr"/>
                </a:tc>
                <a:tc>
                  <a:txBody>
                    <a:bodyPr/>
                    <a:lstStyle/>
                    <a:p>
                      <a:pPr algn="l" rtl="0" fontAlgn="b"/>
                      <a:r>
                        <a:rPr lang="nl-NL" sz="1400" b="0" i="0" u="none" strike="noStrike">
                          <a:solidFill>
                            <a:srgbClr val="000000"/>
                          </a:solidFill>
                          <a:effectLst/>
                          <a:latin typeface="Calibri"/>
                        </a:rPr>
                        <a:t>IS/IEC 61400-22 : 2010/IEC 61400-22 : 2010 </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22 Conformity Testing and Certification</a:t>
                      </a:r>
                    </a:p>
                  </a:txBody>
                  <a:tcPr marL="9525" marR="9525" marT="9525" marB="0" anchor="ctr"/>
                </a:tc>
                <a:extLst>
                  <a:ext uri="{0D108BD9-81ED-4DB2-BD59-A6C34878D82A}">
                    <a16:rowId xmlns:a16="http://schemas.microsoft.com/office/drawing/2014/main" val="2179541567"/>
                  </a:ext>
                </a:extLst>
              </a:tr>
              <a:tr h="526635">
                <a:tc>
                  <a:txBody>
                    <a:bodyPr/>
                    <a:lstStyle/>
                    <a:p>
                      <a:pPr algn="ctr" rtl="0" fontAlgn="b"/>
                      <a:r>
                        <a:rPr lang="en-GB" sz="1400" b="0" i="0" u="none" strike="noStrike">
                          <a:solidFill>
                            <a:srgbClr val="000000"/>
                          </a:solidFill>
                          <a:effectLst/>
                          <a:latin typeface="Calibri"/>
                        </a:rPr>
                        <a:t>54</a:t>
                      </a:r>
                    </a:p>
                  </a:txBody>
                  <a:tcPr marL="9525" marR="9525" marT="9525" marB="0" anchor="ctr"/>
                </a:tc>
                <a:tc>
                  <a:txBody>
                    <a:bodyPr/>
                    <a:lstStyle/>
                    <a:p>
                      <a:pPr algn="l" rtl="0" fontAlgn="b"/>
                      <a:r>
                        <a:rPr lang="nl-NL" sz="1400" b="0" i="0" u="none" strike="noStrike">
                          <a:solidFill>
                            <a:srgbClr val="000000"/>
                          </a:solidFill>
                          <a:effectLst/>
                          <a:latin typeface="Calibri"/>
                        </a:rPr>
                        <a:t>IS/IEC 61400-23 : 2014/IEC 61400-23 : 2014 </a:t>
                      </a:r>
                    </a:p>
                  </a:txBody>
                  <a:tcPr marL="9525" marR="9525" marT="9525" marB="0" anchor="ctr"/>
                </a:tc>
                <a:tc>
                  <a:txBody>
                    <a:bodyPr/>
                    <a:lstStyle/>
                    <a:p>
                      <a:pPr algn="just" rtl="0" fontAlgn="b"/>
                      <a:r>
                        <a:rPr lang="en-US" sz="1400" b="0" i="0" u="none" strike="noStrike" dirty="0">
                          <a:solidFill>
                            <a:srgbClr val="000000"/>
                          </a:solidFill>
                          <a:effectLst/>
                          <a:latin typeface="Calibri"/>
                        </a:rPr>
                        <a:t>Wind Turbines Part 23 Full-Scale Structural Testing of Rotor Blades</a:t>
                      </a:r>
                    </a:p>
                  </a:txBody>
                  <a:tcPr marL="9525" marR="9525" marT="9525" marB="0" anchor="ctr"/>
                </a:tc>
                <a:extLst>
                  <a:ext uri="{0D108BD9-81ED-4DB2-BD59-A6C34878D82A}">
                    <a16:rowId xmlns:a16="http://schemas.microsoft.com/office/drawing/2014/main" val="3586151903"/>
                  </a:ext>
                </a:extLst>
              </a:tr>
              <a:tr h="526635">
                <a:tc>
                  <a:txBody>
                    <a:bodyPr/>
                    <a:lstStyle/>
                    <a:p>
                      <a:pPr algn="ctr" rtl="0" fontAlgn="b"/>
                      <a:r>
                        <a:rPr lang="en-GB" sz="1400" b="0" i="0" u="none" strike="noStrike">
                          <a:solidFill>
                            <a:srgbClr val="000000"/>
                          </a:solidFill>
                          <a:effectLst/>
                          <a:latin typeface="Calibri"/>
                        </a:rPr>
                        <a:t>55</a:t>
                      </a:r>
                    </a:p>
                  </a:txBody>
                  <a:tcPr marL="9525" marR="9525" marT="9525" marB="0" anchor="ctr"/>
                </a:tc>
                <a:tc>
                  <a:txBody>
                    <a:bodyPr/>
                    <a:lstStyle/>
                    <a:p>
                      <a:pPr algn="l" rtl="0" fontAlgn="b"/>
                      <a:r>
                        <a:rPr lang="nl-NL" sz="1400" b="0" i="0" u="none" strike="noStrike">
                          <a:solidFill>
                            <a:srgbClr val="000000"/>
                          </a:solidFill>
                          <a:effectLst/>
                          <a:latin typeface="Calibri"/>
                        </a:rPr>
                        <a:t>IS/IEC 61400-25-1) : 2017/IEC 61400-25-1 : 2017 </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25 Communications for Monitoring and Control of Wind Power Plants Section 1 Overall description of principles and models</a:t>
                      </a:r>
                    </a:p>
                  </a:txBody>
                  <a:tcPr marL="9525" marR="9525" marT="9525" marB="0" anchor="ctr"/>
                </a:tc>
                <a:extLst>
                  <a:ext uri="{0D108BD9-81ED-4DB2-BD59-A6C34878D82A}">
                    <a16:rowId xmlns:a16="http://schemas.microsoft.com/office/drawing/2014/main" val="4249232187"/>
                  </a:ext>
                </a:extLst>
              </a:tr>
              <a:tr h="526635">
                <a:tc>
                  <a:txBody>
                    <a:bodyPr/>
                    <a:lstStyle/>
                    <a:p>
                      <a:pPr algn="ctr" rtl="0" fontAlgn="b"/>
                      <a:r>
                        <a:rPr lang="en-GB" sz="1400" b="0" i="0" u="none" strike="noStrike">
                          <a:solidFill>
                            <a:srgbClr val="000000"/>
                          </a:solidFill>
                          <a:effectLst/>
                          <a:latin typeface="Calibri"/>
                        </a:rPr>
                        <a:t>56</a:t>
                      </a:r>
                    </a:p>
                  </a:txBody>
                  <a:tcPr marL="9525" marR="9525" marT="9525" marB="0" anchor="ctr"/>
                </a:tc>
                <a:tc>
                  <a:txBody>
                    <a:bodyPr/>
                    <a:lstStyle/>
                    <a:p>
                      <a:pPr algn="l" rtl="0" fontAlgn="b"/>
                      <a:r>
                        <a:rPr lang="nl-NL" sz="1400" b="0" i="0" u="none" strike="noStrike" dirty="0">
                          <a:solidFill>
                            <a:srgbClr val="000000"/>
                          </a:solidFill>
                          <a:effectLst/>
                          <a:latin typeface="Calibri"/>
                        </a:rPr>
                        <a:t>IS/IEC 61400-25-2) : 2015/IEC 61400-25-2 : 2015 </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25 Communications for Monitoring and Control of Wind Power Plants Section 2 Information model</a:t>
                      </a:r>
                    </a:p>
                  </a:txBody>
                  <a:tcPr marL="9525" marR="9525" marT="9525" marB="0" anchor="ctr"/>
                </a:tc>
                <a:extLst>
                  <a:ext uri="{0D108BD9-81ED-4DB2-BD59-A6C34878D82A}">
                    <a16:rowId xmlns:a16="http://schemas.microsoft.com/office/drawing/2014/main" val="4125526025"/>
                  </a:ext>
                </a:extLst>
              </a:tr>
              <a:tr h="526635">
                <a:tc>
                  <a:txBody>
                    <a:bodyPr/>
                    <a:lstStyle/>
                    <a:p>
                      <a:pPr algn="ctr" rtl="0" fontAlgn="b"/>
                      <a:r>
                        <a:rPr lang="en-GB" sz="1400" b="0" i="0" u="none" strike="noStrike">
                          <a:solidFill>
                            <a:srgbClr val="000000"/>
                          </a:solidFill>
                          <a:effectLst/>
                          <a:latin typeface="Calibri"/>
                        </a:rPr>
                        <a:t>57</a:t>
                      </a:r>
                    </a:p>
                  </a:txBody>
                  <a:tcPr marL="9525" marR="9525" marT="9525" marB="0" anchor="ctr"/>
                </a:tc>
                <a:tc>
                  <a:txBody>
                    <a:bodyPr/>
                    <a:lstStyle/>
                    <a:p>
                      <a:pPr algn="l" rtl="0" fontAlgn="b"/>
                      <a:r>
                        <a:rPr lang="nl-NL" sz="1400" b="0" i="0" u="none" strike="noStrike">
                          <a:solidFill>
                            <a:srgbClr val="000000"/>
                          </a:solidFill>
                          <a:effectLst/>
                          <a:latin typeface="Calibri"/>
                        </a:rPr>
                        <a:t>IS/IEC 61400-25-3) : 2015/IEC 61400-25-3 : 2015</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25 Communications for Monitoring and Control of Wind Power Plants Section 3 Information exchange models</a:t>
                      </a:r>
                    </a:p>
                  </a:txBody>
                  <a:tcPr marL="9525" marR="9525" marT="9525" marB="0" anchor="ctr"/>
                </a:tc>
                <a:extLst>
                  <a:ext uri="{0D108BD9-81ED-4DB2-BD59-A6C34878D82A}">
                    <a16:rowId xmlns:a16="http://schemas.microsoft.com/office/drawing/2014/main" val="749858553"/>
                  </a:ext>
                </a:extLst>
              </a:tr>
              <a:tr h="526635">
                <a:tc>
                  <a:txBody>
                    <a:bodyPr/>
                    <a:lstStyle/>
                    <a:p>
                      <a:pPr algn="ctr" rtl="0" fontAlgn="b"/>
                      <a:r>
                        <a:rPr lang="en-GB" sz="1400" b="0" i="0" u="none" strike="noStrike">
                          <a:solidFill>
                            <a:srgbClr val="000000"/>
                          </a:solidFill>
                          <a:effectLst/>
                          <a:latin typeface="Calibri"/>
                        </a:rPr>
                        <a:t>58</a:t>
                      </a:r>
                    </a:p>
                  </a:txBody>
                  <a:tcPr marL="9525" marR="9525" marT="9525" marB="0" anchor="ctr"/>
                </a:tc>
                <a:tc>
                  <a:txBody>
                    <a:bodyPr/>
                    <a:lstStyle/>
                    <a:p>
                      <a:pPr algn="l" rtl="0" fontAlgn="b"/>
                      <a:r>
                        <a:rPr lang="en-GB" sz="1400" b="0" i="0" u="none" strike="noStrike" dirty="0">
                          <a:solidFill>
                            <a:schemeClr val="tx1"/>
                          </a:solidFill>
                          <a:effectLst/>
                          <a:latin typeface="Calibri"/>
                        </a:rPr>
                        <a:t>IS/IEC 61400-25-4) : 2016</a:t>
                      </a:r>
                    </a:p>
                  </a:txBody>
                  <a:tcPr marL="9525" marR="9525" marT="9525" marB="0" anchor="ctr"/>
                </a:tc>
                <a:tc>
                  <a:txBody>
                    <a:bodyPr/>
                    <a:lstStyle/>
                    <a:p>
                      <a:pPr algn="just" rtl="0" fontAlgn="b"/>
                      <a:r>
                        <a:rPr lang="en-US" sz="1400" b="0" i="0" u="none" strike="noStrike" dirty="0">
                          <a:solidFill>
                            <a:schemeClr val="tx1"/>
                          </a:solidFill>
                          <a:effectLst/>
                          <a:latin typeface="Calibri"/>
                        </a:rPr>
                        <a:t>Wind Turbines Part 25 Communications for Monitoring and Control of Wind Power Plants Section 4 Mapping to communication profile</a:t>
                      </a:r>
                    </a:p>
                  </a:txBody>
                  <a:tcPr marL="9525" marR="9525" marT="9525" marB="0" anchor="ctr"/>
                </a:tc>
                <a:extLst>
                  <a:ext uri="{0D108BD9-81ED-4DB2-BD59-A6C34878D82A}">
                    <a16:rowId xmlns:a16="http://schemas.microsoft.com/office/drawing/2014/main" val="3620550986"/>
                  </a:ext>
                </a:extLst>
              </a:tr>
              <a:tr h="526635">
                <a:tc>
                  <a:txBody>
                    <a:bodyPr/>
                    <a:lstStyle/>
                    <a:p>
                      <a:pPr algn="ctr" rtl="0" fontAlgn="b"/>
                      <a:r>
                        <a:rPr lang="en-GB" sz="1400" b="0" i="0" u="none" strike="noStrike" dirty="0">
                          <a:solidFill>
                            <a:srgbClr val="000000"/>
                          </a:solidFill>
                          <a:effectLst/>
                          <a:latin typeface="Calibri"/>
                        </a:rPr>
                        <a:t>59</a:t>
                      </a:r>
                    </a:p>
                  </a:txBody>
                  <a:tcPr marL="9525" marR="9525" marT="9525" marB="0" anchor="ctr"/>
                </a:tc>
                <a:tc>
                  <a:txBody>
                    <a:bodyPr/>
                    <a:lstStyle/>
                    <a:p>
                      <a:pPr algn="l" rtl="0" fontAlgn="b"/>
                      <a:r>
                        <a:rPr lang="en-GB" sz="1400" b="0" i="0" u="none" strike="noStrike">
                          <a:solidFill>
                            <a:srgbClr val="000000"/>
                          </a:solidFill>
                          <a:effectLst/>
                          <a:latin typeface="Calibri"/>
                        </a:rPr>
                        <a:t>IS/IEC 61400-25-5) : 2017/IEC61400-25-5 : 2017 </a:t>
                      </a:r>
                    </a:p>
                  </a:txBody>
                  <a:tcPr marL="9525" marR="9525" marT="9525" marB="0" anchor="ctr"/>
                </a:tc>
                <a:tc>
                  <a:txBody>
                    <a:bodyPr/>
                    <a:lstStyle/>
                    <a:p>
                      <a:pPr algn="just" rtl="0" fontAlgn="b"/>
                      <a:r>
                        <a:rPr lang="en-US" sz="1400" b="0" i="0" u="none" strike="noStrike">
                          <a:solidFill>
                            <a:srgbClr val="000000"/>
                          </a:solidFill>
                          <a:effectLst/>
                          <a:latin typeface="Calibri"/>
                        </a:rPr>
                        <a:t>Wind Turbines Part 25 Communications for Monitoring and Control of Wind Power Plants Section 5 Compliance testing</a:t>
                      </a:r>
                    </a:p>
                  </a:txBody>
                  <a:tcPr marL="9525" marR="9525" marT="9525" marB="0" anchor="ctr"/>
                </a:tc>
                <a:extLst>
                  <a:ext uri="{0D108BD9-81ED-4DB2-BD59-A6C34878D82A}">
                    <a16:rowId xmlns:a16="http://schemas.microsoft.com/office/drawing/2014/main" val="3535880721"/>
                  </a:ext>
                </a:extLst>
              </a:tr>
              <a:tr h="526635">
                <a:tc>
                  <a:txBody>
                    <a:bodyPr/>
                    <a:lstStyle/>
                    <a:p>
                      <a:pPr algn="ctr" rtl="0" fontAlgn="b"/>
                      <a:r>
                        <a:rPr lang="en-GB" sz="1400" b="0" i="0" u="none" strike="noStrike">
                          <a:solidFill>
                            <a:srgbClr val="000000"/>
                          </a:solidFill>
                          <a:effectLst/>
                          <a:latin typeface="Calibri"/>
                        </a:rPr>
                        <a:t>60</a:t>
                      </a:r>
                    </a:p>
                  </a:txBody>
                  <a:tcPr marL="9525" marR="9525" marT="9525" marB="0" anchor="ctr"/>
                </a:tc>
                <a:tc>
                  <a:txBody>
                    <a:bodyPr/>
                    <a:lstStyle/>
                    <a:p>
                      <a:pPr algn="l" rtl="0" fontAlgn="b"/>
                      <a:r>
                        <a:rPr lang="en-GB" sz="1400" b="0" i="0" u="none" strike="noStrike">
                          <a:solidFill>
                            <a:srgbClr val="000000"/>
                          </a:solidFill>
                          <a:effectLst/>
                          <a:latin typeface="Calibri"/>
                        </a:rPr>
                        <a:t>IS/IEC 61400-25-6) : 2016 </a:t>
                      </a:r>
                    </a:p>
                  </a:txBody>
                  <a:tcPr marL="9525" marR="9525" marT="9525" marB="0" anchor="ctr"/>
                </a:tc>
                <a:tc>
                  <a:txBody>
                    <a:bodyPr/>
                    <a:lstStyle/>
                    <a:p>
                      <a:pPr algn="just" rtl="0" fontAlgn="b"/>
                      <a:r>
                        <a:rPr lang="en-US" sz="1400" b="0" i="0" u="none" strike="noStrike" dirty="0">
                          <a:solidFill>
                            <a:srgbClr val="000000"/>
                          </a:solidFill>
                          <a:effectLst/>
                          <a:latin typeface="Calibri"/>
                        </a:rPr>
                        <a:t>Wind Turbines Part 25 Communications for Monitoring and Control of Wind Power Plants Section 6 Logical node classes and data classes for condition monitoring</a:t>
                      </a:r>
                    </a:p>
                  </a:txBody>
                  <a:tcPr marL="9525" marR="9525" marT="9525" marB="0" anchor="ctr"/>
                </a:tc>
                <a:extLst>
                  <a:ext uri="{0D108BD9-81ED-4DB2-BD59-A6C34878D82A}">
                    <a16:rowId xmlns:a16="http://schemas.microsoft.com/office/drawing/2014/main" val="3182146772"/>
                  </a:ext>
                </a:extLst>
              </a:tr>
            </a:tbl>
          </a:graphicData>
        </a:graphic>
      </p:graphicFrame>
      <p:sp>
        <p:nvSpPr>
          <p:cNvPr id="2" name="Arrow: Pentagon 1">
            <a:extLst>
              <a:ext uri="{FF2B5EF4-FFF2-40B4-BE49-F238E27FC236}">
                <a16:creationId xmlns:a16="http://schemas.microsoft.com/office/drawing/2014/main" id="{AC41ACDC-18CD-8F95-D9DF-CC3886F2473A}"/>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1540975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421420169"/>
              </p:ext>
            </p:extLst>
          </p:nvPr>
        </p:nvGraphicFramePr>
        <p:xfrm>
          <a:off x="3147029" y="1372206"/>
          <a:ext cx="8165721" cy="4113588"/>
        </p:xfrm>
        <a:graphic>
          <a:graphicData uri="http://schemas.openxmlformats.org/drawingml/2006/table">
            <a:tbl>
              <a:tblPr firstRow="1" bandRow="1">
                <a:tableStyleId>{5C22544A-7EE6-4342-B048-85BDC9FD1C3A}</a:tableStyleId>
              </a:tblPr>
              <a:tblGrid>
                <a:gridCol w="627820">
                  <a:extLst>
                    <a:ext uri="{9D8B030D-6E8A-4147-A177-3AD203B41FA5}">
                      <a16:colId xmlns:a16="http://schemas.microsoft.com/office/drawing/2014/main" val="2583090643"/>
                    </a:ext>
                  </a:extLst>
                </a:gridCol>
                <a:gridCol w="2689964">
                  <a:extLst>
                    <a:ext uri="{9D8B030D-6E8A-4147-A177-3AD203B41FA5}">
                      <a16:colId xmlns:a16="http://schemas.microsoft.com/office/drawing/2014/main" val="823452822"/>
                    </a:ext>
                  </a:extLst>
                </a:gridCol>
                <a:gridCol w="4847937">
                  <a:extLst>
                    <a:ext uri="{9D8B030D-6E8A-4147-A177-3AD203B41FA5}">
                      <a16:colId xmlns:a16="http://schemas.microsoft.com/office/drawing/2014/main" val="614179534"/>
                    </a:ext>
                  </a:extLst>
                </a:gridCol>
              </a:tblGrid>
              <a:tr h="613922">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613922">
                <a:tc>
                  <a:txBody>
                    <a:bodyPr/>
                    <a:lstStyle/>
                    <a:p>
                      <a:pPr algn="ctr" rtl="0" fontAlgn="b"/>
                      <a:r>
                        <a:rPr lang="en-GB" sz="1400" b="0" i="0" u="none" strike="noStrike" dirty="0">
                          <a:solidFill>
                            <a:srgbClr val="000000"/>
                          </a:solidFill>
                          <a:effectLst/>
                          <a:latin typeface="Calibri"/>
                        </a:rPr>
                        <a:t>61</a:t>
                      </a:r>
                    </a:p>
                  </a:txBody>
                  <a:tcPr marL="9525" marR="9525" marT="9525" marB="0" anchor="ctr"/>
                </a:tc>
                <a:tc>
                  <a:txBody>
                    <a:bodyPr/>
                    <a:lstStyle/>
                    <a:p>
                      <a:pPr algn="l" rtl="0" fontAlgn="b"/>
                      <a:r>
                        <a:rPr lang="en-GB" sz="1400" b="0" i="0" u="none" strike="noStrike" dirty="0">
                          <a:solidFill>
                            <a:srgbClr val="000000"/>
                          </a:solidFill>
                          <a:effectLst/>
                          <a:latin typeface="Calibri"/>
                        </a:rPr>
                        <a:t>IS 6846 : 1972</a:t>
                      </a:r>
                    </a:p>
                  </a:txBody>
                  <a:tcPr marL="9525" marR="9525" marT="9525" marB="0" anchor="ctr"/>
                </a:tc>
                <a:tc>
                  <a:txBody>
                    <a:bodyPr/>
                    <a:lstStyle/>
                    <a:p>
                      <a:pPr algn="just" rtl="0" fontAlgn="b"/>
                      <a:r>
                        <a:rPr lang="en-US" sz="1400" b="0" i="0" u="none" strike="noStrike">
                          <a:solidFill>
                            <a:srgbClr val="000000"/>
                          </a:solidFill>
                          <a:effectLst/>
                          <a:latin typeface="Calibri"/>
                        </a:rPr>
                        <a:t>General requirements for control unit for airturbine, dental</a:t>
                      </a:r>
                    </a:p>
                  </a:txBody>
                  <a:tcPr marL="9525" marR="9525" marT="9525" marB="0" anchor="ctr"/>
                </a:tc>
                <a:extLst>
                  <a:ext uri="{0D108BD9-81ED-4DB2-BD59-A6C34878D82A}">
                    <a16:rowId xmlns:a16="http://schemas.microsoft.com/office/drawing/2014/main" val="2623144861"/>
                  </a:ext>
                </a:extLst>
              </a:tr>
              <a:tr h="757274">
                <a:tc>
                  <a:txBody>
                    <a:bodyPr/>
                    <a:lstStyle/>
                    <a:p>
                      <a:pPr algn="ctr" rtl="0" fontAlgn="b"/>
                      <a:r>
                        <a:rPr lang="en-GB" sz="1400" b="0" i="0" u="none" strike="noStrike">
                          <a:solidFill>
                            <a:srgbClr val="000000"/>
                          </a:solidFill>
                          <a:effectLst/>
                          <a:latin typeface="Calibri"/>
                        </a:rPr>
                        <a:t>62</a:t>
                      </a:r>
                    </a:p>
                  </a:txBody>
                  <a:tcPr marL="9525" marR="9525" marT="9525" marB="0" anchor="ctr"/>
                </a:tc>
                <a:tc>
                  <a:txBody>
                    <a:bodyPr/>
                    <a:lstStyle/>
                    <a:p>
                      <a:pPr algn="l" rtl="0" fontAlgn="b"/>
                      <a:r>
                        <a:rPr lang="en-US" sz="1400" b="0" i="0" u="none" strike="noStrike">
                          <a:solidFill>
                            <a:srgbClr val="000000"/>
                          </a:solidFill>
                          <a:effectLst/>
                          <a:latin typeface="Calibri"/>
                        </a:rPr>
                        <a:t>IS 7326 (Part 1) : 1992</a:t>
                      </a:r>
                    </a:p>
                  </a:txBody>
                  <a:tcPr marL="9525" marR="9525" marT="9525" marB="0" anchor="ctr"/>
                </a:tc>
                <a:tc>
                  <a:txBody>
                    <a:bodyPr/>
                    <a:lstStyle/>
                    <a:p>
                      <a:pPr algn="just" rtl="0" fontAlgn="b"/>
                      <a:r>
                        <a:rPr lang="en-US" sz="1400" b="0" i="0" u="none" strike="noStrike">
                          <a:solidFill>
                            <a:srgbClr val="000000"/>
                          </a:solidFill>
                          <a:effectLst/>
                          <a:latin typeface="Calibri"/>
                        </a:rPr>
                        <a:t>Penstock and turbine inlet butterfly valves for hydropower stations and systems: Part 1 criteria for structural and hydraulic design (First Revision)</a:t>
                      </a:r>
                    </a:p>
                  </a:txBody>
                  <a:tcPr marL="9525" marR="9525" marT="9525" marB="0" anchor="ctr"/>
                </a:tc>
                <a:extLst>
                  <a:ext uri="{0D108BD9-81ED-4DB2-BD59-A6C34878D82A}">
                    <a16:rowId xmlns:a16="http://schemas.microsoft.com/office/drawing/2014/main" val="2273449953"/>
                  </a:ext>
                </a:extLst>
              </a:tr>
              <a:tr h="757274">
                <a:tc>
                  <a:txBody>
                    <a:bodyPr/>
                    <a:lstStyle/>
                    <a:p>
                      <a:pPr algn="ctr" rtl="0" fontAlgn="b"/>
                      <a:r>
                        <a:rPr lang="en-GB" sz="1400" b="0" i="0" u="none" strike="noStrike">
                          <a:solidFill>
                            <a:srgbClr val="000000"/>
                          </a:solidFill>
                          <a:effectLst/>
                          <a:latin typeface="Calibri"/>
                        </a:rPr>
                        <a:t>63</a:t>
                      </a:r>
                    </a:p>
                  </a:txBody>
                  <a:tcPr marL="9525" marR="9525" marT="9525" marB="0" anchor="ctr"/>
                </a:tc>
                <a:tc>
                  <a:txBody>
                    <a:bodyPr/>
                    <a:lstStyle/>
                    <a:p>
                      <a:pPr algn="l" rtl="0" fontAlgn="b"/>
                      <a:r>
                        <a:rPr lang="en-US" sz="1400" b="0" i="0" u="none" strike="noStrike">
                          <a:solidFill>
                            <a:srgbClr val="000000"/>
                          </a:solidFill>
                          <a:effectLst/>
                          <a:latin typeface="Calibri"/>
                        </a:rPr>
                        <a:t>IS 7326 (Part 2) : 1992</a:t>
                      </a:r>
                    </a:p>
                  </a:txBody>
                  <a:tcPr marL="9525" marR="9525" marT="9525" marB="0" anchor="ctr"/>
                </a:tc>
                <a:tc>
                  <a:txBody>
                    <a:bodyPr/>
                    <a:lstStyle/>
                    <a:p>
                      <a:pPr algn="just" rtl="0" fontAlgn="b"/>
                      <a:r>
                        <a:rPr lang="en-US" sz="1400" b="0" i="0" u="none" strike="noStrike">
                          <a:solidFill>
                            <a:srgbClr val="000000"/>
                          </a:solidFill>
                          <a:effectLst/>
                          <a:latin typeface="Calibri"/>
                        </a:rPr>
                        <a:t>Penstock and turbine inlet butterfly valves for hydro - Power stations and systems: Part 2 guidelines for design and selection of control</a:t>
                      </a:r>
                    </a:p>
                  </a:txBody>
                  <a:tcPr marL="9525" marR="9525" marT="9525" marB="0" anchor="ctr"/>
                </a:tc>
                <a:extLst>
                  <a:ext uri="{0D108BD9-81ED-4DB2-BD59-A6C34878D82A}">
                    <a16:rowId xmlns:a16="http://schemas.microsoft.com/office/drawing/2014/main" val="2179541567"/>
                  </a:ext>
                </a:extLst>
              </a:tr>
              <a:tr h="757274">
                <a:tc>
                  <a:txBody>
                    <a:bodyPr/>
                    <a:lstStyle/>
                    <a:p>
                      <a:pPr algn="ctr" rtl="0" fontAlgn="b"/>
                      <a:r>
                        <a:rPr lang="en-GB" sz="1400" b="0" i="0" u="none" strike="noStrike">
                          <a:solidFill>
                            <a:srgbClr val="000000"/>
                          </a:solidFill>
                          <a:effectLst/>
                          <a:latin typeface="Calibri"/>
                        </a:rPr>
                        <a:t>64</a:t>
                      </a:r>
                    </a:p>
                  </a:txBody>
                  <a:tcPr marL="9525" marR="9525" marT="9525" marB="0" anchor="ctr"/>
                </a:tc>
                <a:tc>
                  <a:txBody>
                    <a:bodyPr/>
                    <a:lstStyle/>
                    <a:p>
                      <a:pPr algn="l" rtl="0" fontAlgn="b"/>
                      <a:r>
                        <a:rPr lang="en-US" sz="1400" b="0" i="0" u="none" strike="noStrike" dirty="0">
                          <a:solidFill>
                            <a:srgbClr val="000000"/>
                          </a:solidFill>
                          <a:effectLst/>
                          <a:latin typeface="Calibri"/>
                        </a:rPr>
                        <a:t>IS 7326 (Part 3) : 1976</a:t>
                      </a:r>
                    </a:p>
                  </a:txBody>
                  <a:tcPr marL="9525" marR="9525" marT="9525" marB="0" anchor="ctr"/>
                </a:tc>
                <a:tc>
                  <a:txBody>
                    <a:bodyPr/>
                    <a:lstStyle/>
                    <a:p>
                      <a:pPr algn="just" rtl="0" fontAlgn="b"/>
                      <a:r>
                        <a:rPr lang="en-US" sz="1400" b="0" i="0" u="none" strike="noStrike">
                          <a:solidFill>
                            <a:srgbClr val="000000"/>
                          </a:solidFill>
                          <a:effectLst/>
                          <a:latin typeface="Calibri"/>
                        </a:rPr>
                        <a:t>Penstock and turbine inlet butterfly valves for hydropower stations and systems: Part 3 recommendations for operations and maintenance</a:t>
                      </a:r>
                    </a:p>
                  </a:txBody>
                  <a:tcPr marL="9525" marR="9525" marT="9525" marB="0" anchor="ctr"/>
                </a:tc>
                <a:extLst>
                  <a:ext uri="{0D108BD9-81ED-4DB2-BD59-A6C34878D82A}">
                    <a16:rowId xmlns:a16="http://schemas.microsoft.com/office/drawing/2014/main" val="3586151903"/>
                  </a:ext>
                </a:extLst>
              </a:tr>
              <a:tr h="613922">
                <a:tc>
                  <a:txBody>
                    <a:bodyPr/>
                    <a:lstStyle/>
                    <a:p>
                      <a:pPr algn="ctr" rtl="0" fontAlgn="b"/>
                      <a:r>
                        <a:rPr lang="en-GB" sz="1400" b="0" i="0" u="none" strike="noStrike">
                          <a:solidFill>
                            <a:srgbClr val="000000"/>
                          </a:solidFill>
                          <a:effectLst/>
                          <a:latin typeface="Calibri"/>
                        </a:rPr>
                        <a:t>65</a:t>
                      </a:r>
                    </a:p>
                  </a:txBody>
                  <a:tcPr marL="9525" marR="9525" marT="9525" marB="0" anchor="ctr"/>
                </a:tc>
                <a:tc>
                  <a:txBody>
                    <a:bodyPr/>
                    <a:lstStyle/>
                    <a:p>
                      <a:pPr algn="l" rtl="0" fontAlgn="b"/>
                      <a:r>
                        <a:rPr lang="en-GB" sz="1400" b="0" i="0" u="none" strike="noStrike">
                          <a:solidFill>
                            <a:srgbClr val="000000"/>
                          </a:solidFill>
                          <a:effectLst/>
                          <a:latin typeface="Calibri"/>
                        </a:rPr>
                        <a:t>IS 8843 : 1978</a:t>
                      </a:r>
                    </a:p>
                  </a:txBody>
                  <a:tcPr marL="9525" marR="9525" marT="9525" marB="0" anchor="ctr"/>
                </a:tc>
                <a:tc>
                  <a:txBody>
                    <a:bodyPr/>
                    <a:lstStyle/>
                    <a:p>
                      <a:pPr algn="just" rtl="0" fontAlgn="b"/>
                      <a:r>
                        <a:rPr lang="en-US" sz="1400" b="0" i="0" u="none" strike="noStrike" dirty="0">
                          <a:solidFill>
                            <a:srgbClr val="000000"/>
                          </a:solidFill>
                          <a:effectLst/>
                          <a:latin typeface="Calibri"/>
                        </a:rPr>
                        <a:t>Accuracy requirements for turbine gears</a:t>
                      </a:r>
                    </a:p>
                  </a:txBody>
                  <a:tcPr marL="9525" marR="9525" marT="9525" marB="0" anchor="ctr"/>
                </a:tc>
                <a:extLst>
                  <a:ext uri="{0D108BD9-81ED-4DB2-BD59-A6C34878D82A}">
                    <a16:rowId xmlns:a16="http://schemas.microsoft.com/office/drawing/2014/main" val="4249232187"/>
                  </a:ext>
                </a:extLst>
              </a:tr>
            </a:tbl>
          </a:graphicData>
        </a:graphic>
      </p:graphicFrame>
      <p:sp>
        <p:nvSpPr>
          <p:cNvPr id="2" name="Arrow: Pentagon 1">
            <a:extLst>
              <a:ext uri="{FF2B5EF4-FFF2-40B4-BE49-F238E27FC236}">
                <a16:creationId xmlns:a16="http://schemas.microsoft.com/office/drawing/2014/main" id="{78A7D917-0CAE-365F-847F-9D4B9D697668}"/>
              </a:ext>
            </a:extLst>
          </p:cNvPr>
          <p:cNvSpPr/>
          <p:nvPr/>
        </p:nvSpPr>
        <p:spPr>
          <a:xfrm>
            <a:off x="643278" y="2082652"/>
            <a:ext cx="1860473"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Turbine </a:t>
            </a:r>
            <a:endParaRPr lang="en-IN" dirty="0">
              <a:solidFill>
                <a:schemeClr val="bg1"/>
              </a:solidFill>
            </a:endParaRPr>
          </a:p>
        </p:txBody>
      </p:sp>
    </p:spTree>
    <p:extLst>
      <p:ext uri="{BB962C8B-B14F-4D97-AF65-F5344CB8AC3E}">
        <p14:creationId xmlns:p14="http://schemas.microsoft.com/office/powerpoint/2010/main" val="2364651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3500408396"/>
              </p:ext>
            </p:extLst>
          </p:nvPr>
        </p:nvGraphicFramePr>
        <p:xfrm>
          <a:off x="3404681" y="436578"/>
          <a:ext cx="8248215" cy="6058448"/>
        </p:xfrm>
        <a:graphic>
          <a:graphicData uri="http://schemas.openxmlformats.org/drawingml/2006/table">
            <a:tbl>
              <a:tblPr firstRow="1" bandRow="1">
                <a:tableStyleId>{5C22544A-7EE6-4342-B048-85BDC9FD1C3A}</a:tableStyleId>
              </a:tblPr>
              <a:tblGrid>
                <a:gridCol w="634162">
                  <a:extLst>
                    <a:ext uri="{9D8B030D-6E8A-4147-A177-3AD203B41FA5}">
                      <a16:colId xmlns:a16="http://schemas.microsoft.com/office/drawing/2014/main" val="2583090643"/>
                    </a:ext>
                  </a:extLst>
                </a:gridCol>
                <a:gridCol w="2717139">
                  <a:extLst>
                    <a:ext uri="{9D8B030D-6E8A-4147-A177-3AD203B41FA5}">
                      <a16:colId xmlns:a16="http://schemas.microsoft.com/office/drawing/2014/main" val="823452822"/>
                    </a:ext>
                  </a:extLst>
                </a:gridCol>
                <a:gridCol w="4896914">
                  <a:extLst>
                    <a:ext uri="{9D8B030D-6E8A-4147-A177-3AD203B41FA5}">
                      <a16:colId xmlns:a16="http://schemas.microsoft.com/office/drawing/2014/main" val="614179534"/>
                    </a:ext>
                  </a:extLst>
                </a:gridCol>
              </a:tblGrid>
              <a:tr h="550768">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550768">
                <a:tc>
                  <a:txBody>
                    <a:bodyPr/>
                    <a:lstStyle/>
                    <a:p>
                      <a:pPr algn="ctr" rtl="0" fontAlgn="b"/>
                      <a:r>
                        <a:rPr lang="en-GB" sz="1400" b="0" i="0" u="none" strike="noStrike" dirty="0">
                          <a:solidFill>
                            <a:schemeClr val="tx1"/>
                          </a:solidFill>
                          <a:effectLst/>
                          <a:latin typeface="Calibri"/>
                        </a:rPr>
                        <a:t>1</a:t>
                      </a:r>
                    </a:p>
                  </a:txBody>
                  <a:tcPr marL="9525" marR="9525" marT="9525" marB="0" anchor="ctr"/>
                </a:tc>
                <a:tc>
                  <a:txBody>
                    <a:bodyPr/>
                    <a:lstStyle/>
                    <a:p>
                      <a:pPr algn="l" rtl="0" fontAlgn="b"/>
                      <a:r>
                        <a:rPr lang="en-GB" sz="1400" b="0" i="0" u="none" strike="noStrike" dirty="0">
                          <a:solidFill>
                            <a:schemeClr val="tx1"/>
                          </a:solidFill>
                          <a:effectLst/>
                          <a:latin typeface="Calibri"/>
                        </a:rPr>
                        <a:t>IS 10075 : 1981</a:t>
                      </a:r>
                    </a:p>
                  </a:txBody>
                  <a:tcPr marL="9525" marR="9525" marT="9525" marB="0" anchor="ctr"/>
                </a:tc>
                <a:tc>
                  <a:txBody>
                    <a:bodyPr/>
                    <a:lstStyle/>
                    <a:p>
                      <a:pPr algn="just" rtl="0" fontAlgn="b"/>
                      <a:r>
                        <a:rPr lang="en-US" sz="1400" b="0" i="0" u="none" strike="noStrike" dirty="0">
                          <a:solidFill>
                            <a:schemeClr val="tx1"/>
                          </a:solidFill>
                          <a:effectLst/>
                          <a:latin typeface="Calibri"/>
                        </a:rPr>
                        <a:t>Specification for start relay and overload protector for resistance start induction run hermetic compressor</a:t>
                      </a:r>
                    </a:p>
                  </a:txBody>
                  <a:tcPr marL="9525" marR="9525" marT="9525" marB="0" anchor="ctr"/>
                </a:tc>
                <a:extLst>
                  <a:ext uri="{0D108BD9-81ED-4DB2-BD59-A6C34878D82A}">
                    <a16:rowId xmlns:a16="http://schemas.microsoft.com/office/drawing/2014/main" val="2623144861"/>
                  </a:ext>
                </a:extLst>
              </a:tr>
              <a:tr h="550768">
                <a:tc>
                  <a:txBody>
                    <a:bodyPr/>
                    <a:lstStyle/>
                    <a:p>
                      <a:pPr algn="ctr" rtl="0" fontAlgn="b"/>
                      <a:r>
                        <a:rPr lang="en-GB" sz="1400" b="0" i="0" u="none" strike="noStrike">
                          <a:solidFill>
                            <a:srgbClr val="000000"/>
                          </a:solidFill>
                          <a:effectLst/>
                          <a:latin typeface="Calibri"/>
                        </a:rPr>
                        <a:t>2</a:t>
                      </a:r>
                    </a:p>
                  </a:txBody>
                  <a:tcPr marL="9525" marR="9525" marT="9525" marB="0" anchor="ctr"/>
                </a:tc>
                <a:tc>
                  <a:txBody>
                    <a:bodyPr/>
                    <a:lstStyle/>
                    <a:p>
                      <a:pPr algn="l" rtl="0" fontAlgn="b"/>
                      <a:r>
                        <a:rPr lang="en-GB" sz="1400" b="0" i="0" u="none" strike="noStrike">
                          <a:solidFill>
                            <a:srgbClr val="000000"/>
                          </a:solidFill>
                          <a:effectLst/>
                          <a:latin typeface="Calibri"/>
                        </a:rPr>
                        <a:t>IS 10617 : 2018</a:t>
                      </a:r>
                    </a:p>
                  </a:txBody>
                  <a:tcPr marL="9525" marR="9525" marT="9525" marB="0" anchor="ctr"/>
                </a:tc>
                <a:tc>
                  <a:txBody>
                    <a:bodyPr/>
                    <a:lstStyle/>
                    <a:p>
                      <a:pPr algn="just" rtl="0" fontAlgn="b"/>
                      <a:r>
                        <a:rPr lang="en-US" sz="1400" b="0" i="0" u="none" strike="noStrike">
                          <a:solidFill>
                            <a:srgbClr val="000000"/>
                          </a:solidFill>
                          <a:effectLst/>
                          <a:latin typeface="Calibri"/>
                        </a:rPr>
                        <a:t>Hermetic compressors - Specification (Second Revision)</a:t>
                      </a:r>
                    </a:p>
                  </a:txBody>
                  <a:tcPr marL="9525" marR="9525" marT="9525" marB="0" anchor="ctr"/>
                </a:tc>
                <a:extLst>
                  <a:ext uri="{0D108BD9-81ED-4DB2-BD59-A6C34878D82A}">
                    <a16:rowId xmlns:a16="http://schemas.microsoft.com/office/drawing/2014/main" val="2273449953"/>
                  </a:ext>
                </a:extLst>
              </a:tr>
              <a:tr h="550768">
                <a:tc>
                  <a:txBody>
                    <a:bodyPr/>
                    <a:lstStyle/>
                    <a:p>
                      <a:pPr algn="ctr" rtl="0" fontAlgn="b"/>
                      <a:r>
                        <a:rPr lang="en-GB" sz="1400" b="0" i="0" u="none" strike="noStrike">
                          <a:solidFill>
                            <a:srgbClr val="000000"/>
                          </a:solidFill>
                          <a:effectLst/>
                          <a:latin typeface="Calibri"/>
                        </a:rPr>
                        <a:t>3</a:t>
                      </a:r>
                    </a:p>
                  </a:txBody>
                  <a:tcPr marL="9525" marR="9525" marT="9525" marB="0" anchor="ctr"/>
                </a:tc>
                <a:tc>
                  <a:txBody>
                    <a:bodyPr/>
                    <a:lstStyle/>
                    <a:p>
                      <a:pPr algn="l" rtl="0" fontAlgn="b"/>
                      <a:r>
                        <a:rPr lang="en-GB" sz="1400" b="0" i="0" u="none" strike="noStrike">
                          <a:solidFill>
                            <a:srgbClr val="000000"/>
                          </a:solidFill>
                          <a:effectLst/>
                          <a:latin typeface="Calibri"/>
                        </a:rPr>
                        <a:t>IS 11119 : 2023</a:t>
                      </a:r>
                    </a:p>
                  </a:txBody>
                  <a:tcPr marL="9525" marR="9525" marT="9525" marB="0" anchor="ctr"/>
                </a:tc>
                <a:tc>
                  <a:txBody>
                    <a:bodyPr/>
                    <a:lstStyle/>
                    <a:p>
                      <a:pPr algn="just" rtl="0" fontAlgn="b"/>
                      <a:r>
                        <a:rPr lang="en-US" sz="1400" b="0" i="0" u="none" strike="noStrike">
                          <a:solidFill>
                            <a:srgbClr val="000000"/>
                          </a:solidFill>
                          <a:effectLst/>
                          <a:latin typeface="Calibri"/>
                        </a:rPr>
                        <a:t>TECHNICAL SUPPLY CONDITIONS FOR SLIDING VANE  ROTARY AIR COMPRESSORS   First Revision of IS 11119</a:t>
                      </a:r>
                    </a:p>
                  </a:txBody>
                  <a:tcPr marL="9525" marR="9525" marT="9525" marB="0" anchor="ctr"/>
                </a:tc>
                <a:extLst>
                  <a:ext uri="{0D108BD9-81ED-4DB2-BD59-A6C34878D82A}">
                    <a16:rowId xmlns:a16="http://schemas.microsoft.com/office/drawing/2014/main" val="2179541567"/>
                  </a:ext>
                </a:extLst>
              </a:tr>
              <a:tr h="550768">
                <a:tc>
                  <a:txBody>
                    <a:bodyPr/>
                    <a:lstStyle/>
                    <a:p>
                      <a:pPr algn="ctr" rtl="0" fontAlgn="b"/>
                      <a:r>
                        <a:rPr lang="en-GB" sz="1400" b="0" i="0" u="none" strike="noStrike">
                          <a:solidFill>
                            <a:srgbClr val="000000"/>
                          </a:solidFill>
                          <a:effectLst/>
                          <a:latin typeface="Calibri"/>
                        </a:rPr>
                        <a:t>4</a:t>
                      </a:r>
                    </a:p>
                  </a:txBody>
                  <a:tcPr marL="9525" marR="9525" marT="9525" marB="0" anchor="ctr"/>
                </a:tc>
                <a:tc>
                  <a:txBody>
                    <a:bodyPr/>
                    <a:lstStyle/>
                    <a:p>
                      <a:pPr algn="l" rtl="0" fontAlgn="b"/>
                      <a:r>
                        <a:rPr lang="en-US" sz="1400" b="0" i="0" u="none" strike="noStrike">
                          <a:solidFill>
                            <a:srgbClr val="000000"/>
                          </a:solidFill>
                          <a:effectLst/>
                          <a:latin typeface="Calibri"/>
                        </a:rPr>
                        <a:t>IS 11159 (Part 4) : 2011/ISO 6743-3 : 2003</a:t>
                      </a:r>
                    </a:p>
                  </a:txBody>
                  <a:tcPr marL="9525" marR="9525" marT="9525" marB="0" anchor="ctr"/>
                </a:tc>
                <a:tc>
                  <a:txBody>
                    <a:bodyPr/>
                    <a:lstStyle/>
                    <a:p>
                      <a:pPr algn="just" rtl="0" fontAlgn="b"/>
                      <a:r>
                        <a:rPr lang="en-US" sz="1400" b="0" i="0" u="none" strike="noStrike">
                          <a:solidFill>
                            <a:srgbClr val="000000"/>
                          </a:solidFill>
                          <a:effectLst/>
                          <a:latin typeface="Calibri"/>
                        </a:rPr>
                        <a:t>Lubricants, industrial oils and related products (Class L) - Classification: Part 4 family d (Compressors)</a:t>
                      </a:r>
                    </a:p>
                  </a:txBody>
                  <a:tcPr marL="9525" marR="9525" marT="9525" marB="0" anchor="ctr"/>
                </a:tc>
                <a:extLst>
                  <a:ext uri="{0D108BD9-81ED-4DB2-BD59-A6C34878D82A}">
                    <a16:rowId xmlns:a16="http://schemas.microsoft.com/office/drawing/2014/main" val="3586151903"/>
                  </a:ext>
                </a:extLst>
              </a:tr>
              <a:tr h="550768">
                <a:tc>
                  <a:txBody>
                    <a:bodyPr/>
                    <a:lstStyle/>
                    <a:p>
                      <a:pPr algn="ctr" rtl="0" fontAlgn="b"/>
                      <a:r>
                        <a:rPr lang="en-GB" sz="1400" b="0" i="0" u="none" strike="noStrike" dirty="0">
                          <a:solidFill>
                            <a:srgbClr val="000000"/>
                          </a:solidFill>
                          <a:effectLst/>
                          <a:latin typeface="Calibri"/>
                        </a:rPr>
                        <a:t>5</a:t>
                      </a:r>
                    </a:p>
                  </a:txBody>
                  <a:tcPr marL="9525" marR="9525" marT="9525" marB="0" anchor="ctr"/>
                </a:tc>
                <a:tc>
                  <a:txBody>
                    <a:bodyPr/>
                    <a:lstStyle/>
                    <a:p>
                      <a:pPr algn="l" rtl="0" fontAlgn="b"/>
                      <a:r>
                        <a:rPr lang="en-GB" sz="1400" b="0" i="0" u="none" strike="noStrike" dirty="0">
                          <a:solidFill>
                            <a:srgbClr val="000000"/>
                          </a:solidFill>
                          <a:effectLst/>
                          <a:latin typeface="Calibri"/>
                        </a:rPr>
                        <a:t>IS 11421 : 1985</a:t>
                      </a:r>
                    </a:p>
                  </a:txBody>
                  <a:tcPr marL="9525" marR="9525" marT="9525" marB="0" anchor="ctr"/>
                </a:tc>
                <a:tc>
                  <a:txBody>
                    <a:bodyPr/>
                    <a:lstStyle/>
                    <a:p>
                      <a:pPr algn="just" rtl="0" fontAlgn="b"/>
                      <a:r>
                        <a:rPr lang="en-US" sz="1400" b="0" i="0" u="none" strike="noStrike">
                          <a:solidFill>
                            <a:srgbClr val="000000"/>
                          </a:solidFill>
                          <a:effectLst/>
                          <a:latin typeface="Calibri"/>
                        </a:rPr>
                        <a:t>Techniques of pulsation for suppression for reciprocating compressors</a:t>
                      </a:r>
                    </a:p>
                  </a:txBody>
                  <a:tcPr marL="9525" marR="9525" marT="9525" marB="0" anchor="ctr"/>
                </a:tc>
                <a:extLst>
                  <a:ext uri="{0D108BD9-81ED-4DB2-BD59-A6C34878D82A}">
                    <a16:rowId xmlns:a16="http://schemas.microsoft.com/office/drawing/2014/main" val="4249232187"/>
                  </a:ext>
                </a:extLst>
              </a:tr>
              <a:tr h="550768">
                <a:tc>
                  <a:txBody>
                    <a:bodyPr/>
                    <a:lstStyle/>
                    <a:p>
                      <a:pPr algn="ctr" rtl="0" fontAlgn="b"/>
                      <a:r>
                        <a:rPr lang="en-GB" sz="1400" b="0" i="0" u="none" strike="noStrike">
                          <a:solidFill>
                            <a:srgbClr val="000000"/>
                          </a:solidFill>
                          <a:effectLst/>
                          <a:latin typeface="Calibri"/>
                        </a:rPr>
                        <a:t>6</a:t>
                      </a:r>
                    </a:p>
                  </a:txBody>
                  <a:tcPr marL="9525" marR="9525" marT="9525" marB="0" anchor="ctr"/>
                </a:tc>
                <a:tc>
                  <a:txBody>
                    <a:bodyPr/>
                    <a:lstStyle/>
                    <a:p>
                      <a:pPr algn="l" rtl="0" fontAlgn="b"/>
                      <a:r>
                        <a:rPr lang="en-GB" sz="1400" b="0" i="0" u="none" strike="noStrike">
                          <a:solidFill>
                            <a:srgbClr val="000000"/>
                          </a:solidFill>
                          <a:effectLst/>
                          <a:latin typeface="Calibri"/>
                        </a:rPr>
                        <a:t>IS 11461 : 1985</a:t>
                      </a:r>
                    </a:p>
                  </a:txBody>
                  <a:tcPr marL="9525" marR="9525" marT="9525" marB="0" anchor="ctr"/>
                </a:tc>
                <a:tc>
                  <a:txBody>
                    <a:bodyPr/>
                    <a:lstStyle/>
                    <a:p>
                      <a:pPr algn="just" rtl="0" fontAlgn="b"/>
                      <a:r>
                        <a:rPr lang="en-US" sz="1400" b="0" i="0" u="none" strike="noStrike" dirty="0">
                          <a:solidFill>
                            <a:srgbClr val="000000"/>
                          </a:solidFill>
                          <a:effectLst/>
                          <a:latin typeface="Calibri"/>
                        </a:rPr>
                        <a:t>Code of practice for compressor safety</a:t>
                      </a:r>
                    </a:p>
                  </a:txBody>
                  <a:tcPr marL="9525" marR="9525" marT="9525" marB="0" anchor="ctr"/>
                </a:tc>
                <a:extLst>
                  <a:ext uri="{0D108BD9-81ED-4DB2-BD59-A6C34878D82A}">
                    <a16:rowId xmlns:a16="http://schemas.microsoft.com/office/drawing/2014/main" val="4125526025"/>
                  </a:ext>
                </a:extLst>
              </a:tr>
              <a:tr h="550768">
                <a:tc>
                  <a:txBody>
                    <a:bodyPr/>
                    <a:lstStyle/>
                    <a:p>
                      <a:pPr algn="ctr" rtl="0" fontAlgn="b"/>
                      <a:r>
                        <a:rPr lang="en-GB" sz="1400" b="0" i="0" u="none" strike="noStrike">
                          <a:solidFill>
                            <a:srgbClr val="000000"/>
                          </a:solidFill>
                          <a:effectLst/>
                          <a:latin typeface="Calibri"/>
                        </a:rPr>
                        <a:t>7</a:t>
                      </a:r>
                    </a:p>
                  </a:txBody>
                  <a:tcPr marL="9525" marR="9525" marT="9525" marB="0" anchor="ctr"/>
                </a:tc>
                <a:tc>
                  <a:txBody>
                    <a:bodyPr/>
                    <a:lstStyle/>
                    <a:p>
                      <a:pPr algn="l" rtl="0" fontAlgn="b"/>
                      <a:r>
                        <a:rPr lang="en-GB" sz="1400" b="0" i="0" u="none" strike="noStrike">
                          <a:solidFill>
                            <a:srgbClr val="000000"/>
                          </a:solidFill>
                          <a:effectLst/>
                          <a:latin typeface="Calibri"/>
                        </a:rPr>
                        <a:t>IS 11563 : 2022</a:t>
                      </a:r>
                    </a:p>
                  </a:txBody>
                  <a:tcPr marL="9525" marR="9525" marT="9525" marB="0" anchor="ctr"/>
                </a:tc>
                <a:tc>
                  <a:txBody>
                    <a:bodyPr/>
                    <a:lstStyle/>
                    <a:p>
                      <a:pPr algn="just" rtl="0" fontAlgn="b"/>
                      <a:r>
                        <a:rPr lang="en-US" sz="1400" b="0" i="0" u="none" strike="noStrike">
                          <a:solidFill>
                            <a:srgbClr val="000000"/>
                          </a:solidFill>
                          <a:effectLst/>
                          <a:latin typeface="Calibri"/>
                        </a:rPr>
                        <a:t>TECHNICAL SUPPLY CONDITIONS FOR DYNAMIC COMPRESSORS</a:t>
                      </a:r>
                    </a:p>
                  </a:txBody>
                  <a:tcPr marL="9525" marR="9525" marT="9525" marB="0" anchor="ctr"/>
                </a:tc>
                <a:extLst>
                  <a:ext uri="{0D108BD9-81ED-4DB2-BD59-A6C34878D82A}">
                    <a16:rowId xmlns:a16="http://schemas.microsoft.com/office/drawing/2014/main" val="749858553"/>
                  </a:ext>
                </a:extLst>
              </a:tr>
              <a:tr h="550768">
                <a:tc>
                  <a:txBody>
                    <a:bodyPr/>
                    <a:lstStyle/>
                    <a:p>
                      <a:pPr algn="ctr" rtl="0" fontAlgn="b"/>
                      <a:r>
                        <a:rPr lang="en-GB" sz="1400" b="0" i="0" u="none" strike="noStrike">
                          <a:solidFill>
                            <a:srgbClr val="000000"/>
                          </a:solidFill>
                          <a:effectLst/>
                          <a:latin typeface="Calibri"/>
                        </a:rPr>
                        <a:t>8</a:t>
                      </a:r>
                    </a:p>
                  </a:txBody>
                  <a:tcPr marL="9525" marR="9525" marT="9525" marB="0" anchor="ctr"/>
                </a:tc>
                <a:tc>
                  <a:txBody>
                    <a:bodyPr/>
                    <a:lstStyle/>
                    <a:p>
                      <a:pPr algn="l" rtl="0" fontAlgn="b"/>
                      <a:r>
                        <a:rPr lang="en-GB" sz="1400" b="0" i="0" u="none" strike="noStrike">
                          <a:solidFill>
                            <a:srgbClr val="000000"/>
                          </a:solidFill>
                          <a:effectLst/>
                          <a:latin typeface="Calibri"/>
                        </a:rPr>
                        <a:t>IS 11780 : 2023</a:t>
                      </a:r>
                    </a:p>
                  </a:txBody>
                  <a:tcPr marL="9525" marR="9525" marT="9525" marB="0" anchor="ctr"/>
                </a:tc>
                <a:tc>
                  <a:txBody>
                    <a:bodyPr/>
                    <a:lstStyle/>
                    <a:p>
                      <a:pPr algn="just" rtl="0" fontAlgn="b"/>
                      <a:r>
                        <a:rPr lang="en-US" sz="1400" b="0" i="0" u="none" strike="noStrike">
                          <a:solidFill>
                            <a:srgbClr val="000000"/>
                          </a:solidFill>
                          <a:effectLst/>
                          <a:latin typeface="Calibri"/>
                        </a:rPr>
                        <a:t>CODE FOR SELECTION AND TESTING OF ROTARY SCREW  AIR COMPRESSOR OIL-FLOODED   First Revision of IS 11780</a:t>
                      </a:r>
                    </a:p>
                  </a:txBody>
                  <a:tcPr marL="9525" marR="9525" marT="9525" marB="0" anchor="ctr"/>
                </a:tc>
                <a:extLst>
                  <a:ext uri="{0D108BD9-81ED-4DB2-BD59-A6C34878D82A}">
                    <a16:rowId xmlns:a16="http://schemas.microsoft.com/office/drawing/2014/main" val="3620550986"/>
                  </a:ext>
                </a:extLst>
              </a:tr>
              <a:tr h="550768">
                <a:tc>
                  <a:txBody>
                    <a:bodyPr/>
                    <a:lstStyle/>
                    <a:p>
                      <a:pPr algn="ctr" rtl="0" fontAlgn="b"/>
                      <a:r>
                        <a:rPr lang="en-GB" sz="1400" b="0" i="0" u="none" strike="noStrike">
                          <a:solidFill>
                            <a:srgbClr val="000000"/>
                          </a:solidFill>
                          <a:effectLst/>
                          <a:latin typeface="Calibri"/>
                        </a:rPr>
                        <a:t>9</a:t>
                      </a:r>
                    </a:p>
                  </a:txBody>
                  <a:tcPr marL="9525" marR="9525" marT="9525" marB="0" anchor="ctr"/>
                </a:tc>
                <a:tc>
                  <a:txBody>
                    <a:bodyPr/>
                    <a:lstStyle/>
                    <a:p>
                      <a:pPr algn="l" rtl="0" fontAlgn="b"/>
                      <a:r>
                        <a:rPr lang="en-GB" sz="1400" b="0" i="0" u="none" strike="noStrike">
                          <a:solidFill>
                            <a:srgbClr val="000000"/>
                          </a:solidFill>
                          <a:effectLst/>
                          <a:latin typeface="Calibri"/>
                        </a:rPr>
                        <a:t>IS 11891 : 2022</a:t>
                      </a:r>
                    </a:p>
                  </a:txBody>
                  <a:tcPr marL="9525" marR="9525" marT="9525" marB="0" anchor="ctr"/>
                </a:tc>
                <a:tc>
                  <a:txBody>
                    <a:bodyPr/>
                    <a:lstStyle/>
                    <a:p>
                      <a:pPr algn="just" rtl="0" fontAlgn="b"/>
                      <a:r>
                        <a:rPr lang="en-US" sz="1400" b="0" i="0" u="none" strike="noStrike">
                          <a:solidFill>
                            <a:srgbClr val="000000"/>
                          </a:solidFill>
                          <a:effectLst/>
                          <a:latin typeface="Calibri"/>
                        </a:rPr>
                        <a:t>LUBRICATION AND OIL SEAL SYSTEM FOR DYNAMIC COMPRESSORS-SPECIFICATION (First Revision)</a:t>
                      </a:r>
                    </a:p>
                  </a:txBody>
                  <a:tcPr marL="9525" marR="9525" marT="9525" marB="0" anchor="ctr"/>
                </a:tc>
                <a:extLst>
                  <a:ext uri="{0D108BD9-81ED-4DB2-BD59-A6C34878D82A}">
                    <a16:rowId xmlns:a16="http://schemas.microsoft.com/office/drawing/2014/main" val="752121594"/>
                  </a:ext>
                </a:extLst>
              </a:tr>
              <a:tr h="550768">
                <a:tc>
                  <a:txBody>
                    <a:bodyPr/>
                    <a:lstStyle/>
                    <a:p>
                      <a:pPr algn="ctr" rtl="0" fontAlgn="b"/>
                      <a:r>
                        <a:rPr lang="en-GB" sz="1400" b="0" i="0" u="none" strike="noStrike">
                          <a:solidFill>
                            <a:srgbClr val="000000"/>
                          </a:solidFill>
                          <a:effectLst/>
                          <a:latin typeface="Calibri"/>
                        </a:rPr>
                        <a:t>10</a:t>
                      </a:r>
                    </a:p>
                  </a:txBody>
                  <a:tcPr marL="9525" marR="9525" marT="9525" marB="0" anchor="ctr"/>
                </a:tc>
                <a:tc>
                  <a:txBody>
                    <a:bodyPr/>
                    <a:lstStyle/>
                    <a:p>
                      <a:pPr algn="l" rtl="0" fontAlgn="b"/>
                      <a:r>
                        <a:rPr lang="pt-BR" sz="1400" b="0" i="0" u="none" strike="noStrike">
                          <a:solidFill>
                            <a:srgbClr val="000000"/>
                          </a:solidFill>
                          <a:effectLst/>
                          <a:latin typeface="Calibri"/>
                        </a:rPr>
                        <a:t>IS/ISO 1217 : 2009/ISO 1217 : 2009 </a:t>
                      </a:r>
                    </a:p>
                  </a:txBody>
                  <a:tcPr marL="9525" marR="9525" marT="9525" marB="0" anchor="ctr"/>
                </a:tc>
                <a:tc>
                  <a:txBody>
                    <a:bodyPr/>
                    <a:lstStyle/>
                    <a:p>
                      <a:pPr algn="just" rtl="0" fontAlgn="b"/>
                      <a:r>
                        <a:rPr lang="en-GB" sz="1400" b="0" i="0" u="none" strike="noStrike" dirty="0">
                          <a:solidFill>
                            <a:srgbClr val="000000"/>
                          </a:solidFill>
                          <a:effectLst/>
                          <a:latin typeface="Calibri"/>
                        </a:rPr>
                        <a:t>Displacement Compressors - Acceptance Test</a:t>
                      </a:r>
                    </a:p>
                  </a:txBody>
                  <a:tcPr marL="9525" marR="9525" marT="9525" marB="0" anchor="ctr"/>
                </a:tc>
                <a:extLst>
                  <a:ext uri="{0D108BD9-81ED-4DB2-BD59-A6C34878D82A}">
                    <a16:rowId xmlns:a16="http://schemas.microsoft.com/office/drawing/2014/main" val="3929895332"/>
                  </a:ext>
                </a:extLst>
              </a:tr>
            </a:tbl>
          </a:graphicData>
        </a:graphic>
      </p:graphicFrame>
      <p:sp>
        <p:nvSpPr>
          <p:cNvPr id="2" name="Arrow: Pentagon 1">
            <a:extLst>
              <a:ext uri="{FF2B5EF4-FFF2-40B4-BE49-F238E27FC236}">
                <a16:creationId xmlns:a16="http://schemas.microsoft.com/office/drawing/2014/main" id="{5A851C60-68C9-4762-FB6C-2F42F7F0DD9F}"/>
              </a:ext>
            </a:extLst>
          </p:cNvPr>
          <p:cNvSpPr/>
          <p:nvPr/>
        </p:nvSpPr>
        <p:spPr>
          <a:xfrm>
            <a:off x="643278" y="2082652"/>
            <a:ext cx="2048716"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Compressors </a:t>
            </a:r>
            <a:endParaRPr lang="en-IN" dirty="0">
              <a:solidFill>
                <a:schemeClr val="bg1"/>
              </a:solidFill>
            </a:endParaRPr>
          </a:p>
        </p:txBody>
      </p:sp>
    </p:spTree>
    <p:extLst>
      <p:ext uri="{BB962C8B-B14F-4D97-AF65-F5344CB8AC3E}">
        <p14:creationId xmlns:p14="http://schemas.microsoft.com/office/powerpoint/2010/main" val="629997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1834278594"/>
              </p:ext>
            </p:extLst>
          </p:nvPr>
        </p:nvGraphicFramePr>
        <p:xfrm>
          <a:off x="3035030" y="368484"/>
          <a:ext cx="8653724" cy="6018494"/>
        </p:xfrm>
        <a:graphic>
          <a:graphicData uri="http://schemas.openxmlformats.org/drawingml/2006/table">
            <a:tbl>
              <a:tblPr firstRow="1" bandRow="1">
                <a:tableStyleId>{5C22544A-7EE6-4342-B048-85BDC9FD1C3A}</a:tableStyleId>
              </a:tblPr>
              <a:tblGrid>
                <a:gridCol w="562365">
                  <a:extLst>
                    <a:ext uri="{9D8B030D-6E8A-4147-A177-3AD203B41FA5}">
                      <a16:colId xmlns:a16="http://schemas.microsoft.com/office/drawing/2014/main" val="2583090643"/>
                    </a:ext>
                  </a:extLst>
                </a:gridCol>
                <a:gridCol w="2953697">
                  <a:extLst>
                    <a:ext uri="{9D8B030D-6E8A-4147-A177-3AD203B41FA5}">
                      <a16:colId xmlns:a16="http://schemas.microsoft.com/office/drawing/2014/main" val="823452822"/>
                    </a:ext>
                  </a:extLst>
                </a:gridCol>
                <a:gridCol w="5137662">
                  <a:extLst>
                    <a:ext uri="{9D8B030D-6E8A-4147-A177-3AD203B41FA5}">
                      <a16:colId xmlns:a16="http://schemas.microsoft.com/office/drawing/2014/main" val="614179534"/>
                    </a:ext>
                  </a:extLst>
                </a:gridCol>
              </a:tblGrid>
              <a:tr h="535763">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660864">
                <a:tc>
                  <a:txBody>
                    <a:bodyPr/>
                    <a:lstStyle/>
                    <a:p>
                      <a:pPr algn="ctr" rtl="0" fontAlgn="b"/>
                      <a:r>
                        <a:rPr lang="en-GB" sz="1400" b="0" i="0" u="none" strike="noStrike" dirty="0">
                          <a:solidFill>
                            <a:schemeClr val="tx1"/>
                          </a:solidFill>
                          <a:effectLst/>
                          <a:latin typeface="Calibri"/>
                        </a:rPr>
                        <a:t>11</a:t>
                      </a:r>
                    </a:p>
                  </a:txBody>
                  <a:tcPr marL="9525" marR="9525" marT="9525" marB="0" anchor="ctr"/>
                </a:tc>
                <a:tc>
                  <a:txBody>
                    <a:bodyPr/>
                    <a:lstStyle/>
                    <a:p>
                      <a:pPr algn="l" rtl="0" fontAlgn="b"/>
                      <a:r>
                        <a:rPr lang="en-GB" sz="1400" b="0" i="0" u="none" strike="noStrike" dirty="0">
                          <a:solidFill>
                            <a:schemeClr val="tx1"/>
                          </a:solidFill>
                          <a:effectLst/>
                          <a:latin typeface="Calibri"/>
                        </a:rPr>
                        <a:t>IS 12258 : 2023</a:t>
                      </a:r>
                    </a:p>
                  </a:txBody>
                  <a:tcPr marL="9525" marR="9525" marT="9525" marB="0" anchor="ctr"/>
                </a:tc>
                <a:tc>
                  <a:txBody>
                    <a:bodyPr/>
                    <a:lstStyle/>
                    <a:p>
                      <a:pPr algn="just" rtl="0" fontAlgn="b"/>
                      <a:r>
                        <a:rPr lang="en-US" sz="1400" b="0" i="0" u="none" strike="noStrike" dirty="0">
                          <a:solidFill>
                            <a:schemeClr val="tx1"/>
                          </a:solidFill>
                          <a:effectLst/>
                          <a:latin typeface="Calibri"/>
                        </a:rPr>
                        <a:t>TECHNICAL SUPPLY CONDITION FOR AIR SCREW COMPRESSORS (OIL-FLOODED) FOR GENERAL PURPOSE AND  INDUSTRIAL APPLICATIONS (First Revision)</a:t>
                      </a:r>
                    </a:p>
                  </a:txBody>
                  <a:tcPr marL="9525" marR="9525" marT="9525" marB="0" anchor="ctr"/>
                </a:tc>
                <a:extLst>
                  <a:ext uri="{0D108BD9-81ED-4DB2-BD59-A6C34878D82A}">
                    <a16:rowId xmlns:a16="http://schemas.microsoft.com/office/drawing/2014/main" val="2623144861"/>
                  </a:ext>
                </a:extLst>
              </a:tr>
              <a:tr h="535763">
                <a:tc>
                  <a:txBody>
                    <a:bodyPr/>
                    <a:lstStyle/>
                    <a:p>
                      <a:pPr algn="ctr" rtl="0" fontAlgn="b"/>
                      <a:r>
                        <a:rPr lang="en-GB" sz="1400" b="0" i="0" u="none" strike="noStrike">
                          <a:solidFill>
                            <a:srgbClr val="000000"/>
                          </a:solidFill>
                          <a:effectLst/>
                          <a:latin typeface="Calibri"/>
                        </a:rPr>
                        <a:t>12</a:t>
                      </a:r>
                    </a:p>
                  </a:txBody>
                  <a:tcPr marL="9525" marR="9525" marT="9525" marB="0" anchor="ctr"/>
                </a:tc>
                <a:tc>
                  <a:txBody>
                    <a:bodyPr/>
                    <a:lstStyle/>
                    <a:p>
                      <a:pPr algn="l" rtl="0" fontAlgn="b"/>
                      <a:r>
                        <a:rPr lang="en-GB" sz="1400" b="0" i="0" u="none" strike="noStrike">
                          <a:solidFill>
                            <a:srgbClr val="000000"/>
                          </a:solidFill>
                          <a:effectLst/>
                          <a:latin typeface="Calibri"/>
                        </a:rPr>
                        <a:t>IS 13256 : 1992</a:t>
                      </a:r>
                    </a:p>
                  </a:txBody>
                  <a:tcPr marL="9525" marR="9525" marT="9525" marB="0" anchor="ctr"/>
                </a:tc>
                <a:tc>
                  <a:txBody>
                    <a:bodyPr/>
                    <a:lstStyle/>
                    <a:p>
                      <a:pPr algn="just" rtl="0" fontAlgn="b"/>
                      <a:r>
                        <a:rPr lang="en-GB" sz="1400" b="0" i="0" u="none" strike="noStrike">
                          <a:solidFill>
                            <a:srgbClr val="000000"/>
                          </a:solidFill>
                          <a:effectLst/>
                          <a:latin typeface="Calibri"/>
                        </a:rPr>
                        <a:t>Air compressor lubricants - Types daa and dab - Specification</a:t>
                      </a:r>
                    </a:p>
                  </a:txBody>
                  <a:tcPr marL="9525" marR="9525" marT="9525" marB="0" anchor="ctr"/>
                </a:tc>
                <a:extLst>
                  <a:ext uri="{0D108BD9-81ED-4DB2-BD59-A6C34878D82A}">
                    <a16:rowId xmlns:a16="http://schemas.microsoft.com/office/drawing/2014/main" val="2273449953"/>
                  </a:ext>
                </a:extLst>
              </a:tr>
              <a:tr h="535763">
                <a:tc>
                  <a:txBody>
                    <a:bodyPr/>
                    <a:lstStyle/>
                    <a:p>
                      <a:pPr algn="ctr" rtl="0" fontAlgn="b"/>
                      <a:r>
                        <a:rPr lang="en-GB" sz="1400" b="0" i="0" u="none" strike="noStrike">
                          <a:solidFill>
                            <a:srgbClr val="000000"/>
                          </a:solidFill>
                          <a:effectLst/>
                          <a:latin typeface="Calibri"/>
                        </a:rPr>
                        <a:t>13</a:t>
                      </a:r>
                    </a:p>
                  </a:txBody>
                  <a:tcPr marL="9525" marR="9525" marT="9525" marB="0" anchor="ctr"/>
                </a:tc>
                <a:tc>
                  <a:txBody>
                    <a:bodyPr/>
                    <a:lstStyle/>
                    <a:p>
                      <a:pPr algn="l" rtl="0" fontAlgn="b"/>
                      <a:r>
                        <a:rPr lang="pt-BR" sz="1400" b="0" i="0" u="none" strike="noStrike">
                          <a:solidFill>
                            <a:srgbClr val="000000"/>
                          </a:solidFill>
                          <a:effectLst/>
                          <a:latin typeface="Calibri"/>
                        </a:rPr>
                        <a:t>IS/ISO 13631 : 2002/ISO 13631 : 2002</a:t>
                      </a:r>
                    </a:p>
                  </a:txBody>
                  <a:tcPr marL="9525" marR="9525" marT="9525" marB="0" anchor="ctr"/>
                </a:tc>
                <a:tc>
                  <a:txBody>
                    <a:bodyPr/>
                    <a:lstStyle/>
                    <a:p>
                      <a:pPr algn="just" rtl="0" fontAlgn="b"/>
                      <a:r>
                        <a:rPr lang="en-US" sz="1400" b="0" i="0" u="none" strike="noStrike">
                          <a:solidFill>
                            <a:srgbClr val="000000"/>
                          </a:solidFill>
                          <a:effectLst/>
                          <a:latin typeface="Calibri"/>
                        </a:rPr>
                        <a:t>Petroleum and Natural Gas Industries â€” Packaged Reciprocating Gas Compressors</a:t>
                      </a:r>
                    </a:p>
                  </a:txBody>
                  <a:tcPr marL="9525" marR="9525" marT="9525" marB="0" anchor="ctr"/>
                </a:tc>
                <a:extLst>
                  <a:ext uri="{0D108BD9-81ED-4DB2-BD59-A6C34878D82A}">
                    <a16:rowId xmlns:a16="http://schemas.microsoft.com/office/drawing/2014/main" val="2179541567"/>
                  </a:ext>
                </a:extLst>
              </a:tr>
              <a:tr h="535763">
                <a:tc>
                  <a:txBody>
                    <a:bodyPr/>
                    <a:lstStyle/>
                    <a:p>
                      <a:pPr algn="ctr" rtl="0" fontAlgn="b"/>
                      <a:r>
                        <a:rPr lang="en-GB" sz="1400" b="0" i="0" u="none" strike="noStrike">
                          <a:solidFill>
                            <a:srgbClr val="000000"/>
                          </a:solidFill>
                          <a:effectLst/>
                          <a:latin typeface="Calibri"/>
                        </a:rPr>
                        <a:t>14</a:t>
                      </a:r>
                    </a:p>
                  </a:txBody>
                  <a:tcPr marL="9525" marR="9525" marT="9525" marB="0" anchor="ctr"/>
                </a:tc>
                <a:tc>
                  <a:txBody>
                    <a:bodyPr/>
                    <a:lstStyle/>
                    <a:p>
                      <a:pPr algn="l" rtl="0" fontAlgn="b"/>
                      <a:r>
                        <a:rPr lang="nl-NL" sz="1400" b="0" i="0" u="none" strike="noStrike">
                          <a:solidFill>
                            <a:srgbClr val="000000"/>
                          </a:solidFill>
                          <a:effectLst/>
                          <a:latin typeface="Calibri"/>
                        </a:rPr>
                        <a:t>IS 13707 : 2022/ISO 13707 : 2000</a:t>
                      </a:r>
                    </a:p>
                  </a:txBody>
                  <a:tcPr marL="9525" marR="9525" marT="9525" marB="0" anchor="ctr"/>
                </a:tc>
                <a:tc>
                  <a:txBody>
                    <a:bodyPr/>
                    <a:lstStyle/>
                    <a:p>
                      <a:pPr algn="just" rtl="0" fontAlgn="b"/>
                      <a:r>
                        <a:rPr lang="en-US" sz="1400" b="0" i="0" u="none" strike="noStrike">
                          <a:solidFill>
                            <a:srgbClr val="000000"/>
                          </a:solidFill>
                          <a:effectLst/>
                          <a:latin typeface="Calibri"/>
                        </a:rPr>
                        <a:t>PETROLEUM AND NATURAL GAS INDUSTRIES  RECIPROCATING COMPRESSORS</a:t>
                      </a:r>
                    </a:p>
                  </a:txBody>
                  <a:tcPr marL="9525" marR="9525" marT="9525" marB="0" anchor="ctr"/>
                </a:tc>
                <a:extLst>
                  <a:ext uri="{0D108BD9-81ED-4DB2-BD59-A6C34878D82A}">
                    <a16:rowId xmlns:a16="http://schemas.microsoft.com/office/drawing/2014/main" val="3586151903"/>
                  </a:ext>
                </a:extLst>
              </a:tr>
              <a:tr h="535763">
                <a:tc>
                  <a:txBody>
                    <a:bodyPr/>
                    <a:lstStyle/>
                    <a:p>
                      <a:pPr algn="ctr" rtl="0" fontAlgn="b"/>
                      <a:r>
                        <a:rPr lang="en-GB" sz="1400" b="0" i="0" u="none" strike="noStrike">
                          <a:solidFill>
                            <a:srgbClr val="000000"/>
                          </a:solidFill>
                          <a:effectLst/>
                          <a:latin typeface="Calibri"/>
                        </a:rPr>
                        <a:t>15</a:t>
                      </a:r>
                    </a:p>
                  </a:txBody>
                  <a:tcPr marL="9525" marR="9525" marT="9525" marB="0" anchor="ctr"/>
                </a:tc>
                <a:tc>
                  <a:txBody>
                    <a:bodyPr/>
                    <a:lstStyle/>
                    <a:p>
                      <a:pPr algn="l" rtl="0" fontAlgn="b"/>
                      <a:r>
                        <a:rPr lang="en-GB" sz="1400" b="0" i="0" u="none" strike="noStrike">
                          <a:solidFill>
                            <a:srgbClr val="000000"/>
                          </a:solidFill>
                          <a:effectLst/>
                          <a:latin typeface="Calibri"/>
                        </a:rPr>
                        <a:t>IS 15661 : 2006/ISO 10439:2002</a:t>
                      </a:r>
                    </a:p>
                  </a:txBody>
                  <a:tcPr marL="9525" marR="9525" marT="9525" marB="0" anchor="ctr"/>
                </a:tc>
                <a:tc>
                  <a:txBody>
                    <a:bodyPr/>
                    <a:lstStyle/>
                    <a:p>
                      <a:pPr algn="just" rtl="0" fontAlgn="b"/>
                      <a:r>
                        <a:rPr lang="en-GB" sz="1400" b="0" i="0" u="none" strike="noStrike">
                          <a:solidFill>
                            <a:srgbClr val="000000"/>
                          </a:solidFill>
                          <a:effectLst/>
                          <a:latin typeface="Calibri"/>
                        </a:rPr>
                        <a:t>Petroleum, chemical and gas service industries - Centrifugal compressors</a:t>
                      </a:r>
                    </a:p>
                  </a:txBody>
                  <a:tcPr marL="9525" marR="9525" marT="9525" marB="0" anchor="ctr"/>
                </a:tc>
                <a:extLst>
                  <a:ext uri="{0D108BD9-81ED-4DB2-BD59-A6C34878D82A}">
                    <a16:rowId xmlns:a16="http://schemas.microsoft.com/office/drawing/2014/main" val="4249232187"/>
                  </a:ext>
                </a:extLst>
              </a:tr>
              <a:tr h="535763">
                <a:tc>
                  <a:txBody>
                    <a:bodyPr/>
                    <a:lstStyle/>
                    <a:p>
                      <a:pPr algn="ctr" rtl="0" fontAlgn="b"/>
                      <a:r>
                        <a:rPr lang="en-GB" sz="1400" b="0" i="0" u="none" strike="noStrike">
                          <a:solidFill>
                            <a:srgbClr val="000000"/>
                          </a:solidFill>
                          <a:effectLst/>
                          <a:latin typeface="Calibri"/>
                        </a:rPr>
                        <a:t>16</a:t>
                      </a:r>
                    </a:p>
                  </a:txBody>
                  <a:tcPr marL="9525" marR="9525" marT="9525" marB="0" anchor="ctr"/>
                </a:tc>
                <a:tc>
                  <a:txBody>
                    <a:bodyPr/>
                    <a:lstStyle/>
                    <a:p>
                      <a:pPr algn="l" rtl="0" fontAlgn="b"/>
                      <a:r>
                        <a:rPr lang="en-GB" sz="1400" b="0" i="0" u="none" strike="noStrike">
                          <a:solidFill>
                            <a:srgbClr val="000000"/>
                          </a:solidFill>
                          <a:effectLst/>
                          <a:latin typeface="Calibri"/>
                        </a:rPr>
                        <a:t>IS 15879 : 2009</a:t>
                      </a:r>
                    </a:p>
                  </a:txBody>
                  <a:tcPr marL="9525" marR="9525" marT="9525" marB="0" anchor="ctr"/>
                </a:tc>
                <a:tc>
                  <a:txBody>
                    <a:bodyPr/>
                    <a:lstStyle/>
                    <a:p>
                      <a:pPr algn="just" rtl="0" fontAlgn="b"/>
                      <a:r>
                        <a:rPr lang="en-US" sz="1400" b="0" i="0" u="none" strike="noStrike">
                          <a:solidFill>
                            <a:srgbClr val="000000"/>
                          </a:solidFill>
                          <a:effectLst/>
                          <a:latin typeface="Calibri"/>
                        </a:rPr>
                        <a:t>Breathing air compressor package - Specification</a:t>
                      </a:r>
                    </a:p>
                  </a:txBody>
                  <a:tcPr marL="9525" marR="9525" marT="9525" marB="0" anchor="ctr"/>
                </a:tc>
                <a:extLst>
                  <a:ext uri="{0D108BD9-81ED-4DB2-BD59-A6C34878D82A}">
                    <a16:rowId xmlns:a16="http://schemas.microsoft.com/office/drawing/2014/main" val="4125526025"/>
                  </a:ext>
                </a:extLst>
              </a:tr>
              <a:tr h="535763">
                <a:tc>
                  <a:txBody>
                    <a:bodyPr/>
                    <a:lstStyle/>
                    <a:p>
                      <a:pPr algn="ctr" rtl="0" fontAlgn="b"/>
                      <a:r>
                        <a:rPr lang="en-GB" sz="1400" b="0" i="0" u="none" strike="noStrike">
                          <a:solidFill>
                            <a:srgbClr val="000000"/>
                          </a:solidFill>
                          <a:effectLst/>
                          <a:latin typeface="Calibri"/>
                        </a:rPr>
                        <a:t>17</a:t>
                      </a:r>
                    </a:p>
                  </a:txBody>
                  <a:tcPr marL="9525" marR="9525" marT="9525" marB="0" anchor="ctr"/>
                </a:tc>
                <a:tc>
                  <a:txBody>
                    <a:bodyPr/>
                    <a:lstStyle/>
                    <a:p>
                      <a:pPr algn="l" rtl="0" fontAlgn="b"/>
                      <a:r>
                        <a:rPr lang="en-US" sz="1400" b="0" i="0" u="none" strike="noStrike">
                          <a:solidFill>
                            <a:srgbClr val="000000"/>
                          </a:solidFill>
                          <a:effectLst/>
                          <a:latin typeface="Calibri"/>
                        </a:rPr>
                        <a:t>IS 17083 (Part 9) : 2019/ISO 14617-9 : 2002</a:t>
                      </a:r>
                    </a:p>
                  </a:txBody>
                  <a:tcPr marL="9525" marR="9525" marT="9525" marB="0" anchor="ctr"/>
                </a:tc>
                <a:tc>
                  <a:txBody>
                    <a:bodyPr/>
                    <a:lstStyle/>
                    <a:p>
                      <a:pPr algn="just" rtl="0" fontAlgn="b"/>
                      <a:r>
                        <a:rPr lang="en-US" sz="1400" b="0" i="0" u="none" strike="noStrike" dirty="0">
                          <a:solidFill>
                            <a:srgbClr val="000000"/>
                          </a:solidFill>
                          <a:effectLst/>
                          <a:latin typeface="Calibri"/>
                        </a:rPr>
                        <a:t>Graphical symbols for diagrams: Part 9 Pumps, compressors and fans</a:t>
                      </a:r>
                    </a:p>
                  </a:txBody>
                  <a:tcPr marL="9525" marR="9525" marT="9525" marB="0" anchor="ctr"/>
                </a:tc>
                <a:extLst>
                  <a:ext uri="{0D108BD9-81ED-4DB2-BD59-A6C34878D82A}">
                    <a16:rowId xmlns:a16="http://schemas.microsoft.com/office/drawing/2014/main" val="749858553"/>
                  </a:ext>
                </a:extLst>
              </a:tr>
              <a:tr h="535763">
                <a:tc>
                  <a:txBody>
                    <a:bodyPr/>
                    <a:lstStyle/>
                    <a:p>
                      <a:pPr algn="ctr" rtl="0" fontAlgn="b"/>
                      <a:r>
                        <a:rPr lang="en-GB" sz="1400" b="0" i="0" u="none" strike="noStrike" dirty="0">
                          <a:solidFill>
                            <a:srgbClr val="000000"/>
                          </a:solidFill>
                          <a:effectLst/>
                          <a:latin typeface="Calibri"/>
                        </a:rPr>
                        <a:t>18</a:t>
                      </a:r>
                    </a:p>
                  </a:txBody>
                  <a:tcPr marL="9525" marR="9525" marT="9525" marB="0" anchor="ctr"/>
                </a:tc>
                <a:tc>
                  <a:txBody>
                    <a:bodyPr/>
                    <a:lstStyle/>
                    <a:p>
                      <a:pPr algn="l" rtl="0" fontAlgn="b"/>
                      <a:r>
                        <a:rPr lang="en-GB" sz="1400" b="0" i="0" u="none" strike="noStrike">
                          <a:solidFill>
                            <a:srgbClr val="000000"/>
                          </a:solidFill>
                          <a:effectLst/>
                          <a:latin typeface="Calibri"/>
                        </a:rPr>
                        <a:t>IS 17093 : 2019</a:t>
                      </a:r>
                    </a:p>
                  </a:txBody>
                  <a:tcPr marL="9525" marR="9525" marT="9525" marB="0" anchor="ctr"/>
                </a:tc>
                <a:tc>
                  <a:txBody>
                    <a:bodyPr/>
                    <a:lstStyle/>
                    <a:p>
                      <a:pPr algn="just" rtl="0" fontAlgn="b"/>
                      <a:r>
                        <a:rPr lang="en-US" sz="1400" b="0" i="0" u="none" strike="noStrike">
                          <a:solidFill>
                            <a:srgbClr val="000000"/>
                          </a:solidFill>
                          <a:effectLst/>
                          <a:latin typeface="Calibri"/>
                        </a:rPr>
                        <a:t>Technical supply conditions for reciprocating air compressors for general purpose and industrial applications</a:t>
                      </a:r>
                    </a:p>
                  </a:txBody>
                  <a:tcPr marL="9525" marR="9525" marT="9525" marB="0" anchor="ctr"/>
                </a:tc>
                <a:extLst>
                  <a:ext uri="{0D108BD9-81ED-4DB2-BD59-A6C34878D82A}">
                    <a16:rowId xmlns:a16="http://schemas.microsoft.com/office/drawing/2014/main" val="3620550986"/>
                  </a:ext>
                </a:extLst>
              </a:tr>
              <a:tr h="535763">
                <a:tc>
                  <a:txBody>
                    <a:bodyPr/>
                    <a:lstStyle/>
                    <a:p>
                      <a:pPr algn="ctr" rtl="0" fontAlgn="b"/>
                      <a:r>
                        <a:rPr lang="en-GB" sz="1400" b="0" i="0" u="none" strike="noStrike">
                          <a:solidFill>
                            <a:srgbClr val="000000"/>
                          </a:solidFill>
                          <a:effectLst/>
                          <a:latin typeface="Calibri"/>
                        </a:rPr>
                        <a:t>19</a:t>
                      </a:r>
                    </a:p>
                  </a:txBody>
                  <a:tcPr marL="9525" marR="9525" marT="9525" marB="0" anchor="ctr"/>
                </a:tc>
                <a:tc>
                  <a:txBody>
                    <a:bodyPr/>
                    <a:lstStyle/>
                    <a:p>
                      <a:pPr algn="l" rtl="0" fontAlgn="b"/>
                      <a:r>
                        <a:rPr lang="en-GB" sz="1400" b="0" i="0" u="none" strike="noStrike">
                          <a:solidFill>
                            <a:srgbClr val="000000"/>
                          </a:solidFill>
                          <a:effectLst/>
                          <a:latin typeface="Calibri"/>
                        </a:rPr>
                        <a:t>IS 17382 : 2021</a:t>
                      </a:r>
                    </a:p>
                  </a:txBody>
                  <a:tcPr marL="9525" marR="9525" marT="9525" marB="0" anchor="ctr"/>
                </a:tc>
                <a:tc>
                  <a:txBody>
                    <a:bodyPr/>
                    <a:lstStyle/>
                    <a:p>
                      <a:pPr algn="just" rtl="0" fontAlgn="b"/>
                      <a:r>
                        <a:rPr lang="en-GB" sz="1400" b="0" i="0" u="none" strike="noStrike">
                          <a:solidFill>
                            <a:srgbClr val="000000"/>
                          </a:solidFill>
                          <a:effectLst/>
                          <a:latin typeface="Calibri"/>
                        </a:rPr>
                        <a:t>Syn Gas Ammonia Turbo Compressor Lubricating Oils   Specification</a:t>
                      </a:r>
                    </a:p>
                  </a:txBody>
                  <a:tcPr marL="9525" marR="9525" marT="9525" marB="0" anchor="ctr"/>
                </a:tc>
                <a:extLst>
                  <a:ext uri="{0D108BD9-81ED-4DB2-BD59-A6C34878D82A}">
                    <a16:rowId xmlns:a16="http://schemas.microsoft.com/office/drawing/2014/main" val="752121594"/>
                  </a:ext>
                </a:extLst>
              </a:tr>
              <a:tr h="535763">
                <a:tc>
                  <a:txBody>
                    <a:bodyPr/>
                    <a:lstStyle/>
                    <a:p>
                      <a:pPr algn="ctr" rtl="0" fontAlgn="b"/>
                      <a:r>
                        <a:rPr lang="en-GB" sz="1400" b="0" i="0" u="none" strike="noStrike">
                          <a:solidFill>
                            <a:srgbClr val="000000"/>
                          </a:solidFill>
                          <a:effectLst/>
                          <a:latin typeface="Calibri"/>
                        </a:rPr>
                        <a:t>20</a:t>
                      </a:r>
                    </a:p>
                  </a:txBody>
                  <a:tcPr marL="9525" marR="9525" marT="9525" marB="0" anchor="ctr"/>
                </a:tc>
                <a:tc>
                  <a:txBody>
                    <a:bodyPr/>
                    <a:lstStyle/>
                    <a:p>
                      <a:pPr algn="l" rtl="0" fontAlgn="b"/>
                      <a:r>
                        <a:rPr lang="en-GB" sz="1400" b="0" i="0" u="none" strike="noStrike">
                          <a:solidFill>
                            <a:srgbClr val="000000"/>
                          </a:solidFill>
                          <a:effectLst/>
                          <a:latin typeface="Calibri"/>
                        </a:rPr>
                        <a:t>IS/ISO 3857-1 : 1977</a:t>
                      </a:r>
                    </a:p>
                  </a:txBody>
                  <a:tcPr marL="9525" marR="9525" marT="9525" marB="0" anchor="ctr"/>
                </a:tc>
                <a:tc>
                  <a:txBody>
                    <a:bodyPr/>
                    <a:lstStyle/>
                    <a:p>
                      <a:pPr algn="just" rtl="0" fontAlgn="b"/>
                      <a:r>
                        <a:rPr lang="en-US" sz="1400" b="0" i="0" u="none" strike="noStrike" dirty="0">
                          <a:solidFill>
                            <a:srgbClr val="000000"/>
                          </a:solidFill>
                          <a:effectLst/>
                          <a:latin typeface="Calibri"/>
                        </a:rPr>
                        <a:t>Compressors, pneumatic tools and machines - Vocabulary: Part 1 general</a:t>
                      </a:r>
                    </a:p>
                  </a:txBody>
                  <a:tcPr marL="9525" marR="9525" marT="9525" marB="0" anchor="ctr"/>
                </a:tc>
                <a:extLst>
                  <a:ext uri="{0D108BD9-81ED-4DB2-BD59-A6C34878D82A}">
                    <a16:rowId xmlns:a16="http://schemas.microsoft.com/office/drawing/2014/main" val="3929895332"/>
                  </a:ext>
                </a:extLst>
              </a:tr>
            </a:tbl>
          </a:graphicData>
        </a:graphic>
      </p:graphicFrame>
      <p:sp>
        <p:nvSpPr>
          <p:cNvPr id="2" name="Arrow: Pentagon 1">
            <a:extLst>
              <a:ext uri="{FF2B5EF4-FFF2-40B4-BE49-F238E27FC236}">
                <a16:creationId xmlns:a16="http://schemas.microsoft.com/office/drawing/2014/main" id="{47F3AADF-E3E9-C7CE-4286-BE0BC7A5AE9B}"/>
              </a:ext>
            </a:extLst>
          </p:cNvPr>
          <p:cNvSpPr/>
          <p:nvPr/>
        </p:nvSpPr>
        <p:spPr>
          <a:xfrm>
            <a:off x="643278" y="2082652"/>
            <a:ext cx="1997509"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Compressors</a:t>
            </a:r>
            <a:endParaRPr lang="en-IN" dirty="0">
              <a:solidFill>
                <a:schemeClr val="bg1"/>
              </a:solidFill>
            </a:endParaRPr>
          </a:p>
        </p:txBody>
      </p:sp>
    </p:spTree>
    <p:extLst>
      <p:ext uri="{BB962C8B-B14F-4D97-AF65-F5344CB8AC3E}">
        <p14:creationId xmlns:p14="http://schemas.microsoft.com/office/powerpoint/2010/main" val="70143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83942F6A-C514-4943-92DE-38C5BF63FEF1}"/>
              </a:ext>
            </a:extLst>
          </p:cNvPr>
          <p:cNvGraphicFramePr>
            <a:graphicFrameLocks noGrp="1"/>
          </p:cNvGraphicFramePr>
          <p:nvPr>
            <p:extLst>
              <p:ext uri="{D42A27DB-BD31-4B8C-83A1-F6EECF244321}">
                <p14:modId xmlns:p14="http://schemas.microsoft.com/office/powerpoint/2010/main" val="198500698"/>
              </p:ext>
            </p:extLst>
          </p:nvPr>
        </p:nvGraphicFramePr>
        <p:xfrm>
          <a:off x="2959691" y="280126"/>
          <a:ext cx="8776369" cy="6140473"/>
        </p:xfrm>
        <a:graphic>
          <a:graphicData uri="http://schemas.openxmlformats.org/drawingml/2006/table">
            <a:tbl>
              <a:tblPr firstRow="1" bandRow="1">
                <a:tableStyleId>{5C22544A-7EE6-4342-B048-85BDC9FD1C3A}</a:tableStyleId>
              </a:tblPr>
              <a:tblGrid>
                <a:gridCol w="674769">
                  <a:extLst>
                    <a:ext uri="{9D8B030D-6E8A-4147-A177-3AD203B41FA5}">
                      <a16:colId xmlns:a16="http://schemas.microsoft.com/office/drawing/2014/main" val="2583090643"/>
                    </a:ext>
                  </a:extLst>
                </a:gridCol>
                <a:gridCol w="2891124">
                  <a:extLst>
                    <a:ext uri="{9D8B030D-6E8A-4147-A177-3AD203B41FA5}">
                      <a16:colId xmlns:a16="http://schemas.microsoft.com/office/drawing/2014/main" val="823452822"/>
                    </a:ext>
                  </a:extLst>
                </a:gridCol>
                <a:gridCol w="5210476">
                  <a:extLst>
                    <a:ext uri="{9D8B030D-6E8A-4147-A177-3AD203B41FA5}">
                      <a16:colId xmlns:a16="http://schemas.microsoft.com/office/drawing/2014/main" val="614179534"/>
                    </a:ext>
                  </a:extLst>
                </a:gridCol>
              </a:tblGrid>
              <a:tr h="454258">
                <a:tc>
                  <a:txBody>
                    <a:bodyPr/>
                    <a:lstStyle/>
                    <a:p>
                      <a:pPr algn="ctr" fontAlgn="b"/>
                      <a:r>
                        <a:rPr lang="en-IN" sz="1400" b="1" i="0" u="none" strike="noStrike" dirty="0">
                          <a:effectLst/>
                          <a:latin typeface="Calibri" panose="020F0502020204030204" pitchFamily="34" charset="0"/>
                        </a:rPr>
                        <a:t>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No.</a:t>
                      </a:r>
                    </a:p>
                  </a:txBody>
                  <a:tcPr marL="6350" marR="6350" marT="6350" marB="0" anchor="ctr"/>
                </a:tc>
                <a:tc>
                  <a:txBody>
                    <a:bodyPr/>
                    <a:lstStyle/>
                    <a:p>
                      <a:pPr algn="ctr" fontAlgn="b"/>
                      <a:r>
                        <a:rPr lang="en-IN" sz="1400" b="1" i="0" u="none" strike="noStrike" dirty="0">
                          <a:effectLst/>
                          <a:latin typeface="Calibri" panose="020F0502020204030204" pitchFamily="34" charset="0"/>
                        </a:rPr>
                        <a:t>IS Title</a:t>
                      </a:r>
                    </a:p>
                  </a:txBody>
                  <a:tcPr marL="6350" marR="6350" marT="6350" marB="0" anchor="ctr"/>
                </a:tc>
                <a:extLst>
                  <a:ext uri="{0D108BD9-81ED-4DB2-BD59-A6C34878D82A}">
                    <a16:rowId xmlns:a16="http://schemas.microsoft.com/office/drawing/2014/main" val="4118979528"/>
                  </a:ext>
                </a:extLst>
              </a:tr>
              <a:tr h="454258">
                <a:tc>
                  <a:txBody>
                    <a:bodyPr/>
                    <a:lstStyle/>
                    <a:p>
                      <a:pPr algn="ctr" rtl="0" fontAlgn="b"/>
                      <a:r>
                        <a:rPr lang="en-GB" sz="1400" b="0" i="0" u="none" strike="noStrike" dirty="0">
                          <a:solidFill>
                            <a:schemeClr val="tx1"/>
                          </a:solidFill>
                          <a:effectLst/>
                          <a:latin typeface="Calibri"/>
                        </a:rPr>
                        <a:t>21</a:t>
                      </a:r>
                    </a:p>
                  </a:txBody>
                  <a:tcPr marL="9525" marR="9525" marT="9525" marB="0" anchor="ctr"/>
                </a:tc>
                <a:tc>
                  <a:txBody>
                    <a:bodyPr/>
                    <a:lstStyle/>
                    <a:p>
                      <a:pPr algn="l" rtl="0" fontAlgn="b"/>
                      <a:r>
                        <a:rPr lang="en-GB" sz="1400" b="0" i="0" u="none" strike="noStrike" dirty="0">
                          <a:solidFill>
                            <a:schemeClr val="tx1"/>
                          </a:solidFill>
                          <a:effectLst/>
                          <a:latin typeface="Calibri"/>
                        </a:rPr>
                        <a:t>IS/ISO 3857-2 : 1977</a:t>
                      </a:r>
                    </a:p>
                  </a:txBody>
                  <a:tcPr marL="9525" marR="9525" marT="9525" marB="0" anchor="ctr"/>
                </a:tc>
                <a:tc>
                  <a:txBody>
                    <a:bodyPr/>
                    <a:lstStyle/>
                    <a:p>
                      <a:pPr algn="just" rtl="0" fontAlgn="b"/>
                      <a:r>
                        <a:rPr lang="en-US" sz="1400" b="0" i="0" u="none" strike="noStrike" dirty="0">
                          <a:solidFill>
                            <a:schemeClr val="tx1"/>
                          </a:solidFill>
                          <a:effectLst/>
                          <a:latin typeface="Calibri"/>
                        </a:rPr>
                        <a:t>Compressors, pneumatic tools and machines - Vocabulary: Part 2 compressors</a:t>
                      </a:r>
                    </a:p>
                  </a:txBody>
                  <a:tcPr marL="9525" marR="9525" marT="9525" marB="0" anchor="ctr"/>
                </a:tc>
                <a:extLst>
                  <a:ext uri="{0D108BD9-81ED-4DB2-BD59-A6C34878D82A}">
                    <a16:rowId xmlns:a16="http://schemas.microsoft.com/office/drawing/2014/main" val="2623144861"/>
                  </a:ext>
                </a:extLst>
              </a:tr>
              <a:tr h="454258">
                <a:tc>
                  <a:txBody>
                    <a:bodyPr/>
                    <a:lstStyle/>
                    <a:p>
                      <a:pPr algn="ctr" rtl="0" fontAlgn="b"/>
                      <a:r>
                        <a:rPr lang="en-GB" sz="1400" b="0" i="0" u="none" strike="noStrike">
                          <a:solidFill>
                            <a:srgbClr val="000000"/>
                          </a:solidFill>
                          <a:effectLst/>
                          <a:latin typeface="Calibri"/>
                        </a:rPr>
                        <a:t>22</a:t>
                      </a:r>
                    </a:p>
                  </a:txBody>
                  <a:tcPr marL="9525" marR="9525" marT="9525" marB="0" anchor="ctr"/>
                </a:tc>
                <a:tc>
                  <a:txBody>
                    <a:bodyPr/>
                    <a:lstStyle/>
                    <a:p>
                      <a:pPr algn="l" rtl="0" fontAlgn="b"/>
                      <a:r>
                        <a:rPr lang="en-GB" sz="1400" b="0" i="0" u="none" strike="noStrike" dirty="0">
                          <a:solidFill>
                            <a:srgbClr val="000000"/>
                          </a:solidFill>
                          <a:effectLst/>
                          <a:latin typeface="Calibri"/>
                        </a:rPr>
                        <a:t>IS 5111 : 1993/ISO 917:1989</a:t>
                      </a:r>
                    </a:p>
                  </a:txBody>
                  <a:tcPr marL="9525" marR="9525" marT="9525" marB="0" anchor="ctr"/>
                </a:tc>
                <a:tc>
                  <a:txBody>
                    <a:bodyPr/>
                    <a:lstStyle/>
                    <a:p>
                      <a:pPr algn="just" rtl="0" fontAlgn="b"/>
                      <a:r>
                        <a:rPr lang="en-US" sz="1400" b="0" i="0" u="none" strike="noStrike">
                          <a:solidFill>
                            <a:srgbClr val="000000"/>
                          </a:solidFill>
                          <a:effectLst/>
                          <a:latin typeface="Calibri"/>
                        </a:rPr>
                        <a:t>Testing of refrigerant compressors (First Revision)</a:t>
                      </a:r>
                    </a:p>
                  </a:txBody>
                  <a:tcPr marL="9525" marR="9525" marT="9525" marB="0" anchor="ctr"/>
                </a:tc>
                <a:extLst>
                  <a:ext uri="{0D108BD9-81ED-4DB2-BD59-A6C34878D82A}">
                    <a16:rowId xmlns:a16="http://schemas.microsoft.com/office/drawing/2014/main" val="2273449953"/>
                  </a:ext>
                </a:extLst>
              </a:tr>
              <a:tr h="454258">
                <a:tc>
                  <a:txBody>
                    <a:bodyPr/>
                    <a:lstStyle/>
                    <a:p>
                      <a:pPr algn="ctr" rtl="0" fontAlgn="b"/>
                      <a:r>
                        <a:rPr lang="en-GB" sz="1400" b="0" i="0" u="none" strike="noStrike">
                          <a:solidFill>
                            <a:srgbClr val="000000"/>
                          </a:solidFill>
                          <a:effectLst/>
                          <a:latin typeface="Calibri"/>
                        </a:rPr>
                        <a:t>23</a:t>
                      </a:r>
                    </a:p>
                  </a:txBody>
                  <a:tcPr marL="9525" marR="9525" marT="9525" marB="0" anchor="ctr"/>
                </a:tc>
                <a:tc>
                  <a:txBody>
                    <a:bodyPr/>
                    <a:lstStyle/>
                    <a:p>
                      <a:pPr algn="l" rtl="0" fontAlgn="b"/>
                      <a:r>
                        <a:rPr lang="pt-BR" sz="1400" b="0" i="0" u="none" strike="noStrike" dirty="0">
                          <a:solidFill>
                            <a:srgbClr val="000000"/>
                          </a:solidFill>
                          <a:effectLst/>
                          <a:latin typeface="Calibri"/>
                        </a:rPr>
                        <a:t>IS/ISO 5389 : 2005/ISO 5389 : 2005</a:t>
                      </a:r>
                    </a:p>
                  </a:txBody>
                  <a:tcPr marL="9525" marR="9525" marT="9525" marB="0" anchor="ctr"/>
                </a:tc>
                <a:tc>
                  <a:txBody>
                    <a:bodyPr/>
                    <a:lstStyle/>
                    <a:p>
                      <a:pPr algn="just" rtl="0" fontAlgn="b"/>
                      <a:r>
                        <a:rPr lang="en-GB" sz="1400" b="0" i="0" u="none" strike="noStrike">
                          <a:solidFill>
                            <a:srgbClr val="000000"/>
                          </a:solidFill>
                          <a:effectLst/>
                          <a:latin typeface="Calibri"/>
                        </a:rPr>
                        <a:t>Turbocompressors - Performance test code</a:t>
                      </a:r>
                    </a:p>
                  </a:txBody>
                  <a:tcPr marL="9525" marR="9525" marT="9525" marB="0" anchor="ctr"/>
                </a:tc>
                <a:extLst>
                  <a:ext uri="{0D108BD9-81ED-4DB2-BD59-A6C34878D82A}">
                    <a16:rowId xmlns:a16="http://schemas.microsoft.com/office/drawing/2014/main" val="2179541567"/>
                  </a:ext>
                </a:extLst>
              </a:tr>
              <a:tr h="454258">
                <a:tc>
                  <a:txBody>
                    <a:bodyPr/>
                    <a:lstStyle/>
                    <a:p>
                      <a:pPr algn="ctr" rtl="0" fontAlgn="b"/>
                      <a:r>
                        <a:rPr lang="en-GB" sz="1400" b="0" i="0" u="none" strike="noStrike">
                          <a:solidFill>
                            <a:srgbClr val="000000"/>
                          </a:solidFill>
                          <a:effectLst/>
                          <a:latin typeface="Calibri"/>
                        </a:rPr>
                        <a:t>24</a:t>
                      </a:r>
                    </a:p>
                  </a:txBody>
                  <a:tcPr marL="9525" marR="9525" marT="9525" marB="0" anchor="ctr"/>
                </a:tc>
                <a:tc>
                  <a:txBody>
                    <a:bodyPr/>
                    <a:lstStyle/>
                    <a:p>
                      <a:pPr algn="l" rtl="0" fontAlgn="b"/>
                      <a:r>
                        <a:rPr lang="en-GB" sz="1400" b="0" i="0" u="none" strike="noStrike">
                          <a:solidFill>
                            <a:srgbClr val="000000"/>
                          </a:solidFill>
                          <a:effectLst/>
                          <a:latin typeface="Calibri"/>
                        </a:rPr>
                        <a:t>IS 5456 : 2006</a:t>
                      </a:r>
                    </a:p>
                  </a:txBody>
                  <a:tcPr marL="9525" marR="9525" marT="9525" marB="0" anchor="ctr"/>
                </a:tc>
                <a:tc>
                  <a:txBody>
                    <a:bodyPr/>
                    <a:lstStyle/>
                    <a:p>
                      <a:pPr algn="just" rtl="0" fontAlgn="b"/>
                      <a:r>
                        <a:rPr lang="en-US" sz="1400" b="0" i="0" u="none" strike="noStrike">
                          <a:solidFill>
                            <a:srgbClr val="000000"/>
                          </a:solidFill>
                          <a:effectLst/>
                          <a:latin typeface="Calibri"/>
                        </a:rPr>
                        <a:t>Testing of positive displacement type air compressors and exhausters - Code of practice (Second Revision)</a:t>
                      </a:r>
                    </a:p>
                  </a:txBody>
                  <a:tcPr marL="9525" marR="9525" marT="9525" marB="0" anchor="ctr"/>
                </a:tc>
                <a:extLst>
                  <a:ext uri="{0D108BD9-81ED-4DB2-BD59-A6C34878D82A}">
                    <a16:rowId xmlns:a16="http://schemas.microsoft.com/office/drawing/2014/main" val="3586151903"/>
                  </a:ext>
                </a:extLst>
              </a:tr>
              <a:tr h="557589">
                <a:tc>
                  <a:txBody>
                    <a:bodyPr/>
                    <a:lstStyle/>
                    <a:p>
                      <a:pPr algn="ctr" rtl="0" fontAlgn="b"/>
                      <a:r>
                        <a:rPr lang="en-GB" sz="1400" b="0" i="0" u="none" strike="noStrike" dirty="0">
                          <a:solidFill>
                            <a:srgbClr val="000000"/>
                          </a:solidFill>
                          <a:effectLst/>
                          <a:latin typeface="Calibri"/>
                        </a:rPr>
                        <a:t>25</a:t>
                      </a:r>
                    </a:p>
                  </a:txBody>
                  <a:tcPr marL="9525" marR="9525" marT="9525" marB="0" anchor="ctr"/>
                </a:tc>
                <a:tc>
                  <a:txBody>
                    <a:bodyPr/>
                    <a:lstStyle/>
                    <a:p>
                      <a:pPr algn="l" rtl="0" fontAlgn="b"/>
                      <a:r>
                        <a:rPr lang="en-US" sz="1400" b="0" i="0" u="none" strike="noStrike">
                          <a:solidFill>
                            <a:srgbClr val="000000"/>
                          </a:solidFill>
                          <a:effectLst/>
                          <a:latin typeface="Calibri"/>
                        </a:rPr>
                        <a:t>IS 60335 (Part 2/Sec 34) : 2021/IEC 60335-2-34: 2021</a:t>
                      </a:r>
                    </a:p>
                  </a:txBody>
                  <a:tcPr marL="9525" marR="9525" marT="9525" marB="0" anchor="ctr"/>
                </a:tc>
                <a:tc>
                  <a:txBody>
                    <a:bodyPr/>
                    <a:lstStyle/>
                    <a:p>
                      <a:pPr algn="just" rtl="0" fontAlgn="b"/>
                      <a:r>
                        <a:rPr lang="en-US" sz="1400" b="0" i="0" u="none" strike="noStrike">
                          <a:solidFill>
                            <a:srgbClr val="000000"/>
                          </a:solidFill>
                          <a:effectLst/>
                          <a:latin typeface="Calibri"/>
                        </a:rPr>
                        <a:t>Household and similar electrical appliances  Safety  Part 2-34: Particular requirements for motor-compressors Adoption of IEC 60335-2-34: 2021</a:t>
                      </a:r>
                    </a:p>
                  </a:txBody>
                  <a:tcPr marL="9525" marR="9525" marT="9525" marB="0" anchor="ctr"/>
                </a:tc>
                <a:extLst>
                  <a:ext uri="{0D108BD9-81ED-4DB2-BD59-A6C34878D82A}">
                    <a16:rowId xmlns:a16="http://schemas.microsoft.com/office/drawing/2014/main" val="4249232187"/>
                  </a:ext>
                </a:extLst>
              </a:tr>
              <a:tr h="741626">
                <a:tc>
                  <a:txBody>
                    <a:bodyPr/>
                    <a:lstStyle/>
                    <a:p>
                      <a:pPr algn="ctr" rtl="0" fontAlgn="b"/>
                      <a:r>
                        <a:rPr lang="en-GB" sz="1400" b="0" i="0" u="none" strike="noStrike">
                          <a:solidFill>
                            <a:srgbClr val="000000"/>
                          </a:solidFill>
                          <a:effectLst/>
                          <a:latin typeface="Calibri"/>
                        </a:rPr>
                        <a:t>26</a:t>
                      </a:r>
                    </a:p>
                  </a:txBody>
                  <a:tcPr marL="9525" marR="9525" marT="9525" marB="0" anchor="ctr"/>
                </a:tc>
                <a:tc>
                  <a:txBody>
                    <a:bodyPr/>
                    <a:lstStyle/>
                    <a:p>
                      <a:pPr algn="l" rtl="0" fontAlgn="b"/>
                      <a:r>
                        <a:rPr lang="nl-NL" sz="1400" b="0" i="0" u="none" strike="noStrike" dirty="0">
                          <a:solidFill>
                            <a:srgbClr val="000000"/>
                          </a:solidFill>
                          <a:effectLst/>
                          <a:latin typeface="Calibri"/>
                        </a:rPr>
                        <a:t>IS/IEC 60335-2-89 : 2010/IEC 60335-2-89 : 2010</a:t>
                      </a:r>
                    </a:p>
                  </a:txBody>
                  <a:tcPr marL="9525" marR="9525" marT="9525" marB="0" anchor="ctr"/>
                </a:tc>
                <a:tc>
                  <a:txBody>
                    <a:bodyPr/>
                    <a:lstStyle/>
                    <a:p>
                      <a:pPr algn="just" rtl="0" fontAlgn="b"/>
                      <a:r>
                        <a:rPr lang="en-US" sz="1400" b="0" i="0" u="none" strike="noStrike" dirty="0">
                          <a:solidFill>
                            <a:srgbClr val="000000"/>
                          </a:solidFill>
                          <a:effectLst/>
                          <a:latin typeface="Calibri"/>
                        </a:rPr>
                        <a:t>Household and similar electrical appliances - Safety: Part 2 - 89: particular requirements for commercial refrigerating appliances with an incorporated or remote refrigerant unit or compressor</a:t>
                      </a:r>
                    </a:p>
                  </a:txBody>
                  <a:tcPr marL="9525" marR="9525" marT="9525" marB="0" anchor="ctr"/>
                </a:tc>
                <a:extLst>
                  <a:ext uri="{0D108BD9-81ED-4DB2-BD59-A6C34878D82A}">
                    <a16:rowId xmlns:a16="http://schemas.microsoft.com/office/drawing/2014/main" val="4125526025"/>
                  </a:ext>
                </a:extLst>
              </a:tr>
              <a:tr h="557589">
                <a:tc>
                  <a:txBody>
                    <a:bodyPr/>
                    <a:lstStyle/>
                    <a:p>
                      <a:pPr algn="ctr" rtl="0" fontAlgn="b"/>
                      <a:r>
                        <a:rPr lang="en-GB" sz="1400" b="0" i="0" u="none" strike="noStrike">
                          <a:solidFill>
                            <a:srgbClr val="000000"/>
                          </a:solidFill>
                          <a:effectLst/>
                          <a:latin typeface="Calibri"/>
                        </a:rPr>
                        <a:t>27</a:t>
                      </a:r>
                    </a:p>
                  </a:txBody>
                  <a:tcPr marL="9525" marR="9525" marT="9525" marB="0" anchor="ctr"/>
                </a:tc>
                <a:tc>
                  <a:txBody>
                    <a:bodyPr/>
                    <a:lstStyle/>
                    <a:p>
                      <a:pPr algn="l" rtl="0" fontAlgn="b"/>
                      <a:r>
                        <a:rPr lang="en-GB" sz="1400" b="0" i="0" u="none" strike="noStrike" dirty="0">
                          <a:solidFill>
                            <a:srgbClr val="000000"/>
                          </a:solidFill>
                          <a:effectLst/>
                          <a:latin typeface="Calibri"/>
                        </a:rPr>
                        <a:t>IS 6206 : 2023</a:t>
                      </a:r>
                    </a:p>
                  </a:txBody>
                  <a:tcPr marL="9525" marR="9525" marT="9525" marB="0" anchor="ctr"/>
                </a:tc>
                <a:tc>
                  <a:txBody>
                    <a:bodyPr/>
                    <a:lstStyle/>
                    <a:p>
                      <a:pPr algn="just" rtl="0" fontAlgn="b"/>
                      <a:r>
                        <a:rPr lang="en-US" sz="1400" b="0" i="0" u="none" strike="noStrike">
                          <a:solidFill>
                            <a:srgbClr val="000000"/>
                          </a:solidFill>
                          <a:effectLst/>
                          <a:latin typeface="Calibri"/>
                        </a:rPr>
                        <a:t>GUIDE FOR SELECTION INSTALLATION AND MAINTENANCE  OF AIR COMPRESSOR PLANTS WITH OPERATING  PRESSURES UP TO 10 BARS   (Second Revision of IS 6206)</a:t>
                      </a:r>
                    </a:p>
                  </a:txBody>
                  <a:tcPr marL="9525" marR="9525" marT="9525" marB="0" anchor="ctr"/>
                </a:tc>
                <a:extLst>
                  <a:ext uri="{0D108BD9-81ED-4DB2-BD59-A6C34878D82A}">
                    <a16:rowId xmlns:a16="http://schemas.microsoft.com/office/drawing/2014/main" val="749858553"/>
                  </a:ext>
                </a:extLst>
              </a:tr>
              <a:tr h="557589">
                <a:tc>
                  <a:txBody>
                    <a:bodyPr/>
                    <a:lstStyle/>
                    <a:p>
                      <a:pPr algn="ctr" rtl="0" fontAlgn="b"/>
                      <a:r>
                        <a:rPr lang="en-GB" sz="1400" b="0" i="0" u="none" strike="noStrike">
                          <a:solidFill>
                            <a:srgbClr val="000000"/>
                          </a:solidFill>
                          <a:effectLst/>
                          <a:latin typeface="Calibri"/>
                        </a:rPr>
                        <a:t>28</a:t>
                      </a:r>
                    </a:p>
                  </a:txBody>
                  <a:tcPr marL="9525" marR="9525" marT="9525" marB="0" anchor="ctr"/>
                </a:tc>
                <a:tc>
                  <a:txBody>
                    <a:bodyPr/>
                    <a:lstStyle/>
                    <a:p>
                      <a:pPr algn="l" rtl="0" fontAlgn="b"/>
                      <a:r>
                        <a:rPr lang="en-GB" sz="1400" b="0" i="0" u="none" strike="noStrike">
                          <a:solidFill>
                            <a:srgbClr val="000000"/>
                          </a:solidFill>
                          <a:effectLst/>
                          <a:latin typeface="Calibri"/>
                        </a:rPr>
                        <a:t>IS 6206 : 1985</a:t>
                      </a:r>
                    </a:p>
                  </a:txBody>
                  <a:tcPr marL="9525" marR="9525" marT="9525" marB="0" anchor="ctr"/>
                </a:tc>
                <a:tc>
                  <a:txBody>
                    <a:bodyPr/>
                    <a:lstStyle/>
                    <a:p>
                      <a:pPr algn="just" rtl="0" fontAlgn="b"/>
                      <a:r>
                        <a:rPr lang="en-US" sz="1400" b="0" i="0" u="none" strike="noStrike">
                          <a:solidFill>
                            <a:srgbClr val="000000"/>
                          </a:solidFill>
                          <a:effectLst/>
                          <a:latin typeface="Calibri"/>
                        </a:rPr>
                        <a:t>Guide for selection, installation and maintenance of air compressor plants with operating pressures up to 10 bars (First Revision)</a:t>
                      </a:r>
                    </a:p>
                  </a:txBody>
                  <a:tcPr marL="9525" marR="9525" marT="9525" marB="0" anchor="ctr"/>
                </a:tc>
                <a:extLst>
                  <a:ext uri="{0D108BD9-81ED-4DB2-BD59-A6C34878D82A}">
                    <a16:rowId xmlns:a16="http://schemas.microsoft.com/office/drawing/2014/main" val="3620550986"/>
                  </a:ext>
                </a:extLst>
              </a:tr>
              <a:tr h="454258">
                <a:tc>
                  <a:txBody>
                    <a:bodyPr/>
                    <a:lstStyle/>
                    <a:p>
                      <a:pPr algn="ctr" rtl="0" fontAlgn="b"/>
                      <a:r>
                        <a:rPr lang="en-GB" sz="1400" b="0" i="0" u="none" strike="noStrike">
                          <a:solidFill>
                            <a:srgbClr val="000000"/>
                          </a:solidFill>
                          <a:effectLst/>
                          <a:latin typeface="Calibri"/>
                        </a:rPr>
                        <a:t>29</a:t>
                      </a:r>
                    </a:p>
                  </a:txBody>
                  <a:tcPr marL="9525" marR="9525" marT="9525" marB="0" anchor="ctr"/>
                </a:tc>
                <a:tc>
                  <a:txBody>
                    <a:bodyPr/>
                    <a:lstStyle/>
                    <a:p>
                      <a:pPr algn="l" rtl="0" fontAlgn="b"/>
                      <a:r>
                        <a:rPr lang="en-GB" sz="1400" b="0" i="0" u="none" strike="noStrike">
                          <a:solidFill>
                            <a:srgbClr val="000000"/>
                          </a:solidFill>
                          <a:effectLst/>
                          <a:latin typeface="Calibri"/>
                        </a:rPr>
                        <a:t>IS 6430 : 2023</a:t>
                      </a:r>
                    </a:p>
                  </a:txBody>
                  <a:tcPr marL="9525" marR="9525" marT="9525" marB="0" anchor="ctr"/>
                </a:tc>
                <a:tc>
                  <a:txBody>
                    <a:bodyPr/>
                    <a:lstStyle/>
                    <a:p>
                      <a:pPr algn="just" rtl="0" fontAlgn="b"/>
                      <a:r>
                        <a:rPr lang="en-GB" sz="1400" b="0" i="0" u="none" strike="noStrike">
                          <a:solidFill>
                            <a:srgbClr val="000000"/>
                          </a:solidFill>
                          <a:effectLst/>
                          <a:latin typeface="Calibri"/>
                        </a:rPr>
                        <a:t>MOBILE AIR COMPRESSOR FOR CONSTRUCTION PURPOSES  SPECIFICATION  ( Second Revision )</a:t>
                      </a:r>
                    </a:p>
                  </a:txBody>
                  <a:tcPr marL="9525" marR="9525" marT="9525" marB="0" anchor="ctr"/>
                </a:tc>
                <a:extLst>
                  <a:ext uri="{0D108BD9-81ED-4DB2-BD59-A6C34878D82A}">
                    <a16:rowId xmlns:a16="http://schemas.microsoft.com/office/drawing/2014/main" val="752121594"/>
                  </a:ext>
                </a:extLst>
              </a:tr>
              <a:tr h="454258">
                <a:tc>
                  <a:txBody>
                    <a:bodyPr/>
                    <a:lstStyle/>
                    <a:p>
                      <a:pPr algn="ctr" rtl="0" fontAlgn="b"/>
                      <a:r>
                        <a:rPr lang="en-GB" sz="1400" b="0" i="0" u="none" strike="noStrike">
                          <a:solidFill>
                            <a:srgbClr val="000000"/>
                          </a:solidFill>
                          <a:effectLst/>
                          <a:latin typeface="Calibri"/>
                        </a:rPr>
                        <a:t>30</a:t>
                      </a:r>
                    </a:p>
                  </a:txBody>
                  <a:tcPr marL="9525" marR="9525" marT="9525" marB="0" anchor="ctr"/>
                </a:tc>
                <a:tc>
                  <a:txBody>
                    <a:bodyPr/>
                    <a:lstStyle/>
                    <a:p>
                      <a:pPr algn="l" rtl="0" fontAlgn="b"/>
                      <a:r>
                        <a:rPr lang="en-GB" sz="1400" b="0" i="0" u="none" strike="noStrike" dirty="0">
                          <a:solidFill>
                            <a:srgbClr val="000000"/>
                          </a:solidFill>
                          <a:effectLst/>
                          <a:latin typeface="Calibri"/>
                        </a:rPr>
                        <a:t>IS 9242 : 1986</a:t>
                      </a:r>
                    </a:p>
                  </a:txBody>
                  <a:tcPr marL="9525" marR="9525" marT="9525" marB="0" anchor="ctr"/>
                </a:tc>
                <a:tc>
                  <a:txBody>
                    <a:bodyPr/>
                    <a:lstStyle/>
                    <a:p>
                      <a:pPr algn="just" rtl="0" fontAlgn="b"/>
                      <a:r>
                        <a:rPr lang="en-US" sz="1400" b="0" i="0" u="none" strike="noStrike">
                          <a:solidFill>
                            <a:srgbClr val="000000"/>
                          </a:solidFill>
                          <a:effectLst/>
                          <a:latin typeface="Calibri"/>
                        </a:rPr>
                        <a:t>Rated pressure of air compressors (First Revision)</a:t>
                      </a:r>
                    </a:p>
                  </a:txBody>
                  <a:tcPr marL="9525" marR="9525" marT="9525" marB="0" anchor="ctr"/>
                </a:tc>
                <a:extLst>
                  <a:ext uri="{0D108BD9-81ED-4DB2-BD59-A6C34878D82A}">
                    <a16:rowId xmlns:a16="http://schemas.microsoft.com/office/drawing/2014/main" val="3929895332"/>
                  </a:ext>
                </a:extLst>
              </a:tr>
              <a:tr h="454258">
                <a:tc>
                  <a:txBody>
                    <a:bodyPr/>
                    <a:lstStyle/>
                    <a:p>
                      <a:pPr algn="ctr" rtl="0" fontAlgn="b"/>
                      <a:r>
                        <a:rPr lang="en-GB" sz="1400" b="0" i="0" u="none" strike="noStrike">
                          <a:solidFill>
                            <a:srgbClr val="000000"/>
                          </a:solidFill>
                          <a:effectLst/>
                          <a:latin typeface="Calibri"/>
                        </a:rPr>
                        <a:t>31</a:t>
                      </a:r>
                    </a:p>
                  </a:txBody>
                  <a:tcPr marL="9525" marR="9525" marT="9525" marB="0" anchor="ctr"/>
                </a:tc>
                <a:tc>
                  <a:txBody>
                    <a:bodyPr/>
                    <a:lstStyle/>
                    <a:p>
                      <a:pPr algn="l" rtl="0" fontAlgn="b"/>
                      <a:r>
                        <a:rPr lang="en-GB" sz="1400" b="0" i="0" u="none" strike="noStrike">
                          <a:solidFill>
                            <a:srgbClr val="000000"/>
                          </a:solidFill>
                          <a:effectLst/>
                          <a:latin typeface="Calibri"/>
                        </a:rPr>
                        <a:t>IS 9994 : 1981</a:t>
                      </a:r>
                    </a:p>
                  </a:txBody>
                  <a:tcPr marL="9525" marR="9525" marT="9525" marB="0" anchor="ctr"/>
                </a:tc>
                <a:tc>
                  <a:txBody>
                    <a:bodyPr/>
                    <a:lstStyle/>
                    <a:p>
                      <a:pPr algn="just" rtl="0" fontAlgn="b"/>
                      <a:r>
                        <a:rPr lang="en-US" sz="1400" b="0" i="0" u="none" strike="noStrike" dirty="0">
                          <a:solidFill>
                            <a:srgbClr val="000000"/>
                          </a:solidFill>
                          <a:effectLst/>
                          <a:latin typeface="Calibri"/>
                        </a:rPr>
                        <a:t>Specification for potential relays for capacitor - Start capacitor - Run hermetic compressors</a:t>
                      </a:r>
                    </a:p>
                  </a:txBody>
                  <a:tcPr marL="9525" marR="9525" marT="9525" marB="0" anchor="ctr"/>
                </a:tc>
                <a:extLst>
                  <a:ext uri="{0D108BD9-81ED-4DB2-BD59-A6C34878D82A}">
                    <a16:rowId xmlns:a16="http://schemas.microsoft.com/office/drawing/2014/main" val="3790920145"/>
                  </a:ext>
                </a:extLst>
              </a:tr>
            </a:tbl>
          </a:graphicData>
        </a:graphic>
      </p:graphicFrame>
      <p:sp>
        <p:nvSpPr>
          <p:cNvPr id="2" name="Arrow: Pentagon 1">
            <a:extLst>
              <a:ext uri="{FF2B5EF4-FFF2-40B4-BE49-F238E27FC236}">
                <a16:creationId xmlns:a16="http://schemas.microsoft.com/office/drawing/2014/main" id="{30CBDACB-ABB9-F114-A62A-93A580DFBDF5}"/>
              </a:ext>
            </a:extLst>
          </p:cNvPr>
          <p:cNvSpPr/>
          <p:nvPr/>
        </p:nvSpPr>
        <p:spPr>
          <a:xfrm>
            <a:off x="643278" y="2082652"/>
            <a:ext cx="2026770" cy="22408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kern="1200" dirty="0">
                <a:solidFill>
                  <a:schemeClr val="bg1"/>
                </a:solidFill>
                <a:latin typeface="+mj-lt"/>
                <a:ea typeface="+mj-ea"/>
                <a:cs typeface="+mj-cs"/>
              </a:rPr>
              <a:t>Relevant standards – Compressors</a:t>
            </a:r>
            <a:endParaRPr lang="en-IN" dirty="0">
              <a:solidFill>
                <a:schemeClr val="bg1"/>
              </a:solidFill>
            </a:endParaRPr>
          </a:p>
        </p:txBody>
      </p:sp>
    </p:spTree>
    <p:extLst>
      <p:ext uri="{BB962C8B-B14F-4D97-AF65-F5344CB8AC3E}">
        <p14:creationId xmlns:p14="http://schemas.microsoft.com/office/powerpoint/2010/main" val="3478542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2" name="Freeform: Shape 8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D9032B0-3DB3-5215-710B-BEF895C5202D}"/>
              </a:ext>
            </a:extLst>
          </p:cNvPr>
          <p:cNvSpPr>
            <a:spLocks/>
          </p:cNvSpPr>
          <p:nvPr/>
        </p:nvSpPr>
        <p:spPr>
          <a:xfrm>
            <a:off x="779679" y="2966294"/>
            <a:ext cx="4609444" cy="1518157"/>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ts val="0"/>
              </a:spcBef>
              <a:spcAft>
                <a:spcPts val="600"/>
              </a:spcAft>
              <a:buClrTx/>
              <a:buSzTx/>
              <a:tabLst/>
              <a:defRPr/>
            </a:pPr>
            <a:r>
              <a:rPr lang="en-US" sz="6600" b="1" kern="1200" spc="50" dirty="0">
                <a:ln w="9525" cmpd="sng">
                  <a:solidFill>
                    <a:schemeClr val="accent1"/>
                  </a:solidFill>
                  <a:prstDash val="solid"/>
                </a:ln>
                <a:solidFill>
                  <a:schemeClr val="tx2">
                    <a:lumMod val="75000"/>
                    <a:lumOff val="25000"/>
                  </a:schemeClr>
                </a:solidFill>
                <a:effectLst>
                  <a:glow rad="38100">
                    <a:schemeClr val="accent1">
                      <a:alpha val="40000"/>
                    </a:schemeClr>
                  </a:glow>
                  <a:outerShdw blurRad="38100" dist="38100" dir="2700000" algn="tl">
                    <a:srgbClr val="000000">
                      <a:alpha val="43137"/>
                    </a:srgbClr>
                  </a:outerShdw>
                </a:effectLst>
                <a:latin typeface="+mj-lt"/>
                <a:ea typeface="+mj-ea"/>
                <a:cs typeface="+mj-cs"/>
              </a:rPr>
              <a:t>Thank you!..</a:t>
            </a:r>
            <a:endParaRPr kumimoji="0" lang="en-US" sz="6600" b="1" i="0" u="none" strike="noStrike" kern="1200" spc="50" normalizeH="0" baseline="0" noProof="0" dirty="0">
              <a:ln w="9525" cmpd="sng">
                <a:solidFill>
                  <a:schemeClr val="accent1"/>
                </a:solidFill>
                <a:prstDash val="solid"/>
              </a:ln>
              <a:solidFill>
                <a:schemeClr val="tx2">
                  <a:lumMod val="75000"/>
                  <a:lumOff val="25000"/>
                </a:schemeClr>
              </a:solidFill>
              <a:effectLst>
                <a:glow rad="38100">
                  <a:schemeClr val="accent1">
                    <a:alpha val="40000"/>
                  </a:schemeClr>
                </a:glow>
                <a:outerShdw blurRad="38100" dist="38100" dir="2700000" algn="tl">
                  <a:srgbClr val="000000">
                    <a:alpha val="43137"/>
                  </a:srgbClr>
                </a:outerShdw>
              </a:effectLst>
              <a:uLnTx/>
              <a:uFillTx/>
              <a:latin typeface="Aptos" panose="02110004020202020204"/>
            </a:endParaRPr>
          </a:p>
        </p:txBody>
      </p:sp>
      <p:pic>
        <p:nvPicPr>
          <p:cNvPr id="77" name="Graphic 76" descr="Gauge">
            <a:extLst>
              <a:ext uri="{FF2B5EF4-FFF2-40B4-BE49-F238E27FC236}">
                <a16:creationId xmlns:a16="http://schemas.microsoft.com/office/drawing/2014/main" id="{490D39BF-1FEA-2347-05E9-7E1E8253C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74331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62AF728-822A-BC41-0C99-1491B3CE82CB}"/>
              </a:ext>
            </a:extLst>
          </p:cNvPr>
          <p:cNvSpPr>
            <a:spLocks noGrp="1"/>
          </p:cNvSpPr>
          <p:nvPr>
            <p:ph type="title"/>
          </p:nvPr>
        </p:nvSpPr>
        <p:spPr>
          <a:xfrm>
            <a:off x="838200" y="3905833"/>
            <a:ext cx="10500360" cy="2398713"/>
          </a:xfrm>
        </p:spPr>
        <p:txBody>
          <a:bodyPr>
            <a:normAutofit/>
          </a:bodyPr>
          <a:lstStyle/>
          <a:p>
            <a:pPr algn="just"/>
            <a:r>
              <a:rPr lang="en-US" sz="4000" dirty="0"/>
              <a:t>Pivotal Role of Bureau of Indian Standards in the Standardization of Turbines and Compressors</a:t>
            </a:r>
          </a:p>
        </p:txBody>
      </p:sp>
      <p:pic>
        <p:nvPicPr>
          <p:cNvPr id="7" name="Picture 6">
            <a:extLst>
              <a:ext uri="{FF2B5EF4-FFF2-40B4-BE49-F238E27FC236}">
                <a16:creationId xmlns:a16="http://schemas.microsoft.com/office/drawing/2014/main" id="{4871C427-7FC0-04D1-EB2D-A0F00CF51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323" y="471976"/>
            <a:ext cx="3360114" cy="2520085"/>
          </a:xfrm>
          <a:prstGeom prst="rect">
            <a:avLst/>
          </a:prstGeom>
          <a:effectLst>
            <a:glow rad="279400">
              <a:schemeClr val="accent1">
                <a:alpha val="47000"/>
              </a:schemeClr>
            </a:glow>
            <a:outerShdw blurRad="50800" dist="50800" dir="5400000" algn="ctr" rotWithShape="0">
              <a:srgbClr val="000000"/>
            </a:outerShdw>
          </a:effectLst>
        </p:spPr>
      </p:pic>
    </p:spTree>
    <p:extLst>
      <p:ext uri="{BB962C8B-B14F-4D97-AF65-F5344CB8AC3E}">
        <p14:creationId xmlns:p14="http://schemas.microsoft.com/office/powerpoint/2010/main" val="214987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itle 9">
            <a:extLst>
              <a:ext uri="{FF2B5EF4-FFF2-40B4-BE49-F238E27FC236}">
                <a16:creationId xmlns:a16="http://schemas.microsoft.com/office/drawing/2014/main" id="{4DE36C71-3006-76DD-9B3C-5A34E9ADDA97}"/>
              </a:ext>
            </a:extLst>
          </p:cNvPr>
          <p:cNvSpPr>
            <a:spLocks noGrp="1"/>
          </p:cNvSpPr>
          <p:nvPr>
            <p:ph type="title"/>
          </p:nvPr>
        </p:nvSpPr>
        <p:spPr>
          <a:xfrm>
            <a:off x="163373" y="906450"/>
            <a:ext cx="5520537" cy="5384622"/>
          </a:xfrm>
        </p:spPr>
        <p:txBody>
          <a:bodyPr>
            <a:noAutofit/>
          </a:bodyPr>
          <a:lstStyle/>
          <a:p>
            <a:pPr algn="just"/>
            <a:r>
              <a:rPr lang="en-US" sz="2400" dirty="0"/>
              <a:t>Mechanical Engineering Department (MED) of Bureau of Indian Standards has constituted a Technical Committee namely Turbo Machinery Sectional Committee MED 22. This Committee deals with formulation of standards for compressors, blowers, exhausters and their related accessories. It also covers methods of measuring various quantities connected with the testing and code of practices, preparation of technical supply conditions and acceptance tests for centrifugal, reciprocating, rotary and dynamic compressors, blowers and exhausters. </a:t>
            </a:r>
            <a:endParaRPr lang="en-IN" sz="2400" dirty="0"/>
          </a:p>
        </p:txBody>
      </p:sp>
      <p:sp>
        <p:nvSpPr>
          <p:cNvPr id="11" name="TextBox 10">
            <a:extLst>
              <a:ext uri="{FF2B5EF4-FFF2-40B4-BE49-F238E27FC236}">
                <a16:creationId xmlns:a16="http://schemas.microsoft.com/office/drawing/2014/main" id="{C9E9831E-E6BB-D9AB-DBAE-4A3BE6F4304C}"/>
              </a:ext>
            </a:extLst>
          </p:cNvPr>
          <p:cNvSpPr txBox="1"/>
          <p:nvPr/>
        </p:nvSpPr>
        <p:spPr>
          <a:xfrm>
            <a:off x="6634886" y="667189"/>
            <a:ext cx="5106009" cy="5601533"/>
          </a:xfrm>
          <a:prstGeom prst="rect">
            <a:avLst/>
          </a:prstGeom>
          <a:noFill/>
        </p:spPr>
        <p:txBody>
          <a:bodyPr wrap="square" rtlCol="0">
            <a:spAutoFit/>
          </a:bodyPr>
          <a:lstStyle/>
          <a:p>
            <a:pPr algn="just"/>
            <a:r>
              <a:rPr lang="en-IN" sz="2000" dirty="0"/>
              <a:t>MED 22 liaison with following Technical Committee of ISO as participating (P) member </a:t>
            </a:r>
          </a:p>
          <a:p>
            <a:pPr marL="342900" indent="-342900" algn="just">
              <a:buFont typeface="Arial" panose="020B0604020202020204" pitchFamily="34" charset="0"/>
              <a:buChar char="•"/>
            </a:pPr>
            <a:r>
              <a:rPr lang="en-IN" sz="2000" dirty="0"/>
              <a:t>TC 118 - Compressors and pneumatic tools, machines and equipment - Principle (P)</a:t>
            </a:r>
          </a:p>
          <a:p>
            <a:pPr marL="342900" indent="-342900" algn="just">
              <a:buFont typeface="Arial" panose="020B0604020202020204" pitchFamily="34" charset="0"/>
              <a:buChar char="•"/>
            </a:pPr>
            <a:r>
              <a:rPr lang="en-IN" sz="2000" dirty="0"/>
              <a:t>TC 118 / SC 1 - Process compressors - Principle (P)</a:t>
            </a:r>
          </a:p>
          <a:p>
            <a:pPr marL="342900" indent="-342900" algn="just">
              <a:buFont typeface="Arial" panose="020B0604020202020204" pitchFamily="34" charset="0"/>
              <a:buChar char="•"/>
            </a:pPr>
            <a:r>
              <a:rPr lang="en-IN" sz="2000" dirty="0"/>
              <a:t>TC 118 / SC 4 - Compressed air treatment technology - Principle (P)</a:t>
            </a:r>
          </a:p>
          <a:p>
            <a:pPr marL="342900" indent="-342900" algn="just">
              <a:buFont typeface="Arial" panose="020B0604020202020204" pitchFamily="34" charset="0"/>
              <a:buChar char="•"/>
            </a:pPr>
            <a:r>
              <a:rPr lang="en-IN" sz="2000" dirty="0"/>
              <a:t>TC 118 / SC 6 - Air compressors and compressed air systems - Principle (P)</a:t>
            </a:r>
          </a:p>
          <a:p>
            <a:pPr marL="342900" indent="-342900" algn="just">
              <a:buFont typeface="Arial" panose="020B0604020202020204" pitchFamily="34" charset="0"/>
              <a:buChar char="•"/>
            </a:pPr>
            <a:r>
              <a:rPr lang="en-IN" sz="2000" dirty="0"/>
              <a:t>ISO TC 118 / SC 6 - Safety</a:t>
            </a:r>
          </a:p>
          <a:p>
            <a:pPr marL="342900" indent="-342900" algn="just">
              <a:buFont typeface="Arial" panose="020B0604020202020204" pitchFamily="34" charset="0"/>
              <a:buChar char="•"/>
            </a:pPr>
            <a:r>
              <a:rPr lang="en-IN" sz="2000" dirty="0"/>
              <a:t>IEC TC 5 - Steam turbines - Principle (P)</a:t>
            </a:r>
          </a:p>
          <a:p>
            <a:pPr marL="342900" indent="-342900" algn="just">
              <a:buFont typeface="Arial" panose="020B0604020202020204" pitchFamily="34" charset="0"/>
              <a:buChar char="•"/>
            </a:pPr>
            <a:r>
              <a:rPr lang="en-IN" sz="2000" dirty="0"/>
              <a:t>IEC TC 4 - Hydraulic turbines - Principle (P)</a:t>
            </a:r>
          </a:p>
          <a:p>
            <a:pPr marL="342900" indent="-342900" algn="just">
              <a:buFont typeface="Arial" panose="020B0604020202020204" pitchFamily="34" charset="0"/>
              <a:buChar char="•"/>
            </a:pPr>
            <a:r>
              <a:rPr lang="en-IN" sz="2000" dirty="0"/>
              <a:t>ISO TC 192 - Gas turbines - Principle (P)</a:t>
            </a:r>
          </a:p>
          <a:p>
            <a:endParaRPr lang="en-IN" sz="1600" dirty="0"/>
          </a:p>
        </p:txBody>
      </p:sp>
    </p:spTree>
    <p:extLst>
      <p:ext uri="{BB962C8B-B14F-4D97-AF65-F5344CB8AC3E}">
        <p14:creationId xmlns:p14="http://schemas.microsoft.com/office/powerpoint/2010/main" val="131198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2507</TotalTime>
  <Words>11793</Words>
  <Application>Microsoft Office PowerPoint</Application>
  <PresentationFormat>Widescreen</PresentationFormat>
  <Paragraphs>821</Paragraphs>
  <Slides>75</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75</vt:i4>
      </vt:variant>
    </vt:vector>
  </HeadingPairs>
  <TitlesOfParts>
    <vt:vector size="87" baseType="lpstr">
      <vt:lpstr>Aptos</vt:lpstr>
      <vt:lpstr>Aptos Display</vt:lpstr>
      <vt:lpstr>Arial</vt:lpstr>
      <vt:lpstr>Arial Narrow</vt:lpstr>
      <vt:lpstr>Calibri</vt:lpstr>
      <vt:lpstr>Cambria Math</vt:lpstr>
      <vt:lpstr>Courier New</vt:lpstr>
      <vt:lpstr>Lora</vt:lpstr>
      <vt:lpstr>Symbol</vt:lpstr>
      <vt:lpstr>Wingdings</vt:lpstr>
      <vt:lpstr>Office Theme</vt:lpstr>
      <vt:lpstr>1_Office Theme</vt:lpstr>
      <vt:lpstr>TURBO  MACHINERY</vt:lpstr>
      <vt:lpstr>PowerPoint Presentation</vt:lpstr>
      <vt:lpstr>What is a Turbomachine?</vt:lpstr>
      <vt:lpstr> Types of Turbomachines</vt:lpstr>
      <vt:lpstr>Classification of Turbomachines </vt:lpstr>
      <vt:lpstr>Another Classification of Turbomachines</vt:lpstr>
      <vt:lpstr>PowerPoint Presentation</vt:lpstr>
      <vt:lpstr>Pivotal Role of Bureau of Indian Standards in the Standardization of Turbines and Compressors</vt:lpstr>
      <vt:lpstr>Mechanical Engineering Department (MED) of Bureau of Indian Standards has constituted a Technical Committee namely Turbo Machinery Sectional Committee MED 22. This Committee deals with formulation of standards for compressors, blowers, exhausters and their related accessories. It also covers methods of measuring various quantities connected with the testing and code of practices, preparation of technical supply conditions and acceptance tests for centrifugal, reciprocating, rotary and dynamic compressors, blowers and exhausters. </vt:lpstr>
      <vt:lpstr>Electro Technical  Department  (ETD) of Bureau of Indian Standards has constituted a Technical Committee namely Wind Turbines Sectional Committee ETD 42. This Committee deals with formulation of standards for wind turbines that convert wind energy into electrical energy. These standards address design requirements, engineering integrity, measurement techniques and test procedures. Their purpose is to provide a basis for design, quality assurance and certification. The standards are concerned with all subsystems of wind turbines, such as mechanical and internal electrical systems, support structures and control and protection systems. </vt:lpstr>
      <vt:lpstr>PowerPoint Presentation</vt:lpstr>
      <vt:lpstr>         Comprehensive Guidelines  Indian Standards provide exhaustive guidelines covering various aspects of turbine and compressor technology  </vt:lpstr>
      <vt:lpstr>PowerPoint Presentation</vt:lpstr>
      <vt:lpstr>PowerPoint Presentation</vt:lpstr>
      <vt:lpstr>PowerPoint Presentation</vt:lpstr>
      <vt:lpstr>PowerPoint Presentation</vt:lpstr>
      <vt:lpstr>Working principle of turbines and its classification</vt:lpstr>
      <vt:lpstr>Working principle of turbines and its classification</vt:lpstr>
      <vt:lpstr>Working principle of turbines and its classification</vt:lpstr>
      <vt:lpstr>Reference IS 14751: 1999/IS0 11086: 1996 </vt:lpstr>
      <vt:lpstr>PowerPoint Presentation</vt:lpstr>
      <vt:lpstr>Reference (IS 14751: 1999/ISO 11086: 1996)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&amp; Acceptance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Turbomachinery</dc:title>
  <dc:creator>Manikandan Krishnankutty</dc:creator>
  <cp:lastModifiedBy>Arvind Dwivedi</cp:lastModifiedBy>
  <cp:revision>533</cp:revision>
  <cp:lastPrinted>2024-07-15T09:38:22Z</cp:lastPrinted>
  <dcterms:created xsi:type="dcterms:W3CDTF">2024-07-14T15:59:59Z</dcterms:created>
  <dcterms:modified xsi:type="dcterms:W3CDTF">2024-08-09T07:38:03Z</dcterms:modified>
</cp:coreProperties>
</file>