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17"/>
  </p:notesMasterIdLst>
  <p:sldIdLst>
    <p:sldId id="403" r:id="rId2"/>
    <p:sldId id="515" r:id="rId3"/>
    <p:sldId id="402" r:id="rId4"/>
    <p:sldId id="401" r:id="rId5"/>
    <p:sldId id="404" r:id="rId6"/>
    <p:sldId id="516" r:id="rId7"/>
    <p:sldId id="518" r:id="rId8"/>
    <p:sldId id="519" r:id="rId9"/>
    <p:sldId id="520" r:id="rId10"/>
    <p:sldId id="406" r:id="rId11"/>
    <p:sldId id="407" r:id="rId12"/>
    <p:sldId id="405" r:id="rId13"/>
    <p:sldId id="409" r:id="rId14"/>
    <p:sldId id="419" r:id="rId15"/>
    <p:sldId id="412" r:id="rId16"/>
    <p:sldId id="411" r:id="rId17"/>
    <p:sldId id="413" r:id="rId18"/>
    <p:sldId id="414" r:id="rId19"/>
    <p:sldId id="415" r:id="rId20"/>
    <p:sldId id="416" r:id="rId21"/>
    <p:sldId id="418" r:id="rId22"/>
    <p:sldId id="408" r:id="rId23"/>
    <p:sldId id="417" r:id="rId24"/>
    <p:sldId id="420" r:id="rId25"/>
    <p:sldId id="421" r:id="rId26"/>
    <p:sldId id="422" r:id="rId27"/>
    <p:sldId id="423" r:id="rId28"/>
    <p:sldId id="424" r:id="rId29"/>
    <p:sldId id="425" r:id="rId30"/>
    <p:sldId id="427" r:id="rId31"/>
    <p:sldId id="428" r:id="rId32"/>
    <p:sldId id="429" r:id="rId33"/>
    <p:sldId id="431" r:id="rId34"/>
    <p:sldId id="432" r:id="rId35"/>
    <p:sldId id="430" r:id="rId36"/>
    <p:sldId id="433" r:id="rId37"/>
    <p:sldId id="436" r:id="rId38"/>
    <p:sldId id="435" r:id="rId39"/>
    <p:sldId id="434" r:id="rId40"/>
    <p:sldId id="470" r:id="rId41"/>
    <p:sldId id="471" r:id="rId42"/>
    <p:sldId id="438" r:id="rId43"/>
    <p:sldId id="437" r:id="rId44"/>
    <p:sldId id="439" r:id="rId45"/>
    <p:sldId id="440" r:id="rId46"/>
    <p:sldId id="441" r:id="rId47"/>
    <p:sldId id="444" r:id="rId48"/>
    <p:sldId id="445" r:id="rId49"/>
    <p:sldId id="446" r:id="rId50"/>
    <p:sldId id="447" r:id="rId51"/>
    <p:sldId id="443" r:id="rId52"/>
    <p:sldId id="442" r:id="rId53"/>
    <p:sldId id="448" r:id="rId54"/>
    <p:sldId id="449" r:id="rId55"/>
    <p:sldId id="451" r:id="rId56"/>
    <p:sldId id="450" r:id="rId57"/>
    <p:sldId id="452" r:id="rId58"/>
    <p:sldId id="453" r:id="rId59"/>
    <p:sldId id="454" r:id="rId60"/>
    <p:sldId id="455" r:id="rId61"/>
    <p:sldId id="457" r:id="rId62"/>
    <p:sldId id="458" r:id="rId63"/>
    <p:sldId id="461" r:id="rId64"/>
    <p:sldId id="459" r:id="rId65"/>
    <p:sldId id="456" r:id="rId66"/>
    <p:sldId id="462" r:id="rId67"/>
    <p:sldId id="465" r:id="rId68"/>
    <p:sldId id="463" r:id="rId69"/>
    <p:sldId id="464" r:id="rId70"/>
    <p:sldId id="476" r:id="rId71"/>
    <p:sldId id="513" r:id="rId72"/>
    <p:sldId id="466" r:id="rId73"/>
    <p:sldId id="480" r:id="rId74"/>
    <p:sldId id="468" r:id="rId75"/>
    <p:sldId id="514" r:id="rId76"/>
    <p:sldId id="472" r:id="rId77"/>
    <p:sldId id="474" r:id="rId78"/>
    <p:sldId id="473" r:id="rId79"/>
    <p:sldId id="475" r:id="rId80"/>
    <p:sldId id="477" r:id="rId81"/>
    <p:sldId id="478" r:id="rId82"/>
    <p:sldId id="479" r:id="rId83"/>
    <p:sldId id="481" r:id="rId84"/>
    <p:sldId id="482" r:id="rId85"/>
    <p:sldId id="483" r:id="rId86"/>
    <p:sldId id="484" r:id="rId87"/>
    <p:sldId id="460" r:id="rId88"/>
    <p:sldId id="485" r:id="rId89"/>
    <p:sldId id="486" r:id="rId90"/>
    <p:sldId id="487" r:id="rId91"/>
    <p:sldId id="488" r:id="rId92"/>
    <p:sldId id="489" r:id="rId93"/>
    <p:sldId id="490" r:id="rId94"/>
    <p:sldId id="491" r:id="rId95"/>
    <p:sldId id="492" r:id="rId96"/>
    <p:sldId id="493" r:id="rId97"/>
    <p:sldId id="494" r:id="rId98"/>
    <p:sldId id="495" r:id="rId99"/>
    <p:sldId id="496" r:id="rId100"/>
    <p:sldId id="497" r:id="rId101"/>
    <p:sldId id="498" r:id="rId102"/>
    <p:sldId id="499" r:id="rId103"/>
    <p:sldId id="500" r:id="rId104"/>
    <p:sldId id="501" r:id="rId105"/>
    <p:sldId id="502" r:id="rId106"/>
    <p:sldId id="503" r:id="rId107"/>
    <p:sldId id="504" r:id="rId108"/>
    <p:sldId id="505" r:id="rId109"/>
    <p:sldId id="506" r:id="rId110"/>
    <p:sldId id="507" r:id="rId111"/>
    <p:sldId id="508" r:id="rId112"/>
    <p:sldId id="509" r:id="rId113"/>
    <p:sldId id="510" r:id="rId114"/>
    <p:sldId id="511" r:id="rId115"/>
    <p:sldId id="512" r:id="rId1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8411F6-8995-4D4C-8468-8DC394CD7A66}">
          <p14:sldIdLst>
            <p14:sldId id="403"/>
            <p14:sldId id="515"/>
            <p14:sldId id="402"/>
            <p14:sldId id="401"/>
            <p14:sldId id="404"/>
            <p14:sldId id="516"/>
            <p14:sldId id="518"/>
            <p14:sldId id="519"/>
            <p14:sldId id="520"/>
            <p14:sldId id="406"/>
            <p14:sldId id="407"/>
            <p14:sldId id="405"/>
            <p14:sldId id="409"/>
            <p14:sldId id="419"/>
            <p14:sldId id="412"/>
            <p14:sldId id="411"/>
            <p14:sldId id="413"/>
            <p14:sldId id="414"/>
            <p14:sldId id="415"/>
            <p14:sldId id="416"/>
            <p14:sldId id="418"/>
            <p14:sldId id="408"/>
            <p14:sldId id="417"/>
            <p14:sldId id="420"/>
            <p14:sldId id="421"/>
            <p14:sldId id="422"/>
            <p14:sldId id="423"/>
            <p14:sldId id="424"/>
            <p14:sldId id="425"/>
            <p14:sldId id="427"/>
            <p14:sldId id="428"/>
            <p14:sldId id="429"/>
            <p14:sldId id="431"/>
            <p14:sldId id="432"/>
            <p14:sldId id="430"/>
            <p14:sldId id="433"/>
            <p14:sldId id="436"/>
            <p14:sldId id="435"/>
            <p14:sldId id="434"/>
            <p14:sldId id="470"/>
            <p14:sldId id="471"/>
            <p14:sldId id="438"/>
            <p14:sldId id="437"/>
            <p14:sldId id="439"/>
            <p14:sldId id="440"/>
            <p14:sldId id="441"/>
            <p14:sldId id="444"/>
            <p14:sldId id="445"/>
            <p14:sldId id="446"/>
            <p14:sldId id="447"/>
            <p14:sldId id="443"/>
            <p14:sldId id="442"/>
            <p14:sldId id="448"/>
            <p14:sldId id="449"/>
            <p14:sldId id="451"/>
            <p14:sldId id="450"/>
            <p14:sldId id="452"/>
            <p14:sldId id="453"/>
            <p14:sldId id="454"/>
            <p14:sldId id="455"/>
            <p14:sldId id="457"/>
            <p14:sldId id="458"/>
            <p14:sldId id="461"/>
            <p14:sldId id="459"/>
            <p14:sldId id="456"/>
            <p14:sldId id="462"/>
            <p14:sldId id="465"/>
            <p14:sldId id="463"/>
            <p14:sldId id="464"/>
            <p14:sldId id="476"/>
            <p14:sldId id="513"/>
            <p14:sldId id="466"/>
            <p14:sldId id="480"/>
            <p14:sldId id="468"/>
            <p14:sldId id="514"/>
            <p14:sldId id="472"/>
            <p14:sldId id="474"/>
            <p14:sldId id="473"/>
            <p14:sldId id="475"/>
            <p14:sldId id="477"/>
            <p14:sldId id="478"/>
            <p14:sldId id="479"/>
            <p14:sldId id="481"/>
            <p14:sldId id="482"/>
            <p14:sldId id="483"/>
            <p14:sldId id="484"/>
            <p14:sldId id="460"/>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1709" autoAdjust="0"/>
  </p:normalViewPr>
  <p:slideViewPr>
    <p:cSldViewPr snapToGrid="0">
      <p:cViewPr varScale="1">
        <p:scale>
          <a:sx n="104" d="100"/>
          <a:sy n="104"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98BB22-7DBE-40D7-A6AE-E1B7CD4B35D2}" type="datetimeFigureOut">
              <a:rPr lang="en-US" smtClean="0"/>
              <a:t>8/9/2024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96F8A-BD93-4A3A-8BB4-924592F733C8}" type="slidenum">
              <a:rPr lang="en-US" smtClean="0"/>
              <a:t>‹#›</a:t>
            </a:fld>
            <a:endParaRPr lang="en-US"/>
          </a:p>
        </p:txBody>
      </p:sp>
    </p:spTree>
    <p:extLst>
      <p:ext uri="{BB962C8B-B14F-4D97-AF65-F5344CB8AC3E}">
        <p14:creationId xmlns:p14="http://schemas.microsoft.com/office/powerpoint/2010/main" val="296251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0096F8A-BD93-4A3A-8BB4-924592F733C8}" type="slidenum">
              <a:rPr lang="en-US" smtClean="0"/>
              <a:t>72</a:t>
            </a:fld>
            <a:endParaRPr lang="en-US"/>
          </a:p>
        </p:txBody>
      </p:sp>
    </p:spTree>
    <p:extLst>
      <p:ext uri="{BB962C8B-B14F-4D97-AF65-F5344CB8AC3E}">
        <p14:creationId xmlns:p14="http://schemas.microsoft.com/office/powerpoint/2010/main" val="100268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800B112-E668-42C9-9E94-B5AC135B7514}"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7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006321-D048-45D5-A789-A323493C7CC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235135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3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04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369277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07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73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88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94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385149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06321-D048-45D5-A789-A323493C7CC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00B112-E668-42C9-9E94-B5AC135B7514}"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95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06321-D048-45D5-A789-A323493C7CC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74522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06321-D048-45D5-A789-A323493C7CC3}" type="datetimeFigureOut">
              <a:rPr lang="en-IN" smtClean="0"/>
              <a:t>09-08-2024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800B112-E668-42C9-9E94-B5AC135B7514}"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55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06321-D048-45D5-A789-A323493C7CC3}" type="datetimeFigureOut">
              <a:rPr lang="en-IN" smtClean="0"/>
              <a:t>09-08-2024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800B112-E668-42C9-9E94-B5AC135B751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1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06321-D048-45D5-A789-A323493C7CC3}" type="datetimeFigureOut">
              <a:rPr lang="en-IN" smtClean="0"/>
              <a:t>09-08-2024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308977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006321-D048-45D5-A789-A323493C7CC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00B112-E668-42C9-9E94-B5AC135B7514}"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2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006321-D048-45D5-A789-A323493C7CC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0B112-E668-42C9-9E94-B5AC135B7514}" type="slidenum">
              <a:rPr lang="en-IN" smtClean="0"/>
              <a:t>‹#›</a:t>
            </a:fld>
            <a:endParaRPr lang="en-IN"/>
          </a:p>
        </p:txBody>
      </p:sp>
    </p:spTree>
    <p:extLst>
      <p:ext uri="{BB962C8B-B14F-4D97-AF65-F5344CB8AC3E}">
        <p14:creationId xmlns:p14="http://schemas.microsoft.com/office/powerpoint/2010/main" val="20706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006321-D048-45D5-A789-A323493C7CC3}" type="datetimeFigureOut">
              <a:rPr lang="en-IN" smtClean="0"/>
              <a:t>09-08-2024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00B112-E668-42C9-9E94-B5AC135B7514}" type="slidenum">
              <a:rPr lang="en-IN" smtClean="0"/>
              <a:t>‹#›</a:t>
            </a:fld>
            <a:endParaRPr lang="en-IN"/>
          </a:p>
        </p:txBody>
      </p:sp>
    </p:spTree>
    <p:extLst>
      <p:ext uri="{BB962C8B-B14F-4D97-AF65-F5344CB8AC3E}">
        <p14:creationId xmlns:p14="http://schemas.microsoft.com/office/powerpoint/2010/main" val="321108393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8598_2019.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7155_8_202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file:///C:\Users\DELL\Downloads\7155_7_2023.pdf"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2A38-AD9A-2D04-1A88-39806FE36F1E}"/>
              </a:ext>
            </a:extLst>
          </p:cNvPr>
          <p:cNvSpPr>
            <a:spLocks noGrp="1"/>
          </p:cNvSpPr>
          <p:nvPr>
            <p:ph type="ctrTitle"/>
          </p:nvPr>
        </p:nvSpPr>
        <p:spPr>
          <a:xfrm>
            <a:off x="2565399" y="2862962"/>
            <a:ext cx="7061202" cy="1515533"/>
          </a:xfrm>
        </p:spPr>
        <p:txBody>
          <a:bodyPr/>
          <a:lstStyle/>
          <a:p>
            <a:r>
              <a:rPr lang="en-US" b="1" dirty="0">
                <a:latin typeface="Times New Roman" panose="02020603050405020304" pitchFamily="18" charset="0"/>
                <a:ea typeface="Calibri" panose="020F0502020204030204" pitchFamily="34" charset="0"/>
              </a:rPr>
              <a:t>Continuous Bulk  Conveying System</a:t>
            </a:r>
            <a:endParaRPr lang="en-US" dirty="0"/>
          </a:p>
        </p:txBody>
      </p:sp>
    </p:spTree>
    <p:extLst>
      <p:ext uri="{BB962C8B-B14F-4D97-AF65-F5344CB8AC3E}">
        <p14:creationId xmlns:p14="http://schemas.microsoft.com/office/powerpoint/2010/main" val="12409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3429695" y="916137"/>
            <a:ext cx="5332608" cy="523220"/>
          </a:xfrm>
          <a:prstGeom prst="rect">
            <a:avLst/>
          </a:prstGeom>
        </p:spPr>
        <p:txBody>
          <a:bodyPr wrap="square">
            <a:spAutoFit/>
          </a:bodyPr>
          <a:lstStyle/>
          <a:p>
            <a:pPr lvl="0" algn="ctr" fontAlgn="base">
              <a:defRPr/>
            </a:pPr>
            <a:r>
              <a:rPr lang="en-US" sz="2800" b="1" dirty="0">
                <a:solidFill>
                  <a:srgbClr val="2E384B"/>
                </a:solidFill>
                <a:latin typeface="Open Sans"/>
              </a:rPr>
              <a:t>Flat Belt </a:t>
            </a:r>
            <a:r>
              <a:rPr kumimoji="0" lang="en-US" sz="2800" b="1" i="0" u="none" strike="noStrike" kern="1200" cap="none" spc="0" normalizeH="0" baseline="0" noProof="0" dirty="0">
                <a:ln>
                  <a:noFill/>
                </a:ln>
                <a:solidFill>
                  <a:srgbClr val="2E384B"/>
                </a:solidFill>
                <a:effectLst/>
                <a:uLnTx/>
                <a:uFillTx/>
                <a:latin typeface="Open Sans"/>
                <a:ea typeface="+mn-ea"/>
                <a:cs typeface="+mn-cs"/>
              </a:rPr>
              <a:t>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785652"/>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Flat belt conveyors are suitable where the belts are meant to carry bulk materials having relatively high angle of repose, such as prepared molding sand and undented cotton seed and where it is desirable to use ploughs or deflector plates with intermediate discharge or for distributing material simultaneously at several points along the conveyor. They are also used for picking and sorting where the material should be spread in thin layers for thorough Inspection. Flat belt conveyor is that in which the belt runs flat on the carrying side, over an idler or a set of idlers </a:t>
            </a:r>
            <a:r>
              <a:rPr lang="en-US" sz="2000" b="1" dirty="0">
                <a:latin typeface="Times New Roman" panose="02020603050405020304" pitchFamily="18" charset="0"/>
                <a:cs typeface="Times New Roman" panose="02020603050405020304" pitchFamily="18" charset="0"/>
              </a:rPr>
              <a:t>[IS 11592:2000]. </a:t>
            </a: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Types of Flat Belt Conveyors are:</a:t>
            </a:r>
          </a:p>
          <a:p>
            <a:pPr lvl="0" algn="just">
              <a:defRPr/>
            </a:pPr>
            <a:endParaRPr lang="en-US" sz="2000" b="1"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Those with belts sliding on wood or steel slider beds.</a:t>
            </a:r>
          </a:p>
          <a:p>
            <a:pPr marL="342900" lvl="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Those with belts operating over straight ball or roller bearing idlers. </a:t>
            </a:r>
          </a:p>
        </p:txBody>
      </p:sp>
    </p:spTree>
    <p:extLst>
      <p:ext uri="{BB962C8B-B14F-4D97-AF65-F5344CB8AC3E}">
        <p14:creationId xmlns:p14="http://schemas.microsoft.com/office/powerpoint/2010/main" val="2839582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Safety requirements in Water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3970318"/>
          </a:xfrm>
          <a:prstGeom prst="rect">
            <a:avLst/>
          </a:prstGeom>
        </p:spPr>
        <p:txBody>
          <a:bodyPr wrap="square">
            <a:spAutoFit/>
          </a:bodyPr>
          <a:lstStyle/>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According to [</a:t>
            </a:r>
            <a:r>
              <a:rPr lang="en-US" b="1" dirty="0">
                <a:latin typeface="Times New Roman" panose="02020603050405020304" pitchFamily="18" charset="0"/>
                <a:cs typeface="Times New Roman" panose="02020603050405020304" pitchFamily="18" charset="0"/>
              </a:rPr>
              <a:t>IS 15492(Part 2): 2022 ]</a:t>
            </a:r>
            <a:r>
              <a:rPr lang="en-US" dirty="0">
                <a:latin typeface="Times New Roman" panose="02020603050405020304" pitchFamily="18" charset="0"/>
                <a:cs typeface="Times New Roman" panose="02020603050405020304" pitchFamily="18" charset="0"/>
              </a:rPr>
              <a:t>water slides installed in the park should be treated as structures and attention is drawn to the statutory requirements with regard to means of access and means of support.</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user should remain in contact with the slide proper throughout its length unless made aware prior to use of the possibility of becoming involuntarily airborne.</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top edges of both outer sides of a slide shall be made in such a way that in normal use the user cannot touch or reach the outer parts of the slide.</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individual components of the slide proper shall be arranged or designed in such a way that slider is contained at all times within slide and that his natural progression is safe.</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height of the entrance to the cover or tube shall be at least 1200 mm and the surface of the slide proper shall form a smooth, continuous surface, free from irregularities.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8665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330AC1-D9C1-4980-A16C-7D903773C56A}"/>
              </a:ext>
            </a:extLst>
          </p:cNvPr>
          <p:cNvPicPr>
            <a:picLocks noChangeAspect="1"/>
          </p:cNvPicPr>
          <p:nvPr/>
        </p:nvPicPr>
        <p:blipFill rotWithShape="1">
          <a:blip r:embed="rId2"/>
          <a:srcRect t="54533"/>
          <a:stretch/>
        </p:blipFill>
        <p:spPr>
          <a:xfrm>
            <a:off x="6096000" y="1684782"/>
            <a:ext cx="5238262" cy="3488436"/>
          </a:xfrm>
          <a:prstGeom prst="rect">
            <a:avLst/>
          </a:prstGeom>
        </p:spPr>
      </p:pic>
      <p:pic>
        <p:nvPicPr>
          <p:cNvPr id="3" name="Picture 2">
            <a:extLst>
              <a:ext uri="{FF2B5EF4-FFF2-40B4-BE49-F238E27FC236}">
                <a16:creationId xmlns:a16="http://schemas.microsoft.com/office/drawing/2014/main" id="{95AE7501-34EA-47D2-BBFB-414CBE809265}"/>
              </a:ext>
            </a:extLst>
          </p:cNvPr>
          <p:cNvPicPr>
            <a:picLocks noChangeAspect="1"/>
          </p:cNvPicPr>
          <p:nvPr/>
        </p:nvPicPr>
        <p:blipFill rotWithShape="1">
          <a:blip r:embed="rId3"/>
          <a:srcRect t="4400" b="38400"/>
          <a:stretch/>
        </p:blipFill>
        <p:spPr>
          <a:xfrm>
            <a:off x="1020860" y="1282446"/>
            <a:ext cx="4869557" cy="4293108"/>
          </a:xfrm>
          <a:prstGeom prst="rect">
            <a:avLst/>
          </a:prstGeom>
        </p:spPr>
      </p:pic>
    </p:spTree>
    <p:extLst>
      <p:ext uri="{BB962C8B-B14F-4D97-AF65-F5344CB8AC3E}">
        <p14:creationId xmlns:p14="http://schemas.microsoft.com/office/powerpoint/2010/main" val="21039577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Types of conveyor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415498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Friction Wheel Conveyors:</a:t>
            </a:r>
          </a:p>
          <a:p>
            <a:pPr algn="just"/>
            <a:r>
              <a:rPr lang="en-US" sz="2400" dirty="0">
                <a:latin typeface="Times New Roman" panose="02020603050405020304" pitchFamily="18" charset="0"/>
                <a:cs typeface="Times New Roman" panose="02020603050405020304" pitchFamily="18" charset="0"/>
              </a:rPr>
              <a:t>Friction wheel conveyors are commonly used in roller coasters for their ability to smoothly and gently move coaster cars into position for loading and unloading. They consist of wheels that make contact with the underside of the coaster car and propel it along the track or into the station.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Chain Lift Conveyors:</a:t>
            </a:r>
          </a:p>
          <a:p>
            <a:pPr algn="just"/>
            <a:r>
              <a:rPr lang="en-US" sz="2400" dirty="0">
                <a:latin typeface="Times New Roman" panose="02020603050405020304" pitchFamily="18" charset="0"/>
                <a:cs typeface="Times New Roman" panose="02020603050405020304" pitchFamily="18" charset="0"/>
              </a:rPr>
              <a:t>Chain lift conveyors are used specifically for transporting coaster cars up steep inclines, such as the initial ascent of a roller coaster. They consist of a chain looped around sprockets, which engages with the coaster car to lift it to the top of the ride's highest point.</a:t>
            </a:r>
          </a:p>
        </p:txBody>
      </p:sp>
    </p:spTree>
    <p:extLst>
      <p:ext uri="{BB962C8B-B14F-4D97-AF65-F5344CB8AC3E}">
        <p14:creationId xmlns:p14="http://schemas.microsoft.com/office/powerpoint/2010/main" val="23860657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711CD-491D-463F-B54D-643F6F723CC8}"/>
              </a:ext>
            </a:extLst>
          </p:cNvPr>
          <p:cNvPicPr>
            <a:picLocks noChangeAspect="1"/>
          </p:cNvPicPr>
          <p:nvPr/>
        </p:nvPicPr>
        <p:blipFill>
          <a:blip r:embed="rId2"/>
          <a:stretch>
            <a:fillRect/>
          </a:stretch>
        </p:blipFill>
        <p:spPr>
          <a:xfrm>
            <a:off x="2099838" y="1261776"/>
            <a:ext cx="7992324" cy="2761679"/>
          </a:xfrm>
          <a:prstGeom prst="rect">
            <a:avLst/>
          </a:prstGeom>
        </p:spPr>
      </p:pic>
      <p:sp>
        <p:nvSpPr>
          <p:cNvPr id="4" name="Callout: Up Arrow 3">
            <a:extLst>
              <a:ext uri="{FF2B5EF4-FFF2-40B4-BE49-F238E27FC236}">
                <a16:creationId xmlns:a16="http://schemas.microsoft.com/office/drawing/2014/main" id="{E54F437C-5116-471D-A72E-BF55D2C33708}"/>
              </a:ext>
            </a:extLst>
          </p:cNvPr>
          <p:cNvSpPr/>
          <p:nvPr/>
        </p:nvSpPr>
        <p:spPr>
          <a:xfrm>
            <a:off x="3182112" y="4023455"/>
            <a:ext cx="4023360" cy="134407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Chain conveyors are common in roller costars and water rides</a:t>
            </a:r>
            <a:endParaRPr lang="en-IN" dirty="0"/>
          </a:p>
        </p:txBody>
      </p:sp>
    </p:spTree>
    <p:extLst>
      <p:ext uri="{BB962C8B-B14F-4D97-AF65-F5344CB8AC3E}">
        <p14:creationId xmlns:p14="http://schemas.microsoft.com/office/powerpoint/2010/main" val="30803711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Types of conveyor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341632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Belt Conveyors: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Belt conveyors may be used in roller coasters for tasks such as moving items or equipment within the maintenance areas or for loading/unloading platforms where a more controlled and gentle movement of objects is required.</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Spiral/Screw Conveyors:</a:t>
            </a:r>
          </a:p>
          <a:p>
            <a:pPr algn="just"/>
            <a:r>
              <a:rPr lang="en-US" sz="2400" dirty="0">
                <a:latin typeface="Times New Roman" panose="02020603050405020304" pitchFamily="18" charset="0"/>
                <a:cs typeface="Times New Roman" panose="02020603050405020304" pitchFamily="18" charset="0"/>
              </a:rPr>
              <a:t>In some roller coasters, especially those with tight space constraints or where the loading area is compact, spiral conveyors can be used to efficiently move coaster cars from ground level to the loading platform or vice versa.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568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21E3A5-900E-4219-9A7D-6D8B69F0CB5E}"/>
              </a:ext>
            </a:extLst>
          </p:cNvPr>
          <p:cNvPicPr>
            <a:picLocks noChangeAspect="1"/>
          </p:cNvPicPr>
          <p:nvPr/>
        </p:nvPicPr>
        <p:blipFill>
          <a:blip r:embed="rId2"/>
          <a:stretch>
            <a:fillRect/>
          </a:stretch>
        </p:blipFill>
        <p:spPr>
          <a:xfrm>
            <a:off x="3109912" y="876490"/>
            <a:ext cx="5953126" cy="2124075"/>
          </a:xfrm>
          <a:prstGeom prst="rect">
            <a:avLst/>
          </a:prstGeom>
        </p:spPr>
      </p:pic>
      <p:pic>
        <p:nvPicPr>
          <p:cNvPr id="3" name="Picture 2">
            <a:extLst>
              <a:ext uri="{FF2B5EF4-FFF2-40B4-BE49-F238E27FC236}">
                <a16:creationId xmlns:a16="http://schemas.microsoft.com/office/drawing/2014/main" id="{0ED05CFB-437C-40EE-95FF-541967840116}"/>
              </a:ext>
            </a:extLst>
          </p:cNvPr>
          <p:cNvPicPr>
            <a:picLocks noChangeAspect="1"/>
          </p:cNvPicPr>
          <p:nvPr/>
        </p:nvPicPr>
        <p:blipFill>
          <a:blip r:embed="rId3"/>
          <a:stretch>
            <a:fillRect/>
          </a:stretch>
        </p:blipFill>
        <p:spPr>
          <a:xfrm>
            <a:off x="3109911" y="3266885"/>
            <a:ext cx="5972175" cy="2714625"/>
          </a:xfrm>
          <a:prstGeom prst="rect">
            <a:avLst/>
          </a:prstGeom>
        </p:spPr>
      </p:pic>
      <p:sp>
        <p:nvSpPr>
          <p:cNvPr id="5" name="Callout: Right Arrow 4">
            <a:extLst>
              <a:ext uri="{FF2B5EF4-FFF2-40B4-BE49-F238E27FC236}">
                <a16:creationId xmlns:a16="http://schemas.microsoft.com/office/drawing/2014/main" id="{94337DB2-DF82-4681-A72A-A590C40BCB21}"/>
              </a:ext>
            </a:extLst>
          </p:cNvPr>
          <p:cNvSpPr/>
          <p:nvPr/>
        </p:nvSpPr>
        <p:spPr>
          <a:xfrm>
            <a:off x="960119" y="986408"/>
            <a:ext cx="2149791" cy="20141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Belt Conveyors are commonly seen in roller costars </a:t>
            </a:r>
            <a:endParaRPr lang="en-IN" dirty="0"/>
          </a:p>
        </p:txBody>
      </p:sp>
      <p:sp>
        <p:nvSpPr>
          <p:cNvPr id="6" name="Callout: Left Arrow 5">
            <a:extLst>
              <a:ext uri="{FF2B5EF4-FFF2-40B4-BE49-F238E27FC236}">
                <a16:creationId xmlns:a16="http://schemas.microsoft.com/office/drawing/2014/main" id="{E0606204-36CF-487D-B255-D80189E3B5F0}"/>
              </a:ext>
            </a:extLst>
          </p:cNvPr>
          <p:cNvSpPr/>
          <p:nvPr/>
        </p:nvSpPr>
        <p:spPr>
          <a:xfrm>
            <a:off x="9082086" y="3429000"/>
            <a:ext cx="2091882" cy="229514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Trolley and screw conveyors are common in Ropeways</a:t>
            </a:r>
            <a:endParaRPr lang="en-IN" dirty="0"/>
          </a:p>
        </p:txBody>
      </p:sp>
    </p:spTree>
    <p:extLst>
      <p:ext uri="{BB962C8B-B14F-4D97-AF65-F5344CB8AC3E}">
        <p14:creationId xmlns:p14="http://schemas.microsoft.com/office/powerpoint/2010/main" val="38450363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Inspectional Parameters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676228"/>
            <a:ext cx="4859251" cy="3970318"/>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Design loads, including unbalanced load, taking into account the possible operating conditions or alternative installations </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case of moving parts, the velocity or the rotational speed and acceleration shall be stated.</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Details of elastic deformations (flexure, torsion), when such details affect the stability or operating safety of the device.</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Details of structural components that require special examination and inspection in accordance with verification of strength.</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Maintaining safety envelope and minimum lateral safety distance in rides.</a:t>
            </a:r>
          </a:p>
        </p:txBody>
      </p:sp>
      <p:pic>
        <p:nvPicPr>
          <p:cNvPr id="3" name="Picture 2">
            <a:extLst>
              <a:ext uri="{FF2B5EF4-FFF2-40B4-BE49-F238E27FC236}">
                <a16:creationId xmlns:a16="http://schemas.microsoft.com/office/drawing/2014/main" id="{41795698-052A-4697-AF1F-1EBE306F6B43}"/>
              </a:ext>
            </a:extLst>
          </p:cNvPr>
          <p:cNvPicPr>
            <a:picLocks noChangeAspect="1"/>
          </p:cNvPicPr>
          <p:nvPr/>
        </p:nvPicPr>
        <p:blipFill>
          <a:blip r:embed="rId2"/>
          <a:stretch>
            <a:fillRect/>
          </a:stretch>
        </p:blipFill>
        <p:spPr>
          <a:xfrm>
            <a:off x="6821423" y="1395111"/>
            <a:ext cx="3328415" cy="2253501"/>
          </a:xfrm>
          <a:prstGeom prst="rect">
            <a:avLst/>
          </a:prstGeom>
        </p:spPr>
      </p:pic>
      <p:pic>
        <p:nvPicPr>
          <p:cNvPr id="4" name="Picture 3">
            <a:extLst>
              <a:ext uri="{FF2B5EF4-FFF2-40B4-BE49-F238E27FC236}">
                <a16:creationId xmlns:a16="http://schemas.microsoft.com/office/drawing/2014/main" id="{D487C980-FC50-4E87-BD99-058A8A7BEA71}"/>
              </a:ext>
            </a:extLst>
          </p:cNvPr>
          <p:cNvPicPr>
            <a:picLocks noChangeAspect="1"/>
          </p:cNvPicPr>
          <p:nvPr/>
        </p:nvPicPr>
        <p:blipFill>
          <a:blip r:embed="rId3"/>
          <a:stretch>
            <a:fillRect/>
          </a:stretch>
        </p:blipFill>
        <p:spPr>
          <a:xfrm>
            <a:off x="6821423" y="3661387"/>
            <a:ext cx="3328415" cy="2340804"/>
          </a:xfrm>
          <a:prstGeom prst="rect">
            <a:avLst/>
          </a:prstGeom>
        </p:spPr>
      </p:pic>
    </p:spTree>
    <p:extLst>
      <p:ext uri="{BB962C8B-B14F-4D97-AF65-F5344CB8AC3E}">
        <p14:creationId xmlns:p14="http://schemas.microsoft.com/office/powerpoint/2010/main" val="42473193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871728" y="934455"/>
            <a:ext cx="10612516" cy="954107"/>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Design, Construction, and Safety of Ropeways</a:t>
            </a:r>
          </a:p>
          <a:p>
            <a:pPr lvl="0" algn="ctr" fontAlgn="base">
              <a:defRPr/>
            </a:pPr>
            <a:r>
              <a:rPr lang="en-US" sz="2800" b="1" dirty="0">
                <a:latin typeface="Times New Roman" panose="02020603050405020304" pitchFamily="18" charset="0"/>
                <a:cs typeface="Times New Roman" panose="02020603050405020304" pitchFamily="18" charset="0"/>
              </a:rPr>
              <a:t>IS 17237:2019</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676228"/>
            <a:ext cx="10455114" cy="4247317"/>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Scope: </a:t>
            </a:r>
          </a:p>
          <a:p>
            <a:pPr algn="just"/>
            <a:r>
              <a:rPr lang="en-US" b="1" dirty="0">
                <a:latin typeface="Times New Roman" panose="02020603050405020304" pitchFamily="18" charset="0"/>
                <a:cs typeface="Times New Roman" panose="02020603050405020304" pitchFamily="18" charset="0"/>
              </a:rPr>
              <a:t>[IS 17237:2019 ] </a:t>
            </a:r>
            <a:r>
              <a:rPr lang="en-US" dirty="0">
                <a:latin typeface="Times New Roman" panose="02020603050405020304" pitchFamily="18" charset="0"/>
                <a:cs typeface="Times New Roman" panose="02020603050405020304" pitchFamily="18" charset="0"/>
              </a:rPr>
              <a:t>covers the general requirements for ropeways, including their design, construction, operation, and safety aspects. It applies to aerial tramways, gondolas, chairlifts, and other types of ropeway systems.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Safety Requirements: </a:t>
            </a:r>
          </a:p>
          <a:p>
            <a:pPr algn="just"/>
            <a:r>
              <a:rPr lang="en-US" dirty="0">
                <a:latin typeface="Times New Roman" panose="02020603050405020304" pitchFamily="18" charset="0"/>
                <a:cs typeface="Times New Roman" panose="02020603050405020304" pitchFamily="18" charset="0"/>
              </a:rPr>
              <a:t>The standard includes provisions for safety measures to ensure the safe operation of ropeway systems. This includes guidelines for load capacities, emergency systems, and safety devices.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Design Criteria: </a:t>
            </a:r>
          </a:p>
          <a:p>
            <a:pPr algn="just"/>
            <a:r>
              <a:rPr lang="en-US" dirty="0">
                <a:latin typeface="Times New Roman" panose="02020603050405020304" pitchFamily="18" charset="0"/>
                <a:cs typeface="Times New Roman" panose="02020603050405020304" pitchFamily="18" charset="0"/>
              </a:rPr>
              <a:t>It provides detailed criteria for the design and construction of ropeways to ensure structural integrity and operational efficiency.</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Maintenance: </a:t>
            </a:r>
          </a:p>
          <a:p>
            <a:pPr algn="just"/>
            <a:r>
              <a:rPr lang="en-US" dirty="0">
                <a:latin typeface="Times New Roman" panose="02020603050405020304" pitchFamily="18" charset="0"/>
                <a:cs typeface="Times New Roman" panose="02020603050405020304" pitchFamily="18" charset="0"/>
              </a:rPr>
              <a:t>The standard outlines maintenance practices and safety checks to ensure ongoing safety and reliability of the ropeway systems</a:t>
            </a:r>
            <a:r>
              <a:rPr lang="en-US" dirty="0"/>
              <a:t>.</a:t>
            </a:r>
            <a:endParaRPr lang="en-IN" dirty="0"/>
          </a:p>
        </p:txBody>
      </p:sp>
    </p:spTree>
    <p:extLst>
      <p:ext uri="{BB962C8B-B14F-4D97-AF65-F5344CB8AC3E}">
        <p14:creationId xmlns:p14="http://schemas.microsoft.com/office/powerpoint/2010/main" val="2830547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AA87F-FD32-43A4-A725-1FCCE931A348}"/>
              </a:ext>
            </a:extLst>
          </p:cNvPr>
          <p:cNvPicPr>
            <a:picLocks noChangeAspect="1"/>
          </p:cNvPicPr>
          <p:nvPr/>
        </p:nvPicPr>
        <p:blipFill rotWithShape="1">
          <a:blip r:embed="rId2"/>
          <a:srcRect t="28133" b="10400"/>
          <a:stretch/>
        </p:blipFill>
        <p:spPr>
          <a:xfrm>
            <a:off x="2856228" y="777281"/>
            <a:ext cx="6479544" cy="5303438"/>
          </a:xfrm>
          <a:prstGeom prst="rect">
            <a:avLst/>
          </a:prstGeom>
        </p:spPr>
      </p:pic>
    </p:spTree>
    <p:extLst>
      <p:ext uri="{BB962C8B-B14F-4D97-AF65-F5344CB8AC3E}">
        <p14:creationId xmlns:p14="http://schemas.microsoft.com/office/powerpoint/2010/main" val="32862670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3EAE3-94AE-4835-BE7F-9F3F27C63451}"/>
              </a:ext>
            </a:extLst>
          </p:cNvPr>
          <p:cNvPicPr>
            <a:picLocks noChangeAspect="1"/>
          </p:cNvPicPr>
          <p:nvPr/>
        </p:nvPicPr>
        <p:blipFill>
          <a:blip r:embed="rId2"/>
          <a:stretch>
            <a:fillRect/>
          </a:stretch>
        </p:blipFill>
        <p:spPr>
          <a:xfrm>
            <a:off x="2312726" y="827912"/>
            <a:ext cx="7566548" cy="4531001"/>
          </a:xfrm>
          <a:prstGeom prst="rect">
            <a:avLst/>
          </a:prstGeom>
        </p:spPr>
      </p:pic>
      <p:sp>
        <p:nvSpPr>
          <p:cNvPr id="3" name="Rectangle 2">
            <a:extLst>
              <a:ext uri="{FF2B5EF4-FFF2-40B4-BE49-F238E27FC236}">
                <a16:creationId xmlns:a16="http://schemas.microsoft.com/office/drawing/2014/main" id="{CD06B2D5-366A-4103-950D-51510059C1C7}"/>
              </a:ext>
            </a:extLst>
          </p:cNvPr>
          <p:cNvSpPr/>
          <p:nvPr/>
        </p:nvSpPr>
        <p:spPr>
          <a:xfrm>
            <a:off x="4192273" y="5566910"/>
            <a:ext cx="3807453"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Design of Conveyors used in ropeways</a:t>
            </a:r>
          </a:p>
        </p:txBody>
      </p:sp>
    </p:spTree>
    <p:extLst>
      <p:ext uri="{BB962C8B-B14F-4D97-AF65-F5344CB8AC3E}">
        <p14:creationId xmlns:p14="http://schemas.microsoft.com/office/powerpoint/2010/main" val="8007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5DDD7-D0D1-45F7-8C89-22E214259F6B}"/>
              </a:ext>
            </a:extLst>
          </p:cNvPr>
          <p:cNvPicPr>
            <a:picLocks noChangeAspect="1"/>
          </p:cNvPicPr>
          <p:nvPr/>
        </p:nvPicPr>
        <p:blipFill rotWithShape="1">
          <a:blip r:embed="rId2">
            <a:extLst>
              <a:ext uri="{28A0092B-C50C-407E-A947-70E740481C1C}">
                <a14:useLocalDpi xmlns:a14="http://schemas.microsoft.com/office/drawing/2010/main" val="0"/>
              </a:ext>
            </a:extLst>
          </a:blip>
          <a:srcRect t="51942"/>
          <a:stretch/>
        </p:blipFill>
        <p:spPr>
          <a:xfrm>
            <a:off x="1380511" y="691638"/>
            <a:ext cx="8782050" cy="2302285"/>
          </a:xfrm>
          <a:prstGeom prst="rect">
            <a:avLst/>
          </a:prstGeom>
        </p:spPr>
      </p:pic>
      <p:pic>
        <p:nvPicPr>
          <p:cNvPr id="7" name="Picture 6">
            <a:extLst>
              <a:ext uri="{FF2B5EF4-FFF2-40B4-BE49-F238E27FC236}">
                <a16:creationId xmlns:a16="http://schemas.microsoft.com/office/drawing/2014/main" id="{25699028-FBBD-4826-8BE1-F8EECD1F8107}"/>
              </a:ext>
            </a:extLst>
          </p:cNvPr>
          <p:cNvPicPr>
            <a:picLocks noChangeAspect="1"/>
          </p:cNvPicPr>
          <p:nvPr/>
        </p:nvPicPr>
        <p:blipFill rotWithShape="1">
          <a:blip r:embed="rId3">
            <a:extLst>
              <a:ext uri="{28A0092B-C50C-407E-A947-70E740481C1C}">
                <a14:useLocalDpi xmlns:a14="http://schemas.microsoft.com/office/drawing/2010/main" val="0"/>
              </a:ext>
            </a:extLst>
          </a:blip>
          <a:srcRect l="3316" t="20430" r="4198" b="16559"/>
          <a:stretch/>
        </p:blipFill>
        <p:spPr>
          <a:xfrm>
            <a:off x="884902" y="3569109"/>
            <a:ext cx="10205885" cy="2418736"/>
          </a:xfrm>
          <a:prstGeom prst="rect">
            <a:avLst/>
          </a:prstGeom>
        </p:spPr>
      </p:pic>
      <p:sp>
        <p:nvSpPr>
          <p:cNvPr id="8" name="TextBox 7">
            <a:extLst>
              <a:ext uri="{FF2B5EF4-FFF2-40B4-BE49-F238E27FC236}">
                <a16:creationId xmlns:a16="http://schemas.microsoft.com/office/drawing/2014/main" id="{3E369C56-F423-4CA7-8ED8-98BBC4AEBEB8}"/>
              </a:ext>
            </a:extLst>
          </p:cNvPr>
          <p:cNvSpPr txBox="1"/>
          <p:nvPr/>
        </p:nvSpPr>
        <p:spPr>
          <a:xfrm>
            <a:off x="2418735" y="5803179"/>
            <a:ext cx="582315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 Conveyor belts sliding on wood or steel slider beds</a:t>
            </a:r>
            <a:endParaRPr lang="en-IN" b="1" dirty="0"/>
          </a:p>
        </p:txBody>
      </p:sp>
      <p:sp>
        <p:nvSpPr>
          <p:cNvPr id="9" name="TextBox 8">
            <a:extLst>
              <a:ext uri="{FF2B5EF4-FFF2-40B4-BE49-F238E27FC236}">
                <a16:creationId xmlns:a16="http://schemas.microsoft.com/office/drawing/2014/main" id="{68EDF9A7-6184-4228-B8B7-71B48922BEFA}"/>
              </a:ext>
            </a:extLst>
          </p:cNvPr>
          <p:cNvSpPr txBox="1"/>
          <p:nvPr/>
        </p:nvSpPr>
        <p:spPr>
          <a:xfrm>
            <a:off x="2659625" y="3111598"/>
            <a:ext cx="68235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 Conveyor operating over straight ball or roller bearing idlers</a:t>
            </a:r>
            <a:endParaRPr lang="en-IN" b="1" dirty="0"/>
          </a:p>
        </p:txBody>
      </p:sp>
    </p:spTree>
    <p:extLst>
      <p:ext uri="{BB962C8B-B14F-4D97-AF65-F5344CB8AC3E}">
        <p14:creationId xmlns:p14="http://schemas.microsoft.com/office/powerpoint/2010/main" val="11652762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386348" y="871891"/>
            <a:ext cx="9365226"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Maintenance and Service of Conveyors used in ropeways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676228"/>
            <a:ext cx="10455114" cy="3046988"/>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maintenance practices for conveyors in ropeways must follow [</a:t>
            </a:r>
            <a:r>
              <a:rPr lang="en-US" sz="2400" b="1" dirty="0">
                <a:latin typeface="Times New Roman" panose="02020603050405020304" pitchFamily="18" charset="0"/>
                <a:cs typeface="Times New Roman" panose="02020603050405020304" pitchFamily="18" charset="0"/>
              </a:rPr>
              <a:t>IS 8565: 1977] </a:t>
            </a:r>
            <a:r>
              <a:rPr lang="en-US" sz="2400" dirty="0">
                <a:latin typeface="Times New Roman" panose="02020603050405020304" pitchFamily="18" charset="0"/>
                <a:cs typeface="Times New Roman" panose="02020603050405020304" pitchFamily="18" charset="0"/>
              </a:rPr>
              <a:t>for maintenance of mechanical equipment and [</a:t>
            </a:r>
            <a:r>
              <a:rPr lang="en-US" sz="2400" b="1" dirty="0">
                <a:latin typeface="Times New Roman" panose="02020603050405020304" pitchFamily="18" charset="0"/>
                <a:cs typeface="Times New Roman" panose="02020603050405020304" pitchFamily="18" charset="0"/>
              </a:rPr>
              <a:t>IS 15259: 2002] </a:t>
            </a:r>
            <a:r>
              <a:rPr lang="en-US" sz="2400" dirty="0">
                <a:latin typeface="Times New Roman" panose="02020603050405020304" pitchFamily="18" charset="0"/>
                <a:cs typeface="Times New Roman" panose="02020603050405020304" pitchFamily="18" charset="0"/>
              </a:rPr>
              <a:t>for safety requirements in maintenance procedures.</a:t>
            </a: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conveyors used in ropeways must comply with general safety guidelines provided by the BIS and the Indian Ministry of Labor &amp; Employment. This includes adherence to safety practices, installation procedures, and regular inspection protocols.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9742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Safety requirements in Ropeways: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3447098"/>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Regular inspections and testing of mechanical, electrical, and structural components are mandatory. This includes the cables, towers, stations, and other critical systems</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Systems to monitor and react to adverse weather conditions that could impact safety, such as high winds or heavy snowfall.</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Inspection of foundations for any crack, damage, tilting including the state of anchor bolts.</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Implementation of real-time monitoring systems for cable tension, speed, and other critical parameters.</a:t>
            </a:r>
          </a:p>
          <a:p>
            <a:pPr marL="342900"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1999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Application of conveyors in ropeways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720840"/>
            <a:ext cx="5230842" cy="341632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Conveyor Belts:</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In some modern ropeway systems, particularly in ski resorts, conveyor belts (often called "</a:t>
            </a:r>
            <a:r>
              <a:rPr lang="en-US" sz="2400" b="1" dirty="0">
                <a:latin typeface="Times New Roman" panose="02020603050405020304" pitchFamily="18" charset="0"/>
                <a:cs typeface="Times New Roman" panose="02020603050405020304" pitchFamily="18" charset="0"/>
              </a:rPr>
              <a:t>magic carpets</a:t>
            </a:r>
            <a:r>
              <a:rPr lang="en-US" sz="2400" dirty="0">
                <a:latin typeface="Times New Roman" panose="02020603050405020304" pitchFamily="18" charset="0"/>
                <a:cs typeface="Times New Roman" panose="02020603050405020304" pitchFamily="18" charset="0"/>
              </a:rPr>
              <a:t>") are used to transport skiers from the base to the loading area. This allows skiers to remain on their skis while moving smoothly to the starting point of the ropeway.</a:t>
            </a:r>
          </a:p>
        </p:txBody>
      </p:sp>
      <p:pic>
        <p:nvPicPr>
          <p:cNvPr id="2" name="Picture 1">
            <a:extLst>
              <a:ext uri="{FF2B5EF4-FFF2-40B4-BE49-F238E27FC236}">
                <a16:creationId xmlns:a16="http://schemas.microsoft.com/office/drawing/2014/main" id="{3B521AA4-429F-444E-862F-9D82364A7022}"/>
              </a:ext>
            </a:extLst>
          </p:cNvPr>
          <p:cNvPicPr>
            <a:picLocks noChangeAspect="1"/>
          </p:cNvPicPr>
          <p:nvPr/>
        </p:nvPicPr>
        <p:blipFill>
          <a:blip r:embed="rId2"/>
          <a:stretch>
            <a:fillRect/>
          </a:stretch>
        </p:blipFill>
        <p:spPr>
          <a:xfrm>
            <a:off x="6147470" y="1720840"/>
            <a:ext cx="5179372" cy="3416320"/>
          </a:xfrm>
          <a:prstGeom prst="rect">
            <a:avLst/>
          </a:prstGeom>
        </p:spPr>
      </p:pic>
    </p:spTree>
    <p:extLst>
      <p:ext uri="{BB962C8B-B14F-4D97-AF65-F5344CB8AC3E}">
        <p14:creationId xmlns:p14="http://schemas.microsoft.com/office/powerpoint/2010/main" val="16056108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Application of conveyors in ropeways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611112"/>
            <a:ext cx="5230842" cy="452431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Cable conveyors: </a:t>
            </a:r>
          </a:p>
          <a:p>
            <a:pPr algn="just"/>
            <a:r>
              <a:rPr lang="en-US" sz="2400" dirty="0">
                <a:latin typeface="Times New Roman" panose="02020603050405020304" pitchFamily="18" charset="0"/>
                <a:cs typeface="Times New Roman" panose="02020603050405020304" pitchFamily="18" charset="0"/>
              </a:rPr>
              <a:t>These conveyors form a distinct group of materials handling equipment to transport people and bulk materials in load carrying buckets, using overhead moving cables and/or wire ropes and are com- posed of one or more spans from the loading point to the discharge point/points covering long distances up to several kilometers. These conveyors are also known as ropeways or aerial tramways.</a:t>
            </a:r>
          </a:p>
        </p:txBody>
      </p:sp>
      <p:pic>
        <p:nvPicPr>
          <p:cNvPr id="3" name="Picture 2">
            <a:extLst>
              <a:ext uri="{FF2B5EF4-FFF2-40B4-BE49-F238E27FC236}">
                <a16:creationId xmlns:a16="http://schemas.microsoft.com/office/drawing/2014/main" id="{CA57207F-04C0-4A75-8AE4-201727541561}"/>
              </a:ext>
            </a:extLst>
          </p:cNvPr>
          <p:cNvPicPr>
            <a:picLocks noChangeAspect="1"/>
          </p:cNvPicPr>
          <p:nvPr/>
        </p:nvPicPr>
        <p:blipFill>
          <a:blip r:embed="rId2"/>
          <a:stretch>
            <a:fillRect/>
          </a:stretch>
        </p:blipFill>
        <p:spPr>
          <a:xfrm>
            <a:off x="6391656" y="1611112"/>
            <a:ext cx="4788882" cy="4391493"/>
          </a:xfrm>
          <a:prstGeom prst="rect">
            <a:avLst/>
          </a:prstGeom>
        </p:spPr>
      </p:pic>
    </p:spTree>
    <p:extLst>
      <p:ext uri="{BB962C8B-B14F-4D97-AF65-F5344CB8AC3E}">
        <p14:creationId xmlns:p14="http://schemas.microsoft.com/office/powerpoint/2010/main" val="9293716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Application of conveyors in ropeways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158" y="1914032"/>
            <a:ext cx="5230842" cy="415498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Bulk Material Conveyors in Mining and Industrial Ropeways</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Bulk material conveyors used in mining and industrial applications must adhere to [</a:t>
            </a:r>
            <a:r>
              <a:rPr lang="en-US" sz="2400" b="1" dirty="0">
                <a:latin typeface="Times New Roman" panose="02020603050405020304" pitchFamily="18" charset="0"/>
                <a:cs typeface="Times New Roman" panose="02020603050405020304" pitchFamily="18" charset="0"/>
              </a:rPr>
              <a:t>IS 11592: 2000] </a:t>
            </a:r>
            <a:r>
              <a:rPr lang="en-US" sz="2400" dirty="0">
                <a:latin typeface="Times New Roman" panose="02020603050405020304" pitchFamily="18" charset="0"/>
                <a:cs typeface="Times New Roman" panose="02020603050405020304" pitchFamily="18" charset="0"/>
              </a:rPr>
              <a:t>for belt conveyors and [</a:t>
            </a:r>
            <a:r>
              <a:rPr lang="en-US" sz="2400" b="1" dirty="0">
                <a:latin typeface="Times New Roman" panose="02020603050405020304" pitchFamily="18" charset="0"/>
                <a:cs typeface="Times New Roman" panose="02020603050405020304" pitchFamily="18" charset="0"/>
              </a:rPr>
              <a:t>IS 6533(Part 1): 1989] </a:t>
            </a:r>
            <a:r>
              <a:rPr lang="en-US" sz="2400" dirty="0">
                <a:latin typeface="Times New Roman" panose="02020603050405020304" pitchFamily="18" charset="0"/>
                <a:cs typeface="Times New Roman" panose="02020603050405020304" pitchFamily="18" charset="0"/>
              </a:rPr>
              <a:t>for the design and construction of mining conveyors. These standards ensure that the conveyors are designed to handle specific types of bulk materials safely and efficiently.</a:t>
            </a:r>
            <a:endParaRPr lang="en-IN"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EABA562-4F84-4FB2-94D0-D90370137678}"/>
              </a:ext>
            </a:extLst>
          </p:cNvPr>
          <p:cNvPicPr>
            <a:picLocks noChangeAspect="1"/>
          </p:cNvPicPr>
          <p:nvPr/>
        </p:nvPicPr>
        <p:blipFill>
          <a:blip r:embed="rId2"/>
          <a:stretch>
            <a:fillRect/>
          </a:stretch>
        </p:blipFill>
        <p:spPr>
          <a:xfrm>
            <a:off x="6117335" y="2032881"/>
            <a:ext cx="2853175" cy="3103133"/>
          </a:xfrm>
          <a:prstGeom prst="rect">
            <a:avLst/>
          </a:prstGeom>
        </p:spPr>
      </p:pic>
      <p:pic>
        <p:nvPicPr>
          <p:cNvPr id="4" name="Picture 3">
            <a:extLst>
              <a:ext uri="{FF2B5EF4-FFF2-40B4-BE49-F238E27FC236}">
                <a16:creationId xmlns:a16="http://schemas.microsoft.com/office/drawing/2014/main" id="{0D938117-E3AC-4448-A1C1-8D42DDA9E40F}"/>
              </a:ext>
            </a:extLst>
          </p:cNvPr>
          <p:cNvPicPr>
            <a:picLocks noChangeAspect="1"/>
          </p:cNvPicPr>
          <p:nvPr/>
        </p:nvPicPr>
        <p:blipFill>
          <a:blip r:embed="rId3"/>
          <a:stretch>
            <a:fillRect/>
          </a:stretch>
        </p:blipFill>
        <p:spPr>
          <a:xfrm>
            <a:off x="8991845" y="2032881"/>
            <a:ext cx="2048434" cy="3103133"/>
          </a:xfrm>
          <a:prstGeom prst="rect">
            <a:avLst/>
          </a:prstGeom>
        </p:spPr>
      </p:pic>
    </p:spTree>
    <p:extLst>
      <p:ext uri="{BB962C8B-B14F-4D97-AF65-F5344CB8AC3E}">
        <p14:creationId xmlns:p14="http://schemas.microsoft.com/office/powerpoint/2010/main" val="26738677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2A38-AD9A-2D04-1A88-39806FE36F1E}"/>
              </a:ext>
            </a:extLst>
          </p:cNvPr>
          <p:cNvSpPr>
            <a:spLocks noGrp="1"/>
          </p:cNvSpPr>
          <p:nvPr>
            <p:ph type="ctrTitle"/>
          </p:nvPr>
        </p:nvSpPr>
        <p:spPr>
          <a:xfrm>
            <a:off x="2565399" y="2862962"/>
            <a:ext cx="7061202" cy="1515533"/>
          </a:xfrm>
        </p:spPr>
        <p:txBody>
          <a:bodyPr/>
          <a:lstStyle/>
          <a:p>
            <a:r>
              <a:rPr lang="en-US" b="1" dirty="0">
                <a:latin typeface="Times New Roman" panose="02020603050405020304" pitchFamily="18" charset="0"/>
                <a:ea typeface="Calibri" panose="020F0502020204030204" pitchFamily="34" charset="0"/>
              </a:rPr>
              <a:t>THANK YOU</a:t>
            </a:r>
            <a:endParaRPr lang="en-US" dirty="0"/>
          </a:p>
        </p:txBody>
      </p:sp>
    </p:spTree>
    <p:extLst>
      <p:ext uri="{BB962C8B-B14F-4D97-AF65-F5344CB8AC3E}">
        <p14:creationId xmlns:p14="http://schemas.microsoft.com/office/powerpoint/2010/main" val="427666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414765" y="871892"/>
            <a:ext cx="7362468" cy="523220"/>
          </a:xfrm>
          <a:prstGeom prst="rect">
            <a:avLst/>
          </a:prstGeom>
        </p:spPr>
        <p:txBody>
          <a:bodyPr wrap="square">
            <a:spAutoFit/>
          </a:bodyPr>
          <a:lstStyle/>
          <a:p>
            <a:pPr lvl="0" algn="ctr" fontAlgn="base">
              <a:defRPr/>
            </a:pPr>
            <a:r>
              <a:rPr lang="en-US" sz="2800" b="1" dirty="0">
                <a:solidFill>
                  <a:srgbClr val="2E384B"/>
                </a:solidFill>
                <a:latin typeface="Open Sans"/>
              </a:rPr>
              <a:t>Troughed </a:t>
            </a:r>
            <a:r>
              <a:rPr lang="en-US" sz="2800" b="1">
                <a:solidFill>
                  <a:srgbClr val="2E384B"/>
                </a:solidFill>
                <a:latin typeface="Open Sans"/>
              </a:rPr>
              <a:t>Belt C</a:t>
            </a:r>
            <a:r>
              <a:rPr kumimoji="0" lang="en-US" sz="2800" b="1" i="0" u="none" strike="noStrike" kern="1200" cap="none" spc="0" normalizeH="0" baseline="0" noProof="0">
                <a:ln>
                  <a:noFill/>
                </a:ln>
                <a:solidFill>
                  <a:srgbClr val="2E384B"/>
                </a:solidFill>
                <a:effectLst/>
                <a:uLnTx/>
                <a:uFillTx/>
                <a:latin typeface="Open Sans"/>
                <a:ea typeface="+mn-ea"/>
                <a:cs typeface="+mn-cs"/>
              </a:rPr>
              <a:t>onveyors</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09" y="1673376"/>
            <a:ext cx="10206181" cy="1938992"/>
          </a:xfrm>
          <a:prstGeom prst="rect">
            <a:avLst/>
          </a:prstGeom>
        </p:spPr>
        <p:txBody>
          <a:bodyPr wrap="square">
            <a:spAutoFit/>
          </a:bodyPr>
          <a:lstStyle/>
          <a:p>
            <a:pPr algn="just">
              <a:defRPr/>
            </a:pPr>
            <a:r>
              <a:rPr lang="en-US" sz="2000" dirty="0">
                <a:latin typeface="Times New Roman" panose="02020603050405020304" pitchFamily="18" charset="0"/>
                <a:cs typeface="Times New Roman" panose="02020603050405020304" pitchFamily="18" charset="0"/>
              </a:rPr>
              <a:t>Troughed conveyor is that in which the belt forms a trough on the carrying side while resting/running over idler rolls which are either in set of 5-rolls/3-rolls or 2-rools. The troughing angle adopted shall conform to </a:t>
            </a:r>
            <a:r>
              <a:rPr lang="en-US" sz="2000"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IS 8598</a:t>
            </a:r>
            <a:r>
              <a:rPr lang="en-US" sz="2000" dirty="0">
                <a:latin typeface="Times New Roman" panose="02020603050405020304" pitchFamily="18" charset="0"/>
                <a:cs typeface="Times New Roman" panose="02020603050405020304" pitchFamily="18" charset="0"/>
              </a:rPr>
              <a:t> and shall be selected from the following values: 15°, 20°, 25°, 30°, 35°, 40°, 45° [</a:t>
            </a:r>
            <a:r>
              <a:rPr lang="en-US" sz="2000" b="1" dirty="0">
                <a:latin typeface="Times New Roman" panose="02020603050405020304" pitchFamily="18" charset="0"/>
                <a:cs typeface="Times New Roman" panose="02020603050405020304" pitchFamily="18" charset="0"/>
              </a:rPr>
              <a:t>IS 4776:1990]</a:t>
            </a:r>
            <a:r>
              <a:rPr lang="en-US" sz="2000" dirty="0">
                <a:latin typeface="Times New Roman" panose="02020603050405020304" pitchFamily="18" charset="0"/>
                <a:cs typeface="Times New Roman" panose="02020603050405020304" pitchFamily="18" charset="0"/>
              </a:rPr>
              <a:t>. </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804E2AF-8D53-41E4-9F25-2C357618745C}"/>
              </a:ext>
            </a:extLst>
          </p:cNvPr>
          <p:cNvPicPr/>
          <p:nvPr/>
        </p:nvPicPr>
        <p:blipFill rotWithShape="1">
          <a:blip r:embed="rId3"/>
          <a:srcRect l="20108" t="38424" r="10260" b="29892"/>
          <a:stretch/>
        </p:blipFill>
        <p:spPr bwMode="auto">
          <a:xfrm>
            <a:off x="1914831" y="3193026"/>
            <a:ext cx="8362336" cy="247772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C2C9B35-9316-4D41-A790-402766B6106F}"/>
              </a:ext>
            </a:extLst>
          </p:cNvPr>
          <p:cNvSpPr txBox="1"/>
          <p:nvPr/>
        </p:nvSpPr>
        <p:spPr>
          <a:xfrm>
            <a:off x="4407923" y="5688781"/>
            <a:ext cx="337615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 Troughed Belt conveyors</a:t>
            </a:r>
            <a:endParaRPr lang="en-IN" b="1" dirty="0"/>
          </a:p>
        </p:txBody>
      </p:sp>
    </p:spTree>
    <p:extLst>
      <p:ext uri="{BB962C8B-B14F-4D97-AF65-F5344CB8AC3E}">
        <p14:creationId xmlns:p14="http://schemas.microsoft.com/office/powerpoint/2010/main" val="257450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0A6FD-DE76-4FAF-B75C-8D0F9CD08D08}"/>
              </a:ext>
            </a:extLst>
          </p:cNvPr>
          <p:cNvSpPr/>
          <p:nvPr/>
        </p:nvSpPr>
        <p:spPr>
          <a:xfrm>
            <a:off x="2799735" y="806625"/>
            <a:ext cx="6592529" cy="954107"/>
          </a:xfrm>
          <a:prstGeom prst="rect">
            <a:avLst/>
          </a:prstGeom>
        </p:spPr>
        <p:txBody>
          <a:bodyPr wrap="square">
            <a:spAutoFit/>
          </a:bodyPr>
          <a:lstStyle/>
          <a:p>
            <a:pPr lvl="0" fontAlgn="base">
              <a:defRPr/>
            </a:pPr>
            <a:r>
              <a:rPr lang="en-US" sz="2800" b="1" dirty="0">
                <a:solidFill>
                  <a:srgbClr val="2E384B"/>
                </a:solidFill>
                <a:latin typeface="Open Sans"/>
              </a:rPr>
              <a:t>Selection Features of Belt Conveyors</a:t>
            </a:r>
          </a:p>
          <a:p>
            <a:pPr lvl="0" algn="ctr" fontAlgn="base">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(Clause </a:t>
            </a:r>
            <a:r>
              <a:rPr lang="en-US" sz="2800" b="1" dirty="0">
                <a:solidFill>
                  <a:srgbClr val="2E384B"/>
                </a:solidFill>
                <a:latin typeface="Open Sans"/>
              </a:rPr>
              <a:t>5, IS 11592 : 2000)</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graphicFrame>
        <p:nvGraphicFramePr>
          <p:cNvPr id="5" name="Table 4">
            <a:extLst>
              <a:ext uri="{FF2B5EF4-FFF2-40B4-BE49-F238E27FC236}">
                <a16:creationId xmlns:a16="http://schemas.microsoft.com/office/drawing/2014/main" id="{697BA37E-075E-4CFD-AE04-109779B988FF}"/>
              </a:ext>
            </a:extLst>
          </p:cNvPr>
          <p:cNvGraphicFramePr>
            <a:graphicFrameLocks noGrp="1"/>
          </p:cNvGraphicFramePr>
          <p:nvPr>
            <p:extLst>
              <p:ext uri="{D42A27DB-BD31-4B8C-83A1-F6EECF244321}">
                <p14:modId xmlns:p14="http://schemas.microsoft.com/office/powerpoint/2010/main" val="4276456051"/>
              </p:ext>
            </p:extLst>
          </p:nvPr>
        </p:nvGraphicFramePr>
        <p:xfrm>
          <a:off x="1076632" y="1986346"/>
          <a:ext cx="10161640" cy="4065029"/>
        </p:xfrm>
        <a:graphic>
          <a:graphicData uri="http://schemas.openxmlformats.org/drawingml/2006/table">
            <a:tbl>
              <a:tblPr firstRow="1" bandRow="1">
                <a:tableStyleId>{5C22544A-7EE6-4342-B048-85BDC9FD1C3A}</a:tableStyleId>
              </a:tblPr>
              <a:tblGrid>
                <a:gridCol w="5914041">
                  <a:extLst>
                    <a:ext uri="{9D8B030D-6E8A-4147-A177-3AD203B41FA5}">
                      <a16:colId xmlns:a16="http://schemas.microsoft.com/office/drawing/2014/main" val="3516345742"/>
                    </a:ext>
                  </a:extLst>
                </a:gridCol>
                <a:gridCol w="4247599">
                  <a:extLst>
                    <a:ext uri="{9D8B030D-6E8A-4147-A177-3AD203B41FA5}">
                      <a16:colId xmlns:a16="http://schemas.microsoft.com/office/drawing/2014/main" val="1446209123"/>
                    </a:ext>
                  </a:extLst>
                </a:gridCol>
              </a:tblGrid>
              <a:tr h="347710">
                <a:tc>
                  <a:txBody>
                    <a:bodyPr/>
                    <a:lstStyle/>
                    <a:p>
                      <a:pPr algn="ctr"/>
                      <a:r>
                        <a:rPr lang="en-US" dirty="0"/>
                        <a:t>Troughed Belt Conveyors </a:t>
                      </a:r>
                      <a:endParaRPr lang="en-IN" dirty="0"/>
                    </a:p>
                  </a:txBody>
                  <a:tcPr/>
                </a:tc>
                <a:tc>
                  <a:txBody>
                    <a:bodyPr/>
                    <a:lstStyle/>
                    <a:p>
                      <a:pPr algn="ctr"/>
                      <a:r>
                        <a:rPr lang="en-US" dirty="0"/>
                        <a:t>Flat Belt Conveyors </a:t>
                      </a:r>
                      <a:endParaRPr lang="en-IN" dirty="0"/>
                    </a:p>
                  </a:txBody>
                  <a:tcPr/>
                </a:tc>
                <a:extLst>
                  <a:ext uri="{0D108BD9-81ED-4DB2-BD59-A6C34878D82A}">
                    <a16:rowId xmlns:a16="http://schemas.microsoft.com/office/drawing/2014/main" val="1170950079"/>
                  </a:ext>
                </a:extLst>
              </a:tr>
              <a:tr h="608492">
                <a:tc>
                  <a:txBody>
                    <a:bodyPr/>
                    <a:lstStyle/>
                    <a:p>
                      <a:pPr algn="just"/>
                      <a:r>
                        <a:rPr lang="en-IN" dirty="0"/>
                        <a:t>Higher capacity requirements</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t>Lower capacity requirements</a:t>
                      </a:r>
                    </a:p>
                    <a:p>
                      <a:pPr algn="just"/>
                      <a:endParaRPr lang="en-IN" dirty="0"/>
                    </a:p>
                  </a:txBody>
                  <a:tcPr/>
                </a:tc>
                <a:extLst>
                  <a:ext uri="{0D108BD9-81ED-4DB2-BD59-A6C34878D82A}">
                    <a16:rowId xmlns:a16="http://schemas.microsoft.com/office/drawing/2014/main" val="1785037904"/>
                  </a:ext>
                </a:extLst>
              </a:tr>
              <a:tr h="43764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t>High speed requirements</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t>Low speed requirements</a:t>
                      </a:r>
                    </a:p>
                  </a:txBody>
                  <a:tcPr/>
                </a:tc>
                <a:extLst>
                  <a:ext uri="{0D108BD9-81ED-4DB2-BD59-A6C34878D82A}">
                    <a16:rowId xmlns:a16="http://schemas.microsoft.com/office/drawing/2014/main" val="666360256"/>
                  </a:ext>
                </a:extLst>
              </a:tr>
              <a:tr h="1707141">
                <a:tc>
                  <a:txBody>
                    <a:bodyPr/>
                    <a:lstStyle/>
                    <a:p>
                      <a:pPr algn="just"/>
                      <a:r>
                        <a:rPr lang="en-US" dirty="0"/>
                        <a:t>Large lump size of material with or without intermediate discharge with trippers</a:t>
                      </a:r>
                    </a:p>
                  </a:txBody>
                  <a:tcPr/>
                </a:tc>
                <a:tc>
                  <a:txBody>
                    <a:bodyPr/>
                    <a:lstStyle/>
                    <a:p>
                      <a:pPr algn="just"/>
                      <a:r>
                        <a:rPr lang="en-US" dirty="0"/>
                        <a:t>Relatively higher angle of repose of conveyed material, limited lumps size of conveyed material, intermediate discharge with</a:t>
                      </a:r>
                    </a:p>
                    <a:p>
                      <a:pPr algn="just"/>
                      <a:r>
                        <a:rPr lang="en-US" dirty="0"/>
                        <a:t>ploughs, distributor plates. Without vertical curvature. Maximum inclination allowed is 6°. </a:t>
                      </a:r>
                      <a:endParaRPr lang="en-IN" dirty="0"/>
                    </a:p>
                  </a:txBody>
                  <a:tcPr/>
                </a:tc>
                <a:extLst>
                  <a:ext uri="{0D108BD9-81ED-4DB2-BD59-A6C34878D82A}">
                    <a16:rowId xmlns:a16="http://schemas.microsoft.com/office/drawing/2014/main" val="616138249"/>
                  </a:ext>
                </a:extLst>
              </a:tr>
              <a:tr h="869275">
                <a:tc>
                  <a:txBody>
                    <a:bodyPr/>
                    <a:lstStyle/>
                    <a:p>
                      <a:pPr algn="just"/>
                      <a:r>
                        <a:rPr lang="en-US" dirty="0"/>
                        <a:t>With or without vertical curvature</a:t>
                      </a:r>
                    </a:p>
                    <a:p>
                      <a:pPr algn="just"/>
                      <a:r>
                        <a:rPr lang="en-US" dirty="0"/>
                        <a:t>Suitable for inclination or declination in accordance with </a:t>
                      </a:r>
                      <a:r>
                        <a:rPr lang="en-US" dirty="0">
                          <a:solidFill>
                            <a:schemeClr val="tx1"/>
                          </a:solidFill>
                        </a:rPr>
                        <a:t>IS 8730:2023</a:t>
                      </a:r>
                      <a:endParaRPr lang="en-IN" dirty="0">
                        <a:solidFill>
                          <a:schemeClr val="tx1"/>
                        </a:solidFill>
                      </a:endParaRPr>
                    </a:p>
                  </a:txBody>
                  <a:tcPr/>
                </a:tc>
                <a:tc>
                  <a:txBody>
                    <a:bodyPr/>
                    <a:lstStyle/>
                    <a:p>
                      <a:pPr algn="just"/>
                      <a:r>
                        <a:rPr lang="en-US" dirty="0"/>
                        <a:t>Declination undesirable</a:t>
                      </a:r>
                      <a:endParaRPr lang="en-IN" dirty="0"/>
                    </a:p>
                  </a:txBody>
                  <a:tcPr/>
                </a:tc>
                <a:extLst>
                  <a:ext uri="{0D108BD9-81ED-4DB2-BD59-A6C34878D82A}">
                    <a16:rowId xmlns:a16="http://schemas.microsoft.com/office/drawing/2014/main" val="2349174538"/>
                  </a:ext>
                </a:extLst>
              </a:tr>
            </a:tbl>
          </a:graphicData>
        </a:graphic>
      </p:graphicFrame>
    </p:spTree>
    <p:extLst>
      <p:ext uri="{BB962C8B-B14F-4D97-AF65-F5344CB8AC3E}">
        <p14:creationId xmlns:p14="http://schemas.microsoft.com/office/powerpoint/2010/main" val="301949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3461427" y="768653"/>
            <a:ext cx="5269144" cy="523220"/>
          </a:xfrm>
          <a:prstGeom prst="rect">
            <a:avLst/>
          </a:prstGeom>
        </p:spPr>
        <p:txBody>
          <a:bodyPr wrap="square">
            <a:spAutoFit/>
          </a:bodyPr>
          <a:lstStyle/>
          <a:p>
            <a:pPr lvl="0" fontAlgn="base">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Conveyors Layout Procedure </a:t>
            </a:r>
          </a:p>
        </p:txBody>
      </p:sp>
      <p:sp>
        <p:nvSpPr>
          <p:cNvPr id="7" name="Rectangle 6">
            <a:extLst>
              <a:ext uri="{FF2B5EF4-FFF2-40B4-BE49-F238E27FC236}">
                <a16:creationId xmlns:a16="http://schemas.microsoft.com/office/drawing/2014/main" id="{29B71338-F822-49F7-84FF-49AA6AD7E862}"/>
              </a:ext>
            </a:extLst>
          </p:cNvPr>
          <p:cNvSpPr/>
          <p:nvPr/>
        </p:nvSpPr>
        <p:spPr>
          <a:xfrm>
            <a:off x="992908" y="1673376"/>
            <a:ext cx="10206181" cy="3170099"/>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For system layout, the following data is required to proceed further:</a:t>
            </a:r>
          </a:p>
          <a:p>
            <a:pPr lvl="0" algn="just">
              <a:defRPr/>
            </a:pPr>
            <a:endParaRPr lang="en-US" sz="2000" dirty="0">
              <a:latin typeface="Times New Roman" panose="02020603050405020304" pitchFamily="18" charset="0"/>
              <a:cs typeface="Times New Roman" panose="02020603050405020304" pitchFamily="18" charset="0"/>
            </a:endParaRP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Site plan with suitable contour drawings;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Over/under surface interferences, namely, existing and proposed roads, drains, rails, rivers, transmission lines, buildings, structures, </a:t>
            </a:r>
            <a:r>
              <a:rPr lang="en-US" sz="2000" dirty="0" err="1">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Grade deviations;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Material flow diagram and flow rates;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Details of receiving point(s), discharge/distribution point(s);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Material characteristics including size analysis;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Climatic data and site condition; </a:t>
            </a:r>
            <a:r>
              <a:rPr lang="en-US" sz="2000" b="1" dirty="0">
                <a:latin typeface="Times New Roman" panose="02020603050405020304" pitchFamily="18" charset="0"/>
                <a:cs typeface="Times New Roman" panose="02020603050405020304" pitchFamily="18" charset="0"/>
              </a:rPr>
              <a:t>[clause 6; IS 11592:2000]</a:t>
            </a:r>
          </a:p>
        </p:txBody>
      </p:sp>
    </p:spTree>
    <p:extLst>
      <p:ext uri="{BB962C8B-B14F-4D97-AF65-F5344CB8AC3E}">
        <p14:creationId xmlns:p14="http://schemas.microsoft.com/office/powerpoint/2010/main" val="323391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3023419" y="768653"/>
            <a:ext cx="5707152" cy="523220"/>
          </a:xfrm>
          <a:prstGeom prst="rect">
            <a:avLst/>
          </a:prstGeom>
        </p:spPr>
        <p:txBody>
          <a:bodyPr wrap="square">
            <a:spAutoFit/>
          </a:bodyPr>
          <a:lstStyle/>
          <a:p>
            <a:pPr lvl="0" fontAlgn="base">
              <a:defRPr/>
            </a:pPr>
            <a:r>
              <a:rPr lang="en-US" sz="2800" b="1" dirty="0">
                <a:solidFill>
                  <a:srgbClr val="2E384B"/>
                </a:solidFill>
                <a:latin typeface="Open Sans"/>
              </a:rPr>
              <a:t>CONVEYOR DESIGN PROCEDURE</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9" y="1525892"/>
            <a:ext cx="10206181" cy="3477875"/>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Once the configuration and layout of a conveyor is finalized the following design steps are taken for sizing the conveyor. Wherever multiple choices are specified, the worst condition applicable shall be considered for the design of the conveyor system. The known maximum lump size of the material can be found. [</a:t>
            </a:r>
            <a:r>
              <a:rPr lang="en-US" sz="2000" b="1" dirty="0">
                <a:latin typeface="Times New Roman" panose="02020603050405020304" pitchFamily="18" charset="0"/>
                <a:cs typeface="Times New Roman" panose="02020603050405020304" pitchFamily="18" charset="0"/>
              </a:rPr>
              <a:t>clause 7 IS 11592:2000]</a:t>
            </a:r>
          </a:p>
          <a:p>
            <a:pPr lvl="0" algn="just">
              <a:defRPr/>
            </a:pPr>
            <a:r>
              <a:rPr lang="en-US" sz="2000" b="1" dirty="0">
                <a:latin typeface="Times New Roman" panose="02020603050405020304" pitchFamily="18" charset="0"/>
                <a:cs typeface="Times New Roman" panose="02020603050405020304" pitchFamily="18" charset="0"/>
              </a:rPr>
              <a:t>Size of Material:</a:t>
            </a:r>
          </a:p>
          <a:p>
            <a:pPr lvl="0" algn="just">
              <a:defRPr/>
            </a:pPr>
            <a:endParaRPr lang="en-US" sz="2000" b="1" dirty="0">
              <a:latin typeface="Times New Roman" panose="02020603050405020304" pitchFamily="18" charset="0"/>
              <a:cs typeface="Times New Roman" panose="02020603050405020304" pitchFamily="18" charset="0"/>
            </a:endParaRPr>
          </a:p>
          <a:p>
            <a:pPr marL="457200" lvl="0" indent="-457200" algn="just">
              <a:buAutoNum type="alphaUcParenR"/>
              <a:defRPr/>
            </a:pPr>
            <a:r>
              <a:rPr lang="en-US" sz="2000" dirty="0">
                <a:latin typeface="Times New Roman" panose="02020603050405020304" pitchFamily="18" charset="0"/>
                <a:cs typeface="Times New Roman" panose="02020603050405020304" pitchFamily="18" charset="0"/>
              </a:rPr>
              <a:t>Unsized — </a:t>
            </a:r>
            <a:r>
              <a:rPr lang="en-US" sz="2000" b="1" dirty="0">
                <a:latin typeface="Times New Roman" panose="02020603050405020304" pitchFamily="18" charset="0"/>
                <a:cs typeface="Times New Roman" panose="02020603050405020304" pitchFamily="18" charset="0"/>
              </a:rPr>
              <a:t>30 percent </a:t>
            </a:r>
            <a:r>
              <a:rPr lang="en-US" sz="2000" dirty="0">
                <a:latin typeface="Times New Roman" panose="02020603050405020304" pitchFamily="18" charset="0"/>
                <a:cs typeface="Times New Roman" panose="02020603050405020304" pitchFamily="18" charset="0"/>
              </a:rPr>
              <a:t>by mass of all material less than </a:t>
            </a:r>
            <a:r>
              <a:rPr lang="en-US" sz="2000" b="1" dirty="0">
                <a:latin typeface="Times New Roman" panose="02020603050405020304" pitchFamily="18" charset="0"/>
                <a:cs typeface="Times New Roman" panose="02020603050405020304" pitchFamily="18" charset="0"/>
              </a:rPr>
              <a:t>one-sixth</a:t>
            </a:r>
            <a:r>
              <a:rPr lang="en-US" sz="2000" dirty="0">
                <a:latin typeface="Times New Roman" panose="02020603050405020304" pitchFamily="18" charset="0"/>
                <a:cs typeface="Times New Roman" panose="02020603050405020304" pitchFamily="18" charset="0"/>
              </a:rPr>
              <a:t> maximum lump size. </a:t>
            </a:r>
            <a:r>
              <a:rPr lang="en-US" sz="2000" b="1" dirty="0">
                <a:latin typeface="Times New Roman" panose="02020603050405020304" pitchFamily="18" charset="0"/>
                <a:cs typeface="Times New Roman" panose="02020603050405020304" pitchFamily="18" charset="0"/>
              </a:rPr>
              <a:t>50 percent</a:t>
            </a:r>
            <a:r>
              <a:rPr lang="en-US" sz="2000" dirty="0">
                <a:latin typeface="Times New Roman" panose="02020603050405020304" pitchFamily="18" charset="0"/>
                <a:cs typeface="Times New Roman" panose="02020603050405020304" pitchFamily="18" charset="0"/>
              </a:rPr>
              <a:t> by mass of all material less than </a:t>
            </a:r>
            <a:r>
              <a:rPr lang="en-US" sz="2000" b="1" dirty="0">
                <a:latin typeface="Times New Roman" panose="02020603050405020304" pitchFamily="18" charset="0"/>
                <a:cs typeface="Times New Roman" panose="02020603050405020304" pitchFamily="18" charset="0"/>
              </a:rPr>
              <a:t>one-third</a:t>
            </a:r>
            <a:r>
              <a:rPr lang="en-US" sz="2000" dirty="0">
                <a:latin typeface="Times New Roman" panose="02020603050405020304" pitchFamily="18" charset="0"/>
                <a:cs typeface="Times New Roman" panose="02020603050405020304" pitchFamily="18" charset="0"/>
              </a:rPr>
              <a:t> maximum lump size. </a:t>
            </a:r>
            <a:r>
              <a:rPr lang="en-US" sz="2000" b="1" dirty="0">
                <a:latin typeface="Times New Roman" panose="02020603050405020304" pitchFamily="18" charset="0"/>
                <a:cs typeface="Times New Roman" panose="02020603050405020304" pitchFamily="18" charset="0"/>
              </a:rPr>
              <a:t>75 percent</a:t>
            </a:r>
            <a:r>
              <a:rPr lang="en-US" sz="2000" dirty="0">
                <a:latin typeface="Times New Roman" panose="02020603050405020304" pitchFamily="18" charset="0"/>
                <a:cs typeface="Times New Roman" panose="02020603050405020304" pitchFamily="18" charset="0"/>
              </a:rPr>
              <a:t> by mass of all material less than </a:t>
            </a:r>
            <a:r>
              <a:rPr lang="en-US" sz="2000" b="1" dirty="0">
                <a:latin typeface="Times New Roman" panose="02020603050405020304" pitchFamily="18" charset="0"/>
                <a:cs typeface="Times New Roman" panose="02020603050405020304" pitchFamily="18" charset="0"/>
              </a:rPr>
              <a:t>one-half</a:t>
            </a:r>
            <a:r>
              <a:rPr lang="en-US" sz="2000" dirty="0">
                <a:latin typeface="Times New Roman" panose="02020603050405020304" pitchFamily="18" charset="0"/>
                <a:cs typeface="Times New Roman" panose="02020603050405020304" pitchFamily="18" charset="0"/>
              </a:rPr>
              <a:t> maximum lump size. 90 percent by mass of all material less than two-third maximum lump size.</a:t>
            </a:r>
          </a:p>
          <a:p>
            <a:pPr marL="457200" lvl="0" indent="-457200" algn="just">
              <a:buAutoNum type="alphaUcParenR"/>
              <a:defRPr/>
            </a:pPr>
            <a:r>
              <a:rPr lang="en-US" sz="2000" dirty="0">
                <a:latin typeface="Times New Roman" panose="02020603050405020304" pitchFamily="18" charset="0"/>
                <a:cs typeface="Times New Roman" panose="02020603050405020304" pitchFamily="18" charset="0"/>
              </a:rPr>
              <a:t>Sized — Material not falling within the above grading.</a:t>
            </a:r>
          </a:p>
        </p:txBody>
      </p:sp>
    </p:spTree>
    <p:extLst>
      <p:ext uri="{BB962C8B-B14F-4D97-AF65-F5344CB8AC3E}">
        <p14:creationId xmlns:p14="http://schemas.microsoft.com/office/powerpoint/2010/main" val="314039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B71338-F822-49F7-84FF-49AA6AD7E862}"/>
              </a:ext>
            </a:extLst>
          </p:cNvPr>
          <p:cNvSpPr/>
          <p:nvPr/>
        </p:nvSpPr>
        <p:spPr>
          <a:xfrm>
            <a:off x="815927" y="1186679"/>
            <a:ext cx="10206181" cy="347787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Lump Size:</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Lump size indicates the longest single dimension of largest lump. This shall not be confused with crusher setting or screen openings as these limit only one dimension.</a:t>
            </a:r>
          </a:p>
          <a:p>
            <a:pPr lvl="0" algn="just">
              <a:defRPr/>
            </a:pPr>
            <a:r>
              <a:rPr lang="en-US" sz="2000" dirty="0">
                <a:latin typeface="Times New Roman" panose="02020603050405020304" pitchFamily="18" charset="0"/>
                <a:cs typeface="Times New Roman" panose="02020603050405020304" pitchFamily="18" charset="0"/>
              </a:rPr>
              <a:t>Ascertain speed factor as sum of lump size factor [</a:t>
            </a:r>
            <a:r>
              <a:rPr lang="en-US" sz="2000" b="1" dirty="0">
                <a:latin typeface="Times New Roman" panose="02020603050405020304" pitchFamily="18" charset="0"/>
                <a:cs typeface="Times New Roman" panose="02020603050405020304" pitchFamily="18" charset="0"/>
              </a:rPr>
              <a:t>IS 11592:2000 Table 4]</a:t>
            </a:r>
            <a:r>
              <a:rPr lang="en-US" sz="2000" dirty="0">
                <a:latin typeface="Times New Roman" panose="02020603050405020304" pitchFamily="18" charset="0"/>
                <a:cs typeface="Times New Roman" panose="02020603050405020304" pitchFamily="18" charset="0"/>
              </a:rPr>
              <a:t>, air borne factor (</a:t>
            </a:r>
            <a:r>
              <a:rPr lang="en-US" sz="2000" b="1" dirty="0">
                <a:latin typeface="Times New Roman" panose="02020603050405020304" pitchFamily="18" charset="0"/>
                <a:cs typeface="Times New Roman" panose="02020603050405020304" pitchFamily="18" charset="0"/>
              </a:rPr>
              <a:t>IS 11592:2000 Table 4) </a:t>
            </a:r>
            <a:r>
              <a:rPr lang="en-US" sz="2000" dirty="0">
                <a:latin typeface="Times New Roman" panose="02020603050405020304" pitchFamily="18" charset="0"/>
                <a:cs typeface="Times New Roman" panose="02020603050405020304" pitchFamily="18" charset="0"/>
              </a:rPr>
              <a:t>and abrasiveness factor [</a:t>
            </a:r>
            <a:r>
              <a:rPr lang="en-US" sz="2000" b="1" dirty="0">
                <a:latin typeface="Times New Roman" panose="02020603050405020304" pitchFamily="18" charset="0"/>
                <a:cs typeface="Times New Roman" panose="02020603050405020304" pitchFamily="18" charset="0"/>
              </a:rPr>
              <a:t>IS 11592:2000 Table 5] </a:t>
            </a:r>
            <a:r>
              <a:rPr lang="en-US" sz="2000" dirty="0">
                <a:latin typeface="Times New Roman" panose="02020603050405020304" pitchFamily="18" charset="0"/>
                <a:cs typeface="Times New Roman" panose="02020603050405020304" pitchFamily="18" charset="0"/>
              </a:rPr>
              <a:t>and select belt speed </a:t>
            </a:r>
            <a:r>
              <a:rPr lang="en-US" sz="2000" b="1" dirty="0">
                <a:latin typeface="Times New Roman" panose="02020603050405020304" pitchFamily="18" charset="0"/>
                <a:cs typeface="Times New Roman" panose="02020603050405020304" pitchFamily="18" charset="0"/>
              </a:rPr>
              <a:t>(IS 11592:2000 Table 6). </a:t>
            </a:r>
            <a:r>
              <a:rPr lang="en-US" sz="2000" dirty="0">
                <a:latin typeface="Times New Roman" panose="02020603050405020304" pitchFamily="18" charset="0"/>
                <a:cs typeface="Times New Roman" panose="02020603050405020304" pitchFamily="18" charset="0"/>
              </a:rPr>
              <a:t>If the conveyor is inclined/declined, select a safe angle of inclination/declination for the particular material </a:t>
            </a:r>
            <a:r>
              <a:rPr lang="en-US" sz="2000" b="1" dirty="0">
                <a:latin typeface="Times New Roman" panose="02020603050405020304" pitchFamily="18" charset="0"/>
                <a:cs typeface="Times New Roman" panose="02020603050405020304" pitchFamily="18" charset="0"/>
              </a:rPr>
              <a:t>(IS 8730 and 8.1.2)</a:t>
            </a:r>
            <a:r>
              <a:rPr lang="en-US" sz="2000" dirty="0">
                <a:latin typeface="Times New Roman" panose="02020603050405020304" pitchFamily="18" charset="0"/>
                <a:cs typeface="Times New Roman" panose="02020603050405020304" pitchFamily="18" charset="0"/>
              </a:rPr>
              <a:t>. Determine the angle of surcharge according to the nature of the material </a:t>
            </a:r>
            <a:r>
              <a:rPr lang="en-US" sz="2000" b="1" dirty="0">
                <a:latin typeface="Times New Roman" panose="02020603050405020304" pitchFamily="18" charset="0"/>
                <a:cs typeface="Times New Roman" panose="02020603050405020304" pitchFamily="18" charset="0"/>
              </a:rPr>
              <a:t>(IS 8730 )</a:t>
            </a:r>
            <a:r>
              <a:rPr lang="en-US" sz="2000" dirty="0">
                <a:latin typeface="Times New Roman" panose="02020603050405020304" pitchFamily="18" charset="0"/>
                <a:cs typeface="Times New Roman" panose="02020603050405020304" pitchFamily="18" charset="0"/>
              </a:rPr>
              <a:t>. From the selected belt speed, angle of inclination-declination and angle of surcharge for the material, determine belt width and troughing angle for the required capacity of the conveyor from (</a:t>
            </a:r>
            <a:r>
              <a:rPr lang="en-US" sz="2000" b="1" dirty="0">
                <a:latin typeface="Times New Roman" panose="02020603050405020304" pitchFamily="18" charset="0"/>
                <a:cs typeface="Times New Roman" panose="02020603050405020304" pitchFamily="18" charset="0"/>
              </a:rPr>
              <a:t>IS 11592:2000 Tables 7, 8, 9,10 and 11)</a:t>
            </a:r>
          </a:p>
        </p:txBody>
      </p:sp>
    </p:spTree>
    <p:extLst>
      <p:ext uri="{BB962C8B-B14F-4D97-AF65-F5344CB8AC3E}">
        <p14:creationId xmlns:p14="http://schemas.microsoft.com/office/powerpoint/2010/main" val="330020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5DEE8-E8C3-4529-BBFE-D1E8ACF626FC}"/>
              </a:ext>
            </a:extLst>
          </p:cNvPr>
          <p:cNvPicPr/>
          <p:nvPr/>
        </p:nvPicPr>
        <p:blipFill>
          <a:blip r:embed="rId2"/>
          <a:stretch>
            <a:fillRect/>
          </a:stretch>
        </p:blipFill>
        <p:spPr>
          <a:xfrm>
            <a:off x="1356852" y="752168"/>
            <a:ext cx="9483213" cy="5309419"/>
          </a:xfrm>
          <a:prstGeom prst="rect">
            <a:avLst/>
          </a:prstGeom>
        </p:spPr>
      </p:pic>
    </p:spTree>
    <p:extLst>
      <p:ext uri="{BB962C8B-B14F-4D97-AF65-F5344CB8AC3E}">
        <p14:creationId xmlns:p14="http://schemas.microsoft.com/office/powerpoint/2010/main" val="93514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45588-C814-4F9A-9685-21E88BBBB1A0}"/>
              </a:ext>
            </a:extLst>
          </p:cNvPr>
          <p:cNvPicPr/>
          <p:nvPr/>
        </p:nvPicPr>
        <p:blipFill>
          <a:blip r:embed="rId2"/>
          <a:stretch>
            <a:fillRect/>
          </a:stretch>
        </p:blipFill>
        <p:spPr>
          <a:xfrm>
            <a:off x="1002890" y="1224116"/>
            <a:ext cx="9792929" cy="4454013"/>
          </a:xfrm>
          <a:prstGeom prst="rect">
            <a:avLst/>
          </a:prstGeom>
        </p:spPr>
      </p:pic>
    </p:spTree>
    <p:extLst>
      <p:ext uri="{BB962C8B-B14F-4D97-AF65-F5344CB8AC3E}">
        <p14:creationId xmlns:p14="http://schemas.microsoft.com/office/powerpoint/2010/main" val="295503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A8546-CA92-4F91-8CB6-221EAC80E953}"/>
              </a:ext>
            </a:extLst>
          </p:cNvPr>
          <p:cNvPicPr>
            <a:picLocks noChangeAspect="1"/>
          </p:cNvPicPr>
          <p:nvPr/>
        </p:nvPicPr>
        <p:blipFill>
          <a:blip r:embed="rId2"/>
          <a:stretch>
            <a:fillRect/>
          </a:stretch>
        </p:blipFill>
        <p:spPr>
          <a:xfrm>
            <a:off x="973394" y="685417"/>
            <a:ext cx="10294374" cy="5487166"/>
          </a:xfrm>
          <a:prstGeom prst="rect">
            <a:avLst/>
          </a:prstGeom>
        </p:spPr>
      </p:pic>
    </p:spTree>
    <p:extLst>
      <p:ext uri="{BB962C8B-B14F-4D97-AF65-F5344CB8AC3E}">
        <p14:creationId xmlns:p14="http://schemas.microsoft.com/office/powerpoint/2010/main" val="85924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146F95-A6D2-4096-BC13-99D8C5B3DAA9}"/>
              </a:ext>
            </a:extLst>
          </p:cNvPr>
          <p:cNvSpPr/>
          <p:nvPr/>
        </p:nvSpPr>
        <p:spPr>
          <a:xfrm>
            <a:off x="948813" y="1576540"/>
            <a:ext cx="10294374" cy="4031873"/>
          </a:xfrm>
          <a:prstGeom prst="rect">
            <a:avLst/>
          </a:prstGeom>
        </p:spPr>
        <p:txBody>
          <a:bodyPr wrap="square">
            <a:spAutoFit/>
          </a:bodyPr>
          <a:lstStyle/>
          <a:p>
            <a:pPr marL="342900" indent="-342900" algn="just">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Handling of Solids </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Nature and Characteristics of Bulk Solids</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Conveyers-Belt conveyors, Screw conveyor </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Chain and Flight conveyors</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Bucket Elevators</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Pneumatic Conveyors</a:t>
            </a:r>
          </a:p>
          <a:p>
            <a:pPr marL="342900" indent="-3429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Storage bins &amp; silos.</a:t>
            </a:r>
            <a:endParaRPr lang="en-IN"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711B2CB-7016-41B6-B3AB-74BB961B895B}"/>
              </a:ext>
            </a:extLst>
          </p:cNvPr>
          <p:cNvSpPr/>
          <p:nvPr/>
        </p:nvSpPr>
        <p:spPr>
          <a:xfrm>
            <a:off x="1440427" y="869990"/>
            <a:ext cx="9311146" cy="954107"/>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 Continuous Mechanical Handling Equipment </a:t>
            </a:r>
          </a:p>
          <a:p>
            <a:pPr lvl="0" algn="ctr" fontAlgn="base">
              <a:defRPr/>
            </a:pPr>
            <a:r>
              <a:rPr lang="en-US" sz="2800" b="1" dirty="0">
                <a:solidFill>
                  <a:srgbClr val="2E384B"/>
                </a:solidFill>
                <a:latin typeface="Open Sans"/>
              </a:rPr>
              <a:t>Course Curriculum at College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Tree>
    <p:extLst>
      <p:ext uri="{BB962C8B-B14F-4D97-AF65-F5344CB8AC3E}">
        <p14:creationId xmlns:p14="http://schemas.microsoft.com/office/powerpoint/2010/main" val="25619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96A35-B358-4DDA-8222-1B9E7DC9884B}"/>
              </a:ext>
            </a:extLst>
          </p:cNvPr>
          <p:cNvPicPr>
            <a:picLocks noChangeAspect="1"/>
          </p:cNvPicPr>
          <p:nvPr/>
        </p:nvPicPr>
        <p:blipFill>
          <a:blip r:embed="rId2"/>
          <a:stretch>
            <a:fillRect/>
          </a:stretch>
        </p:blipFill>
        <p:spPr>
          <a:xfrm>
            <a:off x="1401097" y="870155"/>
            <a:ext cx="9704438" cy="5011875"/>
          </a:xfrm>
          <a:prstGeom prst="rect">
            <a:avLst/>
          </a:prstGeom>
        </p:spPr>
      </p:pic>
    </p:spTree>
    <p:extLst>
      <p:ext uri="{BB962C8B-B14F-4D97-AF65-F5344CB8AC3E}">
        <p14:creationId xmlns:p14="http://schemas.microsoft.com/office/powerpoint/2010/main" val="244433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249D8-8D48-4213-9E93-F43ECA1AB1C9}"/>
              </a:ext>
            </a:extLst>
          </p:cNvPr>
          <p:cNvPicPr>
            <a:picLocks noChangeAspect="1"/>
          </p:cNvPicPr>
          <p:nvPr/>
        </p:nvPicPr>
        <p:blipFill>
          <a:blip r:embed="rId2"/>
          <a:stretch>
            <a:fillRect/>
          </a:stretch>
        </p:blipFill>
        <p:spPr>
          <a:xfrm>
            <a:off x="1563329" y="1104575"/>
            <a:ext cx="9320981" cy="4824277"/>
          </a:xfrm>
          <a:prstGeom prst="rect">
            <a:avLst/>
          </a:prstGeom>
        </p:spPr>
      </p:pic>
    </p:spTree>
    <p:extLst>
      <p:ext uri="{BB962C8B-B14F-4D97-AF65-F5344CB8AC3E}">
        <p14:creationId xmlns:p14="http://schemas.microsoft.com/office/powerpoint/2010/main" val="222126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4486201" y="975130"/>
            <a:ext cx="3219592" cy="523220"/>
          </a:xfrm>
          <a:prstGeom prst="rect">
            <a:avLst/>
          </a:prstGeom>
        </p:spPr>
        <p:txBody>
          <a:bodyPr wrap="square">
            <a:spAutoFit/>
          </a:bodyPr>
          <a:lstStyle/>
          <a:p>
            <a:pPr lvl="0" fontAlgn="base">
              <a:defRPr/>
            </a:pPr>
            <a:r>
              <a:rPr lang="en-US" sz="2800" b="1" dirty="0">
                <a:solidFill>
                  <a:srgbClr val="2E384B"/>
                </a:solidFill>
                <a:latin typeface="Open Sans"/>
              </a:rPr>
              <a:t>DESIGN ASPECTS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7" y="1970302"/>
            <a:ext cx="10206181" cy="255454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Characteristics of Material Affecting Conveyor Design:</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proper design of a belt conveyor/conveyor system is greatly influenced by the characteristics of the material to be handled. Generally, the material is classified as shown in </a:t>
            </a:r>
            <a:r>
              <a:rPr lang="en-US" sz="2000" b="1" dirty="0">
                <a:latin typeface="Times New Roman" panose="02020603050405020304" pitchFamily="18" charset="0"/>
                <a:cs typeface="Times New Roman" panose="02020603050405020304" pitchFamily="18" charset="0"/>
              </a:rPr>
              <a:t>IS 8730.</a:t>
            </a:r>
          </a:p>
          <a:p>
            <a:pPr algn="just">
              <a:defRPr/>
            </a:pPr>
            <a:r>
              <a:rPr lang="en-US" sz="2000" dirty="0">
                <a:latin typeface="Times New Roman" panose="02020603050405020304" pitchFamily="18" charset="0"/>
                <a:cs typeface="Times New Roman" panose="02020603050405020304" pitchFamily="18" charset="0"/>
              </a:rPr>
              <a:t>Care shall be taken for the inclination of an inclined/declined conveyor, carrying lumps of material, as these are likely to slide down, wherever, possible inclination of the conveyor shall not exceed the maximum allowable value </a:t>
            </a:r>
            <a:r>
              <a:rPr lang="en-US" sz="2000" b="1" dirty="0">
                <a:latin typeface="Times New Roman" panose="02020603050405020304" pitchFamily="18" charset="0"/>
                <a:cs typeface="Times New Roman" panose="02020603050405020304" pitchFamily="18" charset="0"/>
              </a:rPr>
              <a:t>(8730:2023). </a:t>
            </a:r>
            <a:r>
              <a:rPr lang="en-US" sz="2000" dirty="0">
                <a:latin typeface="Times New Roman" panose="02020603050405020304" pitchFamily="18" charset="0"/>
                <a:cs typeface="Times New Roman" panose="02020603050405020304" pitchFamily="18" charset="0"/>
              </a:rPr>
              <a:t>In case of declination, the angle of declination shall not exceed 12° in any case. </a:t>
            </a:r>
            <a:r>
              <a:rPr lang="en-US" sz="2000" b="1" dirty="0">
                <a:latin typeface="Times New Roman" panose="02020603050405020304" pitchFamily="18" charset="0"/>
                <a:cs typeface="Times New Roman" panose="02020603050405020304" pitchFamily="18" charset="0"/>
              </a:rPr>
              <a:t>(Clause 8, IS 11592:2000 ]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51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5C629-FEBF-4C7D-8A12-2B984E005864}"/>
              </a:ext>
            </a:extLst>
          </p:cNvPr>
          <p:cNvSpPr/>
          <p:nvPr/>
        </p:nvSpPr>
        <p:spPr>
          <a:xfrm>
            <a:off x="985684" y="737876"/>
            <a:ext cx="10220631" cy="5601533"/>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Physical Condition of Material: </a:t>
            </a:r>
            <a:r>
              <a:rPr lang="en-US" sz="2000" dirty="0">
                <a:latin typeface="Times New Roman" panose="02020603050405020304" pitchFamily="18" charset="0"/>
                <a:cs typeface="Times New Roman" panose="02020603050405020304" pitchFamily="18" charset="0"/>
              </a:rPr>
              <a:t>Care shall be taken to analyze the physical condition of the material to be conveyed which are classified as follows:</a:t>
            </a:r>
          </a:p>
          <a:p>
            <a:pPr lvl="0" algn="just">
              <a:defRPr/>
            </a:pPr>
            <a:endParaRPr lang="en-US" b="1" dirty="0">
              <a:latin typeface="Times New Roman" panose="02020603050405020304" pitchFamily="18" charset="0"/>
              <a:cs typeface="Times New Roman" panose="02020603050405020304" pitchFamily="18" charset="0"/>
            </a:endParaRP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Oily or liable to react with rubber products,</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High temperature,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Non-abrasive,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Mildly abrasive,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Abrasive,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Very abrasive,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Sharp abrasive,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Easily degradable,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Mildly corrosive,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Highly corrosive,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Explosive or creating harmful dust,</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Very dusty,</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Inflammable,</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Hygroscopic, and</a:t>
            </a:r>
          </a:p>
          <a:p>
            <a:pPr marL="342900" lvl="0" indent="-342900" algn="just">
              <a:buFont typeface="+mj-lt"/>
              <a:buAutoNum type="alphaLcParenR"/>
              <a:defRPr/>
            </a:pPr>
            <a:r>
              <a:rPr lang="en-US" sz="2000" dirty="0">
                <a:latin typeface="Times New Roman" panose="02020603050405020304" pitchFamily="18" charset="0"/>
                <a:cs typeface="Times New Roman" panose="02020603050405020304" pitchFamily="18" charset="0"/>
              </a:rPr>
              <a:t>Sticky.</a:t>
            </a:r>
          </a:p>
        </p:txBody>
      </p:sp>
    </p:spTree>
    <p:extLst>
      <p:ext uri="{BB962C8B-B14F-4D97-AF65-F5344CB8AC3E}">
        <p14:creationId xmlns:p14="http://schemas.microsoft.com/office/powerpoint/2010/main" val="170445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4486200" y="800052"/>
            <a:ext cx="3219592" cy="523220"/>
          </a:xfrm>
          <a:prstGeom prst="rect">
            <a:avLst/>
          </a:prstGeom>
        </p:spPr>
        <p:txBody>
          <a:bodyPr wrap="square">
            <a:spAutoFit/>
          </a:bodyPr>
          <a:lstStyle/>
          <a:p>
            <a:pPr lvl="0" fontAlgn="base">
              <a:defRPr/>
            </a:pPr>
            <a:r>
              <a:rPr lang="en-US" sz="2800" b="1" dirty="0">
                <a:solidFill>
                  <a:srgbClr val="2E384B"/>
                </a:solidFill>
                <a:latin typeface="Open Sans"/>
              </a:rPr>
              <a:t>DESIGN ASPECTS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5" y="1536174"/>
            <a:ext cx="10206181" cy="4093428"/>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Belt Speed: </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Belt speed depends on the following factors:</a:t>
            </a:r>
          </a:p>
          <a:p>
            <a:pPr lvl="0" algn="just">
              <a:defRPr/>
            </a:pPr>
            <a:endParaRPr lang="en-US" sz="2000" dirty="0">
              <a:latin typeface="Times New Roman" panose="02020603050405020304" pitchFamily="18" charset="0"/>
              <a:cs typeface="Times New Roman" panose="02020603050405020304" pitchFamily="18" charset="0"/>
            </a:endParaRP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Capacity required and belt width;</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Loading and unloading conditions;</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Size, shapes, flowability and other characteristics of the material conveyed;</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Belt construction;</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Inclination of belt conveyor, and</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Idler construction and diameter. </a:t>
            </a:r>
            <a:r>
              <a:rPr lang="en-US" sz="2000" b="1" dirty="0">
                <a:latin typeface="Times New Roman" panose="02020603050405020304" pitchFamily="18" charset="0"/>
                <a:cs typeface="Times New Roman" panose="02020603050405020304" pitchFamily="18" charset="0"/>
              </a:rPr>
              <a:t>[Clause 8 IS 11592:2000] </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Belt speed shall be selected from the recommendation given in </a:t>
            </a:r>
            <a:r>
              <a:rPr lang="en-US" sz="2000" b="1" dirty="0">
                <a:latin typeface="Times New Roman" panose="02020603050405020304" pitchFamily="18" charset="0"/>
                <a:cs typeface="Times New Roman" panose="02020603050405020304" pitchFamily="18" charset="0"/>
              </a:rPr>
              <a:t>(IS 11592:2000 Table 6)</a:t>
            </a:r>
            <a:r>
              <a:rPr lang="en-US" sz="2000" dirty="0">
                <a:latin typeface="Times New Roman" panose="02020603050405020304" pitchFamily="18" charset="0"/>
                <a:cs typeface="Times New Roman" panose="02020603050405020304" pitchFamily="18" charset="0"/>
              </a:rPr>
              <a:t>. Higher belt speeds may be considered under special design conditions. It is important also to check the adequacy of the type of belting, its joining and safety devices for the conveyors.</a:t>
            </a:r>
          </a:p>
        </p:txBody>
      </p:sp>
    </p:spTree>
    <p:extLst>
      <p:ext uri="{BB962C8B-B14F-4D97-AF65-F5344CB8AC3E}">
        <p14:creationId xmlns:p14="http://schemas.microsoft.com/office/powerpoint/2010/main" val="140971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874920" y="975130"/>
            <a:ext cx="10504280" cy="523220"/>
          </a:xfrm>
          <a:prstGeom prst="rect">
            <a:avLst/>
          </a:prstGeom>
        </p:spPr>
        <p:txBody>
          <a:bodyPr wrap="square">
            <a:spAutoFit/>
          </a:bodyPr>
          <a:lstStyle/>
          <a:p>
            <a:pPr lvl="0" algn="ctr" fontAlgn="base">
              <a:defRPr/>
            </a:pPr>
            <a:r>
              <a:rPr lang="en-US" sz="2800" b="1" dirty="0">
                <a:solidFill>
                  <a:srgbClr val="2E384B"/>
                </a:solidFill>
                <a:latin typeface="Open Sans"/>
              </a:rPr>
              <a:t>DESIGN ASPECTS  (Contd.)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74920" y="1970302"/>
            <a:ext cx="10333854" cy="255454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Widths of Belt:</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width of belt is predominantly governed by two factors, the lump size of the material conveyed and the capacity requirements of the conveyor. [</a:t>
            </a:r>
            <a:r>
              <a:rPr lang="en-US" sz="2000" b="1" dirty="0">
                <a:latin typeface="Times New Roman" panose="02020603050405020304" pitchFamily="18" charset="0"/>
                <a:cs typeface="Times New Roman" panose="02020603050405020304" pitchFamily="18" charset="0"/>
              </a:rPr>
              <a:t>IS 11592:2000 Tables 7, 8, 9, 10, 11 ] </a:t>
            </a:r>
            <a:r>
              <a:rPr lang="en-US" sz="2000" dirty="0">
                <a:latin typeface="Times New Roman" panose="02020603050405020304" pitchFamily="18" charset="0"/>
                <a:cs typeface="Times New Roman" panose="02020603050405020304" pitchFamily="18" charset="0"/>
              </a:rPr>
              <a:t>give cross-sectional area, slope factor and carrying capacity respectively of belt conveyors. The width of belt for the capacity requirement can be read off from Tables 10 and 11. This shall, however be checked for minimum belt width from </a:t>
            </a:r>
            <a:r>
              <a:rPr lang="en-US" sz="2000" b="1" dirty="0">
                <a:latin typeface="Times New Roman" panose="02020603050405020304" pitchFamily="18" charset="0"/>
                <a:cs typeface="Times New Roman" panose="02020603050405020304" pitchFamily="18" charset="0"/>
              </a:rPr>
              <a:t>(IS 11592:2000 Table 6) </a:t>
            </a:r>
            <a:r>
              <a:rPr lang="en-US" sz="2000" dirty="0">
                <a:latin typeface="Times New Roman" panose="02020603050405020304" pitchFamily="18" charset="0"/>
                <a:cs typeface="Times New Roman" panose="02020603050405020304" pitchFamily="18" charset="0"/>
              </a:rPr>
              <a:t>for given lump size factor. The greater of the two values shall be adopted.</a:t>
            </a:r>
          </a:p>
        </p:txBody>
      </p:sp>
    </p:spTree>
    <p:extLst>
      <p:ext uri="{BB962C8B-B14F-4D97-AF65-F5344CB8AC3E}">
        <p14:creationId xmlns:p14="http://schemas.microsoft.com/office/powerpoint/2010/main" val="104824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992906" y="975130"/>
            <a:ext cx="10515603" cy="523220"/>
          </a:xfrm>
          <a:prstGeom prst="rect">
            <a:avLst/>
          </a:prstGeom>
        </p:spPr>
        <p:txBody>
          <a:bodyPr wrap="square">
            <a:spAutoFit/>
          </a:bodyPr>
          <a:lstStyle/>
          <a:p>
            <a:pPr lvl="0" algn="ctr" fontAlgn="base">
              <a:defRPr/>
            </a:pPr>
            <a:r>
              <a:rPr lang="en-US" sz="2800" b="1" dirty="0">
                <a:solidFill>
                  <a:srgbClr val="2E384B"/>
                </a:solidFill>
                <a:latin typeface="Open Sans"/>
              </a:rPr>
              <a:t>DESIGN ASPECTS  (Contd.)  </a:t>
            </a:r>
          </a:p>
        </p:txBody>
      </p:sp>
      <p:sp>
        <p:nvSpPr>
          <p:cNvPr id="7" name="Rectangle 6">
            <a:extLst>
              <a:ext uri="{FF2B5EF4-FFF2-40B4-BE49-F238E27FC236}">
                <a16:creationId xmlns:a16="http://schemas.microsoft.com/office/drawing/2014/main" id="{29B71338-F822-49F7-84FF-49AA6AD7E862}"/>
              </a:ext>
            </a:extLst>
          </p:cNvPr>
          <p:cNvSpPr/>
          <p:nvPr/>
        </p:nvSpPr>
        <p:spPr>
          <a:xfrm>
            <a:off x="992906" y="1843950"/>
            <a:ext cx="10206181" cy="3170099"/>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Capacity of Belt Conveyor:</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capacity of a belt conveyor is determined primarily by the following three factors:</a:t>
            </a:r>
          </a:p>
          <a:p>
            <a:pPr lvl="0" algn="just">
              <a:defRPr/>
            </a:pPr>
            <a:endParaRPr lang="en-US" sz="2000" dirty="0">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Cross-section of load on the belt </a:t>
            </a:r>
            <a:r>
              <a:rPr lang="en-US" sz="2000" dirty="0">
                <a:latin typeface="Times New Roman" panose="02020603050405020304" pitchFamily="18" charset="0"/>
                <a:cs typeface="Times New Roman" panose="02020603050405020304" pitchFamily="18" charset="0"/>
              </a:rPr>
              <a:t>— The cross- sectional load on the belt will vary with the width of belt, the type of carrying idlers used which determines the amount of troughing given to the belt, and the nature of the material being handled, which determines the quantity of material that can be safely loaded on to a given cross-section; </a:t>
            </a:r>
            <a:r>
              <a:rPr lang="en-US" sz="2000" b="1" dirty="0">
                <a:latin typeface="Times New Roman" panose="02020603050405020304" pitchFamily="18" charset="0"/>
                <a:cs typeface="Times New Roman" panose="02020603050405020304" pitchFamily="18" charset="0"/>
              </a:rPr>
              <a:t>(Clause 8 IS 11592:2000). </a:t>
            </a: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b) Speed of belt; and</a:t>
            </a:r>
          </a:p>
          <a:p>
            <a:pPr lvl="0" algn="just">
              <a:defRPr/>
            </a:pPr>
            <a:r>
              <a:rPr lang="en-US" sz="2000" dirty="0">
                <a:latin typeface="Times New Roman" panose="02020603050405020304" pitchFamily="18" charset="0"/>
                <a:cs typeface="Times New Roman" panose="02020603050405020304" pitchFamily="18" charset="0"/>
              </a:rPr>
              <a:t>c) Slope factor.</a:t>
            </a:r>
          </a:p>
        </p:txBody>
      </p:sp>
    </p:spTree>
    <p:extLst>
      <p:ext uri="{BB962C8B-B14F-4D97-AF65-F5344CB8AC3E}">
        <p14:creationId xmlns:p14="http://schemas.microsoft.com/office/powerpoint/2010/main" val="354511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062182" y="975130"/>
            <a:ext cx="10136905" cy="523220"/>
          </a:xfrm>
          <a:prstGeom prst="rect">
            <a:avLst/>
          </a:prstGeom>
        </p:spPr>
        <p:txBody>
          <a:bodyPr wrap="square">
            <a:spAutoFit/>
          </a:bodyPr>
          <a:lstStyle/>
          <a:p>
            <a:pPr lvl="0" algn="ctr" fontAlgn="base">
              <a:defRPr/>
            </a:pPr>
            <a:r>
              <a:rPr lang="en-US" sz="2800" b="1" dirty="0">
                <a:solidFill>
                  <a:srgbClr val="2E384B"/>
                </a:solidFill>
                <a:latin typeface="Open Sans"/>
              </a:rPr>
              <a:t>DESIGN ASPECTS  (Contd.)  </a:t>
            </a:r>
          </a:p>
        </p:txBody>
      </p:sp>
      <p:sp>
        <p:nvSpPr>
          <p:cNvPr id="7" name="Rectangle 6">
            <a:extLst>
              <a:ext uri="{FF2B5EF4-FFF2-40B4-BE49-F238E27FC236}">
                <a16:creationId xmlns:a16="http://schemas.microsoft.com/office/drawing/2014/main" id="{29B71338-F822-49F7-84FF-49AA6AD7E862}"/>
              </a:ext>
            </a:extLst>
          </p:cNvPr>
          <p:cNvSpPr/>
          <p:nvPr/>
        </p:nvSpPr>
        <p:spPr>
          <a:xfrm>
            <a:off x="992906" y="1637472"/>
            <a:ext cx="10206181" cy="440120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Belt Specification:</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A conveyor belt consists of two elements, carcass and the cover. The carcass is the reinforcing member and may be of either textile reinforcements steel cords and supplies the tensile strength and the body to the belt to hold the shape. In case of textile, reinforcement, the carcass is normally build up of plies of textile fabric. The strength of fabric and the number of plies in the carcass of the belt may be varied together to suit the strength requirements. However, the strength of carcass has a practical limit. The steel cord belting is used to meet the condition of small elongation and good </a:t>
            </a:r>
            <a:r>
              <a:rPr lang="en-US" sz="2000" dirty="0" err="1">
                <a:latin typeface="Times New Roman" panose="02020603050405020304" pitchFamily="18" charset="0"/>
                <a:cs typeface="Times New Roman" panose="02020603050405020304" pitchFamily="18" charset="0"/>
              </a:rPr>
              <a:t>troughbility</a:t>
            </a:r>
            <a:r>
              <a:rPr lang="en-US" sz="2000" dirty="0">
                <a:latin typeface="Times New Roman" panose="02020603050405020304" pitchFamily="18" charset="0"/>
                <a:cs typeface="Times New Roman" panose="02020603050405020304" pitchFamily="18" charset="0"/>
              </a:rPr>
              <a:t> in conjunction with higher operating tensile forces. PVC belting is generally selected for underground mining applications where fire hazard exists.</a:t>
            </a:r>
          </a:p>
          <a:p>
            <a:pPr lvl="0" algn="just">
              <a:defRPr/>
            </a:pP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Selection of Belt Carcass</a:t>
            </a:r>
          </a:p>
          <a:p>
            <a:pPr marL="342900" lvl="0" indent="-342900" algn="just">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Selection of Cover</a:t>
            </a:r>
          </a:p>
          <a:p>
            <a:pPr marL="342900" lvl="0" indent="-342900" algn="just">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Standardization of Belt Constructions</a:t>
            </a:r>
          </a:p>
        </p:txBody>
      </p:sp>
    </p:spTree>
    <p:extLst>
      <p:ext uri="{BB962C8B-B14F-4D97-AF65-F5344CB8AC3E}">
        <p14:creationId xmlns:p14="http://schemas.microsoft.com/office/powerpoint/2010/main" val="365520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04F2F4-79E3-45E3-A2C2-9AA5574D0C50}"/>
              </a:ext>
            </a:extLst>
          </p:cNvPr>
          <p:cNvPicPr>
            <a:picLocks noChangeAspect="1"/>
          </p:cNvPicPr>
          <p:nvPr/>
        </p:nvPicPr>
        <p:blipFill rotWithShape="1">
          <a:blip r:embed="rId2">
            <a:extLst>
              <a:ext uri="{28A0092B-C50C-407E-A947-70E740481C1C}">
                <a14:useLocalDpi xmlns:a14="http://schemas.microsoft.com/office/drawing/2010/main" val="0"/>
              </a:ext>
            </a:extLst>
          </a:blip>
          <a:srcRect t="6888" b="1710"/>
          <a:stretch/>
        </p:blipFill>
        <p:spPr>
          <a:xfrm>
            <a:off x="1162665" y="825909"/>
            <a:ext cx="9866670" cy="5206181"/>
          </a:xfrm>
          <a:prstGeom prst="rect">
            <a:avLst/>
          </a:prstGeom>
        </p:spPr>
      </p:pic>
      <p:sp>
        <p:nvSpPr>
          <p:cNvPr id="5" name="TextBox 4">
            <a:extLst>
              <a:ext uri="{FF2B5EF4-FFF2-40B4-BE49-F238E27FC236}">
                <a16:creationId xmlns:a16="http://schemas.microsoft.com/office/drawing/2014/main" id="{2A74FCA9-50F1-444C-824A-3E1F1CA981BA}"/>
              </a:ext>
            </a:extLst>
          </p:cNvPr>
          <p:cNvSpPr txBox="1"/>
          <p:nvPr/>
        </p:nvSpPr>
        <p:spPr>
          <a:xfrm>
            <a:off x="9763435" y="2905779"/>
            <a:ext cx="1536849" cy="523220"/>
          </a:xfrm>
          <a:prstGeom prst="rect">
            <a:avLst/>
          </a:prstGeom>
          <a:noFill/>
        </p:spPr>
        <p:txBody>
          <a:bodyPr wrap="square" rtlCol="0">
            <a:spAutoFit/>
          </a:bodyPr>
          <a:lstStyle/>
          <a:p>
            <a:r>
              <a:rPr lang="nl-NL" sz="1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8531 : 1986</a:t>
            </a:r>
            <a:br>
              <a:rPr lang="nl-NL" sz="1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nl-NL" sz="1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ISO 1536</a:t>
            </a:r>
            <a:r>
              <a:rPr lang="en-US" sz="1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IN" sz="14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2FAFDE42-EE5D-4E94-B6B4-3B93AF210330}"/>
              </a:ext>
            </a:extLst>
          </p:cNvPr>
          <p:cNvCxnSpPr>
            <a:cxnSpLocks/>
          </p:cNvCxnSpPr>
          <p:nvPr/>
        </p:nvCxnSpPr>
        <p:spPr>
          <a:xfrm>
            <a:off x="10607110" y="3428999"/>
            <a:ext cx="0" cy="16416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1C7ADF7-81F8-48D9-9A03-ABAD2CFD207C}"/>
              </a:ext>
            </a:extLst>
          </p:cNvPr>
          <p:cNvSpPr txBox="1"/>
          <p:nvPr/>
        </p:nvSpPr>
        <p:spPr>
          <a:xfrm>
            <a:off x="7842460" y="3108051"/>
            <a:ext cx="1800527" cy="369332"/>
          </a:xfrm>
          <a:prstGeom prst="rect">
            <a:avLst/>
          </a:prstGeom>
          <a:noFill/>
        </p:spPr>
        <p:txBody>
          <a:bodyPr wrap="square" rtlCol="0">
            <a:spAutoFit/>
          </a:bodyPr>
          <a:lstStyle/>
          <a:p>
            <a:r>
              <a:rPr lang="en-IN"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8598 : 2019</a:t>
            </a:r>
          </a:p>
        </p:txBody>
      </p:sp>
      <p:cxnSp>
        <p:nvCxnSpPr>
          <p:cNvPr id="14" name="Straight Arrow Connector 13">
            <a:extLst>
              <a:ext uri="{FF2B5EF4-FFF2-40B4-BE49-F238E27FC236}">
                <a16:creationId xmlns:a16="http://schemas.microsoft.com/office/drawing/2014/main" id="{9A15EDBC-F09E-4FAA-A838-BEEAEE99E564}"/>
              </a:ext>
            </a:extLst>
          </p:cNvPr>
          <p:cNvCxnSpPr>
            <a:cxnSpLocks/>
            <a:stCxn id="12" idx="2"/>
          </p:cNvCxnSpPr>
          <p:nvPr/>
        </p:nvCxnSpPr>
        <p:spPr>
          <a:xfrm>
            <a:off x="8742724" y="3477383"/>
            <a:ext cx="0" cy="1157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624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38036" y="871891"/>
            <a:ext cx="8913091" cy="954107"/>
          </a:xfrm>
          <a:prstGeom prst="rect">
            <a:avLst/>
          </a:prstGeom>
        </p:spPr>
        <p:txBody>
          <a:bodyPr wrap="square">
            <a:spAutoFit/>
          </a:bodyPr>
          <a:lstStyle/>
          <a:p>
            <a:pPr lvl="0" algn="ctr" fontAlgn="base">
              <a:defRPr/>
            </a:pPr>
            <a:r>
              <a:rPr lang="nl-NL" sz="2800" b="1" dirty="0">
                <a:solidFill>
                  <a:srgbClr val="2E384B"/>
                </a:solidFill>
                <a:latin typeface="Open Sans"/>
              </a:rPr>
              <a:t>Pulleys for Belt Conveyors </a:t>
            </a:r>
          </a:p>
          <a:p>
            <a:pPr lvl="0" algn="ctr" fontAlgn="base">
              <a:defRPr/>
            </a:pPr>
            <a:r>
              <a:rPr lang="nl-NL" sz="2800" b="1" dirty="0">
                <a:solidFill>
                  <a:srgbClr val="2E384B"/>
                </a:solidFill>
                <a:latin typeface="Open Sans"/>
              </a:rPr>
              <a:t>(IS 8531 : 1986)</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825998"/>
            <a:ext cx="10206181" cy="3785652"/>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Pulleys:</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Based on percentage tensile force (ratio between the working tensile force and maximum allowable tensile force of the selected belt), diameters of pulleys shall be selected from the recommended values given in </a:t>
            </a:r>
            <a:r>
              <a:rPr lang="en-US" sz="2000" b="1" dirty="0">
                <a:latin typeface="Times New Roman" panose="02020603050405020304" pitchFamily="18" charset="0"/>
                <a:cs typeface="Times New Roman" panose="02020603050405020304" pitchFamily="18" charset="0"/>
              </a:rPr>
              <a:t>IS 1891 (Part 1) </a:t>
            </a:r>
            <a:r>
              <a:rPr lang="en-US" sz="2000" dirty="0">
                <a:latin typeface="Times New Roman" panose="02020603050405020304" pitchFamily="18" charset="0"/>
                <a:cs typeface="Times New Roman" panose="02020603050405020304" pitchFamily="18" charset="0"/>
              </a:rPr>
              <a:t>and shall conform to </a:t>
            </a:r>
            <a:r>
              <a:rPr lang="en-US" sz="2000" b="1" dirty="0">
                <a:latin typeface="Times New Roman" panose="02020603050405020304" pitchFamily="18" charset="0"/>
                <a:cs typeface="Times New Roman" panose="02020603050405020304" pitchFamily="18" charset="0"/>
              </a:rPr>
              <a:t>IS 8531 </a:t>
            </a:r>
            <a:r>
              <a:rPr lang="en-US" sz="2000" dirty="0">
                <a:latin typeface="Times New Roman" panose="02020603050405020304" pitchFamily="18" charset="0"/>
                <a:cs typeface="Times New Roman" panose="02020603050405020304" pitchFamily="18" charset="0"/>
              </a:rPr>
              <a:t>The drive pulleys may be lagged, wherever necessary, to increase the coefficient of friction between the belt and the drive pulley. The lagging thickness shall vary between 6 to 12 mm and the durometer hardness on head pulley shall be 55 to 65 Shore A scale, whilst on the snub and bend pulley shall be 35 to 45 Shore A scale. The softer rubber tends to resist the build up and allowing of solid objects to get embedded in the rubber rather than damage the belt. In case of steel cord belting and PVC belting,</a:t>
            </a:r>
          </a:p>
          <a:p>
            <a:pPr lvl="0" algn="just">
              <a:defRPr/>
            </a:pPr>
            <a:r>
              <a:rPr lang="en-US" sz="2000" dirty="0">
                <a:latin typeface="Times New Roman" panose="02020603050405020304" pitchFamily="18" charset="0"/>
                <a:cs typeface="Times New Roman" panose="02020603050405020304" pitchFamily="18" charset="0"/>
              </a:rPr>
              <a:t>special consideration shall be made in selection of pulley diameters and lagging, its type, thickness, material and application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81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12DF3-D374-4C16-BDE7-B6B9B1BFCF9A}"/>
              </a:ext>
            </a:extLst>
          </p:cNvPr>
          <p:cNvSpPr/>
          <p:nvPr/>
        </p:nvSpPr>
        <p:spPr>
          <a:xfrm>
            <a:off x="992909" y="2013612"/>
            <a:ext cx="10206181" cy="1323439"/>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Continuous mechanical handling equipment refers to machinery designed for the continuous movement of materials from one location to another in a consistent and automated manner. These systems are widely used in various industries, including manufacturing, mining, agriculture, and logistics, to efficiently transport bulk materials, products, or packages.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3E9B362-F723-4EA1-93FC-2F1D0417DCEF}"/>
              </a:ext>
            </a:extLst>
          </p:cNvPr>
          <p:cNvSpPr/>
          <p:nvPr/>
        </p:nvSpPr>
        <p:spPr>
          <a:xfrm>
            <a:off x="1422372" y="785906"/>
            <a:ext cx="9495010" cy="584775"/>
          </a:xfrm>
          <a:prstGeom prst="rect">
            <a:avLst/>
          </a:prstGeom>
        </p:spPr>
        <p:txBody>
          <a:bodyPr wrap="square">
            <a:spAutoFit/>
          </a:bodyPr>
          <a:lstStyle/>
          <a:p>
            <a:pPr lvl="0" algn="ctr" fontAlgn="base">
              <a:defRPr/>
            </a:pPr>
            <a:r>
              <a:rPr lang="en-US" sz="3200" b="1" dirty="0">
                <a:latin typeface="Times New Roman" panose="02020603050405020304" pitchFamily="18" charset="0"/>
                <a:ea typeface="Calibri" panose="020F0502020204030204" pitchFamily="34" charset="0"/>
                <a:cs typeface="Times New Roman" panose="02020603050405020304" pitchFamily="18" charset="0"/>
              </a:rPr>
              <a:t>Continuous Mechanical Handling Equipment </a:t>
            </a:r>
            <a:endPar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2219DFD-BF17-4086-AD2D-0D474B30D77D}"/>
              </a:ext>
            </a:extLst>
          </p:cNvPr>
          <p:cNvSpPr/>
          <p:nvPr/>
        </p:nvSpPr>
        <p:spPr>
          <a:xfrm>
            <a:off x="992909" y="3487539"/>
            <a:ext cx="8715053" cy="255454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Types of Continuous Mechanical Handling Equipment</a:t>
            </a:r>
          </a:p>
          <a:p>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Belt Conveyors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Chain Conveyors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Roller Conveyors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Screw Conveyors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Apron Conveyors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Bucket Elevator </a:t>
            </a:r>
          </a:p>
        </p:txBody>
      </p:sp>
    </p:spTree>
    <p:extLst>
      <p:ext uri="{BB962C8B-B14F-4D97-AF65-F5344CB8AC3E}">
        <p14:creationId xmlns:p14="http://schemas.microsoft.com/office/powerpoint/2010/main" val="252852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905164" y="871891"/>
            <a:ext cx="10372435" cy="954107"/>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a:t>
            </a:r>
          </a:p>
          <a:p>
            <a:pPr lvl="0" algn="ctr" fontAlgn="base">
              <a:defRPr/>
            </a:pPr>
            <a:r>
              <a:rPr lang="nl-NL" sz="2800" b="1" dirty="0">
                <a:solidFill>
                  <a:srgbClr val="2E384B"/>
                </a:solidFill>
                <a:latin typeface="Open Sans"/>
              </a:rPr>
              <a:t> (IS 8598 : 2019)</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825998"/>
            <a:ext cx="10206181" cy="347787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Idlers:</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Idlers are an essential component of conveyor systems, particularly belt conveyors. They are used to support the conveyor belt and the materials being transported, ensuring smooth and efficient operation. Idlers help in reducing friction and wear, thus extending the lifespan of the conveyor belt and improving overall system performance </a:t>
            </a:r>
            <a:r>
              <a:rPr lang="en-US" sz="2000" b="1" dirty="0">
                <a:latin typeface="Times New Roman" panose="02020603050405020304" pitchFamily="18" charset="0"/>
                <a:cs typeface="Times New Roman" panose="02020603050405020304" pitchFamily="18" charset="0"/>
              </a:rPr>
              <a:t>IS 8598 :2019</a:t>
            </a:r>
            <a:endParaRPr lang="en-US" sz="2000" dirty="0">
              <a:latin typeface="Times New Roman" panose="02020603050405020304" pitchFamily="18" charset="0"/>
              <a:cs typeface="Times New Roman" panose="02020603050405020304" pitchFamily="18" charset="0"/>
            </a:endParaRP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There are two basic type of belt conveyor idlers:</a:t>
            </a:r>
          </a:p>
          <a:p>
            <a:pPr lvl="0" algn="just">
              <a:defRPr/>
            </a:pPr>
            <a:endParaRPr lang="en-US" sz="2000" b="1" dirty="0">
              <a:latin typeface="Times New Roman" panose="02020603050405020304" pitchFamily="18" charset="0"/>
              <a:cs typeface="Times New Roman" panose="02020603050405020304" pitchFamily="18" charset="0"/>
            </a:endParaRP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Carrying idlers which support the loaded run of the conveyor belt; and</a:t>
            </a:r>
          </a:p>
          <a:p>
            <a:pPr marL="457200" lvl="0" indent="-457200" algn="just">
              <a:buFont typeface="+mj-lt"/>
              <a:buAutoNum type="alphaLcParenR"/>
              <a:defRPr/>
            </a:pPr>
            <a:r>
              <a:rPr lang="en-US" sz="2000" dirty="0">
                <a:latin typeface="Times New Roman" panose="02020603050405020304" pitchFamily="18" charset="0"/>
                <a:cs typeface="Times New Roman" panose="02020603050405020304" pitchFamily="18" charset="0"/>
              </a:rPr>
              <a:t>Return idlers which support empty return run of the conveyor belt</a:t>
            </a:r>
          </a:p>
        </p:txBody>
      </p:sp>
    </p:spTree>
    <p:extLst>
      <p:ext uri="{BB962C8B-B14F-4D97-AF65-F5344CB8AC3E}">
        <p14:creationId xmlns:p14="http://schemas.microsoft.com/office/powerpoint/2010/main" val="319032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992909" y="871891"/>
            <a:ext cx="10136909" cy="523220"/>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 (contd.)</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767004"/>
            <a:ext cx="10206181" cy="2862322"/>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Carrying Idlers: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Carrying idlers can have three types of general configurations:</a:t>
            </a:r>
          </a:p>
          <a:p>
            <a:pPr lvl="0" algn="just">
              <a:defRPr/>
            </a:pPr>
            <a:r>
              <a:rPr lang="en-US" sz="2000" dirty="0">
                <a:latin typeface="Times New Roman" panose="02020603050405020304" pitchFamily="18" charset="0"/>
                <a:cs typeface="Times New Roman" panose="02020603050405020304" pitchFamily="18" charset="0"/>
              </a:rPr>
              <a:t>1) Five/three roll throughing idlers for troughed belts consisting of four/two outer rolls, which are inclined upward and a horizontal central roll.</a:t>
            </a:r>
          </a:p>
          <a:p>
            <a:pPr lvl="0" algn="just">
              <a:defRPr/>
            </a:pPr>
            <a:r>
              <a:rPr lang="en-US" sz="2000" dirty="0">
                <a:latin typeface="Times New Roman" panose="02020603050405020304" pitchFamily="18" charset="0"/>
                <a:cs typeface="Times New Roman" panose="02020603050405020304" pitchFamily="18" charset="0"/>
              </a:rPr>
              <a:t>2) Two roll throughing idlers for troughed belts consisting of two identical idler rolls, inclined upward to facilitate the belt to from a trough.</a:t>
            </a:r>
          </a:p>
          <a:p>
            <a:pPr lvl="0" algn="just">
              <a:defRPr/>
            </a:pPr>
            <a:r>
              <a:rPr lang="en-US" sz="2000" dirty="0">
                <a:latin typeface="Times New Roman" panose="02020603050405020304" pitchFamily="18" charset="0"/>
                <a:cs typeface="Times New Roman" panose="02020603050405020304" pitchFamily="18" charset="0"/>
              </a:rPr>
              <a:t>3) Horizontal carrying idler for supporting flat loaded belts consisting of a single horizontal idler roll positioned between brackets which attach directly to the conveyor frame.</a:t>
            </a:r>
          </a:p>
        </p:txBody>
      </p:sp>
    </p:spTree>
    <p:extLst>
      <p:ext uri="{BB962C8B-B14F-4D97-AF65-F5344CB8AC3E}">
        <p14:creationId xmlns:p14="http://schemas.microsoft.com/office/powerpoint/2010/main" val="211962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F4A5-999F-41EB-8932-26434533C892}"/>
              </a:ext>
            </a:extLst>
          </p:cNvPr>
          <p:cNvPicPr>
            <a:picLocks noChangeAspect="1"/>
          </p:cNvPicPr>
          <p:nvPr/>
        </p:nvPicPr>
        <p:blipFill rotWithShape="1">
          <a:blip r:embed="rId2"/>
          <a:srcRect l="9331" r="5161"/>
          <a:stretch/>
        </p:blipFill>
        <p:spPr>
          <a:xfrm>
            <a:off x="870155" y="847207"/>
            <a:ext cx="4925962" cy="2411143"/>
          </a:xfrm>
          <a:prstGeom prst="rect">
            <a:avLst/>
          </a:prstGeom>
        </p:spPr>
      </p:pic>
      <p:pic>
        <p:nvPicPr>
          <p:cNvPr id="4" name="Picture 3">
            <a:extLst>
              <a:ext uri="{FF2B5EF4-FFF2-40B4-BE49-F238E27FC236}">
                <a16:creationId xmlns:a16="http://schemas.microsoft.com/office/drawing/2014/main" id="{FE675605-B680-465D-BE1E-2813DE42B682}"/>
              </a:ext>
            </a:extLst>
          </p:cNvPr>
          <p:cNvPicPr>
            <a:picLocks noChangeAspect="1"/>
          </p:cNvPicPr>
          <p:nvPr/>
        </p:nvPicPr>
        <p:blipFill rotWithShape="1">
          <a:blip r:embed="rId3"/>
          <a:srcRect t="6509"/>
          <a:stretch/>
        </p:blipFill>
        <p:spPr>
          <a:xfrm>
            <a:off x="5987845" y="847207"/>
            <a:ext cx="3611243" cy="2411143"/>
          </a:xfrm>
          <a:prstGeom prst="rect">
            <a:avLst/>
          </a:prstGeom>
        </p:spPr>
      </p:pic>
      <p:pic>
        <p:nvPicPr>
          <p:cNvPr id="5" name="Picture 4">
            <a:extLst>
              <a:ext uri="{FF2B5EF4-FFF2-40B4-BE49-F238E27FC236}">
                <a16:creationId xmlns:a16="http://schemas.microsoft.com/office/drawing/2014/main" id="{9F62D7C6-BF5D-4EDD-B211-A045E8590715}"/>
              </a:ext>
            </a:extLst>
          </p:cNvPr>
          <p:cNvPicPr>
            <a:picLocks noChangeAspect="1"/>
          </p:cNvPicPr>
          <p:nvPr/>
        </p:nvPicPr>
        <p:blipFill>
          <a:blip r:embed="rId4"/>
          <a:stretch>
            <a:fillRect/>
          </a:stretch>
        </p:blipFill>
        <p:spPr>
          <a:xfrm>
            <a:off x="4139737" y="3400926"/>
            <a:ext cx="3337695" cy="2609867"/>
          </a:xfrm>
          <a:prstGeom prst="rect">
            <a:avLst/>
          </a:prstGeom>
        </p:spPr>
      </p:pic>
    </p:spTree>
    <p:extLst>
      <p:ext uri="{BB962C8B-B14F-4D97-AF65-F5344CB8AC3E}">
        <p14:creationId xmlns:p14="http://schemas.microsoft.com/office/powerpoint/2010/main" val="423082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803565" y="842394"/>
            <a:ext cx="10395526" cy="523220"/>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 (contd.)</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614401"/>
            <a:ext cx="10206181" cy="440120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Type of carrying idlers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1) The most commonly used type to carrying idlers consists of three in line idler rolls of equal length. For a given width of belt, roll inclination and surcharge angle of the material, the three equal length roll troughing idler forms the belt into the best troughed shape to carry a maximum load cross-section.</a:t>
            </a:r>
          </a:p>
          <a:p>
            <a:pPr lvl="0" algn="just">
              <a:defRPr/>
            </a:pPr>
            <a:r>
              <a:rPr lang="en-US" sz="2000" dirty="0">
                <a:latin typeface="Times New Roman" panose="02020603050405020304" pitchFamily="18" charset="0"/>
                <a:cs typeface="Times New Roman" panose="02020603050405020304" pitchFamily="18" charset="0"/>
              </a:rPr>
              <a:t>2) Troughing idler arrangement having a relatively long horizontal roll and two short upward inclined rolls does not form a given belt into a trough for maximum load cross- section but is useful under certain conditions, for instance where conveyor’s load must be spread for manual inspection, picking up or sorting. The inclined end rolls turn up the belt edges to prevent or greatly</a:t>
            </a:r>
          </a:p>
          <a:p>
            <a:pPr lvl="0" algn="just">
              <a:defRPr/>
            </a:pPr>
            <a:r>
              <a:rPr lang="en-US" sz="2000" dirty="0">
                <a:latin typeface="Times New Roman" panose="02020603050405020304" pitchFamily="18" charset="0"/>
                <a:cs typeface="Times New Roman" panose="02020603050405020304" pitchFamily="18" charset="0"/>
              </a:rPr>
              <a:t>minimize spillage.</a:t>
            </a:r>
          </a:p>
          <a:p>
            <a:pPr lvl="0" algn="just">
              <a:defRPr/>
            </a:pPr>
            <a:r>
              <a:rPr lang="en-US" sz="2000" dirty="0">
                <a:latin typeface="Times New Roman" panose="02020603050405020304" pitchFamily="18" charset="0"/>
                <a:cs typeface="Times New Roman" panose="02020603050405020304" pitchFamily="18" charset="0"/>
              </a:rPr>
              <a:t>3) In an offset troughing idler, the inclined rolls (two numbers on both the sides) and the horizontal roll are located in two different vertical planes.</a:t>
            </a:r>
          </a:p>
          <a:p>
            <a:pPr lvl="0" algn="just">
              <a:defRP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915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591127" y="871891"/>
            <a:ext cx="10871200" cy="523220"/>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 (contd.)</a:t>
            </a:r>
          </a:p>
        </p:txBody>
      </p:sp>
      <p:sp>
        <p:nvSpPr>
          <p:cNvPr id="7" name="Rectangle 6">
            <a:extLst>
              <a:ext uri="{FF2B5EF4-FFF2-40B4-BE49-F238E27FC236}">
                <a16:creationId xmlns:a16="http://schemas.microsoft.com/office/drawing/2014/main" id="{29B71338-F822-49F7-84FF-49AA6AD7E862}"/>
              </a:ext>
            </a:extLst>
          </p:cNvPr>
          <p:cNvSpPr/>
          <p:nvPr/>
        </p:nvSpPr>
        <p:spPr>
          <a:xfrm>
            <a:off x="889670" y="1395111"/>
            <a:ext cx="10206181" cy="4708981"/>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Catenary type:</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Troughing idler consists of a flexible catenary member on which integral small diameter rolls or multiple roll assembly is mounted. The rolls can be </a:t>
            </a:r>
            <a:r>
              <a:rPr lang="en-US" sz="2000" dirty="0" err="1">
                <a:latin typeface="Times New Roman" panose="02020603050405020304" pitchFamily="18" charset="0"/>
                <a:cs typeface="Times New Roman" panose="02020603050405020304" pitchFamily="18" charset="0"/>
              </a:rPr>
              <a:t>moulded</a:t>
            </a:r>
            <a:r>
              <a:rPr lang="en-US" sz="2000" dirty="0">
                <a:latin typeface="Times New Roman" panose="02020603050405020304" pitchFamily="18" charset="0"/>
                <a:cs typeface="Times New Roman" panose="02020603050405020304" pitchFamily="18" charset="0"/>
              </a:rPr>
              <a:t> either in the flexible member, which rotates as an assembly in fixed bearings at the ends of the catenary member or in the individual rolls which may rotate on bearings supported by the flexible catenary member.</a:t>
            </a:r>
          </a:p>
          <a:p>
            <a:pPr lvl="0" algn="just">
              <a:defRPr/>
            </a:pPr>
            <a:endParaRPr lang="en-US" sz="2000" dirty="0">
              <a:latin typeface="Times New Roman" panose="02020603050405020304" pitchFamily="18" charset="0"/>
              <a:cs typeface="Times New Roman" panose="02020603050405020304" pitchFamily="18" charset="0"/>
            </a:endParaRPr>
          </a:p>
          <a:p>
            <a:pPr algn="just">
              <a:defRPr/>
            </a:pPr>
            <a:r>
              <a:rPr lang="en-US" sz="2000" b="1" dirty="0">
                <a:latin typeface="Times New Roman" panose="02020603050405020304" pitchFamily="18" charset="0"/>
                <a:cs typeface="Times New Roman" panose="02020603050405020304" pitchFamily="18" charset="0"/>
              </a:rPr>
              <a:t>Garland type:</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This type of idlers are suspended from stringers by suitable suspension methods. This type of idlers consist of rolls connected in between with flexible links and can be used for both on carrying and return side.</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11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992909" y="871891"/>
            <a:ext cx="10206181" cy="523220"/>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 (contd.)</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722759"/>
            <a:ext cx="10206181" cy="4401205"/>
          </a:xfrm>
          <a:prstGeom prst="rect">
            <a:avLst/>
          </a:prstGeom>
        </p:spPr>
        <p:txBody>
          <a:bodyPr wrap="square">
            <a:spAutoFit/>
          </a:bodyPr>
          <a:lstStyle/>
          <a:p>
            <a:pPr algn="just">
              <a:defRPr/>
            </a:pPr>
            <a:r>
              <a:rPr lang="en-US" sz="2000" b="1" dirty="0">
                <a:latin typeface="Times New Roman" panose="02020603050405020304" pitchFamily="18" charset="0"/>
                <a:cs typeface="Times New Roman" panose="02020603050405020304" pitchFamily="18" charset="0"/>
              </a:rPr>
              <a:t>Impact type Idlers: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Impact type idlers having rolls made of resilient material, are used at loading points where the lump size and the weight of the handled.</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Tilting of Idlers</a:t>
            </a: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Angle of tilt shall be provided on the side rollers if specified by the purchaser.</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angle of tilt on side rollers of idlers shall be in the direction of belt run for the unidirectional</a:t>
            </a:r>
          </a:p>
          <a:p>
            <a:pPr lvl="0" algn="just">
              <a:defRPr/>
            </a:pPr>
            <a:r>
              <a:rPr lang="en-US" sz="2000" dirty="0">
                <a:latin typeface="Times New Roman" panose="02020603050405020304" pitchFamily="18" charset="0"/>
                <a:cs typeface="Times New Roman" panose="02020603050405020304" pitchFamily="18" charset="0"/>
              </a:rPr>
              <a:t>conveyors and it shall be 'zero' degree for reversible belt conveyor.</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Angle of tilt on side rollers of idlers shall be as small as possible (generally 2°) and in any case, it</a:t>
            </a:r>
          </a:p>
          <a:p>
            <a:pPr lvl="0" algn="just">
              <a:defRPr/>
            </a:pPr>
            <a:r>
              <a:rPr lang="en-US" sz="2000" dirty="0">
                <a:latin typeface="Times New Roman" panose="02020603050405020304" pitchFamily="18" charset="0"/>
                <a:cs typeface="Times New Roman" panose="02020603050405020304" pitchFamily="18" charset="0"/>
              </a:rPr>
              <a:t>shall not be more than 3°.</a:t>
            </a:r>
          </a:p>
        </p:txBody>
      </p:sp>
    </p:spTree>
    <p:extLst>
      <p:ext uri="{BB962C8B-B14F-4D97-AF65-F5344CB8AC3E}">
        <p14:creationId xmlns:p14="http://schemas.microsoft.com/office/powerpoint/2010/main" val="422991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025236" y="871891"/>
            <a:ext cx="10437091" cy="523220"/>
          </a:xfrm>
          <a:prstGeom prst="rect">
            <a:avLst/>
          </a:prstGeom>
        </p:spPr>
        <p:txBody>
          <a:bodyPr wrap="square">
            <a:spAutoFit/>
          </a:bodyPr>
          <a:lstStyle/>
          <a:p>
            <a:pPr lvl="0" algn="ctr" fontAlgn="base">
              <a:defRPr/>
            </a:pPr>
            <a:r>
              <a:rPr lang="nl-NL" sz="2800" b="1" dirty="0">
                <a:solidFill>
                  <a:srgbClr val="2E384B"/>
                </a:solidFill>
                <a:latin typeface="Open Sans"/>
              </a:rPr>
              <a:t>Idlers &amp; Idler Set for Belt Conveyors (contd.)</a:t>
            </a:r>
          </a:p>
        </p:txBody>
      </p:sp>
      <p:sp>
        <p:nvSpPr>
          <p:cNvPr id="7" name="Rectangle 6">
            <a:extLst>
              <a:ext uri="{FF2B5EF4-FFF2-40B4-BE49-F238E27FC236}">
                <a16:creationId xmlns:a16="http://schemas.microsoft.com/office/drawing/2014/main" id="{29B71338-F822-49F7-84FF-49AA6AD7E862}"/>
              </a:ext>
            </a:extLst>
          </p:cNvPr>
          <p:cNvSpPr/>
          <p:nvPr/>
        </p:nvSpPr>
        <p:spPr>
          <a:xfrm>
            <a:off x="889670" y="1395111"/>
            <a:ext cx="10206181" cy="440120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Idler Spacing:</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Carrying idler spacing</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following points shall be considered carefully while determining the idler spacing for carrying idlers of a belt conveyor:</a:t>
            </a:r>
          </a:p>
          <a:p>
            <a:pPr lvl="0" algn="just">
              <a:defRPr/>
            </a:pPr>
            <a:r>
              <a:rPr lang="en-US" sz="2000" dirty="0">
                <a:latin typeface="Times New Roman" panose="02020603050405020304" pitchFamily="18" charset="0"/>
                <a:cs typeface="Times New Roman" panose="02020603050405020304" pitchFamily="18" charset="0"/>
              </a:rPr>
              <a:t>a) Increased idler spacing increases the belt sag and hence the power loss due to friction is</a:t>
            </a:r>
          </a:p>
          <a:p>
            <a:pPr lvl="0" algn="just">
              <a:defRPr/>
            </a:pPr>
            <a:r>
              <a:rPr lang="en-US" sz="2000" dirty="0">
                <a:latin typeface="Times New Roman" panose="02020603050405020304" pitchFamily="18" charset="0"/>
                <a:cs typeface="Times New Roman" panose="02020603050405020304" pitchFamily="18" charset="0"/>
              </a:rPr>
              <a:t>greater.</a:t>
            </a:r>
          </a:p>
          <a:p>
            <a:pPr lvl="0" algn="just">
              <a:defRPr/>
            </a:pPr>
            <a:r>
              <a:rPr lang="en-US" sz="2000" dirty="0">
                <a:latin typeface="Times New Roman" panose="02020603050405020304" pitchFamily="18" charset="0"/>
                <a:cs typeface="Times New Roman" panose="02020603050405020304" pitchFamily="18" charset="0"/>
              </a:rPr>
              <a:t>b) Very low belt sag means higher belt tensions and therefore, cost of the belt is high.</a:t>
            </a:r>
          </a:p>
          <a:p>
            <a:pPr lvl="0" algn="just">
              <a:defRPr/>
            </a:pPr>
            <a:r>
              <a:rPr lang="en-US" sz="2000" dirty="0">
                <a:latin typeface="Times New Roman" panose="02020603050405020304" pitchFamily="18" charset="0"/>
                <a:cs typeface="Times New Roman" panose="02020603050405020304" pitchFamily="18" charset="0"/>
              </a:rPr>
              <a:t>c) The practical upper limit of belt sag is 2 percent of the idler spacing after which the force required to pull the load increases steeply. However, for all practical cases, the belt sag shall be limited to 0.5 to 2.0 percent of the idler spacing.</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975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3CC68-F711-48C8-8CD2-3BBB6092DC30}"/>
              </a:ext>
            </a:extLst>
          </p:cNvPr>
          <p:cNvSpPr/>
          <p:nvPr/>
        </p:nvSpPr>
        <p:spPr>
          <a:xfrm>
            <a:off x="1015180" y="1228397"/>
            <a:ext cx="10161639" cy="5016758"/>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Applications of Flat Belt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Manufacturing</a:t>
            </a:r>
            <a:r>
              <a:rPr lang="en-US" sz="2000" dirty="0">
                <a:latin typeface="Times New Roman" panose="02020603050405020304" pitchFamily="18" charset="0"/>
                <a:cs typeface="Times New Roman" panose="02020603050405020304" pitchFamily="18" charset="0"/>
              </a:rPr>
              <a:t>: Moving parts and products along assembly lines.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Warehousing and Distribution</a:t>
            </a:r>
            <a:r>
              <a:rPr lang="en-US" sz="2000" dirty="0">
                <a:latin typeface="Times New Roman" panose="02020603050405020304" pitchFamily="18" charset="0"/>
                <a:cs typeface="Times New Roman" panose="02020603050405020304" pitchFamily="18" charset="0"/>
              </a:rPr>
              <a:t>: Transporting packages, boxes, and pallets.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Food Processing</a:t>
            </a:r>
            <a:r>
              <a:rPr lang="en-US" sz="2000" dirty="0">
                <a:latin typeface="Times New Roman" panose="02020603050405020304" pitchFamily="18" charset="0"/>
                <a:cs typeface="Times New Roman" panose="02020603050405020304" pitchFamily="18" charset="0"/>
              </a:rPr>
              <a:t>: Handling raw ingredients and packaged foods.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Pharmaceutical</a:t>
            </a:r>
            <a:r>
              <a:rPr lang="en-US" sz="2000" dirty="0">
                <a:latin typeface="Times New Roman" panose="02020603050405020304" pitchFamily="18" charset="0"/>
                <a:cs typeface="Times New Roman" panose="02020603050405020304" pitchFamily="18" charset="0"/>
              </a:rPr>
              <a:t>: Conveying bottles, containers, and other products.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Retail</a:t>
            </a:r>
            <a:r>
              <a:rPr lang="en-US" sz="2000" dirty="0">
                <a:latin typeface="Times New Roman" panose="02020603050405020304" pitchFamily="18" charset="0"/>
                <a:cs typeface="Times New Roman" panose="02020603050405020304" pitchFamily="18" charset="0"/>
              </a:rPr>
              <a:t>: Moving goods in and out of storage areas.</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Advantages of Flat Belt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sz="2000" dirty="0">
                <a:latin typeface="Times New Roman" panose="02020603050405020304" pitchFamily="18" charset="0"/>
                <a:cs typeface="Times New Roman" panose="02020603050405020304" pitchFamily="18" charset="0"/>
              </a:rPr>
              <a:t>: Suitable for a wide range of materials and applications.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Ease of Installation</a:t>
            </a:r>
            <a:r>
              <a:rPr lang="en-US" sz="2000" dirty="0">
                <a:latin typeface="Times New Roman" panose="02020603050405020304" pitchFamily="18" charset="0"/>
                <a:cs typeface="Times New Roman" panose="02020603050405020304" pitchFamily="18" charset="0"/>
              </a:rPr>
              <a:t>: Simple design allows for quick setup and integration.</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Cost-Effective</a:t>
            </a:r>
            <a:r>
              <a:rPr lang="en-US" sz="2000" dirty="0">
                <a:latin typeface="Times New Roman" panose="02020603050405020304" pitchFamily="18" charset="0"/>
                <a:cs typeface="Times New Roman" panose="02020603050405020304" pitchFamily="18" charset="0"/>
              </a:rPr>
              <a:t>: Generally less expensive than more complex conveyor systems.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Smooth Operation</a:t>
            </a:r>
            <a:r>
              <a:rPr lang="en-US" sz="2000" dirty="0">
                <a:latin typeface="Times New Roman" panose="02020603050405020304" pitchFamily="18" charset="0"/>
                <a:cs typeface="Times New Roman" panose="02020603050405020304" pitchFamily="18" charset="0"/>
              </a:rPr>
              <a:t>: Provides a stable and smooth surface for items, reducing the risk of damage.</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Low Maintenance</a:t>
            </a:r>
            <a:r>
              <a:rPr lang="en-US" sz="2000" dirty="0">
                <a:latin typeface="Times New Roman" panose="02020603050405020304" pitchFamily="18" charset="0"/>
                <a:cs typeface="Times New Roman" panose="02020603050405020304" pitchFamily="18" charset="0"/>
              </a:rPr>
              <a:t>: Fewer components result in lower maintenance requirements.</a:t>
            </a:r>
          </a:p>
        </p:txBody>
      </p:sp>
    </p:spTree>
    <p:extLst>
      <p:ext uri="{BB962C8B-B14F-4D97-AF65-F5344CB8AC3E}">
        <p14:creationId xmlns:p14="http://schemas.microsoft.com/office/powerpoint/2010/main" val="1377426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011F7-50BD-4F12-BD79-3A2FA8E2CA12}"/>
              </a:ext>
            </a:extLst>
          </p:cNvPr>
          <p:cNvSpPr/>
          <p:nvPr/>
        </p:nvSpPr>
        <p:spPr>
          <a:xfrm>
            <a:off x="914401" y="889844"/>
            <a:ext cx="10102644" cy="532453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Applications of Troughed Belt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Mining</a:t>
            </a:r>
            <a:r>
              <a:rPr lang="en-US" sz="2000" dirty="0">
                <a:latin typeface="Times New Roman" panose="02020603050405020304" pitchFamily="18" charset="0"/>
                <a:cs typeface="Times New Roman" panose="02020603050405020304" pitchFamily="18" charset="0"/>
              </a:rPr>
              <a:t>: Transporting ores, coal, and other bulk minerals.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Agriculture</a:t>
            </a:r>
            <a:r>
              <a:rPr lang="en-US" sz="2000" dirty="0">
                <a:latin typeface="Times New Roman" panose="02020603050405020304" pitchFamily="18" charset="0"/>
                <a:cs typeface="Times New Roman" panose="02020603050405020304" pitchFamily="18" charset="0"/>
              </a:rPr>
              <a:t>: Moving grains, seeds, and other agricultural products.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Cement and Construction</a:t>
            </a:r>
            <a:r>
              <a:rPr lang="en-US" sz="2000" dirty="0">
                <a:latin typeface="Times New Roman" panose="02020603050405020304" pitchFamily="18" charset="0"/>
                <a:cs typeface="Times New Roman" panose="02020603050405020304" pitchFamily="18" charset="0"/>
              </a:rPr>
              <a:t>: Handling raw materials like sand, gravel, and cement.</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Power Plants</a:t>
            </a:r>
            <a:r>
              <a:rPr lang="en-US" sz="2000" dirty="0">
                <a:latin typeface="Times New Roman" panose="02020603050405020304" pitchFamily="18" charset="0"/>
                <a:cs typeface="Times New Roman" panose="02020603050405020304" pitchFamily="18" charset="0"/>
              </a:rPr>
              <a:t>: Conveying coal to and ash from boilers.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Quarrying</a:t>
            </a:r>
            <a:r>
              <a:rPr lang="en-US" sz="2000" dirty="0">
                <a:latin typeface="Times New Roman" panose="02020603050405020304" pitchFamily="18" charset="0"/>
                <a:cs typeface="Times New Roman" panose="02020603050405020304" pitchFamily="18" charset="0"/>
              </a:rPr>
              <a:t>: Moving crushed stone, sand, and gravel.</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Advantages of Troughed Belt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Efficient Bulk Handling</a:t>
            </a:r>
            <a:r>
              <a:rPr lang="en-US" sz="2000" dirty="0">
                <a:latin typeface="Times New Roman" panose="02020603050405020304" pitchFamily="18" charset="0"/>
                <a:cs typeface="Times New Roman" panose="02020603050405020304" pitchFamily="18" charset="0"/>
              </a:rPr>
              <a:t>: The trough shape helps contain materials, reducing spillage and increasing load capacity.</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sz="2000" dirty="0">
                <a:latin typeface="Times New Roman" panose="02020603050405020304" pitchFamily="18" charset="0"/>
                <a:cs typeface="Times New Roman" panose="02020603050405020304" pitchFamily="18" charset="0"/>
              </a:rPr>
              <a:t>: Suitable for a wide range of materials, including fine powders, granules, and large lumps.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Continuous Operation</a:t>
            </a:r>
            <a:r>
              <a:rPr lang="en-US" sz="2000" dirty="0">
                <a:latin typeface="Times New Roman" panose="02020603050405020304" pitchFamily="18" charset="0"/>
                <a:cs typeface="Times New Roman" panose="02020603050405020304" pitchFamily="18" charset="0"/>
              </a:rPr>
              <a:t>: Provides a constant flow of materials, enhancing productivity.</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Adaptability</a:t>
            </a:r>
            <a:r>
              <a:rPr lang="en-US" sz="2000" dirty="0">
                <a:latin typeface="Times New Roman" panose="02020603050405020304" pitchFamily="18" charset="0"/>
                <a:cs typeface="Times New Roman" panose="02020603050405020304" pitchFamily="18" charset="0"/>
              </a:rPr>
              <a:t>: Can be designed for horizontal, inclined, or declined movement, and can navigate curves and changes in direction.</a:t>
            </a:r>
          </a:p>
        </p:txBody>
      </p:sp>
    </p:spTree>
    <p:extLst>
      <p:ext uri="{BB962C8B-B14F-4D97-AF65-F5344CB8AC3E}">
        <p14:creationId xmlns:p14="http://schemas.microsoft.com/office/powerpoint/2010/main" val="4004019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B71338-F822-49F7-84FF-49AA6AD7E862}"/>
              </a:ext>
            </a:extLst>
          </p:cNvPr>
          <p:cNvSpPr/>
          <p:nvPr/>
        </p:nvSpPr>
        <p:spPr>
          <a:xfrm>
            <a:off x="801180" y="726183"/>
            <a:ext cx="10206181" cy="6063198"/>
          </a:xfrm>
          <a:prstGeom prst="rect">
            <a:avLst/>
          </a:prstGeom>
        </p:spPr>
        <p:txBody>
          <a:bodyPr wrap="square">
            <a:spAutoFit/>
          </a:bodyPr>
          <a:lstStyle/>
          <a:p>
            <a:pPr lvl="0" algn="ctr">
              <a:defRPr/>
            </a:pPr>
            <a:r>
              <a:rPr lang="en-US" sz="2800" b="1" dirty="0">
                <a:latin typeface="Times New Roman" panose="02020603050405020304" pitchFamily="18" charset="0"/>
                <a:cs typeface="Times New Roman" panose="02020603050405020304" pitchFamily="18" charset="0"/>
              </a:rPr>
              <a:t>Safety and Statutory Requirement</a:t>
            </a: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The conveyor shall conform to all the statutory requirements. In addition, the conveyor shall also take into account all the statutory requirements as mentioned in </a:t>
            </a:r>
            <a:r>
              <a:rPr lang="en-US" sz="2000" b="1" dirty="0">
                <a:latin typeface="Times New Roman" panose="02020603050405020304" pitchFamily="18" charset="0"/>
                <a:cs typeface="Times New Roman" panose="02020603050405020304" pitchFamily="18" charset="0"/>
              </a:rPr>
              <a:t>IS 7155 (in eight parts)</a:t>
            </a:r>
            <a:r>
              <a:rPr lang="en-US" sz="2000" dirty="0">
                <a:latin typeface="Times New Roman" panose="02020603050405020304" pitchFamily="18" charset="0"/>
                <a:cs typeface="Times New Roman" panose="02020603050405020304" pitchFamily="18" charset="0"/>
              </a:rPr>
              <a:t>. Any additional safety requirements to the extent specified by the purchaser shall also be taken into account.</a:t>
            </a:r>
          </a:p>
          <a:p>
            <a:r>
              <a:rPr lang="en-US" sz="2000" b="1" dirty="0">
                <a:latin typeface="Times New Roman" panose="02020603050405020304" pitchFamily="18" charset="0"/>
                <a:cs typeface="Times New Roman" panose="02020603050405020304" pitchFamily="18" charset="0"/>
              </a:rPr>
              <a:t>Maintenance and Safety</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Regular Inspections</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Check for wear and tear on the belt, pulleys, and rollers.</a:t>
            </a:r>
          </a:p>
          <a:p>
            <a:r>
              <a:rPr lang="en-US" sz="2000" b="1" dirty="0">
                <a:latin typeface="Times New Roman" panose="02020603050405020304" pitchFamily="18" charset="0"/>
                <a:cs typeface="Times New Roman" panose="02020603050405020304" pitchFamily="18" charset="0"/>
              </a:rPr>
              <a:t>Belt Alignment</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Ensure the belt is properly aligned to prevent slippage and uneven wear.</a:t>
            </a:r>
          </a:p>
          <a:p>
            <a:r>
              <a:rPr lang="en-US" sz="2000" b="1" dirty="0">
                <a:latin typeface="Times New Roman" panose="02020603050405020304" pitchFamily="18" charset="0"/>
                <a:cs typeface="Times New Roman" panose="02020603050405020304" pitchFamily="18" charset="0"/>
              </a:rPr>
              <a:t>Lubrication</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Keep moving parts well-lubricated to reduce friction and wear.</a:t>
            </a:r>
          </a:p>
          <a:p>
            <a:r>
              <a:rPr lang="en-US" sz="2000" b="1" dirty="0">
                <a:latin typeface="Times New Roman" panose="02020603050405020304" pitchFamily="18" charset="0"/>
                <a:cs typeface="Times New Roman" panose="02020603050405020304" pitchFamily="18" charset="0"/>
              </a:rPr>
              <a:t>Cleaning</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Regularly clean the belt and other components to prevent buildup and contamination.</a:t>
            </a:r>
          </a:p>
          <a:p>
            <a:r>
              <a:rPr lang="en-US" sz="2000" b="1" dirty="0">
                <a:latin typeface="Times New Roman" panose="02020603050405020304" pitchFamily="18" charset="0"/>
                <a:cs typeface="Times New Roman" panose="02020603050405020304" pitchFamily="18" charset="0"/>
              </a:rPr>
              <a:t>Safety Features</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Install emergency stop buttons, safety guards, and sensors to detect malfunctions.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98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3112605" y="782121"/>
            <a:ext cx="5966789" cy="584775"/>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ea typeface="+mn-ea"/>
                <a:cs typeface="Times New Roman" panose="02020603050405020304" pitchFamily="18" charset="0"/>
              </a:rPr>
              <a:t>Continuous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8" y="1983090"/>
            <a:ext cx="10206181"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Continuous conveyors are a central component in material flow technology, their main purpose is to transport materials such as bulk goods, unit loads or flowing goods continuously and efficiently from one point to another, which distinguishes them from discontinuous conveyor systems such as cranes and forklift trucks.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choice of the right continuous conveyor depends on various factors, such as the type of material, the required conveying capacity, the conveying distance and the specific environmental conditions. The versatility of continuous conveyors makes them indispensable in many industrial and agricultural processes, as they not only increase productivity but also contribute to the safety and reliability of material handling. In an environment where time and efficiency are of the essence, continuous conveyors play a key role in optimizing and increasing the efficiency of production and transport processes.</a:t>
            </a:r>
          </a:p>
        </p:txBody>
      </p:sp>
    </p:spTree>
    <p:extLst>
      <p:ext uri="{BB962C8B-B14F-4D97-AF65-F5344CB8AC3E}">
        <p14:creationId xmlns:p14="http://schemas.microsoft.com/office/powerpoint/2010/main" val="1581598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637308" y="814822"/>
            <a:ext cx="10926619" cy="1200329"/>
          </a:xfrm>
          <a:prstGeom prst="rect">
            <a:avLst/>
          </a:prstGeom>
        </p:spPr>
        <p:txBody>
          <a:bodyPr wrap="square">
            <a:spAutoFit/>
          </a:bodyPr>
          <a:lstStyle/>
          <a:p>
            <a:pPr lvl="0" algn="ctr" fontAlgn="base">
              <a:defRPr/>
            </a:pPr>
            <a:r>
              <a:rPr lang="en-US" sz="2400" b="1" dirty="0">
                <a:latin typeface="Times New Roman" panose="02020603050405020304" pitchFamily="18" charset="0"/>
                <a:cs typeface="Times New Roman" panose="02020603050405020304" pitchFamily="18" charset="0"/>
              </a:rPr>
              <a:t>CODE OF RECOMMENDED PRACTICE FOR CONVEYOR SAFETY </a:t>
            </a:r>
          </a:p>
          <a:p>
            <a:pPr lvl="0" algn="ctr" fontAlgn="base">
              <a:defRPr/>
            </a:pPr>
            <a:r>
              <a:rPr lang="en-US" sz="2400" b="1" dirty="0">
                <a:latin typeface="Times New Roman" panose="02020603050405020304" pitchFamily="18" charset="0"/>
                <a:cs typeface="Times New Roman" panose="02020603050405020304" pitchFamily="18" charset="0"/>
              </a:rPr>
              <a:t>BELT CONVEYORS AND FEEDERS</a:t>
            </a:r>
          </a:p>
          <a:p>
            <a:pPr lvl="0" algn="ctr" fontAlgn="base">
              <a:defRPr/>
            </a:pPr>
            <a:r>
              <a:rPr lang="en-US" sz="2400" b="1" dirty="0">
                <a:latin typeface="Times New Roman" panose="02020603050405020304" pitchFamily="18" charset="0"/>
                <a:cs typeface="Times New Roman" panose="02020603050405020304" pitchFamily="18" charset="0"/>
              </a:rPr>
              <a:t>IS 7155 (Part 3) : 2023 </a:t>
            </a: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09" y="2305615"/>
            <a:ext cx="10206181" cy="2246769"/>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Specific Safety Requirements </a:t>
            </a:r>
            <a:r>
              <a:rPr lang="en-US" sz="2000" dirty="0">
                <a:latin typeface="Times New Roman" panose="02020603050405020304" pitchFamily="18" charset="0"/>
                <a:cs typeface="Times New Roman" panose="02020603050405020304" pitchFamily="18" charset="0"/>
              </a:rPr>
              <a:t>— Besides statutory and other requirements relating to safety in</a:t>
            </a:r>
          </a:p>
          <a:p>
            <a:pPr lvl="0" algn="just">
              <a:defRPr/>
            </a:pPr>
            <a:r>
              <a:rPr lang="en-US" sz="2000" dirty="0">
                <a:latin typeface="Times New Roman" panose="02020603050405020304" pitchFamily="18" charset="0"/>
                <a:cs typeface="Times New Roman" panose="02020603050405020304" pitchFamily="18" charset="0"/>
              </a:rPr>
              <a:t>general, specific safety requirements shall be observed at the following stages.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a) During the construction stage (design and manufacture);</a:t>
            </a:r>
          </a:p>
          <a:p>
            <a:pPr lvl="0" algn="just">
              <a:defRPr/>
            </a:pPr>
            <a:r>
              <a:rPr lang="en-US" sz="2000" dirty="0">
                <a:latin typeface="Times New Roman" panose="02020603050405020304" pitchFamily="18" charset="0"/>
                <a:cs typeface="Times New Roman" panose="02020603050405020304" pitchFamily="18" charset="0"/>
              </a:rPr>
              <a:t>b) During the installation stage (design, commissioning and entry into service); and</a:t>
            </a:r>
          </a:p>
          <a:p>
            <a:pPr lvl="0" algn="just">
              <a:defRPr/>
            </a:pPr>
            <a:r>
              <a:rPr lang="en-US" sz="2000" dirty="0">
                <a:latin typeface="Times New Roman" panose="02020603050405020304" pitchFamily="18" charset="0"/>
                <a:cs typeface="Times New Roman" panose="02020603050405020304" pitchFamily="18" charset="0"/>
              </a:rPr>
              <a:t>c) During the utilization stage (operation and</a:t>
            </a:r>
          </a:p>
          <a:p>
            <a:pPr lvl="0" algn="just">
              <a:defRPr/>
            </a:pPr>
            <a:r>
              <a:rPr lang="en-US" sz="2000" dirty="0">
                <a:latin typeface="Times New Roman" panose="02020603050405020304" pitchFamily="18" charset="0"/>
                <a:cs typeface="Times New Roman" panose="02020603050405020304" pitchFamily="18" charset="0"/>
              </a:rPr>
              <a:t>maintenance) (</a:t>
            </a:r>
            <a:r>
              <a:rPr lang="en-US" sz="2000" b="1" dirty="0">
                <a:latin typeface="Times New Roman" panose="02020603050405020304" pitchFamily="18" charset="0"/>
                <a:cs typeface="Times New Roman" panose="02020603050405020304" pitchFamily="18" charset="0"/>
              </a:rPr>
              <a:t>IS 7155: 2023</a:t>
            </a:r>
            <a:r>
              <a:rPr lang="en-US" sz="2000" dirty="0">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80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02662-084A-4D07-8B1C-11B5D55D4D72}"/>
              </a:ext>
            </a:extLst>
          </p:cNvPr>
          <p:cNvSpPr/>
          <p:nvPr/>
        </p:nvSpPr>
        <p:spPr>
          <a:xfrm>
            <a:off x="946971" y="926067"/>
            <a:ext cx="10475495" cy="4093428"/>
          </a:xfrm>
          <a:prstGeom prst="rect">
            <a:avLst/>
          </a:prstGeom>
        </p:spPr>
        <p:txBody>
          <a:bodyPr wrap="square">
            <a:spAutoFit/>
          </a:bodyPr>
          <a:lstStyle/>
          <a:p>
            <a:pPr algn="just"/>
            <a:r>
              <a:rPr lang="en-IN" sz="2000" b="1" dirty="0">
                <a:latin typeface="Times New Roman" panose="02020603050405020304" pitchFamily="18" charset="0"/>
                <a:cs typeface="Times New Roman" panose="02020603050405020304" pitchFamily="18" charset="0"/>
              </a:rPr>
              <a:t>During the Utilization Stage (Operation and Maintenance)</a:t>
            </a:r>
          </a:p>
          <a:p>
            <a:pPr algn="just"/>
            <a:endParaRPr lang="en-IN" sz="2000" b="1"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In addition to the requirement in 4.4.2 of </a:t>
            </a:r>
            <a:r>
              <a:rPr lang="en-IN" sz="2000" b="1" dirty="0">
                <a:latin typeface="Times New Roman" panose="02020603050405020304" pitchFamily="18" charset="0"/>
                <a:cs typeface="Times New Roman" panose="02020603050405020304" pitchFamily="18" charset="0"/>
              </a:rPr>
              <a:t>IS 7155 (Part 2) </a:t>
            </a:r>
            <a:r>
              <a:rPr lang="en-IN" sz="2000" dirty="0">
                <a:latin typeface="Times New Roman" panose="02020603050405020304" pitchFamily="18" charset="0"/>
                <a:cs typeface="Times New Roman" panose="02020603050405020304" pitchFamily="18" charset="0"/>
              </a:rPr>
              <a:t>the adjustment and maintenance in</a:t>
            </a:r>
          </a:p>
          <a:p>
            <a:pPr algn="just"/>
            <a:r>
              <a:rPr lang="en-IN" sz="2000" dirty="0">
                <a:latin typeface="Times New Roman" panose="02020603050405020304" pitchFamily="18" charset="0"/>
                <a:cs typeface="Times New Roman" panose="02020603050405020304" pitchFamily="18" charset="0"/>
              </a:rPr>
              <a:t>good running order of the belt and pulley cleaning devices shall be carried out regularly.</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In addition to the requirement in 4.4.4 of </a:t>
            </a:r>
            <a:r>
              <a:rPr lang="en-IN" sz="2000" b="1" dirty="0">
                <a:latin typeface="Times New Roman" panose="02020603050405020304" pitchFamily="18" charset="0"/>
                <a:cs typeface="Times New Roman" panose="02020603050405020304" pitchFamily="18" charset="0"/>
              </a:rPr>
              <a:t>IS 7155 (Part 2) </a:t>
            </a:r>
            <a:r>
              <a:rPr lang="en-IN" sz="2000" dirty="0">
                <a:latin typeface="Times New Roman" panose="02020603050405020304" pitchFamily="18" charset="0"/>
                <a:cs typeface="Times New Roman" panose="02020603050405020304" pitchFamily="18" charset="0"/>
              </a:rPr>
              <a:t>the manual cleaning of pulleys, idlers and other parts, necessitated by the build-up of material or any other cause, shall only be undertaken when the equipment is at rest, and after rendering the starting devices inoperative.</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In compliance with the requirement in 4.4.5 of </a:t>
            </a:r>
            <a:r>
              <a:rPr lang="en-IN" sz="2000" b="1" dirty="0">
                <a:latin typeface="Times New Roman" panose="02020603050405020304" pitchFamily="18" charset="0"/>
                <a:cs typeface="Times New Roman" panose="02020603050405020304" pitchFamily="18" charset="0"/>
              </a:rPr>
              <a:t>IS 7155 (Part 2) </a:t>
            </a:r>
            <a:r>
              <a:rPr lang="en-IN" sz="2000" dirty="0">
                <a:latin typeface="Times New Roman" panose="02020603050405020304" pitchFamily="18" charset="0"/>
                <a:cs typeface="Times New Roman" panose="02020603050405020304" pitchFamily="18" charset="0"/>
              </a:rPr>
              <a:t>the user shall be particularly careful to ensure a regular feed, avoiding, even momentarily, the overloading of the appliance.</a:t>
            </a:r>
          </a:p>
          <a:p>
            <a:pPr algn="just"/>
            <a:r>
              <a:rPr lang="en-IN" sz="2000" dirty="0">
                <a:latin typeface="Times New Roman" panose="02020603050405020304" pitchFamily="18" charset="0"/>
                <a:cs typeface="Times New Roman" panose="02020603050405020304" pitchFamily="18" charset="0"/>
              </a:rPr>
              <a:t>In particular, the user shall not change the feeding points without previously consulting he manufacturer/constructor.</a:t>
            </a:r>
          </a:p>
        </p:txBody>
      </p:sp>
    </p:spTree>
    <p:extLst>
      <p:ext uri="{BB962C8B-B14F-4D97-AF65-F5344CB8AC3E}">
        <p14:creationId xmlns:p14="http://schemas.microsoft.com/office/powerpoint/2010/main" val="2868342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895927" y="871892"/>
            <a:ext cx="10206181" cy="1384995"/>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cs typeface="Times New Roman" panose="02020603050405020304" pitchFamily="18" charset="0"/>
              </a:rPr>
              <a:t>Screw conveyors</a:t>
            </a:r>
          </a:p>
          <a:p>
            <a:pPr lvl="0" algn="ctr" fontAlgn="base">
              <a:defRPr/>
            </a:pPr>
            <a:r>
              <a:rPr lang="en-US" sz="2400" b="1" dirty="0">
                <a:solidFill>
                  <a:prstClr val="black"/>
                </a:solidFill>
                <a:latin typeface="Times New Roman" panose="02020603050405020304" pitchFamily="18" charset="0"/>
                <a:cs typeface="Times New Roman" panose="02020603050405020304" pitchFamily="18" charset="0"/>
              </a:rPr>
              <a:t>IS 5563:1985</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Specification for screw conveyors for industrial use </a:t>
            </a:r>
            <a:endPar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4093428"/>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Screw conveyors, also known as auger conveyors, are widely used in various industries for moving bulk materials horizontally, vertically, or at an incline. They consist of a helical screw blade, called a flighting, that rotates inside a tube or trough to move the material along the conveyor </a:t>
            </a:r>
            <a:r>
              <a:rPr lang="en-US" sz="2000" b="1" dirty="0">
                <a:latin typeface="Times New Roman" panose="02020603050405020304" pitchFamily="18" charset="0"/>
                <a:cs typeface="Times New Roman" panose="02020603050405020304" pitchFamily="18" charset="0"/>
              </a:rPr>
              <a:t>IS 5563:1985</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Types of Screw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Horizontal Screw Conveyors.</a:t>
            </a: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Inclined </a:t>
            </a:r>
            <a:r>
              <a:rPr lang="en-US" sz="2000" dirty="0">
                <a:solidFill>
                  <a:prstClr val="black"/>
                </a:solidFill>
                <a:latin typeface="Times New Roman" panose="02020603050405020304" pitchFamily="18" charset="0"/>
                <a:cs typeface="Times New Roman" panose="02020603050405020304" pitchFamily="18" charset="0"/>
              </a:rPr>
              <a:t>Screw Conveyors.</a:t>
            </a: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Vertical </a:t>
            </a:r>
            <a:r>
              <a:rPr lang="en-US" sz="2000" dirty="0">
                <a:solidFill>
                  <a:prstClr val="black"/>
                </a:solidFill>
                <a:latin typeface="Times New Roman" panose="02020603050405020304" pitchFamily="18" charset="0"/>
                <a:cs typeface="Times New Roman" panose="02020603050405020304" pitchFamily="18" charset="0"/>
              </a:rPr>
              <a:t>Screw Conveyors.</a:t>
            </a: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Shaftless</a:t>
            </a:r>
            <a:r>
              <a:rPr lang="en-US" sz="2000" dirty="0">
                <a:solidFill>
                  <a:prstClr val="black"/>
                </a:solidFill>
                <a:latin typeface="Times New Roman" panose="02020603050405020304" pitchFamily="18" charset="0"/>
                <a:cs typeface="Times New Roman" panose="02020603050405020304" pitchFamily="18" charset="0"/>
              </a:rPr>
              <a:t> Screw Conveyors.</a:t>
            </a:r>
          </a:p>
          <a:p>
            <a:pPr marL="34290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Flexible Screw Conveyors.</a:t>
            </a:r>
          </a:p>
        </p:txBody>
      </p:sp>
    </p:spTree>
    <p:extLst>
      <p:ext uri="{BB962C8B-B14F-4D97-AF65-F5344CB8AC3E}">
        <p14:creationId xmlns:p14="http://schemas.microsoft.com/office/powerpoint/2010/main" val="3240865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90B01-B9FE-4D82-AD9D-AEFF2EBCA9EF}"/>
              </a:ext>
            </a:extLst>
          </p:cNvPr>
          <p:cNvPicPr>
            <a:picLocks noChangeAspect="1"/>
          </p:cNvPicPr>
          <p:nvPr/>
        </p:nvPicPr>
        <p:blipFill rotWithShape="1">
          <a:blip r:embed="rId2"/>
          <a:srcRect l="8569" r="3615"/>
          <a:stretch/>
        </p:blipFill>
        <p:spPr>
          <a:xfrm>
            <a:off x="1157901" y="704850"/>
            <a:ext cx="7278177" cy="2486372"/>
          </a:xfrm>
          <a:prstGeom prst="rect">
            <a:avLst/>
          </a:prstGeom>
        </p:spPr>
      </p:pic>
      <p:pic>
        <p:nvPicPr>
          <p:cNvPr id="4" name="Picture 3">
            <a:extLst>
              <a:ext uri="{FF2B5EF4-FFF2-40B4-BE49-F238E27FC236}">
                <a16:creationId xmlns:a16="http://schemas.microsoft.com/office/drawing/2014/main" id="{BB98428A-984D-4FAB-9E03-FA4480D4C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571" y="3429000"/>
            <a:ext cx="6867525" cy="2724150"/>
          </a:xfrm>
          <a:prstGeom prst="rect">
            <a:avLst/>
          </a:prstGeom>
        </p:spPr>
      </p:pic>
      <p:sp>
        <p:nvSpPr>
          <p:cNvPr id="5" name="TextBox 4">
            <a:extLst>
              <a:ext uri="{FF2B5EF4-FFF2-40B4-BE49-F238E27FC236}">
                <a16:creationId xmlns:a16="http://schemas.microsoft.com/office/drawing/2014/main" id="{6795D20A-879B-4EE2-A99D-50A4DF262BFF}"/>
              </a:ext>
            </a:extLst>
          </p:cNvPr>
          <p:cNvSpPr txBox="1"/>
          <p:nvPr/>
        </p:nvSpPr>
        <p:spPr>
          <a:xfrm>
            <a:off x="914400" y="5633884"/>
            <a:ext cx="294967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Screw Conveyors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42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673492" y="798150"/>
            <a:ext cx="6845013" cy="523220"/>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Horizontal Screw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477875"/>
          </a:xfrm>
          <a:prstGeom prst="rect">
            <a:avLst/>
          </a:prstGeom>
        </p:spPr>
        <p:txBody>
          <a:bodyPr wrap="square">
            <a:spAutoFit/>
          </a:bodyPr>
          <a:lstStyle/>
          <a:p>
            <a:pPr lvl="0" algn="just">
              <a:defRPr/>
            </a:pPr>
            <a:r>
              <a:rPr lang="en-US" sz="2000" dirty="0"/>
              <a:t>Horizontal screw conveyors are a type of screw conveyor designed to move bulk materials horizontally. They are widely used in various industries for their simplicity, efficiency, and versatility. Here’s a detailed overview:</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Components of Horizontal Screw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Screw  </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Trough or tube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 Bearing</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Shaft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052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5A5A74-BC3F-4DA2-B894-5DA0C4825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3429000"/>
            <a:ext cx="7975600" cy="2143586"/>
          </a:xfrm>
          <a:prstGeom prst="rect">
            <a:avLst/>
          </a:prstGeom>
        </p:spPr>
      </p:pic>
      <p:sp>
        <p:nvSpPr>
          <p:cNvPr id="7" name="TextBox 6">
            <a:extLst>
              <a:ext uri="{FF2B5EF4-FFF2-40B4-BE49-F238E27FC236}">
                <a16:creationId xmlns:a16="http://schemas.microsoft.com/office/drawing/2014/main" id="{8261DEBB-9342-4B75-97A3-AF2CB9169E57}"/>
              </a:ext>
            </a:extLst>
          </p:cNvPr>
          <p:cNvSpPr txBox="1"/>
          <p:nvPr/>
        </p:nvSpPr>
        <p:spPr>
          <a:xfrm>
            <a:off x="3794022" y="5692878"/>
            <a:ext cx="398943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Horizontal Screw Conveyors </a:t>
            </a:r>
            <a:endParaRPr lang="en-IN" sz="20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71B5B4B-390B-40FB-96C9-98672DDBAFF0}"/>
              </a:ext>
            </a:extLst>
          </p:cNvPr>
          <p:cNvSpPr/>
          <p:nvPr/>
        </p:nvSpPr>
        <p:spPr>
          <a:xfrm>
            <a:off x="1005347" y="1254013"/>
            <a:ext cx="10395155" cy="1538883"/>
          </a:xfrm>
          <a:prstGeom prst="rect">
            <a:avLst/>
          </a:prstGeom>
        </p:spPr>
        <p:txBody>
          <a:bodyPr wrap="square">
            <a:spAutoFit/>
          </a:bodyPr>
          <a:lstStyle/>
          <a:p>
            <a:pPr lvl="0">
              <a:defRPr/>
            </a:pPr>
            <a:r>
              <a:rPr lang="en-US" b="1" dirty="0">
                <a:latin typeface="Times New Roman" panose="02020603050405020304" pitchFamily="18" charset="0"/>
                <a:cs typeface="Times New Roman" panose="02020603050405020304" pitchFamily="18" charset="0"/>
              </a:rPr>
              <a:t>Screw</a:t>
            </a:r>
          </a:p>
          <a:p>
            <a:pPr lvl="0">
              <a:defRPr/>
            </a:pPr>
            <a:endParaRPr lang="en-US" b="1" dirty="0">
              <a:solidFill>
                <a:prstClr val="black"/>
              </a:solidFill>
              <a:latin typeface="Times New Roman" panose="02020603050405020304" pitchFamily="18" charset="0"/>
              <a:cs typeface="Times New Roman" panose="02020603050405020304" pitchFamily="18" charset="0"/>
            </a:endParaRPr>
          </a:p>
          <a:p>
            <a:pPr lvl="0">
              <a:defRPr/>
            </a:pPr>
            <a:r>
              <a:rPr lang="en-US" sz="2000" dirty="0">
                <a:solidFill>
                  <a:prstClr val="black"/>
                </a:solidFill>
                <a:latin typeface="Times New Roman" panose="02020603050405020304" pitchFamily="18" charset="0"/>
                <a:cs typeface="Times New Roman" panose="02020603050405020304" pitchFamily="18" charset="0"/>
              </a:rPr>
              <a:t>Helical Blade: The rotating component that moves the material.</a:t>
            </a:r>
          </a:p>
          <a:p>
            <a:pPr lvl="0">
              <a:defRPr/>
            </a:pPr>
            <a:r>
              <a:rPr lang="en-US" sz="2000" dirty="0">
                <a:solidFill>
                  <a:prstClr val="black"/>
                </a:solidFill>
                <a:latin typeface="Times New Roman" panose="02020603050405020304" pitchFamily="18" charset="0"/>
                <a:cs typeface="Times New Roman" panose="02020603050405020304" pitchFamily="18" charset="0"/>
              </a:rPr>
              <a:t>Material: Typically made up steel or stainless steel, depending on the application </a:t>
            </a:r>
          </a:p>
          <a:p>
            <a:pPr lvl="0">
              <a:defRPr/>
            </a:pP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4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B56DE-BF9D-41D7-A86D-9DAA628CDCDE}"/>
              </a:ext>
            </a:extLst>
          </p:cNvPr>
          <p:cNvSpPr/>
          <p:nvPr/>
        </p:nvSpPr>
        <p:spPr>
          <a:xfrm>
            <a:off x="898422" y="737819"/>
            <a:ext cx="10395155" cy="5570756"/>
          </a:xfrm>
          <a:prstGeom prst="rect">
            <a:avLst/>
          </a:prstGeom>
        </p:spPr>
        <p:txBody>
          <a:bodyPr wrap="square">
            <a:spAutoFit/>
          </a:bodyPr>
          <a:lstStyle/>
          <a:p>
            <a:pPr lvl="0">
              <a:defRPr/>
            </a:pPr>
            <a:r>
              <a:rPr lang="en-US" b="1" dirty="0">
                <a:latin typeface="Times New Roman" panose="02020603050405020304" pitchFamily="18" charset="0"/>
                <a:cs typeface="Times New Roman" panose="02020603050405020304" pitchFamily="18" charset="0"/>
              </a:rPr>
              <a:t>Trough or Tube </a:t>
            </a:r>
          </a:p>
          <a:p>
            <a:pPr lvl="0">
              <a:defRPr/>
            </a:pPr>
            <a:endParaRPr lang="en-US" b="1" dirty="0">
              <a:solidFill>
                <a:prstClr val="black"/>
              </a:solidFill>
              <a:latin typeface="Times New Roman" panose="02020603050405020304" pitchFamily="18" charset="0"/>
              <a:cs typeface="Times New Roman" panose="02020603050405020304" pitchFamily="18" charset="0"/>
            </a:endParaRPr>
          </a:p>
          <a:p>
            <a:pPr lvl="0">
              <a:defRPr/>
            </a:pPr>
            <a:r>
              <a:rPr lang="en-US" sz="2000" dirty="0">
                <a:solidFill>
                  <a:prstClr val="black"/>
                </a:solidFill>
                <a:latin typeface="Times New Roman" panose="02020603050405020304" pitchFamily="18" charset="0"/>
                <a:cs typeface="Times New Roman" panose="02020603050405020304" pitchFamily="18" charset="0"/>
              </a:rPr>
              <a:t>Enclosure: Houses the screw and contains the material being moved.</a:t>
            </a:r>
          </a:p>
          <a:p>
            <a:pPr lvl="0">
              <a:defRPr/>
            </a:pPr>
            <a:r>
              <a:rPr lang="en-US" sz="2000" dirty="0">
                <a:solidFill>
                  <a:prstClr val="black"/>
                </a:solidFill>
                <a:latin typeface="Times New Roman" panose="02020603050405020304" pitchFamily="18" charset="0"/>
                <a:cs typeface="Times New Roman" panose="02020603050405020304" pitchFamily="18" charset="0"/>
              </a:rPr>
              <a:t>Shapes: Typically U-Shaped (Trough)</a:t>
            </a:r>
          </a:p>
          <a:p>
            <a:pPr lvl="0">
              <a:defRPr/>
            </a:pPr>
            <a:endParaRPr lang="en-US" sz="2000" dirty="0">
              <a:solidFill>
                <a:prstClr val="black"/>
              </a:solidFill>
              <a:latin typeface="Times New Roman" panose="02020603050405020304" pitchFamily="18" charset="0"/>
              <a:cs typeface="Times New Roman" panose="02020603050405020304" pitchFamily="18" charset="0"/>
            </a:endParaRPr>
          </a:p>
          <a:p>
            <a:pPr lvl="0">
              <a:defRPr/>
            </a:pPr>
            <a:r>
              <a:rPr lang="en-US" sz="2000" b="1" dirty="0">
                <a:solidFill>
                  <a:prstClr val="black"/>
                </a:solidFill>
                <a:latin typeface="Times New Roman" panose="02020603050405020304" pitchFamily="18" charset="0"/>
                <a:cs typeface="Times New Roman" panose="02020603050405020304" pitchFamily="18" charset="0"/>
              </a:rPr>
              <a:t>Drive Mechanism:</a:t>
            </a:r>
          </a:p>
          <a:p>
            <a:pPr lvl="0">
              <a:defRPr/>
            </a:pPr>
            <a:r>
              <a:rPr lang="en-US" sz="2000" dirty="0">
                <a:solidFill>
                  <a:prstClr val="black"/>
                </a:solidFill>
                <a:latin typeface="Times New Roman" panose="02020603050405020304" pitchFamily="18" charset="0"/>
                <a:cs typeface="Times New Roman" panose="02020603050405020304" pitchFamily="18" charset="0"/>
              </a:rPr>
              <a:t>Motor: Power the screw.</a:t>
            </a:r>
          </a:p>
          <a:p>
            <a:pPr lvl="0">
              <a:defRPr/>
            </a:pPr>
            <a:r>
              <a:rPr lang="en-US" sz="2000" dirty="0">
                <a:solidFill>
                  <a:prstClr val="black"/>
                </a:solidFill>
                <a:latin typeface="Times New Roman" panose="02020603050405020304" pitchFamily="18" charset="0"/>
                <a:cs typeface="Times New Roman" panose="02020603050405020304" pitchFamily="18" charset="0"/>
              </a:rPr>
              <a:t>Gearbox: Adjust the speed and torque.</a:t>
            </a:r>
          </a:p>
          <a:p>
            <a:pPr lvl="0">
              <a:defRPr/>
            </a:pPr>
            <a:endParaRPr lang="en-US" sz="2000" dirty="0">
              <a:solidFill>
                <a:prstClr val="black"/>
              </a:solidFill>
              <a:latin typeface="Times New Roman" panose="02020603050405020304" pitchFamily="18" charset="0"/>
              <a:cs typeface="Times New Roman" panose="02020603050405020304" pitchFamily="18" charset="0"/>
            </a:endParaRPr>
          </a:p>
          <a:p>
            <a:pPr lvl="0">
              <a:defRPr/>
            </a:pPr>
            <a:r>
              <a:rPr lang="en-US" sz="2000" b="1" dirty="0">
                <a:solidFill>
                  <a:prstClr val="black"/>
                </a:solidFill>
                <a:latin typeface="Times New Roman" panose="02020603050405020304" pitchFamily="18" charset="0"/>
                <a:cs typeface="Times New Roman" panose="02020603050405020304" pitchFamily="18" charset="0"/>
              </a:rPr>
              <a:t>End Bearings:</a:t>
            </a:r>
          </a:p>
          <a:p>
            <a:pPr lvl="0">
              <a:defRPr/>
            </a:pPr>
            <a:r>
              <a:rPr lang="en-US" sz="2000" dirty="0">
                <a:solidFill>
                  <a:prstClr val="black"/>
                </a:solidFill>
                <a:latin typeface="Times New Roman" panose="02020603050405020304" pitchFamily="18" charset="0"/>
                <a:cs typeface="Times New Roman" panose="02020603050405020304" pitchFamily="18" charset="0"/>
              </a:rPr>
              <a:t>Support: Provide support to the screw at both end.</a:t>
            </a:r>
          </a:p>
          <a:p>
            <a:pPr lvl="0">
              <a:defRPr/>
            </a:pPr>
            <a:r>
              <a:rPr lang="en-US" sz="2000" dirty="0">
                <a:solidFill>
                  <a:prstClr val="black"/>
                </a:solidFill>
                <a:latin typeface="Times New Roman" panose="02020603050405020304" pitchFamily="18" charset="0"/>
                <a:cs typeface="Times New Roman" panose="02020603050405020304" pitchFamily="18" charset="0"/>
              </a:rPr>
              <a:t>Type: can be flange-mounted or pillow-block bearings.</a:t>
            </a:r>
          </a:p>
          <a:p>
            <a:pPr lvl="0">
              <a:defRPr/>
            </a:pPr>
            <a:endParaRPr lang="en-US" sz="2000" dirty="0">
              <a:solidFill>
                <a:prstClr val="black"/>
              </a:solidFill>
              <a:latin typeface="Times New Roman" panose="02020603050405020304" pitchFamily="18" charset="0"/>
              <a:cs typeface="Times New Roman" panose="02020603050405020304" pitchFamily="18" charset="0"/>
            </a:endParaRPr>
          </a:p>
          <a:p>
            <a:pPr lvl="0">
              <a:defRPr/>
            </a:pPr>
            <a:r>
              <a:rPr lang="en-US" sz="2000" b="1" dirty="0">
                <a:solidFill>
                  <a:prstClr val="black"/>
                </a:solidFill>
                <a:latin typeface="Times New Roman" panose="02020603050405020304" pitchFamily="18" charset="0"/>
                <a:cs typeface="Times New Roman" panose="02020603050405020304" pitchFamily="18" charset="0"/>
              </a:rPr>
              <a:t>Shaft:</a:t>
            </a:r>
          </a:p>
          <a:p>
            <a:pPr lvl="0">
              <a:defRPr/>
            </a:pPr>
            <a:endParaRPr lang="en-US" sz="2000" dirty="0">
              <a:solidFill>
                <a:prstClr val="black"/>
              </a:solidFill>
              <a:latin typeface="Times New Roman" panose="02020603050405020304" pitchFamily="18" charset="0"/>
              <a:cs typeface="Times New Roman" panose="02020603050405020304" pitchFamily="18" charset="0"/>
            </a:endParaRPr>
          </a:p>
          <a:p>
            <a:pPr lvl="0" algn="just">
              <a:defRPr/>
            </a:pPr>
            <a:r>
              <a:rPr lang="en-US" sz="2000" dirty="0">
                <a:solidFill>
                  <a:prstClr val="black"/>
                </a:solidFill>
                <a:latin typeface="Times New Roman" panose="02020603050405020304" pitchFamily="18" charset="0"/>
                <a:cs typeface="Times New Roman" panose="02020603050405020304" pitchFamily="18" charset="0"/>
              </a:rPr>
              <a:t>Support Shaft: The Central shaft to which the helical blades are attached the shaft ends. Shall conform to </a:t>
            </a:r>
            <a:r>
              <a:rPr lang="en-US" sz="2000" b="1" dirty="0">
                <a:solidFill>
                  <a:prstClr val="black"/>
                </a:solidFill>
                <a:latin typeface="Times New Roman" panose="02020603050405020304" pitchFamily="18" charset="0"/>
                <a:cs typeface="Times New Roman" panose="02020603050405020304" pitchFamily="18" charset="0"/>
              </a:rPr>
              <a:t>IS : 3688-1977 </a:t>
            </a:r>
            <a:r>
              <a:rPr lang="en-US" sz="2000" dirty="0">
                <a:solidFill>
                  <a:prstClr val="black"/>
                </a:solidFill>
                <a:latin typeface="Times New Roman" panose="02020603050405020304" pitchFamily="18" charset="0"/>
                <a:cs typeface="Times New Roman" panose="02020603050405020304" pitchFamily="18" charset="0"/>
              </a:rPr>
              <a:t>‘Dimensions for shaft ends and shaft heights shall conform to                </a:t>
            </a:r>
            <a:r>
              <a:rPr lang="en-US" sz="2000" b="1" dirty="0">
                <a:solidFill>
                  <a:prstClr val="black"/>
                </a:solidFill>
                <a:latin typeface="Times New Roman" panose="02020603050405020304" pitchFamily="18" charset="0"/>
                <a:cs typeface="Times New Roman" panose="02020603050405020304" pitchFamily="18" charset="0"/>
              </a:rPr>
              <a:t>IS : 2031-1962.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004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673492" y="812898"/>
            <a:ext cx="6845013"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Inclined Screw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785652"/>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Inclined screw conveyors are designed to move bulk materials at an angle. They are similar to horizontal screw conveyors but are used when materials need to be conveyed between different elevations or over obstacles. The design and operational considerations differ due to the effects of gravity and the additional force required to lift materials.</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Components of Inclined Screw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Screw  </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Trough or tube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 Bearing</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Shaft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21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9D4AAE-14A2-440A-A0BF-FE134F43F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774" y="1150374"/>
            <a:ext cx="8126361" cy="4002651"/>
          </a:xfrm>
          <a:prstGeom prst="rect">
            <a:avLst/>
          </a:prstGeom>
        </p:spPr>
      </p:pic>
      <p:sp>
        <p:nvSpPr>
          <p:cNvPr id="6" name="TextBox 5">
            <a:extLst>
              <a:ext uri="{FF2B5EF4-FFF2-40B4-BE49-F238E27FC236}">
                <a16:creationId xmlns:a16="http://schemas.microsoft.com/office/drawing/2014/main" id="{09B2C7BB-71EB-4427-99BB-184F155C22F2}"/>
              </a:ext>
            </a:extLst>
          </p:cNvPr>
          <p:cNvSpPr txBox="1"/>
          <p:nvPr/>
        </p:nvSpPr>
        <p:spPr>
          <a:xfrm>
            <a:off x="4101280" y="5692878"/>
            <a:ext cx="398943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Inclined Screw Conveyors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458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673492" y="812898"/>
            <a:ext cx="6845013"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Vertical Screw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477875"/>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Vertical screw conveyors are specialized screw conveyors designed to move bulk materials vertically. They are efficient and effective for elevating materials in various industries, offering a compact solution for moving materials to higher levels.</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Components of Vertical Screw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Screw  </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Trough or tube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 Bearing</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Shaft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26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3872146" y="871892"/>
            <a:ext cx="4447705"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 Belt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2862322"/>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Belt conveyors are among the most common and versatile conveyor systems used across various industries. They consist of a continuous belt that runs over pulleys and supports, carrying materials from one end to the other. The conveyors are troughed and flat, both horizontal and/or inclined or declined with or without curvatures in vertical plane </a:t>
            </a:r>
            <a:r>
              <a:rPr lang="en-US" sz="2000" b="1" dirty="0">
                <a:latin typeface="Times New Roman" panose="02020603050405020304" pitchFamily="18" charset="0"/>
                <a:cs typeface="Times New Roman" panose="02020603050405020304" pitchFamily="18" charset="0"/>
              </a:rPr>
              <a:t>[IS 11592:2000]. </a:t>
            </a:r>
            <a:endParaRPr lang="en-US" sz="2000" dirty="0">
              <a:latin typeface="Times New Roman" panose="02020603050405020304" pitchFamily="18" charset="0"/>
              <a:cs typeface="Times New Roman" panose="02020603050405020304" pitchFamily="18" charset="0"/>
            </a:endParaRPr>
          </a:p>
          <a:p>
            <a:pPr lvl="0">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Types of Belt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Flat Belt Conveyors.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Troughed Belt conveyors.</a:t>
            </a:r>
          </a:p>
        </p:txBody>
      </p:sp>
    </p:spTree>
    <p:extLst>
      <p:ext uri="{BB962C8B-B14F-4D97-AF65-F5344CB8AC3E}">
        <p14:creationId xmlns:p14="http://schemas.microsoft.com/office/powerpoint/2010/main" val="1554537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BA0EB-29BC-4692-9D32-A1D03FA7C9FC}"/>
              </a:ext>
            </a:extLst>
          </p:cNvPr>
          <p:cNvPicPr>
            <a:picLocks noChangeAspect="1"/>
          </p:cNvPicPr>
          <p:nvPr/>
        </p:nvPicPr>
        <p:blipFill>
          <a:blip r:embed="rId2"/>
          <a:stretch>
            <a:fillRect/>
          </a:stretch>
        </p:blipFill>
        <p:spPr>
          <a:xfrm>
            <a:off x="1961535" y="988142"/>
            <a:ext cx="7831394" cy="4317545"/>
          </a:xfrm>
          <a:prstGeom prst="rect">
            <a:avLst/>
          </a:prstGeom>
        </p:spPr>
      </p:pic>
      <p:sp>
        <p:nvSpPr>
          <p:cNvPr id="3" name="TextBox 2">
            <a:extLst>
              <a:ext uri="{FF2B5EF4-FFF2-40B4-BE49-F238E27FC236}">
                <a16:creationId xmlns:a16="http://schemas.microsoft.com/office/drawing/2014/main" id="{BE6554B4-C68F-450A-843B-07660DC25B43}"/>
              </a:ext>
            </a:extLst>
          </p:cNvPr>
          <p:cNvSpPr txBox="1"/>
          <p:nvPr/>
        </p:nvSpPr>
        <p:spPr>
          <a:xfrm>
            <a:off x="4101280" y="5669803"/>
            <a:ext cx="398943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Vertical Screw Conveyors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252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E6C0C-7AF9-420C-BEE4-86D796820034}"/>
              </a:ext>
            </a:extLst>
          </p:cNvPr>
          <p:cNvSpPr/>
          <p:nvPr/>
        </p:nvSpPr>
        <p:spPr>
          <a:xfrm>
            <a:off x="943897" y="1074509"/>
            <a:ext cx="9940413" cy="470898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Applications of Screw Conveyors</a:t>
            </a:r>
          </a:p>
          <a:p>
            <a:endParaRPr lang="en-US" sz="20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Agriculture</a:t>
            </a:r>
            <a:r>
              <a:rPr lang="en-US" sz="2000" dirty="0">
                <a:latin typeface="Times New Roman" panose="02020603050405020304" pitchFamily="18" charset="0"/>
                <a:cs typeface="Times New Roman" panose="02020603050405020304" pitchFamily="18" charset="0"/>
              </a:rPr>
              <a:t>: Moving grains, seeds, and feed.</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Food Processing</a:t>
            </a:r>
            <a:r>
              <a:rPr lang="en-US" sz="2000" dirty="0">
                <a:latin typeface="Times New Roman" panose="02020603050405020304" pitchFamily="18" charset="0"/>
                <a:cs typeface="Times New Roman" panose="02020603050405020304" pitchFamily="18" charset="0"/>
              </a:rPr>
              <a:t>: Handling ingredients, powders, and bulk food products.</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Mining</a:t>
            </a:r>
            <a:r>
              <a:rPr lang="en-US" sz="2000" dirty="0">
                <a:latin typeface="Times New Roman" panose="02020603050405020304" pitchFamily="18" charset="0"/>
                <a:cs typeface="Times New Roman" panose="02020603050405020304" pitchFamily="18" charset="0"/>
              </a:rPr>
              <a:t>: Transporting minerals, ores, and coal.</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Wastewater Treatment</a:t>
            </a:r>
            <a:r>
              <a:rPr lang="en-US" sz="2000" dirty="0">
                <a:latin typeface="Times New Roman" panose="02020603050405020304" pitchFamily="18" charset="0"/>
                <a:cs typeface="Times New Roman" panose="02020603050405020304" pitchFamily="18" charset="0"/>
              </a:rPr>
              <a:t>: Moving sludge and biosolids.</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Manufacturing</a:t>
            </a:r>
            <a:r>
              <a:rPr lang="en-US" sz="2000" dirty="0">
                <a:latin typeface="Times New Roman" panose="02020603050405020304" pitchFamily="18" charset="0"/>
                <a:cs typeface="Times New Roman" panose="02020603050405020304" pitchFamily="18" charset="0"/>
              </a:rPr>
              <a:t>: Conveying bulk materials like plastic granules, metal chips, and chemicals.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Advantages of Screw Conveyors</a:t>
            </a:r>
          </a:p>
          <a:p>
            <a:endParaRPr lang="en-US" sz="2000" b="1"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sz="2000" dirty="0">
                <a:latin typeface="Times New Roman" panose="02020603050405020304" pitchFamily="18" charset="0"/>
                <a:cs typeface="Times New Roman" panose="02020603050405020304" pitchFamily="18" charset="0"/>
              </a:rPr>
              <a:t>: Suitable for a wide range of materials and applications.</a:t>
            </a:r>
          </a:p>
          <a:p>
            <a:pPr>
              <a:buFont typeface="+mj-lt"/>
              <a:buAutoNum type="arabicPeriod"/>
            </a:pPr>
            <a:r>
              <a:rPr lang="en-US" sz="2000" b="1" dirty="0">
                <a:latin typeface="Times New Roman" panose="02020603050405020304" pitchFamily="18" charset="0"/>
                <a:cs typeface="Times New Roman" panose="02020603050405020304" pitchFamily="18" charset="0"/>
              </a:rPr>
              <a:t>Compact Design</a:t>
            </a:r>
            <a:r>
              <a:rPr lang="en-US" sz="2000" dirty="0">
                <a:latin typeface="Times New Roman" panose="02020603050405020304" pitchFamily="18" charset="0"/>
                <a:cs typeface="Times New Roman" panose="02020603050405020304" pitchFamily="18" charset="0"/>
              </a:rPr>
              <a:t>: Requires less space compared to other conveyor types.</a:t>
            </a:r>
          </a:p>
          <a:p>
            <a:pPr>
              <a:buFont typeface="+mj-lt"/>
              <a:buAutoNum type="arabicPeriod"/>
            </a:pPr>
            <a:r>
              <a:rPr lang="en-US" sz="2000" b="1" dirty="0">
                <a:latin typeface="Times New Roman" panose="02020603050405020304" pitchFamily="18" charset="0"/>
                <a:cs typeface="Times New Roman" panose="02020603050405020304" pitchFamily="18" charset="0"/>
              </a:rPr>
              <a:t>Enclosed System</a:t>
            </a:r>
            <a:r>
              <a:rPr lang="en-US" sz="2000" dirty="0">
                <a:latin typeface="Times New Roman" panose="02020603050405020304" pitchFamily="18" charset="0"/>
                <a:cs typeface="Times New Roman" panose="02020603050405020304" pitchFamily="18" charset="0"/>
              </a:rPr>
              <a:t>: Reduces dust and contamination.</a:t>
            </a:r>
          </a:p>
          <a:p>
            <a:pPr>
              <a:buFont typeface="+mj-lt"/>
              <a:buAutoNum type="arabicPeriod"/>
            </a:pPr>
            <a:r>
              <a:rPr lang="en-US" sz="2000" b="1" dirty="0">
                <a:latin typeface="Times New Roman" panose="02020603050405020304" pitchFamily="18" charset="0"/>
                <a:cs typeface="Times New Roman" panose="02020603050405020304" pitchFamily="18" charset="0"/>
              </a:rPr>
              <a:t>Continuous Operation</a:t>
            </a:r>
            <a:r>
              <a:rPr lang="en-US" sz="2000" dirty="0">
                <a:latin typeface="Times New Roman" panose="02020603050405020304" pitchFamily="18" charset="0"/>
                <a:cs typeface="Times New Roman" panose="02020603050405020304" pitchFamily="18" charset="0"/>
              </a:rPr>
              <a:t>: Can run continuously, providing a steady flow of materials.</a:t>
            </a:r>
          </a:p>
          <a:p>
            <a:pPr>
              <a:buFont typeface="+mj-lt"/>
              <a:buAutoNum type="arabicPeriod"/>
            </a:pPr>
            <a:r>
              <a:rPr lang="en-US" sz="2000" b="1" dirty="0">
                <a:latin typeface="Times New Roman" panose="02020603050405020304" pitchFamily="18" charset="0"/>
                <a:cs typeface="Times New Roman" panose="02020603050405020304" pitchFamily="18" charset="0"/>
              </a:rPr>
              <a:t>Easy to Control</a:t>
            </a:r>
            <a:r>
              <a:rPr lang="en-US" sz="2000" dirty="0">
                <a:latin typeface="Times New Roman" panose="02020603050405020304" pitchFamily="18" charset="0"/>
                <a:cs typeface="Times New Roman" panose="02020603050405020304" pitchFamily="18" charset="0"/>
              </a:rPr>
              <a:t>: Simple to regulate the flow rate by adjusting the screw speed.</a:t>
            </a:r>
          </a:p>
        </p:txBody>
      </p:sp>
    </p:spTree>
    <p:extLst>
      <p:ext uri="{BB962C8B-B14F-4D97-AF65-F5344CB8AC3E}">
        <p14:creationId xmlns:p14="http://schemas.microsoft.com/office/powerpoint/2010/main" val="231634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48B679-FDD1-44A9-8A8A-92C7F2002B7C}"/>
              </a:ext>
            </a:extLst>
          </p:cNvPr>
          <p:cNvSpPr/>
          <p:nvPr/>
        </p:nvSpPr>
        <p:spPr>
          <a:xfrm>
            <a:off x="840658" y="766732"/>
            <a:ext cx="10102645" cy="532453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Maintenance and Safety</a:t>
            </a:r>
          </a:p>
          <a:p>
            <a:endParaRPr lang="en-US" sz="2000" b="1"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Regular Inspections</a:t>
            </a:r>
            <a:r>
              <a:rPr lang="en-US" sz="2000" dirty="0">
                <a:latin typeface="Times New Roman" panose="02020603050405020304" pitchFamily="18" charset="0"/>
                <a:cs typeface="Times New Roman" panose="02020603050405020304" pitchFamily="18" charset="0"/>
              </a:rPr>
              <a:t>:</a:t>
            </a:r>
          </a:p>
          <a:p>
            <a:pPr>
              <a:buFont typeface="+mj-lt"/>
              <a:buAutoNum type="arabicPeriod"/>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Check for wear, alignment, and damage to the screw, trough, and bearings.</a:t>
            </a:r>
          </a:p>
          <a:p>
            <a:pPr lvl="1"/>
            <a:endParaRPr lang="en-US" sz="2000"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Lubrication</a:t>
            </a:r>
            <a:r>
              <a:rPr lang="en-US" sz="2000" dirty="0">
                <a:latin typeface="Times New Roman" panose="02020603050405020304" pitchFamily="18" charset="0"/>
                <a:cs typeface="Times New Roman" panose="02020603050405020304" pitchFamily="18" charset="0"/>
              </a:rPr>
              <a:t>:</a:t>
            </a:r>
          </a:p>
          <a:p>
            <a:pPr>
              <a:buFont typeface="+mj-lt"/>
              <a:buAutoNum type="arabicPeriod"/>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Keep bearings and other moving parts well-lubricated to reduce friction and wear.</a:t>
            </a:r>
          </a:p>
          <a:p>
            <a:pPr lvl="1"/>
            <a:endParaRPr lang="en-US" sz="2000"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Cleaning</a:t>
            </a:r>
            <a:r>
              <a:rPr lang="en-US" sz="2000" dirty="0">
                <a:latin typeface="Times New Roman" panose="02020603050405020304" pitchFamily="18" charset="0"/>
                <a:cs typeface="Times New Roman" panose="02020603050405020304" pitchFamily="18" charset="0"/>
              </a:rPr>
              <a:t>:</a:t>
            </a:r>
          </a:p>
          <a:p>
            <a:pPr>
              <a:buFont typeface="+mj-lt"/>
              <a:buAutoNum type="arabicPeriod"/>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Regularly clean the screw and trough to prevent buildup and contamination.</a:t>
            </a:r>
          </a:p>
          <a:p>
            <a:pPr lvl="1"/>
            <a:endParaRPr lang="en-US" sz="2000"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Safety Features</a:t>
            </a:r>
            <a:r>
              <a:rPr lang="en-US" sz="2000" dirty="0">
                <a:latin typeface="Times New Roman" panose="02020603050405020304" pitchFamily="18" charset="0"/>
                <a:cs typeface="Times New Roman" panose="02020603050405020304" pitchFamily="18" charset="0"/>
              </a:rPr>
              <a:t>:</a:t>
            </a: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Install guards, emergency stop buttons, and sensors to detect malfunctions.</a:t>
            </a:r>
          </a:p>
        </p:txBody>
      </p:sp>
    </p:spTree>
    <p:extLst>
      <p:ext uri="{BB962C8B-B14F-4D97-AF65-F5344CB8AC3E}">
        <p14:creationId xmlns:p14="http://schemas.microsoft.com/office/powerpoint/2010/main" val="117417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673492" y="812898"/>
            <a:ext cx="6845013"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Vertical Screw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477875"/>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Vertical screw conveyors are specialized screw conveyors designed to move bulk materials vertically. They are efficient and effective for elevating materials in various industries, offering a compact solution for moving materials to higher levels.</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Components of Vertical Screw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Screw  </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Trough or tube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 Bearing</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Shaft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656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3362190" y="783401"/>
            <a:ext cx="5467618"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Chain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3785652"/>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Chain conveyors are a type of material handling equipment that uses chains to move materials along a predetermined path. They are highly effective for transporting heavy loads and can be used in various industrial applications, including manufacturing, warehousing, and distribution </a:t>
            </a:r>
            <a:r>
              <a:rPr lang="en-US" sz="2000" b="1" dirty="0">
                <a:latin typeface="Times New Roman" panose="02020603050405020304" pitchFamily="18" charset="0"/>
                <a:cs typeface="Times New Roman" panose="02020603050405020304" pitchFamily="18" charset="0"/>
              </a:rPr>
              <a:t>IS 5626:1990. </a:t>
            </a:r>
            <a:endParaRPr lang="en-US" sz="2000" dirty="0">
              <a:latin typeface="Times New Roman" panose="02020603050405020304" pitchFamily="18" charset="0"/>
              <a:cs typeface="Times New Roman" panose="02020603050405020304" pitchFamily="18" charset="0"/>
            </a:endParaRP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Types of Chain Conveyors</a:t>
            </a:r>
          </a:p>
          <a:p>
            <a:pPr marL="342900" lvl="0" indent="-342900">
              <a:buFont typeface="Arial" panose="020B0604020202020204" pitchFamily="34" charset="0"/>
              <a:buChar char="•"/>
              <a:defRPr/>
            </a:pP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Drag chain conveyors.</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Apron chain Conveyors.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Slat Chain Conveyors</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Roller chain Conveyors </a:t>
            </a:r>
          </a:p>
          <a:p>
            <a:pPr marL="342900" lvl="0" indent="-342900">
              <a:buFont typeface="Arial" panose="020B0604020202020204" pitchFamily="34" charset="0"/>
              <a:buChar char="•"/>
              <a:defRPr/>
            </a:pP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62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FD54DC-5A09-4522-9DAF-A46751BD0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819275"/>
            <a:ext cx="7848600" cy="3219450"/>
          </a:xfrm>
          <a:prstGeom prst="rect">
            <a:avLst/>
          </a:prstGeom>
        </p:spPr>
      </p:pic>
      <p:sp>
        <p:nvSpPr>
          <p:cNvPr id="4" name="TextBox 3">
            <a:extLst>
              <a:ext uri="{FF2B5EF4-FFF2-40B4-BE49-F238E27FC236}">
                <a16:creationId xmlns:a16="http://schemas.microsoft.com/office/drawing/2014/main" id="{6E32F371-85BB-4E1B-9F55-37641393A9A9}"/>
              </a:ext>
            </a:extLst>
          </p:cNvPr>
          <p:cNvSpPr txBox="1"/>
          <p:nvPr/>
        </p:nvSpPr>
        <p:spPr>
          <a:xfrm>
            <a:off x="4725014" y="5684552"/>
            <a:ext cx="274197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Chain Conveyors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718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673492" y="812898"/>
            <a:ext cx="6845013"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Drag chain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850356"/>
            <a:ext cx="10206181" cy="4093428"/>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Drag chain conveyors are a type of material handling equipment that uses heavy-duty chains to drag bulk materials through a trough. They are highly effective for moving bulk materials, especially when handling large volumes or heavy loads. Here’s a detailed overview:</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Components of Drag chain conveyors</a:t>
            </a:r>
          </a:p>
          <a:p>
            <a:pPr lvl="0">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Drag Chain  </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Trough or tube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Sprockets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Bearing</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Inlet and Outlet</a:t>
            </a:r>
          </a:p>
          <a:p>
            <a:pPr marL="342900" lvl="0" indent="-342900">
              <a:buFont typeface="Arial" panose="020B0604020202020204" pitchFamily="34" charset="0"/>
              <a:buChar char="•"/>
              <a:defRPr/>
            </a:pP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849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1CB75-C4B5-4912-B4B5-F54AB985F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548" y="1047136"/>
            <a:ext cx="8377084" cy="4244002"/>
          </a:xfrm>
          <a:prstGeom prst="rect">
            <a:avLst/>
          </a:prstGeom>
        </p:spPr>
      </p:pic>
      <p:sp>
        <p:nvSpPr>
          <p:cNvPr id="4" name="TextBox 3">
            <a:extLst>
              <a:ext uri="{FF2B5EF4-FFF2-40B4-BE49-F238E27FC236}">
                <a16:creationId xmlns:a16="http://schemas.microsoft.com/office/drawing/2014/main" id="{683C6A73-7550-443C-8713-D59380C8369B}"/>
              </a:ext>
            </a:extLst>
          </p:cNvPr>
          <p:cNvSpPr txBox="1"/>
          <p:nvPr/>
        </p:nvSpPr>
        <p:spPr>
          <a:xfrm>
            <a:off x="4232787" y="5684552"/>
            <a:ext cx="323419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Drag Chain Conveyors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244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560A9-925B-44EC-AAEF-C7048A336878}"/>
              </a:ext>
            </a:extLst>
          </p:cNvPr>
          <p:cNvSpPr>
            <a:spLocks noChangeArrowheads="1"/>
          </p:cNvSpPr>
          <p:nvPr/>
        </p:nvSpPr>
        <p:spPr bwMode="auto">
          <a:xfrm>
            <a:off x="919316" y="920621"/>
            <a:ext cx="1035336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Drag Chain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Link Chain: The primary chain used for dragging materials.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Flight Attachments: Plates or bars attached to the chain to move materials along the trough.</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Trough</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Enclosure: The channel through which materials are moved.</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Materials: Typically made of steel for durability.</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Mechanism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Motor: Powers the conveyor.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Gearbox: Adjusts the speed and torque.</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Sprockets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Sprockets: Connected to the motor to drive the chain.</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Idler Sprockets: Guide and support the chain.</a:t>
            </a:r>
          </a:p>
        </p:txBody>
      </p:sp>
    </p:spTree>
    <p:extLst>
      <p:ext uri="{BB962C8B-B14F-4D97-AF65-F5344CB8AC3E}">
        <p14:creationId xmlns:p14="http://schemas.microsoft.com/office/powerpoint/2010/main" val="165955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1D174B-BC46-4114-BAE7-2EAA9C4C99C1}"/>
              </a:ext>
            </a:extLst>
          </p:cNvPr>
          <p:cNvSpPr/>
          <p:nvPr/>
        </p:nvSpPr>
        <p:spPr>
          <a:xfrm>
            <a:off x="766916" y="889844"/>
            <a:ext cx="10441858" cy="5016758"/>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Applications of Chain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Automotive Industry</a:t>
            </a:r>
            <a:r>
              <a:rPr lang="en-US" sz="2000" dirty="0">
                <a:latin typeface="Times New Roman" panose="02020603050405020304" pitchFamily="18" charset="0"/>
                <a:cs typeface="Times New Roman" panose="02020603050405020304" pitchFamily="18" charset="0"/>
              </a:rPr>
              <a:t>: Transporting car parts and assemblies.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Mining</a:t>
            </a:r>
            <a:r>
              <a:rPr lang="en-US" sz="2000" dirty="0">
                <a:latin typeface="Times New Roman" panose="02020603050405020304" pitchFamily="18" charset="0"/>
                <a:cs typeface="Times New Roman" panose="02020603050405020304" pitchFamily="18" charset="0"/>
              </a:rPr>
              <a:t>: Moving ores, coal, and other mined materials.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Agriculture</a:t>
            </a:r>
            <a:r>
              <a:rPr lang="en-US" sz="2000" dirty="0">
                <a:latin typeface="Times New Roman" panose="02020603050405020304" pitchFamily="18" charset="0"/>
                <a:cs typeface="Times New Roman" panose="02020603050405020304" pitchFamily="18" charset="0"/>
              </a:rPr>
              <a:t>: Handling grains, seeds, and other bulk agricultural products.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Manufacturing</a:t>
            </a:r>
            <a:r>
              <a:rPr lang="en-US" sz="2000" dirty="0">
                <a:latin typeface="Times New Roman" panose="02020603050405020304" pitchFamily="18" charset="0"/>
                <a:cs typeface="Times New Roman" panose="02020603050405020304" pitchFamily="18" charset="0"/>
              </a:rPr>
              <a:t>: Moving heavy machinery parts, metal scraps, and large assemblies.</a:t>
            </a:r>
          </a:p>
          <a:p>
            <a:pPr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Waste Management</a:t>
            </a:r>
            <a:r>
              <a:rPr lang="en-US" sz="2000" dirty="0">
                <a:latin typeface="Times New Roman" panose="02020603050405020304" pitchFamily="18" charset="0"/>
                <a:cs typeface="Times New Roman" panose="02020603050405020304" pitchFamily="18" charset="0"/>
              </a:rPr>
              <a:t>: Conveying waste materials to sorting or processing areas.</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Advantages of Chain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Durability</a:t>
            </a:r>
            <a:r>
              <a:rPr lang="en-US" sz="2000" dirty="0">
                <a:latin typeface="Times New Roman" panose="02020603050405020304" pitchFamily="18" charset="0"/>
                <a:cs typeface="Times New Roman" panose="02020603050405020304" pitchFamily="18" charset="0"/>
              </a:rPr>
              <a:t>: Robust construction makes them suitable for heavy-duty applications.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sz="2000" dirty="0">
                <a:latin typeface="Times New Roman" panose="02020603050405020304" pitchFamily="18" charset="0"/>
                <a:cs typeface="Times New Roman" panose="02020603050405020304" pitchFamily="18" charset="0"/>
              </a:rPr>
              <a:t>: Can handle a wide range of materials and load sizes.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Customizability</a:t>
            </a:r>
            <a:r>
              <a:rPr lang="en-US" sz="2000" dirty="0">
                <a:latin typeface="Times New Roman" panose="02020603050405020304" pitchFamily="18" charset="0"/>
                <a:cs typeface="Times New Roman" panose="02020603050405020304" pitchFamily="18" charset="0"/>
              </a:rPr>
              <a:t>: Can be tailored to specific applications with different chain types and attachments.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Continuous Operation</a:t>
            </a:r>
            <a:r>
              <a:rPr lang="en-US" sz="2000" dirty="0">
                <a:latin typeface="Times New Roman" panose="02020603050405020304" pitchFamily="18" charset="0"/>
                <a:cs typeface="Times New Roman" panose="02020603050405020304" pitchFamily="18" charset="0"/>
              </a:rPr>
              <a:t>: Provides a steady flow of materials.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Low Maintenance</a:t>
            </a:r>
            <a:r>
              <a:rPr lang="en-US" sz="2000" dirty="0">
                <a:latin typeface="Times New Roman" panose="02020603050405020304" pitchFamily="18" charset="0"/>
                <a:cs typeface="Times New Roman" panose="02020603050405020304" pitchFamily="18" charset="0"/>
              </a:rPr>
              <a:t>: Fewer moving parts result in lower maintenance requirements.</a:t>
            </a:r>
          </a:p>
        </p:txBody>
      </p:sp>
    </p:spTree>
    <p:extLst>
      <p:ext uri="{BB962C8B-B14F-4D97-AF65-F5344CB8AC3E}">
        <p14:creationId xmlns:p14="http://schemas.microsoft.com/office/powerpoint/2010/main" val="321425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2B5AFB-2E87-40DF-ADE7-FB247B6449E9}"/>
              </a:ext>
            </a:extLst>
          </p:cNvPr>
          <p:cNvPicPr>
            <a:picLocks noChangeAspect="1"/>
          </p:cNvPicPr>
          <p:nvPr/>
        </p:nvPicPr>
        <p:blipFill>
          <a:blip r:embed="rId2"/>
          <a:stretch>
            <a:fillRect/>
          </a:stretch>
        </p:blipFill>
        <p:spPr>
          <a:xfrm>
            <a:off x="1052052" y="1460090"/>
            <a:ext cx="10087896" cy="4632056"/>
          </a:xfrm>
          <a:prstGeom prst="rect">
            <a:avLst/>
          </a:prstGeom>
        </p:spPr>
      </p:pic>
      <p:sp>
        <p:nvSpPr>
          <p:cNvPr id="4" name="Rectangle 3">
            <a:extLst>
              <a:ext uri="{FF2B5EF4-FFF2-40B4-BE49-F238E27FC236}">
                <a16:creationId xmlns:a16="http://schemas.microsoft.com/office/drawing/2014/main" id="{254F87A3-9039-4293-BDFF-2FE4BE2D8BDB}"/>
              </a:ext>
            </a:extLst>
          </p:cNvPr>
          <p:cNvSpPr/>
          <p:nvPr/>
        </p:nvSpPr>
        <p:spPr>
          <a:xfrm>
            <a:off x="280219" y="798151"/>
            <a:ext cx="11223523" cy="523220"/>
          </a:xfrm>
          <a:prstGeom prst="rect">
            <a:avLst/>
          </a:prstGeom>
        </p:spPr>
        <p:txBody>
          <a:bodyPr wrap="square">
            <a:spAutoFit/>
          </a:bodyPr>
          <a:lstStyle/>
          <a:p>
            <a:pPr lvl="0" algn="ctr" fontAlgn="base">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 Belt </a:t>
            </a:r>
            <a:r>
              <a:rPr lang="en-US" sz="2800" b="1" dirty="0">
                <a:solidFill>
                  <a:srgbClr val="2E384B"/>
                </a:solidFill>
                <a:latin typeface="Open Sans"/>
              </a:rPr>
              <a:t>C</a:t>
            </a:r>
            <a:r>
              <a:rPr kumimoji="0" lang="en-US" sz="2800" b="1" i="0" u="none" strike="noStrike" kern="1200" cap="none" spc="0" normalizeH="0" baseline="0" noProof="0" dirty="0" err="1">
                <a:ln>
                  <a:noFill/>
                </a:ln>
                <a:solidFill>
                  <a:srgbClr val="2E384B"/>
                </a:solidFill>
                <a:effectLst/>
                <a:uLnTx/>
                <a:uFillTx/>
                <a:latin typeface="Open Sans"/>
                <a:ea typeface="+mn-ea"/>
                <a:cs typeface="+mn-cs"/>
              </a:rPr>
              <a:t>onveyors</a:t>
            </a:r>
            <a:r>
              <a:rPr kumimoji="0" lang="en-US" sz="2800" b="1" i="0" u="none" strike="noStrike" kern="1200" cap="none" spc="0" normalizeH="0" baseline="0" noProof="0" dirty="0">
                <a:ln>
                  <a:noFill/>
                </a:ln>
                <a:solidFill>
                  <a:srgbClr val="2E384B"/>
                </a:solidFill>
                <a:effectLst/>
                <a:uLnTx/>
                <a:uFillTx/>
                <a:latin typeface="Open Sans"/>
                <a:ea typeface="+mn-ea"/>
                <a:cs typeface="+mn-cs"/>
              </a:rPr>
              <a:t> Classification [</a:t>
            </a:r>
            <a:r>
              <a:rPr lang="nl-NL" b="1" dirty="0">
                <a:latin typeface="Open Sans"/>
              </a:rPr>
              <a:t>IS 16756 : 2018 ISO 10247 : 1990</a:t>
            </a:r>
            <a:r>
              <a:rPr lang="nl-NL" sz="2800" b="1" dirty="0">
                <a:solidFill>
                  <a:srgbClr val="2E384B"/>
                </a:solidFill>
                <a:latin typeface="Open Sans"/>
              </a:rPr>
              <a:t>]</a:t>
            </a:r>
            <a:r>
              <a:rPr kumimoji="0" lang="en-US" sz="2800" b="1" i="0" u="none" strike="noStrike" kern="1200" cap="none" spc="0" normalizeH="0" baseline="0" noProof="0" dirty="0">
                <a:ln>
                  <a:noFill/>
                </a:ln>
                <a:solidFill>
                  <a:srgbClr val="2E384B"/>
                </a:solidFill>
                <a:effectLst/>
                <a:uLnTx/>
                <a:uFillTx/>
                <a:latin typeface="Open Sans"/>
                <a:ea typeface="+mn-ea"/>
                <a:cs typeface="+mn-cs"/>
              </a:rPr>
              <a:t>  </a:t>
            </a:r>
          </a:p>
        </p:txBody>
      </p:sp>
    </p:spTree>
    <p:extLst>
      <p:ext uri="{BB962C8B-B14F-4D97-AF65-F5344CB8AC3E}">
        <p14:creationId xmlns:p14="http://schemas.microsoft.com/office/powerpoint/2010/main" val="1845531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C04864-98E4-4C60-BFF3-6A9459370369}"/>
              </a:ext>
            </a:extLst>
          </p:cNvPr>
          <p:cNvSpPr/>
          <p:nvPr/>
        </p:nvSpPr>
        <p:spPr>
          <a:xfrm>
            <a:off x="1076633" y="1198883"/>
            <a:ext cx="9910915" cy="4093428"/>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Maintenance and Safety</a:t>
            </a:r>
          </a:p>
          <a:p>
            <a:pPr algn="just"/>
            <a:endParaRPr lang="en-US" sz="2000" b="1"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Regular Inspections</a:t>
            </a:r>
            <a:r>
              <a:rPr lang="en-US" sz="2000" dirty="0">
                <a:latin typeface="Times New Roman" panose="02020603050405020304" pitchFamily="18" charset="0"/>
                <a:cs typeface="Times New Roman" panose="02020603050405020304" pitchFamily="18" charset="0"/>
              </a:rPr>
              <a:t>:</a:t>
            </a:r>
          </a:p>
          <a:p>
            <a:pPr lvl="1" algn="just"/>
            <a:r>
              <a:rPr lang="en-US" sz="2000" dirty="0">
                <a:latin typeface="Times New Roman" panose="02020603050405020304" pitchFamily="18" charset="0"/>
                <a:cs typeface="Times New Roman" panose="02020603050405020304" pitchFamily="18" charset="0"/>
              </a:rPr>
              <a:t>Check for wear and tear on the chains, sprockets, and rollers.</a:t>
            </a:r>
          </a:p>
          <a:p>
            <a:pPr lvl="1" algn="just"/>
            <a:endParaRPr lang="en-US" sz="2000"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Lubrication</a:t>
            </a:r>
            <a:r>
              <a:rPr lang="en-US" sz="2000" dirty="0">
                <a:latin typeface="Times New Roman" panose="02020603050405020304" pitchFamily="18" charset="0"/>
                <a:cs typeface="Times New Roman" panose="02020603050405020304" pitchFamily="18" charset="0"/>
              </a:rPr>
              <a:t>:</a:t>
            </a:r>
          </a:p>
          <a:p>
            <a:pPr lvl="1" algn="just"/>
            <a:r>
              <a:rPr lang="en-US" sz="2000" dirty="0">
                <a:latin typeface="Times New Roman" panose="02020603050405020304" pitchFamily="18" charset="0"/>
                <a:cs typeface="Times New Roman" panose="02020603050405020304" pitchFamily="18" charset="0"/>
              </a:rPr>
              <a:t>Keep chains and other moving parts well-lubricated to reduce friction and wear.</a:t>
            </a:r>
          </a:p>
          <a:p>
            <a:pPr lvl="1" algn="just"/>
            <a:endParaRPr lang="en-US" sz="2000"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Cleaning</a:t>
            </a:r>
            <a:r>
              <a:rPr lang="en-US" sz="2000" dirty="0">
                <a:latin typeface="Times New Roman" panose="02020603050405020304" pitchFamily="18" charset="0"/>
                <a:cs typeface="Times New Roman" panose="02020603050405020304" pitchFamily="18" charset="0"/>
              </a:rPr>
              <a:t>:</a:t>
            </a:r>
          </a:p>
          <a:p>
            <a:pPr lvl="1" algn="just"/>
            <a:r>
              <a:rPr lang="en-US" sz="2000" dirty="0">
                <a:latin typeface="Times New Roman" panose="02020603050405020304" pitchFamily="18" charset="0"/>
                <a:cs typeface="Times New Roman" panose="02020603050405020304" pitchFamily="18" charset="0"/>
              </a:rPr>
              <a:t>Regularly clean the conveyor to prevent buildup and contamination.</a:t>
            </a:r>
          </a:p>
          <a:p>
            <a:pPr lvl="1" algn="just"/>
            <a:endParaRPr lang="en-US" sz="2000"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Safety Features</a:t>
            </a:r>
            <a:r>
              <a:rPr lang="en-US" sz="2000" dirty="0">
                <a:latin typeface="Times New Roman" panose="02020603050405020304" pitchFamily="18" charset="0"/>
                <a:cs typeface="Times New Roman" panose="02020603050405020304" pitchFamily="18" charset="0"/>
              </a:rPr>
              <a:t>:</a:t>
            </a:r>
          </a:p>
          <a:p>
            <a:pPr lvl="1" algn="just"/>
            <a:r>
              <a:rPr lang="en-US" sz="2000" dirty="0">
                <a:latin typeface="Times New Roman" panose="02020603050405020304" pitchFamily="18" charset="0"/>
                <a:cs typeface="Times New Roman" panose="02020603050405020304" pitchFamily="18" charset="0"/>
              </a:rPr>
              <a:t>Install emergency stop buttons, safety guards, and sensors to detect malfunctions</a:t>
            </a:r>
            <a:r>
              <a:rPr lang="en-US" dirty="0"/>
              <a:t>.</a:t>
            </a:r>
          </a:p>
        </p:txBody>
      </p:sp>
    </p:spTree>
    <p:extLst>
      <p:ext uri="{BB962C8B-B14F-4D97-AF65-F5344CB8AC3E}">
        <p14:creationId xmlns:p14="http://schemas.microsoft.com/office/powerpoint/2010/main" val="774689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787445" y="857143"/>
            <a:ext cx="6410851" cy="523220"/>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Armoured face  conveyors</a:t>
            </a:r>
          </a:p>
        </p:txBody>
      </p:sp>
      <p:sp>
        <p:nvSpPr>
          <p:cNvPr id="2" name="Rectangle 1">
            <a:extLst>
              <a:ext uri="{FF2B5EF4-FFF2-40B4-BE49-F238E27FC236}">
                <a16:creationId xmlns:a16="http://schemas.microsoft.com/office/drawing/2014/main" id="{5DE12DF3-D374-4C16-BDE7-B6B9B1BFCF9A}"/>
              </a:ext>
            </a:extLst>
          </p:cNvPr>
          <p:cNvSpPr/>
          <p:nvPr/>
        </p:nvSpPr>
        <p:spPr>
          <a:xfrm>
            <a:off x="992909" y="1599652"/>
            <a:ext cx="10206181" cy="4401205"/>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An armoured face conveyor (AFC) is a type of chain conveyor that is used in longwall mining operations to transport coal from the face of the mine to the conveyor belt or other haulage system. The AFC is a critical component in longwall mining systems, designed to handle the extreme conditions and heavy loads encountered in underground mining </a:t>
            </a:r>
            <a:r>
              <a:rPr lang="en-US" sz="2000" b="1" dirty="0">
                <a:latin typeface="Times New Roman" panose="02020603050405020304" pitchFamily="18" charset="0"/>
                <a:cs typeface="Times New Roman" panose="02020603050405020304" pitchFamily="18" charset="0"/>
              </a:rPr>
              <a:t>[IS 11619:1986].</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 of armoured face conveyor  Conveyors</a:t>
            </a:r>
          </a:p>
          <a:p>
            <a:pPr marL="342900" lvl="0" indent="-342900">
              <a:buFont typeface="Arial" panose="020B0604020202020204" pitchFamily="34" charset="0"/>
              <a:buChar char="•"/>
              <a:defRPr/>
            </a:pP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Conveyor Pan</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Chains</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Flights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Return End </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Tensioning System</a:t>
            </a:r>
          </a:p>
          <a:p>
            <a:pPr marL="342900" lvl="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Skid Bars and Wear Strips </a:t>
            </a:r>
          </a:p>
        </p:txBody>
      </p:sp>
    </p:spTree>
    <p:extLst>
      <p:ext uri="{BB962C8B-B14F-4D97-AF65-F5344CB8AC3E}">
        <p14:creationId xmlns:p14="http://schemas.microsoft.com/office/powerpoint/2010/main" val="2276517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B5334-98A8-4B2B-A587-915060FF9EC8}"/>
              </a:ext>
            </a:extLst>
          </p:cNvPr>
          <p:cNvSpPr>
            <a:spLocks noChangeArrowheads="1"/>
          </p:cNvSpPr>
          <p:nvPr/>
        </p:nvSpPr>
        <p:spPr bwMode="auto">
          <a:xfrm>
            <a:off x="988142" y="782122"/>
            <a:ext cx="10368116"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Conveyor Pan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Structure: Heavy-duty steel sections that form the base of the conveyor.</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Supports the chain and flights, and serves as the surface over which the coal is transported.</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Chains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Chain: Heavy-duty chain that moves the flights.</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Attachment Chain: Chains with attachments (flights) that drag the coal along the conveyor pan.</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Flights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Description: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Bars or paddles attached to the chain that push the coal along the conveyor pan.</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Mechanism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Motor: Powers the conveyor.</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Gearbox: Adjusts the speed and torque.</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Sprockets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Connected to the motor to drive the chain.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8311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742289-259C-4564-BABB-F4CE1C4169F5}"/>
              </a:ext>
            </a:extLst>
          </p:cNvPr>
          <p:cNvSpPr/>
          <p:nvPr/>
        </p:nvSpPr>
        <p:spPr>
          <a:xfrm>
            <a:off x="830934" y="1247628"/>
            <a:ext cx="10323870" cy="5016758"/>
          </a:xfrm>
          <a:prstGeom prst="rect">
            <a:avLst/>
          </a:prstGeom>
        </p:spPr>
        <p:txBody>
          <a:bodyPr wrap="square">
            <a:spAutoFit/>
          </a:bodyPr>
          <a:lstStyle/>
          <a:p>
            <a:pPr algn="just"/>
            <a:r>
              <a:rPr lang="en-IN" sz="2000" dirty="0">
                <a:latin typeface="Times New Roman" panose="02020603050405020304" pitchFamily="18" charset="0"/>
                <a:cs typeface="Times New Roman" panose="02020603050405020304" pitchFamily="18" charset="0"/>
              </a:rPr>
              <a:t>Twin Outboard Chain Assembly – </a:t>
            </a:r>
          </a:p>
          <a:p>
            <a:pPr algn="just"/>
            <a:r>
              <a:rPr lang="en-IN" sz="2000" dirty="0">
                <a:latin typeface="Times New Roman" panose="02020603050405020304" pitchFamily="18" charset="0"/>
                <a:cs typeface="Times New Roman" panose="02020603050405020304" pitchFamily="18" charset="0"/>
              </a:rPr>
              <a:t>Pairs of chain to which scraper bars are coupled by means of shackle type connectors.</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Nominal Chain Centres – </a:t>
            </a:r>
          </a:p>
          <a:p>
            <a:pPr algn="just"/>
            <a:r>
              <a:rPr lang="en-IN" sz="2000" dirty="0">
                <a:latin typeface="Times New Roman" panose="02020603050405020304" pitchFamily="18" charset="0"/>
                <a:cs typeface="Times New Roman" panose="02020603050405020304" pitchFamily="18" charset="0"/>
              </a:rPr>
              <a:t>The distance between the centres of the chains in the assembly.</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Force-deflection Test – </a:t>
            </a:r>
          </a:p>
          <a:p>
            <a:pPr algn="just"/>
            <a:r>
              <a:rPr lang="en-IN" sz="2000" dirty="0">
                <a:latin typeface="Times New Roman" panose="02020603050405020304" pitchFamily="18" charset="0"/>
                <a:cs typeface="Times New Roman" panose="02020603050405020304" pitchFamily="18" charset="0"/>
              </a:rPr>
              <a:t>A test to determine the ability of a scraper bar to sustain a minimum deflection and the strength rating.</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Minimum Deflection – </a:t>
            </a:r>
          </a:p>
          <a:p>
            <a:pPr algn="just"/>
            <a:r>
              <a:rPr lang="en-IN" sz="2000" dirty="0">
                <a:latin typeface="Times New Roman" panose="02020603050405020304" pitchFamily="18" charset="0"/>
                <a:cs typeface="Times New Roman" panose="02020603050405020304" pitchFamily="18" charset="0"/>
              </a:rPr>
              <a:t>The deflection that a scraper bar is required to sustain without fracture.</a:t>
            </a: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Strength Rating – </a:t>
            </a:r>
          </a:p>
          <a:p>
            <a:pPr algn="just"/>
            <a:r>
              <a:rPr lang="en-IN" sz="2000" dirty="0">
                <a:latin typeface="Times New Roman" panose="02020603050405020304" pitchFamily="18" charset="0"/>
                <a:cs typeface="Times New Roman" panose="02020603050405020304" pitchFamily="18" charset="0"/>
              </a:rPr>
              <a:t>The force required to produce a central deflection in the scraper bar, equal to ten percent of the nominal chain centres of the assembly.</a:t>
            </a:r>
          </a:p>
        </p:txBody>
      </p:sp>
      <p:sp>
        <p:nvSpPr>
          <p:cNvPr id="5" name="Rectangle 4">
            <a:extLst>
              <a:ext uri="{FF2B5EF4-FFF2-40B4-BE49-F238E27FC236}">
                <a16:creationId xmlns:a16="http://schemas.microsoft.com/office/drawing/2014/main" id="{0AFD43A6-B1B9-4017-AB4C-47B0082A84E7}"/>
              </a:ext>
            </a:extLst>
          </p:cNvPr>
          <p:cNvSpPr/>
          <p:nvPr/>
        </p:nvSpPr>
        <p:spPr>
          <a:xfrm>
            <a:off x="2787444" y="724408"/>
            <a:ext cx="6410851" cy="523220"/>
          </a:xfrm>
          <a:prstGeom prst="rect">
            <a:avLst/>
          </a:prstGeom>
        </p:spPr>
        <p:txBody>
          <a:bodyPr wrap="square">
            <a:spAutoFit/>
          </a:bodyPr>
          <a:lstStyle/>
          <a:p>
            <a:pPr lvl="0" algn="ctr" fontAlgn="base">
              <a:defRPr/>
            </a:pPr>
            <a:r>
              <a:rPr lang="nl-NL" sz="2800" b="1" dirty="0">
                <a:solidFill>
                  <a:srgbClr val="2E384B"/>
                </a:solidFill>
                <a:latin typeface="Open Sans"/>
              </a:rPr>
              <a:t>IS 11619 : 1986 (Clause 2) </a:t>
            </a:r>
          </a:p>
        </p:txBody>
      </p:sp>
    </p:spTree>
    <p:extLst>
      <p:ext uri="{BB962C8B-B14F-4D97-AF65-F5344CB8AC3E}">
        <p14:creationId xmlns:p14="http://schemas.microsoft.com/office/powerpoint/2010/main" val="224994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C0F6D-A0D1-4640-B2E8-E014E383AA9C}"/>
              </a:ext>
            </a:extLst>
          </p:cNvPr>
          <p:cNvPicPr>
            <a:picLocks noChangeAspect="1"/>
          </p:cNvPicPr>
          <p:nvPr/>
        </p:nvPicPr>
        <p:blipFill>
          <a:blip r:embed="rId2"/>
          <a:stretch>
            <a:fillRect/>
          </a:stretch>
        </p:blipFill>
        <p:spPr>
          <a:xfrm>
            <a:off x="1578077" y="870155"/>
            <a:ext cx="9202993" cy="5045217"/>
          </a:xfrm>
          <a:prstGeom prst="rect">
            <a:avLst/>
          </a:prstGeom>
        </p:spPr>
      </p:pic>
      <p:sp>
        <p:nvSpPr>
          <p:cNvPr id="4" name="TextBox 3">
            <a:extLst>
              <a:ext uri="{FF2B5EF4-FFF2-40B4-BE49-F238E27FC236}">
                <a16:creationId xmlns:a16="http://schemas.microsoft.com/office/drawing/2014/main" id="{B10E75FA-6113-4EEB-9C6C-D8688E05D133}"/>
              </a:ext>
            </a:extLst>
          </p:cNvPr>
          <p:cNvSpPr txBox="1"/>
          <p:nvPr/>
        </p:nvSpPr>
        <p:spPr>
          <a:xfrm>
            <a:off x="4265049" y="5715317"/>
            <a:ext cx="366190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armoured face conveyors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389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1C435-9526-4416-869C-8E2B897DC8BA}"/>
              </a:ext>
            </a:extLst>
          </p:cNvPr>
          <p:cNvSpPr/>
          <p:nvPr/>
        </p:nvSpPr>
        <p:spPr>
          <a:xfrm>
            <a:off x="1016000" y="1228397"/>
            <a:ext cx="10160000" cy="440120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Applications of Armoured Face Conveyors</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Longwall Mining</a:t>
            </a:r>
            <a:r>
              <a:rPr lang="en-US" sz="2000" dirty="0">
                <a:latin typeface="Times New Roman" panose="02020603050405020304" pitchFamily="18" charset="0"/>
                <a:cs typeface="Times New Roman" panose="02020603050405020304" pitchFamily="18" charset="0"/>
              </a:rPr>
              <a:t>: Primarily used in longwall mining to transport coal from the mining face to the main haulage system.</a:t>
            </a:r>
          </a:p>
          <a:p>
            <a:pPr algn="just"/>
            <a:r>
              <a:rPr lang="en-US" sz="2000" b="1" dirty="0">
                <a:latin typeface="Times New Roman" panose="02020603050405020304" pitchFamily="18" charset="0"/>
                <a:cs typeface="Times New Roman" panose="02020603050405020304" pitchFamily="18" charset="0"/>
              </a:rPr>
              <a:t>Underground Mining</a:t>
            </a:r>
            <a:r>
              <a:rPr lang="en-US" sz="2000" dirty="0">
                <a:latin typeface="Times New Roman" panose="02020603050405020304" pitchFamily="18" charset="0"/>
                <a:cs typeface="Times New Roman" panose="02020603050405020304" pitchFamily="18" charset="0"/>
              </a:rPr>
              <a:t>: Suitable for other underground mining operations that require efficient material handling under harsh conditions.</a:t>
            </a:r>
          </a:p>
          <a:p>
            <a:pPr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Advantages of Armoured Face Conveyors</a:t>
            </a:r>
          </a:p>
          <a:p>
            <a:pPr algn="just"/>
            <a:endParaRPr lang="en-US" sz="2000" b="1" dirty="0">
              <a:latin typeface="Times New Roman" panose="02020603050405020304" pitchFamily="18" charset="0"/>
              <a:cs typeface="Times New Roman" panose="02020603050405020304" pitchFamily="18" charset="0"/>
            </a:endParaRPr>
          </a:p>
          <a:p>
            <a:pPr algn="just">
              <a:buFont typeface="+mj-lt"/>
              <a:buAutoNum type="arabicPeriod"/>
            </a:pPr>
            <a:r>
              <a:rPr lang="en-US" sz="2000" b="1" dirty="0">
                <a:latin typeface="Times New Roman" panose="02020603050405020304" pitchFamily="18" charset="0"/>
                <a:cs typeface="Times New Roman" panose="02020603050405020304" pitchFamily="18" charset="0"/>
              </a:rPr>
              <a:t>Durability</a:t>
            </a:r>
            <a:r>
              <a:rPr lang="en-US" sz="2000" dirty="0">
                <a:latin typeface="Times New Roman" panose="02020603050405020304" pitchFamily="18" charset="0"/>
                <a:cs typeface="Times New Roman" panose="02020603050405020304" pitchFamily="18" charset="0"/>
              </a:rPr>
              <a:t>: Built to withstand the harsh conditions and heavy loads of underground mining.</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High Capacity</a:t>
            </a:r>
            <a:r>
              <a:rPr lang="en-US" sz="2000" dirty="0">
                <a:latin typeface="Times New Roman" panose="02020603050405020304" pitchFamily="18" charset="0"/>
                <a:cs typeface="Times New Roman" panose="02020603050405020304" pitchFamily="18" charset="0"/>
              </a:rPr>
              <a:t>: Capable of transporting large volumes of coal efficiently.</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Continuous Operation</a:t>
            </a:r>
            <a:r>
              <a:rPr lang="en-US" sz="2000" dirty="0">
                <a:latin typeface="Times New Roman" panose="02020603050405020304" pitchFamily="18" charset="0"/>
                <a:cs typeface="Times New Roman" panose="02020603050405020304" pitchFamily="18" charset="0"/>
              </a:rPr>
              <a:t>: Provides a steady flow of materials, enhancing productivity.</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Robust Construction</a:t>
            </a:r>
            <a:r>
              <a:rPr lang="en-US" sz="2000" dirty="0">
                <a:latin typeface="Times New Roman" panose="02020603050405020304" pitchFamily="18" charset="0"/>
                <a:cs typeface="Times New Roman" panose="02020603050405020304" pitchFamily="18" charset="0"/>
              </a:rPr>
              <a:t>: Designed to handle the abrasiveness and impact of mining operations.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dirty="0"/>
              <a:t>: Can be adapted to various mining conditions and layouts.</a:t>
            </a:r>
          </a:p>
        </p:txBody>
      </p:sp>
    </p:spTree>
    <p:extLst>
      <p:ext uri="{BB962C8B-B14F-4D97-AF65-F5344CB8AC3E}">
        <p14:creationId xmlns:p14="http://schemas.microsoft.com/office/powerpoint/2010/main" val="903479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992909" y="857143"/>
            <a:ext cx="9989127" cy="954107"/>
          </a:xfrm>
          <a:prstGeom prst="rect">
            <a:avLst/>
          </a:prstGeom>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3200" b="1" dirty="0">
                <a:solidFill>
                  <a:srgbClr val="2E384B"/>
                </a:solidFill>
                <a:latin typeface="Times New Roman" panose="02020603050405020304" pitchFamily="18" charset="0"/>
                <a:cs typeface="Times New Roman" panose="02020603050405020304" pitchFamily="18" charset="0"/>
              </a:rPr>
              <a:t>Apron </a:t>
            </a:r>
            <a:r>
              <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cs typeface="Times New Roman" panose="02020603050405020304" pitchFamily="18" charset="0"/>
              </a:rPr>
              <a:t>conveyors : Design Rules</a:t>
            </a:r>
          </a:p>
          <a:p>
            <a:pPr lvl="0" algn="ctr" fontAlgn="base">
              <a:defRPr/>
            </a:pPr>
            <a:r>
              <a:rPr lang="nl-NL" sz="2400" b="1" dirty="0">
                <a:solidFill>
                  <a:prstClr val="black"/>
                </a:solidFill>
                <a:latin typeface="Times New Roman" panose="02020603050405020304" pitchFamily="18" charset="0"/>
                <a:cs typeface="Times New Roman" panose="02020603050405020304" pitchFamily="18" charset="0"/>
              </a:rPr>
              <a:t>IS 7423: 2022/ ISO 7189: 1983</a:t>
            </a:r>
            <a:endParaRPr kumimoji="0" lang="en-US" sz="3200" b="1" i="0" u="none" strike="noStrike" kern="1200" cap="none" spc="0" normalizeH="0" baseline="0" noProof="0" dirty="0">
              <a:ln>
                <a:noFill/>
              </a:ln>
              <a:solidFill>
                <a:srgbClr val="2E384B"/>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10" y="1907429"/>
            <a:ext cx="10206181" cy="4093428"/>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An apron conveyor is a type of conveyor system that uses steel or rubber aprons (flights) attached to chains to move heavy, bulky materials. They are highly durable and suitable for handling coarse, abrasive materials in various industries such as mining, foundries, and steel mills </a:t>
            </a:r>
            <a:r>
              <a:rPr lang="en-US" sz="2000" b="1" dirty="0">
                <a:latin typeface="Times New Roman" panose="02020603050405020304" pitchFamily="18" charset="0"/>
                <a:cs typeface="Times New Roman" panose="02020603050405020304" pitchFamily="18" charset="0"/>
              </a:rPr>
              <a:t>[</a:t>
            </a:r>
            <a:r>
              <a:rPr lang="nl-NL" sz="2000" b="1" dirty="0">
                <a:latin typeface="Times New Roman" panose="02020603050405020304" pitchFamily="18" charset="0"/>
                <a:cs typeface="Times New Roman" panose="02020603050405020304" pitchFamily="18" charset="0"/>
              </a:rPr>
              <a:t>IS 7423: 2022 ISO 7189: 1983</a:t>
            </a:r>
            <a:r>
              <a:rPr lang="en-US" sz="2000" b="1" dirty="0">
                <a:latin typeface="Times New Roman" panose="02020603050405020304" pitchFamily="18" charset="0"/>
                <a:cs typeface="Times New Roman" panose="02020603050405020304" pitchFamily="18" charset="0"/>
              </a:rPr>
              <a:t>]. </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 of Apron Conveyors</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Apron</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Chains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Conveyor Bed</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Sprockets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Bearings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Inlet and Outlet.</a:t>
            </a:r>
          </a:p>
        </p:txBody>
      </p:sp>
    </p:spTree>
    <p:extLst>
      <p:ext uri="{BB962C8B-B14F-4D97-AF65-F5344CB8AC3E}">
        <p14:creationId xmlns:p14="http://schemas.microsoft.com/office/powerpoint/2010/main" val="156618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29EF4-0624-443A-8113-A7F913C87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35" y="1209368"/>
            <a:ext cx="9335730" cy="3893573"/>
          </a:xfrm>
          <a:prstGeom prst="rect">
            <a:avLst/>
          </a:prstGeom>
        </p:spPr>
      </p:pic>
      <p:sp>
        <p:nvSpPr>
          <p:cNvPr id="4" name="TextBox 3">
            <a:extLst>
              <a:ext uri="{FF2B5EF4-FFF2-40B4-BE49-F238E27FC236}">
                <a16:creationId xmlns:a16="http://schemas.microsoft.com/office/drawing/2014/main" id="{0C6C62C6-5215-4B1C-84E9-55833D0448D4}"/>
              </a:ext>
            </a:extLst>
          </p:cNvPr>
          <p:cNvSpPr txBox="1"/>
          <p:nvPr/>
        </p:nvSpPr>
        <p:spPr>
          <a:xfrm>
            <a:off x="4704889" y="5574890"/>
            <a:ext cx="278222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 Apron conveyors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875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4619089" y="614567"/>
            <a:ext cx="2953819" cy="523220"/>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E384B"/>
                </a:solidFill>
                <a:effectLst/>
                <a:uLnTx/>
                <a:uFillTx/>
                <a:latin typeface="Open Sans"/>
                <a:ea typeface="+mn-ea"/>
                <a:cs typeface="+mn-cs"/>
              </a:rPr>
              <a:t>IS 8599 : 1977</a:t>
            </a:r>
          </a:p>
        </p:txBody>
      </p:sp>
      <p:sp>
        <p:nvSpPr>
          <p:cNvPr id="2" name="Rectangle 1">
            <a:extLst>
              <a:ext uri="{FF2B5EF4-FFF2-40B4-BE49-F238E27FC236}">
                <a16:creationId xmlns:a16="http://schemas.microsoft.com/office/drawing/2014/main" id="{5DE12DF3-D374-4C16-BDE7-B6B9B1BFCF9A}"/>
              </a:ext>
            </a:extLst>
          </p:cNvPr>
          <p:cNvSpPr/>
          <p:nvPr/>
        </p:nvSpPr>
        <p:spPr>
          <a:xfrm>
            <a:off x="803565" y="1137787"/>
            <a:ext cx="10584872" cy="5324535"/>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Lays down the recommendations for the selection of apron conveyors commonly used for handling heavy lumpy or abrasive materials such as coal, stone, gravel, mine ore etc.</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dirty="0">
                <a:latin typeface="Times New Roman" panose="02020603050405020304" pitchFamily="18" charset="0"/>
                <a:cs typeface="Times New Roman" panose="02020603050405020304" pitchFamily="18" charset="0"/>
              </a:rPr>
              <a:t>Apron conveyors are used extensively in modern mining, manufacturing and processing industries. Heavy duty apron feeders are used directly under dump hoppers to feed run of the mine ores to crusher and have reinforced pans to take the shock of falling lumps, Apron conveyors may be either horizontal or inclined. Apron conveyors usually operate at slow speeds without any appreciable vibration and as such minimum lump breakage. </a:t>
            </a:r>
          </a:p>
          <a:p>
            <a:pPr lvl="0" algn="just">
              <a:defRPr/>
            </a:pPr>
            <a:endParaRPr lang="en-US"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Capacities - </a:t>
            </a:r>
            <a:r>
              <a:rPr lang="en-US" dirty="0">
                <a:latin typeface="Times New Roman" panose="02020603050405020304" pitchFamily="18" charset="0"/>
                <a:cs typeface="Times New Roman" panose="02020603050405020304" pitchFamily="18" charset="0"/>
              </a:rPr>
              <a:t>Apron conveyors are in operation handling up to 3000 t/h and there is no practical difficulty in the way of even larger capacities. However, this standard is applicable to apron conveyors up to a capacity of 250 t/h.  Maximum capacities are obtained by using skirt boards, 300 mm to 1,200 mm in height to increase the depth of the material in the pan </a:t>
            </a:r>
            <a:r>
              <a:rPr lang="en-US" b="1" dirty="0">
                <a:latin typeface="Times New Roman" panose="02020603050405020304" pitchFamily="18" charset="0"/>
                <a:cs typeface="Times New Roman" panose="02020603050405020304" pitchFamily="18" charset="0"/>
              </a:rPr>
              <a:t>(IS 8599:2000).</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Speed of Conveyor</a:t>
            </a:r>
            <a:r>
              <a:rPr lang="en-US" sz="2000"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The speed of the conveyor varies with the class of service and the type of pans. For feeders drawing material from bins or hoppers the speed is usually kept under 10m/min. Longer conveyors receiving fed loads may be operated at higher speeds of 18 to 30 m/min or more</a:t>
            </a:r>
          </a:p>
          <a:p>
            <a:pPr lvl="0" algn="just">
              <a:defRPr/>
            </a:pPr>
            <a:r>
              <a:rPr lang="en-US" dirty="0">
                <a:latin typeface="Times New Roman" panose="02020603050405020304" pitchFamily="18" charset="0"/>
                <a:cs typeface="Times New Roman" panose="02020603050405020304" pitchFamily="18" charset="0"/>
              </a:rPr>
              <a:t>depending on the chain, pitch and number of teeth on the sprocket</a:t>
            </a:r>
            <a:r>
              <a:rPr lang="en-US" sz="2000" dirty="0">
                <a:latin typeface="Times New Roman" panose="02020603050405020304" pitchFamily="18" charset="0"/>
                <a:cs typeface="Times New Roman" panose="02020603050405020304" pitchFamily="18" charset="0"/>
              </a:rPr>
              <a:t>. </a:t>
            </a:r>
          </a:p>
          <a:p>
            <a:pPr lvl="0">
              <a:defRPr/>
            </a:pP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669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321B8-F368-4AAD-9252-223737C8298D}"/>
              </a:ext>
            </a:extLst>
          </p:cNvPr>
          <p:cNvSpPr/>
          <p:nvPr/>
        </p:nvSpPr>
        <p:spPr>
          <a:xfrm>
            <a:off x="963561" y="869331"/>
            <a:ext cx="10264877" cy="470898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Applications of Apron Conveyors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Mining</a:t>
            </a:r>
            <a:r>
              <a:rPr lang="en-US" sz="2000" dirty="0">
                <a:latin typeface="Times New Roman" panose="02020603050405020304" pitchFamily="18" charset="0"/>
                <a:cs typeface="Times New Roman" panose="02020603050405020304" pitchFamily="18" charset="0"/>
              </a:rPr>
              <a:t>: Transporting ores, coal, and other mined materials.</a:t>
            </a:r>
          </a:p>
          <a:p>
            <a:r>
              <a:rPr lang="en-US" sz="2000" b="1" dirty="0">
                <a:latin typeface="Times New Roman" panose="02020603050405020304" pitchFamily="18" charset="0"/>
                <a:cs typeface="Times New Roman" panose="02020603050405020304" pitchFamily="18" charset="0"/>
              </a:rPr>
              <a:t>Steel Mills</a:t>
            </a:r>
            <a:r>
              <a:rPr lang="en-US" sz="2000" dirty="0">
                <a:latin typeface="Times New Roman" panose="02020603050405020304" pitchFamily="18" charset="0"/>
                <a:cs typeface="Times New Roman" panose="02020603050405020304" pitchFamily="18" charset="0"/>
              </a:rPr>
              <a:t>: Handling slag, scrap metal, and other heavy materials.</a:t>
            </a:r>
          </a:p>
          <a:p>
            <a:r>
              <a:rPr lang="en-US" sz="2000" b="1" dirty="0">
                <a:latin typeface="Times New Roman" panose="02020603050405020304" pitchFamily="18" charset="0"/>
                <a:cs typeface="Times New Roman" panose="02020603050405020304" pitchFamily="18" charset="0"/>
              </a:rPr>
              <a:t>Foundries</a:t>
            </a:r>
            <a:r>
              <a:rPr lang="en-US" sz="2000" dirty="0">
                <a:latin typeface="Times New Roman" panose="02020603050405020304" pitchFamily="18" charset="0"/>
                <a:cs typeface="Times New Roman" panose="02020603050405020304" pitchFamily="18" charset="0"/>
              </a:rPr>
              <a:t>: Moving sand, castings, and other materials.</a:t>
            </a:r>
          </a:p>
          <a:p>
            <a:r>
              <a:rPr lang="en-US" sz="2000" b="1" dirty="0">
                <a:latin typeface="Times New Roman" panose="02020603050405020304" pitchFamily="18" charset="0"/>
                <a:cs typeface="Times New Roman" panose="02020603050405020304" pitchFamily="18" charset="0"/>
              </a:rPr>
              <a:t>Waste Management</a:t>
            </a:r>
            <a:r>
              <a:rPr lang="en-US" sz="2000" dirty="0">
                <a:latin typeface="Times New Roman" panose="02020603050405020304" pitchFamily="18" charset="0"/>
                <a:cs typeface="Times New Roman" panose="02020603050405020304" pitchFamily="18" charset="0"/>
              </a:rPr>
              <a:t>: Conveying waste materials to sorting or processing areas.</a:t>
            </a:r>
          </a:p>
          <a:p>
            <a:r>
              <a:rPr lang="en-US" sz="2000" b="1" dirty="0">
                <a:latin typeface="Times New Roman" panose="02020603050405020304" pitchFamily="18" charset="0"/>
                <a:cs typeface="Times New Roman" panose="02020603050405020304" pitchFamily="18" charset="0"/>
              </a:rPr>
              <a:t>Cement Industry</a:t>
            </a:r>
            <a:r>
              <a:rPr lang="en-US" sz="2000" dirty="0">
                <a:latin typeface="Times New Roman" panose="02020603050405020304" pitchFamily="18" charset="0"/>
                <a:cs typeface="Times New Roman" panose="02020603050405020304" pitchFamily="18" charset="0"/>
              </a:rPr>
              <a:t>: Transporting clinker, raw materials, and finished products.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Advantages of Apron Conveyors</a:t>
            </a:r>
          </a:p>
          <a:p>
            <a:endParaRPr lang="en-US" sz="2000" b="1"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Durability</a:t>
            </a:r>
            <a:r>
              <a:rPr lang="en-US" sz="2000" dirty="0">
                <a:latin typeface="Times New Roman" panose="02020603050405020304" pitchFamily="18" charset="0"/>
                <a:cs typeface="Times New Roman" panose="02020603050405020304" pitchFamily="18" charset="0"/>
              </a:rPr>
              <a:t>: Robust construction makes them suitable for heavy-duty applications.</a:t>
            </a:r>
          </a:p>
          <a:p>
            <a:pPr>
              <a:buFont typeface="+mj-lt"/>
              <a:buAutoNum type="arabicPeriod"/>
            </a:pPr>
            <a:r>
              <a:rPr lang="en-US" sz="2000" b="1" dirty="0">
                <a:latin typeface="Times New Roman" panose="02020603050405020304" pitchFamily="18" charset="0"/>
                <a:cs typeface="Times New Roman" panose="02020603050405020304" pitchFamily="18" charset="0"/>
              </a:rPr>
              <a:t>High Capacity</a:t>
            </a:r>
            <a:r>
              <a:rPr lang="en-US" sz="2000" dirty="0">
                <a:latin typeface="Times New Roman" panose="02020603050405020304" pitchFamily="18" charset="0"/>
                <a:cs typeface="Times New Roman" panose="02020603050405020304" pitchFamily="18" charset="0"/>
              </a:rPr>
              <a:t>: Capable of transporting large volumes of materials efficiently.</a:t>
            </a:r>
          </a:p>
          <a:p>
            <a:pPr>
              <a:buFont typeface="+mj-lt"/>
              <a:buAutoNum type="arabicPeriod"/>
            </a:pPr>
            <a:r>
              <a:rPr lang="en-US" sz="2000" b="1" dirty="0">
                <a:latin typeface="Times New Roman" panose="02020603050405020304" pitchFamily="18" charset="0"/>
                <a:cs typeface="Times New Roman" panose="02020603050405020304" pitchFamily="18" charset="0"/>
              </a:rPr>
              <a:t>Versatility</a:t>
            </a:r>
            <a:r>
              <a:rPr lang="en-US" sz="2000" dirty="0">
                <a:latin typeface="Times New Roman" panose="02020603050405020304" pitchFamily="18" charset="0"/>
                <a:cs typeface="Times New Roman" panose="02020603050405020304" pitchFamily="18" charset="0"/>
              </a:rPr>
              <a:t>: Can handle a wide range of materials and load sizes.</a:t>
            </a:r>
          </a:p>
          <a:p>
            <a:pPr>
              <a:buFont typeface="+mj-lt"/>
              <a:buAutoNum type="arabicPeriod"/>
            </a:pPr>
            <a:r>
              <a:rPr lang="en-US" sz="2000" b="1" dirty="0">
                <a:latin typeface="Times New Roman" panose="02020603050405020304" pitchFamily="18" charset="0"/>
                <a:cs typeface="Times New Roman" panose="02020603050405020304" pitchFamily="18" charset="0"/>
              </a:rPr>
              <a:t>Continuous Operation</a:t>
            </a:r>
            <a:r>
              <a:rPr lang="en-US" sz="2000" dirty="0">
                <a:latin typeface="Times New Roman" panose="02020603050405020304" pitchFamily="18" charset="0"/>
                <a:cs typeface="Times New Roman" panose="02020603050405020304" pitchFamily="18" charset="0"/>
              </a:rPr>
              <a:t>: Provides a steady flow of materials, enhancing productivity.</a:t>
            </a:r>
          </a:p>
          <a:p>
            <a:pPr>
              <a:buFont typeface="+mj-lt"/>
              <a:buAutoNum type="arabicPeriod"/>
            </a:pPr>
            <a:r>
              <a:rPr lang="en-US" sz="2000" b="1" dirty="0">
                <a:latin typeface="Times New Roman" panose="02020603050405020304" pitchFamily="18" charset="0"/>
                <a:cs typeface="Times New Roman" panose="02020603050405020304" pitchFamily="18" charset="0"/>
              </a:rPr>
              <a:t>Low Maintenance</a:t>
            </a:r>
            <a:r>
              <a:rPr lang="en-US" sz="2000" dirty="0">
                <a:latin typeface="Times New Roman" panose="02020603050405020304" pitchFamily="18" charset="0"/>
                <a:cs typeface="Times New Roman" panose="02020603050405020304" pitchFamily="18" charset="0"/>
              </a:rPr>
              <a:t>: Fewer moving parts result in lower maintenance requirements.</a:t>
            </a:r>
          </a:p>
        </p:txBody>
      </p:sp>
    </p:spTree>
    <p:extLst>
      <p:ext uri="{BB962C8B-B14F-4D97-AF65-F5344CB8AC3E}">
        <p14:creationId xmlns:p14="http://schemas.microsoft.com/office/powerpoint/2010/main" val="380012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582986" y="827648"/>
            <a:ext cx="7026028" cy="523220"/>
          </a:xfrm>
          <a:prstGeom prst="rect">
            <a:avLst/>
          </a:prstGeom>
        </p:spPr>
        <p:txBody>
          <a:bodyPr wrap="square">
            <a:spAutoFit/>
          </a:bodyPr>
          <a:lstStyle/>
          <a:p>
            <a:pPr lvl="0" algn="ctr" fontAlgn="base">
              <a:defRPr/>
            </a:pPr>
            <a:r>
              <a:rPr lang="en-US" sz="2800" b="1" dirty="0">
                <a:solidFill>
                  <a:srgbClr val="2E384B"/>
                </a:solidFill>
                <a:latin typeface="Open Sans"/>
              </a:rPr>
              <a:t>Conveyors Terminology [</a:t>
            </a:r>
            <a:r>
              <a:rPr lang="en-US" sz="2800" b="1" dirty="0">
                <a:latin typeface="Open Sans"/>
              </a:rPr>
              <a:t>IS : 4240- 1984</a:t>
            </a:r>
            <a:r>
              <a:rPr lang="en-US" sz="2800" b="1" dirty="0">
                <a:solidFill>
                  <a:srgbClr val="2E384B"/>
                </a:solidFill>
                <a:latin typeface="Open Sans"/>
              </a:rPr>
              <a:t>]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882445" y="1496394"/>
            <a:ext cx="10427110" cy="4708981"/>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Angle of Repose </a:t>
            </a:r>
          </a:p>
          <a:p>
            <a:pPr lvl="0" algn="just">
              <a:defRPr/>
            </a:pPr>
            <a:r>
              <a:rPr lang="en-US" sz="2000" dirty="0">
                <a:latin typeface="Times New Roman" panose="02020603050405020304" pitchFamily="18" charset="0"/>
                <a:cs typeface="Times New Roman" panose="02020603050405020304" pitchFamily="18" charset="0"/>
              </a:rPr>
              <a:t> That angle to the horizontal which a material will assume naturally when in pile.</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Angie of Slide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That angle at which material will slide on an inclined surface as determined y the nature of the material and the kind of surface on which it is supported. </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Angle of Wrap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The angular wrap in degrees of a belt around a pulley. The term is used in calculating the power requirement of driving pulleys.</a:t>
            </a:r>
          </a:p>
          <a:p>
            <a:pPr lvl="0" algn="just">
              <a:defRPr/>
            </a:pPr>
            <a:r>
              <a:rPr lang="en-US" sz="2000" b="1" dirty="0" err="1">
                <a:solidFill>
                  <a:prstClr val="black"/>
                </a:solidFill>
                <a:latin typeface="Times New Roman" panose="02020603050405020304" pitchFamily="18" charset="0"/>
                <a:cs typeface="Times New Roman" panose="02020603050405020304" pitchFamily="18" charset="0"/>
              </a:rPr>
              <a:t>Antirunaway</a:t>
            </a:r>
            <a:r>
              <a:rPr lang="en-US" sz="2000" dirty="0">
                <a:solidFill>
                  <a:prstClr val="black"/>
                </a:solidFill>
                <a:latin typeface="Times New Roman" panose="02020603050405020304" pitchFamily="18" charset="0"/>
                <a:cs typeface="Times New Roman" panose="02020603050405020304" pitchFamily="18" charset="0"/>
              </a:rPr>
              <a:t>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A safety device to stop a declining conveyor and prevent its running away in the event of a mechanical or electrical failure.</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Apron</a:t>
            </a:r>
            <a:r>
              <a:rPr lang="en-US" sz="2000" dirty="0">
                <a:solidFill>
                  <a:prstClr val="black"/>
                </a:solidFill>
                <a:latin typeface="Times New Roman" panose="02020603050405020304" pitchFamily="18" charset="0"/>
                <a:cs typeface="Times New Roman" panose="02020603050405020304" pitchFamily="18" charset="0"/>
              </a:rPr>
              <a:t>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 A series of apron pans which, when attached to chain or pivotally attached one to another, forms the conveying medium for an apron conveyor.</a:t>
            </a:r>
          </a:p>
          <a:p>
            <a:pPr lvl="0" algn="just">
              <a:defRPr/>
            </a:pP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379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Apron Conveyors/Apron Feeders</a:t>
            </a:r>
          </a:p>
          <a:p>
            <a:pPr lvl="0" algn="ctr" fontAlgn="base">
              <a:defRPr/>
            </a:pPr>
            <a:r>
              <a:rPr lang="en-US" sz="2800" b="1" dirty="0">
                <a:solidFill>
                  <a:srgbClr val="2E384B"/>
                </a:solidFill>
                <a:latin typeface="Open Sans"/>
              </a:rPr>
              <a:t>IS 7155 (Part 5)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2126213"/>
            <a:ext cx="7030551" cy="3785652"/>
          </a:xfrm>
          <a:prstGeom prst="rect">
            <a:avLst/>
          </a:prstGeom>
        </p:spPr>
        <p:txBody>
          <a:bodyPr wrap="square">
            <a:spAutoFit/>
          </a:bodyPr>
          <a:lstStyle/>
          <a:p>
            <a:pPr algn="just">
              <a:defRPr/>
            </a:pPr>
            <a:r>
              <a:rPr lang="en-US" sz="2400" dirty="0">
                <a:latin typeface="Times New Roman" panose="02020603050405020304" pitchFamily="18" charset="0"/>
                <a:cs typeface="Times New Roman" panose="02020603050405020304" pitchFamily="18" charset="0"/>
              </a:rPr>
              <a:t>Besides statutory and other requirements relating to safety in general, specific safety requirements shall be observed at the following stages:</a:t>
            </a:r>
          </a:p>
          <a:p>
            <a:pPr algn="just">
              <a:defRPr/>
            </a:pPr>
            <a:endParaRPr lang="en-US" sz="2400" dirty="0">
              <a:latin typeface="Times New Roman" panose="02020603050405020304" pitchFamily="18" charset="0"/>
              <a:cs typeface="Times New Roman" panose="02020603050405020304" pitchFamily="18" charset="0"/>
            </a:endParaRPr>
          </a:p>
          <a:p>
            <a:pPr algn="just">
              <a:defRPr/>
            </a:pPr>
            <a:r>
              <a:rPr lang="en-US" sz="2400" dirty="0">
                <a:latin typeface="Times New Roman" panose="02020603050405020304" pitchFamily="18" charset="0"/>
                <a:cs typeface="Times New Roman" panose="02020603050405020304" pitchFamily="18" charset="0"/>
              </a:rPr>
              <a:t>a) During the construction stage (design, and manufacture);</a:t>
            </a:r>
          </a:p>
          <a:p>
            <a:pPr algn="just">
              <a:defRPr/>
            </a:pPr>
            <a:r>
              <a:rPr lang="en-US" sz="2400" dirty="0">
                <a:latin typeface="Times New Roman" panose="02020603050405020304" pitchFamily="18" charset="0"/>
                <a:cs typeface="Times New Roman" panose="02020603050405020304" pitchFamily="18" charset="0"/>
              </a:rPr>
              <a:t>b) During the installation stage (design, commissioning and entry into service); </a:t>
            </a:r>
          </a:p>
          <a:p>
            <a:pPr algn="just">
              <a:defRPr/>
            </a:pPr>
            <a:r>
              <a:rPr lang="en-US" sz="2400" dirty="0">
                <a:latin typeface="Times New Roman" panose="02020603050405020304" pitchFamily="18" charset="0"/>
                <a:cs typeface="Times New Roman" panose="02020603050405020304" pitchFamily="18" charset="0"/>
              </a:rPr>
              <a:t>c) During the utilization stage (operation and maintenance) </a:t>
            </a:r>
            <a:r>
              <a:rPr lang="en-US" sz="2400" b="1" dirty="0">
                <a:solidFill>
                  <a:prstClr val="black"/>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IS 7155 (Part 5) : 2023</a:t>
            </a:r>
            <a:r>
              <a:rPr lang="en-US" sz="2400" b="1" dirty="0">
                <a:solidFill>
                  <a:prstClr val="black"/>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F2FFC8A1-4372-4EEE-B987-346FC6F66755}"/>
              </a:ext>
            </a:extLst>
          </p:cNvPr>
          <p:cNvPicPr>
            <a:picLocks noChangeAspect="1"/>
          </p:cNvPicPr>
          <p:nvPr/>
        </p:nvPicPr>
        <p:blipFill>
          <a:blip r:embed="rId2"/>
          <a:stretch>
            <a:fillRect/>
          </a:stretch>
        </p:blipFill>
        <p:spPr>
          <a:xfrm>
            <a:off x="7992226" y="1768929"/>
            <a:ext cx="3238099" cy="3916964"/>
          </a:xfrm>
          <a:prstGeom prst="rect">
            <a:avLst/>
          </a:prstGeom>
        </p:spPr>
      </p:pic>
    </p:spTree>
    <p:extLst>
      <p:ext uri="{BB962C8B-B14F-4D97-AF65-F5344CB8AC3E}">
        <p14:creationId xmlns:p14="http://schemas.microsoft.com/office/powerpoint/2010/main" val="713049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Apron Conveyors/Apron Feeders</a:t>
            </a:r>
          </a:p>
          <a:p>
            <a:pPr lvl="0" algn="ctr" fontAlgn="base">
              <a:defRPr/>
            </a:pPr>
            <a:r>
              <a:rPr lang="en-US" sz="2800" b="1" dirty="0">
                <a:solidFill>
                  <a:srgbClr val="2E384B"/>
                </a:solidFill>
                <a:latin typeface="Open Sans"/>
              </a:rPr>
              <a:t>IS 7155 (Part 5)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2126213"/>
            <a:ext cx="10268649" cy="3785652"/>
          </a:xfrm>
          <a:prstGeom prst="rect">
            <a:avLst/>
          </a:prstGeom>
        </p:spPr>
        <p:txBody>
          <a:bodyPr wrap="square">
            <a:spAutoFit/>
          </a:bodyPr>
          <a:lstStyle/>
          <a:p>
            <a:pPr algn="just">
              <a:defRPr/>
            </a:pPr>
            <a:r>
              <a:rPr lang="en-US" sz="2400" b="1" dirty="0">
                <a:solidFill>
                  <a:prstClr val="black"/>
                </a:solidFill>
                <a:latin typeface="Times New Roman" panose="02020603050405020304" pitchFamily="18" charset="0"/>
                <a:cs typeface="Times New Roman" panose="02020603050405020304" pitchFamily="18" charset="0"/>
              </a:rPr>
              <a:t>Construction Stage: </a:t>
            </a:r>
            <a:r>
              <a:rPr lang="en-US" sz="2400" dirty="0">
                <a:solidFill>
                  <a:prstClr val="black"/>
                </a:solidFill>
                <a:latin typeface="Times New Roman" panose="02020603050405020304" pitchFamily="18" charset="0"/>
                <a:cs typeface="Times New Roman" panose="02020603050405020304" pitchFamily="18" charset="0"/>
              </a:rPr>
              <a:t>Selection of materials, hardware and components shall depend upon the duty conditions of the conveyor and characteristics of the material to be transported. Chains and chain sprockets shall be suitably selected for the conveyor arrangement.</a:t>
            </a:r>
          </a:p>
          <a:p>
            <a:pPr algn="just">
              <a:defRPr/>
            </a:pPr>
            <a:r>
              <a:rPr lang="en-US" sz="2400" b="1" dirty="0">
                <a:solidFill>
                  <a:prstClr val="black"/>
                </a:solidFill>
                <a:latin typeface="Times New Roman" panose="02020603050405020304" pitchFamily="18" charset="0"/>
                <a:cs typeface="Times New Roman" panose="02020603050405020304" pitchFamily="18" charset="0"/>
              </a:rPr>
              <a:t>Installation Stage: </a:t>
            </a:r>
            <a:r>
              <a:rPr lang="en-US" sz="2400" dirty="0">
                <a:solidFill>
                  <a:prstClr val="black"/>
                </a:solidFill>
                <a:latin typeface="Times New Roman" panose="02020603050405020304" pitchFamily="18" charset="0"/>
                <a:cs typeface="Times New Roman" panose="02020603050405020304" pitchFamily="18" charset="0"/>
              </a:rPr>
              <a:t>Proper leveling of foundation and alignment of head and tails sections; Alignment of drive unit; Adequate guarding and protection shall be provided to prevent injury to the personnel</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IS 7155 (Part 5) : 2023 </a:t>
            </a:r>
            <a:r>
              <a:rPr lang="en-US" sz="2400" b="1" dirty="0">
                <a:solidFill>
                  <a:prstClr val="black"/>
                </a:solidFill>
                <a:latin typeface="Times New Roman" panose="02020603050405020304" pitchFamily="18" charset="0"/>
                <a:cs typeface="Times New Roman" panose="02020603050405020304" pitchFamily="18" charset="0"/>
              </a:rPr>
              <a:t>] </a:t>
            </a:r>
          </a:p>
          <a:p>
            <a:pPr algn="jus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Utilization Stage: </a:t>
            </a:r>
            <a:r>
              <a:rPr lang="en-US" sz="2400" dirty="0">
                <a:solidFill>
                  <a:prstClr val="black"/>
                </a:solidFill>
                <a:latin typeface="Times New Roman" panose="02020603050405020304" pitchFamily="18" charset="0"/>
                <a:cs typeface="Times New Roman" panose="02020603050405020304" pitchFamily="18" charset="0"/>
              </a:rPr>
              <a:t>Periodical adjustments of take ups to keep the chains under the required tension Maintenance to apron conveyor/feeder only on taking total shut down of the system.</a:t>
            </a:r>
          </a:p>
        </p:txBody>
      </p:sp>
    </p:spTree>
    <p:extLst>
      <p:ext uri="{BB962C8B-B14F-4D97-AF65-F5344CB8AC3E}">
        <p14:creationId xmlns:p14="http://schemas.microsoft.com/office/powerpoint/2010/main" val="1269999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836908" y="857143"/>
            <a:ext cx="10362182" cy="1384995"/>
          </a:xfrm>
          <a:prstGeom prst="rect">
            <a:avLst/>
          </a:prstGeom>
        </p:spPr>
        <p:txBody>
          <a:bodyPr wrap="square">
            <a:spAutoFit/>
          </a:bodyPr>
          <a:lstStyle/>
          <a:p>
            <a:pPr lvl="0" algn="ctr" fontAlgn="base">
              <a:defRPr/>
            </a:pPr>
            <a:r>
              <a:rPr lang="en-US" sz="2800" b="1" dirty="0">
                <a:solidFill>
                  <a:srgbClr val="2E384B"/>
                </a:solidFill>
                <a:latin typeface="Open Sans"/>
              </a:rPr>
              <a:t>Conveyor Safety: Flight (Scrapper) Conveyor</a:t>
            </a:r>
          </a:p>
          <a:p>
            <a:pPr algn="ctr" fontAlgn="base">
              <a:defRPr/>
            </a:pPr>
            <a:r>
              <a:rPr lang="en-US" sz="2800" b="1" dirty="0">
                <a:solidFill>
                  <a:srgbClr val="2E384B"/>
                </a:solidFill>
                <a:latin typeface="Open Sans"/>
              </a:rPr>
              <a:t>IS 7155 (Part 8) : 2023 </a:t>
            </a:r>
          </a:p>
          <a:p>
            <a:pPr lvl="0" algn="ctr" fontAlgn="base">
              <a:defRPr/>
            </a:pP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10" y="1642891"/>
            <a:ext cx="10206181" cy="4401205"/>
          </a:xfrm>
          <a:prstGeom prst="rect">
            <a:avLst/>
          </a:prstGeom>
        </p:spPr>
        <p:txBody>
          <a:bodyPr wrap="square">
            <a:spAutoFit/>
          </a:bodyPr>
          <a:lstStyle/>
          <a:p>
            <a:pPr algn="just">
              <a:defRPr/>
            </a:pPr>
            <a:r>
              <a:rPr lang="en-US" sz="2000" dirty="0">
                <a:latin typeface="Times New Roman" panose="02020603050405020304" pitchFamily="18" charset="0"/>
                <a:cs typeface="Times New Roman" panose="02020603050405020304" pitchFamily="18" charset="0"/>
              </a:rPr>
              <a:t>Flight conveyors, also known as flight chain conveyors or flight conveyors, use a series of flights or paddles attached to chains to transport materials. They are particularly effective for handling bulk materials and can be used in various industries, including agriculture, mining, and manufacturing . </a:t>
            </a:r>
          </a:p>
          <a:p>
            <a:pPr algn="just">
              <a:defRPr/>
            </a:pPr>
            <a:r>
              <a:rPr lang="en-US" sz="2000" b="1" dirty="0">
                <a:latin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t>
            </a:r>
            <a:r>
              <a:rPr lang="en-US" sz="2000" b="1" dirty="0">
                <a:latin typeface="Times New Roman" panose="02020603050405020304" pitchFamily="18" charset="0"/>
                <a:cs typeface="Times New Roman" panose="02020603050405020304" pitchFamily="18" charset="0"/>
              </a:rPr>
              <a:t>IS 7155 (Part 8) : 2023]</a:t>
            </a:r>
          </a:p>
          <a:p>
            <a:pPr lvl="0" algn="just">
              <a:defRPr/>
            </a:pPr>
            <a:endParaRPr lang="en-US" sz="2000"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Component of Apron Conveyors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Flight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Chains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Conveyor Bed</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Drive Mechanism.</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Sprockets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Bearings</a:t>
            </a:r>
          </a:p>
          <a:p>
            <a:pPr marL="342900" lvl="0" indent="-3429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Inlet and Outlet.</a:t>
            </a:r>
          </a:p>
        </p:txBody>
      </p:sp>
      <p:pic>
        <p:nvPicPr>
          <p:cNvPr id="3" name="Picture 2">
            <a:extLst>
              <a:ext uri="{FF2B5EF4-FFF2-40B4-BE49-F238E27FC236}">
                <a16:creationId xmlns:a16="http://schemas.microsoft.com/office/drawing/2014/main" id="{F8CEB380-1E57-4886-8353-D40911437311}"/>
              </a:ext>
            </a:extLst>
          </p:cNvPr>
          <p:cNvPicPr>
            <a:picLocks noChangeAspect="1"/>
          </p:cNvPicPr>
          <p:nvPr/>
        </p:nvPicPr>
        <p:blipFill>
          <a:blip r:embed="rId4"/>
          <a:stretch>
            <a:fillRect/>
          </a:stretch>
        </p:blipFill>
        <p:spPr>
          <a:xfrm>
            <a:off x="5069305" y="2775284"/>
            <a:ext cx="6129785" cy="3368694"/>
          </a:xfrm>
          <a:prstGeom prst="rect">
            <a:avLst/>
          </a:prstGeom>
        </p:spPr>
      </p:pic>
    </p:spTree>
    <p:extLst>
      <p:ext uri="{BB962C8B-B14F-4D97-AF65-F5344CB8AC3E}">
        <p14:creationId xmlns:p14="http://schemas.microsoft.com/office/powerpoint/2010/main" val="819798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523220"/>
          </a:xfrm>
          <a:prstGeom prst="rect">
            <a:avLst/>
          </a:prstGeom>
        </p:spPr>
        <p:txBody>
          <a:bodyPr wrap="square">
            <a:spAutoFit/>
          </a:bodyPr>
          <a:lstStyle/>
          <a:p>
            <a:pPr lvl="0" algn="ctr" fontAlgn="base">
              <a:defRPr/>
            </a:pPr>
            <a:r>
              <a:rPr lang="en-US" sz="2800" b="1" dirty="0">
                <a:solidFill>
                  <a:srgbClr val="2E384B"/>
                </a:solidFill>
                <a:latin typeface="Open Sans"/>
              </a:rPr>
              <a:t>FLIGHT CONVEYOR (SCRAPER CONVEYOR)</a:t>
            </a:r>
          </a:p>
        </p:txBody>
      </p:sp>
      <p:sp>
        <p:nvSpPr>
          <p:cNvPr id="2" name="Rectangle 1">
            <a:extLst>
              <a:ext uri="{FF2B5EF4-FFF2-40B4-BE49-F238E27FC236}">
                <a16:creationId xmlns:a16="http://schemas.microsoft.com/office/drawing/2014/main" id="{5DE12DF3-D374-4C16-BDE7-B6B9B1BFCF9A}"/>
              </a:ext>
            </a:extLst>
          </p:cNvPr>
          <p:cNvSpPr/>
          <p:nvPr/>
        </p:nvSpPr>
        <p:spPr>
          <a:xfrm>
            <a:off x="1106054" y="1544340"/>
            <a:ext cx="10268649" cy="4708981"/>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SPECIFIC SAFETY REQUIREMENTS</a:t>
            </a:r>
          </a:p>
          <a:p>
            <a:pPr lvl="0" algn="just">
              <a:defRPr/>
            </a:pPr>
            <a:r>
              <a:rPr lang="en-US" sz="2000" dirty="0">
                <a:latin typeface="Times New Roman" panose="02020603050405020304" pitchFamily="18" charset="0"/>
                <a:cs typeface="Times New Roman" panose="02020603050405020304" pitchFamily="18" charset="0"/>
              </a:rPr>
              <a:t>Besides statutory and other requirements relating to safety in general, specific safety requirements shall be observed at the following stages:</a:t>
            </a:r>
          </a:p>
          <a:p>
            <a:pPr marL="457200" lvl="0" indent="-457200" algn="just">
              <a:buAutoNum type="alphaLcParenR"/>
              <a:defRPr/>
            </a:pPr>
            <a:r>
              <a:rPr lang="en-US" sz="2000" dirty="0">
                <a:latin typeface="Times New Roman" panose="02020603050405020304" pitchFamily="18" charset="0"/>
                <a:cs typeface="Times New Roman" panose="02020603050405020304" pitchFamily="18" charset="0"/>
              </a:rPr>
              <a:t>During the construction stage (design, and manufacture);</a:t>
            </a:r>
          </a:p>
          <a:p>
            <a:pPr marL="457200" lvl="0" indent="-457200" algn="just">
              <a:buAutoNum type="alphaLcParenR"/>
              <a:defRPr/>
            </a:pPr>
            <a:r>
              <a:rPr lang="en-US" sz="2000" dirty="0">
                <a:solidFill>
                  <a:prstClr val="black"/>
                </a:solidFill>
                <a:latin typeface="Times New Roman" panose="02020603050405020304" pitchFamily="18" charset="0"/>
                <a:cs typeface="Times New Roman" panose="02020603050405020304" pitchFamily="18" charset="0"/>
              </a:rPr>
              <a:t>During the installation stage (design, commissioning and entry into service); and</a:t>
            </a:r>
          </a:p>
          <a:p>
            <a:pPr marL="457200" lvl="0" indent="-457200" algn="just">
              <a:buAutoNum type="alphaLcParenR"/>
              <a:defRPr/>
            </a:pPr>
            <a:r>
              <a:rPr lang="en-US" sz="2000" dirty="0">
                <a:solidFill>
                  <a:prstClr val="black"/>
                </a:solidFill>
                <a:latin typeface="Times New Roman" panose="02020603050405020304" pitchFamily="18" charset="0"/>
                <a:cs typeface="Times New Roman" panose="02020603050405020304" pitchFamily="18" charset="0"/>
              </a:rPr>
              <a:t> During the utilization stage (operation and maintenance)</a:t>
            </a:r>
          </a:p>
          <a:p>
            <a:pPr lvl="0" algn="just">
              <a:defRPr/>
            </a:pPr>
            <a:endParaRPr lang="en-US" sz="2000" dirty="0">
              <a:solidFill>
                <a:prstClr val="black"/>
              </a:solidFill>
              <a:latin typeface="Times New Roman" panose="02020603050405020304" pitchFamily="18" charset="0"/>
              <a:cs typeface="Times New Roman" panose="02020603050405020304" pitchFamily="18" charset="0"/>
            </a:endParaRP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Construction Stage: </a:t>
            </a:r>
            <a:r>
              <a:rPr lang="en-US" sz="2000" dirty="0">
                <a:solidFill>
                  <a:prstClr val="black"/>
                </a:solidFill>
                <a:latin typeface="Times New Roman" panose="02020603050405020304" pitchFamily="18" charset="0"/>
                <a:cs typeface="Times New Roman" panose="02020603050405020304" pitchFamily="18" charset="0"/>
              </a:rPr>
              <a:t>Capacity, speed of the flight, the pull on the chains and the power requirements for propulsion shall be given due consideration.</a:t>
            </a:r>
          </a:p>
          <a:p>
            <a:pPr lvl="0" algn="just">
              <a:defRPr/>
            </a:pPr>
            <a:endParaRPr lang="en-US" sz="20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Installation Stage: </a:t>
            </a:r>
            <a:r>
              <a:rPr lang="en-US" sz="2000" dirty="0">
                <a:solidFill>
                  <a:prstClr val="black"/>
                </a:solidFill>
                <a:latin typeface="Times New Roman" panose="02020603050405020304" pitchFamily="18" charset="0"/>
                <a:cs typeface="Times New Roman" panose="02020603050405020304" pitchFamily="18" charset="0"/>
              </a:rPr>
              <a:t>As the chain (namely the pulling members) shall constantly be rubbing on the casing, renewable liners shall be provided for replacement in case of excessive wear.</a:t>
            </a:r>
          </a:p>
          <a:p>
            <a:pPr lvl="0" algn="just">
              <a:defRPr/>
            </a:pPr>
            <a:endParaRPr lang="en-US" sz="20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Utilization Stage: </a:t>
            </a:r>
            <a:r>
              <a:rPr lang="en-US" sz="2000" dirty="0">
                <a:solidFill>
                  <a:prstClr val="black"/>
                </a:solidFill>
                <a:latin typeface="Times New Roman" panose="02020603050405020304" pitchFamily="18" charset="0"/>
                <a:cs typeface="Times New Roman" panose="02020603050405020304" pitchFamily="18" charset="0"/>
              </a:rPr>
              <a:t>The material fed into the conveying system shall be regulated as per the predetermined quantities.</a:t>
            </a:r>
          </a:p>
        </p:txBody>
      </p:sp>
    </p:spTree>
    <p:extLst>
      <p:ext uri="{BB962C8B-B14F-4D97-AF65-F5344CB8AC3E}">
        <p14:creationId xmlns:p14="http://schemas.microsoft.com/office/powerpoint/2010/main" val="750618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992909" y="814822"/>
            <a:ext cx="10206181"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General Information </a:t>
            </a:r>
          </a:p>
          <a:p>
            <a:pPr lvl="0" algn="ctr" fontAlgn="base">
              <a:defRPr/>
            </a:pPr>
            <a:r>
              <a:rPr lang="en-US" sz="2800" b="1" dirty="0">
                <a:solidFill>
                  <a:srgbClr val="2E384B"/>
                </a:solidFill>
                <a:latin typeface="Open Sans"/>
              </a:rPr>
              <a:t> IS 7155 (Part 1)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2DFE6D5E-EE16-4264-953E-4C82C1C7BE02}"/>
              </a:ext>
            </a:extLst>
          </p:cNvPr>
          <p:cNvSpPr/>
          <p:nvPr/>
        </p:nvSpPr>
        <p:spPr>
          <a:xfrm>
            <a:off x="992909" y="2151728"/>
            <a:ext cx="10092186" cy="3785652"/>
          </a:xfrm>
          <a:prstGeom prst="rect">
            <a:avLst/>
          </a:prstGeom>
        </p:spPr>
        <p:txBody>
          <a:bodyPr wrap="square">
            <a:spAutoFit/>
          </a:bodyPr>
          <a:lstStyle/>
          <a:p>
            <a:pPr lvl="0"/>
            <a:r>
              <a:rPr lang="en-US" sz="2000" b="1" dirty="0">
                <a:solidFill>
                  <a:prstClr val="black"/>
                </a:solidFill>
                <a:latin typeface="Times New Roman" panose="02020603050405020304" pitchFamily="18" charset="0"/>
                <a:cs typeface="Times New Roman" panose="02020603050405020304" pitchFamily="18" charset="0"/>
              </a:rPr>
              <a:t>Stages</a:t>
            </a:r>
          </a:p>
          <a:p>
            <a:pPr lvl="0"/>
            <a:endParaRPr lang="en-US" sz="2000"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pPr>
            <a:r>
              <a:rPr lang="en-US" sz="2000" b="1" dirty="0">
                <a:solidFill>
                  <a:prstClr val="black"/>
                </a:solidFill>
                <a:latin typeface="Times New Roman" panose="02020603050405020304" pitchFamily="18" charset="0"/>
                <a:cs typeface="Times New Roman" panose="02020603050405020304" pitchFamily="18" charset="0"/>
              </a:rPr>
              <a:t>Construction stage: </a:t>
            </a:r>
            <a:r>
              <a:rPr lang="en-US" sz="2000" dirty="0">
                <a:solidFill>
                  <a:prstClr val="black"/>
                </a:solidFill>
                <a:latin typeface="Times New Roman" panose="02020603050405020304" pitchFamily="18" charset="0"/>
                <a:cs typeface="Times New Roman" panose="02020603050405020304" pitchFamily="18" charset="0"/>
              </a:rPr>
              <a:t>The safety requirements during construction stage shall be those to be taken care of during the design and manufacture of the conveyor system, equipment and machinery.</a:t>
            </a:r>
          </a:p>
          <a:p>
            <a:pPr marL="342900" lvl="0" indent="-342900" algn="just">
              <a:buFont typeface="Wingdings" panose="05000000000000000000" pitchFamily="2" charset="2"/>
              <a:buChar char="Ø"/>
            </a:pPr>
            <a:endParaRPr lang="en-US" sz="20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pPr>
            <a:r>
              <a:rPr lang="en-US" sz="2000" b="1" dirty="0">
                <a:solidFill>
                  <a:prstClr val="black"/>
                </a:solidFill>
                <a:latin typeface="Times New Roman" panose="02020603050405020304" pitchFamily="18" charset="0"/>
                <a:cs typeface="Times New Roman" panose="02020603050405020304" pitchFamily="18" charset="0"/>
              </a:rPr>
              <a:t>Installation stage: </a:t>
            </a:r>
            <a:r>
              <a:rPr lang="en-US" sz="2000" dirty="0">
                <a:solidFill>
                  <a:prstClr val="black"/>
                </a:solidFill>
                <a:latin typeface="Times New Roman" panose="02020603050405020304" pitchFamily="18" charset="0"/>
                <a:cs typeface="Times New Roman" panose="02020603050405020304" pitchFamily="18" charset="0"/>
              </a:rPr>
              <a:t>The safety requirements during installation stage shall be those to be taken care of during layout, erection and entry into service of the conveyor system, equipment and machinery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IS 7155 (Part 1) : 2023</a:t>
            </a:r>
            <a:r>
              <a:rPr lang="en-US" sz="2000" b="1" dirty="0">
                <a:solidFill>
                  <a:prstClr val="black"/>
                </a:solidFill>
                <a:latin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Ø"/>
            </a:pPr>
            <a:endParaRPr lang="en-US" sz="20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000" b="1" dirty="0">
                <a:solidFill>
                  <a:prstClr val="black"/>
                </a:solidFill>
                <a:latin typeface="Times New Roman" panose="02020603050405020304" pitchFamily="18" charset="0"/>
                <a:cs typeface="Times New Roman" panose="02020603050405020304" pitchFamily="18" charset="0"/>
              </a:rPr>
              <a:t>Utilization stage: </a:t>
            </a:r>
            <a:r>
              <a:rPr lang="en-US" sz="2000" dirty="0">
                <a:solidFill>
                  <a:prstClr val="black"/>
                </a:solidFill>
                <a:latin typeface="Times New Roman" panose="02020603050405020304" pitchFamily="18" charset="0"/>
                <a:cs typeface="Times New Roman" panose="02020603050405020304" pitchFamily="18" charset="0"/>
              </a:rPr>
              <a:t>The safety requirements during utilization stage shall be those to be taken care of during operation and maintenance of the conveyor systems, equipment and machinery.</a:t>
            </a:r>
          </a:p>
        </p:txBody>
      </p:sp>
    </p:spTree>
    <p:extLst>
      <p:ext uri="{BB962C8B-B14F-4D97-AF65-F5344CB8AC3E}">
        <p14:creationId xmlns:p14="http://schemas.microsoft.com/office/powerpoint/2010/main" val="2895900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1049906" y="638359"/>
            <a:ext cx="10206181"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General Information </a:t>
            </a:r>
          </a:p>
          <a:p>
            <a:pPr lvl="0" algn="ctr" fontAlgn="base">
              <a:defRPr/>
            </a:pPr>
            <a:r>
              <a:rPr lang="en-US" sz="2800" b="1" dirty="0">
                <a:solidFill>
                  <a:srgbClr val="2E384B"/>
                </a:solidFill>
                <a:latin typeface="Open Sans"/>
              </a:rPr>
              <a:t> IS 7155 (Part 1)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2DFE6D5E-EE16-4264-953E-4C82C1C7BE02}"/>
              </a:ext>
            </a:extLst>
          </p:cNvPr>
          <p:cNvSpPr/>
          <p:nvPr/>
        </p:nvSpPr>
        <p:spPr>
          <a:xfrm>
            <a:off x="1049906" y="1592466"/>
            <a:ext cx="10420199" cy="4401205"/>
          </a:xfrm>
          <a:prstGeom prst="rect">
            <a:avLst/>
          </a:prstGeom>
        </p:spPr>
        <p:txBody>
          <a:bodyPr wrap="square">
            <a:spAutoFit/>
          </a:bodyPr>
          <a:lstStyle/>
          <a:p>
            <a:pPr lvl="0"/>
            <a:r>
              <a:rPr lang="en-US" sz="2000" b="1" dirty="0">
                <a:solidFill>
                  <a:prstClr val="black"/>
                </a:solidFill>
                <a:latin typeface="Times New Roman" panose="02020603050405020304" pitchFamily="18" charset="0"/>
                <a:cs typeface="Times New Roman" panose="02020603050405020304" pitchFamily="18" charset="0"/>
              </a:rPr>
              <a:t>Lighting:  </a:t>
            </a:r>
            <a:r>
              <a:rPr lang="en-US" sz="2000" dirty="0">
                <a:solidFill>
                  <a:prstClr val="black"/>
                </a:solidFill>
                <a:latin typeface="Times New Roman" panose="02020603050405020304" pitchFamily="18" charset="0"/>
                <a:cs typeface="Times New Roman" panose="02020603050405020304" pitchFamily="18" charset="0"/>
              </a:rPr>
              <a:t>Suitable lighting of conveyor systems, equipment and machinery shall be provided [</a:t>
            </a:r>
            <a:r>
              <a:rPr lang="en-US" sz="2000" b="1" dirty="0">
                <a:solidFill>
                  <a:prstClr val="black"/>
                </a:solidFill>
                <a:latin typeface="Times New Roman" panose="02020603050405020304" pitchFamily="18" charset="0"/>
                <a:cs typeface="Times New Roman" panose="02020603050405020304" pitchFamily="18" charset="0"/>
              </a:rPr>
              <a:t>IS 3646 (Part 1)]</a:t>
            </a:r>
            <a:r>
              <a:rPr lang="en-US" sz="2000" dirty="0">
                <a:solidFill>
                  <a:prstClr val="black"/>
                </a:solidFill>
                <a:latin typeface="Times New Roman" panose="02020603050405020304" pitchFamily="18" charset="0"/>
                <a:cs typeface="Times New Roman" panose="02020603050405020304" pitchFamily="18" charset="0"/>
              </a:rPr>
              <a:t>.</a:t>
            </a:r>
          </a:p>
          <a:p>
            <a:pPr lvl="0"/>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000" b="1" dirty="0">
                <a:solidFill>
                  <a:prstClr val="black"/>
                </a:solidFill>
                <a:latin typeface="Times New Roman" panose="02020603050405020304" pitchFamily="18" charset="0"/>
                <a:cs typeface="Times New Roman" panose="02020603050405020304" pitchFamily="18" charset="0"/>
              </a:rPr>
              <a:t>Electrical Equipment: I</a:t>
            </a:r>
            <a:r>
              <a:rPr lang="en-US" sz="2000" dirty="0">
                <a:solidFill>
                  <a:prstClr val="black"/>
                </a:solidFill>
                <a:latin typeface="Times New Roman" panose="02020603050405020304" pitchFamily="18" charset="0"/>
                <a:cs typeface="Times New Roman" panose="02020603050405020304" pitchFamily="18" charset="0"/>
              </a:rPr>
              <a:t>nstalled and maintained to meet the statutory requirements as per </a:t>
            </a:r>
          </a:p>
          <a:p>
            <a:pPr lvl="0"/>
            <a:r>
              <a:rPr lang="en-US" sz="2000" dirty="0">
                <a:solidFill>
                  <a:prstClr val="black"/>
                </a:solidFill>
                <a:latin typeface="Times New Roman" panose="02020603050405020304" pitchFamily="18" charset="0"/>
                <a:cs typeface="Times New Roman" panose="02020603050405020304" pitchFamily="18" charset="0"/>
              </a:rPr>
              <a:t>IS 732, IS 4051, IS 16724, IS 5572 and IS/IEC 60079 (Part 0).</a:t>
            </a:r>
          </a:p>
          <a:p>
            <a:pPr lvl="0"/>
            <a:r>
              <a:rPr lang="en-US" sz="2000" dirty="0">
                <a:solidFill>
                  <a:prstClr val="black"/>
                </a:solidFill>
                <a:latin typeface="Times New Roman" panose="02020603050405020304" pitchFamily="18" charset="0"/>
                <a:cs typeface="Times New Roman" panose="02020603050405020304" pitchFamily="18" charset="0"/>
              </a:rPr>
              <a:t> </a:t>
            </a:r>
          </a:p>
          <a:p>
            <a:pPr lvl="0"/>
            <a:r>
              <a:rPr lang="en-US" sz="2000" b="1" dirty="0">
                <a:solidFill>
                  <a:prstClr val="black"/>
                </a:solidFill>
                <a:latin typeface="Times New Roman" panose="02020603050405020304" pitchFamily="18" charset="0"/>
                <a:cs typeface="Times New Roman" panose="02020603050405020304" pitchFamily="18" charset="0"/>
              </a:rPr>
              <a:t>Fire Protection: </a:t>
            </a:r>
            <a:r>
              <a:rPr lang="en-US" sz="2000" dirty="0">
                <a:solidFill>
                  <a:prstClr val="black"/>
                </a:solidFill>
                <a:latin typeface="Times New Roman" panose="02020603050405020304" pitchFamily="18" charset="0"/>
                <a:cs typeface="Times New Roman" panose="02020603050405020304" pitchFamily="18" charset="0"/>
              </a:rPr>
              <a:t>Adequate fire protection facilities shall be provided and approval of the statutory authority. </a:t>
            </a:r>
            <a:r>
              <a:rPr lang="en-US" sz="2000" b="1" dirty="0">
                <a:solidFill>
                  <a:prstClr val="black"/>
                </a:solidFill>
                <a:latin typeface="Times New Roman" panose="02020603050405020304" pitchFamily="18" charset="0"/>
                <a:cs typeface="Times New Roman" panose="02020603050405020304" pitchFamily="18" charset="0"/>
              </a:rPr>
              <a:t>Guidance Standards</a:t>
            </a:r>
            <a:r>
              <a:rPr lang="en-US" sz="2000" dirty="0">
                <a:solidFill>
                  <a:prstClr val="black"/>
                </a:solidFill>
                <a:latin typeface="Times New Roman" panose="02020603050405020304" pitchFamily="18" charset="0"/>
                <a:cs typeface="Times New Roman" panose="02020603050405020304" pitchFamily="18" charset="0"/>
              </a:rPr>
              <a:t>: IS 1641, IS 1642, IS 1643, IS 1644 and IS 3034.</a:t>
            </a:r>
          </a:p>
          <a:p>
            <a:pPr lvl="0"/>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000" b="1" dirty="0">
                <a:solidFill>
                  <a:prstClr val="black"/>
                </a:solidFill>
                <a:latin typeface="Times New Roman" panose="02020603050405020304" pitchFamily="18" charset="0"/>
                <a:cs typeface="Times New Roman" panose="02020603050405020304" pitchFamily="18" charset="0"/>
              </a:rPr>
              <a:t>Dust and Fumes: </a:t>
            </a:r>
            <a:r>
              <a:rPr lang="en-US" sz="2000" dirty="0">
                <a:solidFill>
                  <a:prstClr val="black"/>
                </a:solidFill>
                <a:latin typeface="Times New Roman" panose="02020603050405020304" pitchFamily="18" charset="0"/>
                <a:cs typeface="Times New Roman" panose="02020603050405020304" pitchFamily="18" charset="0"/>
              </a:rPr>
              <a:t>The design of the system shall be such as to prevent or control the emission of dust and fumes.</a:t>
            </a:r>
          </a:p>
          <a:p>
            <a:pPr lvl="0" algn="just"/>
            <a:r>
              <a:rPr lang="en-US" sz="2000" b="1" dirty="0">
                <a:solidFill>
                  <a:prstClr val="black"/>
                </a:solidFill>
                <a:latin typeface="Times New Roman" panose="02020603050405020304" pitchFamily="18" charset="0"/>
                <a:cs typeface="Times New Roman" panose="02020603050405020304" pitchFamily="18" charset="0"/>
              </a:rPr>
              <a:t>Static Charge/Electricity: </a:t>
            </a:r>
            <a:r>
              <a:rPr lang="en-US" sz="2000" dirty="0">
                <a:solidFill>
                  <a:prstClr val="black"/>
                </a:solidFill>
                <a:latin typeface="Times New Roman" panose="02020603050405020304" pitchFamily="18" charset="0"/>
                <a:cs typeface="Times New Roman" panose="02020603050405020304" pitchFamily="18" charset="0"/>
              </a:rPr>
              <a:t>For normal runoff mine the accumulated static charge may not pose much of a problem. However, for special application which carry explosive dusts and compounds, limiting the accumulated static charge/electricity in a conveying system is extremely important.</a:t>
            </a:r>
          </a:p>
        </p:txBody>
      </p:sp>
    </p:spTree>
    <p:extLst>
      <p:ext uri="{BB962C8B-B14F-4D97-AF65-F5344CB8AC3E}">
        <p14:creationId xmlns:p14="http://schemas.microsoft.com/office/powerpoint/2010/main" val="206373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Vibrating conveyor/feeder</a:t>
            </a:r>
          </a:p>
          <a:p>
            <a:pPr lvl="0" algn="ctr" fontAlgn="base">
              <a:defRPr/>
            </a:pPr>
            <a:r>
              <a:rPr lang="en-US" sz="2800" b="1" dirty="0">
                <a:solidFill>
                  <a:srgbClr val="2E384B"/>
                </a:solidFill>
                <a:latin typeface="Open Sans"/>
              </a:rPr>
              <a:t>IS 7155 (Part 4)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09" y="2305615"/>
            <a:ext cx="10206181" cy="1938992"/>
          </a:xfrm>
          <a:prstGeom prst="rect">
            <a:avLst/>
          </a:prstGeom>
        </p:spPr>
        <p:txBody>
          <a:bodyPr wrap="square">
            <a:spAutoFit/>
          </a:bodyPr>
          <a:lstStyle/>
          <a:p>
            <a:pPr lvl="0" algn="just">
              <a:defRPr/>
            </a:pPr>
            <a:r>
              <a:rPr lang="en-US" sz="2000" dirty="0">
                <a:latin typeface="Times New Roman" panose="02020603050405020304" pitchFamily="18" charset="0"/>
                <a:cs typeface="Times New Roman" panose="02020603050405020304" pitchFamily="18" charset="0"/>
              </a:rPr>
              <a:t>Besides statutory and other requirements relating to safety in general, specific safety requirements</a:t>
            </a:r>
          </a:p>
          <a:p>
            <a:pPr lvl="0" algn="just">
              <a:defRPr/>
            </a:pPr>
            <a:r>
              <a:rPr lang="en-US" sz="2000" dirty="0">
                <a:latin typeface="Times New Roman" panose="02020603050405020304" pitchFamily="18" charset="0"/>
                <a:cs typeface="Times New Roman" panose="02020603050405020304" pitchFamily="18" charset="0"/>
              </a:rPr>
              <a:t>shall be observed at the following stages:</a:t>
            </a:r>
          </a:p>
          <a:p>
            <a:pPr lvl="0" algn="just">
              <a:defRPr/>
            </a:pPr>
            <a:endParaRPr lang="en-US" sz="2000"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a) During the construction stage (design, and manufacture);</a:t>
            </a:r>
          </a:p>
          <a:p>
            <a:pPr lvl="0" algn="just">
              <a:defRPr/>
            </a:pPr>
            <a:r>
              <a:rPr lang="en-US" sz="2000" dirty="0">
                <a:latin typeface="Times New Roman" panose="02020603050405020304" pitchFamily="18" charset="0"/>
                <a:cs typeface="Times New Roman" panose="02020603050405020304" pitchFamily="18" charset="0"/>
              </a:rPr>
              <a:t>b) During the installation stage (design, commissioning and entry into service); and</a:t>
            </a:r>
          </a:p>
          <a:p>
            <a:pPr lvl="0" algn="just">
              <a:defRPr/>
            </a:pPr>
            <a:r>
              <a:rPr lang="en-US" sz="2000" dirty="0">
                <a:latin typeface="Times New Roman" panose="02020603050405020304" pitchFamily="18" charset="0"/>
                <a:cs typeface="Times New Roman" panose="02020603050405020304" pitchFamily="18" charset="0"/>
              </a:rPr>
              <a:t>c) During the utilization stage (operation and maintenance) </a:t>
            </a:r>
            <a:r>
              <a:rPr lang="en-US" sz="2000" b="1" dirty="0">
                <a:latin typeface="Times New Roman" panose="02020603050405020304" pitchFamily="18" charset="0"/>
                <a:cs typeface="Times New Roman" panose="02020603050405020304" pitchFamily="18" charset="0"/>
              </a:rPr>
              <a:t>[IS 7155 (Part 4) : 2023]. </a:t>
            </a:r>
            <a:endParaRPr 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090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Vibrating conveyor/feeder</a:t>
            </a:r>
          </a:p>
          <a:p>
            <a:pPr lvl="0" algn="ctr" fontAlgn="base">
              <a:defRPr/>
            </a:pPr>
            <a:r>
              <a:rPr lang="en-US" sz="2800" b="1" dirty="0">
                <a:solidFill>
                  <a:srgbClr val="2E384B"/>
                </a:solidFill>
                <a:latin typeface="Open Sans"/>
              </a:rPr>
              <a:t>IS 7155 (Part 4)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92909" y="1949750"/>
            <a:ext cx="10268649" cy="4093428"/>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During the Construction Stage (Design and Manufacture)</a:t>
            </a:r>
          </a:p>
          <a:p>
            <a:pPr lvl="0" algn="just">
              <a:defRPr/>
            </a:pPr>
            <a:endParaRPr lang="en-US" sz="2000" b="1"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Design of the vibrating conveyor/feeder shall be done keeping in view the various parameters, to obtain the selected capacity, speed of transportation of material under the influence of vibrator and minimum material depth on the pan.</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It shall be ensured that after installation the material fed into the vibrating conveyor/feeder shall be regulated and compatible with the selected/designed capacity of the conveyor/feeder.</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various parameters during design and construction shall be selected in such a way that vibrating conveyor/feeder shall be suitable to operate above, at or below its resonance point so that distinct advantages are availed off and drawbacks avoided.</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Dynamic loads, in addition to static loads, shall be carefully analyzed and care shall be taken for such loads while deciding/designing the vibration damping arrangement(s) and the foundation of the conveyor/feeder.</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366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Conveyors Safety Vibrating conveyor/feeder</a:t>
            </a:r>
          </a:p>
          <a:p>
            <a:pPr lvl="0" algn="ctr" fontAlgn="base">
              <a:defRPr/>
            </a:pPr>
            <a:r>
              <a:rPr lang="en-US" sz="2800" b="1" dirty="0">
                <a:solidFill>
                  <a:srgbClr val="2E384B"/>
                </a:solidFill>
                <a:latin typeface="Open Sans"/>
              </a:rPr>
              <a:t>IS 7155 (Part 4)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2126213"/>
            <a:ext cx="10268649" cy="3785652"/>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During the Installation Stage</a:t>
            </a:r>
          </a:p>
          <a:p>
            <a:pPr lvl="0" algn="just">
              <a:defRPr/>
            </a:pPr>
            <a:endParaRPr lang="en-US" sz="2000" b="1"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Clearance between the trough and any external stationary structure shall not be less than 75 mm.</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 clear space of not less than 600 mm shall be provided between the moving end of vibrating conveyor/feeder and any fixed structure in cases of installations without walkways.</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conveyor/feeder shall be installed in such a way that accumulation of materials shall not dampen the normal oscillation of the conveyor/feeder.</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Adequate and suitable guards shall be provided for all moving parts. </a:t>
            </a:r>
          </a:p>
          <a:p>
            <a:pPr lvl="0" algn="just">
              <a:defRPr/>
            </a:pPr>
            <a:r>
              <a:rPr lang="en-US" sz="2000" b="1" dirty="0">
                <a:latin typeface="Times New Roman" panose="02020603050405020304" pitchFamily="18" charset="0"/>
                <a:cs typeface="Times New Roman" panose="02020603050405020304" pitchFamily="18" charset="0"/>
              </a:rPr>
              <a:t>During utilization stage</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material fed into the vibrating conveyor/feeder shall be so regulated as not to exceed the capacity requirements of the conveyor/feeder</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6366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Selection, Training and Supervision of Operators</a:t>
            </a:r>
          </a:p>
          <a:p>
            <a:pPr lvl="0" algn="ctr" fontAlgn="base">
              <a:defRPr/>
            </a:pPr>
            <a:r>
              <a:rPr lang="en-US" sz="2800" b="1" dirty="0">
                <a:solidFill>
                  <a:srgbClr val="2E384B"/>
                </a:solidFill>
                <a:latin typeface="Open Sans"/>
              </a:rPr>
              <a:t>IS 7155 (Part 6)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2126213"/>
            <a:ext cx="10268649" cy="3477875"/>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 SAFE OPERATING PROCEDURES:</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Besides statutory and other requirements relating to safety in general specific attention of the operators shall be drawn to observe the following relating to conveyor installations and where the operator observe any deficiency in these, he shall report to the appropriate authority for immediate remedial action:</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All starting and stopping controls shall be clearly marked. The area around these devices shall be kept free of obstruction to permit ready access to them and a clear view of them at all times;</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area around all loading and unloading points on the conveyors shall be kept clear of obstructions at all times;</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No ‘riding’ shall be permitted on a conveyor at any time; [</a:t>
            </a:r>
            <a:r>
              <a:rPr lang="en-US" sz="2000" b="1" dirty="0">
                <a:latin typeface="Times New Roman" panose="02020603050405020304" pitchFamily="18" charset="0"/>
                <a:cs typeface="Times New Roman" panose="02020603050405020304" pitchFamily="18" charset="0"/>
              </a:rPr>
              <a:t>IS 7155 (Part 6) : 2023</a:t>
            </a:r>
            <a:r>
              <a:rPr lang="en-US" sz="2000" dirty="0">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28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DD16F1-AF42-4DAD-908D-FDA35C43CF22}"/>
              </a:ext>
            </a:extLst>
          </p:cNvPr>
          <p:cNvPicPr>
            <a:picLocks noChangeAspect="1"/>
          </p:cNvPicPr>
          <p:nvPr/>
        </p:nvPicPr>
        <p:blipFill>
          <a:blip r:embed="rId2"/>
          <a:stretch>
            <a:fillRect/>
          </a:stretch>
        </p:blipFill>
        <p:spPr>
          <a:xfrm>
            <a:off x="1976284" y="1165124"/>
            <a:ext cx="8554064" cy="4216774"/>
          </a:xfrm>
          <a:prstGeom prst="rect">
            <a:avLst/>
          </a:prstGeom>
        </p:spPr>
      </p:pic>
    </p:spTree>
    <p:extLst>
      <p:ext uri="{BB962C8B-B14F-4D97-AF65-F5344CB8AC3E}">
        <p14:creationId xmlns:p14="http://schemas.microsoft.com/office/powerpoint/2010/main" val="2020959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523220"/>
          </a:xfrm>
          <a:prstGeom prst="rect">
            <a:avLst/>
          </a:prstGeom>
        </p:spPr>
        <p:txBody>
          <a:bodyPr wrap="square">
            <a:spAutoFit/>
          </a:bodyPr>
          <a:lstStyle/>
          <a:p>
            <a:pPr lvl="0" algn="ctr" fontAlgn="base">
              <a:defRPr/>
            </a:pPr>
            <a:r>
              <a:rPr lang="en-US" sz="2800" b="1" dirty="0">
                <a:solidFill>
                  <a:srgbClr val="2E384B"/>
                </a:solidFill>
                <a:latin typeface="Open Sans"/>
              </a:rPr>
              <a:t>Selection, Training and Supervision of Operators</a:t>
            </a:r>
          </a:p>
        </p:txBody>
      </p:sp>
      <p:sp>
        <p:nvSpPr>
          <p:cNvPr id="2" name="Rectangle 1">
            <a:extLst>
              <a:ext uri="{FF2B5EF4-FFF2-40B4-BE49-F238E27FC236}">
                <a16:creationId xmlns:a16="http://schemas.microsoft.com/office/drawing/2014/main" id="{5DE12DF3-D374-4C16-BDE7-B6B9B1BFCF9A}"/>
              </a:ext>
            </a:extLst>
          </p:cNvPr>
          <p:cNvSpPr/>
          <p:nvPr/>
        </p:nvSpPr>
        <p:spPr>
          <a:xfrm>
            <a:off x="961675" y="2126213"/>
            <a:ext cx="10268649" cy="3477875"/>
          </a:xfrm>
          <a:prstGeom prst="rect">
            <a:avLst/>
          </a:prstGeom>
        </p:spPr>
        <p:txBody>
          <a:bodyPr wrap="square">
            <a:spAutoFit/>
          </a:bodyPr>
          <a:lstStyle/>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No maintenance or repair work shall be carried out while a conveyor is in operation. In every case the power shall be disconnected and the starting control shall be positively locked in the open or stop position before such work is commenced. A ‘shut down’ permission shall be taken prior to commencing any maintenance/ repair work;</a:t>
            </a:r>
          </a:p>
          <a:p>
            <a:pPr marL="342900" lvl="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Before restarting a conveyor that has stopped due to an overload, the reason shall be ascertained and the stoppage cleared before restarting. The starting control shall be locked out before any attempt is made to remove the cause of an overload;</a:t>
            </a:r>
          </a:p>
          <a:p>
            <a:pPr marL="342900" lvl="0" indent="-342900" algn="just">
              <a:buFont typeface="Wingdings" panose="05000000000000000000" pitchFamily="2" charset="2"/>
              <a:buChar char="Ø"/>
              <a:defRPr/>
            </a:pPr>
            <a:r>
              <a:rPr lang="en-US" sz="2000" dirty="0">
                <a:solidFill>
                  <a:prstClr val="black"/>
                </a:solidFill>
                <a:latin typeface="Times New Roman" panose="02020603050405020304" pitchFamily="18" charset="0"/>
                <a:cs typeface="Times New Roman" panose="02020603050405020304" pitchFamily="18" charset="0"/>
              </a:rPr>
              <a:t> At no time a conveyor be used for a purpose other than one for which it was designed, and neither shall it be loaded in excess of its safe working load;</a:t>
            </a:r>
          </a:p>
          <a:p>
            <a:pPr marL="342900" lvl="0" indent="-342900" algn="just">
              <a:buFont typeface="Wingdings" panose="05000000000000000000" pitchFamily="2" charset="2"/>
              <a:buChar char="Ø"/>
              <a:defRPr/>
            </a:pPr>
            <a:r>
              <a:rPr lang="en-US" sz="2000" dirty="0">
                <a:solidFill>
                  <a:prstClr val="black"/>
                </a:solidFill>
                <a:latin typeface="Times New Roman" panose="02020603050405020304" pitchFamily="18" charset="0"/>
                <a:cs typeface="Times New Roman" panose="02020603050405020304" pitchFamily="18" charset="0"/>
              </a:rPr>
              <a:t>Good housekeeping shall be maintained at all times; </a:t>
            </a:r>
          </a:p>
          <a:p>
            <a:pPr marL="342900" lvl="0" indent="-342900" algn="just">
              <a:buFont typeface="Wingdings" panose="05000000000000000000" pitchFamily="2" charset="2"/>
              <a:buChar char="Ø"/>
              <a:defRPr/>
            </a:pPr>
            <a:r>
              <a:rPr lang="en-US" sz="2000" dirty="0">
                <a:solidFill>
                  <a:prstClr val="black"/>
                </a:solidFill>
                <a:latin typeface="Times New Roman" panose="02020603050405020304" pitchFamily="18" charset="0"/>
                <a:cs typeface="Times New Roman" panose="02020603050405020304" pitchFamily="18" charset="0"/>
              </a:rPr>
              <a:t>Operators shall not wear loose clothing which may cause a trapping hazard.</a:t>
            </a:r>
          </a:p>
        </p:txBody>
      </p:sp>
    </p:spTree>
    <p:extLst>
      <p:ext uri="{BB962C8B-B14F-4D97-AF65-F5344CB8AC3E}">
        <p14:creationId xmlns:p14="http://schemas.microsoft.com/office/powerpoint/2010/main" val="14029782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Conveyor Safety: Inspection and Maintenance</a:t>
            </a:r>
          </a:p>
          <a:p>
            <a:pPr lvl="0" algn="ctr" fontAlgn="base">
              <a:defRPr/>
            </a:pPr>
            <a:r>
              <a:rPr lang="en-US" sz="2800" b="1" dirty="0">
                <a:solidFill>
                  <a:srgbClr val="2E384B"/>
                </a:solidFill>
                <a:latin typeface="Open Sans"/>
              </a:rPr>
              <a:t>IS 7155 (Part 7)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1768929"/>
            <a:ext cx="10268649" cy="4093428"/>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SPECIFIC SAFETY REQUlREMENT</a:t>
            </a:r>
          </a:p>
          <a:p>
            <a:pPr lvl="0" algn="just">
              <a:defRPr/>
            </a:pPr>
            <a:r>
              <a:rPr lang="en-US" sz="2000" dirty="0">
                <a:latin typeface="Times New Roman" panose="02020603050405020304" pitchFamily="18" charset="0"/>
                <a:cs typeface="Times New Roman" panose="02020603050405020304" pitchFamily="18" charset="0"/>
              </a:rPr>
              <a:t>Besides statutory and other requirements relating to inspection and maintenance of conveyor system, specific safety requirements relating to these aspects shall be observed particularly at the utilization stage.</a:t>
            </a:r>
          </a:p>
          <a:p>
            <a:pPr lvl="0" algn="just">
              <a:defRPr/>
            </a:pPr>
            <a:r>
              <a:rPr lang="en-US" sz="2000" b="1" dirty="0">
                <a:latin typeface="Times New Roman" panose="02020603050405020304" pitchFamily="18" charset="0"/>
                <a:cs typeface="Times New Roman" panose="02020603050405020304" pitchFamily="18" charset="0"/>
              </a:rPr>
              <a:t>Inspection and Maintenance :</a:t>
            </a:r>
            <a:r>
              <a:rPr lang="en-US" sz="2000" dirty="0">
                <a:latin typeface="Times New Roman" panose="02020603050405020304" pitchFamily="18" charset="0"/>
                <a:cs typeface="Times New Roman" panose="02020603050405020304" pitchFamily="18" charset="0"/>
              </a:rPr>
              <a:t>An inspection and maintenance program shall be planned, organized and implemented to keep the entire conveyor system in a safe operating condition.</a:t>
            </a:r>
          </a:p>
          <a:p>
            <a:pPr lvl="0" algn="just">
              <a:defRPr/>
            </a:pPr>
            <a:r>
              <a:rPr lang="en-US" sz="2000" dirty="0">
                <a:latin typeface="Times New Roman" panose="02020603050405020304" pitchFamily="18" charset="0"/>
                <a:cs typeface="Times New Roman" panose="02020603050405020304" pitchFamily="18" charset="0"/>
              </a:rPr>
              <a:t>It shall include the various checks to be made, time schedule and the responsibility of personnel at various levels to implement the programmed.</a:t>
            </a:r>
          </a:p>
          <a:p>
            <a:pPr lvl="0" algn="just">
              <a:defRPr/>
            </a:pPr>
            <a:r>
              <a:rPr lang="en-US" sz="2000" b="1" dirty="0">
                <a:latin typeface="Times New Roman" panose="02020603050405020304" pitchFamily="18" charset="0"/>
                <a:cs typeface="Times New Roman" panose="02020603050405020304" pitchFamily="18" charset="0"/>
              </a:rPr>
              <a:t>Regular Checks:</a:t>
            </a:r>
            <a:r>
              <a:rPr lang="en-US" sz="2000" dirty="0">
                <a:latin typeface="Times New Roman" panose="02020603050405020304" pitchFamily="18" charset="0"/>
                <a:cs typeface="Times New Roman" panose="02020603050405020304" pitchFamily="18" charset="0"/>
              </a:rPr>
              <a:t> Those responsible for inspection and maintenance shall be thoroughly familiar with the recommendations made by the conveyor manufacturer and the inspection and maintenance </a:t>
            </a:r>
            <a:r>
              <a:rPr lang="en-US" sz="2000" dirty="0" err="1">
                <a:latin typeface="Times New Roman" panose="02020603050405020304" pitchFamily="18" charset="0"/>
                <a:cs typeface="Times New Roman" panose="02020603050405020304" pitchFamily="18" charset="0"/>
              </a:rPr>
              <a:t>programme</a:t>
            </a:r>
            <a:r>
              <a:rPr lang="en-US" sz="2000" dirty="0">
                <a:latin typeface="Times New Roman" panose="02020603050405020304" pitchFamily="18" charset="0"/>
                <a:cs typeface="Times New Roman" panose="02020603050405020304" pitchFamily="18" charset="0"/>
              </a:rPr>
              <a:t>. Among other checks all take up devices provided for the purpose of adjusting for stretch in the belt, chain or cable shall be checked for proper [</a:t>
            </a:r>
            <a:r>
              <a:rPr lang="en-US" sz="2000"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IS 7155 (Part 7) : 2023</a:t>
            </a:r>
            <a:r>
              <a:rPr lang="en-US" sz="2000" dirty="0">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9016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0" y="814822"/>
            <a:ext cx="12881810" cy="954107"/>
          </a:xfrm>
          <a:prstGeom prst="rect">
            <a:avLst/>
          </a:prstGeom>
        </p:spPr>
        <p:txBody>
          <a:bodyPr wrap="square">
            <a:spAutoFit/>
          </a:bodyPr>
          <a:lstStyle/>
          <a:p>
            <a:pPr lvl="0" algn="ctr" fontAlgn="base">
              <a:defRPr/>
            </a:pPr>
            <a:r>
              <a:rPr lang="en-US" sz="2800" b="1" dirty="0">
                <a:solidFill>
                  <a:srgbClr val="2E384B"/>
                </a:solidFill>
                <a:latin typeface="Open Sans"/>
              </a:rPr>
              <a:t>Inspection and Maintenance</a:t>
            </a:r>
          </a:p>
          <a:p>
            <a:pPr lvl="0" algn="ctr" fontAlgn="base">
              <a:defRPr/>
            </a:pPr>
            <a:r>
              <a:rPr lang="en-US" sz="2800" b="1" dirty="0">
                <a:solidFill>
                  <a:srgbClr val="2E384B"/>
                </a:solidFill>
                <a:latin typeface="Open Sans"/>
              </a:rPr>
              <a:t>IS 7155 (Part 7) : 2023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961675" y="1971397"/>
            <a:ext cx="10268649" cy="3170099"/>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Lubrication</a:t>
            </a:r>
          </a:p>
          <a:p>
            <a:pPr lvl="0" algn="just">
              <a:defRPr/>
            </a:pPr>
            <a:r>
              <a:rPr lang="en-US" sz="2000" dirty="0">
                <a:latin typeface="Times New Roman" panose="02020603050405020304" pitchFamily="18" charset="0"/>
                <a:cs typeface="Times New Roman" panose="02020603050405020304" pitchFamily="18" charset="0"/>
              </a:rPr>
              <a:t>Inadequate or improper lubrication may lead to increased breakdown of the system/subsystem/component thus causing safety hazard. Particular attention shall be paid to lubrication schedules recommended by the manufacturer of conveyor and to the replacement of worn parts before they fail. The lubricant shall be of the type, grade, as recommended by the machine manufacturer.</a:t>
            </a:r>
          </a:p>
          <a:p>
            <a:pPr lvl="0" algn="just">
              <a:defRPr/>
            </a:pPr>
            <a:endParaRPr lang="en-US" sz="20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Safety of Personnel</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Where inspection and maintenance personnel are required to work in situations where there is a risk of falling, consideration shall be given to the use of safety belts and harness assemblies.</a:t>
            </a:r>
          </a:p>
        </p:txBody>
      </p:sp>
    </p:spTree>
    <p:extLst>
      <p:ext uri="{BB962C8B-B14F-4D97-AF65-F5344CB8AC3E}">
        <p14:creationId xmlns:p14="http://schemas.microsoft.com/office/powerpoint/2010/main" val="2015251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4038595" y="871891"/>
            <a:ext cx="4397481" cy="523220"/>
          </a:xfrm>
          <a:prstGeom prst="rect">
            <a:avLst/>
          </a:prstGeom>
        </p:spPr>
        <p:txBody>
          <a:bodyPr wrap="square">
            <a:spAutoFit/>
          </a:bodyPr>
          <a:lstStyle/>
          <a:p>
            <a:pPr lvl="0" algn="ctr" fontAlgn="base">
              <a:defRPr/>
            </a:pPr>
            <a:r>
              <a:rPr lang="nl-NL" sz="2800" b="1" dirty="0">
                <a:solidFill>
                  <a:srgbClr val="2E384B"/>
                </a:solidFill>
                <a:latin typeface="Open Sans"/>
              </a:rPr>
              <a:t>Feeders </a:t>
            </a:r>
          </a:p>
        </p:txBody>
      </p:sp>
      <p:sp>
        <p:nvSpPr>
          <p:cNvPr id="7" name="Rectangle 6">
            <a:extLst>
              <a:ext uri="{FF2B5EF4-FFF2-40B4-BE49-F238E27FC236}">
                <a16:creationId xmlns:a16="http://schemas.microsoft.com/office/drawing/2014/main" id="{29B71338-F822-49F7-84FF-49AA6AD7E862}"/>
              </a:ext>
            </a:extLst>
          </p:cNvPr>
          <p:cNvSpPr/>
          <p:nvPr/>
        </p:nvSpPr>
        <p:spPr>
          <a:xfrm>
            <a:off x="992909" y="1825998"/>
            <a:ext cx="10206181" cy="3939540"/>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Feeders:</a:t>
            </a: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dirty="0">
                <a:latin typeface="Times New Roman" panose="02020603050405020304" pitchFamily="18" charset="0"/>
                <a:cs typeface="Times New Roman" panose="02020603050405020304" pitchFamily="18" charset="0"/>
              </a:rPr>
              <a:t>Feeders are devices or mechanisms used to regulate and direct the flow of materials into the conveyor system. They play a crucial role in ensuring a smooth and consistent supply of materials, helping to prevent bottlenecks and maintain efficient operation.</a:t>
            </a:r>
            <a:endParaRPr lang="en-US" sz="2000" b="1" dirty="0">
              <a:latin typeface="Times New Roman" panose="02020603050405020304" pitchFamily="18" charset="0"/>
              <a:cs typeface="Times New Roman" panose="02020603050405020304" pitchFamily="18" charset="0"/>
            </a:endParaRPr>
          </a:p>
          <a:p>
            <a:pPr lvl="0" algn="just">
              <a:defRPr/>
            </a:pPr>
            <a:endParaRPr lang="en-US" sz="2000" b="1" dirty="0">
              <a:latin typeface="Times New Roman" panose="02020603050405020304" pitchFamily="18" charset="0"/>
              <a:cs typeface="Times New Roman" panose="02020603050405020304" pitchFamily="18" charset="0"/>
            </a:endParaRPr>
          </a:p>
          <a:p>
            <a:pPr lvl="0" algn="just">
              <a:defRPr/>
            </a:pPr>
            <a:r>
              <a:rPr lang="en-US" sz="2000" b="1" dirty="0">
                <a:latin typeface="Times New Roman" panose="02020603050405020304" pitchFamily="18" charset="0"/>
                <a:cs typeface="Times New Roman" panose="02020603050405020304" pitchFamily="18" charset="0"/>
              </a:rPr>
              <a:t>The different types of feeders are:</a:t>
            </a:r>
          </a:p>
          <a:p>
            <a:pPr lvl="0" algn="just">
              <a:defRPr/>
            </a:pPr>
            <a:endParaRPr lang="en-US" sz="2000" b="1" dirty="0">
              <a:latin typeface="Times New Roman" panose="02020603050405020304" pitchFamily="18" charset="0"/>
              <a:cs typeface="Times New Roman" panose="02020603050405020304" pitchFamily="18" charset="0"/>
            </a:endParaRPr>
          </a:p>
          <a:p>
            <a:pPr marL="457200" lvl="0" indent="-457200" algn="just">
              <a:buFont typeface="+mj-lt"/>
              <a:buAutoNum type="alphaLcParenR"/>
              <a:defRPr/>
            </a:pPr>
            <a:r>
              <a:rPr lang="en-IN" dirty="0">
                <a:latin typeface="Times New Roman" panose="02020603050405020304" pitchFamily="18" charset="0"/>
                <a:cs typeface="Times New Roman" panose="02020603050405020304" pitchFamily="18" charset="0"/>
              </a:rPr>
              <a:t>Rotary vane feeders</a:t>
            </a:r>
          </a:p>
          <a:p>
            <a:pPr marL="457200" lvl="0" indent="-457200" algn="just">
              <a:buFont typeface="+mj-lt"/>
              <a:buAutoNum type="alphaLcParenR"/>
              <a:defRPr/>
            </a:pPr>
            <a:r>
              <a:rPr lang="en-IN" dirty="0">
                <a:latin typeface="Times New Roman" panose="02020603050405020304" pitchFamily="18" charset="0"/>
                <a:cs typeface="Times New Roman" panose="02020603050405020304" pitchFamily="18" charset="0"/>
              </a:rPr>
              <a:t>Rotary table feeders</a:t>
            </a:r>
          </a:p>
          <a:p>
            <a:pPr marL="457200" lvl="0" indent="-457200" algn="just">
              <a:buFont typeface="+mj-lt"/>
              <a:buAutoNum type="alphaLcParenR"/>
              <a:defRPr/>
            </a:pPr>
            <a:r>
              <a:rPr lang="en-IN" dirty="0">
                <a:latin typeface="Times New Roman" panose="02020603050405020304" pitchFamily="18" charset="0"/>
                <a:cs typeface="Times New Roman" panose="02020603050405020304" pitchFamily="18" charset="0"/>
              </a:rPr>
              <a:t>Belt feeders</a:t>
            </a:r>
          </a:p>
          <a:p>
            <a:pPr marL="457200" lvl="0" indent="-457200" algn="just">
              <a:buFont typeface="+mj-lt"/>
              <a:buAutoNum type="alphaLcParenR"/>
              <a:defRPr/>
            </a:pPr>
            <a:r>
              <a:rPr lang="en-IN" dirty="0">
                <a:latin typeface="Times New Roman" panose="02020603050405020304" pitchFamily="18" charset="0"/>
                <a:cs typeface="Times New Roman" panose="02020603050405020304" pitchFamily="18" charset="0"/>
              </a:rPr>
              <a:t>Mechanical vibrating feeders</a:t>
            </a:r>
          </a:p>
          <a:p>
            <a:pPr marL="457200" lvl="0" indent="-457200" algn="just">
              <a:buFont typeface="+mj-lt"/>
              <a:buAutoNum type="alphaLcParenR"/>
              <a:defRPr/>
            </a:pPr>
            <a:r>
              <a:rPr lang="en-IN" dirty="0">
                <a:latin typeface="Times New Roman" panose="02020603050405020304" pitchFamily="18" charset="0"/>
                <a:cs typeface="Times New Roman" panose="02020603050405020304" pitchFamily="18" charset="0"/>
              </a:rPr>
              <a:t>Screw feeders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040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7FD0-1920-4E30-B9BD-14E34F8A7DC7}"/>
              </a:ext>
            </a:extLst>
          </p:cNvPr>
          <p:cNvSpPr/>
          <p:nvPr/>
        </p:nvSpPr>
        <p:spPr>
          <a:xfrm>
            <a:off x="1841598" y="767195"/>
            <a:ext cx="8508804" cy="1323439"/>
          </a:xfrm>
          <a:prstGeom prst="rect">
            <a:avLst/>
          </a:prstGeom>
        </p:spPr>
        <p:txBody>
          <a:bodyPr wrap="none">
            <a:spAutoFit/>
          </a:bodyPr>
          <a:lstStyle/>
          <a:p>
            <a:pPr algn="just">
              <a:defRPr/>
            </a:pPr>
            <a:r>
              <a:rPr lang="en-IN" sz="4000" b="1" dirty="0">
                <a:latin typeface="Times New Roman" panose="02020603050405020304" pitchFamily="18" charset="0"/>
                <a:cs typeface="Times New Roman" panose="02020603050405020304" pitchFamily="18" charset="0"/>
              </a:rPr>
              <a:t>Rotary Vane Feeders [IS 12060:1987]</a:t>
            </a:r>
          </a:p>
          <a:p>
            <a:pPr lvl="0" algn="just">
              <a:defRPr/>
            </a:pPr>
            <a:endParaRPr lang="en-IN" sz="4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08EBA6A-A24C-4204-987B-1E9ED09499DE}"/>
              </a:ext>
            </a:extLst>
          </p:cNvPr>
          <p:cNvPicPr>
            <a:picLocks noChangeAspect="1"/>
          </p:cNvPicPr>
          <p:nvPr/>
        </p:nvPicPr>
        <p:blipFill rotWithShape="1">
          <a:blip r:embed="rId2"/>
          <a:srcRect l="13511" t="18534" r="4024" b="12908"/>
          <a:stretch/>
        </p:blipFill>
        <p:spPr>
          <a:xfrm>
            <a:off x="2127503" y="1730443"/>
            <a:ext cx="7936993" cy="4242375"/>
          </a:xfrm>
          <a:prstGeom prst="rect">
            <a:avLst/>
          </a:prstGeom>
        </p:spPr>
      </p:pic>
    </p:spTree>
    <p:extLst>
      <p:ext uri="{BB962C8B-B14F-4D97-AF65-F5344CB8AC3E}">
        <p14:creationId xmlns:p14="http://schemas.microsoft.com/office/powerpoint/2010/main" val="17879924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7FD0-1920-4E30-B9BD-14E34F8A7DC7}"/>
              </a:ext>
            </a:extLst>
          </p:cNvPr>
          <p:cNvSpPr/>
          <p:nvPr/>
        </p:nvSpPr>
        <p:spPr>
          <a:xfrm>
            <a:off x="1784692" y="885182"/>
            <a:ext cx="8622617" cy="707886"/>
          </a:xfrm>
          <a:prstGeom prst="rect">
            <a:avLst/>
          </a:prstGeom>
        </p:spPr>
        <p:txBody>
          <a:bodyPr wrap="none">
            <a:spAutoFit/>
          </a:bodyPr>
          <a:lstStyle/>
          <a:p>
            <a:pPr algn="just">
              <a:defRPr/>
            </a:pPr>
            <a:r>
              <a:rPr lang="en-IN" sz="4000" b="1" dirty="0">
                <a:latin typeface="Times New Roman" panose="02020603050405020304" pitchFamily="18" charset="0"/>
                <a:cs typeface="Times New Roman" panose="02020603050405020304" pitchFamily="18" charset="0"/>
              </a:rPr>
              <a:t>Rotary Table Feeders [IS 12108:1987]</a:t>
            </a:r>
          </a:p>
        </p:txBody>
      </p:sp>
      <p:pic>
        <p:nvPicPr>
          <p:cNvPr id="4" name="Picture 3">
            <a:extLst>
              <a:ext uri="{FF2B5EF4-FFF2-40B4-BE49-F238E27FC236}">
                <a16:creationId xmlns:a16="http://schemas.microsoft.com/office/drawing/2014/main" id="{2B1C12D0-E6C6-46F7-98F8-A41A9CE5804B}"/>
              </a:ext>
            </a:extLst>
          </p:cNvPr>
          <p:cNvPicPr>
            <a:picLocks noChangeAspect="1"/>
          </p:cNvPicPr>
          <p:nvPr/>
        </p:nvPicPr>
        <p:blipFill rotWithShape="1">
          <a:blip r:embed="rId2"/>
          <a:srcRect l="6351" t="47467" r="8961" b="10800"/>
          <a:stretch/>
        </p:blipFill>
        <p:spPr>
          <a:xfrm>
            <a:off x="2908521" y="1709928"/>
            <a:ext cx="6374957" cy="4262890"/>
          </a:xfrm>
          <a:prstGeom prst="rect">
            <a:avLst/>
          </a:prstGeom>
        </p:spPr>
      </p:pic>
    </p:spTree>
    <p:extLst>
      <p:ext uri="{BB962C8B-B14F-4D97-AF65-F5344CB8AC3E}">
        <p14:creationId xmlns:p14="http://schemas.microsoft.com/office/powerpoint/2010/main" val="22145623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7FD0-1920-4E30-B9BD-14E34F8A7DC7}"/>
              </a:ext>
            </a:extLst>
          </p:cNvPr>
          <p:cNvSpPr/>
          <p:nvPr/>
        </p:nvSpPr>
        <p:spPr>
          <a:xfrm>
            <a:off x="2775219" y="885182"/>
            <a:ext cx="6641562" cy="707886"/>
          </a:xfrm>
          <a:prstGeom prst="rect">
            <a:avLst/>
          </a:prstGeom>
        </p:spPr>
        <p:txBody>
          <a:bodyPr wrap="none">
            <a:spAutoFit/>
          </a:bodyPr>
          <a:lstStyle/>
          <a:p>
            <a:pPr algn="just">
              <a:defRPr/>
            </a:pPr>
            <a:r>
              <a:rPr lang="en-IN" sz="4000" b="1" dirty="0">
                <a:latin typeface="Times New Roman" panose="02020603050405020304" pitchFamily="18" charset="0"/>
                <a:cs typeface="Times New Roman" panose="02020603050405020304" pitchFamily="18" charset="0"/>
              </a:rPr>
              <a:t>Belt Feeders [IS 12215:1987]</a:t>
            </a:r>
          </a:p>
        </p:txBody>
      </p:sp>
      <p:pic>
        <p:nvPicPr>
          <p:cNvPr id="3" name="Picture 2">
            <a:extLst>
              <a:ext uri="{FF2B5EF4-FFF2-40B4-BE49-F238E27FC236}">
                <a16:creationId xmlns:a16="http://schemas.microsoft.com/office/drawing/2014/main" id="{F4EE5053-878B-45FA-A344-4090DC8B19E5}"/>
              </a:ext>
            </a:extLst>
          </p:cNvPr>
          <p:cNvPicPr>
            <a:picLocks noChangeAspect="1"/>
          </p:cNvPicPr>
          <p:nvPr/>
        </p:nvPicPr>
        <p:blipFill rotWithShape="1">
          <a:blip r:embed="rId2"/>
          <a:srcRect l="13050" t="20850" r="5050" b="3578"/>
          <a:stretch/>
        </p:blipFill>
        <p:spPr>
          <a:xfrm>
            <a:off x="1683319" y="1593068"/>
            <a:ext cx="8540511" cy="4379750"/>
          </a:xfrm>
          <a:prstGeom prst="rect">
            <a:avLst/>
          </a:prstGeom>
        </p:spPr>
      </p:pic>
    </p:spTree>
    <p:extLst>
      <p:ext uri="{BB962C8B-B14F-4D97-AF65-F5344CB8AC3E}">
        <p14:creationId xmlns:p14="http://schemas.microsoft.com/office/powerpoint/2010/main" val="26412611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7FD0-1920-4E30-B9BD-14E34F8A7DC7}"/>
              </a:ext>
            </a:extLst>
          </p:cNvPr>
          <p:cNvSpPr/>
          <p:nvPr/>
        </p:nvSpPr>
        <p:spPr>
          <a:xfrm>
            <a:off x="765596" y="885182"/>
            <a:ext cx="10660804" cy="707886"/>
          </a:xfrm>
          <a:prstGeom prst="rect">
            <a:avLst/>
          </a:prstGeom>
        </p:spPr>
        <p:txBody>
          <a:bodyPr wrap="none">
            <a:spAutoFit/>
          </a:bodyPr>
          <a:lstStyle/>
          <a:p>
            <a:pPr algn="just">
              <a:defRPr/>
            </a:pPr>
            <a:r>
              <a:rPr lang="en-IN" sz="4000" b="1" dirty="0">
                <a:latin typeface="Times New Roman" panose="02020603050405020304" pitchFamily="18" charset="0"/>
                <a:cs typeface="Times New Roman" panose="02020603050405020304" pitchFamily="18" charset="0"/>
              </a:rPr>
              <a:t>Mechanical Vibrating Feeder</a:t>
            </a:r>
            <a:r>
              <a:rPr lang="en-IN" sz="4000" dirty="0">
                <a:latin typeface="Times New Roman" panose="02020603050405020304" pitchFamily="18" charset="0"/>
                <a:cs typeface="Times New Roman" panose="02020603050405020304" pitchFamily="18" charset="0"/>
              </a:rPr>
              <a:t>s </a:t>
            </a:r>
            <a:r>
              <a:rPr lang="en-IN" sz="4000" b="1" dirty="0">
                <a:latin typeface="Times New Roman" panose="02020603050405020304" pitchFamily="18" charset="0"/>
                <a:cs typeface="Times New Roman" panose="02020603050405020304" pitchFamily="18" charset="0"/>
              </a:rPr>
              <a:t>[IS 12401: 1988]</a:t>
            </a:r>
          </a:p>
        </p:txBody>
      </p:sp>
      <p:pic>
        <p:nvPicPr>
          <p:cNvPr id="4" name="Picture 3">
            <a:extLst>
              <a:ext uri="{FF2B5EF4-FFF2-40B4-BE49-F238E27FC236}">
                <a16:creationId xmlns:a16="http://schemas.microsoft.com/office/drawing/2014/main" id="{819021C4-D46A-4988-98A9-46F802EA0EB3}"/>
              </a:ext>
            </a:extLst>
          </p:cNvPr>
          <p:cNvPicPr>
            <a:picLocks noChangeAspect="1"/>
          </p:cNvPicPr>
          <p:nvPr/>
        </p:nvPicPr>
        <p:blipFill rotWithShape="1">
          <a:blip r:embed="rId2"/>
          <a:srcRect t="6267" b="57467"/>
          <a:stretch/>
        </p:blipFill>
        <p:spPr>
          <a:xfrm>
            <a:off x="2135133" y="1737360"/>
            <a:ext cx="7921733" cy="4235458"/>
          </a:xfrm>
          <a:prstGeom prst="rect">
            <a:avLst/>
          </a:prstGeom>
        </p:spPr>
      </p:pic>
    </p:spTree>
    <p:extLst>
      <p:ext uri="{BB962C8B-B14F-4D97-AF65-F5344CB8AC3E}">
        <p14:creationId xmlns:p14="http://schemas.microsoft.com/office/powerpoint/2010/main" val="12106288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7FD0-1920-4E30-B9BD-14E34F8A7DC7}"/>
              </a:ext>
            </a:extLst>
          </p:cNvPr>
          <p:cNvSpPr/>
          <p:nvPr/>
        </p:nvSpPr>
        <p:spPr>
          <a:xfrm>
            <a:off x="2303775" y="885182"/>
            <a:ext cx="7584449" cy="769441"/>
          </a:xfrm>
          <a:prstGeom prst="rect">
            <a:avLst/>
          </a:prstGeom>
        </p:spPr>
        <p:txBody>
          <a:bodyPr wrap="none">
            <a:spAutoFit/>
          </a:bodyPr>
          <a:lstStyle/>
          <a:p>
            <a:pPr lvl="0" algn="just">
              <a:defRPr/>
            </a:pPr>
            <a:r>
              <a:rPr lang="en-IN" sz="4000" b="1" dirty="0">
                <a:latin typeface="Times New Roman" panose="02020603050405020304" pitchFamily="18" charset="0"/>
                <a:cs typeface="Times New Roman" panose="02020603050405020304" pitchFamily="18" charset="0"/>
              </a:rPr>
              <a:t>Screw Feeders </a:t>
            </a:r>
            <a:r>
              <a:rPr lang="en-IN" sz="4400" b="1" dirty="0">
                <a:latin typeface="Times New Roman" panose="02020603050405020304" pitchFamily="18" charset="0"/>
                <a:cs typeface="Times New Roman" panose="02020603050405020304" pitchFamily="18" charset="0"/>
              </a:rPr>
              <a:t>[IS 13324: 1992]</a:t>
            </a:r>
            <a:endParaRPr lang="en-US" sz="4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79838B6-CCBF-4E72-B6E5-97BBC369D048}"/>
              </a:ext>
            </a:extLst>
          </p:cNvPr>
          <p:cNvPicPr>
            <a:picLocks noChangeAspect="1"/>
          </p:cNvPicPr>
          <p:nvPr/>
        </p:nvPicPr>
        <p:blipFill rotWithShape="1">
          <a:blip r:embed="rId2"/>
          <a:srcRect t="6133" b="54001"/>
          <a:stretch/>
        </p:blipFill>
        <p:spPr>
          <a:xfrm>
            <a:off x="918462" y="1826514"/>
            <a:ext cx="5281387" cy="3568446"/>
          </a:xfrm>
          <a:prstGeom prst="rect">
            <a:avLst/>
          </a:prstGeom>
        </p:spPr>
      </p:pic>
      <p:pic>
        <p:nvPicPr>
          <p:cNvPr id="5" name="Picture 4">
            <a:extLst>
              <a:ext uri="{FF2B5EF4-FFF2-40B4-BE49-F238E27FC236}">
                <a16:creationId xmlns:a16="http://schemas.microsoft.com/office/drawing/2014/main" id="{FE3663E2-C3DB-407D-ABE1-BE9790F9ED98}"/>
              </a:ext>
            </a:extLst>
          </p:cNvPr>
          <p:cNvPicPr>
            <a:picLocks noChangeAspect="1"/>
          </p:cNvPicPr>
          <p:nvPr/>
        </p:nvPicPr>
        <p:blipFill rotWithShape="1">
          <a:blip r:embed="rId2"/>
          <a:srcRect t="43600" b="6800"/>
          <a:stretch/>
        </p:blipFill>
        <p:spPr>
          <a:xfrm>
            <a:off x="6513359" y="1826514"/>
            <a:ext cx="4726407" cy="3568446"/>
          </a:xfrm>
          <a:prstGeom prst="rect">
            <a:avLst/>
          </a:prstGeom>
        </p:spPr>
      </p:pic>
    </p:spTree>
    <p:extLst>
      <p:ext uri="{BB962C8B-B14F-4D97-AF65-F5344CB8AC3E}">
        <p14:creationId xmlns:p14="http://schemas.microsoft.com/office/powerpoint/2010/main" val="60683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Application of Indian Standard in Amusement parks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9" y="1825998"/>
            <a:ext cx="10206181" cy="378565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Amusement parks in India are becoming quite common and people visit these parks quite often. In order to ensure their safety in amusement parks or while enjoying the rides, an attempt has been made to stipulate safety in the form of a National Code. It is hoped that organizers of amusement parks, manufacturers of rides would make use of these codes to ensure the overall safety of human beings and equipment at such places.</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15475(Part 1): 2022]</a:t>
            </a:r>
            <a:r>
              <a:rPr lang="en-US" sz="2400" dirty="0">
                <a:latin typeface="Times New Roman" panose="02020603050405020304" pitchFamily="18" charset="0"/>
                <a:cs typeface="Times New Roman" panose="02020603050405020304" pitchFamily="18" charset="0"/>
              </a:rPr>
              <a:t> covers general information, safety information, design criteria, maintenance and performance tests that are to be adopted in the safe use of amusement rides and devices.</a:t>
            </a:r>
          </a:p>
        </p:txBody>
      </p:sp>
    </p:spTree>
    <p:extLst>
      <p:ext uri="{BB962C8B-B14F-4D97-AF65-F5344CB8AC3E}">
        <p14:creationId xmlns:p14="http://schemas.microsoft.com/office/powerpoint/2010/main" val="224133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5ADA9-23D4-4F7E-9CD9-FCC7C021BA58}"/>
              </a:ext>
            </a:extLst>
          </p:cNvPr>
          <p:cNvSpPr/>
          <p:nvPr/>
        </p:nvSpPr>
        <p:spPr>
          <a:xfrm>
            <a:off x="2582986" y="827648"/>
            <a:ext cx="7026028" cy="523220"/>
          </a:xfrm>
          <a:prstGeom prst="rect">
            <a:avLst/>
          </a:prstGeom>
        </p:spPr>
        <p:txBody>
          <a:bodyPr wrap="square">
            <a:spAutoFit/>
          </a:bodyPr>
          <a:lstStyle/>
          <a:p>
            <a:pPr lvl="0" algn="ctr" fontAlgn="base">
              <a:defRPr/>
            </a:pPr>
            <a:r>
              <a:rPr lang="en-US" sz="2800" b="1" dirty="0">
                <a:solidFill>
                  <a:srgbClr val="2E384B"/>
                </a:solidFill>
                <a:latin typeface="Open Sans"/>
              </a:rPr>
              <a:t>Conveyors Terminology [</a:t>
            </a:r>
            <a:r>
              <a:rPr lang="en-US" sz="2800" b="1" dirty="0">
                <a:latin typeface="Open Sans"/>
              </a:rPr>
              <a:t>IS : 4240- 1984</a:t>
            </a:r>
            <a:r>
              <a:rPr lang="en-US" sz="2800" b="1" dirty="0">
                <a:solidFill>
                  <a:srgbClr val="2E384B"/>
                </a:solidFill>
                <a:latin typeface="Open Sans"/>
              </a:rPr>
              <a:t>] </a:t>
            </a:r>
            <a:endParaRPr kumimoji="0" lang="en-US" sz="2800" b="1" i="0" u="none" strike="noStrike" kern="1200" cap="none" spc="0" normalizeH="0" baseline="0" noProof="0" dirty="0">
              <a:ln>
                <a:noFill/>
              </a:ln>
              <a:solidFill>
                <a:srgbClr val="2E384B"/>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5DE12DF3-D374-4C16-BDE7-B6B9B1BFCF9A}"/>
              </a:ext>
            </a:extLst>
          </p:cNvPr>
          <p:cNvSpPr/>
          <p:nvPr/>
        </p:nvSpPr>
        <p:spPr>
          <a:xfrm>
            <a:off x="882445" y="1496394"/>
            <a:ext cx="10427110" cy="4708981"/>
          </a:xfrm>
          <a:prstGeom prst="rect">
            <a:avLst/>
          </a:prstGeom>
        </p:spPr>
        <p:txBody>
          <a:bodyPr wrap="square">
            <a:spAutoFit/>
          </a:bodyPr>
          <a:lstStyle/>
          <a:p>
            <a:pPr lvl="0" algn="just">
              <a:defRPr/>
            </a:pPr>
            <a:r>
              <a:rPr lang="en-US" sz="2000" b="1" dirty="0">
                <a:latin typeface="Times New Roman" panose="02020603050405020304" pitchFamily="18" charset="0"/>
                <a:cs typeface="Times New Roman" panose="02020603050405020304" pitchFamily="18" charset="0"/>
              </a:rPr>
              <a:t>Flight attachments </a:t>
            </a:r>
          </a:p>
          <a:p>
            <a:pPr lvl="0" algn="just">
              <a:defRPr/>
            </a:pPr>
            <a:r>
              <a:rPr lang="en-US" sz="2000" dirty="0">
                <a:latin typeface="Times New Roman" panose="02020603050405020304" pitchFamily="18" charset="0"/>
                <a:cs typeface="Times New Roman" panose="02020603050405020304" pitchFamily="18" charset="0"/>
              </a:rPr>
              <a:t>The parts assembled to the flights that are used to connect them to the conveyor chain or chains.</a:t>
            </a:r>
          </a:p>
          <a:p>
            <a:pPr lvl="0" algn="just">
              <a:defRPr/>
            </a:pPr>
            <a:r>
              <a:rPr lang="en-US" sz="2000" b="1" dirty="0">
                <a:latin typeface="Times New Roman" panose="02020603050405020304" pitchFamily="18" charset="0"/>
                <a:cs typeface="Times New Roman" panose="02020603050405020304" pitchFamily="18" charset="0"/>
              </a:rPr>
              <a:t>Idler attachment </a:t>
            </a:r>
          </a:p>
          <a:p>
            <a:pPr lvl="0" algn="just">
              <a:defRPr/>
            </a:pPr>
            <a:r>
              <a:rPr lang="en-US" sz="2000" dirty="0">
                <a:latin typeface="Times New Roman" panose="02020603050405020304" pitchFamily="18" charset="0"/>
                <a:cs typeface="Times New Roman" panose="02020603050405020304" pitchFamily="18" charset="0"/>
              </a:rPr>
              <a:t>An attachment used to complete assembly of a non-load-carrying trolley.</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Axle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A shaft, either rotating or nonrotating, on which are mounted the driving or supported wheels of a car or carriage.</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Armoured belt</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A conveyor belt which has been protected by metal strips to prevent gouging or tearing of the cover by sharp objects being handled.</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Base belt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In a closed belt conveyor it is that portion of a type of closed belt which remains flat and provides the necessary tensile strength.</a:t>
            </a:r>
          </a:p>
          <a:p>
            <a:pPr lvl="0" algn="just">
              <a:defRPr/>
            </a:pPr>
            <a:r>
              <a:rPr lang="en-US" sz="2000" b="1" dirty="0">
                <a:solidFill>
                  <a:prstClr val="black"/>
                </a:solidFill>
                <a:latin typeface="Times New Roman" panose="02020603050405020304" pitchFamily="18" charset="0"/>
                <a:cs typeface="Times New Roman" panose="02020603050405020304" pitchFamily="18" charset="0"/>
              </a:rPr>
              <a:t>Bucket elevator belt </a:t>
            </a:r>
          </a:p>
          <a:p>
            <a:pPr lvl="0" algn="just">
              <a:defRPr/>
            </a:pPr>
            <a:r>
              <a:rPr lang="en-US" sz="2000" dirty="0">
                <a:solidFill>
                  <a:prstClr val="black"/>
                </a:solidFill>
                <a:latin typeface="Times New Roman" panose="02020603050405020304" pitchFamily="18" charset="0"/>
                <a:cs typeface="Times New Roman" panose="02020603050405020304" pitchFamily="18" charset="0"/>
              </a:rPr>
              <a:t>A belt fabricated for bucket elevator use to which elevator buckets are attached.</a:t>
            </a:r>
          </a:p>
        </p:txBody>
      </p:sp>
    </p:spTree>
    <p:extLst>
      <p:ext uri="{BB962C8B-B14F-4D97-AF65-F5344CB8AC3E}">
        <p14:creationId xmlns:p14="http://schemas.microsoft.com/office/powerpoint/2010/main" val="13185112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Classification of IS 15475</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9" y="1825998"/>
            <a:ext cx="10206181"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IS 15475 deals with the recommended practice for amusement rides safety. It is basically divided into 6 Parts: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1: General information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2: Safety requirements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3: Design, manufacture, and erection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4: Selection, training, and supervision of operators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5: Operation and maintenance procedures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 6: Performance tests</a:t>
            </a:r>
          </a:p>
        </p:txBody>
      </p:sp>
    </p:spTree>
    <p:extLst>
      <p:ext uri="{BB962C8B-B14F-4D97-AF65-F5344CB8AC3E}">
        <p14:creationId xmlns:p14="http://schemas.microsoft.com/office/powerpoint/2010/main" val="186565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Design and Construction</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9" y="2459504"/>
            <a:ext cx="4859251" cy="193899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standard provides guidelines for the design and construction of conveyors, ensuring they are robust and capable of withstanding the operational stresses typically encountered in amusement park environments.</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CB8C09-28A7-4DE9-B31B-3260F7197C9D}"/>
              </a:ext>
            </a:extLst>
          </p:cNvPr>
          <p:cNvPicPr>
            <a:picLocks noChangeAspect="1"/>
          </p:cNvPicPr>
          <p:nvPr/>
        </p:nvPicPr>
        <p:blipFill>
          <a:blip r:embed="rId2"/>
          <a:stretch>
            <a:fillRect/>
          </a:stretch>
        </p:blipFill>
        <p:spPr>
          <a:xfrm>
            <a:off x="6117335" y="1700609"/>
            <a:ext cx="4968671" cy="4041998"/>
          </a:xfrm>
          <a:prstGeom prst="rect">
            <a:avLst/>
          </a:prstGeom>
        </p:spPr>
      </p:pic>
    </p:spTree>
    <p:extLst>
      <p:ext uri="{BB962C8B-B14F-4D97-AF65-F5344CB8AC3E}">
        <p14:creationId xmlns:p14="http://schemas.microsoft.com/office/powerpoint/2010/main" val="2125512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Materials and Components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992909" y="2459504"/>
            <a:ext cx="4859251" cy="193899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[IS 15475(Part 3): 2022</a:t>
            </a:r>
            <a:r>
              <a:rPr lang="en-US" sz="2000" dirty="0">
                <a:latin typeface="Times New Roman" panose="02020603050405020304" pitchFamily="18" charset="0"/>
                <a:cs typeface="Times New Roman" panose="02020603050405020304" pitchFamily="18" charset="0"/>
              </a:rPr>
              <a:t> ]specifies the materials and components that should be used in the construction of conveyors. This ensures that the conveyors are durable, corrosion-resistant, and able to operate reliably over their lifespan.</a:t>
            </a:r>
            <a:endParaRPr lang="en-IN" sz="2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14651E5-4CB9-4A8F-AD29-B6EBC59D4A06}"/>
              </a:ext>
            </a:extLst>
          </p:cNvPr>
          <p:cNvPicPr>
            <a:picLocks noChangeAspect="1"/>
          </p:cNvPicPr>
          <p:nvPr/>
        </p:nvPicPr>
        <p:blipFill>
          <a:blip r:embed="rId2"/>
          <a:stretch>
            <a:fillRect/>
          </a:stretch>
        </p:blipFill>
        <p:spPr>
          <a:xfrm>
            <a:off x="5852160" y="1676228"/>
            <a:ext cx="5474682" cy="3962743"/>
          </a:xfrm>
          <a:prstGeom prst="rect">
            <a:avLst/>
          </a:prstGeom>
        </p:spPr>
      </p:pic>
    </p:spTree>
    <p:extLst>
      <p:ext uri="{BB962C8B-B14F-4D97-AF65-F5344CB8AC3E}">
        <p14:creationId xmlns:p14="http://schemas.microsoft.com/office/powerpoint/2010/main" val="1176423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Materials used in conveyors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59536" y="1825998"/>
            <a:ext cx="10460735" cy="378565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Plastics: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Modular Plastic Belts: Made of materials such as polypropylene (PP) or polyethylene (PE), these belts offer durability, low friction, and are easy to clean. They are suitable for conveying riders or objects safely.</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Acetal (POM): Used for components like sprockets or guides due to its excellent wear resistance and strength.</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Nylon: Offers high tensile strength and abrasion resistance, used in various components to enhance durability and reduce friction.</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Rubber:</a:t>
            </a:r>
          </a:p>
          <a:p>
            <a:pPr algn="just"/>
            <a:r>
              <a:rPr lang="en-US" sz="2000" dirty="0">
                <a:latin typeface="Times New Roman" panose="02020603050405020304" pitchFamily="18" charset="0"/>
                <a:cs typeface="Times New Roman" panose="02020603050405020304" pitchFamily="18" charset="0"/>
              </a:rPr>
              <a:t>Rubber compounds are chosen for their grip, flexibility, and ability to withstand wear and tear. They are essential for safely conveying riders or objects throughout the ride.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7464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Materials used in conveyors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59536" y="1825998"/>
            <a:ext cx="10460735" cy="347787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Steel:</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Mild Steel: Commonly used for structural components of the conveyor frame due to its strength and cost-effectiveness.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Stainless Steel: Provides corrosion resistance, making it suitable for outdoor rides or environments where exposure to moisture is a concern.</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Galvanized Steel: Offers corrosion protection through a zinc coating, extending the conveyor's lifespan.</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Aluminum: </a:t>
            </a:r>
          </a:p>
          <a:p>
            <a:pPr algn="just"/>
            <a:r>
              <a:rPr lang="en-US" sz="2000" dirty="0">
                <a:latin typeface="Times New Roman" panose="02020603050405020304" pitchFamily="18" charset="0"/>
                <a:cs typeface="Times New Roman" panose="02020603050405020304" pitchFamily="18" charset="0"/>
              </a:rPr>
              <a:t>Lightweight and corrosion-resistant, aluminum is used for components where weight reduction is critical, such as support structures or certain frame elements.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4955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Components of conveyors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59536" y="1825998"/>
            <a:ext cx="10460735" cy="378565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Rollers and Pulleys: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Steel or Aluminum Rollers: Support the conveyor belt and ensure smooth movement without causing discomfort to riders.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Drive Pulleys: Transmit power to the conveyor belt, typically using motorized mechanisms designed for precise control.</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Idler Pulleys: Guide the belt and maintain proper tension, critical for smooth operation and safety.</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Belt Types: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Flat Belts or Modular Plastic Belts: Depending on the ride's requirements, these belts provide stability and safety while accommodating different speeds and inclines.</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Fabric Belts: Used in heavy-duty applications where strength and flexibility are paramount, ensuring safe and reliable conveyance of heavy loads or riders.</a:t>
            </a:r>
          </a:p>
        </p:txBody>
      </p:sp>
    </p:spTree>
    <p:extLst>
      <p:ext uri="{BB962C8B-B14F-4D97-AF65-F5344CB8AC3E}">
        <p14:creationId xmlns:p14="http://schemas.microsoft.com/office/powerpoint/2010/main" val="16602919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IN" sz="2800" b="1" dirty="0">
                <a:latin typeface="Times New Roman" panose="02020603050405020304" pitchFamily="18" charset="0"/>
                <a:cs typeface="Times New Roman" panose="02020603050405020304" pitchFamily="18" charset="0"/>
              </a:rPr>
              <a:t>Components of conveyors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4278094"/>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Frames and Supports:</a:t>
            </a:r>
          </a:p>
          <a:p>
            <a:pPr marL="342900" indent="-3429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Robust Steel Frames: Provide structural integrity and support for the entire conveyor system, designed to withstand dynamic loads and stress during ride operations.</a:t>
            </a:r>
          </a:p>
          <a:p>
            <a:pPr marL="342900" indent="-3429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Adjustable Legs and Mounting Brackets: Ensure the conveyor system can be installed and adjusted to fit the specific layout and operational needs of the amusement ride.</a:t>
            </a:r>
            <a:endParaRPr lang="en-IN" sz="1600"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Bearings and Bushings: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Precision Ball Bearings: Enable smooth and quiet operation of rollers and pulleys, enhancing rider comfort and overall performance.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Bronze or Plastic Bushings: Reduce friction and wear in moving parts, contributing to the longevity and reliability of the conveyor system.</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Motors and Drive Components: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Electric Motors: Specifically chosen for their power and efficiency, these motors drive the conveyor belts with precision and control, ensuring safe and reliable operation.</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Gearboxes and Couplings: Transmit torque from the motor to the conveyor pulleys or rollers, maintaining consistent speed and performance during ride operation.</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707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Safety Requirements in amusement rides: </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3785652"/>
          </a:xfrm>
          <a:prstGeom prst="rect">
            <a:avLst/>
          </a:prstGeom>
        </p:spPr>
        <p:txBody>
          <a:bodyPr wrap="square">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[IS 15475(Part 2): 2022]</a:t>
            </a:r>
            <a:r>
              <a:rPr lang="en-US" sz="2000" dirty="0">
                <a:latin typeface="Times New Roman" panose="02020603050405020304" pitchFamily="18" charset="0"/>
                <a:cs typeface="Times New Roman" panose="02020603050405020304" pitchFamily="18" charset="0"/>
              </a:rPr>
              <a:t> sets out specific safety requirements that conveyors in amusement parks must adhere to. This includes provisions for emergency stops, automatic safety devices, guardrails, and other measures to prevent accidents and ensure rider safety.</a:t>
            </a:r>
            <a:endParaRPr lang="en-IN"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in-running nips and pinch points of the conveying device (belts, chains belt pulleys, etc.) and the movable parts (chains sprockets, spur gears couplings, etc.) shall be protected.</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lubrication points used frequently shall be accessible without it being necessary to remove the guards.</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Wheels and rollers of travelling ride and of additional travelling equipment shall be guarded at points accessible to personnel under normal working conditions</a:t>
            </a:r>
          </a:p>
        </p:txBody>
      </p:sp>
    </p:spTree>
    <p:extLst>
      <p:ext uri="{BB962C8B-B14F-4D97-AF65-F5344CB8AC3E}">
        <p14:creationId xmlns:p14="http://schemas.microsoft.com/office/powerpoint/2010/main" val="204853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Safety and control devices used in conveyors: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415498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Emergency Stop Buttons: </a:t>
            </a:r>
          </a:p>
          <a:p>
            <a:pPr algn="just"/>
            <a:r>
              <a:rPr lang="en-US" sz="2400" dirty="0">
                <a:latin typeface="Times New Roman" panose="02020603050405020304" pitchFamily="18" charset="0"/>
                <a:cs typeface="Times New Roman" panose="02020603050405020304" pitchFamily="18" charset="0"/>
              </a:rPr>
              <a:t>Strategically placed to halt conveyor operation immediately in case of emergencies, ensuring rider safety.</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Safety Sensors: </a:t>
            </a:r>
          </a:p>
          <a:p>
            <a:pPr algn="just"/>
            <a:r>
              <a:rPr lang="en-US" sz="2400" dirty="0">
                <a:latin typeface="Times New Roman" panose="02020603050405020304" pitchFamily="18" charset="0"/>
                <a:cs typeface="Times New Roman" panose="02020603050405020304" pitchFamily="18" charset="0"/>
              </a:rPr>
              <a:t>Detect anomalies such as obstructions on the belt or irregular movements, triggering safety protocols to prevent accidents.</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Guardrails and Covers: </a:t>
            </a:r>
          </a:p>
          <a:p>
            <a:pPr algn="just"/>
            <a:r>
              <a:rPr lang="en-US" sz="2400" dirty="0">
                <a:latin typeface="Times New Roman" panose="02020603050405020304" pitchFamily="18" charset="0"/>
                <a:cs typeface="Times New Roman" panose="02020603050405020304" pitchFamily="18" charset="0"/>
              </a:rPr>
              <a:t>Essential for preventing access to moving parts and ensuring riders remain safely within designated areas throughout the ride.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2463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B321C-24AA-4545-8E7E-F4FB10143C98}"/>
              </a:ext>
            </a:extLst>
          </p:cNvPr>
          <p:cNvSpPr/>
          <p:nvPr/>
        </p:nvSpPr>
        <p:spPr>
          <a:xfrm>
            <a:off x="1883664" y="871891"/>
            <a:ext cx="8467343" cy="523220"/>
          </a:xfrm>
          <a:prstGeom prst="rect">
            <a:avLst/>
          </a:prstGeom>
        </p:spPr>
        <p:txBody>
          <a:bodyPr wrap="square">
            <a:spAutoFit/>
          </a:bodyPr>
          <a:lstStyle/>
          <a:p>
            <a:pPr lvl="0" algn="ctr" fontAlgn="base">
              <a:defRPr/>
            </a:pPr>
            <a:r>
              <a:rPr lang="en-US" sz="2800" b="1" dirty="0">
                <a:latin typeface="Times New Roman" panose="02020603050405020304" pitchFamily="18" charset="0"/>
                <a:cs typeface="Times New Roman" panose="02020603050405020304" pitchFamily="18" charset="0"/>
              </a:rPr>
              <a:t>Safety and control devices used in Amusement Rides:</a:t>
            </a:r>
            <a:endParaRPr lang="nl-NL" sz="2800" b="1" dirty="0">
              <a:solidFill>
                <a:srgbClr val="2E384B"/>
              </a:solidFill>
              <a:latin typeface="Open Sans"/>
            </a:endParaRPr>
          </a:p>
        </p:txBody>
      </p:sp>
      <p:sp>
        <p:nvSpPr>
          <p:cNvPr id="7" name="Rectangle 6">
            <a:extLst>
              <a:ext uri="{FF2B5EF4-FFF2-40B4-BE49-F238E27FC236}">
                <a16:creationId xmlns:a16="http://schemas.microsoft.com/office/drawing/2014/main" id="{29B71338-F822-49F7-84FF-49AA6AD7E862}"/>
              </a:ext>
            </a:extLst>
          </p:cNvPr>
          <p:cNvSpPr/>
          <p:nvPr/>
        </p:nvSpPr>
        <p:spPr>
          <a:xfrm>
            <a:off x="865632" y="1708015"/>
            <a:ext cx="10460735"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Control Panels: </a:t>
            </a:r>
          </a:p>
          <a:p>
            <a:pPr algn="just"/>
            <a:r>
              <a:rPr lang="en-US" sz="2400" dirty="0">
                <a:latin typeface="Times New Roman" panose="02020603050405020304" pitchFamily="18" charset="0"/>
                <a:cs typeface="Times New Roman" panose="02020603050405020304" pitchFamily="18" charset="0"/>
              </a:rPr>
              <a:t>House electrical components and control systems, providing centralized management and monitoring of conveyor operations.</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Wiring and Cable Management: </a:t>
            </a:r>
          </a:p>
          <a:p>
            <a:pPr algn="just"/>
            <a:r>
              <a:rPr lang="en-US" sz="2400" dirty="0">
                <a:latin typeface="Times New Roman" panose="02020603050405020304" pitchFamily="18" charset="0"/>
                <a:cs typeface="Times New Roman" panose="02020603050405020304" pitchFamily="18" charset="0"/>
              </a:rPr>
              <a:t>Designed for reliability and safety, ensuring all electrical connections are secure and protected from environmental elements.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2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034FEBD-1C62-490A-9525-48063FC4287E}">
  <we:reference id="78f4d70e-fb8b-4f8d-b284-0a2e60aeef37" version="3.4.3.0" store="EXCatalog" storeType="EXCatalog"/>
  <we:alternateReferences>
    <we:reference id="WA104380955" version="3.4.3.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86257F2-3C1B-4C67-9B7B-96E1241AC58F}">
  <we:reference id="a3b40b4f-8edf-490e-9df1-7e66f93912bf" version="1.1.0.0" store="EXCatalog" storeType="EXCatalog"/>
  <we:alternateReferences>
    <we:reference id="WA104380526" version="1.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4708</TotalTime>
  <Words>9564</Words>
  <Application>Microsoft Office PowerPoint</Application>
  <PresentationFormat>Widescreen</PresentationFormat>
  <Paragraphs>823</Paragraphs>
  <Slides>115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115</vt:i4>
      </vt:variant>
    </vt:vector>
  </HeadingPairs>
  <TitlesOfParts>
    <vt:vector size="122" baseType="lpstr">
      <vt:lpstr>Arial</vt:lpstr>
      <vt:lpstr>Calibri</vt:lpstr>
      <vt:lpstr>Garamond</vt:lpstr>
      <vt:lpstr>Open Sans</vt:lpstr>
      <vt:lpstr>Times New Roman</vt:lpstr>
      <vt:lpstr>Wingdings</vt:lpstr>
      <vt:lpstr>Organic</vt:lpstr>
      <vt:lpstr>Continuous Bulk  Conveying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Standards Clubs -     a. Opening Clubs in MoU institutions and a few prominent educational institutions,     b. Training of two Science Teachers from each of schools having a SC on lesson plans under Learning Science via Standards,     c. Maximising the coverage under Exposure Visits,     e. Facilitating the conduct of three activities by them on their own, and      f. Coverage under Laboratory Grant. 2. Quality Connect - Two rounds of YtY programmes a year, covering at least one institution from each district. 3. Manak Mahotsava - two programmes covering all the stakeholders. 4. Manak Manthan - One programme  every month. 5. Capsule Courses - One Course in each quarter. 6. GP sensitisation Programmes - 100 percent coverage. 7. Publicity campaigns on products under QCO and complaint management, using social media and online activities, and by involving Civil Society Groups.</dc:title>
  <dc:creator>SOPC</dc:creator>
  <cp:lastModifiedBy>SUMIT</cp:lastModifiedBy>
  <cp:revision>302</cp:revision>
  <cp:lastPrinted>2024-05-15T08:36:44Z</cp:lastPrinted>
  <dcterms:created xsi:type="dcterms:W3CDTF">2024-03-15T12:10:23Z</dcterms:created>
  <dcterms:modified xsi:type="dcterms:W3CDTF">2024-08-09T07:48:07Z</dcterms:modified>
</cp:coreProperties>
</file>