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76"/>
  </p:notesMasterIdLst>
  <p:sldIdLst>
    <p:sldId id="256" r:id="rId2"/>
    <p:sldId id="329" r:id="rId3"/>
    <p:sldId id="257" r:id="rId4"/>
    <p:sldId id="260" r:id="rId5"/>
    <p:sldId id="258" r:id="rId6"/>
    <p:sldId id="261" r:id="rId7"/>
    <p:sldId id="330" r:id="rId8"/>
    <p:sldId id="331" r:id="rId9"/>
    <p:sldId id="332" r:id="rId10"/>
    <p:sldId id="333" r:id="rId11"/>
    <p:sldId id="334" r:id="rId12"/>
    <p:sldId id="335" r:id="rId13"/>
    <p:sldId id="336" r:id="rId14"/>
    <p:sldId id="337" r:id="rId15"/>
    <p:sldId id="262" r:id="rId16"/>
    <p:sldId id="263" r:id="rId17"/>
    <p:sldId id="259" r:id="rId18"/>
    <p:sldId id="266" r:id="rId19"/>
    <p:sldId id="267" r:id="rId20"/>
    <p:sldId id="268" r:id="rId21"/>
    <p:sldId id="325" r:id="rId22"/>
    <p:sldId id="271" r:id="rId23"/>
    <p:sldId id="270"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 id="308" r:id="rId61"/>
    <p:sldId id="309" r:id="rId62"/>
    <p:sldId id="310" r:id="rId63"/>
    <p:sldId id="311" r:id="rId64"/>
    <p:sldId id="312" r:id="rId65"/>
    <p:sldId id="313" r:id="rId66"/>
    <p:sldId id="314" r:id="rId67"/>
    <p:sldId id="315" r:id="rId68"/>
    <p:sldId id="316" r:id="rId69"/>
    <p:sldId id="317" r:id="rId70"/>
    <p:sldId id="318" r:id="rId71"/>
    <p:sldId id="319" r:id="rId72"/>
    <p:sldId id="320" r:id="rId73"/>
    <p:sldId id="321" r:id="rId74"/>
    <p:sldId id="328" r:id="rId7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49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8C8A59-B3D8-4733-B10C-219F91C37BFA}" type="datetimeFigureOut">
              <a:rPr lang="en-IN" smtClean="0"/>
              <a:t>09-08-2024</a:t>
            </a:fld>
            <a:endParaRPr lang="en-I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6730AA-D2A0-438E-89A2-C34603686EAB}" type="slidenum">
              <a:rPr lang="en-IN" smtClean="0"/>
              <a:t>‹#›</a:t>
            </a:fld>
            <a:endParaRPr lang="en-IN"/>
          </a:p>
        </p:txBody>
      </p:sp>
    </p:spTree>
    <p:extLst>
      <p:ext uri="{BB962C8B-B14F-4D97-AF65-F5344CB8AC3E}">
        <p14:creationId xmlns:p14="http://schemas.microsoft.com/office/powerpoint/2010/main" val="3828362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776D2D-CF9E-47DC-A4C3-3C5A97CA60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37170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IN"/>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047D72AE-00A0-4576-BBFF-DFF818788FA3}" type="datetimeFigureOut">
              <a:rPr lang="en-IN" smtClean="0"/>
              <a:t>09-08-2024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85718A8-44F7-448C-9444-153E01480BAB}" type="slidenum">
              <a:rPr lang="en-IN" smtClean="0"/>
              <a:t>‹#›</a:t>
            </a:fld>
            <a:endParaRPr lang="en-IN"/>
          </a:p>
        </p:txBody>
      </p:sp>
    </p:spTree>
    <p:extLst>
      <p:ext uri="{BB962C8B-B14F-4D97-AF65-F5344CB8AC3E}">
        <p14:creationId xmlns:p14="http://schemas.microsoft.com/office/powerpoint/2010/main" val="3988277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047D72AE-00A0-4576-BBFF-DFF818788FA3}" type="datetimeFigureOut">
              <a:rPr lang="en-IN" smtClean="0"/>
              <a:t>09-08-2024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85718A8-44F7-448C-9444-153E01480BAB}" type="slidenum">
              <a:rPr lang="en-IN" smtClean="0"/>
              <a:t>‹#›</a:t>
            </a:fld>
            <a:endParaRPr lang="en-IN"/>
          </a:p>
        </p:txBody>
      </p:sp>
    </p:spTree>
    <p:extLst>
      <p:ext uri="{BB962C8B-B14F-4D97-AF65-F5344CB8AC3E}">
        <p14:creationId xmlns:p14="http://schemas.microsoft.com/office/powerpoint/2010/main" val="1618171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047D72AE-00A0-4576-BBFF-DFF818788FA3}" type="datetimeFigureOut">
              <a:rPr lang="en-IN" smtClean="0"/>
              <a:t>09-08-2024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85718A8-44F7-448C-9444-153E01480BAB}" type="slidenum">
              <a:rPr lang="en-IN" smtClean="0"/>
              <a:t>‹#›</a:t>
            </a:fld>
            <a:endParaRPr lang="en-IN"/>
          </a:p>
        </p:txBody>
      </p:sp>
    </p:spTree>
    <p:extLst>
      <p:ext uri="{BB962C8B-B14F-4D97-AF65-F5344CB8AC3E}">
        <p14:creationId xmlns:p14="http://schemas.microsoft.com/office/powerpoint/2010/main" val="322668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white background &amp; image/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62ECF80-2704-418D-839A-8D4BDF450EED}" type="datetimeFigureOut">
              <a:rPr lang="fr-CH" smtClean="0"/>
              <a:t>09.08.2024</a:t>
            </a:fld>
            <a:endParaRPr lang="fr-CH"/>
          </a:p>
        </p:txBody>
      </p:sp>
      <p:sp>
        <p:nvSpPr>
          <p:cNvPr id="4" name="Footer Placeholder 3"/>
          <p:cNvSpPr>
            <a:spLocks noGrp="1"/>
          </p:cNvSpPr>
          <p:nvPr>
            <p:ph type="ftr" sz="quarter" idx="11"/>
          </p:nvPr>
        </p:nvSpPr>
        <p:spPr/>
        <p:txBody>
          <a:bodyPr/>
          <a:lstStyle/>
          <a:p>
            <a:endParaRPr lang="fr-CH" dirty="0"/>
          </a:p>
        </p:txBody>
      </p:sp>
      <p:sp>
        <p:nvSpPr>
          <p:cNvPr id="5" name="Slide Number Placeholder 4"/>
          <p:cNvSpPr>
            <a:spLocks noGrp="1"/>
          </p:cNvSpPr>
          <p:nvPr>
            <p:ph type="sldNum" sz="quarter" idx="12"/>
          </p:nvPr>
        </p:nvSpPr>
        <p:spPr/>
        <p:txBody>
          <a:bodyPr/>
          <a:lstStyle/>
          <a:p>
            <a:fld id="{C2B32AA8-9B4E-4D53-AE6E-350E87BFFB19}" type="slidenum">
              <a:rPr lang="fr-CH" smtClean="0"/>
              <a:pPr/>
              <a:t>‹#›</a:t>
            </a:fld>
            <a:endParaRPr lang="fr-CH"/>
          </a:p>
        </p:txBody>
      </p:sp>
      <p:sp>
        <p:nvSpPr>
          <p:cNvPr id="8" name="Content Placeholder 3"/>
          <p:cNvSpPr>
            <a:spLocks noGrp="1"/>
          </p:cNvSpPr>
          <p:nvPr>
            <p:ph sz="half" idx="2" hasCustomPrompt="1"/>
          </p:nvPr>
        </p:nvSpPr>
        <p:spPr>
          <a:xfrm>
            <a:off x="395537" y="1522884"/>
            <a:ext cx="4032448" cy="4498404"/>
          </a:xfrm>
        </p:spPr>
        <p:txBody>
          <a:bodyPr/>
          <a:lstStyle>
            <a:lvl1pPr marL="342900" indent="-342900">
              <a:spcBef>
                <a:spcPts val="900"/>
              </a:spcBef>
              <a:spcAft>
                <a:spcPts val="0"/>
              </a:spcAft>
              <a:buFont typeface="Arial" pitchFamily="34" charset="0"/>
              <a:buChar char="•"/>
              <a:defRPr sz="2100" baseline="0"/>
            </a:lvl1pPr>
            <a:lvl2pPr marL="607219" indent="-335756" algn="l" defTabSz="685800" rtl="0" eaLnBrk="1" latinLnBrk="0" hangingPunct="1">
              <a:spcBef>
                <a:spcPts val="450"/>
              </a:spcBef>
              <a:buFont typeface="Symbol" pitchFamily="18" charset="2"/>
              <a:buChar char=""/>
              <a:defRPr lang="en-US" sz="2100" b="1" kern="1200" baseline="0" dirty="0" smtClean="0">
                <a:solidFill>
                  <a:srgbClr val="58585A"/>
                </a:solidFill>
                <a:latin typeface="+mn-lt"/>
                <a:ea typeface="+mn-ea"/>
                <a:cs typeface="+mn-cs"/>
              </a:defRPr>
            </a:lvl2pPr>
            <a:lvl3pPr marL="685800" indent="0">
              <a:buNone/>
              <a:defRPr sz="1800"/>
            </a:lvl3pPr>
            <a:lvl4pPr>
              <a:defRPr sz="1200"/>
            </a:lvl4pPr>
            <a:lvl5pPr>
              <a:defRPr sz="1200"/>
            </a:lvl5pPr>
            <a:lvl6pPr>
              <a:defRPr sz="1200"/>
            </a:lvl6pPr>
            <a:lvl7pPr>
              <a:defRPr sz="1200"/>
            </a:lvl7pPr>
            <a:lvl8pPr>
              <a:defRPr sz="1200"/>
            </a:lvl8pPr>
            <a:lvl9pPr>
              <a:defRPr sz="1200"/>
            </a:lvl9pPr>
          </a:lstStyle>
          <a:p>
            <a:pPr lvl="0"/>
            <a:r>
              <a:rPr lang="en-US" dirty="0"/>
              <a:t>Add text: font size 28 to 38 / or image</a:t>
            </a:r>
          </a:p>
          <a:p>
            <a:pPr marL="607219" lvl="1" indent="-335756" algn="l" defTabSz="685800" rtl="0" eaLnBrk="1" latinLnBrk="0" hangingPunct="1">
              <a:spcBef>
                <a:spcPts val="450"/>
              </a:spcBef>
              <a:buFont typeface="Symbol" pitchFamily="18" charset="2"/>
              <a:buChar char=""/>
            </a:pPr>
            <a:r>
              <a:rPr lang="en-US" dirty="0"/>
              <a:t>Second level: font size 28</a:t>
            </a:r>
          </a:p>
          <a:p>
            <a:pPr lvl="0"/>
            <a:endParaRPr lang="en-US" dirty="0"/>
          </a:p>
        </p:txBody>
      </p:sp>
      <p:sp>
        <p:nvSpPr>
          <p:cNvPr id="9" name="Content Placeholder 3"/>
          <p:cNvSpPr>
            <a:spLocks noGrp="1"/>
          </p:cNvSpPr>
          <p:nvPr>
            <p:ph sz="half" idx="15" hasCustomPrompt="1"/>
          </p:nvPr>
        </p:nvSpPr>
        <p:spPr>
          <a:xfrm>
            <a:off x="4644009" y="1522884"/>
            <a:ext cx="4032448" cy="4498404"/>
          </a:xfrm>
        </p:spPr>
        <p:txBody>
          <a:bodyPr/>
          <a:lstStyle>
            <a:lvl1pPr>
              <a:spcBef>
                <a:spcPts val="900"/>
              </a:spcBef>
              <a:spcAft>
                <a:spcPts val="0"/>
              </a:spcAft>
              <a:defRPr sz="2100" baseline="0"/>
            </a:lvl1pPr>
            <a:lvl2pPr marL="607219" indent="-335756" algn="l" defTabSz="685800" rtl="0" eaLnBrk="1" latinLnBrk="0" hangingPunct="1">
              <a:spcBef>
                <a:spcPts val="450"/>
              </a:spcBef>
              <a:buFont typeface="Symbol" pitchFamily="18" charset="2"/>
              <a:buChar char=""/>
              <a:defRPr lang="en-US" sz="2100" b="1" kern="1200" baseline="0" dirty="0" smtClean="0">
                <a:solidFill>
                  <a:srgbClr val="58585A"/>
                </a:solidFill>
                <a:latin typeface="+mn-lt"/>
                <a:ea typeface="+mn-ea"/>
                <a:cs typeface="+mn-cs"/>
              </a:defRPr>
            </a:lvl2pPr>
            <a:lvl3pPr marL="685800" indent="0">
              <a:buNone/>
              <a:defRPr sz="1800"/>
            </a:lvl3pPr>
            <a:lvl4pPr>
              <a:defRPr sz="1200"/>
            </a:lvl4pPr>
            <a:lvl5pPr>
              <a:defRPr sz="1200"/>
            </a:lvl5pPr>
            <a:lvl6pPr>
              <a:defRPr sz="1200"/>
            </a:lvl6pPr>
            <a:lvl7pPr>
              <a:defRPr sz="1200"/>
            </a:lvl7pPr>
            <a:lvl8pPr>
              <a:defRPr sz="1200"/>
            </a:lvl8pPr>
            <a:lvl9pPr>
              <a:defRPr sz="1200"/>
            </a:lvl9pPr>
          </a:lstStyle>
          <a:p>
            <a:pPr lvl="0"/>
            <a:r>
              <a:rPr lang="en-US" dirty="0"/>
              <a:t>Add text: font size 28 to 38 / or image</a:t>
            </a:r>
          </a:p>
          <a:p>
            <a:pPr marL="607219" lvl="1" indent="-335756" algn="l" defTabSz="685800" rtl="0" eaLnBrk="1" latinLnBrk="0" hangingPunct="1">
              <a:spcBef>
                <a:spcPts val="450"/>
              </a:spcBef>
              <a:buFont typeface="Symbol" pitchFamily="18" charset="2"/>
              <a:buChar char=""/>
            </a:pPr>
            <a:r>
              <a:rPr lang="en-US" dirty="0"/>
              <a:t>Second level: font size 28</a:t>
            </a:r>
          </a:p>
          <a:p>
            <a:pPr lvl="0"/>
            <a:endParaRPr lang="en-US" dirty="0"/>
          </a:p>
        </p:txBody>
      </p:sp>
      <p:sp>
        <p:nvSpPr>
          <p:cNvPr id="6" name="Title 5"/>
          <p:cNvSpPr>
            <a:spLocks noGrp="1"/>
          </p:cNvSpPr>
          <p:nvPr>
            <p:ph type="title" hasCustomPrompt="1"/>
          </p:nvPr>
        </p:nvSpPr>
        <p:spPr>
          <a:xfrm>
            <a:off x="395536" y="116634"/>
            <a:ext cx="8280000" cy="1325563"/>
          </a:xfrm>
        </p:spPr>
        <p:txBody>
          <a:bodyPr/>
          <a:lstStyle/>
          <a:p>
            <a:r>
              <a:rPr lang="en-US" dirty="0"/>
              <a:t>Title size 30 to 50</a:t>
            </a:r>
            <a:endParaRPr lang="fr-FR" dirty="0"/>
          </a:p>
        </p:txBody>
      </p:sp>
    </p:spTree>
    <p:extLst>
      <p:ext uri="{BB962C8B-B14F-4D97-AF65-F5344CB8AC3E}">
        <p14:creationId xmlns:p14="http://schemas.microsoft.com/office/powerpoint/2010/main" val="348321763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047D72AE-00A0-4576-BBFF-DFF818788FA3}" type="datetimeFigureOut">
              <a:rPr lang="en-IN" smtClean="0"/>
              <a:t>09-08-2024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85718A8-44F7-448C-9444-153E01480BAB}" type="slidenum">
              <a:rPr lang="en-IN" smtClean="0"/>
              <a:t>‹#›</a:t>
            </a:fld>
            <a:endParaRPr lang="en-IN"/>
          </a:p>
        </p:txBody>
      </p:sp>
    </p:spTree>
    <p:extLst>
      <p:ext uri="{BB962C8B-B14F-4D97-AF65-F5344CB8AC3E}">
        <p14:creationId xmlns:p14="http://schemas.microsoft.com/office/powerpoint/2010/main" val="2682382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IN"/>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47D72AE-00A0-4576-BBFF-DFF818788FA3}" type="datetimeFigureOut">
              <a:rPr lang="en-IN" smtClean="0"/>
              <a:t>09-08-2024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85718A8-44F7-448C-9444-153E01480BAB}" type="slidenum">
              <a:rPr lang="en-IN" smtClean="0"/>
              <a:t>‹#›</a:t>
            </a:fld>
            <a:endParaRPr lang="en-IN"/>
          </a:p>
        </p:txBody>
      </p:sp>
    </p:spTree>
    <p:extLst>
      <p:ext uri="{BB962C8B-B14F-4D97-AF65-F5344CB8AC3E}">
        <p14:creationId xmlns:p14="http://schemas.microsoft.com/office/powerpoint/2010/main" val="4261042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047D72AE-00A0-4576-BBFF-DFF818788FA3}" type="datetimeFigureOut">
              <a:rPr lang="en-IN" smtClean="0"/>
              <a:t>09-08-2024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85718A8-44F7-448C-9444-153E01480BAB}" type="slidenum">
              <a:rPr lang="en-IN" smtClean="0"/>
              <a:t>‹#›</a:t>
            </a:fld>
            <a:endParaRPr lang="en-IN"/>
          </a:p>
        </p:txBody>
      </p:sp>
    </p:spTree>
    <p:extLst>
      <p:ext uri="{BB962C8B-B14F-4D97-AF65-F5344CB8AC3E}">
        <p14:creationId xmlns:p14="http://schemas.microsoft.com/office/powerpoint/2010/main" val="3116078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047D72AE-00A0-4576-BBFF-DFF818788FA3}" type="datetimeFigureOut">
              <a:rPr lang="en-IN" smtClean="0"/>
              <a:t>09-08-2024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285718A8-44F7-448C-9444-153E01480BAB}" type="slidenum">
              <a:rPr lang="en-IN" smtClean="0"/>
              <a:t>‹#›</a:t>
            </a:fld>
            <a:endParaRPr lang="en-IN"/>
          </a:p>
        </p:txBody>
      </p:sp>
    </p:spTree>
    <p:extLst>
      <p:ext uri="{BB962C8B-B14F-4D97-AF65-F5344CB8AC3E}">
        <p14:creationId xmlns:p14="http://schemas.microsoft.com/office/powerpoint/2010/main" val="2666015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047D72AE-00A0-4576-BBFF-DFF818788FA3}" type="datetimeFigureOut">
              <a:rPr lang="en-IN" smtClean="0"/>
              <a:t>09-08-2024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285718A8-44F7-448C-9444-153E01480BAB}" type="slidenum">
              <a:rPr lang="en-IN" smtClean="0"/>
              <a:t>‹#›</a:t>
            </a:fld>
            <a:endParaRPr lang="en-IN"/>
          </a:p>
        </p:txBody>
      </p:sp>
    </p:spTree>
    <p:extLst>
      <p:ext uri="{BB962C8B-B14F-4D97-AF65-F5344CB8AC3E}">
        <p14:creationId xmlns:p14="http://schemas.microsoft.com/office/powerpoint/2010/main" val="892883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7D72AE-00A0-4576-BBFF-DFF818788FA3}" type="datetimeFigureOut">
              <a:rPr lang="en-IN" smtClean="0"/>
              <a:t>09-08-2024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285718A8-44F7-448C-9444-153E01480BAB}" type="slidenum">
              <a:rPr lang="en-IN" smtClean="0"/>
              <a:t>‹#›</a:t>
            </a:fld>
            <a:endParaRPr lang="en-IN"/>
          </a:p>
        </p:txBody>
      </p:sp>
    </p:spTree>
    <p:extLst>
      <p:ext uri="{BB962C8B-B14F-4D97-AF65-F5344CB8AC3E}">
        <p14:creationId xmlns:p14="http://schemas.microsoft.com/office/powerpoint/2010/main" val="150690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IN"/>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047D72AE-00A0-4576-BBFF-DFF818788FA3}" type="datetimeFigureOut">
              <a:rPr lang="en-IN" smtClean="0"/>
              <a:t>09-08-2024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85718A8-44F7-448C-9444-153E01480BAB}" type="slidenum">
              <a:rPr lang="en-IN" smtClean="0"/>
              <a:t>‹#›</a:t>
            </a:fld>
            <a:endParaRPr lang="en-IN"/>
          </a:p>
        </p:txBody>
      </p:sp>
    </p:spTree>
    <p:extLst>
      <p:ext uri="{BB962C8B-B14F-4D97-AF65-F5344CB8AC3E}">
        <p14:creationId xmlns:p14="http://schemas.microsoft.com/office/powerpoint/2010/main" val="709009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IN"/>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I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047D72AE-00A0-4576-BBFF-DFF818788FA3}" type="datetimeFigureOut">
              <a:rPr lang="en-IN" smtClean="0"/>
              <a:t>09-08-2024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85718A8-44F7-448C-9444-153E01480BAB}" type="slidenum">
              <a:rPr lang="en-IN" smtClean="0"/>
              <a:t>‹#›</a:t>
            </a:fld>
            <a:endParaRPr lang="en-IN"/>
          </a:p>
        </p:txBody>
      </p:sp>
    </p:spTree>
    <p:extLst>
      <p:ext uri="{BB962C8B-B14F-4D97-AF65-F5344CB8AC3E}">
        <p14:creationId xmlns:p14="http://schemas.microsoft.com/office/powerpoint/2010/main" val="2558554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47D72AE-00A0-4576-BBFF-DFF818788FA3}" type="datetimeFigureOut">
              <a:rPr lang="en-IN" smtClean="0"/>
              <a:t>09-08-2024</a:t>
            </a:fld>
            <a:endParaRPr lang="en-IN"/>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85718A8-44F7-448C-9444-153E01480BAB}" type="slidenum">
              <a:rPr lang="en-IN" smtClean="0"/>
              <a:t>‹#›</a:t>
            </a:fld>
            <a:endParaRPr lang="en-IN"/>
          </a:p>
        </p:txBody>
      </p:sp>
    </p:spTree>
    <p:extLst>
      <p:ext uri="{BB962C8B-B14F-4D97-AF65-F5344CB8AC3E}">
        <p14:creationId xmlns:p14="http://schemas.microsoft.com/office/powerpoint/2010/main" val="254367522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s://www.manakonline.in/" TargetMode="External"/><Relationship Id="rId2" Type="http://schemas.openxmlformats.org/officeDocument/2006/relationships/hyperlink" Target="https://www.bis.gov.in/"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mailto:sppd@bis.gov.in"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54.gif"/><Relationship Id="rId4" Type="http://schemas.openxmlformats.org/officeDocument/2006/relationships/image" Target="../media/image5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57452"/>
            <a:ext cx="6858000" cy="4048218"/>
          </a:xfrm>
        </p:spPr>
        <p:txBody>
          <a:bodyPr>
            <a:normAutofit/>
          </a:bodyPr>
          <a:lstStyle/>
          <a:p>
            <a:r>
              <a:rPr lang="en-IN" dirty="0"/>
              <a:t>R</a:t>
            </a:r>
            <a:r>
              <a:rPr lang="en-IN" dirty="0" smtClean="0"/>
              <a:t>olling Bearings- Wear &amp; Tear Pattern on Bearings and Associated Failures – Understanding with the help of Standards</a:t>
            </a:r>
            <a:endParaRPr lang="en-IN" dirty="0"/>
          </a:p>
        </p:txBody>
      </p:sp>
      <p:sp>
        <p:nvSpPr>
          <p:cNvPr id="3" name="Subtitle 2"/>
          <p:cNvSpPr>
            <a:spLocks noGrp="1"/>
          </p:cNvSpPr>
          <p:nvPr>
            <p:ph type="subTitle" idx="1"/>
          </p:nvPr>
        </p:nvSpPr>
        <p:spPr>
          <a:xfrm>
            <a:off x="1143000" y="4329621"/>
            <a:ext cx="6858000" cy="1655762"/>
          </a:xfrm>
        </p:spPr>
        <p:txBody>
          <a:bodyPr/>
          <a:lstStyle/>
          <a:p>
            <a:endParaRPr lang="en-IN" dirty="0"/>
          </a:p>
        </p:txBody>
      </p:sp>
    </p:spTree>
    <p:extLst>
      <p:ext uri="{BB962C8B-B14F-4D97-AF65-F5344CB8AC3E}">
        <p14:creationId xmlns:p14="http://schemas.microsoft.com/office/powerpoint/2010/main" val="5819056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2898(Part 2) : 2019/ISO 3290 – 2 : 2014 Rolling Bearings Balls : Part 2 Ceramic Balls</a:t>
            </a:r>
            <a:endParaRPr lang="en-IN" dirty="0"/>
          </a:p>
        </p:txBody>
      </p:sp>
      <p:sp>
        <p:nvSpPr>
          <p:cNvPr id="3" name="Content Placeholder 2"/>
          <p:cNvSpPr>
            <a:spLocks noGrp="1"/>
          </p:cNvSpPr>
          <p:nvPr>
            <p:ph idx="1"/>
          </p:nvPr>
        </p:nvSpPr>
        <p:spPr/>
        <p:txBody>
          <a:bodyPr/>
          <a:lstStyle/>
          <a:p>
            <a:r>
              <a:rPr lang="en-US" dirty="0" smtClean="0"/>
              <a:t>This standards specifies following for ceramic balls used in ball bearings :</a:t>
            </a:r>
          </a:p>
          <a:p>
            <a:pPr lvl="1"/>
            <a:r>
              <a:rPr lang="en-US" dirty="0" smtClean="0"/>
              <a:t>Terms and definitions</a:t>
            </a:r>
          </a:p>
          <a:p>
            <a:pPr lvl="1"/>
            <a:r>
              <a:rPr lang="en-US" dirty="0" smtClean="0"/>
              <a:t>Symbols</a:t>
            </a:r>
          </a:p>
          <a:p>
            <a:pPr lvl="1"/>
            <a:r>
              <a:rPr lang="en-US" dirty="0" smtClean="0"/>
              <a:t>Requirements</a:t>
            </a:r>
          </a:p>
          <a:p>
            <a:pPr lvl="2"/>
            <a:r>
              <a:rPr lang="en-US" dirty="0" smtClean="0"/>
              <a:t>Ball Size</a:t>
            </a:r>
          </a:p>
          <a:p>
            <a:pPr lvl="2"/>
            <a:r>
              <a:rPr lang="en-US" dirty="0" smtClean="0"/>
              <a:t>Quality of geometry and surface</a:t>
            </a:r>
          </a:p>
          <a:p>
            <a:pPr lvl="2"/>
            <a:r>
              <a:rPr lang="en-US" dirty="0" smtClean="0"/>
              <a:t>Sorting accuracy and ball gauges</a:t>
            </a:r>
          </a:p>
          <a:p>
            <a:pPr lvl="2"/>
            <a:r>
              <a:rPr lang="en-US" dirty="0" smtClean="0"/>
              <a:t>Hardness</a:t>
            </a:r>
          </a:p>
          <a:p>
            <a:pPr lvl="1"/>
            <a:r>
              <a:rPr lang="en-US" dirty="0" smtClean="0"/>
              <a:t> Material</a:t>
            </a:r>
          </a:p>
          <a:p>
            <a:pPr lvl="1"/>
            <a:r>
              <a:rPr lang="en-US" dirty="0" smtClean="0"/>
              <a:t>Dimensions and tolerances</a:t>
            </a:r>
          </a:p>
          <a:p>
            <a:pPr lvl="1"/>
            <a:r>
              <a:rPr lang="en-US" dirty="0" smtClean="0"/>
              <a:t>Method for assessment of deviation from spherical form</a:t>
            </a:r>
          </a:p>
          <a:p>
            <a:pPr lvl="1"/>
            <a:r>
              <a:rPr lang="en-US" dirty="0" smtClean="0"/>
              <a:t>Illustration of ball gauges and sorting principles</a:t>
            </a:r>
            <a:endParaRPr lang="en-IN" dirty="0"/>
          </a:p>
        </p:txBody>
      </p:sp>
    </p:spTree>
    <p:extLst>
      <p:ext uri="{BB962C8B-B14F-4D97-AF65-F5344CB8AC3E}">
        <p14:creationId xmlns:p14="http://schemas.microsoft.com/office/powerpoint/2010/main" val="3736993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IS 4216 : 1983 Specification for needle cages</a:t>
            </a:r>
            <a:endParaRPr lang="en-IN" sz="4000" b="1" dirty="0"/>
          </a:p>
        </p:txBody>
      </p:sp>
      <p:sp>
        <p:nvSpPr>
          <p:cNvPr id="3" name="Content Placeholder 2"/>
          <p:cNvSpPr>
            <a:spLocks noGrp="1"/>
          </p:cNvSpPr>
          <p:nvPr>
            <p:ph idx="1"/>
          </p:nvPr>
        </p:nvSpPr>
        <p:spPr/>
        <p:txBody>
          <a:bodyPr>
            <a:normAutofit/>
          </a:bodyPr>
          <a:lstStyle/>
          <a:p>
            <a:r>
              <a:rPr lang="en-US" sz="3600" dirty="0" smtClean="0"/>
              <a:t>This standards specifies following for the needle cages used in needle bearings :</a:t>
            </a:r>
          </a:p>
          <a:p>
            <a:pPr lvl="1"/>
            <a:r>
              <a:rPr lang="en-US" sz="3600" dirty="0" smtClean="0"/>
              <a:t>Material</a:t>
            </a:r>
          </a:p>
          <a:p>
            <a:pPr lvl="1"/>
            <a:r>
              <a:rPr lang="en-US" sz="3600" dirty="0" smtClean="0"/>
              <a:t>Dimensions</a:t>
            </a:r>
          </a:p>
          <a:p>
            <a:pPr lvl="1"/>
            <a:r>
              <a:rPr lang="en-US" sz="3600" dirty="0" smtClean="0"/>
              <a:t>Designation</a:t>
            </a:r>
          </a:p>
          <a:p>
            <a:pPr lvl="1"/>
            <a:r>
              <a:rPr lang="en-US" sz="3600" dirty="0" smtClean="0"/>
              <a:t>General Requirements</a:t>
            </a:r>
            <a:endParaRPr lang="en-IN" sz="3600" dirty="0"/>
          </a:p>
        </p:txBody>
      </p:sp>
    </p:spTree>
    <p:extLst>
      <p:ext uri="{BB962C8B-B14F-4D97-AF65-F5344CB8AC3E}">
        <p14:creationId xmlns:p14="http://schemas.microsoft.com/office/powerpoint/2010/main" val="2494559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IS 4217 : 2020 Rolling bearings – Needle rollers - Specification</a:t>
            </a:r>
            <a:endParaRPr lang="en-IN" sz="4000" b="1" dirty="0"/>
          </a:p>
        </p:txBody>
      </p:sp>
      <p:sp>
        <p:nvSpPr>
          <p:cNvPr id="3" name="Content Placeholder 2"/>
          <p:cNvSpPr>
            <a:spLocks noGrp="1"/>
          </p:cNvSpPr>
          <p:nvPr>
            <p:ph idx="1"/>
          </p:nvPr>
        </p:nvSpPr>
        <p:spPr/>
        <p:txBody>
          <a:bodyPr>
            <a:normAutofit lnSpcReduction="10000"/>
          </a:bodyPr>
          <a:lstStyle/>
          <a:p>
            <a:r>
              <a:rPr lang="en-US" sz="2800" dirty="0" smtClean="0"/>
              <a:t>This standards specifies following for the needle rollers used in needle bearings :</a:t>
            </a:r>
          </a:p>
          <a:p>
            <a:pPr lvl="1"/>
            <a:r>
              <a:rPr lang="en-US" sz="2500" dirty="0" smtClean="0"/>
              <a:t>Dimensions</a:t>
            </a:r>
          </a:p>
          <a:p>
            <a:pPr lvl="1"/>
            <a:r>
              <a:rPr lang="en-US" sz="2500" dirty="0" smtClean="0"/>
              <a:t>Tolerances</a:t>
            </a:r>
          </a:p>
          <a:p>
            <a:pPr lvl="1"/>
            <a:r>
              <a:rPr lang="en-US" sz="2500" dirty="0" smtClean="0"/>
              <a:t>Material</a:t>
            </a:r>
          </a:p>
          <a:p>
            <a:pPr lvl="1"/>
            <a:r>
              <a:rPr lang="en-US" sz="2500" dirty="0" smtClean="0"/>
              <a:t>Hardness</a:t>
            </a:r>
          </a:p>
          <a:p>
            <a:pPr lvl="1"/>
            <a:r>
              <a:rPr lang="en-US" sz="2500" dirty="0" smtClean="0"/>
              <a:t>Designation</a:t>
            </a:r>
          </a:p>
          <a:p>
            <a:pPr lvl="1"/>
            <a:r>
              <a:rPr lang="en-US" sz="2500" dirty="0" smtClean="0"/>
              <a:t>Manufacture</a:t>
            </a:r>
          </a:p>
          <a:p>
            <a:pPr lvl="1"/>
            <a:r>
              <a:rPr lang="en-US" sz="2500" dirty="0" smtClean="0"/>
              <a:t>Finish </a:t>
            </a:r>
          </a:p>
          <a:p>
            <a:pPr lvl="1"/>
            <a:r>
              <a:rPr lang="en-US" sz="2500" dirty="0" smtClean="0"/>
              <a:t>Sampling and Testing</a:t>
            </a:r>
          </a:p>
          <a:p>
            <a:pPr lvl="1"/>
            <a:r>
              <a:rPr lang="en-US" sz="2500" dirty="0" smtClean="0"/>
              <a:t>Preservation, Packing and Marking</a:t>
            </a:r>
          </a:p>
        </p:txBody>
      </p:sp>
    </p:spTree>
    <p:extLst>
      <p:ext uri="{BB962C8B-B14F-4D97-AF65-F5344CB8AC3E}">
        <p14:creationId xmlns:p14="http://schemas.microsoft.com/office/powerpoint/2010/main" val="3760475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IS 9202 : 2020 Rolling bearings – Cylindrical rollers - Specification</a:t>
            </a:r>
            <a:endParaRPr lang="en-IN" sz="4000" b="1" dirty="0"/>
          </a:p>
        </p:txBody>
      </p:sp>
      <p:sp>
        <p:nvSpPr>
          <p:cNvPr id="3" name="Content Placeholder 2"/>
          <p:cNvSpPr>
            <a:spLocks noGrp="1"/>
          </p:cNvSpPr>
          <p:nvPr>
            <p:ph idx="1"/>
          </p:nvPr>
        </p:nvSpPr>
        <p:spPr/>
        <p:txBody>
          <a:bodyPr>
            <a:normAutofit/>
          </a:bodyPr>
          <a:lstStyle/>
          <a:p>
            <a:r>
              <a:rPr lang="en-US" sz="2800" dirty="0" smtClean="0"/>
              <a:t>This standards specifies following for the Cylindrical  rollers used in roller bearings :</a:t>
            </a:r>
          </a:p>
          <a:p>
            <a:pPr lvl="1"/>
            <a:r>
              <a:rPr lang="en-US" sz="2500" dirty="0" smtClean="0"/>
              <a:t>Basic design, dimensions, weights</a:t>
            </a:r>
          </a:p>
          <a:p>
            <a:pPr lvl="1"/>
            <a:r>
              <a:rPr lang="en-US" sz="2500" dirty="0" smtClean="0"/>
              <a:t>Material</a:t>
            </a:r>
          </a:p>
          <a:p>
            <a:pPr lvl="1"/>
            <a:r>
              <a:rPr lang="en-US" sz="2500" dirty="0" smtClean="0"/>
              <a:t>Hardness</a:t>
            </a:r>
          </a:p>
          <a:p>
            <a:pPr lvl="1"/>
            <a:r>
              <a:rPr lang="en-US" sz="2500" dirty="0" smtClean="0"/>
              <a:t>Designation</a:t>
            </a:r>
          </a:p>
          <a:p>
            <a:pPr lvl="1"/>
            <a:r>
              <a:rPr lang="en-US" sz="2500" dirty="0" smtClean="0"/>
              <a:t>Manufacture</a:t>
            </a:r>
          </a:p>
          <a:p>
            <a:pPr lvl="1"/>
            <a:r>
              <a:rPr lang="en-US" sz="2500" dirty="0" smtClean="0"/>
              <a:t>Finish </a:t>
            </a:r>
          </a:p>
          <a:p>
            <a:pPr lvl="1"/>
            <a:r>
              <a:rPr lang="en-US" sz="2500" dirty="0" smtClean="0"/>
              <a:t>Sampling and Testing</a:t>
            </a:r>
          </a:p>
          <a:p>
            <a:pPr lvl="1"/>
            <a:r>
              <a:rPr lang="en-US" sz="2500" dirty="0" smtClean="0"/>
              <a:t>Preservation, Packing and Marking</a:t>
            </a:r>
          </a:p>
        </p:txBody>
      </p:sp>
    </p:spTree>
    <p:extLst>
      <p:ext uri="{BB962C8B-B14F-4D97-AF65-F5344CB8AC3E}">
        <p14:creationId xmlns:p14="http://schemas.microsoft.com/office/powerpoint/2010/main" val="2780456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IS 6455 : 2020 Single row deep grove ball bearings - Specification</a:t>
            </a:r>
            <a:endParaRPr lang="en-IN" sz="4000" b="1" dirty="0"/>
          </a:p>
        </p:txBody>
      </p:sp>
      <p:sp>
        <p:nvSpPr>
          <p:cNvPr id="3" name="Content Placeholder 2"/>
          <p:cNvSpPr>
            <a:spLocks noGrp="1"/>
          </p:cNvSpPr>
          <p:nvPr>
            <p:ph idx="1"/>
          </p:nvPr>
        </p:nvSpPr>
        <p:spPr/>
        <p:txBody>
          <a:bodyPr>
            <a:normAutofit fontScale="92500" lnSpcReduction="20000"/>
          </a:bodyPr>
          <a:lstStyle/>
          <a:p>
            <a:r>
              <a:rPr lang="en-US" sz="2800" dirty="0" smtClean="0"/>
              <a:t>This standards specifies following for the single row deep grove ball bearings :</a:t>
            </a:r>
          </a:p>
          <a:p>
            <a:pPr lvl="1"/>
            <a:r>
              <a:rPr lang="en-US" sz="2500" dirty="0" smtClean="0"/>
              <a:t>Dimensions and designations</a:t>
            </a:r>
          </a:p>
          <a:p>
            <a:pPr lvl="1"/>
            <a:r>
              <a:rPr lang="en-US" sz="2500" dirty="0" smtClean="0"/>
              <a:t>Tolerances and geometrical characteristics</a:t>
            </a:r>
          </a:p>
          <a:p>
            <a:pPr lvl="1"/>
            <a:r>
              <a:rPr lang="en-US" sz="2500" dirty="0" smtClean="0"/>
              <a:t>Rolling Elements</a:t>
            </a:r>
          </a:p>
          <a:p>
            <a:pPr lvl="1"/>
            <a:r>
              <a:rPr lang="en-US" sz="2500" dirty="0" smtClean="0"/>
              <a:t>Material of races and balls</a:t>
            </a:r>
          </a:p>
          <a:p>
            <a:pPr lvl="1"/>
            <a:r>
              <a:rPr lang="en-US" sz="2500" dirty="0" smtClean="0"/>
              <a:t>Cage</a:t>
            </a:r>
          </a:p>
          <a:p>
            <a:pPr lvl="1"/>
            <a:r>
              <a:rPr lang="en-US" sz="2500" dirty="0" smtClean="0"/>
              <a:t>Radial internal clearance</a:t>
            </a:r>
          </a:p>
          <a:p>
            <a:pPr lvl="1"/>
            <a:r>
              <a:rPr lang="en-US" sz="2500" dirty="0" smtClean="0"/>
              <a:t>Surface finish</a:t>
            </a:r>
          </a:p>
          <a:p>
            <a:pPr lvl="1"/>
            <a:r>
              <a:rPr lang="en-US" sz="2500" dirty="0" smtClean="0"/>
              <a:t>Hardness</a:t>
            </a:r>
          </a:p>
          <a:p>
            <a:pPr lvl="1"/>
            <a:r>
              <a:rPr lang="en-US" sz="2500" dirty="0" smtClean="0"/>
              <a:t>Load rating</a:t>
            </a:r>
          </a:p>
          <a:p>
            <a:pPr lvl="1"/>
            <a:r>
              <a:rPr lang="en-US" sz="2500" dirty="0" smtClean="0"/>
              <a:t>Workmanship and delivery requirements</a:t>
            </a:r>
          </a:p>
          <a:p>
            <a:pPr lvl="1"/>
            <a:r>
              <a:rPr lang="en-US" sz="2500" dirty="0" smtClean="0"/>
              <a:t>Packing &amp; Marking</a:t>
            </a:r>
          </a:p>
        </p:txBody>
      </p:sp>
    </p:spTree>
    <p:extLst>
      <p:ext uri="{BB962C8B-B14F-4D97-AF65-F5344CB8AC3E}">
        <p14:creationId xmlns:p14="http://schemas.microsoft.com/office/powerpoint/2010/main" val="3131050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IN" dirty="0"/>
          </a:p>
        </p:txBody>
      </p:sp>
      <p:sp>
        <p:nvSpPr>
          <p:cNvPr id="3" name="Content Placeholder 2"/>
          <p:cNvSpPr>
            <a:spLocks noGrp="1"/>
          </p:cNvSpPr>
          <p:nvPr>
            <p:ph idx="1"/>
          </p:nvPr>
        </p:nvSpPr>
        <p:spPr/>
        <p:txBody>
          <a:bodyPr>
            <a:normAutofit/>
          </a:bodyPr>
          <a:lstStyle/>
          <a:p>
            <a:pPr marL="0" indent="0">
              <a:buNone/>
            </a:pPr>
            <a:r>
              <a:rPr lang="en-IN" sz="6000" b="1" dirty="0" smtClean="0"/>
              <a:t>The Failure of Rolling Bearings: Causes, Effects, and Remedies</a:t>
            </a:r>
            <a:br>
              <a:rPr lang="en-IN" sz="6000" b="1" dirty="0" smtClean="0"/>
            </a:br>
            <a:endParaRPr lang="en-IN" sz="6000" dirty="0"/>
          </a:p>
        </p:txBody>
      </p:sp>
    </p:spTree>
    <p:extLst>
      <p:ext uri="{BB962C8B-B14F-4D97-AF65-F5344CB8AC3E}">
        <p14:creationId xmlns:p14="http://schemas.microsoft.com/office/powerpoint/2010/main" val="26806472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400" b="1" dirty="0" smtClean="0">
                <a:latin typeface="+mn-lt"/>
              </a:rPr>
              <a:t>Some Common Causes </a:t>
            </a:r>
            <a:r>
              <a:rPr lang="en-IN" sz="4400" b="1" dirty="0">
                <a:latin typeface="+mn-lt"/>
              </a:rPr>
              <a:t>of Failure</a:t>
            </a:r>
            <a:br>
              <a:rPr lang="en-IN" sz="4400" b="1" dirty="0">
                <a:latin typeface="+mn-lt"/>
              </a:rPr>
            </a:br>
            <a:endParaRPr lang="en-IN" sz="4400" dirty="0">
              <a:latin typeface="+mn-lt"/>
            </a:endParaRPr>
          </a:p>
        </p:txBody>
      </p:sp>
      <p:sp>
        <p:nvSpPr>
          <p:cNvPr id="3" name="Content Placeholder 2"/>
          <p:cNvSpPr>
            <a:spLocks noGrp="1"/>
          </p:cNvSpPr>
          <p:nvPr>
            <p:ph idx="1"/>
          </p:nvPr>
        </p:nvSpPr>
        <p:spPr>
          <a:xfrm>
            <a:off x="628650" y="1378226"/>
            <a:ext cx="7886700" cy="4798737"/>
          </a:xfrm>
        </p:spPr>
        <p:txBody>
          <a:bodyPr>
            <a:normAutofit/>
          </a:bodyPr>
          <a:lstStyle/>
          <a:p>
            <a:r>
              <a:rPr lang="en-IN" sz="4400" dirty="0" smtClean="0"/>
              <a:t>Fatigue Failure</a:t>
            </a:r>
          </a:p>
          <a:p>
            <a:r>
              <a:rPr lang="en-IN" sz="4400" dirty="0" smtClean="0"/>
              <a:t>Improper Installation</a:t>
            </a:r>
          </a:p>
          <a:p>
            <a:r>
              <a:rPr lang="en-IN" sz="4400" dirty="0" smtClean="0"/>
              <a:t>Contamination</a:t>
            </a:r>
          </a:p>
          <a:p>
            <a:r>
              <a:rPr lang="en-IN" sz="4400" dirty="0" smtClean="0"/>
              <a:t>Overloading</a:t>
            </a:r>
          </a:p>
          <a:p>
            <a:r>
              <a:rPr lang="en-IN" sz="4400" dirty="0" smtClean="0"/>
              <a:t> Corrosion</a:t>
            </a:r>
          </a:p>
        </p:txBody>
      </p:sp>
    </p:spTree>
    <p:extLst>
      <p:ext uri="{BB962C8B-B14F-4D97-AF65-F5344CB8AC3E}">
        <p14:creationId xmlns:p14="http://schemas.microsoft.com/office/powerpoint/2010/main" val="19503846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IS 17276 : </a:t>
            </a:r>
            <a:r>
              <a:rPr lang="en-IN" b="1" dirty="0" smtClean="0"/>
              <a:t>2019/ISO </a:t>
            </a:r>
            <a:r>
              <a:rPr lang="en-IN" b="1" dirty="0"/>
              <a:t>15243 : </a:t>
            </a:r>
            <a:r>
              <a:rPr lang="en-IN" b="1" dirty="0" smtClean="0"/>
              <a:t>2017 </a:t>
            </a:r>
            <a:br>
              <a:rPr lang="en-IN" b="1" dirty="0" smtClean="0"/>
            </a:br>
            <a:r>
              <a:rPr lang="en-IN" b="1" dirty="0" smtClean="0"/>
              <a:t>Rolling </a:t>
            </a:r>
            <a:r>
              <a:rPr lang="en-IN" b="1" dirty="0"/>
              <a:t>Bearings — Damage </a:t>
            </a:r>
            <a:r>
              <a:rPr lang="en-IN" b="1" dirty="0" smtClean="0"/>
              <a:t>and Failures </a:t>
            </a:r>
            <a:r>
              <a:rPr lang="en-IN" b="1" dirty="0"/>
              <a:t>— Terms, </a:t>
            </a:r>
            <a:r>
              <a:rPr lang="en-IN" b="1" dirty="0" smtClean="0"/>
              <a:t>Characteristics and </a:t>
            </a:r>
            <a:r>
              <a:rPr lang="en-IN" b="1" dirty="0"/>
              <a:t>Causes</a:t>
            </a:r>
          </a:p>
        </p:txBody>
      </p:sp>
      <p:sp>
        <p:nvSpPr>
          <p:cNvPr id="3" name="Content Placeholder 2"/>
          <p:cNvSpPr>
            <a:spLocks noGrp="1"/>
          </p:cNvSpPr>
          <p:nvPr>
            <p:ph idx="1"/>
          </p:nvPr>
        </p:nvSpPr>
        <p:spPr/>
        <p:txBody>
          <a:bodyPr>
            <a:normAutofit/>
          </a:bodyPr>
          <a:lstStyle/>
          <a:p>
            <a:r>
              <a:rPr lang="en-IN" sz="2800" dirty="0" smtClean="0"/>
              <a:t>The Standard covers </a:t>
            </a:r>
          </a:p>
          <a:p>
            <a:pPr lvl="1"/>
            <a:r>
              <a:rPr lang="en-IN" sz="2800" dirty="0" smtClean="0"/>
              <a:t>How bearing damage progresses</a:t>
            </a:r>
          </a:p>
          <a:p>
            <a:pPr lvl="1"/>
            <a:r>
              <a:rPr lang="en-IN" sz="2800" dirty="0" smtClean="0"/>
              <a:t>Terms and definitions used in analysing bearing damage and failure</a:t>
            </a:r>
          </a:p>
          <a:p>
            <a:pPr lvl="1"/>
            <a:r>
              <a:rPr lang="en-IN" sz="2800" dirty="0" smtClean="0"/>
              <a:t>Failure modes</a:t>
            </a:r>
          </a:p>
          <a:p>
            <a:pPr lvl="1"/>
            <a:r>
              <a:rPr lang="en-IN" sz="2800" dirty="0" smtClean="0"/>
              <a:t> </a:t>
            </a:r>
            <a:r>
              <a:rPr lang="en-US" sz="2800" dirty="0"/>
              <a:t>Failure analysis </a:t>
            </a:r>
            <a:endParaRPr lang="en-US" sz="2800" dirty="0" smtClean="0"/>
          </a:p>
          <a:p>
            <a:pPr lvl="1"/>
            <a:r>
              <a:rPr lang="en-US" sz="2800" dirty="0" smtClean="0"/>
              <a:t> </a:t>
            </a:r>
            <a:r>
              <a:rPr lang="en-US" sz="2800" dirty="0"/>
              <a:t>Illustrations of </a:t>
            </a:r>
            <a:r>
              <a:rPr lang="en-US" sz="2800" dirty="0" smtClean="0"/>
              <a:t>damage</a:t>
            </a:r>
          </a:p>
          <a:p>
            <a:pPr lvl="1"/>
            <a:r>
              <a:rPr lang="en-US" sz="2800" dirty="0" smtClean="0"/>
              <a:t> </a:t>
            </a:r>
            <a:r>
              <a:rPr lang="en-US" sz="2800" dirty="0"/>
              <a:t>Other </a:t>
            </a:r>
            <a:r>
              <a:rPr lang="en-US" sz="2800" dirty="0" smtClean="0"/>
              <a:t>investigations </a:t>
            </a:r>
          </a:p>
          <a:p>
            <a:pPr lvl="1"/>
            <a:r>
              <a:rPr lang="en-IN" sz="2800" dirty="0" smtClean="0"/>
              <a:t> </a:t>
            </a:r>
            <a:r>
              <a:rPr lang="en-IN" sz="2800" dirty="0"/>
              <a:t>Explanation of terms </a:t>
            </a:r>
            <a:r>
              <a:rPr lang="en-IN" sz="2800" dirty="0" smtClean="0"/>
              <a:t>used</a:t>
            </a:r>
            <a:endParaRPr lang="en-IN" sz="2800" dirty="0"/>
          </a:p>
        </p:txBody>
      </p:sp>
    </p:spTree>
    <p:extLst>
      <p:ext uri="{BB962C8B-B14F-4D97-AF65-F5344CB8AC3E}">
        <p14:creationId xmlns:p14="http://schemas.microsoft.com/office/powerpoint/2010/main" val="34936624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IS 17276 : 2019/ISO 15243 : 2017 </a:t>
            </a:r>
            <a:br>
              <a:rPr lang="en-IN" b="1" dirty="0"/>
            </a:br>
            <a:r>
              <a:rPr lang="en-IN" b="1" dirty="0"/>
              <a:t>Rolling Bearings — Damage and Failures — Terms, Characteristics </a:t>
            </a:r>
            <a:r>
              <a:rPr lang="en-IN" b="1" dirty="0" smtClean="0"/>
              <a:t>and Causes</a:t>
            </a:r>
            <a:endParaRPr lang="en-IN" dirty="0"/>
          </a:p>
        </p:txBody>
      </p:sp>
      <p:sp>
        <p:nvSpPr>
          <p:cNvPr id="3" name="Content Placeholder 2"/>
          <p:cNvSpPr>
            <a:spLocks noGrp="1"/>
          </p:cNvSpPr>
          <p:nvPr>
            <p:ph idx="1"/>
          </p:nvPr>
        </p:nvSpPr>
        <p:spPr/>
        <p:txBody>
          <a:bodyPr>
            <a:normAutofit fontScale="92500" lnSpcReduction="10000"/>
          </a:bodyPr>
          <a:lstStyle/>
          <a:p>
            <a:pPr marL="0" indent="0">
              <a:buNone/>
            </a:pPr>
            <a:r>
              <a:rPr lang="en-IN" sz="3000" dirty="0"/>
              <a:t>Failure Modes of Rolling Bearings</a:t>
            </a:r>
          </a:p>
          <a:p>
            <a:r>
              <a:rPr lang="en-IN" b="1" dirty="0" smtClean="0"/>
              <a:t>Rolling </a:t>
            </a:r>
            <a:r>
              <a:rPr lang="en-IN" b="1" dirty="0" smtClean="0"/>
              <a:t>Contact Fatigue</a:t>
            </a:r>
          </a:p>
          <a:p>
            <a:pPr lvl="1"/>
            <a:r>
              <a:rPr lang="en-IN" b="1" dirty="0" smtClean="0"/>
              <a:t>Subsurface initiated fatigue</a:t>
            </a:r>
          </a:p>
          <a:p>
            <a:pPr lvl="1"/>
            <a:r>
              <a:rPr lang="en-IN" b="1" dirty="0" smtClean="0"/>
              <a:t>Surface initiated fatigue</a:t>
            </a:r>
          </a:p>
          <a:p>
            <a:r>
              <a:rPr lang="en-IN" b="1" dirty="0" smtClean="0"/>
              <a:t>Wear</a:t>
            </a:r>
          </a:p>
          <a:p>
            <a:pPr lvl="1"/>
            <a:r>
              <a:rPr lang="en-IN" b="1" dirty="0" smtClean="0"/>
              <a:t>Abrasive wear</a:t>
            </a:r>
          </a:p>
          <a:p>
            <a:pPr lvl="1"/>
            <a:r>
              <a:rPr lang="en-IN" b="1" dirty="0" smtClean="0"/>
              <a:t>Adhesive wear</a:t>
            </a:r>
          </a:p>
          <a:p>
            <a:r>
              <a:rPr lang="en-IN" b="1" dirty="0" smtClean="0"/>
              <a:t>Corrosion</a:t>
            </a:r>
          </a:p>
          <a:p>
            <a:pPr lvl="1"/>
            <a:r>
              <a:rPr lang="en-IN" b="1" dirty="0" smtClean="0"/>
              <a:t>Moisture corrosion</a:t>
            </a:r>
          </a:p>
          <a:p>
            <a:pPr lvl="1"/>
            <a:r>
              <a:rPr lang="en-IN" b="1" dirty="0" smtClean="0"/>
              <a:t>Frictional corrosion</a:t>
            </a:r>
          </a:p>
          <a:p>
            <a:pPr lvl="2"/>
            <a:r>
              <a:rPr lang="en-IN" b="1" dirty="0" smtClean="0"/>
              <a:t>Fretting corrosion</a:t>
            </a:r>
          </a:p>
          <a:p>
            <a:pPr lvl="2"/>
            <a:r>
              <a:rPr lang="en-IN" b="1" dirty="0" smtClean="0"/>
              <a:t>False brinelling</a:t>
            </a:r>
          </a:p>
          <a:p>
            <a:r>
              <a:rPr lang="en-IN" b="1" dirty="0" smtClean="0"/>
              <a:t>Electrical Erosion</a:t>
            </a:r>
          </a:p>
          <a:p>
            <a:pPr lvl="1"/>
            <a:r>
              <a:rPr lang="en-IN" b="1" dirty="0" smtClean="0"/>
              <a:t>Excessive current erosion</a:t>
            </a:r>
          </a:p>
          <a:p>
            <a:pPr lvl="1"/>
            <a:r>
              <a:rPr lang="en-IN" b="1" dirty="0" smtClean="0"/>
              <a:t>Current leakage erosion</a:t>
            </a:r>
          </a:p>
        </p:txBody>
      </p:sp>
    </p:spTree>
    <p:extLst>
      <p:ext uri="{BB962C8B-B14F-4D97-AF65-F5344CB8AC3E}">
        <p14:creationId xmlns:p14="http://schemas.microsoft.com/office/powerpoint/2010/main" val="11539400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Failure Modes of Rolling </a:t>
            </a:r>
            <a:r>
              <a:rPr lang="en-IN" dirty="0" smtClean="0"/>
              <a:t>Bearings (Contd..)</a:t>
            </a:r>
            <a:endParaRPr lang="en-IN" dirty="0"/>
          </a:p>
        </p:txBody>
      </p:sp>
      <p:sp>
        <p:nvSpPr>
          <p:cNvPr id="3" name="Content Placeholder 2"/>
          <p:cNvSpPr>
            <a:spLocks noGrp="1"/>
          </p:cNvSpPr>
          <p:nvPr>
            <p:ph idx="1"/>
          </p:nvPr>
        </p:nvSpPr>
        <p:spPr/>
        <p:txBody>
          <a:bodyPr/>
          <a:lstStyle/>
          <a:p>
            <a:r>
              <a:rPr lang="en-IN" dirty="0" smtClean="0"/>
              <a:t>Plastic deformation</a:t>
            </a:r>
          </a:p>
          <a:p>
            <a:pPr lvl="1"/>
            <a:r>
              <a:rPr lang="en-IN" dirty="0" smtClean="0"/>
              <a:t>Overload deformation</a:t>
            </a:r>
          </a:p>
          <a:p>
            <a:pPr lvl="1"/>
            <a:r>
              <a:rPr lang="en-IN" dirty="0" smtClean="0"/>
              <a:t>Indentation from particles</a:t>
            </a:r>
          </a:p>
          <a:p>
            <a:pPr marL="342900" lvl="1" indent="0">
              <a:buNone/>
            </a:pPr>
            <a:endParaRPr lang="en-IN" dirty="0" smtClean="0"/>
          </a:p>
          <a:p>
            <a:r>
              <a:rPr lang="en-IN" dirty="0" smtClean="0"/>
              <a:t>Cracking and fracture</a:t>
            </a:r>
          </a:p>
          <a:p>
            <a:pPr lvl="1"/>
            <a:r>
              <a:rPr lang="en-IN" dirty="0" smtClean="0"/>
              <a:t>Forced fracture</a:t>
            </a:r>
          </a:p>
          <a:p>
            <a:pPr lvl="1"/>
            <a:r>
              <a:rPr lang="en-IN" dirty="0" smtClean="0"/>
              <a:t>Fatigue fracture</a:t>
            </a:r>
          </a:p>
          <a:p>
            <a:pPr lvl="1"/>
            <a:r>
              <a:rPr lang="en-IN" dirty="0" smtClean="0"/>
              <a:t>Thermal cracking</a:t>
            </a:r>
          </a:p>
        </p:txBody>
      </p:sp>
    </p:spTree>
    <p:extLst>
      <p:ext uri="{BB962C8B-B14F-4D97-AF65-F5344CB8AC3E}">
        <p14:creationId xmlns:p14="http://schemas.microsoft.com/office/powerpoint/2010/main" val="34808206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296" y="365126"/>
            <a:ext cx="8746434" cy="1325563"/>
          </a:xfrm>
        </p:spPr>
        <p:txBody>
          <a:bodyPr>
            <a:normAutofit/>
          </a:bodyPr>
          <a:lstStyle/>
          <a:p>
            <a:r>
              <a:rPr lang="en-IN" sz="4400" b="1" dirty="0"/>
              <a:t>Rolling Bearings: </a:t>
            </a:r>
            <a:r>
              <a:rPr lang="en-IN" sz="4400" b="1" dirty="0" smtClean="0"/>
              <a:t>Course Content</a:t>
            </a:r>
            <a:endParaRPr lang="en-IN" sz="4400" dirty="0"/>
          </a:p>
        </p:txBody>
      </p:sp>
      <p:sp>
        <p:nvSpPr>
          <p:cNvPr id="3" name="Content Placeholder 2"/>
          <p:cNvSpPr>
            <a:spLocks noGrp="1"/>
          </p:cNvSpPr>
          <p:nvPr>
            <p:ph idx="1"/>
          </p:nvPr>
        </p:nvSpPr>
        <p:spPr>
          <a:xfrm>
            <a:off x="628650" y="1825625"/>
            <a:ext cx="8396080" cy="4351338"/>
          </a:xfrm>
        </p:spPr>
        <p:txBody>
          <a:bodyPr>
            <a:normAutofit/>
          </a:bodyPr>
          <a:lstStyle/>
          <a:p>
            <a:r>
              <a:rPr lang="en-IN" sz="3500" dirty="0" smtClean="0"/>
              <a:t>Introduction to Rolling Bearings</a:t>
            </a:r>
          </a:p>
          <a:p>
            <a:r>
              <a:rPr lang="en-IN" sz="3500" dirty="0" smtClean="0"/>
              <a:t>Application of Rolling Bearings</a:t>
            </a:r>
          </a:p>
          <a:p>
            <a:r>
              <a:rPr lang="en-IN" sz="3500" dirty="0" smtClean="0"/>
              <a:t>Different components of Rolling Bearings and Indian Standards on them</a:t>
            </a:r>
          </a:p>
          <a:p>
            <a:r>
              <a:rPr lang="en-IN" sz="3500" dirty="0" smtClean="0"/>
              <a:t>Advantages of Rolling Bearings</a:t>
            </a:r>
          </a:p>
          <a:p>
            <a:r>
              <a:rPr lang="en-IN" sz="3500" dirty="0" smtClean="0"/>
              <a:t>Understanding Failure Analysis of Rolling Bearings with the help of </a:t>
            </a:r>
            <a:r>
              <a:rPr lang="en-IN" sz="3500" b="1" dirty="0"/>
              <a:t>IS 17276 : 2019/ISO 15243 : 2017 </a:t>
            </a:r>
            <a:endParaRPr lang="en-IN" sz="3500" dirty="0" smtClean="0"/>
          </a:p>
          <a:p>
            <a:pPr lvl="2"/>
            <a:endParaRPr lang="en-IN" dirty="0" smtClean="0"/>
          </a:p>
          <a:p>
            <a:endParaRPr lang="en-IN" dirty="0"/>
          </a:p>
        </p:txBody>
      </p:sp>
    </p:spTree>
    <p:extLst>
      <p:ext uri="{BB962C8B-B14F-4D97-AF65-F5344CB8AC3E}">
        <p14:creationId xmlns:p14="http://schemas.microsoft.com/office/powerpoint/2010/main" val="37112144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3600" b="1" dirty="0"/>
              <a:t>IS 17276 : 2019/ISO 15243 : 2017 </a:t>
            </a:r>
            <a:br>
              <a:rPr lang="en-IN" sz="3600" b="1" dirty="0"/>
            </a:br>
            <a:r>
              <a:rPr lang="en-IN" sz="3600" b="1" dirty="0"/>
              <a:t>Rolling Bearings — Damage and Failures — Terms, Characteristics and </a:t>
            </a:r>
            <a:r>
              <a:rPr lang="en-IN" sz="3600" b="1" dirty="0" smtClean="0"/>
              <a:t>Causes</a:t>
            </a:r>
            <a:endParaRPr lang="en-IN" dirty="0"/>
          </a:p>
        </p:txBody>
      </p:sp>
      <p:sp>
        <p:nvSpPr>
          <p:cNvPr id="3" name="Content Placeholder 2"/>
          <p:cNvSpPr>
            <a:spLocks noGrp="1"/>
          </p:cNvSpPr>
          <p:nvPr>
            <p:ph idx="1"/>
          </p:nvPr>
        </p:nvSpPr>
        <p:spPr>
          <a:xfrm>
            <a:off x="628650" y="1825625"/>
            <a:ext cx="8382828" cy="4351338"/>
          </a:xfrm>
        </p:spPr>
        <p:txBody>
          <a:bodyPr>
            <a:normAutofit/>
          </a:bodyPr>
          <a:lstStyle/>
          <a:p>
            <a:pPr marL="0" indent="0">
              <a:buNone/>
            </a:pPr>
            <a:r>
              <a:rPr lang="en-US" sz="2400" dirty="0"/>
              <a:t>Failure analysis — Illustrations of damage and other investigations</a:t>
            </a:r>
            <a:endParaRPr lang="en-IN" b="1" dirty="0" smtClean="0">
              <a:latin typeface="+mj-lt"/>
            </a:endParaRPr>
          </a:p>
          <a:p>
            <a:r>
              <a:rPr lang="en-IN" b="1" dirty="0" smtClean="0">
                <a:latin typeface="+mj-lt"/>
              </a:rPr>
              <a:t>Failure </a:t>
            </a:r>
            <a:r>
              <a:rPr lang="en-IN" b="1" dirty="0" smtClean="0">
                <a:latin typeface="+mj-lt"/>
              </a:rPr>
              <a:t>analysis</a:t>
            </a:r>
          </a:p>
          <a:p>
            <a:pPr lvl="1"/>
            <a:r>
              <a:rPr lang="en-US" b="1" dirty="0">
                <a:latin typeface="+mj-lt"/>
              </a:rPr>
              <a:t>Securing evidence before and after </a:t>
            </a:r>
            <a:r>
              <a:rPr lang="en-US" b="1" dirty="0" smtClean="0">
                <a:latin typeface="+mj-lt"/>
              </a:rPr>
              <a:t>removal</a:t>
            </a:r>
          </a:p>
          <a:p>
            <a:pPr lvl="2"/>
            <a:r>
              <a:rPr lang="en-IN" b="1" dirty="0">
                <a:latin typeface="+mj-lt"/>
              </a:rPr>
              <a:t>Important </a:t>
            </a:r>
            <a:r>
              <a:rPr lang="en-IN" b="1" dirty="0" smtClean="0">
                <a:latin typeface="+mj-lt"/>
              </a:rPr>
              <a:t>points</a:t>
            </a:r>
          </a:p>
          <a:p>
            <a:pPr lvl="2"/>
            <a:r>
              <a:rPr lang="en-IN" b="1" dirty="0">
                <a:latin typeface="+mj-lt"/>
              </a:rPr>
              <a:t>Conserving </a:t>
            </a:r>
            <a:r>
              <a:rPr lang="en-IN" b="1" dirty="0" smtClean="0">
                <a:latin typeface="+mj-lt"/>
              </a:rPr>
              <a:t>evidence</a:t>
            </a:r>
          </a:p>
          <a:p>
            <a:pPr lvl="2"/>
            <a:r>
              <a:rPr lang="en-IN" b="1" dirty="0">
                <a:latin typeface="+mj-lt"/>
              </a:rPr>
              <a:t>Gathering </a:t>
            </a:r>
            <a:r>
              <a:rPr lang="en-IN" b="1" dirty="0" smtClean="0">
                <a:latin typeface="+mj-lt"/>
              </a:rPr>
              <a:t>evidence</a:t>
            </a:r>
          </a:p>
          <a:p>
            <a:pPr lvl="2"/>
            <a:r>
              <a:rPr lang="en-IN" b="1" dirty="0">
                <a:latin typeface="+mj-lt"/>
              </a:rPr>
              <a:t>Interpreting the </a:t>
            </a:r>
            <a:r>
              <a:rPr lang="en-IN" b="1" dirty="0" smtClean="0">
                <a:latin typeface="+mj-lt"/>
              </a:rPr>
              <a:t>evidence</a:t>
            </a:r>
          </a:p>
          <a:p>
            <a:r>
              <a:rPr lang="en-IN" b="1" dirty="0">
                <a:latin typeface="+mj-lt"/>
              </a:rPr>
              <a:t>Contact </a:t>
            </a:r>
            <a:r>
              <a:rPr lang="en-IN" b="1" dirty="0" smtClean="0">
                <a:latin typeface="+mj-lt"/>
              </a:rPr>
              <a:t>traces</a:t>
            </a:r>
          </a:p>
          <a:p>
            <a:pPr lvl="1"/>
            <a:r>
              <a:rPr lang="en-IN" dirty="0" smtClean="0">
                <a:latin typeface="+mj-lt"/>
              </a:rPr>
              <a:t>Radial bearings</a:t>
            </a:r>
          </a:p>
          <a:p>
            <a:pPr lvl="2"/>
            <a:r>
              <a:rPr lang="en-IN" dirty="0" smtClean="0">
                <a:latin typeface="+mj-lt"/>
              </a:rPr>
              <a:t>Various kinds of loadings</a:t>
            </a:r>
          </a:p>
          <a:p>
            <a:pPr lvl="1"/>
            <a:r>
              <a:rPr lang="en-IN" dirty="0" smtClean="0">
                <a:latin typeface="+mj-lt"/>
              </a:rPr>
              <a:t>Thrust bearings</a:t>
            </a:r>
          </a:p>
          <a:p>
            <a:pPr lvl="2"/>
            <a:r>
              <a:rPr lang="en-IN" dirty="0" smtClean="0">
                <a:latin typeface="+mj-lt"/>
              </a:rPr>
              <a:t>Various kinds of loadings</a:t>
            </a:r>
          </a:p>
          <a:p>
            <a:r>
              <a:rPr lang="en-US" b="1" dirty="0">
                <a:latin typeface="+mj-lt"/>
              </a:rPr>
              <a:t>Illustrated failures compendium — Cause of failure and countermeasures</a:t>
            </a:r>
            <a:endParaRPr lang="en-IN" dirty="0">
              <a:latin typeface="+mj-lt"/>
            </a:endParaRPr>
          </a:p>
        </p:txBody>
      </p:sp>
    </p:spTree>
    <p:extLst>
      <p:ext uri="{BB962C8B-B14F-4D97-AF65-F5344CB8AC3E}">
        <p14:creationId xmlns:p14="http://schemas.microsoft.com/office/powerpoint/2010/main" val="11102698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75731"/>
            <a:ext cx="7886700" cy="1325563"/>
          </a:xfrm>
        </p:spPr>
        <p:txBody>
          <a:bodyPr/>
          <a:lstStyle/>
          <a:p>
            <a:r>
              <a:rPr lang="en-US" sz="3200" dirty="0"/>
              <a:t>Failure analysis — Illustrations of damage and other investigations</a:t>
            </a:r>
            <a:endParaRPr lang="en-IN" dirty="0"/>
          </a:p>
        </p:txBody>
      </p:sp>
      <p:sp>
        <p:nvSpPr>
          <p:cNvPr id="3" name="Content Placeholder 2"/>
          <p:cNvSpPr>
            <a:spLocks noGrp="1"/>
          </p:cNvSpPr>
          <p:nvPr>
            <p:ph idx="1"/>
          </p:nvPr>
        </p:nvSpPr>
        <p:spPr/>
        <p:txBody>
          <a:bodyPr/>
          <a:lstStyle/>
          <a:p>
            <a:endParaRPr lang="en-IN" dirty="0"/>
          </a:p>
        </p:txBody>
      </p:sp>
    </p:spTree>
    <p:extLst>
      <p:ext uri="{BB962C8B-B14F-4D97-AF65-F5344CB8AC3E}">
        <p14:creationId xmlns:p14="http://schemas.microsoft.com/office/powerpoint/2010/main" val="41378050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37419"/>
            <a:ext cx="7886700" cy="953270"/>
          </a:xfrm>
        </p:spPr>
        <p:txBody>
          <a:bodyPr>
            <a:normAutofit fontScale="90000"/>
          </a:bodyPr>
          <a:lstStyle/>
          <a:p>
            <a:r>
              <a:rPr lang="en-IN" b="1" dirty="0"/>
              <a:t> </a:t>
            </a:r>
            <a:r>
              <a:rPr lang="en-IN" b="1" dirty="0" smtClean="0"/>
              <a:t/>
            </a:r>
            <a:br>
              <a:rPr lang="en-IN" b="1" dirty="0" smtClean="0"/>
            </a:br>
            <a:r>
              <a:rPr lang="en-IN" sz="3200" b="1" dirty="0"/>
              <a:t>IS 17276 : 2019/ISO 15243 : 2017 </a:t>
            </a:r>
            <a:br>
              <a:rPr lang="en-IN" sz="3200" b="1" dirty="0"/>
            </a:br>
            <a:r>
              <a:rPr lang="en-IN" sz="3200" b="1" dirty="0"/>
              <a:t>Rolling Bearings — Damage and Failures — Terms, Characteristics and </a:t>
            </a:r>
            <a:r>
              <a:rPr lang="en-IN" sz="3200" b="1" dirty="0" smtClean="0"/>
              <a:t>Causes</a:t>
            </a:r>
            <a:r>
              <a:rPr lang="en-IN" b="1" dirty="0"/>
              <a:t/>
            </a:r>
            <a:br>
              <a:rPr lang="en-IN" b="1" dirty="0"/>
            </a:br>
            <a:r>
              <a:rPr lang="en-IN" dirty="0"/>
              <a:t/>
            </a:r>
            <a:br>
              <a:rPr lang="en-IN" dirty="0"/>
            </a:br>
            <a:endParaRPr lang="en-IN" dirty="0"/>
          </a:p>
        </p:txBody>
      </p:sp>
      <p:sp>
        <p:nvSpPr>
          <p:cNvPr id="3" name="Content Placeholder 2"/>
          <p:cNvSpPr>
            <a:spLocks noGrp="1"/>
          </p:cNvSpPr>
          <p:nvPr>
            <p:ph idx="1"/>
          </p:nvPr>
        </p:nvSpPr>
        <p:spPr>
          <a:xfrm>
            <a:off x="628650" y="1371600"/>
            <a:ext cx="7886700" cy="5336304"/>
          </a:xfrm>
        </p:spPr>
        <p:txBody>
          <a:bodyPr>
            <a:normAutofit/>
          </a:bodyPr>
          <a:lstStyle/>
          <a:p>
            <a:endParaRPr lang="en-IN" b="1" dirty="0" smtClean="0"/>
          </a:p>
          <a:p>
            <a:pPr marL="0" indent="0">
              <a:buNone/>
            </a:pPr>
            <a:r>
              <a:rPr lang="en-IN" b="1" dirty="0"/>
              <a:t>A.2.2.1.1 </a:t>
            </a:r>
            <a:r>
              <a:rPr lang="en-US" b="1" dirty="0"/>
              <a:t>Cracks resulting from subsurface initiated fatigue in the early stage, before spalling on the outer ring raceway of an angular contact ball bearing</a:t>
            </a:r>
            <a:br>
              <a:rPr lang="en-US" b="1" dirty="0"/>
            </a:br>
            <a:endParaRPr lang="en-US" b="1" dirty="0" smtClean="0"/>
          </a:p>
          <a:p>
            <a:pPr marL="0" indent="0">
              <a:buNone/>
            </a:pPr>
            <a:r>
              <a:rPr lang="en-IN" b="1" dirty="0" smtClean="0"/>
              <a:t>Cause </a:t>
            </a:r>
            <a:r>
              <a:rPr lang="en-IN" b="1" dirty="0"/>
              <a:t>of failure</a:t>
            </a:r>
          </a:p>
          <a:p>
            <a:r>
              <a:rPr lang="en-US" dirty="0"/>
              <a:t>— Fatigue cracks due to heavy load </a:t>
            </a:r>
            <a:r>
              <a:rPr lang="en-US" dirty="0" smtClean="0"/>
              <a:t>in combination </a:t>
            </a:r>
            <a:r>
              <a:rPr lang="en-US" dirty="0"/>
              <a:t>with accumulation of </a:t>
            </a:r>
            <a:r>
              <a:rPr lang="en-US" dirty="0" smtClean="0"/>
              <a:t>load </a:t>
            </a:r>
            <a:r>
              <a:rPr lang="en-IN" dirty="0" smtClean="0"/>
              <a:t>cycles</a:t>
            </a:r>
            <a:r>
              <a:rPr lang="en-IN" dirty="0"/>
              <a:t>.</a:t>
            </a:r>
          </a:p>
          <a:p>
            <a:r>
              <a:rPr lang="en-IN" b="1" dirty="0"/>
              <a:t>Countermeasure</a:t>
            </a:r>
          </a:p>
          <a:p>
            <a:r>
              <a:rPr lang="en-US" dirty="0" smtClean="0"/>
              <a:t>Use </a:t>
            </a:r>
            <a:r>
              <a:rPr lang="en-US" dirty="0"/>
              <a:t>a bearing with higher </a:t>
            </a:r>
            <a:r>
              <a:rPr lang="en-US" dirty="0" smtClean="0"/>
              <a:t>load-carrying </a:t>
            </a:r>
            <a:r>
              <a:rPr lang="en-IN" dirty="0" smtClean="0"/>
              <a:t>capacity</a:t>
            </a:r>
            <a:r>
              <a:rPr lang="en-IN" dirty="0"/>
              <a:t>.</a:t>
            </a:r>
          </a:p>
          <a:p>
            <a:pPr marL="0" indent="0">
              <a:buNone/>
            </a:pPr>
            <a:endParaRPr lang="en-IN" dirty="0"/>
          </a:p>
        </p:txBody>
      </p:sp>
      <p:pic>
        <p:nvPicPr>
          <p:cNvPr id="4" name="Picture 3"/>
          <p:cNvPicPr>
            <a:picLocks noChangeAspect="1"/>
          </p:cNvPicPr>
          <p:nvPr/>
        </p:nvPicPr>
        <p:blipFill>
          <a:blip r:embed="rId2"/>
          <a:stretch>
            <a:fillRect/>
          </a:stretch>
        </p:blipFill>
        <p:spPr>
          <a:xfrm>
            <a:off x="5340565" y="4869579"/>
            <a:ext cx="2447925" cy="1838325"/>
          </a:xfrm>
          <a:prstGeom prst="rect">
            <a:avLst/>
          </a:prstGeom>
        </p:spPr>
      </p:pic>
    </p:spTree>
    <p:extLst>
      <p:ext uri="{BB962C8B-B14F-4D97-AF65-F5344CB8AC3E}">
        <p14:creationId xmlns:p14="http://schemas.microsoft.com/office/powerpoint/2010/main" val="26095172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29148"/>
            <a:ext cx="7886700" cy="761541"/>
          </a:xfrm>
        </p:spPr>
        <p:txBody>
          <a:bodyPr>
            <a:normAutofit fontScale="90000"/>
          </a:bodyPr>
          <a:lstStyle/>
          <a:p>
            <a:r>
              <a:rPr lang="en-IN" sz="3600" b="1" dirty="0"/>
              <a:t>IS 17276 : 2019/ISO 15243 : 2017 </a:t>
            </a:r>
            <a:br>
              <a:rPr lang="en-IN" sz="3600" b="1" dirty="0"/>
            </a:br>
            <a:r>
              <a:rPr lang="en-IN" sz="3600" b="1" dirty="0"/>
              <a:t>Rolling Bearings — Damage and Failures — Terms, Characteristics and Causes</a:t>
            </a:r>
            <a:r>
              <a:rPr lang="en-IN" b="1" dirty="0"/>
              <a:t/>
            </a:r>
            <a:br>
              <a:rPr lang="en-IN" b="1" dirty="0"/>
            </a:br>
            <a:r>
              <a:rPr lang="en-IN" dirty="0"/>
              <a:t/>
            </a:r>
            <a:br>
              <a:rPr lang="en-IN" dirty="0"/>
            </a:br>
            <a:endParaRPr lang="en-IN" dirty="0"/>
          </a:p>
        </p:txBody>
      </p:sp>
      <p:sp>
        <p:nvSpPr>
          <p:cNvPr id="3" name="Content Placeholder 2"/>
          <p:cNvSpPr>
            <a:spLocks noGrp="1"/>
          </p:cNvSpPr>
          <p:nvPr>
            <p:ph idx="1"/>
          </p:nvPr>
        </p:nvSpPr>
        <p:spPr>
          <a:xfrm>
            <a:off x="628650" y="1991032"/>
            <a:ext cx="7886700" cy="4185931"/>
          </a:xfrm>
        </p:spPr>
        <p:txBody>
          <a:bodyPr>
            <a:normAutofit/>
          </a:bodyPr>
          <a:lstStyle/>
          <a:p>
            <a:pPr marL="0" indent="0">
              <a:buNone/>
            </a:pPr>
            <a:r>
              <a:rPr lang="en-IN" b="1" dirty="0" smtClean="0"/>
              <a:t>A.2.2.1.2 </a:t>
            </a:r>
            <a:r>
              <a:rPr lang="en-US" b="1" dirty="0" smtClean="0"/>
              <a:t>Spalling </a:t>
            </a:r>
            <a:r>
              <a:rPr lang="en-US" b="1" dirty="0"/>
              <a:t>in an early stage on the outer ring raceway of an angular contact ball bearing</a:t>
            </a:r>
            <a:br>
              <a:rPr lang="en-US" b="1" dirty="0"/>
            </a:br>
            <a:endParaRPr lang="en-IN" b="1" dirty="0" smtClean="0"/>
          </a:p>
          <a:p>
            <a:r>
              <a:rPr lang="en-IN" b="1" dirty="0" smtClean="0"/>
              <a:t>Cause </a:t>
            </a:r>
            <a:r>
              <a:rPr lang="en-IN" b="1" dirty="0"/>
              <a:t>of failure</a:t>
            </a:r>
          </a:p>
          <a:p>
            <a:r>
              <a:rPr lang="en-US" dirty="0" smtClean="0"/>
              <a:t> </a:t>
            </a:r>
            <a:r>
              <a:rPr lang="en-US" dirty="0"/>
              <a:t>Fatigue cracks and initial spalling due to:</a:t>
            </a:r>
          </a:p>
          <a:p>
            <a:r>
              <a:rPr lang="en-US" dirty="0" smtClean="0"/>
              <a:t>heavy </a:t>
            </a:r>
            <a:r>
              <a:rPr lang="en-US" dirty="0"/>
              <a:t>load in combination </a:t>
            </a:r>
            <a:r>
              <a:rPr lang="en-US" dirty="0" smtClean="0"/>
              <a:t>with </a:t>
            </a:r>
            <a:r>
              <a:rPr lang="en-IN" dirty="0" smtClean="0"/>
              <a:t>accumulation </a:t>
            </a:r>
            <a:r>
              <a:rPr lang="en-IN" dirty="0"/>
              <a:t>of load cycles;</a:t>
            </a:r>
          </a:p>
          <a:p>
            <a:r>
              <a:rPr lang="en-IN" dirty="0" smtClean="0"/>
              <a:t> </a:t>
            </a:r>
            <a:r>
              <a:rPr lang="en-IN" dirty="0"/>
              <a:t>further operation after </a:t>
            </a:r>
            <a:r>
              <a:rPr lang="en-IN" dirty="0" smtClean="0"/>
              <a:t>fatigue cracks </a:t>
            </a:r>
            <a:r>
              <a:rPr lang="en-IN" dirty="0"/>
              <a:t>started.</a:t>
            </a:r>
          </a:p>
          <a:p>
            <a:r>
              <a:rPr lang="en-IN" b="1" dirty="0"/>
              <a:t>Countermeasure</a:t>
            </a:r>
          </a:p>
          <a:p>
            <a:r>
              <a:rPr lang="en-US" dirty="0" smtClean="0"/>
              <a:t> </a:t>
            </a:r>
            <a:r>
              <a:rPr lang="en-US" dirty="0"/>
              <a:t>Use a bearing with higher </a:t>
            </a:r>
            <a:r>
              <a:rPr lang="en-US" dirty="0" smtClean="0"/>
              <a:t>load-carrying </a:t>
            </a:r>
            <a:r>
              <a:rPr lang="en-IN" dirty="0" smtClean="0"/>
              <a:t>capacity</a:t>
            </a:r>
            <a:r>
              <a:rPr lang="en-IN" dirty="0"/>
              <a:t>.</a:t>
            </a:r>
          </a:p>
          <a:p>
            <a:pPr marL="0" indent="0">
              <a:buNone/>
            </a:pPr>
            <a:endParaRPr lang="en-IN" dirty="0"/>
          </a:p>
        </p:txBody>
      </p:sp>
      <p:pic>
        <p:nvPicPr>
          <p:cNvPr id="4" name="Picture 3"/>
          <p:cNvPicPr>
            <a:picLocks noChangeAspect="1"/>
          </p:cNvPicPr>
          <p:nvPr/>
        </p:nvPicPr>
        <p:blipFill>
          <a:blip r:embed="rId2"/>
          <a:stretch>
            <a:fillRect/>
          </a:stretch>
        </p:blipFill>
        <p:spPr>
          <a:xfrm>
            <a:off x="3052916" y="4483510"/>
            <a:ext cx="2035278" cy="1460090"/>
          </a:xfrm>
          <a:prstGeom prst="rect">
            <a:avLst/>
          </a:prstGeom>
        </p:spPr>
      </p:pic>
    </p:spTree>
    <p:extLst>
      <p:ext uri="{BB962C8B-B14F-4D97-AF65-F5344CB8AC3E}">
        <p14:creationId xmlns:p14="http://schemas.microsoft.com/office/powerpoint/2010/main" val="25400647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3600" b="1" dirty="0"/>
              <a:t>IS 17276 : 2019/ISO 15243 : 2017 </a:t>
            </a:r>
            <a:br>
              <a:rPr lang="en-IN" sz="3600" b="1" dirty="0"/>
            </a:br>
            <a:r>
              <a:rPr lang="en-IN" sz="3600" b="1" dirty="0"/>
              <a:t>Rolling Bearings — Damage and Failures — Terms, Characteristics and Causes</a:t>
            </a:r>
            <a:r>
              <a:rPr lang="en-IN" b="1" dirty="0"/>
              <a:t/>
            </a:r>
            <a:br>
              <a:rPr lang="en-IN" b="1" dirty="0"/>
            </a:br>
            <a:endParaRPr lang="en-IN" b="1" dirty="0"/>
          </a:p>
        </p:txBody>
      </p:sp>
      <p:sp>
        <p:nvSpPr>
          <p:cNvPr id="3" name="Content Placeholder 2"/>
          <p:cNvSpPr>
            <a:spLocks noGrp="1"/>
          </p:cNvSpPr>
          <p:nvPr>
            <p:ph idx="1"/>
          </p:nvPr>
        </p:nvSpPr>
        <p:spPr/>
        <p:txBody>
          <a:bodyPr>
            <a:normAutofit/>
          </a:bodyPr>
          <a:lstStyle/>
          <a:p>
            <a:pPr marL="0" indent="0">
              <a:buNone/>
            </a:pPr>
            <a:r>
              <a:rPr lang="en-IN" b="1" dirty="0" smtClean="0"/>
              <a:t>A.2.2.1.3 </a:t>
            </a:r>
            <a:r>
              <a:rPr lang="en-US" b="1" dirty="0" smtClean="0"/>
              <a:t>Spalling </a:t>
            </a:r>
            <a:r>
              <a:rPr lang="en-US" b="1" dirty="0"/>
              <a:t>in a more advanced stage on an outer ring raceway of an angular contact </a:t>
            </a:r>
            <a:r>
              <a:rPr lang="en-IN" b="1" dirty="0"/>
              <a:t>ball bearing</a:t>
            </a:r>
          </a:p>
          <a:p>
            <a:r>
              <a:rPr lang="en-IN" b="1" dirty="0" smtClean="0"/>
              <a:t>Cause </a:t>
            </a:r>
            <a:r>
              <a:rPr lang="en-IN" b="1" dirty="0"/>
              <a:t>of failure</a:t>
            </a:r>
          </a:p>
          <a:p>
            <a:r>
              <a:rPr lang="en-IN" dirty="0" smtClean="0"/>
              <a:t>Fatigue </a:t>
            </a:r>
            <a:r>
              <a:rPr lang="en-IN" dirty="0"/>
              <a:t>cracks and </a:t>
            </a:r>
            <a:r>
              <a:rPr lang="en-IN" dirty="0" smtClean="0"/>
              <a:t>propagated spalling </a:t>
            </a:r>
            <a:r>
              <a:rPr lang="en-IN" dirty="0"/>
              <a:t>due to:</a:t>
            </a:r>
          </a:p>
          <a:p>
            <a:r>
              <a:rPr lang="en-US" dirty="0" smtClean="0"/>
              <a:t>heavy </a:t>
            </a:r>
            <a:r>
              <a:rPr lang="en-US" dirty="0"/>
              <a:t>load in combination </a:t>
            </a:r>
            <a:r>
              <a:rPr lang="en-US" dirty="0" smtClean="0"/>
              <a:t>with </a:t>
            </a:r>
            <a:r>
              <a:rPr lang="en-IN" dirty="0" smtClean="0"/>
              <a:t>accumulation </a:t>
            </a:r>
            <a:r>
              <a:rPr lang="en-IN" dirty="0"/>
              <a:t>of load cycles</a:t>
            </a:r>
            <a:r>
              <a:rPr lang="en-IN" dirty="0" smtClean="0"/>
              <a:t>;  </a:t>
            </a:r>
            <a:r>
              <a:rPr lang="en-IN" dirty="0"/>
              <a:t>further operation after </a:t>
            </a:r>
            <a:r>
              <a:rPr lang="en-IN" dirty="0" smtClean="0"/>
              <a:t>fatigue, </a:t>
            </a:r>
            <a:r>
              <a:rPr lang="en-US" dirty="0" smtClean="0"/>
              <a:t>cracks </a:t>
            </a:r>
            <a:r>
              <a:rPr lang="en-US" dirty="0"/>
              <a:t>at the raceway surface.</a:t>
            </a:r>
          </a:p>
          <a:p>
            <a:r>
              <a:rPr lang="en-IN" b="1" dirty="0"/>
              <a:t>Countermeasure</a:t>
            </a:r>
          </a:p>
          <a:p>
            <a:r>
              <a:rPr lang="en-US" dirty="0" smtClean="0"/>
              <a:t> </a:t>
            </a:r>
            <a:r>
              <a:rPr lang="en-US" dirty="0"/>
              <a:t>Use a bearing with higher </a:t>
            </a:r>
            <a:r>
              <a:rPr lang="en-US" dirty="0" smtClean="0"/>
              <a:t>load-carrying </a:t>
            </a:r>
            <a:r>
              <a:rPr lang="en-IN" dirty="0" smtClean="0"/>
              <a:t>capacity</a:t>
            </a:r>
            <a:r>
              <a:rPr lang="en-IN" dirty="0"/>
              <a:t>. </a:t>
            </a:r>
          </a:p>
        </p:txBody>
      </p:sp>
      <p:pic>
        <p:nvPicPr>
          <p:cNvPr id="4" name="Picture 3"/>
          <p:cNvPicPr>
            <a:picLocks noChangeAspect="1"/>
          </p:cNvPicPr>
          <p:nvPr/>
        </p:nvPicPr>
        <p:blipFill>
          <a:blip r:embed="rId2"/>
          <a:stretch>
            <a:fillRect/>
          </a:stretch>
        </p:blipFill>
        <p:spPr>
          <a:xfrm>
            <a:off x="3638857" y="4862513"/>
            <a:ext cx="2190750" cy="1314450"/>
          </a:xfrm>
          <a:prstGeom prst="rect">
            <a:avLst/>
          </a:prstGeom>
        </p:spPr>
      </p:pic>
    </p:spTree>
    <p:extLst>
      <p:ext uri="{BB962C8B-B14F-4D97-AF65-F5344CB8AC3E}">
        <p14:creationId xmlns:p14="http://schemas.microsoft.com/office/powerpoint/2010/main" val="20229383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3600" b="1" dirty="0"/>
              <a:t>IS 17276 : 2019/ISO 15243 : 2017 </a:t>
            </a:r>
            <a:br>
              <a:rPr lang="en-IN" sz="3600" b="1" dirty="0"/>
            </a:br>
            <a:r>
              <a:rPr lang="en-IN" sz="3600" b="1" dirty="0"/>
              <a:t>Rolling Bearings — Damage and Failures — Terms, Characteristics and Causes</a:t>
            </a:r>
            <a:r>
              <a:rPr lang="en-IN" b="1" dirty="0"/>
              <a:t/>
            </a:r>
            <a:br>
              <a:rPr lang="en-IN" b="1" dirty="0"/>
            </a:br>
            <a:endParaRPr lang="en-IN" dirty="0"/>
          </a:p>
        </p:txBody>
      </p:sp>
      <p:sp>
        <p:nvSpPr>
          <p:cNvPr id="3" name="Content Placeholder 2"/>
          <p:cNvSpPr>
            <a:spLocks noGrp="1"/>
          </p:cNvSpPr>
          <p:nvPr>
            <p:ph idx="1"/>
          </p:nvPr>
        </p:nvSpPr>
        <p:spPr/>
        <p:txBody>
          <a:bodyPr>
            <a:normAutofit/>
          </a:bodyPr>
          <a:lstStyle/>
          <a:p>
            <a:pPr marL="0" indent="0">
              <a:buNone/>
            </a:pPr>
            <a:r>
              <a:rPr lang="en-IN" b="1" dirty="0" smtClean="0"/>
              <a:t>A.2.2.1.4 </a:t>
            </a:r>
            <a:r>
              <a:rPr lang="en-US" b="1" dirty="0" smtClean="0"/>
              <a:t>Spalling </a:t>
            </a:r>
            <a:r>
              <a:rPr lang="en-US" b="1" dirty="0"/>
              <a:t>resulting from subsurface initiated fatigue at two diametrically opposite locations — On the outer ring raceways of a self-aligning ball bearing</a:t>
            </a:r>
            <a:endParaRPr lang="en-IN" b="1" dirty="0" smtClean="0"/>
          </a:p>
          <a:p>
            <a:r>
              <a:rPr lang="en-IN" b="1" dirty="0" smtClean="0"/>
              <a:t>Cause </a:t>
            </a:r>
            <a:r>
              <a:rPr lang="en-IN" b="1" dirty="0"/>
              <a:t>of </a:t>
            </a:r>
            <a:r>
              <a:rPr lang="en-IN" b="1" dirty="0" smtClean="0"/>
              <a:t>failure</a:t>
            </a:r>
            <a:endParaRPr lang="en-IN" b="1" dirty="0"/>
          </a:p>
          <a:p>
            <a:r>
              <a:rPr lang="en-US" dirty="0" err="1" smtClean="0"/>
              <a:t>Ovality</a:t>
            </a:r>
            <a:r>
              <a:rPr lang="en-US" dirty="0" smtClean="0"/>
              <a:t> </a:t>
            </a:r>
            <a:r>
              <a:rPr lang="en-US" dirty="0"/>
              <a:t>of the housing, resulting </a:t>
            </a:r>
            <a:r>
              <a:rPr lang="en-US" dirty="0" smtClean="0"/>
              <a:t>in </a:t>
            </a:r>
            <a:r>
              <a:rPr lang="en-IN" dirty="0" smtClean="0"/>
              <a:t>localized </a:t>
            </a:r>
            <a:r>
              <a:rPr lang="en-IN" dirty="0"/>
              <a:t>higher stresses.</a:t>
            </a:r>
          </a:p>
          <a:p>
            <a:r>
              <a:rPr lang="en-US" dirty="0" smtClean="0"/>
              <a:t>Similar </a:t>
            </a:r>
            <a:r>
              <a:rPr lang="en-US" dirty="0"/>
              <a:t>damage can occur if </a:t>
            </a:r>
            <a:r>
              <a:rPr lang="en-US" dirty="0" smtClean="0"/>
              <a:t>split housings </a:t>
            </a:r>
            <a:r>
              <a:rPr lang="en-US" dirty="0"/>
              <a:t>are wrongly assembled or </a:t>
            </a:r>
            <a:r>
              <a:rPr lang="en-US" dirty="0" smtClean="0"/>
              <a:t>if particles </a:t>
            </a:r>
            <a:r>
              <a:rPr lang="en-US" dirty="0"/>
              <a:t>are embedded in the </a:t>
            </a:r>
            <a:r>
              <a:rPr lang="en-US" dirty="0" smtClean="0"/>
              <a:t>housing </a:t>
            </a:r>
            <a:r>
              <a:rPr lang="en-IN" dirty="0" smtClean="0"/>
              <a:t>seating</a:t>
            </a:r>
            <a:r>
              <a:rPr lang="en-IN" dirty="0"/>
              <a:t>.</a:t>
            </a:r>
          </a:p>
          <a:p>
            <a:r>
              <a:rPr lang="en-IN" b="1" dirty="0"/>
              <a:t>Countermeasure</a:t>
            </a:r>
          </a:p>
          <a:p>
            <a:r>
              <a:rPr lang="en-US" dirty="0" smtClean="0"/>
              <a:t> </a:t>
            </a:r>
            <a:r>
              <a:rPr lang="en-US" dirty="0"/>
              <a:t>Check form accuracy of adjacent </a:t>
            </a:r>
            <a:r>
              <a:rPr lang="en-US" dirty="0" smtClean="0"/>
              <a:t>parts and </a:t>
            </a:r>
            <a:r>
              <a:rPr lang="en-US" dirty="0"/>
              <a:t>improve them, if necessary.</a:t>
            </a:r>
          </a:p>
          <a:p>
            <a:r>
              <a:rPr lang="en-IN" dirty="0" smtClean="0"/>
              <a:t> </a:t>
            </a:r>
            <a:r>
              <a:rPr lang="en-IN" dirty="0"/>
              <a:t>Assemble split housings properly.</a:t>
            </a:r>
          </a:p>
          <a:p>
            <a:r>
              <a:rPr lang="en-IN" dirty="0" smtClean="0"/>
              <a:t> </a:t>
            </a:r>
            <a:r>
              <a:rPr lang="en-IN" dirty="0"/>
              <a:t>Ensure utmost cleanliness </a:t>
            </a:r>
            <a:r>
              <a:rPr lang="en-IN" dirty="0" smtClean="0"/>
              <a:t>during mounting</a:t>
            </a:r>
            <a:r>
              <a:rPr lang="en-IN" dirty="0"/>
              <a:t>.</a:t>
            </a:r>
          </a:p>
        </p:txBody>
      </p:sp>
      <p:pic>
        <p:nvPicPr>
          <p:cNvPr id="4" name="Picture 3"/>
          <p:cNvPicPr>
            <a:picLocks noChangeAspect="1"/>
          </p:cNvPicPr>
          <p:nvPr/>
        </p:nvPicPr>
        <p:blipFill>
          <a:blip r:embed="rId2"/>
          <a:stretch>
            <a:fillRect/>
          </a:stretch>
        </p:blipFill>
        <p:spPr>
          <a:xfrm>
            <a:off x="5998599" y="4304532"/>
            <a:ext cx="2190750" cy="1552575"/>
          </a:xfrm>
          <a:prstGeom prst="rect">
            <a:avLst/>
          </a:prstGeom>
        </p:spPr>
      </p:pic>
    </p:spTree>
    <p:extLst>
      <p:ext uri="{BB962C8B-B14F-4D97-AF65-F5344CB8AC3E}">
        <p14:creationId xmlns:p14="http://schemas.microsoft.com/office/powerpoint/2010/main" val="37479228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3600" b="1" dirty="0"/>
              <a:t>IS 17276 : 2019/ISO 15243 : 2017 </a:t>
            </a:r>
            <a:br>
              <a:rPr lang="en-IN" sz="3600" b="1" dirty="0"/>
            </a:br>
            <a:r>
              <a:rPr lang="en-IN" sz="3600" b="1" dirty="0"/>
              <a:t>Rolling Bearings — Damage and Failures — Terms, Characteristics and Causes</a:t>
            </a:r>
            <a:r>
              <a:rPr lang="en-IN" b="1" dirty="0"/>
              <a:t/>
            </a:r>
            <a:br>
              <a:rPr lang="en-IN" b="1" dirty="0"/>
            </a:br>
            <a:endParaRPr lang="en-IN" dirty="0"/>
          </a:p>
        </p:txBody>
      </p:sp>
      <p:sp>
        <p:nvSpPr>
          <p:cNvPr id="3" name="Content Placeholder 2"/>
          <p:cNvSpPr>
            <a:spLocks noGrp="1"/>
          </p:cNvSpPr>
          <p:nvPr>
            <p:ph idx="1"/>
          </p:nvPr>
        </p:nvSpPr>
        <p:spPr/>
        <p:txBody>
          <a:bodyPr/>
          <a:lstStyle/>
          <a:p>
            <a:pPr marL="0" indent="0">
              <a:buNone/>
            </a:pPr>
            <a:r>
              <a:rPr lang="en-IN" b="1" dirty="0" smtClean="0"/>
              <a:t>A.2.2.2.1 </a:t>
            </a:r>
            <a:r>
              <a:rPr lang="en-US" b="1" dirty="0" err="1" smtClean="0"/>
              <a:t>Microspalling</a:t>
            </a:r>
            <a:r>
              <a:rPr lang="en-US" b="1" dirty="0" smtClean="0"/>
              <a:t> </a:t>
            </a:r>
            <a:r>
              <a:rPr lang="en-US" b="1" dirty="0"/>
              <a:t>on the inner ring raceway of a spherical roller bearing</a:t>
            </a:r>
            <a:endParaRPr lang="en-IN" b="1" dirty="0" smtClean="0"/>
          </a:p>
          <a:p>
            <a:r>
              <a:rPr lang="en-IN" b="1" dirty="0" smtClean="0"/>
              <a:t>Cause </a:t>
            </a:r>
            <a:r>
              <a:rPr lang="en-IN" b="1" dirty="0"/>
              <a:t>of failure</a:t>
            </a:r>
          </a:p>
          <a:p>
            <a:r>
              <a:rPr lang="en-US" dirty="0" smtClean="0"/>
              <a:t>Increased </a:t>
            </a:r>
            <a:r>
              <a:rPr lang="en-US" dirty="0"/>
              <a:t>surface roughness of </a:t>
            </a:r>
            <a:r>
              <a:rPr lang="en-US" dirty="0" smtClean="0"/>
              <a:t>the</a:t>
            </a:r>
            <a:r>
              <a:rPr lang="en-IN" dirty="0" smtClean="0"/>
              <a:t>rolling </a:t>
            </a:r>
            <a:r>
              <a:rPr lang="en-IN" dirty="0"/>
              <a:t>contacts due to:</a:t>
            </a:r>
          </a:p>
          <a:p>
            <a:pPr lvl="1"/>
            <a:r>
              <a:rPr lang="en-IN" dirty="0" smtClean="0"/>
              <a:t>inadequate </a:t>
            </a:r>
            <a:r>
              <a:rPr lang="en-IN" dirty="0"/>
              <a:t>lubrication;</a:t>
            </a:r>
          </a:p>
          <a:p>
            <a:pPr lvl="1"/>
            <a:r>
              <a:rPr lang="en-IN" dirty="0" smtClean="0"/>
              <a:t>particles </a:t>
            </a:r>
            <a:r>
              <a:rPr lang="en-IN" dirty="0"/>
              <a:t>entering the bearing.</a:t>
            </a:r>
          </a:p>
          <a:p>
            <a:r>
              <a:rPr lang="en-IN" b="1" dirty="0"/>
              <a:t>Countermeasure</a:t>
            </a:r>
          </a:p>
          <a:p>
            <a:r>
              <a:rPr lang="en-US" dirty="0" smtClean="0"/>
              <a:t>Protect </a:t>
            </a:r>
            <a:r>
              <a:rPr lang="en-US" dirty="0"/>
              <a:t>the surface finish by:</a:t>
            </a:r>
          </a:p>
          <a:p>
            <a:pPr lvl="1"/>
            <a:r>
              <a:rPr lang="en-IN" dirty="0" smtClean="0"/>
              <a:t> </a:t>
            </a:r>
            <a:r>
              <a:rPr lang="en-IN" dirty="0"/>
              <a:t>correct lubrication;</a:t>
            </a:r>
          </a:p>
          <a:p>
            <a:pPr lvl="1"/>
            <a:r>
              <a:rPr lang="en-IN" dirty="0" smtClean="0"/>
              <a:t> </a:t>
            </a:r>
            <a:r>
              <a:rPr lang="en-IN" dirty="0"/>
              <a:t>improved sealing;</a:t>
            </a:r>
          </a:p>
          <a:p>
            <a:pPr lvl="1"/>
            <a:r>
              <a:rPr lang="en-IN" dirty="0" smtClean="0"/>
              <a:t> </a:t>
            </a:r>
            <a:r>
              <a:rPr lang="en-IN" dirty="0"/>
              <a:t>ensure system cleanliness.</a:t>
            </a:r>
          </a:p>
        </p:txBody>
      </p:sp>
      <p:pic>
        <p:nvPicPr>
          <p:cNvPr id="4" name="Picture 3"/>
          <p:cNvPicPr>
            <a:picLocks noChangeAspect="1"/>
          </p:cNvPicPr>
          <p:nvPr/>
        </p:nvPicPr>
        <p:blipFill>
          <a:blip r:embed="rId2"/>
          <a:stretch>
            <a:fillRect/>
          </a:stretch>
        </p:blipFill>
        <p:spPr>
          <a:xfrm>
            <a:off x="4854851" y="3329781"/>
            <a:ext cx="2190750" cy="1343025"/>
          </a:xfrm>
          <a:prstGeom prst="rect">
            <a:avLst/>
          </a:prstGeom>
        </p:spPr>
      </p:pic>
    </p:spTree>
    <p:extLst>
      <p:ext uri="{BB962C8B-B14F-4D97-AF65-F5344CB8AC3E}">
        <p14:creationId xmlns:p14="http://schemas.microsoft.com/office/powerpoint/2010/main" val="25617594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3600" b="1" dirty="0"/>
              <a:t>IS 17276 : 2019/ISO 15243 : 2017 </a:t>
            </a:r>
            <a:br>
              <a:rPr lang="en-IN" sz="3600" b="1" dirty="0"/>
            </a:br>
            <a:r>
              <a:rPr lang="en-IN" sz="3600" b="1" dirty="0"/>
              <a:t>Rolling Bearings — Damage and Failures — Terms, Characteristics and Causes</a:t>
            </a:r>
            <a:r>
              <a:rPr lang="en-IN" b="1" dirty="0"/>
              <a:t/>
            </a:r>
            <a:br>
              <a:rPr lang="en-IN" b="1" dirty="0"/>
            </a:br>
            <a:endParaRPr lang="en-IN" dirty="0"/>
          </a:p>
        </p:txBody>
      </p:sp>
      <p:sp>
        <p:nvSpPr>
          <p:cNvPr id="3" name="Content Placeholder 2"/>
          <p:cNvSpPr>
            <a:spLocks noGrp="1"/>
          </p:cNvSpPr>
          <p:nvPr>
            <p:ph idx="1"/>
          </p:nvPr>
        </p:nvSpPr>
        <p:spPr/>
        <p:txBody>
          <a:bodyPr/>
          <a:lstStyle/>
          <a:p>
            <a:pPr marL="0" indent="0">
              <a:buNone/>
            </a:pPr>
            <a:r>
              <a:rPr lang="en-IN" b="1" dirty="0" smtClean="0"/>
              <a:t>A.2.2.2.2 </a:t>
            </a:r>
            <a:r>
              <a:rPr lang="en-US" b="1" dirty="0" smtClean="0"/>
              <a:t>Surface </a:t>
            </a:r>
            <a:r>
              <a:rPr lang="en-US" b="1" dirty="0"/>
              <a:t>initiated fatigue on the inner ring raceway of a tapered roller bearing</a:t>
            </a:r>
            <a:r>
              <a:rPr lang="en-IN" b="1" dirty="0" smtClean="0"/>
              <a:t>Cause </a:t>
            </a:r>
            <a:r>
              <a:rPr lang="en-IN" b="1" dirty="0"/>
              <a:t>of failure</a:t>
            </a:r>
          </a:p>
          <a:p>
            <a:r>
              <a:rPr lang="en-US" dirty="0" smtClean="0"/>
              <a:t>Grey </a:t>
            </a:r>
            <a:r>
              <a:rPr lang="en-US" dirty="0"/>
              <a:t>stains and </a:t>
            </a:r>
            <a:r>
              <a:rPr lang="en-US" dirty="0" err="1"/>
              <a:t>microspalls</a:t>
            </a:r>
            <a:r>
              <a:rPr lang="en-US" dirty="0"/>
              <a:t> at </a:t>
            </a:r>
            <a:r>
              <a:rPr lang="en-US" dirty="0" smtClean="0"/>
              <a:t>the </a:t>
            </a:r>
            <a:r>
              <a:rPr lang="en-IN" dirty="0" smtClean="0"/>
              <a:t>raceway </a:t>
            </a:r>
            <a:r>
              <a:rPr lang="en-IN" dirty="0"/>
              <a:t>due to:</a:t>
            </a:r>
          </a:p>
          <a:p>
            <a:pPr lvl="1"/>
            <a:r>
              <a:rPr lang="en-IN" dirty="0" smtClean="0"/>
              <a:t>insufficient </a:t>
            </a:r>
            <a:r>
              <a:rPr lang="en-IN" dirty="0"/>
              <a:t>lubrication;</a:t>
            </a:r>
          </a:p>
          <a:p>
            <a:pPr lvl="1"/>
            <a:r>
              <a:rPr lang="en-IN" dirty="0" smtClean="0"/>
              <a:t>sliding </a:t>
            </a:r>
            <a:r>
              <a:rPr lang="en-IN" dirty="0"/>
              <a:t>motion;</a:t>
            </a:r>
          </a:p>
          <a:p>
            <a:pPr lvl="1"/>
            <a:r>
              <a:rPr lang="en-IN" dirty="0" smtClean="0"/>
              <a:t> </a:t>
            </a:r>
            <a:r>
              <a:rPr lang="en-IN" dirty="0"/>
              <a:t>insufficient preload;</a:t>
            </a:r>
          </a:p>
          <a:p>
            <a:pPr lvl="1"/>
            <a:r>
              <a:rPr lang="en-IN" dirty="0" smtClean="0"/>
              <a:t> </a:t>
            </a:r>
            <a:r>
              <a:rPr lang="en-IN" dirty="0"/>
              <a:t>misalignment.</a:t>
            </a:r>
          </a:p>
          <a:p>
            <a:r>
              <a:rPr lang="en-IN" b="1" dirty="0"/>
              <a:t>Countermeasure</a:t>
            </a:r>
          </a:p>
          <a:p>
            <a:r>
              <a:rPr lang="en-IN" dirty="0" smtClean="0"/>
              <a:t> </a:t>
            </a:r>
            <a:r>
              <a:rPr lang="en-IN" dirty="0"/>
              <a:t>Improve lubrication.</a:t>
            </a:r>
          </a:p>
          <a:p>
            <a:r>
              <a:rPr lang="en-IN" dirty="0" smtClean="0"/>
              <a:t> </a:t>
            </a:r>
            <a:r>
              <a:rPr lang="en-IN" dirty="0"/>
              <a:t>Apply correct preload.</a:t>
            </a:r>
          </a:p>
          <a:p>
            <a:r>
              <a:rPr lang="en-IN" dirty="0" smtClean="0"/>
              <a:t> </a:t>
            </a:r>
            <a:r>
              <a:rPr lang="en-IN" dirty="0"/>
              <a:t>Ensure alignment.</a:t>
            </a:r>
          </a:p>
        </p:txBody>
      </p:sp>
      <p:pic>
        <p:nvPicPr>
          <p:cNvPr id="4" name="Picture 3"/>
          <p:cNvPicPr>
            <a:picLocks noChangeAspect="1"/>
          </p:cNvPicPr>
          <p:nvPr/>
        </p:nvPicPr>
        <p:blipFill>
          <a:blip r:embed="rId2"/>
          <a:stretch>
            <a:fillRect/>
          </a:stretch>
        </p:blipFill>
        <p:spPr>
          <a:xfrm>
            <a:off x="5035827" y="3218588"/>
            <a:ext cx="2190750" cy="1352550"/>
          </a:xfrm>
          <a:prstGeom prst="rect">
            <a:avLst/>
          </a:prstGeom>
        </p:spPr>
      </p:pic>
    </p:spTree>
    <p:extLst>
      <p:ext uri="{BB962C8B-B14F-4D97-AF65-F5344CB8AC3E}">
        <p14:creationId xmlns:p14="http://schemas.microsoft.com/office/powerpoint/2010/main" val="30689445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3600" b="1" dirty="0"/>
              <a:t>IS 17276 : 2019/ISO 15243 : 2017 </a:t>
            </a:r>
            <a:br>
              <a:rPr lang="en-IN" sz="3600" b="1" dirty="0"/>
            </a:br>
            <a:r>
              <a:rPr lang="en-IN" sz="3600" b="1" dirty="0"/>
              <a:t>Rolling Bearings — Damage and Failures — Terms, Characteristics and Causes</a:t>
            </a:r>
            <a:r>
              <a:rPr lang="en-IN" b="1" dirty="0"/>
              <a:t/>
            </a:r>
            <a:br>
              <a:rPr lang="en-IN" b="1" dirty="0"/>
            </a:br>
            <a:endParaRPr lang="en-IN" dirty="0"/>
          </a:p>
        </p:txBody>
      </p:sp>
      <p:sp>
        <p:nvSpPr>
          <p:cNvPr id="3" name="Content Placeholder 2"/>
          <p:cNvSpPr>
            <a:spLocks noGrp="1"/>
          </p:cNvSpPr>
          <p:nvPr>
            <p:ph idx="1"/>
          </p:nvPr>
        </p:nvSpPr>
        <p:spPr/>
        <p:txBody>
          <a:bodyPr/>
          <a:lstStyle/>
          <a:p>
            <a:pPr marL="0" indent="0">
              <a:buNone/>
            </a:pPr>
            <a:r>
              <a:rPr lang="en-IN" b="1" dirty="0" smtClean="0"/>
              <a:t>A.2.2.2.3 </a:t>
            </a:r>
            <a:r>
              <a:rPr lang="en-US" b="1" dirty="0" smtClean="0"/>
              <a:t>Surface </a:t>
            </a:r>
            <a:r>
              <a:rPr lang="en-US" b="1" dirty="0"/>
              <a:t>initiated fatigue on roller raceways of a needle roller bearing</a:t>
            </a:r>
            <a:endParaRPr lang="en-IN" b="1" dirty="0" smtClean="0"/>
          </a:p>
          <a:p>
            <a:r>
              <a:rPr lang="en-IN" b="1" dirty="0" smtClean="0"/>
              <a:t>Cause </a:t>
            </a:r>
            <a:r>
              <a:rPr lang="en-IN" b="1" dirty="0"/>
              <a:t>of failure</a:t>
            </a:r>
          </a:p>
          <a:p>
            <a:r>
              <a:rPr lang="en-US" dirty="0" smtClean="0"/>
              <a:t>—Grey </a:t>
            </a:r>
            <a:r>
              <a:rPr lang="en-US" dirty="0"/>
              <a:t>stains and </a:t>
            </a:r>
            <a:r>
              <a:rPr lang="en-US" dirty="0" err="1"/>
              <a:t>microspalls</a:t>
            </a:r>
            <a:r>
              <a:rPr lang="en-US" dirty="0"/>
              <a:t> on </a:t>
            </a:r>
            <a:r>
              <a:rPr lang="en-US" dirty="0" smtClean="0"/>
              <a:t>rollers</a:t>
            </a:r>
            <a:r>
              <a:rPr lang="en-IN" dirty="0" smtClean="0"/>
              <a:t>due </a:t>
            </a:r>
            <a:r>
              <a:rPr lang="en-IN" dirty="0"/>
              <a:t>to:</a:t>
            </a:r>
          </a:p>
          <a:p>
            <a:pPr lvl="1"/>
            <a:r>
              <a:rPr lang="en-IN" dirty="0" smtClean="0"/>
              <a:t> </a:t>
            </a:r>
            <a:r>
              <a:rPr lang="en-IN" dirty="0"/>
              <a:t>insufficient lubrication;</a:t>
            </a:r>
          </a:p>
          <a:p>
            <a:pPr lvl="1"/>
            <a:r>
              <a:rPr lang="en-IN" dirty="0" smtClean="0"/>
              <a:t>sliding </a:t>
            </a:r>
            <a:r>
              <a:rPr lang="en-IN" dirty="0"/>
              <a:t>motion;</a:t>
            </a:r>
          </a:p>
          <a:p>
            <a:pPr lvl="1"/>
            <a:r>
              <a:rPr lang="en-IN" dirty="0" smtClean="0"/>
              <a:t>misalignment </a:t>
            </a:r>
            <a:r>
              <a:rPr lang="en-IN" dirty="0"/>
              <a:t>of the shaft.</a:t>
            </a:r>
          </a:p>
          <a:p>
            <a:r>
              <a:rPr lang="en-IN" b="1" dirty="0"/>
              <a:t>Countermeasure</a:t>
            </a:r>
          </a:p>
          <a:p>
            <a:r>
              <a:rPr lang="en-IN" dirty="0" smtClean="0"/>
              <a:t> </a:t>
            </a:r>
            <a:r>
              <a:rPr lang="en-IN" dirty="0"/>
              <a:t>Improve lubrication.</a:t>
            </a:r>
          </a:p>
          <a:p>
            <a:r>
              <a:rPr lang="en-US" dirty="0" smtClean="0"/>
              <a:t> </a:t>
            </a:r>
            <a:r>
              <a:rPr lang="en-US" dirty="0"/>
              <a:t>Realign the shaft and/or housings.</a:t>
            </a:r>
            <a:endParaRPr lang="en-IN" dirty="0"/>
          </a:p>
        </p:txBody>
      </p:sp>
      <p:pic>
        <p:nvPicPr>
          <p:cNvPr id="4" name="Picture 3"/>
          <p:cNvPicPr>
            <a:picLocks noChangeAspect="1"/>
          </p:cNvPicPr>
          <p:nvPr/>
        </p:nvPicPr>
        <p:blipFill>
          <a:blip r:embed="rId2"/>
          <a:stretch>
            <a:fillRect/>
          </a:stretch>
        </p:blipFill>
        <p:spPr>
          <a:xfrm>
            <a:off x="5994538" y="3602728"/>
            <a:ext cx="2190750" cy="1666875"/>
          </a:xfrm>
          <a:prstGeom prst="rect">
            <a:avLst/>
          </a:prstGeom>
        </p:spPr>
      </p:pic>
    </p:spTree>
    <p:extLst>
      <p:ext uri="{BB962C8B-B14F-4D97-AF65-F5344CB8AC3E}">
        <p14:creationId xmlns:p14="http://schemas.microsoft.com/office/powerpoint/2010/main" val="3939378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3600" b="1" dirty="0"/>
              <a:t>IS 17276 : 2019/ISO 15243 : 2017 </a:t>
            </a:r>
            <a:br>
              <a:rPr lang="en-IN" sz="3600" b="1" dirty="0"/>
            </a:br>
            <a:r>
              <a:rPr lang="en-IN" sz="3600" b="1" dirty="0"/>
              <a:t>Rolling Bearings — Damage and Failures — Terms, Characteristics and Causes</a:t>
            </a:r>
            <a:r>
              <a:rPr lang="en-IN" b="1" dirty="0"/>
              <a:t/>
            </a:r>
            <a:br>
              <a:rPr lang="en-IN" b="1" dirty="0"/>
            </a:br>
            <a:endParaRPr lang="en-IN" dirty="0"/>
          </a:p>
        </p:txBody>
      </p:sp>
      <p:sp>
        <p:nvSpPr>
          <p:cNvPr id="3" name="Content Placeholder 2"/>
          <p:cNvSpPr>
            <a:spLocks noGrp="1"/>
          </p:cNvSpPr>
          <p:nvPr>
            <p:ph idx="1"/>
          </p:nvPr>
        </p:nvSpPr>
        <p:spPr/>
        <p:txBody>
          <a:bodyPr>
            <a:normAutofit lnSpcReduction="10000"/>
          </a:bodyPr>
          <a:lstStyle/>
          <a:p>
            <a:pPr marL="0" indent="0">
              <a:buNone/>
            </a:pPr>
            <a:r>
              <a:rPr lang="en-IN" b="1" dirty="0" smtClean="0"/>
              <a:t>A.2.2.2.4 </a:t>
            </a:r>
            <a:r>
              <a:rPr lang="en-US" b="1" dirty="0" smtClean="0"/>
              <a:t>Surface </a:t>
            </a:r>
            <a:r>
              <a:rPr lang="en-US" b="1" dirty="0"/>
              <a:t>initiated fatigue on the inner ring raceways of a double row angular contact ball bearing — Oblique running path pattern</a:t>
            </a:r>
            <a:endParaRPr lang="en-IN" b="1" dirty="0" smtClean="0"/>
          </a:p>
          <a:p>
            <a:r>
              <a:rPr lang="en-IN" b="1" dirty="0" smtClean="0"/>
              <a:t>Cause </a:t>
            </a:r>
            <a:r>
              <a:rPr lang="en-IN" b="1" dirty="0"/>
              <a:t>of failure</a:t>
            </a:r>
          </a:p>
          <a:p>
            <a:r>
              <a:rPr lang="en-US" dirty="0" smtClean="0"/>
              <a:t>Misalignment </a:t>
            </a:r>
            <a:r>
              <a:rPr lang="en-US" dirty="0"/>
              <a:t>during operation due to:</a:t>
            </a:r>
          </a:p>
          <a:p>
            <a:r>
              <a:rPr lang="en-IN" dirty="0" smtClean="0"/>
              <a:t>shaft </a:t>
            </a:r>
            <a:r>
              <a:rPr lang="en-IN" dirty="0"/>
              <a:t>deflection;</a:t>
            </a:r>
          </a:p>
          <a:p>
            <a:r>
              <a:rPr lang="en-US" dirty="0" smtClean="0"/>
              <a:t>abutment </a:t>
            </a:r>
            <a:r>
              <a:rPr lang="en-US" dirty="0"/>
              <a:t>faces on mating </a:t>
            </a:r>
            <a:r>
              <a:rPr lang="en-US" dirty="0" smtClean="0"/>
              <a:t>part(s) </a:t>
            </a:r>
            <a:r>
              <a:rPr lang="en-IN" dirty="0" smtClean="0"/>
              <a:t>out-of-square</a:t>
            </a:r>
            <a:r>
              <a:rPr lang="en-IN" dirty="0"/>
              <a:t>.</a:t>
            </a:r>
          </a:p>
          <a:p>
            <a:r>
              <a:rPr lang="en-IN" b="1" dirty="0"/>
              <a:t>Countermeasure</a:t>
            </a:r>
          </a:p>
          <a:p>
            <a:r>
              <a:rPr lang="en-IN" dirty="0" smtClean="0"/>
              <a:t> </a:t>
            </a:r>
            <a:r>
              <a:rPr lang="en-IN" dirty="0"/>
              <a:t>Eliminate misalignment.</a:t>
            </a:r>
          </a:p>
          <a:p>
            <a:r>
              <a:rPr lang="en-US" dirty="0" smtClean="0"/>
              <a:t>Select </a:t>
            </a:r>
            <a:r>
              <a:rPr lang="en-US" dirty="0"/>
              <a:t>a bearing type suitable </a:t>
            </a:r>
            <a:r>
              <a:rPr lang="en-US" dirty="0" smtClean="0"/>
              <a:t>to </a:t>
            </a:r>
            <a:r>
              <a:rPr lang="en-IN" dirty="0" smtClean="0"/>
              <a:t>accommodate </a:t>
            </a:r>
            <a:r>
              <a:rPr lang="en-IN" dirty="0"/>
              <a:t>the misalignment.</a:t>
            </a:r>
          </a:p>
          <a:p>
            <a:r>
              <a:rPr lang="en-IN" dirty="0" smtClean="0"/>
              <a:t> </a:t>
            </a:r>
            <a:r>
              <a:rPr lang="en-IN" dirty="0"/>
              <a:t>Reduce shaft deflection.</a:t>
            </a:r>
          </a:p>
          <a:p>
            <a:r>
              <a:rPr lang="en-US" dirty="0" smtClean="0"/>
              <a:t>Check </a:t>
            </a:r>
            <a:r>
              <a:rPr lang="en-US" dirty="0"/>
              <a:t>the squareness of the </a:t>
            </a:r>
            <a:r>
              <a:rPr lang="en-US" dirty="0" smtClean="0"/>
              <a:t>abutment </a:t>
            </a:r>
            <a:r>
              <a:rPr lang="en-IN" dirty="0" smtClean="0"/>
              <a:t>faces </a:t>
            </a:r>
            <a:r>
              <a:rPr lang="en-IN" dirty="0"/>
              <a:t>on mating part(s).</a:t>
            </a:r>
          </a:p>
        </p:txBody>
      </p:sp>
      <p:pic>
        <p:nvPicPr>
          <p:cNvPr id="4" name="Picture 3"/>
          <p:cNvPicPr>
            <a:picLocks noChangeAspect="1"/>
          </p:cNvPicPr>
          <p:nvPr/>
        </p:nvPicPr>
        <p:blipFill>
          <a:blip r:embed="rId2"/>
          <a:stretch>
            <a:fillRect/>
          </a:stretch>
        </p:blipFill>
        <p:spPr>
          <a:xfrm>
            <a:off x="6201811" y="2620756"/>
            <a:ext cx="2200275" cy="1581150"/>
          </a:xfrm>
          <a:prstGeom prst="rect">
            <a:avLst/>
          </a:prstGeom>
        </p:spPr>
      </p:pic>
    </p:spTree>
    <p:extLst>
      <p:ext uri="{BB962C8B-B14F-4D97-AF65-F5344CB8AC3E}">
        <p14:creationId xmlns:p14="http://schemas.microsoft.com/office/powerpoint/2010/main" val="5214091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Rolling Bearings: The Backbone of Modern </a:t>
            </a:r>
            <a:r>
              <a:rPr lang="en-IN" b="1" dirty="0" smtClean="0"/>
              <a:t>Engineering (Let’s Recapitulate)</a:t>
            </a:r>
            <a:r>
              <a:rPr lang="en-IN" dirty="0"/>
              <a:t/>
            </a:r>
            <a:br>
              <a:rPr lang="en-IN" dirty="0"/>
            </a:br>
            <a:endParaRPr lang="en-IN" dirty="0"/>
          </a:p>
        </p:txBody>
      </p:sp>
      <p:sp>
        <p:nvSpPr>
          <p:cNvPr id="3" name="Content Placeholder 2"/>
          <p:cNvSpPr>
            <a:spLocks noGrp="1"/>
          </p:cNvSpPr>
          <p:nvPr>
            <p:ph idx="1"/>
          </p:nvPr>
        </p:nvSpPr>
        <p:spPr/>
        <p:txBody>
          <a:bodyPr>
            <a:normAutofit/>
          </a:bodyPr>
          <a:lstStyle/>
          <a:p>
            <a:r>
              <a:rPr lang="en-IN" dirty="0" smtClean="0"/>
              <a:t>Fundamental indispensable component </a:t>
            </a:r>
            <a:r>
              <a:rPr lang="en-IN" dirty="0"/>
              <a:t>in many machines and </a:t>
            </a:r>
            <a:r>
              <a:rPr lang="en-IN" dirty="0" smtClean="0"/>
              <a:t>devices</a:t>
            </a:r>
          </a:p>
          <a:p>
            <a:r>
              <a:rPr lang="en-IN" dirty="0" smtClean="0"/>
              <a:t>Reduce friction between moving parts</a:t>
            </a:r>
          </a:p>
          <a:p>
            <a:r>
              <a:rPr lang="en-IN" dirty="0" smtClean="0"/>
              <a:t>Ensure smooth </a:t>
            </a:r>
            <a:r>
              <a:rPr lang="en-IN" dirty="0"/>
              <a:t>and efficient operation by reducing friction between moving parts. </a:t>
            </a:r>
            <a:endParaRPr lang="en-IN" dirty="0" smtClean="0"/>
          </a:p>
          <a:p>
            <a:pPr lvl="1"/>
            <a:r>
              <a:rPr lang="en-IN" b="1" dirty="0"/>
              <a:t>Types of Rolling </a:t>
            </a:r>
            <a:r>
              <a:rPr lang="en-IN" b="1" dirty="0" smtClean="0"/>
              <a:t>Bearings</a:t>
            </a:r>
          </a:p>
          <a:p>
            <a:pPr lvl="1"/>
            <a:r>
              <a:rPr lang="en-IN" sz="1600" b="1" dirty="0" smtClean="0"/>
              <a:t>Ball </a:t>
            </a:r>
            <a:r>
              <a:rPr lang="en-IN" sz="1600" b="1" dirty="0"/>
              <a:t>Bearings</a:t>
            </a:r>
            <a:r>
              <a:rPr lang="en-IN" sz="1600" dirty="0"/>
              <a:t>: These bearings use spherical balls as rolling elements. They are versatile and can handle both radial and axial loads. Common types include deep groove ball bearings, angular contact ball bearings, and thrust ball bearings.</a:t>
            </a:r>
          </a:p>
          <a:p>
            <a:pPr lvl="1"/>
            <a:r>
              <a:rPr lang="en-IN" sz="1600" b="1" dirty="0"/>
              <a:t>Roller Bearings</a:t>
            </a:r>
            <a:r>
              <a:rPr lang="en-IN" sz="1600" dirty="0"/>
              <a:t>: Instead of balls, these bearings use cylindrical, tapered, spherical, or needle-like rollers. They are designed to handle heavier loads than ball bearings. Types include cylindrical roller bearings, tapered roller bearings, spherical roller bearings, and needle roller bearings.</a:t>
            </a:r>
          </a:p>
          <a:p>
            <a:pPr lvl="2"/>
            <a:endParaRPr lang="en-IN" dirty="0" smtClean="0"/>
          </a:p>
          <a:p>
            <a:endParaRPr lang="en-IN" dirty="0"/>
          </a:p>
        </p:txBody>
      </p:sp>
    </p:spTree>
    <p:extLst>
      <p:ext uri="{BB962C8B-B14F-4D97-AF65-F5344CB8AC3E}">
        <p14:creationId xmlns:p14="http://schemas.microsoft.com/office/powerpoint/2010/main" val="30839063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3600" b="1" dirty="0"/>
              <a:t>IS 17276 : 2019/ISO 15243 : 2017 </a:t>
            </a:r>
            <a:br>
              <a:rPr lang="en-IN" sz="3600" b="1" dirty="0"/>
            </a:br>
            <a:r>
              <a:rPr lang="en-IN" sz="3600" b="1" dirty="0"/>
              <a:t>Rolling Bearings — Damage and Failures — Terms, Characteristics and Causes</a:t>
            </a:r>
            <a:r>
              <a:rPr lang="en-IN" b="1" dirty="0"/>
              <a:t/>
            </a:r>
            <a:br>
              <a:rPr lang="en-IN" b="1" dirty="0"/>
            </a:br>
            <a:endParaRPr lang="en-IN" dirty="0"/>
          </a:p>
        </p:txBody>
      </p:sp>
      <p:sp>
        <p:nvSpPr>
          <p:cNvPr id="3" name="Content Placeholder 2"/>
          <p:cNvSpPr>
            <a:spLocks noGrp="1"/>
          </p:cNvSpPr>
          <p:nvPr>
            <p:ph idx="1"/>
          </p:nvPr>
        </p:nvSpPr>
        <p:spPr/>
        <p:txBody>
          <a:bodyPr/>
          <a:lstStyle/>
          <a:p>
            <a:pPr marL="0" indent="0">
              <a:buNone/>
            </a:pPr>
            <a:r>
              <a:rPr lang="en-IN" b="1" dirty="0" smtClean="0"/>
              <a:t>A.2.2.2.5 </a:t>
            </a:r>
            <a:r>
              <a:rPr lang="en-US" b="1" dirty="0" smtClean="0"/>
              <a:t>Spalling </a:t>
            </a:r>
            <a:r>
              <a:rPr lang="en-US" b="1" dirty="0"/>
              <a:t>on the inner ring raceway of an angular contact ball bearing</a:t>
            </a:r>
            <a:endParaRPr lang="en-IN" b="1" dirty="0" smtClean="0"/>
          </a:p>
          <a:p>
            <a:r>
              <a:rPr lang="en-IN" b="1" dirty="0" smtClean="0"/>
              <a:t>Cause </a:t>
            </a:r>
            <a:r>
              <a:rPr lang="en-IN" b="1" dirty="0"/>
              <a:t>of failure</a:t>
            </a:r>
          </a:p>
          <a:p>
            <a:r>
              <a:rPr lang="en-IN" dirty="0" smtClean="0"/>
              <a:t> </a:t>
            </a:r>
            <a:r>
              <a:rPr lang="en-IN" dirty="0"/>
              <a:t>Entry of foreign particles.</a:t>
            </a:r>
          </a:p>
          <a:p>
            <a:r>
              <a:rPr lang="en-IN" dirty="0" smtClean="0"/>
              <a:t> </a:t>
            </a:r>
            <a:r>
              <a:rPr lang="en-IN" dirty="0"/>
              <a:t>Water ingress.</a:t>
            </a:r>
          </a:p>
          <a:p>
            <a:r>
              <a:rPr lang="en-IN" dirty="0" smtClean="0"/>
              <a:t> </a:t>
            </a:r>
            <a:r>
              <a:rPr lang="en-IN" dirty="0"/>
              <a:t>Inadequate lubrication.</a:t>
            </a:r>
          </a:p>
          <a:p>
            <a:r>
              <a:rPr lang="en-IN" b="1" dirty="0"/>
              <a:t>Countermeasure</a:t>
            </a:r>
          </a:p>
          <a:p>
            <a:r>
              <a:rPr lang="en-IN" dirty="0" smtClean="0"/>
              <a:t> </a:t>
            </a:r>
            <a:r>
              <a:rPr lang="en-IN" dirty="0"/>
              <a:t>Improve the sealing.</a:t>
            </a:r>
          </a:p>
          <a:p>
            <a:r>
              <a:rPr lang="en-US" dirty="0" smtClean="0"/>
              <a:t>Review </a:t>
            </a:r>
            <a:r>
              <a:rPr lang="en-US" dirty="0"/>
              <a:t>the lubrication for </a:t>
            </a:r>
            <a:r>
              <a:rPr lang="en-US" dirty="0" smtClean="0"/>
              <a:t>the </a:t>
            </a:r>
            <a:r>
              <a:rPr lang="en-IN" dirty="0" smtClean="0"/>
              <a:t>operating </a:t>
            </a:r>
            <a:r>
              <a:rPr lang="en-IN" dirty="0"/>
              <a:t>conditions.</a:t>
            </a:r>
          </a:p>
          <a:p>
            <a:pPr marL="0" indent="0">
              <a:buNone/>
            </a:pPr>
            <a:endParaRPr lang="en-IN" dirty="0"/>
          </a:p>
        </p:txBody>
      </p:sp>
      <p:pic>
        <p:nvPicPr>
          <p:cNvPr id="4" name="Picture 3"/>
          <p:cNvPicPr>
            <a:picLocks noChangeAspect="1"/>
          </p:cNvPicPr>
          <p:nvPr/>
        </p:nvPicPr>
        <p:blipFill>
          <a:blip r:embed="rId2"/>
          <a:stretch>
            <a:fillRect/>
          </a:stretch>
        </p:blipFill>
        <p:spPr>
          <a:xfrm>
            <a:off x="5221357" y="2500726"/>
            <a:ext cx="2905125" cy="1724025"/>
          </a:xfrm>
          <a:prstGeom prst="rect">
            <a:avLst/>
          </a:prstGeom>
        </p:spPr>
      </p:pic>
    </p:spTree>
    <p:extLst>
      <p:ext uri="{BB962C8B-B14F-4D97-AF65-F5344CB8AC3E}">
        <p14:creationId xmlns:p14="http://schemas.microsoft.com/office/powerpoint/2010/main" val="948746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3600" b="1" dirty="0"/>
              <a:t>IS 17276 : 2019/ISO 15243 : 2017 </a:t>
            </a:r>
            <a:br>
              <a:rPr lang="en-IN" sz="3600" b="1" dirty="0"/>
            </a:br>
            <a:r>
              <a:rPr lang="en-IN" sz="3600" b="1" dirty="0"/>
              <a:t>Rolling Bearings — Damage and Failures — Terms, Characteristics and Causes</a:t>
            </a:r>
            <a:r>
              <a:rPr lang="en-IN" b="1" dirty="0"/>
              <a:t/>
            </a:r>
            <a:br>
              <a:rPr lang="en-IN" b="1" dirty="0"/>
            </a:br>
            <a:endParaRPr lang="en-IN" dirty="0"/>
          </a:p>
        </p:txBody>
      </p:sp>
      <p:sp>
        <p:nvSpPr>
          <p:cNvPr id="3" name="Content Placeholder 2"/>
          <p:cNvSpPr>
            <a:spLocks noGrp="1"/>
          </p:cNvSpPr>
          <p:nvPr>
            <p:ph idx="1"/>
          </p:nvPr>
        </p:nvSpPr>
        <p:spPr/>
        <p:txBody>
          <a:bodyPr/>
          <a:lstStyle/>
          <a:p>
            <a:pPr marL="0" indent="0">
              <a:buNone/>
            </a:pPr>
            <a:r>
              <a:rPr lang="en-IN" b="1" dirty="0" smtClean="0"/>
              <a:t>A.2.2.2.6 </a:t>
            </a:r>
            <a:r>
              <a:rPr lang="en-US" b="1" dirty="0" smtClean="0"/>
              <a:t>Spalling </a:t>
            </a:r>
            <a:r>
              <a:rPr lang="en-US" b="1" dirty="0"/>
              <a:t>(peeling) on the inner ring raceways of a tapered roller bearing</a:t>
            </a:r>
            <a:endParaRPr lang="en-IN" b="1" dirty="0" smtClean="0"/>
          </a:p>
          <a:p>
            <a:r>
              <a:rPr lang="en-IN" b="1" dirty="0" smtClean="0"/>
              <a:t>Cause </a:t>
            </a:r>
            <a:r>
              <a:rPr lang="en-IN" b="1" dirty="0"/>
              <a:t>of failure</a:t>
            </a:r>
          </a:p>
          <a:p>
            <a:r>
              <a:rPr lang="en-US" dirty="0" smtClean="0"/>
              <a:t>Thin </a:t>
            </a:r>
            <a:r>
              <a:rPr lang="en-US" dirty="0"/>
              <a:t>lubricant film resulting from:</a:t>
            </a:r>
          </a:p>
          <a:p>
            <a:pPr lvl="1"/>
            <a:r>
              <a:rPr lang="en-IN" dirty="0" smtClean="0"/>
              <a:t> </a:t>
            </a:r>
            <a:r>
              <a:rPr lang="en-IN" dirty="0"/>
              <a:t>heavy loads;</a:t>
            </a:r>
          </a:p>
          <a:p>
            <a:pPr lvl="1"/>
            <a:r>
              <a:rPr lang="en-IN" dirty="0" smtClean="0"/>
              <a:t> </a:t>
            </a:r>
            <a:r>
              <a:rPr lang="en-IN" dirty="0"/>
              <a:t>low speed;</a:t>
            </a:r>
          </a:p>
          <a:p>
            <a:pPr lvl="1"/>
            <a:r>
              <a:rPr lang="en-IN" dirty="0" smtClean="0"/>
              <a:t>elevated </a:t>
            </a:r>
            <a:r>
              <a:rPr lang="en-IN" dirty="0"/>
              <a:t>temperatures.</a:t>
            </a:r>
          </a:p>
          <a:p>
            <a:r>
              <a:rPr lang="en-IN" b="1" dirty="0"/>
              <a:t>Countermeasure</a:t>
            </a:r>
          </a:p>
          <a:p>
            <a:r>
              <a:rPr lang="en-US" dirty="0" smtClean="0"/>
              <a:t> </a:t>
            </a:r>
            <a:r>
              <a:rPr lang="en-US" dirty="0"/>
              <a:t>Select proper lubricant to </a:t>
            </a:r>
            <a:r>
              <a:rPr lang="en-US" dirty="0" smtClean="0"/>
              <a:t>increase lubricant </a:t>
            </a:r>
            <a:r>
              <a:rPr lang="en-US" dirty="0"/>
              <a:t>film thickness under </a:t>
            </a:r>
            <a:r>
              <a:rPr lang="en-US" dirty="0" smtClean="0"/>
              <a:t>operating </a:t>
            </a:r>
            <a:r>
              <a:rPr lang="en-IN" dirty="0" smtClean="0"/>
              <a:t>conditions</a:t>
            </a:r>
            <a:r>
              <a:rPr lang="en-IN" dirty="0"/>
              <a:t>.</a:t>
            </a:r>
          </a:p>
          <a:p>
            <a:r>
              <a:rPr lang="en-IN" dirty="0" smtClean="0"/>
              <a:t>Improve </a:t>
            </a:r>
            <a:r>
              <a:rPr lang="en-IN" dirty="0"/>
              <a:t>maintenance on </a:t>
            </a:r>
            <a:r>
              <a:rPr lang="en-IN" dirty="0" smtClean="0"/>
              <a:t>lubrication system</a:t>
            </a:r>
            <a:r>
              <a:rPr lang="en-IN" dirty="0"/>
              <a:t>.</a:t>
            </a:r>
          </a:p>
        </p:txBody>
      </p:sp>
      <p:pic>
        <p:nvPicPr>
          <p:cNvPr id="4" name="Picture 3"/>
          <p:cNvPicPr>
            <a:picLocks noChangeAspect="1"/>
          </p:cNvPicPr>
          <p:nvPr/>
        </p:nvPicPr>
        <p:blipFill>
          <a:blip r:embed="rId2"/>
          <a:stretch>
            <a:fillRect/>
          </a:stretch>
        </p:blipFill>
        <p:spPr>
          <a:xfrm>
            <a:off x="5521394" y="2247280"/>
            <a:ext cx="2447925" cy="1885950"/>
          </a:xfrm>
          <a:prstGeom prst="rect">
            <a:avLst/>
          </a:prstGeom>
        </p:spPr>
      </p:pic>
    </p:spTree>
    <p:extLst>
      <p:ext uri="{BB962C8B-B14F-4D97-AF65-F5344CB8AC3E}">
        <p14:creationId xmlns:p14="http://schemas.microsoft.com/office/powerpoint/2010/main" val="3716120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3600" b="1" dirty="0"/>
              <a:t>IS 17276 : 2019/ISO 15243 : 2017 </a:t>
            </a:r>
            <a:br>
              <a:rPr lang="en-IN" sz="3600" b="1" dirty="0"/>
            </a:br>
            <a:r>
              <a:rPr lang="en-IN" sz="3600" b="1" dirty="0"/>
              <a:t>Rolling Bearings — Damage and Failures — Terms, Characteristics and Causes</a:t>
            </a:r>
            <a:r>
              <a:rPr lang="en-IN" b="1" dirty="0"/>
              <a:t/>
            </a:r>
            <a:br>
              <a:rPr lang="en-IN" b="1" dirty="0"/>
            </a:br>
            <a:endParaRPr lang="en-IN" dirty="0"/>
          </a:p>
        </p:txBody>
      </p:sp>
      <p:sp>
        <p:nvSpPr>
          <p:cNvPr id="3" name="Content Placeholder 2"/>
          <p:cNvSpPr>
            <a:spLocks noGrp="1"/>
          </p:cNvSpPr>
          <p:nvPr>
            <p:ph idx="1"/>
          </p:nvPr>
        </p:nvSpPr>
        <p:spPr/>
        <p:txBody>
          <a:bodyPr/>
          <a:lstStyle/>
          <a:p>
            <a:pPr marL="0" indent="0">
              <a:buNone/>
            </a:pPr>
            <a:r>
              <a:rPr lang="en-IN" b="1" dirty="0" smtClean="0"/>
              <a:t>A.2.3.1.1 </a:t>
            </a:r>
            <a:r>
              <a:rPr lang="en-US" b="1" dirty="0" smtClean="0"/>
              <a:t>Abrasive </a:t>
            </a:r>
            <a:r>
              <a:rPr lang="en-US" b="1" dirty="0"/>
              <a:t>wear on the inner ring raceways of a spherical roller bearing non-rotating </a:t>
            </a:r>
            <a:r>
              <a:rPr lang="en-IN" b="1" dirty="0"/>
              <a:t>inner ring</a:t>
            </a:r>
            <a:endParaRPr lang="en-IN" b="1" dirty="0" smtClean="0"/>
          </a:p>
          <a:p>
            <a:r>
              <a:rPr lang="en-IN" b="1" dirty="0" smtClean="0"/>
              <a:t>Cause </a:t>
            </a:r>
            <a:r>
              <a:rPr lang="en-IN" b="1" dirty="0"/>
              <a:t>of failure</a:t>
            </a:r>
          </a:p>
          <a:p>
            <a:r>
              <a:rPr lang="en-US" dirty="0" smtClean="0"/>
              <a:t> </a:t>
            </a:r>
            <a:r>
              <a:rPr lang="en-US" dirty="0"/>
              <a:t>Ingress of contamination, causing </a:t>
            </a:r>
            <a:r>
              <a:rPr lang="en-US" dirty="0" smtClean="0"/>
              <a:t>very heavy </a:t>
            </a:r>
            <a:r>
              <a:rPr lang="en-US" dirty="0"/>
              <a:t>abrasive wear on raceways.</a:t>
            </a:r>
          </a:p>
          <a:p>
            <a:r>
              <a:rPr lang="en-IN" b="1" dirty="0"/>
              <a:t>Countermeasure</a:t>
            </a:r>
          </a:p>
          <a:p>
            <a:r>
              <a:rPr lang="en-IN" dirty="0" smtClean="0"/>
              <a:t> </a:t>
            </a:r>
            <a:r>
              <a:rPr lang="en-IN" dirty="0"/>
              <a:t>Improve the sealing arrangement.</a:t>
            </a:r>
          </a:p>
          <a:p>
            <a:r>
              <a:rPr lang="en-US" dirty="0"/>
              <a:t>— Improve the lubrication intervals </a:t>
            </a:r>
            <a:r>
              <a:rPr lang="en-US" dirty="0" smtClean="0"/>
              <a:t>and/</a:t>
            </a:r>
            <a:r>
              <a:rPr lang="en-IN" dirty="0" smtClean="0"/>
              <a:t>or </a:t>
            </a:r>
            <a:r>
              <a:rPr lang="en-IN" dirty="0"/>
              <a:t>grease.</a:t>
            </a:r>
          </a:p>
          <a:p>
            <a:r>
              <a:rPr lang="en-US" dirty="0" smtClean="0"/>
              <a:t>Use </a:t>
            </a:r>
            <a:r>
              <a:rPr lang="en-US" dirty="0"/>
              <a:t>a sealed bearing if </a:t>
            </a:r>
            <a:r>
              <a:rPr lang="en-US" dirty="0" smtClean="0"/>
              <a:t>operating </a:t>
            </a:r>
            <a:r>
              <a:rPr lang="en-IN" dirty="0" smtClean="0"/>
              <a:t>conditions </a:t>
            </a:r>
            <a:r>
              <a:rPr lang="en-IN" dirty="0"/>
              <a:t>permit.</a:t>
            </a:r>
          </a:p>
          <a:p>
            <a:pPr marL="0" indent="0">
              <a:buNone/>
            </a:pPr>
            <a:endParaRPr lang="en-IN" dirty="0"/>
          </a:p>
        </p:txBody>
      </p:sp>
      <p:pic>
        <p:nvPicPr>
          <p:cNvPr id="4" name="Picture 3"/>
          <p:cNvPicPr>
            <a:picLocks noChangeAspect="1"/>
          </p:cNvPicPr>
          <p:nvPr/>
        </p:nvPicPr>
        <p:blipFill>
          <a:blip r:embed="rId2"/>
          <a:stretch>
            <a:fillRect/>
          </a:stretch>
        </p:blipFill>
        <p:spPr>
          <a:xfrm>
            <a:off x="6683652" y="3432864"/>
            <a:ext cx="2190750" cy="1447800"/>
          </a:xfrm>
          <a:prstGeom prst="rect">
            <a:avLst/>
          </a:prstGeom>
        </p:spPr>
      </p:pic>
    </p:spTree>
    <p:extLst>
      <p:ext uri="{BB962C8B-B14F-4D97-AF65-F5344CB8AC3E}">
        <p14:creationId xmlns:p14="http://schemas.microsoft.com/office/powerpoint/2010/main" val="36240246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3600" b="1" dirty="0"/>
              <a:t>IS 17276 : 2019/ISO 15243 : 2017 </a:t>
            </a:r>
            <a:br>
              <a:rPr lang="en-IN" sz="3600" b="1" dirty="0"/>
            </a:br>
            <a:r>
              <a:rPr lang="en-IN" sz="3600" b="1" dirty="0"/>
              <a:t>Rolling Bearings — Damage and Failures — Terms, Characteristics and Causes</a:t>
            </a:r>
            <a:r>
              <a:rPr lang="en-IN" b="1" dirty="0"/>
              <a:t/>
            </a:r>
            <a:br>
              <a:rPr lang="en-IN" b="1" dirty="0"/>
            </a:br>
            <a:endParaRPr lang="en-IN" dirty="0"/>
          </a:p>
        </p:txBody>
      </p:sp>
      <p:sp>
        <p:nvSpPr>
          <p:cNvPr id="3" name="Content Placeholder 2"/>
          <p:cNvSpPr>
            <a:spLocks noGrp="1"/>
          </p:cNvSpPr>
          <p:nvPr>
            <p:ph idx="1"/>
          </p:nvPr>
        </p:nvSpPr>
        <p:spPr/>
        <p:txBody>
          <a:bodyPr/>
          <a:lstStyle/>
          <a:p>
            <a:pPr marL="0" indent="0">
              <a:buNone/>
            </a:pPr>
            <a:r>
              <a:rPr lang="en-IN" b="1" dirty="0" smtClean="0"/>
              <a:t>A.2.3.1.2 </a:t>
            </a:r>
            <a:r>
              <a:rPr lang="en-US" b="1" dirty="0" smtClean="0"/>
              <a:t>Abrasive </a:t>
            </a:r>
            <a:r>
              <a:rPr lang="en-US" b="1" dirty="0"/>
              <a:t>wear on the end face of a cylindrical roller</a:t>
            </a:r>
            <a:endParaRPr lang="en-IN" b="1" dirty="0" smtClean="0"/>
          </a:p>
          <a:p>
            <a:r>
              <a:rPr lang="en-IN" b="1" dirty="0" smtClean="0"/>
              <a:t>Cause </a:t>
            </a:r>
            <a:r>
              <a:rPr lang="en-IN" b="1" dirty="0"/>
              <a:t>of failure</a:t>
            </a:r>
          </a:p>
          <a:p>
            <a:r>
              <a:rPr lang="en-IN" dirty="0" smtClean="0"/>
              <a:t> </a:t>
            </a:r>
            <a:r>
              <a:rPr lang="en-IN" dirty="0"/>
              <a:t>Contaminated or insufficient </a:t>
            </a:r>
            <a:r>
              <a:rPr lang="en-IN" dirty="0" smtClean="0"/>
              <a:t>lubricant </a:t>
            </a:r>
            <a:r>
              <a:rPr lang="en-US" dirty="0" smtClean="0"/>
              <a:t>causing </a:t>
            </a:r>
            <a:r>
              <a:rPr lang="en-US" dirty="0"/>
              <a:t>abrasive wear of the roller end </a:t>
            </a:r>
            <a:r>
              <a:rPr lang="en-US" dirty="0" smtClean="0"/>
              <a:t>face </a:t>
            </a:r>
            <a:r>
              <a:rPr lang="en-IN" dirty="0" smtClean="0"/>
              <a:t>contact</a:t>
            </a:r>
            <a:r>
              <a:rPr lang="en-IN" dirty="0"/>
              <a:t>.</a:t>
            </a:r>
          </a:p>
          <a:p>
            <a:r>
              <a:rPr lang="en-IN" b="1" dirty="0"/>
              <a:t>Countermeasure</a:t>
            </a:r>
          </a:p>
          <a:p>
            <a:r>
              <a:rPr lang="en-IN" dirty="0" smtClean="0"/>
              <a:t> </a:t>
            </a:r>
            <a:r>
              <a:rPr lang="en-IN" dirty="0"/>
              <a:t>Ensure system cleanliness.</a:t>
            </a:r>
          </a:p>
          <a:p>
            <a:r>
              <a:rPr lang="en-IN" dirty="0" smtClean="0"/>
              <a:t> </a:t>
            </a:r>
            <a:r>
              <a:rPr lang="en-IN" dirty="0"/>
              <a:t>Improve lubrication.</a:t>
            </a:r>
          </a:p>
        </p:txBody>
      </p:sp>
      <p:pic>
        <p:nvPicPr>
          <p:cNvPr id="4" name="Picture 3"/>
          <p:cNvPicPr>
            <a:picLocks noChangeAspect="1"/>
          </p:cNvPicPr>
          <p:nvPr/>
        </p:nvPicPr>
        <p:blipFill>
          <a:blip r:embed="rId2"/>
          <a:stretch>
            <a:fillRect/>
          </a:stretch>
        </p:blipFill>
        <p:spPr>
          <a:xfrm>
            <a:off x="5570468" y="3254651"/>
            <a:ext cx="2190750" cy="1885950"/>
          </a:xfrm>
          <a:prstGeom prst="rect">
            <a:avLst/>
          </a:prstGeom>
        </p:spPr>
      </p:pic>
    </p:spTree>
    <p:extLst>
      <p:ext uri="{BB962C8B-B14F-4D97-AF65-F5344CB8AC3E}">
        <p14:creationId xmlns:p14="http://schemas.microsoft.com/office/powerpoint/2010/main" val="5882473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3600" b="1" dirty="0"/>
              <a:t>IS 17276 : 2019/ISO 15243 : 2017 </a:t>
            </a:r>
            <a:br>
              <a:rPr lang="en-IN" sz="3600" b="1" dirty="0"/>
            </a:br>
            <a:r>
              <a:rPr lang="en-IN" sz="3600" b="1" dirty="0"/>
              <a:t>Rolling Bearings — Damage and Failures — Terms, Characteristics and Causes</a:t>
            </a:r>
            <a:r>
              <a:rPr lang="en-IN" b="1" dirty="0"/>
              <a:t/>
            </a:r>
            <a:br>
              <a:rPr lang="en-IN" b="1" dirty="0"/>
            </a:br>
            <a:endParaRPr lang="en-IN" dirty="0"/>
          </a:p>
        </p:txBody>
      </p:sp>
      <p:sp>
        <p:nvSpPr>
          <p:cNvPr id="3" name="Content Placeholder 2"/>
          <p:cNvSpPr>
            <a:spLocks noGrp="1"/>
          </p:cNvSpPr>
          <p:nvPr>
            <p:ph idx="1"/>
          </p:nvPr>
        </p:nvSpPr>
        <p:spPr/>
        <p:txBody>
          <a:bodyPr>
            <a:normAutofit/>
          </a:bodyPr>
          <a:lstStyle/>
          <a:p>
            <a:pPr marL="0" indent="0">
              <a:buNone/>
            </a:pPr>
            <a:r>
              <a:rPr lang="en-IN" b="1" dirty="0" smtClean="0"/>
              <a:t>A.2.3.1.3 </a:t>
            </a:r>
            <a:r>
              <a:rPr lang="en-US" b="1" dirty="0" smtClean="0"/>
              <a:t>Abrasive </a:t>
            </a:r>
            <a:r>
              <a:rPr lang="en-US" b="1" dirty="0"/>
              <a:t>wear on the inner ring raceway and roller of a tapered roller bearing</a:t>
            </a:r>
            <a:endParaRPr lang="en-IN" b="1" dirty="0" smtClean="0"/>
          </a:p>
          <a:p>
            <a:r>
              <a:rPr lang="en-IN" b="1" dirty="0" smtClean="0"/>
              <a:t>Cause </a:t>
            </a:r>
            <a:r>
              <a:rPr lang="en-IN" b="1" dirty="0"/>
              <a:t>of failure</a:t>
            </a:r>
          </a:p>
          <a:p>
            <a:r>
              <a:rPr lang="en-IN" dirty="0" smtClean="0"/>
              <a:t> </a:t>
            </a:r>
            <a:r>
              <a:rPr lang="en-IN" dirty="0"/>
              <a:t>Particle contamination from </a:t>
            </a:r>
            <a:r>
              <a:rPr lang="en-IN" dirty="0" smtClean="0"/>
              <a:t>external sources</a:t>
            </a:r>
            <a:r>
              <a:rPr lang="en-IN" dirty="0"/>
              <a:t>.</a:t>
            </a:r>
          </a:p>
          <a:p>
            <a:r>
              <a:rPr lang="en-US" dirty="0" smtClean="0"/>
              <a:t> </a:t>
            </a:r>
            <a:r>
              <a:rPr lang="en-US" dirty="0"/>
              <a:t>Worn out or ineffective seals.</a:t>
            </a:r>
          </a:p>
          <a:p>
            <a:r>
              <a:rPr lang="en-US" dirty="0" smtClean="0"/>
              <a:t> </a:t>
            </a:r>
            <a:r>
              <a:rPr lang="en-US" dirty="0"/>
              <a:t>Particles embedded into soft </a:t>
            </a:r>
            <a:r>
              <a:rPr lang="en-US" dirty="0" smtClean="0"/>
              <a:t>cage </a:t>
            </a:r>
            <a:r>
              <a:rPr lang="en-IN" dirty="0" smtClean="0"/>
              <a:t>material</a:t>
            </a:r>
            <a:r>
              <a:rPr lang="en-IN" dirty="0"/>
              <a:t>.</a:t>
            </a:r>
          </a:p>
          <a:p>
            <a:r>
              <a:rPr lang="en-IN" b="1" dirty="0"/>
              <a:t>Countermeasure</a:t>
            </a:r>
          </a:p>
          <a:p>
            <a:r>
              <a:rPr lang="en-US" dirty="0" smtClean="0"/>
              <a:t> </a:t>
            </a:r>
            <a:r>
              <a:rPr lang="en-US" dirty="0"/>
              <a:t>Eliminate or minimize source </a:t>
            </a:r>
            <a:r>
              <a:rPr lang="en-US" dirty="0" smtClean="0"/>
              <a:t>of </a:t>
            </a:r>
            <a:r>
              <a:rPr lang="en-IN" dirty="0" smtClean="0"/>
              <a:t>contamination</a:t>
            </a:r>
            <a:r>
              <a:rPr lang="en-IN" dirty="0"/>
              <a:t>.</a:t>
            </a:r>
          </a:p>
          <a:p>
            <a:r>
              <a:rPr lang="en-US" dirty="0" smtClean="0"/>
              <a:t> </a:t>
            </a:r>
            <a:r>
              <a:rPr lang="en-US" dirty="0"/>
              <a:t>Replace seals or upgrade </a:t>
            </a:r>
            <a:r>
              <a:rPr lang="en-US" dirty="0" smtClean="0"/>
              <a:t>sealing </a:t>
            </a:r>
            <a:r>
              <a:rPr lang="en-IN" dirty="0" smtClean="0"/>
              <a:t>arrangement</a:t>
            </a:r>
            <a:r>
              <a:rPr lang="en-IN" dirty="0"/>
              <a:t>.</a:t>
            </a:r>
          </a:p>
          <a:p>
            <a:r>
              <a:rPr lang="en-IN" dirty="0" smtClean="0"/>
              <a:t> </a:t>
            </a:r>
            <a:r>
              <a:rPr lang="en-IN" dirty="0"/>
              <a:t>Replace lubricant more often.</a:t>
            </a:r>
          </a:p>
          <a:p>
            <a:r>
              <a:rPr lang="en-US" dirty="0" smtClean="0"/>
              <a:t> </a:t>
            </a:r>
            <a:r>
              <a:rPr lang="en-US" dirty="0"/>
              <a:t>Make sure the bearing is </a:t>
            </a:r>
            <a:r>
              <a:rPr lang="en-US" dirty="0" smtClean="0"/>
              <a:t>properly </a:t>
            </a:r>
            <a:r>
              <a:rPr lang="en-IN" dirty="0" smtClean="0"/>
              <a:t>cleaned </a:t>
            </a:r>
            <a:r>
              <a:rPr lang="en-IN" dirty="0"/>
              <a:t>before assembly.</a:t>
            </a:r>
          </a:p>
        </p:txBody>
      </p:sp>
      <p:pic>
        <p:nvPicPr>
          <p:cNvPr id="4" name="Picture 3"/>
          <p:cNvPicPr>
            <a:picLocks noChangeAspect="1"/>
          </p:cNvPicPr>
          <p:nvPr/>
        </p:nvPicPr>
        <p:blipFill>
          <a:blip r:embed="rId2"/>
          <a:stretch>
            <a:fillRect/>
          </a:stretch>
        </p:blipFill>
        <p:spPr>
          <a:xfrm>
            <a:off x="6617390" y="2290658"/>
            <a:ext cx="2190750" cy="1552575"/>
          </a:xfrm>
          <a:prstGeom prst="rect">
            <a:avLst/>
          </a:prstGeom>
        </p:spPr>
      </p:pic>
      <p:pic>
        <p:nvPicPr>
          <p:cNvPr id="5" name="Picture 4"/>
          <p:cNvPicPr>
            <a:picLocks noChangeAspect="1"/>
          </p:cNvPicPr>
          <p:nvPr/>
        </p:nvPicPr>
        <p:blipFill>
          <a:blip r:embed="rId3"/>
          <a:stretch>
            <a:fillRect/>
          </a:stretch>
        </p:blipFill>
        <p:spPr>
          <a:xfrm>
            <a:off x="6617390" y="3910701"/>
            <a:ext cx="2190750" cy="1657350"/>
          </a:xfrm>
          <a:prstGeom prst="rect">
            <a:avLst/>
          </a:prstGeom>
        </p:spPr>
      </p:pic>
    </p:spTree>
    <p:extLst>
      <p:ext uri="{BB962C8B-B14F-4D97-AF65-F5344CB8AC3E}">
        <p14:creationId xmlns:p14="http://schemas.microsoft.com/office/powerpoint/2010/main" val="18014614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3600" b="1" dirty="0"/>
              <a:t>IS 17276 : 2019/ISO 15243 : 2017 </a:t>
            </a:r>
            <a:br>
              <a:rPr lang="en-IN" sz="3600" b="1" dirty="0"/>
            </a:br>
            <a:r>
              <a:rPr lang="en-IN" sz="3600" b="1" dirty="0"/>
              <a:t>Rolling Bearings — Damage and Failures — Terms, Characteristics and Causes</a:t>
            </a:r>
            <a:r>
              <a:rPr lang="en-IN" b="1" dirty="0"/>
              <a:t/>
            </a:r>
            <a:br>
              <a:rPr lang="en-IN" b="1" dirty="0"/>
            </a:br>
            <a:endParaRPr lang="en-IN" dirty="0"/>
          </a:p>
        </p:txBody>
      </p:sp>
      <p:sp>
        <p:nvSpPr>
          <p:cNvPr id="3" name="Content Placeholder 2"/>
          <p:cNvSpPr>
            <a:spLocks noGrp="1"/>
          </p:cNvSpPr>
          <p:nvPr>
            <p:ph idx="1"/>
          </p:nvPr>
        </p:nvSpPr>
        <p:spPr/>
        <p:txBody>
          <a:bodyPr/>
          <a:lstStyle/>
          <a:p>
            <a:pPr marL="0" indent="0">
              <a:buNone/>
            </a:pPr>
            <a:r>
              <a:rPr lang="en-US" b="1" dirty="0"/>
              <a:t>A.2.3.1.4 Abrasive wear on the cage pockets of a solid metal cage of an angular contact </a:t>
            </a:r>
            <a:r>
              <a:rPr lang="en-US" b="1" dirty="0" smtClean="0"/>
              <a:t>ball </a:t>
            </a:r>
            <a:r>
              <a:rPr lang="en-IN" b="1" dirty="0" smtClean="0"/>
              <a:t>bearing</a:t>
            </a:r>
            <a:endParaRPr lang="en-IN" b="1" dirty="0" smtClean="0"/>
          </a:p>
          <a:p>
            <a:r>
              <a:rPr lang="en-IN" b="1" dirty="0" smtClean="0"/>
              <a:t>Cause </a:t>
            </a:r>
            <a:r>
              <a:rPr lang="en-IN" b="1" dirty="0"/>
              <a:t>of failure</a:t>
            </a:r>
          </a:p>
          <a:p>
            <a:r>
              <a:rPr lang="en-IN" dirty="0" smtClean="0"/>
              <a:t> </a:t>
            </a:r>
            <a:r>
              <a:rPr lang="en-IN" dirty="0"/>
              <a:t>Inadequate lubrication.</a:t>
            </a:r>
          </a:p>
          <a:p>
            <a:r>
              <a:rPr lang="en-IN" dirty="0" smtClean="0"/>
              <a:t> </a:t>
            </a:r>
            <a:r>
              <a:rPr lang="en-IN" dirty="0"/>
              <a:t>Entrance of contaminants.</a:t>
            </a:r>
          </a:p>
          <a:p>
            <a:r>
              <a:rPr lang="en-IN" b="1" dirty="0"/>
              <a:t>Countermeasure</a:t>
            </a:r>
          </a:p>
          <a:p>
            <a:r>
              <a:rPr lang="en-IN" dirty="0" smtClean="0"/>
              <a:t> </a:t>
            </a:r>
            <a:r>
              <a:rPr lang="en-IN" dirty="0"/>
              <a:t>Improve lubrication.</a:t>
            </a:r>
          </a:p>
          <a:p>
            <a:r>
              <a:rPr lang="en-IN" dirty="0" smtClean="0"/>
              <a:t> </a:t>
            </a:r>
            <a:r>
              <a:rPr lang="en-IN" dirty="0"/>
              <a:t>Review the sealing arrangement.</a:t>
            </a:r>
          </a:p>
        </p:txBody>
      </p:sp>
      <p:pic>
        <p:nvPicPr>
          <p:cNvPr id="4" name="Picture 3"/>
          <p:cNvPicPr>
            <a:picLocks noChangeAspect="1"/>
          </p:cNvPicPr>
          <p:nvPr/>
        </p:nvPicPr>
        <p:blipFill>
          <a:blip r:embed="rId2"/>
          <a:stretch>
            <a:fillRect/>
          </a:stretch>
        </p:blipFill>
        <p:spPr>
          <a:xfrm>
            <a:off x="6074051" y="3506235"/>
            <a:ext cx="2190750" cy="1647825"/>
          </a:xfrm>
          <a:prstGeom prst="rect">
            <a:avLst/>
          </a:prstGeom>
        </p:spPr>
      </p:pic>
    </p:spTree>
    <p:extLst>
      <p:ext uri="{BB962C8B-B14F-4D97-AF65-F5344CB8AC3E}">
        <p14:creationId xmlns:p14="http://schemas.microsoft.com/office/powerpoint/2010/main" val="31858612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3600" b="1" dirty="0"/>
              <a:t>IS 17276 : 2019/ISO 15243 : 2017 </a:t>
            </a:r>
            <a:br>
              <a:rPr lang="en-IN" sz="3600" b="1" dirty="0"/>
            </a:br>
            <a:r>
              <a:rPr lang="en-IN" sz="3600" b="1" dirty="0"/>
              <a:t>Rolling Bearings — Damage and Failures — Terms, Characteristics and Causes</a:t>
            </a:r>
            <a:r>
              <a:rPr lang="en-IN" b="1" dirty="0"/>
              <a:t/>
            </a:r>
            <a:br>
              <a:rPr lang="en-IN" b="1" dirty="0"/>
            </a:br>
            <a:endParaRPr lang="en-IN" dirty="0"/>
          </a:p>
        </p:txBody>
      </p:sp>
      <p:sp>
        <p:nvSpPr>
          <p:cNvPr id="3" name="Content Placeholder 2"/>
          <p:cNvSpPr>
            <a:spLocks noGrp="1"/>
          </p:cNvSpPr>
          <p:nvPr>
            <p:ph idx="1"/>
          </p:nvPr>
        </p:nvSpPr>
        <p:spPr>
          <a:xfrm>
            <a:off x="628650" y="1825624"/>
            <a:ext cx="7886700" cy="4919731"/>
          </a:xfrm>
        </p:spPr>
        <p:txBody>
          <a:bodyPr/>
          <a:lstStyle/>
          <a:p>
            <a:pPr marL="0" indent="0">
              <a:buNone/>
            </a:pPr>
            <a:r>
              <a:rPr lang="en-IN" b="1" dirty="0" smtClean="0"/>
              <a:t>A.2.3.1.5 </a:t>
            </a:r>
            <a:r>
              <a:rPr lang="en-US" b="1" dirty="0" smtClean="0"/>
              <a:t>Abrasive </a:t>
            </a:r>
            <a:r>
              <a:rPr lang="en-US" b="1" dirty="0"/>
              <a:t>wear, polishing of the inner and outer ring raceways of a spherical roller </a:t>
            </a:r>
            <a:r>
              <a:rPr lang="en-IN" b="1" dirty="0"/>
              <a:t>bearing</a:t>
            </a:r>
          </a:p>
          <a:p>
            <a:r>
              <a:rPr lang="en-IN" b="1" dirty="0" smtClean="0"/>
              <a:t>Cause </a:t>
            </a:r>
            <a:r>
              <a:rPr lang="en-IN" b="1" dirty="0"/>
              <a:t>of failure</a:t>
            </a:r>
          </a:p>
          <a:p>
            <a:r>
              <a:rPr lang="en-US" dirty="0" smtClean="0"/>
              <a:t> </a:t>
            </a:r>
            <a:r>
              <a:rPr lang="en-US" dirty="0"/>
              <a:t>Ingress of very fine </a:t>
            </a:r>
            <a:r>
              <a:rPr lang="en-US" dirty="0" smtClean="0"/>
              <a:t>contaminants, resulting </a:t>
            </a:r>
            <a:r>
              <a:rPr lang="en-US" dirty="0"/>
              <a:t>in shiny (heavily) </a:t>
            </a:r>
            <a:r>
              <a:rPr lang="en-US" dirty="0" smtClean="0"/>
              <a:t>worn raceways </a:t>
            </a:r>
            <a:r>
              <a:rPr lang="en-US" dirty="0"/>
              <a:t>of rings and rolling elements</a:t>
            </a:r>
            <a:r>
              <a:rPr lang="en-US" dirty="0" smtClean="0"/>
              <a:t>.</a:t>
            </a:r>
          </a:p>
          <a:p>
            <a:r>
              <a:rPr lang="en-IN" dirty="0" smtClean="0"/>
              <a:t> </a:t>
            </a:r>
            <a:r>
              <a:rPr lang="en-IN" dirty="0"/>
              <a:t>Inadequate sealing arrangement </a:t>
            </a:r>
            <a:r>
              <a:rPr lang="en-IN" dirty="0" smtClean="0"/>
              <a:t>and/or lubrication</a:t>
            </a:r>
            <a:r>
              <a:rPr lang="en-IN" dirty="0"/>
              <a:t>.</a:t>
            </a:r>
          </a:p>
          <a:p>
            <a:r>
              <a:rPr lang="en-IN" b="1" dirty="0"/>
              <a:t>Countermeasure</a:t>
            </a:r>
          </a:p>
          <a:p>
            <a:r>
              <a:rPr lang="en-IN" dirty="0" smtClean="0"/>
              <a:t> </a:t>
            </a:r>
            <a:r>
              <a:rPr lang="en-IN" dirty="0"/>
              <a:t>Improve sealing arrangement.</a:t>
            </a:r>
          </a:p>
          <a:p>
            <a:r>
              <a:rPr lang="en-IN" dirty="0" smtClean="0"/>
              <a:t> </a:t>
            </a:r>
            <a:r>
              <a:rPr lang="en-IN" dirty="0"/>
              <a:t>Improve lubrication: select </a:t>
            </a:r>
            <a:r>
              <a:rPr lang="en-IN" dirty="0" smtClean="0"/>
              <a:t>proper lubricant </a:t>
            </a:r>
            <a:r>
              <a:rPr lang="en-IN" dirty="0"/>
              <a:t>and/or </a:t>
            </a:r>
            <a:r>
              <a:rPr lang="en-IN" dirty="0" err="1"/>
              <a:t>relubrication</a:t>
            </a:r>
            <a:r>
              <a:rPr lang="en-IN" dirty="0"/>
              <a:t> interval.</a:t>
            </a:r>
          </a:p>
          <a:p>
            <a:r>
              <a:rPr lang="en-US" dirty="0" smtClean="0"/>
              <a:t>Consider </a:t>
            </a:r>
            <a:r>
              <a:rPr lang="en-US" dirty="0"/>
              <a:t>to use a sealed bearing.</a:t>
            </a:r>
            <a:endParaRPr lang="en-IN" dirty="0"/>
          </a:p>
        </p:txBody>
      </p:sp>
      <p:pic>
        <p:nvPicPr>
          <p:cNvPr id="4" name="Picture 3"/>
          <p:cNvPicPr>
            <a:picLocks noChangeAspect="1"/>
          </p:cNvPicPr>
          <p:nvPr/>
        </p:nvPicPr>
        <p:blipFill>
          <a:blip r:embed="rId2"/>
          <a:stretch>
            <a:fillRect/>
          </a:stretch>
        </p:blipFill>
        <p:spPr>
          <a:xfrm>
            <a:off x="5278921" y="4459356"/>
            <a:ext cx="2190750" cy="2286000"/>
          </a:xfrm>
          <a:prstGeom prst="rect">
            <a:avLst/>
          </a:prstGeom>
        </p:spPr>
      </p:pic>
    </p:spTree>
    <p:extLst>
      <p:ext uri="{BB962C8B-B14F-4D97-AF65-F5344CB8AC3E}">
        <p14:creationId xmlns:p14="http://schemas.microsoft.com/office/powerpoint/2010/main" val="3926921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3600" b="1" dirty="0"/>
              <a:t>IS 17276 : 2019/ISO 15243 : 2017 </a:t>
            </a:r>
            <a:br>
              <a:rPr lang="en-IN" sz="3600" b="1" dirty="0"/>
            </a:br>
            <a:r>
              <a:rPr lang="en-IN" sz="3600" b="1" dirty="0"/>
              <a:t>Rolling Bearings — Damage and Failures — Terms, Characteristics and Causes</a:t>
            </a:r>
            <a:r>
              <a:rPr lang="en-IN" b="1" dirty="0"/>
              <a:t/>
            </a:r>
            <a:br>
              <a:rPr lang="en-IN" b="1" dirty="0"/>
            </a:br>
            <a:endParaRPr lang="en-IN" dirty="0"/>
          </a:p>
        </p:txBody>
      </p:sp>
      <p:sp>
        <p:nvSpPr>
          <p:cNvPr id="3" name="Content Placeholder 2"/>
          <p:cNvSpPr>
            <a:spLocks noGrp="1"/>
          </p:cNvSpPr>
          <p:nvPr>
            <p:ph idx="1"/>
          </p:nvPr>
        </p:nvSpPr>
        <p:spPr/>
        <p:txBody>
          <a:bodyPr>
            <a:normAutofit lnSpcReduction="10000"/>
          </a:bodyPr>
          <a:lstStyle/>
          <a:p>
            <a:pPr marL="0" indent="0">
              <a:buNone/>
            </a:pPr>
            <a:r>
              <a:rPr lang="en-IN" b="1" dirty="0" smtClean="0"/>
              <a:t>A.2.3.2.1  Adhesive </a:t>
            </a:r>
            <a:r>
              <a:rPr lang="en-IN" b="1" dirty="0"/>
              <a:t>wear - </a:t>
            </a:r>
            <a:r>
              <a:rPr lang="en-US" b="1" dirty="0"/>
              <a:t>Smearing on the inner ring raceway of a cylindrical roller </a:t>
            </a:r>
            <a:r>
              <a:rPr lang="en-US" b="1" dirty="0" smtClean="0"/>
              <a:t>bearing</a:t>
            </a:r>
          </a:p>
          <a:p>
            <a:r>
              <a:rPr lang="en-IN" b="1" dirty="0" smtClean="0"/>
              <a:t>Cause </a:t>
            </a:r>
            <a:r>
              <a:rPr lang="en-IN" b="1" dirty="0"/>
              <a:t>of failure</a:t>
            </a:r>
          </a:p>
          <a:p>
            <a:r>
              <a:rPr lang="en-IN" dirty="0"/>
              <a:t>— Smearing (skidding) between </a:t>
            </a:r>
            <a:r>
              <a:rPr lang="en-IN" dirty="0" smtClean="0"/>
              <a:t>rollers </a:t>
            </a:r>
            <a:r>
              <a:rPr lang="en-US" dirty="0" smtClean="0"/>
              <a:t>and </a:t>
            </a:r>
            <a:r>
              <a:rPr lang="en-US" dirty="0"/>
              <a:t>inner ring raceway due to:</a:t>
            </a:r>
          </a:p>
          <a:p>
            <a:pPr lvl="1"/>
            <a:r>
              <a:rPr lang="en-IN" dirty="0" smtClean="0"/>
              <a:t>too </a:t>
            </a:r>
            <a:r>
              <a:rPr lang="en-IN" dirty="0"/>
              <a:t>light load;</a:t>
            </a:r>
          </a:p>
          <a:p>
            <a:pPr lvl="1"/>
            <a:r>
              <a:rPr lang="en-IN" dirty="0" smtClean="0"/>
              <a:t> </a:t>
            </a:r>
            <a:r>
              <a:rPr lang="en-IN" dirty="0"/>
              <a:t>high acceleration;</a:t>
            </a:r>
          </a:p>
          <a:p>
            <a:pPr lvl="1"/>
            <a:r>
              <a:rPr lang="en-IN" dirty="0" smtClean="0"/>
              <a:t> </a:t>
            </a:r>
            <a:r>
              <a:rPr lang="en-IN" dirty="0"/>
              <a:t>insufficient lubrication.</a:t>
            </a:r>
          </a:p>
          <a:p>
            <a:r>
              <a:rPr lang="en-IN" b="1" dirty="0"/>
              <a:t>Countermeasure</a:t>
            </a:r>
          </a:p>
          <a:p>
            <a:r>
              <a:rPr lang="en-IN" dirty="0" smtClean="0"/>
              <a:t>Reduce </a:t>
            </a:r>
            <a:r>
              <a:rPr lang="en-IN" dirty="0"/>
              <a:t>acceleration.</a:t>
            </a:r>
          </a:p>
          <a:p>
            <a:r>
              <a:rPr lang="en-IN" dirty="0" smtClean="0"/>
              <a:t> </a:t>
            </a:r>
            <a:r>
              <a:rPr lang="en-IN" dirty="0"/>
              <a:t>Increase load.</a:t>
            </a:r>
          </a:p>
          <a:p>
            <a:r>
              <a:rPr lang="en-IN" dirty="0" smtClean="0"/>
              <a:t> </a:t>
            </a:r>
            <a:r>
              <a:rPr lang="en-IN" dirty="0"/>
              <a:t>Use coating on surfaces.</a:t>
            </a:r>
          </a:p>
          <a:p>
            <a:r>
              <a:rPr lang="en-IN" dirty="0" smtClean="0"/>
              <a:t> </a:t>
            </a:r>
            <a:r>
              <a:rPr lang="en-IN" dirty="0"/>
              <a:t>Improve lubrication.</a:t>
            </a:r>
          </a:p>
        </p:txBody>
      </p:sp>
      <p:pic>
        <p:nvPicPr>
          <p:cNvPr id="4" name="Picture 3"/>
          <p:cNvPicPr>
            <a:picLocks noChangeAspect="1"/>
          </p:cNvPicPr>
          <p:nvPr/>
        </p:nvPicPr>
        <p:blipFill>
          <a:blip r:embed="rId2"/>
          <a:stretch>
            <a:fillRect/>
          </a:stretch>
        </p:blipFill>
        <p:spPr>
          <a:xfrm>
            <a:off x="4572000" y="3392557"/>
            <a:ext cx="2190750" cy="1981200"/>
          </a:xfrm>
          <a:prstGeom prst="rect">
            <a:avLst/>
          </a:prstGeom>
        </p:spPr>
      </p:pic>
    </p:spTree>
    <p:extLst>
      <p:ext uri="{BB962C8B-B14F-4D97-AF65-F5344CB8AC3E}">
        <p14:creationId xmlns:p14="http://schemas.microsoft.com/office/powerpoint/2010/main" val="23589133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3600" b="1" dirty="0"/>
              <a:t>IS 17276 : 2019/ISO 15243 : 2017 </a:t>
            </a:r>
            <a:br>
              <a:rPr lang="en-IN" sz="3600" b="1" dirty="0"/>
            </a:br>
            <a:r>
              <a:rPr lang="en-IN" sz="3600" b="1" dirty="0"/>
              <a:t>Rolling Bearings — Damage and Failures — Terms, Characteristics and Causes</a:t>
            </a:r>
            <a:r>
              <a:rPr lang="en-IN" b="1" dirty="0"/>
              <a:t/>
            </a:r>
            <a:br>
              <a:rPr lang="en-IN" b="1" dirty="0"/>
            </a:br>
            <a:endParaRPr lang="en-IN" dirty="0"/>
          </a:p>
        </p:txBody>
      </p:sp>
      <p:sp>
        <p:nvSpPr>
          <p:cNvPr id="3" name="Content Placeholder 2"/>
          <p:cNvSpPr>
            <a:spLocks noGrp="1"/>
          </p:cNvSpPr>
          <p:nvPr>
            <p:ph idx="1"/>
          </p:nvPr>
        </p:nvSpPr>
        <p:spPr/>
        <p:txBody>
          <a:bodyPr>
            <a:normAutofit/>
          </a:bodyPr>
          <a:lstStyle/>
          <a:p>
            <a:pPr marL="0" indent="0">
              <a:buNone/>
            </a:pPr>
            <a:r>
              <a:rPr lang="en-IN" b="1" dirty="0" smtClean="0"/>
              <a:t>A.2.3.2.2  </a:t>
            </a:r>
            <a:r>
              <a:rPr lang="en-US" b="1" dirty="0" smtClean="0"/>
              <a:t>Adhesive </a:t>
            </a:r>
            <a:r>
              <a:rPr lang="en-US" b="1" dirty="0"/>
              <a:t>Wear - Smearing on the large end face of a tapered roller</a:t>
            </a:r>
            <a:endParaRPr lang="en-IN" b="1" dirty="0" smtClean="0"/>
          </a:p>
          <a:p>
            <a:r>
              <a:rPr lang="en-IN" b="1" dirty="0" smtClean="0"/>
              <a:t>Cause </a:t>
            </a:r>
            <a:r>
              <a:rPr lang="en-IN" b="1" dirty="0"/>
              <a:t>of failure</a:t>
            </a:r>
          </a:p>
          <a:p>
            <a:r>
              <a:rPr lang="en-IN" dirty="0" smtClean="0"/>
              <a:t> </a:t>
            </a:r>
            <a:r>
              <a:rPr lang="en-IN" dirty="0"/>
              <a:t>Inadequate lubrication resulting </a:t>
            </a:r>
            <a:r>
              <a:rPr lang="en-IN" dirty="0" err="1" smtClean="0"/>
              <a:t>inmetal</a:t>
            </a:r>
            <a:r>
              <a:rPr lang="en-IN" dirty="0" smtClean="0"/>
              <a:t>-to-metal </a:t>
            </a:r>
            <a:r>
              <a:rPr lang="en-IN" dirty="0"/>
              <a:t>contact, plastic </a:t>
            </a:r>
            <a:r>
              <a:rPr lang="en-IN" dirty="0" smtClean="0"/>
              <a:t>deformation, and </a:t>
            </a:r>
            <a:r>
              <a:rPr lang="en-IN" dirty="0"/>
              <a:t>heat damage.</a:t>
            </a:r>
          </a:p>
          <a:p>
            <a:r>
              <a:rPr lang="en-IN" b="1" dirty="0"/>
              <a:t>Countermeasure</a:t>
            </a:r>
          </a:p>
          <a:p>
            <a:r>
              <a:rPr lang="en-US" dirty="0" smtClean="0"/>
              <a:t> </a:t>
            </a:r>
            <a:r>
              <a:rPr lang="en-US" dirty="0"/>
              <a:t>Use and maintain proper lubricant </a:t>
            </a:r>
            <a:r>
              <a:rPr lang="en-US" dirty="0" smtClean="0"/>
              <a:t>to provide </a:t>
            </a:r>
            <a:r>
              <a:rPr lang="en-US" dirty="0"/>
              <a:t>adequate quantity, quality, and </a:t>
            </a:r>
            <a:r>
              <a:rPr lang="en-US" dirty="0" smtClean="0"/>
              <a:t>film </a:t>
            </a:r>
            <a:r>
              <a:rPr lang="en-IN" dirty="0" smtClean="0"/>
              <a:t>thickness</a:t>
            </a:r>
            <a:r>
              <a:rPr lang="en-IN" dirty="0"/>
              <a:t>.</a:t>
            </a:r>
          </a:p>
          <a:p>
            <a:r>
              <a:rPr lang="en-US" dirty="0" smtClean="0"/>
              <a:t>Ensure </a:t>
            </a:r>
            <a:r>
              <a:rPr lang="en-US" dirty="0"/>
              <a:t>lubrication and delivery </a:t>
            </a:r>
            <a:r>
              <a:rPr lang="en-US" dirty="0" smtClean="0"/>
              <a:t>system can </a:t>
            </a:r>
            <a:r>
              <a:rPr lang="en-US" dirty="0"/>
              <a:t>support the specific application’s </a:t>
            </a:r>
            <a:r>
              <a:rPr lang="en-US" dirty="0" smtClean="0"/>
              <a:t>speed and </a:t>
            </a:r>
            <a:r>
              <a:rPr lang="en-US" dirty="0"/>
              <a:t>loads together with </a:t>
            </a:r>
            <a:r>
              <a:rPr lang="en-US" dirty="0" smtClean="0"/>
              <a:t>environmental </a:t>
            </a:r>
            <a:r>
              <a:rPr lang="en-IN" dirty="0" smtClean="0"/>
              <a:t>requirements</a:t>
            </a:r>
            <a:r>
              <a:rPr lang="en-IN" dirty="0"/>
              <a:t>.</a:t>
            </a:r>
          </a:p>
        </p:txBody>
      </p:sp>
      <p:pic>
        <p:nvPicPr>
          <p:cNvPr id="5" name="Picture 4"/>
          <p:cNvPicPr>
            <a:picLocks noChangeAspect="1"/>
          </p:cNvPicPr>
          <p:nvPr/>
        </p:nvPicPr>
        <p:blipFill>
          <a:blip r:embed="rId2"/>
          <a:stretch>
            <a:fillRect/>
          </a:stretch>
        </p:blipFill>
        <p:spPr>
          <a:xfrm>
            <a:off x="3821181" y="4641988"/>
            <a:ext cx="2190750" cy="2000250"/>
          </a:xfrm>
          <a:prstGeom prst="rect">
            <a:avLst/>
          </a:prstGeom>
        </p:spPr>
      </p:pic>
    </p:spTree>
    <p:extLst>
      <p:ext uri="{BB962C8B-B14F-4D97-AF65-F5344CB8AC3E}">
        <p14:creationId xmlns:p14="http://schemas.microsoft.com/office/powerpoint/2010/main" val="14373618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3600" b="1" dirty="0"/>
              <a:t>IS 17276 : 2019/ISO 15243 : 2017 </a:t>
            </a:r>
            <a:br>
              <a:rPr lang="en-IN" sz="3600" b="1" dirty="0"/>
            </a:br>
            <a:r>
              <a:rPr lang="en-IN" sz="3600" b="1" dirty="0"/>
              <a:t>Rolling Bearings — Damage and Failures — Terms, Characteristics and Causes</a:t>
            </a:r>
            <a:r>
              <a:rPr lang="en-IN" b="1" dirty="0"/>
              <a:t/>
            </a:r>
            <a:br>
              <a:rPr lang="en-IN" b="1" dirty="0"/>
            </a:br>
            <a:endParaRPr lang="en-IN" dirty="0"/>
          </a:p>
        </p:txBody>
      </p:sp>
      <p:sp>
        <p:nvSpPr>
          <p:cNvPr id="3" name="Content Placeholder 2"/>
          <p:cNvSpPr>
            <a:spLocks noGrp="1"/>
          </p:cNvSpPr>
          <p:nvPr>
            <p:ph idx="1"/>
          </p:nvPr>
        </p:nvSpPr>
        <p:spPr/>
        <p:txBody>
          <a:bodyPr>
            <a:normAutofit/>
          </a:bodyPr>
          <a:lstStyle/>
          <a:p>
            <a:pPr marL="0" indent="0">
              <a:buNone/>
            </a:pPr>
            <a:r>
              <a:rPr lang="en-IN" b="1" dirty="0" smtClean="0"/>
              <a:t>A.2.3.2.1 Moisture </a:t>
            </a:r>
            <a:r>
              <a:rPr lang="en-IN" b="1" dirty="0"/>
              <a:t>corrosion - </a:t>
            </a:r>
            <a:r>
              <a:rPr lang="en-US" b="1" dirty="0"/>
              <a:t> Corrosion on sub-assemblies from improper storage</a:t>
            </a:r>
            <a:endParaRPr lang="en-IN" b="1" dirty="0" smtClean="0"/>
          </a:p>
          <a:p>
            <a:r>
              <a:rPr lang="en-IN" b="1" dirty="0" smtClean="0"/>
              <a:t>Cause </a:t>
            </a:r>
            <a:r>
              <a:rPr lang="en-IN" b="1" dirty="0"/>
              <a:t>of failure</a:t>
            </a:r>
          </a:p>
          <a:p>
            <a:r>
              <a:rPr lang="en-IN" dirty="0" smtClean="0"/>
              <a:t>Rust </a:t>
            </a:r>
            <a:r>
              <a:rPr lang="en-IN" dirty="0"/>
              <a:t>on unused </a:t>
            </a:r>
            <a:r>
              <a:rPr lang="en-IN" dirty="0" smtClean="0"/>
              <a:t>sub-assemblies, caused </a:t>
            </a:r>
            <a:r>
              <a:rPr lang="en-IN" dirty="0"/>
              <a:t>by:</a:t>
            </a:r>
          </a:p>
          <a:p>
            <a:pPr lvl="1"/>
            <a:r>
              <a:rPr lang="en-IN" dirty="0" smtClean="0"/>
              <a:t> </a:t>
            </a:r>
            <a:r>
              <a:rPr lang="en-IN" dirty="0"/>
              <a:t>improper storage;</a:t>
            </a:r>
          </a:p>
          <a:p>
            <a:pPr lvl="1"/>
            <a:r>
              <a:rPr lang="en-IN" dirty="0" smtClean="0"/>
              <a:t> </a:t>
            </a:r>
            <a:r>
              <a:rPr lang="en-IN" dirty="0"/>
              <a:t>insufficient preservation</a:t>
            </a:r>
            <a:r>
              <a:rPr lang="en-IN" dirty="0" smtClean="0"/>
              <a:t>. </a:t>
            </a:r>
            <a:endParaRPr lang="en-IN" dirty="0"/>
          </a:p>
          <a:p>
            <a:r>
              <a:rPr lang="en-IN" b="1" dirty="0"/>
              <a:t>Countermeasure</a:t>
            </a:r>
          </a:p>
          <a:p>
            <a:r>
              <a:rPr lang="en-US" dirty="0" smtClean="0"/>
              <a:t>Store </a:t>
            </a:r>
            <a:r>
              <a:rPr lang="en-US" dirty="0"/>
              <a:t>sub-assemblies and bearings </a:t>
            </a:r>
            <a:r>
              <a:rPr lang="en-US" dirty="0" smtClean="0"/>
              <a:t>in dry </a:t>
            </a:r>
            <a:r>
              <a:rPr lang="en-US" dirty="0"/>
              <a:t>places with constant temperature </a:t>
            </a:r>
            <a:r>
              <a:rPr lang="en-US" dirty="0" smtClean="0"/>
              <a:t>and </a:t>
            </a:r>
            <a:r>
              <a:rPr lang="en-IN" dirty="0" smtClean="0"/>
              <a:t>low </a:t>
            </a:r>
            <a:r>
              <a:rPr lang="en-IN" dirty="0"/>
              <a:t>humidity.</a:t>
            </a:r>
          </a:p>
          <a:p>
            <a:r>
              <a:rPr lang="en-US" dirty="0" smtClean="0"/>
              <a:t> </a:t>
            </a:r>
            <a:r>
              <a:rPr lang="en-US" dirty="0"/>
              <a:t>If possible, avoid mounting </a:t>
            </a:r>
            <a:r>
              <a:rPr lang="en-US" dirty="0" smtClean="0"/>
              <a:t>bearings on </a:t>
            </a:r>
            <a:r>
              <a:rPr lang="en-US" dirty="0"/>
              <a:t>sub-assemblies, which are then </a:t>
            </a:r>
            <a:r>
              <a:rPr lang="en-US" dirty="0" smtClean="0"/>
              <a:t>left </a:t>
            </a:r>
            <a:r>
              <a:rPr lang="en-IN" dirty="0" smtClean="0"/>
              <a:t>unprotected</a:t>
            </a:r>
            <a:r>
              <a:rPr lang="en-IN" dirty="0"/>
              <a:t>.</a:t>
            </a:r>
          </a:p>
        </p:txBody>
      </p:sp>
      <p:pic>
        <p:nvPicPr>
          <p:cNvPr id="4" name="Picture 3"/>
          <p:cNvPicPr>
            <a:picLocks noChangeAspect="1"/>
          </p:cNvPicPr>
          <p:nvPr/>
        </p:nvPicPr>
        <p:blipFill>
          <a:blip r:embed="rId2"/>
          <a:stretch>
            <a:fillRect/>
          </a:stretch>
        </p:blipFill>
        <p:spPr>
          <a:xfrm>
            <a:off x="5888520" y="2291383"/>
            <a:ext cx="2190750" cy="1162050"/>
          </a:xfrm>
          <a:prstGeom prst="rect">
            <a:avLst/>
          </a:prstGeom>
        </p:spPr>
      </p:pic>
    </p:spTree>
    <p:extLst>
      <p:ext uri="{BB962C8B-B14F-4D97-AF65-F5344CB8AC3E}">
        <p14:creationId xmlns:p14="http://schemas.microsoft.com/office/powerpoint/2010/main" val="13255923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Applications of Rolling Bearings</a:t>
            </a:r>
            <a:r>
              <a:rPr lang="en-IN" dirty="0"/>
              <a:t/>
            </a:r>
            <a:br>
              <a:rPr lang="en-IN" dirty="0"/>
            </a:br>
            <a:endParaRPr lang="en-IN" dirty="0"/>
          </a:p>
        </p:txBody>
      </p:sp>
      <p:sp>
        <p:nvSpPr>
          <p:cNvPr id="3" name="Content Placeholder 2"/>
          <p:cNvSpPr>
            <a:spLocks noGrp="1"/>
          </p:cNvSpPr>
          <p:nvPr>
            <p:ph idx="1"/>
          </p:nvPr>
        </p:nvSpPr>
        <p:spPr>
          <a:xfrm>
            <a:off x="628650" y="1537252"/>
            <a:ext cx="7886700" cy="4639711"/>
          </a:xfrm>
        </p:spPr>
        <p:txBody>
          <a:bodyPr>
            <a:normAutofit lnSpcReduction="10000"/>
          </a:bodyPr>
          <a:lstStyle/>
          <a:p>
            <a:pPr lvl="0"/>
            <a:r>
              <a:rPr lang="en-IN" b="1" dirty="0"/>
              <a:t>Automotive Industry</a:t>
            </a:r>
            <a:r>
              <a:rPr lang="en-IN" dirty="0"/>
              <a:t>: Bearings are crucial in engines, transmissions, wheels, and steering systems, ensuring smooth and efficient operation of vehicles.</a:t>
            </a:r>
          </a:p>
          <a:p>
            <a:pPr lvl="0"/>
            <a:r>
              <a:rPr lang="en-IN" b="1" dirty="0"/>
              <a:t>Aerospace</a:t>
            </a:r>
            <a:r>
              <a:rPr lang="en-IN" dirty="0"/>
              <a:t>: Precision bearings are used in aircraft engines, landing gear, and other critical components, where reliability and performance are paramount.</a:t>
            </a:r>
          </a:p>
          <a:p>
            <a:pPr lvl="0"/>
            <a:r>
              <a:rPr lang="en-IN" b="1" dirty="0"/>
              <a:t>Industrial Machinery</a:t>
            </a:r>
            <a:r>
              <a:rPr lang="en-IN" dirty="0"/>
              <a:t>: Bearings are integral to the functioning of machines in manufacturing, construction, and mining, where they support heavy loads and high speeds.</a:t>
            </a:r>
          </a:p>
          <a:p>
            <a:pPr lvl="0"/>
            <a:r>
              <a:rPr lang="en-IN" b="1" dirty="0"/>
              <a:t>Household Appliances</a:t>
            </a:r>
            <a:r>
              <a:rPr lang="en-IN" dirty="0"/>
              <a:t>: From washing machines to fans, bearings ensure the longevity and quiet operation of various household devices.</a:t>
            </a:r>
          </a:p>
          <a:p>
            <a:pPr lvl="0"/>
            <a:r>
              <a:rPr lang="en-IN" b="1" dirty="0"/>
              <a:t>Medical Equipment</a:t>
            </a:r>
            <a:r>
              <a:rPr lang="en-IN" dirty="0"/>
              <a:t>: Precision bearings are used in medical devices such as MRI machines and surgical instruments, where accuracy and reliability are essential.</a:t>
            </a:r>
          </a:p>
          <a:p>
            <a:endParaRPr lang="en-IN" dirty="0"/>
          </a:p>
        </p:txBody>
      </p:sp>
    </p:spTree>
    <p:extLst>
      <p:ext uri="{BB962C8B-B14F-4D97-AF65-F5344CB8AC3E}">
        <p14:creationId xmlns:p14="http://schemas.microsoft.com/office/powerpoint/2010/main" val="5510255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3600" b="1" dirty="0"/>
              <a:t>IS 17276 : 2019/ISO 15243 : 2017 </a:t>
            </a:r>
            <a:br>
              <a:rPr lang="en-IN" sz="3600" b="1" dirty="0"/>
            </a:br>
            <a:r>
              <a:rPr lang="en-IN" sz="3600" b="1" dirty="0"/>
              <a:t>Rolling Bearings — Damage and Failures — Terms, Characteristics and Causes</a:t>
            </a:r>
            <a:r>
              <a:rPr lang="en-IN" b="1" dirty="0"/>
              <a:t/>
            </a:r>
            <a:br>
              <a:rPr lang="en-IN" b="1" dirty="0"/>
            </a:br>
            <a:endParaRPr lang="en-IN" dirty="0"/>
          </a:p>
        </p:txBody>
      </p:sp>
      <p:sp>
        <p:nvSpPr>
          <p:cNvPr id="3" name="Content Placeholder 2"/>
          <p:cNvSpPr>
            <a:spLocks noGrp="1"/>
          </p:cNvSpPr>
          <p:nvPr>
            <p:ph idx="1"/>
          </p:nvPr>
        </p:nvSpPr>
        <p:spPr/>
        <p:txBody>
          <a:bodyPr/>
          <a:lstStyle/>
          <a:p>
            <a:pPr marL="0" indent="0">
              <a:buNone/>
            </a:pPr>
            <a:r>
              <a:rPr lang="en-IN" b="1" dirty="0" smtClean="0"/>
              <a:t>A.2.3.2.2 Corrosion</a:t>
            </a:r>
            <a:r>
              <a:rPr lang="en-IN" b="1" dirty="0"/>
              <a:t>, hand perspiration (fingerprint)</a:t>
            </a:r>
          </a:p>
          <a:p>
            <a:r>
              <a:rPr lang="en-IN" b="1" dirty="0" smtClean="0"/>
              <a:t>Cause </a:t>
            </a:r>
            <a:r>
              <a:rPr lang="en-IN" b="1" dirty="0"/>
              <a:t>of failure</a:t>
            </a:r>
          </a:p>
          <a:p>
            <a:r>
              <a:rPr lang="en-US" dirty="0" smtClean="0"/>
              <a:t>Faulty </a:t>
            </a:r>
            <a:r>
              <a:rPr lang="en-US" dirty="0"/>
              <a:t>handling, bearing in </a:t>
            </a:r>
            <a:r>
              <a:rPr lang="en-US" dirty="0" smtClean="0"/>
              <a:t>the unpreserved </a:t>
            </a:r>
            <a:r>
              <a:rPr lang="en-US" dirty="0"/>
              <a:t>condition touched with </a:t>
            </a:r>
            <a:r>
              <a:rPr lang="en-US" dirty="0" smtClean="0"/>
              <a:t>perspiring </a:t>
            </a:r>
            <a:r>
              <a:rPr lang="en-IN" dirty="0" smtClean="0"/>
              <a:t>hands</a:t>
            </a:r>
            <a:r>
              <a:rPr lang="en-IN" dirty="0"/>
              <a:t>.</a:t>
            </a:r>
          </a:p>
          <a:p>
            <a:r>
              <a:rPr lang="en-IN" b="1" dirty="0"/>
              <a:t>Countermeasure</a:t>
            </a:r>
          </a:p>
          <a:p>
            <a:r>
              <a:rPr lang="en-US" dirty="0" smtClean="0"/>
              <a:t> </a:t>
            </a:r>
            <a:r>
              <a:rPr lang="en-US" dirty="0"/>
              <a:t>Avoid touching bearings with </a:t>
            </a:r>
            <a:r>
              <a:rPr lang="en-US" dirty="0" smtClean="0"/>
              <a:t>moist/</a:t>
            </a:r>
            <a:r>
              <a:rPr lang="en-IN" dirty="0" smtClean="0"/>
              <a:t>perspiring </a:t>
            </a:r>
            <a:r>
              <a:rPr lang="en-IN" dirty="0"/>
              <a:t>hands.</a:t>
            </a:r>
          </a:p>
          <a:p>
            <a:r>
              <a:rPr lang="en-US" dirty="0" smtClean="0"/>
              <a:t> </a:t>
            </a:r>
            <a:r>
              <a:rPr lang="en-US" dirty="0"/>
              <a:t>Use gloves or a barrier cream.</a:t>
            </a:r>
          </a:p>
          <a:p>
            <a:r>
              <a:rPr lang="en-US" dirty="0" smtClean="0"/>
              <a:t> </a:t>
            </a:r>
            <a:r>
              <a:rPr lang="en-US" dirty="0"/>
              <a:t>Clean surfaces, apply thixotropic </a:t>
            </a:r>
            <a:r>
              <a:rPr lang="en-US" dirty="0" smtClean="0"/>
              <a:t>agent </a:t>
            </a:r>
            <a:r>
              <a:rPr lang="en-IN" dirty="0" smtClean="0"/>
              <a:t>and </a:t>
            </a:r>
            <a:r>
              <a:rPr lang="en-IN" dirty="0"/>
              <a:t>repack properly.</a:t>
            </a:r>
          </a:p>
        </p:txBody>
      </p:sp>
      <p:pic>
        <p:nvPicPr>
          <p:cNvPr id="4" name="Picture 3"/>
          <p:cNvPicPr>
            <a:picLocks noChangeAspect="1"/>
          </p:cNvPicPr>
          <p:nvPr/>
        </p:nvPicPr>
        <p:blipFill>
          <a:blip r:embed="rId2"/>
          <a:stretch>
            <a:fillRect/>
          </a:stretch>
        </p:blipFill>
        <p:spPr>
          <a:xfrm>
            <a:off x="3476625" y="4626043"/>
            <a:ext cx="2190750" cy="1343025"/>
          </a:xfrm>
          <a:prstGeom prst="rect">
            <a:avLst/>
          </a:prstGeom>
        </p:spPr>
      </p:pic>
    </p:spTree>
    <p:extLst>
      <p:ext uri="{BB962C8B-B14F-4D97-AF65-F5344CB8AC3E}">
        <p14:creationId xmlns:p14="http://schemas.microsoft.com/office/powerpoint/2010/main" val="20031148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3600" b="1" dirty="0"/>
              <a:t>IS 17276 : 2019/ISO 15243 : 2017 </a:t>
            </a:r>
            <a:br>
              <a:rPr lang="en-IN" sz="3600" b="1" dirty="0"/>
            </a:br>
            <a:r>
              <a:rPr lang="en-IN" sz="3600" b="1" dirty="0"/>
              <a:t>Rolling Bearings — Damage and Failures — Terms, Characteristics and Causes</a:t>
            </a:r>
            <a:r>
              <a:rPr lang="en-IN" b="1" dirty="0"/>
              <a:t/>
            </a:r>
            <a:br>
              <a:rPr lang="en-IN" b="1" dirty="0"/>
            </a:br>
            <a:endParaRPr lang="en-IN" dirty="0"/>
          </a:p>
        </p:txBody>
      </p:sp>
      <p:sp>
        <p:nvSpPr>
          <p:cNvPr id="3" name="Content Placeholder 2"/>
          <p:cNvSpPr>
            <a:spLocks noGrp="1"/>
          </p:cNvSpPr>
          <p:nvPr>
            <p:ph idx="1"/>
          </p:nvPr>
        </p:nvSpPr>
        <p:spPr/>
        <p:txBody>
          <a:bodyPr/>
          <a:lstStyle/>
          <a:p>
            <a:pPr marL="0" indent="0">
              <a:buNone/>
            </a:pPr>
            <a:r>
              <a:rPr lang="en-US" b="1" dirty="0" smtClean="0"/>
              <a:t> </a:t>
            </a:r>
            <a:r>
              <a:rPr lang="en-IN" b="1" dirty="0" smtClean="0"/>
              <a:t>A.2.3.2.3  </a:t>
            </a:r>
            <a:r>
              <a:rPr lang="en-US" b="1" dirty="0" smtClean="0"/>
              <a:t>Contact </a:t>
            </a:r>
            <a:r>
              <a:rPr lang="en-US" b="1" dirty="0"/>
              <a:t>corrosion on the inner ring raceway of an angular contact ball bearing</a:t>
            </a:r>
            <a:endParaRPr lang="en-IN" b="1" dirty="0" smtClean="0"/>
          </a:p>
          <a:p>
            <a:r>
              <a:rPr lang="en-IN" b="1" dirty="0" smtClean="0"/>
              <a:t>Cause </a:t>
            </a:r>
            <a:r>
              <a:rPr lang="en-IN" b="1" dirty="0"/>
              <a:t>of failure</a:t>
            </a:r>
          </a:p>
          <a:p>
            <a:r>
              <a:rPr lang="en-IN" dirty="0" smtClean="0"/>
              <a:t>Bearing </a:t>
            </a:r>
            <a:r>
              <a:rPr lang="en-IN" dirty="0"/>
              <a:t>operated with </a:t>
            </a:r>
            <a:r>
              <a:rPr lang="en-IN" dirty="0" smtClean="0"/>
              <a:t>lubricant contaminated </a:t>
            </a:r>
            <a:r>
              <a:rPr lang="en-IN" dirty="0"/>
              <a:t>by water.</a:t>
            </a:r>
          </a:p>
          <a:p>
            <a:r>
              <a:rPr lang="en-IN" b="1" dirty="0"/>
              <a:t>Countermeasure</a:t>
            </a:r>
          </a:p>
          <a:p>
            <a:r>
              <a:rPr lang="en-US" dirty="0" smtClean="0"/>
              <a:t> </a:t>
            </a:r>
            <a:r>
              <a:rPr lang="en-US" dirty="0"/>
              <a:t>Change the bearing and </a:t>
            </a:r>
            <a:r>
              <a:rPr lang="en-US" dirty="0" smtClean="0"/>
              <a:t>contaminated </a:t>
            </a:r>
            <a:r>
              <a:rPr lang="en-IN" dirty="0" smtClean="0"/>
              <a:t>lubricant</a:t>
            </a:r>
            <a:r>
              <a:rPr lang="en-IN" dirty="0"/>
              <a:t>.</a:t>
            </a:r>
          </a:p>
          <a:p>
            <a:r>
              <a:rPr lang="en-US" dirty="0" smtClean="0"/>
              <a:t>Check </a:t>
            </a:r>
            <a:r>
              <a:rPr lang="en-US" dirty="0"/>
              <a:t>that sealing is not </a:t>
            </a:r>
            <a:r>
              <a:rPr lang="en-US" dirty="0" smtClean="0"/>
              <a:t>damaged </a:t>
            </a:r>
            <a:r>
              <a:rPr lang="en-IN" dirty="0" smtClean="0"/>
              <a:t>during </a:t>
            </a:r>
            <a:r>
              <a:rPr lang="en-IN" dirty="0"/>
              <a:t>assembling operations.</a:t>
            </a:r>
          </a:p>
          <a:p>
            <a:r>
              <a:rPr lang="en-US" dirty="0" smtClean="0"/>
              <a:t> </a:t>
            </a:r>
            <a:r>
              <a:rPr lang="en-US" dirty="0"/>
              <a:t>Replace seals, or optimize </a:t>
            </a:r>
            <a:r>
              <a:rPr lang="en-US" dirty="0" smtClean="0"/>
              <a:t>sealing </a:t>
            </a:r>
            <a:r>
              <a:rPr lang="en-IN" dirty="0" smtClean="0"/>
              <a:t>arrangement</a:t>
            </a:r>
            <a:r>
              <a:rPr lang="en-IN" dirty="0"/>
              <a:t>, or optimize </a:t>
            </a:r>
            <a:r>
              <a:rPr lang="en-IN" dirty="0" err="1" smtClean="0"/>
              <a:t>relubrication</a:t>
            </a:r>
            <a:r>
              <a:rPr lang="en-IN" dirty="0" smtClean="0"/>
              <a:t> interval</a:t>
            </a:r>
            <a:r>
              <a:rPr lang="en-IN" dirty="0"/>
              <a:t>.</a:t>
            </a:r>
          </a:p>
        </p:txBody>
      </p:sp>
      <p:pic>
        <p:nvPicPr>
          <p:cNvPr id="4" name="Picture 3"/>
          <p:cNvPicPr>
            <a:picLocks noChangeAspect="1"/>
          </p:cNvPicPr>
          <p:nvPr/>
        </p:nvPicPr>
        <p:blipFill>
          <a:blip r:embed="rId2"/>
          <a:stretch>
            <a:fillRect/>
          </a:stretch>
        </p:blipFill>
        <p:spPr>
          <a:xfrm>
            <a:off x="3476625" y="4253741"/>
            <a:ext cx="2190750" cy="1743075"/>
          </a:xfrm>
          <a:prstGeom prst="rect">
            <a:avLst/>
          </a:prstGeom>
        </p:spPr>
      </p:pic>
    </p:spTree>
    <p:extLst>
      <p:ext uri="{BB962C8B-B14F-4D97-AF65-F5344CB8AC3E}">
        <p14:creationId xmlns:p14="http://schemas.microsoft.com/office/powerpoint/2010/main" val="25711356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3600" b="1" dirty="0"/>
              <a:t>IS 17276 : 2019/ISO 15243 : 2017 </a:t>
            </a:r>
            <a:br>
              <a:rPr lang="en-IN" sz="3600" b="1" dirty="0"/>
            </a:br>
            <a:r>
              <a:rPr lang="en-IN" sz="3600" b="1" dirty="0"/>
              <a:t>Rolling Bearings — Damage and Failures — Terms, Characteristics and Causes</a:t>
            </a:r>
            <a:r>
              <a:rPr lang="en-IN" b="1" dirty="0"/>
              <a:t/>
            </a:r>
            <a:br>
              <a:rPr lang="en-IN" b="1" dirty="0"/>
            </a:br>
            <a:endParaRPr lang="en-IN" dirty="0"/>
          </a:p>
        </p:txBody>
      </p:sp>
      <p:sp>
        <p:nvSpPr>
          <p:cNvPr id="3" name="Content Placeholder 2"/>
          <p:cNvSpPr>
            <a:spLocks noGrp="1"/>
          </p:cNvSpPr>
          <p:nvPr>
            <p:ph idx="1"/>
          </p:nvPr>
        </p:nvSpPr>
        <p:spPr/>
        <p:txBody>
          <a:bodyPr/>
          <a:lstStyle/>
          <a:p>
            <a:pPr marL="0" indent="0">
              <a:buNone/>
            </a:pPr>
            <a:r>
              <a:rPr lang="en-US" b="1" dirty="0" smtClean="0"/>
              <a:t> </a:t>
            </a:r>
            <a:r>
              <a:rPr lang="en-IN" b="1" dirty="0" smtClean="0"/>
              <a:t>A.2.3.2.4 </a:t>
            </a:r>
            <a:r>
              <a:rPr lang="en-US" b="1" dirty="0" smtClean="0"/>
              <a:t>Contact </a:t>
            </a:r>
            <a:r>
              <a:rPr lang="en-US" b="1" dirty="0"/>
              <a:t>corrosion on the inner ring raceway of a tapered roller bearing, spacing </a:t>
            </a:r>
            <a:r>
              <a:rPr lang="en-IN" b="1" dirty="0"/>
              <a:t>equivalent to roller pitch</a:t>
            </a:r>
            <a:endParaRPr lang="en-IN" b="1" dirty="0" smtClean="0"/>
          </a:p>
          <a:p>
            <a:r>
              <a:rPr lang="en-IN" b="1" dirty="0" smtClean="0"/>
              <a:t>Cause </a:t>
            </a:r>
            <a:r>
              <a:rPr lang="en-IN" b="1" dirty="0"/>
              <a:t>of failure</a:t>
            </a:r>
          </a:p>
          <a:p>
            <a:r>
              <a:rPr lang="en-US" dirty="0" smtClean="0"/>
              <a:t> </a:t>
            </a:r>
            <a:r>
              <a:rPr lang="en-US" dirty="0"/>
              <a:t>Ingress of water or corrosive </a:t>
            </a:r>
            <a:r>
              <a:rPr lang="en-US" dirty="0" smtClean="0"/>
              <a:t>material </a:t>
            </a:r>
            <a:r>
              <a:rPr lang="en-IN" dirty="0" smtClean="0"/>
              <a:t>(such </a:t>
            </a:r>
            <a:r>
              <a:rPr lang="en-IN" dirty="0"/>
              <a:t>as acid).</a:t>
            </a:r>
          </a:p>
          <a:p>
            <a:r>
              <a:rPr lang="en-US" dirty="0" smtClean="0"/>
              <a:t> </a:t>
            </a:r>
            <a:r>
              <a:rPr lang="en-US" dirty="0"/>
              <a:t>Condensation of moisture contained </a:t>
            </a:r>
            <a:r>
              <a:rPr lang="en-US" dirty="0" smtClean="0"/>
              <a:t>in</a:t>
            </a:r>
            <a:r>
              <a:rPr lang="en-IN" dirty="0" smtClean="0"/>
              <a:t>the </a:t>
            </a:r>
            <a:r>
              <a:rPr lang="en-IN" dirty="0"/>
              <a:t>air.</a:t>
            </a:r>
          </a:p>
          <a:p>
            <a:r>
              <a:rPr lang="en-US" dirty="0" smtClean="0"/>
              <a:t> </a:t>
            </a:r>
            <a:r>
              <a:rPr lang="en-US" dirty="0"/>
              <a:t>Poor packaging and storing conditions.</a:t>
            </a:r>
          </a:p>
          <a:p>
            <a:r>
              <a:rPr lang="en-IN" b="1" dirty="0"/>
              <a:t>Countermeasure</a:t>
            </a:r>
          </a:p>
          <a:p>
            <a:r>
              <a:rPr lang="en-IN" dirty="0" smtClean="0"/>
              <a:t> </a:t>
            </a:r>
            <a:r>
              <a:rPr lang="en-IN" dirty="0"/>
              <a:t>Improve the sealing effect.</a:t>
            </a:r>
          </a:p>
          <a:p>
            <a:r>
              <a:rPr lang="en-US" dirty="0" smtClean="0"/>
              <a:t>Take </a:t>
            </a:r>
            <a:r>
              <a:rPr lang="en-US" dirty="0"/>
              <a:t>measures to prevent rust </a:t>
            </a:r>
            <a:r>
              <a:rPr lang="en-US" dirty="0" smtClean="0"/>
              <a:t>when not </a:t>
            </a:r>
            <a:r>
              <a:rPr lang="en-US" dirty="0"/>
              <a:t>operating for a long period of time.</a:t>
            </a:r>
            <a:endParaRPr lang="en-IN" dirty="0"/>
          </a:p>
        </p:txBody>
      </p:sp>
      <p:pic>
        <p:nvPicPr>
          <p:cNvPr id="4" name="Picture 3"/>
          <p:cNvPicPr>
            <a:picLocks noChangeAspect="1"/>
          </p:cNvPicPr>
          <p:nvPr/>
        </p:nvPicPr>
        <p:blipFill>
          <a:blip r:embed="rId2"/>
          <a:stretch>
            <a:fillRect/>
          </a:stretch>
        </p:blipFill>
        <p:spPr>
          <a:xfrm>
            <a:off x="3476625" y="4845049"/>
            <a:ext cx="2190750" cy="1466850"/>
          </a:xfrm>
          <a:prstGeom prst="rect">
            <a:avLst/>
          </a:prstGeom>
        </p:spPr>
      </p:pic>
    </p:spTree>
    <p:extLst>
      <p:ext uri="{BB962C8B-B14F-4D97-AF65-F5344CB8AC3E}">
        <p14:creationId xmlns:p14="http://schemas.microsoft.com/office/powerpoint/2010/main" val="26112741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3600" b="1" dirty="0"/>
              <a:t>IS 17276 : 2019/ISO 15243 : 2017 </a:t>
            </a:r>
            <a:br>
              <a:rPr lang="en-IN" sz="3600" b="1" dirty="0"/>
            </a:br>
            <a:r>
              <a:rPr lang="en-IN" sz="3600" b="1" dirty="0"/>
              <a:t>Rolling Bearings — Damage and Failures — Terms, Characteristics and Causes</a:t>
            </a:r>
            <a:r>
              <a:rPr lang="en-IN" b="1" dirty="0"/>
              <a:t/>
            </a:r>
            <a:br>
              <a:rPr lang="en-IN" b="1" dirty="0"/>
            </a:br>
            <a:endParaRPr lang="en-IN" dirty="0"/>
          </a:p>
        </p:txBody>
      </p:sp>
      <p:sp>
        <p:nvSpPr>
          <p:cNvPr id="3" name="Content Placeholder 2"/>
          <p:cNvSpPr>
            <a:spLocks noGrp="1"/>
          </p:cNvSpPr>
          <p:nvPr>
            <p:ph idx="1"/>
          </p:nvPr>
        </p:nvSpPr>
        <p:spPr/>
        <p:txBody>
          <a:bodyPr/>
          <a:lstStyle/>
          <a:p>
            <a:pPr marL="0" indent="0">
              <a:buNone/>
            </a:pPr>
            <a:r>
              <a:rPr lang="en-IN" b="1" dirty="0" smtClean="0"/>
              <a:t>A.2.4.2.1 </a:t>
            </a:r>
            <a:r>
              <a:rPr lang="en-US" b="1" dirty="0" smtClean="0"/>
              <a:t>Fretting </a:t>
            </a:r>
            <a:r>
              <a:rPr lang="en-US" b="1" dirty="0"/>
              <a:t>corrosion on the entire surface of the inner ring bore of a cylindrical </a:t>
            </a:r>
            <a:r>
              <a:rPr lang="en-IN" b="1" dirty="0"/>
              <a:t>roller bearing</a:t>
            </a:r>
            <a:endParaRPr lang="en-IN" b="1" dirty="0" smtClean="0"/>
          </a:p>
          <a:p>
            <a:r>
              <a:rPr lang="en-IN" b="1" dirty="0" smtClean="0"/>
              <a:t>Cause </a:t>
            </a:r>
            <a:r>
              <a:rPr lang="en-IN" b="1" dirty="0"/>
              <a:t>of failure</a:t>
            </a:r>
          </a:p>
          <a:p>
            <a:r>
              <a:rPr lang="en-US" dirty="0" smtClean="0"/>
              <a:t> </a:t>
            </a:r>
            <a:r>
              <a:rPr lang="en-US" dirty="0"/>
              <a:t>Insufficient interference fit between </a:t>
            </a:r>
            <a:r>
              <a:rPr lang="en-US" dirty="0" smtClean="0"/>
              <a:t>the inner </a:t>
            </a:r>
            <a:r>
              <a:rPr lang="en-US" dirty="0"/>
              <a:t>ring and the shaft.</a:t>
            </a:r>
          </a:p>
          <a:p>
            <a:r>
              <a:rPr lang="en-IN" b="1" dirty="0"/>
              <a:t>Countermeasure</a:t>
            </a:r>
          </a:p>
          <a:p>
            <a:r>
              <a:rPr lang="en-US" dirty="0" smtClean="0"/>
              <a:t>Specify </a:t>
            </a:r>
            <a:r>
              <a:rPr lang="en-US" dirty="0"/>
              <a:t>adequate fit with attention </a:t>
            </a:r>
            <a:r>
              <a:rPr lang="en-US" dirty="0" smtClean="0"/>
              <a:t>to </a:t>
            </a:r>
            <a:r>
              <a:rPr lang="en-IN" dirty="0" smtClean="0"/>
              <a:t>the </a:t>
            </a:r>
            <a:r>
              <a:rPr lang="en-IN" dirty="0"/>
              <a:t>load.</a:t>
            </a:r>
          </a:p>
          <a:p>
            <a:r>
              <a:rPr lang="en-US" dirty="0" smtClean="0"/>
              <a:t> </a:t>
            </a:r>
            <a:r>
              <a:rPr lang="en-US" dirty="0"/>
              <a:t>Consider the influence of </a:t>
            </a:r>
            <a:r>
              <a:rPr lang="en-US" dirty="0" smtClean="0"/>
              <a:t>surface roughness </a:t>
            </a:r>
            <a:r>
              <a:rPr lang="en-US" dirty="0"/>
              <a:t>of the shaft seating.</a:t>
            </a:r>
            <a:endParaRPr lang="en-IN" dirty="0"/>
          </a:p>
        </p:txBody>
      </p:sp>
      <p:pic>
        <p:nvPicPr>
          <p:cNvPr id="4" name="Picture 3"/>
          <p:cNvPicPr>
            <a:picLocks noChangeAspect="1"/>
          </p:cNvPicPr>
          <p:nvPr/>
        </p:nvPicPr>
        <p:blipFill>
          <a:blip r:embed="rId2"/>
          <a:stretch>
            <a:fillRect/>
          </a:stretch>
        </p:blipFill>
        <p:spPr>
          <a:xfrm>
            <a:off x="3476625" y="4169051"/>
            <a:ext cx="2190750" cy="1276350"/>
          </a:xfrm>
          <a:prstGeom prst="rect">
            <a:avLst/>
          </a:prstGeom>
        </p:spPr>
      </p:pic>
    </p:spTree>
    <p:extLst>
      <p:ext uri="{BB962C8B-B14F-4D97-AF65-F5344CB8AC3E}">
        <p14:creationId xmlns:p14="http://schemas.microsoft.com/office/powerpoint/2010/main" val="11616666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91731"/>
            <a:ext cx="7886700" cy="1325563"/>
          </a:xfrm>
        </p:spPr>
        <p:txBody>
          <a:bodyPr>
            <a:normAutofit fontScale="90000"/>
          </a:bodyPr>
          <a:lstStyle/>
          <a:p>
            <a:r>
              <a:rPr lang="en-IN" sz="3600" b="1" dirty="0"/>
              <a:t>IS 17276 : 2019/ISO 15243 : 2017 </a:t>
            </a:r>
            <a:br>
              <a:rPr lang="en-IN" sz="3600" b="1" dirty="0"/>
            </a:br>
            <a:r>
              <a:rPr lang="en-IN" sz="3600" b="1" dirty="0"/>
              <a:t>Rolling Bearings — Damage and Failures — Terms, Characteristics and Causes</a:t>
            </a:r>
            <a:r>
              <a:rPr lang="en-IN" b="1" dirty="0"/>
              <a:t/>
            </a:r>
            <a:br>
              <a:rPr lang="en-IN" b="1" dirty="0"/>
            </a:br>
            <a:endParaRPr lang="en-IN" dirty="0"/>
          </a:p>
        </p:txBody>
      </p:sp>
      <p:sp>
        <p:nvSpPr>
          <p:cNvPr id="3" name="Content Placeholder 2"/>
          <p:cNvSpPr>
            <a:spLocks noGrp="1"/>
          </p:cNvSpPr>
          <p:nvPr>
            <p:ph idx="1"/>
          </p:nvPr>
        </p:nvSpPr>
        <p:spPr/>
        <p:txBody>
          <a:bodyPr/>
          <a:lstStyle/>
          <a:p>
            <a:pPr marL="0" indent="0">
              <a:buNone/>
            </a:pPr>
            <a:r>
              <a:rPr lang="en-US" b="1" dirty="0" smtClean="0"/>
              <a:t> </a:t>
            </a:r>
            <a:r>
              <a:rPr lang="en-IN" b="1" dirty="0" smtClean="0"/>
              <a:t>A.2.4.2.2 </a:t>
            </a:r>
            <a:r>
              <a:rPr lang="en-US" b="1" dirty="0" smtClean="0"/>
              <a:t>Fretting </a:t>
            </a:r>
            <a:r>
              <a:rPr lang="en-US" b="1" dirty="0"/>
              <a:t>corrosion on the inner ring bore of a ball bearing</a:t>
            </a:r>
            <a:endParaRPr lang="en-IN" b="1" dirty="0" smtClean="0"/>
          </a:p>
          <a:p>
            <a:r>
              <a:rPr lang="en-IN" b="1" dirty="0" smtClean="0"/>
              <a:t>Cause </a:t>
            </a:r>
            <a:r>
              <a:rPr lang="en-IN" b="1" dirty="0"/>
              <a:t>of failure</a:t>
            </a:r>
          </a:p>
          <a:p>
            <a:r>
              <a:rPr lang="en-IN" dirty="0" smtClean="0"/>
              <a:t>Fretting </a:t>
            </a:r>
            <a:r>
              <a:rPr lang="en-IN" dirty="0"/>
              <a:t>corrosion due to:</a:t>
            </a:r>
          </a:p>
          <a:p>
            <a:pPr lvl="1"/>
            <a:r>
              <a:rPr lang="en-IN" dirty="0" smtClean="0"/>
              <a:t> </a:t>
            </a:r>
            <a:r>
              <a:rPr lang="en-IN" dirty="0"/>
              <a:t>insufficient interference fit;</a:t>
            </a:r>
          </a:p>
          <a:p>
            <a:pPr lvl="1"/>
            <a:r>
              <a:rPr lang="en-US" dirty="0" smtClean="0"/>
              <a:t> </a:t>
            </a:r>
            <a:r>
              <a:rPr lang="en-US" dirty="0"/>
              <a:t>repeated sliding between the </a:t>
            </a:r>
            <a:r>
              <a:rPr lang="en-US" dirty="0" smtClean="0"/>
              <a:t>inner </a:t>
            </a:r>
            <a:r>
              <a:rPr lang="en-IN" dirty="0" smtClean="0"/>
              <a:t>ring </a:t>
            </a:r>
            <a:r>
              <a:rPr lang="en-IN" dirty="0"/>
              <a:t>and shaft.</a:t>
            </a:r>
          </a:p>
          <a:p>
            <a:r>
              <a:rPr lang="en-IN" b="1" dirty="0"/>
              <a:t>Countermeasure</a:t>
            </a:r>
          </a:p>
          <a:p>
            <a:r>
              <a:rPr lang="en-IN" dirty="0" smtClean="0"/>
              <a:t>Increase </a:t>
            </a:r>
            <a:r>
              <a:rPr lang="en-IN" dirty="0"/>
              <a:t>the shaft fit.</a:t>
            </a:r>
          </a:p>
          <a:p>
            <a:r>
              <a:rPr lang="en-US" dirty="0" smtClean="0"/>
              <a:t>Apply </a:t>
            </a:r>
            <a:r>
              <a:rPr lang="en-US" dirty="0"/>
              <a:t>coating to the surfaces.</a:t>
            </a:r>
            <a:endParaRPr lang="en-IN" dirty="0"/>
          </a:p>
        </p:txBody>
      </p:sp>
      <p:pic>
        <p:nvPicPr>
          <p:cNvPr id="4" name="Picture 3"/>
          <p:cNvPicPr>
            <a:picLocks noChangeAspect="1"/>
          </p:cNvPicPr>
          <p:nvPr/>
        </p:nvPicPr>
        <p:blipFill>
          <a:blip r:embed="rId2"/>
          <a:stretch>
            <a:fillRect/>
          </a:stretch>
        </p:blipFill>
        <p:spPr>
          <a:xfrm>
            <a:off x="5252416" y="3758026"/>
            <a:ext cx="2190750" cy="1647825"/>
          </a:xfrm>
          <a:prstGeom prst="rect">
            <a:avLst/>
          </a:prstGeom>
        </p:spPr>
      </p:pic>
    </p:spTree>
    <p:extLst>
      <p:ext uri="{BB962C8B-B14F-4D97-AF65-F5344CB8AC3E}">
        <p14:creationId xmlns:p14="http://schemas.microsoft.com/office/powerpoint/2010/main" val="34544190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3600" b="1" dirty="0"/>
              <a:t>IS 17276 : 2019/ISO 15243 : 2017 </a:t>
            </a:r>
            <a:br>
              <a:rPr lang="en-IN" sz="3600" b="1" dirty="0"/>
            </a:br>
            <a:r>
              <a:rPr lang="en-IN" sz="3600" b="1" dirty="0"/>
              <a:t>Rolling Bearings — Damage and Failures — Terms, Characteristics and Causes</a:t>
            </a:r>
            <a:r>
              <a:rPr lang="en-IN" b="1" dirty="0"/>
              <a:t/>
            </a:r>
            <a:br>
              <a:rPr lang="en-IN" b="1" dirty="0"/>
            </a:br>
            <a:endParaRPr lang="en-IN" dirty="0"/>
          </a:p>
        </p:txBody>
      </p:sp>
      <p:sp>
        <p:nvSpPr>
          <p:cNvPr id="3" name="Content Placeholder 2"/>
          <p:cNvSpPr>
            <a:spLocks noGrp="1"/>
          </p:cNvSpPr>
          <p:nvPr>
            <p:ph idx="1"/>
          </p:nvPr>
        </p:nvSpPr>
        <p:spPr/>
        <p:txBody>
          <a:bodyPr/>
          <a:lstStyle/>
          <a:p>
            <a:pPr marL="0" indent="0">
              <a:buNone/>
            </a:pPr>
            <a:r>
              <a:rPr lang="en-IN" b="1" dirty="0" smtClean="0"/>
              <a:t>A.2.4.2.3  </a:t>
            </a:r>
            <a:r>
              <a:rPr lang="en-US" b="1" dirty="0" smtClean="0"/>
              <a:t>Fretting </a:t>
            </a:r>
            <a:r>
              <a:rPr lang="en-US" b="1" dirty="0"/>
              <a:t>corrosion on the outside diameter of a spherical roller bearing</a:t>
            </a:r>
            <a:endParaRPr lang="en-IN" b="1" dirty="0" smtClean="0"/>
          </a:p>
          <a:p>
            <a:r>
              <a:rPr lang="en-IN" b="1" dirty="0" smtClean="0"/>
              <a:t>Cause </a:t>
            </a:r>
            <a:r>
              <a:rPr lang="en-IN" b="1" dirty="0"/>
              <a:t>of failure</a:t>
            </a:r>
          </a:p>
          <a:p>
            <a:r>
              <a:rPr lang="en-IN" dirty="0" smtClean="0"/>
              <a:t>Heavily </a:t>
            </a:r>
            <a:r>
              <a:rPr lang="en-IN" dirty="0"/>
              <a:t>loaded, </a:t>
            </a:r>
            <a:r>
              <a:rPr lang="en-IN" dirty="0" smtClean="0"/>
              <a:t>micro movements </a:t>
            </a:r>
            <a:r>
              <a:rPr lang="en-IN" dirty="0" smtClean="0"/>
              <a:t>under </a:t>
            </a:r>
            <a:r>
              <a:rPr lang="en-US" dirty="0" smtClean="0"/>
              <a:t>load </a:t>
            </a:r>
            <a:r>
              <a:rPr lang="en-US" dirty="0"/>
              <a:t>led to fretting corrosion.</a:t>
            </a:r>
          </a:p>
          <a:p>
            <a:r>
              <a:rPr lang="en-IN" b="1" dirty="0"/>
              <a:t>Countermeasure</a:t>
            </a:r>
          </a:p>
          <a:p>
            <a:r>
              <a:rPr lang="en-US" dirty="0" smtClean="0"/>
              <a:t> </a:t>
            </a:r>
            <a:r>
              <a:rPr lang="en-US" dirty="0"/>
              <a:t>Use special </a:t>
            </a:r>
            <a:r>
              <a:rPr lang="en-US" dirty="0" smtClean="0"/>
              <a:t>anti fretting </a:t>
            </a:r>
            <a:r>
              <a:rPr lang="en-US" dirty="0"/>
              <a:t>paste on </a:t>
            </a:r>
            <a:r>
              <a:rPr lang="en-US" dirty="0" smtClean="0"/>
              <a:t>the </a:t>
            </a:r>
            <a:r>
              <a:rPr lang="en-IN" dirty="0" smtClean="0"/>
              <a:t>seats</a:t>
            </a:r>
            <a:r>
              <a:rPr lang="en-IN" dirty="0"/>
              <a:t>.</a:t>
            </a:r>
          </a:p>
          <a:p>
            <a:r>
              <a:rPr lang="en-IN" dirty="0" smtClean="0"/>
              <a:t> </a:t>
            </a:r>
            <a:r>
              <a:rPr lang="en-IN" dirty="0"/>
              <a:t>Use a special coating</a:t>
            </a:r>
            <a:r>
              <a:rPr lang="en-IN" dirty="0" smtClean="0"/>
              <a:t>. </a:t>
            </a:r>
            <a:endParaRPr lang="en-IN" dirty="0"/>
          </a:p>
        </p:txBody>
      </p:sp>
      <p:pic>
        <p:nvPicPr>
          <p:cNvPr id="4" name="Picture 3"/>
          <p:cNvPicPr>
            <a:picLocks noChangeAspect="1"/>
          </p:cNvPicPr>
          <p:nvPr/>
        </p:nvPicPr>
        <p:blipFill>
          <a:blip r:embed="rId2"/>
          <a:stretch>
            <a:fillRect/>
          </a:stretch>
        </p:blipFill>
        <p:spPr>
          <a:xfrm>
            <a:off x="4572000" y="4001294"/>
            <a:ext cx="2190750" cy="1143000"/>
          </a:xfrm>
          <a:prstGeom prst="rect">
            <a:avLst/>
          </a:prstGeom>
        </p:spPr>
      </p:pic>
    </p:spTree>
    <p:extLst>
      <p:ext uri="{BB962C8B-B14F-4D97-AF65-F5344CB8AC3E}">
        <p14:creationId xmlns:p14="http://schemas.microsoft.com/office/powerpoint/2010/main" val="10717755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3600" b="1" dirty="0"/>
              <a:t>IS 17276 : 2019/ISO 15243 : 2017 </a:t>
            </a:r>
            <a:br>
              <a:rPr lang="en-IN" sz="3600" b="1" dirty="0"/>
            </a:br>
            <a:r>
              <a:rPr lang="en-IN" sz="3600" b="1" dirty="0"/>
              <a:t>Rolling Bearings — Damage and Failures — Terms, Characteristics and Causes</a:t>
            </a:r>
            <a:r>
              <a:rPr lang="en-IN" b="1" dirty="0"/>
              <a:t/>
            </a:r>
            <a:br>
              <a:rPr lang="en-IN" b="1" dirty="0"/>
            </a:br>
            <a:endParaRPr lang="en-IN" dirty="0"/>
          </a:p>
        </p:txBody>
      </p:sp>
      <p:sp>
        <p:nvSpPr>
          <p:cNvPr id="3" name="Content Placeholder 2"/>
          <p:cNvSpPr>
            <a:spLocks noGrp="1"/>
          </p:cNvSpPr>
          <p:nvPr>
            <p:ph idx="1"/>
          </p:nvPr>
        </p:nvSpPr>
        <p:spPr/>
        <p:txBody>
          <a:bodyPr/>
          <a:lstStyle/>
          <a:p>
            <a:pPr marL="0" indent="0">
              <a:buNone/>
            </a:pPr>
            <a:r>
              <a:rPr lang="en-US" b="1" dirty="0" smtClean="0"/>
              <a:t> </a:t>
            </a:r>
            <a:r>
              <a:rPr lang="en-IN" b="1" dirty="0" smtClean="0"/>
              <a:t>A.2.4.2.4 </a:t>
            </a:r>
            <a:r>
              <a:rPr lang="en-US" b="1" dirty="0" smtClean="0"/>
              <a:t>Fretting </a:t>
            </a:r>
            <a:r>
              <a:rPr lang="en-US" b="1" dirty="0"/>
              <a:t>corrosion on the outside diameter of a deep groove ball bearing</a:t>
            </a:r>
            <a:r>
              <a:rPr lang="en-IN" b="1" dirty="0" smtClean="0"/>
              <a:t>Cause </a:t>
            </a:r>
            <a:r>
              <a:rPr lang="en-IN" b="1" dirty="0"/>
              <a:t>of failure</a:t>
            </a:r>
          </a:p>
          <a:p>
            <a:r>
              <a:rPr lang="en-IN" dirty="0" smtClean="0"/>
              <a:t>Heavy </a:t>
            </a:r>
            <a:r>
              <a:rPr lang="en-IN" dirty="0"/>
              <a:t>loads and deflections.</a:t>
            </a:r>
          </a:p>
          <a:p>
            <a:r>
              <a:rPr lang="en-IN" dirty="0" smtClean="0"/>
              <a:t>Worn </a:t>
            </a:r>
            <a:r>
              <a:rPr lang="en-IN" dirty="0"/>
              <a:t>out housing bore.</a:t>
            </a:r>
          </a:p>
          <a:p>
            <a:r>
              <a:rPr lang="en-IN" b="1" dirty="0"/>
              <a:t>Countermeasure</a:t>
            </a:r>
          </a:p>
          <a:p>
            <a:r>
              <a:rPr lang="en-US" dirty="0" smtClean="0"/>
              <a:t> </a:t>
            </a:r>
            <a:r>
              <a:rPr lang="en-US" dirty="0"/>
              <a:t>Reduce loads or stiffen housing </a:t>
            </a:r>
            <a:r>
              <a:rPr lang="en-US" dirty="0" smtClean="0"/>
              <a:t>or </a:t>
            </a:r>
            <a:r>
              <a:rPr lang="en-IN" dirty="0" smtClean="0"/>
              <a:t>system</a:t>
            </a:r>
            <a:r>
              <a:rPr lang="en-IN" dirty="0"/>
              <a:t>.</a:t>
            </a:r>
          </a:p>
          <a:p>
            <a:r>
              <a:rPr lang="en-IN" dirty="0" smtClean="0"/>
              <a:t>Perform </a:t>
            </a:r>
            <a:r>
              <a:rPr lang="en-IN" dirty="0"/>
              <a:t>regular maintenance </a:t>
            </a:r>
            <a:r>
              <a:rPr lang="en-IN" dirty="0" smtClean="0"/>
              <a:t>on housings</a:t>
            </a:r>
            <a:r>
              <a:rPr lang="en-IN" dirty="0"/>
              <a:t>.</a:t>
            </a:r>
          </a:p>
          <a:p>
            <a:r>
              <a:rPr lang="en-US" dirty="0" smtClean="0"/>
              <a:t>Repair </a:t>
            </a:r>
            <a:r>
              <a:rPr lang="en-US" dirty="0"/>
              <a:t>or replace housing – </a:t>
            </a:r>
            <a:r>
              <a:rPr lang="en-US" dirty="0" smtClean="0"/>
              <a:t>follow </a:t>
            </a:r>
            <a:r>
              <a:rPr lang="en-IN" dirty="0" smtClean="0"/>
              <a:t>bearing </a:t>
            </a:r>
            <a:r>
              <a:rPr lang="en-IN" dirty="0"/>
              <a:t>manufacturer’s advice.</a:t>
            </a:r>
          </a:p>
          <a:p>
            <a:r>
              <a:rPr lang="en-IN" dirty="0" smtClean="0"/>
              <a:t> </a:t>
            </a:r>
            <a:r>
              <a:rPr lang="en-IN" dirty="0"/>
              <a:t>Improve fitting practice</a:t>
            </a:r>
            <a:r>
              <a:rPr lang="en-IN" dirty="0" smtClean="0"/>
              <a:t>. </a:t>
            </a:r>
            <a:endParaRPr lang="en-IN" dirty="0"/>
          </a:p>
        </p:txBody>
      </p:sp>
      <p:pic>
        <p:nvPicPr>
          <p:cNvPr id="4" name="Picture 3"/>
          <p:cNvPicPr>
            <a:picLocks noChangeAspect="1"/>
          </p:cNvPicPr>
          <p:nvPr/>
        </p:nvPicPr>
        <p:blipFill>
          <a:blip r:embed="rId2"/>
          <a:stretch>
            <a:fillRect/>
          </a:stretch>
        </p:blipFill>
        <p:spPr>
          <a:xfrm>
            <a:off x="4139233" y="4611135"/>
            <a:ext cx="2190750" cy="1266825"/>
          </a:xfrm>
          <a:prstGeom prst="rect">
            <a:avLst/>
          </a:prstGeom>
        </p:spPr>
      </p:pic>
    </p:spTree>
    <p:extLst>
      <p:ext uri="{BB962C8B-B14F-4D97-AF65-F5344CB8AC3E}">
        <p14:creationId xmlns:p14="http://schemas.microsoft.com/office/powerpoint/2010/main" val="30765683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3600" b="1" dirty="0"/>
              <a:t>IS 17276 : 2019/ISO 15243 : 2017 </a:t>
            </a:r>
            <a:br>
              <a:rPr lang="en-IN" sz="3600" b="1" dirty="0"/>
            </a:br>
            <a:r>
              <a:rPr lang="en-IN" sz="3600" b="1" dirty="0"/>
              <a:t>Rolling Bearings — Damage and Failures — Terms, Characteristics and Causes</a:t>
            </a:r>
            <a:r>
              <a:rPr lang="en-IN" b="1" dirty="0"/>
              <a:t/>
            </a:r>
            <a:br>
              <a:rPr lang="en-IN" b="1" dirty="0"/>
            </a:br>
            <a:endParaRPr lang="en-IN" dirty="0"/>
          </a:p>
        </p:txBody>
      </p:sp>
      <p:sp>
        <p:nvSpPr>
          <p:cNvPr id="3" name="Content Placeholder 2"/>
          <p:cNvSpPr>
            <a:spLocks noGrp="1"/>
          </p:cNvSpPr>
          <p:nvPr>
            <p:ph idx="1"/>
          </p:nvPr>
        </p:nvSpPr>
        <p:spPr/>
        <p:txBody>
          <a:bodyPr/>
          <a:lstStyle/>
          <a:p>
            <a:pPr marL="0" indent="0">
              <a:buNone/>
            </a:pPr>
            <a:r>
              <a:rPr lang="en-US" b="1" dirty="0" smtClean="0"/>
              <a:t> </a:t>
            </a:r>
            <a:r>
              <a:rPr lang="en-IN" b="1" dirty="0" smtClean="0"/>
              <a:t>A.2.4.2.5 </a:t>
            </a:r>
            <a:r>
              <a:rPr lang="en-US" b="1" dirty="0" smtClean="0"/>
              <a:t>Fretting </a:t>
            </a:r>
            <a:r>
              <a:rPr lang="en-US" b="1" dirty="0"/>
              <a:t>corrosion on the face of a deep groove ball bearing</a:t>
            </a:r>
            <a:endParaRPr lang="en-IN" b="1" dirty="0" smtClean="0"/>
          </a:p>
          <a:p>
            <a:r>
              <a:rPr lang="en-IN" b="1" dirty="0" smtClean="0"/>
              <a:t>Cause </a:t>
            </a:r>
            <a:r>
              <a:rPr lang="en-IN" b="1" dirty="0"/>
              <a:t>of failure</a:t>
            </a:r>
          </a:p>
          <a:p>
            <a:r>
              <a:rPr lang="en-IN" dirty="0" smtClean="0"/>
              <a:t> </a:t>
            </a:r>
            <a:r>
              <a:rPr lang="en-IN" dirty="0" err="1"/>
              <a:t>Micromovements</a:t>
            </a:r>
            <a:r>
              <a:rPr lang="en-IN" dirty="0"/>
              <a:t> between the </a:t>
            </a:r>
            <a:r>
              <a:rPr lang="en-IN" dirty="0" smtClean="0"/>
              <a:t>inner </a:t>
            </a:r>
            <a:r>
              <a:rPr lang="en-US" dirty="0" smtClean="0"/>
              <a:t>ring </a:t>
            </a:r>
            <a:r>
              <a:rPr lang="en-US" dirty="0"/>
              <a:t>and its counterpart (fixed on the </a:t>
            </a:r>
            <a:r>
              <a:rPr lang="en-US" dirty="0" smtClean="0"/>
              <a:t>shaft) during </a:t>
            </a:r>
            <a:r>
              <a:rPr lang="en-US" dirty="0"/>
              <a:t>operation, due to vibrations.</a:t>
            </a:r>
          </a:p>
          <a:p>
            <a:r>
              <a:rPr lang="en-IN" b="1" dirty="0"/>
              <a:t>Countermeasure</a:t>
            </a:r>
          </a:p>
          <a:p>
            <a:r>
              <a:rPr lang="en-IN" dirty="0" smtClean="0"/>
              <a:t>Tighten </a:t>
            </a:r>
            <a:r>
              <a:rPr lang="en-IN" dirty="0"/>
              <a:t>axial clamping.</a:t>
            </a:r>
          </a:p>
          <a:p>
            <a:r>
              <a:rPr lang="en-IN" dirty="0" smtClean="0"/>
              <a:t> </a:t>
            </a:r>
            <a:r>
              <a:rPr lang="en-IN" dirty="0"/>
              <a:t>Use anti-fretting paste</a:t>
            </a:r>
            <a:r>
              <a:rPr lang="en-IN" dirty="0" smtClean="0"/>
              <a:t>. </a:t>
            </a:r>
            <a:endParaRPr lang="en-IN" dirty="0"/>
          </a:p>
        </p:txBody>
      </p:sp>
      <p:pic>
        <p:nvPicPr>
          <p:cNvPr id="4" name="Picture 3"/>
          <p:cNvPicPr>
            <a:picLocks noChangeAspect="1"/>
          </p:cNvPicPr>
          <p:nvPr/>
        </p:nvPicPr>
        <p:blipFill>
          <a:blip r:embed="rId2"/>
          <a:stretch>
            <a:fillRect/>
          </a:stretch>
        </p:blipFill>
        <p:spPr>
          <a:xfrm>
            <a:off x="4046468" y="3664640"/>
            <a:ext cx="2190750" cy="1543050"/>
          </a:xfrm>
          <a:prstGeom prst="rect">
            <a:avLst/>
          </a:prstGeom>
        </p:spPr>
      </p:pic>
    </p:spTree>
    <p:extLst>
      <p:ext uri="{BB962C8B-B14F-4D97-AF65-F5344CB8AC3E}">
        <p14:creationId xmlns:p14="http://schemas.microsoft.com/office/powerpoint/2010/main" val="2037007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3600" b="1" dirty="0"/>
              <a:t>IS 17276 : 2019/ISO 15243 : 2017 </a:t>
            </a:r>
            <a:br>
              <a:rPr lang="en-IN" sz="3600" b="1" dirty="0"/>
            </a:br>
            <a:r>
              <a:rPr lang="en-IN" sz="3600" b="1" dirty="0"/>
              <a:t>Rolling Bearings — Damage and Failures — Terms, Characteristics and Causes</a:t>
            </a:r>
            <a:r>
              <a:rPr lang="en-IN" b="1" dirty="0"/>
              <a:t/>
            </a:r>
            <a:br>
              <a:rPr lang="en-IN" b="1" dirty="0"/>
            </a:br>
            <a:endParaRPr lang="en-IN" dirty="0"/>
          </a:p>
        </p:txBody>
      </p:sp>
      <p:sp>
        <p:nvSpPr>
          <p:cNvPr id="3" name="Content Placeholder 2"/>
          <p:cNvSpPr>
            <a:spLocks noGrp="1"/>
          </p:cNvSpPr>
          <p:nvPr>
            <p:ph idx="1"/>
          </p:nvPr>
        </p:nvSpPr>
        <p:spPr/>
        <p:txBody>
          <a:bodyPr/>
          <a:lstStyle/>
          <a:p>
            <a:pPr marL="0" indent="0">
              <a:buNone/>
            </a:pPr>
            <a:r>
              <a:rPr lang="en-IN" b="1" dirty="0" smtClean="0"/>
              <a:t>A.2.4.3.1 </a:t>
            </a:r>
            <a:r>
              <a:rPr lang="en-US" b="1" dirty="0" smtClean="0"/>
              <a:t>False </a:t>
            </a:r>
            <a:r>
              <a:rPr lang="en-US" b="1" dirty="0" err="1"/>
              <a:t>brinelling</a:t>
            </a:r>
            <a:r>
              <a:rPr lang="en-US" b="1" dirty="0"/>
              <a:t> on the inner ring raceway of an angular contact ball bearing</a:t>
            </a:r>
            <a:endParaRPr lang="en-IN" b="1" dirty="0" smtClean="0"/>
          </a:p>
          <a:p>
            <a:r>
              <a:rPr lang="en-IN" b="1" dirty="0" smtClean="0"/>
              <a:t>Cause </a:t>
            </a:r>
            <a:r>
              <a:rPr lang="en-IN" b="1" dirty="0"/>
              <a:t>of failure</a:t>
            </a:r>
          </a:p>
          <a:p>
            <a:r>
              <a:rPr lang="en-IN" dirty="0" smtClean="0"/>
              <a:t>Vibrations </a:t>
            </a:r>
            <a:r>
              <a:rPr lang="en-IN" dirty="0"/>
              <a:t>during </a:t>
            </a:r>
            <a:r>
              <a:rPr lang="en-IN" dirty="0" smtClean="0"/>
              <a:t>bearing transportation </a:t>
            </a:r>
            <a:r>
              <a:rPr lang="en-IN" dirty="0"/>
              <a:t>causing relative </a:t>
            </a:r>
            <a:r>
              <a:rPr lang="en-IN" dirty="0" smtClean="0"/>
              <a:t>movement </a:t>
            </a:r>
            <a:r>
              <a:rPr lang="en-US" dirty="0" smtClean="0"/>
              <a:t>of </a:t>
            </a:r>
            <a:r>
              <a:rPr lang="en-US" dirty="0"/>
              <a:t>inner ring and outer ring.</a:t>
            </a:r>
          </a:p>
          <a:p>
            <a:r>
              <a:rPr lang="en-IN" b="1" dirty="0"/>
              <a:t>Countermeasure</a:t>
            </a:r>
          </a:p>
          <a:p>
            <a:r>
              <a:rPr lang="en-IN" dirty="0" smtClean="0"/>
              <a:t> </a:t>
            </a:r>
            <a:r>
              <a:rPr lang="en-IN" dirty="0"/>
              <a:t>During transportation, prevent </a:t>
            </a:r>
            <a:r>
              <a:rPr lang="en-IN" dirty="0" smtClean="0"/>
              <a:t>any </a:t>
            </a:r>
            <a:r>
              <a:rPr lang="en-US" dirty="0" smtClean="0"/>
              <a:t>relative </a:t>
            </a:r>
            <a:r>
              <a:rPr lang="en-US" dirty="0"/>
              <a:t>movement between inner </a:t>
            </a:r>
            <a:r>
              <a:rPr lang="en-US" dirty="0" smtClean="0"/>
              <a:t>and </a:t>
            </a:r>
            <a:r>
              <a:rPr lang="en-IN" dirty="0" smtClean="0"/>
              <a:t>outer </a:t>
            </a:r>
            <a:r>
              <a:rPr lang="en-IN" dirty="0"/>
              <a:t>ring.</a:t>
            </a:r>
          </a:p>
          <a:p>
            <a:r>
              <a:rPr lang="en-IN" dirty="0" smtClean="0"/>
              <a:t> </a:t>
            </a:r>
            <a:r>
              <a:rPr lang="en-IN" dirty="0"/>
              <a:t>Preload bearings (if possible</a:t>
            </a:r>
            <a:r>
              <a:rPr lang="en-IN" dirty="0" smtClean="0"/>
              <a:t>). </a:t>
            </a:r>
            <a:endParaRPr lang="en-IN" dirty="0"/>
          </a:p>
        </p:txBody>
      </p:sp>
      <p:pic>
        <p:nvPicPr>
          <p:cNvPr id="4" name="Picture 3"/>
          <p:cNvPicPr>
            <a:picLocks noChangeAspect="1"/>
          </p:cNvPicPr>
          <p:nvPr/>
        </p:nvPicPr>
        <p:blipFill>
          <a:blip r:embed="rId2"/>
          <a:stretch>
            <a:fillRect/>
          </a:stretch>
        </p:blipFill>
        <p:spPr>
          <a:xfrm>
            <a:off x="4669320" y="3818075"/>
            <a:ext cx="2190750" cy="1209675"/>
          </a:xfrm>
          <a:prstGeom prst="rect">
            <a:avLst/>
          </a:prstGeom>
        </p:spPr>
      </p:pic>
    </p:spTree>
    <p:extLst>
      <p:ext uri="{BB962C8B-B14F-4D97-AF65-F5344CB8AC3E}">
        <p14:creationId xmlns:p14="http://schemas.microsoft.com/office/powerpoint/2010/main" val="127317239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3600" b="1" dirty="0"/>
              <a:t>IS 17276 : 2019/ISO 15243 : 2017 </a:t>
            </a:r>
            <a:br>
              <a:rPr lang="en-IN" sz="3600" b="1" dirty="0"/>
            </a:br>
            <a:r>
              <a:rPr lang="en-IN" sz="3600" b="1" dirty="0"/>
              <a:t>Rolling Bearings — Damage and Failures — Terms, Characteristics and Causes</a:t>
            </a:r>
            <a:r>
              <a:rPr lang="en-IN" b="1" dirty="0"/>
              <a:t/>
            </a:r>
            <a:br>
              <a:rPr lang="en-IN" b="1" dirty="0"/>
            </a:br>
            <a:endParaRPr lang="en-IN" dirty="0"/>
          </a:p>
        </p:txBody>
      </p:sp>
      <p:sp>
        <p:nvSpPr>
          <p:cNvPr id="3" name="Content Placeholder 2"/>
          <p:cNvSpPr>
            <a:spLocks noGrp="1"/>
          </p:cNvSpPr>
          <p:nvPr>
            <p:ph idx="1"/>
          </p:nvPr>
        </p:nvSpPr>
        <p:spPr/>
        <p:txBody>
          <a:bodyPr/>
          <a:lstStyle/>
          <a:p>
            <a:pPr marL="0" indent="0">
              <a:buNone/>
            </a:pPr>
            <a:r>
              <a:rPr lang="en-IN" b="1" dirty="0" smtClean="0"/>
              <a:t>A.2.4.3.2 </a:t>
            </a:r>
            <a:r>
              <a:rPr lang="en-US" b="1" dirty="0" smtClean="0"/>
              <a:t>False </a:t>
            </a:r>
            <a:r>
              <a:rPr lang="en-US" b="1" dirty="0" err="1"/>
              <a:t>brinelling</a:t>
            </a:r>
            <a:r>
              <a:rPr lang="en-US" b="1" dirty="0"/>
              <a:t> on the inner ring raceway of a deep groove ball bearing</a:t>
            </a:r>
            <a:endParaRPr lang="en-IN" b="1" dirty="0" smtClean="0"/>
          </a:p>
          <a:p>
            <a:r>
              <a:rPr lang="en-IN" b="1" dirty="0" smtClean="0"/>
              <a:t>Cause </a:t>
            </a:r>
            <a:r>
              <a:rPr lang="en-IN" b="1" dirty="0"/>
              <a:t>of failure</a:t>
            </a:r>
          </a:p>
          <a:p>
            <a:r>
              <a:rPr lang="en-IN" dirty="0" smtClean="0"/>
              <a:t> </a:t>
            </a:r>
            <a:r>
              <a:rPr lang="en-IN" dirty="0"/>
              <a:t>Vibrations during standstill.</a:t>
            </a:r>
          </a:p>
          <a:p>
            <a:r>
              <a:rPr lang="en-IN" b="1" dirty="0"/>
              <a:t>Countermeasure</a:t>
            </a:r>
          </a:p>
          <a:p>
            <a:r>
              <a:rPr lang="en-IN" dirty="0" smtClean="0"/>
              <a:t> </a:t>
            </a:r>
            <a:r>
              <a:rPr lang="en-IN" dirty="0"/>
              <a:t>Reduce vibration.</a:t>
            </a:r>
          </a:p>
          <a:p>
            <a:r>
              <a:rPr lang="en-IN" dirty="0" smtClean="0"/>
              <a:t> </a:t>
            </a:r>
            <a:r>
              <a:rPr lang="en-IN" dirty="0"/>
              <a:t>Apply preload.</a:t>
            </a:r>
          </a:p>
          <a:p>
            <a:r>
              <a:rPr lang="en-IN" dirty="0" smtClean="0"/>
              <a:t> </a:t>
            </a:r>
            <a:r>
              <a:rPr lang="en-IN" dirty="0"/>
              <a:t>Apply coating.</a:t>
            </a:r>
          </a:p>
        </p:txBody>
      </p:sp>
      <p:pic>
        <p:nvPicPr>
          <p:cNvPr id="4" name="Picture 3"/>
          <p:cNvPicPr>
            <a:picLocks noChangeAspect="1"/>
          </p:cNvPicPr>
          <p:nvPr/>
        </p:nvPicPr>
        <p:blipFill>
          <a:blip r:embed="rId2"/>
          <a:stretch>
            <a:fillRect/>
          </a:stretch>
        </p:blipFill>
        <p:spPr>
          <a:xfrm>
            <a:off x="4572000" y="2154927"/>
            <a:ext cx="2190750" cy="1514475"/>
          </a:xfrm>
          <a:prstGeom prst="rect">
            <a:avLst/>
          </a:prstGeom>
        </p:spPr>
      </p:pic>
    </p:spTree>
    <p:extLst>
      <p:ext uri="{BB962C8B-B14F-4D97-AF65-F5344CB8AC3E}">
        <p14:creationId xmlns:p14="http://schemas.microsoft.com/office/powerpoint/2010/main" val="31194677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400" b="1" dirty="0" smtClean="0"/>
              <a:t>Different Components of Rolling Bearings</a:t>
            </a:r>
            <a:endParaRPr lang="en-IN" sz="4400" dirty="0"/>
          </a:p>
        </p:txBody>
      </p:sp>
      <p:sp>
        <p:nvSpPr>
          <p:cNvPr id="3" name="Content Placeholder 2"/>
          <p:cNvSpPr>
            <a:spLocks noGrp="1"/>
          </p:cNvSpPr>
          <p:nvPr>
            <p:ph idx="1"/>
          </p:nvPr>
        </p:nvSpPr>
        <p:spPr/>
        <p:txBody>
          <a:bodyPr>
            <a:normAutofit/>
          </a:bodyPr>
          <a:lstStyle/>
          <a:p>
            <a:pPr lvl="0"/>
            <a:r>
              <a:rPr lang="en-IN" sz="2800" b="1" dirty="0"/>
              <a:t>Inner Ring</a:t>
            </a:r>
            <a:r>
              <a:rPr lang="en-IN" sz="2800" dirty="0"/>
              <a:t>: Fits onto the rotating shaft and rotates with it.</a:t>
            </a:r>
          </a:p>
          <a:p>
            <a:pPr lvl="0"/>
            <a:r>
              <a:rPr lang="en-IN" sz="2800" b="1" dirty="0"/>
              <a:t>Outer Ring</a:t>
            </a:r>
            <a:r>
              <a:rPr lang="en-IN" sz="2800" dirty="0"/>
              <a:t>: Usually stationary and fits into the housing.</a:t>
            </a:r>
          </a:p>
          <a:p>
            <a:pPr lvl="0"/>
            <a:r>
              <a:rPr lang="en-IN" sz="2800" b="1" dirty="0"/>
              <a:t>Rolling Elements</a:t>
            </a:r>
            <a:r>
              <a:rPr lang="en-IN" sz="2800" dirty="0"/>
              <a:t>: Balls or rollers that reduce friction and support the load.</a:t>
            </a:r>
          </a:p>
          <a:p>
            <a:pPr lvl="0"/>
            <a:r>
              <a:rPr lang="en-IN" sz="2800" b="1" dirty="0"/>
              <a:t>Cage</a:t>
            </a:r>
            <a:r>
              <a:rPr lang="en-IN" sz="2800" dirty="0"/>
              <a:t>: Maintains the spacing and alignment of the rolling elements.</a:t>
            </a:r>
          </a:p>
          <a:p>
            <a:endParaRPr lang="en-IN" sz="2800" dirty="0"/>
          </a:p>
        </p:txBody>
      </p:sp>
    </p:spTree>
    <p:extLst>
      <p:ext uri="{BB962C8B-B14F-4D97-AF65-F5344CB8AC3E}">
        <p14:creationId xmlns:p14="http://schemas.microsoft.com/office/powerpoint/2010/main" val="377005017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3600" b="1" dirty="0"/>
              <a:t>IS 17276 : 2019/ISO 15243 : 2017 </a:t>
            </a:r>
            <a:br>
              <a:rPr lang="en-IN" sz="3600" b="1" dirty="0"/>
            </a:br>
            <a:r>
              <a:rPr lang="en-IN" sz="3600" b="1" dirty="0"/>
              <a:t>Rolling Bearings — Damage and Failures — Terms, Characteristics and Causes</a:t>
            </a:r>
            <a:r>
              <a:rPr lang="en-IN" b="1" dirty="0"/>
              <a:t/>
            </a:r>
            <a:br>
              <a:rPr lang="en-IN" b="1" dirty="0"/>
            </a:br>
            <a:endParaRPr lang="en-IN" dirty="0"/>
          </a:p>
        </p:txBody>
      </p:sp>
      <p:sp>
        <p:nvSpPr>
          <p:cNvPr id="3" name="Content Placeholder 2"/>
          <p:cNvSpPr>
            <a:spLocks noGrp="1"/>
          </p:cNvSpPr>
          <p:nvPr>
            <p:ph idx="1"/>
          </p:nvPr>
        </p:nvSpPr>
        <p:spPr/>
        <p:txBody>
          <a:bodyPr/>
          <a:lstStyle/>
          <a:p>
            <a:pPr marL="0" indent="0">
              <a:buNone/>
            </a:pPr>
            <a:r>
              <a:rPr lang="en-US" b="1" dirty="0" smtClean="0"/>
              <a:t> </a:t>
            </a:r>
            <a:r>
              <a:rPr lang="en-IN" b="1" dirty="0" smtClean="0"/>
              <a:t>A.2.4.3.3 </a:t>
            </a:r>
            <a:r>
              <a:rPr lang="en-US" b="1" dirty="0" smtClean="0"/>
              <a:t>False </a:t>
            </a:r>
            <a:r>
              <a:rPr lang="en-US" b="1" dirty="0" err="1"/>
              <a:t>brinelling</a:t>
            </a:r>
            <a:r>
              <a:rPr lang="en-US" b="1" dirty="0"/>
              <a:t> on the inner ring raceway of a needle roller bearing — Standby </a:t>
            </a:r>
            <a:r>
              <a:rPr lang="en-IN" b="1" dirty="0"/>
              <a:t>equipment</a:t>
            </a:r>
          </a:p>
          <a:p>
            <a:r>
              <a:rPr lang="en-IN" b="1" dirty="0" smtClean="0"/>
              <a:t>Cause </a:t>
            </a:r>
            <a:r>
              <a:rPr lang="en-IN" b="1" dirty="0"/>
              <a:t>of failure</a:t>
            </a:r>
          </a:p>
          <a:p>
            <a:r>
              <a:rPr lang="en-IN" dirty="0" smtClean="0"/>
              <a:t> </a:t>
            </a:r>
            <a:r>
              <a:rPr lang="en-IN" dirty="0"/>
              <a:t>False brinelling at the raceway </a:t>
            </a:r>
            <a:r>
              <a:rPr lang="en-IN" dirty="0" smtClean="0"/>
              <a:t>at </a:t>
            </a:r>
            <a:r>
              <a:rPr lang="en-US" dirty="0" smtClean="0"/>
              <a:t>rolling </a:t>
            </a:r>
            <a:r>
              <a:rPr lang="en-US" dirty="0"/>
              <a:t>element pitch due to vibrations </a:t>
            </a:r>
            <a:r>
              <a:rPr lang="en-US" dirty="0" smtClean="0"/>
              <a:t>during </a:t>
            </a:r>
            <a:r>
              <a:rPr lang="en-IN" dirty="0" smtClean="0"/>
              <a:t>standstill</a:t>
            </a:r>
            <a:r>
              <a:rPr lang="en-IN" dirty="0"/>
              <a:t>.</a:t>
            </a:r>
          </a:p>
          <a:p>
            <a:r>
              <a:rPr lang="en-IN" b="1" dirty="0"/>
              <a:t>Countermeasure</a:t>
            </a:r>
          </a:p>
          <a:p>
            <a:r>
              <a:rPr lang="en-IN" dirty="0" smtClean="0"/>
              <a:t> </a:t>
            </a:r>
            <a:r>
              <a:rPr lang="en-IN" dirty="0"/>
              <a:t>Rotate sometimes.</a:t>
            </a:r>
          </a:p>
          <a:p>
            <a:r>
              <a:rPr lang="en-IN" dirty="0" smtClean="0"/>
              <a:t> </a:t>
            </a:r>
            <a:r>
              <a:rPr lang="en-IN" dirty="0"/>
              <a:t>Reduce vibration.</a:t>
            </a:r>
          </a:p>
          <a:p>
            <a:r>
              <a:rPr lang="en-IN" dirty="0" smtClean="0"/>
              <a:t> </a:t>
            </a:r>
            <a:r>
              <a:rPr lang="en-IN" dirty="0"/>
              <a:t>Apply preload.</a:t>
            </a:r>
          </a:p>
          <a:p>
            <a:r>
              <a:rPr lang="en-IN" dirty="0" smtClean="0"/>
              <a:t> </a:t>
            </a:r>
            <a:r>
              <a:rPr lang="en-IN" dirty="0"/>
              <a:t>Use a coating.</a:t>
            </a:r>
          </a:p>
        </p:txBody>
      </p:sp>
      <p:pic>
        <p:nvPicPr>
          <p:cNvPr id="4" name="Picture 3"/>
          <p:cNvPicPr>
            <a:picLocks noChangeAspect="1"/>
          </p:cNvPicPr>
          <p:nvPr/>
        </p:nvPicPr>
        <p:blipFill>
          <a:blip r:embed="rId2"/>
          <a:stretch>
            <a:fillRect/>
          </a:stretch>
        </p:blipFill>
        <p:spPr>
          <a:xfrm>
            <a:off x="3993459" y="3005931"/>
            <a:ext cx="2190750" cy="1990725"/>
          </a:xfrm>
          <a:prstGeom prst="rect">
            <a:avLst/>
          </a:prstGeom>
        </p:spPr>
      </p:pic>
    </p:spTree>
    <p:extLst>
      <p:ext uri="{BB962C8B-B14F-4D97-AF65-F5344CB8AC3E}">
        <p14:creationId xmlns:p14="http://schemas.microsoft.com/office/powerpoint/2010/main" val="96816751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3600" b="1" dirty="0"/>
              <a:t>IS 17276 : 2019/ISO 15243 : 2017 </a:t>
            </a:r>
            <a:br>
              <a:rPr lang="en-IN" sz="3600" b="1" dirty="0"/>
            </a:br>
            <a:r>
              <a:rPr lang="en-IN" sz="3600" b="1" dirty="0"/>
              <a:t>Rolling Bearings — Damage and Failures — Terms, Characteristics and Causes</a:t>
            </a:r>
            <a:r>
              <a:rPr lang="en-IN" b="1" dirty="0"/>
              <a:t/>
            </a:r>
            <a:br>
              <a:rPr lang="en-IN" b="1" dirty="0"/>
            </a:br>
            <a:endParaRPr lang="en-IN" dirty="0"/>
          </a:p>
        </p:txBody>
      </p:sp>
      <p:sp>
        <p:nvSpPr>
          <p:cNvPr id="3" name="Content Placeholder 2"/>
          <p:cNvSpPr>
            <a:spLocks noGrp="1"/>
          </p:cNvSpPr>
          <p:nvPr>
            <p:ph idx="1"/>
          </p:nvPr>
        </p:nvSpPr>
        <p:spPr/>
        <p:txBody>
          <a:bodyPr/>
          <a:lstStyle/>
          <a:p>
            <a:pPr marL="0" indent="0">
              <a:buNone/>
            </a:pPr>
            <a:r>
              <a:rPr lang="en-IN" b="1" dirty="0" smtClean="0"/>
              <a:t>A.2.4.3.4 </a:t>
            </a:r>
            <a:r>
              <a:rPr lang="en-US" b="1" dirty="0" smtClean="0"/>
              <a:t>False </a:t>
            </a:r>
            <a:r>
              <a:rPr lang="en-US" b="1" dirty="0" err="1"/>
              <a:t>brinelling</a:t>
            </a:r>
            <a:r>
              <a:rPr lang="en-US" b="1" dirty="0"/>
              <a:t> on the outer ring raceway of a cylindrical roller bearing</a:t>
            </a:r>
            <a:endParaRPr lang="en-IN" b="1" dirty="0" smtClean="0"/>
          </a:p>
          <a:p>
            <a:r>
              <a:rPr lang="en-IN" b="1" dirty="0" smtClean="0"/>
              <a:t>Cause </a:t>
            </a:r>
            <a:r>
              <a:rPr lang="en-IN" b="1" dirty="0"/>
              <a:t>of failure</a:t>
            </a:r>
          </a:p>
          <a:p>
            <a:r>
              <a:rPr lang="en-IN" dirty="0" smtClean="0"/>
              <a:t> </a:t>
            </a:r>
            <a:r>
              <a:rPr lang="en-IN" dirty="0"/>
              <a:t>Frequent vibrations on </a:t>
            </a:r>
            <a:r>
              <a:rPr lang="en-IN" dirty="0" smtClean="0"/>
              <a:t>stand-by </a:t>
            </a:r>
            <a:r>
              <a:rPr lang="en-US" dirty="0" smtClean="0"/>
              <a:t>equipment</a:t>
            </a:r>
            <a:r>
              <a:rPr lang="en-US" dirty="0"/>
              <a:t>, marks at roller pitch, </a:t>
            </a:r>
            <a:r>
              <a:rPr lang="en-US" dirty="0" smtClean="0"/>
              <a:t>several </a:t>
            </a:r>
            <a:r>
              <a:rPr lang="en-IN" dirty="0" smtClean="0"/>
              <a:t>sets </a:t>
            </a:r>
            <a:r>
              <a:rPr lang="en-IN" dirty="0"/>
              <a:t>because of stop/go.</a:t>
            </a:r>
          </a:p>
          <a:p>
            <a:r>
              <a:rPr lang="en-IN" b="1" dirty="0"/>
              <a:t>Countermeasure</a:t>
            </a:r>
          </a:p>
          <a:p>
            <a:r>
              <a:rPr lang="en-IN" dirty="0" smtClean="0"/>
              <a:t> </a:t>
            </a:r>
            <a:r>
              <a:rPr lang="en-IN" dirty="0"/>
              <a:t>Counter vibrations by </a:t>
            </a:r>
            <a:r>
              <a:rPr lang="en-IN" dirty="0" smtClean="0"/>
              <a:t>taking adequate </a:t>
            </a:r>
            <a:r>
              <a:rPr lang="en-IN" dirty="0"/>
              <a:t>design.</a:t>
            </a:r>
          </a:p>
          <a:p>
            <a:r>
              <a:rPr lang="en-IN" dirty="0"/>
              <a:t> </a:t>
            </a:r>
            <a:r>
              <a:rPr lang="en-IN" dirty="0" smtClean="0"/>
              <a:t>Adapt </a:t>
            </a:r>
            <a:r>
              <a:rPr lang="en-IN" dirty="0"/>
              <a:t>lubrication.</a:t>
            </a:r>
          </a:p>
          <a:p>
            <a:r>
              <a:rPr lang="en-IN" dirty="0" smtClean="0"/>
              <a:t>Consider </a:t>
            </a:r>
            <a:r>
              <a:rPr lang="en-IN" dirty="0"/>
              <a:t>another bearing type.</a:t>
            </a:r>
          </a:p>
        </p:txBody>
      </p:sp>
      <p:pic>
        <p:nvPicPr>
          <p:cNvPr id="4" name="Picture 3"/>
          <p:cNvPicPr>
            <a:picLocks noChangeAspect="1"/>
          </p:cNvPicPr>
          <p:nvPr/>
        </p:nvPicPr>
        <p:blipFill>
          <a:blip r:embed="rId2"/>
          <a:stretch>
            <a:fillRect/>
          </a:stretch>
        </p:blipFill>
        <p:spPr>
          <a:xfrm>
            <a:off x="4572000" y="3773142"/>
            <a:ext cx="2190750" cy="1352550"/>
          </a:xfrm>
          <a:prstGeom prst="rect">
            <a:avLst/>
          </a:prstGeom>
        </p:spPr>
      </p:pic>
    </p:spTree>
    <p:extLst>
      <p:ext uri="{BB962C8B-B14F-4D97-AF65-F5344CB8AC3E}">
        <p14:creationId xmlns:p14="http://schemas.microsoft.com/office/powerpoint/2010/main" val="376197028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3600" b="1" dirty="0"/>
              <a:t>IS 17276 : 2019/ISO 15243 : 2017 </a:t>
            </a:r>
            <a:br>
              <a:rPr lang="en-IN" sz="3600" b="1" dirty="0"/>
            </a:br>
            <a:r>
              <a:rPr lang="en-IN" sz="3600" b="1" dirty="0"/>
              <a:t>Rolling Bearings — Damage and Failures — Terms, Characteristics and Causes</a:t>
            </a:r>
            <a:r>
              <a:rPr lang="en-IN" b="1" dirty="0"/>
              <a:t/>
            </a:r>
            <a:br>
              <a:rPr lang="en-IN" b="1" dirty="0"/>
            </a:br>
            <a:endParaRPr lang="en-IN" dirty="0"/>
          </a:p>
        </p:txBody>
      </p:sp>
      <p:sp>
        <p:nvSpPr>
          <p:cNvPr id="3" name="Content Placeholder 2"/>
          <p:cNvSpPr>
            <a:spLocks noGrp="1"/>
          </p:cNvSpPr>
          <p:nvPr>
            <p:ph idx="1"/>
          </p:nvPr>
        </p:nvSpPr>
        <p:spPr/>
        <p:txBody>
          <a:bodyPr/>
          <a:lstStyle/>
          <a:p>
            <a:pPr marL="0" indent="0">
              <a:buNone/>
            </a:pPr>
            <a:r>
              <a:rPr lang="en-IN" b="1" dirty="0" smtClean="0"/>
              <a:t>A.2.5.1.1 Excessive </a:t>
            </a:r>
            <a:r>
              <a:rPr lang="en-IN" b="1" dirty="0"/>
              <a:t>current erosion - </a:t>
            </a:r>
            <a:r>
              <a:rPr lang="en-US" b="1" dirty="0"/>
              <a:t>Craters in the outer ring raceway of a deep groove ball bearing</a:t>
            </a:r>
            <a:endParaRPr lang="en-IN" b="1" dirty="0" smtClean="0"/>
          </a:p>
          <a:p>
            <a:r>
              <a:rPr lang="en-IN" b="1" dirty="0" smtClean="0"/>
              <a:t>Cause </a:t>
            </a:r>
            <a:r>
              <a:rPr lang="en-IN" b="1" dirty="0"/>
              <a:t>of failure</a:t>
            </a:r>
          </a:p>
          <a:p>
            <a:r>
              <a:rPr lang="en-US" dirty="0" smtClean="0"/>
              <a:t> </a:t>
            </a:r>
            <a:r>
              <a:rPr lang="en-US" dirty="0"/>
              <a:t>Passage of an electric current </a:t>
            </a:r>
            <a:r>
              <a:rPr lang="en-US" dirty="0" smtClean="0"/>
              <a:t>causing craters </a:t>
            </a:r>
            <a:r>
              <a:rPr lang="en-US" dirty="0"/>
              <a:t>on raceways and balls.</a:t>
            </a:r>
          </a:p>
          <a:p>
            <a:r>
              <a:rPr lang="en-IN" b="1" dirty="0"/>
              <a:t>Countermeasure</a:t>
            </a:r>
          </a:p>
          <a:p>
            <a:r>
              <a:rPr lang="en-US" dirty="0" smtClean="0"/>
              <a:t> </a:t>
            </a:r>
            <a:r>
              <a:rPr lang="en-US" dirty="0"/>
              <a:t>Verify and apply correct </a:t>
            </a:r>
            <a:r>
              <a:rPr lang="en-US" dirty="0" smtClean="0"/>
              <a:t>electrical insulation </a:t>
            </a:r>
            <a:r>
              <a:rPr lang="en-US" dirty="0"/>
              <a:t>of the machine or the bearing.</a:t>
            </a:r>
          </a:p>
          <a:p>
            <a:r>
              <a:rPr lang="en-US" dirty="0" smtClean="0"/>
              <a:t>Provide </a:t>
            </a:r>
            <a:r>
              <a:rPr lang="en-US" dirty="0"/>
              <a:t>proper </a:t>
            </a:r>
            <a:r>
              <a:rPr lang="en-US" dirty="0" err="1"/>
              <a:t>earthing</a:t>
            </a:r>
            <a:r>
              <a:rPr lang="en-US" dirty="0"/>
              <a:t> of </a:t>
            </a:r>
            <a:r>
              <a:rPr lang="en-US" dirty="0" smtClean="0"/>
              <a:t>the machine </a:t>
            </a:r>
            <a:r>
              <a:rPr lang="en-US" dirty="0"/>
              <a:t>for example during electric </a:t>
            </a:r>
            <a:r>
              <a:rPr lang="en-US" dirty="0" smtClean="0"/>
              <a:t>welding </a:t>
            </a:r>
            <a:r>
              <a:rPr lang="en-IN" dirty="0" smtClean="0"/>
              <a:t>operations</a:t>
            </a:r>
            <a:r>
              <a:rPr lang="en-IN" dirty="0"/>
              <a:t>.</a:t>
            </a:r>
          </a:p>
        </p:txBody>
      </p:sp>
      <p:pic>
        <p:nvPicPr>
          <p:cNvPr id="4" name="Picture 3"/>
          <p:cNvPicPr>
            <a:picLocks noChangeAspect="1"/>
          </p:cNvPicPr>
          <p:nvPr/>
        </p:nvPicPr>
        <p:blipFill>
          <a:blip r:embed="rId2"/>
          <a:stretch>
            <a:fillRect/>
          </a:stretch>
        </p:blipFill>
        <p:spPr>
          <a:xfrm>
            <a:off x="6060798" y="4875350"/>
            <a:ext cx="2190750" cy="1533525"/>
          </a:xfrm>
          <a:prstGeom prst="rect">
            <a:avLst/>
          </a:prstGeom>
        </p:spPr>
      </p:pic>
    </p:spTree>
    <p:extLst>
      <p:ext uri="{BB962C8B-B14F-4D97-AF65-F5344CB8AC3E}">
        <p14:creationId xmlns:p14="http://schemas.microsoft.com/office/powerpoint/2010/main" val="392228393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3600" b="1" dirty="0"/>
              <a:t>IS 17276 : 2019/ISO 15243 : 2017 </a:t>
            </a:r>
            <a:br>
              <a:rPr lang="en-IN" sz="3600" b="1" dirty="0"/>
            </a:br>
            <a:r>
              <a:rPr lang="en-IN" sz="3600" b="1" dirty="0"/>
              <a:t>Rolling Bearings — Damage and Failures — Terms, Characteristics and Causes</a:t>
            </a:r>
            <a:r>
              <a:rPr lang="en-IN" b="1" dirty="0"/>
              <a:t/>
            </a:r>
            <a:br>
              <a:rPr lang="en-IN" b="1" dirty="0"/>
            </a:br>
            <a:endParaRPr lang="en-IN" dirty="0"/>
          </a:p>
        </p:txBody>
      </p:sp>
      <p:sp>
        <p:nvSpPr>
          <p:cNvPr id="3" name="Content Placeholder 2"/>
          <p:cNvSpPr>
            <a:spLocks noGrp="1"/>
          </p:cNvSpPr>
          <p:nvPr>
            <p:ph idx="1"/>
          </p:nvPr>
        </p:nvSpPr>
        <p:spPr/>
        <p:txBody>
          <a:bodyPr/>
          <a:lstStyle/>
          <a:p>
            <a:pPr marL="0" indent="0">
              <a:buNone/>
            </a:pPr>
            <a:r>
              <a:rPr lang="en-IN" b="1" dirty="0" smtClean="0"/>
              <a:t>A.2.5.1.2 </a:t>
            </a:r>
            <a:r>
              <a:rPr lang="en-US" b="1" dirty="0" smtClean="0"/>
              <a:t>Electrical </a:t>
            </a:r>
            <a:r>
              <a:rPr lang="en-US" b="1" dirty="0"/>
              <a:t>erosion, cratering on a tapered roller</a:t>
            </a:r>
            <a:endParaRPr lang="en-IN" b="1" dirty="0" smtClean="0"/>
          </a:p>
          <a:p>
            <a:r>
              <a:rPr lang="en-IN" b="1" dirty="0" smtClean="0"/>
              <a:t>Cause </a:t>
            </a:r>
            <a:r>
              <a:rPr lang="en-IN" b="1" dirty="0"/>
              <a:t>of failure</a:t>
            </a:r>
          </a:p>
          <a:p>
            <a:r>
              <a:rPr lang="en-US" dirty="0" smtClean="0"/>
              <a:t>Improper </a:t>
            </a:r>
            <a:r>
              <a:rPr lang="en-US" dirty="0"/>
              <a:t>electric </a:t>
            </a:r>
            <a:r>
              <a:rPr lang="en-US" dirty="0" err="1"/>
              <a:t>earthing</a:t>
            </a:r>
            <a:r>
              <a:rPr lang="en-US" dirty="0"/>
              <a:t> while </a:t>
            </a:r>
            <a:r>
              <a:rPr lang="en-US" dirty="0" smtClean="0"/>
              <a:t>the </a:t>
            </a:r>
            <a:r>
              <a:rPr lang="en-IN" dirty="0" smtClean="0"/>
              <a:t>bearing </a:t>
            </a:r>
            <a:r>
              <a:rPr lang="en-IN" dirty="0"/>
              <a:t>is stationary.</a:t>
            </a:r>
          </a:p>
          <a:p>
            <a:r>
              <a:rPr lang="en-IN" b="1" dirty="0"/>
              <a:t>Countermeasure</a:t>
            </a:r>
          </a:p>
          <a:p>
            <a:r>
              <a:rPr lang="en-IN" dirty="0" smtClean="0"/>
              <a:t>Provide </a:t>
            </a:r>
            <a:r>
              <a:rPr lang="en-IN" dirty="0"/>
              <a:t>proper earthing </a:t>
            </a:r>
            <a:r>
              <a:rPr lang="en-IN" dirty="0" smtClean="0"/>
              <a:t>during welding </a:t>
            </a:r>
            <a:r>
              <a:rPr lang="en-IN" dirty="0"/>
              <a:t>or electric source.</a:t>
            </a:r>
          </a:p>
          <a:p>
            <a:r>
              <a:rPr lang="en-US" dirty="0" smtClean="0"/>
              <a:t>Insulate </a:t>
            </a:r>
            <a:r>
              <a:rPr lang="en-US" dirty="0"/>
              <a:t>the bearing </a:t>
            </a:r>
            <a:r>
              <a:rPr lang="en-US" dirty="0" smtClean="0"/>
              <a:t>from </a:t>
            </a:r>
            <a:r>
              <a:rPr lang="en-US" dirty="0"/>
              <a:t>the </a:t>
            </a:r>
            <a:r>
              <a:rPr lang="en-US" dirty="0" smtClean="0"/>
              <a:t>welding </a:t>
            </a:r>
            <a:r>
              <a:rPr lang="en-IN" dirty="0" smtClean="0"/>
              <a:t>or </a:t>
            </a:r>
            <a:r>
              <a:rPr lang="en-IN" dirty="0"/>
              <a:t>electric source.</a:t>
            </a:r>
          </a:p>
        </p:txBody>
      </p:sp>
      <p:pic>
        <p:nvPicPr>
          <p:cNvPr id="4" name="Picture 3"/>
          <p:cNvPicPr>
            <a:picLocks noChangeAspect="1"/>
          </p:cNvPicPr>
          <p:nvPr/>
        </p:nvPicPr>
        <p:blipFill>
          <a:blip r:embed="rId2"/>
          <a:stretch>
            <a:fillRect/>
          </a:stretch>
        </p:blipFill>
        <p:spPr>
          <a:xfrm>
            <a:off x="3794677" y="4405313"/>
            <a:ext cx="2190750" cy="1771650"/>
          </a:xfrm>
          <a:prstGeom prst="rect">
            <a:avLst/>
          </a:prstGeom>
        </p:spPr>
      </p:pic>
    </p:spTree>
    <p:extLst>
      <p:ext uri="{BB962C8B-B14F-4D97-AF65-F5344CB8AC3E}">
        <p14:creationId xmlns:p14="http://schemas.microsoft.com/office/powerpoint/2010/main" val="343532969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3600" b="1" dirty="0"/>
              <a:t>IS 17276 : 2019/ISO 15243 : 2017 </a:t>
            </a:r>
            <a:br>
              <a:rPr lang="en-IN" sz="3600" b="1" dirty="0"/>
            </a:br>
            <a:r>
              <a:rPr lang="en-IN" sz="3600" b="1" dirty="0"/>
              <a:t>Rolling Bearings — Damage and Failures — Terms, Characteristics and Causes</a:t>
            </a:r>
            <a:r>
              <a:rPr lang="en-IN" b="1" dirty="0"/>
              <a:t/>
            </a:r>
            <a:br>
              <a:rPr lang="en-IN" b="1" dirty="0"/>
            </a:br>
            <a:endParaRPr lang="en-IN" dirty="0"/>
          </a:p>
        </p:txBody>
      </p:sp>
      <p:sp>
        <p:nvSpPr>
          <p:cNvPr id="3" name="Content Placeholder 2"/>
          <p:cNvSpPr>
            <a:spLocks noGrp="1"/>
          </p:cNvSpPr>
          <p:nvPr>
            <p:ph idx="1"/>
          </p:nvPr>
        </p:nvSpPr>
        <p:spPr/>
        <p:txBody>
          <a:bodyPr>
            <a:normAutofit/>
          </a:bodyPr>
          <a:lstStyle/>
          <a:p>
            <a:pPr marL="0" indent="0">
              <a:buNone/>
            </a:pPr>
            <a:r>
              <a:rPr lang="en-IN" b="1" dirty="0" smtClean="0"/>
              <a:t>A.2.5.2.1 Current </a:t>
            </a:r>
            <a:r>
              <a:rPr lang="en-IN" b="1" dirty="0"/>
              <a:t>leakage erosion-</a:t>
            </a:r>
            <a:r>
              <a:rPr lang="en-US" b="1" dirty="0"/>
              <a:t> Fluting (</a:t>
            </a:r>
            <a:r>
              <a:rPr lang="en-US" b="1" dirty="0" err="1"/>
              <a:t>washboarding</a:t>
            </a:r>
            <a:r>
              <a:rPr lang="en-US" b="1" dirty="0"/>
              <a:t>) on the inner and outer ring raceways of a deep groove ball </a:t>
            </a:r>
            <a:r>
              <a:rPr lang="en-IN" b="1" dirty="0"/>
              <a:t>bearing</a:t>
            </a:r>
          </a:p>
          <a:p>
            <a:r>
              <a:rPr lang="en-IN" b="1" dirty="0" smtClean="0"/>
              <a:t>Cause </a:t>
            </a:r>
            <a:r>
              <a:rPr lang="en-IN" b="1" dirty="0"/>
              <a:t>of failure</a:t>
            </a:r>
          </a:p>
          <a:p>
            <a:r>
              <a:rPr lang="en-US" dirty="0" smtClean="0"/>
              <a:t> </a:t>
            </a:r>
            <a:r>
              <a:rPr lang="en-US" dirty="0"/>
              <a:t>Fluting on raceway running </a:t>
            </a:r>
            <a:r>
              <a:rPr lang="en-US" dirty="0" smtClean="0"/>
              <a:t>path caused </a:t>
            </a:r>
            <a:r>
              <a:rPr lang="en-US" dirty="0"/>
              <a:t>by passage of electric current </a:t>
            </a:r>
            <a:r>
              <a:rPr lang="en-US" dirty="0" smtClean="0"/>
              <a:t>of </a:t>
            </a:r>
            <a:r>
              <a:rPr lang="en-IN" dirty="0" smtClean="0"/>
              <a:t>comparatively </a:t>
            </a:r>
            <a:r>
              <a:rPr lang="en-IN" dirty="0"/>
              <a:t>low intensity </a:t>
            </a:r>
            <a:r>
              <a:rPr lang="en-IN" dirty="0" smtClean="0"/>
              <a:t>through </a:t>
            </a:r>
            <a:r>
              <a:rPr lang="en-US" dirty="0" smtClean="0"/>
              <a:t>rotating </a:t>
            </a:r>
            <a:r>
              <a:rPr lang="en-US" dirty="0"/>
              <a:t>bearing, dark discolouration of </a:t>
            </a:r>
            <a:r>
              <a:rPr lang="en-US" dirty="0" smtClean="0"/>
              <a:t>the bottoms </a:t>
            </a:r>
            <a:r>
              <a:rPr lang="en-US" dirty="0"/>
              <a:t>of the fluting depressions, balls </a:t>
            </a:r>
            <a:r>
              <a:rPr lang="en-US" dirty="0" smtClean="0"/>
              <a:t>are </a:t>
            </a:r>
            <a:r>
              <a:rPr lang="en-IN" dirty="0" smtClean="0"/>
              <a:t>coloured </a:t>
            </a:r>
            <a:r>
              <a:rPr lang="en-IN" dirty="0"/>
              <a:t>dull grey.</a:t>
            </a:r>
          </a:p>
          <a:p>
            <a:r>
              <a:rPr lang="en-IN" b="1" dirty="0"/>
              <a:t>Countermeasure</a:t>
            </a:r>
          </a:p>
          <a:p>
            <a:r>
              <a:rPr lang="en-IN" dirty="0" smtClean="0"/>
              <a:t> </a:t>
            </a:r>
            <a:r>
              <a:rPr lang="en-IN" dirty="0"/>
              <a:t>Check insulation.</a:t>
            </a:r>
          </a:p>
          <a:p>
            <a:r>
              <a:rPr lang="en-IN" dirty="0" smtClean="0"/>
              <a:t> </a:t>
            </a:r>
            <a:r>
              <a:rPr lang="en-IN" dirty="0"/>
              <a:t>Provide proper earthing.</a:t>
            </a:r>
          </a:p>
          <a:p>
            <a:r>
              <a:rPr lang="en-US" dirty="0" smtClean="0"/>
              <a:t>Use </a:t>
            </a:r>
            <a:r>
              <a:rPr lang="en-US" dirty="0"/>
              <a:t>electrically insulated bearings </a:t>
            </a:r>
            <a:r>
              <a:rPr lang="en-US" dirty="0" smtClean="0"/>
              <a:t>or </a:t>
            </a:r>
            <a:r>
              <a:rPr lang="en-IN" dirty="0" smtClean="0"/>
              <a:t>hybrid </a:t>
            </a:r>
            <a:r>
              <a:rPr lang="en-IN" dirty="0"/>
              <a:t>bearings</a:t>
            </a:r>
            <a:r>
              <a:rPr lang="en-IN" dirty="0" smtClean="0"/>
              <a:t>.</a:t>
            </a:r>
          </a:p>
          <a:p>
            <a:endParaRPr lang="en-IN" dirty="0"/>
          </a:p>
        </p:txBody>
      </p:sp>
      <p:pic>
        <p:nvPicPr>
          <p:cNvPr id="4" name="Picture 3"/>
          <p:cNvPicPr>
            <a:picLocks noChangeAspect="1"/>
          </p:cNvPicPr>
          <p:nvPr/>
        </p:nvPicPr>
        <p:blipFill>
          <a:blip r:embed="rId2"/>
          <a:stretch>
            <a:fillRect/>
          </a:stretch>
        </p:blipFill>
        <p:spPr>
          <a:xfrm>
            <a:off x="6060799" y="3768967"/>
            <a:ext cx="2190750" cy="1657350"/>
          </a:xfrm>
          <a:prstGeom prst="rect">
            <a:avLst/>
          </a:prstGeom>
        </p:spPr>
      </p:pic>
    </p:spTree>
    <p:extLst>
      <p:ext uri="{BB962C8B-B14F-4D97-AF65-F5344CB8AC3E}">
        <p14:creationId xmlns:p14="http://schemas.microsoft.com/office/powerpoint/2010/main" val="40384554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3600" b="1" dirty="0"/>
              <a:t>IS 17276 : 2019/ISO 15243 : 2017 </a:t>
            </a:r>
            <a:br>
              <a:rPr lang="en-IN" sz="3600" b="1" dirty="0"/>
            </a:br>
            <a:r>
              <a:rPr lang="en-IN" sz="3600" b="1" dirty="0"/>
              <a:t>Rolling Bearings — Damage and Failures — Terms, Characteristics and Causes</a:t>
            </a:r>
            <a:r>
              <a:rPr lang="en-IN" b="1" dirty="0"/>
              <a:t/>
            </a:r>
            <a:br>
              <a:rPr lang="en-IN" b="1" dirty="0"/>
            </a:br>
            <a:endParaRPr lang="en-IN" dirty="0"/>
          </a:p>
        </p:txBody>
      </p:sp>
      <p:sp>
        <p:nvSpPr>
          <p:cNvPr id="3" name="Content Placeholder 2"/>
          <p:cNvSpPr>
            <a:spLocks noGrp="1"/>
          </p:cNvSpPr>
          <p:nvPr>
            <p:ph idx="1"/>
          </p:nvPr>
        </p:nvSpPr>
        <p:spPr/>
        <p:txBody>
          <a:bodyPr/>
          <a:lstStyle/>
          <a:p>
            <a:pPr marL="0" indent="0">
              <a:buNone/>
            </a:pPr>
            <a:r>
              <a:rPr lang="en-IN" b="1" dirty="0" smtClean="0"/>
              <a:t>A.2.5.2.2 </a:t>
            </a:r>
            <a:r>
              <a:rPr lang="en-US" b="1" dirty="0" smtClean="0"/>
              <a:t>Fluting </a:t>
            </a:r>
            <a:r>
              <a:rPr lang="en-US" b="1" dirty="0"/>
              <a:t>due to current leakage erosion on the inner ring raceway and rollers of a </a:t>
            </a:r>
            <a:r>
              <a:rPr lang="en-IN" b="1" dirty="0"/>
              <a:t>cylindrical roller bearing</a:t>
            </a:r>
          </a:p>
          <a:p>
            <a:r>
              <a:rPr lang="en-IN" b="1" dirty="0" smtClean="0"/>
              <a:t>Cause </a:t>
            </a:r>
            <a:r>
              <a:rPr lang="en-IN" b="1" dirty="0"/>
              <a:t>of failure</a:t>
            </a:r>
          </a:p>
          <a:p>
            <a:r>
              <a:rPr lang="en-US" dirty="0" smtClean="0"/>
              <a:t>Arcing </a:t>
            </a:r>
            <a:r>
              <a:rPr lang="en-US" dirty="0"/>
              <a:t>and burning occur through </a:t>
            </a:r>
            <a:r>
              <a:rPr lang="en-US" dirty="0" smtClean="0"/>
              <a:t>the thin </a:t>
            </a:r>
            <a:r>
              <a:rPr lang="en-US" dirty="0"/>
              <a:t>oil film at points of contact </a:t>
            </a:r>
            <a:r>
              <a:rPr lang="en-US" dirty="0" smtClean="0"/>
              <a:t>between an </a:t>
            </a:r>
            <a:r>
              <a:rPr lang="en-US" dirty="0"/>
              <a:t>inner ring raceway and rollers due </a:t>
            </a:r>
            <a:r>
              <a:rPr lang="en-US" dirty="0" smtClean="0"/>
              <a:t>to </a:t>
            </a:r>
            <a:r>
              <a:rPr lang="en-IN" dirty="0" smtClean="0"/>
              <a:t>electrical </a:t>
            </a:r>
            <a:r>
              <a:rPr lang="en-IN" dirty="0"/>
              <a:t>potential difference </a:t>
            </a:r>
            <a:r>
              <a:rPr lang="en-IN" dirty="0" smtClean="0"/>
              <a:t>between inner </a:t>
            </a:r>
            <a:r>
              <a:rPr lang="en-IN" dirty="0"/>
              <a:t>and outer rings.</a:t>
            </a:r>
          </a:p>
          <a:p>
            <a:r>
              <a:rPr lang="en-IN" b="1" dirty="0"/>
              <a:t>Countermeasure</a:t>
            </a:r>
          </a:p>
          <a:p>
            <a:r>
              <a:rPr lang="en-IN" dirty="0" smtClean="0"/>
              <a:t> </a:t>
            </a:r>
            <a:r>
              <a:rPr lang="en-IN" dirty="0"/>
              <a:t>Check insulation.</a:t>
            </a:r>
          </a:p>
          <a:p>
            <a:r>
              <a:rPr lang="en-IN" dirty="0" smtClean="0"/>
              <a:t> </a:t>
            </a:r>
            <a:r>
              <a:rPr lang="en-IN" dirty="0"/>
              <a:t>Provide proper earthing.</a:t>
            </a:r>
          </a:p>
          <a:p>
            <a:r>
              <a:rPr lang="en-IN" dirty="0" smtClean="0"/>
              <a:t> </a:t>
            </a:r>
            <a:r>
              <a:rPr lang="en-IN" dirty="0"/>
              <a:t>Use electrically insulated bearings.</a:t>
            </a:r>
          </a:p>
        </p:txBody>
      </p:sp>
      <p:pic>
        <p:nvPicPr>
          <p:cNvPr id="4" name="Picture 3"/>
          <p:cNvPicPr>
            <a:picLocks noChangeAspect="1"/>
          </p:cNvPicPr>
          <p:nvPr/>
        </p:nvPicPr>
        <p:blipFill>
          <a:blip r:embed="rId2"/>
          <a:stretch>
            <a:fillRect/>
          </a:stretch>
        </p:blipFill>
        <p:spPr>
          <a:xfrm>
            <a:off x="5477704" y="4172157"/>
            <a:ext cx="2190750" cy="1190625"/>
          </a:xfrm>
          <a:prstGeom prst="rect">
            <a:avLst/>
          </a:prstGeom>
        </p:spPr>
      </p:pic>
    </p:spTree>
    <p:extLst>
      <p:ext uri="{BB962C8B-B14F-4D97-AF65-F5344CB8AC3E}">
        <p14:creationId xmlns:p14="http://schemas.microsoft.com/office/powerpoint/2010/main" val="181207282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3600" b="1" dirty="0"/>
              <a:t>IS 17276 : 2019/ISO 15243 : 2017 </a:t>
            </a:r>
            <a:br>
              <a:rPr lang="en-IN" sz="3600" b="1" dirty="0"/>
            </a:br>
            <a:r>
              <a:rPr lang="en-IN" sz="3600" b="1" dirty="0"/>
              <a:t>Rolling Bearings — Damage and Failures — Terms, Characteristics and Causes</a:t>
            </a:r>
            <a:r>
              <a:rPr lang="en-IN" b="1" dirty="0"/>
              <a:t/>
            </a:r>
            <a:br>
              <a:rPr lang="en-IN" b="1" dirty="0"/>
            </a:br>
            <a:endParaRPr lang="en-IN" dirty="0"/>
          </a:p>
        </p:txBody>
      </p:sp>
      <p:sp>
        <p:nvSpPr>
          <p:cNvPr id="3" name="Content Placeholder 2"/>
          <p:cNvSpPr>
            <a:spLocks noGrp="1"/>
          </p:cNvSpPr>
          <p:nvPr>
            <p:ph idx="1"/>
          </p:nvPr>
        </p:nvSpPr>
        <p:spPr/>
        <p:txBody>
          <a:bodyPr/>
          <a:lstStyle/>
          <a:p>
            <a:pPr marL="0" indent="0">
              <a:buNone/>
            </a:pPr>
            <a:r>
              <a:rPr lang="en-IN" b="1" dirty="0" smtClean="0"/>
              <a:t>A.2.5.2.3 </a:t>
            </a:r>
            <a:r>
              <a:rPr lang="en-US" b="1" dirty="0" smtClean="0"/>
              <a:t>Advanced </a:t>
            </a:r>
            <a:r>
              <a:rPr lang="en-US" b="1" dirty="0"/>
              <a:t>stage of fluting due to current leakage erosion on the inner ring raceway of </a:t>
            </a:r>
            <a:r>
              <a:rPr lang="en-IN" b="1" dirty="0"/>
              <a:t>a cylindrical roller bearing</a:t>
            </a:r>
          </a:p>
          <a:p>
            <a:r>
              <a:rPr lang="en-IN" b="1" dirty="0" smtClean="0"/>
              <a:t>Cause </a:t>
            </a:r>
            <a:r>
              <a:rPr lang="en-IN" b="1" dirty="0"/>
              <a:t>of failure</a:t>
            </a:r>
          </a:p>
          <a:p>
            <a:r>
              <a:rPr lang="en-IN" dirty="0" smtClean="0"/>
              <a:t> </a:t>
            </a:r>
            <a:r>
              <a:rPr lang="en-IN" dirty="0"/>
              <a:t>Progression from current </a:t>
            </a:r>
            <a:r>
              <a:rPr lang="en-IN" dirty="0" smtClean="0"/>
              <a:t>leakage erosion</a:t>
            </a:r>
            <a:r>
              <a:rPr lang="en-IN" dirty="0"/>
              <a:t>.</a:t>
            </a:r>
          </a:p>
          <a:p>
            <a:r>
              <a:rPr lang="en-IN" b="1" dirty="0"/>
              <a:t>Countermeasure</a:t>
            </a:r>
          </a:p>
          <a:p>
            <a:r>
              <a:rPr lang="en-IN" dirty="0" smtClean="0"/>
              <a:t> </a:t>
            </a:r>
            <a:r>
              <a:rPr lang="en-IN" dirty="0"/>
              <a:t>Check insulation.</a:t>
            </a:r>
          </a:p>
          <a:p>
            <a:r>
              <a:rPr lang="en-IN" dirty="0" smtClean="0"/>
              <a:t> </a:t>
            </a:r>
            <a:r>
              <a:rPr lang="en-IN" dirty="0"/>
              <a:t>Provide proper earthing.</a:t>
            </a:r>
          </a:p>
          <a:p>
            <a:r>
              <a:rPr lang="en-IN" dirty="0" smtClean="0"/>
              <a:t>Use </a:t>
            </a:r>
            <a:r>
              <a:rPr lang="en-IN" dirty="0"/>
              <a:t>electrically insulated bearings.</a:t>
            </a:r>
          </a:p>
        </p:txBody>
      </p:sp>
      <p:pic>
        <p:nvPicPr>
          <p:cNvPr id="4" name="Picture 3"/>
          <p:cNvPicPr>
            <a:picLocks noChangeAspect="1"/>
          </p:cNvPicPr>
          <p:nvPr/>
        </p:nvPicPr>
        <p:blipFill>
          <a:blip r:embed="rId2"/>
          <a:stretch>
            <a:fillRect/>
          </a:stretch>
        </p:blipFill>
        <p:spPr>
          <a:xfrm>
            <a:off x="5822261" y="3218587"/>
            <a:ext cx="2190750" cy="1352550"/>
          </a:xfrm>
          <a:prstGeom prst="rect">
            <a:avLst/>
          </a:prstGeom>
        </p:spPr>
      </p:pic>
    </p:spTree>
    <p:extLst>
      <p:ext uri="{BB962C8B-B14F-4D97-AF65-F5344CB8AC3E}">
        <p14:creationId xmlns:p14="http://schemas.microsoft.com/office/powerpoint/2010/main" val="316295140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3600" b="1" dirty="0"/>
              <a:t>IS 17276 : 2019/ISO 15243 : 2017 </a:t>
            </a:r>
            <a:br>
              <a:rPr lang="en-IN" sz="3600" b="1" dirty="0"/>
            </a:br>
            <a:r>
              <a:rPr lang="en-IN" sz="3600" b="1" dirty="0"/>
              <a:t>Rolling Bearings — Damage and Failures — Terms, Characteristics and Causes</a:t>
            </a:r>
            <a:r>
              <a:rPr lang="en-IN" b="1" dirty="0"/>
              <a:t/>
            </a:r>
            <a:br>
              <a:rPr lang="en-IN" b="1" dirty="0"/>
            </a:br>
            <a:endParaRPr lang="en-IN" dirty="0"/>
          </a:p>
        </p:txBody>
      </p:sp>
      <p:sp>
        <p:nvSpPr>
          <p:cNvPr id="3" name="Content Placeholder 2"/>
          <p:cNvSpPr>
            <a:spLocks noGrp="1"/>
          </p:cNvSpPr>
          <p:nvPr>
            <p:ph idx="1"/>
          </p:nvPr>
        </p:nvSpPr>
        <p:spPr/>
        <p:txBody>
          <a:bodyPr/>
          <a:lstStyle/>
          <a:p>
            <a:pPr marL="0" indent="0">
              <a:buNone/>
            </a:pPr>
            <a:r>
              <a:rPr lang="en-IN" b="1" dirty="0" smtClean="0"/>
              <a:t>A.2.5.2.4 </a:t>
            </a:r>
            <a:r>
              <a:rPr lang="en-US" b="1" dirty="0" smtClean="0"/>
              <a:t>Fluting </a:t>
            </a:r>
            <a:r>
              <a:rPr lang="en-US" b="1" dirty="0"/>
              <a:t>on a spherical roller raceway, resulting from electric erosion</a:t>
            </a:r>
            <a:endParaRPr lang="en-IN" b="1" dirty="0" smtClean="0"/>
          </a:p>
          <a:p>
            <a:r>
              <a:rPr lang="en-IN" b="1" dirty="0" smtClean="0"/>
              <a:t>Cause </a:t>
            </a:r>
            <a:r>
              <a:rPr lang="en-IN" b="1" dirty="0"/>
              <a:t>of failure</a:t>
            </a:r>
          </a:p>
          <a:p>
            <a:r>
              <a:rPr lang="en-US" dirty="0" smtClean="0"/>
              <a:t> </a:t>
            </a:r>
            <a:r>
              <a:rPr lang="en-US" dirty="0"/>
              <a:t>Flow of electric current </a:t>
            </a:r>
            <a:r>
              <a:rPr lang="en-US" dirty="0" smtClean="0"/>
              <a:t>through bearing </a:t>
            </a:r>
            <a:r>
              <a:rPr lang="en-US" dirty="0"/>
              <a:t>while bearing is rotating.</a:t>
            </a:r>
          </a:p>
          <a:p>
            <a:r>
              <a:rPr lang="en-IN" b="1" dirty="0"/>
              <a:t>Countermeasure</a:t>
            </a:r>
          </a:p>
          <a:p>
            <a:r>
              <a:rPr lang="en-IN" dirty="0" smtClean="0"/>
              <a:t> </a:t>
            </a:r>
            <a:r>
              <a:rPr lang="en-IN" dirty="0"/>
              <a:t>Provide proper earthing.</a:t>
            </a:r>
          </a:p>
          <a:p>
            <a:r>
              <a:rPr lang="en-US" dirty="0" smtClean="0"/>
              <a:t> </a:t>
            </a:r>
            <a:r>
              <a:rPr lang="en-US" dirty="0"/>
              <a:t>Insulate the bearing from the </a:t>
            </a:r>
            <a:r>
              <a:rPr lang="en-US" dirty="0" smtClean="0"/>
              <a:t>electric </a:t>
            </a:r>
            <a:r>
              <a:rPr lang="en-IN" dirty="0" smtClean="0"/>
              <a:t>source</a:t>
            </a:r>
            <a:r>
              <a:rPr lang="en-IN" dirty="0"/>
              <a:t>.</a:t>
            </a:r>
          </a:p>
        </p:txBody>
      </p:sp>
      <p:pic>
        <p:nvPicPr>
          <p:cNvPr id="4" name="Picture 3"/>
          <p:cNvPicPr>
            <a:picLocks noChangeAspect="1"/>
          </p:cNvPicPr>
          <p:nvPr/>
        </p:nvPicPr>
        <p:blipFill>
          <a:blip r:embed="rId2"/>
          <a:stretch>
            <a:fillRect/>
          </a:stretch>
        </p:blipFill>
        <p:spPr>
          <a:xfrm>
            <a:off x="3317599" y="4001294"/>
            <a:ext cx="2190750" cy="2105025"/>
          </a:xfrm>
          <a:prstGeom prst="rect">
            <a:avLst/>
          </a:prstGeom>
        </p:spPr>
      </p:pic>
    </p:spTree>
    <p:extLst>
      <p:ext uri="{BB962C8B-B14F-4D97-AF65-F5344CB8AC3E}">
        <p14:creationId xmlns:p14="http://schemas.microsoft.com/office/powerpoint/2010/main" val="99256549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3600" b="1" dirty="0"/>
              <a:t>IS 17276 : 2019/ISO 15243 : 2017 </a:t>
            </a:r>
            <a:br>
              <a:rPr lang="en-IN" sz="3600" b="1" dirty="0"/>
            </a:br>
            <a:r>
              <a:rPr lang="en-IN" sz="3600" b="1" dirty="0"/>
              <a:t>Rolling Bearings — Damage and Failures — Terms, Characteristics and Causes</a:t>
            </a:r>
            <a:r>
              <a:rPr lang="en-IN" b="1" dirty="0"/>
              <a:t/>
            </a:r>
            <a:br>
              <a:rPr lang="en-IN" b="1" dirty="0"/>
            </a:br>
            <a:endParaRPr lang="en-IN" dirty="0"/>
          </a:p>
        </p:txBody>
      </p:sp>
      <p:sp>
        <p:nvSpPr>
          <p:cNvPr id="3" name="Content Placeholder 2"/>
          <p:cNvSpPr>
            <a:spLocks noGrp="1"/>
          </p:cNvSpPr>
          <p:nvPr>
            <p:ph idx="1"/>
          </p:nvPr>
        </p:nvSpPr>
        <p:spPr/>
        <p:txBody>
          <a:bodyPr>
            <a:normAutofit/>
          </a:bodyPr>
          <a:lstStyle/>
          <a:p>
            <a:pPr marL="0" indent="0">
              <a:buNone/>
            </a:pPr>
            <a:r>
              <a:rPr lang="en-IN" b="1" dirty="0" smtClean="0"/>
              <a:t>A.2.6.1.1 Plastic </a:t>
            </a:r>
            <a:r>
              <a:rPr lang="en-IN" b="1" dirty="0"/>
              <a:t>deformation - Deformation by overloading</a:t>
            </a:r>
            <a:br>
              <a:rPr lang="en-IN" b="1" dirty="0"/>
            </a:br>
            <a:r>
              <a:rPr lang="en-US" b="1" dirty="0"/>
              <a:t>- Overload deformation in the outer ring raceway of a deep groove ball bearing</a:t>
            </a:r>
            <a:endParaRPr lang="en-IN" b="1" dirty="0" smtClean="0"/>
          </a:p>
          <a:p>
            <a:r>
              <a:rPr lang="en-IN" b="1" dirty="0" smtClean="0"/>
              <a:t>Cause </a:t>
            </a:r>
            <a:r>
              <a:rPr lang="en-IN" b="1" dirty="0"/>
              <a:t>of failure</a:t>
            </a:r>
          </a:p>
          <a:p>
            <a:r>
              <a:rPr lang="en-US" dirty="0" smtClean="0"/>
              <a:t>(</a:t>
            </a:r>
            <a:r>
              <a:rPr lang="en-US" dirty="0"/>
              <a:t>Axial) Overload on the outer ring </a:t>
            </a:r>
            <a:r>
              <a:rPr lang="en-US" dirty="0" smtClean="0"/>
              <a:t>of a </a:t>
            </a:r>
            <a:r>
              <a:rPr lang="en-US" dirty="0"/>
              <a:t>deep groove ball bearing, due to </a:t>
            </a:r>
            <a:r>
              <a:rPr lang="en-US" dirty="0" smtClean="0"/>
              <a:t>faulty </a:t>
            </a:r>
            <a:r>
              <a:rPr lang="en-IN" dirty="0" smtClean="0"/>
              <a:t>mounting </a:t>
            </a:r>
            <a:r>
              <a:rPr lang="en-IN" dirty="0"/>
              <a:t>procedure.</a:t>
            </a:r>
          </a:p>
          <a:p>
            <a:r>
              <a:rPr lang="en-IN" dirty="0" smtClean="0"/>
              <a:t>Plastic </a:t>
            </a:r>
            <a:r>
              <a:rPr lang="en-IN" dirty="0"/>
              <a:t>deformation at ball distance.</a:t>
            </a:r>
          </a:p>
          <a:p>
            <a:r>
              <a:rPr lang="en-IN" b="1" dirty="0"/>
              <a:t>Countermeasure</a:t>
            </a:r>
          </a:p>
          <a:p>
            <a:r>
              <a:rPr lang="en-US" dirty="0" smtClean="0"/>
              <a:t> </a:t>
            </a:r>
            <a:r>
              <a:rPr lang="en-US" dirty="0"/>
              <a:t>Use correct mounting tools </a:t>
            </a:r>
            <a:r>
              <a:rPr lang="en-US" dirty="0" smtClean="0"/>
              <a:t>and </a:t>
            </a:r>
            <a:r>
              <a:rPr lang="en-IN" dirty="0" smtClean="0"/>
              <a:t>procedures</a:t>
            </a:r>
            <a:r>
              <a:rPr lang="en-IN" dirty="0"/>
              <a:t>.</a:t>
            </a:r>
          </a:p>
          <a:p>
            <a:r>
              <a:rPr lang="en-US" dirty="0" smtClean="0"/>
              <a:t>Check </a:t>
            </a:r>
            <a:r>
              <a:rPr lang="en-US" dirty="0"/>
              <a:t>that assembled parts are </a:t>
            </a:r>
            <a:r>
              <a:rPr lang="en-US" dirty="0" smtClean="0"/>
              <a:t>not </a:t>
            </a:r>
            <a:r>
              <a:rPr lang="en-IN" dirty="0" smtClean="0"/>
              <a:t>axially </a:t>
            </a:r>
            <a:r>
              <a:rPr lang="en-IN" dirty="0"/>
              <a:t>preloaded.</a:t>
            </a:r>
          </a:p>
          <a:p>
            <a:r>
              <a:rPr lang="en-US" dirty="0" smtClean="0"/>
              <a:t>Confirm </a:t>
            </a:r>
            <a:r>
              <a:rPr lang="en-US" dirty="0"/>
              <a:t>design does not cause </a:t>
            </a:r>
            <a:r>
              <a:rPr lang="en-US" dirty="0" smtClean="0"/>
              <a:t>axial </a:t>
            </a:r>
            <a:r>
              <a:rPr lang="en-IN" dirty="0" smtClean="0"/>
              <a:t>preload. </a:t>
            </a:r>
            <a:endParaRPr lang="en-IN" dirty="0"/>
          </a:p>
        </p:txBody>
      </p:sp>
      <p:pic>
        <p:nvPicPr>
          <p:cNvPr id="4" name="Picture 3"/>
          <p:cNvPicPr>
            <a:picLocks noChangeAspect="1"/>
          </p:cNvPicPr>
          <p:nvPr/>
        </p:nvPicPr>
        <p:blipFill>
          <a:blip r:embed="rId2"/>
          <a:stretch>
            <a:fillRect/>
          </a:stretch>
        </p:blipFill>
        <p:spPr>
          <a:xfrm>
            <a:off x="6099313" y="3496469"/>
            <a:ext cx="2190750" cy="1419225"/>
          </a:xfrm>
          <a:prstGeom prst="rect">
            <a:avLst/>
          </a:prstGeom>
        </p:spPr>
      </p:pic>
    </p:spTree>
    <p:extLst>
      <p:ext uri="{BB962C8B-B14F-4D97-AF65-F5344CB8AC3E}">
        <p14:creationId xmlns:p14="http://schemas.microsoft.com/office/powerpoint/2010/main" val="291696968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3600" b="1" dirty="0"/>
              <a:t>IS 17276 : 2019/ISO 15243 : 2017 </a:t>
            </a:r>
            <a:br>
              <a:rPr lang="en-IN" sz="3600" b="1" dirty="0"/>
            </a:br>
            <a:r>
              <a:rPr lang="en-IN" sz="3600" b="1" dirty="0"/>
              <a:t>Rolling Bearings — Damage and Failures — Terms, Characteristics and Causes</a:t>
            </a:r>
            <a:r>
              <a:rPr lang="en-IN" b="1" dirty="0"/>
              <a:t/>
            </a:r>
            <a:br>
              <a:rPr lang="en-IN" b="1" dirty="0"/>
            </a:br>
            <a:endParaRPr lang="en-US" b="1" dirty="0"/>
          </a:p>
        </p:txBody>
      </p:sp>
      <p:sp>
        <p:nvSpPr>
          <p:cNvPr id="3" name="Content Placeholder 2"/>
          <p:cNvSpPr>
            <a:spLocks noGrp="1"/>
          </p:cNvSpPr>
          <p:nvPr>
            <p:ph idx="1"/>
          </p:nvPr>
        </p:nvSpPr>
        <p:spPr/>
        <p:txBody>
          <a:bodyPr>
            <a:normAutofit/>
          </a:bodyPr>
          <a:lstStyle/>
          <a:p>
            <a:pPr marL="0" indent="0">
              <a:buNone/>
            </a:pPr>
            <a:r>
              <a:rPr lang="en-IN" b="1" dirty="0" smtClean="0"/>
              <a:t>A.2.6.1.2  </a:t>
            </a:r>
            <a:r>
              <a:rPr lang="en-US" b="1" dirty="0" smtClean="0"/>
              <a:t>Overload </a:t>
            </a:r>
            <a:r>
              <a:rPr lang="en-US" b="1" dirty="0"/>
              <a:t>deformation on the inner ring raceways of a spherical roller bearing</a:t>
            </a:r>
            <a:endParaRPr lang="en-IN" b="1" dirty="0" smtClean="0"/>
          </a:p>
          <a:p>
            <a:r>
              <a:rPr lang="en-IN" b="1" dirty="0" smtClean="0"/>
              <a:t>Cause </a:t>
            </a:r>
            <a:r>
              <a:rPr lang="en-IN" b="1" dirty="0"/>
              <a:t>of failure</a:t>
            </a:r>
          </a:p>
          <a:p>
            <a:r>
              <a:rPr lang="en-US" dirty="0" smtClean="0"/>
              <a:t>Heavy </a:t>
            </a:r>
            <a:r>
              <a:rPr lang="en-US" dirty="0"/>
              <a:t>impact load under static </a:t>
            </a:r>
            <a:r>
              <a:rPr lang="en-US" dirty="0" smtClean="0"/>
              <a:t>or </a:t>
            </a:r>
            <a:r>
              <a:rPr lang="en-IN" dirty="0" smtClean="0"/>
              <a:t>rotational </a:t>
            </a:r>
            <a:r>
              <a:rPr lang="en-IN" dirty="0"/>
              <a:t>conditions and/or </a:t>
            </a:r>
            <a:r>
              <a:rPr lang="en-IN" dirty="0" smtClean="0"/>
              <a:t>improper mounting </a:t>
            </a:r>
            <a:r>
              <a:rPr lang="en-IN" dirty="0"/>
              <a:t>practice.</a:t>
            </a:r>
          </a:p>
          <a:p>
            <a:r>
              <a:rPr lang="en-IN" b="1" dirty="0"/>
              <a:t>Countermeasure</a:t>
            </a:r>
          </a:p>
          <a:p>
            <a:r>
              <a:rPr lang="en-US" dirty="0" smtClean="0"/>
              <a:t>Improve </a:t>
            </a:r>
            <a:r>
              <a:rPr lang="en-US" dirty="0"/>
              <a:t>bearing installation so </a:t>
            </a:r>
            <a:r>
              <a:rPr lang="en-US" dirty="0" smtClean="0"/>
              <a:t>that rollers </a:t>
            </a:r>
            <a:r>
              <a:rPr lang="en-US" dirty="0"/>
              <a:t>are not pressed into the raceways.</a:t>
            </a:r>
          </a:p>
          <a:p>
            <a:r>
              <a:rPr lang="en-US" dirty="0" smtClean="0"/>
              <a:t>Select </a:t>
            </a:r>
            <a:r>
              <a:rPr lang="en-US" dirty="0"/>
              <a:t>bearing that can handle </a:t>
            </a:r>
            <a:r>
              <a:rPr lang="en-US" dirty="0" smtClean="0"/>
              <a:t>known </a:t>
            </a:r>
            <a:r>
              <a:rPr lang="en-IN" dirty="0" smtClean="0"/>
              <a:t>shock </a:t>
            </a:r>
            <a:r>
              <a:rPr lang="en-IN" dirty="0"/>
              <a:t>loads.</a:t>
            </a:r>
          </a:p>
          <a:p>
            <a:r>
              <a:rPr lang="en-US" dirty="0" smtClean="0"/>
              <a:t>Eliminate </a:t>
            </a:r>
            <a:r>
              <a:rPr lang="en-US" dirty="0"/>
              <a:t>or minimize source of </a:t>
            </a:r>
            <a:r>
              <a:rPr lang="en-US" dirty="0" smtClean="0"/>
              <a:t>shock </a:t>
            </a:r>
            <a:r>
              <a:rPr lang="en-IN" dirty="0" smtClean="0"/>
              <a:t>loading</a:t>
            </a:r>
            <a:r>
              <a:rPr lang="en-IN" dirty="0"/>
              <a:t>.</a:t>
            </a:r>
          </a:p>
        </p:txBody>
      </p:sp>
      <p:pic>
        <p:nvPicPr>
          <p:cNvPr id="4" name="Picture 3"/>
          <p:cNvPicPr>
            <a:picLocks noChangeAspect="1"/>
          </p:cNvPicPr>
          <p:nvPr/>
        </p:nvPicPr>
        <p:blipFill>
          <a:blip r:embed="rId2"/>
          <a:stretch>
            <a:fillRect/>
          </a:stretch>
        </p:blipFill>
        <p:spPr>
          <a:xfrm>
            <a:off x="6524624" y="4403242"/>
            <a:ext cx="2190750" cy="1495425"/>
          </a:xfrm>
          <a:prstGeom prst="rect">
            <a:avLst/>
          </a:prstGeom>
        </p:spPr>
      </p:pic>
    </p:spTree>
    <p:extLst>
      <p:ext uri="{BB962C8B-B14F-4D97-AF65-F5344CB8AC3E}">
        <p14:creationId xmlns:p14="http://schemas.microsoft.com/office/powerpoint/2010/main" val="8236226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Advantages of Rolling Bearings</a:t>
            </a:r>
            <a:r>
              <a:rPr lang="en-IN" dirty="0"/>
              <a:t/>
            </a:r>
            <a:br>
              <a:rPr lang="en-IN" dirty="0"/>
            </a:br>
            <a:endParaRPr lang="en-IN" dirty="0"/>
          </a:p>
        </p:txBody>
      </p:sp>
      <p:sp>
        <p:nvSpPr>
          <p:cNvPr id="3" name="Content Placeholder 2"/>
          <p:cNvSpPr>
            <a:spLocks noGrp="1"/>
          </p:cNvSpPr>
          <p:nvPr>
            <p:ph idx="1"/>
          </p:nvPr>
        </p:nvSpPr>
        <p:spPr>
          <a:xfrm>
            <a:off x="628650" y="1272209"/>
            <a:ext cx="7886700" cy="4904754"/>
          </a:xfrm>
        </p:spPr>
        <p:txBody>
          <a:bodyPr/>
          <a:lstStyle/>
          <a:p>
            <a:pPr lvl="0"/>
            <a:r>
              <a:rPr lang="en-IN" b="1" dirty="0"/>
              <a:t>Low Friction and Wear</a:t>
            </a:r>
            <a:r>
              <a:rPr lang="en-IN" dirty="0"/>
              <a:t>: The rolling motion significantly reduces friction compared to sliding bearings, leading to less wear and longer service life.</a:t>
            </a:r>
          </a:p>
          <a:p>
            <a:pPr lvl="0"/>
            <a:r>
              <a:rPr lang="en-IN" b="1" dirty="0"/>
              <a:t>High Load Capacity</a:t>
            </a:r>
            <a:r>
              <a:rPr lang="en-IN" dirty="0"/>
              <a:t>: Especially in roller bearings, the design allows for handling heavy radial and axial loads efficiently.</a:t>
            </a:r>
          </a:p>
          <a:p>
            <a:pPr lvl="0"/>
            <a:r>
              <a:rPr lang="en-IN" b="1" dirty="0"/>
              <a:t>High-Speed Performance</a:t>
            </a:r>
            <a:r>
              <a:rPr lang="en-IN" dirty="0"/>
              <a:t>: Bearings can operate at high speeds with minimal frictional heat generation.</a:t>
            </a:r>
          </a:p>
          <a:p>
            <a:pPr lvl="0"/>
            <a:r>
              <a:rPr lang="en-IN" b="1" dirty="0"/>
              <a:t>Precision and Reliability</a:t>
            </a:r>
            <a:r>
              <a:rPr lang="en-IN" dirty="0"/>
              <a:t>: Bearings are designed to precise tolerances, ensuring consistent performance and reliability in critical applications.</a:t>
            </a:r>
          </a:p>
          <a:p>
            <a:pPr lvl="0"/>
            <a:r>
              <a:rPr lang="en-IN" b="1" dirty="0"/>
              <a:t>Versatility</a:t>
            </a:r>
            <a:r>
              <a:rPr lang="en-IN" dirty="0"/>
              <a:t>: With a wide range of types and sizes, bearings can be adapted to almost any application, providing solutions for diverse engineering challenges.</a:t>
            </a:r>
          </a:p>
          <a:p>
            <a:endParaRPr lang="en-IN" dirty="0"/>
          </a:p>
        </p:txBody>
      </p:sp>
    </p:spTree>
    <p:extLst>
      <p:ext uri="{BB962C8B-B14F-4D97-AF65-F5344CB8AC3E}">
        <p14:creationId xmlns:p14="http://schemas.microsoft.com/office/powerpoint/2010/main" val="164250109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3600" b="1" dirty="0"/>
              <a:t>IS 17276 : 2019/ISO 15243 : 2017 </a:t>
            </a:r>
            <a:br>
              <a:rPr lang="en-IN" sz="3600" b="1" dirty="0"/>
            </a:br>
            <a:r>
              <a:rPr lang="en-IN" sz="3600" b="1" dirty="0"/>
              <a:t>Rolling Bearings — Damage and Failures — Terms, Characteristics and Causes</a:t>
            </a:r>
            <a:r>
              <a:rPr lang="en-IN" b="1" dirty="0"/>
              <a:t/>
            </a:r>
            <a:br>
              <a:rPr lang="en-IN" b="1" dirty="0"/>
            </a:br>
            <a:endParaRPr lang="en-IN" dirty="0"/>
          </a:p>
        </p:txBody>
      </p:sp>
      <p:sp>
        <p:nvSpPr>
          <p:cNvPr id="3" name="Content Placeholder 2"/>
          <p:cNvSpPr>
            <a:spLocks noGrp="1"/>
          </p:cNvSpPr>
          <p:nvPr>
            <p:ph idx="1"/>
          </p:nvPr>
        </p:nvSpPr>
        <p:spPr/>
        <p:txBody>
          <a:bodyPr/>
          <a:lstStyle/>
          <a:p>
            <a:pPr marL="0" indent="0">
              <a:buNone/>
            </a:pPr>
            <a:r>
              <a:rPr lang="en-IN" b="1" dirty="0" smtClean="0"/>
              <a:t>A.2.6.1.3 </a:t>
            </a:r>
            <a:r>
              <a:rPr lang="en-US" b="1" dirty="0" smtClean="0"/>
              <a:t>Overload </a:t>
            </a:r>
            <a:r>
              <a:rPr lang="en-US" b="1" dirty="0"/>
              <a:t>deformation on the inner ring raceway of a cylindrical roller bearing - deformations corresponding to rolling element pitch</a:t>
            </a:r>
            <a:endParaRPr lang="en-IN" b="1" dirty="0" smtClean="0"/>
          </a:p>
          <a:p>
            <a:r>
              <a:rPr lang="en-IN" b="1" dirty="0" smtClean="0"/>
              <a:t>Cause </a:t>
            </a:r>
            <a:r>
              <a:rPr lang="en-IN" b="1" dirty="0"/>
              <a:t>of failure</a:t>
            </a:r>
          </a:p>
          <a:p>
            <a:r>
              <a:rPr lang="en-US" dirty="0" smtClean="0"/>
              <a:t>Plastic </a:t>
            </a:r>
            <a:r>
              <a:rPr lang="en-US" dirty="0"/>
              <a:t>deformations at the edge of </a:t>
            </a:r>
            <a:r>
              <a:rPr lang="en-US" dirty="0" smtClean="0"/>
              <a:t>the inner </a:t>
            </a:r>
            <a:r>
              <a:rPr lang="en-US" dirty="0"/>
              <a:t>ring raceway by the rollers due </a:t>
            </a:r>
            <a:r>
              <a:rPr lang="en-US" dirty="0" smtClean="0"/>
              <a:t>to </a:t>
            </a:r>
            <a:r>
              <a:rPr lang="en-IN" dirty="0" smtClean="0"/>
              <a:t>misalignment </a:t>
            </a:r>
            <a:r>
              <a:rPr lang="en-IN" dirty="0"/>
              <a:t>during mounting operation.</a:t>
            </a:r>
          </a:p>
          <a:p>
            <a:r>
              <a:rPr lang="en-IN" b="1" dirty="0"/>
              <a:t>Countermeasure</a:t>
            </a:r>
          </a:p>
          <a:p>
            <a:r>
              <a:rPr lang="en-US" dirty="0" smtClean="0"/>
              <a:t> </a:t>
            </a:r>
            <a:r>
              <a:rPr lang="en-US" dirty="0"/>
              <a:t>Follow installation instructions to </a:t>
            </a:r>
            <a:r>
              <a:rPr lang="en-US" dirty="0" smtClean="0"/>
              <a:t>avoid </a:t>
            </a:r>
            <a:r>
              <a:rPr lang="en-IN" dirty="0" smtClean="0"/>
              <a:t>misalignment</a:t>
            </a:r>
            <a:r>
              <a:rPr lang="en-IN" dirty="0"/>
              <a:t>.</a:t>
            </a:r>
          </a:p>
          <a:p>
            <a:r>
              <a:rPr lang="en-IN" dirty="0" smtClean="0"/>
              <a:t>Use </a:t>
            </a:r>
            <a:r>
              <a:rPr lang="en-IN" dirty="0"/>
              <a:t>a guiding ring.</a:t>
            </a:r>
          </a:p>
        </p:txBody>
      </p:sp>
      <p:pic>
        <p:nvPicPr>
          <p:cNvPr id="4" name="Picture 3"/>
          <p:cNvPicPr>
            <a:picLocks noChangeAspect="1"/>
          </p:cNvPicPr>
          <p:nvPr/>
        </p:nvPicPr>
        <p:blipFill>
          <a:blip r:embed="rId2"/>
          <a:stretch>
            <a:fillRect/>
          </a:stretch>
        </p:blipFill>
        <p:spPr>
          <a:xfrm>
            <a:off x="5557216" y="4586288"/>
            <a:ext cx="2190750" cy="1590675"/>
          </a:xfrm>
          <a:prstGeom prst="rect">
            <a:avLst/>
          </a:prstGeom>
        </p:spPr>
      </p:pic>
    </p:spTree>
    <p:extLst>
      <p:ext uri="{BB962C8B-B14F-4D97-AF65-F5344CB8AC3E}">
        <p14:creationId xmlns:p14="http://schemas.microsoft.com/office/powerpoint/2010/main" val="108940935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3600" b="1" dirty="0"/>
              <a:t>IS 17276 : 2019/ISO 15243 : 2017 </a:t>
            </a:r>
            <a:br>
              <a:rPr lang="en-IN" sz="3600" b="1" dirty="0"/>
            </a:br>
            <a:r>
              <a:rPr lang="en-IN" sz="3600" b="1" dirty="0"/>
              <a:t>Rolling Bearings — Damage and Failures — Terms, Characteristics and Causes</a:t>
            </a:r>
            <a:r>
              <a:rPr lang="en-IN" b="1" dirty="0"/>
              <a:t/>
            </a:r>
            <a:br>
              <a:rPr lang="en-IN" b="1" dirty="0"/>
            </a:br>
            <a:endParaRPr lang="en-IN" dirty="0"/>
          </a:p>
        </p:txBody>
      </p:sp>
      <p:sp>
        <p:nvSpPr>
          <p:cNvPr id="3" name="Content Placeholder 2"/>
          <p:cNvSpPr>
            <a:spLocks noGrp="1"/>
          </p:cNvSpPr>
          <p:nvPr>
            <p:ph idx="1"/>
          </p:nvPr>
        </p:nvSpPr>
        <p:spPr/>
        <p:txBody>
          <a:bodyPr/>
          <a:lstStyle/>
          <a:p>
            <a:pPr marL="0" indent="0">
              <a:buNone/>
            </a:pPr>
            <a:r>
              <a:rPr lang="en-US" b="1" dirty="0"/>
              <a:t>A.2.6.1.4 Spalling resulting from overload deformation on the inner ring raceway of a deep</a:t>
            </a:r>
          </a:p>
          <a:p>
            <a:r>
              <a:rPr lang="en-US" b="1" dirty="0"/>
              <a:t>groove ball bearing, corresponding to ball pitch</a:t>
            </a:r>
            <a:endParaRPr lang="en-IN" b="1" dirty="0" smtClean="0"/>
          </a:p>
          <a:p>
            <a:r>
              <a:rPr lang="en-IN" b="1" dirty="0" smtClean="0"/>
              <a:t>Cause </a:t>
            </a:r>
            <a:r>
              <a:rPr lang="en-IN" b="1" dirty="0"/>
              <a:t>of failure</a:t>
            </a:r>
          </a:p>
          <a:p>
            <a:r>
              <a:rPr lang="en-IN" dirty="0" smtClean="0"/>
              <a:t>Application </a:t>
            </a:r>
            <a:r>
              <a:rPr lang="en-IN" dirty="0"/>
              <a:t>overload.</a:t>
            </a:r>
          </a:p>
          <a:p>
            <a:r>
              <a:rPr lang="en-IN" dirty="0" smtClean="0"/>
              <a:t>Shock </a:t>
            </a:r>
            <a:r>
              <a:rPr lang="en-IN" dirty="0"/>
              <a:t>load.</a:t>
            </a:r>
          </a:p>
          <a:p>
            <a:r>
              <a:rPr lang="en-IN" b="1" dirty="0"/>
              <a:t>Countermeasure</a:t>
            </a:r>
          </a:p>
          <a:p>
            <a:r>
              <a:rPr lang="en-US" dirty="0" smtClean="0"/>
              <a:t>Select </a:t>
            </a:r>
            <a:r>
              <a:rPr lang="en-US" dirty="0"/>
              <a:t>bearing that can </a:t>
            </a:r>
            <a:r>
              <a:rPr lang="en-US" dirty="0" smtClean="0"/>
              <a:t>handle </a:t>
            </a:r>
            <a:r>
              <a:rPr lang="en-IN" dirty="0" smtClean="0"/>
              <a:t>application </a:t>
            </a:r>
            <a:r>
              <a:rPr lang="en-IN" dirty="0"/>
              <a:t>loads.</a:t>
            </a:r>
          </a:p>
          <a:p>
            <a:r>
              <a:rPr lang="en-US" dirty="0" smtClean="0"/>
              <a:t>Eliminate </a:t>
            </a:r>
            <a:r>
              <a:rPr lang="en-US" dirty="0"/>
              <a:t>or minimize shock </a:t>
            </a:r>
            <a:r>
              <a:rPr lang="en-US" dirty="0" smtClean="0"/>
              <a:t>loading </a:t>
            </a:r>
            <a:r>
              <a:rPr lang="en-IN" dirty="0" smtClean="0"/>
              <a:t>through </a:t>
            </a:r>
            <a:r>
              <a:rPr lang="en-IN" dirty="0"/>
              <a:t>the bearings.</a:t>
            </a:r>
          </a:p>
        </p:txBody>
      </p:sp>
      <p:pic>
        <p:nvPicPr>
          <p:cNvPr id="4" name="Picture 3"/>
          <p:cNvPicPr>
            <a:picLocks noChangeAspect="1"/>
          </p:cNvPicPr>
          <p:nvPr/>
        </p:nvPicPr>
        <p:blipFill>
          <a:blip r:embed="rId2"/>
          <a:stretch>
            <a:fillRect/>
          </a:stretch>
        </p:blipFill>
        <p:spPr>
          <a:xfrm>
            <a:off x="3476625" y="4426846"/>
            <a:ext cx="2190750" cy="1476375"/>
          </a:xfrm>
          <a:prstGeom prst="rect">
            <a:avLst/>
          </a:prstGeom>
        </p:spPr>
      </p:pic>
    </p:spTree>
    <p:extLst>
      <p:ext uri="{BB962C8B-B14F-4D97-AF65-F5344CB8AC3E}">
        <p14:creationId xmlns:p14="http://schemas.microsoft.com/office/powerpoint/2010/main" val="111689199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3600" b="1" dirty="0"/>
              <a:t>IS 17276 : 2019/ISO 15243 : 2017 </a:t>
            </a:r>
            <a:br>
              <a:rPr lang="en-IN" sz="3600" b="1" dirty="0"/>
            </a:br>
            <a:r>
              <a:rPr lang="en-IN" sz="3600" b="1" dirty="0"/>
              <a:t>Rolling Bearings — Damage and Failures — Terms, Characteristics and Causes</a:t>
            </a:r>
            <a:r>
              <a:rPr lang="en-IN" b="1" dirty="0"/>
              <a:t/>
            </a:r>
            <a:br>
              <a:rPr lang="en-IN" b="1" dirty="0"/>
            </a:br>
            <a:endParaRPr lang="en-IN" dirty="0"/>
          </a:p>
        </p:txBody>
      </p:sp>
      <p:sp>
        <p:nvSpPr>
          <p:cNvPr id="3" name="Content Placeholder 2"/>
          <p:cNvSpPr>
            <a:spLocks noGrp="1"/>
          </p:cNvSpPr>
          <p:nvPr>
            <p:ph idx="1"/>
          </p:nvPr>
        </p:nvSpPr>
        <p:spPr/>
        <p:txBody>
          <a:bodyPr/>
          <a:lstStyle/>
          <a:p>
            <a:pPr marL="0" indent="0">
              <a:buNone/>
            </a:pPr>
            <a:r>
              <a:rPr lang="en-IN" b="1" dirty="0" smtClean="0"/>
              <a:t>A.2.6.2.1 Indentations </a:t>
            </a:r>
            <a:r>
              <a:rPr lang="en-IN" b="1" dirty="0"/>
              <a:t>from particles - </a:t>
            </a:r>
            <a:r>
              <a:rPr lang="en-US" b="1" dirty="0"/>
              <a:t>Indentation from particles on raceways and rolling elements of a spherical </a:t>
            </a:r>
            <a:r>
              <a:rPr lang="en-IN" b="1" dirty="0"/>
              <a:t>roller bearing</a:t>
            </a:r>
          </a:p>
          <a:p>
            <a:r>
              <a:rPr lang="en-IN" b="1" dirty="0" smtClean="0"/>
              <a:t>Cause </a:t>
            </a:r>
            <a:r>
              <a:rPr lang="en-IN" b="1" dirty="0"/>
              <a:t>of failure</a:t>
            </a:r>
          </a:p>
          <a:p>
            <a:r>
              <a:rPr lang="en-US" dirty="0" smtClean="0"/>
              <a:t>Heavy </a:t>
            </a:r>
            <a:r>
              <a:rPr lang="en-US" dirty="0"/>
              <a:t>contamination and </a:t>
            </a:r>
            <a:r>
              <a:rPr lang="en-US" dirty="0" err="1"/>
              <a:t>overrolling</a:t>
            </a:r>
            <a:r>
              <a:rPr lang="en-US" dirty="0"/>
              <a:t> </a:t>
            </a:r>
            <a:r>
              <a:rPr lang="en-US" dirty="0" smtClean="0"/>
              <a:t>of the </a:t>
            </a:r>
            <a:r>
              <a:rPr lang="en-US" dirty="0"/>
              <a:t>particles in a large bearing, resulting </a:t>
            </a:r>
            <a:r>
              <a:rPr lang="en-US" dirty="0" smtClean="0"/>
              <a:t>in a </a:t>
            </a:r>
            <a:r>
              <a:rPr lang="en-US" dirty="0"/>
              <a:t>large number of indentations.</a:t>
            </a:r>
          </a:p>
          <a:p>
            <a:r>
              <a:rPr lang="en-IN" b="1" dirty="0"/>
              <a:t>Countermeasure</a:t>
            </a:r>
          </a:p>
          <a:p>
            <a:r>
              <a:rPr lang="en-IN" dirty="0" smtClean="0"/>
              <a:t>Improve </a:t>
            </a:r>
            <a:r>
              <a:rPr lang="en-IN" dirty="0"/>
              <a:t>oil filtration.</a:t>
            </a:r>
          </a:p>
          <a:p>
            <a:r>
              <a:rPr lang="en-IN" dirty="0" smtClean="0"/>
              <a:t>Improve </a:t>
            </a:r>
            <a:r>
              <a:rPr lang="en-IN" dirty="0"/>
              <a:t>sealing devices.</a:t>
            </a:r>
          </a:p>
        </p:txBody>
      </p:sp>
      <p:pic>
        <p:nvPicPr>
          <p:cNvPr id="4" name="Picture 3"/>
          <p:cNvPicPr>
            <a:picLocks noChangeAspect="1"/>
          </p:cNvPicPr>
          <p:nvPr/>
        </p:nvPicPr>
        <p:blipFill>
          <a:blip r:embed="rId2"/>
          <a:stretch>
            <a:fillRect/>
          </a:stretch>
        </p:blipFill>
        <p:spPr>
          <a:xfrm>
            <a:off x="5579165" y="3697978"/>
            <a:ext cx="2190750" cy="1476375"/>
          </a:xfrm>
          <a:prstGeom prst="rect">
            <a:avLst/>
          </a:prstGeom>
        </p:spPr>
      </p:pic>
    </p:spTree>
    <p:extLst>
      <p:ext uri="{BB962C8B-B14F-4D97-AF65-F5344CB8AC3E}">
        <p14:creationId xmlns:p14="http://schemas.microsoft.com/office/powerpoint/2010/main" val="950724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3600" b="1" dirty="0"/>
              <a:t>IS 17276 : 2019/ISO 15243 : 2017 </a:t>
            </a:r>
            <a:br>
              <a:rPr lang="en-IN" sz="3600" b="1" dirty="0"/>
            </a:br>
            <a:r>
              <a:rPr lang="en-IN" sz="3600" b="1" dirty="0"/>
              <a:t>Rolling Bearings — Damage and Failures — Terms, Characteristics and Causes</a:t>
            </a:r>
            <a:r>
              <a:rPr lang="en-IN" b="1" dirty="0"/>
              <a:t/>
            </a:r>
            <a:br>
              <a:rPr lang="en-IN" b="1" dirty="0"/>
            </a:br>
            <a:endParaRPr lang="en-IN" dirty="0"/>
          </a:p>
        </p:txBody>
      </p:sp>
      <p:sp>
        <p:nvSpPr>
          <p:cNvPr id="3" name="Content Placeholder 2"/>
          <p:cNvSpPr>
            <a:spLocks noGrp="1"/>
          </p:cNvSpPr>
          <p:nvPr>
            <p:ph idx="1"/>
          </p:nvPr>
        </p:nvSpPr>
        <p:spPr>
          <a:xfrm>
            <a:off x="628650" y="1825624"/>
            <a:ext cx="7886700" cy="4702519"/>
          </a:xfrm>
        </p:spPr>
        <p:txBody>
          <a:bodyPr/>
          <a:lstStyle/>
          <a:p>
            <a:pPr marL="0" indent="0">
              <a:buNone/>
            </a:pPr>
            <a:r>
              <a:rPr lang="en-IN" b="1" dirty="0" smtClean="0"/>
              <a:t>A.2.6.2.2 </a:t>
            </a:r>
            <a:r>
              <a:rPr lang="en-US" b="1" dirty="0" smtClean="0"/>
              <a:t>Spalling </a:t>
            </a:r>
            <a:r>
              <a:rPr lang="en-US" b="1" dirty="0"/>
              <a:t>starting on an indentation on an inner ring raceway</a:t>
            </a:r>
            <a:endParaRPr lang="en-IN" b="1" dirty="0" smtClean="0"/>
          </a:p>
          <a:p>
            <a:r>
              <a:rPr lang="en-IN" b="1" dirty="0" smtClean="0"/>
              <a:t>Cause </a:t>
            </a:r>
            <a:r>
              <a:rPr lang="en-IN" b="1" dirty="0"/>
              <a:t>of failure</a:t>
            </a:r>
          </a:p>
          <a:p>
            <a:r>
              <a:rPr lang="en-US" dirty="0" smtClean="0"/>
              <a:t>Surface </a:t>
            </a:r>
            <a:r>
              <a:rPr lang="en-US" dirty="0"/>
              <a:t>spalling initiated on </a:t>
            </a:r>
            <a:r>
              <a:rPr lang="en-US" dirty="0" smtClean="0"/>
              <a:t>dents, caused </a:t>
            </a:r>
            <a:r>
              <a:rPr lang="en-US" dirty="0"/>
              <a:t>by </a:t>
            </a:r>
            <a:r>
              <a:rPr lang="en-US" dirty="0" err="1"/>
              <a:t>overrolling</a:t>
            </a:r>
            <a:r>
              <a:rPr lang="en-US" dirty="0"/>
              <a:t> of pollution </a:t>
            </a:r>
            <a:r>
              <a:rPr lang="en-US" dirty="0" smtClean="0"/>
              <a:t>hard particles </a:t>
            </a:r>
            <a:r>
              <a:rPr lang="en-US" dirty="0"/>
              <a:t>that entered into the </a:t>
            </a:r>
            <a:r>
              <a:rPr lang="en-US" dirty="0" smtClean="0"/>
              <a:t>bearing </a:t>
            </a:r>
            <a:r>
              <a:rPr lang="en-IN" dirty="0" smtClean="0"/>
              <a:t>cavity</a:t>
            </a:r>
            <a:r>
              <a:rPr lang="en-IN" dirty="0"/>
              <a:t>.</a:t>
            </a:r>
          </a:p>
          <a:p>
            <a:r>
              <a:rPr lang="en-IN" b="1" dirty="0"/>
              <a:t>Countermeasure</a:t>
            </a:r>
          </a:p>
          <a:p>
            <a:r>
              <a:rPr lang="en-US" dirty="0" smtClean="0"/>
              <a:t>Work </a:t>
            </a:r>
            <a:r>
              <a:rPr lang="en-US" dirty="0"/>
              <a:t>in a clean environment.</a:t>
            </a:r>
          </a:p>
          <a:p>
            <a:r>
              <a:rPr lang="en-IN" dirty="0" smtClean="0"/>
              <a:t>Improve </a:t>
            </a:r>
            <a:r>
              <a:rPr lang="en-IN" dirty="0"/>
              <a:t>sealing system.</a:t>
            </a:r>
          </a:p>
          <a:p>
            <a:r>
              <a:rPr lang="en-US" dirty="0" smtClean="0"/>
              <a:t>Check </a:t>
            </a:r>
            <a:r>
              <a:rPr lang="en-US" dirty="0"/>
              <a:t>pollution of lubricant </a:t>
            </a:r>
            <a:r>
              <a:rPr lang="en-US" dirty="0" smtClean="0"/>
              <a:t>and/or </a:t>
            </a:r>
            <a:r>
              <a:rPr lang="en-IN" dirty="0" smtClean="0"/>
              <a:t>lubrication </a:t>
            </a:r>
            <a:r>
              <a:rPr lang="en-IN" dirty="0"/>
              <a:t>system.</a:t>
            </a:r>
          </a:p>
        </p:txBody>
      </p:sp>
      <p:pic>
        <p:nvPicPr>
          <p:cNvPr id="4" name="Picture 3"/>
          <p:cNvPicPr>
            <a:picLocks noChangeAspect="1"/>
          </p:cNvPicPr>
          <p:nvPr/>
        </p:nvPicPr>
        <p:blipFill>
          <a:blip r:embed="rId2"/>
          <a:stretch>
            <a:fillRect/>
          </a:stretch>
        </p:blipFill>
        <p:spPr>
          <a:xfrm>
            <a:off x="6953250" y="3105320"/>
            <a:ext cx="2190750" cy="2143125"/>
          </a:xfrm>
          <a:prstGeom prst="rect">
            <a:avLst/>
          </a:prstGeom>
        </p:spPr>
      </p:pic>
    </p:spTree>
    <p:extLst>
      <p:ext uri="{BB962C8B-B14F-4D97-AF65-F5344CB8AC3E}">
        <p14:creationId xmlns:p14="http://schemas.microsoft.com/office/powerpoint/2010/main" val="273886464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3600" b="1" dirty="0"/>
              <a:t>IS 17276 : 2019/ISO 15243 : 2017 </a:t>
            </a:r>
            <a:br>
              <a:rPr lang="en-IN" sz="3600" b="1" dirty="0"/>
            </a:br>
            <a:r>
              <a:rPr lang="en-IN" sz="3600" b="1" dirty="0"/>
              <a:t>Rolling Bearings — Damage and Failures — Terms, Characteristics and Causes</a:t>
            </a:r>
            <a:r>
              <a:rPr lang="en-IN" b="1" dirty="0"/>
              <a:t/>
            </a:r>
            <a:br>
              <a:rPr lang="en-IN" b="1" dirty="0"/>
            </a:br>
            <a:endParaRPr lang="en-IN" dirty="0"/>
          </a:p>
        </p:txBody>
      </p:sp>
      <p:sp>
        <p:nvSpPr>
          <p:cNvPr id="3" name="Content Placeholder 2"/>
          <p:cNvSpPr>
            <a:spLocks noGrp="1"/>
          </p:cNvSpPr>
          <p:nvPr>
            <p:ph idx="1"/>
          </p:nvPr>
        </p:nvSpPr>
        <p:spPr/>
        <p:txBody>
          <a:bodyPr/>
          <a:lstStyle/>
          <a:p>
            <a:pPr marL="0" indent="0">
              <a:buNone/>
            </a:pPr>
            <a:r>
              <a:rPr lang="en-IN" b="1" dirty="0" smtClean="0"/>
              <a:t>A.2.6.2.3 </a:t>
            </a:r>
            <a:r>
              <a:rPr lang="en-US" b="1" dirty="0" smtClean="0"/>
              <a:t>Indentations </a:t>
            </a:r>
            <a:r>
              <a:rPr lang="en-US" b="1" dirty="0"/>
              <a:t>and subsequent spalling in the inner ring of a deep groove ball bearing</a:t>
            </a:r>
            <a:endParaRPr lang="en-IN" b="1" dirty="0" smtClean="0"/>
          </a:p>
          <a:p>
            <a:r>
              <a:rPr lang="en-IN" b="1" dirty="0" smtClean="0"/>
              <a:t>Cause </a:t>
            </a:r>
            <a:r>
              <a:rPr lang="en-IN" b="1" dirty="0"/>
              <a:t>of failure</a:t>
            </a:r>
          </a:p>
          <a:p>
            <a:r>
              <a:rPr lang="en-US" dirty="0" smtClean="0"/>
              <a:t>Contamination </a:t>
            </a:r>
            <a:r>
              <a:rPr lang="en-US" dirty="0"/>
              <a:t>and </a:t>
            </a:r>
            <a:r>
              <a:rPr lang="en-US" dirty="0" err="1"/>
              <a:t>overrolling</a:t>
            </a:r>
            <a:r>
              <a:rPr lang="en-US" dirty="0"/>
              <a:t> of </a:t>
            </a:r>
            <a:r>
              <a:rPr lang="en-US" dirty="0" smtClean="0"/>
              <a:t>the particles</a:t>
            </a:r>
            <a:r>
              <a:rPr lang="en-US" dirty="0"/>
              <a:t>, resulting in indentations </a:t>
            </a:r>
            <a:r>
              <a:rPr lang="en-US" dirty="0" smtClean="0"/>
              <a:t>and </a:t>
            </a:r>
            <a:r>
              <a:rPr lang="en-IN" dirty="0" smtClean="0"/>
              <a:t>finally </a:t>
            </a:r>
            <a:r>
              <a:rPr lang="en-IN" dirty="0"/>
              <a:t>spalling.</a:t>
            </a:r>
          </a:p>
          <a:p>
            <a:r>
              <a:rPr lang="en-IN" b="1" dirty="0"/>
              <a:t>Countermeasure</a:t>
            </a:r>
          </a:p>
          <a:p>
            <a:r>
              <a:rPr lang="en-IN" dirty="0" smtClean="0"/>
              <a:t>More </a:t>
            </a:r>
            <a:r>
              <a:rPr lang="en-IN" dirty="0"/>
              <a:t>frequent lubrication.</a:t>
            </a:r>
          </a:p>
          <a:p>
            <a:r>
              <a:rPr lang="en-IN" dirty="0" smtClean="0"/>
              <a:t>Improve </a:t>
            </a:r>
            <a:r>
              <a:rPr lang="en-IN" dirty="0"/>
              <a:t>sealing arrangement.</a:t>
            </a:r>
          </a:p>
          <a:p>
            <a:r>
              <a:rPr lang="en-US" dirty="0" smtClean="0"/>
              <a:t>Use </a:t>
            </a:r>
            <a:r>
              <a:rPr lang="en-US" dirty="0"/>
              <a:t>a sealed bearing if possible.</a:t>
            </a:r>
            <a:endParaRPr lang="en-IN" dirty="0"/>
          </a:p>
        </p:txBody>
      </p:sp>
      <p:pic>
        <p:nvPicPr>
          <p:cNvPr id="4" name="Picture 3"/>
          <p:cNvPicPr>
            <a:picLocks noChangeAspect="1"/>
          </p:cNvPicPr>
          <p:nvPr/>
        </p:nvPicPr>
        <p:blipFill>
          <a:blip r:embed="rId2"/>
          <a:stretch>
            <a:fillRect/>
          </a:stretch>
        </p:blipFill>
        <p:spPr>
          <a:xfrm>
            <a:off x="5398190" y="3277394"/>
            <a:ext cx="2190750" cy="1447800"/>
          </a:xfrm>
          <a:prstGeom prst="rect">
            <a:avLst/>
          </a:prstGeom>
        </p:spPr>
      </p:pic>
    </p:spTree>
    <p:extLst>
      <p:ext uri="{BB962C8B-B14F-4D97-AF65-F5344CB8AC3E}">
        <p14:creationId xmlns:p14="http://schemas.microsoft.com/office/powerpoint/2010/main" val="178797299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3600" b="1" dirty="0"/>
              <a:t>IS 17276 : 2019/ISO 15243 : 2017 </a:t>
            </a:r>
            <a:br>
              <a:rPr lang="en-IN" sz="3600" b="1" dirty="0"/>
            </a:br>
            <a:r>
              <a:rPr lang="en-IN" sz="3600" b="1" dirty="0"/>
              <a:t>Rolling Bearings — Damage and Failures — Terms, Characteristics and Causes</a:t>
            </a:r>
            <a:r>
              <a:rPr lang="en-IN" b="1" dirty="0"/>
              <a:t/>
            </a:r>
            <a:br>
              <a:rPr lang="en-IN" b="1" dirty="0"/>
            </a:br>
            <a:endParaRPr lang="en-IN" dirty="0"/>
          </a:p>
        </p:txBody>
      </p:sp>
      <p:sp>
        <p:nvSpPr>
          <p:cNvPr id="3" name="Content Placeholder 2"/>
          <p:cNvSpPr>
            <a:spLocks noGrp="1"/>
          </p:cNvSpPr>
          <p:nvPr>
            <p:ph idx="1"/>
          </p:nvPr>
        </p:nvSpPr>
        <p:spPr/>
        <p:txBody>
          <a:bodyPr/>
          <a:lstStyle/>
          <a:p>
            <a:pPr marL="0" indent="0">
              <a:buNone/>
            </a:pPr>
            <a:r>
              <a:rPr lang="en-IN" b="1" dirty="0" smtClean="0"/>
              <a:t>A.2.7.1.1 Fracture </a:t>
            </a:r>
            <a:r>
              <a:rPr lang="en-IN" b="1" dirty="0"/>
              <a:t>- Forced fracture - </a:t>
            </a:r>
            <a:r>
              <a:rPr lang="en-US" b="1" dirty="0"/>
              <a:t>Forced fracture on the inner ring of a spherical roller bearing</a:t>
            </a:r>
            <a:endParaRPr lang="en-IN" b="1" dirty="0" smtClean="0"/>
          </a:p>
          <a:p>
            <a:r>
              <a:rPr lang="en-IN" b="1" dirty="0" smtClean="0"/>
              <a:t>Cause </a:t>
            </a:r>
            <a:r>
              <a:rPr lang="en-IN" b="1" dirty="0"/>
              <a:t>of failure</a:t>
            </a:r>
          </a:p>
          <a:p>
            <a:r>
              <a:rPr lang="en-US" dirty="0" smtClean="0"/>
              <a:t> </a:t>
            </a:r>
            <a:r>
              <a:rPr lang="en-US" dirty="0"/>
              <a:t>Large fitting stress due to </a:t>
            </a:r>
            <a:r>
              <a:rPr lang="en-US" dirty="0" smtClean="0"/>
              <a:t>temperature difference </a:t>
            </a:r>
            <a:r>
              <a:rPr lang="en-US" dirty="0"/>
              <a:t>between a shaft and an inner ring.</a:t>
            </a:r>
          </a:p>
          <a:p>
            <a:r>
              <a:rPr lang="en-IN" b="1" dirty="0"/>
              <a:t>Countermeasure</a:t>
            </a:r>
          </a:p>
          <a:p>
            <a:r>
              <a:rPr lang="en-IN" dirty="0" smtClean="0"/>
              <a:t> </a:t>
            </a:r>
            <a:r>
              <a:rPr lang="en-IN" dirty="0"/>
              <a:t>Correct the interference.</a:t>
            </a:r>
          </a:p>
          <a:p>
            <a:r>
              <a:rPr lang="en-IN" dirty="0" smtClean="0"/>
              <a:t>Check </a:t>
            </a:r>
            <a:r>
              <a:rPr lang="en-IN" dirty="0"/>
              <a:t>the operating conditions.</a:t>
            </a:r>
          </a:p>
        </p:txBody>
      </p:sp>
      <p:pic>
        <p:nvPicPr>
          <p:cNvPr id="4" name="Picture 3"/>
          <p:cNvPicPr>
            <a:picLocks noChangeAspect="1"/>
          </p:cNvPicPr>
          <p:nvPr/>
        </p:nvPicPr>
        <p:blipFill>
          <a:blip r:embed="rId2"/>
          <a:stretch>
            <a:fillRect/>
          </a:stretch>
        </p:blipFill>
        <p:spPr>
          <a:xfrm>
            <a:off x="5159651" y="3348831"/>
            <a:ext cx="2190750" cy="1304925"/>
          </a:xfrm>
          <a:prstGeom prst="rect">
            <a:avLst/>
          </a:prstGeom>
        </p:spPr>
      </p:pic>
    </p:spTree>
    <p:extLst>
      <p:ext uri="{BB962C8B-B14F-4D97-AF65-F5344CB8AC3E}">
        <p14:creationId xmlns:p14="http://schemas.microsoft.com/office/powerpoint/2010/main" val="74305912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3600" b="1" dirty="0"/>
              <a:t>IS 17276 : 2019/ISO 15243 : 2017 </a:t>
            </a:r>
            <a:br>
              <a:rPr lang="en-IN" sz="3600" b="1" dirty="0"/>
            </a:br>
            <a:r>
              <a:rPr lang="en-IN" sz="3600" b="1" dirty="0"/>
              <a:t>Rolling Bearings — Damage and Failures — Terms, Characteristics and Causes</a:t>
            </a:r>
            <a:r>
              <a:rPr lang="en-IN" b="1" dirty="0"/>
              <a:t/>
            </a:r>
            <a:br>
              <a:rPr lang="en-IN" b="1" dirty="0"/>
            </a:br>
            <a:endParaRPr lang="en-IN" dirty="0"/>
          </a:p>
        </p:txBody>
      </p:sp>
      <p:sp>
        <p:nvSpPr>
          <p:cNvPr id="3" name="Content Placeholder 2"/>
          <p:cNvSpPr>
            <a:spLocks noGrp="1"/>
          </p:cNvSpPr>
          <p:nvPr>
            <p:ph idx="1"/>
          </p:nvPr>
        </p:nvSpPr>
        <p:spPr/>
        <p:txBody>
          <a:bodyPr/>
          <a:lstStyle/>
          <a:p>
            <a:pPr marL="0" indent="0">
              <a:buNone/>
            </a:pPr>
            <a:r>
              <a:rPr lang="en-IN" b="1" dirty="0" smtClean="0"/>
              <a:t>A.2.7.1.2 </a:t>
            </a:r>
            <a:r>
              <a:rPr lang="en-US" b="1" dirty="0" smtClean="0"/>
              <a:t>Forced </a:t>
            </a:r>
            <a:r>
              <a:rPr lang="en-US" b="1" dirty="0"/>
              <a:t>fracture of the inner ring of a deep groove ball bearing</a:t>
            </a:r>
            <a:endParaRPr lang="en-IN" b="1" dirty="0" smtClean="0"/>
          </a:p>
          <a:p>
            <a:r>
              <a:rPr lang="en-IN" b="1" dirty="0" smtClean="0"/>
              <a:t>Cause </a:t>
            </a:r>
            <a:r>
              <a:rPr lang="en-IN" b="1" dirty="0"/>
              <a:t>of failure</a:t>
            </a:r>
          </a:p>
          <a:p>
            <a:r>
              <a:rPr lang="en-IN" dirty="0" smtClean="0"/>
              <a:t> </a:t>
            </a:r>
            <a:r>
              <a:rPr lang="en-IN" dirty="0"/>
              <a:t>Static overload during standstill.</a:t>
            </a:r>
          </a:p>
          <a:p>
            <a:r>
              <a:rPr lang="en-IN" b="1" dirty="0"/>
              <a:t>Countermeasure</a:t>
            </a:r>
          </a:p>
          <a:p>
            <a:r>
              <a:rPr lang="en-IN" dirty="0" smtClean="0"/>
              <a:t> </a:t>
            </a:r>
            <a:r>
              <a:rPr lang="en-IN" dirty="0"/>
              <a:t>Prevent overload.</a:t>
            </a:r>
          </a:p>
          <a:p>
            <a:r>
              <a:rPr lang="en-US" dirty="0" smtClean="0"/>
              <a:t> </a:t>
            </a:r>
            <a:r>
              <a:rPr lang="en-US" dirty="0"/>
              <a:t>Use of bearing with higher static </a:t>
            </a:r>
            <a:r>
              <a:rPr lang="en-US" dirty="0" smtClean="0"/>
              <a:t>load </a:t>
            </a:r>
            <a:r>
              <a:rPr lang="en-IN" dirty="0" smtClean="0"/>
              <a:t>capacity</a:t>
            </a:r>
            <a:r>
              <a:rPr lang="en-IN" dirty="0"/>
              <a:t>.</a:t>
            </a:r>
          </a:p>
        </p:txBody>
      </p:sp>
      <p:pic>
        <p:nvPicPr>
          <p:cNvPr id="4" name="Picture 3"/>
          <p:cNvPicPr>
            <a:picLocks noChangeAspect="1"/>
          </p:cNvPicPr>
          <p:nvPr/>
        </p:nvPicPr>
        <p:blipFill>
          <a:blip r:embed="rId2"/>
          <a:stretch>
            <a:fillRect/>
          </a:stretch>
        </p:blipFill>
        <p:spPr>
          <a:xfrm>
            <a:off x="6034294" y="4557713"/>
            <a:ext cx="2190750" cy="1619250"/>
          </a:xfrm>
          <a:prstGeom prst="rect">
            <a:avLst/>
          </a:prstGeom>
        </p:spPr>
      </p:pic>
    </p:spTree>
    <p:extLst>
      <p:ext uri="{BB962C8B-B14F-4D97-AF65-F5344CB8AC3E}">
        <p14:creationId xmlns:p14="http://schemas.microsoft.com/office/powerpoint/2010/main" val="333703446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3600" b="1" dirty="0"/>
              <a:t>IS 17276 : 2019/ISO 15243 : 2017 </a:t>
            </a:r>
            <a:br>
              <a:rPr lang="en-IN" sz="3600" b="1" dirty="0"/>
            </a:br>
            <a:r>
              <a:rPr lang="en-IN" sz="3600" b="1" dirty="0"/>
              <a:t>Rolling Bearings — Damage and Failures — Terms, Characteristics and Causes</a:t>
            </a:r>
            <a:r>
              <a:rPr lang="en-IN" b="1" dirty="0"/>
              <a:t/>
            </a:r>
            <a:br>
              <a:rPr lang="en-IN" b="1" dirty="0"/>
            </a:br>
            <a:endParaRPr lang="en-IN" dirty="0"/>
          </a:p>
        </p:txBody>
      </p:sp>
      <p:sp>
        <p:nvSpPr>
          <p:cNvPr id="3" name="Content Placeholder 2"/>
          <p:cNvSpPr>
            <a:spLocks noGrp="1"/>
          </p:cNvSpPr>
          <p:nvPr>
            <p:ph idx="1"/>
          </p:nvPr>
        </p:nvSpPr>
        <p:spPr/>
        <p:txBody>
          <a:bodyPr/>
          <a:lstStyle/>
          <a:p>
            <a:pPr marL="0" indent="0">
              <a:buNone/>
            </a:pPr>
            <a:r>
              <a:rPr lang="en-IN" b="1" dirty="0" smtClean="0"/>
              <a:t>A.2.7.1.3 </a:t>
            </a:r>
            <a:r>
              <a:rPr lang="en-US" b="1" dirty="0" smtClean="0"/>
              <a:t>Forced </a:t>
            </a:r>
            <a:r>
              <a:rPr lang="en-US" b="1" dirty="0"/>
              <a:t>fracture of the back face rib of the inner ring of a tapered roller bearing</a:t>
            </a:r>
            <a:endParaRPr lang="en-IN" b="1" dirty="0" smtClean="0"/>
          </a:p>
          <a:p>
            <a:r>
              <a:rPr lang="en-IN" b="1" dirty="0" smtClean="0"/>
              <a:t>Cause </a:t>
            </a:r>
            <a:r>
              <a:rPr lang="en-IN" b="1" dirty="0"/>
              <a:t>of failure</a:t>
            </a:r>
          </a:p>
          <a:p>
            <a:r>
              <a:rPr lang="en-IN" dirty="0" smtClean="0"/>
              <a:t> </a:t>
            </a:r>
            <a:r>
              <a:rPr lang="en-IN" dirty="0"/>
              <a:t>Large impact during mounting.</a:t>
            </a:r>
          </a:p>
          <a:p>
            <a:r>
              <a:rPr lang="en-IN" b="1" dirty="0"/>
              <a:t>Countermeasure</a:t>
            </a:r>
          </a:p>
          <a:p>
            <a:r>
              <a:rPr lang="en-US" dirty="0" smtClean="0"/>
              <a:t> </a:t>
            </a:r>
            <a:r>
              <a:rPr lang="en-US" dirty="0"/>
              <a:t>Use appropriate mounting tools </a:t>
            </a:r>
            <a:r>
              <a:rPr lang="en-US" dirty="0" smtClean="0"/>
              <a:t>and </a:t>
            </a:r>
            <a:r>
              <a:rPr lang="en-IN" dirty="0" smtClean="0"/>
              <a:t>procedures</a:t>
            </a:r>
            <a:endParaRPr lang="en-IN" dirty="0"/>
          </a:p>
        </p:txBody>
      </p:sp>
      <p:pic>
        <p:nvPicPr>
          <p:cNvPr id="4" name="Picture 3"/>
          <p:cNvPicPr>
            <a:picLocks noChangeAspect="1"/>
          </p:cNvPicPr>
          <p:nvPr/>
        </p:nvPicPr>
        <p:blipFill>
          <a:blip r:embed="rId2"/>
          <a:stretch>
            <a:fillRect/>
          </a:stretch>
        </p:blipFill>
        <p:spPr>
          <a:xfrm>
            <a:off x="5663233" y="4347128"/>
            <a:ext cx="2190750" cy="1238250"/>
          </a:xfrm>
          <a:prstGeom prst="rect">
            <a:avLst/>
          </a:prstGeom>
        </p:spPr>
      </p:pic>
    </p:spTree>
    <p:extLst>
      <p:ext uri="{BB962C8B-B14F-4D97-AF65-F5344CB8AC3E}">
        <p14:creationId xmlns:p14="http://schemas.microsoft.com/office/powerpoint/2010/main" val="19704011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3600" b="1" dirty="0"/>
              <a:t>IS 17276 : 2019/ISO 15243 : 2017 </a:t>
            </a:r>
            <a:br>
              <a:rPr lang="en-IN" sz="3600" b="1" dirty="0"/>
            </a:br>
            <a:r>
              <a:rPr lang="en-IN" sz="3600" b="1" dirty="0"/>
              <a:t>Rolling Bearings — Damage and Failures — Terms, Characteristics and Causes</a:t>
            </a:r>
            <a:r>
              <a:rPr lang="en-IN" b="1" dirty="0"/>
              <a:t/>
            </a:r>
            <a:br>
              <a:rPr lang="en-IN" b="1" dirty="0"/>
            </a:br>
            <a:endParaRPr lang="en-IN" dirty="0"/>
          </a:p>
        </p:txBody>
      </p:sp>
      <p:sp>
        <p:nvSpPr>
          <p:cNvPr id="3" name="Content Placeholder 2"/>
          <p:cNvSpPr>
            <a:spLocks noGrp="1"/>
          </p:cNvSpPr>
          <p:nvPr>
            <p:ph idx="1"/>
          </p:nvPr>
        </p:nvSpPr>
        <p:spPr/>
        <p:txBody>
          <a:bodyPr/>
          <a:lstStyle/>
          <a:p>
            <a:pPr marL="0" indent="0">
              <a:buNone/>
            </a:pPr>
            <a:r>
              <a:rPr lang="en-IN" b="1" dirty="0" smtClean="0"/>
              <a:t>A.2.7.2.1 Fatigue </a:t>
            </a:r>
            <a:r>
              <a:rPr lang="en-IN" b="1" dirty="0"/>
              <a:t>fracture - </a:t>
            </a:r>
            <a:r>
              <a:rPr lang="en-US" b="1" dirty="0"/>
              <a:t>Fatigue fracture of the cage of a deep groove ball bearing</a:t>
            </a:r>
            <a:endParaRPr lang="en-IN" b="1" dirty="0" smtClean="0"/>
          </a:p>
          <a:p>
            <a:r>
              <a:rPr lang="en-IN" b="1" dirty="0" smtClean="0"/>
              <a:t>Cause </a:t>
            </a:r>
            <a:r>
              <a:rPr lang="en-IN" b="1" dirty="0"/>
              <a:t>of failure</a:t>
            </a:r>
          </a:p>
          <a:p>
            <a:r>
              <a:rPr lang="en-IN" dirty="0" smtClean="0"/>
              <a:t> </a:t>
            </a:r>
            <a:r>
              <a:rPr lang="en-IN" dirty="0"/>
              <a:t>Misalignment.</a:t>
            </a:r>
          </a:p>
          <a:p>
            <a:r>
              <a:rPr lang="en-US" dirty="0" smtClean="0"/>
              <a:t>Abnormal </a:t>
            </a:r>
            <a:r>
              <a:rPr lang="en-US" dirty="0"/>
              <a:t>load action on cage </a:t>
            </a:r>
            <a:r>
              <a:rPr lang="en-US" dirty="0" smtClean="0"/>
              <a:t>in bearing </a:t>
            </a:r>
            <a:r>
              <a:rPr lang="en-US" dirty="0"/>
              <a:t>operation due to </a:t>
            </a:r>
            <a:r>
              <a:rPr lang="en-US" dirty="0" smtClean="0"/>
              <a:t>misaligned mounting </a:t>
            </a:r>
            <a:r>
              <a:rPr lang="en-US" dirty="0"/>
              <a:t>between an inner ring and </a:t>
            </a:r>
            <a:r>
              <a:rPr lang="en-US" dirty="0" smtClean="0"/>
              <a:t>an </a:t>
            </a:r>
            <a:r>
              <a:rPr lang="en-IN" dirty="0" smtClean="0"/>
              <a:t>outer </a:t>
            </a:r>
            <a:r>
              <a:rPr lang="en-IN" dirty="0"/>
              <a:t>ring.</a:t>
            </a:r>
          </a:p>
          <a:p>
            <a:r>
              <a:rPr lang="en-IN" b="1" dirty="0"/>
              <a:t>Countermeasure</a:t>
            </a:r>
          </a:p>
          <a:p>
            <a:r>
              <a:rPr lang="en-IN" dirty="0" smtClean="0"/>
              <a:t> </a:t>
            </a:r>
            <a:r>
              <a:rPr lang="en-IN" dirty="0"/>
              <a:t>Correct alignment.</a:t>
            </a:r>
          </a:p>
          <a:p>
            <a:r>
              <a:rPr lang="en-IN" dirty="0" smtClean="0"/>
              <a:t> </a:t>
            </a:r>
            <a:r>
              <a:rPr lang="en-IN" dirty="0"/>
              <a:t>Improve the mounting method.</a:t>
            </a:r>
          </a:p>
          <a:p>
            <a:r>
              <a:rPr lang="en-US" dirty="0" smtClean="0"/>
              <a:t> </a:t>
            </a:r>
            <a:r>
              <a:rPr lang="en-US" dirty="0"/>
              <a:t>Select a suitable cage type/material.</a:t>
            </a:r>
            <a:endParaRPr lang="en-IN" dirty="0"/>
          </a:p>
        </p:txBody>
      </p:sp>
      <p:pic>
        <p:nvPicPr>
          <p:cNvPr id="4" name="Picture 3"/>
          <p:cNvPicPr>
            <a:picLocks noChangeAspect="1"/>
          </p:cNvPicPr>
          <p:nvPr/>
        </p:nvPicPr>
        <p:blipFill>
          <a:blip r:embed="rId2"/>
          <a:stretch>
            <a:fillRect/>
          </a:stretch>
        </p:blipFill>
        <p:spPr>
          <a:xfrm>
            <a:off x="5106642" y="3301206"/>
            <a:ext cx="2190750" cy="1400175"/>
          </a:xfrm>
          <a:prstGeom prst="rect">
            <a:avLst/>
          </a:prstGeom>
        </p:spPr>
      </p:pic>
    </p:spTree>
    <p:extLst>
      <p:ext uri="{BB962C8B-B14F-4D97-AF65-F5344CB8AC3E}">
        <p14:creationId xmlns:p14="http://schemas.microsoft.com/office/powerpoint/2010/main" val="175183349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3600" b="1" dirty="0"/>
              <a:t>IS 17276 : 2019/ISO 15243 : 2017 </a:t>
            </a:r>
            <a:br>
              <a:rPr lang="en-IN" sz="3600" b="1" dirty="0"/>
            </a:br>
            <a:r>
              <a:rPr lang="en-IN" sz="3600" b="1" dirty="0"/>
              <a:t>Rolling Bearings — Damage and Failures — Terms, Characteristics and Causes</a:t>
            </a:r>
            <a:r>
              <a:rPr lang="en-IN" b="1" dirty="0"/>
              <a:t/>
            </a:r>
            <a:br>
              <a:rPr lang="en-IN" b="1" dirty="0"/>
            </a:br>
            <a:endParaRPr lang="en-IN" dirty="0"/>
          </a:p>
        </p:txBody>
      </p:sp>
      <p:sp>
        <p:nvSpPr>
          <p:cNvPr id="3" name="Content Placeholder 2"/>
          <p:cNvSpPr>
            <a:spLocks noGrp="1"/>
          </p:cNvSpPr>
          <p:nvPr>
            <p:ph idx="1"/>
          </p:nvPr>
        </p:nvSpPr>
        <p:spPr/>
        <p:txBody>
          <a:bodyPr/>
          <a:lstStyle/>
          <a:p>
            <a:pPr marL="0" indent="0">
              <a:buNone/>
            </a:pPr>
            <a:r>
              <a:rPr lang="en-IN" b="1" dirty="0" smtClean="0"/>
              <a:t>A.2.7.2.2 </a:t>
            </a:r>
            <a:r>
              <a:rPr lang="en-US" b="1" dirty="0" smtClean="0"/>
              <a:t>Fatigue </a:t>
            </a:r>
            <a:r>
              <a:rPr lang="en-US" b="1" dirty="0"/>
              <a:t>fracture of the inner ring of a tapered roller </a:t>
            </a:r>
            <a:r>
              <a:rPr lang="en-US" b="1" dirty="0" smtClean="0"/>
              <a:t>bearing</a:t>
            </a:r>
          </a:p>
          <a:p>
            <a:r>
              <a:rPr lang="en-IN" b="1" dirty="0" smtClean="0"/>
              <a:t>Cause </a:t>
            </a:r>
            <a:r>
              <a:rPr lang="en-IN" b="1" dirty="0"/>
              <a:t>of failure</a:t>
            </a:r>
          </a:p>
          <a:p>
            <a:r>
              <a:rPr lang="en-US" dirty="0" smtClean="0"/>
              <a:t> </a:t>
            </a:r>
            <a:r>
              <a:rPr lang="en-US" dirty="0"/>
              <a:t>Initiation of crack on surface </a:t>
            </a:r>
            <a:r>
              <a:rPr lang="en-US" dirty="0" smtClean="0"/>
              <a:t>defect, because </a:t>
            </a:r>
            <a:r>
              <a:rPr lang="en-US" dirty="0"/>
              <a:t>of shock during mounting, </a:t>
            </a:r>
            <a:r>
              <a:rPr lang="en-US" dirty="0" smtClean="0"/>
              <a:t>and </a:t>
            </a:r>
            <a:r>
              <a:rPr lang="en-IN" dirty="0" smtClean="0"/>
              <a:t>fatigue </a:t>
            </a:r>
            <a:r>
              <a:rPr lang="en-IN" dirty="0"/>
              <a:t>propagation by bending </a:t>
            </a:r>
            <a:r>
              <a:rPr lang="en-IN" dirty="0" smtClean="0"/>
              <a:t>stresses </a:t>
            </a:r>
            <a:r>
              <a:rPr lang="en-US" dirty="0" smtClean="0"/>
              <a:t>associated </a:t>
            </a:r>
            <a:r>
              <a:rPr lang="en-US" dirty="0"/>
              <a:t>to axial load variation in service.</a:t>
            </a:r>
          </a:p>
          <a:p>
            <a:r>
              <a:rPr lang="en-IN" b="1" dirty="0"/>
              <a:t>Countermeasure</a:t>
            </a:r>
          </a:p>
          <a:p>
            <a:r>
              <a:rPr lang="en-IN" dirty="0" smtClean="0"/>
              <a:t>Careful </a:t>
            </a:r>
            <a:r>
              <a:rPr lang="en-IN" dirty="0"/>
              <a:t>mounting.</a:t>
            </a:r>
          </a:p>
        </p:txBody>
      </p:sp>
      <p:pic>
        <p:nvPicPr>
          <p:cNvPr id="4" name="Picture 3"/>
          <p:cNvPicPr>
            <a:picLocks noChangeAspect="1"/>
          </p:cNvPicPr>
          <p:nvPr/>
        </p:nvPicPr>
        <p:blipFill>
          <a:blip r:embed="rId2"/>
          <a:stretch>
            <a:fillRect/>
          </a:stretch>
        </p:blipFill>
        <p:spPr>
          <a:xfrm>
            <a:off x="5053634" y="3617188"/>
            <a:ext cx="2190750" cy="1457325"/>
          </a:xfrm>
          <a:prstGeom prst="rect">
            <a:avLst/>
          </a:prstGeom>
        </p:spPr>
      </p:pic>
    </p:spTree>
    <p:extLst>
      <p:ext uri="{BB962C8B-B14F-4D97-AF65-F5344CB8AC3E}">
        <p14:creationId xmlns:p14="http://schemas.microsoft.com/office/powerpoint/2010/main" val="37244107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a:xfrm>
            <a:off x="119270" y="1825625"/>
            <a:ext cx="9024730" cy="4351338"/>
          </a:xfrm>
        </p:spPr>
        <p:txBody>
          <a:bodyPr>
            <a:normAutofit/>
          </a:bodyPr>
          <a:lstStyle/>
          <a:p>
            <a:pPr marL="0" indent="0" algn="ctr">
              <a:buNone/>
            </a:pPr>
            <a:r>
              <a:rPr lang="en-IN" sz="6000" dirty="0"/>
              <a:t>Important Indian </a:t>
            </a:r>
            <a:r>
              <a:rPr lang="en-IN" sz="6000" dirty="0" smtClean="0"/>
              <a:t>Standards on </a:t>
            </a:r>
            <a:r>
              <a:rPr lang="en-IN" sz="6000" dirty="0"/>
              <a:t>Rolling Bearings</a:t>
            </a:r>
          </a:p>
        </p:txBody>
      </p:sp>
    </p:spTree>
    <p:extLst>
      <p:ext uri="{BB962C8B-B14F-4D97-AF65-F5344CB8AC3E}">
        <p14:creationId xmlns:p14="http://schemas.microsoft.com/office/powerpoint/2010/main" val="142977562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3600" b="1" dirty="0"/>
              <a:t>IS 17276 : 2019/ISO 15243 : 2017 </a:t>
            </a:r>
            <a:br>
              <a:rPr lang="en-IN" sz="3600" b="1" dirty="0"/>
            </a:br>
            <a:r>
              <a:rPr lang="en-IN" sz="3600" b="1" dirty="0"/>
              <a:t>Rolling Bearings — Damage and Failures — Terms, Characteristics and Causes</a:t>
            </a:r>
            <a:r>
              <a:rPr lang="en-IN" b="1" dirty="0"/>
              <a:t/>
            </a:r>
            <a:br>
              <a:rPr lang="en-IN" b="1" dirty="0"/>
            </a:br>
            <a:endParaRPr lang="en-IN" dirty="0"/>
          </a:p>
        </p:txBody>
      </p:sp>
      <p:sp>
        <p:nvSpPr>
          <p:cNvPr id="3" name="Content Placeholder 2"/>
          <p:cNvSpPr>
            <a:spLocks noGrp="1"/>
          </p:cNvSpPr>
          <p:nvPr>
            <p:ph idx="1"/>
          </p:nvPr>
        </p:nvSpPr>
        <p:spPr/>
        <p:txBody>
          <a:bodyPr>
            <a:normAutofit/>
          </a:bodyPr>
          <a:lstStyle/>
          <a:p>
            <a:pPr marL="0" indent="0">
              <a:buNone/>
            </a:pPr>
            <a:r>
              <a:rPr lang="en-IN" b="1" dirty="0" smtClean="0"/>
              <a:t>A.2.7.3.1 Thermal </a:t>
            </a:r>
            <a:r>
              <a:rPr lang="en-IN" b="1" dirty="0"/>
              <a:t>cracking - </a:t>
            </a:r>
            <a:r>
              <a:rPr lang="en-US" b="1" dirty="0"/>
              <a:t>Thermal cracks on the outside rib of the outer ring of a cylindrical roller bearing</a:t>
            </a:r>
            <a:endParaRPr lang="en-IN" b="1" dirty="0" smtClean="0"/>
          </a:p>
          <a:p>
            <a:r>
              <a:rPr lang="en-IN" b="1" dirty="0" smtClean="0"/>
              <a:t>Cause </a:t>
            </a:r>
            <a:r>
              <a:rPr lang="en-IN" b="1" dirty="0"/>
              <a:t>of failure</a:t>
            </a:r>
          </a:p>
          <a:p>
            <a:r>
              <a:rPr lang="en-IN" dirty="0" smtClean="0"/>
              <a:t> </a:t>
            </a:r>
            <a:r>
              <a:rPr lang="en-IN" dirty="0"/>
              <a:t>Lubrication problem – cage </a:t>
            </a:r>
            <a:r>
              <a:rPr lang="en-IN" dirty="0" smtClean="0"/>
              <a:t>pockets</a:t>
            </a:r>
            <a:r>
              <a:rPr lang="en-US" dirty="0" smtClean="0"/>
              <a:t>of </a:t>
            </a:r>
            <a:r>
              <a:rPr lang="en-US" dirty="0"/>
              <a:t>the cage were worn out, the outer </a:t>
            </a:r>
            <a:r>
              <a:rPr lang="en-US" dirty="0" smtClean="0"/>
              <a:t>ring guided </a:t>
            </a:r>
            <a:r>
              <a:rPr lang="en-US" dirty="0"/>
              <a:t>cage rubbed heavily onto the </a:t>
            </a:r>
            <a:r>
              <a:rPr lang="en-US" dirty="0" smtClean="0"/>
              <a:t>outer ring </a:t>
            </a:r>
            <a:r>
              <a:rPr lang="en-US" dirty="0"/>
              <a:t>raceway, the sliding resulted </a:t>
            </a:r>
            <a:r>
              <a:rPr lang="en-US" dirty="0" smtClean="0"/>
              <a:t>in excessive </a:t>
            </a:r>
            <a:r>
              <a:rPr lang="en-US" dirty="0"/>
              <a:t>heat and thermal </a:t>
            </a:r>
            <a:r>
              <a:rPr lang="en-US" dirty="0" smtClean="0"/>
              <a:t>cracks </a:t>
            </a:r>
            <a:r>
              <a:rPr lang="en-IN" dirty="0" smtClean="0"/>
              <a:t>appeared</a:t>
            </a:r>
            <a:r>
              <a:rPr lang="en-IN" dirty="0"/>
              <a:t>.</a:t>
            </a:r>
          </a:p>
          <a:p>
            <a:r>
              <a:rPr lang="en-IN" b="1" dirty="0"/>
              <a:t>Countermeasure</a:t>
            </a:r>
          </a:p>
          <a:p>
            <a:r>
              <a:rPr lang="en-US" dirty="0" smtClean="0"/>
              <a:t> </a:t>
            </a:r>
            <a:r>
              <a:rPr lang="en-US" dirty="0"/>
              <a:t>Make sure that the proper lubrication </a:t>
            </a:r>
            <a:r>
              <a:rPr lang="en-US" dirty="0" smtClean="0"/>
              <a:t>is </a:t>
            </a:r>
            <a:r>
              <a:rPr lang="en-IN" dirty="0" smtClean="0"/>
              <a:t>used </a:t>
            </a:r>
            <a:r>
              <a:rPr lang="en-IN" dirty="0"/>
              <a:t>(type, viscosity, quantity).</a:t>
            </a:r>
          </a:p>
          <a:p>
            <a:r>
              <a:rPr lang="en-US" dirty="0" smtClean="0"/>
              <a:t>If </a:t>
            </a:r>
            <a:r>
              <a:rPr lang="en-US" dirty="0"/>
              <a:t>possible, use a cage that is </a:t>
            </a:r>
            <a:r>
              <a:rPr lang="en-US" dirty="0" smtClean="0"/>
              <a:t>roller </a:t>
            </a:r>
            <a:r>
              <a:rPr lang="en-IN" dirty="0" smtClean="0"/>
              <a:t>guided</a:t>
            </a:r>
            <a:r>
              <a:rPr lang="en-IN" dirty="0"/>
              <a:t>.</a:t>
            </a:r>
          </a:p>
        </p:txBody>
      </p:sp>
      <p:pic>
        <p:nvPicPr>
          <p:cNvPr id="4" name="Picture 3"/>
          <p:cNvPicPr>
            <a:picLocks noChangeAspect="1"/>
          </p:cNvPicPr>
          <p:nvPr/>
        </p:nvPicPr>
        <p:blipFill>
          <a:blip r:embed="rId2"/>
          <a:stretch>
            <a:fillRect/>
          </a:stretch>
        </p:blipFill>
        <p:spPr>
          <a:xfrm>
            <a:off x="5901773" y="4107345"/>
            <a:ext cx="2190750" cy="1638300"/>
          </a:xfrm>
          <a:prstGeom prst="rect">
            <a:avLst/>
          </a:prstGeom>
        </p:spPr>
      </p:pic>
    </p:spTree>
    <p:extLst>
      <p:ext uri="{BB962C8B-B14F-4D97-AF65-F5344CB8AC3E}">
        <p14:creationId xmlns:p14="http://schemas.microsoft.com/office/powerpoint/2010/main" val="35059493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3600" b="1" dirty="0"/>
              <a:t>IS 17276 : 2019/ISO 15243 : 2017 </a:t>
            </a:r>
            <a:br>
              <a:rPr lang="en-IN" sz="3600" b="1" dirty="0"/>
            </a:br>
            <a:r>
              <a:rPr lang="en-IN" sz="3600" b="1" dirty="0"/>
              <a:t>Rolling Bearings — Damage and Failures — Terms, Characteristics and Causes</a:t>
            </a:r>
            <a:r>
              <a:rPr lang="en-IN" b="1" dirty="0"/>
              <a:t/>
            </a:r>
            <a:br>
              <a:rPr lang="en-IN" b="1" dirty="0"/>
            </a:br>
            <a:endParaRPr lang="en-IN" dirty="0"/>
          </a:p>
        </p:txBody>
      </p:sp>
      <p:sp>
        <p:nvSpPr>
          <p:cNvPr id="3" name="Content Placeholder 2"/>
          <p:cNvSpPr>
            <a:spLocks noGrp="1"/>
          </p:cNvSpPr>
          <p:nvPr>
            <p:ph idx="1"/>
          </p:nvPr>
        </p:nvSpPr>
        <p:spPr/>
        <p:txBody>
          <a:bodyPr>
            <a:normAutofit/>
          </a:bodyPr>
          <a:lstStyle/>
          <a:p>
            <a:pPr marL="0" indent="0">
              <a:buNone/>
            </a:pPr>
            <a:r>
              <a:rPr lang="en-IN" b="1" dirty="0" smtClean="0"/>
              <a:t>A.2.7.3.2 </a:t>
            </a:r>
            <a:r>
              <a:rPr lang="en-US" b="1" dirty="0" smtClean="0"/>
              <a:t>Thermal </a:t>
            </a:r>
            <a:r>
              <a:rPr lang="en-US" b="1" dirty="0"/>
              <a:t>cracks on the inner ring bore of a tapered roller bearing</a:t>
            </a:r>
            <a:endParaRPr lang="en-IN" b="1" dirty="0" smtClean="0"/>
          </a:p>
          <a:p>
            <a:r>
              <a:rPr lang="en-IN" b="1" dirty="0" smtClean="0"/>
              <a:t>Cause </a:t>
            </a:r>
            <a:r>
              <a:rPr lang="en-IN" b="1" dirty="0"/>
              <a:t>of failure</a:t>
            </a:r>
          </a:p>
          <a:p>
            <a:r>
              <a:rPr lang="en-US" dirty="0" smtClean="0"/>
              <a:t> </a:t>
            </a:r>
            <a:r>
              <a:rPr lang="en-US" dirty="0"/>
              <a:t>Fit loss of the inner ring on the </a:t>
            </a:r>
            <a:r>
              <a:rPr lang="en-US" dirty="0" smtClean="0"/>
              <a:t>shaft and </a:t>
            </a:r>
            <a:r>
              <a:rPr lang="en-US" dirty="0"/>
              <a:t>high heat generated from friction.</a:t>
            </a:r>
          </a:p>
          <a:p>
            <a:r>
              <a:rPr lang="en-US" dirty="0" smtClean="0"/>
              <a:t> </a:t>
            </a:r>
            <a:r>
              <a:rPr lang="en-US" dirty="0"/>
              <a:t>On loose fitted inner ring </a:t>
            </a:r>
            <a:r>
              <a:rPr lang="en-US" dirty="0" smtClean="0"/>
              <a:t>poor lubrication </a:t>
            </a:r>
            <a:r>
              <a:rPr lang="en-US" dirty="0"/>
              <a:t>between the bore and </a:t>
            </a:r>
            <a:r>
              <a:rPr lang="en-US" dirty="0" smtClean="0"/>
              <a:t>the </a:t>
            </a:r>
            <a:r>
              <a:rPr lang="en-IN" dirty="0" smtClean="0"/>
              <a:t>shaft </a:t>
            </a:r>
            <a:r>
              <a:rPr lang="en-IN" dirty="0"/>
              <a:t>seat.</a:t>
            </a:r>
          </a:p>
          <a:p>
            <a:r>
              <a:rPr lang="en-IN" b="1" dirty="0"/>
              <a:t>Countermeasure</a:t>
            </a:r>
          </a:p>
          <a:p>
            <a:r>
              <a:rPr lang="en-US" dirty="0" smtClean="0"/>
              <a:t>Follow </a:t>
            </a:r>
            <a:r>
              <a:rPr lang="en-US" dirty="0"/>
              <a:t>bearing manufacturer’s shaft </a:t>
            </a:r>
            <a:r>
              <a:rPr lang="en-US" dirty="0" smtClean="0"/>
              <a:t>fit </a:t>
            </a:r>
            <a:r>
              <a:rPr lang="en-IN" dirty="0" smtClean="0"/>
              <a:t>recommendations</a:t>
            </a:r>
            <a:r>
              <a:rPr lang="en-IN" dirty="0"/>
              <a:t>.</a:t>
            </a:r>
          </a:p>
          <a:p>
            <a:r>
              <a:rPr lang="en-IN" dirty="0" smtClean="0"/>
              <a:t>Ensure </a:t>
            </a:r>
            <a:r>
              <a:rPr lang="en-IN" dirty="0"/>
              <a:t>proper lubrication </a:t>
            </a:r>
            <a:r>
              <a:rPr lang="en-IN" dirty="0" smtClean="0"/>
              <a:t>is maintained </a:t>
            </a:r>
            <a:r>
              <a:rPr lang="en-IN" dirty="0"/>
              <a:t>between loose-fitted </a:t>
            </a:r>
            <a:r>
              <a:rPr lang="en-IN" dirty="0" smtClean="0"/>
              <a:t>bearings on </a:t>
            </a:r>
            <a:r>
              <a:rPr lang="en-IN" dirty="0"/>
              <a:t>shaft seats</a:t>
            </a:r>
            <a:r>
              <a:rPr lang="en-IN" dirty="0" smtClean="0"/>
              <a:t>. </a:t>
            </a:r>
            <a:endParaRPr lang="en-IN" dirty="0"/>
          </a:p>
        </p:txBody>
      </p:sp>
      <p:pic>
        <p:nvPicPr>
          <p:cNvPr id="4" name="Picture 3"/>
          <p:cNvPicPr>
            <a:picLocks noChangeAspect="1"/>
          </p:cNvPicPr>
          <p:nvPr/>
        </p:nvPicPr>
        <p:blipFill>
          <a:blip r:embed="rId2"/>
          <a:stretch>
            <a:fillRect/>
          </a:stretch>
        </p:blipFill>
        <p:spPr>
          <a:xfrm>
            <a:off x="6324600" y="5038862"/>
            <a:ext cx="2190750" cy="1657350"/>
          </a:xfrm>
          <a:prstGeom prst="rect">
            <a:avLst/>
          </a:prstGeom>
        </p:spPr>
      </p:pic>
    </p:spTree>
    <p:extLst>
      <p:ext uri="{BB962C8B-B14F-4D97-AF65-F5344CB8AC3E}">
        <p14:creationId xmlns:p14="http://schemas.microsoft.com/office/powerpoint/2010/main" val="356177790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3600" b="1" dirty="0"/>
              <a:t>IS 17276 : 2019/ISO 15243 : 2017 </a:t>
            </a:r>
            <a:br>
              <a:rPr lang="en-IN" sz="3600" b="1" dirty="0"/>
            </a:br>
            <a:r>
              <a:rPr lang="en-IN" sz="3600" b="1" dirty="0"/>
              <a:t>Rolling Bearings — Damage and Failures — Terms, Characteristics and Causes</a:t>
            </a:r>
            <a:r>
              <a:rPr lang="en-IN" b="1" dirty="0"/>
              <a:t/>
            </a:r>
            <a:br>
              <a:rPr lang="en-IN" b="1" dirty="0"/>
            </a:br>
            <a:endParaRPr lang="en-IN" dirty="0"/>
          </a:p>
        </p:txBody>
      </p:sp>
      <p:sp>
        <p:nvSpPr>
          <p:cNvPr id="3" name="Content Placeholder 2"/>
          <p:cNvSpPr>
            <a:spLocks noGrp="1"/>
          </p:cNvSpPr>
          <p:nvPr>
            <p:ph idx="1"/>
          </p:nvPr>
        </p:nvSpPr>
        <p:spPr/>
        <p:txBody>
          <a:bodyPr/>
          <a:lstStyle/>
          <a:p>
            <a:pPr marL="0" indent="0">
              <a:buNone/>
            </a:pPr>
            <a:r>
              <a:rPr lang="en-IN" b="1" dirty="0" smtClean="0"/>
              <a:t>A.2.7.3.3 </a:t>
            </a:r>
            <a:r>
              <a:rPr lang="en-US" b="1" dirty="0" smtClean="0"/>
              <a:t>Thermal </a:t>
            </a:r>
            <a:r>
              <a:rPr lang="en-US" b="1" dirty="0"/>
              <a:t>cracks on the large end face of a roller of a tapered roller bearing</a:t>
            </a:r>
            <a:endParaRPr lang="en-IN" b="1" dirty="0" smtClean="0"/>
          </a:p>
          <a:p>
            <a:r>
              <a:rPr lang="en-IN" b="1" dirty="0" smtClean="0"/>
              <a:t>Cause </a:t>
            </a:r>
            <a:r>
              <a:rPr lang="en-IN" b="1" dirty="0"/>
              <a:t>of failure</a:t>
            </a:r>
          </a:p>
          <a:p>
            <a:r>
              <a:rPr lang="en-US" dirty="0" smtClean="0"/>
              <a:t> </a:t>
            </a:r>
            <a:r>
              <a:rPr lang="en-US" dirty="0"/>
              <a:t>Heat generation due to sliding with </a:t>
            </a:r>
            <a:r>
              <a:rPr lang="en-US" dirty="0" smtClean="0"/>
              <a:t>the </a:t>
            </a:r>
            <a:r>
              <a:rPr lang="en-IN" dirty="0" smtClean="0"/>
              <a:t>inner </a:t>
            </a:r>
            <a:r>
              <a:rPr lang="en-IN" dirty="0"/>
              <a:t>ring rib under poor lubrication.</a:t>
            </a:r>
          </a:p>
          <a:p>
            <a:r>
              <a:rPr lang="en-IN" b="1" dirty="0"/>
              <a:t>Countermeasure</a:t>
            </a:r>
          </a:p>
          <a:p>
            <a:r>
              <a:rPr lang="en-IN" dirty="0" smtClean="0"/>
              <a:t>Improve </a:t>
            </a:r>
            <a:r>
              <a:rPr lang="en-IN" dirty="0"/>
              <a:t>lubrication.</a:t>
            </a:r>
          </a:p>
          <a:p>
            <a:r>
              <a:rPr lang="en-IN" dirty="0" smtClean="0"/>
              <a:t>Shorter </a:t>
            </a:r>
            <a:r>
              <a:rPr lang="en-IN" dirty="0"/>
              <a:t>lubrication intervals.</a:t>
            </a:r>
          </a:p>
        </p:txBody>
      </p:sp>
      <p:pic>
        <p:nvPicPr>
          <p:cNvPr id="4" name="Picture 3"/>
          <p:cNvPicPr>
            <a:picLocks noChangeAspect="1"/>
          </p:cNvPicPr>
          <p:nvPr/>
        </p:nvPicPr>
        <p:blipFill>
          <a:blip r:embed="rId2"/>
          <a:stretch>
            <a:fillRect/>
          </a:stretch>
        </p:blipFill>
        <p:spPr>
          <a:xfrm>
            <a:off x="5155095" y="3368537"/>
            <a:ext cx="2190750" cy="1790700"/>
          </a:xfrm>
          <a:prstGeom prst="rect">
            <a:avLst/>
          </a:prstGeom>
        </p:spPr>
      </p:pic>
    </p:spTree>
    <p:extLst>
      <p:ext uri="{BB962C8B-B14F-4D97-AF65-F5344CB8AC3E}">
        <p14:creationId xmlns:p14="http://schemas.microsoft.com/office/powerpoint/2010/main" val="336668236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Benefits </a:t>
            </a:r>
            <a:r>
              <a:rPr lang="en-US" b="1" dirty="0" smtClean="0"/>
              <a:t>of Studying Indian Standards on Bearings</a:t>
            </a:r>
            <a:endParaRPr lang="en-IN" dirty="0"/>
          </a:p>
        </p:txBody>
      </p:sp>
      <p:sp>
        <p:nvSpPr>
          <p:cNvPr id="3" name="Content Placeholder 2"/>
          <p:cNvSpPr>
            <a:spLocks noGrp="1"/>
          </p:cNvSpPr>
          <p:nvPr>
            <p:ph idx="1"/>
          </p:nvPr>
        </p:nvSpPr>
        <p:spPr/>
        <p:txBody>
          <a:bodyPr/>
          <a:lstStyle/>
          <a:p>
            <a:r>
              <a:rPr lang="en-US" b="1" dirty="0" smtClean="0"/>
              <a:t>Standards help immensely in </a:t>
            </a:r>
          </a:p>
          <a:p>
            <a:pPr lvl="1"/>
            <a:r>
              <a:rPr lang="en-US" b="1" dirty="0" smtClean="0"/>
              <a:t>Designing the bearing</a:t>
            </a:r>
          </a:p>
          <a:p>
            <a:pPr lvl="1"/>
            <a:r>
              <a:rPr lang="en-US" b="1" dirty="0" smtClean="0"/>
              <a:t>Understanding correct fitment</a:t>
            </a:r>
          </a:p>
          <a:p>
            <a:pPr lvl="1"/>
            <a:r>
              <a:rPr lang="en-US" b="1" dirty="0" smtClean="0"/>
              <a:t>Preventive Maintenance</a:t>
            </a:r>
          </a:p>
          <a:p>
            <a:pPr lvl="1"/>
            <a:r>
              <a:rPr lang="en-US" b="1" dirty="0" smtClean="0"/>
              <a:t>Failure Analysis</a:t>
            </a:r>
          </a:p>
          <a:p>
            <a:pPr lvl="1"/>
            <a:r>
              <a:rPr lang="en-US" b="1" dirty="0" smtClean="0"/>
              <a:t>Product Improvement</a:t>
            </a:r>
            <a:endParaRPr lang="en-IN" b="1" dirty="0"/>
          </a:p>
          <a:p>
            <a:r>
              <a:rPr lang="en-US" b="1" dirty="0" smtClean="0"/>
              <a:t>For other standards on Plain and Rolling Bearings you may visit</a:t>
            </a:r>
          </a:p>
          <a:p>
            <a:pPr marL="0" indent="0">
              <a:buNone/>
            </a:pPr>
            <a:r>
              <a:rPr lang="en-US" dirty="0" smtClean="0"/>
              <a:t>	</a:t>
            </a:r>
            <a:r>
              <a:rPr lang="en-US" dirty="0" smtClean="0">
                <a:hlinkClick r:id="rId2"/>
              </a:rPr>
              <a:t>https://www.bis.gov.in</a:t>
            </a:r>
            <a:endParaRPr lang="en-US" dirty="0" smtClean="0"/>
          </a:p>
          <a:p>
            <a:pPr marL="0" indent="0">
              <a:buNone/>
            </a:pPr>
            <a:r>
              <a:rPr lang="en-US" dirty="0"/>
              <a:t> </a:t>
            </a:r>
            <a:r>
              <a:rPr lang="en-US" dirty="0" smtClean="0"/>
              <a:t>          </a:t>
            </a:r>
            <a:r>
              <a:rPr lang="en-US" dirty="0">
                <a:hlinkClick r:id="rId3"/>
              </a:rPr>
              <a:t>https://</a:t>
            </a:r>
            <a:r>
              <a:rPr lang="en-US" dirty="0" smtClean="0">
                <a:hlinkClick r:id="rId3"/>
              </a:rPr>
              <a:t>www.manakonline.in</a:t>
            </a:r>
            <a:endParaRPr lang="en-US" dirty="0"/>
          </a:p>
          <a:p>
            <a:pPr marL="0" indent="0">
              <a:buNone/>
            </a:pPr>
            <a:endParaRPr lang="en-US" dirty="0" smtClean="0"/>
          </a:p>
        </p:txBody>
      </p:sp>
    </p:spTree>
    <p:extLst>
      <p:ext uri="{BB962C8B-B14F-4D97-AF65-F5344CB8AC3E}">
        <p14:creationId xmlns:p14="http://schemas.microsoft.com/office/powerpoint/2010/main" val="359664330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p:nvPr/>
        </p:nvSpPr>
        <p:spPr>
          <a:xfrm>
            <a:off x="1429513" y="5006174"/>
            <a:ext cx="5334392" cy="715581"/>
          </a:xfrm>
          <a:prstGeom prst="rect">
            <a:avLst/>
          </a:prstGeom>
          <a:noFill/>
        </p:spPr>
        <p:txBody>
          <a:bodyPr wrap="square" rtlCol="0">
            <a:spAutoFit/>
          </a:bodyPr>
          <a:lstStyle/>
          <a:p>
            <a:pPr algn="ctr" defTabSz="342900">
              <a:defRPr/>
            </a:pPr>
            <a:r>
              <a:rPr lang="en-IN" sz="1350" b="1" dirty="0">
                <a:solidFill>
                  <a:prstClr val="black"/>
                </a:solidFill>
                <a:latin typeface="Gill Sans MT" panose="020B0502020104020203"/>
              </a:rPr>
              <a:t>For any queries contact:</a:t>
            </a:r>
            <a:r>
              <a:rPr lang="en-IN" sz="1350" dirty="0">
                <a:solidFill>
                  <a:prstClr val="black"/>
                </a:solidFill>
                <a:latin typeface="Gill Sans MT" panose="020B0502020104020203"/>
              </a:rPr>
              <a:t/>
            </a:r>
            <a:br>
              <a:rPr lang="en-IN" sz="1350" dirty="0">
                <a:solidFill>
                  <a:prstClr val="black"/>
                </a:solidFill>
                <a:latin typeface="Gill Sans MT" panose="020B0502020104020203"/>
              </a:rPr>
            </a:br>
            <a:r>
              <a:rPr lang="en-IN" sz="1350" dirty="0">
                <a:solidFill>
                  <a:prstClr val="black"/>
                </a:solidFill>
                <a:latin typeface="Gill Sans MT" panose="020B0502020104020203"/>
              </a:rPr>
              <a:t/>
            </a:r>
            <a:br>
              <a:rPr lang="en-IN" sz="1350" dirty="0">
                <a:solidFill>
                  <a:prstClr val="black"/>
                </a:solidFill>
                <a:latin typeface="Gill Sans MT" panose="020B0502020104020203"/>
              </a:rPr>
            </a:br>
            <a:r>
              <a:rPr lang="en-IN" sz="1350" b="1" dirty="0">
                <a:solidFill>
                  <a:prstClr val="black"/>
                </a:solidFill>
                <a:latin typeface="Gill Sans MT" panose="020B0502020104020203"/>
                <a:hlinkClick r:id="rId3"/>
              </a:rPr>
              <a:t>sppd@bis.gov.in</a:t>
            </a:r>
            <a:endParaRPr lang="en-US" sz="1350" b="1" kern="100" dirty="0">
              <a:solidFill>
                <a:prstClr val="black"/>
              </a:solidFill>
              <a:latin typeface="Times New Roman" panose="02020603050405020304" pitchFamily="18" charset="0"/>
              <a:ea typeface="Meiryo" pitchFamily="34" charset="-128"/>
              <a:cs typeface="Times New Roman" panose="02020603050405020304" pitchFamily="18" charset="0"/>
            </a:endParaRPr>
          </a:p>
        </p:txBody>
      </p:sp>
      <p:pic>
        <p:nvPicPr>
          <p:cNvPr id="1026" name="Picture 2" descr="Image result for get involv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31871" y="2564838"/>
            <a:ext cx="6183379" cy="1988275"/>
          </a:xfrm>
          <a:prstGeom prst="rect">
            <a:avLst/>
          </a:prstGeom>
          <a:noFill/>
          <a:extLst>
            <a:ext uri="{909E8E84-426E-40DD-AFC4-6F175D3DCCD1}">
              <a14:hiddenFill xmlns:a14="http://schemas.microsoft.com/office/drawing/2010/main">
                <a:solidFill>
                  <a:srgbClr val="FFFFFF"/>
                </a:solidFill>
              </a14:hiddenFill>
            </a:ext>
          </a:extLst>
        </p:spPr>
      </p:pic>
      <p:sp>
        <p:nvSpPr>
          <p:cNvPr id="6" name="Titre 1"/>
          <p:cNvSpPr txBox="1">
            <a:spLocks/>
          </p:cNvSpPr>
          <p:nvPr/>
        </p:nvSpPr>
        <p:spPr>
          <a:xfrm>
            <a:off x="1674495" y="4561660"/>
            <a:ext cx="5903596" cy="506186"/>
          </a:xfrm>
          <a:prstGeom prst="rect">
            <a:avLst/>
          </a:prstGeom>
          <a:solidFill>
            <a:srgbClr val="D9D9D9">
              <a:alpha val="56078"/>
            </a:srgbClr>
          </a:solidFill>
          <a:ln>
            <a:noFill/>
          </a:ln>
        </p:spPr>
        <p:txBody>
          <a:bodyPr vert="horz" lIns="68580" tIns="34290" rIns="68580" bIns="34290" rtlCol="0" anchor="ctr">
            <a:noAutofit/>
            <a:scene3d>
              <a:camera prst="orthographicFront"/>
              <a:lightRig rig="glow" dir="t">
                <a:rot lat="0" lon="0" rev="5400000"/>
              </a:lightRig>
            </a:scene3d>
            <a:sp3d>
              <a:contourClr>
                <a:schemeClr val="tx1">
                  <a:lumMod val="95000"/>
                  <a:lumOff val="5000"/>
                </a:schemeClr>
              </a:contourClr>
            </a:sp3d>
          </a:bodyPr>
          <a:lstStyle>
            <a:lvl1pPr marL="0" algn="l" defTabSz="914400" rtl="0" eaLnBrk="1" fontAlgn="base" latinLnBrk="0" hangingPunct="1">
              <a:spcBef>
                <a:spcPct val="0"/>
              </a:spcBef>
              <a:spcAft>
                <a:spcPct val="0"/>
              </a:spcAft>
              <a:buNone/>
              <a:defRPr lang="fr-CH" sz="4400" b="1" kern="1200" cap="none" spc="0" dirty="0" smtClean="0">
                <a:ln w="11430"/>
                <a:solidFill>
                  <a:schemeClr val="tx1">
                    <a:lumMod val="65000"/>
                    <a:lumOff val="35000"/>
                  </a:schemeClr>
                </a:solidFill>
                <a:effectLst/>
                <a:latin typeface="Arial" pitchFamily="34" charset="0"/>
                <a:ea typeface="+mn-ea"/>
                <a:cs typeface="Arial" pitchFamily="34" charset="0"/>
              </a:defRPr>
            </a:lvl1pPr>
          </a:lstStyle>
          <a:p>
            <a:pPr algn="ctr" defTabSz="685800">
              <a:defRPr/>
            </a:pPr>
            <a:r>
              <a:rPr lang="en-US" sz="3000" dirty="0">
                <a:ln w="12700">
                  <a:solidFill>
                    <a:srgbClr val="1F497D"/>
                  </a:solidFill>
                  <a:prstDash val="solid"/>
                </a:ln>
                <a:solidFill>
                  <a:srgbClr val="FFC000"/>
                </a:solidFill>
                <a:latin typeface="Times New Roman" panose="02020603050405020304" pitchFamily="18" charset="0"/>
                <a:cs typeface="Times New Roman" panose="02020603050405020304" pitchFamily="18" charset="0"/>
              </a:rPr>
              <a:t>Thank you!  </a:t>
            </a:r>
          </a:p>
        </p:txBody>
      </p:sp>
      <p:pic>
        <p:nvPicPr>
          <p:cNvPr id="7" name="Picture 6" descr="Animation1"/>
          <p:cNvPicPr>
            <a:picLocks noChangeAspect="1" noChangeArrowheads="1" noCrop="1"/>
          </p:cNvPicPr>
          <p:nvPr/>
        </p:nvPicPr>
        <p:blipFill>
          <a:blip r:embed="rId5"/>
          <a:srcRect/>
          <a:stretch>
            <a:fillRect/>
          </a:stretch>
        </p:blipFill>
        <p:spPr bwMode="auto">
          <a:xfrm>
            <a:off x="8036473" y="1129205"/>
            <a:ext cx="857250" cy="772716"/>
          </a:xfrm>
          <a:prstGeom prst="rect">
            <a:avLst/>
          </a:prstGeom>
          <a:noFill/>
          <a:ln w="9525">
            <a:noFill/>
            <a:miter lim="800000"/>
            <a:headEnd/>
            <a:tailEnd/>
          </a:ln>
        </p:spPr>
      </p:pic>
      <p:sp>
        <p:nvSpPr>
          <p:cNvPr id="2" name="Slide Number Placeholder 3">
            <a:extLst>
              <a:ext uri="{FF2B5EF4-FFF2-40B4-BE49-F238E27FC236}">
                <a16:creationId xmlns:a16="http://schemas.microsoft.com/office/drawing/2014/main" id="{0B0DF4F1-CFAD-2F02-77A9-35F633DC59B4}"/>
              </a:ext>
            </a:extLst>
          </p:cNvPr>
          <p:cNvSpPr>
            <a:spLocks noGrp="1"/>
          </p:cNvSpPr>
          <p:nvPr>
            <p:ph type="sldNum" sz="quarter" idx="12"/>
          </p:nvPr>
        </p:nvSpPr>
        <p:spPr>
          <a:xfrm>
            <a:off x="8704125" y="5698671"/>
            <a:ext cx="408362" cy="273844"/>
          </a:xfrm>
        </p:spPr>
        <p:txBody>
          <a:bodyPr/>
          <a:lstStyle/>
          <a:p>
            <a:pPr defTabSz="342900">
              <a:defRPr/>
            </a:pPr>
            <a:endParaRPr lang="en-US" sz="1200" dirty="0">
              <a:solidFill>
                <a:prstClr val="black">
                  <a:tint val="75000"/>
                </a:prstClr>
              </a:solidFill>
              <a:latin typeface="Calibri"/>
            </a:endParaRPr>
          </a:p>
        </p:txBody>
      </p:sp>
      <p:sp>
        <p:nvSpPr>
          <p:cNvPr id="3" name="Rectangle 2">
            <a:extLst>
              <a:ext uri="{FF2B5EF4-FFF2-40B4-BE49-F238E27FC236}">
                <a16:creationId xmlns:a16="http://schemas.microsoft.com/office/drawing/2014/main" id="{8F8DE0AD-7428-6B07-1F05-35F8EE0C2037}"/>
              </a:ext>
            </a:extLst>
          </p:cNvPr>
          <p:cNvSpPr/>
          <p:nvPr/>
        </p:nvSpPr>
        <p:spPr>
          <a:xfrm>
            <a:off x="1129461" y="1790154"/>
            <a:ext cx="6988196" cy="692497"/>
          </a:xfrm>
          <a:prstGeom prst="rect">
            <a:avLst/>
          </a:prstGeom>
          <a:noFill/>
        </p:spPr>
        <p:txBody>
          <a:bodyPr wrap="none" lIns="68580" tIns="34290" rIns="68580" bIns="34290">
            <a:spAutoFit/>
          </a:bodyPr>
          <a:lstStyle/>
          <a:p>
            <a:pPr algn="ctr" defTabSz="342900">
              <a:defRPr/>
            </a:pPr>
            <a:r>
              <a:rPr lang="en-US" sz="4050" b="1" dirty="0">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latin typeface="Calibri"/>
              </a:rPr>
              <a:t>Get involved, Make a difference</a:t>
            </a:r>
          </a:p>
        </p:txBody>
      </p:sp>
    </p:spTree>
    <p:extLst>
      <p:ext uri="{BB962C8B-B14F-4D97-AF65-F5344CB8AC3E}">
        <p14:creationId xmlns:p14="http://schemas.microsoft.com/office/powerpoint/2010/main" val="198747882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IS 2399 : 2024 / ISO 5593 : 2023</a:t>
            </a:r>
            <a:br>
              <a:rPr lang="en-IN" dirty="0" smtClean="0"/>
            </a:br>
            <a:r>
              <a:rPr lang="en-IN" dirty="0" smtClean="0"/>
              <a:t>Rolling Bearings - Vocabulary</a:t>
            </a:r>
            <a:endParaRPr lang="en-IN" dirty="0"/>
          </a:p>
        </p:txBody>
      </p:sp>
      <p:sp>
        <p:nvSpPr>
          <p:cNvPr id="3" name="Content Placeholder 2"/>
          <p:cNvSpPr>
            <a:spLocks noGrp="1"/>
          </p:cNvSpPr>
          <p:nvPr>
            <p:ph idx="1"/>
          </p:nvPr>
        </p:nvSpPr>
        <p:spPr/>
        <p:txBody>
          <a:bodyPr/>
          <a:lstStyle/>
          <a:p>
            <a:r>
              <a:rPr lang="en-IN" dirty="0" smtClean="0"/>
              <a:t>Some important definitions given in the Standard are – </a:t>
            </a:r>
          </a:p>
          <a:p>
            <a:pPr lvl="1"/>
            <a:r>
              <a:rPr lang="en-IN" sz="2000" b="1" dirty="0" smtClean="0"/>
              <a:t>Rolling bearing - </a:t>
            </a:r>
            <a:r>
              <a:rPr lang="en-IN" sz="2000" dirty="0" smtClean="0"/>
              <a:t>B</a:t>
            </a:r>
            <a:r>
              <a:rPr lang="en-US" sz="2000" dirty="0" smtClean="0"/>
              <a:t>earing </a:t>
            </a:r>
            <a:r>
              <a:rPr lang="en-US" sz="2000" dirty="0"/>
              <a:t>operating with rolling (rather than sliding) motion between the parts supporting load </a:t>
            </a:r>
            <a:r>
              <a:rPr lang="en-US" sz="2000" dirty="0" smtClean="0"/>
              <a:t>and moving </a:t>
            </a:r>
            <a:r>
              <a:rPr lang="en-US" sz="2000" dirty="0"/>
              <a:t>in relation to each </a:t>
            </a:r>
            <a:r>
              <a:rPr lang="en-US" sz="2000" dirty="0" smtClean="0"/>
              <a:t>other.</a:t>
            </a:r>
          </a:p>
          <a:p>
            <a:pPr lvl="1"/>
            <a:r>
              <a:rPr lang="en-IN" sz="2000" b="1" dirty="0" smtClean="0"/>
              <a:t>Ball bearing - </a:t>
            </a:r>
            <a:r>
              <a:rPr lang="en-IN" sz="2000" dirty="0" smtClean="0"/>
              <a:t>R</a:t>
            </a:r>
            <a:r>
              <a:rPr lang="en-US" sz="2000" dirty="0" err="1" smtClean="0"/>
              <a:t>olling</a:t>
            </a:r>
            <a:r>
              <a:rPr lang="en-US" sz="2000" dirty="0" smtClean="0"/>
              <a:t> </a:t>
            </a:r>
            <a:r>
              <a:rPr lang="en-US" sz="2000" dirty="0"/>
              <a:t>bearing with balls as rolling </a:t>
            </a:r>
            <a:r>
              <a:rPr lang="en-US" sz="2000" dirty="0" smtClean="0"/>
              <a:t>elements.</a:t>
            </a:r>
          </a:p>
          <a:p>
            <a:pPr lvl="1"/>
            <a:r>
              <a:rPr lang="en-IN" sz="2000" b="1" dirty="0" smtClean="0"/>
              <a:t>Roller bearing - </a:t>
            </a:r>
            <a:r>
              <a:rPr lang="en-IN" sz="2000" dirty="0" smtClean="0"/>
              <a:t>R</a:t>
            </a:r>
            <a:r>
              <a:rPr lang="en-US" sz="2000" dirty="0" err="1" smtClean="0"/>
              <a:t>olling</a:t>
            </a:r>
            <a:r>
              <a:rPr lang="en-US" sz="2000" dirty="0" smtClean="0"/>
              <a:t> </a:t>
            </a:r>
            <a:r>
              <a:rPr lang="en-US" sz="2000" dirty="0"/>
              <a:t>bearing with rollers as rolling </a:t>
            </a:r>
            <a:r>
              <a:rPr lang="en-US" sz="2000" dirty="0" smtClean="0"/>
              <a:t>elements</a:t>
            </a:r>
          </a:p>
          <a:p>
            <a:pPr lvl="1"/>
            <a:r>
              <a:rPr lang="en-IN" sz="2000" b="1" dirty="0" smtClean="0"/>
              <a:t>Rolling </a:t>
            </a:r>
            <a:r>
              <a:rPr lang="en-IN" sz="2000" b="1" dirty="0"/>
              <a:t>bearing </a:t>
            </a:r>
            <a:r>
              <a:rPr lang="en-IN" sz="2000" b="1" dirty="0" smtClean="0"/>
              <a:t>cage - </a:t>
            </a:r>
            <a:r>
              <a:rPr lang="en-IN" sz="2000" dirty="0" smtClean="0"/>
              <a:t>B</a:t>
            </a:r>
            <a:r>
              <a:rPr lang="en-US" sz="2000" dirty="0" smtClean="0"/>
              <a:t>earing </a:t>
            </a:r>
            <a:r>
              <a:rPr lang="en-US" sz="2000" dirty="0"/>
              <a:t>part which partly surrounds all or several of the rolling elements and moves with </a:t>
            </a:r>
            <a:r>
              <a:rPr lang="en-US" sz="2000" dirty="0" smtClean="0"/>
              <a:t>them</a:t>
            </a:r>
          </a:p>
          <a:p>
            <a:pPr lvl="1"/>
            <a:r>
              <a:rPr lang="en-IN" sz="2000" b="1" dirty="0" smtClean="0"/>
              <a:t>Bearing </a:t>
            </a:r>
            <a:r>
              <a:rPr lang="en-IN" sz="2000" b="1" dirty="0"/>
              <a:t>inner </a:t>
            </a:r>
            <a:r>
              <a:rPr lang="en-IN" sz="2000" b="1" dirty="0" smtClean="0"/>
              <a:t>ring - </a:t>
            </a:r>
            <a:r>
              <a:rPr lang="en-IN" sz="2000" dirty="0" smtClean="0"/>
              <a:t>B</a:t>
            </a:r>
            <a:r>
              <a:rPr lang="en-US" sz="2000" dirty="0" smtClean="0"/>
              <a:t>earing </a:t>
            </a:r>
            <a:r>
              <a:rPr lang="en-US" sz="2000" dirty="0"/>
              <a:t>ring incorporating the raceway(s) on its outside </a:t>
            </a:r>
            <a:r>
              <a:rPr lang="en-US" sz="2000" dirty="0" smtClean="0"/>
              <a:t>surface</a:t>
            </a:r>
          </a:p>
          <a:p>
            <a:pPr lvl="1"/>
            <a:r>
              <a:rPr lang="en-IN" sz="2000" b="1" dirty="0" smtClean="0"/>
              <a:t>Bearing </a:t>
            </a:r>
            <a:r>
              <a:rPr lang="en-IN" sz="2000" b="1" dirty="0"/>
              <a:t>outer </a:t>
            </a:r>
            <a:r>
              <a:rPr lang="en-IN" sz="2000" b="1" dirty="0" smtClean="0"/>
              <a:t>ring - </a:t>
            </a:r>
            <a:r>
              <a:rPr lang="en-IN" sz="2000" dirty="0" smtClean="0"/>
              <a:t>B</a:t>
            </a:r>
            <a:r>
              <a:rPr lang="en-US" sz="2000" dirty="0" smtClean="0"/>
              <a:t>earing </a:t>
            </a:r>
            <a:r>
              <a:rPr lang="en-US" sz="2000" dirty="0"/>
              <a:t>ring incorporating the raceway(s) on its inside surface</a:t>
            </a:r>
            <a:endParaRPr lang="en-IN" sz="2000" dirty="0"/>
          </a:p>
        </p:txBody>
      </p:sp>
    </p:spTree>
    <p:extLst>
      <p:ext uri="{BB962C8B-B14F-4D97-AF65-F5344CB8AC3E}">
        <p14:creationId xmlns:p14="http://schemas.microsoft.com/office/powerpoint/2010/main" val="2604758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2898(Part 1) : 2019/ISO 3290 – 1 : 2014 Rolling Bearings Balls : Part 1 Steel Balls</a:t>
            </a:r>
            <a:endParaRPr lang="en-IN" dirty="0"/>
          </a:p>
        </p:txBody>
      </p:sp>
      <p:sp>
        <p:nvSpPr>
          <p:cNvPr id="3" name="Content Placeholder 2"/>
          <p:cNvSpPr>
            <a:spLocks noGrp="1"/>
          </p:cNvSpPr>
          <p:nvPr>
            <p:ph idx="1"/>
          </p:nvPr>
        </p:nvSpPr>
        <p:spPr/>
        <p:txBody>
          <a:bodyPr/>
          <a:lstStyle/>
          <a:p>
            <a:r>
              <a:rPr lang="en-US" dirty="0" smtClean="0"/>
              <a:t>This standards specifies following for steel balls used in ball bearings :</a:t>
            </a:r>
          </a:p>
          <a:p>
            <a:pPr lvl="1"/>
            <a:r>
              <a:rPr lang="en-US" dirty="0" smtClean="0"/>
              <a:t>Terms and definitions</a:t>
            </a:r>
          </a:p>
          <a:p>
            <a:pPr lvl="1"/>
            <a:r>
              <a:rPr lang="en-US" dirty="0" smtClean="0"/>
              <a:t>Symbols</a:t>
            </a:r>
          </a:p>
          <a:p>
            <a:pPr lvl="1"/>
            <a:r>
              <a:rPr lang="en-US" dirty="0" smtClean="0"/>
              <a:t>Requirements</a:t>
            </a:r>
          </a:p>
          <a:p>
            <a:pPr lvl="2"/>
            <a:r>
              <a:rPr lang="en-US" dirty="0" smtClean="0"/>
              <a:t>Ball Size</a:t>
            </a:r>
          </a:p>
          <a:p>
            <a:pPr lvl="2"/>
            <a:r>
              <a:rPr lang="en-US" dirty="0" smtClean="0"/>
              <a:t>Quality of geometry and surface</a:t>
            </a:r>
          </a:p>
          <a:p>
            <a:pPr lvl="2"/>
            <a:r>
              <a:rPr lang="en-US" dirty="0" smtClean="0"/>
              <a:t>Sorting accuracy and ball gauges</a:t>
            </a:r>
          </a:p>
          <a:p>
            <a:pPr lvl="2"/>
            <a:r>
              <a:rPr lang="en-US" dirty="0" smtClean="0"/>
              <a:t>Hardness</a:t>
            </a:r>
          </a:p>
          <a:p>
            <a:pPr lvl="1"/>
            <a:r>
              <a:rPr lang="en-US" dirty="0" smtClean="0"/>
              <a:t> Dimensions and tolerances</a:t>
            </a:r>
          </a:p>
          <a:p>
            <a:pPr lvl="1"/>
            <a:r>
              <a:rPr lang="en-US" dirty="0" smtClean="0"/>
              <a:t>Method for assessment of deviation from spherical form</a:t>
            </a:r>
          </a:p>
          <a:p>
            <a:pPr lvl="1"/>
            <a:r>
              <a:rPr lang="en-US" dirty="0" smtClean="0"/>
              <a:t>Illustration of ball gauges and sorting principles</a:t>
            </a:r>
            <a:endParaRPr lang="en-IN" dirty="0"/>
          </a:p>
        </p:txBody>
      </p:sp>
    </p:spTree>
    <p:extLst>
      <p:ext uri="{BB962C8B-B14F-4D97-AF65-F5344CB8AC3E}">
        <p14:creationId xmlns:p14="http://schemas.microsoft.com/office/powerpoint/2010/main" val="13821568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1073</TotalTime>
  <Words>5138</Words>
  <Application>Microsoft Office PowerPoint</Application>
  <PresentationFormat>On-screen Show (4:3)</PresentationFormat>
  <Paragraphs>593</Paragraphs>
  <Slides>74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74</vt:i4>
      </vt:variant>
    </vt:vector>
  </HeadingPairs>
  <TitlesOfParts>
    <vt:vector size="82" baseType="lpstr">
      <vt:lpstr>Arial</vt:lpstr>
      <vt:lpstr>Calibri</vt:lpstr>
      <vt:lpstr>Calibri Light</vt:lpstr>
      <vt:lpstr>Gill Sans MT</vt:lpstr>
      <vt:lpstr>Meiryo</vt:lpstr>
      <vt:lpstr>Symbol</vt:lpstr>
      <vt:lpstr>Times New Roman</vt:lpstr>
      <vt:lpstr>Office Theme</vt:lpstr>
      <vt:lpstr>Rolling Bearings- Wear &amp; Tear Pattern on Bearings and Associated Failures – Understanding with the help of Standards</vt:lpstr>
      <vt:lpstr>Rolling Bearings: Course Content</vt:lpstr>
      <vt:lpstr>Rolling Bearings: The Backbone of Modern Engineering (Let’s Recapitulate) </vt:lpstr>
      <vt:lpstr>Applications of Rolling Bearings </vt:lpstr>
      <vt:lpstr>Different Components of Rolling Bearings</vt:lpstr>
      <vt:lpstr>Advantages of Rolling Bearings </vt:lpstr>
      <vt:lpstr>PowerPoint Presentation</vt:lpstr>
      <vt:lpstr>IS 2399 : 2024 / ISO 5593 : 2023 Rolling Bearings - Vocabulary</vt:lpstr>
      <vt:lpstr>IS 2898(Part 1) : 2019/ISO 3290 – 1 : 2014 Rolling Bearings Balls : Part 1 Steel Balls</vt:lpstr>
      <vt:lpstr>IS 2898(Part 2) : 2019/ISO 3290 – 2 : 2014 Rolling Bearings Balls : Part 2 Ceramic Balls</vt:lpstr>
      <vt:lpstr>IS 4216 : 1983 Specification for needle cages</vt:lpstr>
      <vt:lpstr>IS 4217 : 2020 Rolling bearings – Needle rollers - Specification</vt:lpstr>
      <vt:lpstr>IS 9202 : 2020 Rolling bearings – Cylindrical rollers - Specification</vt:lpstr>
      <vt:lpstr>IS 6455 : 2020 Single row deep grove ball bearings - Specification</vt:lpstr>
      <vt:lpstr>PowerPoint Presentation</vt:lpstr>
      <vt:lpstr>Some Common Causes of Failure </vt:lpstr>
      <vt:lpstr>IS 17276 : 2019/ISO 15243 : 2017  Rolling Bearings — Damage and Failures — Terms, Characteristics and Causes</vt:lpstr>
      <vt:lpstr>IS 17276 : 2019/ISO 15243 : 2017  Rolling Bearings — Damage and Failures — Terms, Characteristics and Causes</vt:lpstr>
      <vt:lpstr>Failure Modes of Rolling Bearings (Contd..)</vt:lpstr>
      <vt:lpstr>IS 17276 : 2019/ISO 15243 : 2017  Rolling Bearings — Damage and Failures — Terms, Characteristics and Causes</vt:lpstr>
      <vt:lpstr>Failure analysis — Illustrations of damage and other investigations</vt:lpstr>
      <vt:lpstr>  IS 17276 : 2019/ISO 15243 : 2017  Rolling Bearings — Damage and Failures — Terms, Characteristics and Causes  </vt:lpstr>
      <vt:lpstr>IS 17276 : 2019/ISO 15243 : 2017  Rolling Bearings — Damage and Failures — Terms, Characteristics and Causes  </vt:lpstr>
      <vt:lpstr>IS 17276 : 2019/ISO 15243 : 2017  Rolling Bearings — Damage and Failures — Terms, Characteristics and Causes </vt:lpstr>
      <vt:lpstr>IS 17276 : 2019/ISO 15243 : 2017  Rolling Bearings — Damage and Failures — Terms, Characteristics and Causes </vt:lpstr>
      <vt:lpstr>IS 17276 : 2019/ISO 15243 : 2017  Rolling Bearings — Damage and Failures — Terms, Characteristics and Causes </vt:lpstr>
      <vt:lpstr>IS 17276 : 2019/ISO 15243 : 2017  Rolling Bearings — Damage and Failures — Terms, Characteristics and Causes </vt:lpstr>
      <vt:lpstr>IS 17276 : 2019/ISO 15243 : 2017  Rolling Bearings — Damage and Failures — Terms, Characteristics and Causes </vt:lpstr>
      <vt:lpstr>IS 17276 : 2019/ISO 15243 : 2017  Rolling Bearings — Damage and Failures — Terms, Characteristics and Causes </vt:lpstr>
      <vt:lpstr>IS 17276 : 2019/ISO 15243 : 2017  Rolling Bearings — Damage and Failures — Terms, Characteristics and Causes </vt:lpstr>
      <vt:lpstr>IS 17276 : 2019/ISO 15243 : 2017  Rolling Bearings — Damage and Failures — Terms, Characteristics and Causes </vt:lpstr>
      <vt:lpstr>IS 17276 : 2019/ISO 15243 : 2017  Rolling Bearings — Damage and Failures — Terms, Characteristics and Causes </vt:lpstr>
      <vt:lpstr>IS 17276 : 2019/ISO 15243 : 2017  Rolling Bearings — Damage and Failures — Terms, Characteristics and Causes </vt:lpstr>
      <vt:lpstr>IS 17276 : 2019/ISO 15243 : 2017  Rolling Bearings — Damage and Failures — Terms, Characteristics and Causes </vt:lpstr>
      <vt:lpstr>IS 17276 : 2019/ISO 15243 : 2017  Rolling Bearings — Damage and Failures — Terms, Characteristics and Causes </vt:lpstr>
      <vt:lpstr>IS 17276 : 2019/ISO 15243 : 2017  Rolling Bearings — Damage and Failures — Terms, Characteristics and Causes </vt:lpstr>
      <vt:lpstr>IS 17276 : 2019/ISO 15243 : 2017  Rolling Bearings — Damage and Failures — Terms, Characteristics and Causes </vt:lpstr>
      <vt:lpstr>IS 17276 : 2019/ISO 15243 : 2017  Rolling Bearings — Damage and Failures — Terms, Characteristics and Causes </vt:lpstr>
      <vt:lpstr>IS 17276 : 2019/ISO 15243 : 2017  Rolling Bearings — Damage and Failures — Terms, Characteristics and Causes </vt:lpstr>
      <vt:lpstr>IS 17276 : 2019/ISO 15243 : 2017  Rolling Bearings — Damage and Failures — Terms, Characteristics and Causes </vt:lpstr>
      <vt:lpstr>IS 17276 : 2019/ISO 15243 : 2017  Rolling Bearings — Damage and Failures — Terms, Characteristics and Causes </vt:lpstr>
      <vt:lpstr>IS 17276 : 2019/ISO 15243 : 2017  Rolling Bearings — Damage and Failures — Terms, Characteristics and Causes </vt:lpstr>
      <vt:lpstr>IS 17276 : 2019/ISO 15243 : 2017  Rolling Bearings — Damage and Failures — Terms, Characteristics and Causes </vt:lpstr>
      <vt:lpstr>IS 17276 : 2019/ISO 15243 : 2017  Rolling Bearings — Damage and Failures — Terms, Characteristics and Causes </vt:lpstr>
      <vt:lpstr>IS 17276 : 2019/ISO 15243 : 2017  Rolling Bearings — Damage and Failures — Terms, Characteristics and Causes </vt:lpstr>
      <vt:lpstr>IS 17276 : 2019/ISO 15243 : 2017  Rolling Bearings — Damage and Failures — Terms, Characteristics and Causes </vt:lpstr>
      <vt:lpstr>IS 17276 : 2019/ISO 15243 : 2017  Rolling Bearings — Damage and Failures — Terms, Characteristics and Causes </vt:lpstr>
      <vt:lpstr>IS 17276 : 2019/ISO 15243 : 2017  Rolling Bearings — Damage and Failures — Terms, Characteristics and Causes </vt:lpstr>
      <vt:lpstr>IS 17276 : 2019/ISO 15243 : 2017  Rolling Bearings — Damage and Failures — Terms, Characteristics and Causes </vt:lpstr>
      <vt:lpstr>IS 17276 : 2019/ISO 15243 : 2017  Rolling Bearings — Damage and Failures — Terms, Characteristics and Causes </vt:lpstr>
      <vt:lpstr>IS 17276 : 2019/ISO 15243 : 2017  Rolling Bearings — Damage and Failures — Terms, Characteristics and Causes </vt:lpstr>
      <vt:lpstr>IS 17276 : 2019/ISO 15243 : 2017  Rolling Bearings — Damage and Failures — Terms, Characteristics and Causes </vt:lpstr>
      <vt:lpstr>IS 17276 : 2019/ISO 15243 : 2017  Rolling Bearings — Damage and Failures — Terms, Characteristics and Causes </vt:lpstr>
      <vt:lpstr>IS 17276 : 2019/ISO 15243 : 2017  Rolling Bearings — Damage and Failures — Terms, Characteristics and Causes </vt:lpstr>
      <vt:lpstr>IS 17276 : 2019/ISO 15243 : 2017  Rolling Bearings — Damage and Failures — Terms, Characteristics and Causes </vt:lpstr>
      <vt:lpstr>IS 17276 : 2019/ISO 15243 : 2017  Rolling Bearings — Damage and Failures — Terms, Characteristics and Causes </vt:lpstr>
      <vt:lpstr>IS 17276 : 2019/ISO 15243 : 2017  Rolling Bearings — Damage and Failures — Terms, Characteristics and Causes </vt:lpstr>
      <vt:lpstr>IS 17276 : 2019/ISO 15243 : 2017  Rolling Bearings — Damage and Failures — Terms, Characteristics and Causes </vt:lpstr>
      <vt:lpstr>IS 17276 : 2019/ISO 15243 : 2017  Rolling Bearings — Damage and Failures — Terms, Characteristics and Causes </vt:lpstr>
      <vt:lpstr>IS 17276 : 2019/ISO 15243 : 2017  Rolling Bearings — Damage and Failures — Terms, Characteristics and Causes </vt:lpstr>
      <vt:lpstr>IS 17276 : 2019/ISO 15243 : 2017  Rolling Bearings — Damage and Failures — Terms, Characteristics and Causes </vt:lpstr>
      <vt:lpstr>IS 17276 : 2019/ISO 15243 : 2017  Rolling Bearings — Damage and Failures — Terms, Characteristics and Causes </vt:lpstr>
      <vt:lpstr>IS 17276 : 2019/ISO 15243 : 2017  Rolling Bearings — Damage and Failures — Terms, Characteristics and Causes </vt:lpstr>
      <vt:lpstr>IS 17276 : 2019/ISO 15243 : 2017  Rolling Bearings — Damage and Failures — Terms, Characteristics and Causes </vt:lpstr>
      <vt:lpstr>IS 17276 : 2019/ISO 15243 : 2017  Rolling Bearings — Damage and Failures — Terms, Characteristics and Causes </vt:lpstr>
      <vt:lpstr>IS 17276 : 2019/ISO 15243 : 2017  Rolling Bearings — Damage and Failures — Terms, Characteristics and Causes </vt:lpstr>
      <vt:lpstr>IS 17276 : 2019/ISO 15243 : 2017  Rolling Bearings — Damage and Failures — Terms, Characteristics and Causes </vt:lpstr>
      <vt:lpstr>IS 17276 : 2019/ISO 15243 : 2017  Rolling Bearings — Damage and Failures — Terms, Characteristics and Causes </vt:lpstr>
      <vt:lpstr>IS 17276 : 2019/ISO 15243 : 2017  Rolling Bearings — Damage and Failures — Terms, Characteristics and Causes </vt:lpstr>
      <vt:lpstr>IS 17276 : 2019/ISO 15243 : 2017  Rolling Bearings — Damage and Failures — Terms, Characteristics and Causes </vt:lpstr>
      <vt:lpstr>IS 17276 : 2019/ISO 15243 : 2017  Rolling Bearings — Damage and Failures — Terms, Characteristics and Causes </vt:lpstr>
      <vt:lpstr>IS 17276 : 2019/ISO 15243 : 2017  Rolling Bearings — Damage and Failures — Terms, Characteristics and Causes </vt:lpstr>
      <vt:lpstr>Benefits of Studying Indian Standards on Bearings</vt:lpstr>
      <vt:lpstr>PowerPoint Presentation</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Rolling Bearings Wear and Tear Pattern on Bearings – Understanding with the help of Standards</dc:title>
  <dc:creator>BIS</dc:creator>
  <cp:lastModifiedBy>BIS</cp:lastModifiedBy>
  <cp:revision>110</cp:revision>
  <dcterms:created xsi:type="dcterms:W3CDTF">2024-07-22T07:31:55Z</dcterms:created>
  <dcterms:modified xsi:type="dcterms:W3CDTF">2024-08-09T07:32:49Z</dcterms:modified>
</cp:coreProperties>
</file>